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6"/>
  </p:notesMasterIdLst>
  <p:sldIdLst>
    <p:sldId id="256" r:id="rId2"/>
    <p:sldId id="450" r:id="rId3"/>
    <p:sldId id="257" r:id="rId4"/>
    <p:sldId id="394" r:id="rId5"/>
    <p:sldId id="260" r:id="rId6"/>
    <p:sldId id="413" r:id="rId7"/>
    <p:sldId id="269" r:id="rId8"/>
    <p:sldId id="268" r:id="rId9"/>
    <p:sldId id="271" r:id="rId10"/>
    <p:sldId id="395" r:id="rId11"/>
    <p:sldId id="396" r:id="rId12"/>
    <p:sldId id="397" r:id="rId13"/>
    <p:sldId id="398" r:id="rId14"/>
    <p:sldId id="399" r:id="rId15"/>
    <p:sldId id="276" r:id="rId16"/>
    <p:sldId id="400" r:id="rId17"/>
    <p:sldId id="401" r:id="rId18"/>
    <p:sldId id="411" r:id="rId19"/>
    <p:sldId id="439" r:id="rId20"/>
    <p:sldId id="440" r:id="rId21"/>
    <p:sldId id="297" r:id="rId22"/>
    <p:sldId id="296" r:id="rId23"/>
    <p:sldId id="403" r:id="rId24"/>
    <p:sldId id="404" r:id="rId25"/>
    <p:sldId id="405" r:id="rId26"/>
    <p:sldId id="406" r:id="rId27"/>
    <p:sldId id="412" r:id="rId28"/>
    <p:sldId id="431" r:id="rId29"/>
    <p:sldId id="441" r:id="rId30"/>
    <p:sldId id="301" r:id="rId31"/>
    <p:sldId id="303" r:id="rId32"/>
    <p:sldId id="427" r:id="rId33"/>
    <p:sldId id="428" r:id="rId34"/>
    <p:sldId id="430" r:id="rId35"/>
    <p:sldId id="307" r:id="rId36"/>
    <p:sldId id="308" r:id="rId37"/>
    <p:sldId id="310" r:id="rId38"/>
    <p:sldId id="436" r:id="rId39"/>
    <p:sldId id="311" r:id="rId40"/>
    <p:sldId id="437" r:id="rId41"/>
    <p:sldId id="262" r:id="rId42"/>
    <p:sldId id="263" r:id="rId43"/>
    <p:sldId id="264" r:id="rId44"/>
    <p:sldId id="370" r:id="rId45"/>
    <p:sldId id="371" r:id="rId46"/>
    <p:sldId id="414" r:id="rId47"/>
    <p:sldId id="415" r:id="rId48"/>
    <p:sldId id="416" r:id="rId49"/>
    <p:sldId id="417" r:id="rId50"/>
    <p:sldId id="418" r:id="rId51"/>
    <p:sldId id="419" r:id="rId52"/>
    <p:sldId id="421" r:id="rId53"/>
    <p:sldId id="420" r:id="rId54"/>
    <p:sldId id="422" r:id="rId55"/>
    <p:sldId id="423" r:id="rId56"/>
    <p:sldId id="424" r:id="rId57"/>
    <p:sldId id="442" r:id="rId58"/>
    <p:sldId id="443" r:id="rId59"/>
    <p:sldId id="444" r:id="rId60"/>
    <p:sldId id="445" r:id="rId61"/>
    <p:sldId id="446" r:id="rId62"/>
    <p:sldId id="447" r:id="rId63"/>
    <p:sldId id="448" r:id="rId64"/>
    <p:sldId id="449" r:id="rId65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7F7F7"/>
    <a:srgbClr val="FF7D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A3256D-F349-4724-99A7-DEA863BE7FA1}" v="1" dt="2026-02-19T10:37:55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1" y="96"/>
      </p:cViewPr>
      <p:guideLst>
        <p:guide orient="horz" pos="1162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221AB-D2F1-4B51-ADE6-46C8D7E88AFA}" type="datetimeFigureOut">
              <a:rPr lang="en-IL" smtClean="0"/>
              <a:t>19/02/2026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17130-9F9C-4F93-8038-D8058BFD05C6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75941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E6C0D-E8E3-42DE-94D7-7902A9A0F0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>
                <a:latin typeface="Avenir Next LT Pro Light" panose="020B0604020202020204" pitchFamily="34" charset="0"/>
              </a:defRPr>
            </a:lvl1pPr>
          </a:lstStyle>
          <a:p>
            <a:r>
              <a:rPr lang="en-US" dirty="0"/>
              <a:t>The NEXT experiment</a:t>
            </a:r>
            <a:br>
              <a:rPr lang="en-US" dirty="0"/>
            </a:br>
            <a:r>
              <a:rPr lang="en-US" dirty="0"/>
              <a:t>Status and Prospects</a:t>
            </a:r>
            <a:endParaRPr lang="en-I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A4A3F-B701-41D4-A823-00D2CD242DA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Lior Arazi</a:t>
            </a:r>
          </a:p>
          <a:p>
            <a:r>
              <a:rPr lang="en-US" dirty="0"/>
              <a:t>Ben-Gurion University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15AB8-9F89-4987-A1DD-A82293F1A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D3181-2BB6-473A-9C7A-F64EDC12F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61A3-FC81-4219-9C0F-985E5F5F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0059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7D8ED-A3C5-479F-AEED-8C6599FDB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100"/>
          </a:xfrm>
        </p:spPr>
        <p:txBody>
          <a:bodyPr>
            <a:normAutofit/>
          </a:bodyPr>
          <a:lstStyle>
            <a:lvl1pPr>
              <a:defRPr sz="3200">
                <a:latin typeface="Avenir Next LT Pro Light" panose="020B03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1F497-8415-4EBE-A7B6-D6E46ECF1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/>
          <a:lstStyle>
            <a:lvl1pPr>
              <a:lnSpc>
                <a:spcPct val="150000"/>
              </a:lnSpc>
              <a:spcAft>
                <a:spcPts val="1200"/>
              </a:spcAft>
              <a:defRPr sz="2400">
                <a:latin typeface="Avenir Next LT Pro Light" panose="020B0304020202020204" pitchFamily="34" charset="0"/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2000">
                <a:latin typeface="Avenir Next LT Pro Light" panose="020B0304020202020204" pitchFamily="34" charset="0"/>
              </a:defRPr>
            </a:lvl2pPr>
            <a:lvl3pPr>
              <a:defRPr>
                <a:latin typeface="Avenir Next LT Pro Light" panose="020B0304020202020204" pitchFamily="34" charset="0"/>
              </a:defRPr>
            </a:lvl3pPr>
            <a:lvl4pPr>
              <a:defRPr>
                <a:latin typeface="Avenir Next LT Pro Light" panose="020B0304020202020204" pitchFamily="34" charset="0"/>
              </a:defRPr>
            </a:lvl4pPr>
            <a:lvl5pPr>
              <a:defRPr>
                <a:latin typeface="Avenir Next LT Pro Light" panose="020B03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AE8BF-EE1D-4D27-8A66-E5D7638AE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3BABA-FA58-4641-8FB8-6DB2F281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372BB-2E91-443D-A829-7A671DFA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fld id="{A2586367-EA59-4C25-B721-E19E0DC9EF65}" type="slidenum">
              <a:rPr lang="en-IL" smtClean="0"/>
              <a:pPr/>
              <a:t>‹#›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25579A1-FFF1-40A4-8208-E302E568A700}"/>
              </a:ext>
            </a:extLst>
          </p:cNvPr>
          <p:cNvCxnSpPr/>
          <p:nvPr userDrawn="1"/>
        </p:nvCxnSpPr>
        <p:spPr>
          <a:xfrm>
            <a:off x="838200" y="1080772"/>
            <a:ext cx="10515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69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7D8ED-A3C5-479F-AEED-8C6599FDB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100"/>
          </a:xfrm>
        </p:spPr>
        <p:txBody>
          <a:bodyPr>
            <a:normAutofit/>
          </a:bodyPr>
          <a:lstStyle>
            <a:lvl1pPr>
              <a:defRPr sz="3200">
                <a:latin typeface="Avenir Next LT Pro Light" panose="020B03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AE8BF-EE1D-4D27-8A66-E5D7638AE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3BABA-FA58-4641-8FB8-6DB2F281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372BB-2E91-443D-A829-7A671DFA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Next LT Pro Light" panose="020B0304020202020204" pitchFamily="34" charset="0"/>
              </a:defRPr>
            </a:lvl1pPr>
          </a:lstStyle>
          <a:p>
            <a:fld id="{A2586367-EA59-4C25-B721-E19E0DC9EF65}" type="slidenum">
              <a:rPr lang="en-IL" smtClean="0"/>
              <a:pPr/>
              <a:t>‹#›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25579A1-FFF1-40A4-8208-E302E568A700}"/>
              </a:ext>
            </a:extLst>
          </p:cNvPr>
          <p:cNvCxnSpPr/>
          <p:nvPr userDrawn="1"/>
        </p:nvCxnSpPr>
        <p:spPr>
          <a:xfrm>
            <a:off x="838200" y="1080772"/>
            <a:ext cx="10515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55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A2BD2-3752-4A36-B032-DAE9AC16A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venir Next LT Pro Light" panose="020B03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7C882B-5B7D-4CAD-BF11-D9673F9F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venir Next LT Pro Light" panose="020B03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65CFE-81AD-4705-83B3-9AA1521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EFED1-C556-4968-AC9D-6818FC585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06A62-71D2-4E8A-BF67-DBE94444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37652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9A2F4-3B30-42BF-9EF1-AE917C95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47FEA-97B6-4FA3-8BC8-1629FE2C0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60159"/>
            <a:ext cx="5181600" cy="49168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6DDC7-CCFE-480C-BC72-0811636FC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60159"/>
            <a:ext cx="5181600" cy="49168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L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60F54-41D3-4C3F-93C0-8CD7E9923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40442-313C-4595-9323-8191410C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8C46B-A249-4EA8-A03A-C307AE9BD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6420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275E0C-69E5-4AA9-B290-392F6F811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F7B33E-A915-490B-A3B4-7E66C34D6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F9094-8EB2-45CF-B1C3-98F442CC6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3586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57219-2191-46A9-8FC6-4BD3F570B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4A5DC-7C93-4C0E-839D-22A4E757A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C7186-AD1D-4F38-9D92-B185B28AB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6CA347-EB52-4591-A4EF-18114AA2E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51419-CF75-412C-B220-73ABD2A93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3A37C-CA48-4984-A881-2F1B45938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76002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D07FF-7138-494C-A571-1C7F69F97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AEEFD9-F84D-4F4E-8431-94BCA492B9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9FF46-8758-46B1-A210-16E0565B8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BDE91-8BA7-4B97-8B28-1D57669E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BF8AA-D01B-49EA-B9E0-5E46DE27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19D52-7D78-4E8B-AC2A-0B33F6812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04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253309-7B5C-4218-8FDE-820EC24DE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E4433-FEC2-4947-8561-01E72F761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09043"/>
            <a:ext cx="10515600" cy="496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B74A5-D5FE-4205-9CDB-D51BA9CE9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Next LT Pro Light" panose="020B0304020202020204" pitchFamily="34" charset="0"/>
              </a:defRPr>
            </a:lvl1pPr>
          </a:lstStyle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B0FCA-A428-4EEE-A067-3D881A387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Next LT Pro Light" panose="020B0304020202020204" pitchFamily="34" charset="0"/>
              </a:defRPr>
            </a:lvl1pPr>
          </a:lstStyle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FDA14-0780-46ED-8301-800AD75CC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venir Next LT Pro Light" panose="020B0304020202020204" pitchFamily="34" charset="0"/>
              </a:defRPr>
            </a:lvl1pPr>
          </a:lstStyle>
          <a:p>
            <a:fld id="{A2586367-EA59-4C25-B721-E19E0DC9EF65}" type="slidenum">
              <a:rPr lang="en-IL" smtClean="0"/>
              <a:pPr/>
              <a:t>‹#›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67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5" r:id="rId6"/>
    <p:sldLayoutId id="2147483656" r:id="rId7"/>
    <p:sldLayoutId id="2147483657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venir Next LT Pro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Next LT Pro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0.png"/><Relationship Id="rId7" Type="http://schemas.openxmlformats.org/officeDocument/2006/relationships/image" Target="../media/image3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4.png"/><Relationship Id="rId10" Type="http://schemas.openxmlformats.org/officeDocument/2006/relationships/image" Target="../media/image40.png"/><Relationship Id="rId4" Type="http://schemas.openxmlformats.org/officeDocument/2006/relationships/image" Target="../media/image32.pn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3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jpeg"/><Relationship Id="rId5" Type="http://schemas.openxmlformats.org/officeDocument/2006/relationships/image" Target="../media/image67.jpeg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3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0.png"/><Relationship Id="rId4" Type="http://schemas.openxmlformats.org/officeDocument/2006/relationships/image" Target="../media/image10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0.png"/><Relationship Id="rId4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7.png"/><Relationship Id="rId4" Type="http://schemas.openxmlformats.org/officeDocument/2006/relationships/image" Target="../media/image7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78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8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0.png"/><Relationship Id="rId5" Type="http://schemas.openxmlformats.org/officeDocument/2006/relationships/image" Target="../media/image270.png"/><Relationship Id="rId9" Type="http://schemas.openxmlformats.org/officeDocument/2006/relationships/image" Target="../media/image18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9.emf"/><Relationship Id="rId4" Type="http://schemas.openxmlformats.org/officeDocument/2006/relationships/image" Target="../media/image12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1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0.png"/><Relationship Id="rId4" Type="http://schemas.openxmlformats.org/officeDocument/2006/relationships/image" Target="../media/image9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jpeg"/><Relationship Id="rId5" Type="http://schemas.openxmlformats.org/officeDocument/2006/relationships/image" Target="../media/image67.jpeg"/><Relationship Id="rId4" Type="http://schemas.openxmlformats.org/officeDocument/2006/relationships/image" Target="../media/image70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1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4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AAB3-91FC-4128-A085-907E088A6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5285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            TPCs:</a:t>
            </a:r>
            <a:br>
              <a:rPr lang="en-US" sz="4800" dirty="0"/>
            </a:br>
            <a:r>
              <a:rPr lang="en-US" sz="4800" dirty="0"/>
              <a:t>Past, Present, and Futures</a:t>
            </a:r>
            <a:endParaRPr lang="en-IL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F84212-C674-41CD-8A8A-5BA7C4F928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Lior Arazi</a:t>
            </a:r>
          </a:p>
          <a:p>
            <a:r>
              <a:rPr lang="en-US" dirty="0"/>
              <a:t>Ben-Gurion University</a:t>
            </a:r>
          </a:p>
          <a:p>
            <a:endParaRPr lang="en-US" dirty="0"/>
          </a:p>
          <a:p>
            <a:r>
              <a:rPr lang="en-US" dirty="0"/>
              <a:t>SARAF TPC Day Workshop, Feb 19, 2026</a:t>
            </a:r>
            <a:endParaRPr lang="en-IL" dirty="0"/>
          </a:p>
        </p:txBody>
      </p:sp>
      <p:pic>
        <p:nvPicPr>
          <p:cNvPr id="5" name="logo_next.pdf" descr="logo_next.pdf">
            <a:extLst>
              <a:ext uri="{FF2B5EF4-FFF2-40B4-BE49-F238E27FC236}">
                <a16:creationId xmlns:a16="http://schemas.microsoft.com/office/drawing/2014/main" id="{898DC02B-B9C2-4260-8BA5-678090B123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145" y="1600200"/>
            <a:ext cx="1755855" cy="7845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10385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880B1-D042-4B70-ADB9-BB5B9C091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NEXT: </a:t>
            </a:r>
            <a:r>
              <a:rPr lang="en-US" sz="3200" dirty="0">
                <a:solidFill>
                  <a:srgbClr val="00759E"/>
                </a:solidFill>
              </a:rPr>
              <a:t>N</a:t>
            </a:r>
            <a:r>
              <a:rPr lang="en-US" sz="3200" dirty="0"/>
              <a:t>eutrino </a:t>
            </a:r>
            <a:r>
              <a:rPr lang="en-US" sz="3200" dirty="0">
                <a:solidFill>
                  <a:srgbClr val="00759E"/>
                </a:solidFill>
              </a:rPr>
              <a:t>E</a:t>
            </a:r>
            <a:r>
              <a:rPr lang="en-US" sz="3200" dirty="0"/>
              <a:t>xperiment with a </a:t>
            </a:r>
            <a:r>
              <a:rPr lang="en-US" sz="3200" dirty="0">
                <a:solidFill>
                  <a:srgbClr val="00759E"/>
                </a:solidFill>
              </a:rPr>
              <a:t>X</a:t>
            </a:r>
            <a:r>
              <a:rPr lang="en-US" sz="3200" dirty="0"/>
              <a:t>enon </a:t>
            </a:r>
            <a:r>
              <a:rPr lang="en-US" sz="3200" dirty="0">
                <a:solidFill>
                  <a:srgbClr val="00759E"/>
                </a:solidFill>
              </a:rPr>
              <a:t>T</a:t>
            </a:r>
            <a:r>
              <a:rPr lang="en-US" sz="3200" dirty="0"/>
              <a:t>PC</a:t>
            </a:r>
            <a:endParaRPr lang="en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E9EC8ED-EBF7-4F6D-A0C6-76BC14493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19200"/>
                <a:ext cx="10515600" cy="5137150"/>
              </a:xfrm>
            </p:spPr>
            <p:txBody>
              <a:bodyPr>
                <a:noAutofit/>
              </a:bodyPr>
              <a:lstStyle/>
              <a:p>
                <a:pPr marL="360000" indent="-360000">
                  <a:lnSpc>
                    <a:spcPct val="100000"/>
                  </a:lnSpc>
                </a:pPr>
                <a:r>
                  <a:rPr lang="en-US" sz="1800" dirty="0"/>
                  <a:t>Search for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/>
                  <a:t> in </a:t>
                </a:r>
                <a:r>
                  <a:rPr lang="en-US" sz="1800" baseline="30000" dirty="0"/>
                  <a:t>136</a:t>
                </a:r>
                <a:r>
                  <a:rPr lang="en-US" sz="1800" dirty="0"/>
                  <a:t>Xe in a </a:t>
                </a:r>
                <a:r>
                  <a:rPr lang="en-US" sz="1800" i="1" dirty="0">
                    <a:solidFill>
                      <a:srgbClr val="00759E"/>
                    </a:solidFill>
                  </a:rPr>
                  <a:t>high-pressure xenon</a:t>
                </a:r>
                <a:r>
                  <a:rPr lang="en-US" sz="1800" dirty="0">
                    <a:solidFill>
                      <a:srgbClr val="00759E"/>
                    </a:solidFill>
                  </a:rPr>
                  <a:t> </a:t>
                </a:r>
                <a:r>
                  <a:rPr lang="en-US" sz="1800" i="1" dirty="0">
                    <a:solidFill>
                      <a:srgbClr val="00759E"/>
                    </a:solidFill>
                  </a:rPr>
                  <a:t>gas</a:t>
                </a:r>
                <a:r>
                  <a:rPr lang="en-US" sz="1800" dirty="0">
                    <a:solidFill>
                      <a:srgbClr val="00759E"/>
                    </a:solidFill>
                  </a:rPr>
                  <a:t> </a:t>
                </a:r>
                <a:r>
                  <a:rPr lang="en-US" sz="1800" dirty="0"/>
                  <a:t>time projection chamber (TPC)</a:t>
                </a:r>
              </a:p>
              <a:p>
                <a:pPr marL="360000" indent="-36000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Working in gas rather than liquid allows:</a:t>
                </a:r>
              </a:p>
              <a:p>
                <a:pPr marL="720000" lvl="2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800" dirty="0">
                    <a:solidFill>
                      <a:schemeClr val="accent1"/>
                    </a:solidFill>
                  </a:rPr>
                  <a:t>Excellent energy resolution with electroluminescence </a:t>
                </a:r>
                <a:r>
                  <a:rPr lang="en-US" sz="1800" dirty="0"/>
                  <a:t>(demonstrated 1% FWHM at Q</a:t>
                </a:r>
                <a:r>
                  <a:rPr lang="el-GR" sz="1800" baseline="-25000" dirty="0"/>
                  <a:t>ββ</a:t>
                </a:r>
                <a:r>
                  <a:rPr lang="en-US" sz="1800" dirty="0"/>
                  <a:t>=2.458 MeV, aiming at 0.5%) </a:t>
                </a:r>
              </a:p>
              <a:p>
                <a:pPr marL="720000" lvl="2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800" dirty="0">
                    <a:solidFill>
                      <a:schemeClr val="accent1"/>
                    </a:solidFill>
                  </a:rPr>
                  <a:t>Track topology: </a:t>
                </a:r>
                <a:r>
                  <a:rPr lang="en-US" sz="1800" dirty="0"/>
                  <a:t>events span </a:t>
                </a:r>
                <a:r>
                  <a:rPr lang="en-US" sz="1800" dirty="0">
                    <a:cs typeface="Times New Roman" panose="02020603050405020304" pitchFamily="18" charset="0"/>
                  </a:rPr>
                  <a:t>~</a:t>
                </a:r>
                <a:r>
                  <a:rPr lang="en-US" sz="1800" dirty="0"/>
                  <a:t>10 cm (vs. point-like in liquid) allowing signal/background discrimination based on track shape</a:t>
                </a:r>
              </a:p>
              <a:p>
                <a:pPr marL="360000" indent="-36000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High pressure required to assemble enough mass in a reasonable volume</a:t>
                </a:r>
              </a:p>
              <a:p>
                <a:pPr marL="360000" indent="-36000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Past TPC: NEXT-White (~5 kg of 90% enriched Xe at 10 bar in active volume); Aims: demonstrate the technology on a large scale and measure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800" dirty="0"/>
              </a:p>
              <a:p>
                <a:pPr marL="360000" indent="-360000">
                  <a:lnSpc>
                    <a:spcPct val="10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Present: NEXT-100 (~60 kg enriched Xe at 10 bar in active volume), commissioned, running at 4 bar.</a:t>
                </a:r>
                <a:endParaRPr lang="en-IL" sz="1800" dirty="0"/>
              </a:p>
              <a:p>
                <a:endParaRPr lang="en-IL" sz="18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E9EC8ED-EBF7-4F6D-A0C6-76BC14493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19200"/>
                <a:ext cx="10515600" cy="5137150"/>
              </a:xfrm>
              <a:blipFill>
                <a:blip r:embed="rId2"/>
                <a:stretch>
                  <a:fillRect l="-406" t="-474" r="-928" b="-3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6F7ED-E130-47F0-84F6-AD8DEFB45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D8E90-5C1E-430D-94FB-9F66AFBB4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F6A5D-B6F5-4DE3-B2AC-02CE0E3D5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75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4674-0DFC-4793-8BF0-30F882C3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Canfranc underground laboratory (LSC)</a:t>
            </a:r>
            <a:endParaRPr lang="en-I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C7CAF-745F-4451-B935-4143085B3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266BC-A9AC-4294-B0F0-84A440BA6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57E1D-A9F4-485F-A1E3-F26480BE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11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2" descr="Profile of the Canfranc Underground Laboratory (LSC)  ">
            <a:extLst>
              <a:ext uri="{FF2B5EF4-FFF2-40B4-BE49-F238E27FC236}">
                <a16:creationId xmlns:a16="http://schemas.microsoft.com/office/drawing/2014/main" id="{970FE8C3-AB03-4581-88A0-1C413F740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328" y="4329596"/>
            <a:ext cx="3805343" cy="117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9890448-444F-40E5-B25C-DFD06321A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531" y="1269682"/>
            <a:ext cx="3030069" cy="227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55217C24-68F8-4C84-ABDF-42FF70C7E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966" y="1269682"/>
            <a:ext cx="3030069" cy="227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316685D5-2836-429B-8950-1E21B488E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400" y="1269682"/>
            <a:ext cx="3030069" cy="227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619C8A2-5A4B-4DFC-A81D-FE4EFA071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531" y="3939736"/>
            <a:ext cx="3030069" cy="201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osmic ray muons flux underground in different DULs. CLAB stands for CallioLab and Jinping for CJPL (China JinPing Laboratory).">
            <a:extLst>
              <a:ext uri="{FF2B5EF4-FFF2-40B4-BE49-F238E27FC236}">
                <a16:creationId xmlns:a16="http://schemas.microsoft.com/office/drawing/2014/main" id="{95CD0C97-350E-4906-AB96-99B1C92FE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22"/>
          <a:stretch/>
        </p:blipFill>
        <p:spPr bwMode="auto">
          <a:xfrm>
            <a:off x="8277859" y="3852342"/>
            <a:ext cx="3225307" cy="234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48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9002E-E4D8-4BEC-98CA-B106B9AD2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NEXT-White outside view</a:t>
            </a:r>
            <a:endParaRPr lang="en-IL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7FA27B-8B05-49C7-BB7B-F6FD6EF01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8EA84-3ED6-4FF8-BC5C-A6A1FB5E7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D6C56-4BF1-439F-85DB-07EEB4C79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3ECC5C-9DE2-4433-B9FC-34866FEA9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745" y="1447452"/>
            <a:ext cx="7460811" cy="443385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2DA26C8-581B-4491-AC21-03FEDC7A4755}"/>
              </a:ext>
            </a:extLst>
          </p:cNvPr>
          <p:cNvGrpSpPr/>
          <p:nvPr/>
        </p:nvGrpSpPr>
        <p:grpSpPr>
          <a:xfrm>
            <a:off x="909114" y="2782669"/>
            <a:ext cx="4833764" cy="646331"/>
            <a:chOff x="909114" y="2782669"/>
            <a:chExt cx="4833764" cy="646331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D6CF1B7-181A-49F8-8A4C-D6EA79F20AA5}"/>
                </a:ext>
              </a:extLst>
            </p:cNvPr>
            <p:cNvCxnSpPr/>
            <p:nvPr/>
          </p:nvCxnSpPr>
          <p:spPr>
            <a:xfrm>
              <a:off x="2085278" y="3122342"/>
              <a:ext cx="3657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57AF7FF-5697-408E-A1D1-3FF9EF83C996}"/>
                </a:ext>
              </a:extLst>
            </p:cNvPr>
            <p:cNvSpPr txBox="1"/>
            <p:nvPr/>
          </p:nvSpPr>
          <p:spPr>
            <a:xfrm>
              <a:off x="909114" y="2782669"/>
              <a:ext cx="1250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Detector vessel</a:t>
              </a:r>
              <a:endParaRPr lang="en-IL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1F411F0-4D23-4B27-BAD2-070DDA4B9D26}"/>
              </a:ext>
            </a:extLst>
          </p:cNvPr>
          <p:cNvGrpSpPr/>
          <p:nvPr/>
        </p:nvGrpSpPr>
        <p:grpSpPr>
          <a:xfrm>
            <a:off x="6088402" y="1586429"/>
            <a:ext cx="4380414" cy="1402818"/>
            <a:chOff x="6088402" y="1586429"/>
            <a:chExt cx="4380414" cy="140281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83DE90A-2E27-47FF-B957-E933B5A998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7183" y="2237368"/>
              <a:ext cx="1607209" cy="7518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4436E2C-3FA6-4BD2-A0E5-A9F7BEF8F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8402" y="2027104"/>
              <a:ext cx="2773205" cy="2969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6C06E2-F2BB-466F-AC71-7A3CE242D5DE}"/>
                </a:ext>
              </a:extLst>
            </p:cNvPr>
            <p:cNvSpPr txBox="1"/>
            <p:nvPr/>
          </p:nvSpPr>
          <p:spPr>
            <a:xfrm>
              <a:off x="8994392" y="1586429"/>
              <a:ext cx="14744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Lead castle (shield)</a:t>
              </a:r>
              <a:endParaRPr lang="en-IL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4F83A6-8E51-488E-A970-A9D8D1E1FBE3}"/>
              </a:ext>
            </a:extLst>
          </p:cNvPr>
          <p:cNvGrpSpPr/>
          <p:nvPr/>
        </p:nvGrpSpPr>
        <p:grpSpPr>
          <a:xfrm>
            <a:off x="7250760" y="3779164"/>
            <a:ext cx="3657008" cy="1588899"/>
            <a:chOff x="7250760" y="3779164"/>
            <a:chExt cx="3657008" cy="158889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9B485CF-EFEF-4140-B081-A7D033E7C6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33051" y="4083191"/>
              <a:ext cx="1349204" cy="9735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F0D10AD-5130-471E-8039-2B8E6C971D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39805" y="3779164"/>
              <a:ext cx="865086" cy="112410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85B4BCF-277F-402A-9D4F-73D37D38BE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0760" y="4662529"/>
              <a:ext cx="2045951" cy="5680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D163F1-7AFB-455B-9EDA-88B0673A1920}"/>
                </a:ext>
              </a:extLst>
            </p:cNvPr>
            <p:cNvSpPr txBox="1"/>
            <p:nvPr/>
          </p:nvSpPr>
          <p:spPr>
            <a:xfrm>
              <a:off x="9433344" y="4998731"/>
              <a:ext cx="1474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Gas system</a:t>
              </a:r>
              <a:endParaRPr lang="en-IL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000DF1-F90D-41A3-ADDB-2142C8AA6532}"/>
              </a:ext>
            </a:extLst>
          </p:cNvPr>
          <p:cNvGrpSpPr/>
          <p:nvPr/>
        </p:nvGrpSpPr>
        <p:grpSpPr>
          <a:xfrm>
            <a:off x="1068000" y="3924737"/>
            <a:ext cx="3133581" cy="1298819"/>
            <a:chOff x="1068000" y="3924737"/>
            <a:chExt cx="3133581" cy="1298819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542CFBD-893C-4877-BC64-1E0E8ED262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9377" y="3924737"/>
              <a:ext cx="2042204" cy="6452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3D2903E-5E28-4D93-9764-CC9FE70D0F20}"/>
                </a:ext>
              </a:extLst>
            </p:cNvPr>
            <p:cNvSpPr txBox="1"/>
            <p:nvPr/>
          </p:nvSpPr>
          <p:spPr>
            <a:xfrm>
              <a:off x="1068000" y="4300226"/>
              <a:ext cx="1250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Data acquisition system</a:t>
              </a:r>
              <a:endParaRPr lang="en-IL" dirty="0"/>
            </a:p>
          </p:txBody>
        </p:sp>
      </p:grpSp>
    </p:spTree>
    <p:extLst>
      <p:ext uri="{BB962C8B-B14F-4D97-AF65-F5344CB8AC3E}">
        <p14:creationId xmlns:p14="http://schemas.microsoft.com/office/powerpoint/2010/main" val="271285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F9F6E-2BF4-46CE-9224-5FF2B9176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NEXT principle of operation (demonstrated in NEXT-White)</a:t>
            </a:r>
            <a:endParaRPr lang="en-IL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441FA0-2D85-415A-9866-0F7B8373A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1758F-C445-4C8D-B07F-E489448F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4F56BA-00BC-458B-B7D9-DE08C4A1D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Content Placeholder 71">
            <a:extLst>
              <a:ext uri="{FF2B5EF4-FFF2-40B4-BE49-F238E27FC236}">
                <a16:creationId xmlns:a16="http://schemas.microsoft.com/office/drawing/2014/main" id="{C2FF8263-859B-4D9D-BC72-D5D19B788706}"/>
              </a:ext>
            </a:extLst>
          </p:cNvPr>
          <p:cNvSpPr txBox="1">
            <a:spLocks/>
          </p:cNvSpPr>
          <p:nvPr/>
        </p:nvSpPr>
        <p:spPr>
          <a:xfrm>
            <a:off x="834945" y="1421274"/>
            <a:ext cx="5167668" cy="45546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600" dirty="0"/>
              <a:t>Horizontal asymmetric TPC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600" dirty="0"/>
              <a:t>Full of high-purity xenon gas at 10 bar, contained in a high-pressure vessel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600" dirty="0"/>
              <a:t>Three conductive grids + field cage define two uniform field regions: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600" dirty="0"/>
              <a:t>The cathode and gate grids (1.3 m apart) define the drift field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600" dirty="0"/>
              <a:t>The gate and anode grids (10 mm apart) define the electroluminescence (EL) field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TPC diameter: 1 m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60 PMTs behind the cathode form the “Energy Plane”.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3,584 SiPMs behind the anode define the “Tracking Plane”</a:t>
            </a:r>
            <a:endParaRPr lang="en-US" sz="16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IL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5A200C-8020-46D0-86C8-9B261087F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631329"/>
            <a:ext cx="5315528" cy="384105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1A6825F-9C47-417A-8753-60C4CFE2A2AE}"/>
              </a:ext>
            </a:extLst>
          </p:cNvPr>
          <p:cNvGrpSpPr/>
          <p:nvPr/>
        </p:nvGrpSpPr>
        <p:grpSpPr>
          <a:xfrm>
            <a:off x="7275363" y="1319147"/>
            <a:ext cx="3568358" cy="385553"/>
            <a:chOff x="2922646" y="1862841"/>
            <a:chExt cx="3568358" cy="38555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A62A56-C426-4D94-A336-B6CA8411FBE8}"/>
                </a:ext>
              </a:extLst>
            </p:cNvPr>
            <p:cNvSpPr txBox="1"/>
            <p:nvPr/>
          </p:nvSpPr>
          <p:spPr>
            <a:xfrm>
              <a:off x="2922646" y="1879062"/>
              <a:ext cx="745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-50kV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6E6DD6-83AD-47FC-AF86-2DEC7B6798BE}"/>
                </a:ext>
              </a:extLst>
            </p:cNvPr>
            <p:cNvSpPr txBox="1"/>
            <p:nvPr/>
          </p:nvSpPr>
          <p:spPr>
            <a:xfrm>
              <a:off x="5745046" y="1862841"/>
              <a:ext cx="745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-15kV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23BA0-A5FC-4CA9-ADBE-141F5E08C2D9}"/>
                  </a:ext>
                </a:extLst>
              </p:cNvPr>
              <p:cNvSpPr txBox="1"/>
              <p:nvPr/>
            </p:nvSpPr>
            <p:spPr>
              <a:xfrm>
                <a:off x="7824634" y="5518841"/>
                <a:ext cx="2261937" cy="3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023BA0-A5FC-4CA9-ADBE-141F5E08C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634" y="5518841"/>
                <a:ext cx="2261937" cy="325025"/>
              </a:xfrm>
              <a:prstGeom prst="rect">
                <a:avLst/>
              </a:prstGeom>
              <a:blipFill>
                <a:blip r:embed="rId3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EA6F46-FF55-47A7-9863-53D84F5A1C9A}"/>
              </a:ext>
            </a:extLst>
          </p:cNvPr>
          <p:cNvCxnSpPr>
            <a:stCxn id="11" idx="0"/>
          </p:cNvCxnSpPr>
          <p:nvPr/>
        </p:nvCxnSpPr>
        <p:spPr>
          <a:xfrm flipV="1">
            <a:off x="8955603" y="4791460"/>
            <a:ext cx="30914" cy="7273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099A7FC-1C13-4FB6-BBB9-D74F300232E2}"/>
              </a:ext>
            </a:extLst>
          </p:cNvPr>
          <p:cNvSpPr txBox="1"/>
          <p:nvPr/>
        </p:nvSpPr>
        <p:spPr>
          <a:xfrm>
            <a:off x="10477811" y="1806684"/>
            <a:ext cx="69191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/>
              <a:t>G</a:t>
            </a:r>
            <a:endParaRPr lang="en-CA" sz="9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4CB064-C39E-40D2-9291-5EF0B056E945}"/>
              </a:ext>
            </a:extLst>
          </p:cNvPr>
          <p:cNvCxnSpPr>
            <a:cxnSpLocks/>
          </p:cNvCxnSpPr>
          <p:nvPr/>
        </p:nvCxnSpPr>
        <p:spPr>
          <a:xfrm>
            <a:off x="7230392" y="2656580"/>
            <a:ext cx="3229158" cy="0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98A644-3CA5-489B-8391-329EC9276B81}"/>
              </a:ext>
            </a:extLst>
          </p:cNvPr>
          <p:cNvCxnSpPr>
            <a:cxnSpLocks/>
          </p:cNvCxnSpPr>
          <p:nvPr/>
        </p:nvCxnSpPr>
        <p:spPr>
          <a:xfrm>
            <a:off x="7190495" y="5063230"/>
            <a:ext cx="3229158" cy="0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28C612-2F03-4DB3-BF31-1DE018BDB039}"/>
              </a:ext>
            </a:extLst>
          </p:cNvPr>
          <p:cNvCxnSpPr>
            <a:cxnSpLocks/>
          </p:cNvCxnSpPr>
          <p:nvPr/>
        </p:nvCxnSpPr>
        <p:spPr>
          <a:xfrm flipV="1">
            <a:off x="7522467" y="5063231"/>
            <a:ext cx="302167" cy="494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9917F02-C9EC-4323-A4CB-E58058979AE0}"/>
              </a:ext>
            </a:extLst>
          </p:cNvPr>
          <p:cNvSpPr txBox="1"/>
          <p:nvPr/>
        </p:nvSpPr>
        <p:spPr>
          <a:xfrm>
            <a:off x="6739129" y="5546969"/>
            <a:ext cx="107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Field cage</a:t>
            </a:r>
            <a:endParaRPr lang="en-IL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00263-100D-4CA3-82A0-CE50B92E80EF}"/>
              </a:ext>
            </a:extLst>
          </p:cNvPr>
          <p:cNvSpPr txBox="1"/>
          <p:nvPr/>
        </p:nvSpPr>
        <p:spPr>
          <a:xfrm>
            <a:off x="8572595" y="2908458"/>
            <a:ext cx="107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Xe gas</a:t>
            </a:r>
            <a:endParaRPr lang="en-IL" sz="1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ACF28F7-51E7-47DD-B34C-CA88E43D5D5A}"/>
              </a:ext>
            </a:extLst>
          </p:cNvPr>
          <p:cNvGrpSpPr/>
          <p:nvPr/>
        </p:nvGrpSpPr>
        <p:grpSpPr>
          <a:xfrm>
            <a:off x="10059663" y="4598954"/>
            <a:ext cx="2261937" cy="1207417"/>
            <a:chOff x="6860590" y="5017168"/>
            <a:chExt cx="2261937" cy="12074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D2E6716-13CF-415F-B8E6-0067803F04C4}"/>
                    </a:ext>
                  </a:extLst>
                </p:cNvPr>
                <p:cNvSpPr txBox="1"/>
                <p:nvPr/>
              </p:nvSpPr>
              <p:spPr>
                <a:xfrm>
                  <a:off x="6860590" y="5916808"/>
                  <a:ext cx="226193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𝐸𝐿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kV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D2E6716-13CF-415F-B8E6-0067803F04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0590" y="5916808"/>
                  <a:ext cx="2261937" cy="307777"/>
                </a:xfrm>
                <a:prstGeom prst="rect">
                  <a:avLst/>
                </a:prstGeom>
                <a:blipFill>
                  <a:blip r:embed="rId4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B245E86-DDCE-4EAD-85E5-41CDE7F268C8}"/>
                </a:ext>
              </a:extLst>
            </p:cNvPr>
            <p:cNvCxnSpPr/>
            <p:nvPr/>
          </p:nvCxnSpPr>
          <p:spPr>
            <a:xfrm flipH="1" flipV="1">
              <a:off x="7260477" y="5017168"/>
              <a:ext cx="560049" cy="8110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274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E508C-C46C-4E29-A9A1-FB41BF8BD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NEXT principle of operation (demonstrated in NEXT-White)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C25B1-B66A-40E3-9FE2-D85EAA47B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C2671-C2B2-4081-8441-6F9C66CAD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5B753-F9FB-49E6-97F1-5EA5CBE26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71">
                <a:extLst>
                  <a:ext uri="{FF2B5EF4-FFF2-40B4-BE49-F238E27FC236}">
                    <a16:creationId xmlns:a16="http://schemas.microsoft.com/office/drawing/2014/main" id="{4C0970DA-28ED-4BF9-A886-4A925C937E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1862" y="1206589"/>
                <a:ext cx="5412134" cy="4870044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Particle interaction inside Xe releases a fast electron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It excites and ionizes Xe atoms along its track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De-excitation of excited states gives a prompt flash of UV light (“S1”)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S1 is recorded by the PMTs to give the start time of the event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The free ionization electrons drift to the EL gap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When they cross it, they produce a long pulse of EL light (“S2”)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The PMTs use S2 to find the energy of the event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800" dirty="0"/>
                  <a:t>The SiPMs record the light pattern in 2D slices giving the shape (“topology”) of the event</a:t>
                </a:r>
                <a:endParaRPr lang="en-IL" sz="1800" dirty="0"/>
              </a:p>
            </p:txBody>
          </p:sp>
        </mc:Choice>
        <mc:Fallback xmlns="">
          <p:sp>
            <p:nvSpPr>
              <p:cNvPr id="63" name="Content Placeholder 71">
                <a:extLst>
                  <a:ext uri="{FF2B5EF4-FFF2-40B4-BE49-F238E27FC236}">
                    <a16:creationId xmlns:a16="http://schemas.microsoft.com/office/drawing/2014/main" id="{4C0970DA-28ED-4BF9-A886-4A925C937E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1862" y="1206589"/>
                <a:ext cx="5412134" cy="4870044"/>
              </a:xfrm>
              <a:blipFill>
                <a:blip r:embed="rId2"/>
                <a:stretch>
                  <a:fillRect l="-676" t="-626" r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>
            <a:extLst>
              <a:ext uri="{FF2B5EF4-FFF2-40B4-BE49-F238E27FC236}">
                <a16:creationId xmlns:a16="http://schemas.microsoft.com/office/drawing/2014/main" id="{732151DB-982C-454A-A676-061873097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631329"/>
            <a:ext cx="5315528" cy="3841057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EA3DF6B5-C0E6-4C44-A173-7BCFEBD5DD1C}"/>
              </a:ext>
            </a:extLst>
          </p:cNvPr>
          <p:cNvGrpSpPr/>
          <p:nvPr/>
        </p:nvGrpSpPr>
        <p:grpSpPr>
          <a:xfrm>
            <a:off x="7275363" y="1310353"/>
            <a:ext cx="3803886" cy="394347"/>
            <a:chOff x="2922646" y="1854047"/>
            <a:chExt cx="3803886" cy="39434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FD8F546-5B78-4445-8901-6BFD9305536F}"/>
                </a:ext>
              </a:extLst>
            </p:cNvPr>
            <p:cNvSpPr txBox="1"/>
            <p:nvPr/>
          </p:nvSpPr>
          <p:spPr>
            <a:xfrm>
              <a:off x="2922646" y="1879062"/>
              <a:ext cx="745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-50kV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3EE88A8-9925-4187-915F-1CACE0ABABB2}"/>
                </a:ext>
              </a:extLst>
            </p:cNvPr>
            <p:cNvSpPr txBox="1"/>
            <p:nvPr/>
          </p:nvSpPr>
          <p:spPr>
            <a:xfrm>
              <a:off x="5733854" y="1854047"/>
              <a:ext cx="9926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-15kV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55FFDD3-717F-4A2E-81E0-E1718A6DE53E}"/>
                  </a:ext>
                </a:extLst>
              </p:cNvPr>
              <p:cNvSpPr txBox="1"/>
              <p:nvPr/>
            </p:nvSpPr>
            <p:spPr>
              <a:xfrm>
                <a:off x="7824634" y="5518841"/>
                <a:ext cx="2261937" cy="3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0.3 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55FFDD3-717F-4A2E-81E0-E1718A6DE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634" y="5518841"/>
                <a:ext cx="2261937" cy="325025"/>
              </a:xfrm>
              <a:prstGeom prst="rect">
                <a:avLst/>
              </a:prstGeom>
              <a:blipFill>
                <a:blip r:embed="rId4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68234A-9DE6-4546-8411-1DABBD76309E}"/>
              </a:ext>
            </a:extLst>
          </p:cNvPr>
          <p:cNvCxnSpPr>
            <a:stCxn id="68" idx="0"/>
          </p:cNvCxnSpPr>
          <p:nvPr/>
        </p:nvCxnSpPr>
        <p:spPr>
          <a:xfrm flipV="1">
            <a:off x="8955603" y="4791460"/>
            <a:ext cx="30914" cy="7273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45BD8FC-CEB5-4646-B902-958A6BA3F32D}"/>
              </a:ext>
            </a:extLst>
          </p:cNvPr>
          <p:cNvGrpSpPr/>
          <p:nvPr/>
        </p:nvGrpSpPr>
        <p:grpSpPr>
          <a:xfrm>
            <a:off x="10059663" y="4598954"/>
            <a:ext cx="2261937" cy="1207417"/>
            <a:chOff x="6860590" y="5017168"/>
            <a:chExt cx="2261937" cy="12074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F98C9F73-BDAE-42C8-A7FB-DC8401B9DC97}"/>
                    </a:ext>
                  </a:extLst>
                </p:cNvPr>
                <p:cNvSpPr txBox="1"/>
                <p:nvPr/>
              </p:nvSpPr>
              <p:spPr>
                <a:xfrm>
                  <a:off x="6860590" y="5916808"/>
                  <a:ext cx="226193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𝐸𝐿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15 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kV</m:t>
                        </m:r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F98C9F73-BDAE-42C8-A7FB-DC8401B9DC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0590" y="5916808"/>
                  <a:ext cx="2261937" cy="307777"/>
                </a:xfrm>
                <a:prstGeom prst="rect">
                  <a:avLst/>
                </a:prstGeom>
                <a:blipFill>
                  <a:blip r:embed="rId5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4EE5ED95-0B75-4CE5-9534-7D1C9F2CBEC2}"/>
                </a:ext>
              </a:extLst>
            </p:cNvPr>
            <p:cNvCxnSpPr/>
            <p:nvPr/>
          </p:nvCxnSpPr>
          <p:spPr>
            <a:xfrm flipH="1" flipV="1">
              <a:off x="7260477" y="5017168"/>
              <a:ext cx="560049" cy="8110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Freeform 67">
            <a:extLst>
              <a:ext uri="{FF2B5EF4-FFF2-40B4-BE49-F238E27FC236}">
                <a16:creationId xmlns:a16="http://schemas.microsoft.com/office/drawing/2014/main" id="{7A375275-35FE-4BBE-8480-A7D4D993B4D4}"/>
              </a:ext>
            </a:extLst>
          </p:cNvPr>
          <p:cNvSpPr/>
          <p:nvPr/>
        </p:nvSpPr>
        <p:spPr>
          <a:xfrm>
            <a:off x="8705162" y="3606206"/>
            <a:ext cx="249604" cy="600441"/>
          </a:xfrm>
          <a:custGeom>
            <a:avLst/>
            <a:gdLst>
              <a:gd name="connsiteX0" fmla="*/ 0 w 249604"/>
              <a:gd name="connsiteY0" fmla="*/ 600441 h 600441"/>
              <a:gd name="connsiteX1" fmla="*/ 57150 w 249604"/>
              <a:gd name="connsiteY1" fmla="*/ 495666 h 600441"/>
              <a:gd name="connsiteX2" fmla="*/ 85725 w 249604"/>
              <a:gd name="connsiteY2" fmla="*/ 486141 h 600441"/>
              <a:gd name="connsiteX3" fmla="*/ 114300 w 249604"/>
              <a:gd name="connsiteY3" fmla="*/ 457566 h 600441"/>
              <a:gd name="connsiteX4" fmla="*/ 123825 w 249604"/>
              <a:gd name="connsiteY4" fmla="*/ 428991 h 600441"/>
              <a:gd name="connsiteX5" fmla="*/ 152400 w 249604"/>
              <a:gd name="connsiteY5" fmla="*/ 371841 h 600441"/>
              <a:gd name="connsiteX6" fmla="*/ 142875 w 249604"/>
              <a:gd name="connsiteY6" fmla="*/ 343266 h 600441"/>
              <a:gd name="connsiteX7" fmla="*/ 104775 w 249604"/>
              <a:gd name="connsiteY7" fmla="*/ 286116 h 600441"/>
              <a:gd name="connsiteX8" fmla="*/ 114300 w 249604"/>
              <a:gd name="connsiteY8" fmla="*/ 181341 h 600441"/>
              <a:gd name="connsiteX9" fmla="*/ 142875 w 249604"/>
              <a:gd name="connsiteY9" fmla="*/ 162291 h 600441"/>
              <a:gd name="connsiteX10" fmla="*/ 200025 w 249604"/>
              <a:gd name="connsiteY10" fmla="*/ 143241 h 600441"/>
              <a:gd name="connsiteX11" fmla="*/ 228600 w 249604"/>
              <a:gd name="connsiteY11" fmla="*/ 133716 h 600441"/>
              <a:gd name="connsiteX12" fmla="*/ 238125 w 249604"/>
              <a:gd name="connsiteY12" fmla="*/ 67041 h 600441"/>
              <a:gd name="connsiteX13" fmla="*/ 209550 w 249604"/>
              <a:gd name="connsiteY13" fmla="*/ 47991 h 600441"/>
              <a:gd name="connsiteX14" fmla="*/ 152400 w 249604"/>
              <a:gd name="connsiteY14" fmla="*/ 28941 h 600441"/>
              <a:gd name="connsiteX15" fmla="*/ 180975 w 249604"/>
              <a:gd name="connsiteY15" fmla="*/ 47991 h 600441"/>
              <a:gd name="connsiteX16" fmla="*/ 200025 w 249604"/>
              <a:gd name="connsiteY16" fmla="*/ 19416 h 600441"/>
              <a:gd name="connsiteX17" fmla="*/ 171450 w 249604"/>
              <a:gd name="connsiteY17" fmla="*/ 366 h 600441"/>
              <a:gd name="connsiteX18" fmla="*/ 104775 w 249604"/>
              <a:gd name="connsiteY18" fmla="*/ 9891 h 600441"/>
              <a:gd name="connsiteX19" fmla="*/ 95250 w 249604"/>
              <a:gd name="connsiteY19" fmla="*/ 38466 h 600441"/>
              <a:gd name="connsiteX20" fmla="*/ 114300 w 249604"/>
              <a:gd name="connsiteY20" fmla="*/ 95616 h 60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9604" h="600441">
                <a:moveTo>
                  <a:pt x="0" y="600441"/>
                </a:moveTo>
                <a:cubicBezTo>
                  <a:pt x="19050" y="565516"/>
                  <a:pt x="33280" y="527492"/>
                  <a:pt x="57150" y="495666"/>
                </a:cubicBezTo>
                <a:cubicBezTo>
                  <a:pt x="63174" y="487634"/>
                  <a:pt x="77371" y="491710"/>
                  <a:pt x="85725" y="486141"/>
                </a:cubicBezTo>
                <a:cubicBezTo>
                  <a:pt x="96933" y="478669"/>
                  <a:pt x="104775" y="467091"/>
                  <a:pt x="114300" y="457566"/>
                </a:cubicBezTo>
                <a:cubicBezTo>
                  <a:pt x="117475" y="448041"/>
                  <a:pt x="119335" y="437971"/>
                  <a:pt x="123825" y="428991"/>
                </a:cubicBezTo>
                <a:cubicBezTo>
                  <a:pt x="160754" y="355133"/>
                  <a:pt x="128459" y="443665"/>
                  <a:pt x="152400" y="371841"/>
                </a:cubicBezTo>
                <a:cubicBezTo>
                  <a:pt x="149225" y="362316"/>
                  <a:pt x="147751" y="352043"/>
                  <a:pt x="142875" y="343266"/>
                </a:cubicBezTo>
                <a:cubicBezTo>
                  <a:pt x="131756" y="323252"/>
                  <a:pt x="104775" y="286116"/>
                  <a:pt x="104775" y="286116"/>
                </a:cubicBezTo>
                <a:cubicBezTo>
                  <a:pt x="107950" y="251191"/>
                  <a:pt x="103987" y="214859"/>
                  <a:pt x="114300" y="181341"/>
                </a:cubicBezTo>
                <a:cubicBezTo>
                  <a:pt x="117667" y="170400"/>
                  <a:pt x="132414" y="166940"/>
                  <a:pt x="142875" y="162291"/>
                </a:cubicBezTo>
                <a:cubicBezTo>
                  <a:pt x="161225" y="154136"/>
                  <a:pt x="180975" y="149591"/>
                  <a:pt x="200025" y="143241"/>
                </a:cubicBezTo>
                <a:lnTo>
                  <a:pt x="228600" y="133716"/>
                </a:lnTo>
                <a:cubicBezTo>
                  <a:pt x="245947" y="107695"/>
                  <a:pt x="260678" y="100870"/>
                  <a:pt x="238125" y="67041"/>
                </a:cubicBezTo>
                <a:cubicBezTo>
                  <a:pt x="231775" y="57516"/>
                  <a:pt x="220011" y="52640"/>
                  <a:pt x="209550" y="47991"/>
                </a:cubicBezTo>
                <a:cubicBezTo>
                  <a:pt x="191200" y="39836"/>
                  <a:pt x="135692" y="17802"/>
                  <a:pt x="152400" y="28941"/>
                </a:cubicBezTo>
                <a:lnTo>
                  <a:pt x="180975" y="47991"/>
                </a:lnTo>
                <a:cubicBezTo>
                  <a:pt x="187325" y="38466"/>
                  <a:pt x="202270" y="30641"/>
                  <a:pt x="200025" y="19416"/>
                </a:cubicBezTo>
                <a:cubicBezTo>
                  <a:pt x="197780" y="8191"/>
                  <a:pt x="182841" y="1505"/>
                  <a:pt x="171450" y="366"/>
                </a:cubicBezTo>
                <a:cubicBezTo>
                  <a:pt x="149111" y="-1868"/>
                  <a:pt x="127000" y="6716"/>
                  <a:pt x="104775" y="9891"/>
                </a:cubicBezTo>
                <a:cubicBezTo>
                  <a:pt x="101600" y="19416"/>
                  <a:pt x="94141" y="28487"/>
                  <a:pt x="95250" y="38466"/>
                </a:cubicBezTo>
                <a:cubicBezTo>
                  <a:pt x="97468" y="58424"/>
                  <a:pt x="114300" y="95616"/>
                  <a:pt x="114300" y="9561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7097C92-01AF-40EC-9888-E099EF9027AF}"/>
              </a:ext>
            </a:extLst>
          </p:cNvPr>
          <p:cNvGrpSpPr/>
          <p:nvPr/>
        </p:nvGrpSpPr>
        <p:grpSpPr>
          <a:xfrm>
            <a:off x="6980818" y="3108650"/>
            <a:ext cx="2127597" cy="1686665"/>
            <a:chOff x="3781745" y="3526864"/>
            <a:chExt cx="2127597" cy="1686665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FE1CA61-AF47-4349-9E96-6C476E6E257C}"/>
                </a:ext>
              </a:extLst>
            </p:cNvPr>
            <p:cNvCxnSpPr/>
            <p:nvPr/>
          </p:nvCxnSpPr>
          <p:spPr>
            <a:xfrm flipH="1" flipV="1">
              <a:off x="3800475" y="3526864"/>
              <a:ext cx="1743075" cy="602623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409BF86D-3577-4C61-BA15-5349CEAAED45}"/>
                </a:ext>
              </a:extLst>
            </p:cNvPr>
            <p:cNvCxnSpPr/>
            <p:nvPr/>
          </p:nvCxnSpPr>
          <p:spPr>
            <a:xfrm flipH="1">
              <a:off x="3781745" y="4257195"/>
              <a:ext cx="1761805" cy="164621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C2B958B4-3295-4FBA-B91B-02CC66C7D6BE}"/>
                </a:ext>
              </a:extLst>
            </p:cNvPr>
            <p:cNvCxnSpPr/>
            <p:nvPr/>
          </p:nvCxnSpPr>
          <p:spPr>
            <a:xfrm flipH="1" flipV="1">
              <a:off x="3821522" y="4109803"/>
              <a:ext cx="1684568" cy="81945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78E89072-8253-4388-B0EC-2D496FA248EB}"/>
                </a:ext>
              </a:extLst>
            </p:cNvPr>
            <p:cNvCxnSpPr/>
            <p:nvPr/>
          </p:nvCxnSpPr>
          <p:spPr>
            <a:xfrm flipH="1">
              <a:off x="3821522" y="4357364"/>
              <a:ext cx="1684568" cy="637190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CBF2869-2CAB-4E5C-8A99-00C7ECA245FD}"/>
                </a:ext>
              </a:extLst>
            </p:cNvPr>
            <p:cNvSpPr txBox="1"/>
            <p:nvPr/>
          </p:nvSpPr>
          <p:spPr>
            <a:xfrm>
              <a:off x="4450885" y="4690309"/>
              <a:ext cx="145845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Primary scintillation (</a:t>
              </a:r>
              <a:r>
                <a:rPr lang="en-US" sz="1400" dirty="0">
                  <a:solidFill>
                    <a:srgbClr val="FF0000"/>
                  </a:solidFill>
                </a:rPr>
                <a:t>S1</a:t>
              </a:r>
              <a:r>
                <a:rPr lang="en-US" sz="1400" dirty="0"/>
                <a:t>)</a:t>
              </a:r>
              <a:endParaRPr lang="en-CA" sz="1400" dirty="0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AF69B0F-E6C9-4B8B-9D13-606698296475}"/>
              </a:ext>
            </a:extLst>
          </p:cNvPr>
          <p:cNvGrpSpPr/>
          <p:nvPr/>
        </p:nvGrpSpPr>
        <p:grpSpPr>
          <a:xfrm>
            <a:off x="8759355" y="3561981"/>
            <a:ext cx="388088" cy="817187"/>
            <a:chOff x="5560282" y="3980195"/>
            <a:chExt cx="388088" cy="817187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8F0BD17-E23A-4686-A9C3-AA0475322220}"/>
                </a:ext>
              </a:extLst>
            </p:cNvPr>
            <p:cNvGrpSpPr/>
            <p:nvPr/>
          </p:nvGrpSpPr>
          <p:grpSpPr>
            <a:xfrm>
              <a:off x="5560282" y="3980195"/>
              <a:ext cx="259275" cy="668501"/>
              <a:chOff x="5594278" y="3998213"/>
              <a:chExt cx="259275" cy="668501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C6E5D8A-41AE-4209-9486-3A3B5A7BC399}"/>
                  </a:ext>
                </a:extLst>
              </p:cNvPr>
              <p:cNvSpPr/>
              <p:nvPr/>
            </p:nvSpPr>
            <p:spPr>
              <a:xfrm>
                <a:off x="5787444" y="4024420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0CFF742-88DC-4781-B281-83A3C66E9D28}"/>
                  </a:ext>
                </a:extLst>
              </p:cNvPr>
              <p:cNvSpPr/>
              <p:nvPr/>
            </p:nvSpPr>
            <p:spPr>
              <a:xfrm>
                <a:off x="5807834" y="411659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D4DB504-0FA3-48D1-AC21-C2922771060C}"/>
                  </a:ext>
                </a:extLst>
              </p:cNvPr>
              <p:cNvSpPr/>
              <p:nvPr/>
            </p:nvSpPr>
            <p:spPr>
              <a:xfrm>
                <a:off x="5725849" y="399821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0B494F7-0562-493E-9D34-A2B449C61D44}"/>
                  </a:ext>
                </a:extLst>
              </p:cNvPr>
              <p:cNvSpPr/>
              <p:nvPr/>
            </p:nvSpPr>
            <p:spPr>
              <a:xfrm>
                <a:off x="5755693" y="4180155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6B1650-64A8-46C4-B4DD-97191B47B48C}"/>
                  </a:ext>
                </a:extLst>
              </p:cNvPr>
              <p:cNvSpPr/>
              <p:nvPr/>
            </p:nvSpPr>
            <p:spPr>
              <a:xfrm>
                <a:off x="5748423" y="4377321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E00F8D5-6FEE-4AAF-9738-BAAE5E2A3BCA}"/>
                  </a:ext>
                </a:extLst>
              </p:cNvPr>
              <p:cNvSpPr/>
              <p:nvPr/>
            </p:nvSpPr>
            <p:spPr>
              <a:xfrm>
                <a:off x="5725564" y="4270057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76AB948D-4E2E-45BB-90DC-941C8B6FEBFC}"/>
                  </a:ext>
                </a:extLst>
              </p:cNvPr>
              <p:cNvSpPr/>
              <p:nvPr/>
            </p:nvSpPr>
            <p:spPr>
              <a:xfrm>
                <a:off x="5709974" y="4464367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B376DBF8-599B-4407-95CF-4873598D18FE}"/>
                  </a:ext>
                </a:extLst>
              </p:cNvPr>
              <p:cNvSpPr/>
              <p:nvPr/>
            </p:nvSpPr>
            <p:spPr>
              <a:xfrm>
                <a:off x="5648547" y="4545737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B1448794-3E2A-45F3-866C-B13AC423CBD6}"/>
                  </a:ext>
                </a:extLst>
              </p:cNvPr>
              <p:cNvSpPr/>
              <p:nvPr/>
            </p:nvSpPr>
            <p:spPr>
              <a:xfrm>
                <a:off x="5594278" y="4620995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2DD1C35-721C-4C0C-8BBA-B57FB956332C}"/>
                </a:ext>
              </a:extLst>
            </p:cNvPr>
            <p:cNvSpPr txBox="1"/>
            <p:nvPr/>
          </p:nvSpPr>
          <p:spPr>
            <a:xfrm>
              <a:off x="5560282" y="4489605"/>
              <a:ext cx="388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baseline="30000" dirty="0"/>
                <a:t>-</a:t>
              </a:r>
              <a:endParaRPr lang="en-CA" sz="1400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DC2F0D9-529F-4611-A927-5485B7516012}"/>
              </a:ext>
            </a:extLst>
          </p:cNvPr>
          <p:cNvGrpSpPr/>
          <p:nvPr/>
        </p:nvGrpSpPr>
        <p:grpSpPr>
          <a:xfrm>
            <a:off x="10379709" y="3567064"/>
            <a:ext cx="167293" cy="614851"/>
            <a:chOff x="7180636" y="3985278"/>
            <a:chExt cx="167293" cy="614851"/>
          </a:xfrm>
        </p:grpSpPr>
        <p:sp>
          <p:nvSpPr>
            <p:cNvPr id="93" name="Explosion 2 87">
              <a:extLst>
                <a:ext uri="{FF2B5EF4-FFF2-40B4-BE49-F238E27FC236}">
                  <a16:creationId xmlns:a16="http://schemas.microsoft.com/office/drawing/2014/main" id="{6DD01BEF-6390-4087-A41A-7DEEFDFD4BF0}"/>
                </a:ext>
              </a:extLst>
            </p:cNvPr>
            <p:cNvSpPr/>
            <p:nvPr/>
          </p:nvSpPr>
          <p:spPr>
            <a:xfrm>
              <a:off x="7180636" y="3985278"/>
              <a:ext cx="164804" cy="217967"/>
            </a:xfrm>
            <a:prstGeom prst="irregularSeal2">
              <a:avLst/>
            </a:prstGeom>
            <a:solidFill>
              <a:schemeClr val="bg1"/>
            </a:solidFill>
            <a:ln w="12700">
              <a:solidFill>
                <a:srgbClr val="CC66FF">
                  <a:alpha val="7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4" name="Explosion 2 88">
              <a:extLst>
                <a:ext uri="{FF2B5EF4-FFF2-40B4-BE49-F238E27FC236}">
                  <a16:creationId xmlns:a16="http://schemas.microsoft.com/office/drawing/2014/main" id="{13B5F568-BF2D-4AAC-8FA0-D98EBE2736FB}"/>
                </a:ext>
              </a:extLst>
            </p:cNvPr>
            <p:cNvSpPr/>
            <p:nvPr/>
          </p:nvSpPr>
          <p:spPr>
            <a:xfrm>
              <a:off x="7183125" y="4165914"/>
              <a:ext cx="164804" cy="217967"/>
            </a:xfrm>
            <a:prstGeom prst="irregularSeal2">
              <a:avLst/>
            </a:prstGeom>
            <a:solidFill>
              <a:schemeClr val="bg1"/>
            </a:solidFill>
            <a:ln w="12700">
              <a:solidFill>
                <a:srgbClr val="CC66FF">
                  <a:alpha val="6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5" name="Explosion 2 89">
              <a:extLst>
                <a:ext uri="{FF2B5EF4-FFF2-40B4-BE49-F238E27FC236}">
                  <a16:creationId xmlns:a16="http://schemas.microsoft.com/office/drawing/2014/main" id="{7CB43DCC-F538-4A91-B185-D6E97C87BE54}"/>
                </a:ext>
              </a:extLst>
            </p:cNvPr>
            <p:cNvSpPr/>
            <p:nvPr/>
          </p:nvSpPr>
          <p:spPr>
            <a:xfrm>
              <a:off x="7183125" y="4382162"/>
              <a:ext cx="164804" cy="217967"/>
            </a:xfrm>
            <a:prstGeom prst="irregularSeal2">
              <a:avLst/>
            </a:prstGeom>
            <a:solidFill>
              <a:schemeClr val="bg1"/>
            </a:solidFill>
            <a:ln w="12700">
              <a:solidFill>
                <a:srgbClr val="CC66FF">
                  <a:alpha val="6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D952F5F-7F78-41A8-9310-DDF44B7FD53A}"/>
              </a:ext>
            </a:extLst>
          </p:cNvPr>
          <p:cNvGrpSpPr/>
          <p:nvPr/>
        </p:nvGrpSpPr>
        <p:grpSpPr>
          <a:xfrm>
            <a:off x="6993146" y="2861512"/>
            <a:ext cx="3396401" cy="2060139"/>
            <a:chOff x="3794073" y="3279726"/>
            <a:chExt cx="3396401" cy="2060139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5498B4BF-2FC5-40CC-93FF-3ADFC04971A2}"/>
                </a:ext>
              </a:extLst>
            </p:cNvPr>
            <p:cNvCxnSpPr/>
            <p:nvPr/>
          </p:nvCxnSpPr>
          <p:spPr>
            <a:xfrm flipH="1" flipV="1">
              <a:off x="3875567" y="3279726"/>
              <a:ext cx="3302581" cy="794985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AC7C24B-154D-43BC-916B-98A2A64E2061}"/>
                </a:ext>
              </a:extLst>
            </p:cNvPr>
            <p:cNvCxnSpPr/>
            <p:nvPr/>
          </p:nvCxnSpPr>
          <p:spPr>
            <a:xfrm flipH="1">
              <a:off x="3821522" y="4498471"/>
              <a:ext cx="3356626" cy="841394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AB14707-08B6-4F98-839D-3176FAB02AE0}"/>
                </a:ext>
              </a:extLst>
            </p:cNvPr>
            <p:cNvCxnSpPr/>
            <p:nvPr/>
          </p:nvCxnSpPr>
          <p:spPr>
            <a:xfrm flipH="1">
              <a:off x="3794073" y="4438570"/>
              <a:ext cx="3396401" cy="657890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6885217-DD6B-4562-AFC1-E33606FA2BC7}"/>
                </a:ext>
              </a:extLst>
            </p:cNvPr>
            <p:cNvCxnSpPr/>
            <p:nvPr/>
          </p:nvCxnSpPr>
          <p:spPr>
            <a:xfrm flipH="1" flipV="1">
              <a:off x="3858459" y="3544414"/>
              <a:ext cx="3325942" cy="633509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C87E4AF6-5B3C-4610-B950-0D17AF72E044}"/>
                </a:ext>
              </a:extLst>
            </p:cNvPr>
            <p:cNvCxnSpPr/>
            <p:nvPr/>
          </p:nvCxnSpPr>
          <p:spPr>
            <a:xfrm flipH="1" flipV="1">
              <a:off x="3827777" y="3863947"/>
              <a:ext cx="3356624" cy="398103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9EFEFA28-214F-4162-B9A8-C3C5EB4CE7F0}"/>
                </a:ext>
              </a:extLst>
            </p:cNvPr>
            <p:cNvCxnSpPr/>
            <p:nvPr/>
          </p:nvCxnSpPr>
          <p:spPr>
            <a:xfrm flipH="1">
              <a:off x="3828872" y="4402994"/>
              <a:ext cx="3361602" cy="358118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1AD1DE9C-382F-45E6-8093-287B63A42FE7}"/>
                </a:ext>
              </a:extLst>
            </p:cNvPr>
            <p:cNvCxnSpPr/>
            <p:nvPr/>
          </p:nvCxnSpPr>
          <p:spPr>
            <a:xfrm flipH="1">
              <a:off x="3816545" y="4342168"/>
              <a:ext cx="3361602" cy="179546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5D7E5B3E-26F5-4ED7-8463-675F26E585EC}"/>
                </a:ext>
              </a:extLst>
            </p:cNvPr>
            <p:cNvCxnSpPr/>
            <p:nvPr/>
          </p:nvCxnSpPr>
          <p:spPr>
            <a:xfrm flipH="1" flipV="1">
              <a:off x="3816545" y="4139492"/>
              <a:ext cx="3361602" cy="179546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67055E0-9CB6-4AF4-9627-97A4B9661DFC}"/>
              </a:ext>
            </a:extLst>
          </p:cNvPr>
          <p:cNvGrpSpPr/>
          <p:nvPr/>
        </p:nvGrpSpPr>
        <p:grpSpPr>
          <a:xfrm>
            <a:off x="10466025" y="3469038"/>
            <a:ext cx="220997" cy="832989"/>
            <a:chOff x="7301267" y="3887252"/>
            <a:chExt cx="220997" cy="832989"/>
          </a:xfrm>
        </p:grpSpPr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FB0A4450-9D08-46C7-96C1-D91CD3B2D931}"/>
                </a:ext>
              </a:extLst>
            </p:cNvPr>
            <p:cNvCxnSpPr/>
            <p:nvPr/>
          </p:nvCxnSpPr>
          <p:spPr>
            <a:xfrm flipV="1">
              <a:off x="7345440" y="3887252"/>
              <a:ext cx="154795" cy="143927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3961B69A-3D58-4304-9826-CB5C4B66D911}"/>
                </a:ext>
              </a:extLst>
            </p:cNvPr>
            <p:cNvCxnSpPr/>
            <p:nvPr/>
          </p:nvCxnSpPr>
          <p:spPr>
            <a:xfrm flipV="1">
              <a:off x="7342027" y="4059825"/>
              <a:ext cx="151882" cy="38721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5884BA75-197E-4DB2-B014-0783D388B9A9}"/>
                </a:ext>
              </a:extLst>
            </p:cNvPr>
            <p:cNvCxnSpPr/>
            <p:nvPr/>
          </p:nvCxnSpPr>
          <p:spPr>
            <a:xfrm flipV="1">
              <a:off x="7340837" y="4173093"/>
              <a:ext cx="151882" cy="38721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BA428AE1-FA06-41EF-A819-9D98E6B2C3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01267" y="4310694"/>
              <a:ext cx="220997" cy="31474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3793E46F-04BC-4C85-960A-79180924774D}"/>
                </a:ext>
              </a:extLst>
            </p:cNvPr>
            <p:cNvCxnSpPr>
              <a:cxnSpLocks/>
            </p:cNvCxnSpPr>
            <p:nvPr/>
          </p:nvCxnSpPr>
          <p:spPr>
            <a:xfrm>
              <a:off x="7377474" y="4435335"/>
              <a:ext cx="132108" cy="27969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4C23F465-0918-47D9-88B5-F7FB0B45836B}"/>
                </a:ext>
              </a:extLst>
            </p:cNvPr>
            <p:cNvCxnSpPr/>
            <p:nvPr/>
          </p:nvCxnSpPr>
          <p:spPr>
            <a:xfrm>
              <a:off x="7332912" y="4516371"/>
              <a:ext cx="155027" cy="78415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815C7729-CE54-4A19-9B6A-254F402F17EA}"/>
                </a:ext>
              </a:extLst>
            </p:cNvPr>
            <p:cNvCxnSpPr/>
            <p:nvPr/>
          </p:nvCxnSpPr>
          <p:spPr>
            <a:xfrm>
              <a:off x="7306037" y="4575434"/>
              <a:ext cx="174000" cy="144807"/>
            </a:xfrm>
            <a:prstGeom prst="straightConnector1">
              <a:avLst/>
            </a:prstGeom>
            <a:ln w="19050">
              <a:solidFill>
                <a:srgbClr val="CC66FF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11C02C6F-7BD4-48A4-BC1F-3F3EC5D00DAF}"/>
              </a:ext>
            </a:extLst>
          </p:cNvPr>
          <p:cNvSpPr txBox="1"/>
          <p:nvPr/>
        </p:nvSpPr>
        <p:spPr>
          <a:xfrm>
            <a:off x="9769687" y="3244634"/>
            <a:ext cx="701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EL (</a:t>
            </a:r>
            <a:r>
              <a:rPr lang="en-US" sz="1400" dirty="0">
                <a:solidFill>
                  <a:srgbClr val="FF0000"/>
                </a:solidFill>
              </a:rPr>
              <a:t>S2</a:t>
            </a:r>
            <a:r>
              <a:rPr lang="en-US" sz="1400" dirty="0"/>
              <a:t>)</a:t>
            </a:r>
            <a:endParaRPr lang="en-CA" sz="14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D915A2E-3068-4AC3-8E8F-7E27B276923E}"/>
              </a:ext>
            </a:extLst>
          </p:cNvPr>
          <p:cNvSpPr txBox="1"/>
          <p:nvPr/>
        </p:nvSpPr>
        <p:spPr>
          <a:xfrm>
            <a:off x="10477811" y="1806684"/>
            <a:ext cx="69191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/>
              <a:t>G</a:t>
            </a:r>
            <a:endParaRPr lang="en-CA" sz="900" b="1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A2D26C3C-3300-4743-A5FA-B5EE6428FE5B}"/>
              </a:ext>
            </a:extLst>
          </p:cNvPr>
          <p:cNvCxnSpPr>
            <a:cxnSpLocks/>
          </p:cNvCxnSpPr>
          <p:nvPr/>
        </p:nvCxnSpPr>
        <p:spPr>
          <a:xfrm>
            <a:off x="7230392" y="2656580"/>
            <a:ext cx="3229158" cy="0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967DCE3-930E-4599-A17E-945541AE4770}"/>
              </a:ext>
            </a:extLst>
          </p:cNvPr>
          <p:cNvCxnSpPr>
            <a:cxnSpLocks/>
          </p:cNvCxnSpPr>
          <p:nvPr/>
        </p:nvCxnSpPr>
        <p:spPr>
          <a:xfrm>
            <a:off x="7190495" y="5063230"/>
            <a:ext cx="3229158" cy="0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BCF01C15-F4DF-49A6-B528-5D8E89AA6FD9}"/>
              </a:ext>
            </a:extLst>
          </p:cNvPr>
          <p:cNvCxnSpPr>
            <a:cxnSpLocks/>
          </p:cNvCxnSpPr>
          <p:nvPr/>
        </p:nvCxnSpPr>
        <p:spPr>
          <a:xfrm flipV="1">
            <a:off x="7522467" y="5063231"/>
            <a:ext cx="302167" cy="494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0E09E14D-6B44-4858-B998-2F7B2F9D4024}"/>
              </a:ext>
            </a:extLst>
          </p:cNvPr>
          <p:cNvSpPr txBox="1"/>
          <p:nvPr/>
        </p:nvSpPr>
        <p:spPr>
          <a:xfrm>
            <a:off x="6739129" y="5546969"/>
            <a:ext cx="107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Field cage</a:t>
            </a:r>
            <a:endParaRPr lang="en-IL" sz="14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A455323-586A-492C-B140-F7AACD053497}"/>
              </a:ext>
            </a:extLst>
          </p:cNvPr>
          <p:cNvSpPr txBox="1"/>
          <p:nvPr/>
        </p:nvSpPr>
        <p:spPr>
          <a:xfrm>
            <a:off x="8572595" y="2908458"/>
            <a:ext cx="1072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Xe gas</a:t>
            </a:r>
            <a:endParaRPr lang="en-IL" sz="1400" dirty="0"/>
          </a:p>
        </p:txBody>
      </p:sp>
    </p:spTree>
    <p:extLst>
      <p:ext uri="{BB962C8B-B14F-4D97-AF65-F5344CB8AC3E}">
        <p14:creationId xmlns:p14="http://schemas.microsoft.com/office/powerpoint/2010/main" val="170637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12344 4.8148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3" grpId="1" animBg="1"/>
      <p:bldP spid="1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7D7D9-1B93-4064-837C-83BDD6CFD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S1 and S2 </a:t>
            </a:r>
            <a:endParaRPr lang="en-IL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BB047E-2D33-4172-8AA2-90632A1F8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9098"/>
            <a:ext cx="10515600" cy="243831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SiPMs are blind to VUV light (which is also strongly attenuated by the PMT protective windows)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Therefore, all inner surfaces of the TPC are coated with </a:t>
            </a:r>
            <a:r>
              <a:rPr lang="en-US" sz="1800" b="0" i="0" dirty="0">
                <a:solidFill>
                  <a:srgbClr val="4D5156"/>
                </a:solidFill>
                <a:effectLst/>
              </a:rPr>
              <a:t>tetraphenyl butadiene (TPB) which absorbs UV light and re-emits it as blue light (centered at 430 nm)</a:t>
            </a: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S1 has a fast decay component of ~4 ns and a long one of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800" dirty="0"/>
              <a:t>100 ns (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integrated over ~300 ns).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S2 lasts from a few µs  to </a:t>
            </a:r>
            <a:r>
              <a:rPr lang="en-US" sz="1800" dirty="0">
                <a:cs typeface="Times New Roman" panose="02020603050405020304" pitchFamily="18" charset="0"/>
              </a:rPr>
              <a:t>~</a:t>
            </a:r>
            <a:r>
              <a:rPr lang="en-US" sz="1800" dirty="0"/>
              <a:t>100 µs. It has a complicated shape, which reflects the time structure of the track</a:t>
            </a:r>
            <a:endParaRPr lang="en-IL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2F739D-00BA-4AE8-A62E-C83D9523E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B35C57-C4E8-407A-9BD0-0A31F9EC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7017-A3D9-4415-BA75-C01227F17A75}" type="slidenum">
              <a:rPr lang="en-CA" smtClean="0"/>
              <a:t>15</a:t>
            </a:fld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B4B38A-52B1-43AC-B8DE-9CFA379CB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543" y="4003694"/>
            <a:ext cx="9043128" cy="233645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CDEA-DE42-480F-B16D-22B2A5193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85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218DD-D539-4E75-BE5E-8DACEBB54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NEXT-White inner structure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A2DF3-D415-467F-A068-981220A21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A42F30-2282-4F25-9F07-FAFF4AAD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BCADE3-73E0-42F0-A89B-4BE76A99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DA4AFF7-B945-45F3-B1C8-9802F8787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686" y="1109328"/>
            <a:ext cx="8316227" cy="5175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9AD239-4B4A-47F4-B382-4423E24449AA}"/>
              </a:ext>
            </a:extLst>
          </p:cNvPr>
          <p:cNvSpPr txBox="1"/>
          <p:nvPr/>
        </p:nvSpPr>
        <p:spPr>
          <a:xfrm>
            <a:off x="9506609" y="6131359"/>
            <a:ext cx="21710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400" dirty="0">
                <a:solidFill>
                  <a:schemeClr val="accent6"/>
                </a:solidFill>
              </a:rPr>
              <a:t>2018 </a:t>
            </a:r>
            <a:r>
              <a:rPr lang="da-DK" sz="1400" i="1" dirty="0">
                <a:solidFill>
                  <a:schemeClr val="accent6"/>
                </a:solidFill>
              </a:rPr>
              <a:t>JINST</a:t>
            </a:r>
            <a:r>
              <a:rPr lang="da-DK" sz="1400" dirty="0">
                <a:solidFill>
                  <a:schemeClr val="accent6"/>
                </a:solidFill>
              </a:rPr>
              <a:t> </a:t>
            </a:r>
            <a:r>
              <a:rPr lang="da-DK" sz="1400" b="1" dirty="0">
                <a:solidFill>
                  <a:schemeClr val="accent6"/>
                </a:solidFill>
              </a:rPr>
              <a:t>13</a:t>
            </a:r>
            <a:r>
              <a:rPr lang="da-DK" sz="1400" dirty="0">
                <a:solidFill>
                  <a:schemeClr val="accent6"/>
                </a:solidFill>
              </a:rPr>
              <a:t> P12010</a:t>
            </a:r>
            <a:endParaRPr lang="en-IL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02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66317-EE5C-4936-A6A1-455FA5363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NEXT-White in the lab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4EA60-A1D9-4F82-AC2D-FA4E5E056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B8B27-D8C7-44FD-A33E-25C46606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7DB845-74F7-4F11-83B1-26A89FDAC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17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5FE436-8A1F-4F23-88E3-F06E5DF13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824" y="1486943"/>
            <a:ext cx="9606351" cy="432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0540-DFA0-4F26-AF81-0AD69E2EC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NEXT-100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36B70-198F-4E70-A564-8E7076AFF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442D9-22BA-4578-A11C-058012B2C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E7C0F-94BB-49F5-8CBD-717215696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18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CFF7AC-A7D7-437F-A6AC-516A6F7DF647}"/>
              </a:ext>
            </a:extLst>
          </p:cNvPr>
          <p:cNvGrpSpPr/>
          <p:nvPr/>
        </p:nvGrpSpPr>
        <p:grpSpPr>
          <a:xfrm>
            <a:off x="2060738" y="2162294"/>
            <a:ext cx="8714243" cy="4080394"/>
            <a:chOff x="2060738" y="2162294"/>
            <a:chExt cx="8714243" cy="4080394"/>
          </a:xfrm>
        </p:grpSpPr>
        <p:pic>
          <p:nvPicPr>
            <p:cNvPr id="7" name="Google Shape;100;p17">
              <a:extLst>
                <a:ext uri="{FF2B5EF4-FFF2-40B4-BE49-F238E27FC236}">
                  <a16:creationId xmlns:a16="http://schemas.microsoft.com/office/drawing/2014/main" id="{3AE72DED-D1DC-4BB4-BC39-98524C9BC529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242"/>
            <a:stretch/>
          </p:blipFill>
          <p:spPr>
            <a:xfrm>
              <a:off x="3644144" y="2530056"/>
              <a:ext cx="4745390" cy="37126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ED06CDC-0208-4677-BECD-5B2C8C61E01F}"/>
                </a:ext>
              </a:extLst>
            </p:cNvPr>
            <p:cNvSpPr txBox="1"/>
            <p:nvPr/>
          </p:nvSpPr>
          <p:spPr>
            <a:xfrm>
              <a:off x="2300488" y="2530056"/>
              <a:ext cx="2084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Pressure vessel:</a:t>
              </a:r>
              <a:r>
                <a:rPr lang="en-US" sz="1600" dirty="0">
                  <a:latin typeface="Avenir Next LT Pro Light" panose="020B0304020202020204" pitchFamily="34" charset="0"/>
                </a:rPr>
                <a:t> St-St, rated for 15 bar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043763B-D49D-42E9-B5BF-7BBF7B66650E}"/>
                </a:ext>
              </a:extLst>
            </p:cNvPr>
            <p:cNvSpPr txBox="1"/>
            <p:nvPr/>
          </p:nvSpPr>
          <p:spPr>
            <a:xfrm>
              <a:off x="4657206" y="2162294"/>
              <a:ext cx="24835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TPC</a:t>
              </a:r>
              <a:r>
                <a:rPr lang="en-US" sz="1600" dirty="0">
                  <a:latin typeface="Avenir Next LT Pro Light" panose="020B0304020202020204" pitchFamily="34" charset="0"/>
                </a:rPr>
                <a:t>: 97 kg Xe in total, 130 cm drift length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8329072-85DB-4838-A550-B8D2EE8CCE1B}"/>
                </a:ext>
              </a:extLst>
            </p:cNvPr>
            <p:cNvCxnSpPr/>
            <p:nvPr/>
          </p:nvCxnSpPr>
          <p:spPr>
            <a:xfrm>
              <a:off x="5728460" y="2699333"/>
              <a:ext cx="170523" cy="78886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0886D59-DDAE-4105-9E0F-CFB215161884}"/>
                </a:ext>
              </a:extLst>
            </p:cNvPr>
            <p:cNvCxnSpPr/>
            <p:nvPr/>
          </p:nvCxnSpPr>
          <p:spPr>
            <a:xfrm>
              <a:off x="3644144" y="3135896"/>
              <a:ext cx="549027" cy="35230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7221736-3957-4088-AA2D-A77F6CDCCEDA}"/>
                </a:ext>
              </a:extLst>
            </p:cNvPr>
            <p:cNvSpPr txBox="1"/>
            <p:nvPr/>
          </p:nvSpPr>
          <p:spPr>
            <a:xfrm>
              <a:off x="2060738" y="3903697"/>
              <a:ext cx="18231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Energy plane:</a:t>
              </a:r>
              <a:r>
                <a:rPr lang="en-US" sz="1600" dirty="0">
                  <a:latin typeface="Avenir Next LT Pro Light" panose="020B0304020202020204" pitchFamily="34" charset="0"/>
                </a:rPr>
                <a:t> 60 radio-pure PMTs, 30% coverage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9C5E944-E628-4DD7-BA0A-3B434D4AB001}"/>
                </a:ext>
              </a:extLst>
            </p:cNvPr>
            <p:cNvCxnSpPr/>
            <p:nvPr/>
          </p:nvCxnSpPr>
          <p:spPr>
            <a:xfrm>
              <a:off x="3644144" y="4389142"/>
              <a:ext cx="1013061" cy="1368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0EC41C8-914C-470D-BE2B-2C1FFBBB34A2}"/>
                </a:ext>
              </a:extLst>
            </p:cNvPr>
            <p:cNvSpPr txBox="1"/>
            <p:nvPr/>
          </p:nvSpPr>
          <p:spPr>
            <a:xfrm>
              <a:off x="8482293" y="4401953"/>
              <a:ext cx="14425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Inner shield: </a:t>
              </a:r>
              <a:r>
                <a:rPr lang="en-US" sz="1600" dirty="0">
                  <a:latin typeface="Avenir Next LT Pro Light" panose="020B0304020202020204" pitchFamily="34" charset="0"/>
                </a:rPr>
                <a:t>12 cm Cu</a:t>
              </a:r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 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DE966DA-AFF2-4750-940B-CBBF187D4D4C}"/>
                </a:ext>
              </a:extLst>
            </p:cNvPr>
            <p:cNvCxnSpPr/>
            <p:nvPr/>
          </p:nvCxnSpPr>
          <p:spPr>
            <a:xfrm flipH="1">
              <a:off x="7340892" y="4639666"/>
              <a:ext cx="1048642" cy="9502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FD4032D-2565-45FF-9214-1A2FAE856C99}"/>
                </a:ext>
              </a:extLst>
            </p:cNvPr>
            <p:cNvCxnSpPr/>
            <p:nvPr/>
          </p:nvCxnSpPr>
          <p:spPr>
            <a:xfrm flipH="1">
              <a:off x="7140762" y="3727546"/>
              <a:ext cx="1009020" cy="4154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FB3FD2-BFE4-4C1F-9AE4-966C36D6B66C}"/>
                </a:ext>
              </a:extLst>
            </p:cNvPr>
            <p:cNvSpPr txBox="1"/>
            <p:nvPr/>
          </p:nvSpPr>
          <p:spPr>
            <a:xfrm>
              <a:off x="8495431" y="5531963"/>
              <a:ext cx="2279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Outer shield: </a:t>
              </a:r>
              <a:r>
                <a:rPr lang="en-US" sz="1600" dirty="0">
                  <a:latin typeface="Avenir Next LT Pro Light" panose="020B0304020202020204" pitchFamily="34" charset="0"/>
                </a:rPr>
                <a:t>lead castle with Rn-free air</a:t>
              </a:r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 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A840E3-36DF-452D-9D7E-F00373AF1ADE}"/>
                </a:ext>
              </a:extLst>
            </p:cNvPr>
            <p:cNvSpPr txBox="1"/>
            <p:nvPr/>
          </p:nvSpPr>
          <p:spPr>
            <a:xfrm>
              <a:off x="8245601" y="3170412"/>
              <a:ext cx="167922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Avenir Next LT Pro Light" panose="020B0304020202020204" pitchFamily="34" charset="0"/>
                </a:rPr>
                <a:t>Tracking plane:</a:t>
              </a:r>
              <a:r>
                <a:rPr lang="en-US" sz="1600" dirty="0">
                  <a:latin typeface="Avenir Next LT Pro Light" panose="020B0304020202020204" pitchFamily="34" charset="0"/>
                </a:rPr>
                <a:t> 3584 SiPMs at 1.5 cm pitch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5B58005-6F7D-40B3-B6D5-6FE6E52FA34F}"/>
              </a:ext>
            </a:extLst>
          </p:cNvPr>
          <p:cNvSpPr txBox="1"/>
          <p:nvPr/>
        </p:nvSpPr>
        <p:spPr>
          <a:xfrm>
            <a:off x="838200" y="1210317"/>
            <a:ext cx="1051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1"/>
                </a:solidFill>
                <a:latin typeface="Avenir Next LT Pro Light" panose="020B0304020202020204" pitchFamily="34" charset="0"/>
              </a:rPr>
              <a:t>Main goal: demonstrate the technology at the 100 kg scale, expected sensitivity ~10</a:t>
            </a:r>
            <a:r>
              <a:rPr lang="en-US" b="1" baseline="30000" dirty="0">
                <a:solidFill>
                  <a:schemeClr val="accent1"/>
                </a:solidFill>
                <a:latin typeface="Avenir Next LT Pro Light" panose="020B0304020202020204" pitchFamily="34" charset="0"/>
              </a:rPr>
              <a:t>26</a:t>
            </a:r>
            <a:r>
              <a:rPr lang="en-US" b="1" dirty="0">
                <a:solidFill>
                  <a:schemeClr val="accent1"/>
                </a:solidFill>
                <a:latin typeface="Avenir Next LT Pro Light" panose="020B0304020202020204" pitchFamily="34" charset="0"/>
              </a:rPr>
              <a:t> y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venir Next LT Pro Light" panose="020B0304020202020204" pitchFamily="34" charset="0"/>
              </a:rPr>
              <a:t>Background rate: 1 count/ROI</a:t>
            </a:r>
            <a:r>
              <a:rPr lang="en-US" sz="1800" dirty="0">
                <a:latin typeface="Avenir Next LT Pro Light" panose="020B0304020202020204" pitchFamily="34" charset="0"/>
              </a:rPr>
              <a:t>/yr</a:t>
            </a:r>
            <a:r>
              <a:rPr lang="en-US" dirty="0"/>
              <a:t>. </a:t>
            </a:r>
            <a:r>
              <a:rPr lang="en-US" dirty="0">
                <a:latin typeface="Avenir Next LT Pro Light" panose="020B0304020202020204" pitchFamily="34" charset="0"/>
              </a:rPr>
              <a:t> Commissioned, running for now at low pressure (4 bar)</a:t>
            </a:r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46897-C907-44F9-E88E-A1BB9A475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3B8A-5F46-2265-A878-2409D8EB8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NEXT-100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C4324-F296-56AB-5D84-2F84E49A9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5F9B3-E977-381E-2ED1-0C5CEE36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D19FE-2EB5-A54E-637E-1315F6D34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19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5367B54-3AB6-4989-9025-FC984E0AAE8C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78912" y="1202179"/>
            <a:ext cx="2706761" cy="2000544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DBFFDC4-6195-7508-F74C-7E09FE85B930}"/>
              </a:ext>
            </a:extLst>
          </p:cNvPr>
          <p:cNvSpPr/>
          <p:nvPr/>
        </p:nvSpPr>
        <p:spPr>
          <a:xfrm>
            <a:off x="9033247" y="1479390"/>
            <a:ext cx="1226140" cy="23784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Field Cage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2652D1A-3CDC-3154-40E3-4C357F3F93C3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33593" y="1202179"/>
            <a:ext cx="2564706" cy="2033014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01427AE-E387-969E-C304-118DA03235BE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40035" y="3573691"/>
            <a:ext cx="1717245" cy="2418998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CAE162A-D85D-5DC8-6A2B-607ED7F7721A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476857" y="3533103"/>
            <a:ext cx="1756615" cy="2473791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E991C4A-F7EF-0349-D197-A6FD01E3DF9E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577720" y="3330573"/>
            <a:ext cx="1630794" cy="2407634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FA96D2F-62EB-200E-62A9-F736B9A85C65}"/>
              </a:ext>
            </a:extLst>
          </p:cNvPr>
          <p:cNvSpPr/>
          <p:nvPr/>
        </p:nvSpPr>
        <p:spPr>
          <a:xfrm>
            <a:off x="4850328" y="2711212"/>
            <a:ext cx="1905570" cy="30034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Inner Cu shielding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D2F43EA-9BA8-B910-74B5-0018CC404B5B}"/>
              </a:ext>
            </a:extLst>
          </p:cNvPr>
          <p:cNvSpPr/>
          <p:nvPr/>
        </p:nvSpPr>
        <p:spPr>
          <a:xfrm>
            <a:off x="1306658" y="3829390"/>
            <a:ext cx="1559361" cy="2999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Tracking Plane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699836C-9DC2-7501-E94C-F271449E1D9A}"/>
              </a:ext>
            </a:extLst>
          </p:cNvPr>
          <p:cNvSpPr/>
          <p:nvPr/>
        </p:nvSpPr>
        <p:spPr>
          <a:xfrm>
            <a:off x="3441952" y="5216661"/>
            <a:ext cx="1822772" cy="30034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Energy Plane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CC26320-479B-3341-1923-2973ADF985CA}"/>
              </a:ext>
            </a:extLst>
          </p:cNvPr>
          <p:cNvSpPr/>
          <p:nvPr/>
        </p:nvSpPr>
        <p:spPr>
          <a:xfrm>
            <a:off x="8021002" y="5738207"/>
            <a:ext cx="2576882" cy="45173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 dirty="0">
                <a:solidFill>
                  <a:schemeClr val="accent6"/>
                </a:solidFill>
                <a:latin typeface="LM Roman Demi 10"/>
              </a:rPr>
              <a:t>JINST 19 (2024) 02, P02007</a:t>
            </a:r>
            <a:endParaRPr lang="en-US" sz="1100" b="0" strike="noStrike" spc="-1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72596E-8593-D0AD-9FCD-F49892814E47}"/>
              </a:ext>
            </a:extLst>
          </p:cNvPr>
          <p:cNvSpPr/>
          <p:nvPr/>
        </p:nvSpPr>
        <p:spPr>
          <a:xfrm>
            <a:off x="6718558" y="4968673"/>
            <a:ext cx="1226140" cy="23824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EL Grid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8452F21-9C7D-4A69-D922-E4F26430210D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76139" y="3330573"/>
            <a:ext cx="1709534" cy="2407634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2BAAACE-09CA-74C4-1ADD-ABAD882B60E9}"/>
              </a:ext>
            </a:extLst>
          </p:cNvPr>
          <p:cNvSpPr/>
          <p:nvPr/>
        </p:nvSpPr>
        <p:spPr>
          <a:xfrm>
            <a:off x="8784447" y="4147188"/>
            <a:ext cx="1030104" cy="23824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Cathode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FDCF374-9F10-BA33-3FD1-B6A1EC145A3B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29077" y="1200150"/>
            <a:ext cx="2907668" cy="2166546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D860420-1D10-AD4E-6F27-35B8E085B45F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91416" y="4399235"/>
            <a:ext cx="1044715" cy="1030509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90B03C8-1B78-4736-F109-10FF46ED2ED4}"/>
              </a:ext>
            </a:extLst>
          </p:cNvPr>
          <p:cNvSpPr/>
          <p:nvPr/>
        </p:nvSpPr>
        <p:spPr>
          <a:xfrm>
            <a:off x="5053264" y="4048561"/>
            <a:ext cx="1442876" cy="20577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LM Roman Demi 10"/>
                <a:ea typeface="DejaVu Sans"/>
              </a:rPr>
              <a:t>PMT Window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7C35B07-D151-4DBC-93B1-0E701E3E1BD7}"/>
              </a:ext>
            </a:extLst>
          </p:cNvPr>
          <p:cNvSpPr/>
          <p:nvPr/>
        </p:nvSpPr>
        <p:spPr>
          <a:xfrm>
            <a:off x="1859862" y="1408362"/>
            <a:ext cx="1442876" cy="20577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0"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LM Roman Demi 10"/>
                <a:ea typeface="DejaVu Sans"/>
              </a:rPr>
              <a:t>Gas System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93A398-C3C2-3D7D-1CF5-30DF80219FBB}"/>
              </a:ext>
            </a:extLst>
          </p:cNvPr>
          <p:cNvSpPr/>
          <p:nvPr/>
        </p:nvSpPr>
        <p:spPr>
          <a:xfrm>
            <a:off x="8021002" y="5988833"/>
            <a:ext cx="2802953" cy="3044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chemeClr val="accent6"/>
                </a:solidFill>
                <a:latin typeface="LM Roman Demi 10"/>
              </a:rPr>
              <a:t>Eur. Phys. J. C 86, 114 (2026)</a:t>
            </a:r>
            <a:endParaRPr lang="en-US" sz="1000" b="0" strike="noStrike" spc="-1" dirty="0">
              <a:solidFill>
                <a:schemeClr val="accent6"/>
              </a:solidFill>
              <a:latin typeface="Arial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CF03B18-D79B-E171-9893-9C5517DDECC8}"/>
              </a:ext>
            </a:extLst>
          </p:cNvPr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73800" y="5773924"/>
            <a:ext cx="2164110" cy="151796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ECB77BA-D376-8808-FE6E-63DF0CC559DC}"/>
              </a:ext>
            </a:extLst>
          </p:cNvPr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34007" y="4427646"/>
            <a:ext cx="2063860" cy="176554"/>
          </a:xfrm>
          <a:prstGeom prst="rect">
            <a:avLst/>
          </a:prstGeom>
          <a:ln w="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3428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8CD02-C074-C4FA-0B86-A54970F6D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D428F-02AB-2189-66B2-8593F1D0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Majorana neutrinos?</a:t>
            </a:r>
            <a:endParaRPr lang="en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502CD8-D827-C327-5E65-0C761E11A3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8" y="1219201"/>
                <a:ext cx="10515599" cy="4958374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dirty="0"/>
                  <a:t>Neutrino oscillation experiments tell us that neutrinos have a tiny but non-zero mass.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800" dirty="0"/>
                  <a:t>This opens the possibility that neutrinos are Majorana fermions, i.e., “their own antiparticles”.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800" dirty="0"/>
                  <a:t>Majorana neutrinos, together with CP violation in the neutrino sector, are key ingredients necessary for leptogenesis as an elegant explanation of the matter-antimatter asymmetry in the Universe.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800" dirty="0">
                    <a:solidFill>
                      <a:schemeClr val="accent1"/>
                    </a:solidFill>
                  </a:rPr>
                  <a:t>Neutrinoless double beta decay (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𝛽𝛽</m:t>
                    </m:r>
                    <m:r>
                      <a:rPr lang="en-US" sz="18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>
                    <a:solidFill>
                      <a:schemeClr val="accent1"/>
                    </a:solidFill>
                  </a:rPr>
                  <a:t>) can occur only if neutrinos are Majorana fermions.</a:t>
                </a:r>
                <a:r>
                  <a:rPr lang="en-US" sz="1800" dirty="0"/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800" dirty="0"/>
                  <a:t>Searches for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 panose="02040503050406030204" pitchFamily="18" charset="0"/>
                      </a:rPr>
                      <m:t>𝛽𝛽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00" dirty="0"/>
                  <a:t> are the most promising way to prove the Majorana nature of neutrinos.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502CD8-D827-C327-5E65-0C761E11A3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8" y="1219201"/>
                <a:ext cx="10515599" cy="4958374"/>
              </a:xfrm>
              <a:blipFill>
                <a:blip r:embed="rId2"/>
                <a:stretch>
                  <a:fillRect l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9C5E-AAAA-6B82-6E2C-F35A02113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AF614-BB84-BEF6-FF9F-3D342B06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7728A-5033-F9FC-AC08-0F7F8253C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5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740B2-CD08-3751-78D8-65EB2E5A8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56310-E8AA-CD61-0414-6620A12B5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NEXT-100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0691C-6B87-AD33-9603-76BE63BFB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3B31F-06AA-6B14-0BC2-553B08AE6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74639-96A4-4DF9-189A-748B4A02C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8ABC85F-429E-B614-7243-74A5DCB80160}"/>
              </a:ext>
            </a:extLst>
          </p:cNvPr>
          <p:cNvGrpSpPr/>
          <p:nvPr/>
        </p:nvGrpSpPr>
        <p:grpSpPr>
          <a:xfrm>
            <a:off x="857452" y="1169042"/>
            <a:ext cx="10610162" cy="5187307"/>
            <a:chOff x="833039" y="1150200"/>
            <a:chExt cx="8643241" cy="42256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1CD1656-9AC7-AF5D-E31F-47B5EF510E89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833039" y="1150200"/>
              <a:ext cx="2658427" cy="2015265"/>
            </a:xfrm>
            <a:prstGeom prst="rect">
              <a:avLst/>
            </a:prstGeom>
            <a:ln w="0">
              <a:solidFill>
                <a:srgbClr val="FFFFFF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96EC47-B279-7096-36E2-99A0E13130AC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3642830" y="1170369"/>
              <a:ext cx="2318584" cy="4116370"/>
            </a:xfrm>
            <a:prstGeom prst="rect">
              <a:avLst/>
            </a:prstGeom>
            <a:ln w="0">
              <a:solidFill>
                <a:srgbClr val="FFFFFF"/>
              </a:solidFill>
            </a:ln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CE9233A-2F87-D66F-46AB-DA05D3D3D0ED}"/>
                </a:ext>
              </a:extLst>
            </p:cNvPr>
            <p:cNvSpPr/>
            <p:nvPr/>
          </p:nvSpPr>
          <p:spPr>
            <a:xfrm>
              <a:off x="1529280" y="1241640"/>
              <a:ext cx="1279800" cy="182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LM Roman Demi 10"/>
                  <a:ea typeface="DejaVu Sans"/>
                </a:rPr>
                <a:t>Pressure Vessel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EC33CC6-E458-8278-F742-7F4ECDF225D8}"/>
                </a:ext>
              </a:extLst>
            </p:cNvPr>
            <p:cNvSpPr/>
            <p:nvPr/>
          </p:nvSpPr>
          <p:spPr>
            <a:xfrm>
              <a:off x="3815280" y="1424520"/>
              <a:ext cx="1919880" cy="182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LM Roman Demi 10"/>
                  <a:ea typeface="DejaVu Sans"/>
                </a:rPr>
                <a:t>Assembly of energy plate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9E9D88-2195-D89A-7050-4D151673015B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6112777" y="1170370"/>
              <a:ext cx="3331965" cy="3073894"/>
            </a:xfrm>
            <a:prstGeom prst="rect">
              <a:avLst/>
            </a:prstGeom>
            <a:ln w="0">
              <a:solidFill>
                <a:srgbClr val="FFFFFF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AF523F0-931C-C7D6-5F28-64BA9BC79EDD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833040" y="3233880"/>
              <a:ext cx="2688079" cy="2015266"/>
            </a:xfrm>
            <a:prstGeom prst="rect">
              <a:avLst/>
            </a:prstGeom>
            <a:ln w="0">
              <a:solidFill>
                <a:srgbClr val="FFFFFF"/>
              </a:solidFill>
            </a:ln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2E69256-1E61-8B30-73AC-123478133412}"/>
                </a:ext>
              </a:extLst>
            </p:cNvPr>
            <p:cNvSpPr/>
            <p:nvPr/>
          </p:nvSpPr>
          <p:spPr>
            <a:xfrm>
              <a:off x="1295640" y="3334680"/>
              <a:ext cx="1919880" cy="182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LM Roman Demi 10"/>
                  <a:ea typeface="DejaVu Sans"/>
                </a:rPr>
                <a:t>Field Cage installation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C2BD306-EC7E-596C-5E8B-6FFF41E0348D}"/>
                </a:ext>
              </a:extLst>
            </p:cNvPr>
            <p:cNvSpPr/>
            <p:nvPr/>
          </p:nvSpPr>
          <p:spPr>
            <a:xfrm>
              <a:off x="6345360" y="3719160"/>
              <a:ext cx="2285640" cy="182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0" strike="noStrike" spc="-1">
                  <a:solidFill>
                    <a:srgbClr val="000000"/>
                  </a:solidFill>
                  <a:latin typeface="LM Roman Demi 10"/>
                  <a:ea typeface="DejaVu Sans"/>
                </a:rPr>
                <a:t>NEXT-100, HV, and cabling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34E4E644-ADC1-9BE8-15E2-FC369CE813B8}"/>
                    </a:ext>
                  </a:extLst>
                </p:cNvPr>
                <p:cNvSpPr/>
                <p:nvPr/>
              </p:nvSpPr>
              <p:spPr>
                <a:xfrm>
                  <a:off x="6093360" y="4262040"/>
                  <a:ext cx="3382920" cy="111384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lIns="90000" tIns="45000" rIns="90000" bIns="45000" anchor="t">
                  <a:noAutofit/>
                </a:bodyPr>
                <a:lstStyle/>
                <a:p>
                  <a:pPr marL="216000" indent="-216000">
                    <a:lnSpc>
                      <a:spcPct val="150000"/>
                    </a:lnSpc>
                    <a:buClr>
                      <a:srgbClr val="000000"/>
                    </a:buClr>
                    <a:buSzPct val="45000"/>
                    <a:buFont typeface="Wingdings" charset="2"/>
                    <a:buChar char=""/>
                  </a:pPr>
                  <a:r>
                    <a:rPr lang="en-US" sz="1600" b="0" strike="noStrike" spc="-1" dirty="0">
                      <a:solidFill>
                        <a:srgbClr val="000000"/>
                      </a:solidFill>
                      <a:latin typeface="Avenir Next LT Pro Light" panose="020B0304020202020204" pitchFamily="34" charset="0"/>
                    </a:rPr>
                    <a:t>2024-2025: commissioning</a:t>
                  </a:r>
                </a:p>
                <a:p>
                  <a:pPr marL="216000" indent="-216000">
                    <a:lnSpc>
                      <a:spcPct val="150000"/>
                    </a:lnSpc>
                    <a:buClr>
                      <a:srgbClr val="000000"/>
                    </a:buClr>
                    <a:buSzPct val="45000"/>
                    <a:buFont typeface="Wingdings" charset="2"/>
                    <a:buChar char=""/>
                  </a:pPr>
                  <a:r>
                    <a:rPr lang="en-US" sz="1600" b="0" strike="noStrike" spc="-1" dirty="0">
                      <a:solidFill>
                        <a:srgbClr val="000000"/>
                      </a:solidFill>
                      <a:latin typeface="Avenir Next LT Pro Light" panose="020B0304020202020204" pitchFamily="34" charset="0"/>
                    </a:rPr>
                    <a:t>2025: calibration/background @ 4 bar</a:t>
                  </a:r>
                </a:p>
                <a:p>
                  <a:pPr marL="216000" indent="-216000">
                    <a:lnSpc>
                      <a:spcPct val="150000"/>
                    </a:lnSpc>
                    <a:buClr>
                      <a:srgbClr val="000000"/>
                    </a:buClr>
                    <a:buSzPct val="45000"/>
                    <a:buFont typeface="Wingdings" charset="2"/>
                    <a:buChar char=""/>
                  </a:pPr>
                  <a:r>
                    <a:rPr lang="en-US" sz="1600" b="0" strike="noStrike" spc="-1" dirty="0">
                      <a:solidFill>
                        <a:srgbClr val="000000"/>
                      </a:solidFill>
                      <a:latin typeface="Avenir Next LT Pro Light" panose="020B0304020202020204" pitchFamily="34" charset="0"/>
                    </a:rPr>
                    <a:t>2026-2029: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𝛽𝛽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600" b="0" strike="noStrike" spc="-1" dirty="0">
                      <a:solidFill>
                        <a:srgbClr val="000000"/>
                      </a:solidFill>
                      <a:latin typeface="Avenir Next LT Pro Light" panose="020B0304020202020204" pitchFamily="34" charset="0"/>
                    </a:rPr>
                    <a:t> search @ 10 bar </a:t>
                  </a: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34E4E644-ADC1-9BE8-15E2-FC369CE813B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3360" y="4262040"/>
                  <a:ext cx="3382920" cy="111384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47234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739EC-90C4-45F5-83E8-8DFB69E23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3D mapping of the detector response</a:t>
            </a:r>
            <a:endParaRPr lang="en-IL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C635E-6AAB-4A47-A723-303D8A0E4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314"/>
            <a:ext cx="7315199" cy="4799286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Precise calibration of the detector requires mapping its S2 response in 3D to point-like events throughout its volume. This is done using </a:t>
            </a:r>
            <a:r>
              <a:rPr lang="en-US" sz="1800" baseline="30000" dirty="0"/>
              <a:t>83m</a:t>
            </a:r>
            <a:r>
              <a:rPr lang="en-US" sz="1800" dirty="0"/>
              <a:t>Kr.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A</a:t>
            </a:r>
            <a:r>
              <a:rPr lang="en-US" sz="1800" baseline="30000" dirty="0"/>
              <a:t> 83</a:t>
            </a:r>
            <a:r>
              <a:rPr lang="en-US" sz="1800" dirty="0"/>
              <a:t>Rb source continuously emits </a:t>
            </a:r>
            <a:r>
              <a:rPr lang="en-US" sz="1800" baseline="30000" dirty="0"/>
              <a:t>83m</a:t>
            </a:r>
            <a:r>
              <a:rPr lang="en-US" sz="1800" dirty="0"/>
              <a:t>Kr into the gas line (</a:t>
            </a:r>
            <a:r>
              <a:rPr lang="en-US" sz="1800" baseline="30000" dirty="0"/>
              <a:t>83</a:t>
            </a:r>
            <a:r>
              <a:rPr lang="en-US" sz="1800" dirty="0"/>
              <a:t>Rb decays to </a:t>
            </a:r>
            <a:r>
              <a:rPr lang="en-US" sz="1800" baseline="30000" dirty="0"/>
              <a:t>83m</a:t>
            </a:r>
            <a:r>
              <a:rPr lang="en-US" sz="1800" dirty="0"/>
              <a:t>Kr by electron capture). </a:t>
            </a:r>
            <a:r>
              <a:rPr lang="en-US" sz="1800" baseline="30000" dirty="0"/>
              <a:t>83m</a:t>
            </a:r>
            <a:r>
              <a:rPr lang="en-US" sz="1800" dirty="0"/>
              <a:t>Kr atoms mix with Xe and fill the TPC.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aseline="30000" dirty="0"/>
              <a:t>83m</a:t>
            </a:r>
            <a:r>
              <a:rPr lang="en-US" sz="1800" dirty="0"/>
              <a:t>Kr decays by isomeric transition to its ground state with a half-life of 1.8 h, emitting 41.6 keV by the emission of x-rays, gamma-rays and Auger electrons.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It allows mapping the </a:t>
            </a:r>
            <a:r>
              <a:rPr lang="en-US" sz="1800" dirty="0" err="1"/>
              <a:t>xy</a:t>
            </a:r>
            <a:r>
              <a:rPr lang="en-US" sz="1800" dirty="0"/>
              <a:t> S2 detector response and electron lifetime.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It also allows extracting the point-spread function (PSF) of the tracking plane.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IL" sz="1800" baseline="30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29B6F-983C-483B-A2FC-400DCAAB1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E94968-8421-45D8-BC3F-4AD887A15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7017-A3D9-4415-BA75-C01227F17A75}" type="slidenum">
              <a:rPr lang="en-CA" smtClean="0"/>
              <a:t>21</a:t>
            </a:fld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41F9D9-D980-49B5-86FF-A39D71537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354AB31-E3C8-73DF-B4A6-334C54F135B5}"/>
              </a:ext>
            </a:extLst>
          </p:cNvPr>
          <p:cNvGrpSpPr/>
          <p:nvPr/>
        </p:nvGrpSpPr>
        <p:grpSpPr>
          <a:xfrm>
            <a:off x="8400486" y="1144314"/>
            <a:ext cx="3043800" cy="2523361"/>
            <a:chOff x="8400486" y="1144314"/>
            <a:chExt cx="3043800" cy="252336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B7D56A2-68C6-6ECB-2913-D83717329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50299"/>
            <a:stretch>
              <a:fillRect/>
            </a:stretch>
          </p:blipFill>
          <p:spPr>
            <a:xfrm>
              <a:off x="8400486" y="1144314"/>
              <a:ext cx="3043800" cy="252336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4ABE3B2-40CF-6694-F5C2-8FAE6252A847}"/>
                </a:ext>
              </a:extLst>
            </p:cNvPr>
            <p:cNvSpPr txBox="1"/>
            <p:nvPr/>
          </p:nvSpPr>
          <p:spPr>
            <a:xfrm>
              <a:off x="8610600" y="1266825"/>
              <a:ext cx="1533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S2 response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DA5D6A-DCA7-EC94-4954-44E71FE17A22}"/>
              </a:ext>
            </a:extLst>
          </p:cNvPr>
          <p:cNvGrpSpPr/>
          <p:nvPr/>
        </p:nvGrpSpPr>
        <p:grpSpPr>
          <a:xfrm>
            <a:off x="8262373" y="3667675"/>
            <a:ext cx="3181913" cy="2622066"/>
            <a:chOff x="8262373" y="3667675"/>
            <a:chExt cx="3181913" cy="26220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4EB9A3C-382A-4C95-B6C6-17342A1E0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0000"/>
            <a:stretch>
              <a:fillRect/>
            </a:stretch>
          </p:blipFill>
          <p:spPr>
            <a:xfrm>
              <a:off x="8262373" y="3667675"/>
              <a:ext cx="3181913" cy="262206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E0D78EB-A82E-AE3A-9D6F-99FF9A5D89E7}"/>
                </a:ext>
              </a:extLst>
            </p:cNvPr>
            <p:cNvSpPr txBox="1"/>
            <p:nvPr/>
          </p:nvSpPr>
          <p:spPr>
            <a:xfrm>
              <a:off x="8610600" y="3825111"/>
              <a:ext cx="1533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lifetime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16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8C61D-FB42-49AD-97C6-E303DF877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Determining the energy resolution by calibration sources</a:t>
            </a:r>
            <a:endParaRPr lang="en-IL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8CBA10-6903-4D22-B5F6-584DE1EB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9C0C9-79E0-4CDB-A31F-3520A0451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D7017-A3D9-4415-BA75-C01227F17A75}" type="slidenum">
              <a:rPr lang="en-CA" smtClean="0"/>
              <a:t>22</a:t>
            </a:fld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E914E0-21F3-4F1A-B45C-D26CAA214391}"/>
              </a:ext>
            </a:extLst>
          </p:cNvPr>
          <p:cNvSpPr txBox="1"/>
          <p:nvPr/>
        </p:nvSpPr>
        <p:spPr>
          <a:xfrm>
            <a:off x="838200" y="1192071"/>
            <a:ext cx="1062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Next LT Pro Light" panose="020B0304020202020204" pitchFamily="34" charset="0"/>
              </a:rPr>
              <a:t>Energy resolution determined using gammas from an external </a:t>
            </a:r>
            <a:r>
              <a:rPr lang="en-US" sz="2000" baseline="30000" dirty="0">
                <a:latin typeface="Avenir Next LT Pro Light" panose="020B0304020202020204" pitchFamily="34" charset="0"/>
              </a:rPr>
              <a:t>228</a:t>
            </a:r>
            <a:r>
              <a:rPr lang="en-US" sz="2000" dirty="0">
                <a:latin typeface="Avenir Next LT Pro Light" panose="020B0304020202020204" pitchFamily="34" charset="0"/>
              </a:rPr>
              <a:t>Th calibration source</a:t>
            </a:r>
            <a:endParaRPr lang="en-IL" sz="2000" dirty="0">
              <a:latin typeface="Avenir Next LT Pro Light" panose="020B03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04832-6186-4B43-AE29-88B2CF40A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E0DE53-2DFE-E88D-0AB1-B0CFC3EDB23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158855" y="3737026"/>
            <a:ext cx="3147031" cy="2525714"/>
          </a:xfrm>
          <a:prstGeom prst="rect">
            <a:avLst/>
          </a:prstGeom>
          <a:ln w="0">
            <a:noFill/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1C89B75C-770A-D48A-2A44-5ECD87D127A8}"/>
              </a:ext>
            </a:extLst>
          </p:cNvPr>
          <p:cNvGrpSpPr/>
          <p:nvPr/>
        </p:nvGrpSpPr>
        <p:grpSpPr>
          <a:xfrm>
            <a:off x="649256" y="2024100"/>
            <a:ext cx="7161243" cy="3984860"/>
            <a:chOff x="649256" y="2024100"/>
            <a:chExt cx="7161243" cy="39848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18BC955-7E1A-DEF8-490A-A637C4C79892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649256" y="2024100"/>
              <a:ext cx="7161243" cy="39848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B827276-F55A-1F49-6E1B-9BD323329BFA}"/>
                </a:ext>
              </a:extLst>
            </p:cNvPr>
            <p:cNvSpPr/>
            <p:nvPr/>
          </p:nvSpPr>
          <p:spPr>
            <a:xfrm>
              <a:off x="4050544" y="2235733"/>
              <a:ext cx="127980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baseline="33000" dirty="0">
                  <a:solidFill>
                    <a:srgbClr val="000000"/>
                  </a:solidFill>
                  <a:latin typeface="Yrsa SemiBold"/>
                </a:rPr>
                <a:t>208</a:t>
              </a:r>
              <a:r>
                <a:rPr lang="en-US" sz="1800" b="0" strike="noStrike" spc="-1" dirty="0">
                  <a:solidFill>
                    <a:srgbClr val="000000"/>
                  </a:solidFill>
                  <a:latin typeface="Yrsa SemiBold"/>
                </a:rPr>
                <a:t>Tl (DEP)</a:t>
              </a:r>
              <a:endParaRPr lang="en-US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B49CF7C-A36B-2831-D4AF-6B2681F9B004}"/>
                </a:ext>
              </a:extLst>
            </p:cNvPr>
            <p:cNvSpPr/>
            <p:nvPr/>
          </p:nvSpPr>
          <p:spPr>
            <a:xfrm>
              <a:off x="5979975" y="2951038"/>
              <a:ext cx="127980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 baseline="33000" dirty="0">
                  <a:solidFill>
                    <a:srgbClr val="000000"/>
                  </a:solidFill>
                  <a:latin typeface="Yrsa SemiBold"/>
                </a:rPr>
                <a:t>208</a:t>
              </a:r>
              <a:r>
                <a:rPr lang="en-US" sz="1800" b="0" strike="noStrike" spc="-1" dirty="0">
                  <a:solidFill>
                    <a:srgbClr val="000000"/>
                  </a:solidFill>
                  <a:latin typeface="Yrsa SemiBold"/>
                </a:rPr>
                <a:t>Tl (PP)</a:t>
              </a:r>
              <a:endParaRPr lang="en-US" sz="18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A3654FE-800D-9F1B-6B7A-AA98EE834678}"/>
                </a:ext>
              </a:extLst>
            </p:cNvPr>
            <p:cNvSpPr/>
            <p:nvPr/>
          </p:nvSpPr>
          <p:spPr>
            <a:xfrm>
              <a:off x="2182469" y="2178603"/>
              <a:ext cx="61308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 baseline="33000" dirty="0">
                  <a:solidFill>
                    <a:srgbClr val="000000"/>
                  </a:solidFill>
                  <a:latin typeface="Yrsa SemiBold"/>
                </a:rPr>
                <a:t>208</a:t>
              </a:r>
              <a:r>
                <a:rPr lang="en-US" sz="1400" b="0" strike="noStrike" spc="-1" dirty="0">
                  <a:solidFill>
                    <a:srgbClr val="000000"/>
                  </a:solidFill>
                  <a:latin typeface="Yrsa SemiBold"/>
                </a:rPr>
                <a:t>Tl</a:t>
              </a:r>
              <a:endParaRPr lang="en-US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14C9173-25DC-F7E6-B0DE-D2F2C70D26B8}"/>
                </a:ext>
              </a:extLst>
            </p:cNvPr>
            <p:cNvSpPr/>
            <p:nvPr/>
          </p:nvSpPr>
          <p:spPr>
            <a:xfrm>
              <a:off x="2656440" y="2110036"/>
              <a:ext cx="61308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 baseline="33000" dirty="0">
                  <a:solidFill>
                    <a:srgbClr val="000000"/>
                  </a:solidFill>
                  <a:latin typeface="Yrsa SemiBold"/>
                </a:rPr>
                <a:t>208</a:t>
              </a:r>
              <a:r>
                <a:rPr lang="en-US" sz="1400" b="0" strike="noStrike" spc="-1" dirty="0">
                  <a:solidFill>
                    <a:srgbClr val="000000"/>
                  </a:solidFill>
                  <a:latin typeface="Yrsa SemiBold"/>
                </a:rPr>
                <a:t>Tl</a:t>
              </a:r>
              <a:endParaRPr lang="en-US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4BFDDFC-5A81-EDE9-14B7-0BEE80B73BD0}"/>
                </a:ext>
              </a:extLst>
            </p:cNvPr>
            <p:cNvSpPr/>
            <p:nvPr/>
          </p:nvSpPr>
          <p:spPr>
            <a:xfrm>
              <a:off x="3102089" y="2690086"/>
              <a:ext cx="61308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 baseline="33000" dirty="0">
                  <a:solidFill>
                    <a:srgbClr val="000000"/>
                  </a:solidFill>
                  <a:latin typeface="Yrsa SemiBold"/>
                </a:rPr>
                <a:t>208</a:t>
              </a:r>
              <a:r>
                <a:rPr lang="en-US" sz="1400" b="0" strike="noStrike" spc="-1" dirty="0">
                  <a:solidFill>
                    <a:srgbClr val="000000"/>
                  </a:solidFill>
                  <a:latin typeface="Yrsa SemiBold"/>
                </a:rPr>
                <a:t>Tl</a:t>
              </a:r>
              <a:endParaRPr lang="en-US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D362483-83B4-FDEA-F6F5-7C36D858BDEB}"/>
                </a:ext>
              </a:extLst>
            </p:cNvPr>
            <p:cNvSpPr/>
            <p:nvPr/>
          </p:nvSpPr>
          <p:spPr>
            <a:xfrm>
              <a:off x="2795549" y="2481061"/>
              <a:ext cx="613080" cy="324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 baseline="33000" dirty="0">
                  <a:solidFill>
                    <a:srgbClr val="000000"/>
                  </a:solidFill>
                  <a:latin typeface="Yrsa SemiBold"/>
                </a:rPr>
                <a:t>212</a:t>
              </a:r>
              <a:r>
                <a:rPr lang="en-US" sz="1400" b="0" strike="noStrike" spc="-1" dirty="0">
                  <a:solidFill>
                    <a:srgbClr val="000000"/>
                  </a:solidFill>
                  <a:latin typeface="Yrsa SemiBold"/>
                </a:rPr>
                <a:t>Bi</a:t>
              </a:r>
              <a:endParaRPr lang="en-US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93A2CF-4AAF-861A-E290-F4C35ED11609}"/>
                </a:ext>
              </a:extLst>
            </p:cNvPr>
            <p:cNvSpPr/>
            <p:nvPr/>
          </p:nvSpPr>
          <p:spPr>
            <a:xfrm>
              <a:off x="1593720" y="2743200"/>
              <a:ext cx="182520" cy="1663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</a:pPr>
              <a:endParaRPr lang="en-US" sz="180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AEC89767-08DF-5BA3-6488-FC777044530D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334360" y="1760722"/>
            <a:ext cx="3002264" cy="1896828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5D694AB-2B0F-9775-3E95-9C0753D369A3}"/>
                  </a:ext>
                </a:extLst>
              </p:cNvPr>
              <p:cNvSpPr txBox="1"/>
              <p:nvPr/>
            </p:nvSpPr>
            <p:spPr>
              <a:xfrm>
                <a:off x="10587442" y="3947386"/>
                <a:ext cx="1066800" cy="54239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&lt;1% FWHM @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5D694AB-2B0F-9775-3E95-9C0753D36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7442" y="3947386"/>
                <a:ext cx="1066800" cy="542393"/>
              </a:xfrm>
              <a:prstGeom prst="rect">
                <a:avLst/>
              </a:prstGeom>
              <a:blipFill>
                <a:blip r:embed="rId5"/>
                <a:stretch>
                  <a:fillRect l="-1124" t="-1087" r="-1124" b="-5435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901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1EF18-B7DE-4E3A-B129-E15C5CDDA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Topological background suppression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2B510-402C-42DB-B4F2-E64292F41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82023C-8511-48CA-80C1-5A11D1BAB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BE531-684C-4257-BE49-93011089E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69FCE-4004-4CC8-86BE-7DBB1BFFE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4822" y="1385919"/>
            <a:ext cx="7179659" cy="36095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5F34900-3B66-4FB8-9162-8422BE0DC2A4}"/>
              </a:ext>
            </a:extLst>
          </p:cNvPr>
          <p:cNvSpPr txBox="1">
            <a:spLocks/>
          </p:cNvSpPr>
          <p:nvPr/>
        </p:nvSpPr>
        <p:spPr>
          <a:xfrm>
            <a:off x="838200" y="1436370"/>
            <a:ext cx="3745230" cy="25971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Background events more likely to have multiple tracks </a:t>
            </a:r>
            <a:r>
              <a:rPr lang="en-US" sz="1800" dirty="0">
                <a:cs typeface="Times New Roman" panose="02020603050405020304" pitchFamily="18" charset="0"/>
                <a:sym typeface="Wingdings" panose="05000000000000000000" pitchFamily="2" charset="2"/>
              </a:rPr>
              <a:t> require a single track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cs typeface="Times New Roman" panose="02020603050405020304" pitchFamily="18" charset="0"/>
                <a:sym typeface="Wingdings" panose="05000000000000000000" pitchFamily="2" charset="2"/>
              </a:rPr>
              <a:t>Remaining background events have a single electron, with one Bragg peak at the end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ββ</a:t>
            </a:r>
            <a:r>
              <a:rPr lang="en-US" sz="1800" dirty="0">
                <a:cs typeface="Times New Roman" panose="02020603050405020304" pitchFamily="18" charset="0"/>
                <a:sym typeface="Wingdings" panose="05000000000000000000" pitchFamily="2" charset="2"/>
              </a:rPr>
              <a:t> events have two Bragg peaks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IL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A1BD2A-8D8A-47EA-AD60-DD2E87003B71}"/>
              </a:ext>
            </a:extLst>
          </p:cNvPr>
          <p:cNvSpPr txBox="1">
            <a:spLocks/>
          </p:cNvSpPr>
          <p:nvPr/>
        </p:nvSpPr>
        <p:spPr>
          <a:xfrm>
            <a:off x="1068881" y="5343131"/>
            <a:ext cx="10515600" cy="51503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dirty="0">
                <a:solidFill>
                  <a:schemeClr val="accent1"/>
                </a:solidFill>
                <a:sym typeface="Wingdings" panose="05000000000000000000" pitchFamily="2" charset="2"/>
              </a:rPr>
              <a:t> Signal/background discrimination by comparing the energy in spherical “blobs” at track ends </a:t>
            </a:r>
            <a:endParaRPr lang="en-IL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7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2EBF0-37E2-444F-97E9-AFFACD89B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Topological background suppression (ideal MC)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16974A-4524-4CBB-887B-A3138465B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968B7-1759-47B2-AC03-2BCA8C11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59B11-0BFE-41C3-A9AE-2C87FC50B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23F481-DEB8-4C90-9075-B3F424112E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8" t="4354" r="3559" b="10272"/>
          <a:stretch/>
        </p:blipFill>
        <p:spPr>
          <a:xfrm>
            <a:off x="909077" y="1831011"/>
            <a:ext cx="10373845" cy="42452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5D912B-EBBE-4433-85EE-DCA42E7C10EB}"/>
              </a:ext>
            </a:extLst>
          </p:cNvPr>
          <p:cNvSpPr txBox="1"/>
          <p:nvPr/>
        </p:nvSpPr>
        <p:spPr>
          <a:xfrm>
            <a:off x="1048924" y="1393054"/>
            <a:ext cx="4668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Next LT Pro Light" panose="020B0304020202020204" pitchFamily="34" charset="0"/>
              </a:rPr>
              <a:t>Signal: both blobs have similar energy</a:t>
            </a:r>
            <a:endParaRPr lang="en-IL" sz="2000" dirty="0">
              <a:latin typeface="Avenir Next LT Pro Light" panose="020B03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51F816-46D2-49D9-8370-D705ED65C7E8}"/>
              </a:ext>
            </a:extLst>
          </p:cNvPr>
          <p:cNvSpPr txBox="1"/>
          <p:nvPr/>
        </p:nvSpPr>
        <p:spPr>
          <a:xfrm>
            <a:off x="6588704" y="1401392"/>
            <a:ext cx="4668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Next LT Pro Light" panose="020B0304020202020204" pitchFamily="34" charset="0"/>
              </a:rPr>
              <a:t>Background: one blob has low energy</a:t>
            </a:r>
            <a:endParaRPr lang="en-IL" sz="2000" dirty="0">
              <a:latin typeface="Avenir Next LT Pro Light" panose="020B03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ACE8DA-941F-4478-9FD1-62EC0E1733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911"/>
          <a:stretch/>
        </p:blipFill>
        <p:spPr>
          <a:xfrm>
            <a:off x="1843960" y="2185839"/>
            <a:ext cx="1539320" cy="15450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42FE2A-FEF8-486B-9545-47B029FC53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640"/>
          <a:stretch/>
        </p:blipFill>
        <p:spPr>
          <a:xfrm>
            <a:off x="7383740" y="2194177"/>
            <a:ext cx="1539320" cy="15366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32CA20-6DC3-4586-8CE0-3321E3E87202}"/>
              </a:ext>
            </a:extLst>
          </p:cNvPr>
          <p:cNvSpPr txBox="1"/>
          <p:nvPr/>
        </p:nvSpPr>
        <p:spPr>
          <a:xfrm>
            <a:off x="9111902" y="6017796"/>
            <a:ext cx="2546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</a:rPr>
              <a:t>JHEP 1605 (2016) 159</a:t>
            </a:r>
            <a:endParaRPr lang="en-US" sz="1600" dirty="0">
              <a:solidFill>
                <a:schemeClr val="accent6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1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DB32C-036C-4C88-8693-BEAE1AAF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progress in track reconstruction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28897-B11B-4022-B006-61AEC7B5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5BAA9-1CEF-46A3-BD5A-D27E90766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D6659-C3EF-4689-9B84-89E1002C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25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FBF708-5A53-450C-B6EB-D21394C97A88}"/>
              </a:ext>
            </a:extLst>
          </p:cNvPr>
          <p:cNvGrpSpPr/>
          <p:nvPr/>
        </p:nvGrpSpPr>
        <p:grpSpPr>
          <a:xfrm>
            <a:off x="984439" y="1248183"/>
            <a:ext cx="10369361" cy="4898210"/>
            <a:chOff x="984439" y="1248183"/>
            <a:chExt cx="10369361" cy="48982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EFDE9E9-D0ED-4FA3-9E0D-871C3414C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5266" y="1248183"/>
              <a:ext cx="7808534" cy="489821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BDAA4D-6A9A-4614-BCD9-1FD2C1459063}"/>
                </a:ext>
              </a:extLst>
            </p:cNvPr>
            <p:cNvSpPr txBox="1"/>
            <p:nvPr/>
          </p:nvSpPr>
          <p:spPr>
            <a:xfrm>
              <a:off x="984439" y="3429000"/>
              <a:ext cx="252412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Real e</a:t>
              </a:r>
              <a:r>
                <a:rPr lang="en-US" baseline="30000" dirty="0">
                  <a:latin typeface="Avenir Next LT Pro Light" panose="020B0304020202020204" pitchFamily="34" charset="0"/>
                </a:rPr>
                <a:t>-</a:t>
              </a:r>
              <a:r>
                <a:rPr lang="en-US" dirty="0">
                  <a:latin typeface="Avenir Next LT Pro Light" panose="020B0304020202020204" pitchFamily="34" charset="0"/>
                </a:rPr>
                <a:t>e</a:t>
              </a:r>
              <a:r>
                <a:rPr lang="en-US" baseline="30000" dirty="0">
                  <a:latin typeface="Avenir Next LT Pro Light" panose="020B0304020202020204" pitchFamily="34" charset="0"/>
                </a:rPr>
                <a:t>+  </a:t>
              </a:r>
              <a:r>
                <a:rPr lang="en-US" dirty="0">
                  <a:latin typeface="Avenir Next LT Pro Light" panose="020B0304020202020204" pitchFamily="34" charset="0"/>
                </a:rPr>
                <a:t>events recorded and processed by RL deconvolution in NEXT-White</a:t>
              </a:r>
              <a:endParaRPr lang="en-IL" dirty="0"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379B81E-14EC-4AD5-AA03-3A25A9B23DCD}"/>
              </a:ext>
            </a:extLst>
          </p:cNvPr>
          <p:cNvSpPr txBox="1"/>
          <p:nvPr/>
        </p:nvSpPr>
        <p:spPr>
          <a:xfrm>
            <a:off x="947737" y="1370967"/>
            <a:ext cx="2524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Next LT Pro Light" panose="020B0304020202020204" pitchFamily="34" charset="0"/>
              </a:rPr>
              <a:t>Image deblurring using Richardson-Lucy deconvolution with </a:t>
            </a:r>
            <a:r>
              <a:rPr lang="en-US" baseline="30000" dirty="0">
                <a:latin typeface="Avenir Next LT Pro Light" panose="020B0304020202020204" pitchFamily="34" charset="0"/>
              </a:rPr>
              <a:t>83m</a:t>
            </a:r>
            <a:r>
              <a:rPr lang="en-US" dirty="0">
                <a:latin typeface="Avenir Next LT Pro Light" panose="020B0304020202020204" pitchFamily="34" charset="0"/>
              </a:rPr>
              <a:t>Kr PSF leads to refined 3D track images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652FCF-0208-4666-B54E-D13388EA6F2D}"/>
              </a:ext>
            </a:extLst>
          </p:cNvPr>
          <p:cNvSpPr txBox="1"/>
          <p:nvPr/>
        </p:nvSpPr>
        <p:spPr>
          <a:xfrm>
            <a:off x="947737" y="5559909"/>
            <a:ext cx="23926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Avenir Next LT Pro Light" panose="020B0304020202020204" pitchFamily="34" charset="0"/>
              </a:rPr>
              <a:t>JHEP 146 (2021)</a:t>
            </a:r>
          </a:p>
        </p:txBody>
      </p:sp>
    </p:spTree>
    <p:extLst>
      <p:ext uri="{BB962C8B-B14F-4D97-AF65-F5344CB8AC3E}">
        <p14:creationId xmlns:p14="http://schemas.microsoft.com/office/powerpoint/2010/main" val="267374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DB32C-036C-4C88-8693-BEAE1AAF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progress in track reconstruction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28897-B11B-4022-B006-61AEC7B5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5BAA9-1CEF-46A3-BD5A-D27E90766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D6659-C3EF-4689-9B84-89E1002C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26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BDAA4D-6A9A-4614-BCD9-1FD2C1459063}"/>
              </a:ext>
            </a:extLst>
          </p:cNvPr>
          <p:cNvSpPr txBox="1"/>
          <p:nvPr/>
        </p:nvSpPr>
        <p:spPr>
          <a:xfrm>
            <a:off x="947737" y="1357966"/>
            <a:ext cx="25241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Next LT Pro Light" panose="020B0304020202020204" pitchFamily="34" charset="0"/>
              </a:rPr>
              <a:t>Real Compton electrons recorded and processed by RL deconvolution in NEXT-White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78F735-2B4A-4175-80F1-6D861BC51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357966"/>
            <a:ext cx="7783551" cy="478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32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23785-F035-4546-99B7-D294B00E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NEXT-HD (high definition/density) – baseline concept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DB5F3C-69B5-4634-8123-584ACB0B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17ADB-7FCD-4D6D-B451-BFC106B9A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5C4D33-44C0-44D0-869A-CB232995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37913"/>
            <a:ext cx="2743200" cy="365125"/>
          </a:xfrm>
        </p:spPr>
        <p:txBody>
          <a:bodyPr/>
          <a:lstStyle/>
          <a:p>
            <a:fld id="{A2586367-EA59-4C25-B721-E19E0DC9EF65}" type="slidenum">
              <a:rPr lang="en-IL" smtClean="0"/>
              <a:pPr/>
              <a:t>27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4481A5-85BA-4E98-BAF8-5218F6F25431}"/>
                  </a:ext>
                </a:extLst>
              </p:cNvPr>
              <p:cNvSpPr txBox="1"/>
              <p:nvPr/>
            </p:nvSpPr>
            <p:spPr>
              <a:xfrm>
                <a:off x="838199" y="1265906"/>
                <a:ext cx="6786561" cy="4955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1 tonne </a:t>
                </a:r>
                <a:r>
                  <a:rPr lang="en-US" sz="1600" dirty="0">
                    <a:latin typeface="Avenir Next LT Pro Light" panose="020B0304020202020204" pitchFamily="34" charset="0"/>
                  </a:rPr>
                  <a:t>enriched Xe, 2.6 m ×2.6 m.</a:t>
                </a:r>
                <a:endParaRPr lang="en-CA" sz="1600" dirty="0">
                  <a:latin typeface="Avenir Next LT Pro Light" panose="020B030402020202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CA" sz="16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Bi-directional</a:t>
                </a:r>
                <a:r>
                  <a:rPr lang="en-CA" sz="1600" dirty="0">
                    <a:latin typeface="Avenir Next LT Pro Light" panose="020B0304020202020204" pitchFamily="34" charset="0"/>
                  </a:rPr>
                  <a:t> symmetric TPC (central cathode)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Tracking + energy by 10</a:t>
                </a:r>
                <a:r>
                  <a:rPr lang="en-US" sz="1600" baseline="300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5 </a:t>
                </a:r>
                <a:r>
                  <a:rPr lang="en-US" sz="16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SiPMs read out by in-vessel electronics </a:t>
                </a:r>
                <a:r>
                  <a:rPr lang="en-US" sz="1600" dirty="0">
                    <a:latin typeface="Avenir Next LT Pro Light" panose="020B0304020202020204" pitchFamily="34" charset="0"/>
                  </a:rPr>
                  <a:t>(no PMTs)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00000"/>
                    </a:solidFill>
                    <a:latin typeface="Avenir Next LT Pro Light" panose="020B0304020202020204" pitchFamily="34" charset="0"/>
                  </a:rPr>
                  <a:t>S1 + additional energy measurement using wavelength shifting fibers </a:t>
                </a:r>
                <a:r>
                  <a:rPr lang="en-US" sz="1600" dirty="0">
                    <a:latin typeface="Avenir Next LT Pro Light" panose="020B0304020202020204" pitchFamily="34" charset="0"/>
                  </a:rPr>
                  <a:t>along the TPC barrel, read out by ~500 cooled SiPMs</a:t>
                </a:r>
                <a:endParaRPr lang="en-CA" sz="1600" dirty="0">
                  <a:latin typeface="Avenir Next LT Pro Light" panose="020B030402020202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venir Next LT Pro Light" panose="020B0304020202020204" pitchFamily="34" charset="0"/>
                  </a:rPr>
                  <a:t>Possibly low-diffusion gas mixture (e.g., Xe/He 85/15) to further improve topology.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venir Next LT Pro Light" panose="020B0304020202020204" pitchFamily="34" charset="0"/>
                  </a:rPr>
                  <a:t>Baseline option – room temperature operation (except fiber SiPMs). Also considering immersion in a cryogenic fluid to run col (~230 K).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venir Next LT Pro Light" panose="020B0304020202020204" pitchFamily="34" charset="0"/>
                  </a:rPr>
                  <a:t>Well-understood background model (radiogenic + cosmogenic activation of Cu and </a:t>
                </a:r>
                <a:r>
                  <a:rPr lang="en-US" sz="1600" baseline="30000" dirty="0">
                    <a:latin typeface="Avenir Next LT Pro Light" panose="020B0304020202020204" pitchFamily="34" charset="0"/>
                  </a:rPr>
                  <a:t>136</a:t>
                </a:r>
                <a:r>
                  <a:rPr lang="en-US" sz="1600" dirty="0">
                    <a:latin typeface="Avenir Next LT Pro Light" panose="020B0304020202020204" pitchFamily="34" charset="0"/>
                  </a:rPr>
                  <a:t>Xe)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venir Next LT Pro Light" panose="020B0304020202020204" pitchFamily="34" charset="0"/>
                  </a:rPr>
                  <a:t>Expected sensitivity at 10 tonne-</a:t>
                </a:r>
                <a:r>
                  <a:rPr lang="en-US" sz="1600" dirty="0" err="1">
                    <a:latin typeface="Avenir Next LT Pro Light" panose="020B0304020202020204" pitchFamily="34" charset="0"/>
                  </a:rPr>
                  <a:t>yr</a:t>
                </a:r>
                <a:r>
                  <a:rPr lang="en-US" sz="1600" dirty="0">
                    <a:latin typeface="Avenir Next LT Pro Light" panose="020B0304020202020204" pitchFamily="34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en-US" sz="16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lang="en-US" sz="1600" dirty="0">
                    <a:latin typeface="Avenir Next LT Pro Light" panose="020B03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4481A5-85BA-4E98-BAF8-5218F6F25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265906"/>
                <a:ext cx="6786561" cy="4955331"/>
              </a:xfrm>
              <a:prstGeom prst="rect">
                <a:avLst/>
              </a:prstGeom>
              <a:blipFill>
                <a:blip r:embed="rId2"/>
                <a:stretch>
                  <a:fillRect l="-269" t="-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6D85E8B-7842-4A34-86D7-09E76663EE6B}"/>
              </a:ext>
            </a:extLst>
          </p:cNvPr>
          <p:cNvSpPr txBox="1"/>
          <p:nvPr/>
        </p:nvSpPr>
        <p:spPr>
          <a:xfrm>
            <a:off x="9363292" y="6030136"/>
            <a:ext cx="20677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effectLst/>
                <a:latin typeface="Avenir Next LT Pro" panose="020B0504020202020204" pitchFamily="34" charset="0"/>
                <a:ea typeface="Times New Roman" panose="02020603050405020304" pitchFamily="18" charset="0"/>
              </a:rPr>
              <a:t>JHEP 2021 164 (2021)</a:t>
            </a:r>
            <a:endParaRPr lang="en-US" sz="1400" dirty="0">
              <a:solidFill>
                <a:schemeClr val="accent6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6" name="Imagen 3">
            <a:extLst>
              <a:ext uri="{FF2B5EF4-FFF2-40B4-BE49-F238E27FC236}">
                <a16:creationId xmlns:a16="http://schemas.microsoft.com/office/drawing/2014/main" id="{0419A956-86B9-7B11-E2FC-6CED9E521E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9" b="3234"/>
          <a:stretch>
            <a:fillRect/>
          </a:stretch>
        </p:blipFill>
        <p:spPr>
          <a:xfrm>
            <a:off x="7553760" y="1130606"/>
            <a:ext cx="3981015" cy="48071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07D571-0155-56B5-2802-C9AFFBAB050B}"/>
              </a:ext>
            </a:extLst>
          </p:cNvPr>
          <p:cNvSpPr txBox="1"/>
          <p:nvPr/>
        </p:nvSpPr>
        <p:spPr>
          <a:xfrm>
            <a:off x="8281986" y="3203370"/>
            <a:ext cx="909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LT Pro Light" panose="020B0304020202020204" pitchFamily="34" charset="0"/>
              </a:rPr>
              <a:t>cathode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5DD2CD-1BE5-41C8-4AD9-D84A6B1696F9}"/>
              </a:ext>
            </a:extLst>
          </p:cNvPr>
          <p:cNvSpPr txBox="1"/>
          <p:nvPr/>
        </p:nvSpPr>
        <p:spPr>
          <a:xfrm>
            <a:off x="8281986" y="4409009"/>
            <a:ext cx="137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LT Pro Light" panose="020B0304020202020204" pitchFamily="34" charset="0"/>
              </a:rPr>
              <a:t>gate + anode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20DF4C-F0CA-59B0-DD72-417A5949EBC0}"/>
              </a:ext>
            </a:extLst>
          </p:cNvPr>
          <p:cNvSpPr txBox="1"/>
          <p:nvPr/>
        </p:nvSpPr>
        <p:spPr>
          <a:xfrm>
            <a:off x="8281986" y="2267470"/>
            <a:ext cx="137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LT Pro Light" panose="020B0304020202020204" pitchFamily="34" charset="0"/>
              </a:rPr>
              <a:t>gate + anode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139147-E8E3-32E8-6743-A698A74D4DD7}"/>
              </a:ext>
            </a:extLst>
          </p:cNvPr>
          <p:cNvSpPr txBox="1"/>
          <p:nvPr/>
        </p:nvSpPr>
        <p:spPr>
          <a:xfrm>
            <a:off x="9191624" y="4763732"/>
            <a:ext cx="68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LT Pro Light" panose="020B0304020202020204" pitchFamily="34" charset="0"/>
              </a:rPr>
              <a:t>SiPMs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DACE26-257A-31D0-85C0-894E96324998}"/>
              </a:ext>
            </a:extLst>
          </p:cNvPr>
          <p:cNvSpPr txBox="1"/>
          <p:nvPr/>
        </p:nvSpPr>
        <p:spPr>
          <a:xfrm>
            <a:off x="9191624" y="1865800"/>
            <a:ext cx="688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Next LT Pro Light" panose="020B0304020202020204" pitchFamily="34" charset="0"/>
              </a:rPr>
              <a:t>SiPMs</a:t>
            </a:r>
          </a:p>
        </p:txBody>
      </p:sp>
    </p:spTree>
    <p:extLst>
      <p:ext uri="{BB962C8B-B14F-4D97-AF65-F5344CB8AC3E}">
        <p14:creationId xmlns:p14="http://schemas.microsoft.com/office/powerpoint/2010/main" val="278879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23785-F035-4546-99B7-D294B00E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NEXT-HD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DB5F3C-69B5-4634-8123-584ACB0B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17ADB-7FCD-4D6D-B451-BFC106B9A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5C4D33-44C0-44D0-869A-CB232995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37913"/>
            <a:ext cx="2743200" cy="365125"/>
          </a:xfrm>
        </p:spPr>
        <p:txBody>
          <a:bodyPr/>
          <a:lstStyle/>
          <a:p>
            <a:fld id="{A2586367-EA59-4C25-B721-E19E0DC9EF65}" type="slidenum">
              <a:rPr lang="en-IL" smtClean="0"/>
              <a:pPr/>
              <a:t>28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6" name="Imagen 3">
            <a:extLst>
              <a:ext uri="{FF2B5EF4-FFF2-40B4-BE49-F238E27FC236}">
                <a16:creationId xmlns:a16="http://schemas.microsoft.com/office/drawing/2014/main" id="{7C68EAA4-FB46-8E71-AC67-7A979434A2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246" y="1195220"/>
            <a:ext cx="5036729" cy="5004136"/>
          </a:xfrm>
          <a:prstGeom prst="rect">
            <a:avLst/>
          </a:prstGeom>
        </p:spPr>
      </p:pic>
      <p:sp>
        <p:nvSpPr>
          <p:cNvPr id="7" name="Google Shape;62;p14">
            <a:extLst>
              <a:ext uri="{FF2B5EF4-FFF2-40B4-BE49-F238E27FC236}">
                <a16:creationId xmlns:a16="http://schemas.microsoft.com/office/drawing/2014/main" id="{9C30A2CB-A1E6-6240-3B20-557361D2FF69}"/>
              </a:ext>
            </a:extLst>
          </p:cNvPr>
          <p:cNvSpPr txBox="1">
            <a:spLocks/>
          </p:cNvSpPr>
          <p:nvPr/>
        </p:nvSpPr>
        <p:spPr>
          <a:xfrm>
            <a:off x="848072" y="1322896"/>
            <a:ext cx="2909571" cy="3225599"/>
          </a:xfrm>
          <a:prstGeom prst="rect">
            <a:avLst/>
          </a:prstGeom>
        </p:spPr>
        <p:txBody>
          <a:bodyPr spcFirstLastPara="1" vert="horz" wrap="square" lIns="121900" tIns="120000" rIns="121900" bIns="121900" rtlCol="0" anchor="t" anchorCtr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buNone/>
            </a:pPr>
            <a:r>
              <a:rPr lang="en-US" sz="2000" b="1" dirty="0">
                <a:solidFill>
                  <a:schemeClr val="dk1"/>
                </a:solidFill>
              </a:rPr>
              <a:t>Baseline design:</a:t>
            </a:r>
            <a:endParaRPr lang="en-US" sz="2000" b="1" noProof="0" dirty="0">
              <a:solidFill>
                <a:schemeClr val="dk1"/>
              </a:solidFill>
            </a:endParaRPr>
          </a:p>
          <a:p>
            <a:pPr marL="379413" indent="-379413">
              <a:lnSpc>
                <a:spcPct val="160000"/>
              </a:lnSpc>
            </a:pPr>
            <a:r>
              <a:rPr lang="en-US" sz="2000" noProof="0" dirty="0">
                <a:solidFill>
                  <a:schemeClr val="dk1"/>
                </a:solidFill>
              </a:rPr>
              <a:t>Pitch: 10 mm</a:t>
            </a:r>
          </a:p>
          <a:p>
            <a:pPr marL="379413" indent="-379413">
              <a:lnSpc>
                <a:spcPct val="160000"/>
              </a:lnSpc>
            </a:pPr>
            <a:r>
              <a:rPr lang="en-US" sz="2000" noProof="0" dirty="0">
                <a:solidFill>
                  <a:schemeClr val="dk1"/>
                </a:solidFill>
              </a:rPr>
              <a:t>8x8 SiPM “dice boards”</a:t>
            </a:r>
          </a:p>
          <a:p>
            <a:pPr marL="379413" indent="-379413">
              <a:lnSpc>
                <a:spcPct val="160000"/>
              </a:lnSpc>
            </a:pPr>
            <a:r>
              <a:rPr lang="en-US" sz="2000" noProof="0" dirty="0">
                <a:solidFill>
                  <a:schemeClr val="dk1"/>
                </a:solidFill>
              </a:rPr>
              <a:t>788 DBs</a:t>
            </a:r>
          </a:p>
          <a:p>
            <a:pPr marL="379413" indent="-379413">
              <a:lnSpc>
                <a:spcPct val="160000"/>
              </a:lnSpc>
            </a:pPr>
            <a:r>
              <a:rPr lang="en-US" sz="2000" noProof="0" dirty="0">
                <a:solidFill>
                  <a:schemeClr val="dk1"/>
                </a:solidFill>
              </a:rPr>
              <a:t>50,432 SiPMs (each plane)</a:t>
            </a:r>
          </a:p>
        </p:txBody>
      </p:sp>
      <p:pic>
        <p:nvPicPr>
          <p:cNvPr id="8" name="Imagen 5">
            <a:extLst>
              <a:ext uri="{FF2B5EF4-FFF2-40B4-BE49-F238E27FC236}">
                <a16:creationId xmlns:a16="http://schemas.microsoft.com/office/drawing/2014/main" id="{24C067DB-3771-9FA2-913E-B9C0AA55DB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448" t="3995" r="2936" b="24479"/>
          <a:stretch/>
        </p:blipFill>
        <p:spPr>
          <a:xfrm>
            <a:off x="3962400" y="1668826"/>
            <a:ext cx="2438400" cy="27032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9BA6DC-F2F7-EC44-BB47-43344713DA5E}"/>
              </a:ext>
            </a:extLst>
          </p:cNvPr>
          <p:cNvSpPr txBox="1"/>
          <p:nvPr/>
        </p:nvSpPr>
        <p:spPr>
          <a:xfrm>
            <a:off x="838200" y="4450621"/>
            <a:ext cx="5562600" cy="1368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9413" indent="-3794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noProof="0" dirty="0">
                <a:solidFill>
                  <a:schemeClr val="dk1"/>
                </a:solidFill>
                <a:latin typeface="Avenir Next LT Pro Light" panose="020B0304020202020204" pitchFamily="34" charset="0"/>
              </a:rPr>
              <a:t>Readout electronics immediately behind SiPMs.</a:t>
            </a:r>
          </a:p>
          <a:p>
            <a:pPr marL="379413" indent="-3794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noProof="0" dirty="0">
                <a:solidFill>
                  <a:schemeClr val="dk1"/>
                </a:solidFill>
                <a:latin typeface="Avenir Next LT Pro Light" panose="020B0304020202020204" pitchFamily="34" charset="0"/>
              </a:rPr>
              <a:t>Integration</a:t>
            </a:r>
            <a:r>
              <a:rPr lang="en-US" dirty="0">
                <a:solidFill>
                  <a:schemeClr val="dk1"/>
                </a:solidFill>
                <a:latin typeface="Avenir Next LT Pro Light" panose="020B0304020202020204" pitchFamily="34" charset="0"/>
              </a:rPr>
              <a:t> time ~1 </a:t>
            </a:r>
            <a:r>
              <a:rPr lang="en-US" dirty="0" err="1">
                <a:solidFill>
                  <a:schemeClr val="dk1"/>
                </a:solidFill>
                <a:latin typeface="Avenir Next LT Pro Light" panose="020B0304020202020204" pitchFamily="34" charset="0"/>
              </a:rPr>
              <a:t>μs</a:t>
            </a:r>
            <a:r>
              <a:rPr lang="en-US" dirty="0">
                <a:solidFill>
                  <a:schemeClr val="dk1"/>
                </a:solidFill>
                <a:latin typeface="Avenir Next LT Pro Light" panose="020B0304020202020204" pitchFamily="34" charset="0"/>
              </a:rPr>
              <a:t>.</a:t>
            </a:r>
          </a:p>
          <a:p>
            <a:pPr marL="379413" indent="-3794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noProof="0" dirty="0">
                <a:solidFill>
                  <a:schemeClr val="dk1"/>
                </a:solidFill>
                <a:latin typeface="Avenir Next LT Pro Light" panose="020B0304020202020204" pitchFamily="34" charset="0"/>
              </a:rPr>
              <a:t>Data multiplexed and sent out on optical fibers.</a:t>
            </a:r>
          </a:p>
        </p:txBody>
      </p:sp>
    </p:spTree>
    <p:extLst>
      <p:ext uri="{BB962C8B-B14F-4D97-AF65-F5344CB8AC3E}">
        <p14:creationId xmlns:p14="http://schemas.microsoft.com/office/powerpoint/2010/main" val="139757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C48AB-D71A-209B-CCB7-DBF2B6F20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C2D95-A11B-91F8-FC06-92E993FA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NEXT-HD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386D4-E61D-E8C5-0BCB-71E946F3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14F2C3-4B34-1479-2039-BC7DA9CCE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8057A7-4C83-10BD-7E8A-206AA1A1F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37913"/>
            <a:ext cx="2743200" cy="365125"/>
          </a:xfrm>
        </p:spPr>
        <p:txBody>
          <a:bodyPr/>
          <a:lstStyle/>
          <a:p>
            <a:fld id="{A2586367-EA59-4C25-B721-E19E0DC9EF65}" type="slidenum">
              <a:rPr lang="en-IL" smtClean="0"/>
              <a:pPr/>
              <a:t>29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10" name="Imagen 2">
            <a:extLst>
              <a:ext uri="{FF2B5EF4-FFF2-40B4-BE49-F238E27FC236}">
                <a16:creationId xmlns:a16="http://schemas.microsoft.com/office/drawing/2014/main" id="{61D724EC-7C1D-82EB-9F2A-429F88230A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925" y="1387929"/>
            <a:ext cx="3952875" cy="2739176"/>
          </a:xfrm>
          <a:prstGeom prst="rect">
            <a:avLst/>
          </a:prstGeom>
        </p:spPr>
      </p:pic>
      <p:sp>
        <p:nvSpPr>
          <p:cNvPr id="13" name="Google Shape;62;p14">
            <a:extLst>
              <a:ext uri="{FF2B5EF4-FFF2-40B4-BE49-F238E27FC236}">
                <a16:creationId xmlns:a16="http://schemas.microsoft.com/office/drawing/2014/main" id="{8BAC38CF-C78E-D14D-A9BE-42C091D96FEA}"/>
              </a:ext>
            </a:extLst>
          </p:cNvPr>
          <p:cNvSpPr txBox="1">
            <a:spLocks/>
          </p:cNvSpPr>
          <p:nvPr/>
        </p:nvSpPr>
        <p:spPr>
          <a:xfrm>
            <a:off x="219788" y="1145704"/>
            <a:ext cx="7009687" cy="5103168"/>
          </a:xfrm>
          <a:prstGeom prst="rect">
            <a:avLst/>
          </a:prstGeom>
        </p:spPr>
        <p:txBody>
          <a:bodyPr spcFirstLastPara="1" vert="horz" wrap="square" lIns="121900" tIns="1200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09585">
              <a:buFont typeface="Arial" panose="020B0604020202020204" pitchFamily="34" charset="0"/>
              <a:buNone/>
            </a:pPr>
            <a:r>
              <a:rPr lang="en-US" sz="2133" b="1" noProof="0" dirty="0">
                <a:solidFill>
                  <a:schemeClr val="dk1"/>
                </a:solidFill>
              </a:rPr>
              <a:t>Base design: Fibers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Ø1mm TPB-coated WLS fibers (VUV </a:t>
            </a:r>
            <a:r>
              <a:rPr lang="en-US" sz="2133" noProof="0" dirty="0">
                <a:solidFill>
                  <a:schemeClr val="dk1"/>
                </a:solidFill>
                <a:sym typeface="Wingdings" panose="05000000000000000000" pitchFamily="2" charset="2"/>
              </a:rPr>
              <a:t> blue  trapped as green</a:t>
            </a:r>
            <a:r>
              <a:rPr lang="en-US" sz="2133" noProof="0" dirty="0">
                <a:solidFill>
                  <a:schemeClr val="dk1"/>
                </a:solidFill>
              </a:rPr>
              <a:t>)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Fibers 1.3 m long, arranged on 36 panels.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Each panel: 14 groups of 30 fibers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Total num. of fibers: 15,120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Total fiber length: 19.4 km.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One 6x6 mm</a:t>
            </a:r>
            <a:r>
              <a:rPr lang="en-US" sz="2133" baseline="30000" noProof="0" dirty="0">
                <a:solidFill>
                  <a:schemeClr val="dk1"/>
                </a:solidFill>
              </a:rPr>
              <a:t>2</a:t>
            </a:r>
            <a:r>
              <a:rPr lang="en-US" sz="2133" noProof="0" dirty="0">
                <a:solidFill>
                  <a:schemeClr val="dk1"/>
                </a:solidFill>
              </a:rPr>
              <a:t> SiPM for each 30-fiber group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504 SiPMs in total, mounted on a cooled Cu ring (to suppress dark counts).</a:t>
            </a:r>
          </a:p>
          <a:p>
            <a:pPr marL="990575" indent="-380990"/>
            <a:r>
              <a:rPr lang="en-US" sz="2133" noProof="0" dirty="0">
                <a:solidFill>
                  <a:schemeClr val="dk1"/>
                </a:solidFill>
              </a:rPr>
              <a:t>Fast readout (integration time ~25 ns) for S1, realistic for 500 channels.</a:t>
            </a:r>
          </a:p>
        </p:txBody>
      </p:sp>
      <p:pic>
        <p:nvPicPr>
          <p:cNvPr id="14" name="Imagen 2">
            <a:extLst>
              <a:ext uri="{FF2B5EF4-FFF2-40B4-BE49-F238E27FC236}">
                <a16:creationId xmlns:a16="http://schemas.microsoft.com/office/drawing/2014/main" id="{EEC74BA5-9CE2-5B2B-77FD-244A5634FF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305676" y="4234583"/>
            <a:ext cx="4200524" cy="167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6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C3857-01E5-4B41-B2BB-1F65E8CEC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Normal double beta decay</a:t>
            </a:r>
            <a:endParaRPr lang="en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6CB57-3C81-4928-A2E2-FE53A6C559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19201"/>
                <a:ext cx="7374786" cy="4958374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𝛽𝛽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: two neutrons simultaneously convert into two protons with the emission of two electrons and two antineutrinos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Allowed by the Standard Model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can be Dirac or Majorana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Observed in 11 even-even isotopes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Half lives of ~10</a:t>
                </a:r>
                <a:r>
                  <a:rPr lang="en-US" sz="2000" baseline="30000" dirty="0"/>
                  <a:t>18</a:t>
                </a:r>
                <a:r>
                  <a:rPr lang="en-US" sz="2000" dirty="0"/>
                  <a:t>-10</a:t>
                </a:r>
                <a:r>
                  <a:rPr lang="en-US" sz="2000" baseline="30000" dirty="0"/>
                  <a:t>21</a:t>
                </a:r>
                <a:r>
                  <a:rPr lang="en-US" sz="2000" dirty="0"/>
                  <a:t> y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accent1"/>
                    </a:solidFill>
                  </a:rPr>
                  <a:t>Q-value shared among 4 particles</a:t>
                </a:r>
                <a:endParaRPr lang="en-US" sz="20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6CB57-3C81-4928-A2E2-FE53A6C559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19201"/>
                <a:ext cx="7374786" cy="4958374"/>
              </a:xfrm>
              <a:blipFill>
                <a:blip r:embed="rId2"/>
                <a:stretch>
                  <a:fillRect l="-661" r="-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0AF21-E848-4216-BB75-502558C36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9DA74-1111-426E-A5D8-BC4C73EDD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43BAC-E2F3-418B-8B07-474E0824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5DAC9B-A39F-482D-B1E8-04F4F1432B86}"/>
              </a:ext>
            </a:extLst>
          </p:cNvPr>
          <p:cNvGrpSpPr/>
          <p:nvPr/>
        </p:nvGrpSpPr>
        <p:grpSpPr>
          <a:xfrm>
            <a:off x="9949732" y="2075359"/>
            <a:ext cx="389850" cy="369332"/>
            <a:chOff x="1812851" y="4457107"/>
            <a:chExt cx="389850" cy="36933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027FCF3-A79E-421F-9723-2B990273ADA1}"/>
                </a:ext>
              </a:extLst>
            </p:cNvPr>
            <p:cNvSpPr/>
            <p:nvPr/>
          </p:nvSpPr>
          <p:spPr>
            <a:xfrm>
              <a:off x="1831759" y="4485363"/>
              <a:ext cx="300789" cy="31282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92D050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glow rad="63500">
                <a:schemeClr val="accent6">
                  <a:satMod val="175000"/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84D393A-AF89-4EBB-9A30-CFBB8636CDB8}"/>
                </a:ext>
              </a:extLst>
            </p:cNvPr>
            <p:cNvSpPr txBox="1"/>
            <p:nvPr/>
          </p:nvSpPr>
          <p:spPr>
            <a:xfrm>
              <a:off x="1812851" y="4457107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latin typeface="Helvetica Neue Light"/>
                </a:rPr>
                <a:t>e-</a:t>
              </a:r>
              <a:endParaRPr lang="en-US" b="1" dirty="0">
                <a:latin typeface="Helvetica Neue Ligh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EE7B25-E182-4EAE-9502-C1D91C58BA96}"/>
              </a:ext>
            </a:extLst>
          </p:cNvPr>
          <p:cNvGrpSpPr/>
          <p:nvPr/>
        </p:nvGrpSpPr>
        <p:grpSpPr>
          <a:xfrm>
            <a:off x="9985289" y="1952460"/>
            <a:ext cx="389850" cy="369332"/>
            <a:chOff x="2193727" y="5632688"/>
            <a:chExt cx="389850" cy="36933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3930EA0-A51F-44C9-8D03-6C6FFB561DD4}"/>
                </a:ext>
              </a:extLst>
            </p:cNvPr>
            <p:cNvSpPr/>
            <p:nvPr/>
          </p:nvSpPr>
          <p:spPr>
            <a:xfrm>
              <a:off x="2202701" y="5660944"/>
              <a:ext cx="300789" cy="31282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92D050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glow rad="63500">
                <a:schemeClr val="accent6">
                  <a:satMod val="175000"/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4EC2CA5-795F-4FFD-B8C6-7B9D682B6DDE}"/>
                </a:ext>
              </a:extLst>
            </p:cNvPr>
            <p:cNvSpPr txBox="1"/>
            <p:nvPr/>
          </p:nvSpPr>
          <p:spPr>
            <a:xfrm>
              <a:off x="2193727" y="5632688"/>
              <a:ext cx="38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latin typeface="Helvetica Neue Light"/>
                </a:rPr>
                <a:t>e-</a:t>
              </a:r>
              <a:endParaRPr lang="en-US" b="1" dirty="0">
                <a:latin typeface="Helvetica Neue Ligh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7C7AAD-32D3-41E9-BEA2-8FF88910E3AF}"/>
              </a:ext>
            </a:extLst>
          </p:cNvPr>
          <p:cNvGrpSpPr/>
          <p:nvPr/>
        </p:nvGrpSpPr>
        <p:grpSpPr>
          <a:xfrm>
            <a:off x="10030589" y="1838052"/>
            <a:ext cx="601545" cy="583651"/>
            <a:chOff x="7254326" y="3177198"/>
            <a:chExt cx="507512" cy="58365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76854F7-2088-4978-ADE6-52A2DD84A759}"/>
                </a:ext>
              </a:extLst>
            </p:cNvPr>
            <p:cNvSpPr txBox="1"/>
            <p:nvPr/>
          </p:nvSpPr>
          <p:spPr>
            <a:xfrm>
              <a:off x="7254326" y="3299184"/>
              <a:ext cx="507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>
                  <a:latin typeface="Symbol" panose="05050102010706020507" pitchFamily="18" charset="2"/>
                </a:rPr>
                <a:t>n</a:t>
              </a:r>
              <a:r>
                <a:rPr lang="es-ES" sz="2400" b="1" baseline="-25000" dirty="0" err="1">
                  <a:latin typeface="Helvetica Neue Light"/>
                </a:rPr>
                <a:t>e</a:t>
              </a:r>
              <a:endParaRPr lang="en-US" sz="2400" b="1" baseline="-25000" dirty="0">
                <a:latin typeface="Helvetica Neue Ligh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002E9B1-B961-4335-BC06-DAB3541434FD}"/>
                </a:ext>
              </a:extLst>
            </p:cNvPr>
            <p:cNvSpPr txBox="1"/>
            <p:nvPr/>
          </p:nvSpPr>
          <p:spPr>
            <a:xfrm>
              <a:off x="7304119" y="3177198"/>
              <a:ext cx="300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_</a:t>
              </a:r>
              <a:endParaRPr lang="en-US" b="1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9325AC-28D6-4C6D-B2B0-D99D42ADA2F2}"/>
              </a:ext>
            </a:extLst>
          </p:cNvPr>
          <p:cNvGrpSpPr/>
          <p:nvPr/>
        </p:nvGrpSpPr>
        <p:grpSpPr>
          <a:xfrm>
            <a:off x="10092279" y="1894934"/>
            <a:ext cx="507512" cy="575731"/>
            <a:chOff x="5445212" y="3472983"/>
            <a:chExt cx="507512" cy="57573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65B5521-9B84-486E-8D3B-9D70335F355C}"/>
                </a:ext>
              </a:extLst>
            </p:cNvPr>
            <p:cNvSpPr txBox="1"/>
            <p:nvPr/>
          </p:nvSpPr>
          <p:spPr>
            <a:xfrm>
              <a:off x="5445212" y="3587049"/>
              <a:ext cx="507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>
                  <a:latin typeface="Symbol" panose="05050102010706020507" pitchFamily="18" charset="2"/>
                </a:rPr>
                <a:t>n</a:t>
              </a:r>
              <a:r>
                <a:rPr lang="es-ES" sz="2400" b="1" baseline="-25000" dirty="0" err="1">
                  <a:latin typeface="Helvetica Neue Light"/>
                </a:rPr>
                <a:t>e</a:t>
              </a:r>
              <a:endParaRPr lang="en-US" sz="2400" b="1" baseline="-25000" dirty="0">
                <a:latin typeface="Helvetica Neue Ligh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43625DE-F115-4CEB-AB35-25E8E9E0DDE6}"/>
                </a:ext>
              </a:extLst>
            </p:cNvPr>
            <p:cNvSpPr txBox="1"/>
            <p:nvPr/>
          </p:nvSpPr>
          <p:spPr>
            <a:xfrm>
              <a:off x="5471332" y="34729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_</a:t>
              </a:r>
              <a:endParaRPr lang="en-US" b="1" dirty="0"/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2EC940C2-21FF-48A1-8C63-96D91B79F4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9484" t="30038" r="37630" b="27212"/>
          <a:stretch/>
        </p:blipFill>
        <p:spPr>
          <a:xfrm>
            <a:off x="8399830" y="878058"/>
            <a:ext cx="2712874" cy="2819230"/>
          </a:xfrm>
          <a:prstGeom prst="rect">
            <a:avLst/>
          </a:prstGeom>
          <a:effectLst>
            <a:glow>
              <a:srgbClr val="E79A42"/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0FD6DB1-841E-4602-865E-F45C6AC065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201023"/>
              </a:clrFrom>
              <a:clrTo>
                <a:srgbClr val="20102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046" b="817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1329" t="33200" r="40504" b="33467"/>
          <a:stretch/>
        </p:blipFill>
        <p:spPr>
          <a:xfrm>
            <a:off x="8641117" y="1100760"/>
            <a:ext cx="2127244" cy="2177931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F080034-38E5-4A97-A7F8-3FC8AB9D3C8A}"/>
              </a:ext>
            </a:extLst>
          </p:cNvPr>
          <p:cNvGrpSpPr/>
          <p:nvPr/>
        </p:nvGrpSpPr>
        <p:grpSpPr>
          <a:xfrm>
            <a:off x="8399830" y="3429000"/>
            <a:ext cx="2914650" cy="2748575"/>
            <a:chOff x="1125490" y="1906160"/>
            <a:chExt cx="2914650" cy="27485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EA22ED5-EFDB-4BA8-B565-767B4DBC3DB3}"/>
                    </a:ext>
                  </a:extLst>
                </p:cNvPr>
                <p:cNvSpPr txBox="1"/>
                <p:nvPr/>
              </p:nvSpPr>
              <p:spPr>
                <a:xfrm>
                  <a:off x="1125490" y="4247059"/>
                  <a:ext cx="2914650" cy="4076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⟶</m:t>
                            </m:r>
                          </m:e>
                        </m:sPre>
                        <m:sPre>
                          <m:sPre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sPr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EA22ED5-EFDB-4BA8-B565-767B4DBC3D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5490" y="4247059"/>
                  <a:ext cx="2914650" cy="407676"/>
                </a:xfrm>
                <a:prstGeom prst="rect">
                  <a:avLst/>
                </a:prstGeom>
                <a:blipFill>
                  <a:blip r:embed="rId7"/>
                  <a:stretch>
                    <a:fillRect r="-5649"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E9209E3-A2F7-4F8F-8230-A9F2E674118A}"/>
                </a:ext>
              </a:extLst>
            </p:cNvPr>
            <p:cNvGrpSpPr/>
            <p:nvPr/>
          </p:nvGrpSpPr>
          <p:grpSpPr>
            <a:xfrm>
              <a:off x="1125490" y="1906160"/>
              <a:ext cx="2814607" cy="2297904"/>
              <a:chOff x="1125490" y="1906160"/>
              <a:chExt cx="2814607" cy="2297904"/>
            </a:xfrm>
          </p:grpSpPr>
          <p:pic>
            <p:nvPicPr>
              <p:cNvPr id="38" name="Picture 2" descr="Image result for neutrinoless double beta decay">
                <a:extLst>
                  <a:ext uri="{FF2B5EF4-FFF2-40B4-BE49-F238E27FC236}">
                    <a16:creationId xmlns:a16="http://schemas.microsoft.com/office/drawing/2014/main" id="{5AD683E2-5715-41C2-BBD1-0DAA1AF209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50764"/>
              <a:stretch/>
            </p:blipFill>
            <p:spPr bwMode="auto">
              <a:xfrm>
                <a:off x="1452603" y="1906160"/>
                <a:ext cx="2487494" cy="2297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64CBEFB5-AA3B-4394-975F-65AE8AE2EC4B}"/>
                      </a:ext>
                    </a:extLst>
                  </p:cNvPr>
                  <p:cNvSpPr txBox="1"/>
                  <p:nvPr/>
                </p:nvSpPr>
                <p:spPr>
                  <a:xfrm>
                    <a:off x="1125490" y="2841056"/>
                    <a:ext cx="108166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𝛽𝛽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64CBEFB5-AA3B-4394-975F-65AE8AE2EC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5490" y="2841056"/>
                    <a:ext cx="1081668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710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425924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3 0.00879 L 0.07942 0.0481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196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967 L 0.08398 -0.02801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" y="-238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07407E-6 L 0.06783 0.141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708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1.85185E-6 L 0.07096 -0.1294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ADD0-721F-414E-B000-1C90F0415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aggressive approach: NEXT-BOLD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B2D03-8B61-47F1-BBE3-DA728249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15306-F7CC-4944-AB6E-D665AD516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3668B-5096-44F0-95E3-277C2EA4B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636D76-103F-47B8-ABA3-27A50573C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070" y="1263535"/>
            <a:ext cx="6401860" cy="3434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0403DD-A8E9-4055-812F-FE0A26CE6DD2}"/>
                  </a:ext>
                </a:extLst>
              </p:cNvPr>
              <p:cNvSpPr txBox="1"/>
              <p:nvPr/>
            </p:nvSpPr>
            <p:spPr>
              <a:xfrm>
                <a:off x="2076450" y="4838373"/>
                <a:ext cx="856924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rgbClr val="0070C0"/>
                    </a:solidFill>
                    <a:latin typeface="Avenir Next LT Pro Light" panose="020B0304020202020204" pitchFamily="34" charset="0"/>
                  </a:rPr>
                  <a:t>Tagging the barium daughter in a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  <a:latin typeface="Avenir Next LT Pro Light" panose="020B0304020202020204" pitchFamily="34" charset="0"/>
                  </a:rPr>
                  <a:t> candidate event can lead to a background-free experiment</a:t>
                </a:r>
                <a:endParaRPr lang="en-CA" sz="2800" dirty="0">
                  <a:solidFill>
                    <a:srgbClr val="0070C0"/>
                  </a:solidFill>
                  <a:latin typeface="Avenir Next LT Pro Light" panose="020B03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0403DD-A8E9-4055-812F-FE0A26CE6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450" y="4838373"/>
                <a:ext cx="8569247" cy="954107"/>
              </a:xfrm>
              <a:prstGeom prst="rect">
                <a:avLst/>
              </a:prstGeom>
              <a:blipFill>
                <a:blip r:embed="rId3"/>
                <a:stretch>
                  <a:fillRect l="-1495" t="-6410" b="-17949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6132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043F5-E126-4C79-B98C-182BB2F21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Barium tagging with molecular indicators in NEXT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D099E-1C93-4F4F-8093-2873D57FC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Coat cathode plane with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molecules that selectively catch barium ions </a:t>
            </a:r>
            <a:r>
              <a:rPr lang="en-US" sz="2000" dirty="0">
                <a:latin typeface="+mj-lt"/>
              </a:rPr>
              <a:t>(not Xe)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Once capturing barium, a molecule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changes its fluorescent response to laser excitation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Following a trigger on the event energy, scan expected barium “landing site” on cathode with a laser.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A single molecule holding Ba</a:t>
            </a:r>
            <a:r>
              <a:rPr lang="en-US" sz="2000" baseline="30000" dirty="0">
                <a:solidFill>
                  <a:schemeClr val="accent1"/>
                </a:solidFill>
                <a:latin typeface="+mj-lt"/>
              </a:rPr>
              <a:t>2+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appears as a bright spot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`</a:t>
            </a:r>
            <a:endParaRPr lang="en-US" sz="2000" dirty="0"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IL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D8E6B-83FE-46F4-961A-4DA077A75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3646C-592C-4111-91F0-4E7ACC1F7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AFDC7-C2FD-4810-A2E2-355A9F9AA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31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EEB562-F0F6-460F-9145-7ABDFC14DF4E}"/>
              </a:ext>
            </a:extLst>
          </p:cNvPr>
          <p:cNvGrpSpPr/>
          <p:nvPr/>
        </p:nvGrpSpPr>
        <p:grpSpPr>
          <a:xfrm>
            <a:off x="1991498" y="3429000"/>
            <a:ext cx="5320722" cy="2714625"/>
            <a:chOff x="871369" y="3641726"/>
            <a:chExt cx="5320722" cy="27146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4A6A269-AA23-4232-A852-C9CA2F508A32}"/>
                </a:ext>
              </a:extLst>
            </p:cNvPr>
            <p:cNvGrpSpPr/>
            <p:nvPr/>
          </p:nvGrpSpPr>
          <p:grpSpPr>
            <a:xfrm>
              <a:off x="871369" y="3641726"/>
              <a:ext cx="5320722" cy="2714625"/>
              <a:chOff x="871369" y="3641726"/>
              <a:chExt cx="5320722" cy="271462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2E6DA04-BE18-44E2-A9C7-733A040A96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2005"/>
              <a:stretch/>
            </p:blipFill>
            <p:spPr>
              <a:xfrm>
                <a:off x="2662227" y="3641726"/>
                <a:ext cx="3529864" cy="2714625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4B1E52-8CEF-4B37-B356-2A9926E55A6D}"/>
                  </a:ext>
                </a:extLst>
              </p:cNvPr>
              <p:cNvSpPr txBox="1"/>
              <p:nvPr/>
            </p:nvSpPr>
            <p:spPr>
              <a:xfrm>
                <a:off x="871369" y="5077609"/>
                <a:ext cx="199525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Bicolor molecule developed at DIPC/EHU by the F. </a:t>
                </a:r>
                <a:r>
                  <a:rPr lang="en-US" sz="1400" dirty="0" err="1"/>
                  <a:t>Cossio</a:t>
                </a:r>
                <a:r>
                  <a:rPr lang="en-US" sz="1400" dirty="0"/>
                  <a:t> group</a:t>
                </a:r>
                <a:endParaRPr lang="en-CA" sz="1400" dirty="0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74E7E9A-1511-4360-ACC8-C6EC19582E6B}"/>
                </a:ext>
              </a:extLst>
            </p:cNvPr>
            <p:cNvSpPr/>
            <p:nvPr/>
          </p:nvSpPr>
          <p:spPr>
            <a:xfrm>
              <a:off x="871369" y="5980827"/>
              <a:ext cx="358411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0" i="1" u="none" strike="noStrike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Nature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 </a:t>
              </a:r>
              <a:r>
                <a:rPr lang="en-US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583 (2020)</a:t>
              </a:r>
              <a:r>
                <a:rPr lang="en-US" b="1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 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48</a:t>
              </a:r>
              <a:endParaRPr lang="en-CA" i="1" dirty="0">
                <a:solidFill>
                  <a:srgbClr val="00B050"/>
                </a:solidFill>
                <a:latin typeface="Avenir Next LT Pro Light" panose="020B0304020202020204" pitchFamily="34" charset="0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E20FBBF-0621-4672-AA65-94FE61129C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233"/>
          <a:stretch/>
        </p:blipFill>
        <p:spPr>
          <a:xfrm>
            <a:off x="8103741" y="3300282"/>
            <a:ext cx="2420437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43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F2991-03B9-403D-8C06-A6CAF9EF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19F7CA-4CD2-447D-B093-38F3888C7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2025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7BA63-A4B9-46BC-9BD0-2D2A8C75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big thing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93FB-0005-4CF7-809D-53EC0B67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8DBB03-01B9-4E17-A557-CBE718235E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35" y="1417907"/>
            <a:ext cx="5486400" cy="43891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67EFF9-6D6F-4D3E-99A2-C2C13A309577}"/>
              </a:ext>
            </a:extLst>
          </p:cNvPr>
          <p:cNvSpPr txBox="1"/>
          <p:nvPr/>
        </p:nvSpPr>
        <p:spPr>
          <a:xfrm>
            <a:off x="5315188" y="3979694"/>
            <a:ext cx="110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Signaling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6D5607-9C2C-4255-9699-CC0E53C33397}"/>
              </a:ext>
            </a:extLst>
          </p:cNvPr>
          <p:cNvSpPr txBox="1"/>
          <p:nvPr/>
        </p:nvSpPr>
        <p:spPr>
          <a:xfrm>
            <a:off x="3452117" y="3324584"/>
            <a:ext cx="181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Rotating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10" name="Right Arrow 130">
            <a:extLst>
              <a:ext uri="{FF2B5EF4-FFF2-40B4-BE49-F238E27FC236}">
                <a16:creationId xmlns:a16="http://schemas.microsoft.com/office/drawing/2014/main" id="{5B96A618-A43B-4DAE-B9E9-51C1391B3A5F}"/>
              </a:ext>
            </a:extLst>
          </p:cNvPr>
          <p:cNvSpPr/>
          <p:nvPr/>
        </p:nvSpPr>
        <p:spPr>
          <a:xfrm flipH="1">
            <a:off x="3130580" y="3358520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8F9FC-9DCD-4999-8325-FB9738E5DFCA}"/>
              </a:ext>
            </a:extLst>
          </p:cNvPr>
          <p:cNvSpPr txBox="1"/>
          <p:nvPr/>
        </p:nvSpPr>
        <p:spPr>
          <a:xfrm>
            <a:off x="3452117" y="377803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Additional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recognition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point</a:t>
            </a:r>
            <a:endParaRPr lang="en-US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ight Arrow 132">
            <a:extLst>
              <a:ext uri="{FF2B5EF4-FFF2-40B4-BE49-F238E27FC236}">
                <a16:creationId xmlns:a16="http://schemas.microsoft.com/office/drawing/2014/main" id="{F9F6FD88-DF8E-4AAC-AF0B-20A60BAE19ED}"/>
              </a:ext>
            </a:extLst>
          </p:cNvPr>
          <p:cNvSpPr/>
          <p:nvPr/>
        </p:nvSpPr>
        <p:spPr>
          <a:xfrm flipH="1">
            <a:off x="3130580" y="3811975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168D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55F4B-6E06-46B5-884E-9BD8E08C9E39}"/>
              </a:ext>
            </a:extLst>
          </p:cNvPr>
          <p:cNvSpPr txBox="1"/>
          <p:nvPr/>
        </p:nvSpPr>
        <p:spPr>
          <a:xfrm>
            <a:off x="3467716" y="448285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signaling</a:t>
            </a:r>
            <a:r>
              <a:rPr lang="es-ES" dirty="0"/>
              <a:t>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C2666809-B0C6-4E70-8C24-530164E37290}"/>
              </a:ext>
            </a:extLst>
          </p:cNvPr>
          <p:cNvSpPr/>
          <p:nvPr/>
        </p:nvSpPr>
        <p:spPr>
          <a:xfrm>
            <a:off x="5138721" y="3306497"/>
            <a:ext cx="244716" cy="1822693"/>
          </a:xfrm>
          <a:prstGeom prst="rightBrace">
            <a:avLst/>
          </a:prstGeom>
          <a:ln w="19050">
            <a:solidFill>
              <a:srgbClr val="01C2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E978D5-AF75-46C1-8639-C2658F6787E1}"/>
              </a:ext>
            </a:extLst>
          </p:cNvPr>
          <p:cNvSpPr txBox="1"/>
          <p:nvPr/>
        </p:nvSpPr>
        <p:spPr>
          <a:xfrm>
            <a:off x="3392346" y="2046999"/>
            <a:ext cx="1819471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FF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/>
              <a:t>Ba</a:t>
            </a:r>
            <a:r>
              <a:rPr lang="es-ES" baseline="30000" dirty="0"/>
              <a:t>++</a:t>
            </a:r>
            <a:r>
              <a:rPr lang="es-ES" dirty="0"/>
              <a:t> receptor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6" name="Right Arrow 23">
            <a:extLst>
              <a:ext uri="{FF2B5EF4-FFF2-40B4-BE49-F238E27FC236}">
                <a16:creationId xmlns:a16="http://schemas.microsoft.com/office/drawing/2014/main" id="{EF8CC455-7D3B-4933-A7BB-A2A4347B5D22}"/>
              </a:ext>
            </a:extLst>
          </p:cNvPr>
          <p:cNvSpPr/>
          <p:nvPr/>
        </p:nvSpPr>
        <p:spPr>
          <a:xfrm flipH="1">
            <a:off x="3144160" y="2244849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25">
            <a:extLst>
              <a:ext uri="{FF2B5EF4-FFF2-40B4-BE49-F238E27FC236}">
                <a16:creationId xmlns:a16="http://schemas.microsoft.com/office/drawing/2014/main" id="{1EF32B93-47C8-4448-8AFA-C525B56F790C}"/>
              </a:ext>
            </a:extLst>
          </p:cNvPr>
          <p:cNvSpPr/>
          <p:nvPr/>
        </p:nvSpPr>
        <p:spPr>
          <a:xfrm flipH="1">
            <a:off x="3144160" y="4542265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2523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FBIBa_120">
            <a:hlinkClick r:id="" action="ppaction://media"/>
            <a:extLst>
              <a:ext uri="{FF2B5EF4-FFF2-40B4-BE49-F238E27FC236}">
                <a16:creationId xmlns:a16="http://schemas.microsoft.com/office/drawing/2014/main" id="{463BACD1-83CF-46B9-8BF7-D139C3427FF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3634" y="1409700"/>
            <a:ext cx="5487166" cy="4389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BF2991-03B9-403D-8C06-A6CAF9EF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19F7CA-4CD2-447D-B093-38F3888C7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2025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7BA63-A4B9-46BC-9BD0-2D2A8C75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big thing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93FB-0005-4CF7-809D-53EC0B67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67EFF9-6D6F-4D3E-99A2-C2C13A309577}"/>
              </a:ext>
            </a:extLst>
          </p:cNvPr>
          <p:cNvSpPr txBox="1"/>
          <p:nvPr/>
        </p:nvSpPr>
        <p:spPr>
          <a:xfrm>
            <a:off x="5315188" y="3979694"/>
            <a:ext cx="110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Signaling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6D5607-9C2C-4255-9699-CC0E53C33397}"/>
              </a:ext>
            </a:extLst>
          </p:cNvPr>
          <p:cNvSpPr txBox="1"/>
          <p:nvPr/>
        </p:nvSpPr>
        <p:spPr>
          <a:xfrm>
            <a:off x="3452117" y="3324584"/>
            <a:ext cx="181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Rotating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10" name="Right Arrow 130">
            <a:extLst>
              <a:ext uri="{FF2B5EF4-FFF2-40B4-BE49-F238E27FC236}">
                <a16:creationId xmlns:a16="http://schemas.microsoft.com/office/drawing/2014/main" id="{5B96A618-A43B-4DAE-B9E9-51C1391B3A5F}"/>
              </a:ext>
            </a:extLst>
          </p:cNvPr>
          <p:cNvSpPr/>
          <p:nvPr/>
        </p:nvSpPr>
        <p:spPr>
          <a:xfrm flipH="1">
            <a:off x="3130580" y="3358520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8F9FC-9DCD-4999-8325-FB9738E5DFCA}"/>
              </a:ext>
            </a:extLst>
          </p:cNvPr>
          <p:cNvSpPr txBox="1"/>
          <p:nvPr/>
        </p:nvSpPr>
        <p:spPr>
          <a:xfrm>
            <a:off x="3452117" y="377803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Additional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recognition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point</a:t>
            </a:r>
            <a:endParaRPr lang="en-US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ight Arrow 132">
            <a:extLst>
              <a:ext uri="{FF2B5EF4-FFF2-40B4-BE49-F238E27FC236}">
                <a16:creationId xmlns:a16="http://schemas.microsoft.com/office/drawing/2014/main" id="{F9F6FD88-DF8E-4AAC-AF0B-20A60BAE19ED}"/>
              </a:ext>
            </a:extLst>
          </p:cNvPr>
          <p:cNvSpPr/>
          <p:nvPr/>
        </p:nvSpPr>
        <p:spPr>
          <a:xfrm flipH="1">
            <a:off x="3130580" y="3811975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168D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C55F4B-6E06-46B5-884E-9BD8E08C9E39}"/>
              </a:ext>
            </a:extLst>
          </p:cNvPr>
          <p:cNvSpPr txBox="1"/>
          <p:nvPr/>
        </p:nvSpPr>
        <p:spPr>
          <a:xfrm>
            <a:off x="3467716" y="448285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signaling</a:t>
            </a:r>
            <a:r>
              <a:rPr lang="es-ES" dirty="0"/>
              <a:t>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C2666809-B0C6-4E70-8C24-530164E37290}"/>
              </a:ext>
            </a:extLst>
          </p:cNvPr>
          <p:cNvSpPr/>
          <p:nvPr/>
        </p:nvSpPr>
        <p:spPr>
          <a:xfrm>
            <a:off x="5138721" y="3306497"/>
            <a:ext cx="244716" cy="1822693"/>
          </a:xfrm>
          <a:prstGeom prst="rightBrace">
            <a:avLst/>
          </a:prstGeom>
          <a:ln w="19050">
            <a:solidFill>
              <a:srgbClr val="01C2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E978D5-AF75-46C1-8639-C2658F6787E1}"/>
              </a:ext>
            </a:extLst>
          </p:cNvPr>
          <p:cNvSpPr txBox="1"/>
          <p:nvPr/>
        </p:nvSpPr>
        <p:spPr>
          <a:xfrm>
            <a:off x="3392346" y="2046999"/>
            <a:ext cx="1819471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FF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/>
              <a:t>Ba</a:t>
            </a:r>
            <a:r>
              <a:rPr lang="es-ES" baseline="30000" dirty="0"/>
              <a:t>++</a:t>
            </a:r>
            <a:r>
              <a:rPr lang="es-ES" dirty="0"/>
              <a:t> receptor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6" name="Right Arrow 23">
            <a:extLst>
              <a:ext uri="{FF2B5EF4-FFF2-40B4-BE49-F238E27FC236}">
                <a16:creationId xmlns:a16="http://schemas.microsoft.com/office/drawing/2014/main" id="{EF8CC455-7D3B-4933-A7BB-A2A4347B5D22}"/>
              </a:ext>
            </a:extLst>
          </p:cNvPr>
          <p:cNvSpPr/>
          <p:nvPr/>
        </p:nvSpPr>
        <p:spPr>
          <a:xfrm flipH="1">
            <a:off x="3144160" y="2244849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25">
            <a:extLst>
              <a:ext uri="{FF2B5EF4-FFF2-40B4-BE49-F238E27FC236}">
                <a16:creationId xmlns:a16="http://schemas.microsoft.com/office/drawing/2014/main" id="{1EF32B93-47C8-4448-8AFA-C525B56F790C}"/>
              </a:ext>
            </a:extLst>
          </p:cNvPr>
          <p:cNvSpPr/>
          <p:nvPr/>
        </p:nvSpPr>
        <p:spPr>
          <a:xfrm flipH="1">
            <a:off x="3144160" y="4542265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9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F2991-03B9-403D-8C06-A6CAF9EFA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19F7CA-4CD2-447D-B093-38F3888C7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7BA63-A4B9-46BC-9BD0-2D2A8C75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93FB-0005-4CF7-809D-53EC0B67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F3F5F6-BE82-4F8D-B0BC-81425FCCAB35}"/>
              </a:ext>
            </a:extLst>
          </p:cNvPr>
          <p:cNvGrpSpPr/>
          <p:nvPr/>
        </p:nvGrpSpPr>
        <p:grpSpPr>
          <a:xfrm>
            <a:off x="7937369" y="1523037"/>
            <a:ext cx="3504617" cy="4651520"/>
            <a:chOff x="7937369" y="1523037"/>
            <a:chExt cx="3504617" cy="4651520"/>
          </a:xfrm>
        </p:grpSpPr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0BB87E5A-D42A-4F47-90C5-322C636063A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937369" y="1523037"/>
            <a:ext cx="3426711" cy="4651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" imgW="790949" imgH="1072872" progId="ChemDraw.Document.6.0">
                    <p:embed/>
                  </p:oleObj>
                </mc:Choice>
                <mc:Fallback>
                  <p:oleObj name="CS ChemDraw Drawing" r:id="rId2" imgW="790949" imgH="1072872" progId="ChemDraw.Document.6.0">
                    <p:embed/>
                    <p:pic>
                      <p:nvPicPr>
                        <p:cNvPr id="22" name="Object 21">
                          <a:extLst>
                            <a:ext uri="{FF2B5EF4-FFF2-40B4-BE49-F238E27FC236}">
                              <a16:creationId xmlns:a16="http://schemas.microsoft.com/office/drawing/2014/main" id="{0BB87E5A-D42A-4F47-90C5-322C636063A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937369" y="1523037"/>
                          <a:ext cx="3426711" cy="46515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8D6DAC-2B2E-4118-81C1-B50AA7C62C6D}"/>
                </a:ext>
              </a:extLst>
            </p:cNvPr>
            <p:cNvSpPr/>
            <p:nvPr/>
          </p:nvSpPr>
          <p:spPr>
            <a:xfrm>
              <a:off x="11113213" y="3965825"/>
              <a:ext cx="328773" cy="328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CD0F9D0-D372-41E7-BB04-455E5F1DE714}"/>
              </a:ext>
            </a:extLst>
          </p:cNvPr>
          <p:cNvGrpSpPr/>
          <p:nvPr/>
        </p:nvGrpSpPr>
        <p:grpSpPr>
          <a:xfrm>
            <a:off x="914400" y="1409700"/>
            <a:ext cx="5486400" cy="4407428"/>
            <a:chOff x="558000" y="1130092"/>
            <a:chExt cx="5486400" cy="44074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FCA4B0-0347-4B34-8525-5301FFF54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00" y="1148400"/>
              <a:ext cx="5486400" cy="43891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CF31AE1-8B36-412E-8DD5-7BB3F28C1F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64423" b="5713"/>
            <a:stretch/>
          </p:blipFill>
          <p:spPr>
            <a:xfrm>
              <a:off x="2406748" y="1462964"/>
              <a:ext cx="1486979" cy="3913120"/>
            </a:xfrm>
            <a:prstGeom prst="rect">
              <a:avLst/>
            </a:prstGeom>
            <a:effectLst/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74DC0E8-0CF2-4BA8-9E4C-02E9C33B0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00" y="1130092"/>
              <a:ext cx="5486400" cy="43891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A38A1A5-8239-4DE7-81A4-CAEF8CD5EB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64423" b="5713"/>
            <a:stretch/>
          </p:blipFill>
          <p:spPr>
            <a:xfrm>
              <a:off x="3793160" y="1405149"/>
              <a:ext cx="1486979" cy="3913120"/>
            </a:xfrm>
            <a:prstGeom prst="rect">
              <a:avLst/>
            </a:prstGeom>
            <a:effectLst/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C16C529-2DBD-45DF-8ADA-8A08F755FA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77795" b="5713"/>
            <a:stretch/>
          </p:blipFill>
          <p:spPr>
            <a:xfrm>
              <a:off x="5164546" y="1414303"/>
              <a:ext cx="753370" cy="3913120"/>
            </a:xfrm>
            <a:prstGeom prst="rect">
              <a:avLst/>
            </a:prstGeom>
            <a:effectLst/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F041389-1E64-44F6-910F-B0DE50A64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301" t="5132" r="64423" b="5713"/>
            <a:stretch/>
          </p:blipFill>
          <p:spPr>
            <a:xfrm>
              <a:off x="622999" y="1453810"/>
              <a:ext cx="947831" cy="3913120"/>
            </a:xfrm>
            <a:prstGeom prst="rect">
              <a:avLst/>
            </a:prstGeom>
            <a:effectLst/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F3AD3A2-2D91-4C8D-B73C-CC3AD59B8BA0}"/>
              </a:ext>
            </a:extLst>
          </p:cNvPr>
          <p:cNvSpPr/>
          <p:nvPr/>
        </p:nvSpPr>
        <p:spPr>
          <a:xfrm>
            <a:off x="9018872" y="2358189"/>
            <a:ext cx="328773" cy="3243714"/>
          </a:xfrm>
          <a:prstGeom prst="rect">
            <a:avLst/>
          </a:prstGeom>
          <a:solidFill>
            <a:schemeClr val="accent1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0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D44E5-C592-470E-AEAA-627A1EDEC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NEXT-BOLD (Barium </a:t>
            </a:r>
            <a:r>
              <a:rPr lang="en-US" dirty="0" err="1"/>
              <a:t>atOn</a:t>
            </a:r>
            <a:r>
              <a:rPr lang="en-US" dirty="0"/>
              <a:t> Light Detector)</a:t>
            </a:r>
            <a:endParaRPr lang="en-IL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C8873A3-C1FC-41CA-9556-A201162E8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4961982" cy="49577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cathode consists of transparent tiles coated with molecular barium sensors.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anode side consists of an EL gap and tracking plane</a:t>
            </a:r>
            <a:endParaRPr lang="he-IL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Energy is read out with barrel fibers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system triggers on the energy of a candidate event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barycenter of the event (in </a:t>
            </a:r>
            <a:r>
              <a:rPr lang="en-US" sz="1800" dirty="0" err="1"/>
              <a:t>xyz</a:t>
            </a:r>
            <a:r>
              <a:rPr lang="en-US" sz="1800" dirty="0"/>
              <a:t>) is sent to the barium tagging detector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An electrostatic gate opens, allowing the ions to reach one or more ion sensor tiles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Candidate tiles are moved mechanically to the laser scanning system</a:t>
            </a:r>
            <a:endParaRPr lang="en-IL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52DF5-92A0-4D84-B652-4AEEB0B3D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1D4D7-EB91-4C79-9A08-47A4FE6E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1FD11-276E-457B-B793-11F73DC5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35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94203D-B782-498B-A6D5-81C0BA70F39E}"/>
              </a:ext>
            </a:extLst>
          </p:cNvPr>
          <p:cNvGrpSpPr/>
          <p:nvPr/>
        </p:nvGrpSpPr>
        <p:grpSpPr>
          <a:xfrm>
            <a:off x="5800182" y="1370207"/>
            <a:ext cx="5620836" cy="3058126"/>
            <a:chOff x="5800182" y="1370207"/>
            <a:chExt cx="5620836" cy="30581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147376-E614-4FC4-A2BA-9FF2A0700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00182" y="1370207"/>
              <a:ext cx="5620836" cy="3058126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B6B66C1-1133-42ED-BC02-998789641CD2}"/>
                </a:ext>
              </a:extLst>
            </p:cNvPr>
            <p:cNvCxnSpPr/>
            <p:nvPr/>
          </p:nvCxnSpPr>
          <p:spPr>
            <a:xfrm flipH="1">
              <a:off x="7503160" y="2560320"/>
              <a:ext cx="309880" cy="4521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F62A31-B376-482D-AC12-708D62EAA7F5}"/>
                </a:ext>
              </a:extLst>
            </p:cNvPr>
            <p:cNvCxnSpPr/>
            <p:nvPr/>
          </p:nvCxnSpPr>
          <p:spPr>
            <a:xfrm>
              <a:off x="8005233" y="1801707"/>
              <a:ext cx="0" cy="2345267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3A01D2-FF7A-444B-91C2-B7124FA7D775}"/>
                </a:ext>
              </a:extLst>
            </p:cNvPr>
            <p:cNvSpPr txBox="1"/>
            <p:nvPr/>
          </p:nvSpPr>
          <p:spPr>
            <a:xfrm>
              <a:off x="8005233" y="3661834"/>
              <a:ext cx="1049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venir Next LT Pro Light" panose="020B0304020202020204" pitchFamily="34" charset="0"/>
                </a:rPr>
                <a:t>Electrostatic gate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6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D44E5-C592-470E-AEAA-627A1EDEC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sensitivities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52DF5-92A0-4D84-B652-4AEEB0B3D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1D4D7-EB91-4C79-9A08-47A4FE6E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1FD11-276E-457B-B793-11F73DC5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0E93AE-4C0E-4313-BEBE-38F4FC4C865A}"/>
              </a:ext>
            </a:extLst>
          </p:cNvPr>
          <p:cNvSpPr txBox="1"/>
          <p:nvPr/>
        </p:nvSpPr>
        <p:spPr>
          <a:xfrm>
            <a:off x="1003738" y="1538275"/>
            <a:ext cx="4577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 Light" panose="020B0304020202020204" pitchFamily="34" charset="0"/>
              </a:rPr>
              <a:t>NEXT sensitivity estimates for a tonne-scale detector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 Light" panose="020B0304020202020204" pitchFamily="34" charset="0"/>
              </a:rPr>
              <a:t>Background in ROI:</a:t>
            </a:r>
          </a:p>
          <a:p>
            <a:pPr marL="800100" lvl="1" indent="-342900">
              <a:spcAft>
                <a:spcPts val="1200"/>
              </a:spcAft>
              <a:buFont typeface="Avenir Next LT Pro Light" panose="020B0304020202020204" pitchFamily="34" charset="0"/>
              <a:buChar char="–"/>
            </a:pPr>
            <a:r>
              <a:rPr lang="en-US" sz="2000" dirty="0">
                <a:latin typeface="Avenir Next LT Pro Light" panose="020B0304020202020204" pitchFamily="34" charset="0"/>
              </a:rPr>
              <a:t>NEXT-HD: 1 counts/</a:t>
            </a:r>
            <a:r>
              <a:rPr lang="en-US" sz="2000" dirty="0" err="1">
                <a:latin typeface="Avenir Next LT Pro Light" panose="020B0304020202020204" pitchFamily="34" charset="0"/>
              </a:rPr>
              <a:t>yr</a:t>
            </a:r>
            <a:endParaRPr lang="en-US" sz="2000" dirty="0">
              <a:latin typeface="Avenir Next LT Pro Light" panose="020B0304020202020204" pitchFamily="34" charset="0"/>
            </a:endParaRPr>
          </a:p>
          <a:p>
            <a:pPr marL="800100" lvl="1" indent="-342900">
              <a:spcAft>
                <a:spcPts val="1200"/>
              </a:spcAft>
              <a:buFont typeface="Avenir Next LT Pro Light" panose="020B0304020202020204" pitchFamily="34" charset="0"/>
              <a:buChar char="–"/>
            </a:pPr>
            <a:r>
              <a:rPr lang="en-US" sz="2000" dirty="0">
                <a:latin typeface="Avenir Next LT Pro Light" panose="020B0304020202020204" pitchFamily="34" charset="0"/>
              </a:rPr>
              <a:t>BOLD: 0.1 counts/</a:t>
            </a:r>
            <a:r>
              <a:rPr lang="en-US" sz="2000" dirty="0" err="1">
                <a:latin typeface="Avenir Next LT Pro Light" panose="020B0304020202020204" pitchFamily="34" charset="0"/>
              </a:rPr>
              <a:t>yr</a:t>
            </a:r>
            <a:endParaRPr lang="en-IL" sz="2000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D5269-009D-4EE1-A4AE-8D754578E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854" y="1409700"/>
            <a:ext cx="542583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832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753D1-C9BC-4E38-ACDC-2E96DC2EE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en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704B77-1A1D-417B-8B74-70E6B241C8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dirty="0"/>
                  <a:t>NEXT concept demonstrated on a large scale, with &lt;1% FWHM energy resolution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sz="2000" dirty="0"/>
                  <a:t> and highly effective topological background suppression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NEXT-HD is a reasonable extrapolation from an established technology, would be sensitive to half-lives of 10</a:t>
                </a:r>
                <a:r>
                  <a:rPr lang="en-US" sz="2000" baseline="30000" dirty="0"/>
                  <a:t>27</a:t>
                </a:r>
                <a:r>
                  <a:rPr lang="en-US" sz="2000" dirty="0"/>
                  <a:t> years. Funding for NEXT-HD is feasible (~10s M$).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Barium tagging is a central effort but very challenging.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Barium tagging on the tonne-scale (NEXT-BOLD) can enable reaching a sensitivity of 10</a:t>
                </a:r>
                <a:r>
                  <a:rPr lang="en-US" sz="2000" baseline="30000" dirty="0"/>
                  <a:t>28</a:t>
                </a:r>
                <a:r>
                  <a:rPr lang="en-US" sz="2000" dirty="0"/>
                  <a:t> y</a:t>
                </a:r>
              </a:p>
              <a:p>
                <a:pPr>
                  <a:lnSpc>
                    <a:spcPct val="100000"/>
                  </a:lnSpc>
                </a:pPr>
                <a:endParaRPr lang="en-US" sz="2000" dirty="0"/>
              </a:p>
              <a:p>
                <a:pPr>
                  <a:lnSpc>
                    <a:spcPct val="100000"/>
                  </a:lnSpc>
                </a:pPr>
                <a:endParaRPr lang="en-US" sz="2000" dirty="0"/>
              </a:p>
              <a:p>
                <a:pPr>
                  <a:lnSpc>
                    <a:spcPct val="100000"/>
                  </a:lnSpc>
                </a:pPr>
                <a:endParaRPr lang="en-IL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704B77-1A1D-417B-8B74-70E6B241C8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10929-1923-4EBC-976F-1E2930393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CFC68-8685-45D0-AC21-0AD474D7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48788-C6C4-433D-87EA-A80959F2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37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1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75DE8-F973-4DE5-BA3E-7AA98374B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98E47-C60E-42E5-84CD-0D53CF18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F4173-9497-4AA2-8108-F8F8D8D58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38</a:t>
            </a:fld>
            <a:endParaRPr lang="en-I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55052E-E2FB-4FBA-A97C-8B0EB75701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907" y="675090"/>
            <a:ext cx="5219235" cy="49536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504D53-09F7-466C-AC23-DBDC150EC4AE}"/>
              </a:ext>
            </a:extLst>
          </p:cNvPr>
          <p:cNvSpPr txBox="1"/>
          <p:nvPr/>
        </p:nvSpPr>
        <p:spPr>
          <a:xfrm>
            <a:off x="7774259" y="5836016"/>
            <a:ext cx="3579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G. Larson, “The Far Side” (1983)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D8F6E2-1E13-41B1-8B02-A5418AA9EF47}"/>
              </a:ext>
            </a:extLst>
          </p:cNvPr>
          <p:cNvSpPr txBox="1"/>
          <p:nvPr/>
        </p:nvSpPr>
        <p:spPr>
          <a:xfrm>
            <a:off x="504826" y="2366514"/>
            <a:ext cx="5110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n w="0"/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venir Next LT Pro Light" panose="020B03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698588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4B934-2B17-4722-A931-E6054D639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I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2A83B-46DB-42D0-94C0-A60F1364F1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D7CE3-0523-4ACE-B28C-8435E6C59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F44DF-1B25-4255-AB69-F83B5301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61066-4FB6-44ED-A204-8E29F452B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39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95675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C3857-01E5-4B41-B2BB-1F65E8CEC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Neutrinoless double beta decay</a:t>
            </a:r>
            <a:endParaRPr lang="en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6CB57-3C81-4928-A2E2-FE53A6C559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19201"/>
                <a:ext cx="7414130" cy="4958374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2000" smtClean="0">
                        <a:latin typeface="Cambria Math" panose="02040503050406030204" pitchFamily="18" charset="0"/>
                      </a:rPr>
                      <m:t>𝛽𝛽</m:t>
                    </m:r>
                    <m:r>
                      <a:rPr lang="en-US" sz="200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: two neutrons simultaneously convert into two protons with the emission of two electrons and 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no antineutrinos</a:t>
                </a:r>
                <a:endParaRPr lang="en-US" sz="2000" dirty="0"/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BSM process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0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 must be Majorana (“its own antiparticle”)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Not observed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/>
                  <a:t>Half lives of &gt;3.8·10</a:t>
                </a:r>
                <a:r>
                  <a:rPr lang="en-US" sz="2000" baseline="30000" dirty="0"/>
                  <a:t>26</a:t>
                </a:r>
                <a:r>
                  <a:rPr lang="en-US" sz="2000" dirty="0"/>
                  <a:t> y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accent1"/>
                    </a:solidFill>
                  </a:rPr>
                  <a:t>Electrons kinetic energy = Q-value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2000" dirty="0"/>
              </a:p>
              <a:p>
                <a:pPr>
                  <a:spcBef>
                    <a:spcPts val="600"/>
                  </a:spcBef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16CB57-3C81-4928-A2E2-FE53A6C559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19201"/>
                <a:ext cx="7414130" cy="4958374"/>
              </a:xfrm>
              <a:blipFill>
                <a:blip r:embed="rId2"/>
                <a:stretch>
                  <a:fillRect l="-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0AF21-E848-4216-BB75-502558C36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9DA74-1111-426E-A5D8-BC4C73EDD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43BAC-E2F3-418B-8B07-474E0824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A951EBC-016E-46E8-B42F-081DFFC17798}"/>
              </a:ext>
            </a:extLst>
          </p:cNvPr>
          <p:cNvGrpSpPr/>
          <p:nvPr/>
        </p:nvGrpSpPr>
        <p:grpSpPr>
          <a:xfrm>
            <a:off x="9943931" y="2081525"/>
            <a:ext cx="389850" cy="369332"/>
            <a:chOff x="1812851" y="4457107"/>
            <a:chExt cx="389850" cy="369332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DF3A886-1D5A-418A-8FDA-4771E4C9EE9D}"/>
                </a:ext>
              </a:extLst>
            </p:cNvPr>
            <p:cNvSpPr/>
            <p:nvPr/>
          </p:nvSpPr>
          <p:spPr>
            <a:xfrm>
              <a:off x="1831759" y="4485363"/>
              <a:ext cx="300789" cy="31282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92D050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glow rad="63500">
                <a:schemeClr val="accent6">
                  <a:satMod val="175000"/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8FA0DD-CAFC-4C02-B511-C938304BF782}"/>
                </a:ext>
              </a:extLst>
            </p:cNvPr>
            <p:cNvSpPr txBox="1"/>
            <p:nvPr/>
          </p:nvSpPr>
          <p:spPr>
            <a:xfrm>
              <a:off x="1812851" y="4457107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latin typeface="Helvetica Neue Light"/>
                </a:rPr>
                <a:t>e-</a:t>
              </a:r>
              <a:endParaRPr lang="en-US" b="1" dirty="0">
                <a:latin typeface="Helvetica Neue Ligh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FB913F8-239E-4400-8C19-E318FC6BDDAA}"/>
              </a:ext>
            </a:extLst>
          </p:cNvPr>
          <p:cNvGrpSpPr/>
          <p:nvPr/>
        </p:nvGrpSpPr>
        <p:grpSpPr>
          <a:xfrm>
            <a:off x="9979488" y="1958626"/>
            <a:ext cx="389850" cy="369332"/>
            <a:chOff x="2193727" y="5632688"/>
            <a:chExt cx="389850" cy="36933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79E2298-808E-473A-84C3-539DB81EB646}"/>
                </a:ext>
              </a:extLst>
            </p:cNvPr>
            <p:cNvSpPr/>
            <p:nvPr/>
          </p:nvSpPr>
          <p:spPr>
            <a:xfrm>
              <a:off x="2202701" y="5660944"/>
              <a:ext cx="300789" cy="312821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92D050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glow rad="63500">
                <a:schemeClr val="accent6">
                  <a:satMod val="175000"/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22DE27-D202-40E3-AD79-9F933880C6EF}"/>
                </a:ext>
              </a:extLst>
            </p:cNvPr>
            <p:cNvSpPr txBox="1"/>
            <p:nvPr/>
          </p:nvSpPr>
          <p:spPr>
            <a:xfrm>
              <a:off x="2193727" y="5632688"/>
              <a:ext cx="38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latin typeface="Helvetica Neue Light"/>
                </a:rPr>
                <a:t>e-</a:t>
              </a:r>
              <a:endParaRPr lang="en-US" b="1" dirty="0">
                <a:latin typeface="Helvetica Neue Light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EFC6768-C3FA-438F-86F4-5E5EFB685E96}"/>
              </a:ext>
            </a:extLst>
          </p:cNvPr>
          <p:cNvGrpSpPr/>
          <p:nvPr/>
        </p:nvGrpSpPr>
        <p:grpSpPr>
          <a:xfrm>
            <a:off x="10024788" y="1844218"/>
            <a:ext cx="601545" cy="583651"/>
            <a:chOff x="7254326" y="3177198"/>
            <a:chExt cx="507512" cy="58365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3B6D31C-A9BA-45C6-B719-F5C7E323C4E2}"/>
                </a:ext>
              </a:extLst>
            </p:cNvPr>
            <p:cNvSpPr txBox="1"/>
            <p:nvPr/>
          </p:nvSpPr>
          <p:spPr>
            <a:xfrm>
              <a:off x="7254326" y="3299184"/>
              <a:ext cx="507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>
                  <a:latin typeface="Symbol" panose="05050102010706020507" pitchFamily="18" charset="2"/>
                </a:rPr>
                <a:t>n</a:t>
              </a:r>
              <a:r>
                <a:rPr lang="es-ES" sz="2400" b="1" baseline="-25000" dirty="0" err="1">
                  <a:latin typeface="Helvetica Neue Light"/>
                </a:rPr>
                <a:t>e</a:t>
              </a:r>
              <a:endParaRPr lang="en-US" sz="2400" b="1" baseline="-25000" dirty="0">
                <a:latin typeface="Helvetica Neue Ligh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8DA24BB-EBC6-4E2B-902B-06F82FB7D4B5}"/>
                </a:ext>
              </a:extLst>
            </p:cNvPr>
            <p:cNvSpPr txBox="1"/>
            <p:nvPr/>
          </p:nvSpPr>
          <p:spPr>
            <a:xfrm>
              <a:off x="7304119" y="3177198"/>
              <a:ext cx="300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_</a:t>
              </a:r>
              <a:endParaRPr lang="en-US" b="1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E66CBA1-965F-4F16-88D2-0A9EAE2F4C4C}"/>
              </a:ext>
            </a:extLst>
          </p:cNvPr>
          <p:cNvGrpSpPr/>
          <p:nvPr/>
        </p:nvGrpSpPr>
        <p:grpSpPr>
          <a:xfrm>
            <a:off x="10086478" y="1901100"/>
            <a:ext cx="507512" cy="575731"/>
            <a:chOff x="5445212" y="3472983"/>
            <a:chExt cx="507512" cy="57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17CC0FD-E90D-431E-BADA-36D808543AA7}"/>
                </a:ext>
              </a:extLst>
            </p:cNvPr>
            <p:cNvSpPr txBox="1"/>
            <p:nvPr/>
          </p:nvSpPr>
          <p:spPr>
            <a:xfrm>
              <a:off x="5445212" y="3587049"/>
              <a:ext cx="507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>
                  <a:latin typeface="Symbol" panose="05050102010706020507" pitchFamily="18" charset="2"/>
                </a:rPr>
                <a:t>n</a:t>
              </a:r>
              <a:r>
                <a:rPr lang="es-ES" sz="2400" b="1" baseline="-25000" dirty="0" err="1">
                  <a:latin typeface="Helvetica Neue Light"/>
                </a:rPr>
                <a:t>e</a:t>
              </a:r>
              <a:endParaRPr lang="en-US" sz="2400" b="1" baseline="-25000" dirty="0">
                <a:latin typeface="Helvetica Neue Light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BCF8B1C-3C6A-45EF-80C8-881BCABA9543}"/>
                </a:ext>
              </a:extLst>
            </p:cNvPr>
            <p:cNvSpPr txBox="1"/>
            <p:nvPr/>
          </p:nvSpPr>
          <p:spPr>
            <a:xfrm>
              <a:off x="5471332" y="34729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_</a:t>
              </a:r>
              <a:endParaRPr lang="en-US" b="1" dirty="0"/>
            </a:p>
          </p:txBody>
        </p: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50BFF356-8709-441E-9897-E928881B1A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9484" t="30038" r="37630" b="27212"/>
          <a:stretch/>
        </p:blipFill>
        <p:spPr>
          <a:xfrm>
            <a:off x="8394029" y="884224"/>
            <a:ext cx="2712874" cy="2819230"/>
          </a:xfrm>
          <a:prstGeom prst="rect">
            <a:avLst/>
          </a:prstGeom>
          <a:effectLst>
            <a:glow>
              <a:srgbClr val="E79A42"/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884B13C-DFD8-4B05-8F81-FB1ED5F73B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201023"/>
              </a:clrFrom>
              <a:clrTo>
                <a:srgbClr val="20102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046" b="817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1329" t="33200" r="40504" b="33467"/>
          <a:stretch/>
        </p:blipFill>
        <p:spPr>
          <a:xfrm>
            <a:off x="8635316" y="1106926"/>
            <a:ext cx="2127244" cy="2177931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9C7D1B57-BE81-4D6E-B80F-BF1FDD38D985}"/>
              </a:ext>
            </a:extLst>
          </p:cNvPr>
          <p:cNvGrpSpPr/>
          <p:nvPr/>
        </p:nvGrpSpPr>
        <p:grpSpPr>
          <a:xfrm>
            <a:off x="8270044" y="3426973"/>
            <a:ext cx="2914650" cy="2839990"/>
            <a:chOff x="5129045" y="1901365"/>
            <a:chExt cx="2914650" cy="28399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B506E98-69C0-462A-BA91-CC5D7FAAB16D}"/>
                    </a:ext>
                  </a:extLst>
                </p:cNvPr>
                <p:cNvSpPr txBox="1"/>
                <p:nvPr/>
              </p:nvSpPr>
              <p:spPr>
                <a:xfrm>
                  <a:off x="5129045" y="4333679"/>
                  <a:ext cx="2914650" cy="4076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⟶</m:t>
                            </m:r>
                          </m:e>
                        </m:sPre>
                        <m:sPre>
                          <m:sPre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sPr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B506E98-69C0-462A-BA91-CC5D7FAAB1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9045" y="4333679"/>
                  <a:ext cx="2914650" cy="407676"/>
                </a:xfrm>
                <a:prstGeom prst="rect">
                  <a:avLst/>
                </a:prstGeom>
                <a:blipFill>
                  <a:blip r:embed="rId7"/>
                  <a:stretch>
                    <a:fillRect b="-29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2" name="Picture 2" descr="Image result for neutrinoless double beta decay">
              <a:extLst>
                <a:ext uri="{FF2B5EF4-FFF2-40B4-BE49-F238E27FC236}">
                  <a16:creationId xmlns:a16="http://schemas.microsoft.com/office/drawing/2014/main" id="{2A1F2D1D-57B5-428F-BB04-2E7B165439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2108"/>
            <a:stretch/>
          </p:blipFill>
          <p:spPr bwMode="auto">
            <a:xfrm>
              <a:off x="5371539" y="1901365"/>
              <a:ext cx="2429663" cy="2307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F3FA928-9B5B-4EF8-BF9F-581F0F394CF4}"/>
                    </a:ext>
                  </a:extLst>
                </p:cNvPr>
                <p:cNvSpPr txBox="1"/>
                <p:nvPr/>
              </p:nvSpPr>
              <p:spPr>
                <a:xfrm>
                  <a:off x="5253030" y="2824279"/>
                  <a:ext cx="108166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sz="24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5F3FA928-9B5B-4EF8-BF9F-581F0F394C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3030" y="2824279"/>
                  <a:ext cx="1081668" cy="461665"/>
                </a:xfrm>
                <a:prstGeom prst="rect">
                  <a:avLst/>
                </a:prstGeom>
                <a:blipFill>
                  <a:blip r:embed="rId9"/>
                  <a:stretch>
                    <a:fillRect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7580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5.55112E-17 L 0.08281 0.1344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1" y="671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1 -0.05185 L 0.08581 -0.1268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9" y="-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CDD8F-11C2-44DE-A125-0FA993FFA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beta decay in even-even isotopes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39497-87FB-4F12-8A42-163036958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6757E-4CDC-4483-86C1-FDF4B9B7A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EDED8-E3A9-4B62-A82B-D533E79A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02019E-8EA6-40E0-BAC0-8F4E71E722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971" y="1890713"/>
            <a:ext cx="5644553" cy="332736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B76DDD0-F19B-498B-90B8-15FCC8909F43}"/>
              </a:ext>
            </a:extLst>
          </p:cNvPr>
          <p:cNvGrpSpPr/>
          <p:nvPr/>
        </p:nvGrpSpPr>
        <p:grpSpPr>
          <a:xfrm>
            <a:off x="5017447" y="3862101"/>
            <a:ext cx="923275" cy="574508"/>
            <a:chOff x="3382249" y="4062569"/>
            <a:chExt cx="923275" cy="57450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38BBD59-5C06-4C4B-B3D3-3049913419A5}"/>
                </a:ext>
              </a:extLst>
            </p:cNvPr>
            <p:cNvCxnSpPr/>
            <p:nvPr/>
          </p:nvCxnSpPr>
          <p:spPr>
            <a:xfrm>
              <a:off x="3564455" y="4062569"/>
              <a:ext cx="741069" cy="574508"/>
            </a:xfrm>
            <a:prstGeom prst="straightConnector1">
              <a:avLst/>
            </a:prstGeom>
            <a:ln w="25400"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54A0A5E-5AA2-4B55-A2E9-D10647EECEB6}"/>
                    </a:ext>
                  </a:extLst>
                </p:cNvPr>
                <p:cNvSpPr txBox="1"/>
                <p:nvPr/>
              </p:nvSpPr>
              <p:spPr>
                <a:xfrm>
                  <a:off x="3382249" y="4285467"/>
                  <a:ext cx="64677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sz="12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200" b="1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B0FFD463-AF3F-49E6-B26A-235EB69349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2249" y="4285467"/>
                  <a:ext cx="646771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4348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8787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2C064C-B5A0-466F-B85B-0E67095BCBD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200" dirty="0">
                    <a:solidFill>
                      <a:schemeClr val="tx1"/>
                    </a:solidFill>
                  </a:rPr>
                  <a:t>From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</a:rPr>
                  <a:t> half-life to effective Majorana mass</a:t>
                </a:r>
                <a:endParaRPr lang="en-IL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2C064C-B5A0-466F-B85B-0E67095BCB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07" t="-7273" b="-2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30619153-3C73-4A4F-BB17-36DD2CA22E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80149"/>
                <a:ext cx="10515600" cy="67310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General form of the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/>
                  <a:t> half-life:</a:t>
                </a:r>
                <a:endParaRPr lang="en-IL" sz="2000" dirty="0"/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30619153-3C73-4A4F-BB17-36DD2CA22E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80149"/>
                <a:ext cx="10515600" cy="673101"/>
              </a:xfrm>
              <a:blipFill>
                <a:blip r:embed="rId3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CC3E30-4B78-401C-AD94-6D844FFED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7BFD4-A92D-47A0-9CD5-022AB4195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13427-5D9B-4A5B-8A5A-67B6BBA72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41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A97A622-BB99-4C89-A857-437DEEAC6AD7}"/>
                  </a:ext>
                </a:extLst>
              </p:cNvPr>
              <p:cNvSpPr/>
              <p:nvPr/>
            </p:nvSpPr>
            <p:spPr>
              <a:xfrm>
                <a:off x="2647882" y="1795173"/>
                <a:ext cx="6562790" cy="5219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𝑒𝑖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A97A622-BB99-4C89-A857-437DEEAC6A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882" y="1795173"/>
                <a:ext cx="6562790" cy="5219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0A25CD03-4A17-4983-88B0-8282F8DC083F}"/>
              </a:ext>
            </a:extLst>
          </p:cNvPr>
          <p:cNvGrpSpPr/>
          <p:nvPr/>
        </p:nvGrpSpPr>
        <p:grpSpPr>
          <a:xfrm>
            <a:off x="3199055" y="2422644"/>
            <a:ext cx="2127972" cy="1476373"/>
            <a:chOff x="2460063" y="2865982"/>
            <a:chExt cx="2127972" cy="147637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2C9E0A-C0E0-4B91-A8BC-8EEA6F519755}"/>
                </a:ext>
              </a:extLst>
            </p:cNvPr>
            <p:cNvSpPr txBox="1"/>
            <p:nvPr/>
          </p:nvSpPr>
          <p:spPr>
            <a:xfrm>
              <a:off x="2460063" y="3419025"/>
              <a:ext cx="212797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Two-body phase space factor (known at few %)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54217D1-74FD-47F5-B16D-6963D0C4DF55}"/>
                </a:ext>
              </a:extLst>
            </p:cNvPr>
            <p:cNvCxnSpPr/>
            <p:nvPr/>
          </p:nvCxnSpPr>
          <p:spPr>
            <a:xfrm flipV="1">
              <a:off x="3722655" y="2865982"/>
              <a:ext cx="272333" cy="49588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785BBB-E333-438E-9889-C7177BEDFD6F}"/>
              </a:ext>
            </a:extLst>
          </p:cNvPr>
          <p:cNvGrpSpPr/>
          <p:nvPr/>
        </p:nvGrpSpPr>
        <p:grpSpPr>
          <a:xfrm>
            <a:off x="5560931" y="2500258"/>
            <a:ext cx="1973342" cy="1766952"/>
            <a:chOff x="4483508" y="2943824"/>
            <a:chExt cx="1973342" cy="17669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EC93B9-7E16-464F-B59A-A46087C73E0E}"/>
                </a:ext>
              </a:extLst>
            </p:cNvPr>
            <p:cNvSpPr txBox="1"/>
            <p:nvPr/>
          </p:nvSpPr>
          <p:spPr>
            <a:xfrm>
              <a:off x="4483508" y="3787446"/>
              <a:ext cx="19733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Nuclear physics: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Nuclear Matrix Element (NME)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03E0E73-30C5-4222-AECA-55FEA114F7AF}"/>
                </a:ext>
              </a:extLst>
            </p:cNvPr>
            <p:cNvCxnSpPr/>
            <p:nvPr/>
          </p:nvCxnSpPr>
          <p:spPr>
            <a:xfrm flipV="1">
              <a:off x="5351894" y="2943824"/>
              <a:ext cx="0" cy="83655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62F850F-C56B-4975-92AC-B01361BBD9B7}"/>
              </a:ext>
            </a:extLst>
          </p:cNvPr>
          <p:cNvGrpSpPr/>
          <p:nvPr/>
        </p:nvGrpSpPr>
        <p:grpSpPr>
          <a:xfrm>
            <a:off x="7869936" y="2602383"/>
            <a:ext cx="3150485" cy="1401217"/>
            <a:chOff x="6400577" y="2923136"/>
            <a:chExt cx="3175974" cy="140121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3785F8-4ECA-42C2-B99F-AE1AF52B4287}"/>
                </a:ext>
              </a:extLst>
            </p:cNvPr>
            <p:cNvSpPr txBox="1"/>
            <p:nvPr/>
          </p:nvSpPr>
          <p:spPr>
            <a:xfrm>
              <a:off x="6536744" y="3401023"/>
              <a:ext cx="303980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Particle physics: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Underlying BSM mechanism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06D59E3-6D71-42A4-9B03-31AE11692C8A}"/>
                </a:ext>
              </a:extLst>
            </p:cNvPr>
            <p:cNvCxnSpPr/>
            <p:nvPr/>
          </p:nvCxnSpPr>
          <p:spPr>
            <a:xfrm flipH="1" flipV="1">
              <a:off x="6400577" y="2923136"/>
              <a:ext cx="272333" cy="49588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E5DB2F80-8490-4BBC-ADBB-4A67D7E3D611}"/>
              </a:ext>
            </a:extLst>
          </p:cNvPr>
          <p:cNvSpPr txBox="1">
            <a:spLocks/>
          </p:cNvSpPr>
          <p:nvPr/>
        </p:nvSpPr>
        <p:spPr>
          <a:xfrm>
            <a:off x="838200" y="4448457"/>
            <a:ext cx="10515600" cy="67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venir Next LT Pro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If the underlying particle physics mechanism is the exchange of light Majorana neutrino:</a:t>
            </a:r>
            <a:endParaRPr lang="en-IL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D8F4F09-2B56-4C96-9CE8-78CF6D4BBD50}"/>
                  </a:ext>
                </a:extLst>
              </p:cNvPr>
              <p:cNvSpPr txBox="1"/>
              <p:nvPr/>
            </p:nvSpPr>
            <p:spPr>
              <a:xfrm>
                <a:off x="4810067" y="5121558"/>
                <a:ext cx="3238500" cy="8094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𝑒𝑖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𝛽𝛽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IL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D8F4F09-2B56-4C96-9CE8-78CF6D4BB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067" y="5121558"/>
                <a:ext cx="3238500" cy="8094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26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6" grpId="0"/>
      <p:bldP spid="17" grpId="0" build="p"/>
      <p:bldP spid="2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CE971-4533-4741-A13E-E5F7A63C0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Phase space factor</a:t>
            </a:r>
            <a:endParaRPr lang="en-IL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CBB81-FF2F-4A5E-B28A-FBF04E932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C3189-578F-419F-901C-03895F3D0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66C58-CCD0-4CDF-A3A9-5FE276687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CCFBD51-02DE-4D1D-8AC0-BC04EF5A8670}"/>
                  </a:ext>
                </a:extLst>
              </p:cNvPr>
              <p:cNvSpPr txBox="1"/>
              <p:nvPr/>
            </p:nvSpPr>
            <p:spPr>
              <a:xfrm>
                <a:off x="562394" y="1344392"/>
                <a:ext cx="5100637" cy="5219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𝑒𝑖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L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CCFBD51-02DE-4D1D-8AC0-BC04EF5A86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94" y="1344392"/>
                <a:ext cx="5100637" cy="5219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7CE0F5-A852-402A-9CF7-6F8AB83A54E5}"/>
                  </a:ext>
                </a:extLst>
              </p:cNvPr>
              <p:cNvSpPr txBox="1"/>
              <p:nvPr/>
            </p:nvSpPr>
            <p:spPr>
              <a:xfrm>
                <a:off x="952238" y="2328955"/>
                <a:ext cx="4691743" cy="2200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en-US" sz="2000" dirty="0">
                    <a:latin typeface="Avenir Next LT Pro Light" panose="020B0304020202020204" pitchFamily="34" charset="0"/>
                  </a:rPr>
                  <a:t> can be calculated with few % accuracy, scales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000" dirty="0">
                  <a:latin typeface="Avenir Next LT Pro Light" panose="020B03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Font typeface="Wingdings" panose="05000000000000000000" pitchFamily="2" charset="2"/>
                  <a:buChar char="à"/>
                </a:pPr>
                <a:r>
                  <a:rPr lang="en-US" sz="2000" dirty="0">
                    <a:latin typeface="Avenir Next LT Pro Light" panose="020B0304020202020204" pitchFamily="34" charset="0"/>
                    <a:sym typeface="Wingdings" panose="05000000000000000000" pitchFamily="2" charset="2"/>
                  </a:rPr>
                  <a:t>only nuclei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</m:oMath>
                </a14:m>
                <a:r>
                  <a:rPr lang="en-US" sz="2000" dirty="0">
                    <a:latin typeface="Avenir Next LT Pro Light" panose="020B0304020202020204" pitchFamily="34" charset="0"/>
                  </a:rPr>
                  <a:t> MeV are considered experimentally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7CE0F5-A852-402A-9CF7-6F8AB83A5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238" y="2328955"/>
                <a:ext cx="4691743" cy="2200089"/>
              </a:xfrm>
              <a:prstGeom prst="rect">
                <a:avLst/>
              </a:prstGeom>
              <a:blipFill>
                <a:blip r:embed="rId3"/>
                <a:stretch>
                  <a:fillRect l="-1299" r="-519" b="-4155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029B8C25-A76E-4AAA-B393-DDC83A942F2E}"/>
              </a:ext>
            </a:extLst>
          </p:cNvPr>
          <p:cNvGrpSpPr/>
          <p:nvPr/>
        </p:nvGrpSpPr>
        <p:grpSpPr>
          <a:xfrm>
            <a:off x="5935991" y="1438817"/>
            <a:ext cx="5606948" cy="3431912"/>
            <a:chOff x="1071469" y="2734536"/>
            <a:chExt cx="5458576" cy="334109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A97CAF8-82DF-414F-9D63-1ADD3023C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6816" y="2734536"/>
              <a:ext cx="4326475" cy="306409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D52082-73B9-4854-B022-2E0B1E321942}"/>
                </a:ext>
              </a:extLst>
            </p:cNvPr>
            <p:cNvSpPr txBox="1"/>
            <p:nvPr/>
          </p:nvSpPr>
          <p:spPr>
            <a:xfrm>
              <a:off x="1976816" y="5798633"/>
              <a:ext cx="4553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aseline="30000" dirty="0"/>
                <a:t>48</a:t>
              </a:r>
              <a:r>
                <a:rPr lang="en-US" sz="1200" dirty="0"/>
                <a:t>Ca   </a:t>
              </a:r>
              <a:r>
                <a:rPr lang="en-US" sz="1200" baseline="30000" dirty="0"/>
                <a:t>76</a:t>
              </a:r>
              <a:r>
                <a:rPr lang="en-US" sz="1200" dirty="0"/>
                <a:t>Ge   </a:t>
              </a:r>
              <a:r>
                <a:rPr lang="en-US" sz="1200" baseline="30000" dirty="0"/>
                <a:t>82</a:t>
              </a:r>
              <a:r>
                <a:rPr lang="en-US" sz="1200" dirty="0"/>
                <a:t>Se    </a:t>
              </a:r>
              <a:r>
                <a:rPr lang="en-US" sz="1200" baseline="30000" dirty="0"/>
                <a:t>96</a:t>
              </a:r>
              <a:r>
                <a:rPr lang="en-US" sz="1200" dirty="0"/>
                <a:t>Zr    </a:t>
              </a:r>
              <a:r>
                <a:rPr lang="en-US" sz="1200" baseline="30000" dirty="0"/>
                <a:t>100</a:t>
              </a:r>
              <a:r>
                <a:rPr lang="en-US" sz="1200" dirty="0"/>
                <a:t>Mo  </a:t>
              </a:r>
              <a:r>
                <a:rPr lang="en-US" sz="1200" baseline="30000" dirty="0"/>
                <a:t>110</a:t>
              </a:r>
              <a:r>
                <a:rPr lang="en-US" sz="1200" dirty="0"/>
                <a:t>Pd  </a:t>
              </a:r>
              <a:r>
                <a:rPr lang="en-US" sz="1200" baseline="30000" dirty="0"/>
                <a:t>116</a:t>
              </a:r>
              <a:r>
                <a:rPr lang="en-US" sz="1200" dirty="0"/>
                <a:t>Cd  </a:t>
              </a:r>
              <a:r>
                <a:rPr lang="en-US" sz="1200" baseline="30000" dirty="0"/>
                <a:t>124</a:t>
              </a:r>
              <a:r>
                <a:rPr lang="en-US" sz="1200" dirty="0"/>
                <a:t>Sn  </a:t>
              </a:r>
              <a:r>
                <a:rPr lang="en-US" sz="1200" baseline="30000" dirty="0"/>
                <a:t>130</a:t>
              </a:r>
              <a:r>
                <a:rPr lang="en-US" sz="1200" dirty="0"/>
                <a:t>Te  </a:t>
              </a:r>
              <a:r>
                <a:rPr lang="en-US" sz="1200" baseline="30000" dirty="0"/>
                <a:t>136</a:t>
              </a:r>
              <a:r>
                <a:rPr lang="en-US" sz="1200" dirty="0"/>
                <a:t>Xe  </a:t>
              </a:r>
              <a:r>
                <a:rPr lang="en-US" sz="1200" baseline="30000" dirty="0"/>
                <a:t>150</a:t>
              </a:r>
              <a:r>
                <a:rPr lang="en-US" sz="1200" dirty="0"/>
                <a:t>Nd</a:t>
              </a:r>
              <a:endParaRPr lang="en-US" sz="1200" baseline="30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8D00850-77D5-4D24-8179-490353DD012B}"/>
                    </a:ext>
                  </a:extLst>
                </p:cNvPr>
                <p:cNvSpPr txBox="1"/>
                <p:nvPr/>
              </p:nvSpPr>
              <p:spPr>
                <a:xfrm rot="16200000">
                  <a:off x="516201" y="4002183"/>
                  <a:ext cx="14798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</m:oMath>
                  </a14:m>
                  <a:r>
                    <a:rPr lang="en-US" dirty="0"/>
                    <a:t> (yr</a:t>
                  </a:r>
                  <a:r>
                    <a:rPr lang="en-US" baseline="30000" dirty="0"/>
                    <a:t>-1</a:t>
                  </a:r>
                  <a:r>
                    <a:rPr lang="en-US" dirty="0"/>
                    <a:t> eV</a:t>
                  </a:r>
                  <a:r>
                    <a:rPr lang="en-US" baseline="30000" dirty="0"/>
                    <a:t>2</a:t>
                  </a:r>
                  <a:r>
                    <a:rPr lang="en-US" dirty="0"/>
                    <a:t>)</a:t>
                  </a: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16201" y="4002183"/>
                  <a:ext cx="1479868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0000" r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922FC0-901F-4DF4-9C5D-063E18CB80CD}"/>
                </a:ext>
              </a:extLst>
            </p:cNvPr>
            <p:cNvSpPr txBox="1"/>
            <p:nvPr/>
          </p:nvSpPr>
          <p:spPr>
            <a:xfrm>
              <a:off x="1476857" y="5610129"/>
              <a:ext cx="546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-26</a:t>
              </a:r>
              <a:endParaRPr lang="en-US" sz="1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3DEDC64-3BF7-43F1-9C0C-BD0F298F9C15}"/>
                </a:ext>
              </a:extLst>
            </p:cNvPr>
            <p:cNvSpPr txBox="1"/>
            <p:nvPr/>
          </p:nvSpPr>
          <p:spPr>
            <a:xfrm>
              <a:off x="1476856" y="4305177"/>
              <a:ext cx="546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-25</a:t>
              </a:r>
              <a:endParaRPr lang="en-US" sz="14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96C0639-537C-4209-9986-3FBA1251127E}"/>
                </a:ext>
              </a:extLst>
            </p:cNvPr>
            <p:cNvSpPr txBox="1"/>
            <p:nvPr/>
          </p:nvSpPr>
          <p:spPr>
            <a:xfrm>
              <a:off x="1476856" y="2978939"/>
              <a:ext cx="5464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-24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1186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CE971-4533-4741-A13E-E5F7A63C0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Nuclear matrix elements</a:t>
            </a:r>
            <a:endParaRPr lang="en-IL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CBB81-FF2F-4A5E-B28A-FBF04E932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C3189-578F-419F-901C-03895F3D0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66C58-CCD0-4CDF-A3A9-5FE276687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CCFBD51-02DE-4D1D-8AC0-BC04EF5A8670}"/>
                  </a:ext>
                </a:extLst>
              </p:cNvPr>
              <p:cNvSpPr txBox="1"/>
              <p:nvPr/>
            </p:nvSpPr>
            <p:spPr>
              <a:xfrm>
                <a:off x="542925" y="1355203"/>
                <a:ext cx="5257800" cy="5219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1/2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sSup>
                        <m:sSupPr>
                          <m:ctrlPr>
                            <a:rPr lang="en-US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20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𝑒𝑖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L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CCFBD51-02DE-4D1D-8AC0-BC04EF5A86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355203"/>
                <a:ext cx="5257800" cy="5219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7CE0F5-A852-402A-9CF7-6F8AB83A54E5}"/>
                  </a:ext>
                </a:extLst>
              </p:cNvPr>
              <p:cNvSpPr txBox="1"/>
              <p:nvPr/>
            </p:nvSpPr>
            <p:spPr>
              <a:xfrm>
                <a:off x="971288" y="1976404"/>
                <a:ext cx="5829562" cy="3791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The NMEs can be calculated by several models with considerable spread</a:t>
                </a:r>
              </a:p>
              <a:p>
                <a:pPr marL="342900" indent="-342900">
                  <a:lnSpc>
                    <a:spcPct val="15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The leading uncertainty is on the value of the axial coupling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000" dirty="0">
                    <a:latin typeface="Avenir Next LT Pro Light" panose="020B0304020202020204" pitchFamily="34" charset="0"/>
                  </a:rPr>
                  <a:t> relevant for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000" dirty="0">
                    <a:latin typeface="Avenir Next LT Pro Light" panose="020B0304020202020204" pitchFamily="34" charset="0"/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sz="2000" dirty="0">
                    <a:latin typeface="Avenir Next LT Pro Light" panose="020B0304020202020204" pitchFamily="34" charset="0"/>
                  </a:rPr>
                  <a:t>  this can have a major effect</a:t>
                </a:r>
              </a:p>
              <a:p>
                <a:pPr marL="342900" indent="-342900">
                  <a:lnSpc>
                    <a:spcPct val="15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latin typeface="Avenir Next LT Pro Light" panose="020B0304020202020204" pitchFamily="34" charset="0"/>
                  </a:rPr>
                  <a:t>Nightmare scenario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Avenir Next LT Pro Light" panose="020B0304020202020204" pitchFamily="34" charset="0"/>
                  </a:rPr>
                  <a:t> will reduce the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Avenir Next LT Pro Light" panose="020B0304020202020204" pitchFamily="34" charset="0"/>
                  </a:rPr>
                  <a:t> by a factor of 5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7CE0F5-A852-402A-9CF7-6F8AB83A5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288" y="1976404"/>
                <a:ext cx="5829562" cy="3791615"/>
              </a:xfrm>
              <a:prstGeom prst="rect">
                <a:avLst/>
              </a:prstGeom>
              <a:blipFill>
                <a:blip r:embed="rId3"/>
                <a:stretch>
                  <a:fillRect l="-940" b="-128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C147D40C-CD9B-464A-B114-86D62E3E25A0}"/>
              </a:ext>
            </a:extLst>
          </p:cNvPr>
          <p:cNvGrpSpPr/>
          <p:nvPr/>
        </p:nvGrpSpPr>
        <p:grpSpPr>
          <a:xfrm>
            <a:off x="6972303" y="2007903"/>
            <a:ext cx="4381497" cy="3728616"/>
            <a:chOff x="6614466" y="1646771"/>
            <a:chExt cx="4606247" cy="391987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06A4A45-42D8-481A-8443-4892C3996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14466" y="1646771"/>
              <a:ext cx="4606246" cy="343399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BE72EE6-3EA7-4A9D-86BF-8BA8D7F8DFB1}"/>
                    </a:ext>
                  </a:extLst>
                </p:cNvPr>
                <p:cNvSpPr txBox="1"/>
                <p:nvPr/>
              </p:nvSpPr>
              <p:spPr>
                <a:xfrm>
                  <a:off x="8577126" y="5210727"/>
                  <a:ext cx="2643587" cy="3559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latin typeface="Avenir Next LT Pro" panose="020B0504020202020204" pitchFamily="34" charset="0"/>
                    </a:rPr>
                    <a:t>Evaluated with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1.27</m:t>
                      </m:r>
                    </m:oMath>
                  </a14:m>
                  <a:endParaRPr lang="en-US" sz="1600" dirty="0">
                    <a:latin typeface="Avenir Next LT Pro" panose="020B05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BE72EE6-3EA7-4A9D-86BF-8BA8D7F8DF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7126" y="5210727"/>
                  <a:ext cx="2643587" cy="355920"/>
                </a:xfrm>
                <a:prstGeom prst="rect">
                  <a:avLst/>
                </a:prstGeom>
                <a:blipFill>
                  <a:blip r:embed="rId5"/>
                  <a:stretch>
                    <a:fillRect l="-1211" t="-5357" b="-21429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3589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800" dirty="0"/>
                  <a:t>Largest source of uncertainty: the size of axial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217" b="-1181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3529-CD3C-407F-AA51-348E6BA62DD5}" type="slidenum">
              <a:rPr lang="en-US" smtClean="0"/>
              <a:t>44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27249" y="1817648"/>
                <a:ext cx="7506114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=1.269</m:t>
                    </m:r>
                  </m:oMath>
                </a14:m>
                <a:r>
                  <a:rPr lang="en-US" dirty="0"/>
                  <a:t> for weak interaction and decays of nucleons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Quenching effects inside the nucleus </a:t>
                </a:r>
                <a:r>
                  <a:rPr lang="en-US" i="1" dirty="0"/>
                  <a:t>may</a:t>
                </a:r>
                <a:r>
                  <a:rPr lang="en-US" dirty="0"/>
                  <a:t> considerably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u="sng" dirty="0"/>
                  <a:t>Conservatively</a:t>
                </a:r>
                <a:r>
                  <a:rPr lang="en-US" dirty="0"/>
                  <a:t> one should consider several options: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7249" y="1817648"/>
                <a:ext cx="7506114" cy="1338828"/>
              </a:xfrm>
              <a:prstGeom prst="rect">
                <a:avLst/>
              </a:prstGeom>
              <a:blipFill>
                <a:blip r:embed="rId3"/>
                <a:stretch>
                  <a:fillRect l="-650" b="-318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98488" y="3345366"/>
                <a:ext cx="4572000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𝑛𝑢𝑐𝑙𝑒𝑜𝑛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1.269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𝑞𝑢𝑎𝑟𝑘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𝑝h𝑒𝑛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𝑛𝑢𝑐𝑙𝑒𝑜𝑛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−0.18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488" y="3345366"/>
                <a:ext cx="4572000" cy="1117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66804" y="4671340"/>
                <a:ext cx="7504113" cy="667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The degree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quenching is unknown. The expression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𝑝h𝑒𝑛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is based on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half-lives and may be different for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804" y="4671340"/>
                <a:ext cx="7504113" cy="667747"/>
              </a:xfrm>
              <a:prstGeom prst="rect">
                <a:avLst/>
              </a:prstGeom>
              <a:blipFill>
                <a:blip r:embed="rId5"/>
                <a:stretch>
                  <a:fillRect l="-650" t="-3636" r="-975" b="-1363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8E5A2-3465-47FA-9C50-DED542B29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4E91D-5480-482F-8BCB-DF727C8E9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56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4000" dirty="0"/>
                  <a:t>Effect of uncertainty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827" b="-184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C3529-CD3C-407F-AA51-348E6BA62DD5}" type="slidenum">
              <a:rPr lang="en-US" smtClean="0"/>
              <a:t>45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50699" y="5378013"/>
                <a:ext cx="7506114" cy="507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For </a:t>
                </a:r>
                <a:r>
                  <a:rPr lang="en-US" baseline="30000" dirty="0"/>
                  <a:t>136</a:t>
                </a:r>
                <a:r>
                  <a:rPr lang="en-US" dirty="0"/>
                  <a:t>Xe taking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𝑒𝑛</m:t>
                        </m:r>
                      </m:sub>
                    </m:sSub>
                  </m:oMath>
                </a14:m>
                <a:r>
                  <a:rPr lang="en-US" dirty="0"/>
                  <a:t> pushes up the limit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dirty="0"/>
                  <a:t> by a factor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699" y="5378013"/>
                <a:ext cx="7506114" cy="507255"/>
              </a:xfrm>
              <a:prstGeom prst="rect">
                <a:avLst/>
              </a:prstGeom>
              <a:blipFill>
                <a:blip r:embed="rId3"/>
                <a:stretch>
                  <a:fillRect l="-649" b="-1445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960" y="1799618"/>
            <a:ext cx="5658462" cy="3741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905742" y="2427165"/>
                <a:ext cx="1085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269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5742" y="2427165"/>
                <a:ext cx="108585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905742" y="2199781"/>
                <a:ext cx="1085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5742" y="2199781"/>
                <a:ext cx="1085850" cy="307777"/>
              </a:xfrm>
              <a:prstGeom prst="rect">
                <a:avLst/>
              </a:prstGeom>
              <a:blipFill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905742" y="1834253"/>
                <a:ext cx="1985018" cy="324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𝑒𝑛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52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5742" y="1834253"/>
                <a:ext cx="1985018" cy="324384"/>
              </a:xfrm>
              <a:prstGeom prst="rect">
                <a:avLst/>
              </a:prstGeom>
              <a:blipFill>
                <a:blip r:embed="rId7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867908" y="4487376"/>
            <a:ext cx="2022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KamLand</a:t>
            </a:r>
            <a:r>
              <a:rPr lang="en-US" sz="1400" dirty="0"/>
              <a:t>-Zen + EXO-200 2015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CD642-E2FE-4D5A-811C-5B3777A0C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F3CD5-CBA3-464F-8E2D-0F07059F5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7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4753-986D-4055-BEAD-55BD75402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3EECC9-453D-4ED6-B895-47DE6651A5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A merger of two collaborations: GERDA and MAJORANA </a:t>
                </a:r>
              </a:p>
              <a:p>
                <a:r>
                  <a:rPr lang="en-US" sz="2000" dirty="0"/>
                  <a:t>Technology: 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high-purity germanium diodes enriched to &gt;85% </a:t>
                </a:r>
                <a:r>
                  <a:rPr lang="en-US" sz="2000" baseline="30000" dirty="0">
                    <a:solidFill>
                      <a:schemeClr val="accent1"/>
                    </a:solidFill>
                  </a:rPr>
                  <a:t>76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Ge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Key feature: 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best energy resolution in the market (0.13% FWHM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)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r>
                  <a:rPr lang="en-US" sz="2000" dirty="0"/>
                  <a:t>Detectors immersed in liquid argon serving as a coolant and active veto</a:t>
                </a:r>
              </a:p>
              <a:p>
                <a:r>
                  <a:rPr lang="en-US" sz="2000" dirty="0"/>
                  <a:t>GERDA and MAJORANA completed (~30 kg each), set a limit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1.8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26</m:t>
                        </m:r>
                      </m:sup>
                    </m:sSup>
                  </m:oMath>
                </a14:m>
                <a:r>
                  <a:rPr lang="en-US" sz="2000" dirty="0"/>
                  <a:t> y</a:t>
                </a:r>
              </a:p>
              <a:p>
                <a:r>
                  <a:rPr lang="en-US" sz="2000" dirty="0"/>
                  <a:t>LEGEND-200: 200 kg </a:t>
                </a:r>
                <a:r>
                  <a:rPr lang="en-US" sz="2000" baseline="30000" dirty="0"/>
                  <a:t>76</a:t>
                </a:r>
                <a:r>
                  <a:rPr lang="en-US" sz="2000" dirty="0"/>
                  <a:t>Ge, 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under commissioning at LNGS, sensitivity 10</a:t>
                </a:r>
                <a:r>
                  <a:rPr lang="en-US" sz="2000" baseline="30000" dirty="0">
                    <a:solidFill>
                      <a:schemeClr val="accent1"/>
                    </a:solidFill>
                  </a:rPr>
                  <a:t>27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 y at ~10 y</a:t>
                </a:r>
              </a:p>
              <a:p>
                <a:r>
                  <a:rPr lang="en-US" sz="2000" dirty="0"/>
                  <a:t>LEGEND-1000: 1 ton </a:t>
                </a:r>
                <a:r>
                  <a:rPr lang="en-US" sz="2000" baseline="30000" dirty="0"/>
                  <a:t>76</a:t>
                </a:r>
                <a:r>
                  <a:rPr lang="en-US" sz="2000" dirty="0"/>
                  <a:t>Ge, 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guaranteed for funding (&gt;USD 400 M)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3EECC9-453D-4ED6-B895-47DE6651A5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b="-2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EDB5E-8B66-40F4-A007-9219CD85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6701A-1F26-4842-ADE0-B6766677A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30948-3327-4A3E-9551-A5E341F9A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03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4753-986D-4055-BEAD-55BD75402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suppression in </a:t>
            </a:r>
            <a:r>
              <a:rPr lang="en-US" baseline="30000" dirty="0"/>
              <a:t>76</a:t>
            </a:r>
            <a:r>
              <a:rPr lang="en-US" dirty="0"/>
              <a:t>Ge 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EDB5E-8B66-40F4-A007-9219CD85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6701A-1F26-4842-ADE0-B6766677A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30948-3327-4A3E-9551-A5E341F9A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47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5EC698-45B6-49E6-A44B-47446C6331BA}"/>
              </a:ext>
            </a:extLst>
          </p:cNvPr>
          <p:cNvSpPr txBox="1"/>
          <p:nvPr/>
        </p:nvSpPr>
        <p:spPr>
          <a:xfrm>
            <a:off x="838200" y="1364063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venir Next LT Pro Light" panose="020B0304020202020204" pitchFamily="34" charset="0"/>
              </a:rPr>
              <a:t>Event topology + anti-coincidence between HPGe detectors + pulse shape discrimination + liquid argon veto</a:t>
            </a:r>
            <a:endParaRPr lang="en-CA" sz="2400" dirty="0">
              <a:latin typeface="Avenir Next LT Pro Light" panose="020B03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5C3F429-CAA9-4E38-B252-F418A8FBF51A}"/>
              </a:ext>
            </a:extLst>
          </p:cNvPr>
          <p:cNvGrpSpPr/>
          <p:nvPr/>
        </p:nvGrpSpPr>
        <p:grpSpPr>
          <a:xfrm>
            <a:off x="692904" y="2484558"/>
            <a:ext cx="2211494" cy="3325966"/>
            <a:chOff x="258862" y="2385949"/>
            <a:chExt cx="2211494" cy="332596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900BDE1-AF4A-45FA-A3A4-D68E32C19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8282" y="3136492"/>
              <a:ext cx="1751621" cy="188544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139C3FD-0052-4B86-B037-275B31F1D538}"/>
                </a:ext>
              </a:extLst>
            </p:cNvPr>
            <p:cNvSpPr txBox="1"/>
            <p:nvPr/>
          </p:nvSpPr>
          <p:spPr>
            <a:xfrm>
              <a:off x="508282" y="2385949"/>
              <a:ext cx="17516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Event topology</a:t>
              </a:r>
              <a:endParaRPr lang="en-CA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5EF02B-EFE2-4C96-AABC-9F74CA27DD17}"/>
                </a:ext>
              </a:extLst>
            </p:cNvPr>
            <p:cNvSpPr txBox="1"/>
            <p:nvPr/>
          </p:nvSpPr>
          <p:spPr>
            <a:xfrm>
              <a:off x="258862" y="5127140"/>
              <a:ext cx="2211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Next LT Pro Light" panose="020B0304020202020204" pitchFamily="34" charset="0"/>
                </a:rPr>
                <a:t>Differentiate</a:t>
              </a:r>
              <a:r>
                <a:rPr lang="en-US" sz="1600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 point-like </a:t>
              </a:r>
              <a:r>
                <a:rPr lang="el-GR" sz="1600" dirty="0">
                  <a:latin typeface="Avenir Next LT Pro Light" panose="020B0304020202020204" pitchFamily="34" charset="0"/>
                </a:rPr>
                <a:t>ββ</a:t>
              </a:r>
              <a:r>
                <a:rPr lang="en-US" sz="1600" dirty="0">
                  <a:latin typeface="Avenir Next LT Pro Light" panose="020B0304020202020204" pitchFamily="34" charset="0"/>
                </a:rPr>
                <a:t> topology from: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EDE5F4-40C5-4823-887D-F9FC67F86F32}"/>
              </a:ext>
            </a:extLst>
          </p:cNvPr>
          <p:cNvGrpSpPr/>
          <p:nvPr/>
        </p:nvGrpSpPr>
        <p:grpSpPr>
          <a:xfrm>
            <a:off x="3648616" y="2486203"/>
            <a:ext cx="1930119" cy="3462819"/>
            <a:chOff x="2506458" y="2249096"/>
            <a:chExt cx="1930119" cy="346281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CC70844-99F0-4D0C-AAD4-9B89A6342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5803" y="2863873"/>
              <a:ext cx="1791430" cy="219470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86ABEE1-8423-4564-AA06-D6213136A495}"/>
                </a:ext>
              </a:extLst>
            </p:cNvPr>
            <p:cNvSpPr txBox="1"/>
            <p:nvPr/>
          </p:nvSpPr>
          <p:spPr>
            <a:xfrm>
              <a:off x="2535828" y="2249096"/>
              <a:ext cx="1900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Detector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anti-coincidence</a:t>
              </a:r>
              <a:endParaRPr lang="en-CA" dirty="0">
                <a:solidFill>
                  <a:srgbClr val="FF0000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6F1D95-34E3-4FA0-97A2-3D5A3BF16E65}"/>
                </a:ext>
              </a:extLst>
            </p:cNvPr>
            <p:cNvSpPr txBox="1"/>
            <p:nvPr/>
          </p:nvSpPr>
          <p:spPr>
            <a:xfrm>
              <a:off x="2506458" y="5127140"/>
              <a:ext cx="1930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multi-detector </a:t>
              </a:r>
              <a:r>
                <a:rPr lang="en-US" sz="1600" dirty="0">
                  <a:latin typeface="Avenir Next LT Pro Light" panose="020B0304020202020204" pitchFamily="34" charset="0"/>
                </a:rPr>
                <a:t>interactions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C44591-D45A-4778-A527-8A9EC0ADFB32}"/>
              </a:ext>
            </a:extLst>
          </p:cNvPr>
          <p:cNvGrpSpPr/>
          <p:nvPr/>
        </p:nvGrpSpPr>
        <p:grpSpPr>
          <a:xfrm>
            <a:off x="6392297" y="2484558"/>
            <a:ext cx="2050178" cy="3464464"/>
            <a:chOff x="4637241" y="2247451"/>
            <a:chExt cx="2050178" cy="346446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A7440EB-D97D-4D15-AD6A-5F0570C77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1882" y="3145666"/>
              <a:ext cx="1985537" cy="192930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B492A4-AD42-4BAB-8D11-920E88772205}"/>
                </a:ext>
              </a:extLst>
            </p:cNvPr>
            <p:cNvSpPr txBox="1"/>
            <p:nvPr/>
          </p:nvSpPr>
          <p:spPr>
            <a:xfrm>
              <a:off x="4726491" y="2247451"/>
              <a:ext cx="17516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52C281"/>
                  </a:solidFill>
                  <a:latin typeface="Avenir Next LT Pro Light" panose="020B0304020202020204" pitchFamily="34" charset="0"/>
                </a:rPr>
                <a:t>Pulse shape discrimination</a:t>
              </a:r>
              <a:endParaRPr lang="en-CA" dirty="0">
                <a:solidFill>
                  <a:srgbClr val="52C281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6F8FEA-BFCB-4BAF-971B-2498F50ECDA7}"/>
                </a:ext>
              </a:extLst>
            </p:cNvPr>
            <p:cNvSpPr txBox="1"/>
            <p:nvPr/>
          </p:nvSpPr>
          <p:spPr>
            <a:xfrm>
              <a:off x="4637241" y="5127140"/>
              <a:ext cx="19301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52C281"/>
                  </a:solidFill>
                  <a:latin typeface="Avenir Next LT Pro Light" panose="020B0304020202020204" pitchFamily="34" charset="0"/>
                </a:rPr>
                <a:t>multi-site / surface </a:t>
              </a:r>
              <a:r>
                <a:rPr lang="en-US" sz="1600" dirty="0">
                  <a:latin typeface="Avenir Next LT Pro Light" panose="020B0304020202020204" pitchFamily="34" charset="0"/>
                </a:rPr>
                <a:t>interactions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D3A12A1-7A46-44C1-975F-8FE369329659}"/>
              </a:ext>
            </a:extLst>
          </p:cNvPr>
          <p:cNvGrpSpPr/>
          <p:nvPr/>
        </p:nvGrpSpPr>
        <p:grpSpPr>
          <a:xfrm>
            <a:off x="9256038" y="2484558"/>
            <a:ext cx="2008512" cy="3709557"/>
            <a:chOff x="6663827" y="2247450"/>
            <a:chExt cx="2008512" cy="3709557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A927EBB-8290-4C98-ACD0-4521C93A4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63827" y="2935445"/>
              <a:ext cx="1910020" cy="214890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AF5A52-F525-45D0-972E-9178B8B4EF84}"/>
                </a:ext>
              </a:extLst>
            </p:cNvPr>
            <p:cNvSpPr txBox="1"/>
            <p:nvPr/>
          </p:nvSpPr>
          <p:spPr>
            <a:xfrm>
              <a:off x="6727346" y="2247450"/>
              <a:ext cx="19449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9E3186"/>
                  </a:solidFill>
                  <a:latin typeface="Avenir Next LT Pro Light" panose="020B0304020202020204" pitchFamily="34" charset="0"/>
                </a:rPr>
                <a:t>Detector-LAr anti coincidence</a:t>
              </a:r>
              <a:endParaRPr lang="en-CA" dirty="0">
                <a:solidFill>
                  <a:srgbClr val="9E3186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BDF9A2-37F6-432E-BE17-E68A0F9B48CD}"/>
                </a:ext>
              </a:extLst>
            </p:cNvPr>
            <p:cNvSpPr txBox="1"/>
            <p:nvPr/>
          </p:nvSpPr>
          <p:spPr>
            <a:xfrm>
              <a:off x="6727346" y="5126010"/>
              <a:ext cx="19301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venir Next LT Pro Light" panose="020B0304020202020204" pitchFamily="34" charset="0"/>
                </a:rPr>
                <a:t>interactions with </a:t>
              </a:r>
              <a:r>
                <a:rPr lang="en-US" sz="1600" dirty="0">
                  <a:solidFill>
                    <a:srgbClr val="9E3186"/>
                  </a:solidFill>
                  <a:latin typeface="Avenir Next LT Pro Light" panose="020B0304020202020204" pitchFamily="34" charset="0"/>
                </a:rPr>
                <a:t>coincident energy deposition </a:t>
              </a:r>
              <a:r>
                <a:rPr lang="en-US" sz="1600" dirty="0">
                  <a:latin typeface="Avenir Next LT Pro Light" panose="020B0304020202020204" pitchFamily="34" charset="0"/>
                </a:rPr>
                <a:t>in LAr</a:t>
              </a:r>
              <a:endParaRPr lang="en-CA" sz="1600" dirty="0">
                <a:latin typeface="Avenir Next LT Pro Light" panose="020B03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19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6FF8-765A-46BE-BB68-657F0433F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5D8DA-6C0B-4653-AA7C-00E73B211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0E81D-D4FE-473B-8890-F801AAF23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CC008-8DE8-4946-AD8C-0CAD40474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48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90969B-6303-4D7E-BF82-CB72D4665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070" y="1334318"/>
            <a:ext cx="3219140" cy="51585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B5DA1F-95D0-45C5-AFD7-4CE49C7FC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320" y="1370662"/>
            <a:ext cx="3638515" cy="4326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B4F8D1-1BC8-4C68-B9C4-46BDD9CD884C}"/>
              </a:ext>
            </a:extLst>
          </p:cNvPr>
          <p:cNvSpPr txBox="1"/>
          <p:nvPr/>
        </p:nvSpPr>
        <p:spPr>
          <a:xfrm>
            <a:off x="2877955" y="5829425"/>
            <a:ext cx="190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venir Next LT Pro Light" panose="020B0304020202020204" pitchFamily="34" charset="0"/>
              </a:rPr>
              <a:t>Bare crystals</a:t>
            </a:r>
            <a:endParaRPr lang="en-CA" sz="2400" dirty="0">
              <a:solidFill>
                <a:srgbClr val="FF0000"/>
              </a:solidFill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9760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A7409-F6CD-4230-9E45-FF9F6F20F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1E5FE-1E32-4476-9A93-FCC5A02B9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C8571-E5AC-4DDB-9D20-D37F8474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BC02E-0E9C-44AE-B141-866EA973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49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40F16B-8314-4700-A4E8-659C9D56E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638" y="1431495"/>
            <a:ext cx="3591362" cy="47485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7CA0A9-D3B9-403E-BB6B-1445438B2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34860"/>
            <a:ext cx="4915302" cy="514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5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4801472-0112-4E2F-A945-C4CB4010A7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3200" dirty="0"/>
                  <a:t> vs.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IL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4801472-0112-4E2F-A945-C4CB4010A7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73" b="-20909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C6C3F-3B11-43E7-84FC-829816D7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9FE8A-9DBE-484B-AAA2-7ACFEAD0D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27376-B29E-4E4B-880C-79BA49F3E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C6D02E-749C-4196-9954-7C0016978C60}"/>
              </a:ext>
            </a:extLst>
          </p:cNvPr>
          <p:cNvGrpSpPr/>
          <p:nvPr/>
        </p:nvGrpSpPr>
        <p:grpSpPr>
          <a:xfrm>
            <a:off x="3302835" y="1613603"/>
            <a:ext cx="5179024" cy="3630794"/>
            <a:chOff x="1462367" y="1986690"/>
            <a:chExt cx="5334882" cy="374006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FEF052C-8C95-423B-BDE3-D56E71C570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450" b="10535"/>
            <a:stretch/>
          </p:blipFill>
          <p:spPr>
            <a:xfrm>
              <a:off x="1756986" y="1986690"/>
              <a:ext cx="5040263" cy="333448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B024DB-2EF4-4D49-AA58-7E818DD39CE4}"/>
                </a:ext>
              </a:extLst>
            </p:cNvPr>
            <p:cNvSpPr txBox="1"/>
            <p:nvPr/>
          </p:nvSpPr>
          <p:spPr>
            <a:xfrm rot="16200000">
              <a:off x="1199619" y="3328728"/>
              <a:ext cx="905943" cy="380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counts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D18A55-E0CE-44AB-9E09-6C45F7070D60}"/>
                </a:ext>
              </a:extLst>
            </p:cNvPr>
            <p:cNvSpPr txBox="1"/>
            <p:nvPr/>
          </p:nvSpPr>
          <p:spPr>
            <a:xfrm>
              <a:off x="2499977" y="5346303"/>
              <a:ext cx="3284088" cy="380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Total electron kinetic energy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A82CFED-C909-41C5-A0DC-C285EA51A2F5}"/>
                    </a:ext>
                  </a:extLst>
                </p:cNvPr>
                <p:cNvSpPr txBox="1"/>
                <p:nvPr/>
              </p:nvSpPr>
              <p:spPr>
                <a:xfrm>
                  <a:off x="5638792" y="5243227"/>
                  <a:ext cx="800100" cy="394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𝛽𝛽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8792" y="5243227"/>
                  <a:ext cx="800100" cy="39408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38EB8D-A445-4F2F-9DBE-E0FB6B5143B4}"/>
                </a:ext>
              </a:extLst>
            </p:cNvPr>
            <p:cNvSpPr/>
            <p:nvPr/>
          </p:nvSpPr>
          <p:spPr>
            <a:xfrm>
              <a:off x="3028950" y="3514725"/>
              <a:ext cx="9906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3F588B0-6CE9-4EF5-AE1A-1EE875C23CA0}"/>
                </a:ext>
              </a:extLst>
            </p:cNvPr>
            <p:cNvSpPr/>
            <p:nvPr/>
          </p:nvSpPr>
          <p:spPr>
            <a:xfrm>
              <a:off x="5705475" y="4449839"/>
              <a:ext cx="676268" cy="4381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775C1B-3BF2-4A2D-A0B7-060405E7E0B8}"/>
                  </a:ext>
                </a:extLst>
              </p:cNvPr>
              <p:cNvSpPr txBox="1"/>
              <p:nvPr/>
            </p:nvSpPr>
            <p:spPr>
              <a:xfrm>
                <a:off x="4632597" y="2980256"/>
                <a:ext cx="990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𝛽𝛽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775C1B-3BF2-4A2D-A0B7-060405E7E0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597" y="2980256"/>
                <a:ext cx="990600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1FBC9446-2FF7-4ED9-B527-34AE25260732}"/>
              </a:ext>
            </a:extLst>
          </p:cNvPr>
          <p:cNvSpPr/>
          <p:nvPr/>
        </p:nvSpPr>
        <p:spPr>
          <a:xfrm>
            <a:off x="7713764" y="4350469"/>
            <a:ext cx="57150" cy="438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91F396-34AB-4643-A7E2-C5FFAF4EA2B8}"/>
              </a:ext>
            </a:extLst>
          </p:cNvPr>
          <p:cNvGrpSpPr/>
          <p:nvPr/>
        </p:nvGrpSpPr>
        <p:grpSpPr>
          <a:xfrm>
            <a:off x="7247039" y="3633948"/>
            <a:ext cx="990600" cy="1155046"/>
            <a:chOff x="5490987" y="3781390"/>
            <a:chExt cx="990600" cy="11550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04ABC92-BE51-4B8D-A02E-4DB083E1F158}"/>
                    </a:ext>
                  </a:extLst>
                </p:cNvPr>
                <p:cNvSpPr txBox="1"/>
                <p:nvPr/>
              </p:nvSpPr>
              <p:spPr>
                <a:xfrm>
                  <a:off x="5490987" y="3781390"/>
                  <a:ext cx="99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0987" y="3781390"/>
                  <a:ext cx="990600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54D792E-A1B6-420A-BD1C-39438BEB6C71}"/>
                </a:ext>
              </a:extLst>
            </p:cNvPr>
            <p:cNvCxnSpPr/>
            <p:nvPr/>
          </p:nvCxnSpPr>
          <p:spPr>
            <a:xfrm flipV="1">
              <a:off x="6005337" y="4792436"/>
              <a:ext cx="0" cy="144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DF90629-39A3-41E4-89FF-74382E9B0844}"/>
                  </a:ext>
                </a:extLst>
              </p:cNvPr>
              <p:cNvSpPr txBox="1"/>
              <p:nvPr/>
            </p:nvSpPr>
            <p:spPr>
              <a:xfrm>
                <a:off x="2036544" y="5466083"/>
                <a:ext cx="7735318" cy="403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Avenir Next LT Pro Light" panose="020B0304020202020204" pitchFamily="34" charset="0"/>
                  </a:rPr>
                  <a:t> can only occur in nuclei with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Avenir Next LT Pro Light" panose="020B0304020202020204" pitchFamily="34" charset="0"/>
                  </a:rPr>
                  <a:t>,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Avenir Next LT Pro Light" panose="020B0304020202020204" pitchFamily="34" charset="0"/>
                  </a:rPr>
                  <a:t> relative rate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DF90629-39A3-41E4-89FF-74382E9B0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544" y="5466083"/>
                <a:ext cx="7735318" cy="403637"/>
              </a:xfrm>
              <a:prstGeom prst="rect">
                <a:avLst/>
              </a:prstGeom>
              <a:blipFill>
                <a:blip r:embed="rId9"/>
                <a:stretch>
                  <a:fillRect l="-315" t="-7576" b="-27273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BB152FA9-5AE5-41C4-A508-048500FC3E6C}"/>
              </a:ext>
            </a:extLst>
          </p:cNvPr>
          <p:cNvSpPr txBox="1"/>
          <p:nvPr/>
        </p:nvSpPr>
        <p:spPr>
          <a:xfrm>
            <a:off x="4233609" y="3450634"/>
            <a:ext cx="1905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venir Next LT Pro" panose="020B0504020202020204" pitchFamily="34" charset="0"/>
              </a:rPr>
              <a:t>Q-value shared among 4 particles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B90A85E-76A2-454E-BCA9-B749713CBD40}"/>
              </a:ext>
            </a:extLst>
          </p:cNvPr>
          <p:cNvSpPr txBox="1"/>
          <p:nvPr/>
        </p:nvSpPr>
        <p:spPr>
          <a:xfrm>
            <a:off x="6762075" y="3942484"/>
            <a:ext cx="1764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venir Next LT Pro Light" panose="020B0304020202020204" pitchFamily="34" charset="0"/>
              </a:rPr>
              <a:t>Q-value shared among 2 e</a:t>
            </a:r>
            <a:r>
              <a:rPr lang="en-US" sz="1600" baseline="30000" dirty="0">
                <a:latin typeface="Avenir Next LT Pro Light" panose="020B0304020202020204" pitchFamily="34" charset="0"/>
              </a:rPr>
              <a:t>-</a:t>
            </a:r>
            <a:endParaRPr lang="en-US" sz="1600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5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3" grpId="0"/>
      <p:bldP spid="34" grpId="0"/>
      <p:bldP spid="3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A7409-F6CD-4230-9E45-FF9F6F20F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LEGEND-200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1E5FE-1E32-4476-9A93-FCC5A02B9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C8571-E5AC-4DDB-9D20-D37F8474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BC02E-0E9C-44AE-B141-866EA973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79CDF-E27E-4DFC-95E1-242569BE0609}"/>
              </a:ext>
            </a:extLst>
          </p:cNvPr>
          <p:cNvSpPr txBox="1"/>
          <p:nvPr/>
        </p:nvSpPr>
        <p:spPr>
          <a:xfrm>
            <a:off x="838200" y="1038226"/>
            <a:ext cx="992792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venir Next LT Pro Light" panose="020B0304020202020204" pitchFamily="34" charset="0"/>
              </a:rPr>
              <a:t>200 kg HPGe in existing (upgraded) infrastructure at LNGS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venir Next LT Pro Light" panose="020B0304020202020204" pitchFamily="34" charset="0"/>
              </a:rPr>
              <a:t>Ge detectors from Majorana and GERDA + new inverted coaxial detectors (larger mass)</a:t>
            </a:r>
            <a:endParaRPr lang="en-CA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venir Next LT Pro Light" panose="020B0304020202020204" pitchFamily="34" charset="0"/>
              </a:rPr>
              <a:t>Background reduction: factor 5 compared to GERDA (reduce </a:t>
            </a:r>
            <a:r>
              <a:rPr lang="en-US" baseline="30000" dirty="0">
                <a:latin typeface="Avenir Next LT Pro Light" panose="020B0304020202020204" pitchFamily="34" charset="0"/>
              </a:rPr>
              <a:t>42</a:t>
            </a:r>
            <a:r>
              <a:rPr lang="en-US" dirty="0">
                <a:latin typeface="Avenir Next LT Pro Light" panose="020B0304020202020204" pitchFamily="34" charset="0"/>
              </a:rPr>
              <a:t>K, </a:t>
            </a:r>
            <a:r>
              <a:rPr lang="en-US" baseline="30000" dirty="0">
                <a:latin typeface="Avenir Next LT Pro Light" panose="020B0304020202020204" pitchFamily="34" charset="0"/>
              </a:rPr>
              <a:t>214</a:t>
            </a:r>
            <a:r>
              <a:rPr lang="en-US" dirty="0">
                <a:latin typeface="Avenir Next LT Pro Light" panose="020B0304020202020204" pitchFamily="34" charset="0"/>
              </a:rPr>
              <a:t>Bi, </a:t>
            </a:r>
            <a:r>
              <a:rPr lang="en-US" baseline="30000" dirty="0">
                <a:latin typeface="Avenir Next LT Pro Light" panose="020B0304020202020204" pitchFamily="34" charset="0"/>
              </a:rPr>
              <a:t>208</a:t>
            </a:r>
            <a:r>
              <a:rPr lang="en-US" dirty="0">
                <a:latin typeface="Avenir Next LT Pro Light" panose="020B0304020202020204" pitchFamily="34" charset="0"/>
              </a:rPr>
              <a:t>Tl)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CF499D-78B7-4D86-A44B-95A69E3BA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1615" y="2560831"/>
            <a:ext cx="1648985" cy="3264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223159-F080-4B11-B3D9-3F3AB5C04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7822" y="2377054"/>
            <a:ext cx="2229803" cy="35094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00280-FDDA-4EF2-B2C6-0C12A1C466DE}"/>
                  </a:ext>
                </a:extLst>
              </p:cNvPr>
              <p:cNvSpPr txBox="1"/>
              <p:nvPr/>
            </p:nvSpPr>
            <p:spPr>
              <a:xfrm>
                <a:off x="838200" y="2932682"/>
                <a:ext cx="3467207" cy="1190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dirty="0">
                    <a:solidFill>
                      <a:srgbClr val="0070C0"/>
                    </a:solidFill>
                    <a:latin typeface="Avenir Next LT Pro Light" panose="020B0304020202020204" pitchFamily="34" charset="0"/>
                  </a:rPr>
                  <a:t>Discovery sensitivity (10 y):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A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27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34</m:t>
                          </m:r>
                          <m: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90</m:t>
                          </m:r>
                          <m: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meV</m:t>
                          </m:r>
                        </m:e>
                      </m:d>
                    </m:oMath>
                  </m:oMathPara>
                </a14:m>
                <a:endParaRPr lang="en-US" b="0" dirty="0">
                  <a:solidFill>
                    <a:schemeClr val="accent1"/>
                  </a:solidFill>
                  <a:latin typeface="Avenir Next LT Pro Light" panose="020B0304020202020204" pitchFamily="34" charset="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>
                    <a:solidFill>
                      <a:schemeClr val="accent1"/>
                    </a:solidFill>
                    <a:latin typeface="Avenir Next LT Pro Light" panose="020B0304020202020204" pitchFamily="34" charset="0"/>
                  </a:rPr>
                  <a:t>(inside the IO band)</a:t>
                </a:r>
                <a:endParaRPr lang="en-CA" sz="2000" dirty="0">
                  <a:solidFill>
                    <a:schemeClr val="accent1"/>
                  </a:solidFill>
                  <a:latin typeface="Avenir Next LT Pro Light" panose="020B03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00280-FDDA-4EF2-B2C6-0C12A1C466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932682"/>
                <a:ext cx="3467207" cy="1190775"/>
              </a:xfrm>
              <a:prstGeom prst="rect">
                <a:avLst/>
              </a:prstGeom>
              <a:blipFill>
                <a:blip r:embed="rId4"/>
                <a:stretch>
                  <a:fillRect l="-1937" t="-2051" b="-8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E563B62-E3CE-4509-971D-AE305A0B3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969" y="2913630"/>
            <a:ext cx="2172833" cy="255884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954E7B2-2749-40B6-80DB-DE9BE664B7F2}"/>
              </a:ext>
            </a:extLst>
          </p:cNvPr>
          <p:cNvSpPr/>
          <p:nvPr/>
        </p:nvSpPr>
        <p:spPr>
          <a:xfrm>
            <a:off x="838200" y="4509808"/>
            <a:ext cx="18101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600" dirty="0">
                <a:solidFill>
                  <a:schemeClr val="accent6"/>
                </a:solidFill>
                <a:latin typeface="Avenir Next LT Pro Light" panose="020B0304020202020204" pitchFamily="34" charset="0"/>
              </a:rPr>
              <a:t>arXiv:1709.01980</a:t>
            </a:r>
          </a:p>
        </p:txBody>
      </p:sp>
    </p:spTree>
    <p:extLst>
      <p:ext uri="{BB962C8B-B14F-4D97-AF65-F5344CB8AC3E}">
        <p14:creationId xmlns:p14="http://schemas.microsoft.com/office/powerpoint/2010/main" val="4381663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A7409-F6CD-4230-9E45-FF9F6F20F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LEGEND-1000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1E5FE-1E32-4476-9A93-FCC5A02B9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CC8571-E5AC-4DDB-9D20-D37F8474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BC02E-0E9C-44AE-B141-866EA9731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51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A457F2-31B9-4A0C-83D6-A6B3A1660CDB}"/>
                  </a:ext>
                </a:extLst>
              </p:cNvPr>
              <p:cNvSpPr txBox="1"/>
              <p:nvPr/>
            </p:nvSpPr>
            <p:spPr>
              <a:xfrm>
                <a:off x="838200" y="1038226"/>
                <a:ext cx="9027695" cy="598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CA" sz="2000" dirty="0">
                    <a:solidFill>
                      <a:srgbClr val="0070C0"/>
                    </a:solidFill>
                    <a:latin typeface="Avenir Next LT Pro Light" panose="020B0304020202020204" pitchFamily="34" charset="0"/>
                  </a:rPr>
                  <a:t>Discovery sensitivity (10 y):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sup>
                    </m:sSup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11−28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meV</m:t>
                        </m:r>
                      </m:e>
                    </m:d>
                    <m:r>
                      <a:rPr lang="en-US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400" dirty="0">
                    <a:solidFill>
                      <a:srgbClr val="0070C0"/>
                    </a:solidFill>
                    <a:latin typeface="Avenir Next LT Pro Light" panose="020B0304020202020204" pitchFamily="34" charset="0"/>
                  </a:rPr>
                  <a:t>- cover IO band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2A457F2-31B9-4A0C-83D6-A6B3A1660C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038226"/>
                <a:ext cx="9027695" cy="598241"/>
              </a:xfrm>
              <a:prstGeom prst="rect">
                <a:avLst/>
              </a:prstGeom>
              <a:blipFill>
                <a:blip r:embed="rId2"/>
                <a:stretch>
                  <a:fillRect l="-74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C4852BF8-B569-4975-8F1B-6CAEABFD042C}"/>
              </a:ext>
            </a:extLst>
          </p:cNvPr>
          <p:cNvGrpSpPr/>
          <p:nvPr/>
        </p:nvGrpSpPr>
        <p:grpSpPr>
          <a:xfrm>
            <a:off x="1917498" y="1841587"/>
            <a:ext cx="3181514" cy="4356098"/>
            <a:chOff x="146095" y="1293340"/>
            <a:chExt cx="3696437" cy="506112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F8B3F20-14D3-4365-9262-AC34A27EE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925" y="1293340"/>
              <a:ext cx="2646777" cy="474275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3D2DFB3-2695-4005-9883-839895B2E1F1}"/>
                </a:ext>
              </a:extLst>
            </p:cNvPr>
            <p:cNvSpPr txBox="1"/>
            <p:nvPr/>
          </p:nvSpPr>
          <p:spPr>
            <a:xfrm>
              <a:off x="146095" y="5925356"/>
              <a:ext cx="3696437" cy="429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LEGEND-1t baseline design</a:t>
              </a:r>
              <a:endParaRPr lang="en-CA" dirty="0">
                <a:latin typeface="Avenir Next LT Pro Light" panose="020B0304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E203B6-BF7F-4E12-8911-387149637F47}"/>
              </a:ext>
            </a:extLst>
          </p:cNvPr>
          <p:cNvGrpSpPr/>
          <p:nvPr/>
        </p:nvGrpSpPr>
        <p:grpSpPr>
          <a:xfrm>
            <a:off x="1203158" y="3038929"/>
            <a:ext cx="1616484" cy="701931"/>
            <a:chOff x="-9060" y="3155813"/>
            <a:chExt cx="1712271" cy="74352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0426F9-519E-43EF-B0CC-F8271796A7DF}"/>
                </a:ext>
              </a:extLst>
            </p:cNvPr>
            <p:cNvSpPr txBox="1"/>
            <p:nvPr/>
          </p:nvSpPr>
          <p:spPr>
            <a:xfrm>
              <a:off x="-9060" y="3155813"/>
              <a:ext cx="1546199" cy="554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4 LEGEND-200 payloads </a:t>
              </a:r>
              <a:endParaRPr lang="en-CA" sz="1400" dirty="0">
                <a:solidFill>
                  <a:srgbClr val="FF0000"/>
                </a:solidFill>
                <a:latin typeface="Avenir Next LT Pro Light" panose="020B0304020202020204" pitchFamily="34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748DC97-CD72-44DF-A65A-054CFED91CA5}"/>
                </a:ext>
              </a:extLst>
            </p:cNvPr>
            <p:cNvCxnSpPr/>
            <p:nvPr/>
          </p:nvCxnSpPr>
          <p:spPr>
            <a:xfrm>
              <a:off x="1145628" y="3552497"/>
              <a:ext cx="557583" cy="3468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215F588-78CE-4AD8-993D-B5D753EFC2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595" t="14049"/>
          <a:stretch/>
        </p:blipFill>
        <p:spPr>
          <a:xfrm>
            <a:off x="6237387" y="1841587"/>
            <a:ext cx="4326468" cy="4371474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24693B2-873E-4071-8534-DBFA960CCE13}"/>
              </a:ext>
            </a:extLst>
          </p:cNvPr>
          <p:cNvGrpSpPr/>
          <p:nvPr/>
        </p:nvGrpSpPr>
        <p:grpSpPr>
          <a:xfrm>
            <a:off x="7528434" y="5852280"/>
            <a:ext cx="3035421" cy="369332"/>
            <a:chOff x="5471493" y="6128322"/>
            <a:chExt cx="3035421" cy="36933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CC94456-E025-4FEA-827F-39E2F8B56114}"/>
                </a:ext>
              </a:extLst>
            </p:cNvPr>
            <p:cNvSpPr/>
            <p:nvPr/>
          </p:nvSpPr>
          <p:spPr>
            <a:xfrm>
              <a:off x="5471493" y="6205173"/>
              <a:ext cx="1160535" cy="20920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4D352A-D6DB-45ED-9226-1F2C0D6B08B5}"/>
                </a:ext>
              </a:extLst>
            </p:cNvPr>
            <p:cNvSpPr txBox="1"/>
            <p:nvPr/>
          </p:nvSpPr>
          <p:spPr>
            <a:xfrm>
              <a:off x="6940872" y="6128322"/>
              <a:ext cx="1566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j-lt"/>
                </a:rPr>
                <a:t>challenging</a:t>
              </a:r>
              <a:endParaRPr lang="en-CA" dirty="0">
                <a:solidFill>
                  <a:srgbClr val="FF0000"/>
                </a:solidFill>
                <a:latin typeface="+mj-lt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364D47A-8B4A-423C-B736-7A36EFF67C9A}"/>
                </a:ext>
              </a:extLst>
            </p:cNvPr>
            <p:cNvCxnSpPr/>
            <p:nvPr/>
          </p:nvCxnSpPr>
          <p:spPr>
            <a:xfrm flipH="1">
              <a:off x="6632028" y="6330162"/>
              <a:ext cx="36220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376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126F3-ADD8-4F47-8B58-1A094279E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nEXO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ADFBCC-3595-40E7-BDF5-E3F80DBA48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19200"/>
                <a:ext cx="6314367" cy="4957763"/>
              </a:xfrm>
            </p:spPr>
            <p:txBody>
              <a:bodyPr>
                <a:noAutofit/>
              </a:bodyPr>
              <a:lstStyle/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Builds on experience gained in EXO-200 (110 kg LXe active mass,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18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18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8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18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18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180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)</a:t>
                </a:r>
                <a:endParaRPr lang="en-CA" sz="1800" dirty="0"/>
              </a:p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CA" sz="1800" dirty="0"/>
                  <a:t>Single-phase LXe TPC: 1.16 m inner diameter, 1.25 m drift height (single drift direction)</a:t>
                </a:r>
              </a:p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CA" sz="1800" dirty="0"/>
                  <a:t>5.1 t LXe (</a:t>
                </a:r>
                <a:r>
                  <a:rPr lang="en-US" sz="1800" dirty="0">
                    <a:solidFill>
                      <a:srgbClr val="0070C0"/>
                    </a:solidFill>
                  </a:rPr>
                  <a:t>90% </a:t>
                </a:r>
                <a:r>
                  <a:rPr lang="en-US" sz="1800" baseline="30000" dirty="0">
                    <a:solidFill>
                      <a:srgbClr val="0070C0"/>
                    </a:solidFill>
                  </a:rPr>
                  <a:t>136</a:t>
                </a:r>
                <a:r>
                  <a:rPr lang="en-US" sz="1800" dirty="0">
                    <a:solidFill>
                      <a:srgbClr val="0070C0"/>
                    </a:solidFill>
                  </a:rPr>
                  <a:t>Xe</a:t>
                </a:r>
                <a:r>
                  <a:rPr lang="en-CA" sz="1800" dirty="0"/>
                  <a:t>) in total (4.0 in the TPC)</a:t>
                </a:r>
              </a:p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Charge readout by induced current on </a:t>
                </a:r>
                <a:r>
                  <a:rPr lang="en-US" sz="1800" dirty="0">
                    <a:solidFill>
                      <a:schemeClr val="accent5"/>
                    </a:solidFill>
                  </a:rPr>
                  <a:t>charge collection tiles </a:t>
                </a:r>
                <a:r>
                  <a:rPr lang="en-US" sz="1800" dirty="0"/>
                  <a:t>(top)</a:t>
                </a:r>
              </a:p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5"/>
                    </a:solidFill>
                  </a:rPr>
                  <a:t>Light readout by SiPM tiles </a:t>
                </a:r>
                <a:r>
                  <a:rPr lang="en-US" sz="1800" dirty="0"/>
                  <a:t>(4.5 m</a:t>
                </a:r>
                <a:r>
                  <a:rPr lang="en-US" sz="1800" baseline="30000" dirty="0"/>
                  <a:t>2</a:t>
                </a:r>
                <a:r>
                  <a:rPr lang="en-US" sz="1800" dirty="0"/>
                  <a:t> total) on barrel behind the field cage</a:t>
                </a:r>
              </a:p>
              <a:p>
                <a:pPr marL="285750" indent="-285750"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Cost &gt; USD 400M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ADFBCC-3595-40E7-BDF5-E3F80DBA48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19200"/>
                <a:ext cx="6314367" cy="4957763"/>
              </a:xfrm>
              <a:blipFill>
                <a:blip r:embed="rId2"/>
                <a:stretch>
                  <a:fillRect l="-579" r="-1158" b="-2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C96F8-E1B6-44A2-B7D1-421719B7A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4C819-AC71-48E6-A4A3-036801A8C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FDC3C-9109-4B70-B486-31F7D100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F879362-E7CB-4DEA-85FD-0619FFC6CC9B}"/>
              </a:ext>
            </a:extLst>
          </p:cNvPr>
          <p:cNvGrpSpPr/>
          <p:nvPr/>
        </p:nvGrpSpPr>
        <p:grpSpPr>
          <a:xfrm>
            <a:off x="7797329" y="1330543"/>
            <a:ext cx="3556471" cy="1321011"/>
            <a:chOff x="5108027" y="1485251"/>
            <a:chExt cx="3556471" cy="1321011"/>
          </a:xfrm>
        </p:grpSpPr>
        <p:pic>
          <p:nvPicPr>
            <p:cNvPr id="8" name="Picture 2" descr="Image result for exo-200">
              <a:extLst>
                <a:ext uri="{FF2B5EF4-FFF2-40B4-BE49-F238E27FC236}">
                  <a16:creationId xmlns:a16="http://schemas.microsoft.com/office/drawing/2014/main" id="{1A29F85E-8EFB-414C-B451-2AE6567D21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8027" y="1485251"/>
              <a:ext cx="2348463" cy="1321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E83E1A4-3A49-4BF7-9EE4-8EEDADF811E9}"/>
                </a:ext>
              </a:extLst>
            </p:cNvPr>
            <p:cNvSpPr txBox="1"/>
            <p:nvPr/>
          </p:nvSpPr>
          <p:spPr>
            <a:xfrm>
              <a:off x="7598979" y="1485251"/>
              <a:ext cx="106551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EXO-200 mounted in cryostat</a:t>
              </a:r>
              <a:endParaRPr lang="en-CA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1A99EA-E049-469C-9BA4-596ECB55EBB6}"/>
              </a:ext>
            </a:extLst>
          </p:cNvPr>
          <p:cNvGrpSpPr/>
          <p:nvPr/>
        </p:nvGrpSpPr>
        <p:grpSpPr>
          <a:xfrm>
            <a:off x="7288123" y="2783666"/>
            <a:ext cx="4199711" cy="3440572"/>
            <a:chOff x="4675823" y="3070486"/>
            <a:chExt cx="4199711" cy="344057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EFDEFE0-9FBB-4A07-8566-A16E3C62B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5823" y="3070486"/>
              <a:ext cx="4199711" cy="3440572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C1024D3-1905-4B1B-8892-617142331DC3}"/>
                </a:ext>
              </a:extLst>
            </p:cNvPr>
            <p:cNvCxnSpPr/>
            <p:nvPr/>
          </p:nvCxnSpPr>
          <p:spPr>
            <a:xfrm flipV="1">
              <a:off x="5791200" y="4086579"/>
              <a:ext cx="0" cy="1397876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06FE8A9-4F1E-4307-AB80-21A9E8095C91}"/>
                </a:ext>
              </a:extLst>
            </p:cNvPr>
            <p:cNvSpPr txBox="1"/>
            <p:nvPr/>
          </p:nvSpPr>
          <p:spPr>
            <a:xfrm>
              <a:off x="5849486" y="4511546"/>
              <a:ext cx="926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sz="140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US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drift direction</a:t>
              </a:r>
              <a:endParaRPr lang="en-CA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1D1D8A81-5A24-4E7C-94BB-42D45A2ECD50}"/>
              </a:ext>
            </a:extLst>
          </p:cNvPr>
          <p:cNvSpPr/>
          <p:nvPr/>
        </p:nvSpPr>
        <p:spPr>
          <a:xfrm>
            <a:off x="8900732" y="6031081"/>
            <a:ext cx="27226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>
                <a:solidFill>
                  <a:schemeClr val="accent6"/>
                </a:solidFill>
                <a:latin typeface="+mj-lt"/>
              </a:rPr>
              <a:t>arXiv:1710.05075, 1805.11142  </a:t>
            </a:r>
          </a:p>
        </p:txBody>
      </p:sp>
    </p:spTree>
    <p:extLst>
      <p:ext uri="{BB962C8B-B14F-4D97-AF65-F5344CB8AC3E}">
        <p14:creationId xmlns:p14="http://schemas.microsoft.com/office/powerpoint/2010/main" val="109966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126F3-ADD8-4F47-8B58-1A094279E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nEXO</a:t>
            </a:r>
            <a:r>
              <a:rPr lang="en-US" dirty="0"/>
              <a:t>: projected sensitivity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C96F8-E1B6-44A2-B7D1-421719B7A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4C819-AC71-48E6-A4A3-036801A8C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FDC3C-9109-4B70-B486-31F7D100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FE8DBAE-0E02-47FE-B7E4-4E04F987D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63495"/>
            <a:ext cx="5915952" cy="44359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3C63663-A12A-4658-B8FE-C2B27B864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353" y="1363495"/>
            <a:ext cx="3904447" cy="424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99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6891-38C4-4D07-AF31-6E582D13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CUPID: </a:t>
            </a:r>
            <a:r>
              <a:rPr lang="en-US" sz="3200" dirty="0">
                <a:solidFill>
                  <a:srgbClr val="0070C0"/>
                </a:solidFill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UORE </a:t>
            </a:r>
            <a:r>
              <a:rPr lang="en-US" sz="3200" dirty="0">
                <a:solidFill>
                  <a:srgbClr val="0070C0"/>
                </a:solidFill>
              </a:rPr>
              <a:t>U</a:t>
            </a:r>
            <a:r>
              <a:rPr lang="en-US" sz="3200" dirty="0">
                <a:solidFill>
                  <a:schemeClr val="tx1"/>
                </a:solidFill>
              </a:rPr>
              <a:t>pgrade with </a:t>
            </a:r>
            <a:r>
              <a:rPr lang="en-US" sz="3200" dirty="0">
                <a:solidFill>
                  <a:srgbClr val="0070C0"/>
                </a:solidFill>
              </a:rPr>
              <a:t>P</a:t>
            </a:r>
            <a:r>
              <a:rPr lang="en-US" sz="3200" dirty="0">
                <a:solidFill>
                  <a:schemeClr val="tx1"/>
                </a:solidFill>
              </a:rPr>
              <a:t>article </a:t>
            </a:r>
            <a:r>
              <a:rPr lang="en-US" sz="3200" dirty="0" err="1">
                <a:solidFill>
                  <a:srgbClr val="0070C0"/>
                </a:solidFill>
              </a:rPr>
              <a:t>ID</a:t>
            </a:r>
            <a:r>
              <a:rPr lang="en-US" sz="3200" dirty="0" err="1">
                <a:solidFill>
                  <a:schemeClr val="tx1"/>
                </a:solidFill>
              </a:rPr>
              <a:t>entification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52A9F42-590F-43FB-9130-6C7734DA0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6327745" cy="4957763"/>
          </a:xfrm>
        </p:spPr>
        <p:txBody>
          <a:bodyPr>
            <a:normAutofit/>
          </a:bodyPr>
          <a:lstStyle/>
          <a:p>
            <a:r>
              <a:rPr lang="en-US" sz="2000" dirty="0"/>
              <a:t>Successor of CUORE, which used </a:t>
            </a:r>
            <a:r>
              <a:rPr lang="en-GB" sz="2000" dirty="0"/>
              <a:t>988 </a:t>
            </a:r>
            <a:r>
              <a:rPr lang="en-GB" sz="2000" baseline="30000" dirty="0"/>
              <a:t>nat</a:t>
            </a:r>
            <a:r>
              <a:rPr lang="en-GB" sz="2000" dirty="0"/>
              <a:t>TeO</a:t>
            </a:r>
            <a:r>
              <a:rPr lang="en-GB" sz="2000" baseline="-25000" dirty="0"/>
              <a:t>2</a:t>
            </a:r>
            <a:r>
              <a:rPr lang="en-GB" sz="2000" dirty="0"/>
              <a:t> (34% </a:t>
            </a:r>
            <a:r>
              <a:rPr lang="en-GB" sz="2000" baseline="30000" dirty="0"/>
              <a:t>130</a:t>
            </a:r>
            <a:r>
              <a:rPr lang="en-GB" sz="2000" dirty="0"/>
              <a:t>Te) bolometer crystals @ 10-15  </a:t>
            </a:r>
            <a:r>
              <a:rPr lang="en-GB" sz="2000" dirty="0" err="1"/>
              <a:t>mK</a:t>
            </a:r>
            <a:r>
              <a:rPr lang="en-GB" sz="2000" dirty="0"/>
              <a:t> at LNGS </a:t>
            </a:r>
          </a:p>
          <a:p>
            <a:r>
              <a:rPr lang="en-US" sz="2000" dirty="0"/>
              <a:t>CUORE’s bolometers were sensitive only to heat signals and suffered from a high background of alpha events on their surface.</a:t>
            </a:r>
          </a:p>
          <a:p>
            <a:r>
              <a:rPr lang="en-US" sz="2000" dirty="0"/>
              <a:t>CUPID will reuse CUORE’s cryostat with a new generation of </a:t>
            </a:r>
            <a:r>
              <a:rPr lang="en-US" sz="2000" dirty="0">
                <a:solidFill>
                  <a:schemeClr val="accent1"/>
                </a:solidFill>
              </a:rPr>
              <a:t>scintillating bolometers, </a:t>
            </a:r>
            <a:r>
              <a:rPr lang="en-US" sz="2000" dirty="0"/>
              <a:t>sensitive to both heat and light.</a:t>
            </a: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DBD99-B69A-4A00-AB1D-7914909A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6EFCA-FDF0-45B0-9677-E22A6AB40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60371-8DEE-4667-8108-DFF6424C9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F669197C-F7DF-4D54-8102-E6CDC36A0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481" y="1366898"/>
            <a:ext cx="4037319" cy="4271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F27259-A261-43B1-9A6E-A8E589233E26}"/>
              </a:ext>
            </a:extLst>
          </p:cNvPr>
          <p:cNvSpPr txBox="1"/>
          <p:nvPr/>
        </p:nvSpPr>
        <p:spPr>
          <a:xfrm>
            <a:off x="7460318" y="4844771"/>
            <a:ext cx="3310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CUORE: “The coldest cubic meter in the universe”</a:t>
            </a:r>
            <a:endParaRPr lang="en-C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1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6891-38C4-4D07-AF31-6E582D13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CUPID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52A9F42-590F-43FB-9130-6C7734DA02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19200"/>
                <a:ext cx="5941121" cy="4957763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2000" dirty="0"/>
                  <a:t>CUPID will rely on </a:t>
                </a:r>
                <a:r>
                  <a:rPr lang="fr-FR" sz="2000" dirty="0">
                    <a:latin typeface="+mj-lt"/>
                  </a:rPr>
                  <a:t>Li</a:t>
                </a:r>
                <a:r>
                  <a:rPr lang="fr-FR" sz="2000" baseline="-25000" dirty="0">
                    <a:latin typeface="+mj-lt"/>
                  </a:rPr>
                  <a:t>2</a:t>
                </a:r>
                <a:r>
                  <a:rPr lang="fr-FR" sz="2000" baseline="30000" dirty="0">
                    <a:latin typeface="+mj-lt"/>
                  </a:rPr>
                  <a:t>100</a:t>
                </a:r>
                <a:r>
                  <a:rPr lang="fr-FR" sz="2000" dirty="0">
                    <a:latin typeface="+mj-lt"/>
                  </a:rPr>
                  <a:t>MoO</a:t>
                </a:r>
                <a:r>
                  <a:rPr lang="fr-FR" sz="2000" baseline="-25000" dirty="0">
                    <a:latin typeface="+mj-lt"/>
                  </a:rPr>
                  <a:t>4</a:t>
                </a:r>
                <a:r>
                  <a:rPr lang="en-US" sz="2000" dirty="0">
                    <a:latin typeface="+mj-lt"/>
                  </a:rPr>
                  <a:t> scintillating bolometer crystals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baseline="30000" dirty="0">
                    <a:latin typeface="+mj-lt"/>
                  </a:rPr>
                  <a:t>100</a:t>
                </a:r>
                <a:r>
                  <a:rPr lang="en-US" sz="2000" dirty="0">
                    <a:latin typeface="+mj-lt"/>
                  </a:rPr>
                  <a:t>Mo: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𝛽𝛽</m:t>
                        </m:r>
                      </m:sub>
                    </m:sSub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3034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keV</m:t>
                    </m:r>
                  </m:oMath>
                </a14:m>
                <a:r>
                  <a:rPr lang="en-US" sz="2000" dirty="0"/>
                  <a:t> – above all natural gamma lines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The combined readout of light and heat allows eliminating surface alpha events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Excellent energy resolution: 0.17% FWHM at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sz="2000" dirty="0"/>
                  <a:t>, high radiopurity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52A9F42-590F-43FB-9130-6C7734DA02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19200"/>
                <a:ext cx="5941121" cy="4957763"/>
              </a:xfrm>
              <a:blipFill>
                <a:blip r:embed="rId2"/>
                <a:stretch>
                  <a:fillRect l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DBD99-B69A-4A00-AB1D-7914909A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6EFCA-FDF0-45B0-9677-E22A6AB40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60371-8DEE-4667-8108-DFF6424C9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55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83AD3C-51E7-403F-9E16-0F6CDAB35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105" y="1272999"/>
            <a:ext cx="4240947" cy="208331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B4AB4EF-187A-4A3C-84F4-3E03CFAF3E19}"/>
              </a:ext>
            </a:extLst>
          </p:cNvPr>
          <p:cNvGrpSpPr/>
          <p:nvPr/>
        </p:nvGrpSpPr>
        <p:grpSpPr>
          <a:xfrm>
            <a:off x="7653330" y="3513577"/>
            <a:ext cx="3532640" cy="2753080"/>
            <a:chOff x="5048322" y="3457902"/>
            <a:chExt cx="3532640" cy="275308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32EEEB7-E4D7-45E0-A0D0-6BC294548AFE}"/>
                </a:ext>
              </a:extLst>
            </p:cNvPr>
            <p:cNvGrpSpPr/>
            <p:nvPr/>
          </p:nvGrpSpPr>
          <p:grpSpPr>
            <a:xfrm>
              <a:off x="5048322" y="3457902"/>
              <a:ext cx="3532640" cy="2753080"/>
              <a:chOff x="24528" y="3291031"/>
              <a:chExt cx="4048438" cy="3155055"/>
            </a:xfrm>
          </p:grpSpPr>
          <p:pic>
            <p:nvPicPr>
              <p:cNvPr id="16" name="Picture 12">
                <a:extLst>
                  <a:ext uri="{FF2B5EF4-FFF2-40B4-BE49-F238E27FC236}">
                    <a16:creationId xmlns:a16="http://schemas.microsoft.com/office/drawing/2014/main" id="{38734A0F-7330-4841-BF4E-BF2759F5AD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28" y="3291031"/>
                <a:ext cx="4048438" cy="2780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ctangle 78">
                <a:extLst>
                  <a:ext uri="{FF2B5EF4-FFF2-40B4-BE49-F238E27FC236}">
                    <a16:creationId xmlns:a16="http://schemas.microsoft.com/office/drawing/2014/main" id="{A427B15B-8305-4A75-B43E-C0999DC3A373}"/>
                  </a:ext>
                </a:extLst>
              </p:cNvPr>
              <p:cNvSpPr/>
              <p:nvPr/>
            </p:nvSpPr>
            <p:spPr>
              <a:xfrm>
                <a:off x="2956916" y="4400521"/>
                <a:ext cx="1066614" cy="4550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ct val="0"/>
                  </a:spcBef>
                  <a:buSzTx/>
                </a:pPr>
                <a:r>
                  <a:rPr lang="en-US" altLang="fr-FR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 </a:t>
                </a:r>
                <a:r>
                  <a:rPr lang="en-US" altLang="fr-FR" baseline="300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210</a:t>
                </a:r>
                <a:r>
                  <a:rPr lang="en-US" altLang="fr-FR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Po</a:t>
                </a:r>
              </a:p>
            </p:txBody>
          </p:sp>
          <p:sp>
            <p:nvSpPr>
              <p:cNvPr id="18" name="Rectangle 78">
                <a:extLst>
                  <a:ext uri="{FF2B5EF4-FFF2-40B4-BE49-F238E27FC236}">
                    <a16:creationId xmlns:a16="http://schemas.microsoft.com/office/drawing/2014/main" id="{8CCFB1A8-E047-486B-A7C2-716D2BFAF478}"/>
                  </a:ext>
                </a:extLst>
              </p:cNvPr>
              <p:cNvSpPr/>
              <p:nvPr/>
            </p:nvSpPr>
            <p:spPr>
              <a:xfrm>
                <a:off x="713864" y="4315706"/>
                <a:ext cx="679942" cy="4550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ct val="0"/>
                  </a:spcBef>
                  <a:buSzTx/>
                </a:pPr>
                <a:r>
                  <a:rPr lang="en-US" altLang="fr-FR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 /</a:t>
                </a:r>
              </a:p>
            </p:txBody>
          </p:sp>
          <p:sp>
            <p:nvSpPr>
              <p:cNvPr id="19" name="Прямоугольник 46">
                <a:extLst>
                  <a:ext uri="{FF2B5EF4-FFF2-40B4-BE49-F238E27FC236}">
                    <a16:creationId xmlns:a16="http://schemas.microsoft.com/office/drawing/2014/main" id="{C402D9EB-A12C-43C4-9BFA-8A39A16EA8C9}"/>
                  </a:ext>
                </a:extLst>
              </p:cNvPr>
              <p:cNvSpPr/>
              <p:nvPr/>
            </p:nvSpPr>
            <p:spPr>
              <a:xfrm>
                <a:off x="841945" y="5987556"/>
                <a:ext cx="3028424" cy="458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70C0"/>
                    </a:solidFill>
                    <a:latin typeface="+mj-lt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/() separation 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  <a:sym typeface="Symbol"/>
                  </a:rPr>
                  <a:t>~</a:t>
                </a:r>
                <a:r>
                  <a:rPr lang="en-US" sz="2000" dirty="0">
                    <a:solidFill>
                      <a:srgbClr val="0070C0"/>
                    </a:solidFill>
                    <a:latin typeface="+mj-lt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15</a:t>
                </a:r>
              </a:p>
            </p:txBody>
          </p:sp>
          <p:cxnSp>
            <p:nvCxnSpPr>
              <p:cNvPr id="20" name="Connecteur droit avec flèche 8">
                <a:extLst>
                  <a:ext uri="{FF2B5EF4-FFF2-40B4-BE49-F238E27FC236}">
                    <a16:creationId xmlns:a16="http://schemas.microsoft.com/office/drawing/2014/main" id="{5CE1340C-53BF-4D3A-976E-146EB0D0E088}"/>
                  </a:ext>
                </a:extLst>
              </p:cNvPr>
              <p:cNvCxnSpPr/>
              <p:nvPr/>
            </p:nvCxnSpPr>
            <p:spPr>
              <a:xfrm>
                <a:off x="2267744" y="3787465"/>
                <a:ext cx="0" cy="193577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8">
                <a:extLst>
                  <a:ext uri="{FF2B5EF4-FFF2-40B4-BE49-F238E27FC236}">
                    <a16:creationId xmlns:a16="http://schemas.microsoft.com/office/drawing/2014/main" id="{F64448D8-CC51-40DB-A43D-9A9DF4362F34}"/>
                  </a:ext>
                </a:extLst>
              </p:cNvPr>
              <p:cNvCxnSpPr/>
              <p:nvPr/>
            </p:nvCxnSpPr>
            <p:spPr>
              <a:xfrm flipH="1">
                <a:off x="2267744" y="3800814"/>
                <a:ext cx="366417" cy="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93">
                <a:extLst>
                  <a:ext uri="{FF2B5EF4-FFF2-40B4-BE49-F238E27FC236}">
                    <a16:creationId xmlns:a16="http://schemas.microsoft.com/office/drawing/2014/main" id="{CDEF989B-C550-43D2-86D9-46AC99739DCD}"/>
                  </a:ext>
                </a:extLst>
              </p:cNvPr>
              <p:cNvSpPr/>
              <p:nvPr/>
            </p:nvSpPr>
            <p:spPr>
              <a:xfrm>
                <a:off x="2805876" y="3344456"/>
                <a:ext cx="1267090" cy="2762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ct val="0"/>
                  </a:spcBef>
                  <a:buSzTx/>
                </a:pPr>
                <a:r>
                  <a:rPr lang="en-US" altLang="fr-FR" sz="1200" i="1" dirty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Preliminary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407D4DC-E83B-42EA-9CA1-92E037AF986F}"/>
                    </a:ext>
                  </a:extLst>
                </p:cNvPr>
                <p:cNvSpPr/>
                <p:nvPr/>
              </p:nvSpPr>
              <p:spPr>
                <a:xfrm>
                  <a:off x="7258026" y="3685240"/>
                  <a:ext cx="631198" cy="39408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𝛽𝛽</m:t>
                            </m:r>
                          </m:sub>
                        </m:sSub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8026" y="3685240"/>
                  <a:ext cx="631198" cy="394082"/>
                </a:xfrm>
                <a:prstGeom prst="rect">
                  <a:avLst/>
                </a:prstGeom>
                <a:blipFill>
                  <a:blip r:embed="rId5"/>
                  <a:stretch>
                    <a:fillRect b="-10938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2523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6891-38C4-4D07-AF31-6E582D13A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CUPID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52A9F42-590F-43FB-9130-6C7734DA02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19200"/>
                <a:ext cx="7458777" cy="495776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>
                    <a:latin typeface="+mj-lt"/>
                  </a:rPr>
                  <a:t>First phase: 1534 </a:t>
                </a:r>
                <a:r>
                  <a:rPr lang="fr-FR" sz="2000" dirty="0">
                    <a:latin typeface="+mj-lt"/>
                  </a:rPr>
                  <a:t>Li</a:t>
                </a:r>
                <a:r>
                  <a:rPr lang="fr-FR" sz="2000" baseline="-25000" dirty="0">
                    <a:latin typeface="+mj-lt"/>
                  </a:rPr>
                  <a:t>2</a:t>
                </a:r>
                <a:r>
                  <a:rPr lang="fr-FR" sz="2000" baseline="30000" dirty="0">
                    <a:latin typeface="+mj-lt"/>
                  </a:rPr>
                  <a:t>100</a:t>
                </a:r>
                <a:r>
                  <a:rPr lang="fr-FR" sz="2000" dirty="0">
                    <a:latin typeface="+mj-lt"/>
                  </a:rPr>
                  <a:t>MoO</a:t>
                </a:r>
                <a:r>
                  <a:rPr lang="fr-FR" sz="2000" baseline="-25000" dirty="0">
                    <a:latin typeface="+mj-lt"/>
                  </a:rPr>
                  <a:t>4</a:t>
                </a:r>
                <a:r>
                  <a:rPr lang="en-US" sz="2000" dirty="0">
                    <a:latin typeface="+mj-lt"/>
                  </a:rPr>
                  <a:t> crystals in the existing CUORE cryostat (250 kg </a:t>
                </a:r>
                <a:r>
                  <a:rPr lang="en-US" sz="2000" baseline="30000" dirty="0">
                    <a:latin typeface="+mj-lt"/>
                  </a:rPr>
                  <a:t>100</a:t>
                </a:r>
                <a:r>
                  <a:rPr lang="en-US" sz="2000" dirty="0">
                    <a:latin typeface="+mj-lt"/>
                  </a:rPr>
                  <a:t>Mo, &gt;95% enrichment)</a:t>
                </a:r>
                <a:endParaRPr lang="en-CA" sz="2000" dirty="0">
                  <a:solidFill>
                    <a:srgbClr val="FF0000"/>
                  </a:solidFill>
                  <a:latin typeface="+mj-lt"/>
                </a:endParaRPr>
              </a:p>
              <a:p>
                <a:r>
                  <a:rPr lang="en-US" sz="2000" dirty="0">
                    <a:latin typeface="+mj-lt"/>
                  </a:rPr>
                  <a:t>Expected sensitivity after 10 years: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=1.5</m:t>
                    </m:r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en-US" sz="20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lang="en-CA" sz="2000" dirty="0">
                    <a:solidFill>
                      <a:schemeClr val="accent5"/>
                    </a:solidFill>
                    <a:latin typeface="+mj-lt"/>
                  </a:rPr>
                  <a:t>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sz="2000" i="1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𝛽𝛽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10−17 </m:t>
                    </m:r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2000" b="0" i="0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000" dirty="0">
                    <a:solidFill>
                      <a:schemeClr val="accent5"/>
                    </a:solidFill>
                    <a:latin typeface="+mj-lt"/>
                  </a:rPr>
                  <a:t>– </a:t>
                </a:r>
                <a:r>
                  <a:rPr lang="en-CA" sz="2000" b="1" dirty="0">
                    <a:solidFill>
                      <a:schemeClr val="accent5"/>
                    </a:solidFill>
                    <a:latin typeface="+mj-lt"/>
                  </a:rPr>
                  <a:t>enough to cover the IO band</a:t>
                </a:r>
                <a:r>
                  <a:rPr lang="en-CA" sz="2000" dirty="0">
                    <a:solidFill>
                      <a:schemeClr val="accent5"/>
                    </a:solidFill>
                    <a:latin typeface="+mj-lt"/>
                  </a:rPr>
                  <a:t>)</a:t>
                </a:r>
              </a:p>
              <a:p>
                <a:r>
                  <a:rPr lang="en-CA" sz="2000" dirty="0">
                    <a:latin typeface="+mj-lt"/>
                  </a:rPr>
                  <a:t>Modest cost (first phase): few tens M USD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  <a:latin typeface="+mj-lt"/>
                  </a:rPr>
                  <a:t>Future: “CUPID-1T”,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0.9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000" dirty="0">
                    <a:solidFill>
                      <a:schemeClr val="tx1"/>
                    </a:solidFill>
                    <a:latin typeface="+mj-lt"/>
                  </a:rPr>
                  <a:t>after 10 years, requires a new cryostat and </a:t>
                </a:r>
                <a:r>
                  <a:rPr lang="en-CA" sz="2000" i="1" dirty="0">
                    <a:solidFill>
                      <a:schemeClr val="tx1"/>
                    </a:solidFill>
                    <a:latin typeface="+mj-lt"/>
                  </a:rPr>
                  <a:t>20-fold improvement in background</a:t>
                </a:r>
                <a:endParaRPr lang="en-US" sz="2000" dirty="0"/>
              </a:p>
            </p:txBody>
          </p:sp>
        </mc:Choice>
        <mc:Fallback xmlns="">
          <p:sp>
            <p:nvSpPr>
              <p:cNvPr id="13" name="Content Placeholder 12">
                <a:extLst>
                  <a:ext uri="{FF2B5EF4-FFF2-40B4-BE49-F238E27FC236}">
                    <a16:creationId xmlns:a16="http://schemas.microsoft.com/office/drawing/2014/main" id="{852A9F42-590F-43FB-9130-6C7734DA02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19200"/>
                <a:ext cx="7458777" cy="4957763"/>
              </a:xfrm>
              <a:blipFill>
                <a:blip r:embed="rId2"/>
                <a:stretch>
                  <a:fillRect l="-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DBD99-B69A-4A00-AB1D-7914909AE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6EFCA-FDF0-45B0-9677-E22A6AB40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60371-8DEE-4667-8108-DFF6424C9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A1D91E-37B3-404D-8980-D3780B76FBA3}"/>
              </a:ext>
            </a:extLst>
          </p:cNvPr>
          <p:cNvGrpSpPr/>
          <p:nvPr/>
        </p:nvGrpSpPr>
        <p:grpSpPr>
          <a:xfrm>
            <a:off x="8610600" y="1201967"/>
            <a:ext cx="2743200" cy="4827206"/>
            <a:chOff x="6522352" y="1342149"/>
            <a:chExt cx="2142146" cy="376953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861F9CB-05CA-4F91-ABBA-E14518D87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22352" y="1342149"/>
              <a:ext cx="2142146" cy="337708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0BB6C0-7364-47BB-A12D-2E5FC3E0DE09}"/>
                </a:ext>
              </a:extLst>
            </p:cNvPr>
            <p:cNvSpPr txBox="1"/>
            <p:nvPr/>
          </p:nvSpPr>
          <p:spPr>
            <a:xfrm>
              <a:off x="6827831" y="4803904"/>
              <a:ext cx="1531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solidFill>
                    <a:schemeClr val="accent2">
                      <a:lumMod val="50000"/>
                    </a:schemeClr>
                  </a:solidFill>
                </a:rPr>
                <a:t> arXiv:1907.09376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8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1DE78-6434-A344-80A1-F56BE35EB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D159-52F7-D142-D6F1-CBA437DD0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Barium tagging with molecular indicators in NEXT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F3B4C-17CA-F0C9-7B5D-6B8B55260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Coat cathode plane with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molecules that selectively catch barium ions </a:t>
            </a:r>
            <a:r>
              <a:rPr lang="en-US" sz="2000" dirty="0">
                <a:latin typeface="+mj-lt"/>
              </a:rPr>
              <a:t>(not Xe)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Once capturing barium, a molecule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changes its fluorescent response to laser excitation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Following a trigger on the event energy, scan expected barium “landing site” on cathode with a laser. 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A single molecule holding Ba</a:t>
            </a:r>
            <a:r>
              <a:rPr lang="en-US" sz="2000" baseline="30000" dirty="0">
                <a:solidFill>
                  <a:schemeClr val="accent1"/>
                </a:solidFill>
                <a:latin typeface="+mj-lt"/>
              </a:rPr>
              <a:t>2+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appears as a bright spot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`</a:t>
            </a:r>
            <a:endParaRPr lang="en-US" sz="2000" dirty="0"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endParaRPr lang="en-IL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CCD1E-4909-27B2-0620-F769B4180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9CEFC-9CB7-AB59-26BF-790107474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E526B-C4A2-BAFF-ABAB-C9F66B933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57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0F33C8-0EEC-BA86-B1F7-A5A5529253BA}"/>
              </a:ext>
            </a:extLst>
          </p:cNvPr>
          <p:cNvGrpSpPr/>
          <p:nvPr/>
        </p:nvGrpSpPr>
        <p:grpSpPr>
          <a:xfrm>
            <a:off x="1991498" y="3429000"/>
            <a:ext cx="5320722" cy="2714625"/>
            <a:chOff x="871369" y="3641726"/>
            <a:chExt cx="5320722" cy="27146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A59CB51-FE6E-90CB-8EB3-68C28384C413}"/>
                </a:ext>
              </a:extLst>
            </p:cNvPr>
            <p:cNvGrpSpPr/>
            <p:nvPr/>
          </p:nvGrpSpPr>
          <p:grpSpPr>
            <a:xfrm>
              <a:off x="871369" y="3641726"/>
              <a:ext cx="5320722" cy="2714625"/>
              <a:chOff x="871369" y="3641726"/>
              <a:chExt cx="5320722" cy="271462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1A2E535-D903-1E07-EDCD-71AA855660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2005"/>
              <a:stretch/>
            </p:blipFill>
            <p:spPr>
              <a:xfrm>
                <a:off x="2662227" y="3641726"/>
                <a:ext cx="3529864" cy="2714625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76C2E1-4CD7-C89D-30B9-A9AB345A60F0}"/>
                  </a:ext>
                </a:extLst>
              </p:cNvPr>
              <p:cNvSpPr txBox="1"/>
              <p:nvPr/>
            </p:nvSpPr>
            <p:spPr>
              <a:xfrm>
                <a:off x="871369" y="5077609"/>
                <a:ext cx="199525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Bicolor molecule developed at DIPC/EHU by the F. </a:t>
                </a:r>
                <a:r>
                  <a:rPr lang="en-US" sz="1400" dirty="0" err="1"/>
                  <a:t>Cossio</a:t>
                </a:r>
                <a:r>
                  <a:rPr lang="en-US" sz="1400" dirty="0"/>
                  <a:t> group</a:t>
                </a:r>
                <a:endParaRPr lang="en-CA" sz="1400" dirty="0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67490F-8F19-B904-4F98-A6029296A532}"/>
                </a:ext>
              </a:extLst>
            </p:cNvPr>
            <p:cNvSpPr/>
            <p:nvPr/>
          </p:nvSpPr>
          <p:spPr>
            <a:xfrm>
              <a:off x="871369" y="5980827"/>
              <a:ext cx="358411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0" i="1" u="none" strike="noStrike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Nature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 </a:t>
              </a:r>
              <a:r>
                <a:rPr lang="en-US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583 (2020)</a:t>
              </a:r>
              <a:r>
                <a:rPr lang="en-US" b="1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 </a:t>
              </a:r>
              <a:r>
                <a:rPr lang="en-US" b="0" i="0" dirty="0">
                  <a:solidFill>
                    <a:srgbClr val="00B050"/>
                  </a:solidFill>
                  <a:effectLst/>
                  <a:latin typeface="Avenir Next LT Pro Light" panose="020B0304020202020204" pitchFamily="34" charset="0"/>
                </a:rPr>
                <a:t>48</a:t>
              </a:r>
              <a:endParaRPr lang="en-CA" i="1" dirty="0">
                <a:solidFill>
                  <a:srgbClr val="00B050"/>
                </a:solidFill>
                <a:latin typeface="Avenir Next LT Pro Light" panose="020B0304020202020204" pitchFamily="34" charset="0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AC4946A-5141-630B-8A00-791C47F41A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233"/>
          <a:stretch/>
        </p:blipFill>
        <p:spPr>
          <a:xfrm>
            <a:off x="8103741" y="3300282"/>
            <a:ext cx="2420437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6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27146-6B10-AC49-BC06-3DC32CA4A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4ADBE-1DA0-EF72-9C2C-BD7D83566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150998-DC33-469D-E820-C57D44EA4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9EAFC4-2580-85C8-CAB8-03327466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0330B4-1CEC-1F3A-E1B3-AA82FC8F3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58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282EC1-5A4E-5AD6-206A-C87D3ED1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35" y="1417907"/>
            <a:ext cx="5486400" cy="43891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295C05-AEC5-9830-DAA4-544CCC78C0BE}"/>
              </a:ext>
            </a:extLst>
          </p:cNvPr>
          <p:cNvSpPr txBox="1"/>
          <p:nvPr/>
        </p:nvSpPr>
        <p:spPr>
          <a:xfrm>
            <a:off x="5315188" y="3979694"/>
            <a:ext cx="110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Signaling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90298-BB74-8F8A-A621-EE942EE7C7BB}"/>
              </a:ext>
            </a:extLst>
          </p:cNvPr>
          <p:cNvSpPr txBox="1"/>
          <p:nvPr/>
        </p:nvSpPr>
        <p:spPr>
          <a:xfrm>
            <a:off x="3452117" y="3324584"/>
            <a:ext cx="181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Rotating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10" name="Right Arrow 130">
            <a:extLst>
              <a:ext uri="{FF2B5EF4-FFF2-40B4-BE49-F238E27FC236}">
                <a16:creationId xmlns:a16="http://schemas.microsoft.com/office/drawing/2014/main" id="{961E5DAB-622A-5A8A-7C7E-CA62C2C32175}"/>
              </a:ext>
            </a:extLst>
          </p:cNvPr>
          <p:cNvSpPr/>
          <p:nvPr/>
        </p:nvSpPr>
        <p:spPr>
          <a:xfrm flipH="1">
            <a:off x="3130580" y="3358520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64A-3345-6FF3-6D1B-F1BA00F694D6}"/>
              </a:ext>
            </a:extLst>
          </p:cNvPr>
          <p:cNvSpPr txBox="1"/>
          <p:nvPr/>
        </p:nvSpPr>
        <p:spPr>
          <a:xfrm>
            <a:off x="3452117" y="377803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Additional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recognition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point</a:t>
            </a:r>
            <a:endParaRPr lang="en-US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ight Arrow 132">
            <a:extLst>
              <a:ext uri="{FF2B5EF4-FFF2-40B4-BE49-F238E27FC236}">
                <a16:creationId xmlns:a16="http://schemas.microsoft.com/office/drawing/2014/main" id="{403990DE-ABA1-0DAC-EB65-EAAEF670F05E}"/>
              </a:ext>
            </a:extLst>
          </p:cNvPr>
          <p:cNvSpPr/>
          <p:nvPr/>
        </p:nvSpPr>
        <p:spPr>
          <a:xfrm flipH="1">
            <a:off x="3130580" y="3811975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168D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16E0E8-CCBB-7F3B-B358-2991B65356A1}"/>
              </a:ext>
            </a:extLst>
          </p:cNvPr>
          <p:cNvSpPr txBox="1"/>
          <p:nvPr/>
        </p:nvSpPr>
        <p:spPr>
          <a:xfrm>
            <a:off x="3467716" y="448285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signaling</a:t>
            </a:r>
            <a:r>
              <a:rPr lang="es-ES" dirty="0"/>
              <a:t>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14972343-DE25-331D-72E1-0DD78A897382}"/>
              </a:ext>
            </a:extLst>
          </p:cNvPr>
          <p:cNvSpPr/>
          <p:nvPr/>
        </p:nvSpPr>
        <p:spPr>
          <a:xfrm>
            <a:off x="5138721" y="3306497"/>
            <a:ext cx="244716" cy="1822693"/>
          </a:xfrm>
          <a:prstGeom prst="rightBrace">
            <a:avLst/>
          </a:prstGeom>
          <a:ln w="19050">
            <a:solidFill>
              <a:srgbClr val="01C2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92612E-1545-A2D8-0556-ACC3642C37A5}"/>
              </a:ext>
            </a:extLst>
          </p:cNvPr>
          <p:cNvSpPr txBox="1"/>
          <p:nvPr/>
        </p:nvSpPr>
        <p:spPr>
          <a:xfrm>
            <a:off x="3392346" y="2046999"/>
            <a:ext cx="1819471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FF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/>
              <a:t>Ba</a:t>
            </a:r>
            <a:r>
              <a:rPr lang="es-ES" baseline="30000" dirty="0"/>
              <a:t>++</a:t>
            </a:r>
            <a:r>
              <a:rPr lang="es-ES" dirty="0"/>
              <a:t> receptor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6" name="Right Arrow 23">
            <a:extLst>
              <a:ext uri="{FF2B5EF4-FFF2-40B4-BE49-F238E27FC236}">
                <a16:creationId xmlns:a16="http://schemas.microsoft.com/office/drawing/2014/main" id="{B9EA2988-7438-245F-6D07-4CB11BC6B40C}"/>
              </a:ext>
            </a:extLst>
          </p:cNvPr>
          <p:cNvSpPr/>
          <p:nvPr/>
        </p:nvSpPr>
        <p:spPr>
          <a:xfrm flipH="1">
            <a:off x="3144160" y="2244849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25">
            <a:extLst>
              <a:ext uri="{FF2B5EF4-FFF2-40B4-BE49-F238E27FC236}">
                <a16:creationId xmlns:a16="http://schemas.microsoft.com/office/drawing/2014/main" id="{F6EED6BE-2960-3A44-C576-B2A50D8A9678}"/>
              </a:ext>
            </a:extLst>
          </p:cNvPr>
          <p:cNvSpPr/>
          <p:nvPr/>
        </p:nvSpPr>
        <p:spPr>
          <a:xfrm flipH="1">
            <a:off x="3144160" y="4542265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648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1EAC6-A54A-2360-10F6-1598F0C70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FBIBa_120">
            <a:hlinkClick r:id="" action="ppaction://media"/>
            <a:extLst>
              <a:ext uri="{FF2B5EF4-FFF2-40B4-BE49-F238E27FC236}">
                <a16:creationId xmlns:a16="http://schemas.microsoft.com/office/drawing/2014/main" id="{54B9B689-BF5F-D145-02FE-FD06CD2DF8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3634" y="1409700"/>
            <a:ext cx="5487166" cy="4389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03A7EF-90B2-D601-2CEE-C9976A33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43F143-2A1E-8C91-7253-890D74F9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75BC64-3EE4-2371-C5CC-62C200338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537CD-8A6E-9358-F36B-B76BDB6E9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59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F093AC-4679-B5E0-1728-00CFA5EE1017}"/>
              </a:ext>
            </a:extLst>
          </p:cNvPr>
          <p:cNvSpPr txBox="1"/>
          <p:nvPr/>
        </p:nvSpPr>
        <p:spPr>
          <a:xfrm>
            <a:off x="5315188" y="3979694"/>
            <a:ext cx="110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Signaling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67E0E7-4675-0501-4193-C17F82D0BF89}"/>
              </a:ext>
            </a:extLst>
          </p:cNvPr>
          <p:cNvSpPr txBox="1"/>
          <p:nvPr/>
        </p:nvSpPr>
        <p:spPr>
          <a:xfrm>
            <a:off x="3452117" y="3324584"/>
            <a:ext cx="181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Rotating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rPr>
              <a:t>unit</a:t>
            </a:r>
            <a:endParaRPr lang="en-US" b="1" dirty="0">
              <a:solidFill>
                <a:schemeClr val="bg1"/>
              </a:solidFill>
              <a:effectLst>
                <a:glow rad="63500">
                  <a:srgbClr val="05EF32">
                    <a:alpha val="40000"/>
                  </a:srgbClr>
                </a:glow>
              </a:effectLst>
            </a:endParaRPr>
          </a:p>
        </p:txBody>
      </p:sp>
      <p:sp>
        <p:nvSpPr>
          <p:cNvPr id="10" name="Right Arrow 130">
            <a:extLst>
              <a:ext uri="{FF2B5EF4-FFF2-40B4-BE49-F238E27FC236}">
                <a16:creationId xmlns:a16="http://schemas.microsoft.com/office/drawing/2014/main" id="{86670D3E-D5E4-198E-8A01-4402A859F88D}"/>
              </a:ext>
            </a:extLst>
          </p:cNvPr>
          <p:cNvSpPr/>
          <p:nvPr/>
        </p:nvSpPr>
        <p:spPr>
          <a:xfrm flipH="1">
            <a:off x="3130580" y="3358520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3A0685-1A61-AEB9-CD92-1B37C4ACD948}"/>
              </a:ext>
            </a:extLst>
          </p:cNvPr>
          <p:cNvSpPr txBox="1"/>
          <p:nvPr/>
        </p:nvSpPr>
        <p:spPr>
          <a:xfrm>
            <a:off x="3452117" y="377803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Additional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recognition</a:t>
            </a:r>
            <a:r>
              <a:rPr lang="es-ES" b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dirty="0" err="1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point</a:t>
            </a:r>
            <a:endParaRPr lang="en-US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ight Arrow 132">
            <a:extLst>
              <a:ext uri="{FF2B5EF4-FFF2-40B4-BE49-F238E27FC236}">
                <a16:creationId xmlns:a16="http://schemas.microsoft.com/office/drawing/2014/main" id="{B56379CA-1495-31C4-E1BC-AB106F6FDDAB}"/>
              </a:ext>
            </a:extLst>
          </p:cNvPr>
          <p:cNvSpPr/>
          <p:nvPr/>
        </p:nvSpPr>
        <p:spPr>
          <a:xfrm flipH="1">
            <a:off x="3130580" y="3811975"/>
            <a:ext cx="433974" cy="335439"/>
          </a:xfrm>
          <a:prstGeom prst="rightArrow">
            <a:avLst/>
          </a:prstGeom>
          <a:solidFill>
            <a:schemeClr val="bg1"/>
          </a:solidFill>
          <a:effectLst>
            <a:glow rad="63500">
              <a:srgbClr val="0168D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C0FCD-5F71-411E-5003-9C1D3184CD4F}"/>
              </a:ext>
            </a:extLst>
          </p:cNvPr>
          <p:cNvSpPr txBox="1"/>
          <p:nvPr/>
        </p:nvSpPr>
        <p:spPr>
          <a:xfrm>
            <a:off x="3467716" y="4482859"/>
            <a:ext cx="181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05EF32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signaling</a:t>
            </a:r>
            <a:r>
              <a:rPr lang="es-ES" dirty="0"/>
              <a:t>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BDAA517E-DBE9-2351-938A-F6746C7A254A}"/>
              </a:ext>
            </a:extLst>
          </p:cNvPr>
          <p:cNvSpPr/>
          <p:nvPr/>
        </p:nvSpPr>
        <p:spPr>
          <a:xfrm>
            <a:off x="5138721" y="3306497"/>
            <a:ext cx="244716" cy="1822693"/>
          </a:xfrm>
          <a:prstGeom prst="rightBrace">
            <a:avLst/>
          </a:prstGeom>
          <a:ln w="19050">
            <a:solidFill>
              <a:srgbClr val="01C2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103A6-C873-CDDB-A08E-1AE33A21AD18}"/>
              </a:ext>
            </a:extLst>
          </p:cNvPr>
          <p:cNvSpPr txBox="1"/>
          <p:nvPr/>
        </p:nvSpPr>
        <p:spPr>
          <a:xfrm>
            <a:off x="3392346" y="2046999"/>
            <a:ext cx="1819471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b="1">
                <a:solidFill>
                  <a:schemeClr val="bg1"/>
                </a:solidFill>
                <a:effectLst>
                  <a:glow rad="63500">
                    <a:srgbClr val="FF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es-ES" dirty="0"/>
              <a:t>Ba</a:t>
            </a:r>
            <a:r>
              <a:rPr lang="es-ES" baseline="30000" dirty="0"/>
              <a:t>++</a:t>
            </a:r>
            <a:r>
              <a:rPr lang="es-ES" dirty="0"/>
              <a:t> receptor </a:t>
            </a:r>
            <a:r>
              <a:rPr lang="es-ES" dirty="0" err="1"/>
              <a:t>unit</a:t>
            </a:r>
            <a:endParaRPr lang="en-US" dirty="0"/>
          </a:p>
        </p:txBody>
      </p:sp>
      <p:sp>
        <p:nvSpPr>
          <p:cNvPr id="16" name="Right Arrow 23">
            <a:extLst>
              <a:ext uri="{FF2B5EF4-FFF2-40B4-BE49-F238E27FC236}">
                <a16:creationId xmlns:a16="http://schemas.microsoft.com/office/drawing/2014/main" id="{D8F30250-2355-C2E3-89E1-5D1CD9CFCA4C}"/>
              </a:ext>
            </a:extLst>
          </p:cNvPr>
          <p:cNvSpPr/>
          <p:nvPr/>
        </p:nvSpPr>
        <p:spPr>
          <a:xfrm flipH="1">
            <a:off x="3144160" y="2244849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25">
            <a:extLst>
              <a:ext uri="{FF2B5EF4-FFF2-40B4-BE49-F238E27FC236}">
                <a16:creationId xmlns:a16="http://schemas.microsoft.com/office/drawing/2014/main" id="{6E8C6592-573F-60D6-362B-9C6307C61387}"/>
              </a:ext>
            </a:extLst>
          </p:cNvPr>
          <p:cNvSpPr/>
          <p:nvPr/>
        </p:nvSpPr>
        <p:spPr>
          <a:xfrm flipH="1">
            <a:off x="3144160" y="4542265"/>
            <a:ext cx="433974" cy="335439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glow rad="63500">
              <a:srgbClr val="05EF3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2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E87B6C9E-04C9-44CB-8C6A-9A8BEFAA9F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0321" y="1450088"/>
            <a:ext cx="4006945" cy="4677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06F352-EA59-4C33-8FF2-B7E160A28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challenge of next generation experiments</a:t>
            </a:r>
            <a:endParaRPr lang="en-IL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B33DA2-FA69-4CD5-AF04-066614E07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CD805-B169-49DD-A453-16AB323A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D6C3A-BA35-48EE-B52D-F6D6ACF82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8" name="Right Arrow 3">
            <a:extLst>
              <a:ext uri="{FF2B5EF4-FFF2-40B4-BE49-F238E27FC236}">
                <a16:creationId xmlns:a16="http://schemas.microsoft.com/office/drawing/2014/main" id="{D89A679D-2C86-4ADA-9A46-33019B4221BA}"/>
              </a:ext>
            </a:extLst>
          </p:cNvPr>
          <p:cNvSpPr/>
          <p:nvPr/>
        </p:nvSpPr>
        <p:spPr>
          <a:xfrm>
            <a:off x="2060334" y="3213300"/>
            <a:ext cx="5756516" cy="1074051"/>
          </a:xfrm>
          <a:prstGeom prst="rightArrow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7B5BB4-06B8-4E23-A35D-201753A688F6}"/>
              </a:ext>
            </a:extLst>
          </p:cNvPr>
          <p:cNvGrpSpPr/>
          <p:nvPr/>
        </p:nvGrpSpPr>
        <p:grpSpPr>
          <a:xfrm>
            <a:off x="8012193" y="3265698"/>
            <a:ext cx="3291595" cy="1046441"/>
            <a:chOff x="7915120" y="2900533"/>
            <a:chExt cx="3291595" cy="104644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937683-DB5B-48F7-B7E1-3B757F8BCB25}"/>
                </a:ext>
              </a:extLst>
            </p:cNvPr>
            <p:cNvSpPr txBox="1"/>
            <p:nvPr/>
          </p:nvSpPr>
          <p:spPr>
            <a:xfrm>
              <a:off x="7915120" y="3300643"/>
              <a:ext cx="32915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Lifetime ~10</a:t>
              </a:r>
              <a:r>
                <a:rPr lang="en-US" baseline="30000" dirty="0">
                  <a:latin typeface="Avenir Next LT Pro Light" panose="020B0304020202020204" pitchFamily="34" charset="0"/>
                </a:rPr>
                <a:t>27</a:t>
              </a:r>
              <a:r>
                <a:rPr lang="en-US" dirty="0">
                  <a:latin typeface="Avenir Next LT Pro Light" panose="020B0304020202020204" pitchFamily="34" charset="0"/>
                </a:rPr>
                <a:t>-10</a:t>
              </a:r>
              <a:r>
                <a:rPr lang="en-US" baseline="30000" dirty="0">
                  <a:latin typeface="Avenir Next LT Pro Light" panose="020B0304020202020204" pitchFamily="34" charset="0"/>
                </a:rPr>
                <a:t>28 </a:t>
              </a:r>
              <a:r>
                <a:rPr lang="en-US" dirty="0">
                  <a:latin typeface="Avenir Next LT Pro Light" panose="020B0304020202020204" pitchFamily="34" charset="0"/>
                </a:rPr>
                <a:t>years. For </a:t>
              </a:r>
              <a:r>
                <a:rPr lang="en-US" baseline="30000" dirty="0">
                  <a:latin typeface="Avenir Next LT Pro Light" panose="020B0304020202020204" pitchFamily="34" charset="0"/>
                </a:rPr>
                <a:t>136</a:t>
              </a:r>
              <a:r>
                <a:rPr lang="en-US" dirty="0">
                  <a:latin typeface="Avenir Next LT Pro Light" panose="020B0304020202020204" pitchFamily="34" charset="0"/>
                </a:rPr>
                <a:t>Xe: 0.3-3 events/tonne/</a:t>
              </a:r>
              <a:r>
                <a:rPr lang="en-US" dirty="0" err="1">
                  <a:latin typeface="Avenir Next LT Pro Light" panose="020B0304020202020204" pitchFamily="34" charset="0"/>
                </a:rPr>
                <a:t>yr</a:t>
              </a:r>
              <a:endParaRPr lang="en-CA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62EB3C1-6150-42E2-B63B-AC798E9B786E}"/>
                </a:ext>
              </a:extLst>
            </p:cNvPr>
            <p:cNvSpPr txBox="1"/>
            <p:nvPr/>
          </p:nvSpPr>
          <p:spPr>
            <a:xfrm>
              <a:off x="7915120" y="2900533"/>
              <a:ext cx="23261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Avenir Next LT Pro Light" panose="020B0304020202020204" pitchFamily="34" charset="0"/>
                </a:rPr>
                <a:t>Next generation:</a:t>
              </a:r>
              <a:endParaRPr lang="en-IL" sz="2000" b="1" dirty="0">
                <a:solidFill>
                  <a:schemeClr val="accent1"/>
                </a:solidFill>
                <a:latin typeface="Avenir Next LT Pro Light" panose="020B03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36625E-1F3E-4886-292C-8E571FF4C008}"/>
                  </a:ext>
                </a:extLst>
              </p:cNvPr>
              <p:cNvSpPr txBox="1"/>
              <p:nvPr/>
            </p:nvSpPr>
            <p:spPr>
              <a:xfrm>
                <a:off x="6174897" y="1450088"/>
                <a:ext cx="3674591" cy="737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sSup>
                        <m:sSupPr>
                          <m:ctrlP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sz="18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1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𝛽𝛽</m:t>
                              </m:r>
                            </m:sub>
                            <m:sup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sz="18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36625E-1F3E-4886-292C-8E571FF4C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4897" y="1450088"/>
                <a:ext cx="3674591" cy="7378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104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FB5C2-2D8C-A620-342D-5DEE1107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4C91F-E071-0549-3111-36179604C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Fluorescent Bicolor Indicators (FBI)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664183-9A04-5099-3CF5-1AE293092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B04F0-3358-EA3A-B3DA-208EDCBBB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7953-403D-2218-1FAA-8D9B3746C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60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05A317-B3B0-45E3-868F-132AFD3148F7}"/>
              </a:ext>
            </a:extLst>
          </p:cNvPr>
          <p:cNvGrpSpPr/>
          <p:nvPr/>
        </p:nvGrpSpPr>
        <p:grpSpPr>
          <a:xfrm>
            <a:off x="7937369" y="1523037"/>
            <a:ext cx="3504617" cy="4651520"/>
            <a:chOff x="7937369" y="1523037"/>
            <a:chExt cx="3504617" cy="4651520"/>
          </a:xfrm>
        </p:grpSpPr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CBA5DA61-1771-A7BA-579C-08996845636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937369" y="1523037"/>
            <a:ext cx="3426711" cy="4651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" imgW="790949" imgH="1072872" progId="ChemDraw.Document.6.0">
                    <p:embed/>
                  </p:oleObj>
                </mc:Choice>
                <mc:Fallback>
                  <p:oleObj name="CS ChemDraw Drawing" r:id="rId2" imgW="790949" imgH="1072872" progId="ChemDraw.Document.6.0">
                    <p:embed/>
                    <p:pic>
                      <p:nvPicPr>
                        <p:cNvPr id="22" name="Object 21">
                          <a:extLst>
                            <a:ext uri="{FF2B5EF4-FFF2-40B4-BE49-F238E27FC236}">
                              <a16:creationId xmlns:a16="http://schemas.microsoft.com/office/drawing/2014/main" id="{CBA5DA61-1771-A7BA-579C-08996845636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937369" y="1523037"/>
                          <a:ext cx="3426711" cy="46515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3008E-808A-F4A2-8BBB-1491520C2BDC}"/>
                </a:ext>
              </a:extLst>
            </p:cNvPr>
            <p:cNvSpPr/>
            <p:nvPr/>
          </p:nvSpPr>
          <p:spPr>
            <a:xfrm>
              <a:off x="11113213" y="3965825"/>
              <a:ext cx="328773" cy="328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B4E8D2E-AB6F-5E4E-83ED-33301AE18582}"/>
              </a:ext>
            </a:extLst>
          </p:cNvPr>
          <p:cNvGrpSpPr/>
          <p:nvPr/>
        </p:nvGrpSpPr>
        <p:grpSpPr>
          <a:xfrm>
            <a:off x="914400" y="1409700"/>
            <a:ext cx="5486400" cy="4407428"/>
            <a:chOff x="558000" y="1130092"/>
            <a:chExt cx="5486400" cy="44074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326CDEE-4B54-ECD2-8293-8A7155425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00" y="1148400"/>
              <a:ext cx="5486400" cy="43891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0DA836B-DB70-43D5-3AC2-0F34B2226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64423" b="5713"/>
            <a:stretch/>
          </p:blipFill>
          <p:spPr>
            <a:xfrm>
              <a:off x="2406748" y="1462964"/>
              <a:ext cx="1486979" cy="3913120"/>
            </a:xfrm>
            <a:prstGeom prst="rect">
              <a:avLst/>
            </a:prstGeom>
            <a:effectLst/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C3A8C8-5DAF-63BB-79AE-547F4129F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00" y="1130092"/>
              <a:ext cx="5486400" cy="43891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F5A97F0-1945-DA24-EA5D-F2ABAE50E0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64423" b="5713"/>
            <a:stretch/>
          </p:blipFill>
          <p:spPr>
            <a:xfrm>
              <a:off x="3793160" y="1405149"/>
              <a:ext cx="1486979" cy="3913120"/>
            </a:xfrm>
            <a:prstGeom prst="rect">
              <a:avLst/>
            </a:prstGeom>
            <a:effectLst/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02D62C8-B155-7834-A437-16EA27267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474" t="5132" r="77795" b="5713"/>
            <a:stretch/>
          </p:blipFill>
          <p:spPr>
            <a:xfrm>
              <a:off x="5164546" y="1414303"/>
              <a:ext cx="753370" cy="3913120"/>
            </a:xfrm>
            <a:prstGeom prst="rect">
              <a:avLst/>
            </a:prstGeom>
            <a:effectLst/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72590BE-ED71-0172-5AFB-B350047222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020202"/>
                </a:clrFrom>
                <a:clrTo>
                  <a:srgbClr val="02020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301" t="5132" r="64423" b="5713"/>
            <a:stretch/>
          </p:blipFill>
          <p:spPr>
            <a:xfrm>
              <a:off x="622999" y="1453810"/>
              <a:ext cx="947831" cy="3913120"/>
            </a:xfrm>
            <a:prstGeom prst="rect">
              <a:avLst/>
            </a:prstGeom>
            <a:effectLst/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4420BF56-FC8F-7BCA-ECFE-5DD96928733C}"/>
              </a:ext>
            </a:extLst>
          </p:cNvPr>
          <p:cNvSpPr/>
          <p:nvPr/>
        </p:nvSpPr>
        <p:spPr>
          <a:xfrm>
            <a:off x="9018872" y="2358189"/>
            <a:ext cx="328773" cy="3243714"/>
          </a:xfrm>
          <a:prstGeom prst="rect">
            <a:avLst/>
          </a:prstGeom>
          <a:solidFill>
            <a:schemeClr val="accent1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4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EEA77-2746-CB69-28B4-452CF6B45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24B86-E42B-0ABA-9125-45B31D9AD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Bicolor enhance fluorescence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D283DC-3993-DA43-7EAD-037EF6909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83CF0-EDC4-2F0B-0244-DBF9F87C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AB92F-04F1-0489-AFCF-18E2B1AD1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61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7E14BD-0A8B-AB6E-40DF-F2272C819706}"/>
                  </a:ext>
                </a:extLst>
              </p:cNvPr>
              <p:cNvSpPr txBox="1"/>
              <p:nvPr/>
            </p:nvSpPr>
            <p:spPr>
              <a:xfrm>
                <a:off x="727671" y="1545772"/>
                <a:ext cx="4114800" cy="3631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Development at DIPC based on Fluorescent Bicolor Indicators (FBI)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Enhanced fluorescence and spectral separation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 LT Pro Light" panose="020B0304020202020204" pitchFamily="34" charset="0"/>
                  </a:rPr>
                  <a:t>Overall separation factor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000" dirty="0">
                    <a:latin typeface="Avenir Next LT Pro Light" panose="020B0304020202020204" pitchFamily="34" charset="0"/>
                  </a:rPr>
                  <a:t>between chelated and unchelated states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CA" sz="2000" dirty="0">
                    <a:latin typeface="Avenir Next LT Pro Light" panose="020B0304020202020204" pitchFamily="34" charset="0"/>
                  </a:rPr>
                  <a:t>So far demonstrated on a macroscopic scale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D2F86BB-89F4-4586-AB09-702A0EF595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671" y="1545772"/>
                <a:ext cx="4114800" cy="3631763"/>
              </a:xfrm>
              <a:prstGeom prst="rect">
                <a:avLst/>
              </a:prstGeom>
              <a:blipFill>
                <a:blip r:embed="rId2"/>
                <a:stretch>
                  <a:fillRect l="-1333" t="-840" r="-2074" b="-2353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79429DEA-B96B-F8C3-569C-0A61D7E4EBBA}"/>
              </a:ext>
            </a:extLst>
          </p:cNvPr>
          <p:cNvGrpSpPr/>
          <p:nvPr/>
        </p:nvGrpSpPr>
        <p:grpSpPr>
          <a:xfrm>
            <a:off x="4469033" y="1393371"/>
            <a:ext cx="6884768" cy="4811793"/>
            <a:chOff x="4469033" y="1393371"/>
            <a:chExt cx="6884768" cy="481179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4DC5E1B-AFE7-734F-350A-D55E2B676E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5909" t="9129" b="11762"/>
            <a:stretch/>
          </p:blipFill>
          <p:spPr>
            <a:xfrm>
              <a:off x="9525001" y="1393372"/>
              <a:ext cx="1828800" cy="41273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43D1BC3-310B-378D-082E-8FF0B0037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55974" y="1393371"/>
              <a:ext cx="3827236" cy="3995689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CC519E0-EB1E-753F-453D-859FCE8DFD23}"/>
                </a:ext>
              </a:extLst>
            </p:cNvPr>
            <p:cNvGrpSpPr/>
            <p:nvPr/>
          </p:nvGrpSpPr>
          <p:grpSpPr>
            <a:xfrm>
              <a:off x="8050696" y="2634158"/>
              <a:ext cx="1205278" cy="1011127"/>
              <a:chOff x="8050696" y="2634158"/>
              <a:chExt cx="1205278" cy="1011127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1EC5C25-E796-31DA-90C6-A01D68165C05}"/>
                  </a:ext>
                </a:extLst>
              </p:cNvPr>
              <p:cNvSpPr txBox="1"/>
              <p:nvPr/>
            </p:nvSpPr>
            <p:spPr>
              <a:xfrm>
                <a:off x="8192487" y="2634158"/>
                <a:ext cx="10634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venir Next LT Pro Light" panose="020B0304020202020204" pitchFamily="34" charset="0"/>
                  </a:rPr>
                  <a:t>Scaled by x300</a:t>
                </a:r>
                <a:endParaRPr lang="en-IL" dirty="0">
                  <a:latin typeface="Avenir Next LT Pro Light" panose="020B0304020202020204" pitchFamily="34" charset="0"/>
                </a:endParaRP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7ACA5AE-A0C3-B2C8-480F-5FD31E44B296}"/>
                  </a:ext>
                </a:extLst>
              </p:cNvPr>
              <p:cNvCxnSpPr/>
              <p:nvPr/>
            </p:nvCxnSpPr>
            <p:spPr>
              <a:xfrm flipH="1">
                <a:off x="8050696" y="3290140"/>
                <a:ext cx="268356" cy="35514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4518F3-29AC-A72B-4665-B24527B28D69}"/>
                </a:ext>
              </a:extLst>
            </p:cNvPr>
            <p:cNvSpPr txBox="1"/>
            <p:nvPr/>
          </p:nvSpPr>
          <p:spPr>
            <a:xfrm>
              <a:off x="4469033" y="5217080"/>
              <a:ext cx="21049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Excitation laser at 250 nm</a:t>
              </a:r>
              <a:endParaRPr lang="en-IL" dirty="0">
                <a:latin typeface="Avenir Next LT Pro Light" panose="020B03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013A449-1505-45F6-BA70-49C150A0ECC0}"/>
                </a:ext>
              </a:extLst>
            </p:cNvPr>
            <p:cNvCxnSpPr/>
            <p:nvPr/>
          </p:nvCxnSpPr>
          <p:spPr>
            <a:xfrm flipV="1">
              <a:off x="5555974" y="4482506"/>
              <a:ext cx="443949" cy="7559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D896297-E2E3-0747-976F-AA138A6DF079}"/>
                </a:ext>
              </a:extLst>
            </p:cNvPr>
            <p:cNvSpPr txBox="1"/>
            <p:nvPr/>
          </p:nvSpPr>
          <p:spPr>
            <a:xfrm>
              <a:off x="6730448" y="5558833"/>
              <a:ext cx="14782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venir Next LT Pro Light" panose="020B0304020202020204" pitchFamily="34" charset="0"/>
                </a:rPr>
                <a:t>Readout band</a:t>
              </a:r>
              <a:endParaRPr lang="en-IL" dirty="0">
                <a:latin typeface="Avenir Next LT Pro Light" panose="020B030402020202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7DEFE60-803B-E54D-F89B-B6EF180CF4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35400" y="4672666"/>
              <a:ext cx="151464" cy="8675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876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31D7B-317F-577D-FBB1-9BD532B06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C9628-F605-35C6-B83B-4E1416BB0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FBI tests at BGU</a:t>
            </a:r>
            <a:endParaRPr lang="en-I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D235AD-E7B9-00C2-1066-71BDC87C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2DF1D-9D9D-E52D-5464-2B3F3667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E85221-F5AD-6A72-C8BE-C733420A9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62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13" name="Picture 12" descr="A picture containing indoor, photo, room, kitchen&#10;&#10;Description automatically generated">
            <a:extLst>
              <a:ext uri="{FF2B5EF4-FFF2-40B4-BE49-F238E27FC236}">
                <a16:creationId xmlns:a16="http://schemas.microsoft.com/office/drawing/2014/main" id="{E1217D08-FB8C-9406-615E-CB6FEB742993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80" t="20634" r="25157" b="24811"/>
          <a:stretch/>
        </p:blipFill>
        <p:spPr bwMode="auto">
          <a:xfrm>
            <a:off x="1189698" y="3469484"/>
            <a:ext cx="3785073" cy="2352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11F186-15E8-7C3F-D00A-64E725B9E207}"/>
              </a:ext>
            </a:extLst>
          </p:cNvPr>
          <p:cNvSpPr txBox="1"/>
          <p:nvPr/>
        </p:nvSpPr>
        <p:spPr>
          <a:xfrm>
            <a:off x="838200" y="1238067"/>
            <a:ext cx="10515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 LT Pro Light" panose="020B0304020202020204" pitchFamily="34" charset="0"/>
              </a:rPr>
              <a:t>BGU group builds a Ba</a:t>
            </a:r>
            <a:r>
              <a:rPr lang="en-US" baseline="30000" dirty="0">
                <a:latin typeface="Avenir Next LT Pro Light" panose="020B0304020202020204" pitchFamily="34" charset="0"/>
              </a:rPr>
              <a:t>2+</a:t>
            </a:r>
            <a:r>
              <a:rPr lang="en-US" dirty="0">
                <a:latin typeface="Avenir Next LT Pro Light" panose="020B0304020202020204" pitchFamily="34" charset="0"/>
              </a:rPr>
              <a:t> ion beam for testing and measuring the chelation efficiency of FBI molecules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 LT Pro Light" panose="020B0304020202020204" pitchFamily="34" charset="0"/>
              </a:rPr>
              <a:t>The few-keV beam will be slowed down in low-pressure helium to “feed” the molecules with thermal Ba</a:t>
            </a:r>
            <a:r>
              <a:rPr lang="en-US" baseline="30000" dirty="0">
                <a:latin typeface="Avenir Next LT Pro Light" panose="020B0304020202020204" pitchFamily="34" charset="0"/>
              </a:rPr>
              <a:t>2+</a:t>
            </a:r>
            <a:r>
              <a:rPr lang="en-US" dirty="0">
                <a:latin typeface="Avenir Next LT Pro Light" panose="020B0304020202020204" pitchFamily="34" charset="0"/>
              </a:rPr>
              <a:t> ions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 LT Pro Light" panose="020B0304020202020204" pitchFamily="34" charset="0"/>
              </a:rPr>
              <a:t>Chelated molecules will be interrogated by a tabletop optical system separating between the excitation and emission light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dirty="0">
              <a:latin typeface="Avenir Next LT Pro Light" panose="020B03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0BE736DC-7B61-BD2D-25EA-5177A49C42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371" y="3488998"/>
            <a:ext cx="2037035" cy="24919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F6E87F-3A35-3B28-432A-DE362A0225F3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0" t="8457" r="38000"/>
          <a:stretch/>
        </p:blipFill>
        <p:spPr bwMode="auto">
          <a:xfrm>
            <a:off x="5492675" y="3500902"/>
            <a:ext cx="3008034" cy="26468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7289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9CF26-70C3-214F-CB26-7AEEE091E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25A4E-C5F7-89EB-87C2-DA588C46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NEXT-BOLD (Barium </a:t>
            </a:r>
            <a:r>
              <a:rPr lang="en-US" dirty="0" err="1"/>
              <a:t>atOn</a:t>
            </a:r>
            <a:r>
              <a:rPr lang="en-US" dirty="0"/>
              <a:t> Light Detector)</a:t>
            </a:r>
            <a:endParaRPr lang="en-IL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05F03F8-0AF9-8515-E1FC-FBA24AA1B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4961982" cy="49577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cathode consists of transparent tiles coated with FBI monolayers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anode side consists of an EL gap and tracking plane</a:t>
            </a:r>
            <a:endParaRPr lang="he-IL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Energy is read out with barrel fibers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system triggers on the energy of a candidate event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The barycenter of the event (in </a:t>
            </a:r>
            <a:r>
              <a:rPr lang="en-US" sz="1800" dirty="0" err="1"/>
              <a:t>xyz</a:t>
            </a:r>
            <a:r>
              <a:rPr lang="en-US" sz="1800" dirty="0"/>
              <a:t>) is sent to the barium tagging detector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An electrostatic gate opens, allowing the ions to reach one or more FBI tiles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Candidate tiles are moved mechanically to the laser scanning system</a:t>
            </a:r>
            <a:endParaRPr lang="en-IL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BA2A1-8001-DD71-5BAA-AE3F54A80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6EFA2-033A-73FD-0A16-BD103378E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FB195-62CD-70E4-2320-ADB114C58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63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BB1F70-D898-75C5-665E-248765FA1F85}"/>
              </a:ext>
            </a:extLst>
          </p:cNvPr>
          <p:cNvSpPr txBox="1"/>
          <p:nvPr/>
        </p:nvSpPr>
        <p:spPr>
          <a:xfrm>
            <a:off x="7110458" y="4985176"/>
            <a:ext cx="4713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venir Next LT Pro Light" panose="020B0304020202020204" pitchFamily="34" charset="0"/>
              </a:rPr>
              <a:t>9.3 M€ ERC grant awarded to build a BOLD demonstrator </a:t>
            </a:r>
            <a:endParaRPr lang="en-IL" sz="2400" b="1" dirty="0">
              <a:solidFill>
                <a:srgbClr val="C00000"/>
              </a:solidFill>
              <a:latin typeface="Avenir Next LT Pro Light" panose="020B03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501D49-FDC8-8EF2-7307-5CB0BF78D00E}"/>
              </a:ext>
            </a:extLst>
          </p:cNvPr>
          <p:cNvGrpSpPr/>
          <p:nvPr/>
        </p:nvGrpSpPr>
        <p:grpSpPr>
          <a:xfrm>
            <a:off x="5800182" y="1370207"/>
            <a:ext cx="5620836" cy="3058126"/>
            <a:chOff x="5800182" y="1370207"/>
            <a:chExt cx="5620836" cy="30581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FE5670-6927-666D-9BCE-DF4A633AC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00182" y="1370207"/>
              <a:ext cx="5620836" cy="3058126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EC96330-781F-EC57-9E3C-ADE83407C781}"/>
                </a:ext>
              </a:extLst>
            </p:cNvPr>
            <p:cNvCxnSpPr/>
            <p:nvPr/>
          </p:nvCxnSpPr>
          <p:spPr>
            <a:xfrm flipH="1">
              <a:off x="7503160" y="2560320"/>
              <a:ext cx="309880" cy="4521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0C548F-66B2-1C2E-7C3F-D93CCF09ED72}"/>
                </a:ext>
              </a:extLst>
            </p:cNvPr>
            <p:cNvCxnSpPr/>
            <p:nvPr/>
          </p:nvCxnSpPr>
          <p:spPr>
            <a:xfrm>
              <a:off x="8005233" y="1801707"/>
              <a:ext cx="0" cy="2345267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3AC8BB-6B50-BF8B-8CD7-D124EFD27DD7}"/>
                </a:ext>
              </a:extLst>
            </p:cNvPr>
            <p:cNvSpPr txBox="1"/>
            <p:nvPr/>
          </p:nvSpPr>
          <p:spPr>
            <a:xfrm>
              <a:off x="8005233" y="3661834"/>
              <a:ext cx="1049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venir Next LT Pro Light" panose="020B0304020202020204" pitchFamily="34" charset="0"/>
                </a:rPr>
                <a:t>Electrostatic gate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350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8F5E7-7C49-03ED-7EDA-7D42FDF03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5A344-7EBB-8462-4770-EA291E606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sensitivities</a:t>
            </a:r>
            <a:endParaRPr lang="en-I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C4EF6-A898-7CB7-D5F0-09E7F319A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15012-4B12-004D-9BEE-A5720A60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85924-5D01-5F21-3B81-C2E806A83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64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434813-9246-5AE5-74D4-54408D280C2C}"/>
              </a:ext>
            </a:extLst>
          </p:cNvPr>
          <p:cNvSpPr txBox="1"/>
          <p:nvPr/>
        </p:nvSpPr>
        <p:spPr>
          <a:xfrm>
            <a:off x="1003738" y="1538275"/>
            <a:ext cx="4577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 Light" panose="020B0304020202020204" pitchFamily="34" charset="0"/>
              </a:rPr>
              <a:t>NEXT sensitivity estimates for a tonne-scale detector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 Light" panose="020B0304020202020204" pitchFamily="34" charset="0"/>
              </a:rPr>
              <a:t>Background in ROI:</a:t>
            </a:r>
          </a:p>
          <a:p>
            <a:pPr marL="800100" lvl="1" indent="-342900">
              <a:spcAft>
                <a:spcPts val="1200"/>
              </a:spcAft>
              <a:buFont typeface="Avenir Next LT Pro Light" panose="020B0304020202020204" pitchFamily="34" charset="0"/>
              <a:buChar char="–"/>
            </a:pPr>
            <a:r>
              <a:rPr lang="en-US" sz="2000" dirty="0">
                <a:latin typeface="Avenir Next LT Pro Light" panose="020B0304020202020204" pitchFamily="34" charset="0"/>
              </a:rPr>
              <a:t>NEXT-HD: 1 counts/</a:t>
            </a:r>
            <a:r>
              <a:rPr lang="en-US" sz="2000" dirty="0" err="1">
                <a:latin typeface="Avenir Next LT Pro Light" panose="020B0304020202020204" pitchFamily="34" charset="0"/>
              </a:rPr>
              <a:t>yr</a:t>
            </a:r>
            <a:endParaRPr lang="en-US" sz="2000" dirty="0">
              <a:latin typeface="Avenir Next LT Pro Light" panose="020B0304020202020204" pitchFamily="34" charset="0"/>
            </a:endParaRPr>
          </a:p>
          <a:p>
            <a:pPr marL="800100" lvl="1" indent="-342900">
              <a:spcAft>
                <a:spcPts val="1200"/>
              </a:spcAft>
              <a:buFont typeface="Avenir Next LT Pro Light" panose="020B0304020202020204" pitchFamily="34" charset="0"/>
              <a:buChar char="–"/>
            </a:pPr>
            <a:r>
              <a:rPr lang="en-US" sz="2000" dirty="0">
                <a:latin typeface="Avenir Next LT Pro Light" panose="020B0304020202020204" pitchFamily="34" charset="0"/>
              </a:rPr>
              <a:t>BOLD: 0.1 counts/</a:t>
            </a:r>
            <a:r>
              <a:rPr lang="en-US" sz="2000" dirty="0" err="1">
                <a:latin typeface="Avenir Next LT Pro Light" panose="020B0304020202020204" pitchFamily="34" charset="0"/>
              </a:rPr>
              <a:t>yr</a:t>
            </a:r>
            <a:endParaRPr lang="en-IL" sz="2000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B4E0F7-1B95-029D-ECA8-68582F7ED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854" y="1409700"/>
            <a:ext cx="542583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23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F2573-BE22-4C37-8A04-EAB8DC50B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35062"/>
          </a:xfrm>
        </p:spPr>
        <p:txBody>
          <a:bodyPr/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It’s all about mass</a:t>
            </a:r>
            <a:endParaRPr lang="en-IL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660F8E-0E80-457B-B1B6-F4DEF49ED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A6EE7-DFE7-43A2-8388-BF5306F5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535A4-AF47-49F4-8BBC-061D7457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Lior Arazi BGU: The NEXT TPCs</a:t>
            </a:r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718C5-B0AA-465D-94E4-88586A1C6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t>7</a:t>
            </a:fld>
            <a:endParaRPr lang="en-I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8C22D5-7AB8-4D65-A5D4-B835A80DD8AF}"/>
              </a:ext>
            </a:extLst>
          </p:cNvPr>
          <p:cNvSpPr txBox="1"/>
          <p:nvPr/>
        </p:nvSpPr>
        <p:spPr>
          <a:xfrm>
            <a:off x="2990849" y="2932619"/>
            <a:ext cx="63531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venir Next LT Pro Light" panose="020B0304020202020204" pitchFamily="34" charset="0"/>
                <a:ea typeface="+mj-ea"/>
                <a:cs typeface="+mj-cs"/>
              </a:rPr>
              <a:t>and backgrounds</a:t>
            </a:r>
            <a:endParaRPr lang="en-IL" sz="6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venir Next LT Pro Light" panose="020B03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4221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8545E-DB55-4444-BC2F-338A433C4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Backgrounds</a:t>
            </a:r>
            <a:endParaRPr lang="en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F63613-5941-440B-898B-7F6FE346E1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3100" y="1230313"/>
                <a:ext cx="6108700" cy="4957763"/>
              </a:xfrm>
            </p:spPr>
            <p:txBody>
              <a:bodyPr>
                <a:normAutofit lnSpcReduction="10000"/>
              </a:bodyPr>
              <a:lstStyle/>
              <a:p>
                <a:pPr marL="201168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chemeClr val="accent1"/>
                    </a:solidFill>
                  </a:rPr>
                  <a:t>Sources of background:</a:t>
                </a:r>
                <a:endParaRPr lang="en-CA" b="1" dirty="0">
                  <a:solidFill>
                    <a:schemeClr val="accent1"/>
                  </a:solidFill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000" dirty="0">
                    <a:solidFill>
                      <a:schemeClr val="tx1"/>
                    </a:solidFill>
                  </a:rPr>
                  <a:t>Natural radioactivity 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000" dirty="0">
                    <a:solidFill>
                      <a:schemeClr val="tx1"/>
                    </a:solidFill>
                  </a:rPr>
                  <a:t>Cosmogenic activation of detector materials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leakage into the ROI</a:t>
                </a:r>
              </a:p>
              <a:p>
                <a:pPr>
                  <a:lnSpc>
                    <a:spcPct val="100000"/>
                  </a:lnSpc>
                  <a:buFont typeface="Cambria Math" panose="02040503050406030204" pitchFamily="18" charset="0"/>
                  <a:buChar char=" "/>
                </a:pPr>
                <a:r>
                  <a:rPr lang="en-US" sz="2000" b="1" dirty="0">
                    <a:solidFill>
                      <a:schemeClr val="accent1"/>
                    </a:solidFill>
                  </a:rPr>
                  <a:t>Background suppression requires: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>
                    <a:solidFill>
                      <a:schemeClr val="tx1"/>
                    </a:solidFill>
                  </a:rPr>
                  <a:t>Running underground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>
                    <a:solidFill>
                      <a:schemeClr val="tx1"/>
                    </a:solidFill>
                  </a:rPr>
                  <a:t>Shielding against external radiation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>
                    <a:solidFill>
                      <a:schemeClr val="tx1"/>
                    </a:solidFill>
                  </a:rPr>
                  <a:t>Radiopure detector materials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>
                    <a:solidFill>
                      <a:schemeClr val="tx1"/>
                    </a:solidFill>
                  </a:rPr>
                  <a:t>Excellent energy resolution</a:t>
                </a:r>
              </a:p>
              <a:p>
                <a:pPr lvl="1">
                  <a:lnSpc>
                    <a:spcPct val="100000"/>
                  </a:lnSpc>
                  <a:spcAft>
                    <a:spcPts val="1200"/>
                  </a:spcAft>
                </a:pPr>
                <a:r>
                  <a:rPr lang="en-US" dirty="0">
                    <a:solidFill>
                      <a:srgbClr val="FF0000"/>
                    </a:solidFill>
                  </a:rPr>
                  <a:t>Additional tricks</a:t>
                </a:r>
              </a:p>
              <a:p>
                <a:endParaRPr lang="en-IL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F63613-5941-440B-898B-7F6FE346E1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100" y="1230313"/>
                <a:ext cx="6108700" cy="4957763"/>
              </a:xfrm>
              <a:blipFill>
                <a:blip r:embed="rId2"/>
                <a:stretch>
                  <a:fillRect l="-997" t="-1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F3598-6470-48EC-8AE8-B56C19817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Feb 19, 2026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51D28-6CCA-42AF-9F5D-2778B4748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venir Next LT Pro Light" panose="020B0304020202020204" pitchFamily="34" charset="0"/>
              </a:rPr>
              <a:t>Lior Arazi BGU: The NEXT TPCs</a:t>
            </a:r>
            <a:endParaRPr lang="en-IL" dirty="0">
              <a:latin typeface="Avenir Next LT Pro Light" panose="020B03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D7C58-E094-4C34-8ECB-0956BB0AF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6367-EA59-4C25-B721-E19E0DC9EF65}" type="slidenum">
              <a:rPr lang="en-IL" smtClean="0"/>
              <a:pPr/>
              <a:t>8</a:t>
            </a:fld>
            <a:endParaRPr lang="en-IL" dirty="0">
              <a:latin typeface="Avenir Next LT Pro Light" panose="020B0304020202020204" pitchFamily="34" charset="0"/>
            </a:endParaRPr>
          </a:p>
        </p:txBody>
      </p:sp>
      <p:pic>
        <p:nvPicPr>
          <p:cNvPr id="7" name="Picture 2" descr="Image result for gary larson pinguins">
            <a:extLst>
              <a:ext uri="{FF2B5EF4-FFF2-40B4-BE49-F238E27FC236}">
                <a16:creationId xmlns:a16="http://schemas.microsoft.com/office/drawing/2014/main" id="{3D50FF8D-313A-444F-A6F9-DA8CCB6F1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25"/>
          <a:stretch/>
        </p:blipFill>
        <p:spPr bwMode="auto">
          <a:xfrm>
            <a:off x="7264066" y="1230313"/>
            <a:ext cx="3871315" cy="469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84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and black logo&#10;&#10;Description automatically generated with low confidence">
            <a:extLst>
              <a:ext uri="{FF2B5EF4-FFF2-40B4-BE49-F238E27FC236}">
                <a16:creationId xmlns:a16="http://schemas.microsoft.com/office/drawing/2014/main" id="{314F88F6-7AE8-413F-A6BD-F0F80A93F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850" y="2446307"/>
            <a:ext cx="5536299" cy="196538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69B26B-1D54-4519-ADCF-005939913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Feb 19, 2026</a:t>
            </a:r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598EC2-0697-44AF-977E-E59AE4B6A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Lior Arazi BGU: The NEXT TPCs</a:t>
            </a:r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70135-446C-4C8A-84ED-738856DB4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2586367-EA59-4C25-B721-E19E0DC9EF65}" type="slidenum">
              <a:rPr lang="en-IL" smtClean="0"/>
              <a:pPr>
                <a:spcAft>
                  <a:spcPts val="600"/>
                </a:spcAft>
              </a:pPr>
              <a:t>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893229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ean template 1" id="{70D4C0D9-4416-4477-A55B-9429D043D2FE}" vid="{51256A2C-420D-4774-97BE-ADF7EF5FFE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6472</TotalTime>
  <Words>4009</Words>
  <Application>Microsoft Office PowerPoint</Application>
  <PresentationFormat>Widescreen</PresentationFormat>
  <Paragraphs>604</Paragraphs>
  <Slides>64</Slides>
  <Notes>0</Notes>
  <HiddenSlides>0</HiddenSlides>
  <MMClips>2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9" baseType="lpstr">
      <vt:lpstr>Arial</vt:lpstr>
      <vt:lpstr>Avenir Next LT Pro</vt:lpstr>
      <vt:lpstr>Avenir Next LT Pro Light</vt:lpstr>
      <vt:lpstr>Calibri</vt:lpstr>
      <vt:lpstr>Cambria Math</vt:lpstr>
      <vt:lpstr>Helvetica Neue Light</vt:lpstr>
      <vt:lpstr>LM Roman Demi 10</vt:lpstr>
      <vt:lpstr>Symbol</vt:lpstr>
      <vt:lpstr>Tahoma</vt:lpstr>
      <vt:lpstr>Times New Roman</vt:lpstr>
      <vt:lpstr>Verdana</vt:lpstr>
      <vt:lpstr>Wingdings</vt:lpstr>
      <vt:lpstr>Yrsa SemiBold</vt:lpstr>
      <vt:lpstr>Office Theme</vt:lpstr>
      <vt:lpstr>CS ChemDraw Drawing</vt:lpstr>
      <vt:lpstr>            TPCs: Past, Present, and Futures</vt:lpstr>
      <vt:lpstr>Majorana neutrinos?</vt:lpstr>
      <vt:lpstr>Normal double beta decay</vt:lpstr>
      <vt:lpstr>Neutrinoless double beta decay</vt:lpstr>
      <vt:lpstr>ββ2ν vs. ββ0ν</vt:lpstr>
      <vt:lpstr>The challenge of next generation experiments</vt:lpstr>
      <vt:lpstr>It’s all about mass</vt:lpstr>
      <vt:lpstr>Backgrounds</vt:lpstr>
      <vt:lpstr>PowerPoint Presentation</vt:lpstr>
      <vt:lpstr>NEXT: Neutrino Experiment with a Xenon TPC</vt:lpstr>
      <vt:lpstr>Canfranc underground laboratory (LSC)</vt:lpstr>
      <vt:lpstr>NEXT-White outside view</vt:lpstr>
      <vt:lpstr>NEXT principle of operation (demonstrated in NEXT-White)</vt:lpstr>
      <vt:lpstr>NEXT principle of operation (demonstrated in NEXT-White)</vt:lpstr>
      <vt:lpstr>S1 and S2 </vt:lpstr>
      <vt:lpstr>NEXT-White inner structure</vt:lpstr>
      <vt:lpstr>NEXT-White in the lab</vt:lpstr>
      <vt:lpstr>NEXT-100</vt:lpstr>
      <vt:lpstr>NEXT-100</vt:lpstr>
      <vt:lpstr>NEXT-100</vt:lpstr>
      <vt:lpstr>3D mapping of the detector response</vt:lpstr>
      <vt:lpstr>Determining the energy resolution by calibration sources</vt:lpstr>
      <vt:lpstr>Topological background suppression</vt:lpstr>
      <vt:lpstr>Topological background suppression (ideal MC)</vt:lpstr>
      <vt:lpstr>Recent progress in track reconstruction</vt:lpstr>
      <vt:lpstr>Recent progress in track reconstruction</vt:lpstr>
      <vt:lpstr>NEXT-HD (high definition/density) – baseline concept</vt:lpstr>
      <vt:lpstr>NEXT-HD</vt:lpstr>
      <vt:lpstr>NEXT-HD</vt:lpstr>
      <vt:lpstr>The aggressive approach: NEXT-BOLD</vt:lpstr>
      <vt:lpstr>Barium tagging with molecular indicators in NEXT</vt:lpstr>
      <vt:lpstr>Fluorescent Bicolor Indicators (FBI)</vt:lpstr>
      <vt:lpstr>Fluorescent Bicolor Indicators (FBI)</vt:lpstr>
      <vt:lpstr>Fluorescent Bicolor Indicators (FBI)</vt:lpstr>
      <vt:lpstr>NEXT-BOLD (Barium atOn Light Detector)</vt:lpstr>
      <vt:lpstr>Projected sensitivities</vt:lpstr>
      <vt:lpstr>Summary and outlook</vt:lpstr>
      <vt:lpstr>PowerPoint Presentation</vt:lpstr>
      <vt:lpstr>Backup slides</vt:lpstr>
      <vt:lpstr>Double beta decay in even-even isotopes</vt:lpstr>
      <vt:lpstr>From ββ0ν half-life to effective Majorana mass</vt:lpstr>
      <vt:lpstr>Phase space factor</vt:lpstr>
      <vt:lpstr>Nuclear matrix elements</vt:lpstr>
      <vt:lpstr>Largest source of uncertainty: the size of axial coupling g_A</vt:lpstr>
      <vt:lpstr>Effect of uncertainty in g_A</vt:lpstr>
      <vt:lpstr>LEGEND</vt:lpstr>
      <vt:lpstr>Background suppression in 76Ge detectors</vt:lpstr>
      <vt:lpstr>GERDA</vt:lpstr>
      <vt:lpstr>GERDA</vt:lpstr>
      <vt:lpstr>LEGEND-200</vt:lpstr>
      <vt:lpstr>LEGEND-1000</vt:lpstr>
      <vt:lpstr>nEXO</vt:lpstr>
      <vt:lpstr>nEXO: projected sensitivity</vt:lpstr>
      <vt:lpstr>CUPID: CUORE Upgrade with Particle IDentification </vt:lpstr>
      <vt:lpstr>CUPID</vt:lpstr>
      <vt:lpstr>CUPID</vt:lpstr>
      <vt:lpstr>Barium tagging with molecular indicators in NEXT</vt:lpstr>
      <vt:lpstr>Fluorescent Bicolor Indicators (FBI)</vt:lpstr>
      <vt:lpstr>Fluorescent Bicolor Indicators (FBI)</vt:lpstr>
      <vt:lpstr>Fluorescent Bicolor Indicators (FBI)</vt:lpstr>
      <vt:lpstr>Bicolor enhance fluorescence</vt:lpstr>
      <vt:lpstr>FBI tests at BGU</vt:lpstr>
      <vt:lpstr>NEXT-BOLD (Barium atOn Light Detector)</vt:lpstr>
      <vt:lpstr>Projected sensitivities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NEXT experiment Status and Prospects</dc:title>
  <dc:creator>Guri Arazi</dc:creator>
  <cp:lastModifiedBy>ליאור ארזי</cp:lastModifiedBy>
  <cp:revision>5</cp:revision>
  <dcterms:created xsi:type="dcterms:W3CDTF">2021-01-31T13:37:40Z</dcterms:created>
  <dcterms:modified xsi:type="dcterms:W3CDTF">2026-02-19T10:38:16Z</dcterms:modified>
</cp:coreProperties>
</file>