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37" r:id="rId1"/>
    <p:sldMasterId id="2147483932" r:id="rId2"/>
  </p:sldMasterIdLst>
  <p:notesMasterIdLst>
    <p:notesMasterId r:id="rId17"/>
  </p:notesMasterIdLst>
  <p:handoutMasterIdLst>
    <p:handoutMasterId r:id="rId18"/>
  </p:handoutMasterIdLst>
  <p:sldIdLst>
    <p:sldId id="463" r:id="rId3"/>
    <p:sldId id="796" r:id="rId4"/>
    <p:sldId id="797" r:id="rId5"/>
    <p:sldId id="799" r:id="rId6"/>
    <p:sldId id="800" r:id="rId7"/>
    <p:sldId id="798" r:id="rId8"/>
    <p:sldId id="801" r:id="rId9"/>
    <p:sldId id="802" r:id="rId10"/>
    <p:sldId id="803" r:id="rId11"/>
    <p:sldId id="804" r:id="rId12"/>
    <p:sldId id="805" r:id="rId13"/>
    <p:sldId id="806" r:id="rId14"/>
    <p:sldId id="807" r:id="rId15"/>
    <p:sldId id="808" r:id="rId16"/>
  </p:sldIdLst>
  <p:sldSz cx="12192000" cy="6858000"/>
  <p:notesSz cx="6769100" cy="9906000"/>
  <p:custShowLst>
    <p:custShow name="שיטת דווח חדשה בפוטוניקה" id="0">
      <p:sldLst/>
    </p:custShow>
    <p:custShow name="פוטוניקה - השתתפות עצמית" id="1">
      <p:sldLst/>
    </p:custShow>
  </p:custShowLst>
  <p:defaultTextStyle>
    <a:defPPr>
      <a:defRPr lang="he-I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94E"/>
    <a:srgbClr val="006633"/>
    <a:srgbClr val="006666"/>
    <a:srgbClr val="FFCC66"/>
    <a:srgbClr val="FFCCFF"/>
    <a:srgbClr val="000000"/>
    <a:srgbClr val="FF0066"/>
    <a:srgbClr val="CCFFCC"/>
    <a:srgbClr val="0070C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F422A3-6333-0153-C443-B63AB7CEB1BF}" v="5" dt="2026-02-18T18:46:10.8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417" autoAdjust="0"/>
    <p:restoredTop sz="96310" autoAdjust="0"/>
  </p:normalViewPr>
  <p:slideViewPr>
    <p:cSldViewPr snapToGrid="0" snapToObjects="1">
      <p:cViewPr varScale="1">
        <p:scale>
          <a:sx n="71" d="100"/>
          <a:sy n="71" d="100"/>
        </p:scale>
        <p:origin x="580" y="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333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ad Nisan Caspi" userId="S::eladncaspi@tauex.tau.ac.il::260096e0-cd02-4909-845d-4f46f09c3a45" providerId="AD" clId="Web-{F4F422A3-6333-0153-C443-B63AB7CEB1BF}"/>
    <pc:docChg chg="modSld">
      <pc:chgData name="Elad Nisan Caspi" userId="S::eladncaspi@tauex.tau.ac.il::260096e0-cd02-4909-845d-4f46f09c3a45" providerId="AD" clId="Web-{F4F422A3-6333-0153-C443-B63AB7CEB1BF}" dt="2026-02-18T18:46:13.916" v="9" actId="1076"/>
      <pc:docMkLst>
        <pc:docMk/>
      </pc:docMkLst>
      <pc:sldChg chg="delSp modSp">
        <pc:chgData name="Elad Nisan Caspi" userId="S::eladncaspi@tauex.tau.ac.il::260096e0-cd02-4909-845d-4f46f09c3a45" providerId="AD" clId="Web-{F4F422A3-6333-0153-C443-B63AB7CEB1BF}" dt="2026-02-18T18:46:13.916" v="9" actId="1076"/>
        <pc:sldMkLst>
          <pc:docMk/>
          <pc:sldMk cId="3146925913" sldId="797"/>
        </pc:sldMkLst>
        <pc:graphicFrameChg chg="del">
          <ac:chgData name="Elad Nisan Caspi" userId="S::eladncaspi@tauex.tau.ac.il::260096e0-cd02-4909-845d-4f46f09c3a45" providerId="AD" clId="Web-{F4F422A3-6333-0153-C443-B63AB7CEB1BF}" dt="2026-02-18T18:45:36.804" v="0"/>
          <ac:graphicFrameMkLst>
            <pc:docMk/>
            <pc:sldMk cId="3146925913" sldId="797"/>
            <ac:graphicFrameMk id="3" creationId="{AF70ABB6-FC13-81F0-B8A2-6C65D8D86E87}"/>
          </ac:graphicFrameMkLst>
        </pc:graphicFrameChg>
        <pc:graphicFrameChg chg="mod">
          <ac:chgData name="Elad Nisan Caspi" userId="S::eladncaspi@tauex.tau.ac.il::260096e0-cd02-4909-845d-4f46f09c3a45" providerId="AD" clId="Web-{F4F422A3-6333-0153-C443-B63AB7CEB1BF}" dt="2026-02-18T18:46:13.916" v="9" actId="1076"/>
          <ac:graphicFrameMkLst>
            <pc:docMk/>
            <pc:sldMk cId="3146925913" sldId="797"/>
            <ac:graphicFrameMk id="4" creationId="{F778DD06-FC6A-8740-3556-8CA9E6C28B37}"/>
          </ac:graphicFrameMkLst>
        </pc:graphicFrameChg>
        <pc:picChg chg="mod">
          <ac:chgData name="Elad Nisan Caspi" userId="S::eladncaspi@tauex.tau.ac.il::260096e0-cd02-4909-845d-4f46f09c3a45" providerId="AD" clId="Web-{F4F422A3-6333-0153-C443-B63AB7CEB1BF}" dt="2026-02-18T18:46:10.884" v="8" actId="1076"/>
          <ac:picMkLst>
            <pc:docMk/>
            <pc:sldMk cId="3146925913" sldId="797"/>
            <ac:picMk id="6" creationId="{2BD1389C-91F1-FE77-91CB-A837DD844A3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35437" y="1"/>
            <a:ext cx="2933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2" tIns="45811" rIns="91622" bIns="45811" numCol="1" anchor="t" anchorCtr="0" compatLnSpc="1">
            <a:prstTxWarp prst="textNoShape">
              <a:avLst/>
            </a:prstTxWarp>
          </a:bodyPr>
          <a:lstStyle>
            <a:lvl1pPr algn="r" rtl="1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160" y="1"/>
            <a:ext cx="2933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2" tIns="45811" rIns="91622" bIns="45811" numCol="1" anchor="t" anchorCtr="0" compatLnSpc="1">
            <a:prstTxWarp prst="textNoShape">
              <a:avLst/>
            </a:prstTxWarp>
          </a:bodyPr>
          <a:lstStyle>
            <a:lvl1pPr algn="l" rtl="1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6E4DA8-6B60-4A36-99EE-3116EB3A4276}" type="datetimeFigureOut">
              <a:rPr lang="he-IL"/>
              <a:pPr>
                <a:defRPr/>
              </a:pPr>
              <a:t>א'/אדר/תשפ"ו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35437" y="9408450"/>
            <a:ext cx="2933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2" tIns="45811" rIns="91622" bIns="45811" numCol="1" anchor="b" anchorCtr="0" compatLnSpc="1">
            <a:prstTxWarp prst="textNoShape">
              <a:avLst/>
            </a:prstTxWarp>
          </a:bodyPr>
          <a:lstStyle>
            <a:lvl1pPr algn="r" rtl="1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160" y="9408450"/>
            <a:ext cx="2933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2" tIns="45811" rIns="91622" bIns="45811" numCol="1" anchor="b" anchorCtr="0" compatLnSpc="1">
            <a:prstTxWarp prst="textNoShape">
              <a:avLst/>
            </a:prstTxWarp>
          </a:bodyPr>
          <a:lstStyle>
            <a:lvl1pPr algn="l" rtl="1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0C7D45-A1C2-4749-85DB-D7F3BCFDD021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2211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3835437" y="1"/>
            <a:ext cx="2933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2" tIns="45811" rIns="91622" bIns="45811" numCol="1" anchor="t" anchorCtr="0" compatLnSpc="1">
            <a:prstTxWarp prst="textNoShape">
              <a:avLst/>
            </a:prstTxWarp>
          </a:bodyPr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1160" y="1"/>
            <a:ext cx="2933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2" tIns="45811" rIns="91622" bIns="45811" numCol="1" anchor="t" anchorCtr="0" compatLnSpc="1">
            <a:prstTxWarp prst="textNoShape">
              <a:avLst/>
            </a:prstTxWarp>
          </a:bodyPr>
          <a:lstStyle>
            <a:lvl1pPr algn="l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ED9B46-FB0E-4E01-AFDB-8C2B69B4529C}" type="datetimeFigureOut">
              <a:rPr lang="he-IL"/>
              <a:pPr>
                <a:defRPr/>
              </a:pPr>
              <a:t>א'/אדר/תשפ"ו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2550" y="742950"/>
            <a:ext cx="6604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32" tIns="45816" rIns="91632" bIns="45816" rtlCol="1" anchor="ctr"/>
          <a:lstStyle/>
          <a:p>
            <a:pPr lvl="0"/>
            <a:endParaRPr lang="he-I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5752" y="4705350"/>
            <a:ext cx="5417598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2" tIns="45811" rIns="91622" bIns="458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3835437" y="9408450"/>
            <a:ext cx="2933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2" tIns="45811" rIns="91622" bIns="45811" numCol="1" anchor="b" anchorCtr="0" compatLnSpc="1">
            <a:prstTxWarp prst="textNoShape">
              <a:avLst/>
            </a:prstTxWarp>
          </a:bodyPr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1160" y="9408450"/>
            <a:ext cx="2933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2" tIns="45811" rIns="91622" bIns="45811" numCol="1" anchor="b" anchorCtr="0" compatLnSpc="1">
            <a:prstTxWarp prst="textNoShape">
              <a:avLst/>
            </a:prstTxWarp>
          </a:bodyPr>
          <a:lstStyle>
            <a:lvl1pPr algn="l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FBB69FC-51BF-43F9-BAFA-B76FA59BE291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9338281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>
          <a:xfrm>
            <a:off x="82550" y="742950"/>
            <a:ext cx="6604000" cy="3714750"/>
          </a:xfrm>
        </p:spPr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BB69FC-51BF-43F9-BAFA-B76FA59BE291}" type="slidenum">
              <a:rPr lang="he-IL" smtClean="0"/>
              <a:pPr>
                <a:defRPr/>
              </a:pPr>
              <a:t>1</a:t>
            </a:fld>
            <a:endParaRPr lang="he-IL"/>
          </a:p>
        </p:txBody>
      </p:sp>
      <p:sp>
        <p:nvSpPr>
          <p:cNvPr id="5" name="מציין מיקום של כותרת עליונה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34576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>
          <a:xfrm>
            <a:off x="82550" y="742950"/>
            <a:ext cx="6604000" cy="3714750"/>
          </a:xfrm>
        </p:spPr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BB69FC-51BF-43F9-BAFA-B76FA59BE291}" type="slidenum">
              <a:rPr lang="he-IL" smtClean="0"/>
              <a:pPr>
                <a:defRPr/>
              </a:pPr>
              <a:t>2</a:t>
            </a:fld>
            <a:endParaRPr lang="he-IL"/>
          </a:p>
        </p:txBody>
      </p:sp>
      <p:sp>
        <p:nvSpPr>
          <p:cNvPr id="5" name="מציין מיקום של כותרת עליונה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9224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37984" y="1649557"/>
            <a:ext cx="8519583" cy="1717393"/>
          </a:xfrm>
        </p:spPr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352802" y="3429002"/>
            <a:ext cx="8500533" cy="44026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10805459" y="130177"/>
            <a:ext cx="1196043" cy="365125"/>
          </a:xfrm>
          <a:prstGeom prst="rect">
            <a:avLst/>
          </a:prstGeom>
        </p:spPr>
        <p:txBody>
          <a:bodyPr/>
          <a:lstStyle>
            <a:lvl1pPr algn="r" rtl="1">
              <a:defRPr sz="1200"/>
            </a:lvl1pPr>
          </a:lstStyle>
          <a:p>
            <a:pPr>
              <a:tabLst>
                <a:tab pos="2509838" algn="r"/>
              </a:tabLst>
            </a:pPr>
            <a:r>
              <a:rPr lang="en-IL"/>
              <a:t>19/02/2026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30927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2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sz="24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 sz="22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4" name="כותרת 3"/>
          <p:cNvSpPr>
            <a:spLocks noGrp="1"/>
          </p:cNvSpPr>
          <p:nvPr>
            <p:ph type="title"/>
          </p:nvPr>
        </p:nvSpPr>
        <p:spPr>
          <a:xfrm>
            <a:off x="1956444" y="9642"/>
            <a:ext cx="8579752" cy="957263"/>
          </a:xfr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141580" y="6444609"/>
            <a:ext cx="4173336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837192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פריסה מותאמת אי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4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141580" y="6444609"/>
            <a:ext cx="4173336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52359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3130551" y="1751950"/>
            <a:ext cx="8591549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he-IL"/>
              <a:t>לחץ כדי לערוך סגנון כותרת של תבנית בסיס</a:t>
            </a:r>
          </a:p>
        </p:txBody>
      </p:sp>
      <p:sp>
        <p:nvSpPr>
          <p:cNvPr id="102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0535" y="4356101"/>
            <a:ext cx="858096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dirty="0"/>
              <a:t>לחץ כדי לערוך סגנונות טקסט של תבנית בסיס</a:t>
            </a:r>
          </a:p>
        </p:txBody>
      </p:sp>
      <p:sp>
        <p:nvSpPr>
          <p:cNvPr id="33" name="Oval 16"/>
          <p:cNvSpPr/>
          <p:nvPr/>
        </p:nvSpPr>
        <p:spPr>
          <a:xfrm>
            <a:off x="8867879" y="6444609"/>
            <a:ext cx="3133623" cy="303771"/>
          </a:xfrm>
          <a:prstGeom prst="roundRect">
            <a:avLst>
              <a:gd name="adj" fmla="val 25962"/>
            </a:avLst>
          </a:prstGeom>
          <a:solidFill>
            <a:schemeClr val="tx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he-IL" sz="1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מ</a:t>
            </a:r>
            <a:r>
              <a:rPr lang="he-IL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חויבות ל</a:t>
            </a:r>
            <a:r>
              <a:rPr lang="he-IL" sz="1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מ</a:t>
            </a:r>
            <a:r>
              <a:rPr lang="he-IL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צוינות - </a:t>
            </a:r>
            <a:r>
              <a:rPr lang="he-IL" sz="1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ג</a:t>
            </a:r>
            <a:r>
              <a:rPr lang="he-IL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רעין להצלחה</a:t>
            </a:r>
            <a:endParaRPr lang="he-IL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10805459" y="130177"/>
            <a:ext cx="1196043" cy="365125"/>
          </a:xfrm>
          <a:prstGeom prst="rect">
            <a:avLst/>
          </a:prstGeom>
        </p:spPr>
        <p:txBody>
          <a:bodyPr/>
          <a:lstStyle>
            <a:lvl1pPr algn="r" rtl="1">
              <a:defRPr sz="1200"/>
            </a:lvl1pPr>
          </a:lstStyle>
          <a:p>
            <a:pPr>
              <a:tabLst>
                <a:tab pos="2509838" algn="r"/>
              </a:tabLst>
            </a:pPr>
            <a:r>
              <a:rPr lang="en-IL"/>
              <a:t>19/02/2026</a:t>
            </a:r>
            <a:endParaRPr lang="he-IL" dirty="0"/>
          </a:p>
        </p:txBody>
      </p:sp>
      <p:pic>
        <p:nvPicPr>
          <p:cNvPr id="11" name="תמונה 9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8" b="12232"/>
          <a:stretch/>
        </p:blipFill>
        <p:spPr>
          <a:xfrm>
            <a:off x="-41221" y="-39390"/>
            <a:ext cx="2974895" cy="6920111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772" y="5616146"/>
            <a:ext cx="1446635" cy="11095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</p:sldLayoutIdLst>
  <p:hf sldNum="0" hdr="0" ftr="0"/>
  <p:txStyles>
    <p:titleStyle>
      <a:lvl1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66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6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6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6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6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9pPr>
    </p:titleStyle>
    <p:bodyStyle>
      <a:lvl1pPr marL="457200" indent="-457200" algn="r" rtl="1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rgbClr val="800000"/>
          </a:solidFill>
          <a:latin typeface="Narkisim" pitchFamily="34" charset="-79"/>
          <a:ea typeface="+mn-ea"/>
          <a:cs typeface="+mn-cs"/>
        </a:defRPr>
      </a:lvl1pPr>
      <a:lvl2pPr marL="800100" indent="-3429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v"/>
        <a:defRPr>
          <a:solidFill>
            <a:schemeClr val="tx1"/>
          </a:solidFill>
          <a:latin typeface="Narkisim" pitchFamily="34" charset="-79"/>
          <a:cs typeface="+mn-cs"/>
        </a:defRPr>
      </a:lvl2pPr>
      <a:lvl3pPr marL="1257300" indent="-342900" algn="r" rtl="1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1600">
          <a:solidFill>
            <a:schemeClr val="tx1"/>
          </a:solidFill>
          <a:latin typeface="Narkisim" pitchFamily="34" charset="-79"/>
          <a:cs typeface="+mn-cs"/>
        </a:defRPr>
      </a:lvl3pPr>
      <a:lvl4pPr marL="1714500" indent="-342900" algn="r" rtl="1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1400">
          <a:solidFill>
            <a:schemeClr val="tx1"/>
          </a:solidFill>
          <a:latin typeface="Narkisim" pitchFamily="34" charset="-79"/>
          <a:cs typeface="+mn-cs"/>
        </a:defRPr>
      </a:lvl4pPr>
      <a:lvl5pPr marL="2171700" indent="-342900" algn="r" rtl="1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1400">
          <a:solidFill>
            <a:schemeClr val="tx1"/>
          </a:solidFill>
          <a:latin typeface="Narkisim" pitchFamily="34" charset="-79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956443" y="9642"/>
            <a:ext cx="851924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2051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5467" y="1262745"/>
            <a:ext cx="11910484" cy="507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grpSp>
        <p:nvGrpSpPr>
          <p:cNvPr id="2055" name="קבוצה 33"/>
          <p:cNvGrpSpPr>
            <a:grpSpLocks/>
          </p:cNvGrpSpPr>
          <p:nvPr/>
        </p:nvGrpSpPr>
        <p:grpSpPr bwMode="auto">
          <a:xfrm>
            <a:off x="80431" y="271578"/>
            <a:ext cx="1591733" cy="433387"/>
            <a:chOff x="119063" y="49212"/>
            <a:chExt cx="1193799" cy="433388"/>
          </a:xfr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68" name="Freeform 5"/>
            <p:cNvSpPr>
              <a:spLocks/>
            </p:cNvSpPr>
            <p:nvPr userDrawn="1"/>
          </p:nvSpPr>
          <p:spPr bwMode="auto">
            <a:xfrm>
              <a:off x="739775" y="127000"/>
              <a:ext cx="122237" cy="234950"/>
            </a:xfrm>
            <a:custGeom>
              <a:avLst/>
              <a:gdLst>
                <a:gd name="T0" fmla="*/ 218 w 231"/>
                <a:gd name="T1" fmla="*/ 445 h 445"/>
                <a:gd name="T2" fmla="*/ 158 w 231"/>
                <a:gd name="T3" fmla="*/ 378 h 445"/>
                <a:gd name="T4" fmla="*/ 107 w 231"/>
                <a:gd name="T5" fmla="*/ 312 h 445"/>
                <a:gd name="T6" fmla="*/ 64 w 231"/>
                <a:gd name="T7" fmla="*/ 247 h 445"/>
                <a:gd name="T8" fmla="*/ 33 w 231"/>
                <a:gd name="T9" fmla="*/ 185 h 445"/>
                <a:gd name="T10" fmla="*/ 21 w 231"/>
                <a:gd name="T11" fmla="*/ 155 h 445"/>
                <a:gd name="T12" fmla="*/ 10 w 231"/>
                <a:gd name="T13" fmla="*/ 128 h 445"/>
                <a:gd name="T14" fmla="*/ 3 w 231"/>
                <a:gd name="T15" fmla="*/ 101 h 445"/>
                <a:gd name="T16" fmla="*/ 0 w 231"/>
                <a:gd name="T17" fmla="*/ 76 h 445"/>
                <a:gd name="T18" fmla="*/ 0 w 231"/>
                <a:gd name="T19" fmla="*/ 53 h 445"/>
                <a:gd name="T20" fmla="*/ 3 w 231"/>
                <a:gd name="T21" fmla="*/ 33 h 445"/>
                <a:gd name="T22" fmla="*/ 11 w 231"/>
                <a:gd name="T23" fmla="*/ 15 h 445"/>
                <a:gd name="T24" fmla="*/ 22 w 231"/>
                <a:gd name="T25" fmla="*/ 0 h 445"/>
                <a:gd name="T26" fmla="*/ 36 w 231"/>
                <a:gd name="T27" fmla="*/ 12 h 445"/>
                <a:gd name="T28" fmla="*/ 28 w 231"/>
                <a:gd name="T29" fmla="*/ 25 h 445"/>
                <a:gd name="T30" fmla="*/ 22 w 231"/>
                <a:gd name="T31" fmla="*/ 39 h 445"/>
                <a:gd name="T32" fmla="*/ 18 w 231"/>
                <a:gd name="T33" fmla="*/ 55 h 445"/>
                <a:gd name="T34" fmla="*/ 18 w 231"/>
                <a:gd name="T35" fmla="*/ 74 h 445"/>
                <a:gd name="T36" fmla="*/ 22 w 231"/>
                <a:gd name="T37" fmla="*/ 96 h 445"/>
                <a:gd name="T38" fmla="*/ 28 w 231"/>
                <a:gd name="T39" fmla="*/ 122 h 445"/>
                <a:gd name="T40" fmla="*/ 38 w 231"/>
                <a:gd name="T41" fmla="*/ 148 h 445"/>
                <a:gd name="T42" fmla="*/ 50 w 231"/>
                <a:gd name="T43" fmla="*/ 175 h 445"/>
                <a:gd name="T44" fmla="*/ 80 w 231"/>
                <a:gd name="T45" fmla="*/ 235 h 445"/>
                <a:gd name="T46" fmla="*/ 122 w 231"/>
                <a:gd name="T47" fmla="*/ 300 h 445"/>
                <a:gd name="T48" fmla="*/ 173 w 231"/>
                <a:gd name="T49" fmla="*/ 365 h 445"/>
                <a:gd name="T50" fmla="*/ 231 w 231"/>
                <a:gd name="T51" fmla="*/ 432 h 445"/>
                <a:gd name="T52" fmla="*/ 218 w 231"/>
                <a:gd name="T53" fmla="*/ 445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31" h="445">
                  <a:moveTo>
                    <a:pt x="218" y="445"/>
                  </a:moveTo>
                  <a:lnTo>
                    <a:pt x="158" y="378"/>
                  </a:lnTo>
                  <a:lnTo>
                    <a:pt x="107" y="312"/>
                  </a:lnTo>
                  <a:lnTo>
                    <a:pt x="64" y="247"/>
                  </a:lnTo>
                  <a:lnTo>
                    <a:pt x="33" y="185"/>
                  </a:lnTo>
                  <a:lnTo>
                    <a:pt x="21" y="155"/>
                  </a:lnTo>
                  <a:lnTo>
                    <a:pt x="10" y="128"/>
                  </a:lnTo>
                  <a:lnTo>
                    <a:pt x="3" y="101"/>
                  </a:lnTo>
                  <a:lnTo>
                    <a:pt x="0" y="76"/>
                  </a:lnTo>
                  <a:lnTo>
                    <a:pt x="0" y="53"/>
                  </a:lnTo>
                  <a:lnTo>
                    <a:pt x="3" y="33"/>
                  </a:lnTo>
                  <a:lnTo>
                    <a:pt x="11" y="15"/>
                  </a:lnTo>
                  <a:lnTo>
                    <a:pt x="22" y="0"/>
                  </a:lnTo>
                  <a:lnTo>
                    <a:pt x="36" y="12"/>
                  </a:lnTo>
                  <a:lnTo>
                    <a:pt x="28" y="25"/>
                  </a:lnTo>
                  <a:lnTo>
                    <a:pt x="22" y="39"/>
                  </a:lnTo>
                  <a:lnTo>
                    <a:pt x="18" y="55"/>
                  </a:lnTo>
                  <a:lnTo>
                    <a:pt x="18" y="74"/>
                  </a:lnTo>
                  <a:lnTo>
                    <a:pt x="22" y="96"/>
                  </a:lnTo>
                  <a:lnTo>
                    <a:pt x="28" y="122"/>
                  </a:lnTo>
                  <a:lnTo>
                    <a:pt x="38" y="148"/>
                  </a:lnTo>
                  <a:lnTo>
                    <a:pt x="50" y="175"/>
                  </a:lnTo>
                  <a:lnTo>
                    <a:pt x="80" y="235"/>
                  </a:lnTo>
                  <a:lnTo>
                    <a:pt x="122" y="300"/>
                  </a:lnTo>
                  <a:lnTo>
                    <a:pt x="173" y="365"/>
                  </a:lnTo>
                  <a:lnTo>
                    <a:pt x="231" y="432"/>
                  </a:lnTo>
                  <a:lnTo>
                    <a:pt x="218" y="4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Freeform 6"/>
            <p:cNvSpPr>
              <a:spLocks/>
            </p:cNvSpPr>
            <p:nvPr userDrawn="1"/>
          </p:nvSpPr>
          <p:spPr bwMode="auto">
            <a:xfrm>
              <a:off x="752475" y="114300"/>
              <a:ext cx="225425" cy="128588"/>
            </a:xfrm>
            <a:custGeom>
              <a:avLst/>
              <a:gdLst>
                <a:gd name="T0" fmla="*/ 0 w 427"/>
                <a:gd name="T1" fmla="*/ 23 h 242"/>
                <a:gd name="T2" fmla="*/ 13 w 427"/>
                <a:gd name="T3" fmla="*/ 12 h 242"/>
                <a:gd name="T4" fmla="*/ 30 w 427"/>
                <a:gd name="T5" fmla="*/ 5 h 242"/>
                <a:gd name="T6" fmla="*/ 52 w 427"/>
                <a:gd name="T7" fmla="*/ 0 h 242"/>
                <a:gd name="T8" fmla="*/ 72 w 427"/>
                <a:gd name="T9" fmla="*/ 2 h 242"/>
                <a:gd name="T10" fmla="*/ 96 w 427"/>
                <a:gd name="T11" fmla="*/ 5 h 242"/>
                <a:gd name="T12" fmla="*/ 122 w 427"/>
                <a:gd name="T13" fmla="*/ 13 h 242"/>
                <a:gd name="T14" fmla="*/ 149 w 427"/>
                <a:gd name="T15" fmla="*/ 23 h 242"/>
                <a:gd name="T16" fmla="*/ 178 w 427"/>
                <a:gd name="T17" fmla="*/ 35 h 242"/>
                <a:gd name="T18" fmla="*/ 206 w 427"/>
                <a:gd name="T19" fmla="*/ 50 h 242"/>
                <a:gd name="T20" fmla="*/ 236 w 427"/>
                <a:gd name="T21" fmla="*/ 68 h 242"/>
                <a:gd name="T22" fmla="*/ 267 w 427"/>
                <a:gd name="T23" fmla="*/ 89 h 242"/>
                <a:gd name="T24" fmla="*/ 299 w 427"/>
                <a:gd name="T25" fmla="*/ 113 h 242"/>
                <a:gd name="T26" fmla="*/ 332 w 427"/>
                <a:gd name="T27" fmla="*/ 139 h 242"/>
                <a:gd name="T28" fmla="*/ 363 w 427"/>
                <a:gd name="T29" fmla="*/ 166 h 242"/>
                <a:gd name="T30" fmla="*/ 395 w 427"/>
                <a:gd name="T31" fmla="*/ 195 h 242"/>
                <a:gd name="T32" fmla="*/ 427 w 427"/>
                <a:gd name="T33" fmla="*/ 227 h 242"/>
                <a:gd name="T34" fmla="*/ 413 w 427"/>
                <a:gd name="T35" fmla="*/ 242 h 242"/>
                <a:gd name="T36" fmla="*/ 383 w 427"/>
                <a:gd name="T37" fmla="*/ 210 h 242"/>
                <a:gd name="T38" fmla="*/ 351 w 427"/>
                <a:gd name="T39" fmla="*/ 181 h 242"/>
                <a:gd name="T40" fmla="*/ 318 w 427"/>
                <a:gd name="T41" fmla="*/ 153 h 242"/>
                <a:gd name="T42" fmla="*/ 288 w 427"/>
                <a:gd name="T43" fmla="*/ 129 h 242"/>
                <a:gd name="T44" fmla="*/ 256 w 427"/>
                <a:gd name="T45" fmla="*/ 105 h 242"/>
                <a:gd name="T46" fmla="*/ 227 w 427"/>
                <a:gd name="T47" fmla="*/ 86 h 242"/>
                <a:gd name="T48" fmla="*/ 196 w 427"/>
                <a:gd name="T49" fmla="*/ 67 h 242"/>
                <a:gd name="T50" fmla="*/ 168 w 427"/>
                <a:gd name="T51" fmla="*/ 52 h 242"/>
                <a:gd name="T52" fmla="*/ 141 w 427"/>
                <a:gd name="T53" fmla="*/ 41 h 242"/>
                <a:gd name="T54" fmla="*/ 116 w 427"/>
                <a:gd name="T55" fmla="*/ 31 h 242"/>
                <a:gd name="T56" fmla="*/ 94 w 427"/>
                <a:gd name="T57" fmla="*/ 25 h 242"/>
                <a:gd name="T58" fmla="*/ 71 w 427"/>
                <a:gd name="T59" fmla="*/ 21 h 242"/>
                <a:gd name="T60" fmla="*/ 54 w 427"/>
                <a:gd name="T61" fmla="*/ 20 h 242"/>
                <a:gd name="T62" fmla="*/ 37 w 427"/>
                <a:gd name="T63" fmla="*/ 24 h 242"/>
                <a:gd name="T64" fmla="*/ 23 w 427"/>
                <a:gd name="T65" fmla="*/ 29 h 242"/>
                <a:gd name="T66" fmla="*/ 11 w 427"/>
                <a:gd name="T67" fmla="*/ 39 h 242"/>
                <a:gd name="T68" fmla="*/ 0 w 427"/>
                <a:gd name="T69" fmla="*/ 23 h 2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7" h="242">
                  <a:moveTo>
                    <a:pt x="0" y="23"/>
                  </a:moveTo>
                  <a:lnTo>
                    <a:pt x="13" y="12"/>
                  </a:lnTo>
                  <a:lnTo>
                    <a:pt x="30" y="5"/>
                  </a:lnTo>
                  <a:lnTo>
                    <a:pt x="52" y="0"/>
                  </a:lnTo>
                  <a:lnTo>
                    <a:pt x="72" y="2"/>
                  </a:lnTo>
                  <a:lnTo>
                    <a:pt x="96" y="5"/>
                  </a:lnTo>
                  <a:lnTo>
                    <a:pt x="122" y="13"/>
                  </a:lnTo>
                  <a:lnTo>
                    <a:pt x="149" y="23"/>
                  </a:lnTo>
                  <a:lnTo>
                    <a:pt x="178" y="35"/>
                  </a:lnTo>
                  <a:lnTo>
                    <a:pt x="206" y="50"/>
                  </a:lnTo>
                  <a:lnTo>
                    <a:pt x="236" y="68"/>
                  </a:lnTo>
                  <a:lnTo>
                    <a:pt x="267" y="89"/>
                  </a:lnTo>
                  <a:lnTo>
                    <a:pt x="299" y="113"/>
                  </a:lnTo>
                  <a:lnTo>
                    <a:pt x="332" y="139"/>
                  </a:lnTo>
                  <a:lnTo>
                    <a:pt x="363" y="166"/>
                  </a:lnTo>
                  <a:lnTo>
                    <a:pt x="395" y="195"/>
                  </a:lnTo>
                  <a:lnTo>
                    <a:pt x="427" y="227"/>
                  </a:lnTo>
                  <a:lnTo>
                    <a:pt x="413" y="242"/>
                  </a:lnTo>
                  <a:lnTo>
                    <a:pt x="383" y="210"/>
                  </a:lnTo>
                  <a:lnTo>
                    <a:pt x="351" y="181"/>
                  </a:lnTo>
                  <a:lnTo>
                    <a:pt x="318" y="153"/>
                  </a:lnTo>
                  <a:lnTo>
                    <a:pt x="288" y="129"/>
                  </a:lnTo>
                  <a:lnTo>
                    <a:pt x="256" y="105"/>
                  </a:lnTo>
                  <a:lnTo>
                    <a:pt x="227" y="86"/>
                  </a:lnTo>
                  <a:lnTo>
                    <a:pt x="196" y="67"/>
                  </a:lnTo>
                  <a:lnTo>
                    <a:pt x="168" y="52"/>
                  </a:lnTo>
                  <a:lnTo>
                    <a:pt x="141" y="41"/>
                  </a:lnTo>
                  <a:lnTo>
                    <a:pt x="116" y="31"/>
                  </a:lnTo>
                  <a:lnTo>
                    <a:pt x="94" y="25"/>
                  </a:lnTo>
                  <a:lnTo>
                    <a:pt x="71" y="21"/>
                  </a:lnTo>
                  <a:lnTo>
                    <a:pt x="54" y="20"/>
                  </a:lnTo>
                  <a:lnTo>
                    <a:pt x="37" y="24"/>
                  </a:lnTo>
                  <a:lnTo>
                    <a:pt x="23" y="29"/>
                  </a:lnTo>
                  <a:lnTo>
                    <a:pt x="11" y="39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Freeform 7"/>
            <p:cNvSpPr>
              <a:spLocks/>
            </p:cNvSpPr>
            <p:nvPr userDrawn="1"/>
          </p:nvSpPr>
          <p:spPr bwMode="auto">
            <a:xfrm>
              <a:off x="750888" y="127000"/>
              <a:ext cx="7937" cy="7938"/>
            </a:xfrm>
            <a:custGeom>
              <a:avLst/>
              <a:gdLst>
                <a:gd name="T0" fmla="*/ 0 w 14"/>
                <a:gd name="T1" fmla="*/ 1 h 16"/>
                <a:gd name="T2" fmla="*/ 1 w 14"/>
                <a:gd name="T3" fmla="*/ 0 h 16"/>
                <a:gd name="T4" fmla="*/ 12 w 14"/>
                <a:gd name="T5" fmla="*/ 16 h 16"/>
                <a:gd name="T6" fmla="*/ 14 w 14"/>
                <a:gd name="T7" fmla="*/ 13 h 16"/>
                <a:gd name="T8" fmla="*/ 0 w 14"/>
                <a:gd name="T9" fmla="*/ 1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6">
                  <a:moveTo>
                    <a:pt x="0" y="1"/>
                  </a:moveTo>
                  <a:lnTo>
                    <a:pt x="1" y="0"/>
                  </a:lnTo>
                  <a:lnTo>
                    <a:pt x="12" y="16"/>
                  </a:lnTo>
                  <a:lnTo>
                    <a:pt x="14" y="1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1" name="Freeform 8"/>
            <p:cNvSpPr>
              <a:spLocks/>
            </p:cNvSpPr>
            <p:nvPr userDrawn="1"/>
          </p:nvSpPr>
          <p:spPr bwMode="auto">
            <a:xfrm>
              <a:off x="969963" y="234950"/>
              <a:ext cx="123825" cy="234950"/>
            </a:xfrm>
            <a:custGeom>
              <a:avLst/>
              <a:gdLst>
                <a:gd name="T0" fmla="*/ 15 w 233"/>
                <a:gd name="T1" fmla="*/ 0 h 444"/>
                <a:gd name="T2" fmla="*/ 75 w 233"/>
                <a:gd name="T3" fmla="*/ 66 h 444"/>
                <a:gd name="T4" fmla="*/ 126 w 233"/>
                <a:gd name="T5" fmla="*/ 134 h 444"/>
                <a:gd name="T6" fmla="*/ 169 w 233"/>
                <a:gd name="T7" fmla="*/ 198 h 444"/>
                <a:gd name="T8" fmla="*/ 201 w 233"/>
                <a:gd name="T9" fmla="*/ 259 h 444"/>
                <a:gd name="T10" fmla="*/ 214 w 233"/>
                <a:gd name="T11" fmla="*/ 289 h 444"/>
                <a:gd name="T12" fmla="*/ 222 w 233"/>
                <a:gd name="T13" fmla="*/ 317 h 444"/>
                <a:gd name="T14" fmla="*/ 229 w 233"/>
                <a:gd name="T15" fmla="*/ 344 h 444"/>
                <a:gd name="T16" fmla="*/ 233 w 233"/>
                <a:gd name="T17" fmla="*/ 368 h 444"/>
                <a:gd name="T18" fmla="*/ 233 w 233"/>
                <a:gd name="T19" fmla="*/ 389 h 444"/>
                <a:gd name="T20" fmla="*/ 229 w 233"/>
                <a:gd name="T21" fmla="*/ 412 h 444"/>
                <a:gd name="T22" fmla="*/ 223 w 233"/>
                <a:gd name="T23" fmla="*/ 429 h 444"/>
                <a:gd name="T24" fmla="*/ 212 w 233"/>
                <a:gd name="T25" fmla="*/ 444 h 444"/>
                <a:gd name="T26" fmla="*/ 197 w 233"/>
                <a:gd name="T27" fmla="*/ 432 h 444"/>
                <a:gd name="T28" fmla="*/ 206 w 233"/>
                <a:gd name="T29" fmla="*/ 419 h 444"/>
                <a:gd name="T30" fmla="*/ 211 w 233"/>
                <a:gd name="T31" fmla="*/ 405 h 444"/>
                <a:gd name="T32" fmla="*/ 214 w 233"/>
                <a:gd name="T33" fmla="*/ 388 h 444"/>
                <a:gd name="T34" fmla="*/ 214 w 233"/>
                <a:gd name="T35" fmla="*/ 370 h 444"/>
                <a:gd name="T36" fmla="*/ 210 w 233"/>
                <a:gd name="T37" fmla="*/ 346 h 444"/>
                <a:gd name="T38" fmla="*/ 204 w 233"/>
                <a:gd name="T39" fmla="*/ 323 h 444"/>
                <a:gd name="T40" fmla="*/ 195 w 233"/>
                <a:gd name="T41" fmla="*/ 297 h 444"/>
                <a:gd name="T42" fmla="*/ 184 w 233"/>
                <a:gd name="T43" fmla="*/ 268 h 444"/>
                <a:gd name="T44" fmla="*/ 151 w 233"/>
                <a:gd name="T45" fmla="*/ 208 h 444"/>
                <a:gd name="T46" fmla="*/ 110 w 233"/>
                <a:gd name="T47" fmla="*/ 145 h 444"/>
                <a:gd name="T48" fmla="*/ 60 w 233"/>
                <a:gd name="T49" fmla="*/ 80 h 444"/>
                <a:gd name="T50" fmla="*/ 0 w 233"/>
                <a:gd name="T51" fmla="*/ 12 h 444"/>
                <a:gd name="T52" fmla="*/ 15 w 233"/>
                <a:gd name="T53" fmla="*/ 0 h 4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33" h="444">
                  <a:moveTo>
                    <a:pt x="15" y="0"/>
                  </a:moveTo>
                  <a:lnTo>
                    <a:pt x="75" y="66"/>
                  </a:lnTo>
                  <a:lnTo>
                    <a:pt x="126" y="134"/>
                  </a:lnTo>
                  <a:lnTo>
                    <a:pt x="169" y="198"/>
                  </a:lnTo>
                  <a:lnTo>
                    <a:pt x="201" y="259"/>
                  </a:lnTo>
                  <a:lnTo>
                    <a:pt x="214" y="289"/>
                  </a:lnTo>
                  <a:lnTo>
                    <a:pt x="222" y="317"/>
                  </a:lnTo>
                  <a:lnTo>
                    <a:pt x="229" y="344"/>
                  </a:lnTo>
                  <a:lnTo>
                    <a:pt x="233" y="368"/>
                  </a:lnTo>
                  <a:lnTo>
                    <a:pt x="233" y="389"/>
                  </a:lnTo>
                  <a:lnTo>
                    <a:pt x="229" y="412"/>
                  </a:lnTo>
                  <a:lnTo>
                    <a:pt x="223" y="429"/>
                  </a:lnTo>
                  <a:lnTo>
                    <a:pt x="212" y="444"/>
                  </a:lnTo>
                  <a:lnTo>
                    <a:pt x="197" y="432"/>
                  </a:lnTo>
                  <a:lnTo>
                    <a:pt x="206" y="419"/>
                  </a:lnTo>
                  <a:lnTo>
                    <a:pt x="211" y="405"/>
                  </a:lnTo>
                  <a:lnTo>
                    <a:pt x="214" y="388"/>
                  </a:lnTo>
                  <a:lnTo>
                    <a:pt x="214" y="370"/>
                  </a:lnTo>
                  <a:lnTo>
                    <a:pt x="210" y="346"/>
                  </a:lnTo>
                  <a:lnTo>
                    <a:pt x="204" y="323"/>
                  </a:lnTo>
                  <a:lnTo>
                    <a:pt x="195" y="297"/>
                  </a:lnTo>
                  <a:lnTo>
                    <a:pt x="184" y="268"/>
                  </a:lnTo>
                  <a:lnTo>
                    <a:pt x="151" y="208"/>
                  </a:lnTo>
                  <a:lnTo>
                    <a:pt x="110" y="145"/>
                  </a:lnTo>
                  <a:lnTo>
                    <a:pt x="60" y="80"/>
                  </a:lnTo>
                  <a:lnTo>
                    <a:pt x="0" y="12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Freeform 9"/>
            <p:cNvSpPr>
              <a:spLocks/>
            </p:cNvSpPr>
            <p:nvPr userDrawn="1"/>
          </p:nvSpPr>
          <p:spPr bwMode="auto">
            <a:xfrm>
              <a:off x="969963" y="234950"/>
              <a:ext cx="7937" cy="7938"/>
            </a:xfrm>
            <a:custGeom>
              <a:avLst/>
              <a:gdLst>
                <a:gd name="T0" fmla="*/ 14 w 15"/>
                <a:gd name="T1" fmla="*/ 0 h 15"/>
                <a:gd name="T2" fmla="*/ 15 w 15"/>
                <a:gd name="T3" fmla="*/ 2 h 15"/>
                <a:gd name="T4" fmla="*/ 0 w 15"/>
                <a:gd name="T5" fmla="*/ 14 h 15"/>
                <a:gd name="T6" fmla="*/ 0 w 15"/>
                <a:gd name="T7" fmla="*/ 15 h 15"/>
                <a:gd name="T8" fmla="*/ 14 w 15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15" y="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3" name="Freeform 10"/>
            <p:cNvSpPr>
              <a:spLocks/>
            </p:cNvSpPr>
            <p:nvPr userDrawn="1"/>
          </p:nvSpPr>
          <p:spPr bwMode="auto">
            <a:xfrm>
              <a:off x="855663" y="354012"/>
              <a:ext cx="227012" cy="128588"/>
            </a:xfrm>
            <a:custGeom>
              <a:avLst/>
              <a:gdLst>
                <a:gd name="T0" fmla="*/ 429 w 429"/>
                <a:gd name="T1" fmla="*/ 220 h 242"/>
                <a:gd name="T2" fmla="*/ 415 w 429"/>
                <a:gd name="T3" fmla="*/ 231 h 242"/>
                <a:gd name="T4" fmla="*/ 397 w 429"/>
                <a:gd name="T5" fmla="*/ 238 h 242"/>
                <a:gd name="T6" fmla="*/ 378 w 429"/>
                <a:gd name="T7" fmla="*/ 242 h 242"/>
                <a:gd name="T8" fmla="*/ 355 w 429"/>
                <a:gd name="T9" fmla="*/ 242 h 242"/>
                <a:gd name="T10" fmla="*/ 332 w 429"/>
                <a:gd name="T11" fmla="*/ 238 h 242"/>
                <a:gd name="T12" fmla="*/ 306 w 429"/>
                <a:gd name="T13" fmla="*/ 231 h 242"/>
                <a:gd name="T14" fmla="*/ 278 w 429"/>
                <a:gd name="T15" fmla="*/ 221 h 242"/>
                <a:gd name="T16" fmla="*/ 251 w 429"/>
                <a:gd name="T17" fmla="*/ 209 h 242"/>
                <a:gd name="T18" fmla="*/ 222 w 429"/>
                <a:gd name="T19" fmla="*/ 193 h 242"/>
                <a:gd name="T20" fmla="*/ 191 w 429"/>
                <a:gd name="T21" fmla="*/ 175 h 242"/>
                <a:gd name="T22" fmla="*/ 161 w 429"/>
                <a:gd name="T23" fmla="*/ 154 h 242"/>
                <a:gd name="T24" fmla="*/ 129 w 429"/>
                <a:gd name="T25" fmla="*/ 130 h 242"/>
                <a:gd name="T26" fmla="*/ 96 w 429"/>
                <a:gd name="T27" fmla="*/ 105 h 242"/>
                <a:gd name="T28" fmla="*/ 65 w 429"/>
                <a:gd name="T29" fmla="*/ 77 h 242"/>
                <a:gd name="T30" fmla="*/ 32 w 429"/>
                <a:gd name="T31" fmla="*/ 47 h 242"/>
                <a:gd name="T32" fmla="*/ 0 w 429"/>
                <a:gd name="T33" fmla="*/ 15 h 242"/>
                <a:gd name="T34" fmla="*/ 13 w 429"/>
                <a:gd name="T35" fmla="*/ 0 h 242"/>
                <a:gd name="T36" fmla="*/ 45 w 429"/>
                <a:gd name="T37" fmla="*/ 32 h 242"/>
                <a:gd name="T38" fmla="*/ 78 w 429"/>
                <a:gd name="T39" fmla="*/ 63 h 242"/>
                <a:gd name="T40" fmla="*/ 110 w 429"/>
                <a:gd name="T41" fmla="*/ 90 h 242"/>
                <a:gd name="T42" fmla="*/ 141 w 429"/>
                <a:gd name="T43" fmla="*/ 115 h 242"/>
                <a:gd name="T44" fmla="*/ 172 w 429"/>
                <a:gd name="T45" fmla="*/ 138 h 242"/>
                <a:gd name="T46" fmla="*/ 202 w 429"/>
                <a:gd name="T47" fmla="*/ 159 h 242"/>
                <a:gd name="T48" fmla="*/ 232 w 429"/>
                <a:gd name="T49" fmla="*/ 177 h 242"/>
                <a:gd name="T50" fmla="*/ 260 w 429"/>
                <a:gd name="T51" fmla="*/ 191 h 242"/>
                <a:gd name="T52" fmla="*/ 287 w 429"/>
                <a:gd name="T53" fmla="*/ 204 h 242"/>
                <a:gd name="T54" fmla="*/ 312 w 429"/>
                <a:gd name="T55" fmla="*/ 212 h 242"/>
                <a:gd name="T56" fmla="*/ 337 w 429"/>
                <a:gd name="T57" fmla="*/ 220 h 242"/>
                <a:gd name="T58" fmla="*/ 357 w 429"/>
                <a:gd name="T59" fmla="*/ 224 h 242"/>
                <a:gd name="T60" fmla="*/ 376 w 429"/>
                <a:gd name="T61" fmla="*/ 224 h 242"/>
                <a:gd name="T62" fmla="*/ 391 w 429"/>
                <a:gd name="T63" fmla="*/ 220 h 242"/>
                <a:gd name="T64" fmla="*/ 404 w 429"/>
                <a:gd name="T65" fmla="*/ 215 h 242"/>
                <a:gd name="T66" fmla="*/ 416 w 429"/>
                <a:gd name="T67" fmla="*/ 205 h 242"/>
                <a:gd name="T68" fmla="*/ 429 w 429"/>
                <a:gd name="T69" fmla="*/ 220 h 2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9" h="242">
                  <a:moveTo>
                    <a:pt x="429" y="220"/>
                  </a:moveTo>
                  <a:lnTo>
                    <a:pt x="415" y="231"/>
                  </a:lnTo>
                  <a:lnTo>
                    <a:pt x="397" y="238"/>
                  </a:lnTo>
                  <a:lnTo>
                    <a:pt x="378" y="242"/>
                  </a:lnTo>
                  <a:lnTo>
                    <a:pt x="355" y="242"/>
                  </a:lnTo>
                  <a:lnTo>
                    <a:pt x="332" y="238"/>
                  </a:lnTo>
                  <a:lnTo>
                    <a:pt x="306" y="231"/>
                  </a:lnTo>
                  <a:lnTo>
                    <a:pt x="278" y="221"/>
                  </a:lnTo>
                  <a:lnTo>
                    <a:pt x="251" y="209"/>
                  </a:lnTo>
                  <a:lnTo>
                    <a:pt x="222" y="193"/>
                  </a:lnTo>
                  <a:lnTo>
                    <a:pt x="191" y="175"/>
                  </a:lnTo>
                  <a:lnTo>
                    <a:pt x="161" y="154"/>
                  </a:lnTo>
                  <a:lnTo>
                    <a:pt x="129" y="130"/>
                  </a:lnTo>
                  <a:lnTo>
                    <a:pt x="96" y="105"/>
                  </a:lnTo>
                  <a:lnTo>
                    <a:pt x="65" y="77"/>
                  </a:lnTo>
                  <a:lnTo>
                    <a:pt x="32" y="47"/>
                  </a:lnTo>
                  <a:lnTo>
                    <a:pt x="0" y="15"/>
                  </a:lnTo>
                  <a:lnTo>
                    <a:pt x="13" y="0"/>
                  </a:lnTo>
                  <a:lnTo>
                    <a:pt x="45" y="32"/>
                  </a:lnTo>
                  <a:lnTo>
                    <a:pt x="78" y="63"/>
                  </a:lnTo>
                  <a:lnTo>
                    <a:pt x="110" y="90"/>
                  </a:lnTo>
                  <a:lnTo>
                    <a:pt x="141" y="115"/>
                  </a:lnTo>
                  <a:lnTo>
                    <a:pt x="172" y="138"/>
                  </a:lnTo>
                  <a:lnTo>
                    <a:pt x="202" y="159"/>
                  </a:lnTo>
                  <a:lnTo>
                    <a:pt x="232" y="177"/>
                  </a:lnTo>
                  <a:lnTo>
                    <a:pt x="260" y="191"/>
                  </a:lnTo>
                  <a:lnTo>
                    <a:pt x="287" y="204"/>
                  </a:lnTo>
                  <a:lnTo>
                    <a:pt x="312" y="212"/>
                  </a:lnTo>
                  <a:lnTo>
                    <a:pt x="337" y="220"/>
                  </a:lnTo>
                  <a:lnTo>
                    <a:pt x="357" y="224"/>
                  </a:lnTo>
                  <a:lnTo>
                    <a:pt x="376" y="224"/>
                  </a:lnTo>
                  <a:lnTo>
                    <a:pt x="391" y="220"/>
                  </a:lnTo>
                  <a:lnTo>
                    <a:pt x="404" y="215"/>
                  </a:lnTo>
                  <a:lnTo>
                    <a:pt x="416" y="205"/>
                  </a:lnTo>
                  <a:lnTo>
                    <a:pt x="429" y="2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Freeform 11"/>
            <p:cNvSpPr>
              <a:spLocks/>
            </p:cNvSpPr>
            <p:nvPr userDrawn="1"/>
          </p:nvSpPr>
          <p:spPr bwMode="auto">
            <a:xfrm>
              <a:off x="1074738" y="463550"/>
              <a:ext cx="7937" cy="7938"/>
            </a:xfrm>
            <a:custGeom>
              <a:avLst/>
              <a:gdLst>
                <a:gd name="T0" fmla="*/ 15 w 15"/>
                <a:gd name="T1" fmla="*/ 14 h 15"/>
                <a:gd name="T2" fmla="*/ 14 w 15"/>
                <a:gd name="T3" fmla="*/ 15 h 15"/>
                <a:gd name="T4" fmla="*/ 1 w 15"/>
                <a:gd name="T5" fmla="*/ 0 h 15"/>
                <a:gd name="T6" fmla="*/ 0 w 15"/>
                <a:gd name="T7" fmla="*/ 2 h 15"/>
                <a:gd name="T8" fmla="*/ 15 w 15"/>
                <a:gd name="T9" fmla="*/ 14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5">
                  <a:moveTo>
                    <a:pt x="15" y="14"/>
                  </a:moveTo>
                  <a:lnTo>
                    <a:pt x="14" y="15"/>
                  </a:lnTo>
                  <a:lnTo>
                    <a:pt x="1" y="0"/>
                  </a:lnTo>
                  <a:lnTo>
                    <a:pt x="0" y="2"/>
                  </a:lnTo>
                  <a:lnTo>
                    <a:pt x="1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5" name="Freeform 12"/>
            <p:cNvSpPr>
              <a:spLocks/>
            </p:cNvSpPr>
            <p:nvPr userDrawn="1"/>
          </p:nvSpPr>
          <p:spPr bwMode="auto">
            <a:xfrm>
              <a:off x="855663" y="354012"/>
              <a:ext cx="6350" cy="7938"/>
            </a:xfrm>
            <a:custGeom>
              <a:avLst/>
              <a:gdLst>
                <a:gd name="T0" fmla="*/ 0 w 13"/>
                <a:gd name="T1" fmla="*/ 15 h 15"/>
                <a:gd name="T2" fmla="*/ 13 w 13"/>
                <a:gd name="T3" fmla="*/ 2 h 15"/>
                <a:gd name="T4" fmla="*/ 13 w 13"/>
                <a:gd name="T5" fmla="*/ 0 h 15"/>
                <a:gd name="T6" fmla="*/ 0 w 13"/>
                <a:gd name="T7" fmla="*/ 15 h 1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15">
                  <a:moveTo>
                    <a:pt x="0" y="15"/>
                  </a:moveTo>
                  <a:lnTo>
                    <a:pt x="13" y="2"/>
                  </a:lnTo>
                  <a:lnTo>
                    <a:pt x="13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Freeform 13"/>
            <p:cNvSpPr>
              <a:spLocks/>
            </p:cNvSpPr>
            <p:nvPr userDrawn="1"/>
          </p:nvSpPr>
          <p:spPr bwMode="auto">
            <a:xfrm>
              <a:off x="269875" y="57150"/>
              <a:ext cx="357187" cy="34925"/>
            </a:xfrm>
            <a:custGeom>
              <a:avLst/>
              <a:gdLst>
                <a:gd name="T0" fmla="*/ 0 w 676"/>
                <a:gd name="T1" fmla="*/ 57 h 66"/>
                <a:gd name="T2" fmla="*/ 336 w 676"/>
                <a:gd name="T3" fmla="*/ 57 h 66"/>
                <a:gd name="T4" fmla="*/ 336 w 676"/>
                <a:gd name="T5" fmla="*/ 66 h 66"/>
                <a:gd name="T6" fmla="*/ 676 w 676"/>
                <a:gd name="T7" fmla="*/ 66 h 66"/>
                <a:gd name="T8" fmla="*/ 654 w 676"/>
                <a:gd name="T9" fmla="*/ 0 h 66"/>
                <a:gd name="T10" fmla="*/ 22 w 676"/>
                <a:gd name="T11" fmla="*/ 0 h 66"/>
                <a:gd name="T12" fmla="*/ 0 w 676"/>
                <a:gd name="T13" fmla="*/ 57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6" h="66">
                  <a:moveTo>
                    <a:pt x="0" y="57"/>
                  </a:moveTo>
                  <a:lnTo>
                    <a:pt x="336" y="57"/>
                  </a:lnTo>
                  <a:lnTo>
                    <a:pt x="336" y="66"/>
                  </a:lnTo>
                  <a:lnTo>
                    <a:pt x="676" y="66"/>
                  </a:lnTo>
                  <a:lnTo>
                    <a:pt x="654" y="0"/>
                  </a:lnTo>
                  <a:lnTo>
                    <a:pt x="22" y="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7" name="Freeform 14"/>
            <p:cNvSpPr>
              <a:spLocks/>
            </p:cNvSpPr>
            <p:nvPr userDrawn="1"/>
          </p:nvSpPr>
          <p:spPr bwMode="auto">
            <a:xfrm>
              <a:off x="252413" y="107950"/>
              <a:ext cx="396875" cy="44450"/>
            </a:xfrm>
            <a:custGeom>
              <a:avLst/>
              <a:gdLst>
                <a:gd name="T0" fmla="*/ 15 w 749"/>
                <a:gd name="T1" fmla="*/ 17 h 85"/>
                <a:gd name="T2" fmla="*/ 0 w 749"/>
                <a:gd name="T3" fmla="*/ 54 h 85"/>
                <a:gd name="T4" fmla="*/ 643 w 749"/>
                <a:gd name="T5" fmla="*/ 54 h 85"/>
                <a:gd name="T6" fmla="*/ 650 w 749"/>
                <a:gd name="T7" fmla="*/ 85 h 85"/>
                <a:gd name="T8" fmla="*/ 749 w 749"/>
                <a:gd name="T9" fmla="*/ 85 h 85"/>
                <a:gd name="T10" fmla="*/ 716 w 749"/>
                <a:gd name="T11" fmla="*/ 0 h 85"/>
                <a:gd name="T12" fmla="*/ 369 w 749"/>
                <a:gd name="T13" fmla="*/ 0 h 85"/>
                <a:gd name="T14" fmla="*/ 369 w 749"/>
                <a:gd name="T15" fmla="*/ 17 h 85"/>
                <a:gd name="T16" fmla="*/ 15 w 749"/>
                <a:gd name="T17" fmla="*/ 17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49" h="85">
                  <a:moveTo>
                    <a:pt x="15" y="17"/>
                  </a:moveTo>
                  <a:lnTo>
                    <a:pt x="0" y="54"/>
                  </a:lnTo>
                  <a:lnTo>
                    <a:pt x="643" y="54"/>
                  </a:lnTo>
                  <a:lnTo>
                    <a:pt x="650" y="85"/>
                  </a:lnTo>
                  <a:lnTo>
                    <a:pt x="749" y="85"/>
                  </a:lnTo>
                  <a:lnTo>
                    <a:pt x="716" y="0"/>
                  </a:lnTo>
                  <a:lnTo>
                    <a:pt x="369" y="0"/>
                  </a:lnTo>
                  <a:lnTo>
                    <a:pt x="369" y="17"/>
                  </a:lnTo>
                  <a:lnTo>
                    <a:pt x="15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8" name="Freeform 15"/>
            <p:cNvSpPr>
              <a:spLocks/>
            </p:cNvSpPr>
            <p:nvPr userDrawn="1"/>
          </p:nvSpPr>
          <p:spPr bwMode="auto">
            <a:xfrm>
              <a:off x="233363" y="168275"/>
              <a:ext cx="433387" cy="41275"/>
            </a:xfrm>
            <a:custGeom>
              <a:avLst/>
              <a:gdLst>
                <a:gd name="T0" fmla="*/ 18 w 818"/>
                <a:gd name="T1" fmla="*/ 13 h 78"/>
                <a:gd name="T2" fmla="*/ 405 w 818"/>
                <a:gd name="T3" fmla="*/ 13 h 78"/>
                <a:gd name="T4" fmla="*/ 405 w 818"/>
                <a:gd name="T5" fmla="*/ 0 h 78"/>
                <a:gd name="T6" fmla="*/ 789 w 818"/>
                <a:gd name="T7" fmla="*/ 0 h 78"/>
                <a:gd name="T8" fmla="*/ 818 w 818"/>
                <a:gd name="T9" fmla="*/ 78 h 78"/>
                <a:gd name="T10" fmla="*/ 683 w 818"/>
                <a:gd name="T11" fmla="*/ 78 h 78"/>
                <a:gd name="T12" fmla="*/ 672 w 818"/>
                <a:gd name="T13" fmla="*/ 65 h 78"/>
                <a:gd name="T14" fmla="*/ 0 w 818"/>
                <a:gd name="T15" fmla="*/ 65 h 78"/>
                <a:gd name="T16" fmla="*/ 18 w 818"/>
                <a:gd name="T17" fmla="*/ 13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8" h="78">
                  <a:moveTo>
                    <a:pt x="18" y="13"/>
                  </a:moveTo>
                  <a:lnTo>
                    <a:pt x="405" y="13"/>
                  </a:lnTo>
                  <a:lnTo>
                    <a:pt x="405" y="0"/>
                  </a:lnTo>
                  <a:lnTo>
                    <a:pt x="789" y="0"/>
                  </a:lnTo>
                  <a:lnTo>
                    <a:pt x="818" y="78"/>
                  </a:lnTo>
                  <a:lnTo>
                    <a:pt x="683" y="78"/>
                  </a:lnTo>
                  <a:lnTo>
                    <a:pt x="672" y="65"/>
                  </a:lnTo>
                  <a:lnTo>
                    <a:pt x="0" y="65"/>
                  </a:lnTo>
                  <a:lnTo>
                    <a:pt x="18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9" name="Freeform 16"/>
            <p:cNvSpPr>
              <a:spLocks/>
            </p:cNvSpPr>
            <p:nvPr userDrawn="1"/>
          </p:nvSpPr>
          <p:spPr bwMode="auto">
            <a:xfrm>
              <a:off x="219075" y="227012"/>
              <a:ext cx="468312" cy="46038"/>
            </a:xfrm>
            <a:custGeom>
              <a:avLst/>
              <a:gdLst>
                <a:gd name="T0" fmla="*/ 11 w 884"/>
                <a:gd name="T1" fmla="*/ 18 h 85"/>
                <a:gd name="T2" fmla="*/ 431 w 884"/>
                <a:gd name="T3" fmla="*/ 18 h 85"/>
                <a:gd name="T4" fmla="*/ 431 w 884"/>
                <a:gd name="T5" fmla="*/ 0 h 85"/>
                <a:gd name="T6" fmla="*/ 858 w 884"/>
                <a:gd name="T7" fmla="*/ 0 h 85"/>
                <a:gd name="T8" fmla="*/ 884 w 884"/>
                <a:gd name="T9" fmla="*/ 85 h 85"/>
                <a:gd name="T10" fmla="*/ 730 w 884"/>
                <a:gd name="T11" fmla="*/ 85 h 85"/>
                <a:gd name="T12" fmla="*/ 719 w 884"/>
                <a:gd name="T13" fmla="*/ 50 h 85"/>
                <a:gd name="T14" fmla="*/ 0 w 884"/>
                <a:gd name="T15" fmla="*/ 50 h 85"/>
                <a:gd name="T16" fmla="*/ 11 w 884"/>
                <a:gd name="T17" fmla="*/ 18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84" h="85">
                  <a:moveTo>
                    <a:pt x="11" y="18"/>
                  </a:moveTo>
                  <a:lnTo>
                    <a:pt x="431" y="18"/>
                  </a:lnTo>
                  <a:lnTo>
                    <a:pt x="431" y="0"/>
                  </a:lnTo>
                  <a:lnTo>
                    <a:pt x="858" y="0"/>
                  </a:lnTo>
                  <a:lnTo>
                    <a:pt x="884" y="85"/>
                  </a:lnTo>
                  <a:lnTo>
                    <a:pt x="730" y="85"/>
                  </a:lnTo>
                  <a:lnTo>
                    <a:pt x="719" y="50"/>
                  </a:lnTo>
                  <a:lnTo>
                    <a:pt x="0" y="50"/>
                  </a:lnTo>
                  <a:lnTo>
                    <a:pt x="11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0" name="Freeform 17"/>
            <p:cNvSpPr>
              <a:spLocks/>
            </p:cNvSpPr>
            <p:nvPr userDrawn="1"/>
          </p:nvSpPr>
          <p:spPr bwMode="auto">
            <a:xfrm>
              <a:off x="125413" y="287337"/>
              <a:ext cx="1174750" cy="47625"/>
            </a:xfrm>
            <a:custGeom>
              <a:avLst/>
              <a:gdLst>
                <a:gd name="T0" fmla="*/ 0 w 2221"/>
                <a:gd name="T1" fmla="*/ 73 h 88"/>
                <a:gd name="T2" fmla="*/ 884 w 2221"/>
                <a:gd name="T3" fmla="*/ 73 h 88"/>
                <a:gd name="T4" fmla="*/ 888 w 2221"/>
                <a:gd name="T5" fmla="*/ 88 h 88"/>
                <a:gd name="T6" fmla="*/ 1547 w 2221"/>
                <a:gd name="T7" fmla="*/ 88 h 88"/>
                <a:gd name="T8" fmla="*/ 2207 w 2221"/>
                <a:gd name="T9" fmla="*/ 88 h 88"/>
                <a:gd name="T10" fmla="*/ 2221 w 2221"/>
                <a:gd name="T11" fmla="*/ 0 h 88"/>
                <a:gd name="T12" fmla="*/ 1418 w 2221"/>
                <a:gd name="T13" fmla="*/ 0 h 88"/>
                <a:gd name="T14" fmla="*/ 613 w 2221"/>
                <a:gd name="T15" fmla="*/ 0 h 88"/>
                <a:gd name="T16" fmla="*/ 613 w 2221"/>
                <a:gd name="T17" fmla="*/ 39 h 88"/>
                <a:gd name="T18" fmla="*/ 18 w 2221"/>
                <a:gd name="T19" fmla="*/ 36 h 88"/>
                <a:gd name="T20" fmla="*/ 0 w 2221"/>
                <a:gd name="T21" fmla="*/ 73 h 8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21" h="88">
                  <a:moveTo>
                    <a:pt x="0" y="73"/>
                  </a:moveTo>
                  <a:lnTo>
                    <a:pt x="884" y="73"/>
                  </a:lnTo>
                  <a:lnTo>
                    <a:pt x="888" y="88"/>
                  </a:lnTo>
                  <a:lnTo>
                    <a:pt x="1547" y="88"/>
                  </a:lnTo>
                  <a:lnTo>
                    <a:pt x="2207" y="88"/>
                  </a:lnTo>
                  <a:lnTo>
                    <a:pt x="2221" y="0"/>
                  </a:lnTo>
                  <a:lnTo>
                    <a:pt x="1418" y="0"/>
                  </a:lnTo>
                  <a:lnTo>
                    <a:pt x="613" y="0"/>
                  </a:lnTo>
                  <a:lnTo>
                    <a:pt x="613" y="39"/>
                  </a:lnTo>
                  <a:lnTo>
                    <a:pt x="18" y="36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1" name="Freeform 18"/>
            <p:cNvSpPr>
              <a:spLocks/>
            </p:cNvSpPr>
            <p:nvPr userDrawn="1"/>
          </p:nvSpPr>
          <p:spPr bwMode="auto">
            <a:xfrm>
              <a:off x="119063" y="355600"/>
              <a:ext cx="1082675" cy="34925"/>
            </a:xfrm>
            <a:custGeom>
              <a:avLst/>
              <a:gdLst>
                <a:gd name="T0" fmla="*/ 0 w 2046"/>
                <a:gd name="T1" fmla="*/ 47 h 64"/>
                <a:gd name="T2" fmla="*/ 862 w 2046"/>
                <a:gd name="T3" fmla="*/ 47 h 64"/>
                <a:gd name="T4" fmla="*/ 1729 w 2046"/>
                <a:gd name="T5" fmla="*/ 47 h 64"/>
                <a:gd name="T6" fmla="*/ 1740 w 2046"/>
                <a:gd name="T7" fmla="*/ 64 h 64"/>
                <a:gd name="T8" fmla="*/ 2027 w 2046"/>
                <a:gd name="T9" fmla="*/ 64 h 64"/>
                <a:gd name="T10" fmla="*/ 2046 w 2046"/>
                <a:gd name="T11" fmla="*/ 0 h 64"/>
                <a:gd name="T12" fmla="*/ 1118 w 2046"/>
                <a:gd name="T13" fmla="*/ 0 h 64"/>
                <a:gd name="T14" fmla="*/ 190 w 2046"/>
                <a:gd name="T15" fmla="*/ 0 h 64"/>
                <a:gd name="T16" fmla="*/ 176 w 2046"/>
                <a:gd name="T17" fmla="*/ 12 h 64"/>
                <a:gd name="T18" fmla="*/ 15 w 2046"/>
                <a:gd name="T19" fmla="*/ 12 h 64"/>
                <a:gd name="T20" fmla="*/ 0 w 2046"/>
                <a:gd name="T21" fmla="*/ 47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46" h="64">
                  <a:moveTo>
                    <a:pt x="0" y="47"/>
                  </a:moveTo>
                  <a:lnTo>
                    <a:pt x="862" y="47"/>
                  </a:lnTo>
                  <a:lnTo>
                    <a:pt x="1729" y="47"/>
                  </a:lnTo>
                  <a:lnTo>
                    <a:pt x="1740" y="64"/>
                  </a:lnTo>
                  <a:lnTo>
                    <a:pt x="2027" y="64"/>
                  </a:lnTo>
                  <a:lnTo>
                    <a:pt x="2046" y="0"/>
                  </a:lnTo>
                  <a:lnTo>
                    <a:pt x="1118" y="0"/>
                  </a:lnTo>
                  <a:lnTo>
                    <a:pt x="190" y="0"/>
                  </a:lnTo>
                  <a:lnTo>
                    <a:pt x="176" y="12"/>
                  </a:lnTo>
                  <a:lnTo>
                    <a:pt x="15" y="12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2" name="Oval 19"/>
            <p:cNvSpPr>
              <a:spLocks noChangeArrowheads="1"/>
            </p:cNvSpPr>
            <p:nvPr userDrawn="1"/>
          </p:nvSpPr>
          <p:spPr bwMode="auto">
            <a:xfrm>
              <a:off x="876300" y="147637"/>
              <a:ext cx="57150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rtl="1"/>
              <a:endParaRPr lang="he-IL"/>
            </a:p>
          </p:txBody>
        </p:sp>
        <p:sp>
          <p:nvSpPr>
            <p:cNvPr id="2083" name="Freeform 20"/>
            <p:cNvSpPr>
              <a:spLocks noEditPoints="1"/>
            </p:cNvSpPr>
            <p:nvPr userDrawn="1"/>
          </p:nvSpPr>
          <p:spPr bwMode="auto">
            <a:xfrm>
              <a:off x="938213" y="49212"/>
              <a:ext cx="101600" cy="95250"/>
            </a:xfrm>
            <a:custGeom>
              <a:avLst/>
              <a:gdLst>
                <a:gd name="T0" fmla="*/ 188 w 193"/>
                <a:gd name="T1" fmla="*/ 27 h 178"/>
                <a:gd name="T2" fmla="*/ 127 w 193"/>
                <a:gd name="T3" fmla="*/ 135 h 178"/>
                <a:gd name="T4" fmla="*/ 81 w 193"/>
                <a:gd name="T5" fmla="*/ 135 h 178"/>
                <a:gd name="T6" fmla="*/ 143 w 193"/>
                <a:gd name="T7" fmla="*/ 26 h 178"/>
                <a:gd name="T8" fmla="*/ 27 w 193"/>
                <a:gd name="T9" fmla="*/ 26 h 178"/>
                <a:gd name="T10" fmla="*/ 32 w 193"/>
                <a:gd name="T11" fmla="*/ 0 h 178"/>
                <a:gd name="T12" fmla="*/ 193 w 193"/>
                <a:gd name="T13" fmla="*/ 0 h 178"/>
                <a:gd name="T14" fmla="*/ 188 w 193"/>
                <a:gd name="T15" fmla="*/ 27 h 178"/>
                <a:gd name="T16" fmla="*/ 45 w 193"/>
                <a:gd name="T17" fmla="*/ 178 h 178"/>
                <a:gd name="T18" fmla="*/ 0 w 193"/>
                <a:gd name="T19" fmla="*/ 178 h 178"/>
                <a:gd name="T20" fmla="*/ 23 w 193"/>
                <a:gd name="T21" fmla="*/ 58 h 178"/>
                <a:gd name="T22" fmla="*/ 69 w 193"/>
                <a:gd name="T23" fmla="*/ 51 h 178"/>
                <a:gd name="T24" fmla="*/ 45 w 193"/>
                <a:gd name="T25" fmla="*/ 178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3" h="178">
                  <a:moveTo>
                    <a:pt x="188" y="27"/>
                  </a:moveTo>
                  <a:lnTo>
                    <a:pt x="127" y="135"/>
                  </a:lnTo>
                  <a:lnTo>
                    <a:pt x="81" y="135"/>
                  </a:lnTo>
                  <a:lnTo>
                    <a:pt x="143" y="26"/>
                  </a:lnTo>
                  <a:lnTo>
                    <a:pt x="27" y="26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88" y="27"/>
                  </a:lnTo>
                  <a:close/>
                  <a:moveTo>
                    <a:pt x="45" y="178"/>
                  </a:moveTo>
                  <a:lnTo>
                    <a:pt x="0" y="178"/>
                  </a:lnTo>
                  <a:lnTo>
                    <a:pt x="23" y="58"/>
                  </a:lnTo>
                  <a:lnTo>
                    <a:pt x="69" y="51"/>
                  </a:lnTo>
                  <a:lnTo>
                    <a:pt x="45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" name="Freeform 21"/>
            <p:cNvSpPr>
              <a:spLocks/>
            </p:cNvSpPr>
            <p:nvPr userDrawn="1"/>
          </p:nvSpPr>
          <p:spPr bwMode="auto">
            <a:xfrm>
              <a:off x="1055688" y="49212"/>
              <a:ext cx="61912" cy="71438"/>
            </a:xfrm>
            <a:custGeom>
              <a:avLst/>
              <a:gdLst>
                <a:gd name="T0" fmla="*/ 101 w 117"/>
                <a:gd name="T1" fmla="*/ 135 h 135"/>
                <a:gd name="T2" fmla="*/ 57 w 117"/>
                <a:gd name="T3" fmla="*/ 135 h 135"/>
                <a:gd name="T4" fmla="*/ 73 w 117"/>
                <a:gd name="T5" fmla="*/ 46 h 135"/>
                <a:gd name="T6" fmla="*/ 75 w 117"/>
                <a:gd name="T7" fmla="*/ 42 h 135"/>
                <a:gd name="T8" fmla="*/ 73 w 117"/>
                <a:gd name="T9" fmla="*/ 40 h 135"/>
                <a:gd name="T10" fmla="*/ 72 w 117"/>
                <a:gd name="T11" fmla="*/ 37 h 135"/>
                <a:gd name="T12" fmla="*/ 70 w 117"/>
                <a:gd name="T13" fmla="*/ 35 h 135"/>
                <a:gd name="T14" fmla="*/ 67 w 117"/>
                <a:gd name="T15" fmla="*/ 32 h 135"/>
                <a:gd name="T16" fmla="*/ 64 w 117"/>
                <a:gd name="T17" fmla="*/ 30 h 135"/>
                <a:gd name="T18" fmla="*/ 60 w 117"/>
                <a:gd name="T19" fmla="*/ 29 h 135"/>
                <a:gd name="T20" fmla="*/ 56 w 117"/>
                <a:gd name="T21" fmla="*/ 27 h 135"/>
                <a:gd name="T22" fmla="*/ 0 w 117"/>
                <a:gd name="T23" fmla="*/ 27 h 135"/>
                <a:gd name="T24" fmla="*/ 6 w 117"/>
                <a:gd name="T25" fmla="*/ 0 h 135"/>
                <a:gd name="T26" fmla="*/ 76 w 117"/>
                <a:gd name="T27" fmla="*/ 0 h 135"/>
                <a:gd name="T28" fmla="*/ 83 w 117"/>
                <a:gd name="T29" fmla="*/ 2 h 135"/>
                <a:gd name="T30" fmla="*/ 90 w 117"/>
                <a:gd name="T31" fmla="*/ 4 h 135"/>
                <a:gd name="T32" fmla="*/ 98 w 117"/>
                <a:gd name="T33" fmla="*/ 7 h 135"/>
                <a:gd name="T34" fmla="*/ 104 w 117"/>
                <a:gd name="T35" fmla="*/ 10 h 135"/>
                <a:gd name="T36" fmla="*/ 109 w 117"/>
                <a:gd name="T37" fmla="*/ 14 h 135"/>
                <a:gd name="T38" fmla="*/ 112 w 117"/>
                <a:gd name="T39" fmla="*/ 19 h 135"/>
                <a:gd name="T40" fmla="*/ 114 w 117"/>
                <a:gd name="T41" fmla="*/ 21 h 135"/>
                <a:gd name="T42" fmla="*/ 115 w 117"/>
                <a:gd name="T43" fmla="*/ 24 h 135"/>
                <a:gd name="T44" fmla="*/ 116 w 117"/>
                <a:gd name="T45" fmla="*/ 26 h 135"/>
                <a:gd name="T46" fmla="*/ 116 w 117"/>
                <a:gd name="T47" fmla="*/ 30 h 135"/>
                <a:gd name="T48" fmla="*/ 117 w 117"/>
                <a:gd name="T49" fmla="*/ 32 h 135"/>
                <a:gd name="T50" fmla="*/ 117 w 117"/>
                <a:gd name="T51" fmla="*/ 35 h 135"/>
                <a:gd name="T52" fmla="*/ 117 w 117"/>
                <a:gd name="T53" fmla="*/ 41 h 135"/>
                <a:gd name="T54" fmla="*/ 117 w 117"/>
                <a:gd name="T55" fmla="*/ 51 h 135"/>
                <a:gd name="T56" fmla="*/ 101 w 117"/>
                <a:gd name="T57" fmla="*/ 135 h 1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7" h="135">
                  <a:moveTo>
                    <a:pt x="101" y="135"/>
                  </a:moveTo>
                  <a:lnTo>
                    <a:pt x="57" y="135"/>
                  </a:lnTo>
                  <a:lnTo>
                    <a:pt x="73" y="46"/>
                  </a:lnTo>
                  <a:lnTo>
                    <a:pt x="75" y="42"/>
                  </a:lnTo>
                  <a:lnTo>
                    <a:pt x="73" y="40"/>
                  </a:lnTo>
                  <a:lnTo>
                    <a:pt x="72" y="37"/>
                  </a:lnTo>
                  <a:lnTo>
                    <a:pt x="70" y="35"/>
                  </a:lnTo>
                  <a:lnTo>
                    <a:pt x="67" y="32"/>
                  </a:lnTo>
                  <a:lnTo>
                    <a:pt x="64" y="30"/>
                  </a:lnTo>
                  <a:lnTo>
                    <a:pt x="60" y="29"/>
                  </a:lnTo>
                  <a:lnTo>
                    <a:pt x="56" y="27"/>
                  </a:lnTo>
                  <a:lnTo>
                    <a:pt x="0" y="27"/>
                  </a:lnTo>
                  <a:lnTo>
                    <a:pt x="6" y="0"/>
                  </a:lnTo>
                  <a:lnTo>
                    <a:pt x="76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8" y="7"/>
                  </a:lnTo>
                  <a:lnTo>
                    <a:pt x="104" y="10"/>
                  </a:lnTo>
                  <a:lnTo>
                    <a:pt x="109" y="14"/>
                  </a:lnTo>
                  <a:lnTo>
                    <a:pt x="112" y="19"/>
                  </a:lnTo>
                  <a:lnTo>
                    <a:pt x="114" y="21"/>
                  </a:lnTo>
                  <a:lnTo>
                    <a:pt x="115" y="24"/>
                  </a:lnTo>
                  <a:lnTo>
                    <a:pt x="116" y="26"/>
                  </a:lnTo>
                  <a:lnTo>
                    <a:pt x="116" y="30"/>
                  </a:lnTo>
                  <a:lnTo>
                    <a:pt x="117" y="32"/>
                  </a:lnTo>
                  <a:lnTo>
                    <a:pt x="117" y="35"/>
                  </a:lnTo>
                  <a:lnTo>
                    <a:pt x="117" y="41"/>
                  </a:lnTo>
                  <a:lnTo>
                    <a:pt x="117" y="51"/>
                  </a:lnTo>
                  <a:lnTo>
                    <a:pt x="101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" name="Freeform 22"/>
            <p:cNvSpPr>
              <a:spLocks/>
            </p:cNvSpPr>
            <p:nvPr userDrawn="1"/>
          </p:nvSpPr>
          <p:spPr bwMode="auto">
            <a:xfrm>
              <a:off x="1141413" y="49212"/>
              <a:ext cx="36512" cy="71438"/>
            </a:xfrm>
            <a:custGeom>
              <a:avLst/>
              <a:gdLst>
                <a:gd name="T0" fmla="*/ 44 w 70"/>
                <a:gd name="T1" fmla="*/ 135 h 135"/>
                <a:gd name="T2" fmla="*/ 0 w 70"/>
                <a:gd name="T3" fmla="*/ 135 h 135"/>
                <a:gd name="T4" fmla="*/ 25 w 70"/>
                <a:gd name="T5" fmla="*/ 0 h 135"/>
                <a:gd name="T6" fmla="*/ 70 w 70"/>
                <a:gd name="T7" fmla="*/ 0 h 135"/>
                <a:gd name="T8" fmla="*/ 44 w 70"/>
                <a:gd name="T9" fmla="*/ 135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135">
                  <a:moveTo>
                    <a:pt x="44" y="135"/>
                  </a:moveTo>
                  <a:lnTo>
                    <a:pt x="0" y="135"/>
                  </a:lnTo>
                  <a:lnTo>
                    <a:pt x="25" y="0"/>
                  </a:lnTo>
                  <a:lnTo>
                    <a:pt x="70" y="0"/>
                  </a:lnTo>
                  <a:lnTo>
                    <a:pt x="44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" name="Freeform 23"/>
            <p:cNvSpPr>
              <a:spLocks/>
            </p:cNvSpPr>
            <p:nvPr userDrawn="1"/>
          </p:nvSpPr>
          <p:spPr bwMode="auto">
            <a:xfrm>
              <a:off x="1196975" y="49212"/>
              <a:ext cx="115887" cy="74613"/>
            </a:xfrm>
            <a:custGeom>
              <a:avLst/>
              <a:gdLst>
                <a:gd name="T0" fmla="*/ 205 w 219"/>
                <a:gd name="T1" fmla="*/ 69 h 141"/>
                <a:gd name="T2" fmla="*/ 200 w 219"/>
                <a:gd name="T3" fmla="*/ 82 h 141"/>
                <a:gd name="T4" fmla="*/ 189 w 219"/>
                <a:gd name="T5" fmla="*/ 99 h 141"/>
                <a:gd name="T6" fmla="*/ 177 w 219"/>
                <a:gd name="T7" fmla="*/ 110 h 141"/>
                <a:gd name="T8" fmla="*/ 165 w 219"/>
                <a:gd name="T9" fmla="*/ 119 h 141"/>
                <a:gd name="T10" fmla="*/ 148 w 219"/>
                <a:gd name="T11" fmla="*/ 127 h 141"/>
                <a:gd name="T12" fmla="*/ 131 w 219"/>
                <a:gd name="T13" fmla="*/ 134 h 141"/>
                <a:gd name="T14" fmla="*/ 111 w 219"/>
                <a:gd name="T15" fmla="*/ 138 h 141"/>
                <a:gd name="T16" fmla="*/ 92 w 219"/>
                <a:gd name="T17" fmla="*/ 140 h 141"/>
                <a:gd name="T18" fmla="*/ 65 w 219"/>
                <a:gd name="T19" fmla="*/ 140 h 141"/>
                <a:gd name="T20" fmla="*/ 50 w 219"/>
                <a:gd name="T21" fmla="*/ 137 h 141"/>
                <a:gd name="T22" fmla="*/ 36 w 219"/>
                <a:gd name="T23" fmla="*/ 132 h 141"/>
                <a:gd name="T24" fmla="*/ 19 w 219"/>
                <a:gd name="T25" fmla="*/ 121 h 141"/>
                <a:gd name="T26" fmla="*/ 10 w 219"/>
                <a:gd name="T27" fmla="*/ 110 h 141"/>
                <a:gd name="T28" fmla="*/ 3 w 219"/>
                <a:gd name="T29" fmla="*/ 99 h 141"/>
                <a:gd name="T30" fmla="*/ 0 w 219"/>
                <a:gd name="T31" fmla="*/ 85 h 141"/>
                <a:gd name="T32" fmla="*/ 15 w 219"/>
                <a:gd name="T33" fmla="*/ 0 h 141"/>
                <a:gd name="T34" fmla="*/ 46 w 219"/>
                <a:gd name="T35" fmla="*/ 74 h 141"/>
                <a:gd name="T36" fmla="*/ 59 w 219"/>
                <a:gd name="T37" fmla="*/ 72 h 141"/>
                <a:gd name="T38" fmla="*/ 76 w 219"/>
                <a:gd name="T39" fmla="*/ 63 h 141"/>
                <a:gd name="T40" fmla="*/ 83 w 219"/>
                <a:gd name="T41" fmla="*/ 55 h 141"/>
                <a:gd name="T42" fmla="*/ 95 w 219"/>
                <a:gd name="T43" fmla="*/ 0 h 141"/>
                <a:gd name="T44" fmla="*/ 136 w 219"/>
                <a:gd name="T45" fmla="*/ 13 h 141"/>
                <a:gd name="T46" fmla="*/ 130 w 219"/>
                <a:gd name="T47" fmla="*/ 44 h 141"/>
                <a:gd name="T48" fmla="*/ 124 w 219"/>
                <a:gd name="T49" fmla="*/ 57 h 141"/>
                <a:gd name="T50" fmla="*/ 117 w 219"/>
                <a:gd name="T51" fmla="*/ 66 h 141"/>
                <a:gd name="T52" fmla="*/ 110 w 219"/>
                <a:gd name="T53" fmla="*/ 73 h 141"/>
                <a:gd name="T54" fmla="*/ 97 w 219"/>
                <a:gd name="T55" fmla="*/ 81 h 141"/>
                <a:gd name="T56" fmla="*/ 85 w 219"/>
                <a:gd name="T57" fmla="*/ 85 h 141"/>
                <a:gd name="T58" fmla="*/ 64 w 219"/>
                <a:gd name="T59" fmla="*/ 90 h 141"/>
                <a:gd name="T60" fmla="*/ 49 w 219"/>
                <a:gd name="T61" fmla="*/ 94 h 141"/>
                <a:gd name="T62" fmla="*/ 52 w 219"/>
                <a:gd name="T63" fmla="*/ 98 h 141"/>
                <a:gd name="T64" fmla="*/ 55 w 219"/>
                <a:gd name="T65" fmla="*/ 103 h 141"/>
                <a:gd name="T66" fmla="*/ 64 w 219"/>
                <a:gd name="T67" fmla="*/ 110 h 141"/>
                <a:gd name="T68" fmla="*/ 75 w 219"/>
                <a:gd name="T69" fmla="*/ 114 h 141"/>
                <a:gd name="T70" fmla="*/ 87 w 219"/>
                <a:gd name="T71" fmla="*/ 116 h 141"/>
                <a:gd name="T72" fmla="*/ 99 w 219"/>
                <a:gd name="T73" fmla="*/ 116 h 141"/>
                <a:gd name="T74" fmla="*/ 111 w 219"/>
                <a:gd name="T75" fmla="*/ 114 h 141"/>
                <a:gd name="T76" fmla="*/ 128 w 219"/>
                <a:gd name="T77" fmla="*/ 109 h 141"/>
                <a:gd name="T78" fmla="*/ 143 w 219"/>
                <a:gd name="T79" fmla="*/ 99 h 141"/>
                <a:gd name="T80" fmla="*/ 154 w 219"/>
                <a:gd name="T81" fmla="*/ 88 h 141"/>
                <a:gd name="T82" fmla="*/ 163 w 219"/>
                <a:gd name="T83" fmla="*/ 67 h 141"/>
                <a:gd name="T84" fmla="*/ 219 w 219"/>
                <a:gd name="T85" fmla="*/ 0 h 14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9" h="141">
                  <a:moveTo>
                    <a:pt x="206" y="66"/>
                  </a:moveTo>
                  <a:lnTo>
                    <a:pt x="205" y="69"/>
                  </a:lnTo>
                  <a:lnTo>
                    <a:pt x="204" y="73"/>
                  </a:lnTo>
                  <a:lnTo>
                    <a:pt x="200" y="82"/>
                  </a:lnTo>
                  <a:lnTo>
                    <a:pt x="195" y="90"/>
                  </a:lnTo>
                  <a:lnTo>
                    <a:pt x="189" y="99"/>
                  </a:lnTo>
                  <a:lnTo>
                    <a:pt x="182" y="106"/>
                  </a:lnTo>
                  <a:lnTo>
                    <a:pt x="177" y="110"/>
                  </a:lnTo>
                  <a:lnTo>
                    <a:pt x="174" y="113"/>
                  </a:lnTo>
                  <a:lnTo>
                    <a:pt x="165" y="119"/>
                  </a:lnTo>
                  <a:lnTo>
                    <a:pt x="156" y="122"/>
                  </a:lnTo>
                  <a:lnTo>
                    <a:pt x="148" y="127"/>
                  </a:lnTo>
                  <a:lnTo>
                    <a:pt x="139" y="131"/>
                  </a:lnTo>
                  <a:lnTo>
                    <a:pt x="131" y="134"/>
                  </a:lnTo>
                  <a:lnTo>
                    <a:pt x="121" y="136"/>
                  </a:lnTo>
                  <a:lnTo>
                    <a:pt x="111" y="138"/>
                  </a:lnTo>
                  <a:lnTo>
                    <a:pt x="102" y="140"/>
                  </a:lnTo>
                  <a:lnTo>
                    <a:pt x="92" y="140"/>
                  </a:lnTo>
                  <a:lnTo>
                    <a:pt x="82" y="141"/>
                  </a:lnTo>
                  <a:lnTo>
                    <a:pt x="65" y="140"/>
                  </a:lnTo>
                  <a:lnTo>
                    <a:pt x="58" y="138"/>
                  </a:lnTo>
                  <a:lnTo>
                    <a:pt x="50" y="137"/>
                  </a:lnTo>
                  <a:lnTo>
                    <a:pt x="43" y="135"/>
                  </a:lnTo>
                  <a:lnTo>
                    <a:pt x="36" y="132"/>
                  </a:lnTo>
                  <a:lnTo>
                    <a:pt x="24" y="126"/>
                  </a:lnTo>
                  <a:lnTo>
                    <a:pt x="19" y="121"/>
                  </a:lnTo>
                  <a:lnTo>
                    <a:pt x="14" y="116"/>
                  </a:lnTo>
                  <a:lnTo>
                    <a:pt x="10" y="110"/>
                  </a:lnTo>
                  <a:lnTo>
                    <a:pt x="7" y="105"/>
                  </a:lnTo>
                  <a:lnTo>
                    <a:pt x="3" y="99"/>
                  </a:lnTo>
                  <a:lnTo>
                    <a:pt x="2" y="93"/>
                  </a:lnTo>
                  <a:lnTo>
                    <a:pt x="0" y="85"/>
                  </a:lnTo>
                  <a:lnTo>
                    <a:pt x="0" y="79"/>
                  </a:lnTo>
                  <a:lnTo>
                    <a:pt x="15" y="0"/>
                  </a:lnTo>
                  <a:lnTo>
                    <a:pt x="59" y="0"/>
                  </a:lnTo>
                  <a:lnTo>
                    <a:pt x="46" y="74"/>
                  </a:lnTo>
                  <a:lnTo>
                    <a:pt x="49" y="74"/>
                  </a:lnTo>
                  <a:lnTo>
                    <a:pt x="59" y="72"/>
                  </a:lnTo>
                  <a:lnTo>
                    <a:pt x="67" y="68"/>
                  </a:lnTo>
                  <a:lnTo>
                    <a:pt x="76" y="63"/>
                  </a:lnTo>
                  <a:lnTo>
                    <a:pt x="82" y="57"/>
                  </a:lnTo>
                  <a:lnTo>
                    <a:pt x="83" y="55"/>
                  </a:lnTo>
                  <a:lnTo>
                    <a:pt x="86" y="51"/>
                  </a:lnTo>
                  <a:lnTo>
                    <a:pt x="95" y="0"/>
                  </a:lnTo>
                  <a:lnTo>
                    <a:pt x="138" y="0"/>
                  </a:lnTo>
                  <a:lnTo>
                    <a:pt x="136" y="13"/>
                  </a:lnTo>
                  <a:lnTo>
                    <a:pt x="133" y="26"/>
                  </a:lnTo>
                  <a:lnTo>
                    <a:pt x="130" y="44"/>
                  </a:lnTo>
                  <a:lnTo>
                    <a:pt x="126" y="51"/>
                  </a:lnTo>
                  <a:lnTo>
                    <a:pt x="124" y="57"/>
                  </a:lnTo>
                  <a:lnTo>
                    <a:pt x="120" y="63"/>
                  </a:lnTo>
                  <a:lnTo>
                    <a:pt x="117" y="66"/>
                  </a:lnTo>
                  <a:lnTo>
                    <a:pt x="115" y="68"/>
                  </a:lnTo>
                  <a:lnTo>
                    <a:pt x="110" y="73"/>
                  </a:lnTo>
                  <a:lnTo>
                    <a:pt x="104" y="77"/>
                  </a:lnTo>
                  <a:lnTo>
                    <a:pt x="97" y="81"/>
                  </a:lnTo>
                  <a:lnTo>
                    <a:pt x="91" y="83"/>
                  </a:lnTo>
                  <a:lnTo>
                    <a:pt x="85" y="85"/>
                  </a:lnTo>
                  <a:lnTo>
                    <a:pt x="77" y="87"/>
                  </a:lnTo>
                  <a:lnTo>
                    <a:pt x="64" y="90"/>
                  </a:lnTo>
                  <a:lnTo>
                    <a:pt x="49" y="92"/>
                  </a:lnTo>
                  <a:lnTo>
                    <a:pt x="49" y="94"/>
                  </a:lnTo>
                  <a:lnTo>
                    <a:pt x="50" y="95"/>
                  </a:lnTo>
                  <a:lnTo>
                    <a:pt x="52" y="98"/>
                  </a:lnTo>
                  <a:lnTo>
                    <a:pt x="52" y="99"/>
                  </a:lnTo>
                  <a:lnTo>
                    <a:pt x="55" y="103"/>
                  </a:lnTo>
                  <a:lnTo>
                    <a:pt x="59" y="106"/>
                  </a:lnTo>
                  <a:lnTo>
                    <a:pt x="64" y="110"/>
                  </a:lnTo>
                  <a:lnTo>
                    <a:pt x="70" y="113"/>
                  </a:lnTo>
                  <a:lnTo>
                    <a:pt x="75" y="114"/>
                  </a:lnTo>
                  <a:lnTo>
                    <a:pt x="81" y="115"/>
                  </a:lnTo>
                  <a:lnTo>
                    <a:pt x="87" y="116"/>
                  </a:lnTo>
                  <a:lnTo>
                    <a:pt x="94" y="116"/>
                  </a:lnTo>
                  <a:lnTo>
                    <a:pt x="99" y="116"/>
                  </a:lnTo>
                  <a:lnTo>
                    <a:pt x="104" y="116"/>
                  </a:lnTo>
                  <a:lnTo>
                    <a:pt x="111" y="114"/>
                  </a:lnTo>
                  <a:lnTo>
                    <a:pt x="120" y="111"/>
                  </a:lnTo>
                  <a:lnTo>
                    <a:pt x="128" y="109"/>
                  </a:lnTo>
                  <a:lnTo>
                    <a:pt x="136" y="104"/>
                  </a:lnTo>
                  <a:lnTo>
                    <a:pt x="143" y="99"/>
                  </a:lnTo>
                  <a:lnTo>
                    <a:pt x="149" y="94"/>
                  </a:lnTo>
                  <a:lnTo>
                    <a:pt x="154" y="88"/>
                  </a:lnTo>
                  <a:lnTo>
                    <a:pt x="158" y="83"/>
                  </a:lnTo>
                  <a:lnTo>
                    <a:pt x="163" y="67"/>
                  </a:lnTo>
                  <a:lnTo>
                    <a:pt x="175" y="0"/>
                  </a:lnTo>
                  <a:lnTo>
                    <a:pt x="219" y="0"/>
                  </a:lnTo>
                  <a:lnTo>
                    <a:pt x="206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" name="Oval 16"/>
          <p:cNvSpPr/>
          <p:nvPr/>
        </p:nvSpPr>
        <p:spPr>
          <a:xfrm>
            <a:off x="17513" y="6462000"/>
            <a:ext cx="528000" cy="396000"/>
          </a:xfrm>
          <a:prstGeom prst="ellipse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1" anchor="ctr"/>
          <a:lstStyle/>
          <a:p>
            <a:pPr algn="ctr" rtl="1">
              <a:defRPr/>
            </a:pPr>
            <a:fld id="{1A0986EC-3095-4154-8E9B-4533D37CD6D6}" type="slidenum">
              <a:rPr lang="en-US" sz="1200" b="1">
                <a:solidFill>
                  <a:sysClr val="windowText" lastClr="000000"/>
                </a:solidFill>
              </a:rPr>
              <a:pPr algn="ctr" rtl="1">
                <a:defRPr/>
              </a:pPr>
              <a:t>‹#›</a:t>
            </a:fld>
            <a:endParaRPr lang="he-IL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5" name="Oval 16"/>
          <p:cNvSpPr/>
          <p:nvPr/>
        </p:nvSpPr>
        <p:spPr>
          <a:xfrm>
            <a:off x="8474363" y="6475286"/>
            <a:ext cx="3650696" cy="303771"/>
          </a:xfrm>
          <a:prstGeom prst="roundRect">
            <a:avLst>
              <a:gd name="adj" fmla="val 42088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he-IL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מ</a:t>
            </a:r>
            <a:r>
              <a:rPr lang="he-IL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חויבות ל</a:t>
            </a:r>
            <a:r>
              <a:rPr lang="he-IL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מ</a:t>
            </a:r>
            <a:r>
              <a:rPr lang="he-IL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צוינות - </a:t>
            </a:r>
            <a:r>
              <a:rPr lang="he-IL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ג</a:t>
            </a:r>
            <a:r>
              <a:rPr lang="he-IL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רעין להצלחה</a:t>
            </a:r>
            <a:endParaRPr lang="he-IL" sz="1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מחבר ישר 2"/>
          <p:cNvCxnSpPr/>
          <p:nvPr userDrawn="1"/>
        </p:nvCxnSpPr>
        <p:spPr>
          <a:xfrm>
            <a:off x="0" y="966904"/>
            <a:ext cx="104502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מחבר ישר 32"/>
          <p:cNvCxnSpPr/>
          <p:nvPr userDrawn="1"/>
        </p:nvCxnSpPr>
        <p:spPr>
          <a:xfrm>
            <a:off x="1" y="1014406"/>
            <a:ext cx="9721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מחבר ישר 36"/>
          <p:cNvCxnSpPr/>
          <p:nvPr userDrawn="1"/>
        </p:nvCxnSpPr>
        <p:spPr>
          <a:xfrm>
            <a:off x="0" y="6358302"/>
            <a:ext cx="121496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1021762" y="6444609"/>
            <a:ext cx="3293153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 dirty="0"/>
          </a:p>
        </p:txBody>
      </p:sp>
      <p:pic>
        <p:nvPicPr>
          <p:cNvPr id="38" name="תמונה 3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685" y="49542"/>
            <a:ext cx="1446635" cy="11095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p:hf sldNum="0" hdr="0" ftr="0"/>
  <p:txStyles>
    <p:titleStyle>
      <a:lvl1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rgbClr val="0070C0"/>
        </a:buClr>
        <a:buSzPct val="85000"/>
        <a:buFont typeface="Wingdings" pitchFamily="2" charset="2"/>
        <a:buChar char="v"/>
        <a:defRPr sz="3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r" rtl="1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rgbClr val="0070C0"/>
        </a:buClr>
        <a:buSzPct val="75000"/>
        <a:buFont typeface="Wingdings" pitchFamily="2" charset="2"/>
        <a:buChar char="v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143000" indent="-228600" algn="r" rtl="1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rgbClr val="0070C0"/>
        </a:buClr>
        <a:buSzPct val="85000"/>
        <a:buFont typeface="Wingdings" pitchFamily="2" charset="2"/>
        <a:buChar char="v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600200" indent="-228600" algn="r" rtl="1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rgbClr val="0070C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057400" indent="-228600" algn="r" rtl="1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rgbClr val="0070C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7" Type="http://schemas.openxmlformats.org/officeDocument/2006/relationships/image" Target="../media/image23.jpe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37984" y="1649557"/>
            <a:ext cx="8519583" cy="1717393"/>
          </a:xfrm>
        </p:spPr>
        <p:txBody>
          <a:bodyPr/>
          <a:lstStyle/>
          <a:p>
            <a:pPr algn="ctr" rtl="0"/>
            <a:r>
              <a:rPr lang="en-US" dirty="0"/>
              <a:t>Israel Research Reactor 1 – IRR-1</a:t>
            </a:r>
          </a:p>
        </p:txBody>
      </p:sp>
      <p:sp>
        <p:nvSpPr>
          <p:cNvPr id="8" name="כותרת משנה 7"/>
          <p:cNvSpPr>
            <a:spLocks noGrp="1"/>
          </p:cNvSpPr>
          <p:nvPr>
            <p:ph type="subTitle" idx="1"/>
          </p:nvPr>
        </p:nvSpPr>
        <p:spPr>
          <a:xfrm>
            <a:off x="3955770" y="4023660"/>
            <a:ext cx="6375400" cy="440267"/>
          </a:xfrm>
        </p:spPr>
        <p:txBody>
          <a:bodyPr/>
          <a:lstStyle/>
          <a:p>
            <a:r>
              <a:rPr lang="en-US" sz="2400" dirty="0"/>
              <a:t>Joint SARAF-WIS TPC mini workshop 19/02/2026</a:t>
            </a:r>
          </a:p>
          <a:p>
            <a:endParaRPr lang="en-US" dirty="0"/>
          </a:p>
          <a:p>
            <a:r>
              <a:rPr lang="en-US" dirty="0"/>
              <a:t>Dr. El’ad N. Caspi</a:t>
            </a:r>
          </a:p>
          <a:p>
            <a:r>
              <a:rPr lang="en-US" dirty="0"/>
              <a:t>Head, Nuclear Physics Division, </a:t>
            </a:r>
            <a:r>
              <a:rPr lang="en-US" dirty="0" err="1"/>
              <a:t>Soreq</a:t>
            </a:r>
            <a:r>
              <a:rPr lang="en-US" dirty="0"/>
              <a:t>-NRC</a:t>
            </a:r>
            <a:endParaRPr lang="he-I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8FF36A-0A06-759A-DA68-EA56318E6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467" y="1199990"/>
            <a:ext cx="5859992" cy="5077097"/>
          </a:xfrm>
        </p:spPr>
        <p:txBody>
          <a:bodyPr wrap="square" anchor="t">
            <a:normAutofit lnSpcReduction="10000"/>
          </a:bodyPr>
          <a:lstStyle/>
          <a:p>
            <a:pPr algn="l" rtl="0"/>
            <a:r>
              <a:rPr lang="en-US" altLang="en-US" sz="2600" dirty="0"/>
              <a:t>PG monochromator </a:t>
            </a:r>
            <a:r>
              <a:rPr lang="en-US" altLang="en-US" sz="2600" dirty="0">
                <a:sym typeface="Symbol" panose="05050102010706020507" pitchFamily="18" charset="2"/>
              </a:rPr>
              <a:t></a:t>
            </a:r>
            <a:r>
              <a:rPr lang="en-US" altLang="en-US" sz="2600" dirty="0"/>
              <a:t> = 2.421Å</a:t>
            </a:r>
          </a:p>
          <a:p>
            <a:pPr algn="l" rtl="0"/>
            <a:r>
              <a:rPr lang="en-US" altLang="en-US" sz="2600" dirty="0"/>
              <a:t>∆d/d = 1.6% @ 3Å (medium resolution)</a:t>
            </a:r>
          </a:p>
          <a:p>
            <a:pPr algn="l" rtl="0"/>
            <a:r>
              <a:rPr lang="en-US" altLang="en-US" sz="2600" dirty="0"/>
              <a:t>Cu monochromator </a:t>
            </a:r>
            <a:r>
              <a:rPr lang="en-US" altLang="en-US" sz="2600" dirty="0">
                <a:sym typeface="Symbol" panose="05050102010706020507" pitchFamily="18" charset="2"/>
              </a:rPr>
              <a:t></a:t>
            </a:r>
            <a:r>
              <a:rPr lang="en-US" altLang="en-US" sz="2600" dirty="0"/>
              <a:t> ≈ 1Å</a:t>
            </a:r>
          </a:p>
          <a:p>
            <a:pPr algn="l" rtl="0"/>
            <a:r>
              <a:rPr lang="en-US" altLang="en-US" sz="2600" dirty="0"/>
              <a:t>∆d/d = 1.4% @ 3Å (medium resolution)</a:t>
            </a:r>
          </a:p>
          <a:p>
            <a:pPr algn="l" rtl="0"/>
            <a:r>
              <a:rPr lang="en-US" altLang="en-US" sz="2600" dirty="0"/>
              <a:t>14 </a:t>
            </a:r>
            <a:r>
              <a:rPr lang="en-US" altLang="en-US" sz="2600" baseline="30000" dirty="0"/>
              <a:t>3</a:t>
            </a:r>
            <a:r>
              <a:rPr lang="en-US" altLang="en-US" sz="2600" dirty="0"/>
              <a:t>He detector multi-detector (45.5</a:t>
            </a:r>
            <a:r>
              <a:rPr lang="en-US" altLang="en-US" sz="2600" baseline="30000" dirty="0"/>
              <a:t>o</a:t>
            </a:r>
            <a:r>
              <a:rPr lang="en-US" altLang="en-US" sz="2600" dirty="0"/>
              <a:t>)</a:t>
            </a:r>
          </a:p>
          <a:p>
            <a:pPr algn="l" rtl="0"/>
            <a:r>
              <a:rPr lang="en-US" altLang="en-US" sz="2600" dirty="0"/>
              <a:t>2</a:t>
            </a:r>
            <a:r>
              <a:rPr lang="en-US" altLang="en-US" sz="2600" dirty="0">
                <a:sym typeface="Symbol" panose="05050102010706020507" pitchFamily="18" charset="2"/>
              </a:rPr>
              <a:t></a:t>
            </a:r>
            <a:r>
              <a:rPr lang="en-US" altLang="en-US" sz="2600" dirty="0"/>
              <a:t> = 5</a:t>
            </a:r>
            <a:r>
              <a:rPr lang="en-US" altLang="en-US" sz="2600" baseline="30000" dirty="0"/>
              <a:t>o</a:t>
            </a:r>
            <a:r>
              <a:rPr lang="en-US" altLang="en-US" sz="2600" dirty="0"/>
              <a:t> – 130</a:t>
            </a:r>
            <a:r>
              <a:rPr lang="en-US" altLang="en-US" sz="2600" baseline="30000" dirty="0"/>
              <a:t>o</a:t>
            </a:r>
            <a:endParaRPr lang="en-US" altLang="en-US" sz="2600" dirty="0"/>
          </a:p>
          <a:p>
            <a:pPr algn="l" rtl="0"/>
            <a:r>
              <a:rPr lang="en-US" altLang="en-US" sz="2600" dirty="0"/>
              <a:t>Q = 0.23 – 4.7Å</a:t>
            </a:r>
            <a:r>
              <a:rPr lang="en-US" altLang="en-US" sz="2600" baseline="30000" dirty="0"/>
              <a:t>-1</a:t>
            </a:r>
            <a:r>
              <a:rPr lang="en-US" altLang="en-US" sz="2600" dirty="0"/>
              <a:t> @ </a:t>
            </a:r>
            <a:r>
              <a:rPr lang="en-US" altLang="en-US" sz="2600" dirty="0">
                <a:sym typeface="Symbol" panose="05050102010706020507" pitchFamily="18" charset="2"/>
              </a:rPr>
              <a:t></a:t>
            </a:r>
            <a:r>
              <a:rPr lang="en-US" altLang="en-US" sz="2600" dirty="0"/>
              <a:t> = 2.421Å</a:t>
            </a:r>
            <a:br>
              <a:rPr lang="en-US" altLang="en-US" sz="2600" dirty="0"/>
            </a:br>
            <a:r>
              <a:rPr lang="en-US" altLang="en-US" sz="2600" dirty="0"/>
              <a:t>(Q ≈ 0.55 – 11.4Å</a:t>
            </a:r>
            <a:r>
              <a:rPr lang="en-US" altLang="en-US" sz="2600" baseline="30000" dirty="0"/>
              <a:t>-1</a:t>
            </a:r>
            <a:r>
              <a:rPr lang="en-US" altLang="en-US" sz="2600" dirty="0"/>
              <a:t> @ </a:t>
            </a:r>
            <a:r>
              <a:rPr lang="en-US" altLang="en-US" sz="2600" dirty="0">
                <a:sym typeface="Symbol" panose="05050102010706020507" pitchFamily="18" charset="2"/>
              </a:rPr>
              <a:t></a:t>
            </a:r>
            <a:r>
              <a:rPr lang="en-US" altLang="en-US" sz="2600" dirty="0"/>
              <a:t> = 1Å)</a:t>
            </a:r>
          </a:p>
          <a:p>
            <a:pPr algn="l" rtl="0"/>
            <a:r>
              <a:rPr lang="en-US" altLang="en-US" sz="2600" dirty="0"/>
              <a:t>T = 10 – 300K</a:t>
            </a:r>
          </a:p>
          <a:p>
            <a:pPr algn="l" rtl="0"/>
            <a:r>
              <a:rPr lang="en-US" altLang="en-US" sz="2600" dirty="0"/>
              <a:t>~10</a:t>
            </a:r>
            <a:r>
              <a:rPr lang="en-US" altLang="en-US" sz="2600" baseline="30000" dirty="0"/>
              <a:t>5</a:t>
            </a:r>
            <a:r>
              <a:rPr lang="en-US" altLang="en-US" sz="2600" dirty="0"/>
              <a:t> n/cm</a:t>
            </a:r>
            <a:r>
              <a:rPr lang="en-US" altLang="en-US" sz="2600" baseline="30000" dirty="0"/>
              <a:t>2</a:t>
            </a:r>
            <a:r>
              <a:rPr lang="en-US" altLang="en-US" sz="2600" dirty="0"/>
              <a:t>/s</a:t>
            </a:r>
          </a:p>
          <a:p>
            <a:pPr algn="l" rtl="0"/>
            <a:endParaRPr lang="en-IL" sz="2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9DC25D-B666-7019-2E6D-C943C152B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6444" y="9642"/>
            <a:ext cx="8579752" cy="957263"/>
          </a:xfrm>
        </p:spPr>
        <p:txBody>
          <a:bodyPr wrap="square" anchor="ctr">
            <a:normAutofit/>
          </a:bodyPr>
          <a:lstStyle/>
          <a:p>
            <a:pPr algn="l" rtl="0"/>
            <a:r>
              <a:rPr lang="en-US" sz="3600" dirty="0"/>
              <a:t>Thermal neutron diffractometer</a:t>
            </a:r>
            <a:endParaRPr lang="en-IL" sz="3600"/>
          </a:p>
        </p:txBody>
      </p:sp>
      <p:pic>
        <p:nvPicPr>
          <p:cNvPr id="3" name="Picture 4" descr="KARL">
            <a:extLst>
              <a:ext uri="{FF2B5EF4-FFF2-40B4-BE49-F238E27FC236}">
                <a16:creationId xmlns:a16="http://schemas.microsoft.com/office/drawing/2014/main" id="{8A52FF93-BC47-DC47-F141-98C8A24CE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37" b="2"/>
          <a:stretch>
            <a:fillRect/>
          </a:stretch>
        </p:blipFill>
        <p:spPr>
          <a:xfrm>
            <a:off x="6185959" y="1262745"/>
            <a:ext cx="5859992" cy="507709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6085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F37B4-9F06-EF54-444E-180671598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10965"/>
            <a:ext cx="8519243" cy="957263"/>
          </a:xfrm>
        </p:spPr>
        <p:txBody>
          <a:bodyPr/>
          <a:lstStyle/>
          <a:p>
            <a:pPr algn="l" rtl="0"/>
            <a:r>
              <a:rPr lang="en-US" dirty="0"/>
              <a:t>KARL – select papers</a:t>
            </a:r>
            <a:endParaRPr lang="en-I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5A0200-1ACC-5728-8B94-519EF9415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59985"/>
            <a:ext cx="6256507" cy="32958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6E9A76-0AA1-5F30-2B52-920121A73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63761"/>
            <a:ext cx="7315200" cy="30516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A2C76A-8608-4270-D214-48DAE9D905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5080" y="3388365"/>
            <a:ext cx="6774872" cy="273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857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576CE-2BD9-1CB1-EEE8-794919AE0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467" y="1262745"/>
            <a:ext cx="4983380" cy="5077097"/>
          </a:xfrm>
        </p:spPr>
        <p:txBody>
          <a:bodyPr/>
          <a:lstStyle/>
          <a:p>
            <a:pPr algn="l" rtl="0"/>
            <a:r>
              <a:rPr lang="en-US" dirty="0"/>
              <a:t>L/D = 250</a:t>
            </a:r>
          </a:p>
          <a:p>
            <a:pPr algn="l" rtl="0"/>
            <a:r>
              <a:rPr lang="en-US" dirty="0"/>
              <a:t>Maximum object size 40 x 40 cm</a:t>
            </a:r>
            <a:r>
              <a:rPr lang="en-US" baseline="30000" dirty="0"/>
              <a:t>2</a:t>
            </a:r>
            <a:endParaRPr lang="en-US" dirty="0"/>
          </a:p>
          <a:p>
            <a:pPr algn="l" rtl="0"/>
            <a:r>
              <a:rPr lang="en-US" dirty="0"/>
              <a:t>Average time of exposure ~ 30 min</a:t>
            </a:r>
          </a:p>
          <a:p>
            <a:pPr algn="l" rtl="0"/>
            <a:r>
              <a:rPr lang="en-US" dirty="0"/>
              <a:t>~10</a:t>
            </a:r>
            <a:r>
              <a:rPr lang="en-US" baseline="30000" dirty="0"/>
              <a:t>6</a:t>
            </a:r>
            <a:r>
              <a:rPr lang="en-US" dirty="0"/>
              <a:t> n/cm</a:t>
            </a:r>
            <a:r>
              <a:rPr lang="en-US" baseline="30000" dirty="0"/>
              <a:t>2</a:t>
            </a:r>
            <a:r>
              <a:rPr lang="en-US" dirty="0"/>
              <a:t>/s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BB8612-FA48-5DDE-38E9-22580940A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600" dirty="0"/>
              <a:t>Thermal neutron camera</a:t>
            </a:r>
            <a:endParaRPr lang="en-IL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C093EA-D8C5-5389-B189-0A25C6A1E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862" y="886618"/>
            <a:ext cx="6766360" cy="31983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F6ABA7-6498-F102-D45A-7588E2D5F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885" y="4491104"/>
            <a:ext cx="2522060" cy="18116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5172FA-23D6-6CEF-0946-F5458D1C19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2617" y="4491104"/>
            <a:ext cx="2578769" cy="1811621"/>
          </a:xfrm>
          <a:prstGeom prst="rect">
            <a:avLst/>
          </a:prstGeom>
        </p:spPr>
      </p:pic>
      <p:graphicFrame>
        <p:nvGraphicFramePr>
          <p:cNvPr id="7" name="Object 2">
            <a:extLst>
              <a:ext uri="{FF2B5EF4-FFF2-40B4-BE49-F238E27FC236}">
                <a16:creationId xmlns:a16="http://schemas.microsoft.com/office/drawing/2014/main" id="{1880BD8A-B7CE-98FC-27D6-FA43CF4F81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305522"/>
              </p:ext>
            </p:extLst>
          </p:nvPr>
        </p:nvGraphicFramePr>
        <p:xfrm>
          <a:off x="2853418" y="4264935"/>
          <a:ext cx="2667467" cy="2025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צילום של Photo Editor" r:id="rId5" imgW="7992591" imgH="6066667" progId="MSPhotoEd.3">
                  <p:embed/>
                </p:oleObj>
              </mc:Choice>
              <mc:Fallback>
                <p:oleObj name="צילום של Photo Editor" r:id="rId5" imgW="7992591" imgH="6066667" progId="MSPhotoEd.3">
                  <p:embed/>
                  <p:pic>
                    <p:nvPicPr>
                      <p:cNvPr id="819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3418" y="4264935"/>
                        <a:ext cx="2667467" cy="20250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8">
            <a:extLst>
              <a:ext uri="{FF2B5EF4-FFF2-40B4-BE49-F238E27FC236}">
                <a16:creationId xmlns:a16="http://schemas.microsoft.com/office/drawing/2014/main" id="{73B2A3BE-AD8E-0C8C-DCD0-2AF4DCD13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196" y="4267517"/>
            <a:ext cx="2670294" cy="20288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9853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BA0EA-7762-8227-752F-D477C203C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467" y="1648230"/>
            <a:ext cx="11910484" cy="4062290"/>
          </a:xfrm>
        </p:spPr>
        <p:txBody>
          <a:bodyPr/>
          <a:lstStyle/>
          <a:p>
            <a:pPr algn="l" rtl="0"/>
            <a:r>
              <a:rPr lang="en-US" dirty="0"/>
              <a:t>Materials science</a:t>
            </a:r>
          </a:p>
          <a:p>
            <a:pPr algn="l" rtl="0"/>
            <a:r>
              <a:rPr lang="en-US" dirty="0"/>
              <a:t>NDT for industry and IAEC</a:t>
            </a:r>
          </a:p>
          <a:p>
            <a:pPr algn="l" rtl="0"/>
            <a:r>
              <a:rPr lang="en-US" dirty="0"/>
              <a:t>Activation analysis</a:t>
            </a:r>
          </a:p>
          <a:p>
            <a:pPr algn="l" rtl="0"/>
            <a:r>
              <a:rPr lang="en-US" dirty="0"/>
              <a:t>Neutron detectors calibration and QA</a:t>
            </a:r>
          </a:p>
          <a:p>
            <a:pPr algn="l" rtl="0"/>
            <a:r>
              <a:rPr lang="en-US" dirty="0"/>
              <a:t>Radiation damage</a:t>
            </a:r>
          </a:p>
          <a:p>
            <a:pPr algn="l" rtl="0"/>
            <a:r>
              <a:rPr lang="en-US" dirty="0"/>
              <a:t>Experimental reactor physics</a:t>
            </a:r>
          </a:p>
          <a:p>
            <a:pPr algn="l" rtl="0"/>
            <a:r>
              <a:rPr lang="en-US" dirty="0"/>
              <a:t>Nuclear Safeguard</a:t>
            </a:r>
          </a:p>
          <a:p>
            <a:pPr algn="l" rtl="0"/>
            <a:r>
              <a:rPr lang="en-US" dirty="0"/>
              <a:t>Education in reactor and nuclear physics</a:t>
            </a:r>
          </a:p>
          <a:p>
            <a:pPr algn="l" rtl="0"/>
            <a:endParaRPr lang="en-I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3B3072-9009-2822-C81F-2BB551CF0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600" dirty="0"/>
              <a:t>IRR-1 “applications”</a:t>
            </a:r>
            <a:endParaRPr lang="en-IL" sz="3600" dirty="0"/>
          </a:p>
        </p:txBody>
      </p:sp>
    </p:spTree>
    <p:extLst>
      <p:ext uri="{BB962C8B-B14F-4D97-AF65-F5344CB8AC3E}">
        <p14:creationId xmlns:p14="http://schemas.microsoft.com/office/powerpoint/2010/main" val="2500061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726E0-1BF2-9E67-4629-E2C190E05A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758" y="2200196"/>
            <a:ext cx="11910484" cy="2457608"/>
          </a:xfrm>
        </p:spPr>
        <p:txBody>
          <a:bodyPr/>
          <a:lstStyle/>
          <a:p>
            <a:pPr algn="l" rtl="0"/>
            <a:r>
              <a:rPr lang="en-US" dirty="0"/>
              <a:t>Must collaborate with SNRC scientist</a:t>
            </a:r>
          </a:p>
          <a:p>
            <a:pPr algn="l" rtl="0"/>
            <a:r>
              <a:rPr lang="en-US" dirty="0"/>
              <a:t>Nuclear Physics Division approval (both Reactor Manager or Division Head)</a:t>
            </a:r>
          </a:p>
          <a:p>
            <a:pPr algn="l" rtl="0"/>
            <a:r>
              <a:rPr lang="en-US" dirty="0"/>
              <a:t>Safety approval</a:t>
            </a:r>
          </a:p>
          <a:p>
            <a:pPr algn="l" rtl="0"/>
            <a:r>
              <a:rPr lang="en-US" dirty="0"/>
              <a:t>Final scheduling by reactor manager or Chief Operation Engineer</a:t>
            </a:r>
            <a:endParaRPr lang="en-I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50CD50-3E14-D0F2-F850-B2EFB22D1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600" dirty="0"/>
              <a:t>How to ask for a beam-time</a:t>
            </a:r>
            <a:endParaRPr lang="en-IL" sz="3600" dirty="0"/>
          </a:p>
        </p:txBody>
      </p:sp>
    </p:spTree>
    <p:extLst>
      <p:ext uri="{BB962C8B-B14F-4D97-AF65-F5344CB8AC3E}">
        <p14:creationId xmlns:p14="http://schemas.microsoft.com/office/powerpoint/2010/main" val="129426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כותרת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600" dirty="0"/>
              <a:t>The first reactor in Israel</a:t>
            </a:r>
            <a:endParaRPr lang="he-IL" sz="3600" dirty="0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65470BCE-0D4A-317A-D1E5-113CE7920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6026" y="1118199"/>
            <a:ext cx="4536504" cy="231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ct 6">
            <a:extLst>
              <a:ext uri="{FF2B5EF4-FFF2-40B4-BE49-F238E27FC236}">
                <a16:creationId xmlns:a16="http://schemas.microsoft.com/office/drawing/2014/main" id="{ED6C6D41-89D9-9961-E75F-89BC3BB8AF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260439"/>
              </p:ext>
            </p:extLst>
          </p:nvPr>
        </p:nvGraphicFramePr>
        <p:xfrm>
          <a:off x="4855816" y="1517664"/>
          <a:ext cx="7254662" cy="4125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צילום של Photo Editor" r:id="rId4" imgW="7590476" imgH="4315427" progId="MSPhotoEd.3">
                  <p:embed/>
                </p:oleObj>
              </mc:Choice>
              <mc:Fallback>
                <p:oleObj name="צילום של Photo Editor" r:id="rId4" imgW="7590476" imgH="4315427" progId="MSPhotoEd.3">
                  <p:embed/>
                  <p:pic>
                    <p:nvPicPr>
                      <p:cNvPr id="512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5816" y="1517664"/>
                        <a:ext cx="7254662" cy="41252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אובייקט 1">
            <a:extLst>
              <a:ext uri="{FF2B5EF4-FFF2-40B4-BE49-F238E27FC236}">
                <a16:creationId xmlns:a16="http://schemas.microsoft.com/office/drawing/2014/main" id="{E9C69B1C-F872-E993-CE6A-E416B20D1B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4373988"/>
              </p:ext>
            </p:extLst>
          </p:nvPr>
        </p:nvGraphicFramePr>
        <p:xfrm>
          <a:off x="128066" y="3580294"/>
          <a:ext cx="4666107" cy="2870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7647432" imgH="4706112" progId="Word.Picture.8">
                  <p:embed/>
                </p:oleObj>
              </mc:Choice>
              <mc:Fallback>
                <p:oleObj r:id="rId6" imgW="7647432" imgH="4706112" progId="Word.Picture.8">
                  <p:embed/>
                  <p:pic>
                    <p:nvPicPr>
                      <p:cNvPr id="2" name="אובייקט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066" y="3580294"/>
                        <a:ext cx="4666107" cy="287075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6311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D7944-97A3-5631-F49D-93CF1A4D3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Nuclear physics division - SNRC</a:t>
            </a:r>
            <a:endParaRPr lang="en-IL" dirty="0"/>
          </a:p>
        </p:txBody>
      </p:sp>
      <p:graphicFrame>
        <p:nvGraphicFramePr>
          <p:cNvPr id="4" name="Object 6">
            <a:extLst>
              <a:ext uri="{FF2B5EF4-FFF2-40B4-BE49-F238E27FC236}">
                <a16:creationId xmlns:a16="http://schemas.microsoft.com/office/drawing/2014/main" id="{F778DD06-FC6A-8740-3556-8CA9E6C28B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1866728"/>
              </p:ext>
            </p:extLst>
          </p:nvPr>
        </p:nvGraphicFramePr>
        <p:xfrm>
          <a:off x="455221" y="1923860"/>
          <a:ext cx="5755951" cy="3271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צילום של Photo Editor" r:id="rId2" imgW="7590476" imgH="4315427" progId="MSPhotoEd.3">
                  <p:embed/>
                </p:oleObj>
              </mc:Choice>
              <mc:Fallback>
                <p:oleObj name="צילום של Photo Editor" r:id="rId2" imgW="7590476" imgH="4315427" progId="MSPhotoEd.3">
                  <p:embed/>
                  <p:pic>
                    <p:nvPicPr>
                      <p:cNvPr id="3" name="Object 6">
                        <a:extLst>
                          <a:ext uri="{FF2B5EF4-FFF2-40B4-BE49-F238E27FC236}">
                            <a16:creationId xmlns:a16="http://schemas.microsoft.com/office/drawing/2014/main" id="{ED6C6D41-89D9-9961-E75F-89BC3BB8AF2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221" y="1923860"/>
                        <a:ext cx="5755951" cy="32718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תמונה 3">
            <a:extLst>
              <a:ext uri="{FF2B5EF4-FFF2-40B4-BE49-F238E27FC236}">
                <a16:creationId xmlns:a16="http://schemas.microsoft.com/office/drawing/2014/main" id="{2BD1389C-91F1-FE77-91CB-A837DD844A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6139" y="1718041"/>
            <a:ext cx="5087296" cy="369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2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3A5E022-6C0A-BED5-4C16-D4B2042C15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Founded in 1958 as a research center of the Israeli Atomic Energy Commission (IAEC) with the main goal to operate the first Israeli reactor.</a:t>
            </a:r>
            <a:endParaRPr lang="en-I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D5DC9D-60A7-9F5F-737C-5099BC19F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036" y="270300"/>
            <a:ext cx="9912827" cy="957263"/>
          </a:xfrm>
        </p:spPr>
        <p:txBody>
          <a:bodyPr/>
          <a:lstStyle/>
          <a:p>
            <a:pPr algn="l" rtl="0"/>
            <a:r>
              <a:rPr lang="en-US" dirty="0"/>
              <a:t>Some history of </a:t>
            </a:r>
            <a:r>
              <a:rPr lang="en-US" dirty="0" err="1"/>
              <a:t>Soreq</a:t>
            </a:r>
            <a:r>
              <a:rPr lang="en-US" dirty="0"/>
              <a:t> Nuclear Research Center</a:t>
            </a:r>
            <a:endParaRPr lang="en-IL" dirty="0"/>
          </a:p>
        </p:txBody>
      </p:sp>
      <p:pic>
        <p:nvPicPr>
          <p:cNvPr id="3" name="Picture 5" descr="תמונה 2">
            <a:extLst>
              <a:ext uri="{FF2B5EF4-FFF2-40B4-BE49-F238E27FC236}">
                <a16:creationId xmlns:a16="http://schemas.microsoft.com/office/drawing/2014/main" id="{B79195B5-675A-7050-22C6-DDE85EFA8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2" y="2636838"/>
            <a:ext cx="3309938" cy="3536950"/>
          </a:xfrm>
          <a:prstGeom prst="rect">
            <a:avLst/>
          </a:prstGeom>
          <a:noFill/>
          <a:ln w="76200">
            <a:solidFill>
              <a:srgbClr val="0066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תמונה 4">
            <a:extLst>
              <a:ext uri="{FF2B5EF4-FFF2-40B4-BE49-F238E27FC236}">
                <a16:creationId xmlns:a16="http://schemas.microsoft.com/office/drawing/2014/main" id="{0C3074B5-4781-E563-8973-358B7E6EC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450" y="2717801"/>
            <a:ext cx="4330700" cy="2705100"/>
          </a:xfrm>
          <a:prstGeom prst="rect">
            <a:avLst/>
          </a:prstGeom>
          <a:noFill/>
          <a:ln w="7620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7">
            <a:extLst>
              <a:ext uri="{FF2B5EF4-FFF2-40B4-BE49-F238E27FC236}">
                <a16:creationId xmlns:a16="http://schemas.microsoft.com/office/drawing/2014/main" id="{0495D750-1C98-5034-80E4-42AA7E966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2103" y="5618163"/>
            <a:ext cx="3775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800000"/>
                </a:solidFill>
              </a:rPr>
              <a:t>1958 – This is where it all started</a:t>
            </a: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7A6F4A58-A8EE-6C03-ACF6-6CD46F6B9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5185" y="6343651"/>
            <a:ext cx="31341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6666"/>
                </a:solidFill>
              </a:rPr>
              <a:t>1959 – Building the reactor</a:t>
            </a:r>
          </a:p>
        </p:txBody>
      </p:sp>
    </p:spTree>
    <p:extLst>
      <p:ext uri="{BB962C8B-B14F-4D97-AF65-F5344CB8AC3E}">
        <p14:creationId xmlns:p14="http://schemas.microsoft.com/office/powerpoint/2010/main" val="1960506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D47D46-6FB3-B016-F4D5-3914BEB37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Given to Israel by President Eisenhauer as part of Atoms for Peace program.</a:t>
            </a:r>
          </a:p>
          <a:p>
            <a:pPr algn="l" rtl="0"/>
            <a:r>
              <a:rPr lang="en-US" dirty="0"/>
              <a:t>Went critical on June 1960.</a:t>
            </a:r>
          </a:p>
          <a:p>
            <a:pPr algn="l" rtl="0"/>
            <a:r>
              <a:rPr lang="en-US" dirty="0"/>
              <a:t>Supervised by the IAEA.</a:t>
            </a:r>
          </a:p>
          <a:p>
            <a:pPr algn="l" rtl="0"/>
            <a:endParaRPr lang="en-I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9D4F38-8DFD-0427-404F-49CDAABD8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600" dirty="0"/>
              <a:t>Some history of </a:t>
            </a:r>
            <a:r>
              <a:rPr lang="en-US" sz="3600" dirty="0" err="1"/>
              <a:t>Soreq</a:t>
            </a:r>
            <a:r>
              <a:rPr lang="en-US" sz="3600" dirty="0"/>
              <a:t>-NRC</a:t>
            </a:r>
            <a:endParaRPr lang="en-IL" sz="3600" dirty="0"/>
          </a:p>
        </p:txBody>
      </p:sp>
      <p:pic>
        <p:nvPicPr>
          <p:cNvPr id="4" name="Picture 4" descr="תמונה 1">
            <a:extLst>
              <a:ext uri="{FF2B5EF4-FFF2-40B4-BE49-F238E27FC236}">
                <a16:creationId xmlns:a16="http://schemas.microsoft.com/office/drawing/2014/main" id="{EBA618FD-5435-07DC-8E80-3E27D90CF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6675" y="2002891"/>
            <a:ext cx="4998839" cy="3196638"/>
          </a:xfrm>
          <a:prstGeom prst="rect">
            <a:avLst/>
          </a:prstGeom>
          <a:noFill/>
          <a:ln w="38100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תמונה 3">
            <a:extLst>
              <a:ext uri="{FF2B5EF4-FFF2-40B4-BE49-F238E27FC236}">
                <a16:creationId xmlns:a16="http://schemas.microsoft.com/office/drawing/2014/main" id="{4DB7CBDD-B7A1-AEFC-87F5-81394F4E1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517" y="3361948"/>
            <a:ext cx="4387562" cy="3235186"/>
          </a:xfrm>
          <a:prstGeom prst="rect">
            <a:avLst/>
          </a:prstGeom>
          <a:solidFill>
            <a:srgbClr val="4D4D4D"/>
          </a:solidFill>
          <a:ln w="38100">
            <a:solidFill>
              <a:srgbClr val="4D4D4D"/>
            </a:solidFill>
            <a:miter lim="800000"/>
            <a:headEnd/>
            <a:tailEnd/>
          </a:ln>
        </p:spPr>
      </p:pic>
      <p:sp>
        <p:nvSpPr>
          <p:cNvPr id="6" name="Text Box 8">
            <a:extLst>
              <a:ext uri="{FF2B5EF4-FFF2-40B4-BE49-F238E27FC236}">
                <a16:creationId xmlns:a16="http://schemas.microsoft.com/office/drawing/2014/main" id="{E22F5DEA-30B3-ABB7-65F4-DD9BC68FF9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8326" y="2162168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dirty="0"/>
              <a:t>1959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2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3E4C3-7858-C523-2D36-C97A62B02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lnSpc>
                <a:spcPct val="100000"/>
              </a:lnSpc>
            </a:pPr>
            <a:r>
              <a:rPr lang="en-US" dirty="0"/>
              <a:t>Open pool reactor</a:t>
            </a:r>
          </a:p>
          <a:p>
            <a:pPr algn="just" rtl="0">
              <a:lnSpc>
                <a:spcPct val="100000"/>
              </a:lnSpc>
            </a:pPr>
            <a:r>
              <a:rPr lang="en-US" dirty="0"/>
              <a:t>MTR (Materials Testing Reactor) type fuel</a:t>
            </a:r>
          </a:p>
          <a:p>
            <a:pPr algn="just" rtl="0">
              <a:lnSpc>
                <a:spcPct val="100000"/>
              </a:lnSpc>
            </a:pPr>
            <a:r>
              <a:rPr lang="en-US" dirty="0"/>
              <a:t>HEU – 93%</a:t>
            </a:r>
          </a:p>
          <a:p>
            <a:pPr algn="just" rtl="0">
              <a:lnSpc>
                <a:spcPct val="100000"/>
              </a:lnSpc>
            </a:pPr>
            <a:r>
              <a:rPr lang="en-US" dirty="0"/>
              <a:t>Fork type control rods – Ag, In, Cd</a:t>
            </a:r>
          </a:p>
          <a:p>
            <a:pPr algn="just" rtl="0">
              <a:lnSpc>
                <a:spcPct val="100000"/>
              </a:lnSpc>
            </a:pPr>
            <a:r>
              <a:rPr lang="en-US" dirty="0"/>
              <a:t>Light water moderator and coolant</a:t>
            </a:r>
          </a:p>
          <a:p>
            <a:pPr lvl="1" algn="just" rtl="0">
              <a:lnSpc>
                <a:spcPct val="100000"/>
              </a:lnSpc>
            </a:pPr>
            <a:r>
              <a:rPr lang="en-US" dirty="0"/>
              <a:t>Primary cooling cycle – Mineral less water 650 m</a:t>
            </a:r>
            <a:r>
              <a:rPr lang="en-US" baseline="30000" dirty="0"/>
              <a:t>3</a:t>
            </a:r>
            <a:r>
              <a:rPr lang="en-US" dirty="0"/>
              <a:t>/h</a:t>
            </a:r>
          </a:p>
          <a:p>
            <a:pPr lvl="1" algn="just" rtl="0">
              <a:lnSpc>
                <a:spcPct val="100000"/>
              </a:lnSpc>
            </a:pPr>
            <a:r>
              <a:rPr lang="en-US" dirty="0"/>
              <a:t>Secondary cooling cycle – Soft water 1100 m</a:t>
            </a:r>
            <a:r>
              <a:rPr lang="en-US" baseline="30000" dirty="0"/>
              <a:t>3</a:t>
            </a:r>
            <a:r>
              <a:rPr lang="en-US" dirty="0"/>
              <a:t>/h</a:t>
            </a:r>
          </a:p>
          <a:p>
            <a:pPr algn="just" rtl="0">
              <a:lnSpc>
                <a:spcPct val="100000"/>
              </a:lnSpc>
            </a:pPr>
            <a:r>
              <a:rPr lang="en-US" dirty="0"/>
              <a:t>Graphite reflector</a:t>
            </a:r>
          </a:p>
          <a:p>
            <a:pPr algn="just" rtl="0"/>
            <a:endParaRPr lang="en-I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E300B8-EC22-C6F6-E9DA-002CC47C1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rtl="0"/>
            <a:r>
              <a:rPr lang="en-US" sz="3600" dirty="0"/>
              <a:t>IRR-1 – Basic Characteristics</a:t>
            </a:r>
            <a:endParaRPr lang="en-IL" sz="36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219F7EA-1BA0-2F74-EE12-8E91590A5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6723387" y="2527033"/>
            <a:ext cx="6296175" cy="132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0456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EB21A-75ED-7A0C-D9F4-879AB30C9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General schematics</a:t>
            </a:r>
            <a:endParaRPr lang="en-IL" dirty="0"/>
          </a:p>
        </p:txBody>
      </p:sp>
      <p:grpSp>
        <p:nvGrpSpPr>
          <p:cNvPr id="3" name="קבוצה 29">
            <a:extLst>
              <a:ext uri="{FF2B5EF4-FFF2-40B4-BE49-F238E27FC236}">
                <a16:creationId xmlns:a16="http://schemas.microsoft.com/office/drawing/2014/main" id="{D5307888-298C-292F-FF1C-09B09AC926C9}"/>
              </a:ext>
            </a:extLst>
          </p:cNvPr>
          <p:cNvGrpSpPr/>
          <p:nvPr/>
        </p:nvGrpSpPr>
        <p:grpSpPr>
          <a:xfrm>
            <a:off x="2151529" y="683441"/>
            <a:ext cx="7700604" cy="5724450"/>
            <a:chOff x="39079" y="620688"/>
            <a:chExt cx="7700604" cy="5724450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B10155A6-668C-8184-26C4-54FE88379F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043608" y="1412776"/>
              <a:ext cx="6696075" cy="4932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EE6F19B-B42A-C962-6805-AD44190F9AA3}"/>
                </a:ext>
              </a:extLst>
            </p:cNvPr>
            <p:cNvSpPr txBox="1"/>
            <p:nvPr/>
          </p:nvSpPr>
          <p:spPr>
            <a:xfrm>
              <a:off x="6084167" y="620688"/>
              <a:ext cx="1216323" cy="64633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pPr algn="ctr"/>
              <a:r>
                <a:rPr lang="en-US" dirty="0"/>
                <a:t>Irradiation tubes</a:t>
              </a:r>
              <a:endParaRPr lang="he-IL" dirty="0"/>
            </a:p>
          </p:txBody>
        </p:sp>
        <p:cxnSp>
          <p:nvCxnSpPr>
            <p:cNvPr id="6" name="מחבר חץ ישר 3">
              <a:extLst>
                <a:ext uri="{FF2B5EF4-FFF2-40B4-BE49-F238E27FC236}">
                  <a16:creationId xmlns:a16="http://schemas.microsoft.com/office/drawing/2014/main" id="{7C874D12-916C-77E8-4CCC-35B2F84312C4}"/>
                </a:ext>
              </a:extLst>
            </p:cNvPr>
            <p:cNvCxnSpPr/>
            <p:nvPr/>
          </p:nvCxnSpPr>
          <p:spPr>
            <a:xfrm flipH="1">
              <a:off x="4391645" y="1267019"/>
              <a:ext cx="1692523" cy="1729933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מחבר חץ ישר 8">
              <a:extLst>
                <a:ext uri="{FF2B5EF4-FFF2-40B4-BE49-F238E27FC236}">
                  <a16:creationId xmlns:a16="http://schemas.microsoft.com/office/drawing/2014/main" id="{312CBCC2-0052-C0B7-846C-33CB7A222518}"/>
                </a:ext>
              </a:extLst>
            </p:cNvPr>
            <p:cNvCxnSpPr/>
            <p:nvPr/>
          </p:nvCxnSpPr>
          <p:spPr>
            <a:xfrm flipH="1">
              <a:off x="3995936" y="1267019"/>
              <a:ext cx="2097142" cy="1225877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DDC4A4B-59FF-BC48-FBB6-2D7E3722665A}"/>
                </a:ext>
              </a:extLst>
            </p:cNvPr>
            <p:cNvSpPr txBox="1"/>
            <p:nvPr/>
          </p:nvSpPr>
          <p:spPr>
            <a:xfrm>
              <a:off x="1331640" y="4869160"/>
              <a:ext cx="864096" cy="64633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pPr algn="ctr"/>
              <a:r>
                <a:rPr lang="en-US" dirty="0"/>
                <a:t>Core lattice</a:t>
              </a:r>
              <a:endParaRPr lang="he-IL" dirty="0"/>
            </a:p>
          </p:txBody>
        </p:sp>
        <p:cxnSp>
          <p:nvCxnSpPr>
            <p:cNvPr id="9" name="מחבר חץ ישר 13">
              <a:extLst>
                <a:ext uri="{FF2B5EF4-FFF2-40B4-BE49-F238E27FC236}">
                  <a16:creationId xmlns:a16="http://schemas.microsoft.com/office/drawing/2014/main" id="{47F6A36E-D49B-B82F-ED34-500B39461FE0}"/>
                </a:ext>
              </a:extLst>
            </p:cNvPr>
            <p:cNvCxnSpPr/>
            <p:nvPr/>
          </p:nvCxnSpPr>
          <p:spPr>
            <a:xfrm flipV="1">
              <a:off x="2195737" y="4005064"/>
              <a:ext cx="792087" cy="86409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6429B50-FFAB-16D1-6FD3-6806626CCB9D}"/>
                </a:ext>
              </a:extLst>
            </p:cNvPr>
            <p:cNvSpPr txBox="1"/>
            <p:nvPr/>
          </p:nvSpPr>
          <p:spPr>
            <a:xfrm>
              <a:off x="2483768" y="5142483"/>
              <a:ext cx="1224136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pPr algn="ctr"/>
              <a:r>
                <a:rPr lang="en-US" dirty="0"/>
                <a:t>Flapper</a:t>
              </a:r>
              <a:endParaRPr lang="he-IL" dirty="0"/>
            </a:p>
          </p:txBody>
        </p:sp>
        <p:cxnSp>
          <p:nvCxnSpPr>
            <p:cNvPr id="11" name="מחבר חץ ישר 18">
              <a:extLst>
                <a:ext uri="{FF2B5EF4-FFF2-40B4-BE49-F238E27FC236}">
                  <a16:creationId xmlns:a16="http://schemas.microsoft.com/office/drawing/2014/main" id="{3C7DB550-6C0D-F39C-AFE8-8562BB7ECF6D}"/>
                </a:ext>
              </a:extLst>
            </p:cNvPr>
            <p:cNvCxnSpPr/>
            <p:nvPr/>
          </p:nvCxnSpPr>
          <p:spPr>
            <a:xfrm flipV="1">
              <a:off x="3707902" y="4710434"/>
              <a:ext cx="396043" cy="43204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7845736-2B70-B103-3B9F-B4430CA3CACD}"/>
                </a:ext>
              </a:extLst>
            </p:cNvPr>
            <p:cNvSpPr txBox="1"/>
            <p:nvPr/>
          </p:nvSpPr>
          <p:spPr>
            <a:xfrm>
              <a:off x="899592" y="4034494"/>
              <a:ext cx="864096" cy="64633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pPr algn="ctr"/>
              <a:r>
                <a:rPr lang="en-US" dirty="0"/>
                <a:t>Fuel rods</a:t>
              </a:r>
              <a:endParaRPr lang="he-IL" dirty="0"/>
            </a:p>
          </p:txBody>
        </p:sp>
        <p:cxnSp>
          <p:nvCxnSpPr>
            <p:cNvPr id="13" name="מחבר חץ ישר 21">
              <a:extLst>
                <a:ext uri="{FF2B5EF4-FFF2-40B4-BE49-F238E27FC236}">
                  <a16:creationId xmlns:a16="http://schemas.microsoft.com/office/drawing/2014/main" id="{77C80527-95C4-E458-3505-64584B690DEB}"/>
                </a:ext>
              </a:extLst>
            </p:cNvPr>
            <p:cNvCxnSpPr/>
            <p:nvPr/>
          </p:nvCxnSpPr>
          <p:spPr>
            <a:xfrm flipV="1">
              <a:off x="1763688" y="3429000"/>
              <a:ext cx="1332148" cy="6080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2926DC5-4E4E-AEED-C019-14A0AD631E4C}"/>
                </a:ext>
              </a:extLst>
            </p:cNvPr>
            <p:cNvSpPr txBox="1"/>
            <p:nvPr/>
          </p:nvSpPr>
          <p:spPr>
            <a:xfrm>
              <a:off x="39079" y="2308230"/>
              <a:ext cx="1292561" cy="64633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pPr algn="ctr"/>
              <a:r>
                <a:rPr lang="en-US" dirty="0"/>
                <a:t>Ionization chambers</a:t>
              </a:r>
              <a:endParaRPr lang="he-IL" dirty="0"/>
            </a:p>
          </p:txBody>
        </p:sp>
        <p:cxnSp>
          <p:nvCxnSpPr>
            <p:cNvPr id="15" name="מחבר חץ ישר 24">
              <a:extLst>
                <a:ext uri="{FF2B5EF4-FFF2-40B4-BE49-F238E27FC236}">
                  <a16:creationId xmlns:a16="http://schemas.microsoft.com/office/drawing/2014/main" id="{F97264F2-DBBF-1F22-6D2D-8FC7072EAAD6}"/>
                </a:ext>
              </a:extLst>
            </p:cNvPr>
            <p:cNvCxnSpPr/>
            <p:nvPr/>
          </p:nvCxnSpPr>
          <p:spPr>
            <a:xfrm flipV="1">
              <a:off x="1331640" y="2131986"/>
              <a:ext cx="864097" cy="17624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0548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0311F-F96A-6C82-BC86-CEA6D8031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General schematics</a:t>
            </a:r>
            <a:endParaRPr lang="en-IL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4DDC8561-2064-6F78-9B0E-64C084F49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777" y="966905"/>
            <a:ext cx="7503459" cy="583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643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DE74D3-6885-B355-DD3B-BC765A8BD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467" y="1262745"/>
            <a:ext cx="5859992" cy="5077097"/>
          </a:xfrm>
        </p:spPr>
        <p:txBody>
          <a:bodyPr wrap="square" anchor="t">
            <a:normAutofit/>
          </a:bodyPr>
          <a:lstStyle/>
          <a:p>
            <a:pPr algn="l" rtl="0"/>
            <a:r>
              <a:rPr lang="en-US" dirty="0"/>
              <a:t>Three operational tubes:</a:t>
            </a:r>
          </a:p>
          <a:p>
            <a:pPr lvl="1" algn="l" rtl="0"/>
            <a:r>
              <a:rPr lang="en-US" sz="2800" dirty="0"/>
              <a:t>Thermal neutron camera (radial tube)</a:t>
            </a:r>
          </a:p>
          <a:p>
            <a:pPr lvl="1" algn="l" rtl="0"/>
            <a:r>
              <a:rPr lang="en-US" sz="2800" dirty="0"/>
              <a:t>Thermal neutron diffractometer (radial tube)</a:t>
            </a:r>
          </a:p>
          <a:p>
            <a:pPr lvl="1" algn="l" rtl="0"/>
            <a:r>
              <a:rPr lang="en-US" sz="2800" dirty="0"/>
              <a:t>Thermal neutron chamber (radial tube)</a:t>
            </a:r>
          </a:p>
          <a:p>
            <a:pPr algn="l" rtl="0"/>
            <a:r>
              <a:rPr lang="en-US" dirty="0"/>
              <a:t>Pneumatic Rabbit Irradiation System</a:t>
            </a:r>
          </a:p>
          <a:p>
            <a:pPr algn="l" rtl="0"/>
            <a:r>
              <a:rPr lang="en-US" dirty="0"/>
              <a:t>“Direct” access to the core from the pool</a:t>
            </a:r>
            <a:endParaRPr lang="en-I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CF883D-6E0C-B587-9ED4-1CDE9DC09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6444" y="9642"/>
            <a:ext cx="8579752" cy="957263"/>
          </a:xfrm>
        </p:spPr>
        <p:txBody>
          <a:bodyPr wrap="square" anchor="ctr">
            <a:normAutofit/>
          </a:bodyPr>
          <a:lstStyle/>
          <a:p>
            <a:pPr algn="just" rtl="0"/>
            <a:r>
              <a:rPr lang="en-US" sz="3600" dirty="0"/>
              <a:t>Research stations</a:t>
            </a:r>
            <a:endParaRPr lang="en-IL" sz="3600" dirty="0"/>
          </a:p>
        </p:txBody>
      </p:sp>
      <p:pic>
        <p:nvPicPr>
          <p:cNvPr id="4" name="Picture 4" descr="reactor">
            <a:extLst>
              <a:ext uri="{FF2B5EF4-FFF2-40B4-BE49-F238E27FC236}">
                <a16:creationId xmlns:a16="http://schemas.microsoft.com/office/drawing/2014/main" id="{68273A1F-6AFA-0BB9-516B-BE260B43D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3" r="-1" b="-1"/>
          <a:stretch>
            <a:fillRect/>
          </a:stretch>
        </p:blipFill>
        <p:spPr bwMode="auto">
          <a:xfrm>
            <a:off x="6185959" y="1262745"/>
            <a:ext cx="5859992" cy="507709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4406883"/>
      </p:ext>
    </p:extLst>
  </p:cSld>
  <p:clrMapOvr>
    <a:masterClrMapping/>
  </p:clrMapOvr>
</p:sld>
</file>

<file path=ppt/theme/theme1.xml><?xml version="1.0" encoding="utf-8"?>
<a:theme xmlns:a="http://schemas.openxmlformats.org/drawingml/2006/main" name="2_שורק חדש">
  <a:themeElements>
    <a:clrScheme name="כחול ממג">
      <a:dk1>
        <a:sysClr val="windowText" lastClr="000000"/>
      </a:dk1>
      <a:lt1>
        <a:sysClr val="window" lastClr="FFFFFF"/>
      </a:lt1>
      <a:dk2>
        <a:srgbClr val="2262A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שורק חדש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שורק חדש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שורק חדש">
  <a:themeElements>
    <a:clrScheme name="כחול ממג">
      <a:dk1>
        <a:sysClr val="windowText" lastClr="000000"/>
      </a:dk1>
      <a:lt1>
        <a:sysClr val="window" lastClr="FFFFFF"/>
      </a:lt1>
      <a:dk2>
        <a:srgbClr val="2262A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שורק חדש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שורק חדש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ערכת נושא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תבנית למצגת סודי 50</Template>
  <TotalTime>173381</TotalTime>
  <Words>423</Words>
  <Application>Microsoft Office PowerPoint</Application>
  <PresentationFormat>Widescreen</PresentationFormat>
  <Paragraphs>78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2_שורק חדש</vt:lpstr>
      <vt:lpstr>4_שורק חדש</vt:lpstr>
      <vt:lpstr>Israel Research Reactor 1 – IRR-1</vt:lpstr>
      <vt:lpstr>The first reactor in Israel</vt:lpstr>
      <vt:lpstr>Nuclear physics division - SNRC</vt:lpstr>
      <vt:lpstr>Some history of Soreq Nuclear Research Center</vt:lpstr>
      <vt:lpstr>Some history of Soreq-NRC</vt:lpstr>
      <vt:lpstr>IRR-1 – Basic Characteristics</vt:lpstr>
      <vt:lpstr>General schematics</vt:lpstr>
      <vt:lpstr>General schematics</vt:lpstr>
      <vt:lpstr>Research stations</vt:lpstr>
      <vt:lpstr>Thermal neutron diffractometer</vt:lpstr>
      <vt:lpstr>KARL – select papers</vt:lpstr>
      <vt:lpstr>Thermal neutron camera</vt:lpstr>
      <vt:lpstr>IRR-1 “applications”</vt:lpstr>
      <vt:lpstr>How to ask for a beam-time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Elad Nisan Caspi</cp:lastModifiedBy>
  <cp:revision>16</cp:revision>
  <cp:lastPrinted>2017-05-08T15:05:40Z</cp:lastPrinted>
  <dcterms:created xsi:type="dcterms:W3CDTF">2010-06-16T11:41:05Z</dcterms:created>
  <dcterms:modified xsi:type="dcterms:W3CDTF">2026-02-18T18:46:14Z</dcterms:modified>
</cp:coreProperties>
</file>