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ppt/slideLayouts/slideLayout12.xml" ContentType="application/vnd.openxmlformats-officedocument.presentationml.slideLayout+xml"/>
  <Override PartName="/ppt/theme/theme12.xml" ContentType="application/vnd.openxmlformats-officedocument.theme+xml"/>
  <Override PartName="/ppt/slideLayouts/slideLayout13.xml" ContentType="application/vnd.openxmlformats-officedocument.presentationml.slideLayout+xml"/>
  <Override PartName="/ppt/theme/theme13.xml" ContentType="application/vnd.openxmlformats-officedocument.theme+xml"/>
  <Override PartName="/ppt/slideLayouts/slideLayout14.xml" ContentType="application/vnd.openxmlformats-officedocument.presentationml.slideLayout+xml"/>
  <Override PartName="/ppt/theme/theme14.xml" ContentType="application/vnd.openxmlformats-officedocument.theme+xml"/>
  <Override PartName="/ppt/slideLayouts/slideLayout15.xml" ContentType="application/vnd.openxmlformats-officedocument.presentationml.slideLayout+xml"/>
  <Override PartName="/ppt/theme/theme15.xml" ContentType="application/vnd.openxmlformats-officedocument.theme+xml"/>
  <Override PartName="/ppt/slideLayouts/slideLayout16.xml" ContentType="application/vnd.openxmlformats-officedocument.presentationml.slideLayout+xml"/>
  <Override PartName="/ppt/theme/theme16.xml" ContentType="application/vnd.openxmlformats-officedocument.theme+xml"/>
  <Override PartName="/ppt/slideLayouts/slideLayout17.xml" ContentType="application/vnd.openxmlformats-officedocument.presentationml.slideLayout+xml"/>
  <Override PartName="/ppt/theme/theme17.xml" ContentType="application/vnd.openxmlformats-officedocument.theme+xml"/>
  <Override PartName="/ppt/slideLayouts/slideLayout18.xml" ContentType="application/vnd.openxmlformats-officedocument.presentationml.slideLayout+xml"/>
  <Override PartName="/ppt/theme/theme18.xml" ContentType="application/vnd.openxmlformats-officedocument.theme+xml"/>
  <Override PartName="/ppt/slideLayouts/slideLayout19.xml" ContentType="application/vnd.openxmlformats-officedocument.presentationml.slideLayout+xml"/>
  <Override PartName="/ppt/theme/theme19.xml" ContentType="application/vnd.openxmlformats-officedocument.theme+xml"/>
  <Override PartName="/ppt/slideLayouts/slideLayout20.xml" ContentType="application/vnd.openxmlformats-officedocument.presentationml.slideLayout+xml"/>
  <Override PartName="/ppt/theme/theme20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1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2.xml" ContentType="application/vnd.openxmlformats-officedocument.theme+xml"/>
  <Override PartName="/ppt/slideLayouts/slideLayout25.xml" ContentType="application/vnd.openxmlformats-officedocument.presentationml.slideLayout+xml"/>
  <Override PartName="/ppt/theme/theme23.xml" ContentType="application/vnd.openxmlformats-officedocument.theme+xml"/>
  <Override PartName="/ppt/slideLayouts/slideLayout26.xml" ContentType="application/vnd.openxmlformats-officedocument.presentationml.slideLayout+xml"/>
  <Override PartName="/ppt/theme/theme24.xml" ContentType="application/vnd.openxmlformats-officedocument.theme+xml"/>
  <Override PartName="/ppt/slideLayouts/slideLayout27.xml" ContentType="application/vnd.openxmlformats-officedocument.presentationml.slideLayout+xml"/>
  <Override PartName="/ppt/theme/theme25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6.xml" ContentType="application/vnd.openxmlformats-officedocument.theme+xml"/>
  <Override PartName="/ppt/slideLayouts/slideLayout30.xml" ContentType="application/vnd.openxmlformats-officedocument.presentationml.slideLayout+xml"/>
  <Override PartName="/ppt/theme/theme27.xml" ContentType="application/vnd.openxmlformats-officedocument.theme+xml"/>
  <Override PartName="/ppt/slideLayouts/slideLayout31.xml" ContentType="application/vnd.openxmlformats-officedocument.presentationml.slideLayout+xml"/>
  <Override PartName="/ppt/theme/theme28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9.xml" ContentType="application/vnd.openxmlformats-officedocument.theme+xml"/>
  <Override PartName="/ppt/theme/theme30.xml" ContentType="application/vnd.openxmlformats-officedocument.theme+xml"/>
  <Override PartName="/ppt/theme/theme3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58" r:id="rId1"/>
    <p:sldMasterId id="2147483726" r:id="rId2"/>
    <p:sldMasterId id="2147483740" r:id="rId3"/>
    <p:sldMasterId id="2147483746" r:id="rId4"/>
    <p:sldMasterId id="2147483748" r:id="rId5"/>
    <p:sldMasterId id="2147483744" r:id="rId6"/>
    <p:sldMasterId id="2147483742" r:id="rId7"/>
    <p:sldMasterId id="2147483664" r:id="rId8"/>
    <p:sldMasterId id="2147483724" r:id="rId9"/>
    <p:sldMasterId id="2147483666" r:id="rId10"/>
    <p:sldMasterId id="2147483670" r:id="rId11"/>
    <p:sldMasterId id="2147483732" r:id="rId12"/>
    <p:sldMasterId id="2147483674" r:id="rId13"/>
    <p:sldMasterId id="2147483676" r:id="rId14"/>
    <p:sldMasterId id="2147483678" r:id="rId15"/>
    <p:sldMasterId id="2147483684" r:id="rId16"/>
    <p:sldMasterId id="2147483730" r:id="rId17"/>
    <p:sldMasterId id="2147483688" r:id="rId18"/>
    <p:sldMasterId id="2147483692" r:id="rId19"/>
    <p:sldMasterId id="2147483694" r:id="rId20"/>
    <p:sldMasterId id="2147483696" r:id="rId21"/>
    <p:sldMasterId id="2147483698" r:id="rId22"/>
    <p:sldMasterId id="2147483704" r:id="rId23"/>
    <p:sldMasterId id="2147483708" r:id="rId24"/>
    <p:sldMasterId id="2147483710" r:id="rId25"/>
    <p:sldMasterId id="2147483714" r:id="rId26"/>
    <p:sldMasterId id="2147483718" r:id="rId27"/>
    <p:sldMasterId id="2147483722" r:id="rId28"/>
    <p:sldMasterId id="2147483770" r:id="rId29"/>
  </p:sldMasterIdLst>
  <p:notesMasterIdLst>
    <p:notesMasterId r:id="rId55"/>
  </p:notesMasterIdLst>
  <p:handoutMasterIdLst>
    <p:handoutMasterId r:id="rId56"/>
  </p:handoutMasterIdLst>
  <p:sldIdLst>
    <p:sldId id="356" r:id="rId30"/>
    <p:sldId id="355" r:id="rId31"/>
    <p:sldId id="275" r:id="rId32"/>
    <p:sldId id="357" r:id="rId33"/>
    <p:sldId id="292" r:id="rId34"/>
    <p:sldId id="348" r:id="rId35"/>
    <p:sldId id="350" r:id="rId36"/>
    <p:sldId id="352" r:id="rId37"/>
    <p:sldId id="353" r:id="rId38"/>
    <p:sldId id="335" r:id="rId39"/>
    <p:sldId id="347" r:id="rId40"/>
    <p:sldId id="336" r:id="rId41"/>
    <p:sldId id="351" r:id="rId42"/>
    <p:sldId id="339" r:id="rId43"/>
    <p:sldId id="354" r:id="rId44"/>
    <p:sldId id="344" r:id="rId45"/>
    <p:sldId id="359" r:id="rId46"/>
    <p:sldId id="361" r:id="rId47"/>
    <p:sldId id="345" r:id="rId48"/>
    <p:sldId id="346" r:id="rId49"/>
    <p:sldId id="341" r:id="rId50"/>
    <p:sldId id="343" r:id="rId51"/>
    <p:sldId id="342" r:id="rId52"/>
    <p:sldId id="284" r:id="rId53"/>
    <p:sldId id="360" r:id="rId54"/>
  </p:sldIdLst>
  <p:sldSz cx="20105688" cy="11310938"/>
  <p:notesSz cx="6858000" cy="9144000"/>
  <p:embeddedFontLst>
    <p:embeddedFont>
      <p:font typeface="Ezer Doo TRIAL ONLY" panose="020B0604020202020204" charset="0"/>
      <p:regular r:id="rId57"/>
      <p:bold r:id="rId58"/>
    </p:embeddedFont>
    <p:embeddedFont>
      <p:font typeface="Weizmann" panose="020B0604020202020204" charset="-79"/>
      <p:regular r:id="rId59"/>
    </p:embeddedFont>
    <p:embeddedFont>
      <p:font typeface="Weizmann BETA 5" panose="020B0604020202020204" charset="-79"/>
      <p:regular r:id="rId6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443ED59-20C7-4FDF-8DCA-8A14D1AA1C8C}" name="Microsoft Office User" initials="Office" userId="Microsoft Office User" providerId="None"/>
  <p188:author id="{A640A8DE-A727-4574-E101-2705B5CC179E}" name="Niall Waring" initials="NW" userId="612f3fc76f2e6dbc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2E9"/>
    <a:srgbClr val="C2C1C0"/>
    <a:srgbClr val="DB5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69"/>
    <p:restoredTop sz="96286"/>
  </p:normalViewPr>
  <p:slideViewPr>
    <p:cSldViewPr snapToGrid="0">
      <p:cViewPr varScale="1">
        <p:scale>
          <a:sx n="51" d="100"/>
          <a:sy n="51" d="100"/>
        </p:scale>
        <p:origin x="69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58" d="100"/>
          <a:sy n="158" d="100"/>
        </p:scale>
        <p:origin x="222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Master" Target="slideMasters/slideMaster26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5.xml"/><Relationship Id="rId42" Type="http://schemas.openxmlformats.org/officeDocument/2006/relationships/slide" Target="slides/slide13.xml"/><Relationship Id="rId47" Type="http://schemas.openxmlformats.org/officeDocument/2006/relationships/slide" Target="slides/slide18.xml"/><Relationship Id="rId50" Type="http://schemas.openxmlformats.org/officeDocument/2006/relationships/slide" Target="slides/slide21.xml"/><Relationship Id="rId55" Type="http://schemas.openxmlformats.org/officeDocument/2006/relationships/notesMaster" Target="notesMasters/notesMaster1.xml"/><Relationship Id="rId63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3.xml"/><Relationship Id="rId37" Type="http://schemas.openxmlformats.org/officeDocument/2006/relationships/slide" Target="slides/slide8.xml"/><Relationship Id="rId40" Type="http://schemas.openxmlformats.org/officeDocument/2006/relationships/slide" Target="slides/slide11.xml"/><Relationship Id="rId45" Type="http://schemas.openxmlformats.org/officeDocument/2006/relationships/slide" Target="slides/slide16.xml"/><Relationship Id="rId53" Type="http://schemas.openxmlformats.org/officeDocument/2006/relationships/slide" Target="slides/slide24.xml"/><Relationship Id="rId58" Type="http://schemas.openxmlformats.org/officeDocument/2006/relationships/font" Target="fonts/font2.fntdata"/><Relationship Id="rId5" Type="http://schemas.openxmlformats.org/officeDocument/2006/relationships/slideMaster" Target="slideMasters/slideMaster5.xml"/><Relationship Id="rId61" Type="http://schemas.openxmlformats.org/officeDocument/2006/relationships/presProps" Target="presProps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" Target="slides/slide1.xml"/><Relationship Id="rId35" Type="http://schemas.openxmlformats.org/officeDocument/2006/relationships/slide" Target="slides/slide6.xml"/><Relationship Id="rId43" Type="http://schemas.openxmlformats.org/officeDocument/2006/relationships/slide" Target="slides/slide14.xml"/><Relationship Id="rId48" Type="http://schemas.openxmlformats.org/officeDocument/2006/relationships/slide" Target="slides/slide19.xml"/><Relationship Id="rId56" Type="http://schemas.openxmlformats.org/officeDocument/2006/relationships/handoutMaster" Target="handoutMasters/handoutMaster1.xml"/><Relationship Id="rId64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4.xml"/><Relationship Id="rId38" Type="http://schemas.openxmlformats.org/officeDocument/2006/relationships/slide" Target="slides/slide9.xml"/><Relationship Id="rId46" Type="http://schemas.openxmlformats.org/officeDocument/2006/relationships/slide" Target="slides/slide17.xml"/><Relationship Id="rId59" Type="http://schemas.openxmlformats.org/officeDocument/2006/relationships/font" Target="fonts/font3.fntdata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2.xml"/><Relationship Id="rId54" Type="http://schemas.openxmlformats.org/officeDocument/2006/relationships/slide" Target="slides/slide25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7.xml"/><Relationship Id="rId49" Type="http://schemas.openxmlformats.org/officeDocument/2006/relationships/slide" Target="slides/slide20.xml"/><Relationship Id="rId57" Type="http://schemas.openxmlformats.org/officeDocument/2006/relationships/font" Target="fonts/font1.fntdata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.xml"/><Relationship Id="rId44" Type="http://schemas.openxmlformats.org/officeDocument/2006/relationships/slide" Target="slides/slide15.xml"/><Relationship Id="rId52" Type="http://schemas.openxmlformats.org/officeDocument/2006/relationships/slide" Target="slides/slide23.xml"/><Relationship Id="rId60" Type="http://schemas.openxmlformats.org/officeDocument/2006/relationships/font" Target="fonts/font4.fntdata"/><Relationship Id="rId65" Type="http://schemas.microsoft.com/office/2018/10/relationships/authors" Target="author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7E8037B-6965-0C47-BE9D-9418DE1C5EB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489E92-2989-C79F-DF6D-984D3DD2665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71AC5-B92F-0A48-B1C0-2F5A23EBEE88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8E7174-D30C-218E-1785-46C8172916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435AD0-B8BA-613F-2548-2916D223CF0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79EDD6-EBF4-6D41-80E3-C803F6EAD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560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0DEA3D-B90D-5F4F-9AF6-3C75F9F07457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B691F6-27F2-BF47-B290-6B76A866C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292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507937" rtl="0" eaLnBrk="1" latinLnBrk="0" hangingPunct="1">
      <a:defRPr sz="1979" kern="1200">
        <a:solidFill>
          <a:schemeClr val="tx1"/>
        </a:solidFill>
        <a:latin typeface="+mn-lt"/>
        <a:ea typeface="+mn-ea"/>
        <a:cs typeface="+mn-cs"/>
      </a:defRPr>
    </a:lvl1pPr>
    <a:lvl2pPr marL="753969" algn="l" defTabSz="1507937" rtl="0" eaLnBrk="1" latinLnBrk="0" hangingPunct="1">
      <a:defRPr sz="1979" kern="1200">
        <a:solidFill>
          <a:schemeClr val="tx1"/>
        </a:solidFill>
        <a:latin typeface="+mn-lt"/>
        <a:ea typeface="+mn-ea"/>
        <a:cs typeface="+mn-cs"/>
      </a:defRPr>
    </a:lvl2pPr>
    <a:lvl3pPr marL="1507937" algn="l" defTabSz="1507937" rtl="0" eaLnBrk="1" latinLnBrk="0" hangingPunct="1">
      <a:defRPr sz="1979" kern="1200">
        <a:solidFill>
          <a:schemeClr val="tx1"/>
        </a:solidFill>
        <a:latin typeface="+mn-lt"/>
        <a:ea typeface="+mn-ea"/>
        <a:cs typeface="+mn-cs"/>
      </a:defRPr>
    </a:lvl3pPr>
    <a:lvl4pPr marL="2261906" algn="l" defTabSz="1507937" rtl="0" eaLnBrk="1" latinLnBrk="0" hangingPunct="1">
      <a:defRPr sz="1979" kern="1200">
        <a:solidFill>
          <a:schemeClr val="tx1"/>
        </a:solidFill>
        <a:latin typeface="+mn-lt"/>
        <a:ea typeface="+mn-ea"/>
        <a:cs typeface="+mn-cs"/>
      </a:defRPr>
    </a:lvl4pPr>
    <a:lvl5pPr marL="3015874" algn="l" defTabSz="1507937" rtl="0" eaLnBrk="1" latinLnBrk="0" hangingPunct="1">
      <a:defRPr sz="1979" kern="1200">
        <a:solidFill>
          <a:schemeClr val="tx1"/>
        </a:solidFill>
        <a:latin typeface="+mn-lt"/>
        <a:ea typeface="+mn-ea"/>
        <a:cs typeface="+mn-cs"/>
      </a:defRPr>
    </a:lvl5pPr>
    <a:lvl6pPr marL="3769843" algn="l" defTabSz="1507937" rtl="0" eaLnBrk="1" latinLnBrk="0" hangingPunct="1">
      <a:defRPr sz="1979" kern="1200">
        <a:solidFill>
          <a:schemeClr val="tx1"/>
        </a:solidFill>
        <a:latin typeface="+mn-lt"/>
        <a:ea typeface="+mn-ea"/>
        <a:cs typeface="+mn-cs"/>
      </a:defRPr>
    </a:lvl6pPr>
    <a:lvl7pPr marL="4523811" algn="l" defTabSz="1507937" rtl="0" eaLnBrk="1" latinLnBrk="0" hangingPunct="1">
      <a:defRPr sz="1979" kern="1200">
        <a:solidFill>
          <a:schemeClr val="tx1"/>
        </a:solidFill>
        <a:latin typeface="+mn-lt"/>
        <a:ea typeface="+mn-ea"/>
        <a:cs typeface="+mn-cs"/>
      </a:defRPr>
    </a:lvl7pPr>
    <a:lvl8pPr marL="5277780" algn="l" defTabSz="1507937" rtl="0" eaLnBrk="1" latinLnBrk="0" hangingPunct="1">
      <a:defRPr sz="1979" kern="1200">
        <a:solidFill>
          <a:schemeClr val="tx1"/>
        </a:solidFill>
        <a:latin typeface="+mn-lt"/>
        <a:ea typeface="+mn-ea"/>
        <a:cs typeface="+mn-cs"/>
      </a:defRPr>
    </a:lvl8pPr>
    <a:lvl9pPr marL="6031748" algn="l" defTabSz="1507937" rtl="0" eaLnBrk="1" latinLnBrk="0" hangingPunct="1">
      <a:defRPr sz="197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B691F6-27F2-BF47-B290-6B76A866CC9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942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870B8A-2BEB-FB33-4AA6-8EAFDE39E7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338D7F-A5D1-8BF7-2F1A-175E67A2FB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F2AAC3-6D9F-D9A1-C84B-050BCAC7D4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FEBD7-444E-9DE5-DC8F-A9CE83AE42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B691F6-27F2-BF47-B290-6B76A866CC9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395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51D59B-3204-AE70-B812-07FD16865E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BEC3EA8-AA2E-89CA-EF1B-B30FB0BE1B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509838-56C1-5F9F-4B96-326F45E85C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25F2BF-C4AC-DE0E-9301-074C3443A2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B691F6-27F2-BF47-B290-6B76A866CC9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664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C107C8-1A91-E5F1-7F73-7432D4C564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06DCF9-D36F-D377-A4B7-82704D221F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9265B3-BC85-8443-0B5F-12D7CC0A8E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3DF0A1-A423-7932-F2DA-F33EEBA5B9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B691F6-27F2-BF47-B290-6B76A866CC9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16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B691F6-27F2-BF47-B290-6B76A866CC9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68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6897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7C6AC0-4471-826E-C338-F4D48C982F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92400" y="1389600"/>
            <a:ext cx="4860000" cy="4860925"/>
          </a:xfrm>
          <a:prstGeom prst="rect">
            <a:avLst/>
          </a:prstGeom>
          <a:ln w="20955">
            <a:solidFill>
              <a:srgbClr val="000000"/>
            </a:solidFill>
            <a:miter lim="800000"/>
          </a:ln>
        </p:spPr>
        <p:txBody>
          <a:bodyPr/>
          <a:lstStyle>
            <a:lvl1pPr>
              <a:defRPr b="0" i="0">
                <a:latin typeface="Benton Sans" panose="02000504020000020004" pitchFamily="2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57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0486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0948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68105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37871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96D11307-B525-9EA6-36C9-7882FEE3AE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61600" y="2775600"/>
            <a:ext cx="6008400" cy="4860925"/>
          </a:xfrm>
          <a:prstGeom prst="rect">
            <a:avLst/>
          </a:prstGeom>
          <a:ln w="20955">
            <a:solidFill>
              <a:srgbClr val="000000"/>
            </a:solidFill>
            <a:miter lim="800000"/>
          </a:ln>
        </p:spPr>
        <p:txBody>
          <a:bodyPr/>
          <a:lstStyle>
            <a:lvl1pPr>
              <a:defRPr b="0" i="0">
                <a:latin typeface="Benton Sans" panose="02000504020000020004" pitchFamily="2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1792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8845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3344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07972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5AF44F88-378F-9CD8-433F-D83425645C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51514" y="10277786"/>
            <a:ext cx="1522175" cy="601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 b="0" i="0">
                <a:solidFill>
                  <a:schemeClr val="tx1"/>
                </a:solidFill>
                <a:latin typeface="Weizmann" pitchFamily="2" charset="-79"/>
                <a:cs typeface="Weizmann" pitchFamily="2" charset="-79"/>
              </a:defRPr>
            </a:lvl1pPr>
          </a:lstStyle>
          <a:p>
            <a:fld id="{017201C4-3B24-1E4B-ADB6-363362C7BC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307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2260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5AF44F88-378F-9CD8-433F-D83425645C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51514" y="10277786"/>
            <a:ext cx="1522175" cy="601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 b="0" i="0">
                <a:solidFill>
                  <a:schemeClr val="tx1"/>
                </a:solidFill>
                <a:latin typeface="Weizmann" pitchFamily="2" charset="-79"/>
                <a:cs typeface="Weizmann" pitchFamily="2" charset="-79"/>
              </a:defRPr>
            </a:lvl1pPr>
          </a:lstStyle>
          <a:p>
            <a:fld id="{017201C4-3B24-1E4B-ADB6-363362C7BC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9847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5AF44F88-378F-9CD8-433F-D83425645C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51514" y="10277786"/>
            <a:ext cx="1522175" cy="601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 b="0" i="0">
                <a:solidFill>
                  <a:schemeClr val="tx1"/>
                </a:solidFill>
                <a:latin typeface="Weizmann" pitchFamily="2" charset="-79"/>
                <a:cs typeface="Weizmann" pitchFamily="2" charset="-79"/>
              </a:defRPr>
            </a:lvl1pPr>
          </a:lstStyle>
          <a:p>
            <a:fld id="{017201C4-3B24-1E4B-ADB6-363362C7BC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4694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5AF44F88-378F-9CD8-433F-D83425645C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51514" y="10277786"/>
            <a:ext cx="1522175" cy="601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 b="0" i="0">
                <a:solidFill>
                  <a:schemeClr val="tx1"/>
                </a:solidFill>
                <a:latin typeface="Weizmann" pitchFamily="2" charset="-79"/>
                <a:cs typeface="Weizmann" pitchFamily="2" charset="-79"/>
              </a:defRPr>
            </a:lvl1pPr>
          </a:lstStyle>
          <a:p>
            <a:fld id="{017201C4-3B24-1E4B-ADB6-363362C7BC5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CA90B2-D7CB-FF78-AC4D-11DF0E56D6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870218" y="802914"/>
            <a:ext cx="1800000" cy="720000"/>
          </a:xfrm>
          <a:prstGeom prst="rect">
            <a:avLst/>
          </a:prstGeom>
          <a:ln w="14604">
            <a:noFill/>
            <a:miter lim="800000"/>
          </a:ln>
        </p:spPr>
        <p:txBody>
          <a:bodyPr/>
          <a:lstStyle>
            <a:lvl1pPr>
              <a:defRPr b="0" i="0">
                <a:latin typeface="Benton Sans" panose="0200050402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1F98E007-C8C4-56A6-5F97-CA7108E238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870218" y="1692601"/>
            <a:ext cx="1800000" cy="720000"/>
          </a:xfrm>
          <a:prstGeom prst="rect">
            <a:avLst/>
          </a:prstGeom>
          <a:ln w="14604">
            <a:noFill/>
            <a:miter lim="800000"/>
          </a:ln>
        </p:spPr>
        <p:txBody>
          <a:bodyPr/>
          <a:lstStyle>
            <a:lvl1pPr>
              <a:defRPr b="0" i="0">
                <a:latin typeface="Benton Sans" panose="02000504020000020004" pitchFamily="2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1505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5AF44F88-378F-9CD8-433F-D83425645C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51514" y="10277786"/>
            <a:ext cx="1522175" cy="601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 b="0" i="0">
                <a:solidFill>
                  <a:schemeClr val="tx1"/>
                </a:solidFill>
                <a:latin typeface="Weizmann" pitchFamily="2" charset="-79"/>
                <a:cs typeface="Weizmann" pitchFamily="2" charset="-79"/>
              </a:defRPr>
            </a:lvl1pPr>
          </a:lstStyle>
          <a:p>
            <a:fld id="{017201C4-3B24-1E4B-ADB6-363362C7BC5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CA90B2-D7CB-FF78-AC4D-11DF0E56D6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870218" y="802914"/>
            <a:ext cx="1800000" cy="720000"/>
          </a:xfrm>
          <a:prstGeom prst="rect">
            <a:avLst/>
          </a:prstGeom>
          <a:ln w="14604">
            <a:noFill/>
            <a:miter lim="800000"/>
          </a:ln>
        </p:spPr>
        <p:txBody>
          <a:bodyPr/>
          <a:lstStyle>
            <a:lvl1pPr>
              <a:defRPr b="0" i="0">
                <a:latin typeface="Benton Sans" panose="0200050402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1F98E007-C8C4-56A6-5F97-CA7108E238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870218" y="1692601"/>
            <a:ext cx="1800000" cy="720000"/>
          </a:xfrm>
          <a:prstGeom prst="rect">
            <a:avLst/>
          </a:prstGeom>
          <a:ln w="14604">
            <a:noFill/>
            <a:miter lim="800000"/>
          </a:ln>
        </p:spPr>
        <p:txBody>
          <a:bodyPr/>
          <a:lstStyle>
            <a:lvl1pPr>
              <a:defRPr b="0" i="0">
                <a:latin typeface="Benton Sans" panose="02000504020000020004" pitchFamily="2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5433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5AF44F88-378F-9CD8-433F-D83425645C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51514" y="10277786"/>
            <a:ext cx="1522175" cy="601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 b="0" i="0">
                <a:solidFill>
                  <a:schemeClr val="tx1"/>
                </a:solidFill>
                <a:latin typeface="Weizmann" pitchFamily="2" charset="-79"/>
                <a:cs typeface="Weizmann" pitchFamily="2" charset="-79"/>
              </a:defRPr>
            </a:lvl1pPr>
          </a:lstStyle>
          <a:p>
            <a:fld id="{017201C4-3B24-1E4B-ADB6-363362C7BC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6396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5AF44F88-378F-9CD8-433F-D83425645C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51514" y="10277786"/>
            <a:ext cx="1522175" cy="601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 b="0" i="0">
                <a:solidFill>
                  <a:srgbClr val="F8F2E9"/>
                </a:solidFill>
                <a:latin typeface="Weizmann" pitchFamily="2" charset="-79"/>
                <a:cs typeface="Weizmann" pitchFamily="2" charset="-79"/>
              </a:defRPr>
            </a:lvl1pPr>
          </a:lstStyle>
          <a:p>
            <a:fld id="{017201C4-3B24-1E4B-ADB6-363362C7BC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9013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5AF44F88-378F-9CD8-433F-D83425645C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51514" y="10277786"/>
            <a:ext cx="1522175" cy="601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 b="0" i="0">
                <a:solidFill>
                  <a:schemeClr val="tx1"/>
                </a:solidFill>
                <a:latin typeface="Weizmann" pitchFamily="2" charset="-79"/>
                <a:cs typeface="Weizmann" pitchFamily="2" charset="-79"/>
              </a:defRPr>
            </a:lvl1pPr>
          </a:lstStyle>
          <a:p>
            <a:fld id="{017201C4-3B24-1E4B-ADB6-363362C7BC5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EFBE04-1CF3-6D74-A220-E001AFC9CC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528000" y="1604238"/>
            <a:ext cx="6230506" cy="8293387"/>
          </a:xfrm>
          <a:prstGeom prst="rect">
            <a:avLst/>
          </a:prstGeom>
          <a:ln w="14604">
            <a:solidFill>
              <a:schemeClr val="tx1"/>
            </a:solidFill>
            <a:miter lim="800000"/>
          </a:ln>
        </p:spPr>
        <p:txBody>
          <a:bodyPr/>
          <a:lstStyle>
            <a:lvl1pPr>
              <a:defRPr b="0" i="0">
                <a:latin typeface="Benton Sans" panose="02000504020000020004" pitchFamily="2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6366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5AF44F88-378F-9CD8-433F-D83425645C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51514" y="10277786"/>
            <a:ext cx="1522175" cy="601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 b="0" i="0">
                <a:solidFill>
                  <a:schemeClr val="tx1"/>
                </a:solidFill>
                <a:latin typeface="Weizmann" pitchFamily="2" charset="-79"/>
                <a:cs typeface="Weizmann" pitchFamily="2" charset="-79"/>
              </a:defRPr>
            </a:lvl1pPr>
          </a:lstStyle>
          <a:p>
            <a:fld id="{017201C4-3B24-1E4B-ADB6-363362C7BC5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EFBE04-1CF3-6D74-A220-E001AFC9CC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63074" y="1604238"/>
            <a:ext cx="5395432" cy="8293387"/>
          </a:xfrm>
          <a:prstGeom prst="rect">
            <a:avLst/>
          </a:prstGeom>
          <a:ln w="14604">
            <a:solidFill>
              <a:schemeClr val="tx1"/>
            </a:solidFill>
            <a:miter lim="800000"/>
          </a:ln>
        </p:spPr>
        <p:txBody>
          <a:bodyPr/>
          <a:lstStyle>
            <a:lvl1pPr>
              <a:defRPr b="0" i="0">
                <a:latin typeface="Benton Sans" panose="0200050402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2026D678-7C0A-2659-008B-08415487A1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66800" y="1604238"/>
            <a:ext cx="5395432" cy="8293387"/>
          </a:xfrm>
          <a:prstGeom prst="rect">
            <a:avLst/>
          </a:prstGeom>
          <a:ln w="14604">
            <a:solidFill>
              <a:schemeClr val="tx1"/>
            </a:solidFill>
            <a:miter lim="800000"/>
          </a:ln>
        </p:spPr>
        <p:txBody>
          <a:bodyPr/>
          <a:lstStyle>
            <a:lvl1pPr>
              <a:defRPr b="0" i="0">
                <a:latin typeface="Benton Sans" panose="02000504020000020004" pitchFamily="2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5474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5553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1528393-94EF-FBF9-7138-4086A472429A}"/>
              </a:ext>
            </a:extLst>
          </p:cNvPr>
          <p:cNvSpPr/>
          <p:nvPr userDrawn="1"/>
        </p:nvSpPr>
        <p:spPr>
          <a:xfrm>
            <a:off x="0" y="0"/>
            <a:ext cx="20105688" cy="1131093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50" b="0" i="0">
                <a:solidFill>
                  <a:srgbClr val="F8F2E9"/>
                </a:solidFill>
                <a:latin typeface="Weizmann"/>
                <a:cs typeface="Weizmann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43686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>
            <a:alpha val="5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93467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2229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7361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g object 17">
            <a:extLst>
              <a:ext uri="{FF2B5EF4-FFF2-40B4-BE49-F238E27FC236}">
                <a16:creationId xmlns:a16="http://schemas.microsoft.com/office/drawing/2014/main" id="{26F19A71-C70D-00E6-441D-227A6FC256D0}"/>
              </a:ext>
            </a:extLst>
          </p:cNvPr>
          <p:cNvSpPr/>
          <p:nvPr userDrawn="1"/>
        </p:nvSpPr>
        <p:spPr>
          <a:xfrm>
            <a:off x="0" y="10236728"/>
            <a:ext cx="20105688" cy="0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2222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 sz="1799"/>
          </a:p>
        </p:txBody>
      </p:sp>
      <p:sp>
        <p:nvSpPr>
          <p:cNvPr id="8" name="bg object 18">
            <a:extLst>
              <a:ext uri="{FF2B5EF4-FFF2-40B4-BE49-F238E27FC236}">
                <a16:creationId xmlns:a16="http://schemas.microsoft.com/office/drawing/2014/main" id="{6CADFEDA-3027-4175-91DD-5CAF2417F41B}"/>
              </a:ext>
            </a:extLst>
          </p:cNvPr>
          <p:cNvSpPr/>
          <p:nvPr userDrawn="1"/>
        </p:nvSpPr>
        <p:spPr>
          <a:xfrm>
            <a:off x="0" y="1052470"/>
            <a:ext cx="20105688" cy="0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2222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 sz="1799"/>
          </a:p>
        </p:txBody>
      </p:sp>
    </p:spTree>
    <p:extLst>
      <p:ext uri="{BB962C8B-B14F-4D97-AF65-F5344CB8AC3E}">
        <p14:creationId xmlns:p14="http://schemas.microsoft.com/office/powerpoint/2010/main" val="12334850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g object 17">
            <a:extLst>
              <a:ext uri="{FF2B5EF4-FFF2-40B4-BE49-F238E27FC236}">
                <a16:creationId xmlns:a16="http://schemas.microsoft.com/office/drawing/2014/main" id="{C0FB89D1-B34A-266E-8A62-B7CC25893973}"/>
              </a:ext>
            </a:extLst>
          </p:cNvPr>
          <p:cNvSpPr/>
          <p:nvPr userDrawn="1"/>
        </p:nvSpPr>
        <p:spPr>
          <a:xfrm>
            <a:off x="0" y="10236728"/>
            <a:ext cx="20105688" cy="0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2222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 sz="1799"/>
          </a:p>
        </p:txBody>
      </p:sp>
      <p:sp>
        <p:nvSpPr>
          <p:cNvPr id="8" name="bg object 18">
            <a:extLst>
              <a:ext uri="{FF2B5EF4-FFF2-40B4-BE49-F238E27FC236}">
                <a16:creationId xmlns:a16="http://schemas.microsoft.com/office/drawing/2014/main" id="{F5A66DF3-CE84-AC45-B214-90CE1B9C4573}"/>
              </a:ext>
            </a:extLst>
          </p:cNvPr>
          <p:cNvSpPr/>
          <p:nvPr userDrawn="1"/>
        </p:nvSpPr>
        <p:spPr>
          <a:xfrm>
            <a:off x="0" y="1052470"/>
            <a:ext cx="20105688" cy="0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2222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 sz="1799"/>
          </a:p>
        </p:txBody>
      </p:sp>
    </p:spTree>
    <p:extLst>
      <p:ext uri="{BB962C8B-B14F-4D97-AF65-F5344CB8AC3E}">
        <p14:creationId xmlns:p14="http://schemas.microsoft.com/office/powerpoint/2010/main" val="27017024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3562" userDrawn="1">
          <p15:clr>
            <a:srgbClr val="FBAE40"/>
          </p15:clr>
        </p15:guide>
        <p15:guide id="2" pos="633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9622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2150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751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64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678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474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svg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2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13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.svg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16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17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18.xml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8.sv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8.svg"/></Relationships>
</file>

<file path=ppt/slideMasters/_rels/slideMaster21.xml.rels><?xml version="1.0" encoding="UTF-8" standalone="yes"?>
<Relationships xmlns="http://schemas.openxmlformats.org/package/2006/relationships"><Relationship Id="rId3" Type="http://schemas.openxmlformats.org/officeDocument/2006/relationships/theme" Target="../theme/theme21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Masters/_rels/slideMaster2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Masters/_rels/slideMaster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theme" Target="../theme/theme23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0.svg"/></Relationships>
</file>

<file path=ppt/slideMasters/_rels/slideMaster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24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.svg"/></Relationships>
</file>

<file path=ppt/slideMasters/_rels/slideMaster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25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8.svg"/></Relationships>
</file>

<file path=ppt/slideMasters/_rels/slideMaster26.xml.rels><?xml version="1.0" encoding="UTF-8" standalone="yes"?>
<Relationships xmlns="http://schemas.openxmlformats.org/package/2006/relationships"><Relationship Id="rId3" Type="http://schemas.openxmlformats.org/officeDocument/2006/relationships/theme" Target="../theme/theme26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/Relationships>
</file>

<file path=ppt/slideMasters/_rels/slideMaster27.xml.rels><?xml version="1.0" encoding="UTF-8" standalone="yes"?>
<Relationships xmlns="http://schemas.openxmlformats.org/package/2006/relationships"><Relationship Id="rId2" Type="http://schemas.openxmlformats.org/officeDocument/2006/relationships/theme" Target="../theme/theme27.xml"/><Relationship Id="rId1" Type="http://schemas.openxmlformats.org/officeDocument/2006/relationships/slideLayout" Target="../slideLayouts/slideLayout30.xml"/></Relationships>
</file>

<file path=ppt/slideMasters/_rels/slideMaster28.xml.rels><?xml version="1.0" encoding="UTF-8" standalone="yes"?>
<Relationships xmlns="http://schemas.openxmlformats.org/package/2006/relationships"><Relationship Id="rId2" Type="http://schemas.openxmlformats.org/officeDocument/2006/relationships/theme" Target="../theme/theme28.xml"/><Relationship Id="rId1" Type="http://schemas.openxmlformats.org/officeDocument/2006/relationships/slideLayout" Target="../slideLayouts/slideLayout31.xml"/></Relationships>
</file>

<file path=ppt/slideMasters/_rels/slideMaster29.xml.rels><?xml version="1.0" encoding="UTF-8" standalone="yes"?>
<Relationships xmlns="http://schemas.openxmlformats.org/package/2006/relationships"><Relationship Id="rId3" Type="http://schemas.openxmlformats.org/officeDocument/2006/relationships/theme" Target="../theme/theme29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sv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sv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svg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2">
            <a:extLst>
              <a:ext uri="{FF2B5EF4-FFF2-40B4-BE49-F238E27FC236}">
                <a16:creationId xmlns:a16="http://schemas.microsoft.com/office/drawing/2014/main" id="{C157B671-20DA-EB4F-6D57-4A09346E40EF}"/>
              </a:ext>
            </a:extLst>
          </p:cNvPr>
          <p:cNvSpPr/>
          <p:nvPr userDrawn="1"/>
        </p:nvSpPr>
        <p:spPr>
          <a:xfrm>
            <a:off x="0" y="0"/>
            <a:ext cx="201240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862E296-CED8-A7A3-0B74-F9D7110F6F9C}"/>
              </a:ext>
            </a:extLst>
          </p:cNvPr>
          <p:cNvGrpSpPr/>
          <p:nvPr userDrawn="1"/>
        </p:nvGrpSpPr>
        <p:grpSpPr>
          <a:xfrm>
            <a:off x="1943809" y="745200"/>
            <a:ext cx="16218070" cy="9656365"/>
            <a:chOff x="3718799" y="745200"/>
            <a:chExt cx="16218070" cy="9656365"/>
          </a:xfrm>
        </p:grpSpPr>
        <p:sp>
          <p:nvSpPr>
            <p:cNvPr id="4" name="object 12">
              <a:extLst>
                <a:ext uri="{FF2B5EF4-FFF2-40B4-BE49-F238E27FC236}">
                  <a16:creationId xmlns:a16="http://schemas.microsoft.com/office/drawing/2014/main" id="{0D433CEA-E1CE-47A5-78CF-1BC86AF4686F}"/>
                </a:ext>
              </a:extLst>
            </p:cNvPr>
            <p:cNvSpPr/>
            <p:nvPr userDrawn="1"/>
          </p:nvSpPr>
          <p:spPr>
            <a:xfrm>
              <a:off x="3729383" y="6243843"/>
              <a:ext cx="10135870" cy="2077832"/>
            </a:xfrm>
            <a:custGeom>
              <a:avLst/>
              <a:gdLst/>
              <a:ahLst/>
              <a:cxnLst/>
              <a:rect l="l" t="t" r="r" b="b"/>
              <a:pathLst>
                <a:path w="11379835" h="4859020">
                  <a:moveTo>
                    <a:pt x="0" y="4858490"/>
                  </a:moveTo>
                  <a:lnTo>
                    <a:pt x="11379234" y="4858490"/>
                  </a:lnTo>
                  <a:lnTo>
                    <a:pt x="11379234" y="0"/>
                  </a:lnTo>
                  <a:lnTo>
                    <a:pt x="0" y="0"/>
                  </a:lnTo>
                  <a:lnTo>
                    <a:pt x="0" y="4858490"/>
                  </a:lnTo>
                  <a:close/>
                </a:path>
              </a:pathLst>
            </a:custGeom>
            <a:ln w="21336">
              <a:solidFill>
                <a:srgbClr val="000000"/>
              </a:solidFill>
              <a:miter lim="800000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12">
              <a:extLst>
                <a:ext uri="{FF2B5EF4-FFF2-40B4-BE49-F238E27FC236}">
                  <a16:creationId xmlns:a16="http://schemas.microsoft.com/office/drawing/2014/main" id="{A44AE268-C93C-34B7-1CF1-E433843F3A9A}"/>
                </a:ext>
              </a:extLst>
            </p:cNvPr>
            <p:cNvSpPr/>
            <p:nvPr userDrawn="1"/>
          </p:nvSpPr>
          <p:spPr>
            <a:xfrm>
              <a:off x="3729383" y="8323733"/>
              <a:ext cx="10135870" cy="2077832"/>
            </a:xfrm>
            <a:custGeom>
              <a:avLst/>
              <a:gdLst/>
              <a:ahLst/>
              <a:cxnLst/>
              <a:rect l="l" t="t" r="r" b="b"/>
              <a:pathLst>
                <a:path w="11379835" h="4859020">
                  <a:moveTo>
                    <a:pt x="0" y="4858490"/>
                  </a:moveTo>
                  <a:lnTo>
                    <a:pt x="11379234" y="4858490"/>
                  </a:lnTo>
                  <a:lnTo>
                    <a:pt x="11379234" y="0"/>
                  </a:lnTo>
                  <a:lnTo>
                    <a:pt x="0" y="0"/>
                  </a:lnTo>
                  <a:lnTo>
                    <a:pt x="0" y="4858490"/>
                  </a:lnTo>
                  <a:close/>
                </a:path>
              </a:pathLst>
            </a:custGeom>
            <a:ln w="21336">
              <a:solidFill>
                <a:srgbClr val="000000"/>
              </a:solidFill>
              <a:miter lim="800000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12">
              <a:extLst>
                <a:ext uri="{FF2B5EF4-FFF2-40B4-BE49-F238E27FC236}">
                  <a16:creationId xmlns:a16="http://schemas.microsoft.com/office/drawing/2014/main" id="{0AD68777-8E5A-555A-294E-28F40AE83DF7}"/>
                </a:ext>
              </a:extLst>
            </p:cNvPr>
            <p:cNvSpPr/>
            <p:nvPr userDrawn="1"/>
          </p:nvSpPr>
          <p:spPr>
            <a:xfrm>
              <a:off x="3729383" y="2286230"/>
              <a:ext cx="16207486" cy="3955555"/>
            </a:xfrm>
            <a:custGeom>
              <a:avLst/>
              <a:gdLst/>
              <a:ahLst/>
              <a:cxnLst/>
              <a:rect l="l" t="t" r="r" b="b"/>
              <a:pathLst>
                <a:path w="11379835" h="4859020">
                  <a:moveTo>
                    <a:pt x="0" y="4858490"/>
                  </a:moveTo>
                  <a:lnTo>
                    <a:pt x="11379234" y="4858490"/>
                  </a:lnTo>
                  <a:lnTo>
                    <a:pt x="11379234" y="0"/>
                  </a:lnTo>
                  <a:lnTo>
                    <a:pt x="0" y="0"/>
                  </a:lnTo>
                  <a:lnTo>
                    <a:pt x="0" y="4858490"/>
                  </a:lnTo>
                  <a:close/>
                </a:path>
              </a:pathLst>
            </a:custGeom>
            <a:ln w="21336">
              <a:solidFill>
                <a:srgbClr val="000000"/>
              </a:solidFill>
              <a:miter lim="800000"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A8DBE746-1848-D18F-1E2A-5792874590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3718799" y="745200"/>
              <a:ext cx="6889104" cy="15515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6938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 userDrawn="1">
          <p15:clr>
            <a:srgbClr val="F26B43"/>
          </p15:clr>
        </p15:guide>
        <p15:guide id="2" pos="6332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2">
            <a:extLst>
              <a:ext uri="{FF2B5EF4-FFF2-40B4-BE49-F238E27FC236}">
                <a16:creationId xmlns:a16="http://schemas.microsoft.com/office/drawing/2014/main" id="{C157B671-20DA-EB4F-6D57-4A09346E40EF}"/>
              </a:ext>
            </a:extLst>
          </p:cNvPr>
          <p:cNvSpPr/>
          <p:nvPr userDrawn="1"/>
        </p:nvSpPr>
        <p:spPr>
          <a:xfrm>
            <a:off x="1588" y="2223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B11314FF-5814-B05A-0303-FCE6BC1222B7}"/>
              </a:ext>
            </a:extLst>
          </p:cNvPr>
          <p:cNvSpPr/>
          <p:nvPr userDrawn="1"/>
        </p:nvSpPr>
        <p:spPr>
          <a:xfrm>
            <a:off x="8075879" y="6249726"/>
            <a:ext cx="10774740" cy="2284153"/>
          </a:xfrm>
          <a:custGeom>
            <a:avLst/>
            <a:gdLst/>
            <a:ahLst/>
            <a:cxnLst/>
            <a:rect l="l" t="t" r="r" b="b"/>
            <a:pathLst>
              <a:path w="7439659" h="2293620">
                <a:moveTo>
                  <a:pt x="0" y="2293123"/>
                </a:moveTo>
                <a:lnTo>
                  <a:pt x="7439564" y="2293123"/>
                </a:lnTo>
                <a:lnTo>
                  <a:pt x="7439564" y="0"/>
                </a:lnTo>
                <a:lnTo>
                  <a:pt x="0" y="0"/>
                </a:lnTo>
                <a:lnTo>
                  <a:pt x="0" y="2293123"/>
                </a:lnTo>
                <a:close/>
              </a:path>
            </a:pathLst>
          </a:custGeom>
          <a:noFill/>
          <a:ln w="215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12">
            <a:extLst>
              <a:ext uri="{FF2B5EF4-FFF2-40B4-BE49-F238E27FC236}">
                <a16:creationId xmlns:a16="http://schemas.microsoft.com/office/drawing/2014/main" id="{BD15EACE-28A0-25E9-CFB0-BBA652634EED}"/>
              </a:ext>
            </a:extLst>
          </p:cNvPr>
          <p:cNvSpPr/>
          <p:nvPr userDrawn="1"/>
        </p:nvSpPr>
        <p:spPr>
          <a:xfrm>
            <a:off x="1279400" y="1390706"/>
            <a:ext cx="9911789" cy="4859020"/>
          </a:xfrm>
          <a:custGeom>
            <a:avLst/>
            <a:gdLst/>
            <a:ahLst/>
            <a:cxnLst/>
            <a:rect l="l" t="t" r="r" b="b"/>
            <a:pathLst>
              <a:path w="11379835" h="4859020">
                <a:moveTo>
                  <a:pt x="0" y="4858490"/>
                </a:moveTo>
                <a:lnTo>
                  <a:pt x="11379234" y="4858490"/>
                </a:lnTo>
                <a:lnTo>
                  <a:pt x="11379234" y="0"/>
                </a:lnTo>
                <a:lnTo>
                  <a:pt x="0" y="0"/>
                </a:lnTo>
                <a:lnTo>
                  <a:pt x="0" y="4858490"/>
                </a:lnTo>
                <a:close/>
              </a:path>
            </a:pathLst>
          </a:custGeom>
          <a:noFill/>
          <a:ln w="215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716967D3-9647-60FB-C0DC-B1F7BE93A78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636090" y="8526861"/>
            <a:ext cx="6889104" cy="155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539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 userDrawn="1">
          <p15:clr>
            <a:srgbClr val="F26B43"/>
          </p15:clr>
        </p15:guide>
        <p15:guide id="2" pos="6332" userDrawn="1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58D45330-7EA0-3A54-AB9B-2057FD3DF672}"/>
              </a:ext>
            </a:extLst>
          </p:cNvPr>
          <p:cNvSpPr/>
          <p:nvPr userDrawn="1"/>
        </p:nvSpPr>
        <p:spPr>
          <a:xfrm>
            <a:off x="0" y="635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CEDED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9066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 userDrawn="1">
          <p15:clr>
            <a:srgbClr val="F26B43"/>
          </p15:clr>
        </p15:guide>
        <p15:guide id="2" pos="6332" userDrawn="1">
          <p15:clr>
            <a:srgbClr val="F26B43"/>
          </p15:clr>
        </p15:guide>
      </p15:sldGuideLst>
    </p:ext>
  </p:extLst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6668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 userDrawn="1">
          <p15:clr>
            <a:srgbClr val="F26B43"/>
          </p15:clr>
        </p15:guide>
        <p15:guide id="2" pos="6332" userDrawn="1">
          <p15:clr>
            <a:srgbClr val="F26B43"/>
          </p15:clr>
        </p15:guide>
      </p15:sldGuideLst>
    </p:ext>
  </p:extLst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388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 userDrawn="1">
          <p15:clr>
            <a:srgbClr val="F26B43"/>
          </p15:clr>
        </p15:guide>
        <p15:guide id="2" pos="6332" userDrawn="1">
          <p15:clr>
            <a:srgbClr val="F26B43"/>
          </p15:clr>
        </p15:guide>
      </p15:sldGuideLst>
    </p:ext>
  </p:extLst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186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 userDrawn="1">
          <p15:clr>
            <a:srgbClr val="F26B43"/>
          </p15:clr>
        </p15:guide>
        <p15:guide id="2" pos="6332" userDrawn="1">
          <p15:clr>
            <a:srgbClr val="F26B43"/>
          </p15:clr>
        </p15:guide>
      </p15:sldGuideLst>
    </p:ext>
  </p:extLst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58D45330-7EA0-3A54-AB9B-2057FD3DF672}"/>
              </a:ext>
            </a:extLst>
          </p:cNvPr>
          <p:cNvSpPr/>
          <p:nvPr userDrawn="1"/>
        </p:nvSpPr>
        <p:spPr>
          <a:xfrm>
            <a:off x="0" y="635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C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12">
            <a:extLst>
              <a:ext uri="{FF2B5EF4-FFF2-40B4-BE49-F238E27FC236}">
                <a16:creationId xmlns:a16="http://schemas.microsoft.com/office/drawing/2014/main" id="{AC7915B3-C187-BDF8-D18B-0E3A97A1E390}"/>
              </a:ext>
            </a:extLst>
          </p:cNvPr>
          <p:cNvSpPr/>
          <p:nvPr userDrawn="1"/>
        </p:nvSpPr>
        <p:spPr>
          <a:xfrm>
            <a:off x="7470976" y="2774784"/>
            <a:ext cx="11379771" cy="4859020"/>
          </a:xfrm>
          <a:custGeom>
            <a:avLst/>
            <a:gdLst/>
            <a:ahLst/>
            <a:cxnLst/>
            <a:rect l="l" t="t" r="r" b="b"/>
            <a:pathLst>
              <a:path w="11379835" h="4859020">
                <a:moveTo>
                  <a:pt x="0" y="4858490"/>
                </a:moveTo>
                <a:lnTo>
                  <a:pt x="11379234" y="4858490"/>
                </a:lnTo>
                <a:lnTo>
                  <a:pt x="11379234" y="0"/>
                </a:lnTo>
                <a:lnTo>
                  <a:pt x="0" y="0"/>
                </a:lnTo>
                <a:lnTo>
                  <a:pt x="0" y="4858490"/>
                </a:lnTo>
                <a:close/>
              </a:path>
            </a:pathLst>
          </a:custGeom>
          <a:ln w="213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3">
            <a:extLst>
              <a:ext uri="{FF2B5EF4-FFF2-40B4-BE49-F238E27FC236}">
                <a16:creationId xmlns:a16="http://schemas.microsoft.com/office/drawing/2014/main" id="{6C60E625-4A0A-6C51-B346-D78F66AA1351}"/>
              </a:ext>
            </a:extLst>
          </p:cNvPr>
          <p:cNvSpPr/>
          <p:nvPr userDrawn="1"/>
        </p:nvSpPr>
        <p:spPr>
          <a:xfrm>
            <a:off x="7470976" y="7635600"/>
            <a:ext cx="7439659" cy="2284153"/>
          </a:xfrm>
          <a:custGeom>
            <a:avLst/>
            <a:gdLst/>
            <a:ahLst/>
            <a:cxnLst/>
            <a:rect l="l" t="t" r="r" b="b"/>
            <a:pathLst>
              <a:path w="7439659" h="2293620">
                <a:moveTo>
                  <a:pt x="0" y="2293123"/>
                </a:moveTo>
                <a:lnTo>
                  <a:pt x="7439564" y="2293123"/>
                </a:lnTo>
                <a:lnTo>
                  <a:pt x="7439564" y="0"/>
                </a:lnTo>
                <a:lnTo>
                  <a:pt x="0" y="0"/>
                </a:lnTo>
                <a:lnTo>
                  <a:pt x="0" y="2293123"/>
                </a:lnTo>
                <a:close/>
              </a:path>
            </a:pathLst>
          </a:custGeom>
          <a:ln w="213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113F1366-5951-E7A1-B5AF-23EBC438DB1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356000" y="1382400"/>
            <a:ext cx="6233764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733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 userDrawn="1">
          <p15:clr>
            <a:srgbClr val="F26B43"/>
          </p15:clr>
        </p15:guide>
        <p15:guide id="2" pos="6332" userDrawn="1">
          <p15:clr>
            <a:srgbClr val="F26B43"/>
          </p15:clr>
        </p15:guide>
      </p15:sldGuideLst>
    </p:ext>
  </p:extLst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4796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 userDrawn="1">
          <p15:clr>
            <a:srgbClr val="F26B43"/>
          </p15:clr>
        </p15:guide>
        <p15:guide id="2" pos="6332" userDrawn="1">
          <p15:clr>
            <a:srgbClr val="F26B43"/>
          </p15:clr>
        </p15:guide>
      </p15:sldGuideLst>
    </p:ext>
  </p:extLst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7736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 userDrawn="1">
          <p15:clr>
            <a:srgbClr val="F26B43"/>
          </p15:clr>
        </p15:guide>
        <p15:guide id="2" pos="6332" userDrawn="1">
          <p15:clr>
            <a:srgbClr val="F26B43"/>
          </p15:clr>
        </p15:guide>
      </p15:sldGuideLst>
    </p:ext>
  </p:extLst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818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 userDrawn="1">
          <p15:clr>
            <a:srgbClr val="F26B43"/>
          </p15:clr>
        </p15:guide>
        <p15:guide id="2" pos="6332" userDrawn="1">
          <p15:clr>
            <a:srgbClr val="F26B43"/>
          </p15:clr>
        </p15:guide>
      </p15:sldGuideLst>
    </p:ext>
  </p:extLst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2">
            <a:extLst>
              <a:ext uri="{FF2B5EF4-FFF2-40B4-BE49-F238E27FC236}">
                <a16:creationId xmlns:a16="http://schemas.microsoft.com/office/drawing/2014/main" id="{C157B671-20DA-EB4F-6D57-4A09346E40EF}"/>
              </a:ext>
            </a:extLst>
          </p:cNvPr>
          <p:cNvSpPr/>
          <p:nvPr userDrawn="1"/>
        </p:nvSpPr>
        <p:spPr>
          <a:xfrm>
            <a:off x="1588" y="2223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1A84E1F-B11D-DB62-6568-775A5E147FC9}"/>
              </a:ext>
            </a:extLst>
          </p:cNvPr>
          <p:cNvCxnSpPr>
            <a:cxnSpLocks/>
          </p:cNvCxnSpPr>
          <p:nvPr userDrawn="1"/>
        </p:nvCxnSpPr>
        <p:spPr>
          <a:xfrm>
            <a:off x="1332000" y="9900000"/>
            <a:ext cx="17428073" cy="0"/>
          </a:xfrm>
          <a:prstGeom prst="line">
            <a:avLst/>
          </a:prstGeom>
          <a:ln w="14604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7DF5E2-00F2-69FD-E21B-63670EED28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51514" y="10277786"/>
            <a:ext cx="1522175" cy="601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 b="0" i="0">
                <a:solidFill>
                  <a:schemeClr val="tx1">
                    <a:tint val="75000"/>
                  </a:schemeClr>
                </a:solidFill>
                <a:latin typeface="Weizmann" pitchFamily="2" charset="-79"/>
                <a:cs typeface="Weizmann" pitchFamily="2" charset="-79"/>
              </a:defRPr>
            </a:lvl1pPr>
          </a:lstStyle>
          <a:p>
            <a:fld id="{017201C4-3B24-1E4B-ADB6-363362C7BC5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C30BA00-3B07-4BE0-6843-0A5AD0999C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331999" y="10359709"/>
            <a:ext cx="2211840" cy="24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2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626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 userDrawn="1">
          <p15:clr>
            <a:srgbClr val="F26B43"/>
          </p15:clr>
        </p15:guide>
        <p15:guide id="2" pos="6332" userDrawn="1">
          <p15:clr>
            <a:srgbClr val="F26B43"/>
          </p15:clr>
        </p15:guide>
      </p15:sldGuideLst>
    </p:ext>
  </p:extLst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2">
            <a:extLst>
              <a:ext uri="{FF2B5EF4-FFF2-40B4-BE49-F238E27FC236}">
                <a16:creationId xmlns:a16="http://schemas.microsoft.com/office/drawing/2014/main" id="{C157B671-20DA-EB4F-6D57-4A09346E40EF}"/>
              </a:ext>
            </a:extLst>
          </p:cNvPr>
          <p:cNvSpPr/>
          <p:nvPr userDrawn="1"/>
        </p:nvSpPr>
        <p:spPr>
          <a:xfrm>
            <a:off x="1588" y="2223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1A84E1F-B11D-DB62-6568-775A5E147FC9}"/>
              </a:ext>
            </a:extLst>
          </p:cNvPr>
          <p:cNvCxnSpPr>
            <a:cxnSpLocks/>
          </p:cNvCxnSpPr>
          <p:nvPr userDrawn="1"/>
        </p:nvCxnSpPr>
        <p:spPr>
          <a:xfrm>
            <a:off x="1332000" y="9900000"/>
            <a:ext cx="17428073" cy="0"/>
          </a:xfrm>
          <a:prstGeom prst="line">
            <a:avLst/>
          </a:prstGeom>
          <a:ln w="14604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7DF5E2-00F2-69FD-E21B-63670EED28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51514" y="10277786"/>
            <a:ext cx="1522175" cy="601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 b="0" i="0">
                <a:solidFill>
                  <a:schemeClr val="tx1"/>
                </a:solidFill>
                <a:latin typeface="Weizmann" pitchFamily="2" charset="-79"/>
                <a:cs typeface="Weizmann" pitchFamily="2" charset="-79"/>
              </a:defRPr>
            </a:lvl1pPr>
          </a:lstStyle>
          <a:p>
            <a:fld id="{017201C4-3B24-1E4B-ADB6-363362C7BC5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5B6E97C-ECF0-D3E4-7002-AABC80A0B6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331999" y="10359709"/>
            <a:ext cx="2211840" cy="24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90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2">
            <a:extLst>
              <a:ext uri="{FF2B5EF4-FFF2-40B4-BE49-F238E27FC236}">
                <a16:creationId xmlns:a16="http://schemas.microsoft.com/office/drawing/2014/main" id="{C157B671-20DA-EB4F-6D57-4A09346E40EF}"/>
              </a:ext>
            </a:extLst>
          </p:cNvPr>
          <p:cNvSpPr/>
          <p:nvPr userDrawn="1"/>
        </p:nvSpPr>
        <p:spPr>
          <a:xfrm>
            <a:off x="1588" y="2223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1A84E1F-B11D-DB62-6568-775A5E147FC9}"/>
              </a:ext>
            </a:extLst>
          </p:cNvPr>
          <p:cNvCxnSpPr>
            <a:cxnSpLocks/>
          </p:cNvCxnSpPr>
          <p:nvPr userDrawn="1"/>
        </p:nvCxnSpPr>
        <p:spPr>
          <a:xfrm>
            <a:off x="1332000" y="9900000"/>
            <a:ext cx="17428073" cy="0"/>
          </a:xfrm>
          <a:prstGeom prst="line">
            <a:avLst/>
          </a:prstGeom>
          <a:ln w="14604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7DF5E2-00F2-69FD-E21B-63670EED28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51514" y="10277786"/>
            <a:ext cx="1522175" cy="601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 b="0" i="0">
                <a:solidFill>
                  <a:schemeClr val="tx1">
                    <a:tint val="75000"/>
                  </a:schemeClr>
                </a:solidFill>
                <a:latin typeface="Weizmann" pitchFamily="2" charset="-79"/>
                <a:cs typeface="Weizmann" pitchFamily="2" charset="-79"/>
              </a:defRPr>
            </a:lvl1pPr>
          </a:lstStyle>
          <a:p>
            <a:fld id="{017201C4-3B24-1E4B-ADB6-363362C7BC5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E7C94FB-B0C6-6033-BBBA-498A36C66E1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331999" y="10359709"/>
            <a:ext cx="2211840" cy="24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768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75" r:id="rId2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2">
            <a:extLst>
              <a:ext uri="{FF2B5EF4-FFF2-40B4-BE49-F238E27FC236}">
                <a16:creationId xmlns:a16="http://schemas.microsoft.com/office/drawing/2014/main" id="{C157B671-20DA-EB4F-6D57-4A09346E40EF}"/>
              </a:ext>
            </a:extLst>
          </p:cNvPr>
          <p:cNvSpPr/>
          <p:nvPr userDrawn="1"/>
        </p:nvSpPr>
        <p:spPr>
          <a:xfrm>
            <a:off x="9608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1A84E1F-B11D-DB62-6568-775A5E147FC9}"/>
              </a:ext>
            </a:extLst>
          </p:cNvPr>
          <p:cNvCxnSpPr>
            <a:cxnSpLocks/>
          </p:cNvCxnSpPr>
          <p:nvPr userDrawn="1"/>
        </p:nvCxnSpPr>
        <p:spPr>
          <a:xfrm>
            <a:off x="1332000" y="9900000"/>
            <a:ext cx="17428073" cy="0"/>
          </a:xfrm>
          <a:prstGeom prst="line">
            <a:avLst/>
          </a:prstGeom>
          <a:ln w="14604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7DF5E2-00F2-69FD-E21B-63670EED28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51514" y="10277786"/>
            <a:ext cx="1522175" cy="601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 b="0" i="0">
                <a:solidFill>
                  <a:schemeClr val="tx1">
                    <a:tint val="75000"/>
                  </a:schemeClr>
                </a:solidFill>
                <a:latin typeface="Weizmann" pitchFamily="2" charset="-79"/>
                <a:cs typeface="Weizmann" pitchFamily="2" charset="-79"/>
              </a:defRPr>
            </a:lvl1pPr>
          </a:lstStyle>
          <a:p>
            <a:fld id="{017201C4-3B24-1E4B-ADB6-363362C7BC5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C085A6A-AA3A-7726-D1F1-0B50F367FF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331999" y="10359709"/>
            <a:ext cx="2211840" cy="24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792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74" r:id="rId2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4B99EF7-2BB7-3BD8-A655-221D8EB7487E}"/>
              </a:ext>
            </a:extLst>
          </p:cNvPr>
          <p:cNvSpPr/>
          <p:nvPr userDrawn="1"/>
        </p:nvSpPr>
        <p:spPr>
          <a:xfrm>
            <a:off x="1588" y="2223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1A84E1F-B11D-DB62-6568-775A5E147FC9}"/>
              </a:ext>
            </a:extLst>
          </p:cNvPr>
          <p:cNvCxnSpPr>
            <a:cxnSpLocks/>
          </p:cNvCxnSpPr>
          <p:nvPr userDrawn="1"/>
        </p:nvCxnSpPr>
        <p:spPr>
          <a:xfrm>
            <a:off x="1332000" y="9900000"/>
            <a:ext cx="17428073" cy="0"/>
          </a:xfrm>
          <a:prstGeom prst="line">
            <a:avLst/>
          </a:prstGeom>
          <a:ln w="14604">
            <a:solidFill>
              <a:srgbClr val="F8F2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7DF5E2-00F2-69FD-E21B-63670EED28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51514" y="10277786"/>
            <a:ext cx="1522175" cy="601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 b="0" i="0">
                <a:solidFill>
                  <a:srgbClr val="F8F2E9"/>
                </a:solidFill>
                <a:latin typeface="Weizmann" pitchFamily="2" charset="-79"/>
                <a:cs typeface="Weizmann" pitchFamily="2" charset="-79"/>
              </a:defRPr>
            </a:lvl1pPr>
          </a:lstStyle>
          <a:p>
            <a:fld id="{017201C4-3B24-1E4B-ADB6-363362C7BC5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98B8B5C-E868-A489-1F2D-F01311D3E2D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332000" y="10359709"/>
            <a:ext cx="2211840" cy="24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508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>
            <a:extLst>
              <a:ext uri="{FF2B5EF4-FFF2-40B4-BE49-F238E27FC236}">
                <a16:creationId xmlns:a16="http://schemas.microsoft.com/office/drawing/2014/main" id="{282400A8-FE50-D213-4957-42E9AE2ACC17}"/>
              </a:ext>
            </a:extLst>
          </p:cNvPr>
          <p:cNvSpPr/>
          <p:nvPr userDrawn="1"/>
        </p:nvSpPr>
        <p:spPr>
          <a:xfrm>
            <a:off x="1588" y="2223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C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1A84E1F-B11D-DB62-6568-775A5E147FC9}"/>
              </a:ext>
            </a:extLst>
          </p:cNvPr>
          <p:cNvCxnSpPr>
            <a:cxnSpLocks/>
          </p:cNvCxnSpPr>
          <p:nvPr userDrawn="1"/>
        </p:nvCxnSpPr>
        <p:spPr>
          <a:xfrm>
            <a:off x="1332000" y="9900000"/>
            <a:ext cx="17428073" cy="0"/>
          </a:xfrm>
          <a:prstGeom prst="line">
            <a:avLst/>
          </a:prstGeom>
          <a:ln w="14604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7DF5E2-00F2-69FD-E21B-63670EED28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51514" y="10277786"/>
            <a:ext cx="1522175" cy="601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 b="0" i="0">
                <a:solidFill>
                  <a:schemeClr val="tx1">
                    <a:tint val="75000"/>
                  </a:schemeClr>
                </a:solidFill>
                <a:latin typeface="Weizmann" pitchFamily="2" charset="-79"/>
                <a:cs typeface="Weizmann" pitchFamily="2" charset="-79"/>
              </a:defRPr>
            </a:lvl1pPr>
          </a:lstStyle>
          <a:p>
            <a:fld id="{017201C4-3B24-1E4B-ADB6-363362C7BC5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C26BCF6-E55D-E1C9-F184-6D029ED3398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331999" y="10359709"/>
            <a:ext cx="2211840" cy="24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64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FCF0BBD3-EE1A-A951-7ACE-F03005BC689A}"/>
              </a:ext>
            </a:extLst>
          </p:cNvPr>
          <p:cNvSpPr/>
          <p:nvPr userDrawn="1"/>
        </p:nvSpPr>
        <p:spPr>
          <a:xfrm>
            <a:off x="1588" y="2223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1A84E1F-B11D-DB62-6568-775A5E147FC9}"/>
              </a:ext>
            </a:extLst>
          </p:cNvPr>
          <p:cNvCxnSpPr>
            <a:cxnSpLocks/>
          </p:cNvCxnSpPr>
          <p:nvPr userDrawn="1"/>
        </p:nvCxnSpPr>
        <p:spPr>
          <a:xfrm>
            <a:off x="1332000" y="9900000"/>
            <a:ext cx="17428073" cy="0"/>
          </a:xfrm>
          <a:prstGeom prst="line">
            <a:avLst/>
          </a:prstGeom>
          <a:ln w="14604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7DF5E2-00F2-69FD-E21B-63670EED28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51514" y="10277786"/>
            <a:ext cx="1522175" cy="601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 b="0" i="0">
                <a:solidFill>
                  <a:schemeClr val="tx1">
                    <a:tint val="75000"/>
                  </a:schemeClr>
                </a:solidFill>
                <a:latin typeface="Weizmann" pitchFamily="2" charset="-79"/>
                <a:cs typeface="Weizmann" pitchFamily="2" charset="-79"/>
              </a:defRPr>
            </a:lvl1pPr>
          </a:lstStyle>
          <a:p>
            <a:fld id="{017201C4-3B24-1E4B-ADB6-363362C7BC5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32AA116F-DFF3-C0C5-DC78-AC74550069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331999" y="10359709"/>
            <a:ext cx="2211840" cy="24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621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86E10E6C-D169-79DD-8ED8-B1F64717507E}"/>
              </a:ext>
            </a:extLst>
          </p:cNvPr>
          <p:cNvSpPr/>
          <p:nvPr userDrawn="1"/>
        </p:nvSpPr>
        <p:spPr>
          <a:xfrm>
            <a:off x="1588" y="2223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5372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73" r:id="rId2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 userDrawn="1">
          <p15:clr>
            <a:srgbClr val="F26B43"/>
          </p15:clr>
        </p15:guide>
        <p15:guide id="2" pos="6332" userDrawn="1">
          <p15:clr>
            <a:srgbClr val="F26B43"/>
          </p15:clr>
        </p15:guide>
      </p15:sldGuideLst>
    </p:ext>
  </p:extLst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86E10E6C-D169-79DD-8ED8-B1F64717507E}"/>
              </a:ext>
            </a:extLst>
          </p:cNvPr>
          <p:cNvSpPr/>
          <p:nvPr userDrawn="1"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4191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 userDrawn="1">
          <p15:clr>
            <a:srgbClr val="F26B43"/>
          </p15:clr>
        </p15:guide>
        <p15:guide id="2" pos="6332" userDrawn="1">
          <p15:clr>
            <a:srgbClr val="F26B43"/>
          </p15:clr>
        </p15:guide>
      </p15:sldGuideLst>
    </p:ext>
  </p:extLst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FE273815-6B6F-407C-E919-301D81FEFC4B}"/>
              </a:ext>
            </a:extLst>
          </p:cNvPr>
          <p:cNvSpPr/>
          <p:nvPr userDrawn="1"/>
        </p:nvSpPr>
        <p:spPr>
          <a:xfrm>
            <a:off x="1588" y="2223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CEDED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335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 userDrawn="1">
          <p15:clr>
            <a:srgbClr val="F26B43"/>
          </p15:clr>
        </p15:guide>
        <p15:guide id="2" pos="6332" userDrawn="1">
          <p15:clr>
            <a:srgbClr val="F26B43"/>
          </p15:clr>
        </p15:guide>
      </p15:sldGuideLst>
    </p:ext>
  </p:extLst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45559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1" r:id="rId1"/>
    <p:sldLayoutId id="214748377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63F1DD5-CEA3-B465-9FE3-D9FBA354E793}"/>
              </a:ext>
            </a:extLst>
          </p:cNvPr>
          <p:cNvGrpSpPr/>
          <p:nvPr userDrawn="1"/>
        </p:nvGrpSpPr>
        <p:grpSpPr>
          <a:xfrm>
            <a:off x="2724384" y="1778269"/>
            <a:ext cx="14647034" cy="7222021"/>
            <a:chOff x="2724384" y="1778269"/>
            <a:chExt cx="14647034" cy="7222021"/>
          </a:xfrm>
        </p:grpSpPr>
        <p:sp>
          <p:nvSpPr>
            <p:cNvPr id="6" name="object 12">
              <a:extLst>
                <a:ext uri="{FF2B5EF4-FFF2-40B4-BE49-F238E27FC236}">
                  <a16:creationId xmlns:a16="http://schemas.microsoft.com/office/drawing/2014/main" id="{2DBE412F-70A6-2DEF-E267-BB84A9F4C120}"/>
                </a:ext>
              </a:extLst>
            </p:cNvPr>
            <p:cNvSpPr/>
            <p:nvPr userDrawn="1"/>
          </p:nvSpPr>
          <p:spPr>
            <a:xfrm>
              <a:off x="6169584" y="4849200"/>
              <a:ext cx="11201834" cy="4151090"/>
            </a:xfrm>
            <a:custGeom>
              <a:avLst/>
              <a:gdLst/>
              <a:ahLst/>
              <a:cxnLst/>
              <a:rect l="l" t="t" r="r" b="b"/>
              <a:pathLst>
                <a:path w="11379835" h="4859020">
                  <a:moveTo>
                    <a:pt x="0" y="4858490"/>
                  </a:moveTo>
                  <a:lnTo>
                    <a:pt x="11379234" y="4858490"/>
                  </a:lnTo>
                  <a:lnTo>
                    <a:pt x="11379234" y="0"/>
                  </a:lnTo>
                  <a:lnTo>
                    <a:pt x="0" y="0"/>
                  </a:lnTo>
                  <a:lnTo>
                    <a:pt x="0" y="485849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215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5B800BFF-756A-8A2B-9AD3-4CA77694FF2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2724384" y="1778269"/>
              <a:ext cx="6890400" cy="30830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4235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>
          <p15:clr>
            <a:srgbClr val="F26B43"/>
          </p15:clr>
        </p15:guide>
        <p15:guide id="2" pos="633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12">
            <a:extLst>
              <a:ext uri="{FF2B5EF4-FFF2-40B4-BE49-F238E27FC236}">
                <a16:creationId xmlns:a16="http://schemas.microsoft.com/office/drawing/2014/main" id="{2DBE412F-70A6-2DEF-E267-BB84A9F4C120}"/>
              </a:ext>
            </a:extLst>
          </p:cNvPr>
          <p:cNvSpPr/>
          <p:nvPr userDrawn="1"/>
        </p:nvSpPr>
        <p:spPr>
          <a:xfrm>
            <a:off x="6177600" y="3963600"/>
            <a:ext cx="11201834" cy="4151090"/>
          </a:xfrm>
          <a:custGeom>
            <a:avLst/>
            <a:gdLst/>
            <a:ahLst/>
            <a:cxnLst/>
            <a:rect l="l" t="t" r="r" b="b"/>
            <a:pathLst>
              <a:path w="11379835" h="4859020">
                <a:moveTo>
                  <a:pt x="0" y="4858490"/>
                </a:moveTo>
                <a:lnTo>
                  <a:pt x="11379234" y="4858490"/>
                </a:lnTo>
                <a:lnTo>
                  <a:pt x="11379234" y="0"/>
                </a:lnTo>
                <a:lnTo>
                  <a:pt x="0" y="0"/>
                </a:lnTo>
                <a:lnTo>
                  <a:pt x="0" y="4858490"/>
                </a:lnTo>
                <a:close/>
              </a:path>
            </a:pathLst>
          </a:custGeom>
          <a:solidFill>
            <a:schemeClr val="bg1">
              <a:alpha val="0"/>
            </a:schemeClr>
          </a:solidFill>
          <a:ln w="215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5D4684B0-B968-AF7D-BA25-B23887F4947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756877" y="2431737"/>
            <a:ext cx="6845186" cy="154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796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>
          <p15:clr>
            <a:srgbClr val="F26B43"/>
          </p15:clr>
        </p15:guide>
        <p15:guide id="2" pos="6332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12">
            <a:extLst>
              <a:ext uri="{FF2B5EF4-FFF2-40B4-BE49-F238E27FC236}">
                <a16:creationId xmlns:a16="http://schemas.microsoft.com/office/drawing/2014/main" id="{2DBE412F-70A6-2DEF-E267-BB84A9F4C120}"/>
              </a:ext>
            </a:extLst>
          </p:cNvPr>
          <p:cNvSpPr/>
          <p:nvPr userDrawn="1"/>
        </p:nvSpPr>
        <p:spPr>
          <a:xfrm>
            <a:off x="7052400" y="4413600"/>
            <a:ext cx="11201834" cy="4151090"/>
          </a:xfrm>
          <a:custGeom>
            <a:avLst/>
            <a:gdLst/>
            <a:ahLst/>
            <a:cxnLst/>
            <a:rect l="l" t="t" r="r" b="b"/>
            <a:pathLst>
              <a:path w="11379835" h="4859020">
                <a:moveTo>
                  <a:pt x="0" y="4858490"/>
                </a:moveTo>
                <a:lnTo>
                  <a:pt x="11379234" y="4858490"/>
                </a:lnTo>
                <a:lnTo>
                  <a:pt x="11379234" y="0"/>
                </a:lnTo>
                <a:lnTo>
                  <a:pt x="0" y="0"/>
                </a:lnTo>
                <a:lnTo>
                  <a:pt x="0" y="4858490"/>
                </a:lnTo>
                <a:close/>
              </a:path>
            </a:pathLst>
          </a:custGeom>
          <a:solidFill>
            <a:schemeClr val="bg1">
              <a:alpha val="0"/>
            </a:schemeClr>
          </a:solidFill>
          <a:ln w="21590" cap="sq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5B55250-4978-07A7-7ABC-E14282E59D6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004823" y="1298930"/>
            <a:ext cx="5059458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373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>
          <p15:clr>
            <a:srgbClr val="F26B43"/>
          </p15:clr>
        </p15:guide>
        <p15:guide id="2" pos="6332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6485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>
          <p15:clr>
            <a:srgbClr val="F26B43"/>
          </p15:clr>
        </p15:guide>
        <p15:guide id="2" pos="6332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5194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>
          <p15:clr>
            <a:srgbClr val="F26B43"/>
          </p15:clr>
        </p15:guide>
        <p15:guide id="2" pos="6332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2">
            <a:extLst>
              <a:ext uri="{FF2B5EF4-FFF2-40B4-BE49-F238E27FC236}">
                <a16:creationId xmlns:a16="http://schemas.microsoft.com/office/drawing/2014/main" id="{C157B671-20DA-EB4F-6D57-4A09346E40EF}"/>
              </a:ext>
            </a:extLst>
          </p:cNvPr>
          <p:cNvSpPr/>
          <p:nvPr userDrawn="1"/>
        </p:nvSpPr>
        <p:spPr>
          <a:xfrm>
            <a:off x="1588" y="2223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pPr algn="l" rtl="0"/>
            <a:endParaRPr dirty="0"/>
          </a:p>
        </p:txBody>
      </p:sp>
      <p:grpSp>
        <p:nvGrpSpPr>
          <p:cNvPr id="5" name="Graphic 22">
            <a:extLst>
              <a:ext uri="{FF2B5EF4-FFF2-40B4-BE49-F238E27FC236}">
                <a16:creationId xmlns:a16="http://schemas.microsoft.com/office/drawing/2014/main" id="{3909ED6D-2BFB-DCD4-2D41-6C7E84C5C93C}"/>
              </a:ext>
            </a:extLst>
          </p:cNvPr>
          <p:cNvGrpSpPr/>
          <p:nvPr/>
        </p:nvGrpSpPr>
        <p:grpSpPr>
          <a:xfrm>
            <a:off x="4857539" y="8748230"/>
            <a:ext cx="1503500" cy="1104738"/>
            <a:chOff x="4857539" y="8748230"/>
            <a:chExt cx="1503500" cy="1104738"/>
          </a:xfrm>
          <a:solidFill>
            <a:srgbClr val="000000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B1859CC-2BAE-BD21-4C25-60793235A675}"/>
                </a:ext>
              </a:extLst>
            </p:cNvPr>
            <p:cNvSpPr/>
            <p:nvPr/>
          </p:nvSpPr>
          <p:spPr>
            <a:xfrm>
              <a:off x="5862976" y="8861496"/>
              <a:ext cx="96199" cy="93095"/>
            </a:xfrm>
            <a:custGeom>
              <a:avLst/>
              <a:gdLst>
                <a:gd name="connsiteX0" fmla="*/ 41893 w 96199"/>
                <a:gd name="connsiteY0" fmla="*/ 13964 h 93095"/>
                <a:gd name="connsiteX1" fmla="*/ 0 w 96199"/>
                <a:gd name="connsiteY1" fmla="*/ 85338 h 93095"/>
                <a:gd name="connsiteX2" fmla="*/ 7758 w 96199"/>
                <a:gd name="connsiteY2" fmla="*/ 93096 h 93095"/>
                <a:gd name="connsiteX3" fmla="*/ 79132 w 96199"/>
                <a:gd name="connsiteY3" fmla="*/ 55858 h 93095"/>
                <a:gd name="connsiteX4" fmla="*/ 91544 w 96199"/>
                <a:gd name="connsiteY4" fmla="*/ 37238 h 93095"/>
                <a:gd name="connsiteX5" fmla="*/ 96199 w 96199"/>
                <a:gd name="connsiteY5" fmla="*/ 0 h 93095"/>
                <a:gd name="connsiteX6" fmla="*/ 62064 w 96199"/>
                <a:gd name="connsiteY6" fmla="*/ 1552 h 93095"/>
                <a:gd name="connsiteX7" fmla="*/ 41893 w 96199"/>
                <a:gd name="connsiteY7" fmla="*/ 13964 h 9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199" h="93095">
                  <a:moveTo>
                    <a:pt x="41893" y="13964"/>
                  </a:moveTo>
                  <a:lnTo>
                    <a:pt x="0" y="85338"/>
                  </a:lnTo>
                  <a:lnTo>
                    <a:pt x="7758" y="93096"/>
                  </a:lnTo>
                  <a:lnTo>
                    <a:pt x="79132" y="55858"/>
                  </a:lnTo>
                  <a:cubicBezTo>
                    <a:pt x="86890" y="52754"/>
                    <a:pt x="91544" y="44996"/>
                    <a:pt x="91544" y="37238"/>
                  </a:cubicBezTo>
                  <a:lnTo>
                    <a:pt x="96199" y="0"/>
                  </a:lnTo>
                  <a:lnTo>
                    <a:pt x="62064" y="1552"/>
                  </a:lnTo>
                  <a:cubicBezTo>
                    <a:pt x="54306" y="0"/>
                    <a:pt x="46548" y="6206"/>
                    <a:pt x="41893" y="13964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3D4854A-2F90-A179-A1E4-84FE65FADA85}"/>
                </a:ext>
              </a:extLst>
            </p:cNvPr>
            <p:cNvSpPr/>
            <p:nvPr/>
          </p:nvSpPr>
          <p:spPr>
            <a:xfrm>
              <a:off x="5838151" y="8751333"/>
              <a:ext cx="77095" cy="125679"/>
            </a:xfrm>
            <a:custGeom>
              <a:avLst/>
              <a:gdLst>
                <a:gd name="connsiteX0" fmla="*/ 69822 w 77095"/>
                <a:gd name="connsiteY0" fmla="*/ 55858 h 125679"/>
                <a:gd name="connsiteX1" fmla="*/ 74477 w 77095"/>
                <a:gd name="connsiteY1" fmla="*/ 26377 h 125679"/>
                <a:gd name="connsiteX2" fmla="*/ 65167 w 77095"/>
                <a:gd name="connsiteY2" fmla="*/ 0 h 125679"/>
                <a:gd name="connsiteX3" fmla="*/ 32584 w 77095"/>
                <a:gd name="connsiteY3" fmla="*/ 17068 h 125679"/>
                <a:gd name="connsiteX4" fmla="*/ 17068 w 77095"/>
                <a:gd name="connsiteY4" fmla="*/ 38790 h 125679"/>
                <a:gd name="connsiteX5" fmla="*/ 0 w 77095"/>
                <a:gd name="connsiteY5" fmla="*/ 119473 h 125679"/>
                <a:gd name="connsiteX6" fmla="*/ 10861 w 77095"/>
                <a:gd name="connsiteY6" fmla="*/ 125680 h 125679"/>
                <a:gd name="connsiteX7" fmla="*/ 69822 w 77095"/>
                <a:gd name="connsiteY7" fmla="*/ 55858 h 125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095" h="125679">
                  <a:moveTo>
                    <a:pt x="69822" y="55858"/>
                  </a:moveTo>
                  <a:cubicBezTo>
                    <a:pt x="77580" y="48100"/>
                    <a:pt x="79132" y="35687"/>
                    <a:pt x="74477" y="26377"/>
                  </a:cubicBezTo>
                  <a:lnTo>
                    <a:pt x="65167" y="0"/>
                  </a:lnTo>
                  <a:lnTo>
                    <a:pt x="32584" y="17068"/>
                  </a:lnTo>
                  <a:cubicBezTo>
                    <a:pt x="24826" y="21722"/>
                    <a:pt x="18619" y="29480"/>
                    <a:pt x="17068" y="38790"/>
                  </a:cubicBezTo>
                  <a:lnTo>
                    <a:pt x="0" y="119473"/>
                  </a:lnTo>
                  <a:lnTo>
                    <a:pt x="10861" y="125680"/>
                  </a:lnTo>
                  <a:lnTo>
                    <a:pt x="69822" y="55858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BC14BA4-5C5C-DC56-2B6B-FEAB8CAB1D63}"/>
                </a:ext>
              </a:extLst>
            </p:cNvPr>
            <p:cNvSpPr/>
            <p:nvPr/>
          </p:nvSpPr>
          <p:spPr>
            <a:xfrm>
              <a:off x="6095716" y="9175404"/>
              <a:ext cx="145850" cy="65269"/>
            </a:xfrm>
            <a:custGeom>
              <a:avLst/>
              <a:gdLst>
                <a:gd name="connsiteX0" fmla="*/ 145850 w 145850"/>
                <a:gd name="connsiteY0" fmla="*/ 35202 h 65269"/>
                <a:gd name="connsiteX1" fmla="*/ 100854 w 145850"/>
                <a:gd name="connsiteY1" fmla="*/ 7273 h 65269"/>
                <a:gd name="connsiteX2" fmla="*/ 63616 w 145850"/>
                <a:gd name="connsiteY2" fmla="*/ 2618 h 65269"/>
                <a:gd name="connsiteX3" fmla="*/ 0 w 145850"/>
                <a:gd name="connsiteY3" fmla="*/ 22789 h 65269"/>
                <a:gd name="connsiteX4" fmla="*/ 0 w 145850"/>
                <a:gd name="connsiteY4" fmla="*/ 35202 h 65269"/>
                <a:gd name="connsiteX5" fmla="*/ 80683 w 145850"/>
                <a:gd name="connsiteY5" fmla="*/ 63131 h 65269"/>
                <a:gd name="connsiteX6" fmla="*/ 124128 w 145850"/>
                <a:gd name="connsiteY6" fmla="*/ 55373 h 65269"/>
                <a:gd name="connsiteX7" fmla="*/ 145850 w 145850"/>
                <a:gd name="connsiteY7" fmla="*/ 35202 h 65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850" h="65269">
                  <a:moveTo>
                    <a:pt x="145850" y="35202"/>
                  </a:moveTo>
                  <a:lnTo>
                    <a:pt x="100854" y="7273"/>
                  </a:lnTo>
                  <a:cubicBezTo>
                    <a:pt x="89993" y="-485"/>
                    <a:pt x="76028" y="-2036"/>
                    <a:pt x="63616" y="2618"/>
                  </a:cubicBezTo>
                  <a:lnTo>
                    <a:pt x="0" y="22789"/>
                  </a:lnTo>
                  <a:lnTo>
                    <a:pt x="0" y="35202"/>
                  </a:lnTo>
                  <a:lnTo>
                    <a:pt x="80683" y="63131"/>
                  </a:lnTo>
                  <a:cubicBezTo>
                    <a:pt x="96199" y="67785"/>
                    <a:pt x="111715" y="64682"/>
                    <a:pt x="124128" y="55373"/>
                  </a:cubicBezTo>
                  <a:lnTo>
                    <a:pt x="145850" y="35202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E6FE29A-9757-168E-4E19-1EAB6E0ED2B6}"/>
                </a:ext>
              </a:extLst>
            </p:cNvPr>
            <p:cNvSpPr/>
            <p:nvPr/>
          </p:nvSpPr>
          <p:spPr>
            <a:xfrm>
              <a:off x="5704309" y="9046137"/>
              <a:ext cx="55864" cy="105508"/>
            </a:xfrm>
            <a:custGeom>
              <a:avLst/>
              <a:gdLst>
                <a:gd name="connsiteX0" fmla="*/ 6610 w 55864"/>
                <a:gd name="connsiteY0" fmla="*/ 32584 h 105508"/>
                <a:gd name="connsiteX1" fmla="*/ 404 w 55864"/>
                <a:gd name="connsiteY1" fmla="*/ 52754 h 105508"/>
                <a:gd name="connsiteX2" fmla="*/ 5058 w 55864"/>
                <a:gd name="connsiteY2" fmla="*/ 105509 h 105508"/>
                <a:gd name="connsiteX3" fmla="*/ 15920 w 55864"/>
                <a:gd name="connsiteY3" fmla="*/ 105509 h 105508"/>
                <a:gd name="connsiteX4" fmla="*/ 50055 w 55864"/>
                <a:gd name="connsiteY4" fmla="*/ 62064 h 105508"/>
                <a:gd name="connsiteX5" fmla="*/ 53158 w 55864"/>
                <a:gd name="connsiteY5" fmla="*/ 32584 h 105508"/>
                <a:gd name="connsiteX6" fmla="*/ 40745 w 55864"/>
                <a:gd name="connsiteY6" fmla="*/ 0 h 105508"/>
                <a:gd name="connsiteX7" fmla="*/ 6610 w 55864"/>
                <a:gd name="connsiteY7" fmla="*/ 32584 h 105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864" h="105508">
                  <a:moveTo>
                    <a:pt x="6610" y="32584"/>
                  </a:moveTo>
                  <a:cubicBezTo>
                    <a:pt x="1955" y="38790"/>
                    <a:pt x="-1148" y="44996"/>
                    <a:pt x="404" y="52754"/>
                  </a:cubicBezTo>
                  <a:lnTo>
                    <a:pt x="5058" y="105509"/>
                  </a:lnTo>
                  <a:lnTo>
                    <a:pt x="15920" y="105509"/>
                  </a:lnTo>
                  <a:lnTo>
                    <a:pt x="50055" y="62064"/>
                  </a:lnTo>
                  <a:cubicBezTo>
                    <a:pt x="56261" y="54306"/>
                    <a:pt x="57813" y="41893"/>
                    <a:pt x="53158" y="32584"/>
                  </a:cubicBezTo>
                  <a:lnTo>
                    <a:pt x="40745" y="0"/>
                  </a:lnTo>
                  <a:lnTo>
                    <a:pt x="6610" y="32584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94585B0-69D6-4CD5-F8EF-D590E71CA959}"/>
                </a:ext>
              </a:extLst>
            </p:cNvPr>
            <p:cNvSpPr/>
            <p:nvPr/>
          </p:nvSpPr>
          <p:spPr>
            <a:xfrm>
              <a:off x="5684402" y="8903390"/>
              <a:ext cx="59100" cy="124127"/>
            </a:xfrm>
            <a:custGeom>
              <a:avLst/>
              <a:gdLst>
                <a:gd name="connsiteX0" fmla="*/ 3243 w 59100"/>
                <a:gd name="connsiteY0" fmla="*/ 37238 h 124127"/>
                <a:gd name="connsiteX1" fmla="*/ 1691 w 59100"/>
                <a:gd name="connsiteY1" fmla="*/ 58961 h 124127"/>
                <a:gd name="connsiteX2" fmla="*/ 24965 w 59100"/>
                <a:gd name="connsiteY2" fmla="*/ 124128 h 124127"/>
                <a:gd name="connsiteX3" fmla="*/ 35827 w 59100"/>
                <a:gd name="connsiteY3" fmla="*/ 124128 h 124127"/>
                <a:gd name="connsiteX4" fmla="*/ 57549 w 59100"/>
                <a:gd name="connsiteY4" fmla="*/ 60512 h 124127"/>
                <a:gd name="connsiteX5" fmla="*/ 52894 w 59100"/>
                <a:gd name="connsiteY5" fmla="*/ 37238 h 124127"/>
                <a:gd name="connsiteX6" fmla="*/ 28069 w 59100"/>
                <a:gd name="connsiteY6" fmla="*/ 0 h 124127"/>
                <a:gd name="connsiteX7" fmla="*/ 3243 w 59100"/>
                <a:gd name="connsiteY7" fmla="*/ 37238 h 124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00" h="124127">
                  <a:moveTo>
                    <a:pt x="3243" y="37238"/>
                  </a:moveTo>
                  <a:cubicBezTo>
                    <a:pt x="140" y="43445"/>
                    <a:pt x="-1412" y="51203"/>
                    <a:pt x="1691" y="58961"/>
                  </a:cubicBezTo>
                  <a:lnTo>
                    <a:pt x="24965" y="124128"/>
                  </a:lnTo>
                  <a:lnTo>
                    <a:pt x="35827" y="124128"/>
                  </a:lnTo>
                  <a:lnTo>
                    <a:pt x="57549" y="60512"/>
                  </a:lnTo>
                  <a:cubicBezTo>
                    <a:pt x="60652" y="52754"/>
                    <a:pt x="59101" y="46548"/>
                    <a:pt x="52894" y="37238"/>
                  </a:cubicBezTo>
                  <a:lnTo>
                    <a:pt x="28069" y="0"/>
                  </a:lnTo>
                  <a:lnTo>
                    <a:pt x="3243" y="37238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0D0FADC-F7B4-93C5-6297-2FFD0BB2D5F0}"/>
                </a:ext>
              </a:extLst>
            </p:cNvPr>
            <p:cNvSpPr/>
            <p:nvPr/>
          </p:nvSpPr>
          <p:spPr>
            <a:xfrm>
              <a:off x="5616272" y="8755988"/>
              <a:ext cx="103957" cy="100853"/>
            </a:xfrm>
            <a:custGeom>
              <a:avLst/>
              <a:gdLst>
                <a:gd name="connsiteX0" fmla="*/ 82235 w 103957"/>
                <a:gd name="connsiteY0" fmla="*/ 71374 h 100853"/>
                <a:gd name="connsiteX1" fmla="*/ 96199 w 103957"/>
                <a:gd name="connsiteY1" fmla="*/ 44996 h 100853"/>
                <a:gd name="connsiteX2" fmla="*/ 103957 w 103957"/>
                <a:gd name="connsiteY2" fmla="*/ 0 h 100853"/>
                <a:gd name="connsiteX3" fmla="*/ 66719 w 103957"/>
                <a:gd name="connsiteY3" fmla="*/ 1552 h 100853"/>
                <a:gd name="connsiteX4" fmla="*/ 41893 w 103957"/>
                <a:gd name="connsiteY4" fmla="*/ 15516 h 100853"/>
                <a:gd name="connsiteX5" fmla="*/ 41893 w 103957"/>
                <a:gd name="connsiteY5" fmla="*/ 15516 h 100853"/>
                <a:gd name="connsiteX6" fmla="*/ 0 w 103957"/>
                <a:gd name="connsiteY6" fmla="*/ 88441 h 100853"/>
                <a:gd name="connsiteX7" fmla="*/ 10861 w 103957"/>
                <a:gd name="connsiteY7" fmla="*/ 100854 h 100853"/>
                <a:gd name="connsiteX8" fmla="*/ 82235 w 103957"/>
                <a:gd name="connsiteY8" fmla="*/ 71374 h 100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957" h="100853">
                  <a:moveTo>
                    <a:pt x="82235" y="71374"/>
                  </a:moveTo>
                  <a:cubicBezTo>
                    <a:pt x="89993" y="66719"/>
                    <a:pt x="94648" y="54306"/>
                    <a:pt x="96199" y="44996"/>
                  </a:cubicBezTo>
                  <a:lnTo>
                    <a:pt x="103957" y="0"/>
                  </a:lnTo>
                  <a:lnTo>
                    <a:pt x="66719" y="1552"/>
                  </a:lnTo>
                  <a:cubicBezTo>
                    <a:pt x="57409" y="1552"/>
                    <a:pt x="48100" y="7758"/>
                    <a:pt x="41893" y="15516"/>
                  </a:cubicBezTo>
                  <a:lnTo>
                    <a:pt x="41893" y="15516"/>
                  </a:lnTo>
                  <a:lnTo>
                    <a:pt x="0" y="88441"/>
                  </a:lnTo>
                  <a:lnTo>
                    <a:pt x="10861" y="100854"/>
                  </a:lnTo>
                  <a:lnTo>
                    <a:pt x="82235" y="71374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06B6CCD-CD82-BD03-FB96-6C2EDCD225BC}"/>
                </a:ext>
              </a:extLst>
            </p:cNvPr>
            <p:cNvSpPr/>
            <p:nvPr/>
          </p:nvSpPr>
          <p:spPr>
            <a:xfrm>
              <a:off x="5934350" y="8749781"/>
              <a:ext cx="108612" cy="85337"/>
            </a:xfrm>
            <a:custGeom>
              <a:avLst/>
              <a:gdLst>
                <a:gd name="connsiteX0" fmla="*/ 74477 w 108612"/>
                <a:gd name="connsiteY0" fmla="*/ 58961 h 85337"/>
                <a:gd name="connsiteX1" fmla="*/ 94648 w 108612"/>
                <a:gd name="connsiteY1" fmla="*/ 37238 h 85337"/>
                <a:gd name="connsiteX2" fmla="*/ 108612 w 108612"/>
                <a:gd name="connsiteY2" fmla="*/ 0 h 85337"/>
                <a:gd name="connsiteX3" fmla="*/ 63616 w 108612"/>
                <a:gd name="connsiteY3" fmla="*/ 0 h 85337"/>
                <a:gd name="connsiteX4" fmla="*/ 40342 w 108612"/>
                <a:gd name="connsiteY4" fmla="*/ 12413 h 85337"/>
                <a:gd name="connsiteX5" fmla="*/ 0 w 108612"/>
                <a:gd name="connsiteY5" fmla="*/ 74477 h 85337"/>
                <a:gd name="connsiteX6" fmla="*/ 9310 w 108612"/>
                <a:gd name="connsiteY6" fmla="*/ 85338 h 85337"/>
                <a:gd name="connsiteX7" fmla="*/ 74477 w 108612"/>
                <a:gd name="connsiteY7" fmla="*/ 58961 h 85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8612" h="85337">
                  <a:moveTo>
                    <a:pt x="74477" y="58961"/>
                  </a:moveTo>
                  <a:cubicBezTo>
                    <a:pt x="88441" y="52754"/>
                    <a:pt x="88441" y="52754"/>
                    <a:pt x="94648" y="37238"/>
                  </a:cubicBezTo>
                  <a:lnTo>
                    <a:pt x="108612" y="0"/>
                  </a:lnTo>
                  <a:lnTo>
                    <a:pt x="63616" y="0"/>
                  </a:lnTo>
                  <a:cubicBezTo>
                    <a:pt x="54306" y="0"/>
                    <a:pt x="46548" y="4655"/>
                    <a:pt x="40342" y="12413"/>
                  </a:cubicBezTo>
                  <a:lnTo>
                    <a:pt x="0" y="74477"/>
                  </a:lnTo>
                  <a:lnTo>
                    <a:pt x="9310" y="85338"/>
                  </a:lnTo>
                  <a:lnTo>
                    <a:pt x="74477" y="58961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4904EAD-7C1C-FF4E-F835-4E9315F197A9}"/>
                </a:ext>
              </a:extLst>
            </p:cNvPr>
            <p:cNvSpPr/>
            <p:nvPr/>
          </p:nvSpPr>
          <p:spPr>
            <a:xfrm>
              <a:off x="6145367" y="8867703"/>
              <a:ext cx="99302" cy="97750"/>
            </a:xfrm>
            <a:custGeom>
              <a:avLst/>
              <a:gdLst>
                <a:gd name="connsiteX0" fmla="*/ 58961 w 99302"/>
                <a:gd name="connsiteY0" fmla="*/ 0 h 97750"/>
                <a:gd name="connsiteX1" fmla="*/ 35687 w 99302"/>
                <a:gd name="connsiteY1" fmla="*/ 17068 h 97750"/>
                <a:gd name="connsiteX2" fmla="*/ 0 w 99302"/>
                <a:gd name="connsiteY2" fmla="*/ 88441 h 97750"/>
                <a:gd name="connsiteX3" fmla="*/ 9310 w 99302"/>
                <a:gd name="connsiteY3" fmla="*/ 97751 h 97750"/>
                <a:gd name="connsiteX4" fmla="*/ 83786 w 99302"/>
                <a:gd name="connsiteY4" fmla="*/ 57409 h 97750"/>
                <a:gd name="connsiteX5" fmla="*/ 99302 w 99302"/>
                <a:gd name="connsiteY5" fmla="*/ 32584 h 97750"/>
                <a:gd name="connsiteX6" fmla="*/ 94648 w 99302"/>
                <a:gd name="connsiteY6" fmla="*/ 0 h 97750"/>
                <a:gd name="connsiteX7" fmla="*/ 58961 w 99302"/>
                <a:gd name="connsiteY7" fmla="*/ 0 h 97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302" h="97750">
                  <a:moveTo>
                    <a:pt x="58961" y="0"/>
                  </a:moveTo>
                  <a:cubicBezTo>
                    <a:pt x="48100" y="0"/>
                    <a:pt x="38790" y="7758"/>
                    <a:pt x="35687" y="17068"/>
                  </a:cubicBezTo>
                  <a:lnTo>
                    <a:pt x="0" y="88441"/>
                  </a:lnTo>
                  <a:lnTo>
                    <a:pt x="9310" y="97751"/>
                  </a:lnTo>
                  <a:lnTo>
                    <a:pt x="83786" y="57409"/>
                  </a:lnTo>
                  <a:cubicBezTo>
                    <a:pt x="93096" y="52754"/>
                    <a:pt x="99302" y="43445"/>
                    <a:pt x="99302" y="32584"/>
                  </a:cubicBezTo>
                  <a:lnTo>
                    <a:pt x="94648" y="0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8BBA36C-2EA0-5DE4-F133-CAFFC1840F7F}"/>
                </a:ext>
              </a:extLst>
            </p:cNvPr>
            <p:cNvSpPr/>
            <p:nvPr/>
          </p:nvSpPr>
          <p:spPr>
            <a:xfrm>
              <a:off x="6123645" y="8976617"/>
              <a:ext cx="134989" cy="78829"/>
            </a:xfrm>
            <a:custGeom>
              <a:avLst/>
              <a:gdLst>
                <a:gd name="connsiteX0" fmla="*/ 125680 w 134989"/>
                <a:gd name="connsiteY0" fmla="*/ 52452 h 78829"/>
                <a:gd name="connsiteX1" fmla="*/ 134989 w 134989"/>
                <a:gd name="connsiteY1" fmla="*/ 13662 h 78829"/>
                <a:gd name="connsiteX2" fmla="*/ 93096 w 134989"/>
                <a:gd name="connsiteY2" fmla="*/ 1249 h 78829"/>
                <a:gd name="connsiteX3" fmla="*/ 69822 w 134989"/>
                <a:gd name="connsiteY3" fmla="*/ 5904 h 78829"/>
                <a:gd name="connsiteX4" fmla="*/ 0 w 134989"/>
                <a:gd name="connsiteY4" fmla="*/ 66416 h 78829"/>
                <a:gd name="connsiteX5" fmla="*/ 4655 w 134989"/>
                <a:gd name="connsiteY5" fmla="*/ 78829 h 78829"/>
                <a:gd name="connsiteX6" fmla="*/ 100854 w 134989"/>
                <a:gd name="connsiteY6" fmla="*/ 74174 h 78829"/>
                <a:gd name="connsiteX7" fmla="*/ 125680 w 134989"/>
                <a:gd name="connsiteY7" fmla="*/ 52452 h 78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4989" h="78829">
                  <a:moveTo>
                    <a:pt x="125680" y="52452"/>
                  </a:moveTo>
                  <a:lnTo>
                    <a:pt x="134989" y="13662"/>
                  </a:lnTo>
                  <a:lnTo>
                    <a:pt x="93096" y="1249"/>
                  </a:lnTo>
                  <a:cubicBezTo>
                    <a:pt x="85338" y="-1854"/>
                    <a:pt x="76028" y="1249"/>
                    <a:pt x="69822" y="5904"/>
                  </a:cubicBezTo>
                  <a:lnTo>
                    <a:pt x="0" y="66416"/>
                  </a:lnTo>
                  <a:lnTo>
                    <a:pt x="4655" y="78829"/>
                  </a:lnTo>
                  <a:lnTo>
                    <a:pt x="100854" y="74174"/>
                  </a:lnTo>
                  <a:cubicBezTo>
                    <a:pt x="113267" y="72623"/>
                    <a:pt x="122576" y="64865"/>
                    <a:pt x="125680" y="52452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C15F732-8573-6DD8-3267-D249FAC852D6}"/>
                </a:ext>
              </a:extLst>
            </p:cNvPr>
            <p:cNvSpPr/>
            <p:nvPr/>
          </p:nvSpPr>
          <p:spPr>
            <a:xfrm>
              <a:off x="6013481" y="8751333"/>
              <a:ext cx="127528" cy="122576"/>
            </a:xfrm>
            <a:custGeom>
              <a:avLst/>
              <a:gdLst>
                <a:gd name="connsiteX0" fmla="*/ 9310 w 127528"/>
                <a:gd name="connsiteY0" fmla="*/ 122576 h 122576"/>
                <a:gd name="connsiteX1" fmla="*/ 116370 w 127528"/>
                <a:gd name="connsiteY1" fmla="*/ 55858 h 122576"/>
                <a:gd name="connsiteX2" fmla="*/ 127231 w 127528"/>
                <a:gd name="connsiteY2" fmla="*/ 32584 h 122576"/>
                <a:gd name="connsiteX3" fmla="*/ 124128 w 127528"/>
                <a:gd name="connsiteY3" fmla="*/ 0 h 122576"/>
                <a:gd name="connsiteX4" fmla="*/ 76028 w 127528"/>
                <a:gd name="connsiteY4" fmla="*/ 12413 h 122576"/>
                <a:gd name="connsiteX5" fmla="*/ 57409 w 127528"/>
                <a:gd name="connsiteY5" fmla="*/ 27929 h 122576"/>
                <a:gd name="connsiteX6" fmla="*/ 0 w 127528"/>
                <a:gd name="connsiteY6" fmla="*/ 114818 h 122576"/>
                <a:gd name="connsiteX7" fmla="*/ 9310 w 127528"/>
                <a:gd name="connsiteY7" fmla="*/ 122576 h 12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528" h="122576">
                  <a:moveTo>
                    <a:pt x="9310" y="122576"/>
                  </a:moveTo>
                  <a:lnTo>
                    <a:pt x="116370" y="55858"/>
                  </a:lnTo>
                  <a:cubicBezTo>
                    <a:pt x="124128" y="49651"/>
                    <a:pt x="128783" y="41893"/>
                    <a:pt x="127231" y="32584"/>
                  </a:cubicBezTo>
                  <a:lnTo>
                    <a:pt x="124128" y="0"/>
                  </a:lnTo>
                  <a:lnTo>
                    <a:pt x="76028" y="12413"/>
                  </a:lnTo>
                  <a:cubicBezTo>
                    <a:pt x="68270" y="13964"/>
                    <a:pt x="62064" y="20171"/>
                    <a:pt x="57409" y="27929"/>
                  </a:cubicBezTo>
                  <a:lnTo>
                    <a:pt x="0" y="114818"/>
                  </a:lnTo>
                  <a:lnTo>
                    <a:pt x="9310" y="122576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F9BB3A3-A0E9-0648-359C-DD702305043D}"/>
                </a:ext>
              </a:extLst>
            </p:cNvPr>
            <p:cNvSpPr/>
            <p:nvPr/>
          </p:nvSpPr>
          <p:spPr>
            <a:xfrm>
              <a:off x="5745055" y="8749781"/>
              <a:ext cx="79194" cy="148953"/>
            </a:xfrm>
            <a:custGeom>
              <a:avLst/>
              <a:gdLst>
                <a:gd name="connsiteX0" fmla="*/ 74477 w 79194"/>
                <a:gd name="connsiteY0" fmla="*/ 74477 h 148953"/>
                <a:gd name="connsiteX1" fmla="*/ 77580 w 79194"/>
                <a:gd name="connsiteY1" fmla="*/ 49651 h 148953"/>
                <a:gd name="connsiteX2" fmla="*/ 52754 w 79194"/>
                <a:gd name="connsiteY2" fmla="*/ 0 h 148953"/>
                <a:gd name="connsiteX3" fmla="*/ 15516 w 79194"/>
                <a:gd name="connsiteY3" fmla="*/ 26377 h 148953"/>
                <a:gd name="connsiteX4" fmla="*/ 7758 w 79194"/>
                <a:gd name="connsiteY4" fmla="*/ 52754 h 148953"/>
                <a:gd name="connsiteX5" fmla="*/ 7758 w 79194"/>
                <a:gd name="connsiteY5" fmla="*/ 54306 h 148953"/>
                <a:gd name="connsiteX6" fmla="*/ 0 w 79194"/>
                <a:gd name="connsiteY6" fmla="*/ 142747 h 148953"/>
                <a:gd name="connsiteX7" fmla="*/ 15516 w 79194"/>
                <a:gd name="connsiteY7" fmla="*/ 148954 h 148953"/>
                <a:gd name="connsiteX8" fmla="*/ 74477 w 79194"/>
                <a:gd name="connsiteY8" fmla="*/ 74477 h 14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194" h="148953">
                  <a:moveTo>
                    <a:pt x="74477" y="74477"/>
                  </a:moveTo>
                  <a:cubicBezTo>
                    <a:pt x="79132" y="66719"/>
                    <a:pt x="80683" y="57409"/>
                    <a:pt x="77580" y="49651"/>
                  </a:cubicBezTo>
                  <a:lnTo>
                    <a:pt x="52754" y="0"/>
                  </a:lnTo>
                  <a:lnTo>
                    <a:pt x="15516" y="26377"/>
                  </a:lnTo>
                  <a:cubicBezTo>
                    <a:pt x="9310" y="31032"/>
                    <a:pt x="9310" y="44996"/>
                    <a:pt x="7758" y="52754"/>
                  </a:cubicBezTo>
                  <a:lnTo>
                    <a:pt x="7758" y="54306"/>
                  </a:lnTo>
                  <a:lnTo>
                    <a:pt x="0" y="142747"/>
                  </a:lnTo>
                  <a:lnTo>
                    <a:pt x="15516" y="148954"/>
                  </a:lnTo>
                  <a:lnTo>
                    <a:pt x="74477" y="74477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3365D0F-EB23-9669-A183-D20F16FE276A}"/>
                </a:ext>
              </a:extLst>
            </p:cNvPr>
            <p:cNvSpPr/>
            <p:nvPr/>
          </p:nvSpPr>
          <p:spPr>
            <a:xfrm>
              <a:off x="5231187" y="8838223"/>
              <a:ext cx="74764" cy="124127"/>
            </a:xfrm>
            <a:custGeom>
              <a:avLst/>
              <a:gdLst>
                <a:gd name="connsiteX0" fmla="*/ 42181 w 74764"/>
                <a:gd name="connsiteY0" fmla="*/ 20171 h 124127"/>
                <a:gd name="connsiteX1" fmla="*/ 1840 w 74764"/>
                <a:gd name="connsiteY1" fmla="*/ 0 h 124127"/>
                <a:gd name="connsiteX2" fmla="*/ 288 w 74764"/>
                <a:gd name="connsiteY2" fmla="*/ 46548 h 124127"/>
                <a:gd name="connsiteX3" fmla="*/ 15804 w 74764"/>
                <a:gd name="connsiteY3" fmla="*/ 77580 h 124127"/>
                <a:gd name="connsiteX4" fmla="*/ 62352 w 74764"/>
                <a:gd name="connsiteY4" fmla="*/ 124128 h 124127"/>
                <a:gd name="connsiteX5" fmla="*/ 74765 w 74764"/>
                <a:gd name="connsiteY5" fmla="*/ 116370 h 124127"/>
                <a:gd name="connsiteX6" fmla="*/ 57697 w 74764"/>
                <a:gd name="connsiteY6" fmla="*/ 37238 h 124127"/>
                <a:gd name="connsiteX7" fmla="*/ 42181 w 74764"/>
                <a:gd name="connsiteY7" fmla="*/ 20171 h 124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764" h="124127">
                  <a:moveTo>
                    <a:pt x="42181" y="20171"/>
                  </a:moveTo>
                  <a:lnTo>
                    <a:pt x="1840" y="0"/>
                  </a:lnTo>
                  <a:lnTo>
                    <a:pt x="288" y="46548"/>
                  </a:lnTo>
                  <a:cubicBezTo>
                    <a:pt x="-1264" y="55858"/>
                    <a:pt x="3391" y="66719"/>
                    <a:pt x="15804" y="77580"/>
                  </a:cubicBezTo>
                  <a:lnTo>
                    <a:pt x="62352" y="124128"/>
                  </a:lnTo>
                  <a:lnTo>
                    <a:pt x="74765" y="116370"/>
                  </a:lnTo>
                  <a:lnTo>
                    <a:pt x="57697" y="37238"/>
                  </a:lnTo>
                  <a:cubicBezTo>
                    <a:pt x="53042" y="29480"/>
                    <a:pt x="49939" y="24826"/>
                    <a:pt x="42181" y="20171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D198EBC-8E97-3D2B-7B76-C02646E7E1EC}"/>
                </a:ext>
              </a:extLst>
            </p:cNvPr>
            <p:cNvSpPr/>
            <p:nvPr/>
          </p:nvSpPr>
          <p:spPr>
            <a:xfrm>
              <a:off x="5574379" y="8873909"/>
              <a:ext cx="93894" cy="110163"/>
            </a:xfrm>
            <a:custGeom>
              <a:avLst/>
              <a:gdLst>
                <a:gd name="connsiteX0" fmla="*/ 93096 w 93894"/>
                <a:gd name="connsiteY0" fmla="*/ 35687 h 110163"/>
                <a:gd name="connsiteX1" fmla="*/ 88441 w 93894"/>
                <a:gd name="connsiteY1" fmla="*/ 0 h 110163"/>
                <a:gd name="connsiteX2" fmla="*/ 44996 w 93894"/>
                <a:gd name="connsiteY2" fmla="*/ 17068 h 110163"/>
                <a:gd name="connsiteX3" fmla="*/ 24826 w 93894"/>
                <a:gd name="connsiteY3" fmla="*/ 48100 h 110163"/>
                <a:gd name="connsiteX4" fmla="*/ 0 w 93894"/>
                <a:gd name="connsiteY4" fmla="*/ 102406 h 110163"/>
                <a:gd name="connsiteX5" fmla="*/ 10861 w 93894"/>
                <a:gd name="connsiteY5" fmla="*/ 110164 h 110163"/>
                <a:gd name="connsiteX6" fmla="*/ 79132 w 93894"/>
                <a:gd name="connsiteY6" fmla="*/ 77580 h 110163"/>
                <a:gd name="connsiteX7" fmla="*/ 93096 w 93894"/>
                <a:gd name="connsiteY7" fmla="*/ 35687 h 110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894" h="110163">
                  <a:moveTo>
                    <a:pt x="93096" y="35687"/>
                  </a:moveTo>
                  <a:lnTo>
                    <a:pt x="88441" y="0"/>
                  </a:lnTo>
                  <a:lnTo>
                    <a:pt x="44996" y="17068"/>
                  </a:lnTo>
                  <a:cubicBezTo>
                    <a:pt x="32584" y="20171"/>
                    <a:pt x="31032" y="34135"/>
                    <a:pt x="24826" y="48100"/>
                  </a:cubicBezTo>
                  <a:lnTo>
                    <a:pt x="0" y="102406"/>
                  </a:lnTo>
                  <a:lnTo>
                    <a:pt x="10861" y="110164"/>
                  </a:lnTo>
                  <a:lnTo>
                    <a:pt x="79132" y="77580"/>
                  </a:lnTo>
                  <a:cubicBezTo>
                    <a:pt x="89993" y="69822"/>
                    <a:pt x="96199" y="63616"/>
                    <a:pt x="93096" y="35687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ACEF469-398E-8D0F-B756-35E49C3DB10F}"/>
                </a:ext>
              </a:extLst>
            </p:cNvPr>
            <p:cNvSpPr/>
            <p:nvPr/>
          </p:nvSpPr>
          <p:spPr>
            <a:xfrm>
              <a:off x="5429061" y="8842877"/>
              <a:ext cx="47804" cy="88441"/>
            </a:xfrm>
            <a:custGeom>
              <a:avLst/>
              <a:gdLst>
                <a:gd name="connsiteX0" fmla="*/ 33603 w 47804"/>
                <a:gd name="connsiteY0" fmla="*/ 88441 h 88441"/>
                <a:gd name="connsiteX1" fmla="*/ 44464 w 47804"/>
                <a:gd name="connsiteY1" fmla="*/ 86890 h 88441"/>
                <a:gd name="connsiteX2" fmla="*/ 47567 w 47804"/>
                <a:gd name="connsiteY2" fmla="*/ 40342 h 88441"/>
                <a:gd name="connsiteX3" fmla="*/ 33603 w 47804"/>
                <a:gd name="connsiteY3" fmla="*/ 12413 h 88441"/>
                <a:gd name="connsiteX4" fmla="*/ 10329 w 47804"/>
                <a:gd name="connsiteY4" fmla="*/ 0 h 88441"/>
                <a:gd name="connsiteX5" fmla="*/ 1019 w 47804"/>
                <a:gd name="connsiteY5" fmla="*/ 26377 h 88441"/>
                <a:gd name="connsiteX6" fmla="*/ 2571 w 47804"/>
                <a:gd name="connsiteY6" fmla="*/ 46548 h 88441"/>
                <a:gd name="connsiteX7" fmla="*/ 33603 w 47804"/>
                <a:gd name="connsiteY7" fmla="*/ 88441 h 8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04" h="88441">
                  <a:moveTo>
                    <a:pt x="33603" y="88441"/>
                  </a:moveTo>
                  <a:lnTo>
                    <a:pt x="44464" y="86890"/>
                  </a:lnTo>
                  <a:lnTo>
                    <a:pt x="47567" y="40342"/>
                  </a:lnTo>
                  <a:cubicBezTo>
                    <a:pt x="49119" y="29480"/>
                    <a:pt x="42912" y="18619"/>
                    <a:pt x="33603" y="12413"/>
                  </a:cubicBezTo>
                  <a:lnTo>
                    <a:pt x="10329" y="0"/>
                  </a:lnTo>
                  <a:lnTo>
                    <a:pt x="1019" y="26377"/>
                  </a:lnTo>
                  <a:cubicBezTo>
                    <a:pt x="-532" y="32584"/>
                    <a:pt x="-532" y="40342"/>
                    <a:pt x="2571" y="46548"/>
                  </a:cubicBezTo>
                  <a:lnTo>
                    <a:pt x="33603" y="88441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36CCAE8-F45B-AACE-F440-3EDFD4DAA982}"/>
                </a:ext>
              </a:extLst>
            </p:cNvPr>
            <p:cNvSpPr/>
            <p:nvPr/>
          </p:nvSpPr>
          <p:spPr>
            <a:xfrm>
              <a:off x="5226526" y="8749781"/>
              <a:ext cx="93390" cy="96199"/>
            </a:xfrm>
            <a:custGeom>
              <a:avLst/>
              <a:gdLst>
                <a:gd name="connsiteX0" fmla="*/ 12707 w 93390"/>
                <a:gd name="connsiteY0" fmla="*/ 52754 h 96199"/>
                <a:gd name="connsiteX1" fmla="*/ 82529 w 93390"/>
                <a:gd name="connsiteY1" fmla="*/ 96199 h 96199"/>
                <a:gd name="connsiteX2" fmla="*/ 93390 w 93390"/>
                <a:gd name="connsiteY2" fmla="*/ 88441 h 96199"/>
                <a:gd name="connsiteX3" fmla="*/ 73219 w 93390"/>
                <a:gd name="connsiteY3" fmla="*/ 27929 h 96199"/>
                <a:gd name="connsiteX4" fmla="*/ 53048 w 93390"/>
                <a:gd name="connsiteY4" fmla="*/ 9310 h 96199"/>
                <a:gd name="connsiteX5" fmla="*/ 6500 w 93390"/>
                <a:gd name="connsiteY5" fmla="*/ 0 h 96199"/>
                <a:gd name="connsiteX6" fmla="*/ 294 w 93390"/>
                <a:gd name="connsiteY6" fmla="*/ 23274 h 96199"/>
                <a:gd name="connsiteX7" fmla="*/ 12707 w 93390"/>
                <a:gd name="connsiteY7" fmla="*/ 52754 h 9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390" h="96199">
                  <a:moveTo>
                    <a:pt x="12707" y="52754"/>
                  </a:moveTo>
                  <a:lnTo>
                    <a:pt x="82529" y="96199"/>
                  </a:lnTo>
                  <a:lnTo>
                    <a:pt x="93390" y="88441"/>
                  </a:lnTo>
                  <a:lnTo>
                    <a:pt x="73219" y="27929"/>
                  </a:lnTo>
                  <a:cubicBezTo>
                    <a:pt x="70116" y="18619"/>
                    <a:pt x="62358" y="12413"/>
                    <a:pt x="53048" y="9310"/>
                  </a:cubicBezTo>
                  <a:lnTo>
                    <a:pt x="6500" y="0"/>
                  </a:lnTo>
                  <a:lnTo>
                    <a:pt x="294" y="23274"/>
                  </a:lnTo>
                  <a:cubicBezTo>
                    <a:pt x="-1258" y="35687"/>
                    <a:pt x="3397" y="46548"/>
                    <a:pt x="12707" y="52754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43E1C0E-5595-81CF-A205-A97436F1E044}"/>
                </a:ext>
              </a:extLst>
            </p:cNvPr>
            <p:cNvSpPr/>
            <p:nvPr/>
          </p:nvSpPr>
          <p:spPr>
            <a:xfrm>
              <a:off x="5328254" y="8852187"/>
              <a:ext cx="69242" cy="96199"/>
            </a:xfrm>
            <a:custGeom>
              <a:avLst/>
              <a:gdLst>
                <a:gd name="connsiteX0" fmla="*/ 10282 w 69242"/>
                <a:gd name="connsiteY0" fmla="*/ 51203 h 96199"/>
                <a:gd name="connsiteX1" fmla="*/ 59933 w 69242"/>
                <a:gd name="connsiteY1" fmla="*/ 96199 h 96199"/>
                <a:gd name="connsiteX2" fmla="*/ 69242 w 69242"/>
                <a:gd name="connsiteY2" fmla="*/ 86890 h 96199"/>
                <a:gd name="connsiteX3" fmla="*/ 55278 w 69242"/>
                <a:gd name="connsiteY3" fmla="*/ 24826 h 96199"/>
                <a:gd name="connsiteX4" fmla="*/ 39762 w 69242"/>
                <a:gd name="connsiteY4" fmla="*/ 7758 h 96199"/>
                <a:gd name="connsiteX5" fmla="*/ 5627 w 69242"/>
                <a:gd name="connsiteY5" fmla="*/ 0 h 96199"/>
                <a:gd name="connsiteX6" fmla="*/ 972 w 69242"/>
                <a:gd name="connsiteY6" fmla="*/ 29480 h 96199"/>
                <a:gd name="connsiteX7" fmla="*/ 10282 w 69242"/>
                <a:gd name="connsiteY7" fmla="*/ 51203 h 9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9242" h="96199">
                  <a:moveTo>
                    <a:pt x="10282" y="51203"/>
                  </a:moveTo>
                  <a:lnTo>
                    <a:pt x="59933" y="96199"/>
                  </a:lnTo>
                  <a:lnTo>
                    <a:pt x="69242" y="86890"/>
                  </a:lnTo>
                  <a:lnTo>
                    <a:pt x="55278" y="24826"/>
                  </a:lnTo>
                  <a:cubicBezTo>
                    <a:pt x="53726" y="17068"/>
                    <a:pt x="47520" y="9310"/>
                    <a:pt x="39762" y="7758"/>
                  </a:cubicBezTo>
                  <a:lnTo>
                    <a:pt x="5627" y="0"/>
                  </a:lnTo>
                  <a:lnTo>
                    <a:pt x="972" y="29480"/>
                  </a:lnTo>
                  <a:cubicBezTo>
                    <a:pt x="-2131" y="37238"/>
                    <a:pt x="2524" y="46548"/>
                    <a:pt x="10282" y="51203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8361E0A-CE72-5E07-5B08-196F032C10CA}"/>
                </a:ext>
              </a:extLst>
            </p:cNvPr>
            <p:cNvSpPr/>
            <p:nvPr/>
          </p:nvSpPr>
          <p:spPr>
            <a:xfrm>
              <a:off x="5448311" y="8749781"/>
              <a:ext cx="62451" cy="100853"/>
            </a:xfrm>
            <a:custGeom>
              <a:avLst/>
              <a:gdLst>
                <a:gd name="connsiteX0" fmla="*/ 42281 w 62451"/>
                <a:gd name="connsiteY0" fmla="*/ 100854 h 100853"/>
                <a:gd name="connsiteX1" fmla="*/ 53142 w 62451"/>
                <a:gd name="connsiteY1" fmla="*/ 97751 h 100853"/>
                <a:gd name="connsiteX2" fmla="*/ 62452 w 62451"/>
                <a:gd name="connsiteY2" fmla="*/ 37238 h 100853"/>
                <a:gd name="connsiteX3" fmla="*/ 51591 w 62451"/>
                <a:gd name="connsiteY3" fmla="*/ 18619 h 100853"/>
                <a:gd name="connsiteX4" fmla="*/ 25214 w 62451"/>
                <a:gd name="connsiteY4" fmla="*/ 0 h 100853"/>
                <a:gd name="connsiteX5" fmla="*/ 3491 w 62451"/>
                <a:gd name="connsiteY5" fmla="*/ 29480 h 100853"/>
                <a:gd name="connsiteX6" fmla="*/ 3491 w 62451"/>
                <a:gd name="connsiteY6" fmla="*/ 52754 h 100853"/>
                <a:gd name="connsiteX7" fmla="*/ 42281 w 62451"/>
                <a:gd name="connsiteY7" fmla="*/ 100854 h 100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451" h="100853">
                  <a:moveTo>
                    <a:pt x="42281" y="100854"/>
                  </a:moveTo>
                  <a:lnTo>
                    <a:pt x="53142" y="97751"/>
                  </a:lnTo>
                  <a:lnTo>
                    <a:pt x="62452" y="37238"/>
                  </a:lnTo>
                  <a:cubicBezTo>
                    <a:pt x="62452" y="29480"/>
                    <a:pt x="59349" y="23274"/>
                    <a:pt x="51591" y="18619"/>
                  </a:cubicBezTo>
                  <a:lnTo>
                    <a:pt x="25214" y="0"/>
                  </a:lnTo>
                  <a:lnTo>
                    <a:pt x="3491" y="29480"/>
                  </a:lnTo>
                  <a:cubicBezTo>
                    <a:pt x="-1164" y="37238"/>
                    <a:pt x="-1164" y="46548"/>
                    <a:pt x="3491" y="52754"/>
                  </a:cubicBezTo>
                  <a:lnTo>
                    <a:pt x="42281" y="100854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CC27A36-2617-3BF4-78F7-B561F2583484}"/>
                </a:ext>
              </a:extLst>
            </p:cNvPr>
            <p:cNvSpPr/>
            <p:nvPr/>
          </p:nvSpPr>
          <p:spPr>
            <a:xfrm>
              <a:off x="5535589" y="8749781"/>
              <a:ext cx="83786" cy="88441"/>
            </a:xfrm>
            <a:custGeom>
              <a:avLst/>
              <a:gdLst>
                <a:gd name="connsiteX0" fmla="*/ 71374 w 83786"/>
                <a:gd name="connsiteY0" fmla="*/ 57409 h 88441"/>
                <a:gd name="connsiteX1" fmla="*/ 83786 w 83786"/>
                <a:gd name="connsiteY1" fmla="*/ 40342 h 88441"/>
                <a:gd name="connsiteX2" fmla="*/ 82235 w 83786"/>
                <a:gd name="connsiteY2" fmla="*/ 0 h 88441"/>
                <a:gd name="connsiteX3" fmla="*/ 38790 w 83786"/>
                <a:gd name="connsiteY3" fmla="*/ 3103 h 88441"/>
                <a:gd name="connsiteX4" fmla="*/ 24826 w 83786"/>
                <a:gd name="connsiteY4" fmla="*/ 15516 h 88441"/>
                <a:gd name="connsiteX5" fmla="*/ 0 w 83786"/>
                <a:gd name="connsiteY5" fmla="*/ 79132 h 88441"/>
                <a:gd name="connsiteX6" fmla="*/ 10861 w 83786"/>
                <a:gd name="connsiteY6" fmla="*/ 88441 h 88441"/>
                <a:gd name="connsiteX7" fmla="*/ 71374 w 83786"/>
                <a:gd name="connsiteY7" fmla="*/ 57409 h 8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786" h="88441">
                  <a:moveTo>
                    <a:pt x="71374" y="57409"/>
                  </a:moveTo>
                  <a:cubicBezTo>
                    <a:pt x="79132" y="54306"/>
                    <a:pt x="83786" y="48100"/>
                    <a:pt x="83786" y="40342"/>
                  </a:cubicBezTo>
                  <a:lnTo>
                    <a:pt x="82235" y="0"/>
                  </a:lnTo>
                  <a:lnTo>
                    <a:pt x="38790" y="3103"/>
                  </a:lnTo>
                  <a:cubicBezTo>
                    <a:pt x="32584" y="4655"/>
                    <a:pt x="26377" y="9310"/>
                    <a:pt x="24826" y="15516"/>
                  </a:cubicBezTo>
                  <a:lnTo>
                    <a:pt x="0" y="79132"/>
                  </a:lnTo>
                  <a:lnTo>
                    <a:pt x="10861" y="88441"/>
                  </a:lnTo>
                  <a:lnTo>
                    <a:pt x="71374" y="57409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9EF5089-9113-6AAD-B46A-EDB7C5BA710B}"/>
                </a:ext>
              </a:extLst>
            </p:cNvPr>
            <p:cNvSpPr/>
            <p:nvPr/>
          </p:nvSpPr>
          <p:spPr>
            <a:xfrm>
              <a:off x="5521624" y="9022863"/>
              <a:ext cx="79131" cy="48099"/>
            </a:xfrm>
            <a:custGeom>
              <a:avLst/>
              <a:gdLst>
                <a:gd name="connsiteX0" fmla="*/ 35687 w 79131"/>
                <a:gd name="connsiteY0" fmla="*/ 3103 h 48099"/>
                <a:gd name="connsiteX1" fmla="*/ 26377 w 79131"/>
                <a:gd name="connsiteY1" fmla="*/ 10861 h 48099"/>
                <a:gd name="connsiteX2" fmla="*/ 0 w 79131"/>
                <a:gd name="connsiteY2" fmla="*/ 37238 h 48099"/>
                <a:gd name="connsiteX3" fmla="*/ 1552 w 79131"/>
                <a:gd name="connsiteY3" fmla="*/ 46548 h 48099"/>
                <a:gd name="connsiteX4" fmla="*/ 44996 w 79131"/>
                <a:gd name="connsiteY4" fmla="*/ 48100 h 48099"/>
                <a:gd name="connsiteX5" fmla="*/ 66719 w 79131"/>
                <a:gd name="connsiteY5" fmla="*/ 32584 h 48099"/>
                <a:gd name="connsiteX6" fmla="*/ 79132 w 79131"/>
                <a:gd name="connsiteY6" fmla="*/ 4655 h 48099"/>
                <a:gd name="connsiteX7" fmla="*/ 51203 w 79131"/>
                <a:gd name="connsiteY7" fmla="*/ 0 h 48099"/>
                <a:gd name="connsiteX8" fmla="*/ 35687 w 79131"/>
                <a:gd name="connsiteY8" fmla="*/ 3103 h 48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131" h="48099">
                  <a:moveTo>
                    <a:pt x="35687" y="3103"/>
                  </a:moveTo>
                  <a:cubicBezTo>
                    <a:pt x="32584" y="4655"/>
                    <a:pt x="29480" y="7758"/>
                    <a:pt x="26377" y="10861"/>
                  </a:cubicBezTo>
                  <a:lnTo>
                    <a:pt x="0" y="37238"/>
                  </a:lnTo>
                  <a:lnTo>
                    <a:pt x="1552" y="46548"/>
                  </a:lnTo>
                  <a:lnTo>
                    <a:pt x="44996" y="48100"/>
                  </a:lnTo>
                  <a:cubicBezTo>
                    <a:pt x="54306" y="48100"/>
                    <a:pt x="60512" y="41893"/>
                    <a:pt x="66719" y="32584"/>
                  </a:cubicBezTo>
                  <a:lnTo>
                    <a:pt x="79132" y="4655"/>
                  </a:lnTo>
                  <a:lnTo>
                    <a:pt x="51203" y="0"/>
                  </a:lnTo>
                  <a:cubicBezTo>
                    <a:pt x="44996" y="0"/>
                    <a:pt x="40342" y="0"/>
                    <a:pt x="35687" y="3103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573D6B-F0FB-EBEA-2DE6-E4CFE2E85DB7}"/>
                </a:ext>
              </a:extLst>
            </p:cNvPr>
            <p:cNvSpPr/>
            <p:nvPr/>
          </p:nvSpPr>
          <p:spPr>
            <a:xfrm>
              <a:off x="5492144" y="8858393"/>
              <a:ext cx="85575" cy="93095"/>
            </a:xfrm>
            <a:custGeom>
              <a:avLst/>
              <a:gdLst>
                <a:gd name="connsiteX0" fmla="*/ 10861 w 85575"/>
                <a:gd name="connsiteY0" fmla="*/ 93096 h 93095"/>
                <a:gd name="connsiteX1" fmla="*/ 71374 w 85575"/>
                <a:gd name="connsiteY1" fmla="*/ 62064 h 93095"/>
                <a:gd name="connsiteX2" fmla="*/ 85338 w 85575"/>
                <a:gd name="connsiteY2" fmla="*/ 37238 h 93095"/>
                <a:gd name="connsiteX3" fmla="*/ 80683 w 85575"/>
                <a:gd name="connsiteY3" fmla="*/ 0 h 93095"/>
                <a:gd name="connsiteX4" fmla="*/ 40342 w 85575"/>
                <a:gd name="connsiteY4" fmla="*/ 15516 h 93095"/>
                <a:gd name="connsiteX5" fmla="*/ 26377 w 85575"/>
                <a:gd name="connsiteY5" fmla="*/ 29480 h 93095"/>
                <a:gd name="connsiteX6" fmla="*/ 0 w 85575"/>
                <a:gd name="connsiteY6" fmla="*/ 85338 h 93095"/>
                <a:gd name="connsiteX7" fmla="*/ 10861 w 85575"/>
                <a:gd name="connsiteY7" fmla="*/ 93096 h 9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575" h="93095">
                  <a:moveTo>
                    <a:pt x="10861" y="93096"/>
                  </a:moveTo>
                  <a:lnTo>
                    <a:pt x="71374" y="62064"/>
                  </a:lnTo>
                  <a:cubicBezTo>
                    <a:pt x="80683" y="57409"/>
                    <a:pt x="86890" y="48100"/>
                    <a:pt x="85338" y="37238"/>
                  </a:cubicBezTo>
                  <a:lnTo>
                    <a:pt x="80683" y="0"/>
                  </a:lnTo>
                  <a:lnTo>
                    <a:pt x="40342" y="15516"/>
                  </a:lnTo>
                  <a:cubicBezTo>
                    <a:pt x="34135" y="18619"/>
                    <a:pt x="27929" y="23274"/>
                    <a:pt x="26377" y="29480"/>
                  </a:cubicBezTo>
                  <a:lnTo>
                    <a:pt x="0" y="85338"/>
                  </a:lnTo>
                  <a:lnTo>
                    <a:pt x="10861" y="93096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31D7C44-210F-37B0-3B60-EBB368583475}"/>
                </a:ext>
              </a:extLst>
            </p:cNvPr>
            <p:cNvSpPr/>
            <p:nvPr/>
          </p:nvSpPr>
          <p:spPr>
            <a:xfrm>
              <a:off x="5339020" y="8748230"/>
              <a:ext cx="73991" cy="96199"/>
            </a:xfrm>
            <a:custGeom>
              <a:avLst/>
              <a:gdLst>
                <a:gd name="connsiteX0" fmla="*/ 7273 w 73991"/>
                <a:gd name="connsiteY0" fmla="*/ 46548 h 96199"/>
                <a:gd name="connsiteX1" fmla="*/ 61579 w 73991"/>
                <a:gd name="connsiteY1" fmla="*/ 96199 h 96199"/>
                <a:gd name="connsiteX2" fmla="*/ 73992 w 73991"/>
                <a:gd name="connsiteY2" fmla="*/ 91544 h 96199"/>
                <a:gd name="connsiteX3" fmla="*/ 67786 w 73991"/>
                <a:gd name="connsiteY3" fmla="*/ 29480 h 96199"/>
                <a:gd name="connsiteX4" fmla="*/ 47615 w 73991"/>
                <a:gd name="connsiteY4" fmla="*/ 7758 h 96199"/>
                <a:gd name="connsiteX5" fmla="*/ 22789 w 73991"/>
                <a:gd name="connsiteY5" fmla="*/ 0 h 96199"/>
                <a:gd name="connsiteX6" fmla="*/ 2618 w 73991"/>
                <a:gd name="connsiteY6" fmla="*/ 18619 h 96199"/>
                <a:gd name="connsiteX7" fmla="*/ 7273 w 73991"/>
                <a:gd name="connsiteY7" fmla="*/ 46548 h 9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991" h="96199">
                  <a:moveTo>
                    <a:pt x="7273" y="46548"/>
                  </a:moveTo>
                  <a:lnTo>
                    <a:pt x="61579" y="96199"/>
                  </a:lnTo>
                  <a:lnTo>
                    <a:pt x="73992" y="91544"/>
                  </a:lnTo>
                  <a:lnTo>
                    <a:pt x="67786" y="29480"/>
                  </a:lnTo>
                  <a:cubicBezTo>
                    <a:pt x="66234" y="18619"/>
                    <a:pt x="58476" y="10861"/>
                    <a:pt x="47615" y="7758"/>
                  </a:cubicBezTo>
                  <a:lnTo>
                    <a:pt x="22789" y="0"/>
                  </a:lnTo>
                  <a:lnTo>
                    <a:pt x="2618" y="18619"/>
                  </a:lnTo>
                  <a:cubicBezTo>
                    <a:pt x="-2036" y="29480"/>
                    <a:pt x="-485" y="40342"/>
                    <a:pt x="7273" y="46548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35B6F0-F4C0-1B6F-DC43-5D11051D1B66}"/>
                </a:ext>
              </a:extLst>
            </p:cNvPr>
            <p:cNvSpPr/>
            <p:nvPr/>
          </p:nvSpPr>
          <p:spPr>
            <a:xfrm>
              <a:off x="5929695" y="8908044"/>
              <a:ext cx="93096" cy="97750"/>
            </a:xfrm>
            <a:custGeom>
              <a:avLst/>
              <a:gdLst>
                <a:gd name="connsiteX0" fmla="*/ 37238 w 93096"/>
                <a:gd name="connsiteY0" fmla="*/ 20171 h 97750"/>
                <a:gd name="connsiteX1" fmla="*/ 37238 w 93096"/>
                <a:gd name="connsiteY1" fmla="*/ 20171 h 97750"/>
                <a:gd name="connsiteX2" fmla="*/ 0 w 93096"/>
                <a:gd name="connsiteY2" fmla="*/ 89993 h 97750"/>
                <a:gd name="connsiteX3" fmla="*/ 9310 w 93096"/>
                <a:gd name="connsiteY3" fmla="*/ 97751 h 97750"/>
                <a:gd name="connsiteX4" fmla="*/ 77580 w 93096"/>
                <a:gd name="connsiteY4" fmla="*/ 60512 h 97750"/>
                <a:gd name="connsiteX5" fmla="*/ 89993 w 93096"/>
                <a:gd name="connsiteY5" fmla="*/ 40342 h 97750"/>
                <a:gd name="connsiteX6" fmla="*/ 93096 w 93096"/>
                <a:gd name="connsiteY6" fmla="*/ 0 h 97750"/>
                <a:gd name="connsiteX7" fmla="*/ 57409 w 93096"/>
                <a:gd name="connsiteY7" fmla="*/ 4655 h 97750"/>
                <a:gd name="connsiteX8" fmla="*/ 37238 w 93096"/>
                <a:gd name="connsiteY8" fmla="*/ 20171 h 97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096" h="97750">
                  <a:moveTo>
                    <a:pt x="37238" y="20171"/>
                  </a:moveTo>
                  <a:lnTo>
                    <a:pt x="37238" y="20171"/>
                  </a:lnTo>
                  <a:lnTo>
                    <a:pt x="0" y="89993"/>
                  </a:lnTo>
                  <a:lnTo>
                    <a:pt x="9310" y="97751"/>
                  </a:lnTo>
                  <a:lnTo>
                    <a:pt x="77580" y="60512"/>
                  </a:lnTo>
                  <a:cubicBezTo>
                    <a:pt x="85338" y="55858"/>
                    <a:pt x="89993" y="48100"/>
                    <a:pt x="89993" y="40342"/>
                  </a:cubicBezTo>
                  <a:lnTo>
                    <a:pt x="93096" y="0"/>
                  </a:lnTo>
                  <a:lnTo>
                    <a:pt x="57409" y="4655"/>
                  </a:lnTo>
                  <a:cubicBezTo>
                    <a:pt x="48100" y="6206"/>
                    <a:pt x="40342" y="12413"/>
                    <a:pt x="37238" y="20171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61D526-02C0-64EB-5852-271738C76BEB}"/>
                </a:ext>
              </a:extLst>
            </p:cNvPr>
            <p:cNvSpPr/>
            <p:nvPr/>
          </p:nvSpPr>
          <p:spPr>
            <a:xfrm>
              <a:off x="6027446" y="8892528"/>
              <a:ext cx="105508" cy="105508"/>
            </a:xfrm>
            <a:custGeom>
              <a:avLst/>
              <a:gdLst>
                <a:gd name="connsiteX0" fmla="*/ 105509 w 105508"/>
                <a:gd name="connsiteY0" fmla="*/ 0 h 105508"/>
                <a:gd name="connsiteX1" fmla="*/ 58961 w 105508"/>
                <a:gd name="connsiteY1" fmla="*/ 9310 h 105508"/>
                <a:gd name="connsiteX2" fmla="*/ 38790 w 105508"/>
                <a:gd name="connsiteY2" fmla="*/ 27929 h 105508"/>
                <a:gd name="connsiteX3" fmla="*/ 0 w 105508"/>
                <a:gd name="connsiteY3" fmla="*/ 96199 h 105508"/>
                <a:gd name="connsiteX4" fmla="*/ 7758 w 105508"/>
                <a:gd name="connsiteY4" fmla="*/ 105509 h 105508"/>
                <a:gd name="connsiteX5" fmla="*/ 79132 w 105508"/>
                <a:gd name="connsiteY5" fmla="*/ 74477 h 105508"/>
                <a:gd name="connsiteX6" fmla="*/ 99302 w 105508"/>
                <a:gd name="connsiteY6" fmla="*/ 40342 h 105508"/>
                <a:gd name="connsiteX7" fmla="*/ 105509 w 105508"/>
                <a:gd name="connsiteY7" fmla="*/ 0 h 105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508" h="105508">
                  <a:moveTo>
                    <a:pt x="105509" y="0"/>
                  </a:moveTo>
                  <a:lnTo>
                    <a:pt x="58961" y="9310"/>
                  </a:lnTo>
                  <a:cubicBezTo>
                    <a:pt x="52754" y="9310"/>
                    <a:pt x="44996" y="15516"/>
                    <a:pt x="38790" y="27929"/>
                  </a:cubicBezTo>
                  <a:lnTo>
                    <a:pt x="0" y="96199"/>
                  </a:lnTo>
                  <a:lnTo>
                    <a:pt x="7758" y="105509"/>
                  </a:lnTo>
                  <a:lnTo>
                    <a:pt x="79132" y="74477"/>
                  </a:lnTo>
                  <a:cubicBezTo>
                    <a:pt x="91544" y="69822"/>
                    <a:pt x="99302" y="55858"/>
                    <a:pt x="99302" y="40342"/>
                  </a:cubicBezTo>
                  <a:lnTo>
                    <a:pt x="105509" y="0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559BAAA-1D11-1D29-8852-5DDF0635049B}"/>
                </a:ext>
              </a:extLst>
            </p:cNvPr>
            <p:cNvSpPr/>
            <p:nvPr/>
          </p:nvSpPr>
          <p:spPr>
            <a:xfrm>
              <a:off x="5987104" y="9030621"/>
              <a:ext cx="110163" cy="89992"/>
            </a:xfrm>
            <a:custGeom>
              <a:avLst/>
              <a:gdLst>
                <a:gd name="connsiteX0" fmla="*/ 9310 w 110163"/>
                <a:gd name="connsiteY0" fmla="*/ 89993 h 89992"/>
                <a:gd name="connsiteX1" fmla="*/ 91544 w 110163"/>
                <a:gd name="connsiteY1" fmla="*/ 52754 h 89992"/>
                <a:gd name="connsiteX2" fmla="*/ 107060 w 110163"/>
                <a:gd name="connsiteY2" fmla="*/ 31032 h 89992"/>
                <a:gd name="connsiteX3" fmla="*/ 110164 w 110163"/>
                <a:gd name="connsiteY3" fmla="*/ 0 h 89992"/>
                <a:gd name="connsiteX4" fmla="*/ 63616 w 110163"/>
                <a:gd name="connsiteY4" fmla="*/ 3103 h 89992"/>
                <a:gd name="connsiteX5" fmla="*/ 41893 w 110163"/>
                <a:gd name="connsiteY5" fmla="*/ 15516 h 89992"/>
                <a:gd name="connsiteX6" fmla="*/ 0 w 110163"/>
                <a:gd name="connsiteY6" fmla="*/ 80683 h 89992"/>
                <a:gd name="connsiteX7" fmla="*/ 9310 w 110163"/>
                <a:gd name="connsiteY7" fmla="*/ 89993 h 8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163" h="89992">
                  <a:moveTo>
                    <a:pt x="9310" y="89993"/>
                  </a:moveTo>
                  <a:lnTo>
                    <a:pt x="91544" y="52754"/>
                  </a:lnTo>
                  <a:cubicBezTo>
                    <a:pt x="100854" y="48100"/>
                    <a:pt x="107060" y="40342"/>
                    <a:pt x="107060" y="31032"/>
                  </a:cubicBezTo>
                  <a:lnTo>
                    <a:pt x="110164" y="0"/>
                  </a:lnTo>
                  <a:lnTo>
                    <a:pt x="63616" y="3103"/>
                  </a:lnTo>
                  <a:cubicBezTo>
                    <a:pt x="54306" y="3103"/>
                    <a:pt x="46548" y="7758"/>
                    <a:pt x="41893" y="15516"/>
                  </a:cubicBezTo>
                  <a:lnTo>
                    <a:pt x="0" y="80683"/>
                  </a:lnTo>
                  <a:lnTo>
                    <a:pt x="9310" y="89993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A4EE012-88F4-0528-12E7-9D4C411E7C3C}"/>
                </a:ext>
              </a:extLst>
            </p:cNvPr>
            <p:cNvSpPr/>
            <p:nvPr/>
          </p:nvSpPr>
          <p:spPr>
            <a:xfrm>
              <a:off x="6042962" y="9089095"/>
              <a:ext cx="147402" cy="68757"/>
            </a:xfrm>
            <a:custGeom>
              <a:avLst/>
              <a:gdLst>
                <a:gd name="connsiteX0" fmla="*/ 119473 w 147402"/>
                <a:gd name="connsiteY0" fmla="*/ 54793 h 68757"/>
                <a:gd name="connsiteX1" fmla="*/ 147402 w 147402"/>
                <a:gd name="connsiteY1" fmla="*/ 22209 h 68757"/>
                <a:gd name="connsiteX2" fmla="*/ 96199 w 147402"/>
                <a:gd name="connsiteY2" fmla="*/ 2038 h 68757"/>
                <a:gd name="connsiteX3" fmla="*/ 68270 w 147402"/>
                <a:gd name="connsiteY3" fmla="*/ 5142 h 68757"/>
                <a:gd name="connsiteX4" fmla="*/ 0 w 147402"/>
                <a:gd name="connsiteY4" fmla="*/ 57896 h 68757"/>
                <a:gd name="connsiteX5" fmla="*/ 4655 w 147402"/>
                <a:gd name="connsiteY5" fmla="*/ 68757 h 68757"/>
                <a:gd name="connsiteX6" fmla="*/ 99302 w 147402"/>
                <a:gd name="connsiteY6" fmla="*/ 64102 h 68757"/>
                <a:gd name="connsiteX7" fmla="*/ 119473 w 147402"/>
                <a:gd name="connsiteY7" fmla="*/ 54793 h 68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402" h="68757">
                  <a:moveTo>
                    <a:pt x="119473" y="54793"/>
                  </a:moveTo>
                  <a:lnTo>
                    <a:pt x="147402" y="22209"/>
                  </a:lnTo>
                  <a:lnTo>
                    <a:pt x="96199" y="2038"/>
                  </a:lnTo>
                  <a:cubicBezTo>
                    <a:pt x="86890" y="-1065"/>
                    <a:pt x="76028" y="-1065"/>
                    <a:pt x="68270" y="5142"/>
                  </a:cubicBezTo>
                  <a:lnTo>
                    <a:pt x="0" y="57896"/>
                  </a:lnTo>
                  <a:lnTo>
                    <a:pt x="4655" y="68757"/>
                  </a:lnTo>
                  <a:lnTo>
                    <a:pt x="99302" y="64102"/>
                  </a:lnTo>
                  <a:cubicBezTo>
                    <a:pt x="107060" y="62551"/>
                    <a:pt x="114818" y="59448"/>
                    <a:pt x="119473" y="54793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9F7D450-9B1B-0268-CC67-B89BAAD1C312}"/>
                </a:ext>
              </a:extLst>
            </p:cNvPr>
            <p:cNvSpPr/>
            <p:nvPr/>
          </p:nvSpPr>
          <p:spPr>
            <a:xfrm>
              <a:off x="5946763" y="9181126"/>
              <a:ext cx="107258" cy="99302"/>
            </a:xfrm>
            <a:custGeom>
              <a:avLst/>
              <a:gdLst>
                <a:gd name="connsiteX0" fmla="*/ 46548 w 107258"/>
                <a:gd name="connsiteY0" fmla="*/ 17068 h 99302"/>
                <a:gd name="connsiteX1" fmla="*/ 34135 w 107258"/>
                <a:gd name="connsiteY1" fmla="*/ 27929 h 99302"/>
                <a:gd name="connsiteX2" fmla="*/ 0 w 107258"/>
                <a:gd name="connsiteY2" fmla="*/ 89993 h 99302"/>
                <a:gd name="connsiteX3" fmla="*/ 7758 w 107258"/>
                <a:gd name="connsiteY3" fmla="*/ 99302 h 99302"/>
                <a:gd name="connsiteX4" fmla="*/ 89993 w 107258"/>
                <a:gd name="connsiteY4" fmla="*/ 66719 h 99302"/>
                <a:gd name="connsiteX5" fmla="*/ 107060 w 107258"/>
                <a:gd name="connsiteY5" fmla="*/ 38790 h 99302"/>
                <a:gd name="connsiteX6" fmla="*/ 103957 w 107258"/>
                <a:gd name="connsiteY6" fmla="*/ 0 h 99302"/>
                <a:gd name="connsiteX7" fmla="*/ 46548 w 107258"/>
                <a:gd name="connsiteY7" fmla="*/ 17068 h 99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258" h="99302">
                  <a:moveTo>
                    <a:pt x="46548" y="17068"/>
                  </a:moveTo>
                  <a:cubicBezTo>
                    <a:pt x="41893" y="18619"/>
                    <a:pt x="37238" y="23274"/>
                    <a:pt x="34135" y="27929"/>
                  </a:cubicBezTo>
                  <a:lnTo>
                    <a:pt x="0" y="89993"/>
                  </a:lnTo>
                  <a:lnTo>
                    <a:pt x="7758" y="99302"/>
                  </a:lnTo>
                  <a:lnTo>
                    <a:pt x="89993" y="66719"/>
                  </a:lnTo>
                  <a:cubicBezTo>
                    <a:pt x="100854" y="62064"/>
                    <a:pt x="108612" y="51203"/>
                    <a:pt x="107060" y="38790"/>
                  </a:cubicBezTo>
                  <a:lnTo>
                    <a:pt x="103957" y="0"/>
                  </a:lnTo>
                  <a:lnTo>
                    <a:pt x="46548" y="17068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6021E3E-3B09-0E51-E583-E3FED5E00FFC}"/>
                </a:ext>
              </a:extLst>
            </p:cNvPr>
            <p:cNvSpPr/>
            <p:nvPr/>
          </p:nvSpPr>
          <p:spPr>
            <a:xfrm>
              <a:off x="6136058" y="8749781"/>
              <a:ext cx="113266" cy="108611"/>
            </a:xfrm>
            <a:custGeom>
              <a:avLst/>
              <a:gdLst>
                <a:gd name="connsiteX0" fmla="*/ 4655 w 113266"/>
                <a:gd name="connsiteY0" fmla="*/ 108612 h 108611"/>
                <a:gd name="connsiteX1" fmla="*/ 97751 w 113266"/>
                <a:gd name="connsiteY1" fmla="*/ 65167 h 108611"/>
                <a:gd name="connsiteX2" fmla="*/ 113267 w 113266"/>
                <a:gd name="connsiteY2" fmla="*/ 40342 h 108611"/>
                <a:gd name="connsiteX3" fmla="*/ 113267 w 113266"/>
                <a:gd name="connsiteY3" fmla="*/ 0 h 108611"/>
                <a:gd name="connsiteX4" fmla="*/ 66719 w 113266"/>
                <a:gd name="connsiteY4" fmla="*/ 4655 h 108611"/>
                <a:gd name="connsiteX5" fmla="*/ 52754 w 113266"/>
                <a:gd name="connsiteY5" fmla="*/ 17068 h 108611"/>
                <a:gd name="connsiteX6" fmla="*/ 0 w 113266"/>
                <a:gd name="connsiteY6" fmla="*/ 99302 h 108611"/>
                <a:gd name="connsiteX7" fmla="*/ 4655 w 113266"/>
                <a:gd name="connsiteY7" fmla="*/ 108612 h 108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3266" h="108611">
                  <a:moveTo>
                    <a:pt x="4655" y="108612"/>
                  </a:moveTo>
                  <a:lnTo>
                    <a:pt x="97751" y="65167"/>
                  </a:lnTo>
                  <a:cubicBezTo>
                    <a:pt x="107060" y="60512"/>
                    <a:pt x="113267" y="51203"/>
                    <a:pt x="113267" y="40342"/>
                  </a:cubicBezTo>
                  <a:lnTo>
                    <a:pt x="113267" y="0"/>
                  </a:lnTo>
                  <a:lnTo>
                    <a:pt x="66719" y="4655"/>
                  </a:lnTo>
                  <a:cubicBezTo>
                    <a:pt x="60512" y="6206"/>
                    <a:pt x="55858" y="10861"/>
                    <a:pt x="52754" y="17068"/>
                  </a:cubicBezTo>
                  <a:lnTo>
                    <a:pt x="0" y="99302"/>
                  </a:lnTo>
                  <a:lnTo>
                    <a:pt x="4655" y="108612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7094568-12F2-41BD-EDED-69E593F5C797}"/>
                </a:ext>
              </a:extLst>
            </p:cNvPr>
            <p:cNvSpPr/>
            <p:nvPr/>
          </p:nvSpPr>
          <p:spPr>
            <a:xfrm>
              <a:off x="6258634" y="8749781"/>
              <a:ext cx="100854" cy="107060"/>
            </a:xfrm>
            <a:custGeom>
              <a:avLst/>
              <a:gdLst>
                <a:gd name="connsiteX0" fmla="*/ 65167 w 100854"/>
                <a:gd name="connsiteY0" fmla="*/ 85338 h 107060"/>
                <a:gd name="connsiteX1" fmla="*/ 99302 w 100854"/>
                <a:gd name="connsiteY1" fmla="*/ 54306 h 107060"/>
                <a:gd name="connsiteX2" fmla="*/ 100854 w 100854"/>
                <a:gd name="connsiteY2" fmla="*/ 0 h 107060"/>
                <a:gd name="connsiteX3" fmla="*/ 55858 w 100854"/>
                <a:gd name="connsiteY3" fmla="*/ 6206 h 107060"/>
                <a:gd name="connsiteX4" fmla="*/ 31032 w 100854"/>
                <a:gd name="connsiteY4" fmla="*/ 24826 h 107060"/>
                <a:gd name="connsiteX5" fmla="*/ 0 w 100854"/>
                <a:gd name="connsiteY5" fmla="*/ 97751 h 107060"/>
                <a:gd name="connsiteX6" fmla="*/ 9310 w 100854"/>
                <a:gd name="connsiteY6" fmla="*/ 107060 h 107060"/>
                <a:gd name="connsiteX7" fmla="*/ 65167 w 100854"/>
                <a:gd name="connsiteY7" fmla="*/ 85338 h 107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854" h="107060">
                  <a:moveTo>
                    <a:pt x="65167" y="85338"/>
                  </a:moveTo>
                  <a:cubicBezTo>
                    <a:pt x="82235" y="77580"/>
                    <a:pt x="97751" y="69822"/>
                    <a:pt x="99302" y="54306"/>
                  </a:cubicBezTo>
                  <a:cubicBezTo>
                    <a:pt x="100854" y="41893"/>
                    <a:pt x="100854" y="6206"/>
                    <a:pt x="100854" y="0"/>
                  </a:cubicBezTo>
                  <a:lnTo>
                    <a:pt x="55858" y="6206"/>
                  </a:lnTo>
                  <a:cubicBezTo>
                    <a:pt x="43445" y="6206"/>
                    <a:pt x="34135" y="13964"/>
                    <a:pt x="31032" y="24826"/>
                  </a:cubicBezTo>
                  <a:lnTo>
                    <a:pt x="0" y="97751"/>
                  </a:lnTo>
                  <a:lnTo>
                    <a:pt x="9310" y="107060"/>
                  </a:lnTo>
                  <a:lnTo>
                    <a:pt x="65167" y="85338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62AF45-CE52-EE82-DE5A-AEC4B888710B}"/>
                </a:ext>
              </a:extLst>
            </p:cNvPr>
            <p:cNvSpPr/>
            <p:nvPr/>
          </p:nvSpPr>
          <p:spPr>
            <a:xfrm>
              <a:off x="6073994" y="9428164"/>
              <a:ext cx="147402" cy="68547"/>
            </a:xfrm>
            <a:custGeom>
              <a:avLst/>
              <a:gdLst>
                <a:gd name="connsiteX0" fmla="*/ 110164 w 147402"/>
                <a:gd name="connsiteY0" fmla="*/ 7424 h 68547"/>
                <a:gd name="connsiteX1" fmla="*/ 85338 w 147402"/>
                <a:gd name="connsiteY1" fmla="*/ 1217 h 68547"/>
                <a:gd name="connsiteX2" fmla="*/ 1552 w 147402"/>
                <a:gd name="connsiteY2" fmla="*/ 16733 h 68547"/>
                <a:gd name="connsiteX3" fmla="*/ 0 w 147402"/>
                <a:gd name="connsiteY3" fmla="*/ 29146 h 68547"/>
                <a:gd name="connsiteX4" fmla="*/ 86890 w 147402"/>
                <a:gd name="connsiteY4" fmla="*/ 66385 h 68547"/>
                <a:gd name="connsiteX5" fmla="*/ 113267 w 147402"/>
                <a:gd name="connsiteY5" fmla="*/ 64833 h 68547"/>
                <a:gd name="connsiteX6" fmla="*/ 147402 w 147402"/>
                <a:gd name="connsiteY6" fmla="*/ 43111 h 68547"/>
                <a:gd name="connsiteX7" fmla="*/ 110164 w 147402"/>
                <a:gd name="connsiteY7" fmla="*/ 7424 h 68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402" h="68547">
                  <a:moveTo>
                    <a:pt x="110164" y="7424"/>
                  </a:moveTo>
                  <a:cubicBezTo>
                    <a:pt x="103957" y="1217"/>
                    <a:pt x="94648" y="-1886"/>
                    <a:pt x="85338" y="1217"/>
                  </a:cubicBezTo>
                  <a:lnTo>
                    <a:pt x="1552" y="16733"/>
                  </a:lnTo>
                  <a:lnTo>
                    <a:pt x="0" y="29146"/>
                  </a:lnTo>
                  <a:lnTo>
                    <a:pt x="86890" y="66385"/>
                  </a:lnTo>
                  <a:cubicBezTo>
                    <a:pt x="96199" y="69488"/>
                    <a:pt x="105509" y="69488"/>
                    <a:pt x="113267" y="64833"/>
                  </a:cubicBezTo>
                  <a:lnTo>
                    <a:pt x="147402" y="43111"/>
                  </a:lnTo>
                  <a:lnTo>
                    <a:pt x="110164" y="7424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05EF6AF-4D8C-D9D5-9479-779D913DE41C}"/>
                </a:ext>
              </a:extLst>
            </p:cNvPr>
            <p:cNvSpPr/>
            <p:nvPr/>
          </p:nvSpPr>
          <p:spPr>
            <a:xfrm>
              <a:off x="5762122" y="8903390"/>
              <a:ext cx="82234" cy="121024"/>
            </a:xfrm>
            <a:custGeom>
              <a:avLst/>
              <a:gdLst>
                <a:gd name="connsiteX0" fmla="*/ 80683 w 82234"/>
                <a:gd name="connsiteY0" fmla="*/ 48100 h 121024"/>
                <a:gd name="connsiteX1" fmla="*/ 82235 w 82234"/>
                <a:gd name="connsiteY1" fmla="*/ 0 h 121024"/>
                <a:gd name="connsiteX2" fmla="*/ 41893 w 82234"/>
                <a:gd name="connsiteY2" fmla="*/ 12413 h 121024"/>
                <a:gd name="connsiteX3" fmla="*/ 23274 w 82234"/>
                <a:gd name="connsiteY3" fmla="*/ 31032 h 121024"/>
                <a:gd name="connsiteX4" fmla="*/ 0 w 82234"/>
                <a:gd name="connsiteY4" fmla="*/ 114818 h 121024"/>
                <a:gd name="connsiteX5" fmla="*/ 9310 w 82234"/>
                <a:gd name="connsiteY5" fmla="*/ 121025 h 121024"/>
                <a:gd name="connsiteX6" fmla="*/ 69822 w 82234"/>
                <a:gd name="connsiteY6" fmla="*/ 72925 h 121024"/>
                <a:gd name="connsiteX7" fmla="*/ 80683 w 82234"/>
                <a:gd name="connsiteY7" fmla="*/ 48100 h 12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234" h="121024">
                  <a:moveTo>
                    <a:pt x="80683" y="48100"/>
                  </a:moveTo>
                  <a:lnTo>
                    <a:pt x="82235" y="0"/>
                  </a:lnTo>
                  <a:lnTo>
                    <a:pt x="41893" y="12413"/>
                  </a:lnTo>
                  <a:cubicBezTo>
                    <a:pt x="32584" y="15516"/>
                    <a:pt x="26377" y="21722"/>
                    <a:pt x="23274" y="31032"/>
                  </a:cubicBezTo>
                  <a:lnTo>
                    <a:pt x="0" y="114818"/>
                  </a:lnTo>
                  <a:lnTo>
                    <a:pt x="9310" y="121025"/>
                  </a:lnTo>
                  <a:lnTo>
                    <a:pt x="69822" y="72925"/>
                  </a:lnTo>
                  <a:cubicBezTo>
                    <a:pt x="76028" y="68270"/>
                    <a:pt x="80683" y="63616"/>
                    <a:pt x="80683" y="48100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A5B3BC6-2743-3DD5-F8F9-24CE67136B0C}"/>
                </a:ext>
              </a:extLst>
            </p:cNvPr>
            <p:cNvSpPr/>
            <p:nvPr/>
          </p:nvSpPr>
          <p:spPr>
            <a:xfrm>
              <a:off x="5800912" y="9004244"/>
              <a:ext cx="86889" cy="88441"/>
            </a:xfrm>
            <a:custGeom>
              <a:avLst/>
              <a:gdLst>
                <a:gd name="connsiteX0" fmla="*/ 69822 w 86889"/>
                <a:gd name="connsiteY0" fmla="*/ 58961 h 88441"/>
                <a:gd name="connsiteX1" fmla="*/ 83786 w 86889"/>
                <a:gd name="connsiteY1" fmla="*/ 34135 h 88441"/>
                <a:gd name="connsiteX2" fmla="*/ 86890 w 86889"/>
                <a:gd name="connsiteY2" fmla="*/ 0 h 88441"/>
                <a:gd name="connsiteX3" fmla="*/ 46548 w 86889"/>
                <a:gd name="connsiteY3" fmla="*/ 4655 h 88441"/>
                <a:gd name="connsiteX4" fmla="*/ 21722 w 86889"/>
                <a:gd name="connsiteY4" fmla="*/ 23274 h 88441"/>
                <a:gd name="connsiteX5" fmla="*/ 0 w 86889"/>
                <a:gd name="connsiteY5" fmla="*/ 80683 h 88441"/>
                <a:gd name="connsiteX6" fmla="*/ 9310 w 86889"/>
                <a:gd name="connsiteY6" fmla="*/ 88441 h 88441"/>
                <a:gd name="connsiteX7" fmla="*/ 69822 w 86889"/>
                <a:gd name="connsiteY7" fmla="*/ 58961 h 8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889" h="88441">
                  <a:moveTo>
                    <a:pt x="69822" y="58961"/>
                  </a:moveTo>
                  <a:cubicBezTo>
                    <a:pt x="79132" y="54306"/>
                    <a:pt x="83786" y="44996"/>
                    <a:pt x="83786" y="34135"/>
                  </a:cubicBezTo>
                  <a:lnTo>
                    <a:pt x="86890" y="0"/>
                  </a:lnTo>
                  <a:lnTo>
                    <a:pt x="46548" y="4655"/>
                  </a:lnTo>
                  <a:cubicBezTo>
                    <a:pt x="35687" y="4655"/>
                    <a:pt x="26377" y="12413"/>
                    <a:pt x="21722" y="23274"/>
                  </a:cubicBezTo>
                  <a:lnTo>
                    <a:pt x="0" y="80683"/>
                  </a:lnTo>
                  <a:lnTo>
                    <a:pt x="9310" y="88441"/>
                  </a:lnTo>
                  <a:lnTo>
                    <a:pt x="69822" y="58961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5389FF0-1534-EF60-7A14-AB3A9C5F92B6}"/>
                </a:ext>
              </a:extLst>
            </p:cNvPr>
            <p:cNvSpPr/>
            <p:nvPr/>
          </p:nvSpPr>
          <p:spPr>
            <a:xfrm>
              <a:off x="6049168" y="9341473"/>
              <a:ext cx="138092" cy="65798"/>
            </a:xfrm>
            <a:custGeom>
              <a:avLst/>
              <a:gdLst>
                <a:gd name="connsiteX0" fmla="*/ 85338 w 138092"/>
                <a:gd name="connsiteY0" fmla="*/ 64635 h 65798"/>
                <a:gd name="connsiteX1" fmla="*/ 114818 w 138092"/>
                <a:gd name="connsiteY1" fmla="*/ 55325 h 65798"/>
                <a:gd name="connsiteX2" fmla="*/ 138092 w 138092"/>
                <a:gd name="connsiteY2" fmla="*/ 24293 h 65798"/>
                <a:gd name="connsiteX3" fmla="*/ 91544 w 138092"/>
                <a:gd name="connsiteY3" fmla="*/ 2571 h 65798"/>
                <a:gd name="connsiteX4" fmla="*/ 69822 w 138092"/>
                <a:gd name="connsiteY4" fmla="*/ 1019 h 65798"/>
                <a:gd name="connsiteX5" fmla="*/ 0 w 138092"/>
                <a:gd name="connsiteY5" fmla="*/ 25845 h 65798"/>
                <a:gd name="connsiteX6" fmla="*/ 0 w 138092"/>
                <a:gd name="connsiteY6" fmla="*/ 38258 h 65798"/>
                <a:gd name="connsiteX7" fmla="*/ 85338 w 138092"/>
                <a:gd name="connsiteY7" fmla="*/ 64635 h 6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8092" h="65798">
                  <a:moveTo>
                    <a:pt x="85338" y="64635"/>
                  </a:moveTo>
                  <a:cubicBezTo>
                    <a:pt x="96199" y="67738"/>
                    <a:pt x="108612" y="64635"/>
                    <a:pt x="114818" y="55325"/>
                  </a:cubicBezTo>
                  <a:lnTo>
                    <a:pt x="138092" y="24293"/>
                  </a:lnTo>
                  <a:lnTo>
                    <a:pt x="91544" y="2571"/>
                  </a:lnTo>
                  <a:cubicBezTo>
                    <a:pt x="85338" y="-532"/>
                    <a:pt x="77580" y="-532"/>
                    <a:pt x="69822" y="1019"/>
                  </a:cubicBezTo>
                  <a:lnTo>
                    <a:pt x="0" y="25845"/>
                  </a:lnTo>
                  <a:lnTo>
                    <a:pt x="0" y="38258"/>
                  </a:lnTo>
                  <a:lnTo>
                    <a:pt x="85338" y="64635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611F9F3-A8A1-6027-E7C9-EA058CCAF839}"/>
                </a:ext>
              </a:extLst>
            </p:cNvPr>
            <p:cNvSpPr/>
            <p:nvPr/>
          </p:nvSpPr>
          <p:spPr>
            <a:xfrm>
              <a:off x="6050720" y="9502307"/>
              <a:ext cx="138092" cy="81481"/>
            </a:xfrm>
            <a:custGeom>
              <a:avLst/>
              <a:gdLst>
                <a:gd name="connsiteX0" fmla="*/ 97751 w 138092"/>
                <a:gd name="connsiteY0" fmla="*/ 80683 h 81481"/>
                <a:gd name="connsiteX1" fmla="*/ 138092 w 138092"/>
                <a:gd name="connsiteY1" fmla="*/ 76028 h 81481"/>
                <a:gd name="connsiteX2" fmla="*/ 125680 w 138092"/>
                <a:gd name="connsiteY2" fmla="*/ 46548 h 81481"/>
                <a:gd name="connsiteX3" fmla="*/ 89993 w 138092"/>
                <a:gd name="connsiteY3" fmla="*/ 17068 h 81481"/>
                <a:gd name="connsiteX4" fmla="*/ 6206 w 138092"/>
                <a:gd name="connsiteY4" fmla="*/ 0 h 81481"/>
                <a:gd name="connsiteX5" fmla="*/ 0 w 138092"/>
                <a:gd name="connsiteY5" fmla="*/ 10861 h 81481"/>
                <a:gd name="connsiteX6" fmla="*/ 55858 w 138092"/>
                <a:gd name="connsiteY6" fmla="*/ 66719 h 81481"/>
                <a:gd name="connsiteX7" fmla="*/ 97751 w 138092"/>
                <a:gd name="connsiteY7" fmla="*/ 80683 h 8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8092" h="81481">
                  <a:moveTo>
                    <a:pt x="97751" y="80683"/>
                  </a:moveTo>
                  <a:lnTo>
                    <a:pt x="138092" y="76028"/>
                  </a:lnTo>
                  <a:lnTo>
                    <a:pt x="125680" y="46548"/>
                  </a:lnTo>
                  <a:cubicBezTo>
                    <a:pt x="119473" y="31032"/>
                    <a:pt x="105509" y="20171"/>
                    <a:pt x="89993" y="17068"/>
                  </a:cubicBezTo>
                  <a:lnTo>
                    <a:pt x="6206" y="0"/>
                  </a:lnTo>
                  <a:lnTo>
                    <a:pt x="0" y="10861"/>
                  </a:lnTo>
                  <a:lnTo>
                    <a:pt x="55858" y="66719"/>
                  </a:lnTo>
                  <a:cubicBezTo>
                    <a:pt x="66719" y="77580"/>
                    <a:pt x="82235" y="83786"/>
                    <a:pt x="97751" y="80683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3B3C6C-98CE-9069-15F7-912328EB7146}"/>
                </a:ext>
              </a:extLst>
            </p:cNvPr>
            <p:cNvSpPr/>
            <p:nvPr/>
          </p:nvSpPr>
          <p:spPr>
            <a:xfrm>
              <a:off x="6056926" y="9600058"/>
              <a:ext cx="136540" cy="86889"/>
            </a:xfrm>
            <a:custGeom>
              <a:avLst/>
              <a:gdLst>
                <a:gd name="connsiteX0" fmla="*/ 80683 w 136540"/>
                <a:gd name="connsiteY0" fmla="*/ 86890 h 86889"/>
                <a:gd name="connsiteX1" fmla="*/ 136541 w 136540"/>
                <a:gd name="connsiteY1" fmla="*/ 82235 h 86889"/>
                <a:gd name="connsiteX2" fmla="*/ 131886 w 136540"/>
                <a:gd name="connsiteY2" fmla="*/ 46548 h 86889"/>
                <a:gd name="connsiteX3" fmla="*/ 110164 w 136540"/>
                <a:gd name="connsiteY3" fmla="*/ 23274 h 86889"/>
                <a:gd name="connsiteX4" fmla="*/ 6206 w 136540"/>
                <a:gd name="connsiteY4" fmla="*/ 0 h 86889"/>
                <a:gd name="connsiteX5" fmla="*/ 0 w 136540"/>
                <a:gd name="connsiteY5" fmla="*/ 10861 h 86889"/>
                <a:gd name="connsiteX6" fmla="*/ 57409 w 136540"/>
                <a:gd name="connsiteY6" fmla="*/ 76028 h 86889"/>
                <a:gd name="connsiteX7" fmla="*/ 80683 w 136540"/>
                <a:gd name="connsiteY7" fmla="*/ 86890 h 8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540" h="86889">
                  <a:moveTo>
                    <a:pt x="80683" y="86890"/>
                  </a:moveTo>
                  <a:lnTo>
                    <a:pt x="136541" y="82235"/>
                  </a:lnTo>
                  <a:lnTo>
                    <a:pt x="131886" y="46548"/>
                  </a:lnTo>
                  <a:cubicBezTo>
                    <a:pt x="130334" y="35687"/>
                    <a:pt x="122576" y="26377"/>
                    <a:pt x="110164" y="23274"/>
                  </a:cubicBezTo>
                  <a:lnTo>
                    <a:pt x="6206" y="0"/>
                  </a:lnTo>
                  <a:lnTo>
                    <a:pt x="0" y="10861"/>
                  </a:lnTo>
                  <a:lnTo>
                    <a:pt x="57409" y="76028"/>
                  </a:lnTo>
                  <a:cubicBezTo>
                    <a:pt x="63616" y="83786"/>
                    <a:pt x="71374" y="86890"/>
                    <a:pt x="80683" y="86890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02902F9-00DF-8312-5CE7-E2E3D4444D67}"/>
                </a:ext>
              </a:extLst>
            </p:cNvPr>
            <p:cNvSpPr/>
            <p:nvPr/>
          </p:nvSpPr>
          <p:spPr>
            <a:xfrm>
              <a:off x="5873837" y="9029069"/>
              <a:ext cx="116370" cy="83786"/>
            </a:xfrm>
            <a:custGeom>
              <a:avLst/>
              <a:gdLst>
                <a:gd name="connsiteX0" fmla="*/ 0 w 116370"/>
                <a:gd name="connsiteY0" fmla="*/ 76028 h 83786"/>
                <a:gd name="connsiteX1" fmla="*/ 4655 w 116370"/>
                <a:gd name="connsiteY1" fmla="*/ 83786 h 83786"/>
                <a:gd name="connsiteX2" fmla="*/ 76028 w 116370"/>
                <a:gd name="connsiteY2" fmla="*/ 71374 h 83786"/>
                <a:gd name="connsiteX3" fmla="*/ 97751 w 116370"/>
                <a:gd name="connsiteY3" fmla="*/ 54306 h 83786"/>
                <a:gd name="connsiteX4" fmla="*/ 116370 w 116370"/>
                <a:gd name="connsiteY4" fmla="*/ 1552 h 83786"/>
                <a:gd name="connsiteX5" fmla="*/ 74477 w 116370"/>
                <a:gd name="connsiteY5" fmla="*/ 0 h 83786"/>
                <a:gd name="connsiteX6" fmla="*/ 52754 w 116370"/>
                <a:gd name="connsiteY6" fmla="*/ 10861 h 83786"/>
                <a:gd name="connsiteX7" fmla="*/ 0 w 116370"/>
                <a:gd name="connsiteY7" fmla="*/ 76028 h 8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370" h="83786">
                  <a:moveTo>
                    <a:pt x="0" y="76028"/>
                  </a:moveTo>
                  <a:lnTo>
                    <a:pt x="4655" y="83786"/>
                  </a:lnTo>
                  <a:lnTo>
                    <a:pt x="76028" y="71374"/>
                  </a:lnTo>
                  <a:cubicBezTo>
                    <a:pt x="85338" y="69822"/>
                    <a:pt x="93096" y="63616"/>
                    <a:pt x="97751" y="54306"/>
                  </a:cubicBezTo>
                  <a:lnTo>
                    <a:pt x="116370" y="1552"/>
                  </a:lnTo>
                  <a:lnTo>
                    <a:pt x="74477" y="0"/>
                  </a:lnTo>
                  <a:cubicBezTo>
                    <a:pt x="65167" y="0"/>
                    <a:pt x="57409" y="3103"/>
                    <a:pt x="52754" y="10861"/>
                  </a:cubicBezTo>
                  <a:lnTo>
                    <a:pt x="0" y="76028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5EC7071-2C8C-8AFF-028C-7330355845DA}"/>
                </a:ext>
              </a:extLst>
            </p:cNvPr>
            <p:cNvSpPr/>
            <p:nvPr/>
          </p:nvSpPr>
          <p:spPr>
            <a:xfrm>
              <a:off x="6004172" y="9255021"/>
              <a:ext cx="142747" cy="65154"/>
            </a:xfrm>
            <a:custGeom>
              <a:avLst/>
              <a:gdLst>
                <a:gd name="connsiteX0" fmla="*/ 114818 w 142747"/>
                <a:gd name="connsiteY0" fmla="*/ 53336 h 65154"/>
                <a:gd name="connsiteX1" fmla="*/ 142747 w 142747"/>
                <a:gd name="connsiteY1" fmla="*/ 8340 h 65154"/>
                <a:gd name="connsiteX2" fmla="*/ 89993 w 142747"/>
                <a:gd name="connsiteY2" fmla="*/ 582 h 65154"/>
                <a:gd name="connsiteX3" fmla="*/ 69822 w 142747"/>
                <a:gd name="connsiteY3" fmla="*/ 5237 h 65154"/>
                <a:gd name="connsiteX4" fmla="*/ 0 w 142747"/>
                <a:gd name="connsiteY4" fmla="*/ 45578 h 65154"/>
                <a:gd name="connsiteX5" fmla="*/ 3103 w 142747"/>
                <a:gd name="connsiteY5" fmla="*/ 56439 h 65154"/>
                <a:gd name="connsiteX6" fmla="*/ 88441 w 142747"/>
                <a:gd name="connsiteY6" fmla="*/ 64197 h 65154"/>
                <a:gd name="connsiteX7" fmla="*/ 114818 w 142747"/>
                <a:gd name="connsiteY7" fmla="*/ 53336 h 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747" h="65154">
                  <a:moveTo>
                    <a:pt x="114818" y="53336"/>
                  </a:moveTo>
                  <a:lnTo>
                    <a:pt x="142747" y="8340"/>
                  </a:lnTo>
                  <a:lnTo>
                    <a:pt x="89993" y="582"/>
                  </a:lnTo>
                  <a:cubicBezTo>
                    <a:pt x="82235" y="-970"/>
                    <a:pt x="76028" y="582"/>
                    <a:pt x="69822" y="5237"/>
                  </a:cubicBezTo>
                  <a:lnTo>
                    <a:pt x="0" y="45578"/>
                  </a:lnTo>
                  <a:lnTo>
                    <a:pt x="3103" y="56439"/>
                  </a:lnTo>
                  <a:lnTo>
                    <a:pt x="88441" y="64197"/>
                  </a:lnTo>
                  <a:cubicBezTo>
                    <a:pt x="99302" y="67301"/>
                    <a:pt x="108612" y="62646"/>
                    <a:pt x="114818" y="53336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8EE3290-ED84-BD99-E5B8-8ECEF2368FE0}"/>
                </a:ext>
              </a:extLst>
            </p:cNvPr>
            <p:cNvSpPr/>
            <p:nvPr/>
          </p:nvSpPr>
          <p:spPr>
            <a:xfrm>
              <a:off x="5858321" y="9133511"/>
              <a:ext cx="131886" cy="60321"/>
            </a:xfrm>
            <a:custGeom>
              <a:avLst/>
              <a:gdLst>
                <a:gd name="connsiteX0" fmla="*/ 79132 w 131886"/>
                <a:gd name="connsiteY0" fmla="*/ 60027 h 60321"/>
                <a:gd name="connsiteX1" fmla="*/ 103957 w 131886"/>
                <a:gd name="connsiteY1" fmla="*/ 47615 h 60321"/>
                <a:gd name="connsiteX2" fmla="*/ 131886 w 131886"/>
                <a:gd name="connsiteY2" fmla="*/ 18134 h 60321"/>
                <a:gd name="connsiteX3" fmla="*/ 83786 w 131886"/>
                <a:gd name="connsiteY3" fmla="*/ 2618 h 60321"/>
                <a:gd name="connsiteX4" fmla="*/ 49651 w 131886"/>
                <a:gd name="connsiteY4" fmla="*/ 7273 h 60321"/>
                <a:gd name="connsiteX5" fmla="*/ 0 w 131886"/>
                <a:gd name="connsiteY5" fmla="*/ 41408 h 60321"/>
                <a:gd name="connsiteX6" fmla="*/ 3103 w 131886"/>
                <a:gd name="connsiteY6" fmla="*/ 53821 h 60321"/>
                <a:gd name="connsiteX7" fmla="*/ 79132 w 131886"/>
                <a:gd name="connsiteY7" fmla="*/ 60027 h 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1886" h="60321">
                  <a:moveTo>
                    <a:pt x="79132" y="60027"/>
                  </a:moveTo>
                  <a:cubicBezTo>
                    <a:pt x="89993" y="61579"/>
                    <a:pt x="94648" y="56924"/>
                    <a:pt x="103957" y="47615"/>
                  </a:cubicBezTo>
                  <a:lnTo>
                    <a:pt x="131886" y="18134"/>
                  </a:lnTo>
                  <a:lnTo>
                    <a:pt x="83786" y="2618"/>
                  </a:lnTo>
                  <a:cubicBezTo>
                    <a:pt x="65167" y="-2036"/>
                    <a:pt x="57409" y="-485"/>
                    <a:pt x="49651" y="7273"/>
                  </a:cubicBezTo>
                  <a:lnTo>
                    <a:pt x="0" y="41408"/>
                  </a:lnTo>
                  <a:lnTo>
                    <a:pt x="3103" y="53821"/>
                  </a:lnTo>
                  <a:lnTo>
                    <a:pt x="79132" y="60027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DD70AD5-1D44-3673-4103-25B48AEF8BFA}"/>
                </a:ext>
              </a:extLst>
            </p:cNvPr>
            <p:cNvSpPr/>
            <p:nvPr/>
          </p:nvSpPr>
          <p:spPr>
            <a:xfrm>
              <a:off x="5931247" y="9431466"/>
              <a:ext cx="116370" cy="54161"/>
            </a:xfrm>
            <a:custGeom>
              <a:avLst/>
              <a:gdLst>
                <a:gd name="connsiteX0" fmla="*/ 68270 w 116370"/>
                <a:gd name="connsiteY0" fmla="*/ 53774 h 54161"/>
                <a:gd name="connsiteX1" fmla="*/ 94648 w 116370"/>
                <a:gd name="connsiteY1" fmla="*/ 44464 h 54161"/>
                <a:gd name="connsiteX2" fmla="*/ 116370 w 116370"/>
                <a:gd name="connsiteY2" fmla="*/ 16535 h 54161"/>
                <a:gd name="connsiteX3" fmla="*/ 86890 w 116370"/>
                <a:gd name="connsiteY3" fmla="*/ 2571 h 54161"/>
                <a:gd name="connsiteX4" fmla="*/ 66719 w 116370"/>
                <a:gd name="connsiteY4" fmla="*/ 1019 h 54161"/>
                <a:gd name="connsiteX5" fmla="*/ 0 w 116370"/>
                <a:gd name="connsiteY5" fmla="*/ 24293 h 54161"/>
                <a:gd name="connsiteX6" fmla="*/ 1552 w 116370"/>
                <a:gd name="connsiteY6" fmla="*/ 35154 h 54161"/>
                <a:gd name="connsiteX7" fmla="*/ 68270 w 116370"/>
                <a:gd name="connsiteY7" fmla="*/ 53774 h 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370" h="54161">
                  <a:moveTo>
                    <a:pt x="68270" y="53774"/>
                  </a:moveTo>
                  <a:cubicBezTo>
                    <a:pt x="77580" y="55325"/>
                    <a:pt x="88441" y="52222"/>
                    <a:pt x="94648" y="44464"/>
                  </a:cubicBezTo>
                  <a:lnTo>
                    <a:pt x="116370" y="16535"/>
                  </a:lnTo>
                  <a:lnTo>
                    <a:pt x="86890" y="2571"/>
                  </a:lnTo>
                  <a:cubicBezTo>
                    <a:pt x="80683" y="-532"/>
                    <a:pt x="72925" y="-532"/>
                    <a:pt x="66719" y="1019"/>
                  </a:cubicBezTo>
                  <a:lnTo>
                    <a:pt x="0" y="24293"/>
                  </a:lnTo>
                  <a:lnTo>
                    <a:pt x="1552" y="35154"/>
                  </a:lnTo>
                  <a:lnTo>
                    <a:pt x="68270" y="53774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A0D128A-BC4C-2998-6C2D-52518A6D0233}"/>
                </a:ext>
              </a:extLst>
            </p:cNvPr>
            <p:cNvSpPr/>
            <p:nvPr/>
          </p:nvSpPr>
          <p:spPr>
            <a:xfrm>
              <a:off x="5862976" y="9280428"/>
              <a:ext cx="71373" cy="103957"/>
            </a:xfrm>
            <a:custGeom>
              <a:avLst/>
              <a:gdLst>
                <a:gd name="connsiteX0" fmla="*/ 15516 w 71373"/>
                <a:gd name="connsiteY0" fmla="*/ 32584 h 103957"/>
                <a:gd name="connsiteX1" fmla="*/ 0 w 71373"/>
                <a:gd name="connsiteY1" fmla="*/ 96199 h 103957"/>
                <a:gd name="connsiteX2" fmla="*/ 9310 w 71373"/>
                <a:gd name="connsiteY2" fmla="*/ 103957 h 103957"/>
                <a:gd name="connsiteX3" fmla="*/ 55858 w 71373"/>
                <a:gd name="connsiteY3" fmla="*/ 60512 h 103957"/>
                <a:gd name="connsiteX4" fmla="*/ 71374 w 71373"/>
                <a:gd name="connsiteY4" fmla="*/ 32584 h 103957"/>
                <a:gd name="connsiteX5" fmla="*/ 68270 w 71373"/>
                <a:gd name="connsiteY5" fmla="*/ 0 h 103957"/>
                <a:gd name="connsiteX6" fmla="*/ 34135 w 71373"/>
                <a:gd name="connsiteY6" fmla="*/ 12413 h 103957"/>
                <a:gd name="connsiteX7" fmla="*/ 15516 w 71373"/>
                <a:gd name="connsiteY7" fmla="*/ 32584 h 103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1373" h="103957">
                  <a:moveTo>
                    <a:pt x="15516" y="32584"/>
                  </a:moveTo>
                  <a:lnTo>
                    <a:pt x="0" y="96199"/>
                  </a:lnTo>
                  <a:lnTo>
                    <a:pt x="9310" y="103957"/>
                  </a:lnTo>
                  <a:lnTo>
                    <a:pt x="55858" y="60512"/>
                  </a:lnTo>
                  <a:cubicBezTo>
                    <a:pt x="66719" y="48100"/>
                    <a:pt x="71374" y="43445"/>
                    <a:pt x="71374" y="32584"/>
                  </a:cubicBezTo>
                  <a:lnTo>
                    <a:pt x="68270" y="0"/>
                  </a:lnTo>
                  <a:cubicBezTo>
                    <a:pt x="68270" y="0"/>
                    <a:pt x="43445" y="9310"/>
                    <a:pt x="34135" y="12413"/>
                  </a:cubicBezTo>
                  <a:cubicBezTo>
                    <a:pt x="24826" y="15516"/>
                    <a:pt x="20171" y="17068"/>
                    <a:pt x="15516" y="32584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E5404C38-A382-0D44-287B-E84D72561BF2}"/>
                </a:ext>
              </a:extLst>
            </p:cNvPr>
            <p:cNvSpPr/>
            <p:nvPr/>
          </p:nvSpPr>
          <p:spPr>
            <a:xfrm>
              <a:off x="5895560" y="9340941"/>
              <a:ext cx="111911" cy="83786"/>
            </a:xfrm>
            <a:custGeom>
              <a:avLst/>
              <a:gdLst>
                <a:gd name="connsiteX0" fmla="*/ 93096 w 111911"/>
                <a:gd name="connsiteY0" fmla="*/ 55858 h 83786"/>
                <a:gd name="connsiteX1" fmla="*/ 111715 w 111911"/>
                <a:gd name="connsiteY1" fmla="*/ 29480 h 83786"/>
                <a:gd name="connsiteX2" fmla="*/ 108612 w 111911"/>
                <a:gd name="connsiteY2" fmla="*/ 0 h 83786"/>
                <a:gd name="connsiteX3" fmla="*/ 68270 w 111911"/>
                <a:gd name="connsiteY3" fmla="*/ 6206 h 83786"/>
                <a:gd name="connsiteX4" fmla="*/ 54306 w 111911"/>
                <a:gd name="connsiteY4" fmla="*/ 13964 h 83786"/>
                <a:gd name="connsiteX5" fmla="*/ 0 w 111911"/>
                <a:gd name="connsiteY5" fmla="*/ 72925 h 83786"/>
                <a:gd name="connsiteX6" fmla="*/ 6206 w 111911"/>
                <a:gd name="connsiteY6" fmla="*/ 83786 h 83786"/>
                <a:gd name="connsiteX7" fmla="*/ 93096 w 111911"/>
                <a:gd name="connsiteY7" fmla="*/ 55858 h 8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911" h="83786">
                  <a:moveTo>
                    <a:pt x="93096" y="55858"/>
                  </a:moveTo>
                  <a:cubicBezTo>
                    <a:pt x="105509" y="52754"/>
                    <a:pt x="113267" y="41893"/>
                    <a:pt x="111715" y="29480"/>
                  </a:cubicBezTo>
                  <a:lnTo>
                    <a:pt x="108612" y="0"/>
                  </a:lnTo>
                  <a:lnTo>
                    <a:pt x="68270" y="6206"/>
                  </a:lnTo>
                  <a:cubicBezTo>
                    <a:pt x="62064" y="6206"/>
                    <a:pt x="57409" y="9310"/>
                    <a:pt x="54306" y="13964"/>
                  </a:cubicBezTo>
                  <a:lnTo>
                    <a:pt x="0" y="72925"/>
                  </a:lnTo>
                  <a:lnTo>
                    <a:pt x="6206" y="83786"/>
                  </a:lnTo>
                  <a:lnTo>
                    <a:pt x="93096" y="55858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15F32E0-6B37-003F-460B-293E4470D555}"/>
                </a:ext>
              </a:extLst>
            </p:cNvPr>
            <p:cNvSpPr/>
            <p:nvPr/>
          </p:nvSpPr>
          <p:spPr>
            <a:xfrm>
              <a:off x="6221396" y="9124782"/>
              <a:ext cx="138092" cy="75550"/>
            </a:xfrm>
            <a:custGeom>
              <a:avLst/>
              <a:gdLst>
                <a:gd name="connsiteX0" fmla="*/ 74477 w 138092"/>
                <a:gd name="connsiteY0" fmla="*/ 2038 h 75550"/>
                <a:gd name="connsiteX1" fmla="*/ 0 w 138092"/>
                <a:gd name="connsiteY1" fmla="*/ 29967 h 75550"/>
                <a:gd name="connsiteX2" fmla="*/ 0 w 138092"/>
                <a:gd name="connsiteY2" fmla="*/ 42380 h 75550"/>
                <a:gd name="connsiteX3" fmla="*/ 82235 w 138092"/>
                <a:gd name="connsiteY3" fmla="*/ 73412 h 75550"/>
                <a:gd name="connsiteX4" fmla="*/ 111715 w 138092"/>
                <a:gd name="connsiteY4" fmla="*/ 65654 h 75550"/>
                <a:gd name="connsiteX5" fmla="*/ 138092 w 138092"/>
                <a:gd name="connsiteY5" fmla="*/ 34622 h 75550"/>
                <a:gd name="connsiteX6" fmla="*/ 99302 w 138092"/>
                <a:gd name="connsiteY6" fmla="*/ 5142 h 75550"/>
                <a:gd name="connsiteX7" fmla="*/ 74477 w 138092"/>
                <a:gd name="connsiteY7" fmla="*/ 2038 h 7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8092" h="75550">
                  <a:moveTo>
                    <a:pt x="74477" y="2038"/>
                  </a:moveTo>
                  <a:lnTo>
                    <a:pt x="0" y="29967"/>
                  </a:lnTo>
                  <a:lnTo>
                    <a:pt x="0" y="42380"/>
                  </a:lnTo>
                  <a:lnTo>
                    <a:pt x="82235" y="73412"/>
                  </a:lnTo>
                  <a:cubicBezTo>
                    <a:pt x="93096" y="78067"/>
                    <a:pt x="105509" y="74964"/>
                    <a:pt x="111715" y="65654"/>
                  </a:cubicBezTo>
                  <a:lnTo>
                    <a:pt x="138092" y="34622"/>
                  </a:lnTo>
                  <a:lnTo>
                    <a:pt x="99302" y="5142"/>
                  </a:lnTo>
                  <a:cubicBezTo>
                    <a:pt x="93096" y="-1065"/>
                    <a:pt x="83786" y="-1065"/>
                    <a:pt x="74477" y="2038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BF6AA98-5901-4D1A-0FB0-9684BF3225FB}"/>
                </a:ext>
              </a:extLst>
            </p:cNvPr>
            <p:cNvSpPr/>
            <p:nvPr/>
          </p:nvSpPr>
          <p:spPr>
            <a:xfrm>
              <a:off x="5810222" y="9449552"/>
              <a:ext cx="97750" cy="54305"/>
            </a:xfrm>
            <a:custGeom>
              <a:avLst/>
              <a:gdLst>
                <a:gd name="connsiteX0" fmla="*/ 34135 w 97750"/>
                <a:gd name="connsiteY0" fmla="*/ 9310 h 54305"/>
                <a:gd name="connsiteX1" fmla="*/ 0 w 97750"/>
                <a:gd name="connsiteY1" fmla="*/ 41893 h 54305"/>
                <a:gd name="connsiteX2" fmla="*/ 6206 w 97750"/>
                <a:gd name="connsiteY2" fmla="*/ 54306 h 54305"/>
                <a:gd name="connsiteX3" fmla="*/ 58961 w 97750"/>
                <a:gd name="connsiteY3" fmla="*/ 51203 h 54305"/>
                <a:gd name="connsiteX4" fmla="*/ 86890 w 97750"/>
                <a:gd name="connsiteY4" fmla="*/ 31032 h 54305"/>
                <a:gd name="connsiteX5" fmla="*/ 97751 w 97750"/>
                <a:gd name="connsiteY5" fmla="*/ 3103 h 54305"/>
                <a:gd name="connsiteX6" fmla="*/ 52754 w 97750"/>
                <a:gd name="connsiteY6" fmla="*/ 0 h 54305"/>
                <a:gd name="connsiteX7" fmla="*/ 34135 w 97750"/>
                <a:gd name="connsiteY7" fmla="*/ 9310 h 54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750" h="54305">
                  <a:moveTo>
                    <a:pt x="34135" y="9310"/>
                  </a:moveTo>
                  <a:lnTo>
                    <a:pt x="0" y="41893"/>
                  </a:lnTo>
                  <a:lnTo>
                    <a:pt x="6206" y="54306"/>
                  </a:lnTo>
                  <a:lnTo>
                    <a:pt x="58961" y="51203"/>
                  </a:lnTo>
                  <a:cubicBezTo>
                    <a:pt x="71374" y="51203"/>
                    <a:pt x="83786" y="41893"/>
                    <a:pt x="86890" y="31032"/>
                  </a:cubicBezTo>
                  <a:lnTo>
                    <a:pt x="97751" y="3103"/>
                  </a:lnTo>
                  <a:lnTo>
                    <a:pt x="52754" y="0"/>
                  </a:lnTo>
                  <a:cubicBezTo>
                    <a:pt x="46548" y="1552"/>
                    <a:pt x="40342" y="4655"/>
                    <a:pt x="34135" y="9310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6B47D0BF-8AF5-8A55-ACF9-6F8CAF036C20}"/>
                </a:ext>
              </a:extLst>
            </p:cNvPr>
            <p:cNvSpPr/>
            <p:nvPr/>
          </p:nvSpPr>
          <p:spPr>
            <a:xfrm>
              <a:off x="5911076" y="9515971"/>
              <a:ext cx="128782" cy="55865"/>
            </a:xfrm>
            <a:custGeom>
              <a:avLst/>
              <a:gdLst>
                <a:gd name="connsiteX0" fmla="*/ 86890 w 128782"/>
                <a:gd name="connsiteY0" fmla="*/ 53055 h 55865"/>
                <a:gd name="connsiteX1" fmla="*/ 128783 w 128782"/>
                <a:gd name="connsiteY1" fmla="*/ 37539 h 55865"/>
                <a:gd name="connsiteX2" fmla="*/ 103957 w 128782"/>
                <a:gd name="connsiteY2" fmla="*/ 9610 h 55865"/>
                <a:gd name="connsiteX3" fmla="*/ 79132 w 128782"/>
                <a:gd name="connsiteY3" fmla="*/ 301 h 55865"/>
                <a:gd name="connsiteX4" fmla="*/ 4655 w 128782"/>
                <a:gd name="connsiteY4" fmla="*/ 1852 h 55865"/>
                <a:gd name="connsiteX5" fmla="*/ 0 w 128782"/>
                <a:gd name="connsiteY5" fmla="*/ 12713 h 55865"/>
                <a:gd name="connsiteX6" fmla="*/ 55858 w 128782"/>
                <a:gd name="connsiteY6" fmla="*/ 51503 h 55865"/>
                <a:gd name="connsiteX7" fmla="*/ 86890 w 128782"/>
                <a:gd name="connsiteY7" fmla="*/ 53055 h 55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8782" h="55865">
                  <a:moveTo>
                    <a:pt x="86890" y="53055"/>
                  </a:moveTo>
                  <a:lnTo>
                    <a:pt x="128783" y="37539"/>
                  </a:lnTo>
                  <a:lnTo>
                    <a:pt x="103957" y="9610"/>
                  </a:lnTo>
                  <a:cubicBezTo>
                    <a:pt x="97751" y="3404"/>
                    <a:pt x="88441" y="-1251"/>
                    <a:pt x="79132" y="301"/>
                  </a:cubicBezTo>
                  <a:lnTo>
                    <a:pt x="4655" y="1852"/>
                  </a:lnTo>
                  <a:lnTo>
                    <a:pt x="0" y="12713"/>
                  </a:lnTo>
                  <a:lnTo>
                    <a:pt x="55858" y="51503"/>
                  </a:lnTo>
                  <a:cubicBezTo>
                    <a:pt x="65167" y="56158"/>
                    <a:pt x="77580" y="57710"/>
                    <a:pt x="86890" y="53055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2338A38A-F450-C76D-192A-8B8006BE88E7}"/>
                </a:ext>
              </a:extLst>
            </p:cNvPr>
            <p:cNvSpPr/>
            <p:nvPr/>
          </p:nvSpPr>
          <p:spPr>
            <a:xfrm>
              <a:off x="5780741" y="9530236"/>
              <a:ext cx="114818" cy="50210"/>
            </a:xfrm>
            <a:custGeom>
              <a:avLst/>
              <a:gdLst>
                <a:gd name="connsiteX0" fmla="*/ 68270 w 114818"/>
                <a:gd name="connsiteY0" fmla="*/ 1552 h 50210"/>
                <a:gd name="connsiteX1" fmla="*/ 4655 w 114818"/>
                <a:gd name="connsiteY1" fmla="*/ 0 h 50210"/>
                <a:gd name="connsiteX2" fmla="*/ 0 w 114818"/>
                <a:gd name="connsiteY2" fmla="*/ 7758 h 50210"/>
                <a:gd name="connsiteX3" fmla="*/ 48100 w 114818"/>
                <a:gd name="connsiteY3" fmla="*/ 43445 h 50210"/>
                <a:gd name="connsiteX4" fmla="*/ 76028 w 114818"/>
                <a:gd name="connsiteY4" fmla="*/ 49651 h 50210"/>
                <a:gd name="connsiteX5" fmla="*/ 114818 w 114818"/>
                <a:gd name="connsiteY5" fmla="*/ 41893 h 50210"/>
                <a:gd name="connsiteX6" fmla="*/ 93096 w 114818"/>
                <a:gd name="connsiteY6" fmla="*/ 12413 h 50210"/>
                <a:gd name="connsiteX7" fmla="*/ 68270 w 114818"/>
                <a:gd name="connsiteY7" fmla="*/ 1552 h 50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818" h="50210">
                  <a:moveTo>
                    <a:pt x="68270" y="1552"/>
                  </a:moveTo>
                  <a:lnTo>
                    <a:pt x="4655" y="0"/>
                  </a:lnTo>
                  <a:lnTo>
                    <a:pt x="0" y="7758"/>
                  </a:lnTo>
                  <a:lnTo>
                    <a:pt x="48100" y="43445"/>
                  </a:lnTo>
                  <a:cubicBezTo>
                    <a:pt x="55858" y="49651"/>
                    <a:pt x="65167" y="51203"/>
                    <a:pt x="76028" y="49651"/>
                  </a:cubicBezTo>
                  <a:lnTo>
                    <a:pt x="114818" y="41893"/>
                  </a:lnTo>
                  <a:lnTo>
                    <a:pt x="93096" y="12413"/>
                  </a:lnTo>
                  <a:cubicBezTo>
                    <a:pt x="88441" y="6206"/>
                    <a:pt x="79132" y="1552"/>
                    <a:pt x="68270" y="1552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019E324-C048-F71D-BF33-8939AA62CFAB}"/>
                </a:ext>
              </a:extLst>
            </p:cNvPr>
            <p:cNvSpPr/>
            <p:nvPr/>
          </p:nvSpPr>
          <p:spPr>
            <a:xfrm>
              <a:off x="4859091" y="9735047"/>
              <a:ext cx="122576" cy="114818"/>
            </a:xfrm>
            <a:custGeom>
              <a:avLst/>
              <a:gdLst>
                <a:gd name="connsiteX0" fmla="*/ 24826 w 122576"/>
                <a:gd name="connsiteY0" fmla="*/ 60512 h 114818"/>
                <a:gd name="connsiteX1" fmla="*/ 15516 w 122576"/>
                <a:gd name="connsiteY1" fmla="*/ 72925 h 114818"/>
                <a:gd name="connsiteX2" fmla="*/ 0 w 122576"/>
                <a:gd name="connsiteY2" fmla="*/ 114818 h 114818"/>
                <a:gd name="connsiteX3" fmla="*/ 77580 w 122576"/>
                <a:gd name="connsiteY3" fmla="*/ 96199 h 114818"/>
                <a:gd name="connsiteX4" fmla="*/ 97751 w 122576"/>
                <a:gd name="connsiteY4" fmla="*/ 77580 h 114818"/>
                <a:gd name="connsiteX5" fmla="*/ 122576 w 122576"/>
                <a:gd name="connsiteY5" fmla="*/ 4655 h 114818"/>
                <a:gd name="connsiteX6" fmla="*/ 108612 w 122576"/>
                <a:gd name="connsiteY6" fmla="*/ 0 h 114818"/>
                <a:gd name="connsiteX7" fmla="*/ 24826 w 122576"/>
                <a:gd name="connsiteY7" fmla="*/ 60512 h 11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2576" h="114818">
                  <a:moveTo>
                    <a:pt x="24826" y="60512"/>
                  </a:moveTo>
                  <a:cubicBezTo>
                    <a:pt x="20171" y="63616"/>
                    <a:pt x="17068" y="68270"/>
                    <a:pt x="15516" y="72925"/>
                  </a:cubicBezTo>
                  <a:lnTo>
                    <a:pt x="0" y="114818"/>
                  </a:lnTo>
                  <a:lnTo>
                    <a:pt x="77580" y="96199"/>
                  </a:lnTo>
                  <a:cubicBezTo>
                    <a:pt x="86890" y="94648"/>
                    <a:pt x="94648" y="86890"/>
                    <a:pt x="97751" y="77580"/>
                  </a:cubicBezTo>
                  <a:lnTo>
                    <a:pt x="122576" y="4655"/>
                  </a:lnTo>
                  <a:lnTo>
                    <a:pt x="108612" y="0"/>
                  </a:lnTo>
                  <a:lnTo>
                    <a:pt x="24826" y="60512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9EF7C87-087A-11C9-AE8D-B497260DCC7A}"/>
                </a:ext>
              </a:extLst>
            </p:cNvPr>
            <p:cNvSpPr/>
            <p:nvPr/>
          </p:nvSpPr>
          <p:spPr>
            <a:xfrm>
              <a:off x="5914179" y="9593851"/>
              <a:ext cx="127231" cy="90964"/>
            </a:xfrm>
            <a:custGeom>
              <a:avLst/>
              <a:gdLst>
                <a:gd name="connsiteX0" fmla="*/ 111715 w 127231"/>
                <a:gd name="connsiteY0" fmla="*/ 37238 h 90964"/>
                <a:gd name="connsiteX1" fmla="*/ 91544 w 127231"/>
                <a:gd name="connsiteY1" fmla="*/ 18619 h 90964"/>
                <a:gd name="connsiteX2" fmla="*/ 6206 w 127231"/>
                <a:gd name="connsiteY2" fmla="*/ 0 h 90964"/>
                <a:gd name="connsiteX3" fmla="*/ 0 w 127231"/>
                <a:gd name="connsiteY3" fmla="*/ 10861 h 90964"/>
                <a:gd name="connsiteX4" fmla="*/ 57409 w 127231"/>
                <a:gd name="connsiteY4" fmla="*/ 80683 h 90964"/>
                <a:gd name="connsiteX5" fmla="*/ 83786 w 127231"/>
                <a:gd name="connsiteY5" fmla="*/ 89993 h 90964"/>
                <a:gd name="connsiteX6" fmla="*/ 127231 w 127231"/>
                <a:gd name="connsiteY6" fmla="*/ 80683 h 90964"/>
                <a:gd name="connsiteX7" fmla="*/ 111715 w 127231"/>
                <a:gd name="connsiteY7" fmla="*/ 37238 h 90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231" h="90964">
                  <a:moveTo>
                    <a:pt x="111715" y="37238"/>
                  </a:moveTo>
                  <a:cubicBezTo>
                    <a:pt x="108612" y="27929"/>
                    <a:pt x="100854" y="20171"/>
                    <a:pt x="91544" y="18619"/>
                  </a:cubicBezTo>
                  <a:lnTo>
                    <a:pt x="6206" y="0"/>
                  </a:lnTo>
                  <a:lnTo>
                    <a:pt x="0" y="10861"/>
                  </a:lnTo>
                  <a:lnTo>
                    <a:pt x="57409" y="80683"/>
                  </a:lnTo>
                  <a:cubicBezTo>
                    <a:pt x="63616" y="88441"/>
                    <a:pt x="74477" y="93096"/>
                    <a:pt x="83786" y="89993"/>
                  </a:cubicBezTo>
                  <a:lnTo>
                    <a:pt x="127231" y="80683"/>
                  </a:lnTo>
                  <a:lnTo>
                    <a:pt x="111715" y="37238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D969F5D-F804-5016-C51D-88F9ED087A1F}"/>
                </a:ext>
              </a:extLst>
            </p:cNvPr>
            <p:cNvSpPr/>
            <p:nvPr/>
          </p:nvSpPr>
          <p:spPr>
            <a:xfrm>
              <a:off x="5121311" y="8932870"/>
              <a:ext cx="768042" cy="918546"/>
            </a:xfrm>
            <a:custGeom>
              <a:avLst/>
              <a:gdLst>
                <a:gd name="connsiteX0" fmla="*/ 724597 w 768042"/>
                <a:gd name="connsiteY0" fmla="*/ 479444 h 918546"/>
                <a:gd name="connsiteX1" fmla="*/ 724597 w 768042"/>
                <a:gd name="connsiteY1" fmla="*/ 457722 h 918546"/>
                <a:gd name="connsiteX2" fmla="*/ 695117 w 768042"/>
                <a:gd name="connsiteY2" fmla="*/ 460825 h 918546"/>
                <a:gd name="connsiteX3" fmla="*/ 671843 w 768042"/>
                <a:gd name="connsiteY3" fmla="*/ 480996 h 918546"/>
                <a:gd name="connsiteX4" fmla="*/ 660982 w 768042"/>
                <a:gd name="connsiteY4" fmla="*/ 535302 h 918546"/>
                <a:gd name="connsiteX5" fmla="*/ 626846 w 768042"/>
                <a:gd name="connsiteY5" fmla="*/ 570988 h 918546"/>
                <a:gd name="connsiteX6" fmla="*/ 493409 w 768042"/>
                <a:gd name="connsiteY6" fmla="*/ 570988 h 918546"/>
                <a:gd name="connsiteX7" fmla="*/ 480996 w 768042"/>
                <a:gd name="connsiteY7" fmla="*/ 543060 h 918546"/>
                <a:gd name="connsiteX8" fmla="*/ 546163 w 768042"/>
                <a:gd name="connsiteY8" fmla="*/ 468583 h 918546"/>
                <a:gd name="connsiteX9" fmla="*/ 535302 w 768042"/>
                <a:gd name="connsiteY9" fmla="*/ 459273 h 918546"/>
                <a:gd name="connsiteX10" fmla="*/ 353765 w 768042"/>
                <a:gd name="connsiteY10" fmla="*/ 657878 h 918546"/>
                <a:gd name="connsiteX11" fmla="*/ 342904 w 768042"/>
                <a:gd name="connsiteY11" fmla="*/ 647017 h 918546"/>
                <a:gd name="connsiteX12" fmla="*/ 369281 w 768042"/>
                <a:gd name="connsiteY12" fmla="*/ 615985 h 918546"/>
                <a:gd name="connsiteX13" fmla="*/ 372384 w 768042"/>
                <a:gd name="connsiteY13" fmla="*/ 605124 h 918546"/>
                <a:gd name="connsiteX14" fmla="*/ 355316 w 768042"/>
                <a:gd name="connsiteY14" fmla="*/ 566334 h 918546"/>
                <a:gd name="connsiteX15" fmla="*/ 437551 w 768042"/>
                <a:gd name="connsiteY15" fmla="*/ 373935 h 918546"/>
                <a:gd name="connsiteX16" fmla="*/ 477893 w 768042"/>
                <a:gd name="connsiteY16" fmla="*/ 347558 h 918546"/>
                <a:gd name="connsiteX17" fmla="*/ 535302 w 768042"/>
                <a:gd name="connsiteY17" fmla="*/ 347558 h 918546"/>
                <a:gd name="connsiteX18" fmla="*/ 563231 w 768042"/>
                <a:gd name="connsiteY18" fmla="*/ 318078 h 918546"/>
                <a:gd name="connsiteX19" fmla="*/ 622192 w 768042"/>
                <a:gd name="connsiteY19" fmla="*/ 288597 h 918546"/>
                <a:gd name="connsiteX20" fmla="*/ 667188 w 768042"/>
                <a:gd name="connsiteY20" fmla="*/ 288597 h 918546"/>
                <a:gd name="connsiteX21" fmla="*/ 705978 w 768042"/>
                <a:gd name="connsiteY21" fmla="*/ 318078 h 918546"/>
                <a:gd name="connsiteX22" fmla="*/ 733907 w 768042"/>
                <a:gd name="connsiteY22" fmla="*/ 321181 h 918546"/>
                <a:gd name="connsiteX23" fmla="*/ 768042 w 768042"/>
                <a:gd name="connsiteY23" fmla="*/ 310320 h 918546"/>
                <a:gd name="connsiteX24" fmla="*/ 740113 w 768042"/>
                <a:gd name="connsiteY24" fmla="*/ 283943 h 918546"/>
                <a:gd name="connsiteX25" fmla="*/ 713736 w 768042"/>
                <a:gd name="connsiteY25" fmla="*/ 274633 h 918546"/>
                <a:gd name="connsiteX26" fmla="*/ 654775 w 768042"/>
                <a:gd name="connsiteY26" fmla="*/ 274633 h 918546"/>
                <a:gd name="connsiteX27" fmla="*/ 654775 w 768042"/>
                <a:gd name="connsiteY27" fmla="*/ 274633 h 918546"/>
                <a:gd name="connsiteX28" fmla="*/ 654775 w 768042"/>
                <a:gd name="connsiteY28" fmla="*/ 274633 h 918546"/>
                <a:gd name="connsiteX29" fmla="*/ 603572 w 768042"/>
                <a:gd name="connsiteY29" fmla="*/ 274633 h 918546"/>
                <a:gd name="connsiteX30" fmla="*/ 629950 w 768042"/>
                <a:gd name="connsiteY30" fmla="*/ 246704 h 918546"/>
                <a:gd name="connsiteX31" fmla="*/ 678049 w 768042"/>
                <a:gd name="connsiteY31" fmla="*/ 240498 h 918546"/>
                <a:gd name="connsiteX32" fmla="*/ 699772 w 768042"/>
                <a:gd name="connsiteY32" fmla="*/ 223430 h 918546"/>
                <a:gd name="connsiteX33" fmla="*/ 719942 w 768042"/>
                <a:gd name="connsiteY33" fmla="*/ 187744 h 918546"/>
                <a:gd name="connsiteX34" fmla="*/ 682704 w 768042"/>
                <a:gd name="connsiteY34" fmla="*/ 187744 h 918546"/>
                <a:gd name="connsiteX35" fmla="*/ 657878 w 768042"/>
                <a:gd name="connsiteY35" fmla="*/ 195502 h 918546"/>
                <a:gd name="connsiteX36" fmla="*/ 577195 w 768042"/>
                <a:gd name="connsiteY36" fmla="*/ 283943 h 918546"/>
                <a:gd name="connsiteX37" fmla="*/ 546163 w 768042"/>
                <a:gd name="connsiteY37" fmla="*/ 293252 h 918546"/>
                <a:gd name="connsiteX38" fmla="*/ 437551 w 768042"/>
                <a:gd name="connsiteY38" fmla="*/ 293252 h 918546"/>
                <a:gd name="connsiteX39" fmla="*/ 404968 w 768042"/>
                <a:gd name="connsiteY39" fmla="*/ 327387 h 918546"/>
                <a:gd name="connsiteX40" fmla="*/ 394106 w 768042"/>
                <a:gd name="connsiteY40" fmla="*/ 318078 h 918546"/>
                <a:gd name="connsiteX41" fmla="*/ 420484 w 768042"/>
                <a:gd name="connsiteY41" fmla="*/ 287046 h 918546"/>
                <a:gd name="connsiteX42" fmla="*/ 426690 w 768042"/>
                <a:gd name="connsiteY42" fmla="*/ 268427 h 918546"/>
                <a:gd name="connsiteX43" fmla="*/ 417380 w 768042"/>
                <a:gd name="connsiteY43" fmla="*/ 172228 h 918546"/>
                <a:gd name="connsiteX44" fmla="*/ 383245 w 768042"/>
                <a:gd name="connsiteY44" fmla="*/ 133438 h 918546"/>
                <a:gd name="connsiteX45" fmla="*/ 398761 w 768042"/>
                <a:gd name="connsiteY45" fmla="*/ 93096 h 918546"/>
                <a:gd name="connsiteX46" fmla="*/ 415829 w 768042"/>
                <a:gd name="connsiteY46" fmla="*/ 80683 h 918546"/>
                <a:gd name="connsiteX47" fmla="*/ 431345 w 768042"/>
                <a:gd name="connsiteY47" fmla="*/ 48100 h 918546"/>
                <a:gd name="connsiteX48" fmla="*/ 432896 w 768042"/>
                <a:gd name="connsiteY48" fmla="*/ 18619 h 918546"/>
                <a:gd name="connsiteX49" fmla="*/ 383245 w 768042"/>
                <a:gd name="connsiteY49" fmla="*/ 38790 h 918546"/>
                <a:gd name="connsiteX50" fmla="*/ 369281 w 768042"/>
                <a:gd name="connsiteY50" fmla="*/ 58961 h 918546"/>
                <a:gd name="connsiteX51" fmla="*/ 369281 w 768042"/>
                <a:gd name="connsiteY51" fmla="*/ 96199 h 918546"/>
                <a:gd name="connsiteX52" fmla="*/ 355316 w 768042"/>
                <a:gd name="connsiteY52" fmla="*/ 121025 h 918546"/>
                <a:gd name="connsiteX53" fmla="*/ 336697 w 768042"/>
                <a:gd name="connsiteY53" fmla="*/ 100854 h 918546"/>
                <a:gd name="connsiteX54" fmla="*/ 336697 w 768042"/>
                <a:gd name="connsiteY54" fmla="*/ 83786 h 918546"/>
                <a:gd name="connsiteX55" fmla="*/ 344455 w 768042"/>
                <a:gd name="connsiteY55" fmla="*/ 49651 h 918546"/>
                <a:gd name="connsiteX56" fmla="*/ 332042 w 768042"/>
                <a:gd name="connsiteY56" fmla="*/ 23274 h 918546"/>
                <a:gd name="connsiteX57" fmla="*/ 301010 w 768042"/>
                <a:gd name="connsiteY57" fmla="*/ 0 h 918546"/>
                <a:gd name="connsiteX58" fmla="*/ 287046 w 768042"/>
                <a:gd name="connsiteY58" fmla="*/ 31032 h 918546"/>
                <a:gd name="connsiteX59" fmla="*/ 291701 w 768042"/>
                <a:gd name="connsiteY59" fmla="*/ 55858 h 918546"/>
                <a:gd name="connsiteX60" fmla="*/ 318078 w 768042"/>
                <a:gd name="connsiteY60" fmla="*/ 86890 h 918546"/>
                <a:gd name="connsiteX61" fmla="*/ 318078 w 768042"/>
                <a:gd name="connsiteY61" fmla="*/ 240498 h 918546"/>
                <a:gd name="connsiteX62" fmla="*/ 243601 w 768042"/>
                <a:gd name="connsiteY62" fmla="*/ 193950 h 918546"/>
                <a:gd name="connsiteX63" fmla="*/ 223430 w 768042"/>
                <a:gd name="connsiteY63" fmla="*/ 164470 h 918546"/>
                <a:gd name="connsiteX64" fmla="*/ 223430 w 768042"/>
                <a:gd name="connsiteY64" fmla="*/ 134989 h 918546"/>
                <a:gd name="connsiteX65" fmla="*/ 223430 w 768042"/>
                <a:gd name="connsiteY65" fmla="*/ 86890 h 918546"/>
                <a:gd name="connsiteX66" fmla="*/ 214121 w 768042"/>
                <a:gd name="connsiteY66" fmla="*/ 58961 h 918546"/>
                <a:gd name="connsiteX67" fmla="*/ 195502 w 768042"/>
                <a:gd name="connsiteY67" fmla="*/ 44996 h 918546"/>
                <a:gd name="connsiteX68" fmla="*/ 179986 w 768042"/>
                <a:gd name="connsiteY68" fmla="*/ 71374 h 918546"/>
                <a:gd name="connsiteX69" fmla="*/ 178434 w 768042"/>
                <a:gd name="connsiteY69" fmla="*/ 94648 h 918546"/>
                <a:gd name="connsiteX70" fmla="*/ 207914 w 768042"/>
                <a:gd name="connsiteY70" fmla="*/ 134989 h 918546"/>
                <a:gd name="connsiteX71" fmla="*/ 207914 w 768042"/>
                <a:gd name="connsiteY71" fmla="*/ 134989 h 918546"/>
                <a:gd name="connsiteX72" fmla="*/ 201708 w 768042"/>
                <a:gd name="connsiteY72" fmla="*/ 166021 h 918546"/>
                <a:gd name="connsiteX73" fmla="*/ 131886 w 768042"/>
                <a:gd name="connsiteY73" fmla="*/ 102406 h 918546"/>
                <a:gd name="connsiteX74" fmla="*/ 108612 w 768042"/>
                <a:gd name="connsiteY74" fmla="*/ 96199 h 918546"/>
                <a:gd name="connsiteX75" fmla="*/ 74477 w 768042"/>
                <a:gd name="connsiteY75" fmla="*/ 110164 h 918546"/>
                <a:gd name="connsiteX76" fmla="*/ 88441 w 768042"/>
                <a:gd name="connsiteY76" fmla="*/ 133438 h 918546"/>
                <a:gd name="connsiteX77" fmla="*/ 108612 w 768042"/>
                <a:gd name="connsiteY77" fmla="*/ 147402 h 918546"/>
                <a:gd name="connsiteX78" fmla="*/ 162918 w 768042"/>
                <a:gd name="connsiteY78" fmla="*/ 153608 h 918546"/>
                <a:gd name="connsiteX79" fmla="*/ 268427 w 768042"/>
                <a:gd name="connsiteY79" fmla="*/ 293252 h 918546"/>
                <a:gd name="connsiteX80" fmla="*/ 276185 w 768042"/>
                <a:gd name="connsiteY80" fmla="*/ 349110 h 918546"/>
                <a:gd name="connsiteX81" fmla="*/ 249808 w 768042"/>
                <a:gd name="connsiteY81" fmla="*/ 403416 h 918546"/>
                <a:gd name="connsiteX82" fmla="*/ 242050 w 768042"/>
                <a:gd name="connsiteY82" fmla="*/ 418932 h 918546"/>
                <a:gd name="connsiteX83" fmla="*/ 79132 w 768042"/>
                <a:gd name="connsiteY83" fmla="*/ 318078 h 918546"/>
                <a:gd name="connsiteX84" fmla="*/ 52754 w 768042"/>
                <a:gd name="connsiteY84" fmla="*/ 308768 h 918546"/>
                <a:gd name="connsiteX85" fmla="*/ 24826 w 768042"/>
                <a:gd name="connsiteY85" fmla="*/ 311871 h 918546"/>
                <a:gd name="connsiteX86" fmla="*/ 35687 w 768042"/>
                <a:gd name="connsiteY86" fmla="*/ 339800 h 918546"/>
                <a:gd name="connsiteX87" fmla="*/ 62064 w 768042"/>
                <a:gd name="connsiteY87" fmla="*/ 359971 h 918546"/>
                <a:gd name="connsiteX88" fmla="*/ 114818 w 768042"/>
                <a:gd name="connsiteY88" fmla="*/ 359971 h 918546"/>
                <a:gd name="connsiteX89" fmla="*/ 153608 w 768042"/>
                <a:gd name="connsiteY89" fmla="*/ 383245 h 918546"/>
                <a:gd name="connsiteX90" fmla="*/ 153608 w 768042"/>
                <a:gd name="connsiteY90" fmla="*/ 389451 h 918546"/>
                <a:gd name="connsiteX91" fmla="*/ 94648 w 768042"/>
                <a:gd name="connsiteY91" fmla="*/ 389451 h 918546"/>
                <a:gd name="connsiteX92" fmla="*/ 94648 w 768042"/>
                <a:gd name="connsiteY92" fmla="*/ 389451 h 918546"/>
                <a:gd name="connsiteX93" fmla="*/ 43445 w 768042"/>
                <a:gd name="connsiteY93" fmla="*/ 389451 h 918546"/>
                <a:gd name="connsiteX94" fmla="*/ 18619 w 768042"/>
                <a:gd name="connsiteY94" fmla="*/ 404967 h 918546"/>
                <a:gd name="connsiteX95" fmla="*/ 0 w 768042"/>
                <a:gd name="connsiteY95" fmla="*/ 446861 h 918546"/>
                <a:gd name="connsiteX96" fmla="*/ 34135 w 768042"/>
                <a:gd name="connsiteY96" fmla="*/ 448412 h 918546"/>
                <a:gd name="connsiteX97" fmla="*/ 52754 w 768042"/>
                <a:gd name="connsiteY97" fmla="*/ 442206 h 918546"/>
                <a:gd name="connsiteX98" fmla="*/ 94648 w 768042"/>
                <a:gd name="connsiteY98" fmla="*/ 404967 h 918546"/>
                <a:gd name="connsiteX99" fmla="*/ 114818 w 768042"/>
                <a:gd name="connsiteY99" fmla="*/ 404967 h 918546"/>
                <a:gd name="connsiteX100" fmla="*/ 142747 w 768042"/>
                <a:gd name="connsiteY100" fmla="*/ 414277 h 918546"/>
                <a:gd name="connsiteX101" fmla="*/ 178434 w 768042"/>
                <a:gd name="connsiteY101" fmla="*/ 465480 h 918546"/>
                <a:gd name="connsiteX102" fmla="*/ 190847 w 768042"/>
                <a:gd name="connsiteY102" fmla="*/ 508924 h 918546"/>
                <a:gd name="connsiteX103" fmla="*/ 169124 w 768042"/>
                <a:gd name="connsiteY103" fmla="*/ 555472 h 918546"/>
                <a:gd name="connsiteX104" fmla="*/ 130334 w 768042"/>
                <a:gd name="connsiteY104" fmla="*/ 633052 h 918546"/>
                <a:gd name="connsiteX105" fmla="*/ 127231 w 768042"/>
                <a:gd name="connsiteY105" fmla="*/ 844070 h 918546"/>
                <a:gd name="connsiteX106" fmla="*/ 74477 w 768042"/>
                <a:gd name="connsiteY106" fmla="*/ 899928 h 918546"/>
                <a:gd name="connsiteX107" fmla="*/ 74477 w 768042"/>
                <a:gd name="connsiteY107" fmla="*/ 918547 h 918546"/>
                <a:gd name="connsiteX108" fmla="*/ 487202 w 768042"/>
                <a:gd name="connsiteY108" fmla="*/ 918547 h 918546"/>
                <a:gd name="connsiteX109" fmla="*/ 504270 w 768042"/>
                <a:gd name="connsiteY109" fmla="*/ 901479 h 918546"/>
                <a:gd name="connsiteX110" fmla="*/ 443758 w 768042"/>
                <a:gd name="connsiteY110" fmla="*/ 766490 h 918546"/>
                <a:gd name="connsiteX111" fmla="*/ 482548 w 768042"/>
                <a:gd name="connsiteY111" fmla="*/ 639259 h 918546"/>
                <a:gd name="connsiteX112" fmla="*/ 515131 w 768042"/>
                <a:gd name="connsiteY112" fmla="*/ 615985 h 918546"/>
                <a:gd name="connsiteX113" fmla="*/ 609779 w 768042"/>
                <a:gd name="connsiteY113" fmla="*/ 615985 h 918546"/>
                <a:gd name="connsiteX114" fmla="*/ 712184 w 768042"/>
                <a:gd name="connsiteY114" fmla="*/ 504270 h 918546"/>
                <a:gd name="connsiteX115" fmla="*/ 724597 w 768042"/>
                <a:gd name="connsiteY115" fmla="*/ 479444 h 918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768042" h="918546">
                  <a:moveTo>
                    <a:pt x="724597" y="479444"/>
                  </a:moveTo>
                  <a:lnTo>
                    <a:pt x="724597" y="457722"/>
                  </a:lnTo>
                  <a:lnTo>
                    <a:pt x="695117" y="460825"/>
                  </a:lnTo>
                  <a:cubicBezTo>
                    <a:pt x="682704" y="462377"/>
                    <a:pt x="674946" y="465480"/>
                    <a:pt x="671843" y="480996"/>
                  </a:cubicBezTo>
                  <a:lnTo>
                    <a:pt x="660982" y="535302"/>
                  </a:lnTo>
                  <a:lnTo>
                    <a:pt x="626846" y="570988"/>
                  </a:lnTo>
                  <a:lnTo>
                    <a:pt x="493409" y="570988"/>
                  </a:lnTo>
                  <a:cubicBezTo>
                    <a:pt x="479444" y="570988"/>
                    <a:pt x="471686" y="553921"/>
                    <a:pt x="480996" y="543060"/>
                  </a:cubicBezTo>
                  <a:lnTo>
                    <a:pt x="546163" y="468583"/>
                  </a:lnTo>
                  <a:lnTo>
                    <a:pt x="535302" y="459273"/>
                  </a:lnTo>
                  <a:lnTo>
                    <a:pt x="353765" y="657878"/>
                  </a:lnTo>
                  <a:lnTo>
                    <a:pt x="342904" y="647017"/>
                  </a:lnTo>
                  <a:lnTo>
                    <a:pt x="369281" y="615985"/>
                  </a:lnTo>
                  <a:cubicBezTo>
                    <a:pt x="372384" y="612882"/>
                    <a:pt x="373936" y="608227"/>
                    <a:pt x="372384" y="605124"/>
                  </a:cubicBezTo>
                  <a:lnTo>
                    <a:pt x="355316" y="566334"/>
                  </a:lnTo>
                  <a:lnTo>
                    <a:pt x="437551" y="373935"/>
                  </a:lnTo>
                  <a:cubicBezTo>
                    <a:pt x="443758" y="358419"/>
                    <a:pt x="459274" y="347558"/>
                    <a:pt x="477893" y="347558"/>
                  </a:cubicBezTo>
                  <a:lnTo>
                    <a:pt x="535302" y="347558"/>
                  </a:lnTo>
                  <a:lnTo>
                    <a:pt x="563231" y="318078"/>
                  </a:lnTo>
                  <a:cubicBezTo>
                    <a:pt x="588056" y="293252"/>
                    <a:pt x="597366" y="288597"/>
                    <a:pt x="622192" y="288597"/>
                  </a:cubicBezTo>
                  <a:lnTo>
                    <a:pt x="667188" y="288597"/>
                  </a:lnTo>
                  <a:lnTo>
                    <a:pt x="705978" y="318078"/>
                  </a:lnTo>
                  <a:cubicBezTo>
                    <a:pt x="713736" y="324284"/>
                    <a:pt x="721494" y="322733"/>
                    <a:pt x="733907" y="321181"/>
                  </a:cubicBezTo>
                  <a:lnTo>
                    <a:pt x="768042" y="310320"/>
                  </a:lnTo>
                  <a:lnTo>
                    <a:pt x="740113" y="283943"/>
                  </a:lnTo>
                  <a:cubicBezTo>
                    <a:pt x="727700" y="273081"/>
                    <a:pt x="723046" y="274633"/>
                    <a:pt x="713736" y="274633"/>
                  </a:cubicBezTo>
                  <a:lnTo>
                    <a:pt x="654775" y="274633"/>
                  </a:lnTo>
                  <a:lnTo>
                    <a:pt x="654775" y="274633"/>
                  </a:lnTo>
                  <a:lnTo>
                    <a:pt x="654775" y="274633"/>
                  </a:lnTo>
                  <a:lnTo>
                    <a:pt x="603572" y="274633"/>
                  </a:lnTo>
                  <a:lnTo>
                    <a:pt x="629950" y="246704"/>
                  </a:lnTo>
                  <a:lnTo>
                    <a:pt x="678049" y="240498"/>
                  </a:lnTo>
                  <a:cubicBezTo>
                    <a:pt x="687359" y="238946"/>
                    <a:pt x="693565" y="232740"/>
                    <a:pt x="699772" y="223430"/>
                  </a:cubicBezTo>
                  <a:lnTo>
                    <a:pt x="719942" y="187744"/>
                  </a:lnTo>
                  <a:lnTo>
                    <a:pt x="682704" y="187744"/>
                  </a:lnTo>
                  <a:cubicBezTo>
                    <a:pt x="671843" y="187744"/>
                    <a:pt x="664085" y="189295"/>
                    <a:pt x="657878" y="195502"/>
                  </a:cubicBezTo>
                  <a:lnTo>
                    <a:pt x="577195" y="283943"/>
                  </a:lnTo>
                  <a:cubicBezTo>
                    <a:pt x="569437" y="291701"/>
                    <a:pt x="555473" y="293252"/>
                    <a:pt x="546163" y="293252"/>
                  </a:cubicBezTo>
                  <a:lnTo>
                    <a:pt x="437551" y="293252"/>
                  </a:lnTo>
                  <a:lnTo>
                    <a:pt x="404968" y="327387"/>
                  </a:lnTo>
                  <a:lnTo>
                    <a:pt x="394106" y="318078"/>
                  </a:lnTo>
                  <a:lnTo>
                    <a:pt x="420484" y="287046"/>
                  </a:lnTo>
                  <a:cubicBezTo>
                    <a:pt x="425138" y="282391"/>
                    <a:pt x="426690" y="274633"/>
                    <a:pt x="426690" y="268427"/>
                  </a:cubicBezTo>
                  <a:lnTo>
                    <a:pt x="417380" y="172228"/>
                  </a:lnTo>
                  <a:cubicBezTo>
                    <a:pt x="417380" y="172228"/>
                    <a:pt x="383245" y="153608"/>
                    <a:pt x="383245" y="133438"/>
                  </a:cubicBezTo>
                  <a:cubicBezTo>
                    <a:pt x="381694" y="117922"/>
                    <a:pt x="387900" y="102406"/>
                    <a:pt x="398761" y="93096"/>
                  </a:cubicBezTo>
                  <a:lnTo>
                    <a:pt x="415829" y="80683"/>
                  </a:lnTo>
                  <a:cubicBezTo>
                    <a:pt x="426690" y="72925"/>
                    <a:pt x="429793" y="68270"/>
                    <a:pt x="431345" y="48100"/>
                  </a:cubicBezTo>
                  <a:lnTo>
                    <a:pt x="432896" y="18619"/>
                  </a:lnTo>
                  <a:lnTo>
                    <a:pt x="383245" y="38790"/>
                  </a:lnTo>
                  <a:cubicBezTo>
                    <a:pt x="377039" y="41893"/>
                    <a:pt x="369281" y="52754"/>
                    <a:pt x="369281" y="58961"/>
                  </a:cubicBezTo>
                  <a:lnTo>
                    <a:pt x="369281" y="96199"/>
                  </a:lnTo>
                  <a:lnTo>
                    <a:pt x="355316" y="121025"/>
                  </a:lnTo>
                  <a:lnTo>
                    <a:pt x="336697" y="100854"/>
                  </a:lnTo>
                  <a:lnTo>
                    <a:pt x="336697" y="83786"/>
                  </a:lnTo>
                  <a:lnTo>
                    <a:pt x="344455" y="49651"/>
                  </a:lnTo>
                  <a:cubicBezTo>
                    <a:pt x="347558" y="38790"/>
                    <a:pt x="339800" y="29480"/>
                    <a:pt x="332042" y="23274"/>
                  </a:cubicBezTo>
                  <a:lnTo>
                    <a:pt x="301010" y="0"/>
                  </a:lnTo>
                  <a:lnTo>
                    <a:pt x="287046" y="31032"/>
                  </a:lnTo>
                  <a:cubicBezTo>
                    <a:pt x="285494" y="38790"/>
                    <a:pt x="287046" y="48100"/>
                    <a:pt x="291701" y="55858"/>
                  </a:cubicBezTo>
                  <a:lnTo>
                    <a:pt x="318078" y="86890"/>
                  </a:lnTo>
                  <a:lnTo>
                    <a:pt x="318078" y="240498"/>
                  </a:lnTo>
                  <a:lnTo>
                    <a:pt x="243601" y="193950"/>
                  </a:lnTo>
                  <a:cubicBezTo>
                    <a:pt x="232740" y="187744"/>
                    <a:pt x="224982" y="176882"/>
                    <a:pt x="223430" y="164470"/>
                  </a:cubicBezTo>
                  <a:lnTo>
                    <a:pt x="223430" y="134989"/>
                  </a:lnTo>
                  <a:lnTo>
                    <a:pt x="223430" y="86890"/>
                  </a:lnTo>
                  <a:cubicBezTo>
                    <a:pt x="223430" y="69822"/>
                    <a:pt x="224982" y="68270"/>
                    <a:pt x="214121" y="58961"/>
                  </a:cubicBezTo>
                  <a:lnTo>
                    <a:pt x="195502" y="44996"/>
                  </a:lnTo>
                  <a:lnTo>
                    <a:pt x="179986" y="71374"/>
                  </a:lnTo>
                  <a:cubicBezTo>
                    <a:pt x="175331" y="79132"/>
                    <a:pt x="173779" y="86890"/>
                    <a:pt x="178434" y="94648"/>
                  </a:cubicBezTo>
                  <a:lnTo>
                    <a:pt x="207914" y="134989"/>
                  </a:lnTo>
                  <a:lnTo>
                    <a:pt x="207914" y="134989"/>
                  </a:lnTo>
                  <a:lnTo>
                    <a:pt x="201708" y="166021"/>
                  </a:lnTo>
                  <a:lnTo>
                    <a:pt x="131886" y="102406"/>
                  </a:lnTo>
                  <a:cubicBezTo>
                    <a:pt x="125680" y="96199"/>
                    <a:pt x="116370" y="94648"/>
                    <a:pt x="108612" y="96199"/>
                  </a:cubicBezTo>
                  <a:lnTo>
                    <a:pt x="74477" y="110164"/>
                  </a:lnTo>
                  <a:lnTo>
                    <a:pt x="88441" y="133438"/>
                  </a:lnTo>
                  <a:cubicBezTo>
                    <a:pt x="94648" y="144299"/>
                    <a:pt x="99302" y="144299"/>
                    <a:pt x="108612" y="147402"/>
                  </a:cubicBezTo>
                  <a:lnTo>
                    <a:pt x="162918" y="153608"/>
                  </a:lnTo>
                  <a:lnTo>
                    <a:pt x="268427" y="293252"/>
                  </a:lnTo>
                  <a:cubicBezTo>
                    <a:pt x="282391" y="310320"/>
                    <a:pt x="285494" y="330491"/>
                    <a:pt x="276185" y="349110"/>
                  </a:cubicBezTo>
                  <a:lnTo>
                    <a:pt x="249808" y="403416"/>
                  </a:lnTo>
                  <a:lnTo>
                    <a:pt x="242050" y="418932"/>
                  </a:lnTo>
                  <a:lnTo>
                    <a:pt x="79132" y="318078"/>
                  </a:lnTo>
                  <a:cubicBezTo>
                    <a:pt x="66719" y="310320"/>
                    <a:pt x="65167" y="308768"/>
                    <a:pt x="52754" y="308768"/>
                  </a:cubicBezTo>
                  <a:lnTo>
                    <a:pt x="24826" y="311871"/>
                  </a:lnTo>
                  <a:lnTo>
                    <a:pt x="35687" y="339800"/>
                  </a:lnTo>
                  <a:cubicBezTo>
                    <a:pt x="40342" y="350661"/>
                    <a:pt x="51203" y="359971"/>
                    <a:pt x="62064" y="359971"/>
                  </a:cubicBezTo>
                  <a:lnTo>
                    <a:pt x="114818" y="359971"/>
                  </a:lnTo>
                  <a:lnTo>
                    <a:pt x="153608" y="383245"/>
                  </a:lnTo>
                  <a:lnTo>
                    <a:pt x="153608" y="389451"/>
                  </a:lnTo>
                  <a:lnTo>
                    <a:pt x="94648" y="389451"/>
                  </a:lnTo>
                  <a:lnTo>
                    <a:pt x="94648" y="389451"/>
                  </a:lnTo>
                  <a:lnTo>
                    <a:pt x="43445" y="389451"/>
                  </a:lnTo>
                  <a:cubicBezTo>
                    <a:pt x="32584" y="389451"/>
                    <a:pt x="23274" y="395658"/>
                    <a:pt x="18619" y="404967"/>
                  </a:cubicBezTo>
                  <a:lnTo>
                    <a:pt x="0" y="446861"/>
                  </a:lnTo>
                  <a:lnTo>
                    <a:pt x="34135" y="448412"/>
                  </a:lnTo>
                  <a:cubicBezTo>
                    <a:pt x="41893" y="448412"/>
                    <a:pt x="48100" y="446861"/>
                    <a:pt x="52754" y="442206"/>
                  </a:cubicBezTo>
                  <a:lnTo>
                    <a:pt x="94648" y="404967"/>
                  </a:lnTo>
                  <a:lnTo>
                    <a:pt x="114818" y="404967"/>
                  </a:lnTo>
                  <a:cubicBezTo>
                    <a:pt x="128783" y="404967"/>
                    <a:pt x="136541" y="403416"/>
                    <a:pt x="142747" y="414277"/>
                  </a:cubicBezTo>
                  <a:lnTo>
                    <a:pt x="178434" y="465480"/>
                  </a:lnTo>
                  <a:cubicBezTo>
                    <a:pt x="192398" y="485650"/>
                    <a:pt x="195502" y="494960"/>
                    <a:pt x="190847" y="508924"/>
                  </a:cubicBezTo>
                  <a:lnTo>
                    <a:pt x="169124" y="555472"/>
                  </a:lnTo>
                  <a:lnTo>
                    <a:pt x="130334" y="633052"/>
                  </a:lnTo>
                  <a:lnTo>
                    <a:pt x="127231" y="844070"/>
                  </a:lnTo>
                  <a:lnTo>
                    <a:pt x="74477" y="899928"/>
                  </a:lnTo>
                  <a:lnTo>
                    <a:pt x="74477" y="918547"/>
                  </a:lnTo>
                  <a:lnTo>
                    <a:pt x="487202" y="918547"/>
                  </a:lnTo>
                  <a:lnTo>
                    <a:pt x="504270" y="901479"/>
                  </a:lnTo>
                  <a:lnTo>
                    <a:pt x="443758" y="766490"/>
                  </a:lnTo>
                  <a:lnTo>
                    <a:pt x="482548" y="639259"/>
                  </a:lnTo>
                  <a:cubicBezTo>
                    <a:pt x="487202" y="625294"/>
                    <a:pt x="499615" y="615985"/>
                    <a:pt x="515131" y="615985"/>
                  </a:cubicBezTo>
                  <a:lnTo>
                    <a:pt x="609779" y="615985"/>
                  </a:lnTo>
                  <a:lnTo>
                    <a:pt x="712184" y="504270"/>
                  </a:lnTo>
                  <a:cubicBezTo>
                    <a:pt x="724597" y="491857"/>
                    <a:pt x="724597" y="490305"/>
                    <a:pt x="724597" y="479444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BC866B6-2F0D-4186-E34B-678AFEA44CFD}"/>
                </a:ext>
              </a:extLst>
            </p:cNvPr>
            <p:cNvSpPr/>
            <p:nvPr/>
          </p:nvSpPr>
          <p:spPr>
            <a:xfrm>
              <a:off x="4986322" y="9392143"/>
              <a:ext cx="97750" cy="100853"/>
            </a:xfrm>
            <a:custGeom>
              <a:avLst/>
              <a:gdLst>
                <a:gd name="connsiteX0" fmla="*/ 85338 w 97750"/>
                <a:gd name="connsiteY0" fmla="*/ 0 h 100853"/>
                <a:gd name="connsiteX1" fmla="*/ 13964 w 97750"/>
                <a:gd name="connsiteY1" fmla="*/ 37238 h 100853"/>
                <a:gd name="connsiteX2" fmla="*/ 0 w 97750"/>
                <a:gd name="connsiteY2" fmla="*/ 58961 h 100853"/>
                <a:gd name="connsiteX3" fmla="*/ 0 w 97750"/>
                <a:gd name="connsiteY3" fmla="*/ 100854 h 100853"/>
                <a:gd name="connsiteX4" fmla="*/ 54306 w 97750"/>
                <a:gd name="connsiteY4" fmla="*/ 82235 h 100853"/>
                <a:gd name="connsiteX5" fmla="*/ 69822 w 97750"/>
                <a:gd name="connsiteY5" fmla="*/ 68270 h 100853"/>
                <a:gd name="connsiteX6" fmla="*/ 97751 w 97750"/>
                <a:gd name="connsiteY6" fmla="*/ 6206 h 100853"/>
                <a:gd name="connsiteX7" fmla="*/ 85338 w 97750"/>
                <a:gd name="connsiteY7" fmla="*/ 0 h 100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750" h="100853">
                  <a:moveTo>
                    <a:pt x="85338" y="0"/>
                  </a:moveTo>
                  <a:lnTo>
                    <a:pt x="13964" y="37238"/>
                  </a:lnTo>
                  <a:cubicBezTo>
                    <a:pt x="6206" y="41893"/>
                    <a:pt x="0" y="49651"/>
                    <a:pt x="0" y="58961"/>
                  </a:cubicBezTo>
                  <a:lnTo>
                    <a:pt x="0" y="100854"/>
                  </a:lnTo>
                  <a:lnTo>
                    <a:pt x="54306" y="82235"/>
                  </a:lnTo>
                  <a:cubicBezTo>
                    <a:pt x="60512" y="80683"/>
                    <a:pt x="66719" y="74477"/>
                    <a:pt x="69822" y="68270"/>
                  </a:cubicBezTo>
                  <a:lnTo>
                    <a:pt x="97751" y="6206"/>
                  </a:lnTo>
                  <a:lnTo>
                    <a:pt x="85338" y="0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9517E20-4FA0-0880-1E04-32A3E8D71136}"/>
                </a:ext>
              </a:extLst>
            </p:cNvPr>
            <p:cNvSpPr/>
            <p:nvPr/>
          </p:nvSpPr>
          <p:spPr>
            <a:xfrm>
              <a:off x="4981604" y="9527132"/>
              <a:ext cx="72071" cy="167572"/>
            </a:xfrm>
            <a:custGeom>
              <a:avLst/>
              <a:gdLst>
                <a:gd name="connsiteX0" fmla="*/ 52817 w 72071"/>
                <a:gd name="connsiteY0" fmla="*/ 0 h 167572"/>
                <a:gd name="connsiteX1" fmla="*/ 37301 w 72071"/>
                <a:gd name="connsiteY1" fmla="*/ 1552 h 167572"/>
                <a:gd name="connsiteX2" fmla="*/ 1614 w 72071"/>
                <a:gd name="connsiteY2" fmla="*/ 99302 h 167572"/>
                <a:gd name="connsiteX3" fmla="*/ 4718 w 72071"/>
                <a:gd name="connsiteY3" fmla="*/ 125679 h 167572"/>
                <a:gd name="connsiteX4" fmla="*/ 23337 w 72071"/>
                <a:gd name="connsiteY4" fmla="*/ 167573 h 167572"/>
                <a:gd name="connsiteX5" fmla="*/ 63678 w 72071"/>
                <a:gd name="connsiteY5" fmla="*/ 113267 h 167572"/>
                <a:gd name="connsiteX6" fmla="*/ 69885 w 72071"/>
                <a:gd name="connsiteY6" fmla="*/ 83786 h 167572"/>
                <a:gd name="connsiteX7" fmla="*/ 52817 w 72071"/>
                <a:gd name="connsiteY7" fmla="*/ 0 h 167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071" h="167572">
                  <a:moveTo>
                    <a:pt x="52817" y="0"/>
                  </a:moveTo>
                  <a:lnTo>
                    <a:pt x="37301" y="1552"/>
                  </a:lnTo>
                  <a:lnTo>
                    <a:pt x="1614" y="99302"/>
                  </a:lnTo>
                  <a:cubicBezTo>
                    <a:pt x="-1489" y="107060"/>
                    <a:pt x="63" y="117922"/>
                    <a:pt x="4718" y="125679"/>
                  </a:cubicBezTo>
                  <a:lnTo>
                    <a:pt x="23337" y="167573"/>
                  </a:lnTo>
                  <a:lnTo>
                    <a:pt x="63678" y="113267"/>
                  </a:lnTo>
                  <a:cubicBezTo>
                    <a:pt x="71436" y="105509"/>
                    <a:pt x="74540" y="93096"/>
                    <a:pt x="69885" y="83786"/>
                  </a:cubicBezTo>
                  <a:lnTo>
                    <a:pt x="52817" y="0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4082191-0F3B-C269-99BB-C699CB7A4CC9}"/>
                </a:ext>
              </a:extLst>
            </p:cNvPr>
            <p:cNvSpPr/>
            <p:nvPr/>
          </p:nvSpPr>
          <p:spPr>
            <a:xfrm>
              <a:off x="5063342" y="9423175"/>
              <a:ext cx="70620" cy="124127"/>
            </a:xfrm>
            <a:custGeom>
              <a:avLst/>
              <a:gdLst>
                <a:gd name="connsiteX0" fmla="*/ 56417 w 70620"/>
                <a:gd name="connsiteY0" fmla="*/ 0 h 124127"/>
                <a:gd name="connsiteX1" fmla="*/ 6766 w 70620"/>
                <a:gd name="connsiteY1" fmla="*/ 66719 h 124127"/>
                <a:gd name="connsiteX2" fmla="*/ 560 w 70620"/>
                <a:gd name="connsiteY2" fmla="*/ 93096 h 124127"/>
                <a:gd name="connsiteX3" fmla="*/ 9869 w 70620"/>
                <a:gd name="connsiteY3" fmla="*/ 124128 h 124127"/>
                <a:gd name="connsiteX4" fmla="*/ 57969 w 70620"/>
                <a:gd name="connsiteY4" fmla="*/ 94648 h 124127"/>
                <a:gd name="connsiteX5" fmla="*/ 70382 w 70620"/>
                <a:gd name="connsiteY5" fmla="*/ 71374 h 124127"/>
                <a:gd name="connsiteX6" fmla="*/ 70382 w 70620"/>
                <a:gd name="connsiteY6" fmla="*/ 1552 h 124127"/>
                <a:gd name="connsiteX7" fmla="*/ 56417 w 70620"/>
                <a:gd name="connsiteY7" fmla="*/ 0 h 124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620" h="124127">
                  <a:moveTo>
                    <a:pt x="56417" y="0"/>
                  </a:moveTo>
                  <a:lnTo>
                    <a:pt x="6766" y="66719"/>
                  </a:lnTo>
                  <a:cubicBezTo>
                    <a:pt x="560" y="74477"/>
                    <a:pt x="-992" y="83786"/>
                    <a:pt x="560" y="93096"/>
                  </a:cubicBezTo>
                  <a:lnTo>
                    <a:pt x="9869" y="124128"/>
                  </a:lnTo>
                  <a:lnTo>
                    <a:pt x="57969" y="94648"/>
                  </a:lnTo>
                  <a:cubicBezTo>
                    <a:pt x="65727" y="89993"/>
                    <a:pt x="71933" y="80683"/>
                    <a:pt x="70382" y="71374"/>
                  </a:cubicBezTo>
                  <a:lnTo>
                    <a:pt x="70382" y="1552"/>
                  </a:lnTo>
                  <a:lnTo>
                    <a:pt x="56417" y="0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9E0A8FB-1C24-7EE3-0A65-85A2C54F114A}"/>
                </a:ext>
              </a:extLst>
            </p:cNvPr>
            <p:cNvSpPr/>
            <p:nvPr/>
          </p:nvSpPr>
          <p:spPr>
            <a:xfrm>
              <a:off x="6013481" y="9710221"/>
              <a:ext cx="85733" cy="142747"/>
            </a:xfrm>
            <a:custGeom>
              <a:avLst/>
              <a:gdLst>
                <a:gd name="connsiteX0" fmla="*/ 10861 w 85733"/>
                <a:gd name="connsiteY0" fmla="*/ 0 h 142747"/>
                <a:gd name="connsiteX1" fmla="*/ 0 w 85733"/>
                <a:gd name="connsiteY1" fmla="*/ 6206 h 142747"/>
                <a:gd name="connsiteX2" fmla="*/ 9310 w 85733"/>
                <a:gd name="connsiteY2" fmla="*/ 93096 h 142747"/>
                <a:gd name="connsiteX3" fmla="*/ 21722 w 85733"/>
                <a:gd name="connsiteY3" fmla="*/ 111715 h 142747"/>
                <a:gd name="connsiteX4" fmla="*/ 76028 w 85733"/>
                <a:gd name="connsiteY4" fmla="*/ 142747 h 142747"/>
                <a:gd name="connsiteX5" fmla="*/ 85338 w 85733"/>
                <a:gd name="connsiteY5" fmla="*/ 86890 h 142747"/>
                <a:gd name="connsiteX6" fmla="*/ 77580 w 85733"/>
                <a:gd name="connsiteY6" fmla="*/ 65167 h 142747"/>
                <a:gd name="connsiteX7" fmla="*/ 10861 w 85733"/>
                <a:gd name="connsiteY7" fmla="*/ 0 h 142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733" h="142747">
                  <a:moveTo>
                    <a:pt x="10861" y="0"/>
                  </a:moveTo>
                  <a:lnTo>
                    <a:pt x="0" y="6206"/>
                  </a:lnTo>
                  <a:lnTo>
                    <a:pt x="9310" y="93096"/>
                  </a:lnTo>
                  <a:cubicBezTo>
                    <a:pt x="10861" y="100854"/>
                    <a:pt x="13964" y="107060"/>
                    <a:pt x="21722" y="111715"/>
                  </a:cubicBezTo>
                  <a:lnTo>
                    <a:pt x="76028" y="142747"/>
                  </a:lnTo>
                  <a:lnTo>
                    <a:pt x="85338" y="86890"/>
                  </a:lnTo>
                  <a:cubicBezTo>
                    <a:pt x="86890" y="79132"/>
                    <a:pt x="83786" y="71374"/>
                    <a:pt x="77580" y="65167"/>
                  </a:cubicBezTo>
                  <a:lnTo>
                    <a:pt x="10861" y="0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170C2A-8140-5B71-1EE7-07BFC61B6943}"/>
                </a:ext>
              </a:extLst>
            </p:cNvPr>
            <p:cNvSpPr/>
            <p:nvPr/>
          </p:nvSpPr>
          <p:spPr>
            <a:xfrm>
              <a:off x="6198122" y="9330079"/>
              <a:ext cx="161366" cy="75640"/>
            </a:xfrm>
            <a:custGeom>
              <a:avLst/>
              <a:gdLst>
                <a:gd name="connsiteX0" fmla="*/ 114818 w 161366"/>
                <a:gd name="connsiteY0" fmla="*/ 3103 h 75640"/>
                <a:gd name="connsiteX1" fmla="*/ 4655 w 161366"/>
                <a:gd name="connsiteY1" fmla="*/ 0 h 75640"/>
                <a:gd name="connsiteX2" fmla="*/ 0 w 161366"/>
                <a:gd name="connsiteY2" fmla="*/ 12413 h 75640"/>
                <a:gd name="connsiteX3" fmla="*/ 86890 w 161366"/>
                <a:gd name="connsiteY3" fmla="*/ 69822 h 75640"/>
                <a:gd name="connsiteX4" fmla="*/ 119473 w 161366"/>
                <a:gd name="connsiteY4" fmla="*/ 69822 h 75640"/>
                <a:gd name="connsiteX5" fmla="*/ 161366 w 161366"/>
                <a:gd name="connsiteY5" fmla="*/ 43445 h 75640"/>
                <a:gd name="connsiteX6" fmla="*/ 131886 w 161366"/>
                <a:gd name="connsiteY6" fmla="*/ 12413 h 75640"/>
                <a:gd name="connsiteX7" fmla="*/ 114818 w 161366"/>
                <a:gd name="connsiteY7" fmla="*/ 3103 h 75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366" h="75640">
                  <a:moveTo>
                    <a:pt x="114818" y="3103"/>
                  </a:moveTo>
                  <a:lnTo>
                    <a:pt x="4655" y="0"/>
                  </a:lnTo>
                  <a:lnTo>
                    <a:pt x="0" y="12413"/>
                  </a:lnTo>
                  <a:lnTo>
                    <a:pt x="86890" y="69822"/>
                  </a:lnTo>
                  <a:cubicBezTo>
                    <a:pt x="96199" y="77580"/>
                    <a:pt x="110164" y="77580"/>
                    <a:pt x="119473" y="69822"/>
                  </a:cubicBezTo>
                  <a:lnTo>
                    <a:pt x="161366" y="43445"/>
                  </a:lnTo>
                  <a:lnTo>
                    <a:pt x="131886" y="12413"/>
                  </a:lnTo>
                  <a:cubicBezTo>
                    <a:pt x="128783" y="6206"/>
                    <a:pt x="121025" y="3103"/>
                    <a:pt x="114818" y="3103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214149D-EF2F-8CA1-9424-4C06AEA69BCD}"/>
                </a:ext>
              </a:extLst>
            </p:cNvPr>
            <p:cNvSpPr/>
            <p:nvPr/>
          </p:nvSpPr>
          <p:spPr>
            <a:xfrm>
              <a:off x="6232257" y="9013158"/>
              <a:ext cx="128782" cy="88836"/>
            </a:xfrm>
            <a:custGeom>
              <a:avLst/>
              <a:gdLst>
                <a:gd name="connsiteX0" fmla="*/ 66719 w 128782"/>
                <a:gd name="connsiteY0" fmla="*/ 8153 h 88836"/>
                <a:gd name="connsiteX1" fmla="*/ 0 w 128782"/>
                <a:gd name="connsiteY1" fmla="*/ 76424 h 88836"/>
                <a:gd name="connsiteX2" fmla="*/ 6206 w 128782"/>
                <a:gd name="connsiteY2" fmla="*/ 88837 h 88836"/>
                <a:gd name="connsiteX3" fmla="*/ 103957 w 128782"/>
                <a:gd name="connsiteY3" fmla="*/ 77975 h 88836"/>
                <a:gd name="connsiteX4" fmla="*/ 128783 w 128782"/>
                <a:gd name="connsiteY4" fmla="*/ 50047 h 88836"/>
                <a:gd name="connsiteX5" fmla="*/ 128783 w 128782"/>
                <a:gd name="connsiteY5" fmla="*/ 8153 h 88836"/>
                <a:gd name="connsiteX6" fmla="*/ 91544 w 128782"/>
                <a:gd name="connsiteY6" fmla="*/ 395 h 88836"/>
                <a:gd name="connsiteX7" fmla="*/ 66719 w 128782"/>
                <a:gd name="connsiteY7" fmla="*/ 8153 h 88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8782" h="88836">
                  <a:moveTo>
                    <a:pt x="66719" y="8153"/>
                  </a:moveTo>
                  <a:lnTo>
                    <a:pt x="0" y="76424"/>
                  </a:lnTo>
                  <a:lnTo>
                    <a:pt x="6206" y="88837"/>
                  </a:lnTo>
                  <a:lnTo>
                    <a:pt x="103957" y="77975"/>
                  </a:lnTo>
                  <a:cubicBezTo>
                    <a:pt x="117922" y="76424"/>
                    <a:pt x="128783" y="64011"/>
                    <a:pt x="128783" y="50047"/>
                  </a:cubicBezTo>
                  <a:lnTo>
                    <a:pt x="128783" y="8153"/>
                  </a:lnTo>
                  <a:lnTo>
                    <a:pt x="91544" y="395"/>
                  </a:lnTo>
                  <a:cubicBezTo>
                    <a:pt x="82235" y="-1156"/>
                    <a:pt x="72925" y="1947"/>
                    <a:pt x="66719" y="8153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18A88100-C844-F754-A603-97E9287DAB75}"/>
                </a:ext>
              </a:extLst>
            </p:cNvPr>
            <p:cNvSpPr/>
            <p:nvPr/>
          </p:nvSpPr>
          <p:spPr>
            <a:xfrm>
              <a:off x="6193467" y="9234743"/>
              <a:ext cx="167572" cy="71371"/>
            </a:xfrm>
            <a:custGeom>
              <a:avLst/>
              <a:gdLst>
                <a:gd name="connsiteX0" fmla="*/ 86890 w 167572"/>
                <a:gd name="connsiteY0" fmla="*/ 5343 h 71371"/>
                <a:gd name="connsiteX1" fmla="*/ 83786 w 167572"/>
                <a:gd name="connsiteY1" fmla="*/ 6895 h 71371"/>
                <a:gd name="connsiteX2" fmla="*/ 0 w 167572"/>
                <a:gd name="connsiteY2" fmla="*/ 44133 h 71371"/>
                <a:gd name="connsiteX3" fmla="*/ 1552 w 167572"/>
                <a:gd name="connsiteY3" fmla="*/ 56546 h 71371"/>
                <a:gd name="connsiteX4" fmla="*/ 108612 w 167572"/>
                <a:gd name="connsiteY4" fmla="*/ 68959 h 71371"/>
                <a:gd name="connsiteX5" fmla="*/ 114818 w 167572"/>
                <a:gd name="connsiteY5" fmla="*/ 70510 h 71371"/>
                <a:gd name="connsiteX6" fmla="*/ 150505 w 167572"/>
                <a:gd name="connsiteY6" fmla="*/ 54994 h 71371"/>
                <a:gd name="connsiteX7" fmla="*/ 167573 w 167572"/>
                <a:gd name="connsiteY7" fmla="*/ 37927 h 71371"/>
                <a:gd name="connsiteX8" fmla="*/ 134989 w 167572"/>
                <a:gd name="connsiteY8" fmla="*/ 16204 h 71371"/>
                <a:gd name="connsiteX9" fmla="*/ 86890 w 167572"/>
                <a:gd name="connsiteY9" fmla="*/ 5343 h 71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7572" h="71371">
                  <a:moveTo>
                    <a:pt x="86890" y="5343"/>
                  </a:moveTo>
                  <a:cubicBezTo>
                    <a:pt x="85338" y="5343"/>
                    <a:pt x="85338" y="6895"/>
                    <a:pt x="83786" y="6895"/>
                  </a:cubicBezTo>
                  <a:lnTo>
                    <a:pt x="0" y="44133"/>
                  </a:lnTo>
                  <a:lnTo>
                    <a:pt x="1552" y="56546"/>
                  </a:lnTo>
                  <a:lnTo>
                    <a:pt x="108612" y="68959"/>
                  </a:lnTo>
                  <a:cubicBezTo>
                    <a:pt x="110164" y="68959"/>
                    <a:pt x="113267" y="68959"/>
                    <a:pt x="114818" y="70510"/>
                  </a:cubicBezTo>
                  <a:cubicBezTo>
                    <a:pt x="125680" y="72062"/>
                    <a:pt x="131886" y="73614"/>
                    <a:pt x="150505" y="54994"/>
                  </a:cubicBezTo>
                  <a:lnTo>
                    <a:pt x="167573" y="37927"/>
                  </a:lnTo>
                  <a:lnTo>
                    <a:pt x="134989" y="16204"/>
                  </a:lnTo>
                  <a:cubicBezTo>
                    <a:pt x="107060" y="-3966"/>
                    <a:pt x="102406" y="-2415"/>
                    <a:pt x="86890" y="5343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AA4FE5E-1F6B-8768-18AE-B969AA6C89A9}"/>
                </a:ext>
              </a:extLst>
            </p:cNvPr>
            <p:cNvSpPr/>
            <p:nvPr/>
          </p:nvSpPr>
          <p:spPr>
            <a:xfrm>
              <a:off x="6247773" y="8888270"/>
              <a:ext cx="111715" cy="75177"/>
            </a:xfrm>
            <a:custGeom>
              <a:avLst/>
              <a:gdLst>
                <a:gd name="connsiteX0" fmla="*/ 57409 w 111715"/>
                <a:gd name="connsiteY0" fmla="*/ 5810 h 75177"/>
                <a:gd name="connsiteX1" fmla="*/ 0 w 111715"/>
                <a:gd name="connsiteY1" fmla="*/ 55461 h 75177"/>
                <a:gd name="connsiteX2" fmla="*/ 3103 w 111715"/>
                <a:gd name="connsiteY2" fmla="*/ 67874 h 75177"/>
                <a:gd name="connsiteX3" fmla="*/ 51203 w 111715"/>
                <a:gd name="connsiteY3" fmla="*/ 74080 h 75177"/>
                <a:gd name="connsiteX4" fmla="*/ 58961 w 111715"/>
                <a:gd name="connsiteY4" fmla="*/ 74080 h 75177"/>
                <a:gd name="connsiteX5" fmla="*/ 97751 w 111715"/>
                <a:gd name="connsiteY5" fmla="*/ 66322 h 75177"/>
                <a:gd name="connsiteX6" fmla="*/ 102406 w 111715"/>
                <a:gd name="connsiteY6" fmla="*/ 57012 h 75177"/>
                <a:gd name="connsiteX7" fmla="*/ 111715 w 111715"/>
                <a:gd name="connsiteY7" fmla="*/ 18223 h 75177"/>
                <a:gd name="connsiteX8" fmla="*/ 86890 w 111715"/>
                <a:gd name="connsiteY8" fmla="*/ 2707 h 75177"/>
                <a:gd name="connsiteX9" fmla="*/ 57409 w 111715"/>
                <a:gd name="connsiteY9" fmla="*/ 5810 h 75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1715" h="75177">
                  <a:moveTo>
                    <a:pt x="57409" y="5810"/>
                  </a:moveTo>
                  <a:lnTo>
                    <a:pt x="0" y="55461"/>
                  </a:lnTo>
                  <a:lnTo>
                    <a:pt x="3103" y="67874"/>
                  </a:lnTo>
                  <a:lnTo>
                    <a:pt x="51203" y="74080"/>
                  </a:lnTo>
                  <a:cubicBezTo>
                    <a:pt x="54306" y="74080"/>
                    <a:pt x="55858" y="74080"/>
                    <a:pt x="58961" y="74080"/>
                  </a:cubicBezTo>
                  <a:cubicBezTo>
                    <a:pt x="74477" y="75632"/>
                    <a:pt x="89993" y="77183"/>
                    <a:pt x="97751" y="66322"/>
                  </a:cubicBezTo>
                  <a:cubicBezTo>
                    <a:pt x="99302" y="63219"/>
                    <a:pt x="100854" y="60116"/>
                    <a:pt x="102406" y="57012"/>
                  </a:cubicBezTo>
                  <a:lnTo>
                    <a:pt x="111715" y="18223"/>
                  </a:lnTo>
                  <a:lnTo>
                    <a:pt x="86890" y="2707"/>
                  </a:lnTo>
                  <a:cubicBezTo>
                    <a:pt x="77580" y="-1948"/>
                    <a:pt x="66719" y="-397"/>
                    <a:pt x="57409" y="5810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B74FA7DA-C024-2757-8409-B520E1B95E2F}"/>
                </a:ext>
              </a:extLst>
            </p:cNvPr>
            <p:cNvSpPr/>
            <p:nvPr/>
          </p:nvSpPr>
          <p:spPr>
            <a:xfrm>
              <a:off x="6236912" y="9710221"/>
              <a:ext cx="124128" cy="141195"/>
            </a:xfrm>
            <a:custGeom>
              <a:avLst/>
              <a:gdLst>
                <a:gd name="connsiteX0" fmla="*/ 111715 w 124128"/>
                <a:gd name="connsiteY0" fmla="*/ 65167 h 141195"/>
                <a:gd name="connsiteX1" fmla="*/ 111715 w 124128"/>
                <a:gd name="connsiteY1" fmla="*/ 65167 h 141195"/>
                <a:gd name="connsiteX2" fmla="*/ 9310 w 124128"/>
                <a:gd name="connsiteY2" fmla="*/ 0 h 141195"/>
                <a:gd name="connsiteX3" fmla="*/ 0 w 124128"/>
                <a:gd name="connsiteY3" fmla="*/ 7758 h 141195"/>
                <a:gd name="connsiteX4" fmla="*/ 35687 w 124128"/>
                <a:gd name="connsiteY4" fmla="*/ 108612 h 141195"/>
                <a:gd name="connsiteX5" fmla="*/ 54306 w 124128"/>
                <a:gd name="connsiteY5" fmla="*/ 125679 h 141195"/>
                <a:gd name="connsiteX6" fmla="*/ 124128 w 124128"/>
                <a:gd name="connsiteY6" fmla="*/ 141195 h 141195"/>
                <a:gd name="connsiteX7" fmla="*/ 124128 w 124128"/>
                <a:gd name="connsiteY7" fmla="*/ 85338 h 141195"/>
                <a:gd name="connsiteX8" fmla="*/ 111715 w 124128"/>
                <a:gd name="connsiteY8" fmla="*/ 65167 h 141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28" h="141195">
                  <a:moveTo>
                    <a:pt x="111715" y="65167"/>
                  </a:moveTo>
                  <a:lnTo>
                    <a:pt x="111715" y="65167"/>
                  </a:lnTo>
                  <a:lnTo>
                    <a:pt x="9310" y="0"/>
                  </a:lnTo>
                  <a:lnTo>
                    <a:pt x="0" y="7758"/>
                  </a:lnTo>
                  <a:lnTo>
                    <a:pt x="35687" y="108612"/>
                  </a:lnTo>
                  <a:cubicBezTo>
                    <a:pt x="38790" y="117922"/>
                    <a:pt x="44996" y="124128"/>
                    <a:pt x="54306" y="125679"/>
                  </a:cubicBezTo>
                  <a:lnTo>
                    <a:pt x="124128" y="141195"/>
                  </a:lnTo>
                  <a:lnTo>
                    <a:pt x="124128" y="85338"/>
                  </a:lnTo>
                  <a:cubicBezTo>
                    <a:pt x="122576" y="77580"/>
                    <a:pt x="119473" y="69822"/>
                    <a:pt x="111715" y="65167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3D2B601-0DA1-587E-22DC-AC376BBE7DCE}"/>
                </a:ext>
              </a:extLst>
            </p:cNvPr>
            <p:cNvSpPr/>
            <p:nvPr/>
          </p:nvSpPr>
          <p:spPr>
            <a:xfrm>
              <a:off x="6111232" y="9711773"/>
              <a:ext cx="114818" cy="139643"/>
            </a:xfrm>
            <a:custGeom>
              <a:avLst/>
              <a:gdLst>
                <a:gd name="connsiteX0" fmla="*/ 100854 w 114818"/>
                <a:gd name="connsiteY0" fmla="*/ 72925 h 139643"/>
                <a:gd name="connsiteX1" fmla="*/ 100854 w 114818"/>
                <a:gd name="connsiteY1" fmla="*/ 72925 h 139643"/>
                <a:gd name="connsiteX2" fmla="*/ 10861 w 114818"/>
                <a:gd name="connsiteY2" fmla="*/ 0 h 139643"/>
                <a:gd name="connsiteX3" fmla="*/ 0 w 114818"/>
                <a:gd name="connsiteY3" fmla="*/ 7758 h 139643"/>
                <a:gd name="connsiteX4" fmla="*/ 37238 w 114818"/>
                <a:gd name="connsiteY4" fmla="*/ 116370 h 139643"/>
                <a:gd name="connsiteX5" fmla="*/ 58961 w 114818"/>
                <a:gd name="connsiteY5" fmla="*/ 131886 h 139643"/>
                <a:gd name="connsiteX6" fmla="*/ 114818 w 114818"/>
                <a:gd name="connsiteY6" fmla="*/ 139644 h 139643"/>
                <a:gd name="connsiteX7" fmla="*/ 111715 w 114818"/>
                <a:gd name="connsiteY7" fmla="*/ 93096 h 139643"/>
                <a:gd name="connsiteX8" fmla="*/ 100854 w 114818"/>
                <a:gd name="connsiteY8" fmla="*/ 72925 h 1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818" h="139643">
                  <a:moveTo>
                    <a:pt x="100854" y="72925"/>
                  </a:moveTo>
                  <a:lnTo>
                    <a:pt x="100854" y="72925"/>
                  </a:lnTo>
                  <a:lnTo>
                    <a:pt x="10861" y="0"/>
                  </a:lnTo>
                  <a:lnTo>
                    <a:pt x="0" y="7758"/>
                  </a:lnTo>
                  <a:lnTo>
                    <a:pt x="37238" y="116370"/>
                  </a:lnTo>
                  <a:cubicBezTo>
                    <a:pt x="40342" y="125679"/>
                    <a:pt x="49651" y="131886"/>
                    <a:pt x="58961" y="131886"/>
                  </a:cubicBezTo>
                  <a:lnTo>
                    <a:pt x="114818" y="139644"/>
                  </a:lnTo>
                  <a:lnTo>
                    <a:pt x="111715" y="93096"/>
                  </a:lnTo>
                  <a:cubicBezTo>
                    <a:pt x="110164" y="85338"/>
                    <a:pt x="107060" y="77580"/>
                    <a:pt x="100854" y="72925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19FAEDE8-93FF-16A1-0E9F-D9FE2B36C921}"/>
                </a:ext>
              </a:extLst>
            </p:cNvPr>
            <p:cNvSpPr/>
            <p:nvPr/>
          </p:nvSpPr>
          <p:spPr>
            <a:xfrm>
              <a:off x="6219844" y="9610919"/>
              <a:ext cx="141195" cy="102405"/>
            </a:xfrm>
            <a:custGeom>
              <a:avLst/>
              <a:gdLst>
                <a:gd name="connsiteX0" fmla="*/ 110164 w 141195"/>
                <a:gd name="connsiteY0" fmla="*/ 32584 h 102405"/>
                <a:gd name="connsiteX1" fmla="*/ 7758 w 141195"/>
                <a:gd name="connsiteY1" fmla="*/ 0 h 102405"/>
                <a:gd name="connsiteX2" fmla="*/ 0 w 141195"/>
                <a:gd name="connsiteY2" fmla="*/ 10861 h 102405"/>
                <a:gd name="connsiteX3" fmla="*/ 72925 w 141195"/>
                <a:gd name="connsiteY3" fmla="*/ 93096 h 102405"/>
                <a:gd name="connsiteX4" fmla="*/ 96199 w 141195"/>
                <a:gd name="connsiteY4" fmla="*/ 102406 h 102405"/>
                <a:gd name="connsiteX5" fmla="*/ 141196 w 141195"/>
                <a:gd name="connsiteY5" fmla="*/ 97751 h 102405"/>
                <a:gd name="connsiteX6" fmla="*/ 128783 w 141195"/>
                <a:gd name="connsiteY6" fmla="*/ 51203 h 102405"/>
                <a:gd name="connsiteX7" fmla="*/ 110164 w 141195"/>
                <a:gd name="connsiteY7" fmla="*/ 32584 h 102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195" h="102405">
                  <a:moveTo>
                    <a:pt x="110164" y="32584"/>
                  </a:moveTo>
                  <a:lnTo>
                    <a:pt x="7758" y="0"/>
                  </a:lnTo>
                  <a:lnTo>
                    <a:pt x="0" y="10861"/>
                  </a:lnTo>
                  <a:lnTo>
                    <a:pt x="72925" y="93096"/>
                  </a:lnTo>
                  <a:cubicBezTo>
                    <a:pt x="79132" y="99302"/>
                    <a:pt x="86890" y="102406"/>
                    <a:pt x="96199" y="102406"/>
                  </a:cubicBezTo>
                  <a:lnTo>
                    <a:pt x="141196" y="97751"/>
                  </a:lnTo>
                  <a:lnTo>
                    <a:pt x="128783" y="51203"/>
                  </a:lnTo>
                  <a:cubicBezTo>
                    <a:pt x="125680" y="41893"/>
                    <a:pt x="119473" y="34135"/>
                    <a:pt x="110164" y="32584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0278773-3270-603B-09A4-D56B3DFE084F}"/>
                </a:ext>
              </a:extLst>
            </p:cNvPr>
            <p:cNvSpPr/>
            <p:nvPr/>
          </p:nvSpPr>
          <p:spPr>
            <a:xfrm>
              <a:off x="6227602" y="9429382"/>
              <a:ext cx="131886" cy="74476"/>
            </a:xfrm>
            <a:custGeom>
              <a:avLst/>
              <a:gdLst>
                <a:gd name="connsiteX0" fmla="*/ 86890 w 131886"/>
                <a:gd name="connsiteY0" fmla="*/ 0 h 74476"/>
                <a:gd name="connsiteX1" fmla="*/ 4655 w 131886"/>
                <a:gd name="connsiteY1" fmla="*/ 0 h 74476"/>
                <a:gd name="connsiteX2" fmla="*/ 0 w 131886"/>
                <a:gd name="connsiteY2" fmla="*/ 12413 h 74476"/>
                <a:gd name="connsiteX3" fmla="*/ 66719 w 131886"/>
                <a:gd name="connsiteY3" fmla="*/ 68270 h 74476"/>
                <a:gd name="connsiteX4" fmla="*/ 85338 w 131886"/>
                <a:gd name="connsiteY4" fmla="*/ 74477 h 74476"/>
                <a:gd name="connsiteX5" fmla="*/ 131886 w 131886"/>
                <a:gd name="connsiteY5" fmla="*/ 62064 h 74476"/>
                <a:gd name="connsiteX6" fmla="*/ 103957 w 131886"/>
                <a:gd name="connsiteY6" fmla="*/ 9310 h 74476"/>
                <a:gd name="connsiteX7" fmla="*/ 86890 w 131886"/>
                <a:gd name="connsiteY7" fmla="*/ 0 h 7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1886" h="74476">
                  <a:moveTo>
                    <a:pt x="86890" y="0"/>
                  </a:moveTo>
                  <a:lnTo>
                    <a:pt x="4655" y="0"/>
                  </a:lnTo>
                  <a:lnTo>
                    <a:pt x="0" y="12413"/>
                  </a:lnTo>
                  <a:lnTo>
                    <a:pt x="66719" y="68270"/>
                  </a:lnTo>
                  <a:cubicBezTo>
                    <a:pt x="72925" y="72925"/>
                    <a:pt x="79132" y="74477"/>
                    <a:pt x="85338" y="74477"/>
                  </a:cubicBezTo>
                  <a:lnTo>
                    <a:pt x="131886" y="62064"/>
                  </a:lnTo>
                  <a:lnTo>
                    <a:pt x="103957" y="9310"/>
                  </a:lnTo>
                  <a:cubicBezTo>
                    <a:pt x="100854" y="3103"/>
                    <a:pt x="94648" y="0"/>
                    <a:pt x="86890" y="0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70A6E85-7560-602C-5C4A-139EDFBC5025}"/>
                </a:ext>
              </a:extLst>
            </p:cNvPr>
            <p:cNvSpPr/>
            <p:nvPr/>
          </p:nvSpPr>
          <p:spPr>
            <a:xfrm>
              <a:off x="6208983" y="9522478"/>
              <a:ext cx="152056" cy="89992"/>
            </a:xfrm>
            <a:custGeom>
              <a:avLst/>
              <a:gdLst>
                <a:gd name="connsiteX0" fmla="*/ 133438 w 152056"/>
                <a:gd name="connsiteY0" fmla="*/ 41893 h 89992"/>
                <a:gd name="connsiteX1" fmla="*/ 119473 w 152056"/>
                <a:gd name="connsiteY1" fmla="*/ 21722 h 89992"/>
                <a:gd name="connsiteX2" fmla="*/ 6206 w 152056"/>
                <a:gd name="connsiteY2" fmla="*/ 0 h 89992"/>
                <a:gd name="connsiteX3" fmla="*/ 0 w 152056"/>
                <a:gd name="connsiteY3" fmla="*/ 10861 h 89992"/>
                <a:gd name="connsiteX4" fmla="*/ 74477 w 152056"/>
                <a:gd name="connsiteY4" fmla="*/ 77580 h 89992"/>
                <a:gd name="connsiteX5" fmla="*/ 88441 w 152056"/>
                <a:gd name="connsiteY5" fmla="*/ 85338 h 89992"/>
                <a:gd name="connsiteX6" fmla="*/ 152057 w 152056"/>
                <a:gd name="connsiteY6" fmla="*/ 89993 h 89992"/>
                <a:gd name="connsiteX7" fmla="*/ 136541 w 152056"/>
                <a:gd name="connsiteY7" fmla="*/ 48100 h 89992"/>
                <a:gd name="connsiteX8" fmla="*/ 133438 w 152056"/>
                <a:gd name="connsiteY8" fmla="*/ 41893 h 8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056" h="89992">
                  <a:moveTo>
                    <a:pt x="133438" y="41893"/>
                  </a:moveTo>
                  <a:cubicBezTo>
                    <a:pt x="128783" y="29480"/>
                    <a:pt x="127231" y="26377"/>
                    <a:pt x="119473" y="21722"/>
                  </a:cubicBezTo>
                  <a:lnTo>
                    <a:pt x="6206" y="0"/>
                  </a:lnTo>
                  <a:lnTo>
                    <a:pt x="0" y="10861"/>
                  </a:lnTo>
                  <a:lnTo>
                    <a:pt x="74477" y="77580"/>
                  </a:lnTo>
                  <a:cubicBezTo>
                    <a:pt x="79132" y="80683"/>
                    <a:pt x="83786" y="83786"/>
                    <a:pt x="88441" y="85338"/>
                  </a:cubicBezTo>
                  <a:lnTo>
                    <a:pt x="152057" y="89993"/>
                  </a:lnTo>
                  <a:lnTo>
                    <a:pt x="136541" y="48100"/>
                  </a:lnTo>
                  <a:cubicBezTo>
                    <a:pt x="134989" y="44996"/>
                    <a:pt x="134989" y="43445"/>
                    <a:pt x="133438" y="41893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959FA9A-24A5-2D2B-B8CE-AA47AAEAADE5}"/>
                </a:ext>
              </a:extLst>
            </p:cNvPr>
            <p:cNvSpPr/>
            <p:nvPr/>
          </p:nvSpPr>
          <p:spPr>
            <a:xfrm>
              <a:off x="5000287" y="8749781"/>
              <a:ext cx="124128" cy="113266"/>
            </a:xfrm>
            <a:custGeom>
              <a:avLst/>
              <a:gdLst>
                <a:gd name="connsiteX0" fmla="*/ 31032 w 124128"/>
                <a:gd name="connsiteY0" fmla="*/ 69822 h 113266"/>
                <a:gd name="connsiteX1" fmla="*/ 31032 w 124128"/>
                <a:gd name="connsiteY1" fmla="*/ 69822 h 113266"/>
                <a:gd name="connsiteX2" fmla="*/ 116370 w 124128"/>
                <a:gd name="connsiteY2" fmla="*/ 113267 h 113266"/>
                <a:gd name="connsiteX3" fmla="*/ 124128 w 124128"/>
                <a:gd name="connsiteY3" fmla="*/ 103957 h 113266"/>
                <a:gd name="connsiteX4" fmla="*/ 74477 w 124128"/>
                <a:gd name="connsiteY4" fmla="*/ 15516 h 113266"/>
                <a:gd name="connsiteX5" fmla="*/ 49651 w 124128"/>
                <a:gd name="connsiteY5" fmla="*/ 4655 h 113266"/>
                <a:gd name="connsiteX6" fmla="*/ 43445 w 124128"/>
                <a:gd name="connsiteY6" fmla="*/ 4655 h 113266"/>
                <a:gd name="connsiteX7" fmla="*/ 0 w 124128"/>
                <a:gd name="connsiteY7" fmla="*/ 0 h 113266"/>
                <a:gd name="connsiteX8" fmla="*/ 15516 w 124128"/>
                <a:gd name="connsiteY8" fmla="*/ 57409 h 113266"/>
                <a:gd name="connsiteX9" fmla="*/ 31032 w 124128"/>
                <a:gd name="connsiteY9" fmla="*/ 69822 h 113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128" h="113266">
                  <a:moveTo>
                    <a:pt x="31032" y="69822"/>
                  </a:moveTo>
                  <a:lnTo>
                    <a:pt x="31032" y="69822"/>
                  </a:lnTo>
                  <a:lnTo>
                    <a:pt x="116370" y="113267"/>
                  </a:lnTo>
                  <a:lnTo>
                    <a:pt x="124128" y="103957"/>
                  </a:lnTo>
                  <a:lnTo>
                    <a:pt x="74477" y="15516"/>
                  </a:lnTo>
                  <a:cubicBezTo>
                    <a:pt x="68270" y="7758"/>
                    <a:pt x="63616" y="6206"/>
                    <a:pt x="49651" y="4655"/>
                  </a:cubicBezTo>
                  <a:cubicBezTo>
                    <a:pt x="48100" y="4655"/>
                    <a:pt x="46548" y="4655"/>
                    <a:pt x="43445" y="4655"/>
                  </a:cubicBezTo>
                  <a:lnTo>
                    <a:pt x="0" y="0"/>
                  </a:lnTo>
                  <a:lnTo>
                    <a:pt x="15516" y="57409"/>
                  </a:lnTo>
                  <a:cubicBezTo>
                    <a:pt x="20171" y="62064"/>
                    <a:pt x="24826" y="66719"/>
                    <a:pt x="31032" y="69822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E00F5958-E9F5-2070-F524-57CA1CE79208}"/>
                </a:ext>
              </a:extLst>
            </p:cNvPr>
            <p:cNvSpPr/>
            <p:nvPr/>
          </p:nvSpPr>
          <p:spPr>
            <a:xfrm>
              <a:off x="5045283" y="8967005"/>
              <a:ext cx="125679" cy="66718"/>
            </a:xfrm>
            <a:custGeom>
              <a:avLst/>
              <a:gdLst>
                <a:gd name="connsiteX0" fmla="*/ 43445 w 125679"/>
                <a:gd name="connsiteY0" fmla="*/ 1552 h 66718"/>
                <a:gd name="connsiteX1" fmla="*/ 0 w 125679"/>
                <a:gd name="connsiteY1" fmla="*/ 17068 h 66718"/>
                <a:gd name="connsiteX2" fmla="*/ 31032 w 125679"/>
                <a:gd name="connsiteY2" fmla="*/ 55858 h 66718"/>
                <a:gd name="connsiteX3" fmla="*/ 54306 w 125679"/>
                <a:gd name="connsiteY3" fmla="*/ 66719 h 66718"/>
                <a:gd name="connsiteX4" fmla="*/ 122576 w 125679"/>
                <a:gd name="connsiteY4" fmla="*/ 62064 h 66718"/>
                <a:gd name="connsiteX5" fmla="*/ 125680 w 125679"/>
                <a:gd name="connsiteY5" fmla="*/ 49651 h 66718"/>
                <a:gd name="connsiteX6" fmla="*/ 68270 w 125679"/>
                <a:gd name="connsiteY6" fmla="*/ 6206 h 66718"/>
                <a:gd name="connsiteX7" fmla="*/ 43445 w 125679"/>
                <a:gd name="connsiteY7" fmla="*/ 1552 h 66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5679" h="66718">
                  <a:moveTo>
                    <a:pt x="43445" y="1552"/>
                  </a:moveTo>
                  <a:lnTo>
                    <a:pt x="0" y="17068"/>
                  </a:lnTo>
                  <a:lnTo>
                    <a:pt x="31032" y="55858"/>
                  </a:lnTo>
                  <a:cubicBezTo>
                    <a:pt x="37238" y="63616"/>
                    <a:pt x="44996" y="66719"/>
                    <a:pt x="54306" y="66719"/>
                  </a:cubicBezTo>
                  <a:lnTo>
                    <a:pt x="122576" y="62064"/>
                  </a:lnTo>
                  <a:lnTo>
                    <a:pt x="125680" y="49651"/>
                  </a:lnTo>
                  <a:lnTo>
                    <a:pt x="68270" y="6206"/>
                  </a:lnTo>
                  <a:cubicBezTo>
                    <a:pt x="60512" y="0"/>
                    <a:pt x="51203" y="-1552"/>
                    <a:pt x="43445" y="1552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1AE5CAC1-31D9-68ED-6E79-7429DA106981}"/>
                </a:ext>
              </a:extLst>
            </p:cNvPr>
            <p:cNvSpPr/>
            <p:nvPr/>
          </p:nvSpPr>
          <p:spPr>
            <a:xfrm>
              <a:off x="4858794" y="9631090"/>
              <a:ext cx="99599" cy="127231"/>
            </a:xfrm>
            <a:custGeom>
              <a:avLst/>
              <a:gdLst>
                <a:gd name="connsiteX0" fmla="*/ 297 w 99599"/>
                <a:gd name="connsiteY0" fmla="*/ 82235 h 127231"/>
                <a:gd name="connsiteX1" fmla="*/ 3400 w 99599"/>
                <a:gd name="connsiteY1" fmla="*/ 127231 h 127231"/>
                <a:gd name="connsiteX2" fmla="*/ 68568 w 99599"/>
                <a:gd name="connsiteY2" fmla="*/ 94648 h 127231"/>
                <a:gd name="connsiteX3" fmla="*/ 84084 w 99599"/>
                <a:gd name="connsiteY3" fmla="*/ 76028 h 127231"/>
                <a:gd name="connsiteX4" fmla="*/ 99600 w 99599"/>
                <a:gd name="connsiteY4" fmla="*/ 9310 h 127231"/>
                <a:gd name="connsiteX5" fmla="*/ 87187 w 99599"/>
                <a:gd name="connsiteY5" fmla="*/ 0 h 127231"/>
                <a:gd name="connsiteX6" fmla="*/ 11158 w 99599"/>
                <a:gd name="connsiteY6" fmla="*/ 57409 h 127231"/>
                <a:gd name="connsiteX7" fmla="*/ 297 w 99599"/>
                <a:gd name="connsiteY7" fmla="*/ 82235 h 127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599" h="127231">
                  <a:moveTo>
                    <a:pt x="297" y="82235"/>
                  </a:moveTo>
                  <a:lnTo>
                    <a:pt x="3400" y="127231"/>
                  </a:lnTo>
                  <a:lnTo>
                    <a:pt x="68568" y="94648"/>
                  </a:lnTo>
                  <a:cubicBezTo>
                    <a:pt x="76326" y="91544"/>
                    <a:pt x="80981" y="83786"/>
                    <a:pt x="84084" y="76028"/>
                  </a:cubicBezTo>
                  <a:lnTo>
                    <a:pt x="99600" y="9310"/>
                  </a:lnTo>
                  <a:lnTo>
                    <a:pt x="87187" y="0"/>
                  </a:lnTo>
                  <a:lnTo>
                    <a:pt x="11158" y="57409"/>
                  </a:lnTo>
                  <a:cubicBezTo>
                    <a:pt x="3400" y="63616"/>
                    <a:pt x="-1254" y="72925"/>
                    <a:pt x="297" y="82235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3F9A8A7-84B7-E585-F110-B7070E07E1C6}"/>
                </a:ext>
              </a:extLst>
            </p:cNvPr>
            <p:cNvSpPr/>
            <p:nvPr/>
          </p:nvSpPr>
          <p:spPr>
            <a:xfrm>
              <a:off x="5037525" y="9129535"/>
              <a:ext cx="127231" cy="59930"/>
            </a:xfrm>
            <a:custGeom>
              <a:avLst/>
              <a:gdLst>
                <a:gd name="connsiteX0" fmla="*/ 125680 w 127231"/>
                <a:gd name="connsiteY0" fmla="*/ 43833 h 59930"/>
                <a:gd name="connsiteX1" fmla="*/ 63616 w 127231"/>
                <a:gd name="connsiteY1" fmla="*/ 3491 h 59930"/>
                <a:gd name="connsiteX2" fmla="*/ 40342 w 127231"/>
                <a:gd name="connsiteY2" fmla="*/ 3491 h 59930"/>
                <a:gd name="connsiteX3" fmla="*/ 0 w 127231"/>
                <a:gd name="connsiteY3" fmla="*/ 26765 h 59930"/>
                <a:gd name="connsiteX4" fmla="*/ 35687 w 127231"/>
                <a:gd name="connsiteY4" fmla="*/ 54694 h 59930"/>
                <a:gd name="connsiteX5" fmla="*/ 54306 w 127231"/>
                <a:gd name="connsiteY5" fmla="*/ 59349 h 59930"/>
                <a:gd name="connsiteX6" fmla="*/ 127231 w 127231"/>
                <a:gd name="connsiteY6" fmla="*/ 53142 h 59930"/>
                <a:gd name="connsiteX7" fmla="*/ 125680 w 127231"/>
                <a:gd name="connsiteY7" fmla="*/ 43833 h 5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231" h="59930">
                  <a:moveTo>
                    <a:pt x="125680" y="43833"/>
                  </a:moveTo>
                  <a:lnTo>
                    <a:pt x="63616" y="3491"/>
                  </a:lnTo>
                  <a:cubicBezTo>
                    <a:pt x="55858" y="-1164"/>
                    <a:pt x="46548" y="-1164"/>
                    <a:pt x="40342" y="3491"/>
                  </a:cubicBezTo>
                  <a:lnTo>
                    <a:pt x="0" y="26765"/>
                  </a:lnTo>
                  <a:lnTo>
                    <a:pt x="35687" y="54694"/>
                  </a:lnTo>
                  <a:cubicBezTo>
                    <a:pt x="40342" y="59349"/>
                    <a:pt x="46548" y="60900"/>
                    <a:pt x="54306" y="59349"/>
                  </a:cubicBezTo>
                  <a:lnTo>
                    <a:pt x="127231" y="53142"/>
                  </a:lnTo>
                  <a:lnTo>
                    <a:pt x="125680" y="43833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8BC3251-55EB-D3C8-FE46-9FF56470DA59}"/>
                </a:ext>
              </a:extLst>
            </p:cNvPr>
            <p:cNvSpPr/>
            <p:nvPr/>
          </p:nvSpPr>
          <p:spPr>
            <a:xfrm>
              <a:off x="5042180" y="9048489"/>
              <a:ext cx="131886" cy="58541"/>
            </a:xfrm>
            <a:custGeom>
              <a:avLst/>
              <a:gdLst>
                <a:gd name="connsiteX0" fmla="*/ 131886 w 131886"/>
                <a:gd name="connsiteY0" fmla="*/ 30231 h 58541"/>
                <a:gd name="connsiteX1" fmla="*/ 54306 w 131886"/>
                <a:gd name="connsiteY1" fmla="*/ 2303 h 58541"/>
                <a:gd name="connsiteX2" fmla="*/ 26377 w 131886"/>
                <a:gd name="connsiteY2" fmla="*/ 5406 h 58541"/>
                <a:gd name="connsiteX3" fmla="*/ 0 w 131886"/>
                <a:gd name="connsiteY3" fmla="*/ 19370 h 58541"/>
                <a:gd name="connsiteX4" fmla="*/ 23274 w 131886"/>
                <a:gd name="connsiteY4" fmla="*/ 47299 h 58541"/>
                <a:gd name="connsiteX5" fmla="*/ 49651 w 131886"/>
                <a:gd name="connsiteY5" fmla="*/ 58160 h 58541"/>
                <a:gd name="connsiteX6" fmla="*/ 130334 w 131886"/>
                <a:gd name="connsiteY6" fmla="*/ 42644 h 58541"/>
                <a:gd name="connsiteX7" fmla="*/ 131886 w 131886"/>
                <a:gd name="connsiteY7" fmla="*/ 30231 h 58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1886" h="58541">
                  <a:moveTo>
                    <a:pt x="131886" y="30231"/>
                  </a:moveTo>
                  <a:lnTo>
                    <a:pt x="54306" y="2303"/>
                  </a:lnTo>
                  <a:cubicBezTo>
                    <a:pt x="44996" y="-2352"/>
                    <a:pt x="40342" y="751"/>
                    <a:pt x="26377" y="5406"/>
                  </a:cubicBezTo>
                  <a:lnTo>
                    <a:pt x="0" y="19370"/>
                  </a:lnTo>
                  <a:lnTo>
                    <a:pt x="23274" y="47299"/>
                  </a:lnTo>
                  <a:cubicBezTo>
                    <a:pt x="29480" y="56609"/>
                    <a:pt x="38790" y="59712"/>
                    <a:pt x="49651" y="58160"/>
                  </a:cubicBezTo>
                  <a:lnTo>
                    <a:pt x="130334" y="42644"/>
                  </a:lnTo>
                  <a:lnTo>
                    <a:pt x="131886" y="30231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9CAC70E-680B-CF34-2F3E-512D4164C2EB}"/>
                </a:ext>
              </a:extLst>
            </p:cNvPr>
            <p:cNvSpPr/>
            <p:nvPr/>
          </p:nvSpPr>
          <p:spPr>
            <a:xfrm>
              <a:off x="5189582" y="9188884"/>
              <a:ext cx="76028" cy="71373"/>
            </a:xfrm>
            <a:custGeom>
              <a:avLst/>
              <a:gdLst>
                <a:gd name="connsiteX0" fmla="*/ 32584 w 76028"/>
                <a:gd name="connsiteY0" fmla="*/ 0 h 71373"/>
                <a:gd name="connsiteX1" fmla="*/ 0 w 76028"/>
                <a:gd name="connsiteY1" fmla="*/ 0 h 71373"/>
                <a:gd name="connsiteX2" fmla="*/ 9310 w 76028"/>
                <a:gd name="connsiteY2" fmla="*/ 26377 h 71373"/>
                <a:gd name="connsiteX3" fmla="*/ 21722 w 76028"/>
                <a:gd name="connsiteY3" fmla="*/ 40342 h 71373"/>
                <a:gd name="connsiteX4" fmla="*/ 69822 w 76028"/>
                <a:gd name="connsiteY4" fmla="*/ 71374 h 71373"/>
                <a:gd name="connsiteX5" fmla="*/ 76028 w 76028"/>
                <a:gd name="connsiteY5" fmla="*/ 63616 h 71373"/>
                <a:gd name="connsiteX6" fmla="*/ 54306 w 76028"/>
                <a:gd name="connsiteY6" fmla="*/ 10861 h 71373"/>
                <a:gd name="connsiteX7" fmla="*/ 32584 w 76028"/>
                <a:gd name="connsiteY7" fmla="*/ 0 h 71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028" h="71373">
                  <a:moveTo>
                    <a:pt x="32584" y="0"/>
                  </a:moveTo>
                  <a:lnTo>
                    <a:pt x="0" y="0"/>
                  </a:lnTo>
                  <a:lnTo>
                    <a:pt x="9310" y="26377"/>
                  </a:lnTo>
                  <a:cubicBezTo>
                    <a:pt x="10861" y="32584"/>
                    <a:pt x="13964" y="35687"/>
                    <a:pt x="21722" y="40342"/>
                  </a:cubicBezTo>
                  <a:lnTo>
                    <a:pt x="69822" y="71374"/>
                  </a:lnTo>
                  <a:lnTo>
                    <a:pt x="76028" y="63616"/>
                  </a:lnTo>
                  <a:lnTo>
                    <a:pt x="54306" y="10861"/>
                  </a:lnTo>
                  <a:cubicBezTo>
                    <a:pt x="48100" y="4655"/>
                    <a:pt x="40342" y="0"/>
                    <a:pt x="32584" y="0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A411E2B4-FF80-CB64-F114-21EEEAA99D2A}"/>
                </a:ext>
              </a:extLst>
            </p:cNvPr>
            <p:cNvSpPr/>
            <p:nvPr/>
          </p:nvSpPr>
          <p:spPr>
            <a:xfrm>
              <a:off x="5127518" y="8751333"/>
              <a:ext cx="69822" cy="117921"/>
            </a:xfrm>
            <a:custGeom>
              <a:avLst/>
              <a:gdLst>
                <a:gd name="connsiteX0" fmla="*/ 7758 w 69822"/>
                <a:gd name="connsiteY0" fmla="*/ 62064 h 117921"/>
                <a:gd name="connsiteX1" fmla="*/ 58961 w 69822"/>
                <a:gd name="connsiteY1" fmla="*/ 117922 h 117921"/>
                <a:gd name="connsiteX2" fmla="*/ 69822 w 69822"/>
                <a:gd name="connsiteY2" fmla="*/ 111715 h 117921"/>
                <a:gd name="connsiteX3" fmla="*/ 57409 w 69822"/>
                <a:gd name="connsiteY3" fmla="*/ 21722 h 117921"/>
                <a:gd name="connsiteX4" fmla="*/ 31032 w 69822"/>
                <a:gd name="connsiteY4" fmla="*/ 0 h 117921"/>
                <a:gd name="connsiteX5" fmla="*/ 0 w 69822"/>
                <a:gd name="connsiteY5" fmla="*/ 0 h 117921"/>
                <a:gd name="connsiteX6" fmla="*/ 0 w 69822"/>
                <a:gd name="connsiteY6" fmla="*/ 44996 h 117921"/>
                <a:gd name="connsiteX7" fmla="*/ 7758 w 69822"/>
                <a:gd name="connsiteY7" fmla="*/ 62064 h 11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9822" h="117921">
                  <a:moveTo>
                    <a:pt x="7758" y="62064"/>
                  </a:moveTo>
                  <a:lnTo>
                    <a:pt x="58961" y="117922"/>
                  </a:lnTo>
                  <a:lnTo>
                    <a:pt x="69822" y="111715"/>
                  </a:lnTo>
                  <a:lnTo>
                    <a:pt x="57409" y="21722"/>
                  </a:lnTo>
                  <a:cubicBezTo>
                    <a:pt x="54306" y="9310"/>
                    <a:pt x="43445" y="0"/>
                    <a:pt x="31032" y="0"/>
                  </a:cubicBezTo>
                  <a:lnTo>
                    <a:pt x="0" y="0"/>
                  </a:lnTo>
                  <a:lnTo>
                    <a:pt x="0" y="44996"/>
                  </a:lnTo>
                  <a:cubicBezTo>
                    <a:pt x="0" y="51203"/>
                    <a:pt x="3103" y="57409"/>
                    <a:pt x="7758" y="62064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1D4121B-D2E3-386D-67EA-0281C11D156B}"/>
                </a:ext>
              </a:extLst>
            </p:cNvPr>
            <p:cNvSpPr/>
            <p:nvPr/>
          </p:nvSpPr>
          <p:spPr>
            <a:xfrm>
              <a:off x="4989425" y="9300599"/>
              <a:ext cx="131886" cy="75975"/>
            </a:xfrm>
            <a:custGeom>
              <a:avLst/>
              <a:gdLst>
                <a:gd name="connsiteX0" fmla="*/ 27929 w 131886"/>
                <a:gd name="connsiteY0" fmla="*/ 18619 h 75975"/>
                <a:gd name="connsiteX1" fmla="*/ 0 w 131886"/>
                <a:gd name="connsiteY1" fmla="*/ 58961 h 75975"/>
                <a:gd name="connsiteX2" fmla="*/ 44996 w 131886"/>
                <a:gd name="connsiteY2" fmla="*/ 74477 h 75975"/>
                <a:gd name="connsiteX3" fmla="*/ 72925 w 131886"/>
                <a:gd name="connsiteY3" fmla="*/ 68270 h 75975"/>
                <a:gd name="connsiteX4" fmla="*/ 131886 w 131886"/>
                <a:gd name="connsiteY4" fmla="*/ 15516 h 75975"/>
                <a:gd name="connsiteX5" fmla="*/ 127231 w 131886"/>
                <a:gd name="connsiteY5" fmla="*/ 0 h 75975"/>
                <a:gd name="connsiteX6" fmla="*/ 49651 w 131886"/>
                <a:gd name="connsiteY6" fmla="*/ 6206 h 75975"/>
                <a:gd name="connsiteX7" fmla="*/ 27929 w 131886"/>
                <a:gd name="connsiteY7" fmla="*/ 18619 h 75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1886" h="75975">
                  <a:moveTo>
                    <a:pt x="27929" y="18619"/>
                  </a:moveTo>
                  <a:lnTo>
                    <a:pt x="0" y="58961"/>
                  </a:lnTo>
                  <a:lnTo>
                    <a:pt x="44996" y="74477"/>
                  </a:lnTo>
                  <a:cubicBezTo>
                    <a:pt x="54306" y="77580"/>
                    <a:pt x="65167" y="76028"/>
                    <a:pt x="72925" y="68270"/>
                  </a:cubicBezTo>
                  <a:lnTo>
                    <a:pt x="131886" y="15516"/>
                  </a:lnTo>
                  <a:lnTo>
                    <a:pt x="127231" y="0"/>
                  </a:lnTo>
                  <a:lnTo>
                    <a:pt x="49651" y="6206"/>
                  </a:lnTo>
                  <a:cubicBezTo>
                    <a:pt x="40342" y="7758"/>
                    <a:pt x="32584" y="10861"/>
                    <a:pt x="27929" y="18619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5757943-C9C8-2BB5-DB78-21402E1FBF53}"/>
                </a:ext>
              </a:extLst>
            </p:cNvPr>
            <p:cNvSpPr/>
            <p:nvPr/>
          </p:nvSpPr>
          <p:spPr>
            <a:xfrm>
              <a:off x="5177169" y="9101700"/>
              <a:ext cx="102405" cy="50553"/>
            </a:xfrm>
            <a:custGeom>
              <a:avLst/>
              <a:gdLst>
                <a:gd name="connsiteX0" fmla="*/ 94648 w 102405"/>
                <a:gd name="connsiteY0" fmla="*/ 9604 h 50553"/>
                <a:gd name="connsiteX1" fmla="*/ 43445 w 102405"/>
                <a:gd name="connsiteY1" fmla="*/ 294 h 50553"/>
                <a:gd name="connsiteX2" fmla="*/ 17068 w 102405"/>
                <a:gd name="connsiteY2" fmla="*/ 12707 h 50553"/>
                <a:gd name="connsiteX3" fmla="*/ 0 w 102405"/>
                <a:gd name="connsiteY3" fmla="*/ 40636 h 50553"/>
                <a:gd name="connsiteX4" fmla="*/ 37238 w 102405"/>
                <a:gd name="connsiteY4" fmla="*/ 49945 h 50553"/>
                <a:gd name="connsiteX5" fmla="*/ 58961 w 102405"/>
                <a:gd name="connsiteY5" fmla="*/ 46842 h 50553"/>
                <a:gd name="connsiteX6" fmla="*/ 102406 w 102405"/>
                <a:gd name="connsiteY6" fmla="*/ 18913 h 50553"/>
                <a:gd name="connsiteX7" fmla="*/ 94648 w 102405"/>
                <a:gd name="connsiteY7" fmla="*/ 9604 h 50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405" h="50553">
                  <a:moveTo>
                    <a:pt x="94648" y="9604"/>
                  </a:moveTo>
                  <a:lnTo>
                    <a:pt x="43445" y="294"/>
                  </a:lnTo>
                  <a:cubicBezTo>
                    <a:pt x="32584" y="-1258"/>
                    <a:pt x="21722" y="3397"/>
                    <a:pt x="17068" y="12707"/>
                  </a:cubicBezTo>
                  <a:lnTo>
                    <a:pt x="0" y="40636"/>
                  </a:lnTo>
                  <a:lnTo>
                    <a:pt x="37238" y="49945"/>
                  </a:lnTo>
                  <a:cubicBezTo>
                    <a:pt x="44996" y="51497"/>
                    <a:pt x="52754" y="49945"/>
                    <a:pt x="58961" y="46842"/>
                  </a:cubicBezTo>
                  <a:lnTo>
                    <a:pt x="102406" y="18913"/>
                  </a:lnTo>
                  <a:lnTo>
                    <a:pt x="94648" y="9604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EF4FB547-7D64-68BC-85AB-211E17657242}"/>
                </a:ext>
              </a:extLst>
            </p:cNvPr>
            <p:cNvSpPr/>
            <p:nvPr/>
          </p:nvSpPr>
          <p:spPr>
            <a:xfrm>
              <a:off x="5000287" y="9211857"/>
              <a:ext cx="127231" cy="67506"/>
            </a:xfrm>
            <a:custGeom>
              <a:avLst/>
              <a:gdLst>
                <a:gd name="connsiteX0" fmla="*/ 127231 w 127231"/>
                <a:gd name="connsiteY0" fmla="*/ 9610 h 67506"/>
                <a:gd name="connsiteX1" fmla="*/ 54306 w 127231"/>
                <a:gd name="connsiteY1" fmla="*/ 301 h 67506"/>
                <a:gd name="connsiteX2" fmla="*/ 31032 w 127231"/>
                <a:gd name="connsiteY2" fmla="*/ 9610 h 67506"/>
                <a:gd name="connsiteX3" fmla="*/ 0 w 127231"/>
                <a:gd name="connsiteY3" fmla="*/ 45297 h 67506"/>
                <a:gd name="connsiteX4" fmla="*/ 44996 w 127231"/>
                <a:gd name="connsiteY4" fmla="*/ 65468 h 67506"/>
                <a:gd name="connsiteX5" fmla="*/ 71374 w 127231"/>
                <a:gd name="connsiteY5" fmla="*/ 62365 h 67506"/>
                <a:gd name="connsiteX6" fmla="*/ 127231 w 127231"/>
                <a:gd name="connsiteY6" fmla="*/ 23575 h 67506"/>
                <a:gd name="connsiteX7" fmla="*/ 127231 w 127231"/>
                <a:gd name="connsiteY7" fmla="*/ 9610 h 6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231" h="67506">
                  <a:moveTo>
                    <a:pt x="127231" y="9610"/>
                  </a:moveTo>
                  <a:lnTo>
                    <a:pt x="54306" y="301"/>
                  </a:lnTo>
                  <a:cubicBezTo>
                    <a:pt x="44996" y="-1251"/>
                    <a:pt x="37238" y="3404"/>
                    <a:pt x="31032" y="9610"/>
                  </a:cubicBezTo>
                  <a:lnTo>
                    <a:pt x="0" y="45297"/>
                  </a:lnTo>
                  <a:lnTo>
                    <a:pt x="44996" y="65468"/>
                  </a:lnTo>
                  <a:cubicBezTo>
                    <a:pt x="52754" y="68571"/>
                    <a:pt x="63616" y="68571"/>
                    <a:pt x="71374" y="62365"/>
                  </a:cubicBezTo>
                  <a:lnTo>
                    <a:pt x="127231" y="23575"/>
                  </a:lnTo>
                  <a:lnTo>
                    <a:pt x="127231" y="9610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B4B6164-CBC1-D052-EF80-1FB2C39C9B63}"/>
                </a:ext>
              </a:extLst>
            </p:cNvPr>
            <p:cNvSpPr/>
            <p:nvPr/>
          </p:nvSpPr>
          <p:spPr>
            <a:xfrm>
              <a:off x="5011148" y="8870411"/>
              <a:ext cx="122576" cy="77975"/>
            </a:xfrm>
            <a:custGeom>
              <a:avLst/>
              <a:gdLst>
                <a:gd name="connsiteX0" fmla="*/ 40342 w 122576"/>
                <a:gd name="connsiteY0" fmla="*/ 395 h 77975"/>
                <a:gd name="connsiteX1" fmla="*/ 0 w 122576"/>
                <a:gd name="connsiteY1" fmla="*/ 11257 h 77975"/>
                <a:gd name="connsiteX2" fmla="*/ 7758 w 122576"/>
                <a:gd name="connsiteY2" fmla="*/ 39185 h 77975"/>
                <a:gd name="connsiteX3" fmla="*/ 27929 w 122576"/>
                <a:gd name="connsiteY3" fmla="*/ 59356 h 77975"/>
                <a:gd name="connsiteX4" fmla="*/ 116370 w 122576"/>
                <a:gd name="connsiteY4" fmla="*/ 77975 h 77975"/>
                <a:gd name="connsiteX5" fmla="*/ 122576 w 122576"/>
                <a:gd name="connsiteY5" fmla="*/ 67114 h 77975"/>
                <a:gd name="connsiteX6" fmla="*/ 66719 w 122576"/>
                <a:gd name="connsiteY6" fmla="*/ 8153 h 77975"/>
                <a:gd name="connsiteX7" fmla="*/ 40342 w 122576"/>
                <a:gd name="connsiteY7" fmla="*/ 395 h 7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2576" h="77975">
                  <a:moveTo>
                    <a:pt x="40342" y="395"/>
                  </a:moveTo>
                  <a:lnTo>
                    <a:pt x="0" y="11257"/>
                  </a:lnTo>
                  <a:lnTo>
                    <a:pt x="7758" y="39185"/>
                  </a:lnTo>
                  <a:cubicBezTo>
                    <a:pt x="10861" y="48495"/>
                    <a:pt x="18619" y="57805"/>
                    <a:pt x="27929" y="59356"/>
                  </a:cubicBezTo>
                  <a:lnTo>
                    <a:pt x="116370" y="77975"/>
                  </a:lnTo>
                  <a:lnTo>
                    <a:pt x="122576" y="67114"/>
                  </a:lnTo>
                  <a:lnTo>
                    <a:pt x="66719" y="8153"/>
                  </a:lnTo>
                  <a:cubicBezTo>
                    <a:pt x="58961" y="1947"/>
                    <a:pt x="49651" y="-1156"/>
                    <a:pt x="40342" y="395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C8973651-C3DB-7331-302C-C4A7FA5C93AB}"/>
                </a:ext>
              </a:extLst>
            </p:cNvPr>
            <p:cNvSpPr/>
            <p:nvPr/>
          </p:nvSpPr>
          <p:spPr>
            <a:xfrm>
              <a:off x="4859091" y="9289738"/>
              <a:ext cx="122576" cy="98939"/>
            </a:xfrm>
            <a:custGeom>
              <a:avLst/>
              <a:gdLst>
                <a:gd name="connsiteX0" fmla="*/ 55858 w 122576"/>
                <a:gd name="connsiteY0" fmla="*/ 89993 h 98939"/>
                <a:gd name="connsiteX1" fmla="*/ 122576 w 122576"/>
                <a:gd name="connsiteY1" fmla="*/ 9310 h 98939"/>
                <a:gd name="connsiteX2" fmla="*/ 111715 w 122576"/>
                <a:gd name="connsiteY2" fmla="*/ 0 h 98939"/>
                <a:gd name="connsiteX3" fmla="*/ 37238 w 122576"/>
                <a:gd name="connsiteY3" fmla="*/ 18619 h 98939"/>
                <a:gd name="connsiteX4" fmla="*/ 20171 w 122576"/>
                <a:gd name="connsiteY4" fmla="*/ 35687 h 98939"/>
                <a:gd name="connsiteX5" fmla="*/ 0 w 122576"/>
                <a:gd name="connsiteY5" fmla="*/ 89993 h 98939"/>
                <a:gd name="connsiteX6" fmla="*/ 31032 w 122576"/>
                <a:gd name="connsiteY6" fmla="*/ 97751 h 98939"/>
                <a:gd name="connsiteX7" fmla="*/ 55858 w 122576"/>
                <a:gd name="connsiteY7" fmla="*/ 89993 h 9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2576" h="98939">
                  <a:moveTo>
                    <a:pt x="55858" y="89993"/>
                  </a:moveTo>
                  <a:lnTo>
                    <a:pt x="122576" y="9310"/>
                  </a:lnTo>
                  <a:lnTo>
                    <a:pt x="111715" y="0"/>
                  </a:lnTo>
                  <a:lnTo>
                    <a:pt x="37238" y="18619"/>
                  </a:lnTo>
                  <a:cubicBezTo>
                    <a:pt x="29480" y="20171"/>
                    <a:pt x="21722" y="26377"/>
                    <a:pt x="20171" y="35687"/>
                  </a:cubicBezTo>
                  <a:lnTo>
                    <a:pt x="0" y="89993"/>
                  </a:lnTo>
                  <a:lnTo>
                    <a:pt x="31032" y="97751"/>
                  </a:lnTo>
                  <a:cubicBezTo>
                    <a:pt x="40342" y="100854"/>
                    <a:pt x="49651" y="97751"/>
                    <a:pt x="55858" y="89993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4252F051-1D19-CBA7-BCF3-C5BA2AE782C9}"/>
                </a:ext>
              </a:extLst>
            </p:cNvPr>
            <p:cNvSpPr/>
            <p:nvPr/>
          </p:nvSpPr>
          <p:spPr>
            <a:xfrm>
              <a:off x="4859091" y="9398350"/>
              <a:ext cx="103957" cy="116369"/>
            </a:xfrm>
            <a:custGeom>
              <a:avLst/>
              <a:gdLst>
                <a:gd name="connsiteX0" fmla="*/ 71374 w 103957"/>
                <a:gd name="connsiteY0" fmla="*/ 85338 h 116369"/>
                <a:gd name="connsiteX1" fmla="*/ 103957 w 103957"/>
                <a:gd name="connsiteY1" fmla="*/ 10861 h 116369"/>
                <a:gd name="connsiteX2" fmla="*/ 93096 w 103957"/>
                <a:gd name="connsiteY2" fmla="*/ 0 h 116369"/>
                <a:gd name="connsiteX3" fmla="*/ 17068 w 103957"/>
                <a:gd name="connsiteY3" fmla="*/ 43445 h 116369"/>
                <a:gd name="connsiteX4" fmla="*/ 3103 w 103957"/>
                <a:gd name="connsiteY4" fmla="*/ 66719 h 116369"/>
                <a:gd name="connsiteX5" fmla="*/ 0 w 103957"/>
                <a:gd name="connsiteY5" fmla="*/ 116370 h 116369"/>
                <a:gd name="connsiteX6" fmla="*/ 54306 w 103957"/>
                <a:gd name="connsiteY6" fmla="*/ 102406 h 116369"/>
                <a:gd name="connsiteX7" fmla="*/ 71374 w 103957"/>
                <a:gd name="connsiteY7" fmla="*/ 85338 h 116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3957" h="116369">
                  <a:moveTo>
                    <a:pt x="71374" y="85338"/>
                  </a:moveTo>
                  <a:lnTo>
                    <a:pt x="103957" y="10861"/>
                  </a:lnTo>
                  <a:lnTo>
                    <a:pt x="93096" y="0"/>
                  </a:lnTo>
                  <a:lnTo>
                    <a:pt x="17068" y="43445"/>
                  </a:lnTo>
                  <a:cubicBezTo>
                    <a:pt x="9310" y="48100"/>
                    <a:pt x="3103" y="57409"/>
                    <a:pt x="3103" y="66719"/>
                  </a:cubicBezTo>
                  <a:lnTo>
                    <a:pt x="0" y="116370"/>
                  </a:lnTo>
                  <a:lnTo>
                    <a:pt x="54306" y="102406"/>
                  </a:lnTo>
                  <a:cubicBezTo>
                    <a:pt x="62064" y="99302"/>
                    <a:pt x="68270" y="93096"/>
                    <a:pt x="71374" y="85338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84DA29B1-368C-CEFC-5A03-A27C09CB224E}"/>
                </a:ext>
              </a:extLst>
            </p:cNvPr>
            <p:cNvSpPr/>
            <p:nvPr/>
          </p:nvSpPr>
          <p:spPr>
            <a:xfrm>
              <a:off x="4860643" y="9178023"/>
              <a:ext cx="147402" cy="98063"/>
            </a:xfrm>
            <a:custGeom>
              <a:avLst/>
              <a:gdLst>
                <a:gd name="connsiteX0" fmla="*/ 68270 w 147402"/>
                <a:gd name="connsiteY0" fmla="*/ 89993 h 98063"/>
                <a:gd name="connsiteX1" fmla="*/ 147402 w 147402"/>
                <a:gd name="connsiteY1" fmla="*/ 13964 h 98063"/>
                <a:gd name="connsiteX2" fmla="*/ 139644 w 147402"/>
                <a:gd name="connsiteY2" fmla="*/ 0 h 98063"/>
                <a:gd name="connsiteX3" fmla="*/ 48100 w 147402"/>
                <a:gd name="connsiteY3" fmla="*/ 18619 h 98063"/>
                <a:gd name="connsiteX4" fmla="*/ 31032 w 147402"/>
                <a:gd name="connsiteY4" fmla="*/ 29480 h 98063"/>
                <a:gd name="connsiteX5" fmla="*/ 0 w 147402"/>
                <a:gd name="connsiteY5" fmla="*/ 72925 h 98063"/>
                <a:gd name="connsiteX6" fmla="*/ 35687 w 147402"/>
                <a:gd name="connsiteY6" fmla="*/ 93096 h 98063"/>
                <a:gd name="connsiteX7" fmla="*/ 68270 w 147402"/>
                <a:gd name="connsiteY7" fmla="*/ 89993 h 98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402" h="98063">
                  <a:moveTo>
                    <a:pt x="68270" y="89993"/>
                  </a:moveTo>
                  <a:lnTo>
                    <a:pt x="147402" y="13964"/>
                  </a:lnTo>
                  <a:lnTo>
                    <a:pt x="139644" y="0"/>
                  </a:lnTo>
                  <a:lnTo>
                    <a:pt x="48100" y="18619"/>
                  </a:lnTo>
                  <a:cubicBezTo>
                    <a:pt x="40342" y="20171"/>
                    <a:pt x="34135" y="24826"/>
                    <a:pt x="31032" y="29480"/>
                  </a:cubicBezTo>
                  <a:lnTo>
                    <a:pt x="0" y="72925"/>
                  </a:lnTo>
                  <a:lnTo>
                    <a:pt x="35687" y="93096"/>
                  </a:lnTo>
                  <a:cubicBezTo>
                    <a:pt x="44996" y="100854"/>
                    <a:pt x="58961" y="99302"/>
                    <a:pt x="68270" y="89993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2FA911B-2955-D839-6EA5-8CF56DF8C65F}"/>
                </a:ext>
              </a:extLst>
            </p:cNvPr>
            <p:cNvSpPr/>
            <p:nvPr/>
          </p:nvSpPr>
          <p:spPr>
            <a:xfrm>
              <a:off x="4859091" y="9517823"/>
              <a:ext cx="111715" cy="105799"/>
            </a:xfrm>
            <a:custGeom>
              <a:avLst/>
              <a:gdLst>
                <a:gd name="connsiteX0" fmla="*/ 65167 w 111715"/>
                <a:gd name="connsiteY0" fmla="*/ 91544 h 105799"/>
                <a:gd name="connsiteX1" fmla="*/ 111715 w 111715"/>
                <a:gd name="connsiteY1" fmla="*/ 9310 h 105799"/>
                <a:gd name="connsiteX2" fmla="*/ 100854 w 111715"/>
                <a:gd name="connsiteY2" fmla="*/ 0 h 105799"/>
                <a:gd name="connsiteX3" fmla="*/ 23274 w 111715"/>
                <a:gd name="connsiteY3" fmla="*/ 32584 h 105799"/>
                <a:gd name="connsiteX4" fmla="*/ 6206 w 111715"/>
                <a:gd name="connsiteY4" fmla="*/ 54306 h 105799"/>
                <a:gd name="connsiteX5" fmla="*/ 0 w 111715"/>
                <a:gd name="connsiteY5" fmla="*/ 97751 h 105799"/>
                <a:gd name="connsiteX6" fmla="*/ 35687 w 111715"/>
                <a:gd name="connsiteY6" fmla="*/ 105509 h 105799"/>
                <a:gd name="connsiteX7" fmla="*/ 65167 w 111715"/>
                <a:gd name="connsiteY7" fmla="*/ 91544 h 105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715" h="105799">
                  <a:moveTo>
                    <a:pt x="65167" y="91544"/>
                  </a:moveTo>
                  <a:lnTo>
                    <a:pt x="111715" y="9310"/>
                  </a:lnTo>
                  <a:lnTo>
                    <a:pt x="100854" y="0"/>
                  </a:lnTo>
                  <a:lnTo>
                    <a:pt x="23274" y="32584"/>
                  </a:lnTo>
                  <a:cubicBezTo>
                    <a:pt x="13964" y="35687"/>
                    <a:pt x="7758" y="44996"/>
                    <a:pt x="6206" y="54306"/>
                  </a:cubicBezTo>
                  <a:lnTo>
                    <a:pt x="0" y="97751"/>
                  </a:lnTo>
                  <a:lnTo>
                    <a:pt x="35687" y="105509"/>
                  </a:lnTo>
                  <a:cubicBezTo>
                    <a:pt x="46548" y="107060"/>
                    <a:pt x="58961" y="102406"/>
                    <a:pt x="65167" y="91544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3B8C58F-889F-E943-BA6E-C6A489E8916C}"/>
                </a:ext>
              </a:extLst>
            </p:cNvPr>
            <p:cNvSpPr/>
            <p:nvPr/>
          </p:nvSpPr>
          <p:spPr>
            <a:xfrm>
              <a:off x="4859091" y="8749583"/>
              <a:ext cx="133437" cy="97949"/>
            </a:xfrm>
            <a:custGeom>
              <a:avLst/>
              <a:gdLst>
                <a:gd name="connsiteX0" fmla="*/ 32584 w 133437"/>
                <a:gd name="connsiteY0" fmla="*/ 79330 h 97949"/>
                <a:gd name="connsiteX1" fmla="*/ 128783 w 133437"/>
                <a:gd name="connsiteY1" fmla="*/ 97949 h 97949"/>
                <a:gd name="connsiteX2" fmla="*/ 133438 w 133437"/>
                <a:gd name="connsiteY2" fmla="*/ 87088 h 97949"/>
                <a:gd name="connsiteX3" fmla="*/ 66719 w 133437"/>
                <a:gd name="connsiteY3" fmla="*/ 7956 h 97949"/>
                <a:gd name="connsiteX4" fmla="*/ 35687 w 133437"/>
                <a:gd name="connsiteY4" fmla="*/ 3302 h 97949"/>
                <a:gd name="connsiteX5" fmla="*/ 0 w 133437"/>
                <a:gd name="connsiteY5" fmla="*/ 23472 h 97949"/>
                <a:gd name="connsiteX6" fmla="*/ 12413 w 133437"/>
                <a:gd name="connsiteY6" fmla="*/ 62262 h 97949"/>
                <a:gd name="connsiteX7" fmla="*/ 32584 w 133437"/>
                <a:gd name="connsiteY7" fmla="*/ 79330 h 97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437" h="97949">
                  <a:moveTo>
                    <a:pt x="32584" y="79330"/>
                  </a:moveTo>
                  <a:lnTo>
                    <a:pt x="128783" y="97949"/>
                  </a:lnTo>
                  <a:lnTo>
                    <a:pt x="133438" y="87088"/>
                  </a:lnTo>
                  <a:lnTo>
                    <a:pt x="66719" y="7956"/>
                  </a:lnTo>
                  <a:cubicBezTo>
                    <a:pt x="58961" y="198"/>
                    <a:pt x="44996" y="-2905"/>
                    <a:pt x="35687" y="3302"/>
                  </a:cubicBezTo>
                  <a:lnTo>
                    <a:pt x="0" y="23472"/>
                  </a:lnTo>
                  <a:lnTo>
                    <a:pt x="12413" y="62262"/>
                  </a:lnTo>
                  <a:cubicBezTo>
                    <a:pt x="13964" y="71572"/>
                    <a:pt x="23274" y="79330"/>
                    <a:pt x="32584" y="79330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AB108C1-2CEE-258A-DA16-F5772CB36428}"/>
                </a:ext>
              </a:extLst>
            </p:cNvPr>
            <p:cNvSpPr/>
            <p:nvPr/>
          </p:nvSpPr>
          <p:spPr>
            <a:xfrm>
              <a:off x="5163205" y="8903390"/>
              <a:ext cx="100854" cy="103957"/>
            </a:xfrm>
            <a:custGeom>
              <a:avLst/>
              <a:gdLst>
                <a:gd name="connsiteX0" fmla="*/ 0 w 100854"/>
                <a:gd name="connsiteY0" fmla="*/ 0 h 103957"/>
                <a:gd name="connsiteX1" fmla="*/ 4655 w 100854"/>
                <a:gd name="connsiteY1" fmla="*/ 49651 h 103957"/>
                <a:gd name="connsiteX2" fmla="*/ 23274 w 100854"/>
                <a:gd name="connsiteY2" fmla="*/ 72925 h 103957"/>
                <a:gd name="connsiteX3" fmla="*/ 93096 w 100854"/>
                <a:gd name="connsiteY3" fmla="*/ 103957 h 103957"/>
                <a:gd name="connsiteX4" fmla="*/ 100854 w 100854"/>
                <a:gd name="connsiteY4" fmla="*/ 94648 h 103957"/>
                <a:gd name="connsiteX5" fmla="*/ 43445 w 100854"/>
                <a:gd name="connsiteY5" fmla="*/ 12413 h 103957"/>
                <a:gd name="connsiteX6" fmla="*/ 20171 w 100854"/>
                <a:gd name="connsiteY6" fmla="*/ 0 h 103957"/>
                <a:gd name="connsiteX7" fmla="*/ 0 w 100854"/>
                <a:gd name="connsiteY7" fmla="*/ 0 h 103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854" h="103957">
                  <a:moveTo>
                    <a:pt x="0" y="0"/>
                  </a:moveTo>
                  <a:lnTo>
                    <a:pt x="4655" y="49651"/>
                  </a:lnTo>
                  <a:cubicBezTo>
                    <a:pt x="6206" y="60512"/>
                    <a:pt x="12413" y="69822"/>
                    <a:pt x="23274" y="72925"/>
                  </a:cubicBezTo>
                  <a:lnTo>
                    <a:pt x="93096" y="103957"/>
                  </a:lnTo>
                  <a:lnTo>
                    <a:pt x="100854" y="94648"/>
                  </a:lnTo>
                  <a:lnTo>
                    <a:pt x="43445" y="12413"/>
                  </a:lnTo>
                  <a:cubicBezTo>
                    <a:pt x="38790" y="4655"/>
                    <a:pt x="29480" y="0"/>
                    <a:pt x="2017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35B38F9-2C57-5990-286D-13A4B1A7AD10}"/>
                </a:ext>
              </a:extLst>
            </p:cNvPr>
            <p:cNvSpPr/>
            <p:nvPr/>
          </p:nvSpPr>
          <p:spPr>
            <a:xfrm>
              <a:off x="4857539" y="8884173"/>
              <a:ext cx="156711" cy="78177"/>
            </a:xfrm>
            <a:custGeom>
              <a:avLst/>
              <a:gdLst>
                <a:gd name="connsiteX0" fmla="*/ 49651 w 156711"/>
                <a:gd name="connsiteY0" fmla="*/ 76626 h 78177"/>
                <a:gd name="connsiteX1" fmla="*/ 152057 w 156711"/>
                <a:gd name="connsiteY1" fmla="*/ 78178 h 78177"/>
                <a:gd name="connsiteX2" fmla="*/ 156712 w 156711"/>
                <a:gd name="connsiteY2" fmla="*/ 65765 h 78177"/>
                <a:gd name="connsiteX3" fmla="*/ 77580 w 156711"/>
                <a:gd name="connsiteY3" fmla="*/ 5253 h 78177"/>
                <a:gd name="connsiteX4" fmla="*/ 46548 w 156711"/>
                <a:gd name="connsiteY4" fmla="*/ 5253 h 78177"/>
                <a:gd name="connsiteX5" fmla="*/ 0 w 156711"/>
                <a:gd name="connsiteY5" fmla="*/ 36285 h 78177"/>
                <a:gd name="connsiteX6" fmla="*/ 31032 w 156711"/>
                <a:gd name="connsiteY6" fmla="*/ 67317 h 78177"/>
                <a:gd name="connsiteX7" fmla="*/ 49651 w 156711"/>
                <a:gd name="connsiteY7" fmla="*/ 76626 h 78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6711" h="78177">
                  <a:moveTo>
                    <a:pt x="49651" y="76626"/>
                  </a:moveTo>
                  <a:lnTo>
                    <a:pt x="152057" y="78178"/>
                  </a:lnTo>
                  <a:lnTo>
                    <a:pt x="156712" y="65765"/>
                  </a:lnTo>
                  <a:lnTo>
                    <a:pt x="77580" y="5253"/>
                  </a:lnTo>
                  <a:cubicBezTo>
                    <a:pt x="68270" y="-954"/>
                    <a:pt x="55858" y="-2505"/>
                    <a:pt x="46548" y="5253"/>
                  </a:cubicBezTo>
                  <a:lnTo>
                    <a:pt x="0" y="36285"/>
                  </a:lnTo>
                  <a:lnTo>
                    <a:pt x="31032" y="67317"/>
                  </a:lnTo>
                  <a:cubicBezTo>
                    <a:pt x="37238" y="73523"/>
                    <a:pt x="43445" y="76626"/>
                    <a:pt x="49651" y="76626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98D90E9-DDD1-603D-184D-1561C540A432}"/>
                </a:ext>
              </a:extLst>
            </p:cNvPr>
            <p:cNvSpPr/>
            <p:nvPr/>
          </p:nvSpPr>
          <p:spPr>
            <a:xfrm>
              <a:off x="4859091" y="8985624"/>
              <a:ext cx="170676" cy="85824"/>
            </a:xfrm>
            <a:custGeom>
              <a:avLst/>
              <a:gdLst>
                <a:gd name="connsiteX0" fmla="*/ 83786 w 170676"/>
                <a:gd name="connsiteY0" fmla="*/ 83786 h 85824"/>
                <a:gd name="connsiteX1" fmla="*/ 170676 w 170676"/>
                <a:gd name="connsiteY1" fmla="*/ 49651 h 85824"/>
                <a:gd name="connsiteX2" fmla="*/ 170676 w 170676"/>
                <a:gd name="connsiteY2" fmla="*/ 37238 h 85824"/>
                <a:gd name="connsiteX3" fmla="*/ 69822 w 170676"/>
                <a:gd name="connsiteY3" fmla="*/ 1552 h 85824"/>
                <a:gd name="connsiteX4" fmla="*/ 43445 w 170676"/>
                <a:gd name="connsiteY4" fmla="*/ 6206 h 85824"/>
                <a:gd name="connsiteX5" fmla="*/ 0 w 170676"/>
                <a:gd name="connsiteY5" fmla="*/ 43445 h 85824"/>
                <a:gd name="connsiteX6" fmla="*/ 60512 w 170676"/>
                <a:gd name="connsiteY6" fmla="*/ 80683 h 85824"/>
                <a:gd name="connsiteX7" fmla="*/ 83786 w 170676"/>
                <a:gd name="connsiteY7" fmla="*/ 83786 h 85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676" h="85824">
                  <a:moveTo>
                    <a:pt x="83786" y="83786"/>
                  </a:moveTo>
                  <a:lnTo>
                    <a:pt x="170676" y="49651"/>
                  </a:lnTo>
                  <a:lnTo>
                    <a:pt x="170676" y="37238"/>
                  </a:lnTo>
                  <a:lnTo>
                    <a:pt x="69822" y="1552"/>
                  </a:lnTo>
                  <a:cubicBezTo>
                    <a:pt x="60512" y="-1552"/>
                    <a:pt x="51203" y="0"/>
                    <a:pt x="43445" y="6206"/>
                  </a:cubicBezTo>
                  <a:lnTo>
                    <a:pt x="0" y="43445"/>
                  </a:lnTo>
                  <a:lnTo>
                    <a:pt x="60512" y="80683"/>
                  </a:lnTo>
                  <a:cubicBezTo>
                    <a:pt x="66719" y="86890"/>
                    <a:pt x="76028" y="86890"/>
                    <a:pt x="83786" y="83786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0818F688-C618-8597-4C8D-6BADB31EA860}"/>
                </a:ext>
              </a:extLst>
            </p:cNvPr>
            <p:cNvSpPr/>
            <p:nvPr/>
          </p:nvSpPr>
          <p:spPr>
            <a:xfrm>
              <a:off x="4857539" y="9092445"/>
              <a:ext cx="150505" cy="69120"/>
            </a:xfrm>
            <a:custGeom>
              <a:avLst/>
              <a:gdLst>
                <a:gd name="connsiteX0" fmla="*/ 72925 w 150505"/>
                <a:gd name="connsiteY0" fmla="*/ 65407 h 69120"/>
                <a:gd name="connsiteX1" fmla="*/ 150505 w 150505"/>
                <a:gd name="connsiteY1" fmla="*/ 23513 h 69120"/>
                <a:gd name="connsiteX2" fmla="*/ 148954 w 150505"/>
                <a:gd name="connsiteY2" fmla="*/ 7997 h 69120"/>
                <a:gd name="connsiteX3" fmla="*/ 48100 w 150505"/>
                <a:gd name="connsiteY3" fmla="*/ 239 h 69120"/>
                <a:gd name="connsiteX4" fmla="*/ 23274 w 150505"/>
                <a:gd name="connsiteY4" fmla="*/ 12652 h 69120"/>
                <a:gd name="connsiteX5" fmla="*/ 0 w 150505"/>
                <a:gd name="connsiteY5" fmla="*/ 46787 h 69120"/>
                <a:gd name="connsiteX6" fmla="*/ 48100 w 150505"/>
                <a:gd name="connsiteY6" fmla="*/ 66958 h 69120"/>
                <a:gd name="connsiteX7" fmla="*/ 72925 w 150505"/>
                <a:gd name="connsiteY7" fmla="*/ 65407 h 69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0505" h="69120">
                  <a:moveTo>
                    <a:pt x="72925" y="65407"/>
                  </a:moveTo>
                  <a:lnTo>
                    <a:pt x="150505" y="23513"/>
                  </a:lnTo>
                  <a:lnTo>
                    <a:pt x="148954" y="7997"/>
                  </a:lnTo>
                  <a:lnTo>
                    <a:pt x="48100" y="239"/>
                  </a:lnTo>
                  <a:cubicBezTo>
                    <a:pt x="37238" y="-1312"/>
                    <a:pt x="27929" y="4894"/>
                    <a:pt x="23274" y="12652"/>
                  </a:cubicBezTo>
                  <a:lnTo>
                    <a:pt x="0" y="46787"/>
                  </a:lnTo>
                  <a:lnTo>
                    <a:pt x="48100" y="66958"/>
                  </a:lnTo>
                  <a:cubicBezTo>
                    <a:pt x="57409" y="70061"/>
                    <a:pt x="65167" y="70061"/>
                    <a:pt x="72925" y="65407"/>
                  </a:cubicBez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C0BFED59-69AC-EE62-4234-79782EE83653}"/>
              </a:ext>
            </a:extLst>
          </p:cNvPr>
          <p:cNvSpPr/>
          <p:nvPr/>
        </p:nvSpPr>
        <p:spPr>
          <a:xfrm>
            <a:off x="4635661" y="8524800"/>
            <a:ext cx="1948809" cy="1551599"/>
          </a:xfrm>
          <a:custGeom>
            <a:avLst/>
            <a:gdLst>
              <a:gd name="connsiteX0" fmla="*/ 1948810 w 1948809"/>
              <a:gd name="connsiteY0" fmla="*/ 1551599 h 1551599"/>
              <a:gd name="connsiteX1" fmla="*/ 0 w 1948809"/>
              <a:gd name="connsiteY1" fmla="*/ 1551599 h 1551599"/>
              <a:gd name="connsiteX2" fmla="*/ 0 w 1948809"/>
              <a:gd name="connsiteY2" fmla="*/ 0 h 1551599"/>
              <a:gd name="connsiteX3" fmla="*/ 1948810 w 1948809"/>
              <a:gd name="connsiteY3" fmla="*/ 0 h 1551599"/>
              <a:gd name="connsiteX4" fmla="*/ 1948810 w 1948809"/>
              <a:gd name="connsiteY4" fmla="*/ 1551599 h 1551599"/>
              <a:gd name="connsiteX5" fmla="*/ 21722 w 1948809"/>
              <a:gd name="connsiteY5" fmla="*/ 1529877 h 1551599"/>
              <a:gd name="connsiteX6" fmla="*/ 1925536 w 1948809"/>
              <a:gd name="connsiteY6" fmla="*/ 1529877 h 1551599"/>
              <a:gd name="connsiteX7" fmla="*/ 1925536 w 1948809"/>
              <a:gd name="connsiteY7" fmla="*/ 21722 h 1551599"/>
              <a:gd name="connsiteX8" fmla="*/ 21722 w 1948809"/>
              <a:gd name="connsiteY8" fmla="*/ 21722 h 1551599"/>
              <a:gd name="connsiteX9" fmla="*/ 21722 w 1948809"/>
              <a:gd name="connsiteY9" fmla="*/ 1529877 h 1551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8809" h="1551599">
                <a:moveTo>
                  <a:pt x="1948810" y="1551599"/>
                </a:moveTo>
                <a:lnTo>
                  <a:pt x="0" y="1551599"/>
                </a:lnTo>
                <a:lnTo>
                  <a:pt x="0" y="0"/>
                </a:lnTo>
                <a:lnTo>
                  <a:pt x="1948810" y="0"/>
                </a:lnTo>
                <a:lnTo>
                  <a:pt x="1948810" y="1551599"/>
                </a:lnTo>
                <a:close/>
                <a:moveTo>
                  <a:pt x="21722" y="1529877"/>
                </a:moveTo>
                <a:lnTo>
                  <a:pt x="1925536" y="1529877"/>
                </a:lnTo>
                <a:lnTo>
                  <a:pt x="1925536" y="21722"/>
                </a:lnTo>
                <a:lnTo>
                  <a:pt x="21722" y="21722"/>
                </a:lnTo>
                <a:lnTo>
                  <a:pt x="21722" y="1529877"/>
                </a:lnTo>
                <a:close/>
              </a:path>
            </a:pathLst>
          </a:custGeom>
          <a:solidFill>
            <a:srgbClr val="12100B"/>
          </a:solidFill>
          <a:ln w="1551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89" name="Graphic 22">
            <a:extLst>
              <a:ext uri="{FF2B5EF4-FFF2-40B4-BE49-F238E27FC236}">
                <a16:creationId xmlns:a16="http://schemas.microsoft.com/office/drawing/2014/main" id="{2651BD1F-394F-DC60-0A15-AB991DB9A642}"/>
              </a:ext>
            </a:extLst>
          </p:cNvPr>
          <p:cNvGrpSpPr/>
          <p:nvPr/>
        </p:nvGrpSpPr>
        <p:grpSpPr>
          <a:xfrm>
            <a:off x="8070582" y="8524800"/>
            <a:ext cx="3453861" cy="1551599"/>
            <a:chOff x="8066248" y="8524800"/>
            <a:chExt cx="3453861" cy="1551599"/>
          </a:xfrm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FC8E1AEF-0298-9AA0-9F12-C372F52457C9}"/>
                </a:ext>
              </a:extLst>
            </p:cNvPr>
            <p:cNvSpPr/>
            <p:nvPr/>
          </p:nvSpPr>
          <p:spPr>
            <a:xfrm>
              <a:off x="8300540" y="8769952"/>
              <a:ext cx="2358432" cy="1069051"/>
            </a:xfrm>
            <a:custGeom>
              <a:avLst/>
              <a:gdLst>
                <a:gd name="connsiteX0" fmla="*/ 2249820 w 2358432"/>
                <a:gd name="connsiteY0" fmla="*/ 266875 h 1069051"/>
                <a:gd name="connsiteX1" fmla="*/ 2259130 w 2358432"/>
                <a:gd name="connsiteY1" fmla="*/ 266875 h 1069051"/>
                <a:gd name="connsiteX2" fmla="*/ 2259130 w 2358432"/>
                <a:gd name="connsiteY2" fmla="*/ 3103 h 1069051"/>
                <a:gd name="connsiteX3" fmla="*/ 2224995 w 2358432"/>
                <a:gd name="connsiteY3" fmla="*/ 3103 h 1069051"/>
                <a:gd name="connsiteX4" fmla="*/ 2224995 w 2358432"/>
                <a:gd name="connsiteY4" fmla="*/ 189295 h 1069051"/>
                <a:gd name="connsiteX5" fmla="*/ 2048112 w 2358432"/>
                <a:gd name="connsiteY5" fmla="*/ 0 h 1069051"/>
                <a:gd name="connsiteX6" fmla="*/ 2040354 w 2358432"/>
                <a:gd name="connsiteY6" fmla="*/ 0 h 1069051"/>
                <a:gd name="connsiteX7" fmla="*/ 2040354 w 2358432"/>
                <a:gd name="connsiteY7" fmla="*/ 262220 h 1069051"/>
                <a:gd name="connsiteX8" fmla="*/ 2072938 w 2358432"/>
                <a:gd name="connsiteY8" fmla="*/ 262220 h 1069051"/>
                <a:gd name="connsiteX9" fmla="*/ 2072938 w 2358432"/>
                <a:gd name="connsiteY9" fmla="*/ 76028 h 1069051"/>
                <a:gd name="connsiteX10" fmla="*/ 2249820 w 2358432"/>
                <a:gd name="connsiteY10" fmla="*/ 266875 h 1069051"/>
                <a:gd name="connsiteX11" fmla="*/ 1923984 w 2358432"/>
                <a:gd name="connsiteY11" fmla="*/ 266875 h 1069051"/>
                <a:gd name="connsiteX12" fmla="*/ 1933294 w 2358432"/>
                <a:gd name="connsiteY12" fmla="*/ 266875 h 1069051"/>
                <a:gd name="connsiteX13" fmla="*/ 1933294 w 2358432"/>
                <a:gd name="connsiteY13" fmla="*/ 3103 h 1069051"/>
                <a:gd name="connsiteX14" fmla="*/ 1899159 w 2358432"/>
                <a:gd name="connsiteY14" fmla="*/ 3103 h 1069051"/>
                <a:gd name="connsiteX15" fmla="*/ 1899159 w 2358432"/>
                <a:gd name="connsiteY15" fmla="*/ 189295 h 1069051"/>
                <a:gd name="connsiteX16" fmla="*/ 1722276 w 2358432"/>
                <a:gd name="connsiteY16" fmla="*/ 0 h 1069051"/>
                <a:gd name="connsiteX17" fmla="*/ 1714518 w 2358432"/>
                <a:gd name="connsiteY17" fmla="*/ 0 h 1069051"/>
                <a:gd name="connsiteX18" fmla="*/ 1714518 w 2358432"/>
                <a:gd name="connsiteY18" fmla="*/ 262220 h 1069051"/>
                <a:gd name="connsiteX19" fmla="*/ 1747102 w 2358432"/>
                <a:gd name="connsiteY19" fmla="*/ 262220 h 1069051"/>
                <a:gd name="connsiteX20" fmla="*/ 1747102 w 2358432"/>
                <a:gd name="connsiteY20" fmla="*/ 76028 h 1069051"/>
                <a:gd name="connsiteX21" fmla="*/ 1923984 w 2358432"/>
                <a:gd name="connsiteY21" fmla="*/ 266875 h 1069051"/>
                <a:gd name="connsiteX22" fmla="*/ 1902262 w 2358432"/>
                <a:gd name="connsiteY22" fmla="*/ 670291 h 1069051"/>
                <a:gd name="connsiteX23" fmla="*/ 2038803 w 2358432"/>
                <a:gd name="connsiteY23" fmla="*/ 670291 h 1069051"/>
                <a:gd name="connsiteX24" fmla="*/ 2038803 w 2358432"/>
                <a:gd name="connsiteY24" fmla="*/ 640810 h 1069051"/>
                <a:gd name="connsiteX25" fmla="*/ 1936397 w 2358432"/>
                <a:gd name="connsiteY25" fmla="*/ 640810 h 1069051"/>
                <a:gd name="connsiteX26" fmla="*/ 1936397 w 2358432"/>
                <a:gd name="connsiteY26" fmla="*/ 546163 h 1069051"/>
                <a:gd name="connsiteX27" fmla="*/ 2031045 w 2358432"/>
                <a:gd name="connsiteY27" fmla="*/ 546163 h 1069051"/>
                <a:gd name="connsiteX28" fmla="*/ 2031045 w 2358432"/>
                <a:gd name="connsiteY28" fmla="*/ 516682 h 1069051"/>
                <a:gd name="connsiteX29" fmla="*/ 1936397 w 2358432"/>
                <a:gd name="connsiteY29" fmla="*/ 516682 h 1069051"/>
                <a:gd name="connsiteX30" fmla="*/ 1936397 w 2358432"/>
                <a:gd name="connsiteY30" fmla="*/ 439103 h 1069051"/>
                <a:gd name="connsiteX31" fmla="*/ 2038803 w 2358432"/>
                <a:gd name="connsiteY31" fmla="*/ 439103 h 1069051"/>
                <a:gd name="connsiteX32" fmla="*/ 2038803 w 2358432"/>
                <a:gd name="connsiteY32" fmla="*/ 409622 h 1069051"/>
                <a:gd name="connsiteX33" fmla="*/ 1902262 w 2358432"/>
                <a:gd name="connsiteY33" fmla="*/ 409622 h 1069051"/>
                <a:gd name="connsiteX34" fmla="*/ 1902262 w 2358432"/>
                <a:gd name="connsiteY34" fmla="*/ 670291 h 1069051"/>
                <a:gd name="connsiteX35" fmla="*/ 1498846 w 2358432"/>
                <a:gd name="connsiteY35" fmla="*/ 158263 h 1069051"/>
                <a:gd name="connsiteX36" fmla="*/ 1537636 w 2358432"/>
                <a:gd name="connsiteY36" fmla="*/ 66719 h 1069051"/>
                <a:gd name="connsiteX37" fmla="*/ 1576426 w 2358432"/>
                <a:gd name="connsiteY37" fmla="*/ 158263 h 1069051"/>
                <a:gd name="connsiteX38" fmla="*/ 1498846 w 2358432"/>
                <a:gd name="connsiteY38" fmla="*/ 158263 h 1069051"/>
                <a:gd name="connsiteX39" fmla="*/ 1416611 w 2358432"/>
                <a:gd name="connsiteY39" fmla="*/ 263772 h 1069051"/>
                <a:gd name="connsiteX40" fmla="*/ 1450746 w 2358432"/>
                <a:gd name="connsiteY40" fmla="*/ 263772 h 1069051"/>
                <a:gd name="connsiteX41" fmla="*/ 1486433 w 2358432"/>
                <a:gd name="connsiteY41" fmla="*/ 187743 h 1069051"/>
                <a:gd name="connsiteX42" fmla="*/ 1590390 w 2358432"/>
                <a:gd name="connsiteY42" fmla="*/ 187743 h 1069051"/>
                <a:gd name="connsiteX43" fmla="*/ 1626077 w 2358432"/>
                <a:gd name="connsiteY43" fmla="*/ 263772 h 1069051"/>
                <a:gd name="connsiteX44" fmla="*/ 1661764 w 2358432"/>
                <a:gd name="connsiteY44" fmla="*/ 263772 h 1069051"/>
                <a:gd name="connsiteX45" fmla="*/ 1545394 w 2358432"/>
                <a:gd name="connsiteY45" fmla="*/ 1552 h 1069051"/>
                <a:gd name="connsiteX46" fmla="*/ 1536084 w 2358432"/>
                <a:gd name="connsiteY46" fmla="*/ 1552 h 1069051"/>
                <a:gd name="connsiteX47" fmla="*/ 1416611 w 2358432"/>
                <a:gd name="connsiteY47" fmla="*/ 263772 h 1069051"/>
                <a:gd name="connsiteX48" fmla="*/ 2221891 w 2358432"/>
                <a:gd name="connsiteY48" fmla="*/ 1061294 h 1069051"/>
                <a:gd name="connsiteX49" fmla="*/ 2358432 w 2358432"/>
                <a:gd name="connsiteY49" fmla="*/ 1061294 h 1069051"/>
                <a:gd name="connsiteX50" fmla="*/ 2358432 w 2358432"/>
                <a:gd name="connsiteY50" fmla="*/ 1031813 h 1069051"/>
                <a:gd name="connsiteX51" fmla="*/ 2256027 w 2358432"/>
                <a:gd name="connsiteY51" fmla="*/ 1031813 h 1069051"/>
                <a:gd name="connsiteX52" fmla="*/ 2256027 w 2358432"/>
                <a:gd name="connsiteY52" fmla="*/ 937166 h 1069051"/>
                <a:gd name="connsiteX53" fmla="*/ 2350674 w 2358432"/>
                <a:gd name="connsiteY53" fmla="*/ 937166 h 1069051"/>
                <a:gd name="connsiteX54" fmla="*/ 2350674 w 2358432"/>
                <a:gd name="connsiteY54" fmla="*/ 907685 h 1069051"/>
                <a:gd name="connsiteX55" fmla="*/ 2256027 w 2358432"/>
                <a:gd name="connsiteY55" fmla="*/ 907685 h 1069051"/>
                <a:gd name="connsiteX56" fmla="*/ 2256027 w 2358432"/>
                <a:gd name="connsiteY56" fmla="*/ 830106 h 1069051"/>
                <a:gd name="connsiteX57" fmla="*/ 2358432 w 2358432"/>
                <a:gd name="connsiteY57" fmla="*/ 830106 h 1069051"/>
                <a:gd name="connsiteX58" fmla="*/ 2358432 w 2358432"/>
                <a:gd name="connsiteY58" fmla="*/ 800625 h 1069051"/>
                <a:gd name="connsiteX59" fmla="*/ 2221891 w 2358432"/>
                <a:gd name="connsiteY59" fmla="*/ 800625 h 1069051"/>
                <a:gd name="connsiteX60" fmla="*/ 2221891 w 2358432"/>
                <a:gd name="connsiteY60" fmla="*/ 1061294 h 1069051"/>
                <a:gd name="connsiteX61" fmla="*/ 1725379 w 2358432"/>
                <a:gd name="connsiteY61" fmla="*/ 670291 h 1069051"/>
                <a:gd name="connsiteX62" fmla="*/ 1759515 w 2358432"/>
                <a:gd name="connsiteY62" fmla="*/ 670291 h 1069051"/>
                <a:gd name="connsiteX63" fmla="*/ 1759515 w 2358432"/>
                <a:gd name="connsiteY63" fmla="*/ 439103 h 1069051"/>
                <a:gd name="connsiteX64" fmla="*/ 1838646 w 2358432"/>
                <a:gd name="connsiteY64" fmla="*/ 439103 h 1069051"/>
                <a:gd name="connsiteX65" fmla="*/ 1838646 w 2358432"/>
                <a:gd name="connsiteY65" fmla="*/ 409622 h 1069051"/>
                <a:gd name="connsiteX66" fmla="*/ 1646248 w 2358432"/>
                <a:gd name="connsiteY66" fmla="*/ 409622 h 1069051"/>
                <a:gd name="connsiteX67" fmla="*/ 1646248 w 2358432"/>
                <a:gd name="connsiteY67" fmla="*/ 439103 h 1069051"/>
                <a:gd name="connsiteX68" fmla="*/ 1725379 w 2358432"/>
                <a:gd name="connsiteY68" fmla="*/ 439103 h 1069051"/>
                <a:gd name="connsiteX69" fmla="*/ 1725379 w 2358432"/>
                <a:gd name="connsiteY69" fmla="*/ 670291 h 1069051"/>
                <a:gd name="connsiteX70" fmla="*/ 1083017 w 2358432"/>
                <a:gd name="connsiteY70" fmla="*/ 263772 h 1069051"/>
                <a:gd name="connsiteX71" fmla="*/ 1115601 w 2358432"/>
                <a:gd name="connsiteY71" fmla="*/ 263772 h 1069051"/>
                <a:gd name="connsiteX72" fmla="*/ 1115601 w 2358432"/>
                <a:gd name="connsiteY72" fmla="*/ 77580 h 1069051"/>
                <a:gd name="connsiteX73" fmla="*/ 1219558 w 2358432"/>
                <a:gd name="connsiteY73" fmla="*/ 186192 h 1069051"/>
                <a:gd name="connsiteX74" fmla="*/ 1323515 w 2358432"/>
                <a:gd name="connsiteY74" fmla="*/ 77580 h 1069051"/>
                <a:gd name="connsiteX75" fmla="*/ 1323515 w 2358432"/>
                <a:gd name="connsiteY75" fmla="*/ 263772 h 1069051"/>
                <a:gd name="connsiteX76" fmla="*/ 1356099 w 2358432"/>
                <a:gd name="connsiteY76" fmla="*/ 263772 h 1069051"/>
                <a:gd name="connsiteX77" fmla="*/ 1356099 w 2358432"/>
                <a:gd name="connsiteY77" fmla="*/ 0 h 1069051"/>
                <a:gd name="connsiteX78" fmla="*/ 1348341 w 2358432"/>
                <a:gd name="connsiteY78" fmla="*/ 0 h 1069051"/>
                <a:gd name="connsiteX79" fmla="*/ 1219558 w 2358432"/>
                <a:gd name="connsiteY79" fmla="*/ 138092 h 1069051"/>
                <a:gd name="connsiteX80" fmla="*/ 1090775 w 2358432"/>
                <a:gd name="connsiteY80" fmla="*/ 0 h 1069051"/>
                <a:gd name="connsiteX81" fmla="*/ 1083017 w 2358432"/>
                <a:gd name="connsiteY81" fmla="*/ 0 h 1069051"/>
                <a:gd name="connsiteX82" fmla="*/ 1083017 w 2358432"/>
                <a:gd name="connsiteY82" fmla="*/ 263772 h 1069051"/>
                <a:gd name="connsiteX83" fmla="*/ 2038803 w 2358432"/>
                <a:gd name="connsiteY83" fmla="*/ 1069052 h 1069051"/>
                <a:gd name="connsiteX84" fmla="*/ 2127244 w 2358432"/>
                <a:gd name="connsiteY84" fmla="*/ 1038020 h 1069051"/>
                <a:gd name="connsiteX85" fmla="*/ 2127244 w 2358432"/>
                <a:gd name="connsiteY85" fmla="*/ 999230 h 1069051"/>
                <a:gd name="connsiteX86" fmla="*/ 2124141 w 2358432"/>
                <a:gd name="connsiteY86" fmla="*/ 997678 h 1069051"/>
                <a:gd name="connsiteX87" fmla="*/ 2038803 w 2358432"/>
                <a:gd name="connsiteY87" fmla="*/ 1039571 h 1069051"/>
                <a:gd name="connsiteX88" fmla="*/ 1936397 w 2358432"/>
                <a:gd name="connsiteY88" fmla="*/ 929408 h 1069051"/>
                <a:gd name="connsiteX89" fmla="*/ 2038803 w 2358432"/>
                <a:gd name="connsiteY89" fmla="*/ 822348 h 1069051"/>
                <a:gd name="connsiteX90" fmla="*/ 2124141 w 2358432"/>
                <a:gd name="connsiteY90" fmla="*/ 862689 h 1069051"/>
                <a:gd name="connsiteX91" fmla="*/ 2127244 w 2358432"/>
                <a:gd name="connsiteY91" fmla="*/ 861138 h 1069051"/>
                <a:gd name="connsiteX92" fmla="*/ 2127244 w 2358432"/>
                <a:gd name="connsiteY92" fmla="*/ 825451 h 1069051"/>
                <a:gd name="connsiteX93" fmla="*/ 2038803 w 2358432"/>
                <a:gd name="connsiteY93" fmla="*/ 794419 h 1069051"/>
                <a:gd name="connsiteX94" fmla="*/ 1902262 w 2358432"/>
                <a:gd name="connsiteY94" fmla="*/ 929408 h 1069051"/>
                <a:gd name="connsiteX95" fmla="*/ 2038803 w 2358432"/>
                <a:gd name="connsiteY95" fmla="*/ 1069052 h 1069051"/>
                <a:gd name="connsiteX96" fmla="*/ 1469365 w 2358432"/>
                <a:gd name="connsiteY96" fmla="*/ 673394 h 1069051"/>
                <a:gd name="connsiteX97" fmla="*/ 1582632 w 2358432"/>
                <a:gd name="connsiteY97" fmla="*/ 558576 h 1069051"/>
                <a:gd name="connsiteX98" fmla="*/ 1582632 w 2358432"/>
                <a:gd name="connsiteY98" fmla="*/ 411174 h 1069051"/>
                <a:gd name="connsiteX99" fmla="*/ 1548497 w 2358432"/>
                <a:gd name="connsiteY99" fmla="*/ 411174 h 1069051"/>
                <a:gd name="connsiteX100" fmla="*/ 1548497 w 2358432"/>
                <a:gd name="connsiteY100" fmla="*/ 569437 h 1069051"/>
                <a:gd name="connsiteX101" fmla="*/ 1469365 w 2358432"/>
                <a:gd name="connsiteY101" fmla="*/ 645465 h 1069051"/>
                <a:gd name="connsiteX102" fmla="*/ 1390234 w 2358432"/>
                <a:gd name="connsiteY102" fmla="*/ 569437 h 1069051"/>
                <a:gd name="connsiteX103" fmla="*/ 1390234 w 2358432"/>
                <a:gd name="connsiteY103" fmla="*/ 409622 h 1069051"/>
                <a:gd name="connsiteX104" fmla="*/ 1356099 w 2358432"/>
                <a:gd name="connsiteY104" fmla="*/ 409622 h 1069051"/>
                <a:gd name="connsiteX105" fmla="*/ 1356099 w 2358432"/>
                <a:gd name="connsiteY105" fmla="*/ 557024 h 1069051"/>
                <a:gd name="connsiteX106" fmla="*/ 1469365 w 2358432"/>
                <a:gd name="connsiteY106" fmla="*/ 673394 h 1069051"/>
                <a:gd name="connsiteX107" fmla="*/ 1810717 w 2358432"/>
                <a:gd name="connsiteY107" fmla="*/ 1064397 h 1069051"/>
                <a:gd name="connsiteX108" fmla="*/ 1818475 w 2358432"/>
                <a:gd name="connsiteY108" fmla="*/ 1064397 h 1069051"/>
                <a:gd name="connsiteX109" fmla="*/ 1818475 w 2358432"/>
                <a:gd name="connsiteY109" fmla="*/ 802177 h 1069051"/>
                <a:gd name="connsiteX110" fmla="*/ 1785892 w 2358432"/>
                <a:gd name="connsiteY110" fmla="*/ 802177 h 1069051"/>
                <a:gd name="connsiteX111" fmla="*/ 1785892 w 2358432"/>
                <a:gd name="connsiteY111" fmla="*/ 988369 h 1069051"/>
                <a:gd name="connsiteX112" fmla="*/ 1609009 w 2358432"/>
                <a:gd name="connsiteY112" fmla="*/ 799074 h 1069051"/>
                <a:gd name="connsiteX113" fmla="*/ 1601251 w 2358432"/>
                <a:gd name="connsiteY113" fmla="*/ 799074 h 1069051"/>
                <a:gd name="connsiteX114" fmla="*/ 1601251 w 2358432"/>
                <a:gd name="connsiteY114" fmla="*/ 1061294 h 1069051"/>
                <a:gd name="connsiteX115" fmla="*/ 1633835 w 2358432"/>
                <a:gd name="connsiteY115" fmla="*/ 1061294 h 1069051"/>
                <a:gd name="connsiteX116" fmla="*/ 1633835 w 2358432"/>
                <a:gd name="connsiteY116" fmla="*/ 875102 h 1069051"/>
                <a:gd name="connsiteX117" fmla="*/ 1810717 w 2358432"/>
                <a:gd name="connsiteY117" fmla="*/ 1064397 h 1069051"/>
                <a:gd name="connsiteX118" fmla="*/ 805281 w 2358432"/>
                <a:gd name="connsiteY118" fmla="*/ 263772 h 1069051"/>
                <a:gd name="connsiteX119" fmla="*/ 999231 w 2358432"/>
                <a:gd name="connsiteY119" fmla="*/ 263772 h 1069051"/>
                <a:gd name="connsiteX120" fmla="*/ 999231 w 2358432"/>
                <a:gd name="connsiteY120" fmla="*/ 234291 h 1069051"/>
                <a:gd name="connsiteX121" fmla="*/ 862689 w 2358432"/>
                <a:gd name="connsiteY121" fmla="*/ 234291 h 1069051"/>
                <a:gd name="connsiteX122" fmla="*/ 1011643 w 2358432"/>
                <a:gd name="connsiteY122" fmla="*/ 4655 h 1069051"/>
                <a:gd name="connsiteX123" fmla="*/ 820797 w 2358432"/>
                <a:gd name="connsiteY123" fmla="*/ 4655 h 1069051"/>
                <a:gd name="connsiteX124" fmla="*/ 820797 w 2358432"/>
                <a:gd name="connsiteY124" fmla="*/ 34135 h 1069051"/>
                <a:gd name="connsiteX125" fmla="*/ 955785 w 2358432"/>
                <a:gd name="connsiteY125" fmla="*/ 34135 h 1069051"/>
                <a:gd name="connsiteX126" fmla="*/ 805281 w 2358432"/>
                <a:gd name="connsiteY126" fmla="*/ 263772 h 1069051"/>
                <a:gd name="connsiteX127" fmla="*/ 1180768 w 2358432"/>
                <a:gd name="connsiteY127" fmla="*/ 670291 h 1069051"/>
                <a:gd name="connsiteX128" fmla="*/ 1213351 w 2358432"/>
                <a:gd name="connsiteY128" fmla="*/ 670291 h 1069051"/>
                <a:gd name="connsiteX129" fmla="*/ 1213351 w 2358432"/>
                <a:gd name="connsiteY129" fmla="*/ 439103 h 1069051"/>
                <a:gd name="connsiteX130" fmla="*/ 1292483 w 2358432"/>
                <a:gd name="connsiteY130" fmla="*/ 439103 h 1069051"/>
                <a:gd name="connsiteX131" fmla="*/ 1292483 w 2358432"/>
                <a:gd name="connsiteY131" fmla="*/ 409622 h 1069051"/>
                <a:gd name="connsiteX132" fmla="*/ 1100085 w 2358432"/>
                <a:gd name="connsiteY132" fmla="*/ 409622 h 1069051"/>
                <a:gd name="connsiteX133" fmla="*/ 1100085 w 2358432"/>
                <a:gd name="connsiteY133" fmla="*/ 439103 h 1069051"/>
                <a:gd name="connsiteX134" fmla="*/ 1179216 w 2358432"/>
                <a:gd name="connsiteY134" fmla="*/ 439103 h 1069051"/>
                <a:gd name="connsiteX135" fmla="*/ 1179216 w 2358432"/>
                <a:gd name="connsiteY135" fmla="*/ 670291 h 1069051"/>
                <a:gd name="connsiteX136" fmla="*/ 704427 w 2358432"/>
                <a:gd name="connsiteY136" fmla="*/ 263772 h 1069051"/>
                <a:gd name="connsiteX137" fmla="*/ 737010 w 2358432"/>
                <a:gd name="connsiteY137" fmla="*/ 263772 h 1069051"/>
                <a:gd name="connsiteX138" fmla="*/ 737010 w 2358432"/>
                <a:gd name="connsiteY138" fmla="*/ 3103 h 1069051"/>
                <a:gd name="connsiteX139" fmla="*/ 704427 w 2358432"/>
                <a:gd name="connsiteY139" fmla="*/ 3103 h 1069051"/>
                <a:gd name="connsiteX140" fmla="*/ 704427 w 2358432"/>
                <a:gd name="connsiteY140" fmla="*/ 263772 h 1069051"/>
                <a:gd name="connsiteX141" fmla="*/ 1357650 w 2358432"/>
                <a:gd name="connsiteY141" fmla="*/ 1061294 h 1069051"/>
                <a:gd name="connsiteX142" fmla="*/ 1494191 w 2358432"/>
                <a:gd name="connsiteY142" fmla="*/ 1061294 h 1069051"/>
                <a:gd name="connsiteX143" fmla="*/ 1494191 w 2358432"/>
                <a:gd name="connsiteY143" fmla="*/ 1031813 h 1069051"/>
                <a:gd name="connsiteX144" fmla="*/ 1391785 w 2358432"/>
                <a:gd name="connsiteY144" fmla="*/ 1031813 h 1069051"/>
                <a:gd name="connsiteX145" fmla="*/ 1391785 w 2358432"/>
                <a:gd name="connsiteY145" fmla="*/ 937166 h 1069051"/>
                <a:gd name="connsiteX146" fmla="*/ 1487985 w 2358432"/>
                <a:gd name="connsiteY146" fmla="*/ 937166 h 1069051"/>
                <a:gd name="connsiteX147" fmla="*/ 1487985 w 2358432"/>
                <a:gd name="connsiteY147" fmla="*/ 907685 h 1069051"/>
                <a:gd name="connsiteX148" fmla="*/ 1391785 w 2358432"/>
                <a:gd name="connsiteY148" fmla="*/ 907685 h 1069051"/>
                <a:gd name="connsiteX149" fmla="*/ 1391785 w 2358432"/>
                <a:gd name="connsiteY149" fmla="*/ 830106 h 1069051"/>
                <a:gd name="connsiteX150" fmla="*/ 1494191 w 2358432"/>
                <a:gd name="connsiteY150" fmla="*/ 830106 h 1069051"/>
                <a:gd name="connsiteX151" fmla="*/ 1494191 w 2358432"/>
                <a:gd name="connsiteY151" fmla="*/ 800625 h 1069051"/>
                <a:gd name="connsiteX152" fmla="*/ 1357650 w 2358432"/>
                <a:gd name="connsiteY152" fmla="*/ 800625 h 1069051"/>
                <a:gd name="connsiteX153" fmla="*/ 1357650 w 2358432"/>
                <a:gd name="connsiteY153" fmla="*/ 1061294 h 1069051"/>
                <a:gd name="connsiteX154" fmla="*/ 988369 w 2358432"/>
                <a:gd name="connsiteY154" fmla="*/ 670291 h 1069051"/>
                <a:gd name="connsiteX155" fmla="*/ 1020953 w 2358432"/>
                <a:gd name="connsiteY155" fmla="*/ 670291 h 1069051"/>
                <a:gd name="connsiteX156" fmla="*/ 1020953 w 2358432"/>
                <a:gd name="connsiteY156" fmla="*/ 409622 h 1069051"/>
                <a:gd name="connsiteX157" fmla="*/ 988369 w 2358432"/>
                <a:gd name="connsiteY157" fmla="*/ 409622 h 1069051"/>
                <a:gd name="connsiteX158" fmla="*/ 988369 w 2358432"/>
                <a:gd name="connsiteY158" fmla="*/ 670291 h 1069051"/>
                <a:gd name="connsiteX159" fmla="*/ 477893 w 2358432"/>
                <a:gd name="connsiteY159" fmla="*/ 263772 h 1069051"/>
                <a:gd name="connsiteX160" fmla="*/ 612882 w 2358432"/>
                <a:gd name="connsiteY160" fmla="*/ 263772 h 1069051"/>
                <a:gd name="connsiteX161" fmla="*/ 612882 w 2358432"/>
                <a:gd name="connsiteY161" fmla="*/ 234291 h 1069051"/>
                <a:gd name="connsiteX162" fmla="*/ 510477 w 2358432"/>
                <a:gd name="connsiteY162" fmla="*/ 234291 h 1069051"/>
                <a:gd name="connsiteX163" fmla="*/ 510477 w 2358432"/>
                <a:gd name="connsiteY163" fmla="*/ 141196 h 1069051"/>
                <a:gd name="connsiteX164" fmla="*/ 605124 w 2358432"/>
                <a:gd name="connsiteY164" fmla="*/ 141196 h 1069051"/>
                <a:gd name="connsiteX165" fmla="*/ 605124 w 2358432"/>
                <a:gd name="connsiteY165" fmla="*/ 111715 h 1069051"/>
                <a:gd name="connsiteX166" fmla="*/ 510477 w 2358432"/>
                <a:gd name="connsiteY166" fmla="*/ 111715 h 1069051"/>
                <a:gd name="connsiteX167" fmla="*/ 510477 w 2358432"/>
                <a:gd name="connsiteY167" fmla="*/ 34135 h 1069051"/>
                <a:gd name="connsiteX168" fmla="*/ 612882 w 2358432"/>
                <a:gd name="connsiteY168" fmla="*/ 34135 h 1069051"/>
                <a:gd name="connsiteX169" fmla="*/ 612882 w 2358432"/>
                <a:gd name="connsiteY169" fmla="*/ 3103 h 1069051"/>
                <a:gd name="connsiteX170" fmla="*/ 477893 w 2358432"/>
                <a:gd name="connsiteY170" fmla="*/ 3103 h 1069051"/>
                <a:gd name="connsiteX171" fmla="*/ 477893 w 2358432"/>
                <a:gd name="connsiteY171" fmla="*/ 263772 h 1069051"/>
                <a:gd name="connsiteX172" fmla="*/ 1216455 w 2358432"/>
                <a:gd name="connsiteY172" fmla="*/ 1061294 h 1069051"/>
                <a:gd name="connsiteX173" fmla="*/ 1249038 w 2358432"/>
                <a:gd name="connsiteY173" fmla="*/ 1061294 h 1069051"/>
                <a:gd name="connsiteX174" fmla="*/ 1249038 w 2358432"/>
                <a:gd name="connsiteY174" fmla="*/ 802177 h 1069051"/>
                <a:gd name="connsiteX175" fmla="*/ 1216455 w 2358432"/>
                <a:gd name="connsiteY175" fmla="*/ 802177 h 1069051"/>
                <a:gd name="connsiteX176" fmla="*/ 1216455 w 2358432"/>
                <a:gd name="connsiteY176" fmla="*/ 1061294 h 1069051"/>
                <a:gd name="connsiteX177" fmla="*/ 794419 w 2358432"/>
                <a:gd name="connsiteY177" fmla="*/ 670291 h 1069051"/>
                <a:gd name="connsiteX178" fmla="*/ 827003 w 2358432"/>
                <a:gd name="connsiteY178" fmla="*/ 670291 h 1069051"/>
                <a:gd name="connsiteX179" fmla="*/ 827003 w 2358432"/>
                <a:gd name="connsiteY179" fmla="*/ 439103 h 1069051"/>
                <a:gd name="connsiteX180" fmla="*/ 907686 w 2358432"/>
                <a:gd name="connsiteY180" fmla="*/ 439103 h 1069051"/>
                <a:gd name="connsiteX181" fmla="*/ 907686 w 2358432"/>
                <a:gd name="connsiteY181" fmla="*/ 409622 h 1069051"/>
                <a:gd name="connsiteX182" fmla="*/ 713736 w 2358432"/>
                <a:gd name="connsiteY182" fmla="*/ 409622 h 1069051"/>
                <a:gd name="connsiteX183" fmla="*/ 713736 w 2358432"/>
                <a:gd name="connsiteY183" fmla="*/ 439103 h 1069051"/>
                <a:gd name="connsiteX184" fmla="*/ 792867 w 2358432"/>
                <a:gd name="connsiteY184" fmla="*/ 439103 h 1069051"/>
                <a:gd name="connsiteX185" fmla="*/ 792867 w 2358432"/>
                <a:gd name="connsiteY185" fmla="*/ 670291 h 1069051"/>
                <a:gd name="connsiteX186" fmla="*/ 153609 w 2358432"/>
                <a:gd name="connsiteY186" fmla="*/ 266875 h 1069051"/>
                <a:gd name="connsiteX187" fmla="*/ 162918 w 2358432"/>
                <a:gd name="connsiteY187" fmla="*/ 266875 h 1069051"/>
                <a:gd name="connsiteX188" fmla="*/ 217224 w 2358432"/>
                <a:gd name="connsiteY188" fmla="*/ 167573 h 1069051"/>
                <a:gd name="connsiteX189" fmla="*/ 271530 w 2358432"/>
                <a:gd name="connsiteY189" fmla="*/ 266875 h 1069051"/>
                <a:gd name="connsiteX190" fmla="*/ 279288 w 2358432"/>
                <a:gd name="connsiteY190" fmla="*/ 266875 h 1069051"/>
                <a:gd name="connsiteX191" fmla="*/ 432897 w 2358432"/>
                <a:gd name="connsiteY191" fmla="*/ 4655 h 1069051"/>
                <a:gd name="connsiteX192" fmla="*/ 392555 w 2358432"/>
                <a:gd name="connsiteY192" fmla="*/ 4655 h 1069051"/>
                <a:gd name="connsiteX193" fmla="*/ 273082 w 2358432"/>
                <a:gd name="connsiteY193" fmla="*/ 212569 h 1069051"/>
                <a:gd name="connsiteX194" fmla="*/ 232740 w 2358432"/>
                <a:gd name="connsiteY194" fmla="*/ 136541 h 1069051"/>
                <a:gd name="connsiteX195" fmla="*/ 304114 w 2358432"/>
                <a:gd name="connsiteY195" fmla="*/ 6206 h 1069051"/>
                <a:gd name="connsiteX196" fmla="*/ 266875 w 2358432"/>
                <a:gd name="connsiteY196" fmla="*/ 6206 h 1069051"/>
                <a:gd name="connsiteX197" fmla="*/ 215673 w 2358432"/>
                <a:gd name="connsiteY197" fmla="*/ 103957 h 1069051"/>
                <a:gd name="connsiteX198" fmla="*/ 164470 w 2358432"/>
                <a:gd name="connsiteY198" fmla="*/ 6206 h 1069051"/>
                <a:gd name="connsiteX199" fmla="*/ 125680 w 2358432"/>
                <a:gd name="connsiteY199" fmla="*/ 6206 h 1069051"/>
                <a:gd name="connsiteX200" fmla="*/ 197053 w 2358432"/>
                <a:gd name="connsiteY200" fmla="*/ 136541 h 1069051"/>
                <a:gd name="connsiteX201" fmla="*/ 156712 w 2358432"/>
                <a:gd name="connsiteY201" fmla="*/ 212569 h 1069051"/>
                <a:gd name="connsiteX202" fmla="*/ 40342 w 2358432"/>
                <a:gd name="connsiteY202" fmla="*/ 3103 h 1069051"/>
                <a:gd name="connsiteX203" fmla="*/ 0 w 2358432"/>
                <a:gd name="connsiteY203" fmla="*/ 3103 h 1069051"/>
                <a:gd name="connsiteX204" fmla="*/ 153609 w 2358432"/>
                <a:gd name="connsiteY204" fmla="*/ 266875 h 1069051"/>
                <a:gd name="connsiteX205" fmla="*/ 1033365 w 2358432"/>
                <a:gd name="connsiteY205" fmla="*/ 1069052 h 1069051"/>
                <a:gd name="connsiteX206" fmla="*/ 1121807 w 2358432"/>
                <a:gd name="connsiteY206" fmla="*/ 1038020 h 1069051"/>
                <a:gd name="connsiteX207" fmla="*/ 1121807 w 2358432"/>
                <a:gd name="connsiteY207" fmla="*/ 999230 h 1069051"/>
                <a:gd name="connsiteX208" fmla="*/ 1118704 w 2358432"/>
                <a:gd name="connsiteY208" fmla="*/ 997678 h 1069051"/>
                <a:gd name="connsiteX209" fmla="*/ 1033365 w 2358432"/>
                <a:gd name="connsiteY209" fmla="*/ 1039571 h 1069051"/>
                <a:gd name="connsiteX210" fmla="*/ 930960 w 2358432"/>
                <a:gd name="connsiteY210" fmla="*/ 929408 h 1069051"/>
                <a:gd name="connsiteX211" fmla="*/ 1033365 w 2358432"/>
                <a:gd name="connsiteY211" fmla="*/ 822348 h 1069051"/>
                <a:gd name="connsiteX212" fmla="*/ 1118704 w 2358432"/>
                <a:gd name="connsiteY212" fmla="*/ 862689 h 1069051"/>
                <a:gd name="connsiteX213" fmla="*/ 1121807 w 2358432"/>
                <a:gd name="connsiteY213" fmla="*/ 861138 h 1069051"/>
                <a:gd name="connsiteX214" fmla="*/ 1121807 w 2358432"/>
                <a:gd name="connsiteY214" fmla="*/ 825451 h 1069051"/>
                <a:gd name="connsiteX215" fmla="*/ 1033365 w 2358432"/>
                <a:gd name="connsiteY215" fmla="*/ 794419 h 1069051"/>
                <a:gd name="connsiteX216" fmla="*/ 898377 w 2358432"/>
                <a:gd name="connsiteY216" fmla="*/ 929408 h 1069051"/>
                <a:gd name="connsiteX217" fmla="*/ 1033365 w 2358432"/>
                <a:gd name="connsiteY217" fmla="*/ 1069052 h 1069051"/>
                <a:gd name="connsiteX218" fmla="*/ 577195 w 2358432"/>
                <a:gd name="connsiteY218" fmla="*/ 674946 h 1069051"/>
                <a:gd name="connsiteX219" fmla="*/ 662533 w 2358432"/>
                <a:gd name="connsiteY219" fmla="*/ 600469 h 1069051"/>
                <a:gd name="connsiteX220" fmla="*/ 584953 w 2358432"/>
                <a:gd name="connsiteY220" fmla="*/ 512028 h 1069051"/>
                <a:gd name="connsiteX221" fmla="*/ 544611 w 2358432"/>
                <a:gd name="connsiteY221" fmla="*/ 465480 h 1069051"/>
                <a:gd name="connsiteX222" fmla="*/ 580299 w 2358432"/>
                <a:gd name="connsiteY222" fmla="*/ 432896 h 1069051"/>
                <a:gd name="connsiteX223" fmla="*/ 625295 w 2358432"/>
                <a:gd name="connsiteY223" fmla="*/ 462376 h 1069051"/>
                <a:gd name="connsiteX224" fmla="*/ 653223 w 2358432"/>
                <a:gd name="connsiteY224" fmla="*/ 446861 h 1069051"/>
                <a:gd name="connsiteX225" fmla="*/ 583401 w 2358432"/>
                <a:gd name="connsiteY225" fmla="*/ 403416 h 1069051"/>
                <a:gd name="connsiteX226" fmla="*/ 510477 w 2358432"/>
                <a:gd name="connsiteY226" fmla="*/ 467031 h 1069051"/>
                <a:gd name="connsiteX227" fmla="*/ 575643 w 2358432"/>
                <a:gd name="connsiteY227" fmla="*/ 539956 h 1069051"/>
                <a:gd name="connsiteX228" fmla="*/ 628398 w 2358432"/>
                <a:gd name="connsiteY228" fmla="*/ 600469 h 1069051"/>
                <a:gd name="connsiteX229" fmla="*/ 578747 w 2358432"/>
                <a:gd name="connsiteY229" fmla="*/ 645465 h 1069051"/>
                <a:gd name="connsiteX230" fmla="*/ 518235 w 2358432"/>
                <a:gd name="connsiteY230" fmla="*/ 600469 h 1069051"/>
                <a:gd name="connsiteX231" fmla="*/ 491857 w 2358432"/>
                <a:gd name="connsiteY231" fmla="*/ 614433 h 1069051"/>
                <a:gd name="connsiteX232" fmla="*/ 577195 w 2358432"/>
                <a:gd name="connsiteY232" fmla="*/ 674946 h 1069051"/>
                <a:gd name="connsiteX233" fmla="*/ 750975 w 2358432"/>
                <a:gd name="connsiteY233" fmla="*/ 1067500 h 1069051"/>
                <a:gd name="connsiteX234" fmla="*/ 836313 w 2358432"/>
                <a:gd name="connsiteY234" fmla="*/ 994575 h 1069051"/>
                <a:gd name="connsiteX235" fmla="*/ 760284 w 2358432"/>
                <a:gd name="connsiteY235" fmla="*/ 904582 h 1069051"/>
                <a:gd name="connsiteX236" fmla="*/ 718391 w 2358432"/>
                <a:gd name="connsiteY236" fmla="*/ 858034 h 1069051"/>
                <a:gd name="connsiteX237" fmla="*/ 754077 w 2358432"/>
                <a:gd name="connsiteY237" fmla="*/ 827002 h 1069051"/>
                <a:gd name="connsiteX238" fmla="*/ 799074 w 2358432"/>
                <a:gd name="connsiteY238" fmla="*/ 854931 h 1069051"/>
                <a:gd name="connsiteX239" fmla="*/ 827003 w 2358432"/>
                <a:gd name="connsiteY239" fmla="*/ 839415 h 1069051"/>
                <a:gd name="connsiteX240" fmla="*/ 757181 w 2358432"/>
                <a:gd name="connsiteY240" fmla="*/ 797522 h 1069051"/>
                <a:gd name="connsiteX241" fmla="*/ 684255 w 2358432"/>
                <a:gd name="connsiteY241" fmla="*/ 861138 h 1069051"/>
                <a:gd name="connsiteX242" fmla="*/ 747871 w 2358432"/>
                <a:gd name="connsiteY242" fmla="*/ 935614 h 1069051"/>
                <a:gd name="connsiteX243" fmla="*/ 802177 w 2358432"/>
                <a:gd name="connsiteY243" fmla="*/ 996127 h 1069051"/>
                <a:gd name="connsiteX244" fmla="*/ 750975 w 2358432"/>
                <a:gd name="connsiteY244" fmla="*/ 1039571 h 1069051"/>
                <a:gd name="connsiteX245" fmla="*/ 690462 w 2358432"/>
                <a:gd name="connsiteY245" fmla="*/ 996127 h 1069051"/>
                <a:gd name="connsiteX246" fmla="*/ 664085 w 2358432"/>
                <a:gd name="connsiteY246" fmla="*/ 1010091 h 1069051"/>
                <a:gd name="connsiteX247" fmla="*/ 750975 w 2358432"/>
                <a:gd name="connsiteY247" fmla="*/ 1067500 h 1069051"/>
                <a:gd name="connsiteX248" fmla="*/ 400313 w 2358432"/>
                <a:gd name="connsiteY248" fmla="*/ 673394 h 1069051"/>
                <a:gd name="connsiteX249" fmla="*/ 408071 w 2358432"/>
                <a:gd name="connsiteY249" fmla="*/ 673394 h 1069051"/>
                <a:gd name="connsiteX250" fmla="*/ 408071 w 2358432"/>
                <a:gd name="connsiteY250" fmla="*/ 409622 h 1069051"/>
                <a:gd name="connsiteX251" fmla="*/ 375487 w 2358432"/>
                <a:gd name="connsiteY251" fmla="*/ 409622 h 1069051"/>
                <a:gd name="connsiteX252" fmla="*/ 375487 w 2358432"/>
                <a:gd name="connsiteY252" fmla="*/ 595814 h 1069051"/>
                <a:gd name="connsiteX253" fmla="*/ 197053 w 2358432"/>
                <a:gd name="connsiteY253" fmla="*/ 406519 h 1069051"/>
                <a:gd name="connsiteX254" fmla="*/ 189295 w 2358432"/>
                <a:gd name="connsiteY254" fmla="*/ 406519 h 1069051"/>
                <a:gd name="connsiteX255" fmla="*/ 189295 w 2358432"/>
                <a:gd name="connsiteY255" fmla="*/ 670291 h 1069051"/>
                <a:gd name="connsiteX256" fmla="*/ 221879 w 2358432"/>
                <a:gd name="connsiteY256" fmla="*/ 670291 h 1069051"/>
                <a:gd name="connsiteX257" fmla="*/ 221879 w 2358432"/>
                <a:gd name="connsiteY257" fmla="*/ 484099 h 1069051"/>
                <a:gd name="connsiteX258" fmla="*/ 400313 w 2358432"/>
                <a:gd name="connsiteY258" fmla="*/ 673394 h 1069051"/>
                <a:gd name="connsiteX259" fmla="*/ 49651 w 2358432"/>
                <a:gd name="connsiteY259" fmla="*/ 670291 h 1069051"/>
                <a:gd name="connsiteX260" fmla="*/ 82235 w 2358432"/>
                <a:gd name="connsiteY260" fmla="*/ 670291 h 1069051"/>
                <a:gd name="connsiteX261" fmla="*/ 82235 w 2358432"/>
                <a:gd name="connsiteY261" fmla="*/ 409622 h 1069051"/>
                <a:gd name="connsiteX262" fmla="*/ 49651 w 2358432"/>
                <a:gd name="connsiteY262" fmla="*/ 409622 h 1069051"/>
                <a:gd name="connsiteX263" fmla="*/ 49651 w 2358432"/>
                <a:gd name="connsiteY263" fmla="*/ 670291 h 1069051"/>
                <a:gd name="connsiteX264" fmla="*/ 380142 w 2358432"/>
                <a:gd name="connsiteY264" fmla="*/ 1061294 h 1069051"/>
                <a:gd name="connsiteX265" fmla="*/ 412725 w 2358432"/>
                <a:gd name="connsiteY265" fmla="*/ 1061294 h 1069051"/>
                <a:gd name="connsiteX266" fmla="*/ 412725 w 2358432"/>
                <a:gd name="connsiteY266" fmla="*/ 937166 h 1069051"/>
                <a:gd name="connsiteX267" fmla="*/ 504270 w 2358432"/>
                <a:gd name="connsiteY267" fmla="*/ 937166 h 1069051"/>
                <a:gd name="connsiteX268" fmla="*/ 504270 w 2358432"/>
                <a:gd name="connsiteY268" fmla="*/ 907685 h 1069051"/>
                <a:gd name="connsiteX269" fmla="*/ 412725 w 2358432"/>
                <a:gd name="connsiteY269" fmla="*/ 907685 h 1069051"/>
                <a:gd name="connsiteX270" fmla="*/ 412725 w 2358432"/>
                <a:gd name="connsiteY270" fmla="*/ 830106 h 1069051"/>
                <a:gd name="connsiteX271" fmla="*/ 515131 w 2358432"/>
                <a:gd name="connsiteY271" fmla="*/ 830106 h 1069051"/>
                <a:gd name="connsiteX272" fmla="*/ 515131 w 2358432"/>
                <a:gd name="connsiteY272" fmla="*/ 800625 h 1069051"/>
                <a:gd name="connsiteX273" fmla="*/ 380142 w 2358432"/>
                <a:gd name="connsiteY273" fmla="*/ 800625 h 1069051"/>
                <a:gd name="connsiteX274" fmla="*/ 380142 w 2358432"/>
                <a:gd name="connsiteY274" fmla="*/ 1061294 h 1069051"/>
                <a:gd name="connsiteX275" fmla="*/ 172228 w 2358432"/>
                <a:gd name="connsiteY275" fmla="*/ 1039571 h 1069051"/>
                <a:gd name="connsiteX276" fmla="*/ 63616 w 2358432"/>
                <a:gd name="connsiteY276" fmla="*/ 929408 h 1069051"/>
                <a:gd name="connsiteX277" fmla="*/ 172228 w 2358432"/>
                <a:gd name="connsiteY277" fmla="*/ 822348 h 1069051"/>
                <a:gd name="connsiteX278" fmla="*/ 277737 w 2358432"/>
                <a:gd name="connsiteY278" fmla="*/ 929408 h 1069051"/>
                <a:gd name="connsiteX279" fmla="*/ 172228 w 2358432"/>
                <a:gd name="connsiteY279" fmla="*/ 1039571 h 1069051"/>
                <a:gd name="connsiteX280" fmla="*/ 172228 w 2358432"/>
                <a:gd name="connsiteY280" fmla="*/ 1069052 h 1069051"/>
                <a:gd name="connsiteX281" fmla="*/ 313423 w 2358432"/>
                <a:gd name="connsiteY281" fmla="*/ 929408 h 1069051"/>
                <a:gd name="connsiteX282" fmla="*/ 172228 w 2358432"/>
                <a:gd name="connsiteY282" fmla="*/ 794419 h 1069051"/>
                <a:gd name="connsiteX283" fmla="*/ 31032 w 2358432"/>
                <a:gd name="connsiteY283" fmla="*/ 929408 h 1069051"/>
                <a:gd name="connsiteX284" fmla="*/ 172228 w 2358432"/>
                <a:gd name="connsiteY284" fmla="*/ 1069052 h 1069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</a:cxnLst>
              <a:rect l="l" t="t" r="r" b="b"/>
              <a:pathLst>
                <a:path w="2358432" h="1069051">
                  <a:moveTo>
                    <a:pt x="2249820" y="266875"/>
                  </a:moveTo>
                  <a:lnTo>
                    <a:pt x="2259130" y="266875"/>
                  </a:lnTo>
                  <a:lnTo>
                    <a:pt x="2259130" y="3103"/>
                  </a:lnTo>
                  <a:lnTo>
                    <a:pt x="2224995" y="3103"/>
                  </a:lnTo>
                  <a:lnTo>
                    <a:pt x="2224995" y="189295"/>
                  </a:lnTo>
                  <a:lnTo>
                    <a:pt x="2048112" y="0"/>
                  </a:lnTo>
                  <a:lnTo>
                    <a:pt x="2040354" y="0"/>
                  </a:lnTo>
                  <a:lnTo>
                    <a:pt x="2040354" y="262220"/>
                  </a:lnTo>
                  <a:lnTo>
                    <a:pt x="2072938" y="262220"/>
                  </a:lnTo>
                  <a:lnTo>
                    <a:pt x="2072938" y="76028"/>
                  </a:lnTo>
                  <a:lnTo>
                    <a:pt x="2249820" y="266875"/>
                  </a:lnTo>
                  <a:close/>
                  <a:moveTo>
                    <a:pt x="1923984" y="266875"/>
                  </a:moveTo>
                  <a:lnTo>
                    <a:pt x="1933294" y="266875"/>
                  </a:lnTo>
                  <a:lnTo>
                    <a:pt x="1933294" y="3103"/>
                  </a:lnTo>
                  <a:lnTo>
                    <a:pt x="1899159" y="3103"/>
                  </a:lnTo>
                  <a:lnTo>
                    <a:pt x="1899159" y="189295"/>
                  </a:lnTo>
                  <a:lnTo>
                    <a:pt x="1722276" y="0"/>
                  </a:lnTo>
                  <a:lnTo>
                    <a:pt x="1714518" y="0"/>
                  </a:lnTo>
                  <a:lnTo>
                    <a:pt x="1714518" y="262220"/>
                  </a:lnTo>
                  <a:lnTo>
                    <a:pt x="1747102" y="262220"/>
                  </a:lnTo>
                  <a:lnTo>
                    <a:pt x="1747102" y="76028"/>
                  </a:lnTo>
                  <a:lnTo>
                    <a:pt x="1923984" y="266875"/>
                  </a:lnTo>
                  <a:close/>
                  <a:moveTo>
                    <a:pt x="1902262" y="670291"/>
                  </a:moveTo>
                  <a:lnTo>
                    <a:pt x="2038803" y="670291"/>
                  </a:lnTo>
                  <a:lnTo>
                    <a:pt x="2038803" y="640810"/>
                  </a:lnTo>
                  <a:lnTo>
                    <a:pt x="1936397" y="640810"/>
                  </a:lnTo>
                  <a:lnTo>
                    <a:pt x="1936397" y="546163"/>
                  </a:lnTo>
                  <a:lnTo>
                    <a:pt x="2031045" y="546163"/>
                  </a:lnTo>
                  <a:lnTo>
                    <a:pt x="2031045" y="516682"/>
                  </a:lnTo>
                  <a:lnTo>
                    <a:pt x="1936397" y="516682"/>
                  </a:lnTo>
                  <a:lnTo>
                    <a:pt x="1936397" y="439103"/>
                  </a:lnTo>
                  <a:lnTo>
                    <a:pt x="2038803" y="439103"/>
                  </a:lnTo>
                  <a:lnTo>
                    <a:pt x="2038803" y="409622"/>
                  </a:lnTo>
                  <a:lnTo>
                    <a:pt x="1902262" y="409622"/>
                  </a:lnTo>
                  <a:lnTo>
                    <a:pt x="1902262" y="670291"/>
                  </a:lnTo>
                  <a:close/>
                  <a:moveTo>
                    <a:pt x="1498846" y="158263"/>
                  </a:moveTo>
                  <a:lnTo>
                    <a:pt x="1537636" y="66719"/>
                  </a:lnTo>
                  <a:lnTo>
                    <a:pt x="1576426" y="158263"/>
                  </a:lnTo>
                  <a:lnTo>
                    <a:pt x="1498846" y="158263"/>
                  </a:lnTo>
                  <a:close/>
                  <a:moveTo>
                    <a:pt x="1416611" y="263772"/>
                  </a:moveTo>
                  <a:lnTo>
                    <a:pt x="1450746" y="263772"/>
                  </a:lnTo>
                  <a:lnTo>
                    <a:pt x="1486433" y="187743"/>
                  </a:lnTo>
                  <a:lnTo>
                    <a:pt x="1590390" y="187743"/>
                  </a:lnTo>
                  <a:lnTo>
                    <a:pt x="1626077" y="263772"/>
                  </a:lnTo>
                  <a:lnTo>
                    <a:pt x="1661764" y="263772"/>
                  </a:lnTo>
                  <a:lnTo>
                    <a:pt x="1545394" y="1552"/>
                  </a:lnTo>
                  <a:lnTo>
                    <a:pt x="1536084" y="1552"/>
                  </a:lnTo>
                  <a:lnTo>
                    <a:pt x="1416611" y="263772"/>
                  </a:lnTo>
                  <a:close/>
                  <a:moveTo>
                    <a:pt x="2221891" y="1061294"/>
                  </a:moveTo>
                  <a:lnTo>
                    <a:pt x="2358432" y="1061294"/>
                  </a:lnTo>
                  <a:lnTo>
                    <a:pt x="2358432" y="1031813"/>
                  </a:lnTo>
                  <a:lnTo>
                    <a:pt x="2256027" y="1031813"/>
                  </a:lnTo>
                  <a:lnTo>
                    <a:pt x="2256027" y="937166"/>
                  </a:lnTo>
                  <a:lnTo>
                    <a:pt x="2350674" y="937166"/>
                  </a:lnTo>
                  <a:lnTo>
                    <a:pt x="2350674" y="907685"/>
                  </a:lnTo>
                  <a:lnTo>
                    <a:pt x="2256027" y="907685"/>
                  </a:lnTo>
                  <a:lnTo>
                    <a:pt x="2256027" y="830106"/>
                  </a:lnTo>
                  <a:lnTo>
                    <a:pt x="2358432" y="830106"/>
                  </a:lnTo>
                  <a:lnTo>
                    <a:pt x="2358432" y="800625"/>
                  </a:lnTo>
                  <a:lnTo>
                    <a:pt x="2221891" y="800625"/>
                  </a:lnTo>
                  <a:lnTo>
                    <a:pt x="2221891" y="1061294"/>
                  </a:lnTo>
                  <a:close/>
                  <a:moveTo>
                    <a:pt x="1725379" y="670291"/>
                  </a:moveTo>
                  <a:lnTo>
                    <a:pt x="1759515" y="670291"/>
                  </a:lnTo>
                  <a:lnTo>
                    <a:pt x="1759515" y="439103"/>
                  </a:lnTo>
                  <a:lnTo>
                    <a:pt x="1838646" y="439103"/>
                  </a:lnTo>
                  <a:lnTo>
                    <a:pt x="1838646" y="409622"/>
                  </a:lnTo>
                  <a:lnTo>
                    <a:pt x="1646248" y="409622"/>
                  </a:lnTo>
                  <a:lnTo>
                    <a:pt x="1646248" y="439103"/>
                  </a:lnTo>
                  <a:lnTo>
                    <a:pt x="1725379" y="439103"/>
                  </a:lnTo>
                  <a:lnTo>
                    <a:pt x="1725379" y="670291"/>
                  </a:lnTo>
                  <a:close/>
                  <a:moveTo>
                    <a:pt x="1083017" y="263772"/>
                  </a:moveTo>
                  <a:lnTo>
                    <a:pt x="1115601" y="263772"/>
                  </a:lnTo>
                  <a:lnTo>
                    <a:pt x="1115601" y="77580"/>
                  </a:lnTo>
                  <a:lnTo>
                    <a:pt x="1219558" y="186192"/>
                  </a:lnTo>
                  <a:lnTo>
                    <a:pt x="1323515" y="77580"/>
                  </a:lnTo>
                  <a:lnTo>
                    <a:pt x="1323515" y="263772"/>
                  </a:lnTo>
                  <a:lnTo>
                    <a:pt x="1356099" y="263772"/>
                  </a:lnTo>
                  <a:lnTo>
                    <a:pt x="1356099" y="0"/>
                  </a:lnTo>
                  <a:lnTo>
                    <a:pt x="1348341" y="0"/>
                  </a:lnTo>
                  <a:lnTo>
                    <a:pt x="1219558" y="138092"/>
                  </a:lnTo>
                  <a:lnTo>
                    <a:pt x="1090775" y="0"/>
                  </a:lnTo>
                  <a:lnTo>
                    <a:pt x="1083017" y="0"/>
                  </a:lnTo>
                  <a:lnTo>
                    <a:pt x="1083017" y="263772"/>
                  </a:lnTo>
                  <a:close/>
                  <a:moveTo>
                    <a:pt x="2038803" y="1069052"/>
                  </a:moveTo>
                  <a:cubicBezTo>
                    <a:pt x="2074489" y="1069052"/>
                    <a:pt x="2103970" y="1058191"/>
                    <a:pt x="2127244" y="1038020"/>
                  </a:cubicBezTo>
                  <a:lnTo>
                    <a:pt x="2127244" y="999230"/>
                  </a:lnTo>
                  <a:lnTo>
                    <a:pt x="2124141" y="997678"/>
                  </a:lnTo>
                  <a:cubicBezTo>
                    <a:pt x="2108625" y="1020952"/>
                    <a:pt x="2079144" y="1039571"/>
                    <a:pt x="2038803" y="1039571"/>
                  </a:cubicBezTo>
                  <a:cubicBezTo>
                    <a:pt x="1981393" y="1039571"/>
                    <a:pt x="1936397" y="991472"/>
                    <a:pt x="1936397" y="929408"/>
                  </a:cubicBezTo>
                  <a:cubicBezTo>
                    <a:pt x="1936397" y="870447"/>
                    <a:pt x="1979842" y="822348"/>
                    <a:pt x="2038803" y="822348"/>
                  </a:cubicBezTo>
                  <a:cubicBezTo>
                    <a:pt x="2076041" y="822348"/>
                    <a:pt x="2107073" y="839415"/>
                    <a:pt x="2124141" y="862689"/>
                  </a:cubicBezTo>
                  <a:lnTo>
                    <a:pt x="2127244" y="861138"/>
                  </a:lnTo>
                  <a:lnTo>
                    <a:pt x="2127244" y="825451"/>
                  </a:lnTo>
                  <a:cubicBezTo>
                    <a:pt x="2105521" y="805280"/>
                    <a:pt x="2076041" y="794419"/>
                    <a:pt x="2038803" y="794419"/>
                  </a:cubicBezTo>
                  <a:cubicBezTo>
                    <a:pt x="1962774" y="794419"/>
                    <a:pt x="1902262" y="853380"/>
                    <a:pt x="1902262" y="929408"/>
                  </a:cubicBezTo>
                  <a:cubicBezTo>
                    <a:pt x="1903813" y="1008539"/>
                    <a:pt x="1962774" y="1069052"/>
                    <a:pt x="2038803" y="1069052"/>
                  </a:cubicBezTo>
                  <a:close/>
                  <a:moveTo>
                    <a:pt x="1469365" y="673394"/>
                  </a:moveTo>
                  <a:cubicBezTo>
                    <a:pt x="1526775" y="673394"/>
                    <a:pt x="1582632" y="643914"/>
                    <a:pt x="1582632" y="558576"/>
                  </a:cubicBezTo>
                  <a:lnTo>
                    <a:pt x="1582632" y="411174"/>
                  </a:lnTo>
                  <a:lnTo>
                    <a:pt x="1548497" y="411174"/>
                  </a:lnTo>
                  <a:lnTo>
                    <a:pt x="1548497" y="569437"/>
                  </a:lnTo>
                  <a:cubicBezTo>
                    <a:pt x="1548497" y="619088"/>
                    <a:pt x="1509707" y="645465"/>
                    <a:pt x="1469365" y="645465"/>
                  </a:cubicBezTo>
                  <a:cubicBezTo>
                    <a:pt x="1430575" y="645465"/>
                    <a:pt x="1390234" y="619088"/>
                    <a:pt x="1390234" y="569437"/>
                  </a:cubicBezTo>
                  <a:lnTo>
                    <a:pt x="1390234" y="409622"/>
                  </a:lnTo>
                  <a:lnTo>
                    <a:pt x="1356099" y="409622"/>
                  </a:lnTo>
                  <a:lnTo>
                    <a:pt x="1356099" y="557024"/>
                  </a:lnTo>
                  <a:cubicBezTo>
                    <a:pt x="1356099" y="643914"/>
                    <a:pt x="1411956" y="673394"/>
                    <a:pt x="1469365" y="673394"/>
                  </a:cubicBezTo>
                  <a:close/>
                  <a:moveTo>
                    <a:pt x="1810717" y="1064397"/>
                  </a:moveTo>
                  <a:lnTo>
                    <a:pt x="1818475" y="1064397"/>
                  </a:lnTo>
                  <a:lnTo>
                    <a:pt x="1818475" y="802177"/>
                  </a:lnTo>
                  <a:lnTo>
                    <a:pt x="1785892" y="802177"/>
                  </a:lnTo>
                  <a:lnTo>
                    <a:pt x="1785892" y="988369"/>
                  </a:lnTo>
                  <a:lnTo>
                    <a:pt x="1609009" y="799074"/>
                  </a:lnTo>
                  <a:lnTo>
                    <a:pt x="1601251" y="799074"/>
                  </a:lnTo>
                  <a:lnTo>
                    <a:pt x="1601251" y="1061294"/>
                  </a:lnTo>
                  <a:lnTo>
                    <a:pt x="1633835" y="1061294"/>
                  </a:lnTo>
                  <a:lnTo>
                    <a:pt x="1633835" y="875102"/>
                  </a:lnTo>
                  <a:lnTo>
                    <a:pt x="1810717" y="1064397"/>
                  </a:lnTo>
                  <a:close/>
                  <a:moveTo>
                    <a:pt x="805281" y="263772"/>
                  </a:moveTo>
                  <a:lnTo>
                    <a:pt x="999231" y="263772"/>
                  </a:lnTo>
                  <a:lnTo>
                    <a:pt x="999231" y="234291"/>
                  </a:lnTo>
                  <a:lnTo>
                    <a:pt x="862689" y="234291"/>
                  </a:lnTo>
                  <a:lnTo>
                    <a:pt x="1011643" y="4655"/>
                  </a:lnTo>
                  <a:lnTo>
                    <a:pt x="820797" y="4655"/>
                  </a:lnTo>
                  <a:lnTo>
                    <a:pt x="820797" y="34135"/>
                  </a:lnTo>
                  <a:lnTo>
                    <a:pt x="955785" y="34135"/>
                  </a:lnTo>
                  <a:lnTo>
                    <a:pt x="805281" y="263772"/>
                  </a:lnTo>
                  <a:close/>
                  <a:moveTo>
                    <a:pt x="1180768" y="670291"/>
                  </a:moveTo>
                  <a:lnTo>
                    <a:pt x="1213351" y="670291"/>
                  </a:lnTo>
                  <a:lnTo>
                    <a:pt x="1213351" y="439103"/>
                  </a:lnTo>
                  <a:lnTo>
                    <a:pt x="1292483" y="439103"/>
                  </a:lnTo>
                  <a:lnTo>
                    <a:pt x="1292483" y="409622"/>
                  </a:lnTo>
                  <a:lnTo>
                    <a:pt x="1100085" y="409622"/>
                  </a:lnTo>
                  <a:lnTo>
                    <a:pt x="1100085" y="439103"/>
                  </a:lnTo>
                  <a:lnTo>
                    <a:pt x="1179216" y="439103"/>
                  </a:lnTo>
                  <a:lnTo>
                    <a:pt x="1179216" y="670291"/>
                  </a:lnTo>
                  <a:close/>
                  <a:moveTo>
                    <a:pt x="704427" y="263772"/>
                  </a:moveTo>
                  <a:lnTo>
                    <a:pt x="737010" y="263772"/>
                  </a:lnTo>
                  <a:lnTo>
                    <a:pt x="737010" y="3103"/>
                  </a:lnTo>
                  <a:lnTo>
                    <a:pt x="704427" y="3103"/>
                  </a:lnTo>
                  <a:lnTo>
                    <a:pt x="704427" y="263772"/>
                  </a:lnTo>
                  <a:close/>
                  <a:moveTo>
                    <a:pt x="1357650" y="1061294"/>
                  </a:moveTo>
                  <a:lnTo>
                    <a:pt x="1494191" y="1061294"/>
                  </a:lnTo>
                  <a:lnTo>
                    <a:pt x="1494191" y="1031813"/>
                  </a:lnTo>
                  <a:lnTo>
                    <a:pt x="1391785" y="1031813"/>
                  </a:lnTo>
                  <a:lnTo>
                    <a:pt x="1391785" y="937166"/>
                  </a:lnTo>
                  <a:lnTo>
                    <a:pt x="1487985" y="937166"/>
                  </a:lnTo>
                  <a:lnTo>
                    <a:pt x="1487985" y="907685"/>
                  </a:lnTo>
                  <a:lnTo>
                    <a:pt x="1391785" y="907685"/>
                  </a:lnTo>
                  <a:lnTo>
                    <a:pt x="1391785" y="830106"/>
                  </a:lnTo>
                  <a:lnTo>
                    <a:pt x="1494191" y="830106"/>
                  </a:lnTo>
                  <a:lnTo>
                    <a:pt x="1494191" y="800625"/>
                  </a:lnTo>
                  <a:lnTo>
                    <a:pt x="1357650" y="800625"/>
                  </a:lnTo>
                  <a:lnTo>
                    <a:pt x="1357650" y="1061294"/>
                  </a:lnTo>
                  <a:close/>
                  <a:moveTo>
                    <a:pt x="988369" y="670291"/>
                  </a:moveTo>
                  <a:lnTo>
                    <a:pt x="1020953" y="670291"/>
                  </a:lnTo>
                  <a:lnTo>
                    <a:pt x="1020953" y="409622"/>
                  </a:lnTo>
                  <a:lnTo>
                    <a:pt x="988369" y="409622"/>
                  </a:lnTo>
                  <a:lnTo>
                    <a:pt x="988369" y="670291"/>
                  </a:lnTo>
                  <a:close/>
                  <a:moveTo>
                    <a:pt x="477893" y="263772"/>
                  </a:moveTo>
                  <a:lnTo>
                    <a:pt x="612882" y="263772"/>
                  </a:lnTo>
                  <a:lnTo>
                    <a:pt x="612882" y="234291"/>
                  </a:lnTo>
                  <a:lnTo>
                    <a:pt x="510477" y="234291"/>
                  </a:lnTo>
                  <a:lnTo>
                    <a:pt x="510477" y="141196"/>
                  </a:lnTo>
                  <a:lnTo>
                    <a:pt x="605124" y="141196"/>
                  </a:lnTo>
                  <a:lnTo>
                    <a:pt x="605124" y="111715"/>
                  </a:lnTo>
                  <a:lnTo>
                    <a:pt x="510477" y="111715"/>
                  </a:lnTo>
                  <a:lnTo>
                    <a:pt x="510477" y="34135"/>
                  </a:lnTo>
                  <a:lnTo>
                    <a:pt x="612882" y="34135"/>
                  </a:lnTo>
                  <a:lnTo>
                    <a:pt x="612882" y="3103"/>
                  </a:lnTo>
                  <a:lnTo>
                    <a:pt x="477893" y="3103"/>
                  </a:lnTo>
                  <a:lnTo>
                    <a:pt x="477893" y="263772"/>
                  </a:lnTo>
                  <a:close/>
                  <a:moveTo>
                    <a:pt x="1216455" y="1061294"/>
                  </a:moveTo>
                  <a:lnTo>
                    <a:pt x="1249038" y="1061294"/>
                  </a:lnTo>
                  <a:lnTo>
                    <a:pt x="1249038" y="802177"/>
                  </a:lnTo>
                  <a:lnTo>
                    <a:pt x="1216455" y="802177"/>
                  </a:lnTo>
                  <a:lnTo>
                    <a:pt x="1216455" y="1061294"/>
                  </a:lnTo>
                  <a:close/>
                  <a:moveTo>
                    <a:pt x="794419" y="670291"/>
                  </a:moveTo>
                  <a:lnTo>
                    <a:pt x="827003" y="670291"/>
                  </a:lnTo>
                  <a:lnTo>
                    <a:pt x="827003" y="439103"/>
                  </a:lnTo>
                  <a:lnTo>
                    <a:pt x="907686" y="439103"/>
                  </a:lnTo>
                  <a:lnTo>
                    <a:pt x="907686" y="409622"/>
                  </a:lnTo>
                  <a:lnTo>
                    <a:pt x="713736" y="409622"/>
                  </a:lnTo>
                  <a:lnTo>
                    <a:pt x="713736" y="439103"/>
                  </a:lnTo>
                  <a:lnTo>
                    <a:pt x="792867" y="439103"/>
                  </a:lnTo>
                  <a:lnTo>
                    <a:pt x="792867" y="670291"/>
                  </a:lnTo>
                  <a:close/>
                  <a:moveTo>
                    <a:pt x="153609" y="266875"/>
                  </a:moveTo>
                  <a:lnTo>
                    <a:pt x="162918" y="266875"/>
                  </a:lnTo>
                  <a:lnTo>
                    <a:pt x="217224" y="167573"/>
                  </a:lnTo>
                  <a:lnTo>
                    <a:pt x="271530" y="266875"/>
                  </a:lnTo>
                  <a:lnTo>
                    <a:pt x="279288" y="266875"/>
                  </a:lnTo>
                  <a:lnTo>
                    <a:pt x="432897" y="4655"/>
                  </a:lnTo>
                  <a:lnTo>
                    <a:pt x="392555" y="4655"/>
                  </a:lnTo>
                  <a:lnTo>
                    <a:pt x="273082" y="212569"/>
                  </a:lnTo>
                  <a:lnTo>
                    <a:pt x="232740" y="136541"/>
                  </a:lnTo>
                  <a:lnTo>
                    <a:pt x="304114" y="6206"/>
                  </a:lnTo>
                  <a:lnTo>
                    <a:pt x="266875" y="6206"/>
                  </a:lnTo>
                  <a:lnTo>
                    <a:pt x="215673" y="103957"/>
                  </a:lnTo>
                  <a:lnTo>
                    <a:pt x="164470" y="6206"/>
                  </a:lnTo>
                  <a:lnTo>
                    <a:pt x="125680" y="6206"/>
                  </a:lnTo>
                  <a:lnTo>
                    <a:pt x="197053" y="136541"/>
                  </a:lnTo>
                  <a:lnTo>
                    <a:pt x="156712" y="212569"/>
                  </a:lnTo>
                  <a:lnTo>
                    <a:pt x="40342" y="3103"/>
                  </a:lnTo>
                  <a:lnTo>
                    <a:pt x="0" y="3103"/>
                  </a:lnTo>
                  <a:lnTo>
                    <a:pt x="153609" y="266875"/>
                  </a:lnTo>
                  <a:close/>
                  <a:moveTo>
                    <a:pt x="1033365" y="1069052"/>
                  </a:moveTo>
                  <a:cubicBezTo>
                    <a:pt x="1069053" y="1069052"/>
                    <a:pt x="1100085" y="1058191"/>
                    <a:pt x="1121807" y="1038020"/>
                  </a:cubicBezTo>
                  <a:lnTo>
                    <a:pt x="1121807" y="999230"/>
                  </a:lnTo>
                  <a:lnTo>
                    <a:pt x="1118704" y="997678"/>
                  </a:lnTo>
                  <a:cubicBezTo>
                    <a:pt x="1103188" y="1020952"/>
                    <a:pt x="1073707" y="1039571"/>
                    <a:pt x="1033365" y="1039571"/>
                  </a:cubicBezTo>
                  <a:cubicBezTo>
                    <a:pt x="975957" y="1039571"/>
                    <a:pt x="930960" y="991472"/>
                    <a:pt x="930960" y="929408"/>
                  </a:cubicBezTo>
                  <a:cubicBezTo>
                    <a:pt x="930960" y="870447"/>
                    <a:pt x="975957" y="822348"/>
                    <a:pt x="1033365" y="822348"/>
                  </a:cubicBezTo>
                  <a:cubicBezTo>
                    <a:pt x="1070604" y="822348"/>
                    <a:pt x="1101636" y="839415"/>
                    <a:pt x="1118704" y="862689"/>
                  </a:cubicBezTo>
                  <a:lnTo>
                    <a:pt x="1121807" y="861138"/>
                  </a:lnTo>
                  <a:lnTo>
                    <a:pt x="1121807" y="825451"/>
                  </a:lnTo>
                  <a:cubicBezTo>
                    <a:pt x="1100085" y="805280"/>
                    <a:pt x="1069053" y="794419"/>
                    <a:pt x="1033365" y="794419"/>
                  </a:cubicBezTo>
                  <a:cubicBezTo>
                    <a:pt x="957337" y="794419"/>
                    <a:pt x="898377" y="853380"/>
                    <a:pt x="898377" y="929408"/>
                  </a:cubicBezTo>
                  <a:cubicBezTo>
                    <a:pt x="898377" y="1008539"/>
                    <a:pt x="957337" y="1069052"/>
                    <a:pt x="1033365" y="1069052"/>
                  </a:cubicBezTo>
                  <a:close/>
                  <a:moveTo>
                    <a:pt x="577195" y="674946"/>
                  </a:moveTo>
                  <a:cubicBezTo>
                    <a:pt x="622191" y="674946"/>
                    <a:pt x="662533" y="650120"/>
                    <a:pt x="662533" y="600469"/>
                  </a:cubicBezTo>
                  <a:cubicBezTo>
                    <a:pt x="662533" y="557024"/>
                    <a:pt x="640811" y="535302"/>
                    <a:pt x="584953" y="512028"/>
                  </a:cubicBezTo>
                  <a:cubicBezTo>
                    <a:pt x="557025" y="499615"/>
                    <a:pt x="544611" y="482547"/>
                    <a:pt x="544611" y="465480"/>
                  </a:cubicBezTo>
                  <a:cubicBezTo>
                    <a:pt x="544611" y="446861"/>
                    <a:pt x="558576" y="432896"/>
                    <a:pt x="580299" y="432896"/>
                  </a:cubicBezTo>
                  <a:cubicBezTo>
                    <a:pt x="594263" y="432896"/>
                    <a:pt x="611331" y="439103"/>
                    <a:pt x="625295" y="462376"/>
                  </a:cubicBezTo>
                  <a:lnTo>
                    <a:pt x="653223" y="446861"/>
                  </a:lnTo>
                  <a:cubicBezTo>
                    <a:pt x="634605" y="415829"/>
                    <a:pt x="609779" y="403416"/>
                    <a:pt x="583401" y="403416"/>
                  </a:cubicBezTo>
                  <a:cubicBezTo>
                    <a:pt x="541509" y="403416"/>
                    <a:pt x="510477" y="425138"/>
                    <a:pt x="510477" y="467031"/>
                  </a:cubicBezTo>
                  <a:cubicBezTo>
                    <a:pt x="510477" y="493408"/>
                    <a:pt x="527544" y="519786"/>
                    <a:pt x="575643" y="539956"/>
                  </a:cubicBezTo>
                  <a:cubicBezTo>
                    <a:pt x="619089" y="560127"/>
                    <a:pt x="628398" y="574092"/>
                    <a:pt x="628398" y="600469"/>
                  </a:cubicBezTo>
                  <a:cubicBezTo>
                    <a:pt x="628398" y="626846"/>
                    <a:pt x="608227" y="645465"/>
                    <a:pt x="578747" y="645465"/>
                  </a:cubicBezTo>
                  <a:cubicBezTo>
                    <a:pt x="558576" y="645465"/>
                    <a:pt x="533751" y="633052"/>
                    <a:pt x="518235" y="600469"/>
                  </a:cubicBezTo>
                  <a:lnTo>
                    <a:pt x="491857" y="614433"/>
                  </a:lnTo>
                  <a:cubicBezTo>
                    <a:pt x="504270" y="653223"/>
                    <a:pt x="539957" y="674946"/>
                    <a:pt x="577195" y="674946"/>
                  </a:cubicBezTo>
                  <a:close/>
                  <a:moveTo>
                    <a:pt x="750975" y="1067500"/>
                  </a:moveTo>
                  <a:cubicBezTo>
                    <a:pt x="795971" y="1067500"/>
                    <a:pt x="836313" y="1042675"/>
                    <a:pt x="836313" y="994575"/>
                  </a:cubicBezTo>
                  <a:cubicBezTo>
                    <a:pt x="836313" y="951130"/>
                    <a:pt x="816141" y="927856"/>
                    <a:pt x="760284" y="904582"/>
                  </a:cubicBezTo>
                  <a:cubicBezTo>
                    <a:pt x="732355" y="893721"/>
                    <a:pt x="718391" y="875102"/>
                    <a:pt x="718391" y="858034"/>
                  </a:cubicBezTo>
                  <a:cubicBezTo>
                    <a:pt x="718391" y="840967"/>
                    <a:pt x="732355" y="827002"/>
                    <a:pt x="754077" y="827002"/>
                  </a:cubicBezTo>
                  <a:cubicBezTo>
                    <a:pt x="768042" y="827002"/>
                    <a:pt x="785109" y="833209"/>
                    <a:pt x="799074" y="854931"/>
                  </a:cubicBezTo>
                  <a:lnTo>
                    <a:pt x="827003" y="839415"/>
                  </a:lnTo>
                  <a:cubicBezTo>
                    <a:pt x="808383" y="809935"/>
                    <a:pt x="783558" y="797522"/>
                    <a:pt x="757181" y="797522"/>
                  </a:cubicBezTo>
                  <a:cubicBezTo>
                    <a:pt x="715287" y="797522"/>
                    <a:pt x="684255" y="819244"/>
                    <a:pt x="684255" y="861138"/>
                  </a:cubicBezTo>
                  <a:cubicBezTo>
                    <a:pt x="684255" y="887515"/>
                    <a:pt x="699771" y="913892"/>
                    <a:pt x="747871" y="935614"/>
                  </a:cubicBezTo>
                  <a:cubicBezTo>
                    <a:pt x="791316" y="954233"/>
                    <a:pt x="802177" y="968198"/>
                    <a:pt x="802177" y="996127"/>
                  </a:cubicBezTo>
                  <a:cubicBezTo>
                    <a:pt x="802177" y="1022504"/>
                    <a:pt x="782007" y="1039571"/>
                    <a:pt x="750975" y="1039571"/>
                  </a:cubicBezTo>
                  <a:cubicBezTo>
                    <a:pt x="730803" y="1039571"/>
                    <a:pt x="707529" y="1027159"/>
                    <a:pt x="690462" y="996127"/>
                  </a:cubicBezTo>
                  <a:lnTo>
                    <a:pt x="664085" y="1010091"/>
                  </a:lnTo>
                  <a:cubicBezTo>
                    <a:pt x="679601" y="1045778"/>
                    <a:pt x="713736" y="1067500"/>
                    <a:pt x="750975" y="1067500"/>
                  </a:cubicBezTo>
                  <a:close/>
                  <a:moveTo>
                    <a:pt x="400313" y="673394"/>
                  </a:moveTo>
                  <a:lnTo>
                    <a:pt x="408071" y="673394"/>
                  </a:lnTo>
                  <a:lnTo>
                    <a:pt x="408071" y="409622"/>
                  </a:lnTo>
                  <a:lnTo>
                    <a:pt x="375487" y="409622"/>
                  </a:lnTo>
                  <a:lnTo>
                    <a:pt x="375487" y="595814"/>
                  </a:lnTo>
                  <a:lnTo>
                    <a:pt x="197053" y="406519"/>
                  </a:lnTo>
                  <a:lnTo>
                    <a:pt x="189295" y="406519"/>
                  </a:lnTo>
                  <a:lnTo>
                    <a:pt x="189295" y="670291"/>
                  </a:lnTo>
                  <a:lnTo>
                    <a:pt x="221879" y="670291"/>
                  </a:lnTo>
                  <a:lnTo>
                    <a:pt x="221879" y="484099"/>
                  </a:lnTo>
                  <a:lnTo>
                    <a:pt x="400313" y="673394"/>
                  </a:lnTo>
                  <a:close/>
                  <a:moveTo>
                    <a:pt x="49651" y="670291"/>
                  </a:moveTo>
                  <a:lnTo>
                    <a:pt x="82235" y="670291"/>
                  </a:lnTo>
                  <a:lnTo>
                    <a:pt x="82235" y="409622"/>
                  </a:lnTo>
                  <a:lnTo>
                    <a:pt x="49651" y="409622"/>
                  </a:lnTo>
                  <a:lnTo>
                    <a:pt x="49651" y="670291"/>
                  </a:lnTo>
                  <a:close/>
                  <a:moveTo>
                    <a:pt x="380142" y="1061294"/>
                  </a:moveTo>
                  <a:lnTo>
                    <a:pt x="412725" y="1061294"/>
                  </a:lnTo>
                  <a:lnTo>
                    <a:pt x="412725" y="937166"/>
                  </a:lnTo>
                  <a:lnTo>
                    <a:pt x="504270" y="937166"/>
                  </a:lnTo>
                  <a:lnTo>
                    <a:pt x="504270" y="907685"/>
                  </a:lnTo>
                  <a:lnTo>
                    <a:pt x="412725" y="907685"/>
                  </a:lnTo>
                  <a:lnTo>
                    <a:pt x="412725" y="830106"/>
                  </a:lnTo>
                  <a:lnTo>
                    <a:pt x="515131" y="830106"/>
                  </a:lnTo>
                  <a:lnTo>
                    <a:pt x="515131" y="800625"/>
                  </a:lnTo>
                  <a:lnTo>
                    <a:pt x="380142" y="800625"/>
                  </a:lnTo>
                  <a:lnTo>
                    <a:pt x="380142" y="1061294"/>
                  </a:lnTo>
                  <a:close/>
                  <a:moveTo>
                    <a:pt x="172228" y="1039571"/>
                  </a:moveTo>
                  <a:cubicBezTo>
                    <a:pt x="111715" y="1039571"/>
                    <a:pt x="63616" y="991472"/>
                    <a:pt x="63616" y="929408"/>
                  </a:cubicBezTo>
                  <a:cubicBezTo>
                    <a:pt x="63616" y="870447"/>
                    <a:pt x="111715" y="822348"/>
                    <a:pt x="172228" y="822348"/>
                  </a:cubicBezTo>
                  <a:cubicBezTo>
                    <a:pt x="231189" y="822348"/>
                    <a:pt x="277737" y="868896"/>
                    <a:pt x="277737" y="929408"/>
                  </a:cubicBezTo>
                  <a:cubicBezTo>
                    <a:pt x="277737" y="991472"/>
                    <a:pt x="231189" y="1039571"/>
                    <a:pt x="172228" y="1039571"/>
                  </a:cubicBezTo>
                  <a:close/>
                  <a:moveTo>
                    <a:pt x="172228" y="1069052"/>
                  </a:moveTo>
                  <a:cubicBezTo>
                    <a:pt x="251359" y="1069052"/>
                    <a:pt x="313423" y="1010091"/>
                    <a:pt x="313423" y="929408"/>
                  </a:cubicBezTo>
                  <a:cubicBezTo>
                    <a:pt x="313423" y="853380"/>
                    <a:pt x="251359" y="794419"/>
                    <a:pt x="172228" y="794419"/>
                  </a:cubicBezTo>
                  <a:cubicBezTo>
                    <a:pt x="91545" y="794419"/>
                    <a:pt x="31032" y="853380"/>
                    <a:pt x="31032" y="929408"/>
                  </a:cubicBezTo>
                  <a:cubicBezTo>
                    <a:pt x="29481" y="1008539"/>
                    <a:pt x="91545" y="1069052"/>
                    <a:pt x="172228" y="1069052"/>
                  </a:cubicBezTo>
                  <a:close/>
                </a:path>
              </a:pathLst>
            </a:custGeom>
            <a:solidFill>
              <a:srgbClr val="1D1D1B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B782BD3-25AE-4C9D-E1FC-7C8BA4E468D0}"/>
                </a:ext>
              </a:extLst>
            </p:cNvPr>
            <p:cNvSpPr/>
            <p:nvPr/>
          </p:nvSpPr>
          <p:spPr>
            <a:xfrm>
              <a:off x="8066248" y="8524800"/>
              <a:ext cx="3453861" cy="1551599"/>
            </a:xfrm>
            <a:custGeom>
              <a:avLst/>
              <a:gdLst>
                <a:gd name="connsiteX0" fmla="*/ 3453862 w 3453861"/>
                <a:gd name="connsiteY0" fmla="*/ 1551599 h 1551599"/>
                <a:gd name="connsiteX1" fmla="*/ 0 w 3453861"/>
                <a:gd name="connsiteY1" fmla="*/ 1551599 h 1551599"/>
                <a:gd name="connsiteX2" fmla="*/ 0 w 3453861"/>
                <a:gd name="connsiteY2" fmla="*/ 0 h 1551599"/>
                <a:gd name="connsiteX3" fmla="*/ 3453862 w 3453861"/>
                <a:gd name="connsiteY3" fmla="*/ 0 h 1551599"/>
                <a:gd name="connsiteX4" fmla="*/ 3453862 w 3453861"/>
                <a:gd name="connsiteY4" fmla="*/ 1551599 h 1551599"/>
                <a:gd name="connsiteX5" fmla="*/ 23274 w 3453861"/>
                <a:gd name="connsiteY5" fmla="*/ 1529877 h 1551599"/>
                <a:gd name="connsiteX6" fmla="*/ 3432139 w 3453861"/>
                <a:gd name="connsiteY6" fmla="*/ 1529877 h 1551599"/>
                <a:gd name="connsiteX7" fmla="*/ 3432139 w 3453861"/>
                <a:gd name="connsiteY7" fmla="*/ 21722 h 1551599"/>
                <a:gd name="connsiteX8" fmla="*/ 23274 w 3453861"/>
                <a:gd name="connsiteY8" fmla="*/ 21722 h 1551599"/>
                <a:gd name="connsiteX9" fmla="*/ 23274 w 3453861"/>
                <a:gd name="connsiteY9" fmla="*/ 1529877 h 1551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53861" h="1551599">
                  <a:moveTo>
                    <a:pt x="3453862" y="1551599"/>
                  </a:moveTo>
                  <a:lnTo>
                    <a:pt x="0" y="1551599"/>
                  </a:lnTo>
                  <a:lnTo>
                    <a:pt x="0" y="0"/>
                  </a:lnTo>
                  <a:lnTo>
                    <a:pt x="3453862" y="0"/>
                  </a:lnTo>
                  <a:lnTo>
                    <a:pt x="3453862" y="1551599"/>
                  </a:lnTo>
                  <a:close/>
                  <a:moveTo>
                    <a:pt x="23274" y="1529877"/>
                  </a:moveTo>
                  <a:lnTo>
                    <a:pt x="3432139" y="1529877"/>
                  </a:lnTo>
                  <a:lnTo>
                    <a:pt x="3432139" y="21722"/>
                  </a:lnTo>
                  <a:lnTo>
                    <a:pt x="23274" y="21722"/>
                  </a:lnTo>
                  <a:lnTo>
                    <a:pt x="23274" y="1529877"/>
                  </a:lnTo>
                  <a:close/>
                </a:path>
              </a:pathLst>
            </a:custGeom>
            <a:solidFill>
              <a:srgbClr val="12100B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92" name="Graphic 22">
            <a:extLst>
              <a:ext uri="{FF2B5EF4-FFF2-40B4-BE49-F238E27FC236}">
                <a16:creationId xmlns:a16="http://schemas.microsoft.com/office/drawing/2014/main" id="{3ECDB7E7-6000-1595-9606-D54F5385722A}"/>
              </a:ext>
            </a:extLst>
          </p:cNvPr>
          <p:cNvGrpSpPr/>
          <p:nvPr/>
        </p:nvGrpSpPr>
        <p:grpSpPr>
          <a:xfrm>
            <a:off x="6562748" y="8524800"/>
            <a:ext cx="1526774" cy="1551599"/>
            <a:chOff x="6562748" y="8524800"/>
            <a:chExt cx="1526774" cy="1551599"/>
          </a:xfrm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E38C4E16-D4BF-D176-92F4-426904F6E177}"/>
                </a:ext>
              </a:extLst>
            </p:cNvPr>
            <p:cNvSpPr/>
            <p:nvPr/>
          </p:nvSpPr>
          <p:spPr>
            <a:xfrm>
              <a:off x="6790833" y="8754436"/>
              <a:ext cx="1067500" cy="1090774"/>
            </a:xfrm>
            <a:custGeom>
              <a:avLst/>
              <a:gdLst>
                <a:gd name="connsiteX0" fmla="*/ 52755 w 1067500"/>
                <a:gd name="connsiteY0" fmla="*/ 513579 h 1090774"/>
                <a:gd name="connsiteX1" fmla="*/ 46548 w 1067500"/>
                <a:gd name="connsiteY1" fmla="*/ 712184 h 1090774"/>
                <a:gd name="connsiteX2" fmla="*/ 100854 w 1067500"/>
                <a:gd name="connsiteY2" fmla="*/ 758732 h 1090774"/>
                <a:gd name="connsiteX3" fmla="*/ 110164 w 1067500"/>
                <a:gd name="connsiteY3" fmla="*/ 758732 h 1090774"/>
                <a:gd name="connsiteX4" fmla="*/ 74477 w 1067500"/>
                <a:gd name="connsiteY4" fmla="*/ 519786 h 1090774"/>
                <a:gd name="connsiteX5" fmla="*/ 85338 w 1067500"/>
                <a:gd name="connsiteY5" fmla="*/ 491857 h 1090774"/>
                <a:gd name="connsiteX6" fmla="*/ 125680 w 1067500"/>
                <a:gd name="connsiteY6" fmla="*/ 445309 h 1090774"/>
                <a:gd name="connsiteX7" fmla="*/ 49651 w 1067500"/>
                <a:gd name="connsiteY7" fmla="*/ 381693 h 1090774"/>
                <a:gd name="connsiteX8" fmla="*/ 34135 w 1067500"/>
                <a:gd name="connsiteY8" fmla="*/ 381693 h 1090774"/>
                <a:gd name="connsiteX9" fmla="*/ 3103 w 1067500"/>
                <a:gd name="connsiteY9" fmla="*/ 417380 h 1090774"/>
                <a:gd name="connsiteX10" fmla="*/ 66719 w 1067500"/>
                <a:gd name="connsiteY10" fmla="*/ 471686 h 1090774"/>
                <a:gd name="connsiteX11" fmla="*/ 68271 w 1067500"/>
                <a:gd name="connsiteY11" fmla="*/ 494960 h 1090774"/>
                <a:gd name="connsiteX12" fmla="*/ 52755 w 1067500"/>
                <a:gd name="connsiteY12" fmla="*/ 513579 h 1090774"/>
                <a:gd name="connsiteX13" fmla="*/ 674946 w 1067500"/>
                <a:gd name="connsiteY13" fmla="*/ 308768 h 1090774"/>
                <a:gd name="connsiteX14" fmla="*/ 1016298 w 1067500"/>
                <a:gd name="connsiteY14" fmla="*/ 308768 h 1090774"/>
                <a:gd name="connsiteX15" fmla="*/ 1053537 w 1067500"/>
                <a:gd name="connsiteY15" fmla="*/ 242049 h 1090774"/>
                <a:gd name="connsiteX16" fmla="*/ 1053537 w 1067500"/>
                <a:gd name="connsiteY16" fmla="*/ 68270 h 1090774"/>
                <a:gd name="connsiteX17" fmla="*/ 997679 w 1067500"/>
                <a:gd name="connsiteY17" fmla="*/ 18619 h 1090774"/>
                <a:gd name="connsiteX18" fmla="*/ 885964 w 1067500"/>
                <a:gd name="connsiteY18" fmla="*/ 18619 h 1090774"/>
                <a:gd name="connsiteX19" fmla="*/ 851829 w 1067500"/>
                <a:gd name="connsiteY19" fmla="*/ 55858 h 1090774"/>
                <a:gd name="connsiteX20" fmla="*/ 808384 w 1067500"/>
                <a:gd name="connsiteY20" fmla="*/ 57409 h 1090774"/>
                <a:gd name="connsiteX21" fmla="*/ 740113 w 1067500"/>
                <a:gd name="connsiteY21" fmla="*/ 0 h 1090774"/>
                <a:gd name="connsiteX22" fmla="*/ 724597 w 1067500"/>
                <a:gd name="connsiteY22" fmla="*/ 0 h 1090774"/>
                <a:gd name="connsiteX23" fmla="*/ 693565 w 1067500"/>
                <a:gd name="connsiteY23" fmla="*/ 35687 h 1090774"/>
                <a:gd name="connsiteX24" fmla="*/ 777352 w 1067500"/>
                <a:gd name="connsiteY24" fmla="*/ 105509 h 1090774"/>
                <a:gd name="connsiteX25" fmla="*/ 777352 w 1067500"/>
                <a:gd name="connsiteY25" fmla="*/ 139644 h 1090774"/>
                <a:gd name="connsiteX26" fmla="*/ 755629 w 1067500"/>
                <a:gd name="connsiteY26" fmla="*/ 166021 h 1090774"/>
                <a:gd name="connsiteX27" fmla="*/ 766491 w 1067500"/>
                <a:gd name="connsiteY27" fmla="*/ 175331 h 1090774"/>
                <a:gd name="connsiteX28" fmla="*/ 844071 w 1067500"/>
                <a:gd name="connsiteY28" fmla="*/ 85338 h 1090774"/>
                <a:gd name="connsiteX29" fmla="*/ 882861 w 1067500"/>
                <a:gd name="connsiteY29" fmla="*/ 68270 h 1090774"/>
                <a:gd name="connsiteX30" fmla="*/ 969750 w 1067500"/>
                <a:gd name="connsiteY30" fmla="*/ 68270 h 1090774"/>
                <a:gd name="connsiteX31" fmla="*/ 1003885 w 1067500"/>
                <a:gd name="connsiteY31" fmla="*/ 94648 h 1090774"/>
                <a:gd name="connsiteX32" fmla="*/ 1025608 w 1067500"/>
                <a:gd name="connsiteY32" fmla="*/ 214121 h 1090774"/>
                <a:gd name="connsiteX33" fmla="*/ 1020953 w 1067500"/>
                <a:gd name="connsiteY33" fmla="*/ 243601 h 1090774"/>
                <a:gd name="connsiteX34" fmla="*/ 954234 w 1067500"/>
                <a:gd name="connsiteY34" fmla="*/ 259117 h 1090774"/>
                <a:gd name="connsiteX35" fmla="*/ 690462 w 1067500"/>
                <a:gd name="connsiteY35" fmla="*/ 259117 h 1090774"/>
                <a:gd name="connsiteX36" fmla="*/ 671843 w 1067500"/>
                <a:gd name="connsiteY36" fmla="*/ 297907 h 1090774"/>
                <a:gd name="connsiteX37" fmla="*/ 671843 w 1067500"/>
                <a:gd name="connsiteY37" fmla="*/ 308768 h 1090774"/>
                <a:gd name="connsiteX38" fmla="*/ 988369 w 1067500"/>
                <a:gd name="connsiteY38" fmla="*/ 698220 h 1090774"/>
                <a:gd name="connsiteX39" fmla="*/ 999231 w 1067500"/>
                <a:gd name="connsiteY39" fmla="*/ 698220 h 1090774"/>
                <a:gd name="connsiteX40" fmla="*/ 1047330 w 1067500"/>
                <a:gd name="connsiteY40" fmla="*/ 676497 h 1090774"/>
                <a:gd name="connsiteX41" fmla="*/ 1014747 w 1067500"/>
                <a:gd name="connsiteY41" fmla="*/ 519786 h 1090774"/>
                <a:gd name="connsiteX42" fmla="*/ 1027159 w 1067500"/>
                <a:gd name="connsiteY42" fmla="*/ 493408 h 1090774"/>
                <a:gd name="connsiteX43" fmla="*/ 1067501 w 1067500"/>
                <a:gd name="connsiteY43" fmla="*/ 446861 h 1090774"/>
                <a:gd name="connsiteX44" fmla="*/ 991473 w 1067500"/>
                <a:gd name="connsiteY44" fmla="*/ 383245 h 1090774"/>
                <a:gd name="connsiteX45" fmla="*/ 975957 w 1067500"/>
                <a:gd name="connsiteY45" fmla="*/ 383245 h 1090774"/>
                <a:gd name="connsiteX46" fmla="*/ 944925 w 1067500"/>
                <a:gd name="connsiteY46" fmla="*/ 418932 h 1090774"/>
                <a:gd name="connsiteX47" fmla="*/ 1010092 w 1067500"/>
                <a:gd name="connsiteY47" fmla="*/ 473238 h 1090774"/>
                <a:gd name="connsiteX48" fmla="*/ 1011643 w 1067500"/>
                <a:gd name="connsiteY48" fmla="*/ 496512 h 1090774"/>
                <a:gd name="connsiteX49" fmla="*/ 997679 w 1067500"/>
                <a:gd name="connsiteY49" fmla="*/ 513579 h 1090774"/>
                <a:gd name="connsiteX50" fmla="*/ 988369 w 1067500"/>
                <a:gd name="connsiteY50" fmla="*/ 698220 h 1090774"/>
                <a:gd name="connsiteX51" fmla="*/ 833209 w 1067500"/>
                <a:gd name="connsiteY51" fmla="*/ 543060 h 1090774"/>
                <a:gd name="connsiteX52" fmla="*/ 920099 w 1067500"/>
                <a:gd name="connsiteY52" fmla="*/ 443757 h 1090774"/>
                <a:gd name="connsiteX53" fmla="*/ 847174 w 1067500"/>
                <a:gd name="connsiteY53" fmla="*/ 381693 h 1090774"/>
                <a:gd name="connsiteX54" fmla="*/ 831658 w 1067500"/>
                <a:gd name="connsiteY54" fmla="*/ 381693 h 1090774"/>
                <a:gd name="connsiteX55" fmla="*/ 800626 w 1067500"/>
                <a:gd name="connsiteY55" fmla="*/ 418932 h 1090774"/>
                <a:gd name="connsiteX56" fmla="*/ 854932 w 1067500"/>
                <a:gd name="connsiteY56" fmla="*/ 463928 h 1090774"/>
                <a:gd name="connsiteX57" fmla="*/ 854932 w 1067500"/>
                <a:gd name="connsiteY57" fmla="*/ 498063 h 1090774"/>
                <a:gd name="connsiteX58" fmla="*/ 823900 w 1067500"/>
                <a:gd name="connsiteY58" fmla="*/ 533750 h 1090774"/>
                <a:gd name="connsiteX59" fmla="*/ 833209 w 1067500"/>
                <a:gd name="connsiteY59" fmla="*/ 543060 h 1090774"/>
                <a:gd name="connsiteX60" fmla="*/ 283943 w 1067500"/>
                <a:gd name="connsiteY60" fmla="*/ 308768 h 1090774"/>
                <a:gd name="connsiteX61" fmla="*/ 620640 w 1067500"/>
                <a:gd name="connsiteY61" fmla="*/ 308768 h 1090774"/>
                <a:gd name="connsiteX62" fmla="*/ 653224 w 1067500"/>
                <a:gd name="connsiteY62" fmla="*/ 242049 h 1090774"/>
                <a:gd name="connsiteX63" fmla="*/ 653224 w 1067500"/>
                <a:gd name="connsiteY63" fmla="*/ 55858 h 1090774"/>
                <a:gd name="connsiteX64" fmla="*/ 608227 w 1067500"/>
                <a:gd name="connsiteY64" fmla="*/ 18619 h 1090774"/>
                <a:gd name="connsiteX65" fmla="*/ 377039 w 1067500"/>
                <a:gd name="connsiteY65" fmla="*/ 18619 h 1090774"/>
                <a:gd name="connsiteX66" fmla="*/ 353765 w 1067500"/>
                <a:gd name="connsiteY66" fmla="*/ 7758 h 1090774"/>
                <a:gd name="connsiteX67" fmla="*/ 346007 w 1067500"/>
                <a:gd name="connsiteY67" fmla="*/ 1552 h 1090774"/>
                <a:gd name="connsiteX68" fmla="*/ 332043 w 1067500"/>
                <a:gd name="connsiteY68" fmla="*/ 1552 h 1090774"/>
                <a:gd name="connsiteX69" fmla="*/ 301011 w 1067500"/>
                <a:gd name="connsiteY69" fmla="*/ 37238 h 1090774"/>
                <a:gd name="connsiteX70" fmla="*/ 339801 w 1067500"/>
                <a:gd name="connsiteY70" fmla="*/ 68270 h 1090774"/>
                <a:gd name="connsiteX71" fmla="*/ 583402 w 1067500"/>
                <a:gd name="connsiteY71" fmla="*/ 68270 h 1090774"/>
                <a:gd name="connsiteX72" fmla="*/ 605124 w 1067500"/>
                <a:gd name="connsiteY72" fmla="*/ 85338 h 1090774"/>
                <a:gd name="connsiteX73" fmla="*/ 625295 w 1067500"/>
                <a:gd name="connsiteY73" fmla="*/ 212569 h 1090774"/>
                <a:gd name="connsiteX74" fmla="*/ 619089 w 1067500"/>
                <a:gd name="connsiteY74" fmla="*/ 242049 h 1090774"/>
                <a:gd name="connsiteX75" fmla="*/ 555473 w 1067500"/>
                <a:gd name="connsiteY75" fmla="*/ 259117 h 1090774"/>
                <a:gd name="connsiteX76" fmla="*/ 304114 w 1067500"/>
                <a:gd name="connsiteY76" fmla="*/ 259117 h 1090774"/>
                <a:gd name="connsiteX77" fmla="*/ 283943 w 1067500"/>
                <a:gd name="connsiteY77" fmla="*/ 299459 h 1090774"/>
                <a:gd name="connsiteX78" fmla="*/ 283943 w 1067500"/>
                <a:gd name="connsiteY78" fmla="*/ 308768 h 1090774"/>
                <a:gd name="connsiteX79" fmla="*/ 487203 w 1067500"/>
                <a:gd name="connsiteY79" fmla="*/ 693565 h 1090774"/>
                <a:gd name="connsiteX80" fmla="*/ 738562 w 1067500"/>
                <a:gd name="connsiteY80" fmla="*/ 693565 h 1090774"/>
                <a:gd name="connsiteX81" fmla="*/ 758733 w 1067500"/>
                <a:gd name="connsiteY81" fmla="*/ 653223 h 1090774"/>
                <a:gd name="connsiteX82" fmla="*/ 749423 w 1067500"/>
                <a:gd name="connsiteY82" fmla="*/ 625294 h 1090774"/>
                <a:gd name="connsiteX83" fmla="*/ 693565 w 1067500"/>
                <a:gd name="connsiteY83" fmla="*/ 581850 h 1090774"/>
                <a:gd name="connsiteX84" fmla="*/ 688911 w 1067500"/>
                <a:gd name="connsiteY84" fmla="*/ 547714 h 1090774"/>
                <a:gd name="connsiteX85" fmla="*/ 777352 w 1067500"/>
                <a:gd name="connsiteY85" fmla="*/ 445309 h 1090774"/>
                <a:gd name="connsiteX86" fmla="*/ 702875 w 1067500"/>
                <a:gd name="connsiteY86" fmla="*/ 383245 h 1090774"/>
                <a:gd name="connsiteX87" fmla="*/ 687359 w 1067500"/>
                <a:gd name="connsiteY87" fmla="*/ 383245 h 1090774"/>
                <a:gd name="connsiteX88" fmla="*/ 656327 w 1067500"/>
                <a:gd name="connsiteY88" fmla="*/ 418932 h 1090774"/>
                <a:gd name="connsiteX89" fmla="*/ 712185 w 1067500"/>
                <a:gd name="connsiteY89" fmla="*/ 465480 h 1090774"/>
                <a:gd name="connsiteX90" fmla="*/ 712185 w 1067500"/>
                <a:gd name="connsiteY90" fmla="*/ 499615 h 1090774"/>
                <a:gd name="connsiteX91" fmla="*/ 660982 w 1067500"/>
                <a:gd name="connsiteY91" fmla="*/ 558576 h 1090774"/>
                <a:gd name="connsiteX92" fmla="*/ 598918 w 1067500"/>
                <a:gd name="connsiteY92" fmla="*/ 510476 h 1090774"/>
                <a:gd name="connsiteX93" fmla="*/ 595815 w 1067500"/>
                <a:gd name="connsiteY93" fmla="*/ 487202 h 1090774"/>
                <a:gd name="connsiteX94" fmla="*/ 631501 w 1067500"/>
                <a:gd name="connsiteY94" fmla="*/ 445309 h 1090774"/>
                <a:gd name="connsiteX95" fmla="*/ 555473 w 1067500"/>
                <a:gd name="connsiteY95" fmla="*/ 381693 h 1090774"/>
                <a:gd name="connsiteX96" fmla="*/ 539957 w 1067500"/>
                <a:gd name="connsiteY96" fmla="*/ 381693 h 1090774"/>
                <a:gd name="connsiteX97" fmla="*/ 508925 w 1067500"/>
                <a:gd name="connsiteY97" fmla="*/ 417380 h 1090774"/>
                <a:gd name="connsiteX98" fmla="*/ 572541 w 1067500"/>
                <a:gd name="connsiteY98" fmla="*/ 470134 h 1090774"/>
                <a:gd name="connsiteX99" fmla="*/ 574092 w 1067500"/>
                <a:gd name="connsiteY99" fmla="*/ 496512 h 1090774"/>
                <a:gd name="connsiteX100" fmla="*/ 560128 w 1067500"/>
                <a:gd name="connsiteY100" fmla="*/ 515131 h 1090774"/>
                <a:gd name="connsiteX101" fmla="*/ 688911 w 1067500"/>
                <a:gd name="connsiteY101" fmla="*/ 633052 h 1090774"/>
                <a:gd name="connsiteX102" fmla="*/ 682704 w 1067500"/>
                <a:gd name="connsiteY102" fmla="*/ 643914 h 1090774"/>
                <a:gd name="connsiteX103" fmla="*/ 504270 w 1067500"/>
                <a:gd name="connsiteY103" fmla="*/ 643914 h 1090774"/>
                <a:gd name="connsiteX104" fmla="*/ 485651 w 1067500"/>
                <a:gd name="connsiteY104" fmla="*/ 682704 h 1090774"/>
                <a:gd name="connsiteX105" fmla="*/ 485651 w 1067500"/>
                <a:gd name="connsiteY105" fmla="*/ 693565 h 1090774"/>
                <a:gd name="connsiteX106" fmla="*/ 195502 w 1067500"/>
                <a:gd name="connsiteY106" fmla="*/ 318078 h 1090774"/>
                <a:gd name="connsiteX107" fmla="*/ 206363 w 1067500"/>
                <a:gd name="connsiteY107" fmla="*/ 318078 h 1090774"/>
                <a:gd name="connsiteX108" fmla="*/ 254463 w 1067500"/>
                <a:gd name="connsiteY108" fmla="*/ 296355 h 1090774"/>
                <a:gd name="connsiteX109" fmla="*/ 221879 w 1067500"/>
                <a:gd name="connsiteY109" fmla="*/ 139644 h 1090774"/>
                <a:gd name="connsiteX110" fmla="*/ 234292 w 1067500"/>
                <a:gd name="connsiteY110" fmla="*/ 113267 h 1090774"/>
                <a:gd name="connsiteX111" fmla="*/ 274633 w 1067500"/>
                <a:gd name="connsiteY111" fmla="*/ 66719 h 1090774"/>
                <a:gd name="connsiteX112" fmla="*/ 198605 w 1067500"/>
                <a:gd name="connsiteY112" fmla="*/ 3103 h 1090774"/>
                <a:gd name="connsiteX113" fmla="*/ 183089 w 1067500"/>
                <a:gd name="connsiteY113" fmla="*/ 3103 h 1090774"/>
                <a:gd name="connsiteX114" fmla="*/ 152057 w 1067500"/>
                <a:gd name="connsiteY114" fmla="*/ 38790 h 1090774"/>
                <a:gd name="connsiteX115" fmla="*/ 217224 w 1067500"/>
                <a:gd name="connsiteY115" fmla="*/ 93096 h 1090774"/>
                <a:gd name="connsiteX116" fmla="*/ 218776 w 1067500"/>
                <a:gd name="connsiteY116" fmla="*/ 116370 h 1090774"/>
                <a:gd name="connsiteX117" fmla="*/ 204811 w 1067500"/>
                <a:gd name="connsiteY117" fmla="*/ 133438 h 1090774"/>
                <a:gd name="connsiteX118" fmla="*/ 195502 w 1067500"/>
                <a:gd name="connsiteY118" fmla="*/ 318078 h 1090774"/>
                <a:gd name="connsiteX119" fmla="*/ 100854 w 1067500"/>
                <a:gd name="connsiteY119" fmla="*/ 372384 h 1090774"/>
                <a:gd name="connsiteX120" fmla="*/ 110164 w 1067500"/>
                <a:gd name="connsiteY120" fmla="*/ 372384 h 1090774"/>
                <a:gd name="connsiteX121" fmla="*/ 74477 w 1067500"/>
                <a:gd name="connsiteY121" fmla="*/ 138092 h 1090774"/>
                <a:gd name="connsiteX122" fmla="*/ 85338 w 1067500"/>
                <a:gd name="connsiteY122" fmla="*/ 111715 h 1090774"/>
                <a:gd name="connsiteX123" fmla="*/ 125680 w 1067500"/>
                <a:gd name="connsiteY123" fmla="*/ 65167 h 1090774"/>
                <a:gd name="connsiteX124" fmla="*/ 49651 w 1067500"/>
                <a:gd name="connsiteY124" fmla="*/ 1552 h 1090774"/>
                <a:gd name="connsiteX125" fmla="*/ 34135 w 1067500"/>
                <a:gd name="connsiteY125" fmla="*/ 1552 h 1090774"/>
                <a:gd name="connsiteX126" fmla="*/ 3103 w 1067500"/>
                <a:gd name="connsiteY126" fmla="*/ 37238 h 1090774"/>
                <a:gd name="connsiteX127" fmla="*/ 68271 w 1067500"/>
                <a:gd name="connsiteY127" fmla="*/ 91544 h 1090774"/>
                <a:gd name="connsiteX128" fmla="*/ 69822 w 1067500"/>
                <a:gd name="connsiteY128" fmla="*/ 114818 h 1090774"/>
                <a:gd name="connsiteX129" fmla="*/ 54306 w 1067500"/>
                <a:gd name="connsiteY129" fmla="*/ 131886 h 1090774"/>
                <a:gd name="connsiteX130" fmla="*/ 48100 w 1067500"/>
                <a:gd name="connsiteY130" fmla="*/ 325836 h 1090774"/>
                <a:gd name="connsiteX131" fmla="*/ 100854 w 1067500"/>
                <a:gd name="connsiteY131" fmla="*/ 372384 h 1090774"/>
                <a:gd name="connsiteX132" fmla="*/ 130335 w 1067500"/>
                <a:gd name="connsiteY132" fmla="*/ 693565 h 1090774"/>
                <a:gd name="connsiteX133" fmla="*/ 431345 w 1067500"/>
                <a:gd name="connsiteY133" fmla="*/ 693565 h 1090774"/>
                <a:gd name="connsiteX134" fmla="*/ 463929 w 1067500"/>
                <a:gd name="connsiteY134" fmla="*/ 626846 h 1090774"/>
                <a:gd name="connsiteX135" fmla="*/ 463929 w 1067500"/>
                <a:gd name="connsiteY135" fmla="*/ 449964 h 1090774"/>
                <a:gd name="connsiteX136" fmla="*/ 408071 w 1067500"/>
                <a:gd name="connsiteY136" fmla="*/ 398761 h 1090774"/>
                <a:gd name="connsiteX137" fmla="*/ 346007 w 1067500"/>
                <a:gd name="connsiteY137" fmla="*/ 398761 h 1090774"/>
                <a:gd name="connsiteX138" fmla="*/ 310320 w 1067500"/>
                <a:gd name="connsiteY138" fmla="*/ 439103 h 1090774"/>
                <a:gd name="connsiteX139" fmla="*/ 268427 w 1067500"/>
                <a:gd name="connsiteY139" fmla="*/ 440654 h 1090774"/>
                <a:gd name="connsiteX140" fmla="*/ 200157 w 1067500"/>
                <a:gd name="connsiteY140" fmla="*/ 381693 h 1090774"/>
                <a:gd name="connsiteX141" fmla="*/ 179986 w 1067500"/>
                <a:gd name="connsiteY141" fmla="*/ 381693 h 1090774"/>
                <a:gd name="connsiteX142" fmla="*/ 150505 w 1067500"/>
                <a:gd name="connsiteY142" fmla="*/ 415829 h 1090774"/>
                <a:gd name="connsiteX143" fmla="*/ 234292 w 1067500"/>
                <a:gd name="connsiteY143" fmla="*/ 487202 h 1090774"/>
                <a:gd name="connsiteX144" fmla="*/ 237395 w 1067500"/>
                <a:gd name="connsiteY144" fmla="*/ 521337 h 1090774"/>
                <a:gd name="connsiteX145" fmla="*/ 215673 w 1067500"/>
                <a:gd name="connsiteY145" fmla="*/ 547714 h 1090774"/>
                <a:gd name="connsiteX146" fmla="*/ 226534 w 1067500"/>
                <a:gd name="connsiteY146" fmla="*/ 557024 h 1090774"/>
                <a:gd name="connsiteX147" fmla="*/ 304114 w 1067500"/>
                <a:gd name="connsiteY147" fmla="*/ 465480 h 1090774"/>
                <a:gd name="connsiteX148" fmla="*/ 344455 w 1067500"/>
                <a:gd name="connsiteY148" fmla="*/ 448412 h 1090774"/>
                <a:gd name="connsiteX149" fmla="*/ 389452 w 1067500"/>
                <a:gd name="connsiteY149" fmla="*/ 448412 h 1090774"/>
                <a:gd name="connsiteX150" fmla="*/ 418932 w 1067500"/>
                <a:gd name="connsiteY150" fmla="*/ 477892 h 1090774"/>
                <a:gd name="connsiteX151" fmla="*/ 439103 w 1067500"/>
                <a:gd name="connsiteY151" fmla="*/ 600469 h 1090774"/>
                <a:gd name="connsiteX152" fmla="*/ 436000 w 1067500"/>
                <a:gd name="connsiteY152" fmla="*/ 628398 h 1090774"/>
                <a:gd name="connsiteX153" fmla="*/ 377039 w 1067500"/>
                <a:gd name="connsiteY153" fmla="*/ 647017 h 1090774"/>
                <a:gd name="connsiteX154" fmla="*/ 150505 w 1067500"/>
                <a:gd name="connsiteY154" fmla="*/ 647017 h 1090774"/>
                <a:gd name="connsiteX155" fmla="*/ 131886 w 1067500"/>
                <a:gd name="connsiteY155" fmla="*/ 685807 h 1090774"/>
                <a:gd name="connsiteX156" fmla="*/ 131886 w 1067500"/>
                <a:gd name="connsiteY156" fmla="*/ 693565 h 1090774"/>
                <a:gd name="connsiteX157" fmla="*/ 459274 w 1067500"/>
                <a:gd name="connsiteY157" fmla="*/ 1078361 h 1090774"/>
                <a:gd name="connsiteX158" fmla="*/ 774249 w 1067500"/>
                <a:gd name="connsiteY158" fmla="*/ 1078361 h 1090774"/>
                <a:gd name="connsiteX159" fmla="*/ 808384 w 1067500"/>
                <a:gd name="connsiteY159" fmla="*/ 1011643 h 1090774"/>
                <a:gd name="connsiteX160" fmla="*/ 808384 w 1067500"/>
                <a:gd name="connsiteY160" fmla="*/ 834760 h 1090774"/>
                <a:gd name="connsiteX161" fmla="*/ 752526 w 1067500"/>
                <a:gd name="connsiteY161" fmla="*/ 783558 h 1090774"/>
                <a:gd name="connsiteX162" fmla="*/ 698220 w 1067500"/>
                <a:gd name="connsiteY162" fmla="*/ 783558 h 1090774"/>
                <a:gd name="connsiteX163" fmla="*/ 662533 w 1067500"/>
                <a:gd name="connsiteY163" fmla="*/ 823899 h 1090774"/>
                <a:gd name="connsiteX164" fmla="*/ 620640 w 1067500"/>
                <a:gd name="connsiteY164" fmla="*/ 825451 h 1090774"/>
                <a:gd name="connsiteX165" fmla="*/ 552370 w 1067500"/>
                <a:gd name="connsiteY165" fmla="*/ 768042 h 1090774"/>
                <a:gd name="connsiteX166" fmla="*/ 536854 w 1067500"/>
                <a:gd name="connsiteY166" fmla="*/ 768042 h 1090774"/>
                <a:gd name="connsiteX167" fmla="*/ 505822 w 1067500"/>
                <a:gd name="connsiteY167" fmla="*/ 803728 h 1090774"/>
                <a:gd name="connsiteX168" fmla="*/ 586505 w 1067500"/>
                <a:gd name="connsiteY168" fmla="*/ 871999 h 1090774"/>
                <a:gd name="connsiteX169" fmla="*/ 589608 w 1067500"/>
                <a:gd name="connsiteY169" fmla="*/ 907685 h 1090774"/>
                <a:gd name="connsiteX170" fmla="*/ 567886 w 1067500"/>
                <a:gd name="connsiteY170" fmla="*/ 934063 h 1090774"/>
                <a:gd name="connsiteX171" fmla="*/ 578747 w 1067500"/>
                <a:gd name="connsiteY171" fmla="*/ 943372 h 1090774"/>
                <a:gd name="connsiteX172" fmla="*/ 656327 w 1067500"/>
                <a:gd name="connsiteY172" fmla="*/ 854931 h 1090774"/>
                <a:gd name="connsiteX173" fmla="*/ 698220 w 1067500"/>
                <a:gd name="connsiteY173" fmla="*/ 837864 h 1090774"/>
                <a:gd name="connsiteX174" fmla="*/ 733907 w 1067500"/>
                <a:gd name="connsiteY174" fmla="*/ 837864 h 1090774"/>
                <a:gd name="connsiteX175" fmla="*/ 763387 w 1067500"/>
                <a:gd name="connsiteY175" fmla="*/ 861138 h 1090774"/>
                <a:gd name="connsiteX176" fmla="*/ 785110 w 1067500"/>
                <a:gd name="connsiteY176" fmla="*/ 986817 h 1090774"/>
                <a:gd name="connsiteX177" fmla="*/ 780455 w 1067500"/>
                <a:gd name="connsiteY177" fmla="*/ 1016297 h 1090774"/>
                <a:gd name="connsiteX178" fmla="*/ 713736 w 1067500"/>
                <a:gd name="connsiteY178" fmla="*/ 1031813 h 1090774"/>
                <a:gd name="connsiteX179" fmla="*/ 480996 w 1067500"/>
                <a:gd name="connsiteY179" fmla="*/ 1031813 h 1090774"/>
                <a:gd name="connsiteX180" fmla="*/ 462377 w 1067500"/>
                <a:gd name="connsiteY180" fmla="*/ 1070603 h 1090774"/>
                <a:gd name="connsiteX181" fmla="*/ 462377 w 1067500"/>
                <a:gd name="connsiteY181" fmla="*/ 1078361 h 1090774"/>
                <a:gd name="connsiteX182" fmla="*/ 364626 w 1067500"/>
                <a:gd name="connsiteY182" fmla="*/ 1086119 h 1090774"/>
                <a:gd name="connsiteX183" fmla="*/ 375487 w 1067500"/>
                <a:gd name="connsiteY183" fmla="*/ 1086119 h 1090774"/>
                <a:gd name="connsiteX184" fmla="*/ 423587 w 1067500"/>
                <a:gd name="connsiteY184" fmla="*/ 1064397 h 1090774"/>
                <a:gd name="connsiteX185" fmla="*/ 394107 w 1067500"/>
                <a:gd name="connsiteY185" fmla="*/ 926305 h 1090774"/>
                <a:gd name="connsiteX186" fmla="*/ 418932 w 1067500"/>
                <a:gd name="connsiteY186" fmla="*/ 865792 h 1090774"/>
                <a:gd name="connsiteX187" fmla="*/ 468583 w 1067500"/>
                <a:gd name="connsiteY187" fmla="*/ 827002 h 1090774"/>
                <a:gd name="connsiteX188" fmla="*/ 468583 w 1067500"/>
                <a:gd name="connsiteY188" fmla="*/ 808383 h 1090774"/>
                <a:gd name="connsiteX189" fmla="*/ 445309 w 1067500"/>
                <a:gd name="connsiteY189" fmla="*/ 785109 h 1090774"/>
                <a:gd name="connsiteX190" fmla="*/ 232740 w 1067500"/>
                <a:gd name="connsiteY190" fmla="*/ 785109 h 1090774"/>
                <a:gd name="connsiteX191" fmla="*/ 206363 w 1067500"/>
                <a:gd name="connsiteY191" fmla="*/ 775800 h 1090774"/>
                <a:gd name="connsiteX192" fmla="*/ 198605 w 1067500"/>
                <a:gd name="connsiteY192" fmla="*/ 769593 h 1090774"/>
                <a:gd name="connsiteX193" fmla="*/ 184641 w 1067500"/>
                <a:gd name="connsiteY193" fmla="*/ 769593 h 1090774"/>
                <a:gd name="connsiteX194" fmla="*/ 153609 w 1067500"/>
                <a:gd name="connsiteY194" fmla="*/ 805280 h 1090774"/>
                <a:gd name="connsiteX195" fmla="*/ 190847 w 1067500"/>
                <a:gd name="connsiteY195" fmla="*/ 836312 h 1090774"/>
                <a:gd name="connsiteX196" fmla="*/ 397210 w 1067500"/>
                <a:gd name="connsiteY196" fmla="*/ 836312 h 1090774"/>
                <a:gd name="connsiteX197" fmla="*/ 417381 w 1067500"/>
                <a:gd name="connsiteY197" fmla="*/ 850276 h 1090774"/>
                <a:gd name="connsiteX198" fmla="*/ 412726 w 1067500"/>
                <a:gd name="connsiteY198" fmla="*/ 861138 h 1090774"/>
                <a:gd name="connsiteX199" fmla="*/ 373936 w 1067500"/>
                <a:gd name="connsiteY199" fmla="*/ 899927 h 1090774"/>
                <a:gd name="connsiteX200" fmla="*/ 364626 w 1067500"/>
                <a:gd name="connsiteY200" fmla="*/ 1086119 h 1090774"/>
                <a:gd name="connsiteX201" fmla="*/ 7758 w 1067500"/>
                <a:gd name="connsiteY201" fmla="*/ 1090774 h 1090774"/>
                <a:gd name="connsiteX202" fmla="*/ 221879 w 1067500"/>
                <a:gd name="connsiteY202" fmla="*/ 968198 h 1090774"/>
                <a:gd name="connsiteX203" fmla="*/ 243601 w 1067500"/>
                <a:gd name="connsiteY203" fmla="*/ 881308 h 1090774"/>
                <a:gd name="connsiteX204" fmla="*/ 234292 w 1067500"/>
                <a:gd name="connsiteY204" fmla="*/ 873550 h 1090774"/>
                <a:gd name="connsiteX205" fmla="*/ 170676 w 1067500"/>
                <a:gd name="connsiteY205" fmla="*/ 965095 h 1090774"/>
                <a:gd name="connsiteX206" fmla="*/ 147402 w 1067500"/>
                <a:gd name="connsiteY206" fmla="*/ 961991 h 1090774"/>
                <a:gd name="connsiteX207" fmla="*/ 93096 w 1067500"/>
                <a:gd name="connsiteY207" fmla="*/ 903031 h 1090774"/>
                <a:gd name="connsiteX208" fmla="*/ 83787 w 1067500"/>
                <a:gd name="connsiteY208" fmla="*/ 887515 h 1090774"/>
                <a:gd name="connsiteX209" fmla="*/ 91545 w 1067500"/>
                <a:gd name="connsiteY209" fmla="*/ 870447 h 1090774"/>
                <a:gd name="connsiteX210" fmla="*/ 124128 w 1067500"/>
                <a:gd name="connsiteY210" fmla="*/ 833209 h 1090774"/>
                <a:gd name="connsiteX211" fmla="*/ 46548 w 1067500"/>
                <a:gd name="connsiteY211" fmla="*/ 766490 h 1090774"/>
                <a:gd name="connsiteX212" fmla="*/ 31032 w 1067500"/>
                <a:gd name="connsiteY212" fmla="*/ 766490 h 1090774"/>
                <a:gd name="connsiteX213" fmla="*/ 0 w 1067500"/>
                <a:gd name="connsiteY213" fmla="*/ 802177 h 1090774"/>
                <a:gd name="connsiteX214" fmla="*/ 65167 w 1067500"/>
                <a:gd name="connsiteY214" fmla="*/ 856483 h 1090774"/>
                <a:gd name="connsiteX215" fmla="*/ 66719 w 1067500"/>
                <a:gd name="connsiteY215" fmla="*/ 879757 h 1090774"/>
                <a:gd name="connsiteX216" fmla="*/ 51203 w 1067500"/>
                <a:gd name="connsiteY216" fmla="*/ 896824 h 1090774"/>
                <a:gd name="connsiteX217" fmla="*/ 113267 w 1067500"/>
                <a:gd name="connsiteY217" fmla="*/ 996127 h 1090774"/>
                <a:gd name="connsiteX218" fmla="*/ 26377 w 1067500"/>
                <a:gd name="connsiteY218" fmla="*/ 1027159 h 1090774"/>
                <a:gd name="connsiteX219" fmla="*/ 0 w 1067500"/>
                <a:gd name="connsiteY219" fmla="*/ 1081465 h 1090774"/>
                <a:gd name="connsiteX220" fmla="*/ 7758 w 1067500"/>
                <a:gd name="connsiteY220" fmla="*/ 1090774 h 1090774"/>
                <a:gd name="connsiteX221" fmla="*/ 831658 w 1067500"/>
                <a:gd name="connsiteY221" fmla="*/ 1084568 h 1090774"/>
                <a:gd name="connsiteX222" fmla="*/ 1055088 w 1067500"/>
                <a:gd name="connsiteY222" fmla="*/ 948027 h 1090774"/>
                <a:gd name="connsiteX223" fmla="*/ 1055088 w 1067500"/>
                <a:gd name="connsiteY223" fmla="*/ 811486 h 1090774"/>
                <a:gd name="connsiteX224" fmla="*/ 1019401 w 1067500"/>
                <a:gd name="connsiteY224" fmla="*/ 783558 h 1090774"/>
                <a:gd name="connsiteX225" fmla="*/ 910789 w 1067500"/>
                <a:gd name="connsiteY225" fmla="*/ 783558 h 1090774"/>
                <a:gd name="connsiteX226" fmla="*/ 879757 w 1067500"/>
                <a:gd name="connsiteY226" fmla="*/ 768042 h 1090774"/>
                <a:gd name="connsiteX227" fmla="*/ 871999 w 1067500"/>
                <a:gd name="connsiteY227" fmla="*/ 727700 h 1090774"/>
                <a:gd name="connsiteX228" fmla="*/ 884412 w 1067500"/>
                <a:gd name="connsiteY228" fmla="*/ 701323 h 1090774"/>
                <a:gd name="connsiteX229" fmla="*/ 924754 w 1067500"/>
                <a:gd name="connsiteY229" fmla="*/ 654775 h 1090774"/>
                <a:gd name="connsiteX230" fmla="*/ 858035 w 1067500"/>
                <a:gd name="connsiteY230" fmla="*/ 598917 h 1090774"/>
                <a:gd name="connsiteX231" fmla="*/ 844071 w 1067500"/>
                <a:gd name="connsiteY231" fmla="*/ 598917 h 1090774"/>
                <a:gd name="connsiteX232" fmla="*/ 813039 w 1067500"/>
                <a:gd name="connsiteY232" fmla="*/ 634604 h 1090774"/>
                <a:gd name="connsiteX233" fmla="*/ 868896 w 1067500"/>
                <a:gd name="connsiteY233" fmla="*/ 681152 h 1090774"/>
                <a:gd name="connsiteX234" fmla="*/ 875103 w 1067500"/>
                <a:gd name="connsiteY234" fmla="*/ 693565 h 1090774"/>
                <a:gd name="connsiteX235" fmla="*/ 870448 w 1067500"/>
                <a:gd name="connsiteY235" fmla="*/ 704426 h 1090774"/>
                <a:gd name="connsiteX236" fmla="*/ 856483 w 1067500"/>
                <a:gd name="connsiteY236" fmla="*/ 721494 h 1090774"/>
                <a:gd name="connsiteX237" fmla="*/ 856483 w 1067500"/>
                <a:gd name="connsiteY237" fmla="*/ 820796 h 1090774"/>
                <a:gd name="connsiteX238" fmla="*/ 890619 w 1067500"/>
                <a:gd name="connsiteY238" fmla="*/ 833209 h 1090774"/>
                <a:gd name="connsiteX239" fmla="*/ 997679 w 1067500"/>
                <a:gd name="connsiteY239" fmla="*/ 833209 h 1090774"/>
                <a:gd name="connsiteX240" fmla="*/ 1014747 w 1067500"/>
                <a:gd name="connsiteY240" fmla="*/ 845622 h 1090774"/>
                <a:gd name="connsiteX241" fmla="*/ 1028711 w 1067500"/>
                <a:gd name="connsiteY241" fmla="*/ 921650 h 1090774"/>
                <a:gd name="connsiteX242" fmla="*/ 1022505 w 1067500"/>
                <a:gd name="connsiteY242" fmla="*/ 946475 h 1090774"/>
                <a:gd name="connsiteX243" fmla="*/ 854932 w 1067500"/>
                <a:gd name="connsiteY243" fmla="*/ 1022504 h 1090774"/>
                <a:gd name="connsiteX244" fmla="*/ 828555 w 1067500"/>
                <a:gd name="connsiteY244" fmla="*/ 1076810 h 1090774"/>
                <a:gd name="connsiteX245" fmla="*/ 831658 w 1067500"/>
                <a:gd name="connsiteY245" fmla="*/ 1084568 h 1090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</a:cxnLst>
              <a:rect l="l" t="t" r="r" b="b"/>
              <a:pathLst>
                <a:path w="1067500" h="1090774">
                  <a:moveTo>
                    <a:pt x="52755" y="513579"/>
                  </a:moveTo>
                  <a:lnTo>
                    <a:pt x="46548" y="712184"/>
                  </a:lnTo>
                  <a:lnTo>
                    <a:pt x="100854" y="758732"/>
                  </a:lnTo>
                  <a:lnTo>
                    <a:pt x="110164" y="758732"/>
                  </a:lnTo>
                  <a:lnTo>
                    <a:pt x="74477" y="519786"/>
                  </a:lnTo>
                  <a:cubicBezTo>
                    <a:pt x="72925" y="513579"/>
                    <a:pt x="76029" y="502718"/>
                    <a:pt x="85338" y="491857"/>
                  </a:cubicBezTo>
                  <a:lnTo>
                    <a:pt x="125680" y="445309"/>
                  </a:lnTo>
                  <a:lnTo>
                    <a:pt x="49651" y="381693"/>
                  </a:lnTo>
                  <a:lnTo>
                    <a:pt x="34135" y="381693"/>
                  </a:lnTo>
                  <a:lnTo>
                    <a:pt x="3103" y="417380"/>
                  </a:lnTo>
                  <a:lnTo>
                    <a:pt x="66719" y="471686"/>
                  </a:lnTo>
                  <a:cubicBezTo>
                    <a:pt x="76029" y="477892"/>
                    <a:pt x="76029" y="487202"/>
                    <a:pt x="68271" y="494960"/>
                  </a:cubicBezTo>
                  <a:lnTo>
                    <a:pt x="52755" y="513579"/>
                  </a:lnTo>
                  <a:close/>
                  <a:moveTo>
                    <a:pt x="674946" y="308768"/>
                  </a:moveTo>
                  <a:lnTo>
                    <a:pt x="1016298" y="308768"/>
                  </a:lnTo>
                  <a:lnTo>
                    <a:pt x="1053537" y="242049"/>
                  </a:lnTo>
                  <a:lnTo>
                    <a:pt x="1053537" y="68270"/>
                  </a:lnTo>
                  <a:cubicBezTo>
                    <a:pt x="1053537" y="40342"/>
                    <a:pt x="1030263" y="18619"/>
                    <a:pt x="997679" y="18619"/>
                  </a:cubicBezTo>
                  <a:lnTo>
                    <a:pt x="885964" y="18619"/>
                  </a:lnTo>
                  <a:lnTo>
                    <a:pt x="851829" y="55858"/>
                  </a:lnTo>
                  <a:cubicBezTo>
                    <a:pt x="840967" y="68270"/>
                    <a:pt x="820797" y="68270"/>
                    <a:pt x="808384" y="57409"/>
                  </a:cubicBezTo>
                  <a:lnTo>
                    <a:pt x="740113" y="0"/>
                  </a:lnTo>
                  <a:lnTo>
                    <a:pt x="724597" y="0"/>
                  </a:lnTo>
                  <a:lnTo>
                    <a:pt x="693565" y="35687"/>
                  </a:lnTo>
                  <a:lnTo>
                    <a:pt x="777352" y="105509"/>
                  </a:lnTo>
                  <a:cubicBezTo>
                    <a:pt x="788213" y="114818"/>
                    <a:pt x="788213" y="127231"/>
                    <a:pt x="777352" y="139644"/>
                  </a:cubicBezTo>
                  <a:lnTo>
                    <a:pt x="755629" y="166021"/>
                  </a:lnTo>
                  <a:lnTo>
                    <a:pt x="766491" y="175331"/>
                  </a:lnTo>
                  <a:lnTo>
                    <a:pt x="844071" y="85338"/>
                  </a:lnTo>
                  <a:cubicBezTo>
                    <a:pt x="851829" y="76028"/>
                    <a:pt x="864241" y="68270"/>
                    <a:pt x="882861" y="68270"/>
                  </a:cubicBezTo>
                  <a:lnTo>
                    <a:pt x="969750" y="68270"/>
                  </a:lnTo>
                  <a:cubicBezTo>
                    <a:pt x="989921" y="68270"/>
                    <a:pt x="1000782" y="76028"/>
                    <a:pt x="1003885" y="94648"/>
                  </a:cubicBezTo>
                  <a:lnTo>
                    <a:pt x="1025608" y="214121"/>
                  </a:lnTo>
                  <a:cubicBezTo>
                    <a:pt x="1028711" y="228085"/>
                    <a:pt x="1027159" y="237395"/>
                    <a:pt x="1020953" y="243601"/>
                  </a:cubicBezTo>
                  <a:cubicBezTo>
                    <a:pt x="1010092" y="257565"/>
                    <a:pt x="983715" y="259117"/>
                    <a:pt x="954234" y="259117"/>
                  </a:cubicBezTo>
                  <a:lnTo>
                    <a:pt x="690462" y="259117"/>
                  </a:lnTo>
                  <a:lnTo>
                    <a:pt x="671843" y="297907"/>
                  </a:lnTo>
                  <a:lnTo>
                    <a:pt x="671843" y="308768"/>
                  </a:lnTo>
                  <a:close/>
                  <a:moveTo>
                    <a:pt x="988369" y="698220"/>
                  </a:moveTo>
                  <a:lnTo>
                    <a:pt x="999231" y="698220"/>
                  </a:lnTo>
                  <a:lnTo>
                    <a:pt x="1047330" y="676497"/>
                  </a:lnTo>
                  <a:lnTo>
                    <a:pt x="1014747" y="519786"/>
                  </a:lnTo>
                  <a:cubicBezTo>
                    <a:pt x="1013195" y="513579"/>
                    <a:pt x="1016298" y="504270"/>
                    <a:pt x="1027159" y="493408"/>
                  </a:cubicBezTo>
                  <a:lnTo>
                    <a:pt x="1067501" y="446861"/>
                  </a:lnTo>
                  <a:lnTo>
                    <a:pt x="991473" y="383245"/>
                  </a:lnTo>
                  <a:lnTo>
                    <a:pt x="975957" y="383245"/>
                  </a:lnTo>
                  <a:lnTo>
                    <a:pt x="944925" y="418932"/>
                  </a:lnTo>
                  <a:lnTo>
                    <a:pt x="1010092" y="473238"/>
                  </a:lnTo>
                  <a:cubicBezTo>
                    <a:pt x="1019401" y="479444"/>
                    <a:pt x="1019401" y="488754"/>
                    <a:pt x="1011643" y="496512"/>
                  </a:cubicBezTo>
                  <a:lnTo>
                    <a:pt x="997679" y="513579"/>
                  </a:lnTo>
                  <a:lnTo>
                    <a:pt x="988369" y="698220"/>
                  </a:lnTo>
                  <a:close/>
                  <a:moveTo>
                    <a:pt x="833209" y="543060"/>
                  </a:moveTo>
                  <a:lnTo>
                    <a:pt x="920099" y="443757"/>
                  </a:lnTo>
                  <a:lnTo>
                    <a:pt x="847174" y="381693"/>
                  </a:lnTo>
                  <a:lnTo>
                    <a:pt x="831658" y="381693"/>
                  </a:lnTo>
                  <a:lnTo>
                    <a:pt x="800626" y="418932"/>
                  </a:lnTo>
                  <a:lnTo>
                    <a:pt x="854932" y="463928"/>
                  </a:lnTo>
                  <a:cubicBezTo>
                    <a:pt x="865793" y="473238"/>
                    <a:pt x="865793" y="485650"/>
                    <a:pt x="854932" y="498063"/>
                  </a:cubicBezTo>
                  <a:lnTo>
                    <a:pt x="823900" y="533750"/>
                  </a:lnTo>
                  <a:lnTo>
                    <a:pt x="833209" y="543060"/>
                  </a:lnTo>
                  <a:close/>
                  <a:moveTo>
                    <a:pt x="283943" y="308768"/>
                  </a:moveTo>
                  <a:lnTo>
                    <a:pt x="620640" y="308768"/>
                  </a:lnTo>
                  <a:lnTo>
                    <a:pt x="653224" y="242049"/>
                  </a:lnTo>
                  <a:lnTo>
                    <a:pt x="653224" y="55858"/>
                  </a:lnTo>
                  <a:cubicBezTo>
                    <a:pt x="653224" y="34135"/>
                    <a:pt x="633053" y="18619"/>
                    <a:pt x="608227" y="18619"/>
                  </a:cubicBezTo>
                  <a:lnTo>
                    <a:pt x="377039" y="18619"/>
                  </a:lnTo>
                  <a:cubicBezTo>
                    <a:pt x="367729" y="18619"/>
                    <a:pt x="359971" y="13964"/>
                    <a:pt x="353765" y="7758"/>
                  </a:cubicBezTo>
                  <a:lnTo>
                    <a:pt x="346007" y="1552"/>
                  </a:lnTo>
                  <a:lnTo>
                    <a:pt x="332043" y="1552"/>
                  </a:lnTo>
                  <a:lnTo>
                    <a:pt x="301011" y="37238"/>
                  </a:lnTo>
                  <a:lnTo>
                    <a:pt x="339801" y="68270"/>
                  </a:lnTo>
                  <a:lnTo>
                    <a:pt x="583402" y="68270"/>
                  </a:lnTo>
                  <a:cubicBezTo>
                    <a:pt x="597366" y="68270"/>
                    <a:pt x="603573" y="72925"/>
                    <a:pt x="605124" y="85338"/>
                  </a:cubicBezTo>
                  <a:lnTo>
                    <a:pt x="625295" y="212569"/>
                  </a:lnTo>
                  <a:cubicBezTo>
                    <a:pt x="626847" y="224982"/>
                    <a:pt x="623743" y="234291"/>
                    <a:pt x="619089" y="242049"/>
                  </a:cubicBezTo>
                  <a:cubicBezTo>
                    <a:pt x="608227" y="256014"/>
                    <a:pt x="583402" y="259117"/>
                    <a:pt x="555473" y="259117"/>
                  </a:cubicBezTo>
                  <a:lnTo>
                    <a:pt x="304114" y="259117"/>
                  </a:lnTo>
                  <a:lnTo>
                    <a:pt x="283943" y="299459"/>
                  </a:lnTo>
                  <a:lnTo>
                    <a:pt x="283943" y="308768"/>
                  </a:lnTo>
                  <a:close/>
                  <a:moveTo>
                    <a:pt x="487203" y="693565"/>
                  </a:moveTo>
                  <a:lnTo>
                    <a:pt x="738562" y="693565"/>
                  </a:lnTo>
                  <a:lnTo>
                    <a:pt x="758733" y="653223"/>
                  </a:lnTo>
                  <a:cubicBezTo>
                    <a:pt x="763387" y="642362"/>
                    <a:pt x="760284" y="633052"/>
                    <a:pt x="749423" y="625294"/>
                  </a:cubicBezTo>
                  <a:lnTo>
                    <a:pt x="693565" y="581850"/>
                  </a:lnTo>
                  <a:cubicBezTo>
                    <a:pt x="682704" y="574092"/>
                    <a:pt x="679601" y="558576"/>
                    <a:pt x="688911" y="547714"/>
                  </a:cubicBezTo>
                  <a:lnTo>
                    <a:pt x="777352" y="445309"/>
                  </a:lnTo>
                  <a:lnTo>
                    <a:pt x="702875" y="383245"/>
                  </a:lnTo>
                  <a:lnTo>
                    <a:pt x="687359" y="383245"/>
                  </a:lnTo>
                  <a:lnTo>
                    <a:pt x="656327" y="418932"/>
                  </a:lnTo>
                  <a:lnTo>
                    <a:pt x="712185" y="465480"/>
                  </a:lnTo>
                  <a:cubicBezTo>
                    <a:pt x="723046" y="474789"/>
                    <a:pt x="723046" y="487202"/>
                    <a:pt x="712185" y="499615"/>
                  </a:cubicBezTo>
                  <a:lnTo>
                    <a:pt x="660982" y="558576"/>
                  </a:lnTo>
                  <a:lnTo>
                    <a:pt x="598918" y="510476"/>
                  </a:lnTo>
                  <a:cubicBezTo>
                    <a:pt x="589608" y="504270"/>
                    <a:pt x="591160" y="493408"/>
                    <a:pt x="595815" y="487202"/>
                  </a:cubicBezTo>
                  <a:lnTo>
                    <a:pt x="631501" y="445309"/>
                  </a:lnTo>
                  <a:lnTo>
                    <a:pt x="555473" y="381693"/>
                  </a:lnTo>
                  <a:lnTo>
                    <a:pt x="539957" y="381693"/>
                  </a:lnTo>
                  <a:lnTo>
                    <a:pt x="508925" y="417380"/>
                  </a:lnTo>
                  <a:lnTo>
                    <a:pt x="572541" y="470134"/>
                  </a:lnTo>
                  <a:cubicBezTo>
                    <a:pt x="581850" y="477892"/>
                    <a:pt x="580299" y="487202"/>
                    <a:pt x="574092" y="496512"/>
                  </a:cubicBezTo>
                  <a:lnTo>
                    <a:pt x="560128" y="515131"/>
                  </a:lnTo>
                  <a:lnTo>
                    <a:pt x="688911" y="633052"/>
                  </a:lnTo>
                  <a:cubicBezTo>
                    <a:pt x="693565" y="636156"/>
                    <a:pt x="692014" y="643914"/>
                    <a:pt x="682704" y="643914"/>
                  </a:cubicBezTo>
                  <a:lnTo>
                    <a:pt x="504270" y="643914"/>
                  </a:lnTo>
                  <a:lnTo>
                    <a:pt x="485651" y="682704"/>
                  </a:lnTo>
                  <a:lnTo>
                    <a:pt x="485651" y="693565"/>
                  </a:lnTo>
                  <a:close/>
                  <a:moveTo>
                    <a:pt x="195502" y="318078"/>
                  </a:moveTo>
                  <a:lnTo>
                    <a:pt x="206363" y="318078"/>
                  </a:lnTo>
                  <a:lnTo>
                    <a:pt x="254463" y="296355"/>
                  </a:lnTo>
                  <a:lnTo>
                    <a:pt x="221879" y="139644"/>
                  </a:lnTo>
                  <a:cubicBezTo>
                    <a:pt x="220327" y="130334"/>
                    <a:pt x="226534" y="121025"/>
                    <a:pt x="234292" y="113267"/>
                  </a:cubicBezTo>
                  <a:lnTo>
                    <a:pt x="274633" y="66719"/>
                  </a:lnTo>
                  <a:lnTo>
                    <a:pt x="198605" y="3103"/>
                  </a:lnTo>
                  <a:lnTo>
                    <a:pt x="183089" y="3103"/>
                  </a:lnTo>
                  <a:lnTo>
                    <a:pt x="152057" y="38790"/>
                  </a:lnTo>
                  <a:lnTo>
                    <a:pt x="217224" y="93096"/>
                  </a:lnTo>
                  <a:cubicBezTo>
                    <a:pt x="226534" y="100854"/>
                    <a:pt x="226534" y="108612"/>
                    <a:pt x="218776" y="116370"/>
                  </a:cubicBezTo>
                  <a:lnTo>
                    <a:pt x="204811" y="133438"/>
                  </a:lnTo>
                  <a:lnTo>
                    <a:pt x="195502" y="318078"/>
                  </a:lnTo>
                  <a:close/>
                  <a:moveTo>
                    <a:pt x="100854" y="372384"/>
                  </a:moveTo>
                  <a:lnTo>
                    <a:pt x="110164" y="372384"/>
                  </a:lnTo>
                  <a:lnTo>
                    <a:pt x="74477" y="138092"/>
                  </a:lnTo>
                  <a:cubicBezTo>
                    <a:pt x="72925" y="131886"/>
                    <a:pt x="76029" y="122576"/>
                    <a:pt x="85338" y="111715"/>
                  </a:cubicBezTo>
                  <a:lnTo>
                    <a:pt x="125680" y="65167"/>
                  </a:lnTo>
                  <a:lnTo>
                    <a:pt x="49651" y="1552"/>
                  </a:lnTo>
                  <a:lnTo>
                    <a:pt x="34135" y="1552"/>
                  </a:lnTo>
                  <a:lnTo>
                    <a:pt x="3103" y="37238"/>
                  </a:lnTo>
                  <a:lnTo>
                    <a:pt x="68271" y="91544"/>
                  </a:lnTo>
                  <a:cubicBezTo>
                    <a:pt x="77580" y="97751"/>
                    <a:pt x="77580" y="107060"/>
                    <a:pt x="69822" y="114818"/>
                  </a:cubicBezTo>
                  <a:lnTo>
                    <a:pt x="54306" y="131886"/>
                  </a:lnTo>
                  <a:lnTo>
                    <a:pt x="48100" y="325836"/>
                  </a:lnTo>
                  <a:lnTo>
                    <a:pt x="100854" y="372384"/>
                  </a:lnTo>
                  <a:close/>
                  <a:moveTo>
                    <a:pt x="130335" y="693565"/>
                  </a:moveTo>
                  <a:lnTo>
                    <a:pt x="431345" y="693565"/>
                  </a:lnTo>
                  <a:lnTo>
                    <a:pt x="463929" y="626846"/>
                  </a:lnTo>
                  <a:lnTo>
                    <a:pt x="463929" y="449964"/>
                  </a:lnTo>
                  <a:cubicBezTo>
                    <a:pt x="463929" y="422035"/>
                    <a:pt x="440655" y="398761"/>
                    <a:pt x="408071" y="398761"/>
                  </a:cubicBezTo>
                  <a:lnTo>
                    <a:pt x="346007" y="398761"/>
                  </a:lnTo>
                  <a:lnTo>
                    <a:pt x="310320" y="439103"/>
                  </a:lnTo>
                  <a:cubicBezTo>
                    <a:pt x="299459" y="451515"/>
                    <a:pt x="280840" y="451515"/>
                    <a:pt x="268427" y="440654"/>
                  </a:cubicBezTo>
                  <a:lnTo>
                    <a:pt x="200157" y="381693"/>
                  </a:lnTo>
                  <a:lnTo>
                    <a:pt x="179986" y="381693"/>
                  </a:lnTo>
                  <a:lnTo>
                    <a:pt x="150505" y="415829"/>
                  </a:lnTo>
                  <a:lnTo>
                    <a:pt x="234292" y="487202"/>
                  </a:lnTo>
                  <a:cubicBezTo>
                    <a:pt x="245153" y="496512"/>
                    <a:pt x="246705" y="508924"/>
                    <a:pt x="237395" y="521337"/>
                  </a:cubicBezTo>
                  <a:lnTo>
                    <a:pt x="215673" y="547714"/>
                  </a:lnTo>
                  <a:lnTo>
                    <a:pt x="226534" y="557024"/>
                  </a:lnTo>
                  <a:lnTo>
                    <a:pt x="304114" y="465480"/>
                  </a:lnTo>
                  <a:cubicBezTo>
                    <a:pt x="310320" y="456170"/>
                    <a:pt x="324285" y="448412"/>
                    <a:pt x="344455" y="448412"/>
                  </a:cubicBezTo>
                  <a:lnTo>
                    <a:pt x="389452" y="448412"/>
                  </a:lnTo>
                  <a:cubicBezTo>
                    <a:pt x="408071" y="448412"/>
                    <a:pt x="415829" y="459273"/>
                    <a:pt x="418932" y="477892"/>
                  </a:cubicBezTo>
                  <a:lnTo>
                    <a:pt x="439103" y="600469"/>
                  </a:lnTo>
                  <a:cubicBezTo>
                    <a:pt x="442206" y="612882"/>
                    <a:pt x="439103" y="622191"/>
                    <a:pt x="436000" y="628398"/>
                  </a:cubicBezTo>
                  <a:cubicBezTo>
                    <a:pt x="425139" y="645465"/>
                    <a:pt x="398761" y="647017"/>
                    <a:pt x="377039" y="647017"/>
                  </a:cubicBezTo>
                  <a:lnTo>
                    <a:pt x="150505" y="647017"/>
                  </a:lnTo>
                  <a:lnTo>
                    <a:pt x="131886" y="685807"/>
                  </a:lnTo>
                  <a:lnTo>
                    <a:pt x="131886" y="693565"/>
                  </a:lnTo>
                  <a:close/>
                  <a:moveTo>
                    <a:pt x="459274" y="1078361"/>
                  </a:moveTo>
                  <a:lnTo>
                    <a:pt x="774249" y="1078361"/>
                  </a:lnTo>
                  <a:lnTo>
                    <a:pt x="808384" y="1011643"/>
                  </a:lnTo>
                  <a:lnTo>
                    <a:pt x="808384" y="834760"/>
                  </a:lnTo>
                  <a:cubicBezTo>
                    <a:pt x="808384" y="806832"/>
                    <a:pt x="785110" y="783558"/>
                    <a:pt x="752526" y="783558"/>
                  </a:cubicBezTo>
                  <a:lnTo>
                    <a:pt x="698220" y="783558"/>
                  </a:lnTo>
                  <a:lnTo>
                    <a:pt x="662533" y="823899"/>
                  </a:lnTo>
                  <a:cubicBezTo>
                    <a:pt x="651672" y="836312"/>
                    <a:pt x="633053" y="836312"/>
                    <a:pt x="620640" y="825451"/>
                  </a:cubicBezTo>
                  <a:lnTo>
                    <a:pt x="552370" y="768042"/>
                  </a:lnTo>
                  <a:lnTo>
                    <a:pt x="536854" y="768042"/>
                  </a:lnTo>
                  <a:lnTo>
                    <a:pt x="505822" y="803728"/>
                  </a:lnTo>
                  <a:lnTo>
                    <a:pt x="586505" y="871999"/>
                  </a:lnTo>
                  <a:cubicBezTo>
                    <a:pt x="597366" y="881308"/>
                    <a:pt x="598918" y="895273"/>
                    <a:pt x="589608" y="907685"/>
                  </a:cubicBezTo>
                  <a:lnTo>
                    <a:pt x="567886" y="934063"/>
                  </a:lnTo>
                  <a:lnTo>
                    <a:pt x="578747" y="943372"/>
                  </a:lnTo>
                  <a:lnTo>
                    <a:pt x="656327" y="854931"/>
                  </a:lnTo>
                  <a:cubicBezTo>
                    <a:pt x="662533" y="845622"/>
                    <a:pt x="678049" y="837864"/>
                    <a:pt x="698220" y="837864"/>
                  </a:cubicBezTo>
                  <a:lnTo>
                    <a:pt x="733907" y="837864"/>
                  </a:lnTo>
                  <a:cubicBezTo>
                    <a:pt x="752526" y="837864"/>
                    <a:pt x="761836" y="844070"/>
                    <a:pt x="763387" y="861138"/>
                  </a:cubicBezTo>
                  <a:lnTo>
                    <a:pt x="785110" y="986817"/>
                  </a:lnTo>
                  <a:cubicBezTo>
                    <a:pt x="788213" y="1000781"/>
                    <a:pt x="785110" y="1010091"/>
                    <a:pt x="780455" y="1016297"/>
                  </a:cubicBezTo>
                  <a:cubicBezTo>
                    <a:pt x="768042" y="1030262"/>
                    <a:pt x="743217" y="1031813"/>
                    <a:pt x="713736" y="1031813"/>
                  </a:cubicBezTo>
                  <a:lnTo>
                    <a:pt x="480996" y="1031813"/>
                  </a:lnTo>
                  <a:lnTo>
                    <a:pt x="462377" y="1070603"/>
                  </a:lnTo>
                  <a:lnTo>
                    <a:pt x="462377" y="1078361"/>
                  </a:lnTo>
                  <a:close/>
                  <a:moveTo>
                    <a:pt x="364626" y="1086119"/>
                  </a:moveTo>
                  <a:lnTo>
                    <a:pt x="375487" y="1086119"/>
                  </a:lnTo>
                  <a:lnTo>
                    <a:pt x="423587" y="1064397"/>
                  </a:lnTo>
                  <a:lnTo>
                    <a:pt x="394107" y="926305"/>
                  </a:lnTo>
                  <a:cubicBezTo>
                    <a:pt x="389452" y="903031"/>
                    <a:pt x="392555" y="889066"/>
                    <a:pt x="418932" y="865792"/>
                  </a:cubicBezTo>
                  <a:cubicBezTo>
                    <a:pt x="429793" y="854931"/>
                    <a:pt x="442206" y="844070"/>
                    <a:pt x="468583" y="827002"/>
                  </a:cubicBezTo>
                  <a:lnTo>
                    <a:pt x="468583" y="808383"/>
                  </a:lnTo>
                  <a:cubicBezTo>
                    <a:pt x="468583" y="791316"/>
                    <a:pt x="462377" y="785109"/>
                    <a:pt x="445309" y="785109"/>
                  </a:cubicBezTo>
                  <a:lnTo>
                    <a:pt x="232740" y="785109"/>
                  </a:lnTo>
                  <a:cubicBezTo>
                    <a:pt x="221879" y="785109"/>
                    <a:pt x="215673" y="782006"/>
                    <a:pt x="206363" y="775800"/>
                  </a:cubicBezTo>
                  <a:lnTo>
                    <a:pt x="198605" y="769593"/>
                  </a:lnTo>
                  <a:lnTo>
                    <a:pt x="184641" y="769593"/>
                  </a:lnTo>
                  <a:lnTo>
                    <a:pt x="153609" y="805280"/>
                  </a:lnTo>
                  <a:lnTo>
                    <a:pt x="190847" y="836312"/>
                  </a:lnTo>
                  <a:lnTo>
                    <a:pt x="397210" y="836312"/>
                  </a:lnTo>
                  <a:cubicBezTo>
                    <a:pt x="409623" y="836312"/>
                    <a:pt x="417381" y="842518"/>
                    <a:pt x="417381" y="850276"/>
                  </a:cubicBezTo>
                  <a:cubicBezTo>
                    <a:pt x="417381" y="854931"/>
                    <a:pt x="415829" y="858034"/>
                    <a:pt x="412726" y="861138"/>
                  </a:cubicBezTo>
                  <a:lnTo>
                    <a:pt x="373936" y="899927"/>
                  </a:lnTo>
                  <a:lnTo>
                    <a:pt x="364626" y="1086119"/>
                  </a:lnTo>
                  <a:close/>
                  <a:moveTo>
                    <a:pt x="7758" y="1090774"/>
                  </a:moveTo>
                  <a:cubicBezTo>
                    <a:pt x="94648" y="1069052"/>
                    <a:pt x="172228" y="1036468"/>
                    <a:pt x="221879" y="968198"/>
                  </a:cubicBezTo>
                  <a:cubicBezTo>
                    <a:pt x="231189" y="948027"/>
                    <a:pt x="238947" y="918547"/>
                    <a:pt x="243601" y="881308"/>
                  </a:cubicBezTo>
                  <a:lnTo>
                    <a:pt x="234292" y="873550"/>
                  </a:lnTo>
                  <a:cubicBezTo>
                    <a:pt x="223431" y="907685"/>
                    <a:pt x="193950" y="951130"/>
                    <a:pt x="170676" y="965095"/>
                  </a:cubicBezTo>
                  <a:cubicBezTo>
                    <a:pt x="162918" y="969749"/>
                    <a:pt x="153609" y="969749"/>
                    <a:pt x="147402" y="961991"/>
                  </a:cubicBezTo>
                  <a:lnTo>
                    <a:pt x="93096" y="903031"/>
                  </a:lnTo>
                  <a:cubicBezTo>
                    <a:pt x="86890" y="896824"/>
                    <a:pt x="83787" y="892170"/>
                    <a:pt x="83787" y="887515"/>
                  </a:cubicBezTo>
                  <a:cubicBezTo>
                    <a:pt x="83787" y="882860"/>
                    <a:pt x="86890" y="876654"/>
                    <a:pt x="91545" y="870447"/>
                  </a:cubicBezTo>
                  <a:lnTo>
                    <a:pt x="124128" y="833209"/>
                  </a:lnTo>
                  <a:lnTo>
                    <a:pt x="46548" y="766490"/>
                  </a:lnTo>
                  <a:lnTo>
                    <a:pt x="31032" y="766490"/>
                  </a:lnTo>
                  <a:lnTo>
                    <a:pt x="0" y="802177"/>
                  </a:lnTo>
                  <a:lnTo>
                    <a:pt x="65167" y="856483"/>
                  </a:lnTo>
                  <a:cubicBezTo>
                    <a:pt x="74477" y="862689"/>
                    <a:pt x="74477" y="871999"/>
                    <a:pt x="66719" y="879757"/>
                  </a:cubicBezTo>
                  <a:lnTo>
                    <a:pt x="51203" y="896824"/>
                  </a:lnTo>
                  <a:lnTo>
                    <a:pt x="113267" y="996127"/>
                  </a:lnTo>
                  <a:cubicBezTo>
                    <a:pt x="93096" y="1008539"/>
                    <a:pt x="54306" y="1022504"/>
                    <a:pt x="26377" y="1027159"/>
                  </a:cubicBezTo>
                  <a:lnTo>
                    <a:pt x="0" y="1081465"/>
                  </a:lnTo>
                  <a:lnTo>
                    <a:pt x="7758" y="1090774"/>
                  </a:lnTo>
                  <a:close/>
                  <a:moveTo>
                    <a:pt x="831658" y="1084568"/>
                  </a:moveTo>
                  <a:cubicBezTo>
                    <a:pt x="940270" y="1056639"/>
                    <a:pt x="1024056" y="1006988"/>
                    <a:pt x="1055088" y="948027"/>
                  </a:cubicBezTo>
                  <a:lnTo>
                    <a:pt x="1055088" y="811486"/>
                  </a:lnTo>
                  <a:cubicBezTo>
                    <a:pt x="1055088" y="797522"/>
                    <a:pt x="1039572" y="783558"/>
                    <a:pt x="1019401" y="783558"/>
                  </a:cubicBezTo>
                  <a:lnTo>
                    <a:pt x="910789" y="783558"/>
                  </a:lnTo>
                  <a:cubicBezTo>
                    <a:pt x="889067" y="783558"/>
                    <a:pt x="881309" y="778903"/>
                    <a:pt x="879757" y="768042"/>
                  </a:cubicBezTo>
                  <a:lnTo>
                    <a:pt x="871999" y="727700"/>
                  </a:lnTo>
                  <a:cubicBezTo>
                    <a:pt x="870448" y="721494"/>
                    <a:pt x="873551" y="712184"/>
                    <a:pt x="884412" y="701323"/>
                  </a:cubicBezTo>
                  <a:lnTo>
                    <a:pt x="924754" y="654775"/>
                  </a:lnTo>
                  <a:lnTo>
                    <a:pt x="858035" y="598917"/>
                  </a:lnTo>
                  <a:lnTo>
                    <a:pt x="844071" y="598917"/>
                  </a:lnTo>
                  <a:lnTo>
                    <a:pt x="813039" y="634604"/>
                  </a:lnTo>
                  <a:lnTo>
                    <a:pt x="868896" y="681152"/>
                  </a:lnTo>
                  <a:cubicBezTo>
                    <a:pt x="873551" y="684255"/>
                    <a:pt x="875103" y="690462"/>
                    <a:pt x="875103" y="693565"/>
                  </a:cubicBezTo>
                  <a:cubicBezTo>
                    <a:pt x="875103" y="696668"/>
                    <a:pt x="873551" y="701323"/>
                    <a:pt x="870448" y="704426"/>
                  </a:cubicBezTo>
                  <a:lnTo>
                    <a:pt x="856483" y="721494"/>
                  </a:lnTo>
                  <a:lnTo>
                    <a:pt x="856483" y="820796"/>
                  </a:lnTo>
                  <a:cubicBezTo>
                    <a:pt x="865793" y="830106"/>
                    <a:pt x="873551" y="833209"/>
                    <a:pt x="890619" y="833209"/>
                  </a:cubicBezTo>
                  <a:lnTo>
                    <a:pt x="997679" y="833209"/>
                  </a:lnTo>
                  <a:cubicBezTo>
                    <a:pt x="1006989" y="833209"/>
                    <a:pt x="1013195" y="837864"/>
                    <a:pt x="1014747" y="845622"/>
                  </a:cubicBezTo>
                  <a:lnTo>
                    <a:pt x="1028711" y="921650"/>
                  </a:lnTo>
                  <a:cubicBezTo>
                    <a:pt x="1031814" y="934063"/>
                    <a:pt x="1027159" y="940269"/>
                    <a:pt x="1022505" y="946475"/>
                  </a:cubicBezTo>
                  <a:cubicBezTo>
                    <a:pt x="986818" y="980611"/>
                    <a:pt x="927857" y="1000781"/>
                    <a:pt x="854932" y="1022504"/>
                  </a:cubicBezTo>
                  <a:lnTo>
                    <a:pt x="828555" y="1076810"/>
                  </a:lnTo>
                  <a:lnTo>
                    <a:pt x="831658" y="1084568"/>
                  </a:lnTo>
                  <a:close/>
                </a:path>
              </a:pathLst>
            </a:custGeom>
            <a:solidFill>
              <a:srgbClr val="000000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221A8E3-4BD0-BBC8-039E-09118299B4C2}"/>
                </a:ext>
              </a:extLst>
            </p:cNvPr>
            <p:cNvSpPr/>
            <p:nvPr/>
          </p:nvSpPr>
          <p:spPr>
            <a:xfrm>
              <a:off x="6562748" y="8524800"/>
              <a:ext cx="1526774" cy="1551599"/>
            </a:xfrm>
            <a:custGeom>
              <a:avLst/>
              <a:gdLst>
                <a:gd name="connsiteX0" fmla="*/ 1526775 w 1526774"/>
                <a:gd name="connsiteY0" fmla="*/ 1551599 h 1551599"/>
                <a:gd name="connsiteX1" fmla="*/ 0 w 1526774"/>
                <a:gd name="connsiteY1" fmla="*/ 1551599 h 1551599"/>
                <a:gd name="connsiteX2" fmla="*/ 0 w 1526774"/>
                <a:gd name="connsiteY2" fmla="*/ 0 h 1551599"/>
                <a:gd name="connsiteX3" fmla="*/ 1526775 w 1526774"/>
                <a:gd name="connsiteY3" fmla="*/ 0 h 1551599"/>
                <a:gd name="connsiteX4" fmla="*/ 1526775 w 1526774"/>
                <a:gd name="connsiteY4" fmla="*/ 1551599 h 1551599"/>
                <a:gd name="connsiteX5" fmla="*/ 21722 w 1526774"/>
                <a:gd name="connsiteY5" fmla="*/ 1529877 h 1551599"/>
                <a:gd name="connsiteX6" fmla="*/ 1505052 w 1526774"/>
                <a:gd name="connsiteY6" fmla="*/ 1529877 h 1551599"/>
                <a:gd name="connsiteX7" fmla="*/ 1505052 w 1526774"/>
                <a:gd name="connsiteY7" fmla="*/ 21722 h 1551599"/>
                <a:gd name="connsiteX8" fmla="*/ 21722 w 1526774"/>
                <a:gd name="connsiteY8" fmla="*/ 21722 h 1551599"/>
                <a:gd name="connsiteX9" fmla="*/ 21722 w 1526774"/>
                <a:gd name="connsiteY9" fmla="*/ 1529877 h 1551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6774" h="1551599">
                  <a:moveTo>
                    <a:pt x="1526775" y="1551599"/>
                  </a:moveTo>
                  <a:lnTo>
                    <a:pt x="0" y="1551599"/>
                  </a:lnTo>
                  <a:lnTo>
                    <a:pt x="0" y="0"/>
                  </a:lnTo>
                  <a:lnTo>
                    <a:pt x="1526775" y="0"/>
                  </a:lnTo>
                  <a:lnTo>
                    <a:pt x="1526775" y="1551599"/>
                  </a:lnTo>
                  <a:close/>
                  <a:moveTo>
                    <a:pt x="21722" y="1529877"/>
                  </a:moveTo>
                  <a:lnTo>
                    <a:pt x="1505052" y="1529877"/>
                  </a:lnTo>
                  <a:lnTo>
                    <a:pt x="1505052" y="21722"/>
                  </a:lnTo>
                  <a:lnTo>
                    <a:pt x="21722" y="21722"/>
                  </a:lnTo>
                  <a:lnTo>
                    <a:pt x="21722" y="1529877"/>
                  </a:lnTo>
                  <a:close/>
                </a:path>
              </a:pathLst>
            </a:custGeom>
            <a:solidFill>
              <a:srgbClr val="12100B"/>
            </a:solidFill>
            <a:ln w="15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" name="object 3">
            <a:extLst>
              <a:ext uri="{FF2B5EF4-FFF2-40B4-BE49-F238E27FC236}">
                <a16:creationId xmlns:a16="http://schemas.microsoft.com/office/drawing/2014/main" id="{3DF392BE-7FBD-1020-1F27-9742492B6ACE}"/>
              </a:ext>
            </a:extLst>
          </p:cNvPr>
          <p:cNvSpPr/>
          <p:nvPr userDrawn="1"/>
        </p:nvSpPr>
        <p:spPr>
          <a:xfrm>
            <a:off x="8075879" y="6249726"/>
            <a:ext cx="10774740" cy="2284153"/>
          </a:xfrm>
          <a:custGeom>
            <a:avLst/>
            <a:gdLst/>
            <a:ahLst/>
            <a:cxnLst/>
            <a:rect l="l" t="t" r="r" b="b"/>
            <a:pathLst>
              <a:path w="7439659" h="2293620">
                <a:moveTo>
                  <a:pt x="0" y="2293123"/>
                </a:moveTo>
                <a:lnTo>
                  <a:pt x="7439564" y="2293123"/>
                </a:lnTo>
                <a:lnTo>
                  <a:pt x="7439564" y="0"/>
                </a:lnTo>
                <a:lnTo>
                  <a:pt x="0" y="0"/>
                </a:lnTo>
                <a:lnTo>
                  <a:pt x="0" y="2293123"/>
                </a:lnTo>
                <a:close/>
              </a:path>
            </a:pathLst>
          </a:custGeom>
          <a:ln w="222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12">
            <a:extLst>
              <a:ext uri="{FF2B5EF4-FFF2-40B4-BE49-F238E27FC236}">
                <a16:creationId xmlns:a16="http://schemas.microsoft.com/office/drawing/2014/main" id="{AC7915B3-C187-BDF8-D18B-0E3A97A1E390}"/>
              </a:ext>
            </a:extLst>
          </p:cNvPr>
          <p:cNvSpPr/>
          <p:nvPr userDrawn="1"/>
        </p:nvSpPr>
        <p:spPr>
          <a:xfrm>
            <a:off x="1279400" y="1389033"/>
            <a:ext cx="9911789" cy="4859020"/>
          </a:xfrm>
          <a:custGeom>
            <a:avLst/>
            <a:gdLst/>
            <a:ahLst/>
            <a:cxnLst/>
            <a:rect l="l" t="t" r="r" b="b"/>
            <a:pathLst>
              <a:path w="11379835" h="4859020">
                <a:moveTo>
                  <a:pt x="0" y="4858490"/>
                </a:moveTo>
                <a:lnTo>
                  <a:pt x="11379234" y="4858490"/>
                </a:lnTo>
                <a:lnTo>
                  <a:pt x="11379234" y="0"/>
                </a:lnTo>
                <a:lnTo>
                  <a:pt x="0" y="0"/>
                </a:lnTo>
                <a:lnTo>
                  <a:pt x="0" y="4858490"/>
                </a:lnTo>
                <a:close/>
              </a:path>
            </a:pathLst>
          </a:custGeom>
          <a:ln w="222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9773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 userDrawn="1">
          <p15:clr>
            <a:srgbClr val="F26B43"/>
          </p15:clr>
        </p15:guide>
        <p15:guide id="2" pos="6332" userDrawn="1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18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</p:sldLayoutIdLst>
  <p:hf hdr="0" ftr="0" dt="0"/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Weizmann BETA 5" pitchFamily="2" charset="-79"/>
          <a:ea typeface="+mj-ea"/>
          <a:cs typeface="Weizmann BETA 5" pitchFamily="2" charset="-79"/>
        </a:defRPr>
      </a:lvl1pPr>
    </p:titleStyle>
    <p:bodyStyle>
      <a:lvl1pPr marL="0" indent="0" algn="l" defTabSz="1507937" rtl="0" eaLnBrk="1" latinLnBrk="0" hangingPunct="1">
        <a:lnSpc>
          <a:spcPct val="90000"/>
        </a:lnSpc>
        <a:spcBef>
          <a:spcPts val="1649"/>
        </a:spcBef>
        <a:buFontTx/>
        <a:buNone/>
        <a:defRPr sz="2000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1pPr>
      <a:lvl2pPr marL="753969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95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2pPr>
      <a:lvl3pPr marL="1507937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329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3pPr>
      <a:lvl4pPr marL="2261906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4pPr>
      <a:lvl5pPr marL="3015874" indent="0" algn="l" defTabSz="1507937" rtl="0" eaLnBrk="1" latinLnBrk="0" hangingPunct="1">
        <a:lnSpc>
          <a:spcPct val="90000"/>
        </a:lnSpc>
        <a:spcBef>
          <a:spcPts val="825"/>
        </a:spcBef>
        <a:buFontTx/>
        <a:buNone/>
        <a:defRPr sz="2968" b="0" i="0" kern="1200">
          <a:solidFill>
            <a:schemeClr val="tx1"/>
          </a:solidFill>
          <a:latin typeface="Ezer Doo TRIAL ONLY" pitchFamily="2" charset="-79"/>
          <a:ea typeface="+mn-ea"/>
          <a:cs typeface="Ezer Doo TRIAL ONLY" pitchFamily="2" charset="-79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 userDrawn="1">
          <p15:clr>
            <a:srgbClr val="F26B43"/>
          </p15:clr>
        </p15:guide>
        <p15:guide id="2" pos="63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4.svg"/><Relationship Id="rId7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4.jpg"/><Relationship Id="rId5" Type="http://schemas.openxmlformats.org/officeDocument/2006/relationships/image" Target="../media/image33.png"/><Relationship Id="rId4" Type="http://schemas.openxmlformats.org/officeDocument/2006/relationships/image" Target="../media/image32.jpg"/><Relationship Id="rId9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8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3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14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4.svg"/><Relationship Id="rId7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0.png"/><Relationship Id="rId5" Type="http://schemas.openxmlformats.org/officeDocument/2006/relationships/image" Target="../media/image41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7" Type="http://schemas.openxmlformats.org/officeDocument/2006/relationships/image" Target="../media/image15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1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14.svg"/><Relationship Id="rId7" Type="http://schemas.openxmlformats.org/officeDocument/2006/relationships/image" Target="../media/image4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6.png"/><Relationship Id="rId5" Type="http://schemas.openxmlformats.org/officeDocument/2006/relationships/image" Target="../media/image15.sv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14.svg"/><Relationship Id="rId7" Type="http://schemas.openxmlformats.org/officeDocument/2006/relationships/image" Target="../media/image4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6.png"/><Relationship Id="rId5" Type="http://schemas.openxmlformats.org/officeDocument/2006/relationships/image" Target="../media/image15.svg"/><Relationship Id="rId4" Type="http://schemas.openxmlformats.org/officeDocument/2006/relationships/image" Target="../media/image11.png"/><Relationship Id="rId9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g"/><Relationship Id="rId3" Type="http://schemas.openxmlformats.org/officeDocument/2006/relationships/image" Target="../media/image14.svg"/><Relationship Id="rId7" Type="http://schemas.openxmlformats.org/officeDocument/2006/relationships/image" Target="../media/image15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1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ctpc.org/e8/e57671" TargetMode="External"/><Relationship Id="rId3" Type="http://schemas.openxmlformats.org/officeDocument/2006/relationships/image" Target="../media/image14.svg"/><Relationship Id="rId7" Type="http://schemas.openxmlformats.org/officeDocument/2006/relationships/image" Target="../media/image17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15.svg"/><Relationship Id="rId5" Type="http://schemas.openxmlformats.org/officeDocument/2006/relationships/image" Target="../media/image11.png"/><Relationship Id="rId4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7" Type="http://schemas.openxmlformats.org/officeDocument/2006/relationships/image" Target="../media/image15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1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15.sv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11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7" Type="http://schemas.openxmlformats.org/officeDocument/2006/relationships/hyperlink" Target="https://medipix.web.cern.ch/3d-charged-particle-tracking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7.png"/><Relationship Id="rId5" Type="http://schemas.openxmlformats.org/officeDocument/2006/relationships/image" Target="../media/image15.svg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61.svg"/><Relationship Id="rId4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4.svg"/><Relationship Id="rId7" Type="http://schemas.openxmlformats.org/officeDocument/2006/relationships/image" Target="../media/image1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8.png"/><Relationship Id="rId5" Type="http://schemas.openxmlformats.org/officeDocument/2006/relationships/image" Target="../media/image15.sv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4.svg"/><Relationship Id="rId11" Type="http://schemas.openxmlformats.org/officeDocument/2006/relationships/image" Target="../media/image23.png"/><Relationship Id="rId5" Type="http://schemas.openxmlformats.org/officeDocument/2006/relationships/image" Target="../media/image13.png"/><Relationship Id="rId10" Type="http://schemas.openxmlformats.org/officeDocument/2006/relationships/image" Target="../media/image22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jpg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7" Type="http://schemas.openxmlformats.org/officeDocument/2006/relationships/image" Target="../media/image15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1.pn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5.svg"/><Relationship Id="rId5" Type="http://schemas.openxmlformats.org/officeDocument/2006/relationships/image" Target="../media/image11.png"/><Relationship Id="rId4" Type="http://schemas.openxmlformats.org/officeDocument/2006/relationships/image" Target="../media/image14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8.jp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29.jpeg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15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.jp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29.jpeg"/><Relationship Id="rId5" Type="http://schemas.openxmlformats.org/officeDocument/2006/relationships/image" Target="../media/image14.svg"/><Relationship Id="rId10" Type="http://schemas.openxmlformats.org/officeDocument/2006/relationships/image" Target="../media/image15.svg"/><Relationship Id="rId4" Type="http://schemas.openxmlformats.org/officeDocument/2006/relationships/image" Target="../media/image13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35404B-C161-61B4-24C8-755B165EE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06CF5A9A-1BAD-5D2F-630F-C1F2A4B46799}"/>
              </a:ext>
            </a:extLst>
          </p:cNvPr>
          <p:cNvSpPr/>
          <p:nvPr/>
        </p:nvSpPr>
        <p:spPr>
          <a:xfrm>
            <a:off x="1588" y="2223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F8FBFE-0046-B481-CF43-78E60EB9C595}"/>
              </a:ext>
            </a:extLst>
          </p:cNvPr>
          <p:cNvSpPr txBox="1"/>
          <p:nvPr/>
        </p:nvSpPr>
        <p:spPr>
          <a:xfrm>
            <a:off x="5423346" y="6173650"/>
            <a:ext cx="1120183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IL" sz="6000" dirty="0">
                <a:latin typeface="Weizmann" pitchFamily="2" charset="-79"/>
                <a:cs typeface="Weizmann" pitchFamily="2" charset="-79"/>
              </a:rPr>
              <a:t>Introduction: A bit on Optical </a:t>
            </a:r>
            <a:r>
              <a:rPr lang="en-IL" sz="6000" dirty="0" err="1">
                <a:latin typeface="Weizmann" pitchFamily="2" charset="-79"/>
                <a:cs typeface="Weizmann" pitchFamily="2" charset="-79"/>
              </a:rPr>
              <a:t>TPCs</a:t>
            </a:r>
            <a:endParaRPr lang="en-US" sz="6000" dirty="0">
              <a:latin typeface="Weizmann" pitchFamily="2" charset="-79"/>
              <a:cs typeface="Weizmann" pitchFamily="2" charset="-79"/>
            </a:endParaRPr>
          </a:p>
        </p:txBody>
      </p:sp>
      <p:sp>
        <p:nvSpPr>
          <p:cNvPr id="9" name="object 12">
            <a:extLst>
              <a:ext uri="{FF2B5EF4-FFF2-40B4-BE49-F238E27FC236}">
                <a16:creationId xmlns:a16="http://schemas.microsoft.com/office/drawing/2014/main" id="{0E3A6F3E-2C49-F86B-99A1-4861DAA10CE9}"/>
              </a:ext>
            </a:extLst>
          </p:cNvPr>
          <p:cNvSpPr/>
          <p:nvPr userDrawn="1"/>
        </p:nvSpPr>
        <p:spPr>
          <a:xfrm>
            <a:off x="5423346" y="4811677"/>
            <a:ext cx="11201834" cy="4151090"/>
          </a:xfrm>
          <a:custGeom>
            <a:avLst/>
            <a:gdLst/>
            <a:ahLst/>
            <a:cxnLst/>
            <a:rect l="l" t="t" r="r" b="b"/>
            <a:pathLst>
              <a:path w="11379835" h="4859020">
                <a:moveTo>
                  <a:pt x="0" y="4858490"/>
                </a:moveTo>
                <a:lnTo>
                  <a:pt x="11379234" y="4858490"/>
                </a:lnTo>
                <a:lnTo>
                  <a:pt x="11379234" y="0"/>
                </a:lnTo>
                <a:lnTo>
                  <a:pt x="0" y="0"/>
                </a:lnTo>
                <a:lnTo>
                  <a:pt x="0" y="4858490"/>
                </a:lnTo>
                <a:close/>
              </a:path>
            </a:pathLst>
          </a:custGeom>
          <a:ln w="21590">
            <a:solidFill>
              <a:schemeClr val="tx1"/>
            </a:solidFill>
            <a:miter lim="800000"/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831B8947-B428-7CE2-9EE0-B0918BE85DC5}"/>
              </a:ext>
            </a:extLst>
          </p:cNvPr>
          <p:cNvPicPr/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480508" y="2348171"/>
            <a:ext cx="6905090" cy="155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140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7B0E72-6342-DEAA-7CC2-B664F37FC7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918364F1-3DA7-EBFD-69F9-8AE0CF5D1A6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52844" y="404783"/>
            <a:ext cx="7996615" cy="9204438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C94CA814-55C5-51D2-5E71-FCA07CB0321B}"/>
              </a:ext>
            </a:extLst>
          </p:cNvPr>
          <p:cNvGrpSpPr/>
          <p:nvPr/>
        </p:nvGrpSpPr>
        <p:grpSpPr>
          <a:xfrm>
            <a:off x="781050" y="9416441"/>
            <a:ext cx="18249900" cy="1463008"/>
            <a:chOff x="781050" y="9416441"/>
            <a:chExt cx="18249900" cy="146300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0E19BDC-CBCF-BA32-8428-39F9F93742B4}"/>
                </a:ext>
              </a:extLst>
            </p:cNvPr>
            <p:cNvSpPr/>
            <p:nvPr/>
          </p:nvSpPr>
          <p:spPr>
            <a:xfrm>
              <a:off x="885825" y="9416441"/>
              <a:ext cx="18145125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5F15BA3-7935-85B2-9D7D-9FAC292BF43D}"/>
                </a:ext>
              </a:extLst>
            </p:cNvPr>
            <p:cNvSpPr/>
            <p:nvPr/>
          </p:nvSpPr>
          <p:spPr>
            <a:xfrm>
              <a:off x="781050" y="9979449"/>
              <a:ext cx="3033713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E05CA98-9ABA-6293-D60E-A3380C8F4248}"/>
              </a:ext>
            </a:extLst>
          </p:cNvPr>
          <p:cNvGrpSpPr/>
          <p:nvPr/>
        </p:nvGrpSpPr>
        <p:grpSpPr>
          <a:xfrm>
            <a:off x="861648" y="6525945"/>
            <a:ext cx="7499080" cy="3993833"/>
            <a:chOff x="10487026" y="6992048"/>
            <a:chExt cx="8539768" cy="2505121"/>
          </a:xfrm>
          <a:solidFill>
            <a:schemeClr val="bg1"/>
          </a:solidFill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041A825C-7FFC-E25C-580F-928C2D1F067F}"/>
                </a:ext>
              </a:extLst>
            </p:cNvPr>
            <p:cNvSpPr/>
            <p:nvPr/>
          </p:nvSpPr>
          <p:spPr>
            <a:xfrm>
              <a:off x="10487026" y="6992048"/>
              <a:ext cx="8539768" cy="2505121"/>
            </a:xfrm>
            <a:prstGeom prst="roundRect">
              <a:avLst/>
            </a:prstGeom>
            <a:grp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5512E64-5AF7-F231-BA56-9B653F344808}"/>
                </a:ext>
              </a:extLst>
            </p:cNvPr>
            <p:cNvSpPr txBox="1"/>
            <p:nvPr/>
          </p:nvSpPr>
          <p:spPr>
            <a:xfrm>
              <a:off x="12478387" y="7003649"/>
              <a:ext cx="4218680" cy="28957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TPC configuration</a:t>
              </a:r>
            </a:p>
          </p:txBody>
        </p: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696AC36-BE17-2B7E-5C32-9EA66322CDFC}"/>
              </a:ext>
            </a:extLst>
          </p:cNvPr>
          <p:cNvSpPr/>
          <p:nvPr/>
        </p:nvSpPr>
        <p:spPr>
          <a:xfrm>
            <a:off x="238646" y="1364644"/>
            <a:ext cx="10476000" cy="4845836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96303D-CED7-0C00-59D0-DA60F984BF8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/>
        <p:txBody>
          <a:bodyPr/>
          <a:lstStyle/>
          <a:p>
            <a:fld id="{017201C4-3B24-1E4B-ADB6-363362C7BC58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0B8187F4-480B-4D33-2278-2AEB14AF4099}"/>
              </a:ext>
            </a:extLst>
          </p:cNvPr>
          <p:cNvSpPr txBox="1"/>
          <p:nvPr/>
        </p:nvSpPr>
        <p:spPr>
          <a:xfrm>
            <a:off x="495298" y="1479959"/>
            <a:ext cx="10106578" cy="45903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800" spc="-10" dirty="0">
                <a:latin typeface="Benton Sans"/>
                <a:cs typeface="Weizmann" panose="020B0604020202020204" charset="-79"/>
              </a:rPr>
              <a:t>Baseline gas mixture: Ar:CF</a:t>
            </a:r>
            <a:r>
              <a:rPr sz="2800" spc="-10" baseline="-25000" dirty="0">
                <a:latin typeface="Benton Sans"/>
                <a:cs typeface="Weizmann" panose="020B0604020202020204" charset="-79"/>
              </a:rPr>
              <a:t>4</a:t>
            </a:r>
            <a:r>
              <a:rPr sz="2800" spc="-10" dirty="0">
                <a:latin typeface="Benton Sans"/>
                <a:cs typeface="Weizmann" panose="020B0604020202020204" charset="-79"/>
              </a:rPr>
              <a:t> 95:5 at 1 bar (constant flow)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800" spc="-10" dirty="0">
                <a:latin typeface="Benton Sans"/>
                <a:cs typeface="Weizmann" panose="020B0604020202020204" charset="-79"/>
              </a:rPr>
              <a:t>Field cage: Stack of copper-clad FR4 (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∼ </a:t>
            </a:r>
            <a:r>
              <a:rPr sz="2800" spc="-10" dirty="0">
                <a:latin typeface="Benton Sans"/>
                <a:cs typeface="Weizmann" panose="020B0604020202020204" charset="-79"/>
              </a:rPr>
              <a:t>5 cm max drift length)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4 woven mesh electrodes (</a:t>
            </a:r>
            <a:r>
              <a:rPr lang="en-US" sz="2800" spc="-10" dirty="0">
                <a:latin typeface="Benton Sans"/>
                <a:cs typeface="Weizmann" panose="020B0604020202020204" charset="-79"/>
              </a:rPr>
              <a:t>50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0</a:t>
            </a:r>
            <a:r>
              <a:rPr lang="en-US" sz="2800" spc="-10" dirty="0">
                <a:latin typeface="Benton Sans"/>
                <a:cs typeface="Weizmann" panose="020B0604020202020204" charset="-79"/>
              </a:rPr>
              <a:t> µm pitch, 50 µm ⌀, 81% 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T):</a:t>
            </a:r>
            <a:br>
              <a:rPr lang="en-IL" sz="2800" spc="-10" dirty="0">
                <a:latin typeface="Benton Sans"/>
                <a:cs typeface="Weizmann" panose="020B0604020202020204" charset="-79"/>
              </a:rPr>
            </a:br>
            <a:r>
              <a:rPr lang="en-IL" sz="2800" spc="-10" dirty="0">
                <a:latin typeface="Benton Sans"/>
                <a:cs typeface="Weizmann" panose="020B0604020202020204" charset="-79"/>
              </a:rPr>
              <a:t>		- 1 drift cathode, 1 drift anode and 2 amplification anodes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A broadband PMT behind the cathode (sensitive to S1)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Orca-Quest2 camera with ultra-fast lens behind a fused silica viewport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Low activity (30 Bq) Am-241 source placed behind the drift cathode </a:t>
            </a:r>
            <a:endParaRPr sz="2800" dirty="0">
              <a:latin typeface="Benton Sans"/>
              <a:cs typeface="Weizmann" panose="020B0604020202020204" charset="-79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421642-72D5-0256-8795-12D7C94F9D38}"/>
              </a:ext>
            </a:extLst>
          </p:cNvPr>
          <p:cNvSpPr txBox="1"/>
          <p:nvPr/>
        </p:nvSpPr>
        <p:spPr>
          <a:xfrm>
            <a:off x="882000" y="558000"/>
            <a:ext cx="10176312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IL" sz="5500" dirty="0">
                <a:latin typeface="Weizmann" pitchFamily="2" charset="-79"/>
                <a:cs typeface="Weizmann" pitchFamily="2" charset="-79"/>
              </a:rPr>
              <a:t>Prototype assembled at Weizmann</a:t>
            </a:r>
            <a:endParaRPr lang="en-US" sz="5500" dirty="0">
              <a:latin typeface="Weizmann" pitchFamily="2" charset="-79"/>
              <a:cs typeface="Weizmann" pitchFamily="2" charset="-79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EFB74D5-3008-0B94-A959-A472EE619F6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596" r="19256"/>
          <a:stretch>
            <a:fillRect/>
          </a:stretch>
        </p:blipFill>
        <p:spPr>
          <a:xfrm rot="5400000">
            <a:off x="11369395" y="1268850"/>
            <a:ext cx="4165666" cy="4741690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2B8F4D4-ECAD-B626-7789-1FAE7308DB02}"/>
              </a:ext>
            </a:extLst>
          </p:cNvPr>
          <p:cNvSpPr/>
          <p:nvPr/>
        </p:nvSpPr>
        <p:spPr>
          <a:xfrm>
            <a:off x="10843628" y="1110970"/>
            <a:ext cx="9023414" cy="4950338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DFB903-3388-4666-02E4-029833300F3E}"/>
              </a:ext>
            </a:extLst>
          </p:cNvPr>
          <p:cNvSpPr txBox="1"/>
          <p:nvPr/>
        </p:nvSpPr>
        <p:spPr>
          <a:xfrm>
            <a:off x="14664932" y="1100758"/>
            <a:ext cx="2316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400" b="1" dirty="0">
                <a:latin typeface="Benton Sans"/>
                <a:cs typeface="Weizmann" panose="020B0604020202020204" charset="-79"/>
              </a:rPr>
              <a:t>Setup views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6F8BA28-F179-5127-3240-B111C64BC2AD}"/>
              </a:ext>
            </a:extLst>
          </p:cNvPr>
          <p:cNvGrpSpPr/>
          <p:nvPr/>
        </p:nvGrpSpPr>
        <p:grpSpPr>
          <a:xfrm>
            <a:off x="9588470" y="6235639"/>
            <a:ext cx="8864753" cy="4586440"/>
            <a:chOff x="10487026" y="6992048"/>
            <a:chExt cx="8539768" cy="2505121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5D3DC86B-F23C-C9A5-F48B-DDBF3B3BF10E}"/>
                </a:ext>
              </a:extLst>
            </p:cNvPr>
            <p:cNvSpPr/>
            <p:nvPr/>
          </p:nvSpPr>
          <p:spPr>
            <a:xfrm>
              <a:off x="10487026" y="6992048"/>
              <a:ext cx="8539768" cy="2505121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EAFBC01-ABEB-2100-4DCC-9775611C191C}"/>
                </a:ext>
              </a:extLst>
            </p:cNvPr>
            <p:cNvSpPr txBox="1"/>
            <p:nvPr/>
          </p:nvSpPr>
          <p:spPr>
            <a:xfrm>
              <a:off x="10719665" y="7022972"/>
              <a:ext cx="8123000" cy="252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Example of a PMT signal at moderate amplification</a:t>
              </a: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350E9333-25A3-1A9F-DFC1-86170B1DEB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/>
        </p:blipFill>
        <p:spPr bwMode="auto">
          <a:xfrm>
            <a:off x="9965356" y="6851997"/>
            <a:ext cx="8161338" cy="3768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00745B-0C58-B8ED-43FC-483B23795E1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3122" r="13225"/>
          <a:stretch>
            <a:fillRect/>
          </a:stretch>
        </p:blipFill>
        <p:spPr>
          <a:xfrm rot="5400000">
            <a:off x="16064046" y="1763903"/>
            <a:ext cx="3611262" cy="369173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084B85BC-48B2-B65D-80F0-B66C7AB1CA3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0" y="10673529"/>
            <a:ext cx="2830097" cy="637409"/>
          </a:xfrm>
          <a:prstGeom prst="rect">
            <a:avLst/>
          </a:prstGeom>
        </p:spPr>
      </p:pic>
      <p:pic>
        <p:nvPicPr>
          <p:cNvPr id="3262" name="Picture 3261">
            <a:extLst>
              <a:ext uri="{FF2B5EF4-FFF2-40B4-BE49-F238E27FC236}">
                <a16:creationId xmlns:a16="http://schemas.microsoft.com/office/drawing/2014/main" id="{6399B568-C6D5-991C-F804-D46FFE8F4EC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0400" y="7020000"/>
            <a:ext cx="7387200" cy="339434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18446A0-ADB0-A990-2682-E5C986E9F9E9}"/>
              </a:ext>
            </a:extLst>
          </p:cNvPr>
          <p:cNvSpPr txBox="1"/>
          <p:nvPr/>
        </p:nvSpPr>
        <p:spPr>
          <a:xfrm>
            <a:off x="6313417" y="10910828"/>
            <a:ext cx="7478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Ryan Felkai,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SARAF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&amp;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WIS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 TPC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mini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-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workshop</a:t>
            </a:r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, 19th February 2026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9DF6F5-94B6-C5B0-D4C8-8F0AFC6EE1EB}"/>
              </a:ext>
            </a:extLst>
          </p:cNvPr>
          <p:cNvSpPr txBox="1"/>
          <p:nvPr/>
        </p:nvSpPr>
        <p:spPr>
          <a:xfrm>
            <a:off x="11362545" y="7657165"/>
            <a:ext cx="119724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500" b="1" dirty="0">
                <a:solidFill>
                  <a:srgbClr val="FF0000"/>
                </a:solidFill>
              </a:rPr>
              <a:t>S1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C5A41B4-21B5-8FD6-A3EB-5625B1E0AD39}"/>
              </a:ext>
            </a:extLst>
          </p:cNvPr>
          <p:cNvCxnSpPr>
            <a:cxnSpLocks/>
          </p:cNvCxnSpPr>
          <p:nvPr/>
        </p:nvCxnSpPr>
        <p:spPr>
          <a:xfrm flipV="1">
            <a:off x="12189084" y="7338304"/>
            <a:ext cx="1598446" cy="50115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8DD36EC-2EB4-B9AF-A85E-2D915BFAB72D}"/>
              </a:ext>
            </a:extLst>
          </p:cNvPr>
          <p:cNvSpPr txBox="1"/>
          <p:nvPr/>
        </p:nvSpPr>
        <p:spPr>
          <a:xfrm>
            <a:off x="11733249" y="8944613"/>
            <a:ext cx="119724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500" b="1" dirty="0">
                <a:solidFill>
                  <a:srgbClr val="00B050"/>
                </a:solidFill>
              </a:rPr>
              <a:t>S2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080A29D-49B9-196A-8C5D-2F0A6478400A}"/>
              </a:ext>
            </a:extLst>
          </p:cNvPr>
          <p:cNvCxnSpPr>
            <a:cxnSpLocks/>
          </p:cNvCxnSpPr>
          <p:nvPr/>
        </p:nvCxnSpPr>
        <p:spPr>
          <a:xfrm flipV="1">
            <a:off x="12559788" y="8625752"/>
            <a:ext cx="1598446" cy="50115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8633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AFE382-0236-1FDC-AC51-529D9AF299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7201C4-3B24-1E4B-ADB6-363362C7BC58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FBE3045-8273-3A74-0D79-965A0CF8A441}"/>
              </a:ext>
            </a:extLst>
          </p:cNvPr>
          <p:cNvGrpSpPr/>
          <p:nvPr/>
        </p:nvGrpSpPr>
        <p:grpSpPr>
          <a:xfrm>
            <a:off x="781050" y="9416441"/>
            <a:ext cx="18249900" cy="1463008"/>
            <a:chOff x="781050" y="9416441"/>
            <a:chExt cx="18249900" cy="146300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9C95DC5-7E08-37C2-FDF8-3B69DA8C782A}"/>
                </a:ext>
              </a:extLst>
            </p:cNvPr>
            <p:cNvSpPr/>
            <p:nvPr/>
          </p:nvSpPr>
          <p:spPr>
            <a:xfrm>
              <a:off x="885825" y="9416441"/>
              <a:ext cx="18145125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EEC7BD7-ABA1-7E3E-E24F-0A92086DD917}"/>
                </a:ext>
              </a:extLst>
            </p:cNvPr>
            <p:cNvSpPr/>
            <p:nvPr/>
          </p:nvSpPr>
          <p:spPr>
            <a:xfrm>
              <a:off x="781050" y="9979449"/>
              <a:ext cx="3033713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5362F4D4-354F-BAE5-86D6-1179DACC1F17}"/>
              </a:ext>
            </a:extLst>
          </p:cNvPr>
          <p:cNvSpPr txBox="1"/>
          <p:nvPr/>
        </p:nvSpPr>
        <p:spPr>
          <a:xfrm>
            <a:off x="882000" y="558000"/>
            <a:ext cx="12831137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IL" sz="5500" dirty="0">
                <a:latin typeface="Weizmann" pitchFamily="2" charset="-79"/>
                <a:cs typeface="Weizmann" pitchFamily="2" charset="-79"/>
              </a:rPr>
              <a:t>Prototype assembled at Weizmann</a:t>
            </a:r>
            <a:endParaRPr lang="en-US" sz="5500" dirty="0">
              <a:latin typeface="Weizmann" pitchFamily="2" charset="-79"/>
              <a:cs typeface="Weizmann" pitchFamily="2" charset="-79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C7E963-77FA-10D6-9D4B-1B5C354405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819650" y="2541440"/>
            <a:ext cx="8147240" cy="61343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2993A7-05C7-6F45-2238-EDC8EF21CC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736023" y="2540202"/>
            <a:ext cx="8148651" cy="61354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835D255-49A2-D146-C02A-33C8FB749D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2493206" y="2541440"/>
            <a:ext cx="8147240" cy="61343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52E91B9-0902-3DAF-3380-C76271E6BD47}"/>
              </a:ext>
            </a:extLst>
          </p:cNvPr>
          <p:cNvSpPr txBox="1"/>
          <p:nvPr/>
        </p:nvSpPr>
        <p:spPr>
          <a:xfrm>
            <a:off x="6313417" y="10910828"/>
            <a:ext cx="7478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Ryan Felkai,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SARAF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&amp;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WIS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 TPC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mini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-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workshop</a:t>
            </a:r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, 19th February 2026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25F1767-781F-C793-784D-1D95E61DAD04}"/>
              </a:ext>
            </a:extLst>
          </p:cNvPr>
          <p:cNvCxnSpPr>
            <a:cxnSpLocks/>
          </p:cNvCxnSpPr>
          <p:nvPr/>
        </p:nvCxnSpPr>
        <p:spPr>
          <a:xfrm>
            <a:off x="15754662" y="1471551"/>
            <a:ext cx="119922" cy="322037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063E8D8-8AF5-48E9-18C4-A175D390ED9A}"/>
              </a:ext>
            </a:extLst>
          </p:cNvPr>
          <p:cNvSpPr txBox="1"/>
          <p:nvPr/>
        </p:nvSpPr>
        <p:spPr>
          <a:xfrm>
            <a:off x="15185036" y="936221"/>
            <a:ext cx="178382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2500" b="1" dirty="0">
                <a:latin typeface="Benton Sans"/>
              </a:rPr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4877930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AB055D6-F5DF-C47D-20A0-D32ECB8E3E49}"/>
              </a:ext>
            </a:extLst>
          </p:cNvPr>
          <p:cNvGrpSpPr/>
          <p:nvPr/>
        </p:nvGrpSpPr>
        <p:grpSpPr>
          <a:xfrm>
            <a:off x="781050" y="9416441"/>
            <a:ext cx="18249900" cy="1463008"/>
            <a:chOff x="781050" y="9416441"/>
            <a:chExt cx="18249900" cy="146300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DE3DB2C-DC98-042B-3490-3A3E704057FE}"/>
                </a:ext>
              </a:extLst>
            </p:cNvPr>
            <p:cNvSpPr/>
            <p:nvPr/>
          </p:nvSpPr>
          <p:spPr>
            <a:xfrm>
              <a:off x="885825" y="9416441"/>
              <a:ext cx="18145125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6B5527D-769B-A71F-2FC8-37CBE2207484}"/>
                </a:ext>
              </a:extLst>
            </p:cNvPr>
            <p:cNvSpPr/>
            <p:nvPr/>
          </p:nvSpPr>
          <p:spPr>
            <a:xfrm>
              <a:off x="781050" y="9979449"/>
              <a:ext cx="3033713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pic>
        <p:nvPicPr>
          <p:cNvPr id="9" name="Graphic 8">
            <a:extLst>
              <a:ext uri="{FF2B5EF4-FFF2-40B4-BE49-F238E27FC236}">
                <a16:creationId xmlns:a16="http://schemas.microsoft.com/office/drawing/2014/main" id="{E1F2259B-0CBF-D83D-15C9-84847220A14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52844" y="404783"/>
            <a:ext cx="7996615" cy="920443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55F493-44D2-DF71-6395-86618B29667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/>
        <p:txBody>
          <a:bodyPr/>
          <a:lstStyle/>
          <a:p>
            <a:fld id="{017201C4-3B24-1E4B-ADB6-363362C7BC58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54A59C2-3407-F575-1BDD-34C76826DCDC}"/>
              </a:ext>
            </a:extLst>
          </p:cNvPr>
          <p:cNvGrpSpPr/>
          <p:nvPr/>
        </p:nvGrpSpPr>
        <p:grpSpPr>
          <a:xfrm>
            <a:off x="11414760" y="605335"/>
            <a:ext cx="8125047" cy="4267175"/>
            <a:chOff x="10487026" y="6992048"/>
            <a:chExt cx="8539768" cy="2505121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ADD62C9D-B9AA-F9A0-D428-DE8A3A5FAB19}"/>
                </a:ext>
              </a:extLst>
            </p:cNvPr>
            <p:cNvSpPr/>
            <p:nvPr/>
          </p:nvSpPr>
          <p:spPr>
            <a:xfrm>
              <a:off x="10487026" y="6992048"/>
              <a:ext cx="8539768" cy="2505121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AB17C0B-40AA-70FC-ADF8-94A1BE1051C4}"/>
                </a:ext>
              </a:extLst>
            </p:cNvPr>
            <p:cNvSpPr txBox="1"/>
            <p:nvPr/>
          </p:nvSpPr>
          <p:spPr>
            <a:xfrm>
              <a:off x="10487026" y="7048693"/>
              <a:ext cx="8539768" cy="271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Direct measurement from preamp rise time (drift-only)</a:t>
              </a:r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76974CC-DF0D-C77D-ADC6-6B45BA2FE766}"/>
              </a:ext>
            </a:extLst>
          </p:cNvPr>
          <p:cNvSpPr/>
          <p:nvPr/>
        </p:nvSpPr>
        <p:spPr>
          <a:xfrm>
            <a:off x="200768" y="2085952"/>
            <a:ext cx="11071863" cy="3086949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50340F76-D182-C940-23DE-55253364601E}"/>
              </a:ext>
            </a:extLst>
          </p:cNvPr>
          <p:cNvSpPr txBox="1"/>
          <p:nvPr/>
        </p:nvSpPr>
        <p:spPr>
          <a:xfrm>
            <a:off x="342897" y="2178070"/>
            <a:ext cx="11043076" cy="28069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3200"/>
              </a:lnSpc>
              <a:spcBef>
                <a:spcPts val="100"/>
              </a:spcBef>
            </a:pPr>
            <a:r>
              <a:rPr sz="2800" spc="-10" dirty="0">
                <a:latin typeface="Benton Sans"/>
                <a:cs typeface="Weizmann" panose="020B0604020202020204" charset="-79"/>
              </a:rPr>
              <a:t>Two ways to compute the electron drift velocity:</a:t>
            </a:r>
            <a:br>
              <a:rPr sz="2800" spc="-10" dirty="0">
                <a:latin typeface="Benton Sans"/>
                <a:cs typeface="Weizmann" panose="020B0604020202020204" charset="-79"/>
              </a:rPr>
            </a:br>
            <a:r>
              <a:rPr sz="2800" spc="-10" dirty="0">
                <a:latin typeface="Benton Sans"/>
                <a:cs typeface="Weizmann" panose="020B0604020202020204" charset="-79"/>
              </a:rPr>
              <a:t>	- Charge signal rise time (drift-only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) on the drift anode</a:t>
            </a:r>
            <a:br>
              <a:rPr sz="2800" spc="-10" dirty="0">
                <a:latin typeface="Benton Sans"/>
                <a:cs typeface="Weizmann" panose="020B0604020202020204" charset="-79"/>
              </a:rPr>
            </a:br>
            <a:r>
              <a:rPr sz="2800" spc="-10" dirty="0">
                <a:latin typeface="Benton Sans"/>
                <a:cs typeface="Weizmann" panose="020B0604020202020204" charset="-79"/>
              </a:rPr>
              <a:t>	- Extrapolation of the anti-correlation between S2 delay and S2 duration</a:t>
            </a:r>
            <a:br>
              <a:rPr lang="en-IL" sz="2800" spc="-10" dirty="0">
                <a:latin typeface="Benton Sans"/>
                <a:cs typeface="Weizmann" panose="020B0604020202020204" charset="-79"/>
              </a:rPr>
            </a:br>
            <a:r>
              <a:rPr lang="en-IL" sz="2800" spc="-10" dirty="0">
                <a:latin typeface="Benton Sans"/>
                <a:cs typeface="Weizmann" panose="020B0604020202020204" charset="-79"/>
              </a:rPr>
              <a:t>These methods take advantage of the alphas being emitted from behind the drift cathode</a:t>
            </a:r>
            <a:endParaRPr sz="2800" dirty="0">
              <a:latin typeface="Benton Sans"/>
              <a:cs typeface="Weizmann" panose="020B0604020202020204" charset="-79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7C0929-1EFB-5F9A-F984-536F07AC1C4F}"/>
              </a:ext>
            </a:extLst>
          </p:cNvPr>
          <p:cNvSpPr txBox="1"/>
          <p:nvPr/>
        </p:nvSpPr>
        <p:spPr>
          <a:xfrm>
            <a:off x="882000" y="558000"/>
            <a:ext cx="10176312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IL" sz="5500" dirty="0">
                <a:latin typeface="Weizmann" pitchFamily="2" charset="-79"/>
                <a:cs typeface="Weizmann" pitchFamily="2" charset="-79"/>
              </a:rPr>
              <a:t>Electron transport in the drift region</a:t>
            </a:r>
            <a:endParaRPr lang="en-US" sz="5500" dirty="0">
              <a:latin typeface="Weizmann" pitchFamily="2" charset="-79"/>
              <a:cs typeface="Weizmann" pitchFamily="2" charset="-79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AAA4607-06A1-0F5A-0A07-D8773DB550DD}"/>
              </a:ext>
            </a:extLst>
          </p:cNvPr>
          <p:cNvGrpSpPr/>
          <p:nvPr/>
        </p:nvGrpSpPr>
        <p:grpSpPr>
          <a:xfrm>
            <a:off x="1043006" y="5252549"/>
            <a:ext cx="8407115" cy="5364000"/>
            <a:chOff x="10487026" y="6992048"/>
            <a:chExt cx="8539768" cy="2505121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C10E1DF8-163A-9DCC-D8BB-37DFD65FFC45}"/>
                </a:ext>
              </a:extLst>
            </p:cNvPr>
            <p:cNvSpPr/>
            <p:nvPr/>
          </p:nvSpPr>
          <p:spPr>
            <a:xfrm>
              <a:off x="10487026" y="6992048"/>
              <a:ext cx="8539768" cy="2505121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E5D1AE9-8587-50FA-473E-E90E8EA66731}"/>
                </a:ext>
              </a:extLst>
            </p:cNvPr>
            <p:cNvSpPr txBox="1"/>
            <p:nvPr/>
          </p:nvSpPr>
          <p:spPr>
            <a:xfrm>
              <a:off x="10722964" y="7024328"/>
              <a:ext cx="8067891" cy="215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S2 delay </a:t>
              </a:r>
              <a:r>
                <a:rPr lang="en-IL" sz="2400" b="1" dirty="0" err="1">
                  <a:latin typeface="Benton Sans"/>
                  <a:cs typeface="Weizmann" panose="020B0604020202020204" charset="-79"/>
                </a:rPr>
                <a:t>wrt</a:t>
              </a:r>
              <a:r>
                <a:rPr lang="en-IL" sz="2400" b="1" dirty="0">
                  <a:latin typeface="Benton Sans"/>
                  <a:cs typeface="Weizmann" panose="020B0604020202020204" charset="-79"/>
                </a:rPr>
                <a:t> S1 (</a:t>
              </a:r>
              <a:r>
                <a:rPr lang="el-GR" sz="2400" b="1" dirty="0">
                  <a:latin typeface="Benton Sans"/>
                  <a:cs typeface="Weizmann" panose="020B0604020202020204" charset="-79"/>
                </a:rPr>
                <a:t>Δ</a:t>
              </a:r>
              <a:r>
                <a:rPr lang="fr-FR" sz="2400" b="1" dirty="0">
                  <a:latin typeface="Benton Sans"/>
                  <a:cs typeface="Weizmann" panose="020B0604020202020204" charset="-79"/>
                </a:rPr>
                <a:t>t</a:t>
              </a:r>
              <a:r>
                <a:rPr lang="en-IL" sz="2400" b="1" dirty="0">
                  <a:latin typeface="Benton Sans"/>
                  <a:cs typeface="Weizmann" panose="020B0604020202020204" charset="-79"/>
                </a:rPr>
                <a:t>) vs S2 duration (drift field of 200 V/cm) </a:t>
              </a:r>
            </a:p>
          </p:txBody>
        </p:sp>
      </p:grpSp>
      <p:pic>
        <p:nvPicPr>
          <p:cNvPr id="2050" name="Picture 2">
            <a:extLst>
              <a:ext uri="{FF2B5EF4-FFF2-40B4-BE49-F238E27FC236}">
                <a16:creationId xmlns:a16="http://schemas.microsoft.com/office/drawing/2014/main" id="{6360BD9A-1B99-8654-6008-024E3FBEA1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/>
        </p:blipFill>
        <p:spPr bwMode="auto">
          <a:xfrm>
            <a:off x="1573548" y="5695320"/>
            <a:ext cx="7341873" cy="4794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3771587C-BF84-F89B-912C-18AB1C2615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/>
        </p:blipFill>
        <p:spPr bwMode="auto">
          <a:xfrm>
            <a:off x="11986051" y="1165550"/>
            <a:ext cx="7044899" cy="3513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371B86B9-4546-AB2F-D7A0-F841BC97736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0" y="10673529"/>
            <a:ext cx="2830097" cy="637409"/>
          </a:xfrm>
          <a:prstGeom prst="rect">
            <a:avLst/>
          </a:prstGeom>
        </p:spPr>
      </p:pic>
      <p:sp>
        <p:nvSpPr>
          <p:cNvPr id="14" name="object 6">
            <a:extLst>
              <a:ext uri="{FF2B5EF4-FFF2-40B4-BE49-F238E27FC236}">
                <a16:creationId xmlns:a16="http://schemas.microsoft.com/office/drawing/2014/main" id="{135570B5-8C25-202C-E710-5FE92308A10C}"/>
              </a:ext>
            </a:extLst>
          </p:cNvPr>
          <p:cNvSpPr txBox="1"/>
          <p:nvPr/>
        </p:nvSpPr>
        <p:spPr>
          <a:xfrm>
            <a:off x="11432756" y="7379269"/>
            <a:ext cx="7156715" cy="1110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33200"/>
              </a:lnSpc>
              <a:spcBef>
                <a:spcPts val="100"/>
              </a:spcBef>
            </a:pPr>
            <a:r>
              <a:rPr sz="2800" spc="-10" dirty="0">
                <a:solidFill>
                  <a:srgbClr val="FF0000"/>
                </a:solidFill>
                <a:highlight>
                  <a:srgbClr val="000000"/>
                </a:highlight>
                <a:latin typeface="Benton Sans"/>
                <a:cs typeface="Weizmann" panose="020B0604020202020204" charset="-79"/>
              </a:rPr>
              <a:t>Knowing the drift velocity is required to convert drift time into distance</a:t>
            </a:r>
            <a:endParaRPr sz="2800" dirty="0">
              <a:solidFill>
                <a:srgbClr val="FF0000"/>
              </a:solidFill>
              <a:highlight>
                <a:srgbClr val="000000"/>
              </a:highlight>
              <a:latin typeface="Benton Sans"/>
              <a:cs typeface="Weizmann" panose="020B0604020202020204" charset="-79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AA36D7-AA06-0225-71CE-81165EB7D914}"/>
              </a:ext>
            </a:extLst>
          </p:cNvPr>
          <p:cNvSpPr txBox="1"/>
          <p:nvPr/>
        </p:nvSpPr>
        <p:spPr>
          <a:xfrm>
            <a:off x="6313417" y="10910828"/>
            <a:ext cx="7478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Ryan Felkai,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SARAF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&amp;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WIS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 TPC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mini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-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workshop</a:t>
            </a:r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, 19th February 2026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2F18A2-774B-5C79-86FD-70212AB5529E}"/>
              </a:ext>
            </a:extLst>
          </p:cNvPr>
          <p:cNvSpPr txBox="1"/>
          <p:nvPr/>
        </p:nvSpPr>
        <p:spPr>
          <a:xfrm>
            <a:off x="16773993" y="2178070"/>
            <a:ext cx="1064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</a:t>
            </a:r>
            <a:r>
              <a:rPr lang="en-IL" dirty="0" err="1"/>
              <a:t>xplain</a:t>
            </a:r>
            <a:r>
              <a:rPr lang="en-IL" dirty="0"/>
              <a:t> signal shape</a:t>
            </a:r>
          </a:p>
        </p:txBody>
      </p:sp>
    </p:spTree>
    <p:extLst>
      <p:ext uri="{BB962C8B-B14F-4D97-AF65-F5344CB8AC3E}">
        <p14:creationId xmlns:p14="http://schemas.microsoft.com/office/powerpoint/2010/main" val="3850166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9D1403-4119-92E5-7251-E0B44C0573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B0A3705-72C7-073B-40A0-AF9165B88DE5}"/>
              </a:ext>
            </a:extLst>
          </p:cNvPr>
          <p:cNvGrpSpPr/>
          <p:nvPr/>
        </p:nvGrpSpPr>
        <p:grpSpPr>
          <a:xfrm>
            <a:off x="781050" y="9416441"/>
            <a:ext cx="18249900" cy="1463008"/>
            <a:chOff x="781050" y="9416441"/>
            <a:chExt cx="18249900" cy="146300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4C28D5D7-1E54-D745-9C83-43A5616BF8B9}"/>
                </a:ext>
              </a:extLst>
            </p:cNvPr>
            <p:cNvSpPr/>
            <p:nvPr/>
          </p:nvSpPr>
          <p:spPr>
            <a:xfrm>
              <a:off x="885825" y="9416441"/>
              <a:ext cx="18145125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666832A-A6D1-B8E4-FCE8-796D78273B9D}"/>
                </a:ext>
              </a:extLst>
            </p:cNvPr>
            <p:cNvSpPr/>
            <p:nvPr/>
          </p:nvSpPr>
          <p:spPr>
            <a:xfrm>
              <a:off x="781050" y="9979449"/>
              <a:ext cx="3033713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pic>
        <p:nvPicPr>
          <p:cNvPr id="9" name="Graphic 8">
            <a:extLst>
              <a:ext uri="{FF2B5EF4-FFF2-40B4-BE49-F238E27FC236}">
                <a16:creationId xmlns:a16="http://schemas.microsoft.com/office/drawing/2014/main" id="{5FCF3E94-8E64-20E2-0858-19CC55A679E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52844" y="404783"/>
            <a:ext cx="7996615" cy="920443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088E11-635D-05E1-9A10-A93257343A5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/>
        <p:txBody>
          <a:bodyPr/>
          <a:lstStyle/>
          <a:p>
            <a:fld id="{017201C4-3B24-1E4B-ADB6-363362C7BC58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17F3B3E-9C93-FF77-1602-12163B65CE7F}"/>
              </a:ext>
            </a:extLst>
          </p:cNvPr>
          <p:cNvGrpSpPr/>
          <p:nvPr/>
        </p:nvGrpSpPr>
        <p:grpSpPr>
          <a:xfrm>
            <a:off x="11414760" y="605335"/>
            <a:ext cx="8125047" cy="4267175"/>
            <a:chOff x="10487026" y="6992048"/>
            <a:chExt cx="8539768" cy="2505121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0ED3113-0F48-0D20-F30B-FB432F329636}"/>
                </a:ext>
              </a:extLst>
            </p:cNvPr>
            <p:cNvSpPr/>
            <p:nvPr/>
          </p:nvSpPr>
          <p:spPr>
            <a:xfrm>
              <a:off x="10487026" y="6992048"/>
              <a:ext cx="8539768" cy="2505121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695C7FB-3046-35F6-A797-332F3554F956}"/>
                </a:ext>
              </a:extLst>
            </p:cNvPr>
            <p:cNvSpPr txBox="1"/>
            <p:nvPr/>
          </p:nvSpPr>
          <p:spPr>
            <a:xfrm>
              <a:off x="10487026" y="7048693"/>
              <a:ext cx="8539768" cy="271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Direct measurement from preamp rise time (drift-only)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43D9552-78BA-86C9-FE14-DAF81F69FF24}"/>
              </a:ext>
            </a:extLst>
          </p:cNvPr>
          <p:cNvGrpSpPr/>
          <p:nvPr/>
        </p:nvGrpSpPr>
        <p:grpSpPr>
          <a:xfrm>
            <a:off x="9748388" y="5285164"/>
            <a:ext cx="8783752" cy="5443930"/>
            <a:chOff x="10487025" y="6992048"/>
            <a:chExt cx="8539769" cy="2505121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10DEF86-B4CE-362C-A33D-C34A04D81CE4}"/>
                </a:ext>
              </a:extLst>
            </p:cNvPr>
            <p:cNvSpPr/>
            <p:nvPr/>
          </p:nvSpPr>
          <p:spPr>
            <a:xfrm>
              <a:off x="10487026" y="6992048"/>
              <a:ext cx="8539768" cy="2505121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983C41F-F565-AE32-5333-620837B3D25B}"/>
                </a:ext>
              </a:extLst>
            </p:cNvPr>
            <p:cNvSpPr txBox="1"/>
            <p:nvPr/>
          </p:nvSpPr>
          <p:spPr>
            <a:xfrm>
              <a:off x="10487025" y="7013513"/>
              <a:ext cx="8539768" cy="21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Electron drift velocity Vs Drift Field</a:t>
              </a:r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3850D1B-D4BA-4621-E363-B297C7C67C3C}"/>
              </a:ext>
            </a:extLst>
          </p:cNvPr>
          <p:cNvSpPr/>
          <p:nvPr/>
        </p:nvSpPr>
        <p:spPr>
          <a:xfrm>
            <a:off x="200768" y="2085952"/>
            <a:ext cx="11071863" cy="3086949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 dirty="0"/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F3082309-687C-8DE4-993C-49A1AE474CD9}"/>
              </a:ext>
            </a:extLst>
          </p:cNvPr>
          <p:cNvSpPr txBox="1"/>
          <p:nvPr/>
        </p:nvSpPr>
        <p:spPr>
          <a:xfrm>
            <a:off x="342897" y="2178070"/>
            <a:ext cx="11043076" cy="28427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3200"/>
              </a:lnSpc>
              <a:spcBef>
                <a:spcPts val="100"/>
              </a:spcBef>
            </a:pPr>
            <a:r>
              <a:rPr sz="2800" spc="-10" dirty="0">
                <a:latin typeface="Benton Sans"/>
                <a:cs typeface="Weizmann" panose="020B0604020202020204" charset="-79"/>
              </a:rPr>
              <a:t>Two ways to compute the electron drift velocity:</a:t>
            </a:r>
            <a:br>
              <a:rPr sz="2800" spc="-10" dirty="0">
                <a:latin typeface="Benton Sans"/>
                <a:cs typeface="Weizmann" panose="020B0604020202020204" charset="-79"/>
              </a:rPr>
            </a:br>
            <a:r>
              <a:rPr sz="2800" spc="-10" dirty="0">
                <a:latin typeface="Benton Sans"/>
                <a:cs typeface="Weizmann" panose="020B0604020202020204" charset="-79"/>
              </a:rPr>
              <a:t>	- </a:t>
            </a:r>
            <a:r>
              <a:rPr lang="en-US" sz="2800" spc="-10" dirty="0">
                <a:latin typeface="Benton Sans"/>
                <a:cs typeface="Weizmann" panose="020B0604020202020204" charset="-79"/>
              </a:rPr>
              <a:t>Charge signal rise time (drift-only) on the drift anode</a:t>
            </a:r>
            <a:br>
              <a:rPr sz="2800" spc="-10" dirty="0">
                <a:latin typeface="Benton Sans"/>
                <a:cs typeface="Weizmann" panose="020B0604020202020204" charset="-79"/>
              </a:rPr>
            </a:br>
            <a:r>
              <a:rPr sz="2800" spc="-10" dirty="0">
                <a:latin typeface="Benton Sans"/>
                <a:cs typeface="Weizmann" panose="020B0604020202020204" charset="-79"/>
              </a:rPr>
              <a:t>	- Extrapolation of the anti-correlation between S2 delay and S2 duration</a:t>
            </a:r>
          </a:p>
          <a:p>
            <a:pPr marL="12700" marR="5080">
              <a:lnSpc>
                <a:spcPct val="133200"/>
              </a:lnSpc>
              <a:spcBef>
                <a:spcPts val="100"/>
              </a:spcBef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These methods take advantage of the alphas being emitted from behind the drift cathode</a:t>
            </a:r>
            <a:endParaRPr sz="2800" dirty="0">
              <a:latin typeface="Benton Sans"/>
              <a:cs typeface="Weizmann" panose="020B0604020202020204" charset="-79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53529BC-CA22-7EA8-837D-20AD32664502}"/>
              </a:ext>
            </a:extLst>
          </p:cNvPr>
          <p:cNvSpPr txBox="1"/>
          <p:nvPr/>
        </p:nvSpPr>
        <p:spPr>
          <a:xfrm>
            <a:off x="882000" y="558000"/>
            <a:ext cx="10176312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IL" sz="5500" dirty="0">
                <a:latin typeface="Weizmann" pitchFamily="2" charset="-79"/>
                <a:cs typeface="Weizmann" pitchFamily="2" charset="-79"/>
              </a:rPr>
              <a:t>Electron transport in the drift region</a:t>
            </a:r>
            <a:endParaRPr lang="en-US" sz="5500" dirty="0">
              <a:latin typeface="Weizmann" pitchFamily="2" charset="-79"/>
              <a:cs typeface="Weizmann" pitchFamily="2" charset="-79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C0A30AD-CD54-5BD7-B355-4665ED2F534A}"/>
              </a:ext>
            </a:extLst>
          </p:cNvPr>
          <p:cNvGrpSpPr/>
          <p:nvPr/>
        </p:nvGrpSpPr>
        <p:grpSpPr>
          <a:xfrm>
            <a:off x="1043006" y="5252549"/>
            <a:ext cx="8407115" cy="5364000"/>
            <a:chOff x="10487026" y="6992048"/>
            <a:chExt cx="8539768" cy="2505121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07B01053-F941-36F1-BF86-30EFF68E4CB8}"/>
                </a:ext>
              </a:extLst>
            </p:cNvPr>
            <p:cNvSpPr/>
            <p:nvPr/>
          </p:nvSpPr>
          <p:spPr>
            <a:xfrm>
              <a:off x="10487026" y="6992048"/>
              <a:ext cx="8539768" cy="2505121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75A8828-997F-A9B4-90EE-8FC036758D0C}"/>
                </a:ext>
              </a:extLst>
            </p:cNvPr>
            <p:cNvSpPr txBox="1"/>
            <p:nvPr/>
          </p:nvSpPr>
          <p:spPr>
            <a:xfrm>
              <a:off x="10722964" y="7024328"/>
              <a:ext cx="8067891" cy="215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S2 delay </a:t>
              </a:r>
              <a:r>
                <a:rPr lang="en-IL" sz="2400" b="1" dirty="0" err="1">
                  <a:latin typeface="Benton Sans"/>
                  <a:cs typeface="Weizmann" panose="020B0604020202020204" charset="-79"/>
                </a:rPr>
                <a:t>wrt</a:t>
              </a:r>
              <a:r>
                <a:rPr lang="en-IL" sz="2400" b="1" dirty="0">
                  <a:latin typeface="Benton Sans"/>
                  <a:cs typeface="Weizmann" panose="020B0604020202020204" charset="-79"/>
                </a:rPr>
                <a:t> S1 (</a:t>
              </a:r>
              <a:r>
                <a:rPr lang="el-GR" sz="2400" b="1" dirty="0">
                  <a:latin typeface="Benton Sans"/>
                  <a:cs typeface="Weizmann" panose="020B0604020202020204" charset="-79"/>
                </a:rPr>
                <a:t>Δ</a:t>
              </a:r>
              <a:r>
                <a:rPr lang="fr-FR" sz="2400" b="1" dirty="0">
                  <a:latin typeface="Benton Sans"/>
                  <a:cs typeface="Weizmann" panose="020B0604020202020204" charset="-79"/>
                </a:rPr>
                <a:t>t</a:t>
              </a:r>
              <a:r>
                <a:rPr lang="en-IL" sz="2400" b="1" dirty="0">
                  <a:latin typeface="Benton Sans"/>
                  <a:cs typeface="Weizmann" panose="020B0604020202020204" charset="-79"/>
                </a:rPr>
                <a:t>) vs S2 duration (drift field of 200 V/cm) </a:t>
              </a:r>
            </a:p>
          </p:txBody>
        </p:sp>
      </p:grpSp>
      <p:pic>
        <p:nvPicPr>
          <p:cNvPr id="2050" name="Picture 2">
            <a:extLst>
              <a:ext uri="{FF2B5EF4-FFF2-40B4-BE49-F238E27FC236}">
                <a16:creationId xmlns:a16="http://schemas.microsoft.com/office/drawing/2014/main" id="{1587B8AE-D203-E7C9-3B2F-01C60A9D6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1573548" y="5695320"/>
            <a:ext cx="7341873" cy="4794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7083E3D5-2675-321B-F06C-DDF66B009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/>
        </p:blipFill>
        <p:spPr bwMode="auto">
          <a:xfrm>
            <a:off x="10463987" y="5811451"/>
            <a:ext cx="7425693" cy="4797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48DA9CA5-E3EC-7D01-0AA7-8633D3205B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/>
        </p:blipFill>
        <p:spPr bwMode="auto">
          <a:xfrm>
            <a:off x="11986051" y="1165550"/>
            <a:ext cx="7044899" cy="3513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3E50A2F3-58F5-8E43-CD6F-8FEDB87B386D}"/>
              </a:ext>
            </a:extLst>
          </p:cNvPr>
          <p:cNvSpPr/>
          <p:nvPr/>
        </p:nvSpPr>
        <p:spPr>
          <a:xfrm>
            <a:off x="13968254" y="6671267"/>
            <a:ext cx="500062" cy="6429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27D65C4-F6EA-373F-4211-444EAFE59E0D}"/>
              </a:ext>
            </a:extLst>
          </p:cNvPr>
          <p:cNvSpPr txBox="1"/>
          <p:nvPr/>
        </p:nvSpPr>
        <p:spPr>
          <a:xfrm>
            <a:off x="14596898" y="7199905"/>
            <a:ext cx="35053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2400" dirty="0">
                <a:solidFill>
                  <a:srgbClr val="FF0000"/>
                </a:solidFill>
                <a:latin typeface="Benton Sans"/>
              </a:rPr>
              <a:t>Working value:</a:t>
            </a:r>
            <a:br>
              <a:rPr lang="en-IL" sz="2400" dirty="0">
                <a:solidFill>
                  <a:srgbClr val="FF0000"/>
                </a:solidFill>
                <a:latin typeface="Benton Sans"/>
              </a:rPr>
            </a:br>
            <a:r>
              <a:rPr lang="en-IL" sz="2400" dirty="0">
                <a:solidFill>
                  <a:srgbClr val="FF0000"/>
                </a:solidFill>
                <a:latin typeface="Benton Sans"/>
              </a:rPr>
              <a:t>77 mm/µs at 200 V/cm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E1A7A6AD-69AC-CCA9-C41D-BD88C113A40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0" y="10673529"/>
            <a:ext cx="2830097" cy="637409"/>
          </a:xfrm>
          <a:prstGeom prst="rect">
            <a:avLst/>
          </a:prstGeom>
        </p:spPr>
      </p:pic>
      <p:sp>
        <p:nvSpPr>
          <p:cNvPr id="27" name="Arrow: Down 26">
            <a:extLst>
              <a:ext uri="{FF2B5EF4-FFF2-40B4-BE49-F238E27FC236}">
                <a16:creationId xmlns:a16="http://schemas.microsoft.com/office/drawing/2014/main" id="{D36003EC-8DFB-B147-0F57-BF633DEAC3F5}"/>
              </a:ext>
            </a:extLst>
          </p:cNvPr>
          <p:cNvSpPr/>
          <p:nvPr/>
        </p:nvSpPr>
        <p:spPr>
          <a:xfrm rot="16200000">
            <a:off x="9383623" y="7443081"/>
            <a:ext cx="450671" cy="845602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8CBC58E9-C296-2E10-8C5A-042095C7A844}"/>
              </a:ext>
            </a:extLst>
          </p:cNvPr>
          <p:cNvSpPr/>
          <p:nvPr/>
        </p:nvSpPr>
        <p:spPr>
          <a:xfrm>
            <a:off x="15070798" y="4735179"/>
            <a:ext cx="450671" cy="648000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A6EF89-A0C9-73C6-E736-A1371DEF8076}"/>
              </a:ext>
            </a:extLst>
          </p:cNvPr>
          <p:cNvSpPr txBox="1"/>
          <p:nvPr/>
        </p:nvSpPr>
        <p:spPr>
          <a:xfrm>
            <a:off x="6313417" y="10910828"/>
            <a:ext cx="7478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Ryan Felkai,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SARAF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&amp;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WIS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 TPC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mini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-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workshop</a:t>
            </a:r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, 19th February 2026</a:t>
            </a:r>
          </a:p>
        </p:txBody>
      </p:sp>
    </p:spTree>
    <p:extLst>
      <p:ext uri="{BB962C8B-B14F-4D97-AF65-F5344CB8AC3E}">
        <p14:creationId xmlns:p14="http://schemas.microsoft.com/office/powerpoint/2010/main" val="977089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F4F146-DE19-F9AC-5D1D-5B3D22EADA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148C3FB3-8B99-6AF4-EADB-F5F5AC4E901B}"/>
              </a:ext>
            </a:extLst>
          </p:cNvPr>
          <p:cNvGrpSpPr/>
          <p:nvPr/>
        </p:nvGrpSpPr>
        <p:grpSpPr>
          <a:xfrm>
            <a:off x="781050" y="9416441"/>
            <a:ext cx="18249900" cy="1463008"/>
            <a:chOff x="781050" y="9416441"/>
            <a:chExt cx="18249900" cy="1463008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4CCB687-644B-BA80-1765-F68BB06A5DB2}"/>
                </a:ext>
              </a:extLst>
            </p:cNvPr>
            <p:cNvSpPr/>
            <p:nvPr/>
          </p:nvSpPr>
          <p:spPr>
            <a:xfrm>
              <a:off x="885825" y="9416441"/>
              <a:ext cx="18145125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07F9FEA-3BC0-52B9-0DB6-A1AA86BA6204}"/>
                </a:ext>
              </a:extLst>
            </p:cNvPr>
            <p:cNvSpPr/>
            <p:nvPr/>
          </p:nvSpPr>
          <p:spPr>
            <a:xfrm>
              <a:off x="781050" y="9979449"/>
              <a:ext cx="3033713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8C73E9E-5082-58BD-52C5-6B65DD520DC2}"/>
              </a:ext>
            </a:extLst>
          </p:cNvPr>
          <p:cNvGrpSpPr/>
          <p:nvPr/>
        </p:nvGrpSpPr>
        <p:grpSpPr>
          <a:xfrm>
            <a:off x="12236470" y="6763382"/>
            <a:ext cx="4346341" cy="413338"/>
            <a:chOff x="781050" y="9416441"/>
            <a:chExt cx="18249900" cy="146300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9BA23E3-EEA0-0B49-15C7-96D37A28E053}"/>
                </a:ext>
              </a:extLst>
            </p:cNvPr>
            <p:cNvSpPr/>
            <p:nvPr/>
          </p:nvSpPr>
          <p:spPr>
            <a:xfrm>
              <a:off x="885825" y="9416441"/>
              <a:ext cx="18145125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9225095-7963-91A9-45E0-632319A155B8}"/>
                </a:ext>
              </a:extLst>
            </p:cNvPr>
            <p:cNvSpPr/>
            <p:nvPr/>
          </p:nvSpPr>
          <p:spPr>
            <a:xfrm>
              <a:off x="781050" y="9979449"/>
              <a:ext cx="3033713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pic>
        <p:nvPicPr>
          <p:cNvPr id="9" name="Graphic 8">
            <a:extLst>
              <a:ext uri="{FF2B5EF4-FFF2-40B4-BE49-F238E27FC236}">
                <a16:creationId xmlns:a16="http://schemas.microsoft.com/office/drawing/2014/main" id="{0504B106-6F85-F68B-8B05-03F986FB345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52844" y="404783"/>
            <a:ext cx="7996615" cy="920443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CB4B79-5220-FA93-F887-C8BB7235D92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/>
        <p:txBody>
          <a:bodyPr/>
          <a:lstStyle/>
          <a:p>
            <a:fld id="{017201C4-3B24-1E4B-ADB6-363362C7BC58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3BF7CB1-27C9-1C76-0FEF-315B0F93DF74}"/>
              </a:ext>
            </a:extLst>
          </p:cNvPr>
          <p:cNvGrpSpPr/>
          <p:nvPr/>
        </p:nvGrpSpPr>
        <p:grpSpPr>
          <a:xfrm>
            <a:off x="10606129" y="5553487"/>
            <a:ext cx="8276454" cy="5041425"/>
            <a:chOff x="10487026" y="6992048"/>
            <a:chExt cx="8539768" cy="2505121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B640A723-0266-BCF3-ECE1-E5CD613FCD4F}"/>
                </a:ext>
              </a:extLst>
            </p:cNvPr>
            <p:cNvSpPr/>
            <p:nvPr/>
          </p:nvSpPr>
          <p:spPr>
            <a:xfrm>
              <a:off x="10487026" y="6992048"/>
              <a:ext cx="8539768" cy="2505121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C8424ED-2A02-7797-50A2-2D2AE8A0A977}"/>
                </a:ext>
              </a:extLst>
            </p:cNvPr>
            <p:cNvSpPr txBox="1"/>
            <p:nvPr/>
          </p:nvSpPr>
          <p:spPr>
            <a:xfrm>
              <a:off x="12312704" y="7027393"/>
              <a:ext cx="4888408" cy="229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Light Yield Vs Gain</a:t>
              </a:r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975DAC-6275-1E77-7236-2871A0D51A93}"/>
              </a:ext>
            </a:extLst>
          </p:cNvPr>
          <p:cNvSpPr/>
          <p:nvPr/>
        </p:nvSpPr>
        <p:spPr>
          <a:xfrm>
            <a:off x="700021" y="2074093"/>
            <a:ext cx="9486963" cy="3013040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EF6709B9-C789-1A7C-247B-5BE737B6FB62}"/>
              </a:ext>
            </a:extLst>
          </p:cNvPr>
          <p:cNvSpPr txBox="1"/>
          <p:nvPr/>
        </p:nvSpPr>
        <p:spPr>
          <a:xfrm>
            <a:off x="924864" y="2160828"/>
            <a:ext cx="9285717" cy="286834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3200"/>
              </a:lnSpc>
              <a:spcBef>
                <a:spcPts val="100"/>
              </a:spcBef>
            </a:pPr>
            <a:r>
              <a:rPr sz="2800" b="1" spc="-10" dirty="0">
                <a:latin typeface="Benton Sans"/>
                <a:cs typeface="Weizmann" panose="020B0604020202020204" charset="-79"/>
              </a:rPr>
              <a:t>Charge gain: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Tx/>
              <a:buChar char="-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Charge sensitive preamplifier connected to the second anode 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Tx/>
              <a:buChar char="-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Drift field at 200 V/cm, gap spacing 1.6 / 3 / 4.6 mm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Tx/>
              <a:buChar char="-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Collected charges normalized to that obtained in drift-only/collection</a:t>
            </a:r>
            <a:endParaRPr lang="en-US" sz="2800" dirty="0">
              <a:latin typeface="Benton Sans"/>
              <a:cs typeface="Weizmann" panose="020B0604020202020204" charset="-79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736DB8-848E-5BCD-A20F-4276DF3E9249}"/>
              </a:ext>
            </a:extLst>
          </p:cNvPr>
          <p:cNvSpPr txBox="1"/>
          <p:nvPr/>
        </p:nvSpPr>
        <p:spPr>
          <a:xfrm>
            <a:off x="882000" y="558000"/>
            <a:ext cx="12831137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IL" sz="5500" dirty="0">
                <a:latin typeface="Weizmann" pitchFamily="2" charset="-79"/>
                <a:cs typeface="Weizmann" pitchFamily="2" charset="-79"/>
              </a:rPr>
              <a:t>Detector performance</a:t>
            </a:r>
            <a:endParaRPr lang="en-US" sz="5500" dirty="0">
              <a:latin typeface="Weizmann" pitchFamily="2" charset="-79"/>
              <a:cs typeface="Weizmann" pitchFamily="2" charset="-79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4753307-01E8-0214-58A8-A84171ACA561}"/>
              </a:ext>
            </a:extLst>
          </p:cNvPr>
          <p:cNvSpPr/>
          <p:nvPr/>
        </p:nvSpPr>
        <p:spPr>
          <a:xfrm>
            <a:off x="680754" y="5726931"/>
            <a:ext cx="8116405" cy="3013040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0" name="object 6">
            <a:extLst>
              <a:ext uri="{FF2B5EF4-FFF2-40B4-BE49-F238E27FC236}">
                <a16:creationId xmlns:a16="http://schemas.microsoft.com/office/drawing/2014/main" id="{E9A65D6C-774D-C6FC-B5CE-970D5751977C}"/>
              </a:ext>
            </a:extLst>
          </p:cNvPr>
          <p:cNvSpPr txBox="1"/>
          <p:nvPr/>
        </p:nvSpPr>
        <p:spPr>
          <a:xfrm>
            <a:off x="925200" y="5913682"/>
            <a:ext cx="8391327" cy="2282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3200"/>
              </a:lnSpc>
              <a:spcBef>
                <a:spcPts val="100"/>
              </a:spcBef>
            </a:pPr>
            <a:r>
              <a:rPr sz="2800" b="1" spc="-10" dirty="0">
                <a:latin typeface="Benton Sans"/>
                <a:cs typeface="Weizmann" panose="020B0604020202020204" charset="-79"/>
              </a:rPr>
              <a:t>Light yield: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Tx/>
              <a:buChar char="-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Integrate baseline-subtracted PMT waveform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Tx/>
              <a:buChar char="-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Convert to absolute yield using </a:t>
            </a:r>
            <a:r>
              <a:rPr lang="en-IL" sz="2800" spc="-10" dirty="0" err="1">
                <a:latin typeface="Benton Sans"/>
                <a:cs typeface="Weizmann" panose="020B0604020202020204" charset="-79"/>
              </a:rPr>
              <a:t>Ar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/CF4 secondary emission spectrum [1], PMT QE and solid angle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3DA115F4-CF4D-8DC2-5C16-48098006A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11077837" y="6094149"/>
            <a:ext cx="7176693" cy="4344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CFBBC6C-B1DD-FF1E-95C3-831DD8420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/>
        </p:blipFill>
        <p:spPr bwMode="auto">
          <a:xfrm>
            <a:off x="11077837" y="814858"/>
            <a:ext cx="7176693" cy="4344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D7652371-5428-114A-12F1-2556BE31BD9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0" y="10673529"/>
            <a:ext cx="2830097" cy="63740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D424C19-C0CE-CAB9-8AD5-80C8E721588B}"/>
              </a:ext>
            </a:extLst>
          </p:cNvPr>
          <p:cNvSpPr txBox="1"/>
          <p:nvPr/>
        </p:nvSpPr>
        <p:spPr>
          <a:xfrm>
            <a:off x="61887" y="9210492"/>
            <a:ext cx="1054424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1900" dirty="0">
                <a:solidFill>
                  <a:schemeClr val="accent1"/>
                </a:solidFill>
                <a:latin typeface="Benton Sans"/>
                <a:cs typeface="Weizmann" panose="020B0604020202020204" charset="-79"/>
              </a:rPr>
              <a:t>[1] </a:t>
            </a:r>
            <a:r>
              <a:rPr lang="en-US" sz="1900" dirty="0">
                <a:solidFill>
                  <a:schemeClr val="accent1"/>
                </a:solidFill>
                <a:latin typeface="Benton Sans"/>
                <a:cs typeface="Weizmann" panose="020B0604020202020204" charset="-79"/>
              </a:rPr>
              <a:t>F. M. </a:t>
            </a:r>
            <a:r>
              <a:rPr lang="en-US" sz="1900" dirty="0" err="1">
                <a:solidFill>
                  <a:schemeClr val="accent1"/>
                </a:solidFill>
                <a:latin typeface="Benton Sans"/>
                <a:cs typeface="Weizmann" panose="020B0604020202020204" charset="-79"/>
              </a:rPr>
              <a:t>Brunbauer</a:t>
            </a:r>
            <a:r>
              <a:rPr lang="en-US" sz="1900" dirty="0">
                <a:solidFill>
                  <a:schemeClr val="accent1"/>
                </a:solidFill>
                <a:latin typeface="Benton Sans"/>
                <a:cs typeface="Weizmann" panose="020B0604020202020204" charset="-79"/>
              </a:rPr>
              <a:t>, Applications of gas scintillation properties in optically read out GEM-based detectors, PhD. Thesis</a:t>
            </a:r>
            <a:r>
              <a:rPr lang="en-IL" sz="1900" dirty="0">
                <a:solidFill>
                  <a:schemeClr val="accent1"/>
                </a:solidFill>
                <a:latin typeface="Benton Sans"/>
                <a:cs typeface="Weizmann" panose="020B0604020202020204" charset="-79"/>
              </a:rPr>
              <a:t>, 2018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F56232A-2E85-DF32-7231-2CCCAED1F475}"/>
              </a:ext>
            </a:extLst>
          </p:cNvPr>
          <p:cNvGrpSpPr/>
          <p:nvPr/>
        </p:nvGrpSpPr>
        <p:grpSpPr>
          <a:xfrm>
            <a:off x="10606129" y="408708"/>
            <a:ext cx="8276454" cy="5056027"/>
            <a:chOff x="10329777" y="4374041"/>
            <a:chExt cx="8539768" cy="2512377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B381D02C-FBDC-F74F-F30C-2046BBD2B498}"/>
                </a:ext>
              </a:extLst>
            </p:cNvPr>
            <p:cNvSpPr/>
            <p:nvPr/>
          </p:nvSpPr>
          <p:spPr>
            <a:xfrm>
              <a:off x="10329777" y="4381297"/>
              <a:ext cx="8539768" cy="2505121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23EDAF6-0E5C-79AC-ED3C-2C898434B45F}"/>
                </a:ext>
              </a:extLst>
            </p:cNvPr>
            <p:cNvSpPr txBox="1"/>
            <p:nvPr/>
          </p:nvSpPr>
          <p:spPr>
            <a:xfrm>
              <a:off x="12155455" y="4374041"/>
              <a:ext cx="4888408" cy="229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Gain Vs Amplification Field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FA012E-CDEE-15BA-9232-2E3FB8D743AE}"/>
              </a:ext>
            </a:extLst>
          </p:cNvPr>
          <p:cNvSpPr txBox="1"/>
          <p:nvPr/>
        </p:nvSpPr>
        <p:spPr>
          <a:xfrm>
            <a:off x="6313417" y="10910828"/>
            <a:ext cx="7478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Ryan Felkai,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SARAF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&amp;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WIS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 TPC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mini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-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workshop</a:t>
            </a:r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, 19th February 2026</a:t>
            </a:r>
          </a:p>
        </p:txBody>
      </p:sp>
    </p:spTree>
    <p:extLst>
      <p:ext uri="{BB962C8B-B14F-4D97-AF65-F5344CB8AC3E}">
        <p14:creationId xmlns:p14="http://schemas.microsoft.com/office/powerpoint/2010/main" val="23928503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668E23-809D-9B1D-62F5-B8EC1F3F45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284BC5-DEC2-0BBA-B7F1-CE7AD4EF8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7201C4-3B24-1E4B-ADB6-363362C7BC58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DA7CECD-2001-162E-B827-EC48B5604B24}"/>
              </a:ext>
            </a:extLst>
          </p:cNvPr>
          <p:cNvGrpSpPr/>
          <p:nvPr/>
        </p:nvGrpSpPr>
        <p:grpSpPr>
          <a:xfrm>
            <a:off x="781050" y="9416441"/>
            <a:ext cx="18249900" cy="1463008"/>
            <a:chOff x="781050" y="9416441"/>
            <a:chExt cx="18249900" cy="146300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FFC96E7-D936-FE3C-9FF4-2816B69EC149}"/>
                </a:ext>
              </a:extLst>
            </p:cNvPr>
            <p:cNvSpPr/>
            <p:nvPr/>
          </p:nvSpPr>
          <p:spPr>
            <a:xfrm>
              <a:off x="885825" y="9416441"/>
              <a:ext cx="18145125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C8CBCD9-CEB0-88C8-217B-0A9ECD10B267}"/>
                </a:ext>
              </a:extLst>
            </p:cNvPr>
            <p:cNvSpPr/>
            <p:nvPr/>
          </p:nvSpPr>
          <p:spPr>
            <a:xfrm>
              <a:off x="781050" y="9979449"/>
              <a:ext cx="3033713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BA65618-1C81-F4FF-82A7-BC64723BA437}"/>
              </a:ext>
            </a:extLst>
          </p:cNvPr>
          <p:cNvSpPr txBox="1"/>
          <p:nvPr/>
        </p:nvSpPr>
        <p:spPr>
          <a:xfrm>
            <a:off x="882000" y="558000"/>
            <a:ext cx="12831137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IL" sz="5500" dirty="0">
                <a:latin typeface="Weizmann" pitchFamily="2" charset="-79"/>
                <a:cs typeface="Weizmann" pitchFamily="2" charset="-79"/>
              </a:rPr>
              <a:t>Detector performance: 2-gap operations</a:t>
            </a:r>
            <a:endParaRPr lang="en-US" sz="5500" dirty="0">
              <a:latin typeface="Weizmann" pitchFamily="2" charset="-79"/>
              <a:cs typeface="Weizmann" pitchFamily="2" charset="-79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F073693-DDFC-0EF5-3AC1-229A1D5EC2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563571" y="2620083"/>
            <a:ext cx="9037453" cy="54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2FDF11D-BD99-77EA-D70E-6AF077B8C5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/>
        </p:blipFill>
        <p:spPr bwMode="auto">
          <a:xfrm>
            <a:off x="10117138" y="2618689"/>
            <a:ext cx="9037466" cy="546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7F1B17-F645-A097-29E2-4C0362EB2946}"/>
              </a:ext>
            </a:extLst>
          </p:cNvPr>
          <p:cNvSpPr txBox="1"/>
          <p:nvPr/>
        </p:nvSpPr>
        <p:spPr>
          <a:xfrm>
            <a:off x="6313417" y="10910828"/>
            <a:ext cx="7478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Ryan Felkai,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SARAF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&amp;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WIS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 TPC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mini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-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workshop</a:t>
            </a:r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, 19th February 2026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DA64ED-319B-C06D-3202-BF897C431699}"/>
              </a:ext>
            </a:extLst>
          </p:cNvPr>
          <p:cNvSpPr txBox="1"/>
          <p:nvPr/>
        </p:nvSpPr>
        <p:spPr>
          <a:xfrm>
            <a:off x="11421282" y="5295131"/>
            <a:ext cx="1860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dirty="0"/>
              <a:t>Charge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34A3D58-3F2F-06CA-511D-17665B0362EA}"/>
              </a:ext>
            </a:extLst>
          </p:cNvPr>
          <p:cNvSpPr/>
          <p:nvPr/>
        </p:nvSpPr>
        <p:spPr>
          <a:xfrm>
            <a:off x="7552463" y="4557011"/>
            <a:ext cx="272402" cy="40055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9DB483A-2F8E-D13D-EC29-8AD3702FB13F}"/>
              </a:ext>
            </a:extLst>
          </p:cNvPr>
          <p:cNvSpPr/>
          <p:nvPr/>
        </p:nvSpPr>
        <p:spPr>
          <a:xfrm>
            <a:off x="16668981" y="5455190"/>
            <a:ext cx="272402" cy="40055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1374453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45C846-01CB-FE25-84E5-55BDCFEAA9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F39F2D52-EEF3-A457-15B2-847536B1637C}"/>
              </a:ext>
            </a:extLst>
          </p:cNvPr>
          <p:cNvSpPr/>
          <p:nvPr/>
        </p:nvSpPr>
        <p:spPr>
          <a:xfrm>
            <a:off x="1588" y="2223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8F2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088D7F-2AB1-FF2C-A00B-79DCCFEBF5CE}"/>
              </a:ext>
            </a:extLst>
          </p:cNvPr>
          <p:cNvSpPr txBox="1"/>
          <p:nvPr/>
        </p:nvSpPr>
        <p:spPr>
          <a:xfrm>
            <a:off x="5795103" y="6173650"/>
            <a:ext cx="1022677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IL" sz="6000" dirty="0">
                <a:latin typeface="Weizmann" pitchFamily="2" charset="-79"/>
                <a:cs typeface="Weizmann" pitchFamily="2" charset="-79"/>
              </a:rPr>
              <a:t>3D alpha tracks projection</a:t>
            </a:r>
            <a:endParaRPr lang="en-US" sz="6000" dirty="0">
              <a:latin typeface="Weizmann" pitchFamily="2" charset="-79"/>
              <a:cs typeface="Weizmann" pitchFamily="2" charset="-79"/>
            </a:endParaRPr>
          </a:p>
        </p:txBody>
      </p:sp>
      <p:sp>
        <p:nvSpPr>
          <p:cNvPr id="9" name="object 12">
            <a:extLst>
              <a:ext uri="{FF2B5EF4-FFF2-40B4-BE49-F238E27FC236}">
                <a16:creationId xmlns:a16="http://schemas.microsoft.com/office/drawing/2014/main" id="{7E5984CD-A451-36A6-8942-C7723CB01B8F}"/>
              </a:ext>
            </a:extLst>
          </p:cNvPr>
          <p:cNvSpPr/>
          <p:nvPr userDrawn="1"/>
        </p:nvSpPr>
        <p:spPr>
          <a:xfrm>
            <a:off x="5423346" y="4811677"/>
            <a:ext cx="11201834" cy="4151090"/>
          </a:xfrm>
          <a:custGeom>
            <a:avLst/>
            <a:gdLst/>
            <a:ahLst/>
            <a:cxnLst/>
            <a:rect l="l" t="t" r="r" b="b"/>
            <a:pathLst>
              <a:path w="11379835" h="4859020">
                <a:moveTo>
                  <a:pt x="0" y="4858490"/>
                </a:moveTo>
                <a:lnTo>
                  <a:pt x="11379234" y="4858490"/>
                </a:lnTo>
                <a:lnTo>
                  <a:pt x="11379234" y="0"/>
                </a:lnTo>
                <a:lnTo>
                  <a:pt x="0" y="0"/>
                </a:lnTo>
                <a:lnTo>
                  <a:pt x="0" y="4858490"/>
                </a:lnTo>
                <a:close/>
              </a:path>
            </a:pathLst>
          </a:custGeom>
          <a:ln w="21590">
            <a:solidFill>
              <a:schemeClr val="tx1"/>
            </a:solidFill>
            <a:miter lim="800000"/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8DFF91B5-366A-D381-555D-8B10053C6DD3}"/>
              </a:ext>
            </a:extLst>
          </p:cNvPr>
          <p:cNvPicPr/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480508" y="2348171"/>
            <a:ext cx="6905090" cy="155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5639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4AB0D7-CF34-8F15-32D4-768DC43795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E939C26-7C1C-F71E-2553-F6FD83548F6B}"/>
              </a:ext>
            </a:extLst>
          </p:cNvPr>
          <p:cNvGrpSpPr/>
          <p:nvPr/>
        </p:nvGrpSpPr>
        <p:grpSpPr>
          <a:xfrm>
            <a:off x="781050" y="9416441"/>
            <a:ext cx="18249900" cy="1463008"/>
            <a:chOff x="781050" y="9416441"/>
            <a:chExt cx="18249900" cy="1463008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ECD737A-983D-4B31-FD69-E94544C9B50F}"/>
                </a:ext>
              </a:extLst>
            </p:cNvPr>
            <p:cNvSpPr/>
            <p:nvPr/>
          </p:nvSpPr>
          <p:spPr>
            <a:xfrm>
              <a:off x="885825" y="9416441"/>
              <a:ext cx="18145125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D06CA45-3810-FABA-B402-639811295F17}"/>
                </a:ext>
              </a:extLst>
            </p:cNvPr>
            <p:cNvSpPr/>
            <p:nvPr/>
          </p:nvSpPr>
          <p:spPr>
            <a:xfrm>
              <a:off x="781050" y="9979449"/>
              <a:ext cx="3033713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E835760-7B8C-2103-E63C-A5523197D842}"/>
              </a:ext>
            </a:extLst>
          </p:cNvPr>
          <p:cNvGrpSpPr/>
          <p:nvPr/>
        </p:nvGrpSpPr>
        <p:grpSpPr>
          <a:xfrm>
            <a:off x="12236470" y="6763382"/>
            <a:ext cx="4346341" cy="413338"/>
            <a:chOff x="781050" y="9416441"/>
            <a:chExt cx="18249900" cy="146300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4E7397EE-7B11-7D7D-DA0D-2CFF853A4484}"/>
                </a:ext>
              </a:extLst>
            </p:cNvPr>
            <p:cNvSpPr/>
            <p:nvPr/>
          </p:nvSpPr>
          <p:spPr>
            <a:xfrm>
              <a:off x="885825" y="9416441"/>
              <a:ext cx="18145125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E324EA0-B675-AD18-0069-1F76CB2915BB}"/>
                </a:ext>
              </a:extLst>
            </p:cNvPr>
            <p:cNvSpPr/>
            <p:nvPr/>
          </p:nvSpPr>
          <p:spPr>
            <a:xfrm>
              <a:off x="781050" y="9979449"/>
              <a:ext cx="3033713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pic>
        <p:nvPicPr>
          <p:cNvPr id="9" name="Graphic 8">
            <a:extLst>
              <a:ext uri="{FF2B5EF4-FFF2-40B4-BE49-F238E27FC236}">
                <a16:creationId xmlns:a16="http://schemas.microsoft.com/office/drawing/2014/main" id="{6E549359-BD0C-EC6A-D753-0B1085BE10A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52844" y="404783"/>
            <a:ext cx="7996615" cy="920443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6DD5F1-14FA-4624-9E15-D7B89FF9451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/>
        <p:txBody>
          <a:bodyPr/>
          <a:lstStyle/>
          <a:p>
            <a:fld id="{017201C4-3B24-1E4B-ADB6-363362C7BC58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87D2E92-17E9-4944-A8D4-99CA5013BBDB}"/>
              </a:ext>
            </a:extLst>
          </p:cNvPr>
          <p:cNvSpPr/>
          <p:nvPr/>
        </p:nvSpPr>
        <p:spPr>
          <a:xfrm>
            <a:off x="69771" y="1463083"/>
            <a:ext cx="10469969" cy="2734163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E5E88685-3F80-2BA5-040C-56924D9B9174}"/>
              </a:ext>
            </a:extLst>
          </p:cNvPr>
          <p:cNvSpPr txBox="1"/>
          <p:nvPr/>
        </p:nvSpPr>
        <p:spPr>
          <a:xfrm>
            <a:off x="114293" y="1674331"/>
            <a:ext cx="10327963" cy="22952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CMOS camera: 9.4MPixels, </a:t>
            </a:r>
            <a:r>
              <a:rPr lang="en-US" sz="2800" spc="-10" dirty="0">
                <a:latin typeface="Benton Sans"/>
                <a:cs typeface="Weizmann" panose="020B0604020202020204" charset="-79"/>
              </a:rPr>
              <a:t>4.6 µm pitch </a:t>
            </a:r>
            <a:r>
              <a:rPr lang="en-IL" sz="2800" spc="-10" dirty="0">
                <a:latin typeface="Benton Sans"/>
                <a:cs typeface="Weizmann" panose="020B0604020202020204" charset="-79"/>
                <a:sym typeface="Wingdings" panose="05000000000000000000" pitchFamily="2" charset="2"/>
              </a:rPr>
              <a:t> </a:t>
            </a:r>
            <a:r>
              <a:rPr lang="en-US" sz="2800" spc="-10" dirty="0">
                <a:latin typeface="Benton Sans"/>
                <a:cs typeface="Weizmann" panose="020B0604020202020204" charset="-79"/>
              </a:rPr>
              <a:t>18.841 mm × 10.598 mm</a:t>
            </a:r>
            <a:endParaRPr lang="en-IL" sz="2800" spc="-10" dirty="0">
              <a:latin typeface="Benton Sans"/>
              <a:cs typeface="Weizmann" panose="020B0604020202020204" charset="-79"/>
            </a:endParaRPr>
          </a:p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Extremely low readout noise </a:t>
            </a:r>
            <a:r>
              <a:rPr lang="en-IL" sz="2400" spc="-10" dirty="0">
                <a:latin typeface="Benton Sans"/>
                <a:cs typeface="Weizmann" panose="020B0604020202020204" charset="-79"/>
              </a:rPr>
              <a:t>(0.4 e</a:t>
            </a:r>
            <a:r>
              <a:rPr lang="en-IL" sz="2400" spc="-10" baseline="30000" dirty="0">
                <a:latin typeface="Benton Sans"/>
                <a:cs typeface="Weizmann" panose="020B0604020202020204" charset="-79"/>
              </a:rPr>
              <a:t>-</a:t>
            </a:r>
            <a:r>
              <a:rPr lang="en-IL" sz="2400" spc="-10" dirty="0">
                <a:latin typeface="Benton Sans"/>
                <a:cs typeface="Weizmann" panose="020B0604020202020204" charset="-79"/>
              </a:rPr>
              <a:t> rms in standard, 0.3 e</a:t>
            </a:r>
            <a:r>
              <a:rPr lang="en-IL" sz="2400" spc="-10" baseline="30000" dirty="0">
                <a:latin typeface="Benton Sans"/>
                <a:cs typeface="Weizmann" panose="020B0604020202020204" charset="-79"/>
              </a:rPr>
              <a:t>-</a:t>
            </a:r>
            <a:r>
              <a:rPr lang="en-IL" sz="2400" spc="-10" dirty="0">
                <a:latin typeface="Benton Sans"/>
                <a:cs typeface="Weizmann" panose="020B0604020202020204" charset="-79"/>
              </a:rPr>
              <a:t> rms in quiet)</a:t>
            </a:r>
          </a:p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Rolling shutter, readout time 8.3 </a:t>
            </a:r>
            <a:r>
              <a:rPr lang="en-IL" sz="2800" spc="-10" dirty="0" err="1">
                <a:latin typeface="Benton Sans"/>
                <a:cs typeface="Weizmann" panose="020B0604020202020204" charset="-79"/>
              </a:rPr>
              <a:t>ms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 and </a:t>
            </a:r>
            <a:r>
              <a:rPr lang="en-IL" sz="2800" spc="-10" dirty="0" err="1">
                <a:latin typeface="Benton Sans"/>
                <a:cs typeface="Weizmann" panose="020B0604020202020204" charset="-79"/>
              </a:rPr>
              <a:t>exp</a:t>
            </a:r>
            <a:r>
              <a:rPr lang="en-IL" sz="2800" spc="-10" baseline="-25000" dirty="0" err="1">
                <a:latin typeface="Benton Sans"/>
                <a:cs typeface="Weizmann" panose="020B0604020202020204" charset="-79"/>
              </a:rPr>
              <a:t>min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 7.6 </a:t>
            </a:r>
            <a:r>
              <a:rPr lang="en-US" sz="2800" spc="-10" dirty="0">
                <a:latin typeface="Benton Sans"/>
                <a:cs typeface="Weizmann" panose="020B0604020202020204" charset="-79"/>
              </a:rPr>
              <a:t>µ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s </a:t>
            </a:r>
            <a:r>
              <a:rPr lang="en-IL" sz="2800" spc="-10" dirty="0">
                <a:latin typeface="Benton Sans"/>
                <a:cs typeface="Weizmann" panose="020B0604020202020204" charset="-79"/>
                <a:sym typeface="Wingdings" panose="05000000000000000000" pitchFamily="2" charset="2"/>
              </a:rPr>
              <a:t> 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120 </a:t>
            </a:r>
            <a:r>
              <a:rPr lang="en-IL" sz="2800" spc="-10" dirty="0" err="1">
                <a:latin typeface="Benton Sans"/>
                <a:cs typeface="Weizmann" panose="020B0604020202020204" charset="-79"/>
              </a:rPr>
              <a:t>FPS</a:t>
            </a:r>
            <a:r>
              <a:rPr lang="en-IL" sz="2800" spc="-10" baseline="-25000" dirty="0" err="1">
                <a:latin typeface="Benton Sans"/>
                <a:cs typeface="Weizmann" panose="020B0604020202020204" charset="-79"/>
              </a:rPr>
              <a:t>max</a:t>
            </a:r>
            <a:endParaRPr lang="en-IL" sz="2800" spc="-10" baseline="-25000" dirty="0">
              <a:latin typeface="Benton Sans"/>
              <a:cs typeface="Weizmann" panose="020B0604020202020204" charset="-79"/>
            </a:endParaRPr>
          </a:p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QE up to 85% @ 460 nm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C00688-CD21-5C5D-61AD-721749198FA7}"/>
              </a:ext>
            </a:extLst>
          </p:cNvPr>
          <p:cNvSpPr txBox="1"/>
          <p:nvPr/>
        </p:nvSpPr>
        <p:spPr>
          <a:xfrm>
            <a:off x="882000" y="558000"/>
            <a:ext cx="12831137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IL" sz="5500" dirty="0">
                <a:latin typeface="Weizmann" pitchFamily="2" charset="-79"/>
                <a:cs typeface="Weizmann" pitchFamily="2" charset="-79"/>
              </a:rPr>
              <a:t>Orca Quest 2</a:t>
            </a:r>
            <a:endParaRPr lang="en-US" sz="5500" dirty="0">
              <a:latin typeface="Weizmann" pitchFamily="2" charset="-79"/>
              <a:cs typeface="Weizmann" pitchFamily="2" charset="-79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D125CA9-58A6-19B5-6AE5-7C7794C8AF57}"/>
              </a:ext>
            </a:extLst>
          </p:cNvPr>
          <p:cNvGrpSpPr/>
          <p:nvPr/>
        </p:nvGrpSpPr>
        <p:grpSpPr>
          <a:xfrm>
            <a:off x="10470933" y="6052878"/>
            <a:ext cx="7478855" cy="4904516"/>
            <a:chOff x="10487026" y="6992048"/>
            <a:chExt cx="8539768" cy="2505121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7086179-06C9-41E6-AD1A-8BADE9D4B3FA}"/>
                </a:ext>
              </a:extLst>
            </p:cNvPr>
            <p:cNvSpPr/>
            <p:nvPr/>
          </p:nvSpPr>
          <p:spPr>
            <a:xfrm>
              <a:off x="10487026" y="6992048"/>
              <a:ext cx="8539768" cy="2505121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42FAFF6-40EF-6EBF-6A51-5A34CFD4B407}"/>
                </a:ext>
              </a:extLst>
            </p:cNvPr>
            <p:cNvSpPr txBox="1"/>
            <p:nvPr/>
          </p:nvSpPr>
          <p:spPr>
            <a:xfrm>
              <a:off x="10743128" y="7054004"/>
              <a:ext cx="8194332" cy="424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Quantum Efficiency of sensors + secondary emission spectrum of Ar:CF</a:t>
              </a:r>
              <a:r>
                <a:rPr lang="en-IL" sz="2400" b="1" baseline="-25000" dirty="0">
                  <a:latin typeface="Benton Sans"/>
                  <a:cs typeface="Weizmann" panose="020B0604020202020204" charset="-79"/>
                </a:rPr>
                <a:t>4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6F0D9DA-D2D6-016F-E6E8-721A37048FF1}"/>
              </a:ext>
            </a:extLst>
          </p:cNvPr>
          <p:cNvGrpSpPr/>
          <p:nvPr/>
        </p:nvGrpSpPr>
        <p:grpSpPr>
          <a:xfrm>
            <a:off x="284812" y="4743219"/>
            <a:ext cx="9742057" cy="5930309"/>
            <a:chOff x="10487026" y="6992048"/>
            <a:chExt cx="8539768" cy="2505121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892E93FF-1DB8-73C8-FA07-09577EEC8588}"/>
                </a:ext>
              </a:extLst>
            </p:cNvPr>
            <p:cNvSpPr/>
            <p:nvPr/>
          </p:nvSpPr>
          <p:spPr>
            <a:xfrm>
              <a:off x="10487026" y="6992048"/>
              <a:ext cx="8539768" cy="2505121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50C2042-3E52-D364-5392-DDC3F3E14C12}"/>
                </a:ext>
              </a:extLst>
            </p:cNvPr>
            <p:cNvSpPr txBox="1"/>
            <p:nvPr/>
          </p:nvSpPr>
          <p:spPr>
            <a:xfrm>
              <a:off x="11488754" y="7030411"/>
              <a:ext cx="6536312" cy="229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Free running mode (with </a:t>
              </a:r>
              <a:r>
                <a:rPr lang="en-IL" sz="2400" b="1" dirty="0" err="1">
                  <a:latin typeface="Benton Sans"/>
                  <a:cs typeface="Weizmann" panose="020B0604020202020204" charset="-79"/>
                </a:rPr>
                <a:t>CoaXPress</a:t>
              </a:r>
              <a:r>
                <a:rPr lang="en-IL" sz="2400" b="1" dirty="0">
                  <a:latin typeface="Benton Sans"/>
                  <a:cs typeface="Weizmann" panose="020B0604020202020204" charset="-79"/>
                </a:rPr>
                <a:t>)</a:t>
              </a:r>
            </a:p>
          </p:txBody>
        </p:sp>
      </p:grpSp>
      <p:pic>
        <p:nvPicPr>
          <p:cNvPr id="6" name="Graphic 5">
            <a:extLst>
              <a:ext uri="{FF2B5EF4-FFF2-40B4-BE49-F238E27FC236}">
                <a16:creationId xmlns:a16="http://schemas.microsoft.com/office/drawing/2014/main" id="{C0901593-A4AD-7C32-F0F2-DEC8479AA19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0" y="10673529"/>
            <a:ext cx="2830097" cy="637409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9DAB83D1-F556-7B1F-EF9C-55C437A19935}"/>
              </a:ext>
            </a:extLst>
          </p:cNvPr>
          <p:cNvGrpSpPr/>
          <p:nvPr/>
        </p:nvGrpSpPr>
        <p:grpSpPr>
          <a:xfrm>
            <a:off x="10890911" y="239843"/>
            <a:ext cx="9100483" cy="5641485"/>
            <a:chOff x="11550477" y="1177532"/>
            <a:chExt cx="6520915" cy="5004692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3E9034B9-7059-AF7F-5B4E-A3D5E5F4511E}"/>
                </a:ext>
              </a:extLst>
            </p:cNvPr>
            <p:cNvSpPr/>
            <p:nvPr/>
          </p:nvSpPr>
          <p:spPr>
            <a:xfrm>
              <a:off x="11550477" y="1177532"/>
              <a:ext cx="6520915" cy="5004692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AA22E32-5D7D-F66A-866A-3FB85E1DFB0B}"/>
                </a:ext>
              </a:extLst>
            </p:cNvPr>
            <p:cNvSpPr txBox="1"/>
            <p:nvPr/>
          </p:nvSpPr>
          <p:spPr>
            <a:xfrm>
              <a:off x="11705227" y="1229635"/>
              <a:ext cx="62823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Photon number resolving output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71CB841-0F90-921A-BEF6-4095B600E0E2}"/>
              </a:ext>
            </a:extLst>
          </p:cNvPr>
          <p:cNvSpPr txBox="1"/>
          <p:nvPr/>
        </p:nvSpPr>
        <p:spPr>
          <a:xfrm>
            <a:off x="6313417" y="10910828"/>
            <a:ext cx="7478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Ryan Felkai,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SARAF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&amp;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WIS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 TPC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mini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-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workshop</a:t>
            </a:r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, 19th February 2026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12B77F0-7C4F-025D-5E5A-7F448EE8E15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20698"/>
          <a:stretch>
            <a:fillRect/>
          </a:stretch>
        </p:blipFill>
        <p:spPr>
          <a:xfrm>
            <a:off x="11502871" y="727304"/>
            <a:ext cx="7607203" cy="507289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EB975A3-EC50-D9B4-C998-02147C35EDF5}"/>
              </a:ext>
            </a:extLst>
          </p:cNvPr>
          <p:cNvSpPr txBox="1"/>
          <p:nvPr/>
        </p:nvSpPr>
        <p:spPr>
          <a:xfrm>
            <a:off x="16241646" y="5340861"/>
            <a:ext cx="289440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1900" dirty="0">
                <a:solidFill>
                  <a:schemeClr val="accent1"/>
                </a:solidFill>
                <a:latin typeface="Benton Sans"/>
                <a:cs typeface="Weizmann" panose="020B0604020202020204" charset="-79"/>
              </a:rPr>
              <a:t>From the manufacturer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4D397FE-0321-0625-3759-9FEFB9F7E4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2871" y="6938912"/>
            <a:ext cx="5337721" cy="394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C6B62B2-8604-77F8-3A39-83A997E761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5956" y="5333536"/>
            <a:ext cx="9068839" cy="47658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5C0A4A3-4B7F-AD84-6123-F83808A1109A}"/>
              </a:ext>
            </a:extLst>
          </p:cNvPr>
          <p:cNvSpPr txBox="1"/>
          <p:nvPr/>
        </p:nvSpPr>
        <p:spPr>
          <a:xfrm>
            <a:off x="16863177" y="879894"/>
            <a:ext cx="2298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2800" dirty="0">
                <a:solidFill>
                  <a:srgbClr val="FF0000"/>
                </a:solidFill>
                <a:latin typeface="Benton Sans"/>
              </a:rPr>
              <a:t>Poisson </a:t>
            </a:r>
            <a:r>
              <a:rPr lang="el-GR" sz="2800" dirty="0">
                <a:solidFill>
                  <a:srgbClr val="FF0000"/>
                </a:solidFill>
                <a:latin typeface="Benton Sans"/>
              </a:rPr>
              <a:t>λ</a:t>
            </a:r>
            <a:r>
              <a:rPr lang="en-IL" sz="2800" dirty="0">
                <a:solidFill>
                  <a:srgbClr val="FF0000"/>
                </a:solidFill>
                <a:latin typeface="Benton Sans"/>
              </a:rPr>
              <a:t> = 2</a:t>
            </a:r>
          </a:p>
        </p:txBody>
      </p:sp>
    </p:spTree>
    <p:extLst>
      <p:ext uri="{BB962C8B-B14F-4D97-AF65-F5344CB8AC3E}">
        <p14:creationId xmlns:p14="http://schemas.microsoft.com/office/powerpoint/2010/main" val="2688392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0FD392-5042-0EB8-19FD-80676CD599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4B988490-50AC-85CB-083D-3A931DB4E64A}"/>
              </a:ext>
            </a:extLst>
          </p:cNvPr>
          <p:cNvGrpSpPr/>
          <p:nvPr/>
        </p:nvGrpSpPr>
        <p:grpSpPr>
          <a:xfrm>
            <a:off x="781050" y="9416441"/>
            <a:ext cx="18249900" cy="1463008"/>
            <a:chOff x="781050" y="9416441"/>
            <a:chExt cx="18249900" cy="1463008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B3FE8B8-630C-4779-7120-F5EDC9EF5CBD}"/>
                </a:ext>
              </a:extLst>
            </p:cNvPr>
            <p:cNvSpPr/>
            <p:nvPr/>
          </p:nvSpPr>
          <p:spPr>
            <a:xfrm>
              <a:off x="885825" y="9416441"/>
              <a:ext cx="18145125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4DC88EC-4240-818E-EE78-ADB21E58C5FC}"/>
                </a:ext>
              </a:extLst>
            </p:cNvPr>
            <p:cNvSpPr/>
            <p:nvPr/>
          </p:nvSpPr>
          <p:spPr>
            <a:xfrm>
              <a:off x="781050" y="9979449"/>
              <a:ext cx="3033713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F6759F9-C132-7002-C7F2-E4BCE7E88637}"/>
              </a:ext>
            </a:extLst>
          </p:cNvPr>
          <p:cNvGrpSpPr/>
          <p:nvPr/>
        </p:nvGrpSpPr>
        <p:grpSpPr>
          <a:xfrm>
            <a:off x="12236470" y="6763382"/>
            <a:ext cx="4346341" cy="413338"/>
            <a:chOff x="781050" y="9416441"/>
            <a:chExt cx="18249900" cy="146300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BF2A9E2-FDBD-8CAC-6309-BC95223142B1}"/>
                </a:ext>
              </a:extLst>
            </p:cNvPr>
            <p:cNvSpPr/>
            <p:nvPr/>
          </p:nvSpPr>
          <p:spPr>
            <a:xfrm>
              <a:off x="885825" y="9416441"/>
              <a:ext cx="18145125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8F5D1C0-E4A8-363D-63EA-39B059C51051}"/>
                </a:ext>
              </a:extLst>
            </p:cNvPr>
            <p:cNvSpPr/>
            <p:nvPr/>
          </p:nvSpPr>
          <p:spPr>
            <a:xfrm>
              <a:off x="781050" y="9979449"/>
              <a:ext cx="3033713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pic>
        <p:nvPicPr>
          <p:cNvPr id="9" name="Graphic 8">
            <a:extLst>
              <a:ext uri="{FF2B5EF4-FFF2-40B4-BE49-F238E27FC236}">
                <a16:creationId xmlns:a16="http://schemas.microsoft.com/office/drawing/2014/main" id="{A7D37207-9A90-3E22-EA9D-CAEC58B8959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52844" y="404783"/>
            <a:ext cx="7996615" cy="920443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F52C9E-B1D1-F3B9-0A3C-004080FA2F3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/>
        <p:txBody>
          <a:bodyPr/>
          <a:lstStyle/>
          <a:p>
            <a:fld id="{017201C4-3B24-1E4B-ADB6-363362C7BC58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3A62A11-5176-D495-E1B8-D7D07CC2BFD8}"/>
              </a:ext>
            </a:extLst>
          </p:cNvPr>
          <p:cNvSpPr/>
          <p:nvPr/>
        </p:nvSpPr>
        <p:spPr>
          <a:xfrm>
            <a:off x="69771" y="1463083"/>
            <a:ext cx="10469969" cy="2734163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F0E06EB3-FFC0-677F-1EBF-6C2934B9FBAE}"/>
              </a:ext>
            </a:extLst>
          </p:cNvPr>
          <p:cNvSpPr txBox="1"/>
          <p:nvPr/>
        </p:nvSpPr>
        <p:spPr>
          <a:xfrm>
            <a:off x="114293" y="1674331"/>
            <a:ext cx="10327963" cy="22952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CMOS camera: 9.4MPixels, </a:t>
            </a:r>
            <a:r>
              <a:rPr lang="en-US" sz="2800" spc="-10" dirty="0">
                <a:latin typeface="Benton Sans"/>
                <a:cs typeface="Weizmann" panose="020B0604020202020204" charset="-79"/>
              </a:rPr>
              <a:t>4.6 µm pitch </a:t>
            </a:r>
            <a:r>
              <a:rPr lang="en-IL" sz="2800" spc="-10" dirty="0">
                <a:latin typeface="Benton Sans"/>
                <a:cs typeface="Weizmann" panose="020B0604020202020204" charset="-79"/>
                <a:sym typeface="Wingdings" panose="05000000000000000000" pitchFamily="2" charset="2"/>
              </a:rPr>
              <a:t> </a:t>
            </a:r>
            <a:r>
              <a:rPr lang="en-US" sz="2800" spc="-10" dirty="0">
                <a:latin typeface="Benton Sans"/>
                <a:cs typeface="Weizmann" panose="020B0604020202020204" charset="-79"/>
              </a:rPr>
              <a:t>18.841 mm × 10.598 mm</a:t>
            </a:r>
            <a:endParaRPr lang="en-IL" sz="2800" spc="-10" dirty="0">
              <a:latin typeface="Benton Sans"/>
              <a:cs typeface="Weizmann" panose="020B0604020202020204" charset="-79"/>
            </a:endParaRPr>
          </a:p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Extremely low readout noise </a:t>
            </a:r>
            <a:r>
              <a:rPr lang="en-IL" sz="2400" spc="-10" dirty="0">
                <a:latin typeface="Benton Sans"/>
                <a:cs typeface="Weizmann" panose="020B0604020202020204" charset="-79"/>
              </a:rPr>
              <a:t>(0.4 e</a:t>
            </a:r>
            <a:r>
              <a:rPr lang="en-IL" sz="2400" spc="-10" baseline="30000" dirty="0">
                <a:latin typeface="Benton Sans"/>
                <a:cs typeface="Weizmann" panose="020B0604020202020204" charset="-79"/>
              </a:rPr>
              <a:t>-</a:t>
            </a:r>
            <a:r>
              <a:rPr lang="en-IL" sz="2400" spc="-10" dirty="0">
                <a:latin typeface="Benton Sans"/>
                <a:cs typeface="Weizmann" panose="020B0604020202020204" charset="-79"/>
              </a:rPr>
              <a:t> rms in standard, 0.3 e</a:t>
            </a:r>
            <a:r>
              <a:rPr lang="en-IL" sz="2400" spc="-10" baseline="30000" dirty="0">
                <a:latin typeface="Benton Sans"/>
                <a:cs typeface="Weizmann" panose="020B0604020202020204" charset="-79"/>
              </a:rPr>
              <a:t>-</a:t>
            </a:r>
            <a:r>
              <a:rPr lang="en-IL" sz="2400" spc="-10" dirty="0">
                <a:latin typeface="Benton Sans"/>
                <a:cs typeface="Weizmann" panose="020B0604020202020204" charset="-79"/>
              </a:rPr>
              <a:t> rms in quiet)</a:t>
            </a:r>
          </a:p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Rolling shutter, readout time 8.3 </a:t>
            </a:r>
            <a:r>
              <a:rPr lang="en-IL" sz="2800" spc="-10" dirty="0" err="1">
                <a:latin typeface="Benton Sans"/>
                <a:cs typeface="Weizmann" panose="020B0604020202020204" charset="-79"/>
              </a:rPr>
              <a:t>ms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 and </a:t>
            </a:r>
            <a:r>
              <a:rPr lang="en-IL" sz="2800" spc="-10" dirty="0" err="1">
                <a:latin typeface="Benton Sans"/>
                <a:cs typeface="Weizmann" panose="020B0604020202020204" charset="-79"/>
              </a:rPr>
              <a:t>exp</a:t>
            </a:r>
            <a:r>
              <a:rPr lang="en-IL" sz="2800" spc="-10" baseline="-25000" dirty="0" err="1">
                <a:latin typeface="Benton Sans"/>
                <a:cs typeface="Weizmann" panose="020B0604020202020204" charset="-79"/>
              </a:rPr>
              <a:t>min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 7.6 </a:t>
            </a:r>
            <a:r>
              <a:rPr lang="en-US" sz="2800" spc="-10" dirty="0">
                <a:latin typeface="Benton Sans"/>
                <a:cs typeface="Weizmann" panose="020B0604020202020204" charset="-79"/>
              </a:rPr>
              <a:t>µ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s </a:t>
            </a:r>
            <a:r>
              <a:rPr lang="en-IL" sz="2800" spc="-10" dirty="0">
                <a:latin typeface="Benton Sans"/>
                <a:cs typeface="Weizmann" panose="020B0604020202020204" charset="-79"/>
                <a:sym typeface="Wingdings" panose="05000000000000000000" pitchFamily="2" charset="2"/>
              </a:rPr>
              <a:t> 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120 </a:t>
            </a:r>
            <a:r>
              <a:rPr lang="en-IL" sz="2800" spc="-10" dirty="0" err="1">
                <a:latin typeface="Benton Sans"/>
                <a:cs typeface="Weizmann" panose="020B0604020202020204" charset="-79"/>
              </a:rPr>
              <a:t>FPS</a:t>
            </a:r>
            <a:r>
              <a:rPr lang="en-IL" sz="2800" spc="-10" baseline="-25000" dirty="0" err="1">
                <a:latin typeface="Benton Sans"/>
                <a:cs typeface="Weizmann" panose="020B0604020202020204" charset="-79"/>
              </a:rPr>
              <a:t>max</a:t>
            </a:r>
            <a:endParaRPr lang="en-IL" sz="2800" spc="-10" baseline="-25000" dirty="0">
              <a:latin typeface="Benton Sans"/>
              <a:cs typeface="Weizmann" panose="020B0604020202020204" charset="-79"/>
            </a:endParaRPr>
          </a:p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QE up to 85% @ 460 nm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3025F2A-8029-6084-EC6B-D2E37F1C1101}"/>
              </a:ext>
            </a:extLst>
          </p:cNvPr>
          <p:cNvSpPr txBox="1"/>
          <p:nvPr/>
        </p:nvSpPr>
        <p:spPr>
          <a:xfrm>
            <a:off x="882000" y="558000"/>
            <a:ext cx="12831137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IL" sz="5500" dirty="0">
                <a:latin typeface="Weizmann" pitchFamily="2" charset="-79"/>
                <a:cs typeface="Weizmann" pitchFamily="2" charset="-79"/>
              </a:rPr>
              <a:t>Orca Quest 2</a:t>
            </a:r>
            <a:endParaRPr lang="en-US" sz="5500" dirty="0">
              <a:latin typeface="Weizmann" pitchFamily="2" charset="-79"/>
              <a:cs typeface="Weizmann" pitchFamily="2" charset="-79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37587A4-7948-EABF-7568-7B7EFA050745}"/>
              </a:ext>
            </a:extLst>
          </p:cNvPr>
          <p:cNvGrpSpPr/>
          <p:nvPr/>
        </p:nvGrpSpPr>
        <p:grpSpPr>
          <a:xfrm>
            <a:off x="10470933" y="6052878"/>
            <a:ext cx="7478855" cy="4904516"/>
            <a:chOff x="10487026" y="6992048"/>
            <a:chExt cx="8539768" cy="2505121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A0678D1E-5A8E-9B03-3837-0AE3213FA2D1}"/>
                </a:ext>
              </a:extLst>
            </p:cNvPr>
            <p:cNvSpPr/>
            <p:nvPr/>
          </p:nvSpPr>
          <p:spPr>
            <a:xfrm>
              <a:off x="10487026" y="6992048"/>
              <a:ext cx="8539768" cy="2505121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108C6CA-6E6C-53EC-0A03-A176571BFB2E}"/>
                </a:ext>
              </a:extLst>
            </p:cNvPr>
            <p:cNvSpPr txBox="1"/>
            <p:nvPr/>
          </p:nvSpPr>
          <p:spPr>
            <a:xfrm>
              <a:off x="10743128" y="7054004"/>
              <a:ext cx="8194332" cy="424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Quantum Efficiency of sensors + secondary emission spectrum of Ar:CF</a:t>
              </a:r>
              <a:r>
                <a:rPr lang="en-IL" sz="2400" b="1" baseline="-25000" dirty="0">
                  <a:latin typeface="Benton Sans"/>
                  <a:cs typeface="Weizmann" panose="020B0604020202020204" charset="-79"/>
                </a:rPr>
                <a:t>4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34283C0-7E6D-0DF3-6F16-EFCCE249A7D0}"/>
              </a:ext>
            </a:extLst>
          </p:cNvPr>
          <p:cNvGrpSpPr/>
          <p:nvPr/>
        </p:nvGrpSpPr>
        <p:grpSpPr>
          <a:xfrm>
            <a:off x="284812" y="4743219"/>
            <a:ext cx="9742057" cy="5930309"/>
            <a:chOff x="10487026" y="6992048"/>
            <a:chExt cx="8539768" cy="2505121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57BC7B03-5A92-91ED-9890-ACA63D8A003E}"/>
                </a:ext>
              </a:extLst>
            </p:cNvPr>
            <p:cNvSpPr/>
            <p:nvPr/>
          </p:nvSpPr>
          <p:spPr>
            <a:xfrm>
              <a:off x="10487026" y="6992048"/>
              <a:ext cx="8539768" cy="2505121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A918562-8A67-A75E-B383-3CE0BFA56F45}"/>
                </a:ext>
              </a:extLst>
            </p:cNvPr>
            <p:cNvSpPr txBox="1"/>
            <p:nvPr/>
          </p:nvSpPr>
          <p:spPr>
            <a:xfrm>
              <a:off x="11488754" y="7030411"/>
              <a:ext cx="6536312" cy="229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Free running mode (with </a:t>
              </a:r>
              <a:r>
                <a:rPr lang="en-IL" sz="2400" b="1" dirty="0" err="1">
                  <a:latin typeface="Benton Sans"/>
                  <a:cs typeface="Weizmann" panose="020B0604020202020204" charset="-79"/>
                </a:rPr>
                <a:t>CoaXPress</a:t>
              </a:r>
              <a:r>
                <a:rPr lang="en-IL" sz="2400" b="1" dirty="0">
                  <a:latin typeface="Benton Sans"/>
                  <a:cs typeface="Weizmann" panose="020B0604020202020204" charset="-79"/>
                </a:rPr>
                <a:t>)</a:t>
              </a:r>
            </a:p>
          </p:txBody>
        </p:sp>
      </p:grpSp>
      <p:pic>
        <p:nvPicPr>
          <p:cNvPr id="6" name="Graphic 5">
            <a:extLst>
              <a:ext uri="{FF2B5EF4-FFF2-40B4-BE49-F238E27FC236}">
                <a16:creationId xmlns:a16="http://schemas.microsoft.com/office/drawing/2014/main" id="{0127F21E-D6F0-F7DE-F6F0-87A49808865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0" y="10673529"/>
            <a:ext cx="2830097" cy="637409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97B6FD72-D007-5E38-F70C-ADA8DE8F3D60}"/>
              </a:ext>
            </a:extLst>
          </p:cNvPr>
          <p:cNvGrpSpPr/>
          <p:nvPr/>
        </p:nvGrpSpPr>
        <p:grpSpPr>
          <a:xfrm>
            <a:off x="10890911" y="239843"/>
            <a:ext cx="9100483" cy="5641485"/>
            <a:chOff x="11550477" y="1177532"/>
            <a:chExt cx="6520915" cy="5004692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B0038939-D495-E302-B973-D3130C01A615}"/>
                </a:ext>
              </a:extLst>
            </p:cNvPr>
            <p:cNvSpPr/>
            <p:nvPr/>
          </p:nvSpPr>
          <p:spPr>
            <a:xfrm>
              <a:off x="11550477" y="1177532"/>
              <a:ext cx="6520915" cy="5004692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94FD0FE-67B5-D2D9-8C5D-CF3E18180172}"/>
                </a:ext>
              </a:extLst>
            </p:cNvPr>
            <p:cNvSpPr txBox="1"/>
            <p:nvPr/>
          </p:nvSpPr>
          <p:spPr>
            <a:xfrm>
              <a:off x="11705227" y="1229635"/>
              <a:ext cx="62823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Photon number resolving output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CB64C32-AA88-1900-4E1A-B3972C3693B7}"/>
              </a:ext>
            </a:extLst>
          </p:cNvPr>
          <p:cNvSpPr txBox="1"/>
          <p:nvPr/>
        </p:nvSpPr>
        <p:spPr>
          <a:xfrm>
            <a:off x="6313417" y="10910828"/>
            <a:ext cx="7478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Ryan Felkai,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SARAF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&amp;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WIS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 TPC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mini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-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workshop</a:t>
            </a:r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, 19th February 2026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9747A27-9BA2-216C-9C7B-7558C85A5E2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20698"/>
          <a:stretch>
            <a:fillRect/>
          </a:stretch>
        </p:blipFill>
        <p:spPr>
          <a:xfrm>
            <a:off x="11502871" y="727304"/>
            <a:ext cx="7607203" cy="507289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9EB049C-7942-8BAC-4297-84003F5B57DD}"/>
              </a:ext>
            </a:extLst>
          </p:cNvPr>
          <p:cNvSpPr txBox="1"/>
          <p:nvPr/>
        </p:nvSpPr>
        <p:spPr>
          <a:xfrm>
            <a:off x="16241646" y="5340861"/>
            <a:ext cx="289440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1900" dirty="0">
                <a:solidFill>
                  <a:schemeClr val="accent1"/>
                </a:solidFill>
                <a:latin typeface="Benton Sans"/>
                <a:cs typeface="Weizmann" panose="020B0604020202020204" charset="-79"/>
              </a:rPr>
              <a:t>From the manufacturer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C5E8D94-9716-F25F-D07D-73D56D66ED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2871" y="6938912"/>
            <a:ext cx="5337721" cy="394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D3103A2-7176-0E95-1F9B-6A83E1231E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5956" y="5333536"/>
            <a:ext cx="9068839" cy="47658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21E8525-70E5-B0A7-92E3-5DD06CE28B02}"/>
              </a:ext>
            </a:extLst>
          </p:cNvPr>
          <p:cNvSpPr txBox="1"/>
          <p:nvPr/>
        </p:nvSpPr>
        <p:spPr>
          <a:xfrm>
            <a:off x="16863177" y="879894"/>
            <a:ext cx="2298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2800" dirty="0">
                <a:solidFill>
                  <a:srgbClr val="FF0000"/>
                </a:solidFill>
                <a:latin typeface="Benton Sans"/>
              </a:rPr>
              <a:t>Poisson </a:t>
            </a:r>
            <a:r>
              <a:rPr lang="el-GR" sz="2800" dirty="0">
                <a:solidFill>
                  <a:srgbClr val="FF0000"/>
                </a:solidFill>
                <a:latin typeface="Benton Sans"/>
              </a:rPr>
              <a:t>λ</a:t>
            </a:r>
            <a:r>
              <a:rPr lang="en-IL" sz="2800" dirty="0">
                <a:solidFill>
                  <a:srgbClr val="FF0000"/>
                </a:solidFill>
                <a:latin typeface="Benton Sans"/>
              </a:rPr>
              <a:t> = 2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9E7BD69-E6B6-9C78-4359-94816F7FEF6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79818" y="695274"/>
            <a:ext cx="7605206" cy="508687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DE08800-5CD2-3308-34DF-2D4B11DE8391}"/>
              </a:ext>
            </a:extLst>
          </p:cNvPr>
          <p:cNvSpPr txBox="1"/>
          <p:nvPr/>
        </p:nvSpPr>
        <p:spPr>
          <a:xfrm>
            <a:off x="16840178" y="768314"/>
            <a:ext cx="2298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2800" dirty="0">
                <a:solidFill>
                  <a:srgbClr val="FF0000"/>
                </a:solidFill>
                <a:latin typeface="Benton Sans"/>
              </a:rPr>
              <a:t>Poisson </a:t>
            </a:r>
            <a:r>
              <a:rPr lang="el-GR" sz="2800" dirty="0">
                <a:solidFill>
                  <a:srgbClr val="FF0000"/>
                </a:solidFill>
                <a:latin typeface="Benton Sans"/>
              </a:rPr>
              <a:t>λ</a:t>
            </a:r>
            <a:r>
              <a:rPr lang="en-IL" sz="2800" dirty="0">
                <a:solidFill>
                  <a:srgbClr val="FF0000"/>
                </a:solidFill>
                <a:latin typeface="Benton Sans"/>
              </a:rPr>
              <a:t> = 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EFAE80A-DCBA-EC18-1DB8-9A8B01672114}"/>
              </a:ext>
            </a:extLst>
          </p:cNvPr>
          <p:cNvSpPr txBox="1"/>
          <p:nvPr/>
        </p:nvSpPr>
        <p:spPr>
          <a:xfrm>
            <a:off x="16502586" y="2152879"/>
            <a:ext cx="289440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1900" dirty="0">
                <a:solidFill>
                  <a:schemeClr val="accent1"/>
                </a:solidFill>
                <a:latin typeface="Benton Sans"/>
                <a:cs typeface="Weizmann" panose="020B0604020202020204" charset="-79"/>
              </a:rPr>
              <a:t>From the manufacturer</a:t>
            </a:r>
          </a:p>
        </p:txBody>
      </p:sp>
    </p:spTree>
    <p:extLst>
      <p:ext uri="{BB962C8B-B14F-4D97-AF65-F5344CB8AC3E}">
        <p14:creationId xmlns:p14="http://schemas.microsoft.com/office/powerpoint/2010/main" val="13526697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D79823-B000-D4D9-D596-6642672E2F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BF206242-E681-00AD-77B6-9A2CE8894216}"/>
              </a:ext>
            </a:extLst>
          </p:cNvPr>
          <p:cNvGrpSpPr/>
          <p:nvPr/>
        </p:nvGrpSpPr>
        <p:grpSpPr>
          <a:xfrm>
            <a:off x="781050" y="9416441"/>
            <a:ext cx="18249900" cy="1463008"/>
            <a:chOff x="781050" y="9416441"/>
            <a:chExt cx="18249900" cy="1463008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089AAB4-B3F5-D788-18F4-879134245120}"/>
                </a:ext>
              </a:extLst>
            </p:cNvPr>
            <p:cNvSpPr/>
            <p:nvPr/>
          </p:nvSpPr>
          <p:spPr>
            <a:xfrm>
              <a:off x="885825" y="9416441"/>
              <a:ext cx="18145125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110535D-40A1-1B0C-8A70-B54CEBA8C10B}"/>
                </a:ext>
              </a:extLst>
            </p:cNvPr>
            <p:cNvSpPr/>
            <p:nvPr/>
          </p:nvSpPr>
          <p:spPr>
            <a:xfrm>
              <a:off x="781050" y="9979449"/>
              <a:ext cx="3033713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830EE108-C003-51D2-2694-AA56318F0730}"/>
              </a:ext>
            </a:extLst>
          </p:cNvPr>
          <p:cNvGrpSpPr/>
          <p:nvPr/>
        </p:nvGrpSpPr>
        <p:grpSpPr>
          <a:xfrm>
            <a:off x="12236470" y="6763382"/>
            <a:ext cx="4346341" cy="413338"/>
            <a:chOff x="781050" y="9416441"/>
            <a:chExt cx="18249900" cy="146300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447C169-FFAC-4DF0-3132-3716EE32202D}"/>
                </a:ext>
              </a:extLst>
            </p:cNvPr>
            <p:cNvSpPr/>
            <p:nvPr/>
          </p:nvSpPr>
          <p:spPr>
            <a:xfrm>
              <a:off x="885825" y="9416441"/>
              <a:ext cx="18145125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DB12915-1D55-C3FE-A6AD-21287670857B}"/>
                </a:ext>
              </a:extLst>
            </p:cNvPr>
            <p:cNvSpPr/>
            <p:nvPr/>
          </p:nvSpPr>
          <p:spPr>
            <a:xfrm>
              <a:off x="781050" y="9979449"/>
              <a:ext cx="3033713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pic>
        <p:nvPicPr>
          <p:cNvPr id="9" name="Graphic 8">
            <a:extLst>
              <a:ext uri="{FF2B5EF4-FFF2-40B4-BE49-F238E27FC236}">
                <a16:creationId xmlns:a16="http://schemas.microsoft.com/office/drawing/2014/main" id="{3C0B4F3E-9444-9F4A-4324-85D39E0A4B0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52844" y="404783"/>
            <a:ext cx="7996615" cy="920443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437C03-5DC5-331B-BE8E-FEF7FEC46BA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/>
        <p:txBody>
          <a:bodyPr/>
          <a:lstStyle/>
          <a:p>
            <a:fld id="{017201C4-3B24-1E4B-ADB6-363362C7BC58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6457F92-DC53-1BFB-030B-BCD026A30257}"/>
              </a:ext>
            </a:extLst>
          </p:cNvPr>
          <p:cNvSpPr/>
          <p:nvPr/>
        </p:nvSpPr>
        <p:spPr>
          <a:xfrm>
            <a:off x="69771" y="1364644"/>
            <a:ext cx="10469969" cy="3458633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F6210A82-3C45-927E-E648-CAA67A53EEDF}"/>
              </a:ext>
            </a:extLst>
          </p:cNvPr>
          <p:cNvSpPr txBox="1"/>
          <p:nvPr/>
        </p:nvSpPr>
        <p:spPr>
          <a:xfrm>
            <a:off x="185735" y="1679988"/>
            <a:ext cx="10253990" cy="28555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Global exposure timing output of the camera (TTL) connected to the oscilloscope</a:t>
            </a:r>
          </a:p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Event selection: only one event per time window and within TTL</a:t>
            </a:r>
          </a:p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This is a workaround for the rolling shutter of the camera coupled with USB readout limitations (we are upgrading to </a:t>
            </a:r>
            <a:r>
              <a:rPr lang="en-IL" sz="2800" spc="-10" dirty="0" err="1">
                <a:latin typeface="Benton Sans"/>
                <a:cs typeface="Weizmann" panose="020B0604020202020204" charset="-79"/>
              </a:rPr>
              <a:t>CoaXPress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590A36-AC57-9118-4832-62CACAA555BD}"/>
              </a:ext>
            </a:extLst>
          </p:cNvPr>
          <p:cNvSpPr txBox="1"/>
          <p:nvPr/>
        </p:nvSpPr>
        <p:spPr>
          <a:xfrm>
            <a:off x="882000" y="558000"/>
            <a:ext cx="14617830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IL" sz="5500" dirty="0">
                <a:latin typeface="Weizmann" pitchFamily="2" charset="-79"/>
                <a:cs typeface="Weizmann" pitchFamily="2" charset="-79"/>
              </a:rPr>
              <a:t>Camera setup and </a:t>
            </a:r>
            <a:r>
              <a:rPr lang="en-IL" sz="5500" dirty="0" err="1">
                <a:latin typeface="Weizmann" pitchFamily="2" charset="-79"/>
                <a:cs typeface="Weizmann" pitchFamily="2" charset="-79"/>
              </a:rPr>
              <a:t>sy</a:t>
            </a:r>
            <a:r>
              <a:rPr lang="fr-FR" sz="5500" dirty="0">
                <a:latin typeface="Weizmann" pitchFamily="2" charset="-79"/>
                <a:cs typeface="Weizmann" pitchFamily="2" charset="-79"/>
              </a:rPr>
              <a:t>n</a:t>
            </a:r>
            <a:r>
              <a:rPr lang="en-IL" sz="5500" dirty="0" err="1">
                <a:latin typeface="Weizmann" pitchFamily="2" charset="-79"/>
                <a:cs typeface="Weizmann" pitchFamily="2" charset="-79"/>
              </a:rPr>
              <a:t>chronization</a:t>
            </a:r>
            <a:r>
              <a:rPr lang="en-IL" sz="5500" dirty="0">
                <a:latin typeface="Weizmann" pitchFamily="2" charset="-79"/>
                <a:cs typeface="Weizmann" pitchFamily="2" charset="-79"/>
              </a:rPr>
              <a:t> with the PMT</a:t>
            </a:r>
            <a:endParaRPr lang="en-US" sz="5500" dirty="0">
              <a:latin typeface="Weizmann" pitchFamily="2" charset="-79"/>
              <a:cs typeface="Weizmann" pitchFamily="2" charset="-79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3F1D340-5E9A-CC12-2BC1-700525E498B3}"/>
              </a:ext>
            </a:extLst>
          </p:cNvPr>
          <p:cNvGrpSpPr/>
          <p:nvPr/>
        </p:nvGrpSpPr>
        <p:grpSpPr>
          <a:xfrm>
            <a:off x="10297802" y="6295511"/>
            <a:ext cx="9076052" cy="4152222"/>
            <a:chOff x="10487026" y="6992048"/>
            <a:chExt cx="8539768" cy="2505121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F28BDA1-8F9A-BF97-FC2F-513138EDB225}"/>
                </a:ext>
              </a:extLst>
            </p:cNvPr>
            <p:cNvSpPr/>
            <p:nvPr/>
          </p:nvSpPr>
          <p:spPr>
            <a:xfrm>
              <a:off x="10487026" y="6992048"/>
              <a:ext cx="8539768" cy="2505121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E9634D7-7D0A-E3D8-0F4C-48B5B8BBD930}"/>
                </a:ext>
              </a:extLst>
            </p:cNvPr>
            <p:cNvSpPr txBox="1"/>
            <p:nvPr/>
          </p:nvSpPr>
          <p:spPr>
            <a:xfrm>
              <a:off x="10743128" y="7054004"/>
              <a:ext cx="8194332" cy="278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Camera signal output in coincidence with PMT-recorded S2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9E7968D-FBAB-1F73-347B-F1296FC9EA69}"/>
              </a:ext>
            </a:extLst>
          </p:cNvPr>
          <p:cNvGrpSpPr/>
          <p:nvPr/>
        </p:nvGrpSpPr>
        <p:grpSpPr>
          <a:xfrm>
            <a:off x="114292" y="5357815"/>
            <a:ext cx="9844088" cy="5215346"/>
            <a:chOff x="10487026" y="6992048"/>
            <a:chExt cx="8539768" cy="2505121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2CD79832-4112-0A75-46D6-67488B3B9B51}"/>
                </a:ext>
              </a:extLst>
            </p:cNvPr>
            <p:cNvSpPr/>
            <p:nvPr/>
          </p:nvSpPr>
          <p:spPr>
            <a:xfrm>
              <a:off x="10487026" y="6992048"/>
              <a:ext cx="8539768" cy="2505121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854EF13-FDAF-6B95-2900-C7069E634FE5}"/>
                </a:ext>
              </a:extLst>
            </p:cNvPr>
            <p:cNvSpPr txBox="1"/>
            <p:nvPr/>
          </p:nvSpPr>
          <p:spPr>
            <a:xfrm>
              <a:off x="11488754" y="7030411"/>
              <a:ext cx="6536312" cy="229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Image focused on the second and third anodes</a:t>
              </a:r>
            </a:p>
          </p:txBody>
        </p:sp>
      </p:grpSp>
      <p:pic>
        <p:nvPicPr>
          <p:cNvPr id="30" name="Picture 2">
            <a:extLst>
              <a:ext uri="{FF2B5EF4-FFF2-40B4-BE49-F238E27FC236}">
                <a16:creationId xmlns:a16="http://schemas.microsoft.com/office/drawing/2014/main" id="{23BAE412-F62F-B1C5-558C-F1624883C3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10588398" y="6871123"/>
            <a:ext cx="8506708" cy="3351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>
            <a:extLst>
              <a:ext uri="{FF2B5EF4-FFF2-40B4-BE49-F238E27FC236}">
                <a16:creationId xmlns:a16="http://schemas.microsoft.com/office/drawing/2014/main" id="{1926CFA1-E7FB-2B25-4DEB-6554561681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/>
        </p:blipFill>
        <p:spPr bwMode="auto">
          <a:xfrm>
            <a:off x="464571" y="6004355"/>
            <a:ext cx="9010818" cy="428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0A0DDA06-01EC-B8C5-9D53-B9BC136906E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0" y="10673529"/>
            <a:ext cx="2830097" cy="637409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8AAAF79-A4A5-2C72-BE47-A709266DA77A}"/>
              </a:ext>
            </a:extLst>
          </p:cNvPr>
          <p:cNvSpPr/>
          <p:nvPr/>
        </p:nvSpPr>
        <p:spPr>
          <a:xfrm>
            <a:off x="11550477" y="1177532"/>
            <a:ext cx="6520915" cy="5004692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39B60D6-FB99-118A-781E-F2D9ABDE0E0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r="22119"/>
          <a:stretch>
            <a:fillRect/>
          </a:stretch>
        </p:blipFill>
        <p:spPr>
          <a:xfrm rot="5400000">
            <a:off x="12587424" y="1748179"/>
            <a:ext cx="4447020" cy="42993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A7ADA36-2C96-0C08-6E73-7E7CC8461CAD}"/>
              </a:ext>
            </a:extLst>
          </p:cNvPr>
          <p:cNvSpPr txBox="1"/>
          <p:nvPr/>
        </p:nvSpPr>
        <p:spPr>
          <a:xfrm>
            <a:off x="11705227" y="1229635"/>
            <a:ext cx="62823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400" b="1" dirty="0">
                <a:latin typeface="Benton Sans"/>
                <a:cs typeface="Weizmann" panose="020B0604020202020204" charset="-79"/>
              </a:rPr>
              <a:t>View of the camera in front of the detector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52B89F-EFBC-2A43-75D6-469359C63935}"/>
              </a:ext>
            </a:extLst>
          </p:cNvPr>
          <p:cNvSpPr txBox="1"/>
          <p:nvPr/>
        </p:nvSpPr>
        <p:spPr>
          <a:xfrm>
            <a:off x="6313417" y="10910828"/>
            <a:ext cx="7478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Ryan Felkai,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SARAF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&amp;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WIS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 TPC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mini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-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workshop</a:t>
            </a:r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, 19th February 2026</a:t>
            </a:r>
          </a:p>
        </p:txBody>
      </p:sp>
    </p:spTree>
    <p:extLst>
      <p:ext uri="{BB962C8B-B14F-4D97-AF65-F5344CB8AC3E}">
        <p14:creationId xmlns:p14="http://schemas.microsoft.com/office/powerpoint/2010/main" val="4039478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33BC5C-7B93-D78C-9B84-BDD47C826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F85555F3-0C58-FADD-4899-FBD8CDBA64D8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52844" y="404783"/>
            <a:ext cx="7996615" cy="920443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B01842-1559-6F80-AC3A-8DAF60D8B6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/>
        <p:txBody>
          <a:bodyPr/>
          <a:lstStyle/>
          <a:p>
            <a:fld id="{017201C4-3B24-1E4B-ADB6-363362C7BC58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0D7F3E6-D078-B0F4-F50A-D7FF26BAD961}"/>
              </a:ext>
            </a:extLst>
          </p:cNvPr>
          <p:cNvGrpSpPr/>
          <p:nvPr/>
        </p:nvGrpSpPr>
        <p:grpSpPr>
          <a:xfrm>
            <a:off x="781050" y="9416441"/>
            <a:ext cx="18249900" cy="1463008"/>
            <a:chOff x="781050" y="9416441"/>
            <a:chExt cx="18249900" cy="146300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4872C5EB-7661-4379-C332-25EC5729E275}"/>
                </a:ext>
              </a:extLst>
            </p:cNvPr>
            <p:cNvSpPr/>
            <p:nvPr/>
          </p:nvSpPr>
          <p:spPr>
            <a:xfrm>
              <a:off x="885825" y="9416441"/>
              <a:ext cx="18145125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74C62F4-0DF1-E21D-4AE7-4D99E3D924FF}"/>
                </a:ext>
              </a:extLst>
            </p:cNvPr>
            <p:cNvSpPr/>
            <p:nvPr/>
          </p:nvSpPr>
          <p:spPr>
            <a:xfrm>
              <a:off x="781050" y="9979449"/>
              <a:ext cx="3033713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7275C28-06BC-3D26-719C-57FCEAC3D7D9}"/>
              </a:ext>
            </a:extLst>
          </p:cNvPr>
          <p:cNvSpPr/>
          <p:nvPr/>
        </p:nvSpPr>
        <p:spPr>
          <a:xfrm>
            <a:off x="277672" y="1553826"/>
            <a:ext cx="10170472" cy="4136464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987C25D9-D34B-0549-AA1F-C643000950B1}"/>
              </a:ext>
            </a:extLst>
          </p:cNvPr>
          <p:cNvSpPr txBox="1"/>
          <p:nvPr/>
        </p:nvSpPr>
        <p:spPr>
          <a:xfrm>
            <a:off x="505730" y="1605941"/>
            <a:ext cx="9762533" cy="40017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The </a:t>
            </a:r>
            <a:r>
              <a:rPr lang="en-IL" sz="2800" b="1" spc="-10" dirty="0">
                <a:latin typeface="Benton Sans"/>
                <a:cs typeface="Weizmann" panose="020B0604020202020204" charset="-79"/>
              </a:rPr>
              <a:t>Time Projection Chamber 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is a detector concept invented by Dave Nygren in the 70’s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Primary interactions leave a cloud of electrons drifted by a uniform field to a readout plane able to record </a:t>
            </a:r>
            <a:r>
              <a:rPr lang="en-IL" sz="2800" spc="-10" dirty="0" err="1">
                <a:latin typeface="Benton Sans"/>
                <a:cs typeface="Weizmann" panose="020B0604020202020204" charset="-79"/>
              </a:rPr>
              <a:t>x,y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 ionization charge as a function of time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Knowing the drift velocity knowledge, one can “project the time” and reconstruct the z coordinate </a:t>
            </a:r>
            <a:r>
              <a:rPr lang="en-IL" sz="2800" spc="-10" dirty="0">
                <a:latin typeface="Benton Sans"/>
                <a:cs typeface="Weizmann" panose="020B0604020202020204" charset="-79"/>
                <a:sym typeface="Wingdings" panose="05000000000000000000" pitchFamily="2" charset="2"/>
              </a:rPr>
              <a:t> 3D reconstruction</a:t>
            </a:r>
            <a:endParaRPr sz="2800" dirty="0">
              <a:latin typeface="Benton Sans"/>
              <a:cs typeface="Weizmann" panose="020B0604020202020204" charset="-79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4385920-0026-F787-1C32-2BD75DDED917}"/>
              </a:ext>
            </a:extLst>
          </p:cNvPr>
          <p:cNvSpPr txBox="1"/>
          <p:nvPr/>
        </p:nvSpPr>
        <p:spPr>
          <a:xfrm>
            <a:off x="882000" y="559261"/>
            <a:ext cx="11322005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IL" sz="5500" dirty="0">
                <a:latin typeface="Weizmann" pitchFamily="2" charset="-79"/>
                <a:cs typeface="Weizmann" pitchFamily="2" charset="-79"/>
              </a:rPr>
              <a:t>The basics: From TPC to OTPC</a:t>
            </a:r>
            <a:endParaRPr lang="en-US" sz="5500" dirty="0">
              <a:latin typeface="Weizmann" pitchFamily="2" charset="-79"/>
              <a:cs typeface="Weizmann" pitchFamily="2" charset="-79"/>
            </a:endParaRPr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884F3133-0982-7250-FB57-8A6BD66BF51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0" y="10673529"/>
            <a:ext cx="2830097" cy="63740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E79D97-0D3A-0BBD-90F1-1CE924157CEC}"/>
              </a:ext>
            </a:extLst>
          </p:cNvPr>
          <p:cNvSpPr txBox="1"/>
          <p:nvPr/>
        </p:nvSpPr>
        <p:spPr>
          <a:xfrm>
            <a:off x="6313417" y="10910828"/>
            <a:ext cx="7478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Ryan Felkai,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SARAF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&amp;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WIS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 TPC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mini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-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workshop</a:t>
            </a:r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, 19th February 2026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522EF9-F8B3-7687-787D-CFF31A6C6B6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5034"/>
          <a:stretch>
            <a:fillRect/>
          </a:stretch>
        </p:blipFill>
        <p:spPr>
          <a:xfrm>
            <a:off x="10586262" y="499824"/>
            <a:ext cx="9472934" cy="23453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7C1EEC1-CA65-4430-9164-FC291036067F}"/>
              </a:ext>
            </a:extLst>
          </p:cNvPr>
          <p:cNvSpPr txBox="1"/>
          <p:nvPr/>
        </p:nvSpPr>
        <p:spPr>
          <a:xfrm>
            <a:off x="12204005" y="3019641"/>
            <a:ext cx="739595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1900" dirty="0">
                <a:solidFill>
                  <a:schemeClr val="accent1"/>
                </a:solidFill>
                <a:latin typeface="Benton Sans"/>
                <a:cs typeface="Weizmann" panose="020B0604020202020204" charset="-79"/>
              </a:rPr>
              <a:t>[1] D</a:t>
            </a:r>
            <a:r>
              <a:rPr lang="en-US" sz="1900" dirty="0">
                <a:solidFill>
                  <a:schemeClr val="accent1"/>
                </a:solidFill>
                <a:latin typeface="Benton Sans"/>
                <a:cs typeface="Weizmann" panose="020B0604020202020204" charset="-79"/>
              </a:rPr>
              <a:t>. </a:t>
            </a:r>
            <a:r>
              <a:rPr lang="en-IL" sz="1900" dirty="0">
                <a:solidFill>
                  <a:schemeClr val="accent1"/>
                </a:solidFill>
                <a:latin typeface="Benton Sans"/>
                <a:cs typeface="Weizmann" panose="020B0604020202020204" charset="-79"/>
              </a:rPr>
              <a:t>R</a:t>
            </a:r>
            <a:r>
              <a:rPr lang="en-US" sz="1900" dirty="0">
                <a:solidFill>
                  <a:schemeClr val="accent1"/>
                </a:solidFill>
                <a:latin typeface="Benton Sans"/>
                <a:cs typeface="Weizmann" panose="020B0604020202020204" charset="-79"/>
              </a:rPr>
              <a:t>. </a:t>
            </a:r>
            <a:r>
              <a:rPr lang="en-IL" sz="1900" dirty="0">
                <a:solidFill>
                  <a:schemeClr val="accent1"/>
                </a:solidFill>
                <a:latin typeface="Benton Sans"/>
                <a:cs typeface="Weizmann" panose="020B0604020202020204" charset="-79"/>
              </a:rPr>
              <a:t>Nygren</a:t>
            </a:r>
            <a:r>
              <a:rPr lang="en-US" sz="1900" dirty="0">
                <a:solidFill>
                  <a:schemeClr val="accent1"/>
                </a:solidFill>
                <a:latin typeface="Benton Sans"/>
                <a:cs typeface="Weizmann" panose="020B0604020202020204" charset="-79"/>
              </a:rPr>
              <a:t>, </a:t>
            </a:r>
            <a:r>
              <a:rPr lang="en-IL" sz="1900" dirty="0">
                <a:solidFill>
                  <a:schemeClr val="accent1"/>
                </a:solidFill>
                <a:latin typeface="Benton Sans"/>
                <a:cs typeface="Weizmann" panose="020B0604020202020204" charset="-79"/>
              </a:rPr>
              <a:t>Origin and development of the TPC idea</a:t>
            </a:r>
            <a:r>
              <a:rPr lang="en-US" sz="1900" dirty="0">
                <a:solidFill>
                  <a:schemeClr val="accent1"/>
                </a:solidFill>
                <a:latin typeface="Benton Sans"/>
                <a:cs typeface="Weizmann" panose="020B0604020202020204" charset="-79"/>
              </a:rPr>
              <a:t>, </a:t>
            </a:r>
            <a:r>
              <a:rPr lang="en-IL" sz="1900" dirty="0">
                <a:solidFill>
                  <a:schemeClr val="accent1"/>
                </a:solidFill>
                <a:latin typeface="Benton Sans"/>
                <a:cs typeface="Weizmann" panose="020B0604020202020204" charset="-79"/>
              </a:rPr>
              <a:t>NIM A, 2018</a:t>
            </a:r>
            <a:br>
              <a:rPr lang="en-IL" sz="1900" dirty="0">
                <a:solidFill>
                  <a:schemeClr val="accent1"/>
                </a:solidFill>
                <a:latin typeface="Benton Sans"/>
                <a:cs typeface="Weizmann" panose="020B0604020202020204" charset="-79"/>
              </a:rPr>
            </a:br>
            <a:r>
              <a:rPr lang="pt-BR" sz="1900" dirty="0">
                <a:solidFill>
                  <a:schemeClr val="accent1"/>
                </a:solidFill>
                <a:latin typeface="Benton Sans"/>
                <a:cs typeface="Weizmann" panose="020B0604020202020204" charset="-79"/>
              </a:rPr>
              <a:t>doi:10.1016/j.nima.2018.07.015</a:t>
            </a:r>
            <a:endParaRPr lang="en-IL" sz="1900" dirty="0">
              <a:solidFill>
                <a:schemeClr val="accent1"/>
              </a:solidFill>
              <a:latin typeface="Benton Sans"/>
              <a:cs typeface="Weizmann" panose="020B0604020202020204" charset="-79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C8C8B8B-7467-C96A-F345-AD36EB4191F9}"/>
              </a:ext>
            </a:extLst>
          </p:cNvPr>
          <p:cNvSpPr/>
          <p:nvPr/>
        </p:nvSpPr>
        <p:spPr>
          <a:xfrm>
            <a:off x="340863" y="5983874"/>
            <a:ext cx="10505017" cy="3886378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1" name="object 6">
            <a:extLst>
              <a:ext uri="{FF2B5EF4-FFF2-40B4-BE49-F238E27FC236}">
                <a16:creationId xmlns:a16="http://schemas.microsoft.com/office/drawing/2014/main" id="{135004FE-4BA3-13E4-9441-F9F26CC06FE1}"/>
              </a:ext>
            </a:extLst>
          </p:cNvPr>
          <p:cNvSpPr txBox="1"/>
          <p:nvPr/>
        </p:nvSpPr>
        <p:spPr>
          <a:xfrm>
            <a:off x="494677" y="6125929"/>
            <a:ext cx="10850872" cy="34414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3200"/>
              </a:lnSpc>
              <a:spcBef>
                <a:spcPts val="100"/>
              </a:spcBef>
            </a:pPr>
            <a:r>
              <a:rPr lang="en-IL" sz="2800" b="1" spc="-10" dirty="0">
                <a:latin typeface="Benton Sans"/>
                <a:cs typeface="Weizmann" panose="020B0604020202020204" charset="-79"/>
              </a:rPr>
              <a:t>Optical/Electroluminescent </a:t>
            </a:r>
            <a:r>
              <a:rPr lang="en-IL" sz="2800" b="1" spc="-10" dirty="0" err="1">
                <a:latin typeface="Benton Sans"/>
                <a:cs typeface="Weizmann" panose="020B0604020202020204" charset="-79"/>
              </a:rPr>
              <a:t>TPCs</a:t>
            </a:r>
            <a:r>
              <a:rPr lang="en-IL" sz="2800" b="1" spc="-10" dirty="0">
                <a:latin typeface="Benton Sans"/>
                <a:cs typeface="Weizmann" panose="020B0604020202020204" charset="-79"/>
              </a:rPr>
              <a:t>: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Include light readouts: the drifting electrons are accelerated near the readout plane in order to yield </a:t>
            </a:r>
            <a:r>
              <a:rPr lang="en-IL" sz="2800" spc="-10" dirty="0" err="1">
                <a:latin typeface="Benton Sans"/>
                <a:cs typeface="Weizmann" panose="020B0604020202020204" charset="-79"/>
              </a:rPr>
              <a:t>electrolumin</a:t>
            </a:r>
            <a:r>
              <a:rPr lang="fr-FR" sz="2800" spc="-10" dirty="0">
                <a:latin typeface="Benton Sans"/>
                <a:cs typeface="Weizmann" panose="020B0604020202020204" charset="-79"/>
              </a:rPr>
              <a:t>es</a:t>
            </a:r>
            <a:r>
              <a:rPr lang="en-IL" sz="2800" spc="-10" dirty="0" err="1">
                <a:latin typeface="Benton Sans"/>
                <a:cs typeface="Weizmann" panose="020B0604020202020204" charset="-79"/>
              </a:rPr>
              <a:t>cence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 (EL)</a:t>
            </a:r>
            <a:br>
              <a:rPr lang="en-IL" sz="2800" spc="-10" dirty="0">
                <a:latin typeface="Benton Sans"/>
                <a:cs typeface="Weizmann" panose="020B0604020202020204" charset="-79"/>
              </a:rPr>
            </a:br>
            <a:r>
              <a:rPr lang="en-IL" sz="2800" spc="-10" dirty="0">
                <a:latin typeface="Benton Sans"/>
                <a:cs typeface="Weizmann" panose="020B0604020202020204" charset="-79"/>
                <a:sym typeface="Wingdings" panose="05000000000000000000" pitchFamily="2" charset="2"/>
              </a:rPr>
              <a:t> track photo-imaging</a:t>
            </a:r>
            <a:endParaRPr lang="en-IL" sz="2800" spc="-10" dirty="0">
              <a:latin typeface="Benton Sans"/>
              <a:cs typeface="Weizmann" panose="020B0604020202020204" charset="-79"/>
            </a:endParaRP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Using an array of photosensors (PMTs, </a:t>
            </a:r>
            <a:r>
              <a:rPr lang="en-IL" sz="2800" spc="-10" dirty="0" err="1">
                <a:latin typeface="Benton Sans"/>
                <a:cs typeface="Weizmann" panose="020B0604020202020204" charset="-79"/>
              </a:rPr>
              <a:t>SiPMs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)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Or use </a:t>
            </a:r>
            <a:r>
              <a:rPr lang="en-IL" sz="2800" b="1" spc="-10" dirty="0">
                <a:latin typeface="Benton Sans"/>
                <a:cs typeface="Weizmann" panose="020B0604020202020204" charset="-79"/>
              </a:rPr>
              <a:t>optical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 lenses and cameras outside of the main volume</a:t>
            </a:r>
            <a:endParaRPr sz="2800" dirty="0">
              <a:latin typeface="Benton Sans"/>
              <a:cs typeface="Weizmann" panose="020B0604020202020204" charset="-79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EAAE77E-9588-F688-0C5E-53E1CC5A892A}"/>
              </a:ext>
            </a:extLst>
          </p:cNvPr>
          <p:cNvSpPr/>
          <p:nvPr/>
        </p:nvSpPr>
        <p:spPr>
          <a:xfrm>
            <a:off x="11570244" y="3987384"/>
            <a:ext cx="8425013" cy="6329057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89F8664-0A70-E9F9-DDB8-24DD104342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7371" y="4590163"/>
            <a:ext cx="7793184" cy="5243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8D2246A-488F-7215-D066-F9166DF10E98}"/>
              </a:ext>
            </a:extLst>
          </p:cNvPr>
          <p:cNvSpPr txBox="1"/>
          <p:nvPr/>
        </p:nvSpPr>
        <p:spPr>
          <a:xfrm>
            <a:off x="13553538" y="9834071"/>
            <a:ext cx="395497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1900" dirty="0">
                <a:solidFill>
                  <a:schemeClr val="accent1"/>
                </a:solidFill>
                <a:latin typeface="Benton Sans"/>
                <a:cs typeface="Weizmann" panose="020B0604020202020204" charset="-79"/>
              </a:rPr>
              <a:t>Illustration taken from </a:t>
            </a:r>
            <a:r>
              <a:rPr lang="en-IL" sz="1900" dirty="0">
                <a:solidFill>
                  <a:schemeClr val="accent1"/>
                </a:solidFill>
                <a:latin typeface="Benton Sans"/>
                <a:cs typeface="Weizmann" panose="020B0604020202020204" charset="-79"/>
                <a:hlinkClick r:id="rId8"/>
              </a:rPr>
              <a:t>LCTPC website</a:t>
            </a:r>
            <a:endParaRPr lang="en-IL" sz="1900" dirty="0">
              <a:solidFill>
                <a:schemeClr val="accent1"/>
              </a:solidFill>
              <a:latin typeface="Benton Sans"/>
              <a:cs typeface="Weizmann" panose="020B060402020202020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125733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1CC4FD-B0BA-4353-0774-0A0EFE2D3B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243E8F35-629E-2E01-3B1E-33A1B2F257C9}"/>
              </a:ext>
            </a:extLst>
          </p:cNvPr>
          <p:cNvGrpSpPr/>
          <p:nvPr/>
        </p:nvGrpSpPr>
        <p:grpSpPr>
          <a:xfrm>
            <a:off x="781050" y="9416441"/>
            <a:ext cx="18249900" cy="1463008"/>
            <a:chOff x="781050" y="9416441"/>
            <a:chExt cx="18249900" cy="1463008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09E975D-47D3-FF0F-4390-315C08C3430D}"/>
                </a:ext>
              </a:extLst>
            </p:cNvPr>
            <p:cNvSpPr/>
            <p:nvPr/>
          </p:nvSpPr>
          <p:spPr>
            <a:xfrm>
              <a:off x="885825" y="9416441"/>
              <a:ext cx="18145125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4F97279-C7E8-AFFC-6AD4-215BDBAB11F3}"/>
                </a:ext>
              </a:extLst>
            </p:cNvPr>
            <p:cNvSpPr/>
            <p:nvPr/>
          </p:nvSpPr>
          <p:spPr>
            <a:xfrm>
              <a:off x="781050" y="9979449"/>
              <a:ext cx="3033713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F16D474-89D5-FE12-ECD8-FD9EDD45DCB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770178" y="1844"/>
            <a:ext cx="12565332" cy="11309094"/>
            <a:chOff x="3769516" y="0"/>
            <a:chExt cx="12565332" cy="11309094"/>
          </a:xfrm>
          <a:solidFill>
            <a:schemeClr val="bg2"/>
          </a:solidFill>
        </p:grpSpPr>
        <p:sp>
          <p:nvSpPr>
            <p:cNvPr id="32" name="object 33">
              <a:extLst>
                <a:ext uri="{FF2B5EF4-FFF2-40B4-BE49-F238E27FC236}">
                  <a16:creationId xmlns:a16="http://schemas.microsoft.com/office/drawing/2014/main" id="{7419E922-B9FA-1B5A-1100-D1621B4F38A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463013" y="5591879"/>
              <a:ext cx="1991995" cy="1783714"/>
            </a:xfrm>
            <a:custGeom>
              <a:avLst/>
              <a:gdLst/>
              <a:ahLst/>
              <a:cxnLst/>
              <a:rect l="l" t="t" r="r" b="b"/>
              <a:pathLst>
                <a:path w="1991995" h="1783715">
                  <a:moveTo>
                    <a:pt x="1393202" y="220789"/>
                  </a:moveTo>
                  <a:lnTo>
                    <a:pt x="1334033" y="46253"/>
                  </a:lnTo>
                  <a:lnTo>
                    <a:pt x="605929" y="431"/>
                  </a:lnTo>
                  <a:lnTo>
                    <a:pt x="557974" y="0"/>
                  </a:lnTo>
                  <a:lnTo>
                    <a:pt x="510870" y="4622"/>
                  </a:lnTo>
                  <a:lnTo>
                    <a:pt x="464947" y="14109"/>
                  </a:lnTo>
                  <a:lnTo>
                    <a:pt x="420560" y="28270"/>
                  </a:lnTo>
                  <a:lnTo>
                    <a:pt x="378053" y="46901"/>
                  </a:lnTo>
                  <a:lnTo>
                    <a:pt x="337743" y="69824"/>
                  </a:lnTo>
                  <a:lnTo>
                    <a:pt x="299999" y="96850"/>
                  </a:lnTo>
                  <a:lnTo>
                    <a:pt x="265137" y="127762"/>
                  </a:lnTo>
                  <a:lnTo>
                    <a:pt x="233514" y="162369"/>
                  </a:lnTo>
                  <a:lnTo>
                    <a:pt x="205473" y="200507"/>
                  </a:lnTo>
                  <a:lnTo>
                    <a:pt x="181343" y="241947"/>
                  </a:lnTo>
                  <a:lnTo>
                    <a:pt x="0" y="595795"/>
                  </a:lnTo>
                  <a:lnTo>
                    <a:pt x="359130" y="766406"/>
                  </a:lnTo>
                  <a:lnTo>
                    <a:pt x="403491" y="784631"/>
                  </a:lnTo>
                  <a:lnTo>
                    <a:pt x="448932" y="797852"/>
                  </a:lnTo>
                  <a:lnTo>
                    <a:pt x="495096" y="806094"/>
                  </a:lnTo>
                  <a:lnTo>
                    <a:pt x="541566" y="809447"/>
                  </a:lnTo>
                  <a:lnTo>
                    <a:pt x="587959" y="807935"/>
                  </a:lnTo>
                  <a:lnTo>
                    <a:pt x="633895" y="801624"/>
                  </a:lnTo>
                  <a:lnTo>
                    <a:pt x="678980" y="790562"/>
                  </a:lnTo>
                  <a:lnTo>
                    <a:pt x="722833" y="774814"/>
                  </a:lnTo>
                  <a:lnTo>
                    <a:pt x="765048" y="754418"/>
                  </a:lnTo>
                  <a:lnTo>
                    <a:pt x="805256" y="729437"/>
                  </a:lnTo>
                  <a:lnTo>
                    <a:pt x="843051" y="699922"/>
                  </a:lnTo>
                  <a:lnTo>
                    <a:pt x="1393202" y="220789"/>
                  </a:lnTo>
                  <a:close/>
                </a:path>
                <a:path w="1991995" h="1783715">
                  <a:moveTo>
                    <a:pt x="1991487" y="1202804"/>
                  </a:moveTo>
                  <a:lnTo>
                    <a:pt x="1990648" y="1156220"/>
                  </a:lnTo>
                  <a:lnTo>
                    <a:pt x="1984895" y="1109687"/>
                  </a:lnTo>
                  <a:lnTo>
                    <a:pt x="1974138" y="1063599"/>
                  </a:lnTo>
                  <a:lnTo>
                    <a:pt x="1958327" y="1018324"/>
                  </a:lnTo>
                  <a:lnTo>
                    <a:pt x="1681175" y="343471"/>
                  </a:lnTo>
                  <a:lnTo>
                    <a:pt x="1496885" y="343471"/>
                  </a:lnTo>
                  <a:lnTo>
                    <a:pt x="1219733" y="1018324"/>
                  </a:lnTo>
                  <a:lnTo>
                    <a:pt x="1203921" y="1063599"/>
                  </a:lnTo>
                  <a:lnTo>
                    <a:pt x="1193177" y="1109687"/>
                  </a:lnTo>
                  <a:lnTo>
                    <a:pt x="1187424" y="1156220"/>
                  </a:lnTo>
                  <a:lnTo>
                    <a:pt x="1186573" y="1202804"/>
                  </a:lnTo>
                  <a:lnTo>
                    <a:pt x="1190586" y="1249057"/>
                  </a:lnTo>
                  <a:lnTo>
                    <a:pt x="1199349" y="1294587"/>
                  </a:lnTo>
                  <a:lnTo>
                    <a:pt x="1212824" y="1339011"/>
                  </a:lnTo>
                  <a:lnTo>
                    <a:pt x="1230909" y="1381950"/>
                  </a:lnTo>
                  <a:lnTo>
                    <a:pt x="1253540" y="1423009"/>
                  </a:lnTo>
                  <a:lnTo>
                    <a:pt x="1280642" y="1461820"/>
                  </a:lnTo>
                  <a:lnTo>
                    <a:pt x="1312151" y="1497977"/>
                  </a:lnTo>
                  <a:lnTo>
                    <a:pt x="1589036" y="1783321"/>
                  </a:lnTo>
                  <a:lnTo>
                    <a:pt x="1865909" y="1497977"/>
                  </a:lnTo>
                  <a:lnTo>
                    <a:pt x="1897418" y="1461820"/>
                  </a:lnTo>
                  <a:lnTo>
                    <a:pt x="1924519" y="1423009"/>
                  </a:lnTo>
                  <a:lnTo>
                    <a:pt x="1947151" y="1381950"/>
                  </a:lnTo>
                  <a:lnTo>
                    <a:pt x="1965248" y="1339011"/>
                  </a:lnTo>
                  <a:lnTo>
                    <a:pt x="1978710" y="1294587"/>
                  </a:lnTo>
                  <a:lnTo>
                    <a:pt x="1987486" y="1249057"/>
                  </a:lnTo>
                  <a:lnTo>
                    <a:pt x="1991487" y="1202804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pPr algn="l" rtl="0"/>
              <a:endParaRPr sz="818" dirty="0"/>
            </a:p>
          </p:txBody>
        </p:sp>
        <p:sp>
          <p:nvSpPr>
            <p:cNvPr id="3" name="object 8">
              <a:extLst>
                <a:ext uri="{FF2B5EF4-FFF2-40B4-BE49-F238E27FC236}">
                  <a16:creationId xmlns:a16="http://schemas.microsoft.com/office/drawing/2014/main" id="{4083FFF3-8AE1-D8A1-549D-F18E5BDF8B1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780658" y="555173"/>
              <a:ext cx="2371090" cy="2371090"/>
            </a:xfrm>
            <a:custGeom>
              <a:avLst/>
              <a:gdLst/>
              <a:ahLst/>
              <a:cxnLst/>
              <a:rect l="l" t="t" r="r" b="b"/>
              <a:pathLst>
                <a:path w="2371090" h="2371090">
                  <a:moveTo>
                    <a:pt x="1053122" y="468363"/>
                  </a:moveTo>
                  <a:lnTo>
                    <a:pt x="1048956" y="421474"/>
                  </a:lnTo>
                  <a:lnTo>
                    <a:pt x="990511" y="0"/>
                  </a:lnTo>
                  <a:lnTo>
                    <a:pt x="571004" y="71107"/>
                  </a:lnTo>
                  <a:lnTo>
                    <a:pt x="525030" y="81254"/>
                  </a:lnTo>
                  <a:lnTo>
                    <a:pt x="480822" y="95669"/>
                  </a:lnTo>
                  <a:lnTo>
                    <a:pt x="438607" y="114134"/>
                  </a:lnTo>
                  <a:lnTo>
                    <a:pt x="398627" y="136448"/>
                  </a:lnTo>
                  <a:lnTo>
                    <a:pt x="361124" y="162369"/>
                  </a:lnTo>
                  <a:lnTo>
                    <a:pt x="326339" y="191693"/>
                  </a:lnTo>
                  <a:lnTo>
                    <a:pt x="294487" y="224193"/>
                  </a:lnTo>
                  <a:lnTo>
                    <a:pt x="265836" y="259651"/>
                  </a:lnTo>
                  <a:lnTo>
                    <a:pt x="240588" y="297840"/>
                  </a:lnTo>
                  <a:lnTo>
                    <a:pt x="219011" y="338543"/>
                  </a:lnTo>
                  <a:lnTo>
                    <a:pt x="201320" y="381558"/>
                  </a:lnTo>
                  <a:lnTo>
                    <a:pt x="187769" y="426643"/>
                  </a:lnTo>
                  <a:lnTo>
                    <a:pt x="0" y="1184465"/>
                  </a:lnTo>
                  <a:lnTo>
                    <a:pt x="159080" y="1301051"/>
                  </a:lnTo>
                  <a:lnTo>
                    <a:pt x="825258" y="893940"/>
                  </a:lnTo>
                  <a:lnTo>
                    <a:pt x="864171" y="867448"/>
                  </a:lnTo>
                  <a:lnTo>
                    <a:pt x="899858" y="837628"/>
                  </a:lnTo>
                  <a:lnTo>
                    <a:pt x="932192" y="804799"/>
                  </a:lnTo>
                  <a:lnTo>
                    <a:pt x="961009" y="769239"/>
                  </a:lnTo>
                  <a:lnTo>
                    <a:pt x="986193" y="731227"/>
                  </a:lnTo>
                  <a:lnTo>
                    <a:pt x="1007605" y="691083"/>
                  </a:lnTo>
                  <a:lnTo>
                    <a:pt x="1025093" y="649084"/>
                  </a:lnTo>
                  <a:lnTo>
                    <a:pt x="1038529" y="605510"/>
                  </a:lnTo>
                  <a:lnTo>
                    <a:pt x="1047775" y="560679"/>
                  </a:lnTo>
                  <a:lnTo>
                    <a:pt x="1052690" y="514858"/>
                  </a:lnTo>
                  <a:lnTo>
                    <a:pt x="1053122" y="468363"/>
                  </a:lnTo>
                  <a:close/>
                </a:path>
                <a:path w="2371090" h="2371090">
                  <a:moveTo>
                    <a:pt x="2370493" y="1379982"/>
                  </a:moveTo>
                  <a:lnTo>
                    <a:pt x="1949018" y="1321536"/>
                  </a:lnTo>
                  <a:lnTo>
                    <a:pt x="1902129" y="1317371"/>
                  </a:lnTo>
                  <a:lnTo>
                    <a:pt x="1855635" y="1317802"/>
                  </a:lnTo>
                  <a:lnTo>
                    <a:pt x="1809826" y="1322717"/>
                  </a:lnTo>
                  <a:lnTo>
                    <a:pt x="1764982" y="1331963"/>
                  </a:lnTo>
                  <a:lnTo>
                    <a:pt x="1721421" y="1345399"/>
                  </a:lnTo>
                  <a:lnTo>
                    <a:pt x="1679422" y="1362887"/>
                  </a:lnTo>
                  <a:lnTo>
                    <a:pt x="1639265" y="1384287"/>
                  </a:lnTo>
                  <a:lnTo>
                    <a:pt x="1601266" y="1409471"/>
                  </a:lnTo>
                  <a:lnTo>
                    <a:pt x="1565706" y="1438300"/>
                  </a:lnTo>
                  <a:lnTo>
                    <a:pt x="1532877" y="1470634"/>
                  </a:lnTo>
                  <a:lnTo>
                    <a:pt x="1503057" y="1506321"/>
                  </a:lnTo>
                  <a:lnTo>
                    <a:pt x="1476565" y="1545234"/>
                  </a:lnTo>
                  <a:lnTo>
                    <a:pt x="1069441" y="2211413"/>
                  </a:lnTo>
                  <a:lnTo>
                    <a:pt x="1186027" y="2370480"/>
                  </a:lnTo>
                  <a:lnTo>
                    <a:pt x="1943862" y="2182723"/>
                  </a:lnTo>
                  <a:lnTo>
                    <a:pt x="1988947" y="2169172"/>
                  </a:lnTo>
                  <a:lnTo>
                    <a:pt x="2031949" y="2151481"/>
                  </a:lnTo>
                  <a:lnTo>
                    <a:pt x="2072665" y="2129904"/>
                  </a:lnTo>
                  <a:lnTo>
                    <a:pt x="2110854" y="2104669"/>
                  </a:lnTo>
                  <a:lnTo>
                    <a:pt x="2146300" y="2076005"/>
                  </a:lnTo>
                  <a:lnTo>
                    <a:pt x="2178799" y="2044166"/>
                  </a:lnTo>
                  <a:lnTo>
                    <a:pt x="2208123" y="2009368"/>
                  </a:lnTo>
                  <a:lnTo>
                    <a:pt x="2234057" y="1971865"/>
                  </a:lnTo>
                  <a:lnTo>
                    <a:pt x="2256358" y="1931898"/>
                  </a:lnTo>
                  <a:lnTo>
                    <a:pt x="2274836" y="1889683"/>
                  </a:lnTo>
                  <a:lnTo>
                    <a:pt x="2289251" y="1845475"/>
                  </a:lnTo>
                  <a:lnTo>
                    <a:pt x="2299385" y="1799501"/>
                  </a:lnTo>
                  <a:lnTo>
                    <a:pt x="2370493" y="1379982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pPr algn="l" rtl="0"/>
              <a:endParaRPr sz="818" dirty="0"/>
            </a:p>
          </p:txBody>
        </p:sp>
        <p:sp>
          <p:nvSpPr>
            <p:cNvPr id="4" name="object 2">
              <a:extLst>
                <a:ext uri="{FF2B5EF4-FFF2-40B4-BE49-F238E27FC236}">
                  <a16:creationId xmlns:a16="http://schemas.microsoft.com/office/drawing/2014/main" id="{A217C11D-60AC-1BD6-17A6-837E28DB817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621071" y="10395927"/>
              <a:ext cx="862330" cy="913130"/>
            </a:xfrm>
            <a:custGeom>
              <a:avLst/>
              <a:gdLst/>
              <a:ahLst/>
              <a:cxnLst/>
              <a:rect l="l" t="t" r="r" b="b"/>
              <a:pathLst>
                <a:path w="862329" h="913129">
                  <a:moveTo>
                    <a:pt x="529585" y="0"/>
                  </a:moveTo>
                  <a:lnTo>
                    <a:pt x="332366" y="0"/>
                  </a:lnTo>
                  <a:lnTo>
                    <a:pt x="35768" y="722197"/>
                  </a:lnTo>
                  <a:lnTo>
                    <a:pt x="20045" y="766573"/>
                  </a:lnTo>
                  <a:lnTo>
                    <a:pt x="8884" y="811716"/>
                  </a:lnTo>
                  <a:lnTo>
                    <a:pt x="2223" y="857310"/>
                  </a:lnTo>
                  <a:lnTo>
                    <a:pt x="0" y="903035"/>
                  </a:lnTo>
                  <a:lnTo>
                    <a:pt x="453" y="912628"/>
                  </a:lnTo>
                  <a:lnTo>
                    <a:pt x="861505" y="912628"/>
                  </a:lnTo>
                  <a:lnTo>
                    <a:pt x="861959" y="903035"/>
                  </a:lnTo>
                  <a:lnTo>
                    <a:pt x="859737" y="857310"/>
                  </a:lnTo>
                  <a:lnTo>
                    <a:pt x="853077" y="811716"/>
                  </a:lnTo>
                  <a:lnTo>
                    <a:pt x="841916" y="766573"/>
                  </a:lnTo>
                  <a:lnTo>
                    <a:pt x="826194" y="722197"/>
                  </a:lnTo>
                  <a:lnTo>
                    <a:pt x="529585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5" name="object 3">
              <a:extLst>
                <a:ext uri="{FF2B5EF4-FFF2-40B4-BE49-F238E27FC236}">
                  <a16:creationId xmlns:a16="http://schemas.microsoft.com/office/drawing/2014/main" id="{00331844-224F-D47D-7B5D-E5E00F7A37D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361194" y="10138789"/>
              <a:ext cx="866140" cy="1170305"/>
            </a:xfrm>
            <a:custGeom>
              <a:avLst/>
              <a:gdLst/>
              <a:ahLst/>
              <a:cxnLst/>
              <a:rect l="l" t="t" r="r" b="b"/>
              <a:pathLst>
                <a:path w="866140" h="1170304">
                  <a:moveTo>
                    <a:pt x="241324" y="0"/>
                  </a:moveTo>
                  <a:lnTo>
                    <a:pt x="54199" y="62280"/>
                  </a:lnTo>
                  <a:lnTo>
                    <a:pt x="902" y="841199"/>
                  </a:lnTo>
                  <a:lnTo>
                    <a:pt x="0" y="888270"/>
                  </a:lnTo>
                  <a:lnTo>
                    <a:pt x="3667" y="934628"/>
                  </a:lnTo>
                  <a:lnTo>
                    <a:pt x="11746" y="979992"/>
                  </a:lnTo>
                  <a:lnTo>
                    <a:pt x="24078" y="1024079"/>
                  </a:lnTo>
                  <a:lnTo>
                    <a:pt x="40506" y="1066607"/>
                  </a:lnTo>
                  <a:lnTo>
                    <a:pt x="60870" y="1107296"/>
                  </a:lnTo>
                  <a:lnTo>
                    <a:pt x="85013" y="1145862"/>
                  </a:lnTo>
                  <a:lnTo>
                    <a:pt x="103366" y="1169766"/>
                  </a:lnTo>
                  <a:lnTo>
                    <a:pt x="790256" y="1169766"/>
                  </a:lnTo>
                  <a:lnTo>
                    <a:pt x="819139" y="1109819"/>
                  </a:lnTo>
                  <a:lnTo>
                    <a:pt x="837465" y="1066454"/>
                  </a:lnTo>
                  <a:lnTo>
                    <a:pt x="851284" y="1022053"/>
                  </a:lnTo>
                  <a:lnTo>
                    <a:pt x="860637" y="976935"/>
                  </a:lnTo>
                  <a:lnTo>
                    <a:pt x="865567" y="931422"/>
                  </a:lnTo>
                  <a:lnTo>
                    <a:pt x="866117" y="885834"/>
                  </a:lnTo>
                  <a:lnTo>
                    <a:pt x="862328" y="840491"/>
                  </a:lnTo>
                  <a:lnTo>
                    <a:pt x="854242" y="795714"/>
                  </a:lnTo>
                  <a:lnTo>
                    <a:pt x="841903" y="751824"/>
                  </a:lnTo>
                  <a:lnTo>
                    <a:pt x="825352" y="709141"/>
                  </a:lnTo>
                  <a:lnTo>
                    <a:pt x="804631" y="667986"/>
                  </a:lnTo>
                  <a:lnTo>
                    <a:pt x="779782" y="628680"/>
                  </a:lnTo>
                  <a:lnTo>
                    <a:pt x="750848" y="591542"/>
                  </a:lnTo>
                  <a:lnTo>
                    <a:pt x="241324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6" name="object 4">
              <a:extLst>
                <a:ext uri="{FF2B5EF4-FFF2-40B4-BE49-F238E27FC236}">
                  <a16:creationId xmlns:a16="http://schemas.microsoft.com/office/drawing/2014/main" id="{7E138556-43CA-1BB8-3807-2C278AB82B5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780671" y="8382907"/>
              <a:ext cx="2371090" cy="2371090"/>
            </a:xfrm>
            <a:custGeom>
              <a:avLst/>
              <a:gdLst/>
              <a:ahLst/>
              <a:cxnLst/>
              <a:rect l="l" t="t" r="r" b="b"/>
              <a:pathLst>
                <a:path w="2371090" h="2371090">
                  <a:moveTo>
                    <a:pt x="1053122" y="1902117"/>
                  </a:moveTo>
                  <a:lnTo>
                    <a:pt x="1052677" y="1855622"/>
                  </a:lnTo>
                  <a:lnTo>
                    <a:pt x="1047762" y="1809813"/>
                  </a:lnTo>
                  <a:lnTo>
                    <a:pt x="1038517" y="1764969"/>
                  </a:lnTo>
                  <a:lnTo>
                    <a:pt x="1025080" y="1721408"/>
                  </a:lnTo>
                  <a:lnTo>
                    <a:pt x="1007592" y="1679397"/>
                  </a:lnTo>
                  <a:lnTo>
                    <a:pt x="986193" y="1639252"/>
                  </a:lnTo>
                  <a:lnTo>
                    <a:pt x="960996" y="1601254"/>
                  </a:lnTo>
                  <a:lnTo>
                    <a:pt x="932180" y="1565694"/>
                  </a:lnTo>
                  <a:lnTo>
                    <a:pt x="899845" y="1532864"/>
                  </a:lnTo>
                  <a:lnTo>
                    <a:pt x="864158" y="1503045"/>
                  </a:lnTo>
                  <a:lnTo>
                    <a:pt x="825233" y="1476552"/>
                  </a:lnTo>
                  <a:lnTo>
                    <a:pt x="159067" y="1069416"/>
                  </a:lnTo>
                  <a:lnTo>
                    <a:pt x="0" y="1186014"/>
                  </a:lnTo>
                  <a:lnTo>
                    <a:pt x="187744" y="1943836"/>
                  </a:lnTo>
                  <a:lnTo>
                    <a:pt x="201307" y="1988921"/>
                  </a:lnTo>
                  <a:lnTo>
                    <a:pt x="218986" y="2031936"/>
                  </a:lnTo>
                  <a:lnTo>
                    <a:pt x="240576" y="2072640"/>
                  </a:lnTo>
                  <a:lnTo>
                    <a:pt x="265811" y="2110841"/>
                  </a:lnTo>
                  <a:lnTo>
                    <a:pt x="294474" y="2146287"/>
                  </a:lnTo>
                  <a:lnTo>
                    <a:pt x="326313" y="2178786"/>
                  </a:lnTo>
                  <a:lnTo>
                    <a:pt x="361111" y="2208111"/>
                  </a:lnTo>
                  <a:lnTo>
                    <a:pt x="398614" y="2234031"/>
                  </a:lnTo>
                  <a:lnTo>
                    <a:pt x="438581" y="2256345"/>
                  </a:lnTo>
                  <a:lnTo>
                    <a:pt x="480796" y="2274811"/>
                  </a:lnTo>
                  <a:lnTo>
                    <a:pt x="525005" y="2289225"/>
                  </a:lnTo>
                  <a:lnTo>
                    <a:pt x="570979" y="2299373"/>
                  </a:lnTo>
                  <a:lnTo>
                    <a:pt x="990498" y="2370480"/>
                  </a:lnTo>
                  <a:lnTo>
                    <a:pt x="1048943" y="1949018"/>
                  </a:lnTo>
                  <a:lnTo>
                    <a:pt x="1053122" y="1902117"/>
                  </a:lnTo>
                  <a:close/>
                </a:path>
                <a:path w="2371090" h="2371090">
                  <a:moveTo>
                    <a:pt x="2370480" y="990511"/>
                  </a:moveTo>
                  <a:lnTo>
                    <a:pt x="2299373" y="570979"/>
                  </a:lnTo>
                  <a:lnTo>
                    <a:pt x="2289238" y="525005"/>
                  </a:lnTo>
                  <a:lnTo>
                    <a:pt x="2274824" y="480796"/>
                  </a:lnTo>
                  <a:lnTo>
                    <a:pt x="2256345" y="438581"/>
                  </a:lnTo>
                  <a:lnTo>
                    <a:pt x="2234044" y="398614"/>
                  </a:lnTo>
                  <a:lnTo>
                    <a:pt x="2208111" y="361111"/>
                  </a:lnTo>
                  <a:lnTo>
                    <a:pt x="2178799" y="326313"/>
                  </a:lnTo>
                  <a:lnTo>
                    <a:pt x="2146300" y="294474"/>
                  </a:lnTo>
                  <a:lnTo>
                    <a:pt x="2110841" y="265811"/>
                  </a:lnTo>
                  <a:lnTo>
                    <a:pt x="2072652" y="240576"/>
                  </a:lnTo>
                  <a:lnTo>
                    <a:pt x="2031936" y="218986"/>
                  </a:lnTo>
                  <a:lnTo>
                    <a:pt x="1988934" y="201307"/>
                  </a:lnTo>
                  <a:lnTo>
                    <a:pt x="1943849" y="187744"/>
                  </a:lnTo>
                  <a:lnTo>
                    <a:pt x="1186014" y="0"/>
                  </a:lnTo>
                  <a:lnTo>
                    <a:pt x="1069416" y="159054"/>
                  </a:lnTo>
                  <a:lnTo>
                    <a:pt x="1476552" y="825246"/>
                  </a:lnTo>
                  <a:lnTo>
                    <a:pt x="1503045" y="864158"/>
                  </a:lnTo>
                  <a:lnTo>
                    <a:pt x="1532851" y="899845"/>
                  </a:lnTo>
                  <a:lnTo>
                    <a:pt x="1565681" y="932180"/>
                  </a:lnTo>
                  <a:lnTo>
                    <a:pt x="1601254" y="960996"/>
                  </a:lnTo>
                  <a:lnTo>
                    <a:pt x="1639252" y="986180"/>
                  </a:lnTo>
                  <a:lnTo>
                    <a:pt x="1679397" y="1007592"/>
                  </a:lnTo>
                  <a:lnTo>
                    <a:pt x="1721408" y="1025080"/>
                  </a:lnTo>
                  <a:lnTo>
                    <a:pt x="1764969" y="1038517"/>
                  </a:lnTo>
                  <a:lnTo>
                    <a:pt x="1809813" y="1047762"/>
                  </a:lnTo>
                  <a:lnTo>
                    <a:pt x="1855622" y="1052677"/>
                  </a:lnTo>
                  <a:lnTo>
                    <a:pt x="1902117" y="1053122"/>
                  </a:lnTo>
                  <a:lnTo>
                    <a:pt x="1949018" y="1048956"/>
                  </a:lnTo>
                  <a:lnTo>
                    <a:pt x="2370480" y="990511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7" name="object 5">
              <a:extLst>
                <a:ext uri="{FF2B5EF4-FFF2-40B4-BE49-F238E27FC236}">
                  <a16:creationId xmlns:a16="http://schemas.microsoft.com/office/drawing/2014/main" id="{3C07F060-CD70-5290-142A-EEFEC9DA45E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4536556" y="6963411"/>
              <a:ext cx="1493520" cy="866140"/>
            </a:xfrm>
            <a:custGeom>
              <a:avLst/>
              <a:gdLst/>
              <a:ahLst/>
              <a:cxnLst/>
              <a:rect l="l" t="t" r="r" b="b"/>
              <a:pathLst>
                <a:path w="1493519" h="866140">
                  <a:moveTo>
                    <a:pt x="888278" y="0"/>
                  </a:moveTo>
                  <a:lnTo>
                    <a:pt x="841209" y="900"/>
                  </a:lnTo>
                  <a:lnTo>
                    <a:pt x="62301" y="54207"/>
                  </a:lnTo>
                  <a:lnTo>
                    <a:pt x="0" y="241332"/>
                  </a:lnTo>
                  <a:lnTo>
                    <a:pt x="591552" y="750856"/>
                  </a:lnTo>
                  <a:lnTo>
                    <a:pt x="628690" y="779792"/>
                  </a:lnTo>
                  <a:lnTo>
                    <a:pt x="667997" y="804643"/>
                  </a:lnTo>
                  <a:lnTo>
                    <a:pt x="709152" y="825366"/>
                  </a:lnTo>
                  <a:lnTo>
                    <a:pt x="751835" y="841918"/>
                  </a:lnTo>
                  <a:lnTo>
                    <a:pt x="795725" y="854259"/>
                  </a:lnTo>
                  <a:lnTo>
                    <a:pt x="840501" y="862345"/>
                  </a:lnTo>
                  <a:lnTo>
                    <a:pt x="885844" y="866134"/>
                  </a:lnTo>
                  <a:lnTo>
                    <a:pt x="931432" y="865585"/>
                  </a:lnTo>
                  <a:lnTo>
                    <a:pt x="976946" y="860655"/>
                  </a:lnTo>
                  <a:lnTo>
                    <a:pt x="1022063" y="851302"/>
                  </a:lnTo>
                  <a:lnTo>
                    <a:pt x="1066465" y="837484"/>
                  </a:lnTo>
                  <a:lnTo>
                    <a:pt x="1109830" y="819158"/>
                  </a:lnTo>
                  <a:lnTo>
                    <a:pt x="1493148" y="634462"/>
                  </a:lnTo>
                  <a:lnTo>
                    <a:pt x="1297007" y="256871"/>
                  </a:lnTo>
                  <a:lnTo>
                    <a:pt x="1273279" y="216211"/>
                  </a:lnTo>
                  <a:lnTo>
                    <a:pt x="1246019" y="178538"/>
                  </a:lnTo>
                  <a:lnTo>
                    <a:pt x="1215509" y="144009"/>
                  </a:lnTo>
                  <a:lnTo>
                    <a:pt x="1182032" y="112784"/>
                  </a:lnTo>
                  <a:lnTo>
                    <a:pt x="1145869" y="85021"/>
                  </a:lnTo>
                  <a:lnTo>
                    <a:pt x="1107302" y="60877"/>
                  </a:lnTo>
                  <a:lnTo>
                    <a:pt x="1066613" y="40512"/>
                  </a:lnTo>
                  <a:lnTo>
                    <a:pt x="1024085" y="24083"/>
                  </a:lnTo>
                  <a:lnTo>
                    <a:pt x="979998" y="11749"/>
                  </a:lnTo>
                  <a:lnTo>
                    <a:pt x="934635" y="3669"/>
                  </a:lnTo>
                  <a:lnTo>
                    <a:pt x="888278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8" name="object 6">
              <a:extLst>
                <a:ext uri="{FF2B5EF4-FFF2-40B4-BE49-F238E27FC236}">
                  <a16:creationId xmlns:a16="http://schemas.microsoft.com/office/drawing/2014/main" id="{0187C982-18E6-6A1F-F0E0-C85D28F1F28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4793703" y="5223301"/>
              <a:ext cx="1541145" cy="862330"/>
            </a:xfrm>
            <a:custGeom>
              <a:avLst/>
              <a:gdLst/>
              <a:ahLst/>
              <a:cxnLst/>
              <a:rect l="l" t="t" r="r" b="b"/>
              <a:pathLst>
                <a:path w="1541144" h="862329">
                  <a:moveTo>
                    <a:pt x="903035" y="0"/>
                  </a:moveTo>
                  <a:lnTo>
                    <a:pt x="857310" y="2223"/>
                  </a:lnTo>
                  <a:lnTo>
                    <a:pt x="811716" y="8884"/>
                  </a:lnTo>
                  <a:lnTo>
                    <a:pt x="766573" y="20046"/>
                  </a:lnTo>
                  <a:lnTo>
                    <a:pt x="722197" y="35768"/>
                  </a:lnTo>
                  <a:lnTo>
                    <a:pt x="0" y="332366"/>
                  </a:lnTo>
                  <a:lnTo>
                    <a:pt x="0" y="529585"/>
                  </a:lnTo>
                  <a:lnTo>
                    <a:pt x="722197" y="826184"/>
                  </a:lnTo>
                  <a:lnTo>
                    <a:pt x="766573" y="841906"/>
                  </a:lnTo>
                  <a:lnTo>
                    <a:pt x="811716" y="853067"/>
                  </a:lnTo>
                  <a:lnTo>
                    <a:pt x="857310" y="859727"/>
                  </a:lnTo>
                  <a:lnTo>
                    <a:pt x="903035" y="861950"/>
                  </a:lnTo>
                  <a:lnTo>
                    <a:pt x="948576" y="859794"/>
                  </a:lnTo>
                  <a:lnTo>
                    <a:pt x="993615" y="853323"/>
                  </a:lnTo>
                  <a:lnTo>
                    <a:pt x="1037833" y="842597"/>
                  </a:lnTo>
                  <a:lnTo>
                    <a:pt x="1080914" y="827677"/>
                  </a:lnTo>
                  <a:lnTo>
                    <a:pt x="1122539" y="808625"/>
                  </a:lnTo>
                  <a:lnTo>
                    <a:pt x="1162393" y="785501"/>
                  </a:lnTo>
                  <a:lnTo>
                    <a:pt x="1200156" y="758368"/>
                  </a:lnTo>
                  <a:lnTo>
                    <a:pt x="1235512" y="727286"/>
                  </a:lnTo>
                  <a:lnTo>
                    <a:pt x="1540874" y="430981"/>
                  </a:lnTo>
                  <a:lnTo>
                    <a:pt x="1235512" y="134655"/>
                  </a:lnTo>
                  <a:lnTo>
                    <a:pt x="1200156" y="103574"/>
                  </a:lnTo>
                  <a:lnTo>
                    <a:pt x="1162393" y="76441"/>
                  </a:lnTo>
                  <a:lnTo>
                    <a:pt x="1122539" y="53318"/>
                  </a:lnTo>
                  <a:lnTo>
                    <a:pt x="1080914" y="34267"/>
                  </a:lnTo>
                  <a:lnTo>
                    <a:pt x="1037833" y="19349"/>
                  </a:lnTo>
                  <a:lnTo>
                    <a:pt x="993615" y="8624"/>
                  </a:lnTo>
                  <a:lnTo>
                    <a:pt x="948576" y="2154"/>
                  </a:lnTo>
                  <a:lnTo>
                    <a:pt x="903035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9" name="object 7">
              <a:extLst>
                <a:ext uri="{FF2B5EF4-FFF2-40B4-BE49-F238E27FC236}">
                  <a16:creationId xmlns:a16="http://schemas.microsoft.com/office/drawing/2014/main" id="{29DCC144-BB30-6B1D-8CB6-12D40FB3053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4536551" y="3479016"/>
              <a:ext cx="1493520" cy="866140"/>
            </a:xfrm>
            <a:custGeom>
              <a:avLst/>
              <a:gdLst/>
              <a:ahLst/>
              <a:cxnLst/>
              <a:rect l="l" t="t" r="r" b="b"/>
              <a:pathLst>
                <a:path w="1493519" h="866139">
                  <a:moveTo>
                    <a:pt x="885845" y="0"/>
                  </a:moveTo>
                  <a:lnTo>
                    <a:pt x="840503" y="3789"/>
                  </a:lnTo>
                  <a:lnTo>
                    <a:pt x="795727" y="11875"/>
                  </a:lnTo>
                  <a:lnTo>
                    <a:pt x="751838" y="24215"/>
                  </a:lnTo>
                  <a:lnTo>
                    <a:pt x="709156" y="40767"/>
                  </a:lnTo>
                  <a:lnTo>
                    <a:pt x="668003" y="61488"/>
                  </a:lnTo>
                  <a:lnTo>
                    <a:pt x="628698" y="86336"/>
                  </a:lnTo>
                  <a:lnTo>
                    <a:pt x="591563" y="115270"/>
                  </a:lnTo>
                  <a:lnTo>
                    <a:pt x="0" y="624794"/>
                  </a:lnTo>
                  <a:lnTo>
                    <a:pt x="62301" y="811919"/>
                  </a:lnTo>
                  <a:lnTo>
                    <a:pt x="841209" y="865216"/>
                  </a:lnTo>
                  <a:lnTo>
                    <a:pt x="888278" y="866117"/>
                  </a:lnTo>
                  <a:lnTo>
                    <a:pt x="934635" y="862448"/>
                  </a:lnTo>
                  <a:lnTo>
                    <a:pt x="979998" y="854368"/>
                  </a:lnTo>
                  <a:lnTo>
                    <a:pt x="1024085" y="842035"/>
                  </a:lnTo>
                  <a:lnTo>
                    <a:pt x="1066614" y="825608"/>
                  </a:lnTo>
                  <a:lnTo>
                    <a:pt x="1107303" y="805244"/>
                  </a:lnTo>
                  <a:lnTo>
                    <a:pt x="1145871" y="781102"/>
                  </a:lnTo>
                  <a:lnTo>
                    <a:pt x="1182035" y="753340"/>
                  </a:lnTo>
                  <a:lnTo>
                    <a:pt x="1215514" y="722116"/>
                  </a:lnTo>
                  <a:lnTo>
                    <a:pt x="1246025" y="687588"/>
                  </a:lnTo>
                  <a:lnTo>
                    <a:pt x="1273287" y="649915"/>
                  </a:lnTo>
                  <a:lnTo>
                    <a:pt x="1297018" y="609255"/>
                  </a:lnTo>
                  <a:lnTo>
                    <a:pt x="1493148" y="231665"/>
                  </a:lnTo>
                  <a:lnTo>
                    <a:pt x="1109830" y="46969"/>
                  </a:lnTo>
                  <a:lnTo>
                    <a:pt x="1066465" y="28645"/>
                  </a:lnTo>
                  <a:lnTo>
                    <a:pt x="1022063" y="14829"/>
                  </a:lnTo>
                  <a:lnTo>
                    <a:pt x="976946" y="5477"/>
                  </a:lnTo>
                  <a:lnTo>
                    <a:pt x="931433" y="548"/>
                  </a:lnTo>
                  <a:lnTo>
                    <a:pt x="885845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10" name="object 9">
              <a:extLst>
                <a:ext uri="{FF2B5EF4-FFF2-40B4-BE49-F238E27FC236}">
                  <a16:creationId xmlns:a16="http://schemas.microsoft.com/office/drawing/2014/main" id="{72B4956C-923F-1B4D-A112-FD81EA742C5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361195" y="0"/>
              <a:ext cx="866140" cy="1170305"/>
            </a:xfrm>
            <a:custGeom>
              <a:avLst/>
              <a:gdLst/>
              <a:ahLst/>
              <a:cxnLst/>
              <a:rect l="l" t="t" r="r" b="b"/>
              <a:pathLst>
                <a:path w="866140" h="1170305">
                  <a:moveTo>
                    <a:pt x="790262" y="0"/>
                  </a:moveTo>
                  <a:lnTo>
                    <a:pt x="103361" y="0"/>
                  </a:lnTo>
                  <a:lnTo>
                    <a:pt x="85014" y="23898"/>
                  </a:lnTo>
                  <a:lnTo>
                    <a:pt x="60872" y="62465"/>
                  </a:lnTo>
                  <a:lnTo>
                    <a:pt x="40508" y="103154"/>
                  </a:lnTo>
                  <a:lnTo>
                    <a:pt x="24081" y="145683"/>
                  </a:lnTo>
                  <a:lnTo>
                    <a:pt x="11748" y="189769"/>
                  </a:lnTo>
                  <a:lnTo>
                    <a:pt x="3668" y="235132"/>
                  </a:lnTo>
                  <a:lnTo>
                    <a:pt x="0" y="281489"/>
                  </a:lnTo>
                  <a:lnTo>
                    <a:pt x="900" y="328558"/>
                  </a:lnTo>
                  <a:lnTo>
                    <a:pt x="54197" y="1107477"/>
                  </a:lnTo>
                  <a:lnTo>
                    <a:pt x="241322" y="1169768"/>
                  </a:lnTo>
                  <a:lnTo>
                    <a:pt x="750846" y="578215"/>
                  </a:lnTo>
                  <a:lnTo>
                    <a:pt x="779782" y="541080"/>
                  </a:lnTo>
                  <a:lnTo>
                    <a:pt x="804633" y="501775"/>
                  </a:lnTo>
                  <a:lnTo>
                    <a:pt x="825355" y="460622"/>
                  </a:lnTo>
                  <a:lnTo>
                    <a:pt x="841908" y="417940"/>
                  </a:lnTo>
                  <a:lnTo>
                    <a:pt x="854249" y="374051"/>
                  </a:lnTo>
                  <a:lnTo>
                    <a:pt x="862335" y="329275"/>
                  </a:lnTo>
                  <a:lnTo>
                    <a:pt x="866124" y="283933"/>
                  </a:lnTo>
                  <a:lnTo>
                    <a:pt x="865575" y="238345"/>
                  </a:lnTo>
                  <a:lnTo>
                    <a:pt x="860645" y="192832"/>
                  </a:lnTo>
                  <a:lnTo>
                    <a:pt x="851292" y="147714"/>
                  </a:lnTo>
                  <a:lnTo>
                    <a:pt x="837473" y="103313"/>
                  </a:lnTo>
                  <a:lnTo>
                    <a:pt x="819148" y="59948"/>
                  </a:lnTo>
                  <a:lnTo>
                    <a:pt x="790262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11" name="object 10">
              <a:extLst>
                <a:ext uri="{FF2B5EF4-FFF2-40B4-BE49-F238E27FC236}">
                  <a16:creationId xmlns:a16="http://schemas.microsoft.com/office/drawing/2014/main" id="{82A82BC1-B58F-D5BC-7155-068F4AAF556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621076" y="0"/>
              <a:ext cx="862330" cy="913130"/>
            </a:xfrm>
            <a:custGeom>
              <a:avLst/>
              <a:gdLst/>
              <a:ahLst/>
              <a:cxnLst/>
              <a:rect l="l" t="t" r="r" b="b"/>
              <a:pathLst>
                <a:path w="862329" h="913130">
                  <a:moveTo>
                    <a:pt x="861498" y="0"/>
                  </a:moveTo>
                  <a:lnTo>
                    <a:pt x="453" y="0"/>
                  </a:lnTo>
                  <a:lnTo>
                    <a:pt x="0" y="9593"/>
                  </a:lnTo>
                  <a:lnTo>
                    <a:pt x="2223" y="55318"/>
                  </a:lnTo>
                  <a:lnTo>
                    <a:pt x="8884" y="100911"/>
                  </a:lnTo>
                  <a:lnTo>
                    <a:pt x="20045" y="146054"/>
                  </a:lnTo>
                  <a:lnTo>
                    <a:pt x="35768" y="190429"/>
                  </a:lnTo>
                  <a:lnTo>
                    <a:pt x="332366" y="912627"/>
                  </a:lnTo>
                  <a:lnTo>
                    <a:pt x="529585" y="912627"/>
                  </a:lnTo>
                  <a:lnTo>
                    <a:pt x="826183" y="190429"/>
                  </a:lnTo>
                  <a:lnTo>
                    <a:pt x="841906" y="146054"/>
                  </a:lnTo>
                  <a:lnTo>
                    <a:pt x="853067" y="100911"/>
                  </a:lnTo>
                  <a:lnTo>
                    <a:pt x="859728" y="55318"/>
                  </a:lnTo>
                  <a:lnTo>
                    <a:pt x="861952" y="9593"/>
                  </a:lnTo>
                  <a:lnTo>
                    <a:pt x="861498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12" name="object 11">
              <a:extLst>
                <a:ext uri="{FF2B5EF4-FFF2-40B4-BE49-F238E27FC236}">
                  <a16:creationId xmlns:a16="http://schemas.microsoft.com/office/drawing/2014/main" id="{829C008A-9C41-BD8E-1102-530158AB33F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876785" y="0"/>
              <a:ext cx="866140" cy="1170305"/>
            </a:xfrm>
            <a:custGeom>
              <a:avLst/>
              <a:gdLst/>
              <a:ahLst/>
              <a:cxnLst/>
              <a:rect l="l" t="t" r="r" b="b"/>
              <a:pathLst>
                <a:path w="866140" h="1170305">
                  <a:moveTo>
                    <a:pt x="762761" y="0"/>
                  </a:moveTo>
                  <a:lnTo>
                    <a:pt x="75855" y="0"/>
                  </a:lnTo>
                  <a:lnTo>
                    <a:pt x="46974" y="59943"/>
                  </a:lnTo>
                  <a:lnTo>
                    <a:pt x="28648" y="103308"/>
                  </a:lnTo>
                  <a:lnTo>
                    <a:pt x="14830" y="147709"/>
                  </a:lnTo>
                  <a:lnTo>
                    <a:pt x="5478" y="192827"/>
                  </a:lnTo>
                  <a:lnTo>
                    <a:pt x="548" y="238340"/>
                  </a:lnTo>
                  <a:lnTo>
                    <a:pt x="0" y="283929"/>
                  </a:lnTo>
                  <a:lnTo>
                    <a:pt x="3789" y="329271"/>
                  </a:lnTo>
                  <a:lnTo>
                    <a:pt x="11875" y="374048"/>
                  </a:lnTo>
                  <a:lnTo>
                    <a:pt x="24215" y="417938"/>
                  </a:lnTo>
                  <a:lnTo>
                    <a:pt x="40766" y="460621"/>
                  </a:lnTo>
                  <a:lnTo>
                    <a:pt x="61486" y="501776"/>
                  </a:lnTo>
                  <a:lnTo>
                    <a:pt x="86333" y="541083"/>
                  </a:lnTo>
                  <a:lnTo>
                    <a:pt x="115265" y="578221"/>
                  </a:lnTo>
                  <a:lnTo>
                    <a:pt x="624799" y="1169763"/>
                  </a:lnTo>
                  <a:lnTo>
                    <a:pt x="811924" y="1107472"/>
                  </a:lnTo>
                  <a:lnTo>
                    <a:pt x="865221" y="328553"/>
                  </a:lnTo>
                  <a:lnTo>
                    <a:pt x="866124" y="281484"/>
                  </a:lnTo>
                  <a:lnTo>
                    <a:pt x="862457" y="235128"/>
                  </a:lnTo>
                  <a:lnTo>
                    <a:pt x="854378" y="189766"/>
                  </a:lnTo>
                  <a:lnTo>
                    <a:pt x="842045" y="145680"/>
                  </a:lnTo>
                  <a:lnTo>
                    <a:pt x="825618" y="103153"/>
                  </a:lnTo>
                  <a:lnTo>
                    <a:pt x="805253" y="62465"/>
                  </a:lnTo>
                  <a:lnTo>
                    <a:pt x="781110" y="23900"/>
                  </a:lnTo>
                  <a:lnTo>
                    <a:pt x="762761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13" name="object 12">
              <a:extLst>
                <a:ext uri="{FF2B5EF4-FFF2-40B4-BE49-F238E27FC236}">
                  <a16:creationId xmlns:a16="http://schemas.microsoft.com/office/drawing/2014/main" id="{D2D9215C-987C-AEA1-6988-FB268361F77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952936" y="555173"/>
              <a:ext cx="2371090" cy="2371090"/>
            </a:xfrm>
            <a:custGeom>
              <a:avLst/>
              <a:gdLst/>
              <a:ahLst/>
              <a:cxnLst/>
              <a:rect l="l" t="t" r="r" b="b"/>
              <a:pathLst>
                <a:path w="2371090" h="2371090">
                  <a:moveTo>
                    <a:pt x="1301064" y="2211413"/>
                  </a:moveTo>
                  <a:lnTo>
                    <a:pt x="893927" y="1545221"/>
                  </a:lnTo>
                  <a:lnTo>
                    <a:pt x="867435" y="1506308"/>
                  </a:lnTo>
                  <a:lnTo>
                    <a:pt x="837628" y="1470621"/>
                  </a:lnTo>
                  <a:lnTo>
                    <a:pt x="804799" y="1438300"/>
                  </a:lnTo>
                  <a:lnTo>
                    <a:pt x="769226" y="1409471"/>
                  </a:lnTo>
                  <a:lnTo>
                    <a:pt x="731227" y="1384287"/>
                  </a:lnTo>
                  <a:lnTo>
                    <a:pt x="691083" y="1362887"/>
                  </a:lnTo>
                  <a:lnTo>
                    <a:pt x="649071" y="1345399"/>
                  </a:lnTo>
                  <a:lnTo>
                    <a:pt x="605510" y="1331963"/>
                  </a:lnTo>
                  <a:lnTo>
                    <a:pt x="560666" y="1322717"/>
                  </a:lnTo>
                  <a:lnTo>
                    <a:pt x="514858" y="1317815"/>
                  </a:lnTo>
                  <a:lnTo>
                    <a:pt x="468363" y="1317371"/>
                  </a:lnTo>
                  <a:lnTo>
                    <a:pt x="421462" y="1321536"/>
                  </a:lnTo>
                  <a:lnTo>
                    <a:pt x="0" y="1379982"/>
                  </a:lnTo>
                  <a:lnTo>
                    <a:pt x="71107" y="1799501"/>
                  </a:lnTo>
                  <a:lnTo>
                    <a:pt x="81254" y="1845475"/>
                  </a:lnTo>
                  <a:lnTo>
                    <a:pt x="95669" y="1889683"/>
                  </a:lnTo>
                  <a:lnTo>
                    <a:pt x="114134" y="1931898"/>
                  </a:lnTo>
                  <a:lnTo>
                    <a:pt x="136448" y="1971865"/>
                  </a:lnTo>
                  <a:lnTo>
                    <a:pt x="162369" y="2009368"/>
                  </a:lnTo>
                  <a:lnTo>
                    <a:pt x="191693" y="2044166"/>
                  </a:lnTo>
                  <a:lnTo>
                    <a:pt x="224193" y="2076005"/>
                  </a:lnTo>
                  <a:lnTo>
                    <a:pt x="259651" y="2104669"/>
                  </a:lnTo>
                  <a:lnTo>
                    <a:pt x="297840" y="2129904"/>
                  </a:lnTo>
                  <a:lnTo>
                    <a:pt x="338543" y="2151481"/>
                  </a:lnTo>
                  <a:lnTo>
                    <a:pt x="381558" y="2169172"/>
                  </a:lnTo>
                  <a:lnTo>
                    <a:pt x="426631" y="2182723"/>
                  </a:lnTo>
                  <a:lnTo>
                    <a:pt x="1184465" y="2370480"/>
                  </a:lnTo>
                  <a:lnTo>
                    <a:pt x="1301064" y="2211413"/>
                  </a:lnTo>
                  <a:close/>
                </a:path>
                <a:path w="2371090" h="2371090">
                  <a:moveTo>
                    <a:pt x="2370480" y="1184465"/>
                  </a:moveTo>
                  <a:lnTo>
                    <a:pt x="2182736" y="426643"/>
                  </a:lnTo>
                  <a:lnTo>
                    <a:pt x="2169172" y="381558"/>
                  </a:lnTo>
                  <a:lnTo>
                    <a:pt x="2151494" y="338543"/>
                  </a:lnTo>
                  <a:lnTo>
                    <a:pt x="2129917" y="297840"/>
                  </a:lnTo>
                  <a:lnTo>
                    <a:pt x="2104669" y="259638"/>
                  </a:lnTo>
                  <a:lnTo>
                    <a:pt x="2076005" y="224193"/>
                  </a:lnTo>
                  <a:lnTo>
                    <a:pt x="2044166" y="191693"/>
                  </a:lnTo>
                  <a:lnTo>
                    <a:pt x="2009368" y="162369"/>
                  </a:lnTo>
                  <a:lnTo>
                    <a:pt x="1971865" y="136448"/>
                  </a:lnTo>
                  <a:lnTo>
                    <a:pt x="1931898" y="114134"/>
                  </a:lnTo>
                  <a:lnTo>
                    <a:pt x="1889683" y="95669"/>
                  </a:lnTo>
                  <a:lnTo>
                    <a:pt x="1845475" y="81254"/>
                  </a:lnTo>
                  <a:lnTo>
                    <a:pt x="1799501" y="71107"/>
                  </a:lnTo>
                  <a:lnTo>
                    <a:pt x="1379982" y="0"/>
                  </a:lnTo>
                  <a:lnTo>
                    <a:pt x="1321536" y="421462"/>
                  </a:lnTo>
                  <a:lnTo>
                    <a:pt x="1317358" y="468363"/>
                  </a:lnTo>
                  <a:lnTo>
                    <a:pt x="1317802" y="514858"/>
                  </a:lnTo>
                  <a:lnTo>
                    <a:pt x="1322717" y="560679"/>
                  </a:lnTo>
                  <a:lnTo>
                    <a:pt x="1331963" y="605510"/>
                  </a:lnTo>
                  <a:lnTo>
                    <a:pt x="1345399" y="649084"/>
                  </a:lnTo>
                  <a:lnTo>
                    <a:pt x="1362887" y="691083"/>
                  </a:lnTo>
                  <a:lnTo>
                    <a:pt x="1384287" y="731227"/>
                  </a:lnTo>
                  <a:lnTo>
                    <a:pt x="1409484" y="769239"/>
                  </a:lnTo>
                  <a:lnTo>
                    <a:pt x="1438300" y="804799"/>
                  </a:lnTo>
                  <a:lnTo>
                    <a:pt x="1470634" y="837628"/>
                  </a:lnTo>
                  <a:lnTo>
                    <a:pt x="1506321" y="867435"/>
                  </a:lnTo>
                  <a:lnTo>
                    <a:pt x="1545247" y="893940"/>
                  </a:lnTo>
                  <a:lnTo>
                    <a:pt x="2211413" y="1301051"/>
                  </a:lnTo>
                  <a:lnTo>
                    <a:pt x="2370480" y="1184465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pPr algn="l" rtl="0"/>
              <a:endParaRPr sz="818"/>
            </a:p>
          </p:txBody>
        </p:sp>
        <p:sp>
          <p:nvSpPr>
            <p:cNvPr id="14" name="object 13">
              <a:extLst>
                <a:ext uri="{FF2B5EF4-FFF2-40B4-BE49-F238E27FC236}">
                  <a16:creationId xmlns:a16="http://schemas.microsoft.com/office/drawing/2014/main" id="{B02BB8C8-1E48-8686-A949-E5CAB5DDF91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769516" y="5223301"/>
              <a:ext cx="1541145" cy="862330"/>
            </a:xfrm>
            <a:custGeom>
              <a:avLst/>
              <a:gdLst/>
              <a:ahLst/>
              <a:cxnLst/>
              <a:rect l="l" t="t" r="r" b="b"/>
              <a:pathLst>
                <a:path w="1541145" h="862329">
                  <a:moveTo>
                    <a:pt x="637841" y="0"/>
                  </a:moveTo>
                  <a:lnTo>
                    <a:pt x="592301" y="2154"/>
                  </a:lnTo>
                  <a:lnTo>
                    <a:pt x="547264" y="8624"/>
                  </a:lnTo>
                  <a:lnTo>
                    <a:pt x="503047" y="19349"/>
                  </a:lnTo>
                  <a:lnTo>
                    <a:pt x="459968" y="34267"/>
                  </a:lnTo>
                  <a:lnTo>
                    <a:pt x="418343" y="53318"/>
                  </a:lnTo>
                  <a:lnTo>
                    <a:pt x="378491" y="76441"/>
                  </a:lnTo>
                  <a:lnTo>
                    <a:pt x="340728" y="103574"/>
                  </a:lnTo>
                  <a:lnTo>
                    <a:pt x="305372" y="134655"/>
                  </a:lnTo>
                  <a:lnTo>
                    <a:pt x="0" y="430981"/>
                  </a:lnTo>
                  <a:lnTo>
                    <a:pt x="305372" y="727286"/>
                  </a:lnTo>
                  <a:lnTo>
                    <a:pt x="340728" y="758368"/>
                  </a:lnTo>
                  <a:lnTo>
                    <a:pt x="378491" y="785501"/>
                  </a:lnTo>
                  <a:lnTo>
                    <a:pt x="418343" y="808625"/>
                  </a:lnTo>
                  <a:lnTo>
                    <a:pt x="459968" y="827677"/>
                  </a:lnTo>
                  <a:lnTo>
                    <a:pt x="503047" y="842597"/>
                  </a:lnTo>
                  <a:lnTo>
                    <a:pt x="547264" y="853323"/>
                  </a:lnTo>
                  <a:lnTo>
                    <a:pt x="592301" y="859794"/>
                  </a:lnTo>
                  <a:lnTo>
                    <a:pt x="637841" y="861950"/>
                  </a:lnTo>
                  <a:lnTo>
                    <a:pt x="683566" y="859727"/>
                  </a:lnTo>
                  <a:lnTo>
                    <a:pt x="729158" y="853067"/>
                  </a:lnTo>
                  <a:lnTo>
                    <a:pt x="774301" y="841906"/>
                  </a:lnTo>
                  <a:lnTo>
                    <a:pt x="818676" y="826184"/>
                  </a:lnTo>
                  <a:lnTo>
                    <a:pt x="1540885" y="529585"/>
                  </a:lnTo>
                  <a:lnTo>
                    <a:pt x="1540885" y="332366"/>
                  </a:lnTo>
                  <a:lnTo>
                    <a:pt x="818676" y="35768"/>
                  </a:lnTo>
                  <a:lnTo>
                    <a:pt x="774301" y="20046"/>
                  </a:lnTo>
                  <a:lnTo>
                    <a:pt x="729158" y="8884"/>
                  </a:lnTo>
                  <a:lnTo>
                    <a:pt x="683566" y="2223"/>
                  </a:lnTo>
                  <a:lnTo>
                    <a:pt x="637841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pPr algn="l" rtl="0"/>
              <a:endParaRPr sz="818"/>
            </a:p>
          </p:txBody>
        </p:sp>
        <p:sp>
          <p:nvSpPr>
            <p:cNvPr id="15" name="object 14">
              <a:extLst>
                <a:ext uri="{FF2B5EF4-FFF2-40B4-BE49-F238E27FC236}">
                  <a16:creationId xmlns:a16="http://schemas.microsoft.com/office/drawing/2014/main" id="{C32D857D-51BD-C99D-6E4A-BCF698D0211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074401" y="6963412"/>
              <a:ext cx="1493520" cy="866140"/>
            </a:xfrm>
            <a:custGeom>
              <a:avLst/>
              <a:gdLst/>
              <a:ahLst/>
              <a:cxnLst/>
              <a:rect l="l" t="t" r="r" b="b"/>
              <a:pathLst>
                <a:path w="1493520" h="866140">
                  <a:moveTo>
                    <a:pt x="604867" y="0"/>
                  </a:moveTo>
                  <a:lnTo>
                    <a:pt x="558508" y="3669"/>
                  </a:lnTo>
                  <a:lnTo>
                    <a:pt x="513145" y="11749"/>
                  </a:lnTo>
                  <a:lnTo>
                    <a:pt x="469058" y="24083"/>
                  </a:lnTo>
                  <a:lnTo>
                    <a:pt x="426529" y="40511"/>
                  </a:lnTo>
                  <a:lnTo>
                    <a:pt x="385841" y="60876"/>
                  </a:lnTo>
                  <a:lnTo>
                    <a:pt x="347275" y="85019"/>
                  </a:lnTo>
                  <a:lnTo>
                    <a:pt x="311113" y="112781"/>
                  </a:lnTo>
                  <a:lnTo>
                    <a:pt x="277636" y="144005"/>
                  </a:lnTo>
                  <a:lnTo>
                    <a:pt x="247128" y="178532"/>
                  </a:lnTo>
                  <a:lnTo>
                    <a:pt x="219868" y="216203"/>
                  </a:lnTo>
                  <a:lnTo>
                    <a:pt x="196140" y="256861"/>
                  </a:lnTo>
                  <a:lnTo>
                    <a:pt x="0" y="634462"/>
                  </a:lnTo>
                  <a:lnTo>
                    <a:pt x="383318" y="819158"/>
                  </a:lnTo>
                  <a:lnTo>
                    <a:pt x="426682" y="837481"/>
                  </a:lnTo>
                  <a:lnTo>
                    <a:pt x="471084" y="851298"/>
                  </a:lnTo>
                  <a:lnTo>
                    <a:pt x="516201" y="860649"/>
                  </a:lnTo>
                  <a:lnTo>
                    <a:pt x="561714" y="865578"/>
                  </a:lnTo>
                  <a:lnTo>
                    <a:pt x="607302" y="866127"/>
                  </a:lnTo>
                  <a:lnTo>
                    <a:pt x="652645" y="862337"/>
                  </a:lnTo>
                  <a:lnTo>
                    <a:pt x="697420" y="854251"/>
                  </a:lnTo>
                  <a:lnTo>
                    <a:pt x="741309" y="841911"/>
                  </a:lnTo>
                  <a:lnTo>
                    <a:pt x="783991" y="825360"/>
                  </a:lnTo>
                  <a:lnTo>
                    <a:pt x="825144" y="804639"/>
                  </a:lnTo>
                  <a:lnTo>
                    <a:pt x="864449" y="779790"/>
                  </a:lnTo>
                  <a:lnTo>
                    <a:pt x="901585" y="750856"/>
                  </a:lnTo>
                  <a:lnTo>
                    <a:pt x="1493137" y="241332"/>
                  </a:lnTo>
                  <a:lnTo>
                    <a:pt x="1430846" y="54207"/>
                  </a:lnTo>
                  <a:lnTo>
                    <a:pt x="651938" y="900"/>
                  </a:lnTo>
                  <a:lnTo>
                    <a:pt x="604867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16" name="object 15">
              <a:extLst>
                <a:ext uri="{FF2B5EF4-FFF2-40B4-BE49-F238E27FC236}">
                  <a16:creationId xmlns:a16="http://schemas.microsoft.com/office/drawing/2014/main" id="{BE1EECF4-6FD0-3937-CC08-229EEB66417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952936" y="8382907"/>
              <a:ext cx="2371090" cy="2371090"/>
            </a:xfrm>
            <a:custGeom>
              <a:avLst/>
              <a:gdLst/>
              <a:ahLst/>
              <a:cxnLst/>
              <a:rect l="l" t="t" r="r" b="b"/>
              <a:pathLst>
                <a:path w="2371090" h="2371090">
                  <a:moveTo>
                    <a:pt x="1301051" y="159054"/>
                  </a:moveTo>
                  <a:lnTo>
                    <a:pt x="1184465" y="0"/>
                  </a:lnTo>
                  <a:lnTo>
                    <a:pt x="426631" y="187744"/>
                  </a:lnTo>
                  <a:lnTo>
                    <a:pt x="381546" y="201307"/>
                  </a:lnTo>
                  <a:lnTo>
                    <a:pt x="338543" y="218986"/>
                  </a:lnTo>
                  <a:lnTo>
                    <a:pt x="297827" y="240576"/>
                  </a:lnTo>
                  <a:lnTo>
                    <a:pt x="259638" y="265811"/>
                  </a:lnTo>
                  <a:lnTo>
                    <a:pt x="224193" y="294474"/>
                  </a:lnTo>
                  <a:lnTo>
                    <a:pt x="191693" y="326313"/>
                  </a:lnTo>
                  <a:lnTo>
                    <a:pt x="162369" y="361111"/>
                  </a:lnTo>
                  <a:lnTo>
                    <a:pt x="136448" y="398614"/>
                  </a:lnTo>
                  <a:lnTo>
                    <a:pt x="114134" y="438581"/>
                  </a:lnTo>
                  <a:lnTo>
                    <a:pt x="95669" y="480796"/>
                  </a:lnTo>
                  <a:lnTo>
                    <a:pt x="81254" y="525005"/>
                  </a:lnTo>
                  <a:lnTo>
                    <a:pt x="71107" y="570979"/>
                  </a:lnTo>
                  <a:lnTo>
                    <a:pt x="0" y="990498"/>
                  </a:lnTo>
                  <a:lnTo>
                    <a:pt x="421474" y="1048943"/>
                  </a:lnTo>
                  <a:lnTo>
                    <a:pt x="468363" y="1053109"/>
                  </a:lnTo>
                  <a:lnTo>
                    <a:pt x="514858" y="1052677"/>
                  </a:lnTo>
                  <a:lnTo>
                    <a:pt x="560679" y="1047762"/>
                  </a:lnTo>
                  <a:lnTo>
                    <a:pt x="605510" y="1038517"/>
                  </a:lnTo>
                  <a:lnTo>
                    <a:pt x="649084" y="1025080"/>
                  </a:lnTo>
                  <a:lnTo>
                    <a:pt x="691083" y="1007592"/>
                  </a:lnTo>
                  <a:lnTo>
                    <a:pt x="731227" y="986180"/>
                  </a:lnTo>
                  <a:lnTo>
                    <a:pt x="769239" y="960996"/>
                  </a:lnTo>
                  <a:lnTo>
                    <a:pt x="804799" y="932167"/>
                  </a:lnTo>
                  <a:lnTo>
                    <a:pt x="837628" y="899845"/>
                  </a:lnTo>
                  <a:lnTo>
                    <a:pt x="867435" y="864158"/>
                  </a:lnTo>
                  <a:lnTo>
                    <a:pt x="893940" y="825233"/>
                  </a:lnTo>
                  <a:lnTo>
                    <a:pt x="1301051" y="159054"/>
                  </a:lnTo>
                  <a:close/>
                </a:path>
                <a:path w="2371090" h="2371090">
                  <a:moveTo>
                    <a:pt x="2370493" y="1186014"/>
                  </a:moveTo>
                  <a:lnTo>
                    <a:pt x="2211413" y="1069416"/>
                  </a:lnTo>
                  <a:lnTo>
                    <a:pt x="1545234" y="1476552"/>
                  </a:lnTo>
                  <a:lnTo>
                    <a:pt x="1506321" y="1503045"/>
                  </a:lnTo>
                  <a:lnTo>
                    <a:pt x="1470634" y="1532864"/>
                  </a:lnTo>
                  <a:lnTo>
                    <a:pt x="1438300" y="1565694"/>
                  </a:lnTo>
                  <a:lnTo>
                    <a:pt x="1409484" y="1601254"/>
                  </a:lnTo>
                  <a:lnTo>
                    <a:pt x="1384300" y="1639252"/>
                  </a:lnTo>
                  <a:lnTo>
                    <a:pt x="1362887" y="1679397"/>
                  </a:lnTo>
                  <a:lnTo>
                    <a:pt x="1345399" y="1721408"/>
                  </a:lnTo>
                  <a:lnTo>
                    <a:pt x="1331963" y="1764969"/>
                  </a:lnTo>
                  <a:lnTo>
                    <a:pt x="1322717" y="1809813"/>
                  </a:lnTo>
                  <a:lnTo>
                    <a:pt x="1317802" y="1855622"/>
                  </a:lnTo>
                  <a:lnTo>
                    <a:pt x="1317371" y="1902117"/>
                  </a:lnTo>
                  <a:lnTo>
                    <a:pt x="1321536" y="1949018"/>
                  </a:lnTo>
                  <a:lnTo>
                    <a:pt x="1379982" y="2370480"/>
                  </a:lnTo>
                  <a:lnTo>
                    <a:pt x="1799501" y="2299373"/>
                  </a:lnTo>
                  <a:lnTo>
                    <a:pt x="1845475" y="2289225"/>
                  </a:lnTo>
                  <a:lnTo>
                    <a:pt x="1889683" y="2274811"/>
                  </a:lnTo>
                  <a:lnTo>
                    <a:pt x="1931898" y="2256345"/>
                  </a:lnTo>
                  <a:lnTo>
                    <a:pt x="1971865" y="2234031"/>
                  </a:lnTo>
                  <a:lnTo>
                    <a:pt x="2009368" y="2208111"/>
                  </a:lnTo>
                  <a:lnTo>
                    <a:pt x="2044166" y="2178786"/>
                  </a:lnTo>
                  <a:lnTo>
                    <a:pt x="2076005" y="2146287"/>
                  </a:lnTo>
                  <a:lnTo>
                    <a:pt x="2104669" y="2110841"/>
                  </a:lnTo>
                  <a:lnTo>
                    <a:pt x="2129904" y="2072640"/>
                  </a:lnTo>
                  <a:lnTo>
                    <a:pt x="2151481" y="2031936"/>
                  </a:lnTo>
                  <a:lnTo>
                    <a:pt x="2169172" y="1988921"/>
                  </a:lnTo>
                  <a:lnTo>
                    <a:pt x="2182723" y="1943836"/>
                  </a:lnTo>
                  <a:lnTo>
                    <a:pt x="2370493" y="1186014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17" name="object 16">
              <a:extLst>
                <a:ext uri="{FF2B5EF4-FFF2-40B4-BE49-F238E27FC236}">
                  <a16:creationId xmlns:a16="http://schemas.microsoft.com/office/drawing/2014/main" id="{41D7982E-D5B7-EDDF-6086-3895E7B26CE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876782" y="10138784"/>
              <a:ext cx="866140" cy="1170305"/>
            </a:xfrm>
            <a:custGeom>
              <a:avLst/>
              <a:gdLst/>
              <a:ahLst/>
              <a:cxnLst/>
              <a:rect l="l" t="t" r="r" b="b"/>
              <a:pathLst>
                <a:path w="866140" h="1170304">
                  <a:moveTo>
                    <a:pt x="624798" y="0"/>
                  </a:moveTo>
                  <a:lnTo>
                    <a:pt x="115275" y="591552"/>
                  </a:lnTo>
                  <a:lnTo>
                    <a:pt x="86341" y="628688"/>
                  </a:lnTo>
                  <a:lnTo>
                    <a:pt x="61491" y="667992"/>
                  </a:lnTo>
                  <a:lnTo>
                    <a:pt x="40770" y="709146"/>
                  </a:lnTo>
                  <a:lnTo>
                    <a:pt x="24217" y="751827"/>
                  </a:lnTo>
                  <a:lnTo>
                    <a:pt x="11876" y="795716"/>
                  </a:lnTo>
                  <a:lnTo>
                    <a:pt x="3790" y="840492"/>
                  </a:lnTo>
                  <a:lnTo>
                    <a:pt x="0" y="885834"/>
                  </a:lnTo>
                  <a:lnTo>
                    <a:pt x="548" y="931422"/>
                  </a:lnTo>
                  <a:lnTo>
                    <a:pt x="5477" y="976935"/>
                  </a:lnTo>
                  <a:lnTo>
                    <a:pt x="14829" y="1022053"/>
                  </a:lnTo>
                  <a:lnTo>
                    <a:pt x="28647" y="1066454"/>
                  </a:lnTo>
                  <a:lnTo>
                    <a:pt x="46973" y="1109819"/>
                  </a:lnTo>
                  <a:lnTo>
                    <a:pt x="75860" y="1169771"/>
                  </a:lnTo>
                  <a:lnTo>
                    <a:pt x="762759" y="1169771"/>
                  </a:lnTo>
                  <a:lnTo>
                    <a:pt x="805252" y="1107301"/>
                  </a:lnTo>
                  <a:lnTo>
                    <a:pt x="825617" y="1066611"/>
                  </a:lnTo>
                  <a:lnTo>
                    <a:pt x="842044" y="1024082"/>
                  </a:lnTo>
                  <a:lnTo>
                    <a:pt x="854377" y="979994"/>
                  </a:lnTo>
                  <a:lnTo>
                    <a:pt x="862456" y="934629"/>
                  </a:lnTo>
                  <a:lnTo>
                    <a:pt x="866123" y="888270"/>
                  </a:lnTo>
                  <a:lnTo>
                    <a:pt x="865220" y="841199"/>
                  </a:lnTo>
                  <a:lnTo>
                    <a:pt x="811924" y="62280"/>
                  </a:lnTo>
                  <a:lnTo>
                    <a:pt x="624798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18" name="object 18">
              <a:extLst>
                <a:ext uri="{FF2B5EF4-FFF2-40B4-BE49-F238E27FC236}">
                  <a16:creationId xmlns:a16="http://schemas.microsoft.com/office/drawing/2014/main" id="{A72B5D89-05DD-1AA4-5FE6-E4589982003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649599" y="8055492"/>
              <a:ext cx="805180" cy="1440180"/>
            </a:xfrm>
            <a:custGeom>
              <a:avLst/>
              <a:gdLst/>
              <a:ahLst/>
              <a:cxnLst/>
              <a:rect l="l" t="t" r="r" b="b"/>
              <a:pathLst>
                <a:path w="805179" h="1440179">
                  <a:moveTo>
                    <a:pt x="494597" y="0"/>
                  </a:moveTo>
                  <a:lnTo>
                    <a:pt x="310310" y="0"/>
                  </a:lnTo>
                  <a:lnTo>
                    <a:pt x="33156" y="674859"/>
                  </a:lnTo>
                  <a:lnTo>
                    <a:pt x="17343" y="720132"/>
                  </a:lnTo>
                  <a:lnTo>
                    <a:pt x="6595" y="766227"/>
                  </a:lnTo>
                  <a:lnTo>
                    <a:pt x="839" y="812759"/>
                  </a:lnTo>
                  <a:lnTo>
                    <a:pt x="0" y="859341"/>
                  </a:lnTo>
                  <a:lnTo>
                    <a:pt x="4003" y="905590"/>
                  </a:lnTo>
                  <a:lnTo>
                    <a:pt x="12776" y="951119"/>
                  </a:lnTo>
                  <a:lnTo>
                    <a:pt x="26243" y="995544"/>
                  </a:lnTo>
                  <a:lnTo>
                    <a:pt x="44330" y="1038480"/>
                  </a:lnTo>
                  <a:lnTo>
                    <a:pt x="66963" y="1079541"/>
                  </a:lnTo>
                  <a:lnTo>
                    <a:pt x="94069" y="1118342"/>
                  </a:lnTo>
                  <a:lnTo>
                    <a:pt x="125572" y="1154498"/>
                  </a:lnTo>
                  <a:lnTo>
                    <a:pt x="402454" y="1439840"/>
                  </a:lnTo>
                  <a:lnTo>
                    <a:pt x="679335" y="1154498"/>
                  </a:lnTo>
                  <a:lnTo>
                    <a:pt x="710838" y="1118342"/>
                  </a:lnTo>
                  <a:lnTo>
                    <a:pt x="737944" y="1079541"/>
                  </a:lnTo>
                  <a:lnTo>
                    <a:pt x="760577" y="1038480"/>
                  </a:lnTo>
                  <a:lnTo>
                    <a:pt x="778664" y="995544"/>
                  </a:lnTo>
                  <a:lnTo>
                    <a:pt x="792131" y="951119"/>
                  </a:lnTo>
                  <a:lnTo>
                    <a:pt x="800904" y="905590"/>
                  </a:lnTo>
                  <a:lnTo>
                    <a:pt x="804908" y="859341"/>
                  </a:lnTo>
                  <a:lnTo>
                    <a:pt x="804068" y="812759"/>
                  </a:lnTo>
                  <a:lnTo>
                    <a:pt x="798312" y="766227"/>
                  </a:lnTo>
                  <a:lnTo>
                    <a:pt x="787564" y="720132"/>
                  </a:lnTo>
                  <a:lnTo>
                    <a:pt x="771751" y="674859"/>
                  </a:lnTo>
                  <a:lnTo>
                    <a:pt x="494597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19" name="object 19">
              <a:extLst>
                <a:ext uri="{FF2B5EF4-FFF2-40B4-BE49-F238E27FC236}">
                  <a16:creationId xmlns:a16="http://schemas.microsoft.com/office/drawing/2014/main" id="{039ED165-32AD-8EB5-8F77-D0E0B1B4967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064202" y="6963847"/>
              <a:ext cx="2146300" cy="2106295"/>
            </a:xfrm>
            <a:custGeom>
              <a:avLst/>
              <a:gdLst/>
              <a:ahLst/>
              <a:cxnLst/>
              <a:rect l="l" t="t" r="r" b="b"/>
              <a:pathLst>
                <a:path w="2146300" h="2106295">
                  <a:moveTo>
                    <a:pt x="886129" y="1582991"/>
                  </a:moveTo>
                  <a:lnTo>
                    <a:pt x="881875" y="1536585"/>
                  </a:lnTo>
                  <a:lnTo>
                    <a:pt x="872845" y="1491056"/>
                  </a:lnTo>
                  <a:lnTo>
                    <a:pt x="859155" y="1446758"/>
                  </a:lnTo>
                  <a:lnTo>
                    <a:pt x="840905" y="1404061"/>
                  </a:lnTo>
                  <a:lnTo>
                    <a:pt x="818235" y="1363357"/>
                  </a:lnTo>
                  <a:lnTo>
                    <a:pt x="791248" y="1325016"/>
                  </a:lnTo>
                  <a:lnTo>
                    <a:pt x="760069" y="1289405"/>
                  </a:lnTo>
                  <a:lnTo>
                    <a:pt x="724801" y="1256919"/>
                  </a:lnTo>
                  <a:lnTo>
                    <a:pt x="162572" y="792010"/>
                  </a:lnTo>
                  <a:lnTo>
                    <a:pt x="0" y="878751"/>
                  </a:lnTo>
                  <a:lnTo>
                    <a:pt x="73190" y="1604619"/>
                  </a:lnTo>
                  <a:lnTo>
                    <a:pt x="80543" y="1652016"/>
                  </a:lnTo>
                  <a:lnTo>
                    <a:pt x="92760" y="1697736"/>
                  </a:lnTo>
                  <a:lnTo>
                    <a:pt x="109588" y="1741500"/>
                  </a:lnTo>
                  <a:lnTo>
                    <a:pt x="130771" y="1783003"/>
                  </a:lnTo>
                  <a:lnTo>
                    <a:pt x="156083" y="1821916"/>
                  </a:lnTo>
                  <a:lnTo>
                    <a:pt x="185254" y="1857959"/>
                  </a:lnTo>
                  <a:lnTo>
                    <a:pt x="218046" y="1890814"/>
                  </a:lnTo>
                  <a:lnTo>
                    <a:pt x="254215" y="1920176"/>
                  </a:lnTo>
                  <a:lnTo>
                    <a:pt x="293522" y="1945754"/>
                  </a:lnTo>
                  <a:lnTo>
                    <a:pt x="335699" y="1967230"/>
                  </a:lnTo>
                  <a:lnTo>
                    <a:pt x="380517" y="1984298"/>
                  </a:lnTo>
                  <a:lnTo>
                    <a:pt x="759129" y="2105685"/>
                  </a:lnTo>
                  <a:lnTo>
                    <a:pt x="869073" y="1723605"/>
                  </a:lnTo>
                  <a:lnTo>
                    <a:pt x="879856" y="1676869"/>
                  </a:lnTo>
                  <a:lnTo>
                    <a:pt x="885494" y="1629867"/>
                  </a:lnTo>
                  <a:lnTo>
                    <a:pt x="886129" y="1582991"/>
                  </a:lnTo>
                  <a:close/>
                </a:path>
                <a:path w="2146300" h="2106295">
                  <a:moveTo>
                    <a:pt x="2145919" y="899172"/>
                  </a:moveTo>
                  <a:lnTo>
                    <a:pt x="2070239" y="508838"/>
                  </a:lnTo>
                  <a:lnTo>
                    <a:pt x="2058606" y="462305"/>
                  </a:lnTo>
                  <a:lnTo>
                    <a:pt x="2042274" y="417880"/>
                  </a:lnTo>
                  <a:lnTo>
                    <a:pt x="2021547" y="375831"/>
                  </a:lnTo>
                  <a:lnTo>
                    <a:pt x="1996668" y="336435"/>
                  </a:lnTo>
                  <a:lnTo>
                    <a:pt x="1967928" y="299974"/>
                  </a:lnTo>
                  <a:lnTo>
                    <a:pt x="1935594" y="266738"/>
                  </a:lnTo>
                  <a:lnTo>
                    <a:pt x="1899958" y="236994"/>
                  </a:lnTo>
                  <a:lnTo>
                    <a:pt x="1861261" y="211035"/>
                  </a:lnTo>
                  <a:lnTo>
                    <a:pt x="1819795" y="189141"/>
                  </a:lnTo>
                  <a:lnTo>
                    <a:pt x="1775841" y="171589"/>
                  </a:lnTo>
                  <a:lnTo>
                    <a:pt x="1729663" y="158673"/>
                  </a:lnTo>
                  <a:lnTo>
                    <a:pt x="1017574" y="0"/>
                  </a:lnTo>
                  <a:lnTo>
                    <a:pt x="912164" y="151168"/>
                  </a:lnTo>
                  <a:lnTo>
                    <a:pt x="1307198" y="764514"/>
                  </a:lnTo>
                  <a:lnTo>
                    <a:pt x="1335290" y="803376"/>
                  </a:lnTo>
                  <a:lnTo>
                    <a:pt x="1366951" y="838568"/>
                  </a:lnTo>
                  <a:lnTo>
                    <a:pt x="1401826" y="869899"/>
                  </a:lnTo>
                  <a:lnTo>
                    <a:pt x="1439557" y="897229"/>
                  </a:lnTo>
                  <a:lnTo>
                    <a:pt x="1479778" y="920407"/>
                  </a:lnTo>
                  <a:lnTo>
                    <a:pt x="1522145" y="939253"/>
                  </a:lnTo>
                  <a:lnTo>
                    <a:pt x="1566291" y="953617"/>
                  </a:lnTo>
                  <a:lnTo>
                    <a:pt x="1611858" y="963333"/>
                  </a:lnTo>
                  <a:lnTo>
                    <a:pt x="1658480" y="968260"/>
                  </a:lnTo>
                  <a:lnTo>
                    <a:pt x="1705813" y="968209"/>
                  </a:lnTo>
                  <a:lnTo>
                    <a:pt x="1753489" y="963053"/>
                  </a:lnTo>
                  <a:lnTo>
                    <a:pt x="2145919" y="899172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20" name="object 20">
              <a:extLst>
                <a:ext uri="{FF2B5EF4-FFF2-40B4-BE49-F238E27FC236}">
                  <a16:creationId xmlns:a16="http://schemas.microsoft.com/office/drawing/2014/main" id="{C03EEA76-5286-3477-228E-E5A4730CD09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403745" y="5665415"/>
              <a:ext cx="1440180" cy="805815"/>
            </a:xfrm>
            <a:custGeom>
              <a:avLst/>
              <a:gdLst/>
              <a:ahLst/>
              <a:cxnLst/>
              <a:rect l="l" t="t" r="r" b="b"/>
              <a:pathLst>
                <a:path w="1440180" h="805814">
                  <a:moveTo>
                    <a:pt x="867770" y="65"/>
                  </a:moveTo>
                  <a:lnTo>
                    <a:pt x="820882" y="0"/>
                  </a:lnTo>
                  <a:lnTo>
                    <a:pt x="773808" y="4941"/>
                  </a:lnTo>
                  <a:lnTo>
                    <a:pt x="726920" y="15010"/>
                  </a:lnTo>
                  <a:lnTo>
                    <a:pt x="22878" y="206219"/>
                  </a:lnTo>
                  <a:lnTo>
                    <a:pt x="0" y="389082"/>
                  </a:lnTo>
                  <a:lnTo>
                    <a:pt x="635205" y="747878"/>
                  </a:lnTo>
                  <a:lnTo>
                    <a:pt x="678165" y="769192"/>
                  </a:lnTo>
                  <a:lnTo>
                    <a:pt x="722570" y="785582"/>
                  </a:lnTo>
                  <a:lnTo>
                    <a:pt x="768027" y="797073"/>
                  </a:lnTo>
                  <a:lnTo>
                    <a:pt x="814146" y="803691"/>
                  </a:lnTo>
                  <a:lnTo>
                    <a:pt x="860536" y="805462"/>
                  </a:lnTo>
                  <a:lnTo>
                    <a:pt x="906804" y="802412"/>
                  </a:lnTo>
                  <a:lnTo>
                    <a:pt x="952559" y="794566"/>
                  </a:lnTo>
                  <a:lnTo>
                    <a:pt x="997411" y="781951"/>
                  </a:lnTo>
                  <a:lnTo>
                    <a:pt x="1040966" y="764591"/>
                  </a:lnTo>
                  <a:lnTo>
                    <a:pt x="1082835" y="742513"/>
                  </a:lnTo>
                  <a:lnTo>
                    <a:pt x="1122625" y="715742"/>
                  </a:lnTo>
                  <a:lnTo>
                    <a:pt x="1440134" y="476441"/>
                  </a:lnTo>
                  <a:lnTo>
                    <a:pt x="1191387" y="166272"/>
                  </a:lnTo>
                  <a:lnTo>
                    <a:pt x="1159422" y="130520"/>
                  </a:lnTo>
                  <a:lnTo>
                    <a:pt x="1124285" y="98805"/>
                  </a:lnTo>
                  <a:lnTo>
                    <a:pt x="1086351" y="71247"/>
                  </a:lnTo>
                  <a:lnTo>
                    <a:pt x="1045992" y="47968"/>
                  </a:lnTo>
                  <a:lnTo>
                    <a:pt x="1003582" y="29088"/>
                  </a:lnTo>
                  <a:lnTo>
                    <a:pt x="959492" y="14731"/>
                  </a:lnTo>
                  <a:lnTo>
                    <a:pt x="914097" y="5016"/>
                  </a:lnTo>
                  <a:lnTo>
                    <a:pt x="867770" y="65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21" name="object 21">
              <a:extLst>
                <a:ext uri="{FF2B5EF4-FFF2-40B4-BE49-F238E27FC236}">
                  <a16:creationId xmlns:a16="http://schemas.microsoft.com/office/drawing/2014/main" id="{A52CB3EE-2471-EB8B-3730-466A171EB69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251669" y="4155111"/>
              <a:ext cx="1376045" cy="811530"/>
            </a:xfrm>
            <a:custGeom>
              <a:avLst/>
              <a:gdLst/>
              <a:ahLst/>
              <a:cxnLst/>
              <a:rect l="l" t="t" r="r" b="b"/>
              <a:pathLst>
                <a:path w="1376044" h="811529">
                  <a:moveTo>
                    <a:pt x="825486" y="0"/>
                  </a:moveTo>
                  <a:lnTo>
                    <a:pt x="779197" y="3505"/>
                  </a:lnTo>
                  <a:lnTo>
                    <a:pt x="733576" y="11788"/>
                  </a:lnTo>
                  <a:lnTo>
                    <a:pt x="689008" y="24776"/>
                  </a:lnTo>
                  <a:lnTo>
                    <a:pt x="645879" y="42401"/>
                  </a:lnTo>
                  <a:lnTo>
                    <a:pt x="604576" y="64592"/>
                  </a:lnTo>
                  <a:lnTo>
                    <a:pt x="565484" y="91279"/>
                  </a:lnTo>
                  <a:lnTo>
                    <a:pt x="528989" y="122392"/>
                  </a:lnTo>
                  <a:lnTo>
                    <a:pt x="0" y="624785"/>
                  </a:lnTo>
                  <a:lnTo>
                    <a:pt x="66626" y="796612"/>
                  </a:lnTo>
                  <a:lnTo>
                    <a:pt x="796028" y="811020"/>
                  </a:lnTo>
                  <a:lnTo>
                    <a:pt x="843958" y="809395"/>
                  </a:lnTo>
                  <a:lnTo>
                    <a:pt x="890823" y="802750"/>
                  </a:lnTo>
                  <a:lnTo>
                    <a:pt x="936289" y="791293"/>
                  </a:lnTo>
                  <a:lnTo>
                    <a:pt x="980025" y="775234"/>
                  </a:lnTo>
                  <a:lnTo>
                    <a:pt x="1021699" y="754780"/>
                  </a:lnTo>
                  <a:lnTo>
                    <a:pt x="1060978" y="730140"/>
                  </a:lnTo>
                  <a:lnTo>
                    <a:pt x="1097531" y="701521"/>
                  </a:lnTo>
                  <a:lnTo>
                    <a:pt x="1131024" y="669134"/>
                  </a:lnTo>
                  <a:lnTo>
                    <a:pt x="1161126" y="633185"/>
                  </a:lnTo>
                  <a:lnTo>
                    <a:pt x="1187504" y="593883"/>
                  </a:lnTo>
                  <a:lnTo>
                    <a:pt x="1209827" y="551437"/>
                  </a:lnTo>
                  <a:lnTo>
                    <a:pt x="1375759" y="190118"/>
                  </a:lnTo>
                  <a:lnTo>
                    <a:pt x="1009602" y="35138"/>
                  </a:lnTo>
                  <a:lnTo>
                    <a:pt x="964501" y="18839"/>
                  </a:lnTo>
                  <a:lnTo>
                    <a:pt x="918524" y="7596"/>
                  </a:lnTo>
                  <a:lnTo>
                    <a:pt x="872057" y="1340"/>
                  </a:lnTo>
                  <a:lnTo>
                    <a:pt x="825486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22" name="object 22">
              <a:extLst>
                <a:ext uri="{FF2B5EF4-FFF2-40B4-BE49-F238E27FC236}">
                  <a16:creationId xmlns:a16="http://schemas.microsoft.com/office/drawing/2014/main" id="{F3A080C9-D345-F0DD-A82D-0DA47F4E53B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586512" y="2796315"/>
              <a:ext cx="1043305" cy="1137920"/>
            </a:xfrm>
            <a:custGeom>
              <a:avLst/>
              <a:gdLst/>
              <a:ahLst/>
              <a:cxnLst/>
              <a:rect l="l" t="t" r="r" b="b"/>
              <a:pathLst>
                <a:path w="1043304" h="1137920">
                  <a:moveTo>
                    <a:pt x="1025497" y="0"/>
                  </a:moveTo>
                  <a:lnTo>
                    <a:pt x="628986" y="29308"/>
                  </a:lnTo>
                  <a:lnTo>
                    <a:pt x="581414" y="35398"/>
                  </a:lnTo>
                  <a:lnTo>
                    <a:pt x="535373" y="46387"/>
                  </a:lnTo>
                  <a:lnTo>
                    <a:pt x="491174" y="62037"/>
                  </a:lnTo>
                  <a:lnTo>
                    <a:pt x="449128" y="82108"/>
                  </a:lnTo>
                  <a:lnTo>
                    <a:pt x="409546" y="106364"/>
                  </a:lnTo>
                  <a:lnTo>
                    <a:pt x="372740" y="134564"/>
                  </a:lnTo>
                  <a:lnTo>
                    <a:pt x="339021" y="166470"/>
                  </a:lnTo>
                  <a:lnTo>
                    <a:pt x="308700" y="201844"/>
                  </a:lnTo>
                  <a:lnTo>
                    <a:pt x="282088" y="240447"/>
                  </a:lnTo>
                  <a:lnTo>
                    <a:pt x="259497" y="282041"/>
                  </a:lnTo>
                  <a:lnTo>
                    <a:pt x="241238" y="326387"/>
                  </a:lnTo>
                  <a:lnTo>
                    <a:pt x="0" y="1014880"/>
                  </a:lnTo>
                  <a:lnTo>
                    <a:pt x="137734" y="1137326"/>
                  </a:lnTo>
                  <a:lnTo>
                    <a:pt x="793232" y="817106"/>
                  </a:lnTo>
                  <a:lnTo>
                    <a:pt x="835133" y="793775"/>
                  </a:lnTo>
                  <a:lnTo>
                    <a:pt x="873794" y="766465"/>
                  </a:lnTo>
                  <a:lnTo>
                    <a:pt x="909013" y="735513"/>
                  </a:lnTo>
                  <a:lnTo>
                    <a:pt x="940591" y="701257"/>
                  </a:lnTo>
                  <a:lnTo>
                    <a:pt x="968327" y="664033"/>
                  </a:lnTo>
                  <a:lnTo>
                    <a:pt x="992021" y="624178"/>
                  </a:lnTo>
                  <a:lnTo>
                    <a:pt x="1011473" y="582029"/>
                  </a:lnTo>
                  <a:lnTo>
                    <a:pt x="1026481" y="537923"/>
                  </a:lnTo>
                  <a:lnTo>
                    <a:pt x="1036847" y="492197"/>
                  </a:lnTo>
                  <a:lnTo>
                    <a:pt x="1042369" y="445188"/>
                  </a:lnTo>
                  <a:lnTo>
                    <a:pt x="1042847" y="397233"/>
                  </a:lnTo>
                  <a:lnTo>
                    <a:pt x="1025497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pPr algn="l" rtl="0"/>
              <a:endParaRPr sz="818"/>
            </a:p>
          </p:txBody>
        </p:sp>
        <p:sp>
          <p:nvSpPr>
            <p:cNvPr id="23" name="object 23">
              <a:extLst>
                <a:ext uri="{FF2B5EF4-FFF2-40B4-BE49-F238E27FC236}">
                  <a16:creationId xmlns:a16="http://schemas.microsoft.com/office/drawing/2014/main" id="{EB41EDE9-B694-FF38-590D-EF8420152F0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410573" y="1969005"/>
              <a:ext cx="808355" cy="1418590"/>
            </a:xfrm>
            <a:custGeom>
              <a:avLst/>
              <a:gdLst/>
              <a:ahLst/>
              <a:cxnLst/>
              <a:rect l="l" t="t" r="r" b="b"/>
              <a:pathLst>
                <a:path w="808354" h="1418589">
                  <a:moveTo>
                    <a:pt x="549990" y="0"/>
                  </a:moveTo>
                  <a:lnTo>
                    <a:pt x="211540" y="208642"/>
                  </a:lnTo>
                  <a:lnTo>
                    <a:pt x="172124" y="235961"/>
                  </a:lnTo>
                  <a:lnTo>
                    <a:pt x="136322" y="266923"/>
                  </a:lnTo>
                  <a:lnTo>
                    <a:pt x="104302" y="301173"/>
                  </a:lnTo>
                  <a:lnTo>
                    <a:pt x="76228" y="338356"/>
                  </a:lnTo>
                  <a:lnTo>
                    <a:pt x="52269" y="378118"/>
                  </a:lnTo>
                  <a:lnTo>
                    <a:pt x="32589" y="420101"/>
                  </a:lnTo>
                  <a:lnTo>
                    <a:pt x="17356" y="463953"/>
                  </a:lnTo>
                  <a:lnTo>
                    <a:pt x="6736" y="509317"/>
                  </a:lnTo>
                  <a:lnTo>
                    <a:pt x="895" y="555838"/>
                  </a:lnTo>
                  <a:lnTo>
                    <a:pt x="0" y="603162"/>
                  </a:lnTo>
                  <a:lnTo>
                    <a:pt x="4216" y="650933"/>
                  </a:lnTo>
                  <a:lnTo>
                    <a:pt x="107239" y="1373172"/>
                  </a:lnTo>
                  <a:lnTo>
                    <a:pt x="285893" y="1418407"/>
                  </a:lnTo>
                  <a:lnTo>
                    <a:pt x="720215" y="832236"/>
                  </a:lnTo>
                  <a:lnTo>
                    <a:pt x="746657" y="792226"/>
                  </a:lnTo>
                  <a:lnTo>
                    <a:pt x="768390" y="750176"/>
                  </a:lnTo>
                  <a:lnTo>
                    <a:pt x="785391" y="706479"/>
                  </a:lnTo>
                  <a:lnTo>
                    <a:pt x="797639" y="661526"/>
                  </a:lnTo>
                  <a:lnTo>
                    <a:pt x="805110" y="615709"/>
                  </a:lnTo>
                  <a:lnTo>
                    <a:pt x="807782" y="569418"/>
                  </a:lnTo>
                  <a:lnTo>
                    <a:pt x="805632" y="523045"/>
                  </a:lnTo>
                  <a:lnTo>
                    <a:pt x="798638" y="476982"/>
                  </a:lnTo>
                  <a:lnTo>
                    <a:pt x="786776" y="431620"/>
                  </a:lnTo>
                  <a:lnTo>
                    <a:pt x="770025" y="387350"/>
                  </a:lnTo>
                  <a:lnTo>
                    <a:pt x="748361" y="344565"/>
                  </a:lnTo>
                  <a:lnTo>
                    <a:pt x="54999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24" name="object 24">
              <a:extLst>
                <a:ext uri="{FF2B5EF4-FFF2-40B4-BE49-F238E27FC236}">
                  <a16:creationId xmlns:a16="http://schemas.microsoft.com/office/drawing/2014/main" id="{E1A51645-F73D-18AB-0DA2-BEE85DDB456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885744" y="1969002"/>
              <a:ext cx="808355" cy="1418590"/>
            </a:xfrm>
            <a:custGeom>
              <a:avLst/>
              <a:gdLst/>
              <a:ahLst/>
              <a:cxnLst/>
              <a:rect l="l" t="t" r="r" b="b"/>
              <a:pathLst>
                <a:path w="808354" h="1418589">
                  <a:moveTo>
                    <a:pt x="257800" y="0"/>
                  </a:moveTo>
                  <a:lnTo>
                    <a:pt x="59429" y="344565"/>
                  </a:lnTo>
                  <a:lnTo>
                    <a:pt x="37762" y="387351"/>
                  </a:lnTo>
                  <a:lnTo>
                    <a:pt x="21009" y="431621"/>
                  </a:lnTo>
                  <a:lnTo>
                    <a:pt x="9145" y="476984"/>
                  </a:lnTo>
                  <a:lnTo>
                    <a:pt x="2150" y="523048"/>
                  </a:lnTo>
                  <a:lnTo>
                    <a:pt x="0" y="569421"/>
                  </a:lnTo>
                  <a:lnTo>
                    <a:pt x="2671" y="615713"/>
                  </a:lnTo>
                  <a:lnTo>
                    <a:pt x="10143" y="661531"/>
                  </a:lnTo>
                  <a:lnTo>
                    <a:pt x="22392" y="706484"/>
                  </a:lnTo>
                  <a:lnTo>
                    <a:pt x="39395" y="750180"/>
                  </a:lnTo>
                  <a:lnTo>
                    <a:pt x="61130" y="792228"/>
                  </a:lnTo>
                  <a:lnTo>
                    <a:pt x="87574" y="832236"/>
                  </a:lnTo>
                  <a:lnTo>
                    <a:pt x="521886" y="1418407"/>
                  </a:lnTo>
                  <a:lnTo>
                    <a:pt x="700540" y="1373172"/>
                  </a:lnTo>
                  <a:lnTo>
                    <a:pt x="803563" y="650933"/>
                  </a:lnTo>
                  <a:lnTo>
                    <a:pt x="807782" y="603165"/>
                  </a:lnTo>
                  <a:lnTo>
                    <a:pt x="806888" y="555843"/>
                  </a:lnTo>
                  <a:lnTo>
                    <a:pt x="801048" y="509323"/>
                  </a:lnTo>
                  <a:lnTo>
                    <a:pt x="790428" y="463960"/>
                  </a:lnTo>
                  <a:lnTo>
                    <a:pt x="775195" y="420109"/>
                  </a:lnTo>
                  <a:lnTo>
                    <a:pt x="755515" y="378125"/>
                  </a:lnTo>
                  <a:lnTo>
                    <a:pt x="731556" y="338364"/>
                  </a:lnTo>
                  <a:lnTo>
                    <a:pt x="703483" y="301179"/>
                  </a:lnTo>
                  <a:lnTo>
                    <a:pt x="671463" y="266928"/>
                  </a:lnTo>
                  <a:lnTo>
                    <a:pt x="635664" y="235964"/>
                  </a:lnTo>
                  <a:lnTo>
                    <a:pt x="596250" y="208642"/>
                  </a:lnTo>
                  <a:lnTo>
                    <a:pt x="25780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25" name="object 25">
              <a:extLst>
                <a:ext uri="{FF2B5EF4-FFF2-40B4-BE49-F238E27FC236}">
                  <a16:creationId xmlns:a16="http://schemas.microsoft.com/office/drawing/2014/main" id="{4EAF348F-C389-2163-8CB7-4FA3394D78A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474736" y="2796320"/>
              <a:ext cx="1043305" cy="1137920"/>
            </a:xfrm>
            <a:custGeom>
              <a:avLst/>
              <a:gdLst/>
              <a:ahLst/>
              <a:cxnLst/>
              <a:rect l="l" t="t" r="r" b="b"/>
              <a:pathLst>
                <a:path w="1043304" h="1137920">
                  <a:moveTo>
                    <a:pt x="17360" y="0"/>
                  </a:moveTo>
                  <a:lnTo>
                    <a:pt x="0" y="397223"/>
                  </a:lnTo>
                  <a:lnTo>
                    <a:pt x="478" y="445178"/>
                  </a:lnTo>
                  <a:lnTo>
                    <a:pt x="6000" y="492187"/>
                  </a:lnTo>
                  <a:lnTo>
                    <a:pt x="16365" y="537913"/>
                  </a:lnTo>
                  <a:lnTo>
                    <a:pt x="31374" y="582019"/>
                  </a:lnTo>
                  <a:lnTo>
                    <a:pt x="50826" y="624168"/>
                  </a:lnTo>
                  <a:lnTo>
                    <a:pt x="74519" y="664024"/>
                  </a:lnTo>
                  <a:lnTo>
                    <a:pt x="102256" y="701249"/>
                  </a:lnTo>
                  <a:lnTo>
                    <a:pt x="133833" y="735507"/>
                  </a:lnTo>
                  <a:lnTo>
                    <a:pt x="169053" y="766460"/>
                  </a:lnTo>
                  <a:lnTo>
                    <a:pt x="207713" y="793772"/>
                  </a:lnTo>
                  <a:lnTo>
                    <a:pt x="249615" y="817106"/>
                  </a:lnTo>
                  <a:lnTo>
                    <a:pt x="905124" y="1137326"/>
                  </a:lnTo>
                  <a:lnTo>
                    <a:pt x="1042858" y="1014880"/>
                  </a:lnTo>
                  <a:lnTo>
                    <a:pt x="801619" y="326377"/>
                  </a:lnTo>
                  <a:lnTo>
                    <a:pt x="783358" y="282031"/>
                  </a:lnTo>
                  <a:lnTo>
                    <a:pt x="760765" y="240438"/>
                  </a:lnTo>
                  <a:lnTo>
                    <a:pt x="734151" y="201836"/>
                  </a:lnTo>
                  <a:lnTo>
                    <a:pt x="703829" y="166463"/>
                  </a:lnTo>
                  <a:lnTo>
                    <a:pt x="670109" y="134558"/>
                  </a:lnTo>
                  <a:lnTo>
                    <a:pt x="633303" y="106359"/>
                  </a:lnTo>
                  <a:lnTo>
                    <a:pt x="593722" y="82105"/>
                  </a:lnTo>
                  <a:lnTo>
                    <a:pt x="551677" y="62035"/>
                  </a:lnTo>
                  <a:lnTo>
                    <a:pt x="507479" y="46386"/>
                  </a:lnTo>
                  <a:lnTo>
                    <a:pt x="461440" y="35397"/>
                  </a:lnTo>
                  <a:lnTo>
                    <a:pt x="413872" y="29308"/>
                  </a:lnTo>
                  <a:lnTo>
                    <a:pt x="1736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26" name="object 26">
              <a:extLst>
                <a:ext uri="{FF2B5EF4-FFF2-40B4-BE49-F238E27FC236}">
                  <a16:creationId xmlns:a16="http://schemas.microsoft.com/office/drawing/2014/main" id="{5214308B-F4FA-2DE7-A8D4-FD760EA25EC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476685" y="4155108"/>
              <a:ext cx="1376045" cy="811530"/>
            </a:xfrm>
            <a:custGeom>
              <a:avLst/>
              <a:gdLst/>
              <a:ahLst/>
              <a:cxnLst/>
              <a:rect l="l" t="t" r="r" b="b"/>
              <a:pathLst>
                <a:path w="1376045" h="811529">
                  <a:moveTo>
                    <a:pt x="550258" y="0"/>
                  </a:moveTo>
                  <a:lnTo>
                    <a:pt x="503686" y="1340"/>
                  </a:lnTo>
                  <a:lnTo>
                    <a:pt x="457218" y="7596"/>
                  </a:lnTo>
                  <a:lnTo>
                    <a:pt x="411239" y="18839"/>
                  </a:lnTo>
                  <a:lnTo>
                    <a:pt x="366135" y="35138"/>
                  </a:lnTo>
                  <a:lnTo>
                    <a:pt x="0" y="190128"/>
                  </a:lnTo>
                  <a:lnTo>
                    <a:pt x="165932" y="551436"/>
                  </a:lnTo>
                  <a:lnTo>
                    <a:pt x="188252" y="593883"/>
                  </a:lnTo>
                  <a:lnTo>
                    <a:pt x="214628" y="633185"/>
                  </a:lnTo>
                  <a:lnTo>
                    <a:pt x="244728" y="669135"/>
                  </a:lnTo>
                  <a:lnTo>
                    <a:pt x="278220" y="701524"/>
                  </a:lnTo>
                  <a:lnTo>
                    <a:pt x="314771" y="730143"/>
                  </a:lnTo>
                  <a:lnTo>
                    <a:pt x="354049" y="754784"/>
                  </a:lnTo>
                  <a:lnTo>
                    <a:pt x="395723" y="775238"/>
                  </a:lnTo>
                  <a:lnTo>
                    <a:pt x="439459" y="791297"/>
                  </a:lnTo>
                  <a:lnTo>
                    <a:pt x="484925" y="802753"/>
                  </a:lnTo>
                  <a:lnTo>
                    <a:pt x="531790" y="809397"/>
                  </a:lnTo>
                  <a:lnTo>
                    <a:pt x="579720" y="811020"/>
                  </a:lnTo>
                  <a:lnTo>
                    <a:pt x="1309122" y="796612"/>
                  </a:lnTo>
                  <a:lnTo>
                    <a:pt x="1375748" y="624785"/>
                  </a:lnTo>
                  <a:lnTo>
                    <a:pt x="846749" y="122402"/>
                  </a:lnTo>
                  <a:lnTo>
                    <a:pt x="810256" y="91286"/>
                  </a:lnTo>
                  <a:lnTo>
                    <a:pt x="771166" y="64597"/>
                  </a:lnTo>
                  <a:lnTo>
                    <a:pt x="729864" y="42404"/>
                  </a:lnTo>
                  <a:lnTo>
                    <a:pt x="686737" y="24778"/>
                  </a:lnTo>
                  <a:lnTo>
                    <a:pt x="642169" y="11789"/>
                  </a:lnTo>
                  <a:lnTo>
                    <a:pt x="596548" y="3506"/>
                  </a:lnTo>
                  <a:lnTo>
                    <a:pt x="550258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27" name="object 27">
              <a:extLst>
                <a:ext uri="{FF2B5EF4-FFF2-40B4-BE49-F238E27FC236}">
                  <a16:creationId xmlns:a16="http://schemas.microsoft.com/office/drawing/2014/main" id="{34FD21C0-ADFB-DB4C-BE75-295EB5E3D6D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260229" y="5665411"/>
              <a:ext cx="1440180" cy="805815"/>
            </a:xfrm>
            <a:custGeom>
              <a:avLst/>
              <a:gdLst/>
              <a:ahLst/>
              <a:cxnLst/>
              <a:rect l="l" t="t" r="r" b="b"/>
              <a:pathLst>
                <a:path w="1440179" h="805814">
                  <a:moveTo>
                    <a:pt x="619241" y="0"/>
                  </a:moveTo>
                  <a:lnTo>
                    <a:pt x="572355" y="65"/>
                  </a:lnTo>
                  <a:lnTo>
                    <a:pt x="526028" y="5016"/>
                  </a:lnTo>
                  <a:lnTo>
                    <a:pt x="480635" y="14731"/>
                  </a:lnTo>
                  <a:lnTo>
                    <a:pt x="436547" y="29088"/>
                  </a:lnTo>
                  <a:lnTo>
                    <a:pt x="394138" y="47968"/>
                  </a:lnTo>
                  <a:lnTo>
                    <a:pt x="353780" y="71247"/>
                  </a:lnTo>
                  <a:lnTo>
                    <a:pt x="315847" y="98805"/>
                  </a:lnTo>
                  <a:lnTo>
                    <a:pt x="280711" y="130520"/>
                  </a:lnTo>
                  <a:lnTo>
                    <a:pt x="248746" y="166272"/>
                  </a:lnTo>
                  <a:lnTo>
                    <a:pt x="0" y="476441"/>
                  </a:lnTo>
                  <a:lnTo>
                    <a:pt x="317508" y="715742"/>
                  </a:lnTo>
                  <a:lnTo>
                    <a:pt x="357298" y="742515"/>
                  </a:lnTo>
                  <a:lnTo>
                    <a:pt x="399166" y="764595"/>
                  </a:lnTo>
                  <a:lnTo>
                    <a:pt x="442721" y="781957"/>
                  </a:lnTo>
                  <a:lnTo>
                    <a:pt x="487571" y="794573"/>
                  </a:lnTo>
                  <a:lnTo>
                    <a:pt x="533325" y="802420"/>
                  </a:lnTo>
                  <a:lnTo>
                    <a:pt x="579591" y="805470"/>
                  </a:lnTo>
                  <a:lnTo>
                    <a:pt x="625979" y="803698"/>
                  </a:lnTo>
                  <a:lnTo>
                    <a:pt x="672097" y="797079"/>
                  </a:lnTo>
                  <a:lnTo>
                    <a:pt x="717554" y="785586"/>
                  </a:lnTo>
                  <a:lnTo>
                    <a:pt x="761958" y="769194"/>
                  </a:lnTo>
                  <a:lnTo>
                    <a:pt x="804917" y="747878"/>
                  </a:lnTo>
                  <a:lnTo>
                    <a:pt x="1440134" y="389082"/>
                  </a:lnTo>
                  <a:lnTo>
                    <a:pt x="1417244" y="206219"/>
                  </a:lnTo>
                  <a:lnTo>
                    <a:pt x="713203" y="15010"/>
                  </a:lnTo>
                  <a:lnTo>
                    <a:pt x="666315" y="4941"/>
                  </a:lnTo>
                  <a:lnTo>
                    <a:pt x="619241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28" name="object 28">
              <a:extLst>
                <a:ext uri="{FF2B5EF4-FFF2-40B4-BE49-F238E27FC236}">
                  <a16:creationId xmlns:a16="http://schemas.microsoft.com/office/drawing/2014/main" id="{5465A747-ED9D-29FC-1F50-0F8193EB131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893966" y="6963847"/>
              <a:ext cx="2146300" cy="2106295"/>
            </a:xfrm>
            <a:custGeom>
              <a:avLst/>
              <a:gdLst/>
              <a:ahLst/>
              <a:cxnLst/>
              <a:rect l="l" t="t" r="r" b="b"/>
              <a:pathLst>
                <a:path w="2146300" h="2106295">
                  <a:moveTo>
                    <a:pt x="1233754" y="151168"/>
                  </a:moveTo>
                  <a:lnTo>
                    <a:pt x="1128344" y="0"/>
                  </a:lnTo>
                  <a:lnTo>
                    <a:pt x="416267" y="158673"/>
                  </a:lnTo>
                  <a:lnTo>
                    <a:pt x="370078" y="171602"/>
                  </a:lnTo>
                  <a:lnTo>
                    <a:pt x="326123" y="189141"/>
                  </a:lnTo>
                  <a:lnTo>
                    <a:pt x="284657" y="211035"/>
                  </a:lnTo>
                  <a:lnTo>
                    <a:pt x="245973" y="236994"/>
                  </a:lnTo>
                  <a:lnTo>
                    <a:pt x="210324" y="266738"/>
                  </a:lnTo>
                  <a:lnTo>
                    <a:pt x="177990" y="299974"/>
                  </a:lnTo>
                  <a:lnTo>
                    <a:pt x="149250" y="336435"/>
                  </a:lnTo>
                  <a:lnTo>
                    <a:pt x="124383" y="375831"/>
                  </a:lnTo>
                  <a:lnTo>
                    <a:pt x="103644" y="417880"/>
                  </a:lnTo>
                  <a:lnTo>
                    <a:pt x="87325" y="462318"/>
                  </a:lnTo>
                  <a:lnTo>
                    <a:pt x="75679" y="508838"/>
                  </a:lnTo>
                  <a:lnTo>
                    <a:pt x="0" y="899172"/>
                  </a:lnTo>
                  <a:lnTo>
                    <a:pt x="392430" y="963053"/>
                  </a:lnTo>
                  <a:lnTo>
                    <a:pt x="440105" y="968209"/>
                  </a:lnTo>
                  <a:lnTo>
                    <a:pt x="487438" y="968248"/>
                  </a:lnTo>
                  <a:lnTo>
                    <a:pt x="534073" y="963333"/>
                  </a:lnTo>
                  <a:lnTo>
                    <a:pt x="579628" y="953617"/>
                  </a:lnTo>
                  <a:lnTo>
                    <a:pt x="623773" y="939253"/>
                  </a:lnTo>
                  <a:lnTo>
                    <a:pt x="666140" y="920407"/>
                  </a:lnTo>
                  <a:lnTo>
                    <a:pt x="706361" y="897229"/>
                  </a:lnTo>
                  <a:lnTo>
                    <a:pt x="744093" y="869899"/>
                  </a:lnTo>
                  <a:lnTo>
                    <a:pt x="778967" y="838568"/>
                  </a:lnTo>
                  <a:lnTo>
                    <a:pt x="810628" y="803376"/>
                  </a:lnTo>
                  <a:lnTo>
                    <a:pt x="838720" y="764514"/>
                  </a:lnTo>
                  <a:lnTo>
                    <a:pt x="1233754" y="151168"/>
                  </a:lnTo>
                  <a:close/>
                </a:path>
                <a:path w="2146300" h="2106295">
                  <a:moveTo>
                    <a:pt x="2145931" y="878751"/>
                  </a:moveTo>
                  <a:lnTo>
                    <a:pt x="1983346" y="792010"/>
                  </a:lnTo>
                  <a:lnTo>
                    <a:pt x="1421117" y="1256906"/>
                  </a:lnTo>
                  <a:lnTo>
                    <a:pt x="1385862" y="1289405"/>
                  </a:lnTo>
                  <a:lnTo>
                    <a:pt x="1354670" y="1325016"/>
                  </a:lnTo>
                  <a:lnTo>
                    <a:pt x="1327683" y="1363357"/>
                  </a:lnTo>
                  <a:lnTo>
                    <a:pt x="1305013" y="1404061"/>
                  </a:lnTo>
                  <a:lnTo>
                    <a:pt x="1286776" y="1446758"/>
                  </a:lnTo>
                  <a:lnTo>
                    <a:pt x="1273073" y="1491056"/>
                  </a:lnTo>
                  <a:lnTo>
                    <a:pt x="1264043" y="1536585"/>
                  </a:lnTo>
                  <a:lnTo>
                    <a:pt x="1259789" y="1582991"/>
                  </a:lnTo>
                  <a:lnTo>
                    <a:pt x="1260424" y="1629867"/>
                  </a:lnTo>
                  <a:lnTo>
                    <a:pt x="1266075" y="1676869"/>
                  </a:lnTo>
                  <a:lnTo>
                    <a:pt x="1276845" y="1723593"/>
                  </a:lnTo>
                  <a:lnTo>
                    <a:pt x="1386801" y="2105685"/>
                  </a:lnTo>
                  <a:lnTo>
                    <a:pt x="1765401" y="1984286"/>
                  </a:lnTo>
                  <a:lnTo>
                    <a:pt x="1810219" y="1967230"/>
                  </a:lnTo>
                  <a:lnTo>
                    <a:pt x="1852409" y="1945754"/>
                  </a:lnTo>
                  <a:lnTo>
                    <a:pt x="1891703" y="1920176"/>
                  </a:lnTo>
                  <a:lnTo>
                    <a:pt x="1927872" y="1890814"/>
                  </a:lnTo>
                  <a:lnTo>
                    <a:pt x="1960676" y="1857959"/>
                  </a:lnTo>
                  <a:lnTo>
                    <a:pt x="1989848" y="1821916"/>
                  </a:lnTo>
                  <a:lnTo>
                    <a:pt x="2015147" y="1783003"/>
                  </a:lnTo>
                  <a:lnTo>
                    <a:pt x="2036343" y="1741512"/>
                  </a:lnTo>
                  <a:lnTo>
                    <a:pt x="2053170" y="1697736"/>
                  </a:lnTo>
                  <a:lnTo>
                    <a:pt x="2065388" y="1652016"/>
                  </a:lnTo>
                  <a:lnTo>
                    <a:pt x="2072741" y="1604619"/>
                  </a:lnTo>
                  <a:lnTo>
                    <a:pt x="2145931" y="878751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30" name="object 31">
              <a:extLst>
                <a:ext uri="{FF2B5EF4-FFF2-40B4-BE49-F238E27FC236}">
                  <a16:creationId xmlns:a16="http://schemas.microsoft.com/office/drawing/2014/main" id="{ADF181F0-E70C-1196-B4B9-5B9CFD50021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114114" y="4308991"/>
              <a:ext cx="979805" cy="1221740"/>
            </a:xfrm>
            <a:custGeom>
              <a:avLst/>
              <a:gdLst/>
              <a:ahLst/>
              <a:cxnLst/>
              <a:rect l="l" t="t" r="r" b="b"/>
              <a:pathLst>
                <a:path w="979804" h="1221739">
                  <a:moveTo>
                    <a:pt x="917542" y="0"/>
                  </a:moveTo>
                  <a:lnTo>
                    <a:pt x="526036" y="69264"/>
                  </a:lnTo>
                  <a:lnTo>
                    <a:pt x="479325" y="80140"/>
                  </a:lnTo>
                  <a:lnTo>
                    <a:pt x="434633" y="95735"/>
                  </a:lnTo>
                  <a:lnTo>
                    <a:pt x="392244" y="115778"/>
                  </a:lnTo>
                  <a:lnTo>
                    <a:pt x="352445" y="140003"/>
                  </a:lnTo>
                  <a:lnTo>
                    <a:pt x="315520" y="168139"/>
                  </a:lnTo>
                  <a:lnTo>
                    <a:pt x="281755" y="199919"/>
                  </a:lnTo>
                  <a:lnTo>
                    <a:pt x="251437" y="235074"/>
                  </a:lnTo>
                  <a:lnTo>
                    <a:pt x="224849" y="273334"/>
                  </a:lnTo>
                  <a:lnTo>
                    <a:pt x="202278" y="314431"/>
                  </a:lnTo>
                  <a:lnTo>
                    <a:pt x="184010" y="358096"/>
                  </a:lnTo>
                  <a:lnTo>
                    <a:pt x="170329" y="404060"/>
                  </a:lnTo>
                  <a:lnTo>
                    <a:pt x="0" y="1113442"/>
                  </a:lnTo>
                  <a:lnTo>
                    <a:pt x="149419" y="1221313"/>
                  </a:lnTo>
                  <a:lnTo>
                    <a:pt x="769159" y="836403"/>
                  </a:lnTo>
                  <a:lnTo>
                    <a:pt x="808483" y="808953"/>
                  </a:lnTo>
                  <a:lnTo>
                    <a:pt x="844181" y="777872"/>
                  </a:lnTo>
                  <a:lnTo>
                    <a:pt x="876087" y="743516"/>
                  </a:lnTo>
                  <a:lnTo>
                    <a:pt x="904036" y="706239"/>
                  </a:lnTo>
                  <a:lnTo>
                    <a:pt x="927863" y="666398"/>
                  </a:lnTo>
                  <a:lnTo>
                    <a:pt x="947403" y="624350"/>
                  </a:lnTo>
                  <a:lnTo>
                    <a:pt x="962490" y="580448"/>
                  </a:lnTo>
                  <a:lnTo>
                    <a:pt x="972959" y="535050"/>
                  </a:lnTo>
                  <a:lnTo>
                    <a:pt x="978645" y="488511"/>
                  </a:lnTo>
                  <a:lnTo>
                    <a:pt x="979382" y="441186"/>
                  </a:lnTo>
                  <a:lnTo>
                    <a:pt x="975006" y="393433"/>
                  </a:lnTo>
                  <a:lnTo>
                    <a:pt x="917542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  <p:sp>
          <p:nvSpPr>
            <p:cNvPr id="31" name="object 32">
              <a:extLst>
                <a:ext uri="{FF2B5EF4-FFF2-40B4-BE49-F238E27FC236}">
                  <a16:creationId xmlns:a16="http://schemas.microsoft.com/office/drawing/2014/main" id="{711F1FC2-3A5E-D995-C0FC-57E6544D6D3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990770" y="4326132"/>
              <a:ext cx="991869" cy="1207770"/>
            </a:xfrm>
            <a:custGeom>
              <a:avLst/>
              <a:gdLst/>
              <a:ahLst/>
              <a:cxnLst/>
              <a:rect l="l" t="t" r="r" b="b"/>
              <a:pathLst>
                <a:path w="991870" h="1207770">
                  <a:moveTo>
                    <a:pt x="53870" y="0"/>
                  </a:moveTo>
                  <a:lnTo>
                    <a:pt x="3515" y="394396"/>
                  </a:lnTo>
                  <a:lnTo>
                    <a:pt x="0" y="442225"/>
                  </a:lnTo>
                  <a:lnTo>
                    <a:pt x="1589" y="489531"/>
                  </a:lnTo>
                  <a:lnTo>
                    <a:pt x="8112" y="535962"/>
                  </a:lnTo>
                  <a:lnTo>
                    <a:pt x="19397" y="581164"/>
                  </a:lnTo>
                  <a:lnTo>
                    <a:pt x="35272" y="624786"/>
                  </a:lnTo>
                  <a:lnTo>
                    <a:pt x="55566" y="666476"/>
                  </a:lnTo>
                  <a:lnTo>
                    <a:pt x="80107" y="705879"/>
                  </a:lnTo>
                  <a:lnTo>
                    <a:pt x="108724" y="742645"/>
                  </a:lnTo>
                  <a:lnTo>
                    <a:pt x="141244" y="776419"/>
                  </a:lnTo>
                  <a:lnTo>
                    <a:pt x="177497" y="806851"/>
                  </a:lnTo>
                  <a:lnTo>
                    <a:pt x="217310" y="833587"/>
                  </a:lnTo>
                  <a:lnTo>
                    <a:pt x="843877" y="1207282"/>
                  </a:lnTo>
                  <a:lnTo>
                    <a:pt x="991328" y="1096720"/>
                  </a:lnTo>
                  <a:lnTo>
                    <a:pt x="808245" y="390522"/>
                  </a:lnTo>
                  <a:lnTo>
                    <a:pt x="793738" y="344811"/>
                  </a:lnTo>
                  <a:lnTo>
                    <a:pt x="774685" y="301483"/>
                  </a:lnTo>
                  <a:lnTo>
                    <a:pt x="751377" y="260800"/>
                  </a:lnTo>
                  <a:lnTo>
                    <a:pt x="724104" y="223026"/>
                  </a:lnTo>
                  <a:lnTo>
                    <a:pt x="693156" y="188425"/>
                  </a:lnTo>
                  <a:lnTo>
                    <a:pt x="658824" y="157259"/>
                  </a:lnTo>
                  <a:lnTo>
                    <a:pt x="621399" y="129794"/>
                  </a:lnTo>
                  <a:lnTo>
                    <a:pt x="581170" y="106291"/>
                  </a:lnTo>
                  <a:lnTo>
                    <a:pt x="538429" y="87015"/>
                  </a:lnTo>
                  <a:lnTo>
                    <a:pt x="493465" y="72229"/>
                  </a:lnTo>
                  <a:lnTo>
                    <a:pt x="446570" y="62197"/>
                  </a:lnTo>
                  <a:lnTo>
                    <a:pt x="5387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pPr algn="l" rtl="0"/>
              <a:endParaRPr sz="818"/>
            </a:p>
          </p:txBody>
        </p:sp>
        <p:sp>
          <p:nvSpPr>
            <p:cNvPr id="33" name="object 13">
              <a:extLst>
                <a:ext uri="{FF2B5EF4-FFF2-40B4-BE49-F238E27FC236}">
                  <a16:creationId xmlns:a16="http://schemas.microsoft.com/office/drawing/2014/main" id="{2BCC12A0-9511-D784-620F-F1E693F737D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39096">
              <a:off x="3940970" y="3503070"/>
              <a:ext cx="1541145" cy="862330"/>
            </a:xfrm>
            <a:custGeom>
              <a:avLst/>
              <a:gdLst/>
              <a:ahLst/>
              <a:cxnLst/>
              <a:rect l="l" t="t" r="r" b="b"/>
              <a:pathLst>
                <a:path w="1541145" h="862329">
                  <a:moveTo>
                    <a:pt x="637841" y="0"/>
                  </a:moveTo>
                  <a:lnTo>
                    <a:pt x="592301" y="2154"/>
                  </a:lnTo>
                  <a:lnTo>
                    <a:pt x="547264" y="8624"/>
                  </a:lnTo>
                  <a:lnTo>
                    <a:pt x="503047" y="19349"/>
                  </a:lnTo>
                  <a:lnTo>
                    <a:pt x="459968" y="34267"/>
                  </a:lnTo>
                  <a:lnTo>
                    <a:pt x="418343" y="53318"/>
                  </a:lnTo>
                  <a:lnTo>
                    <a:pt x="378491" y="76441"/>
                  </a:lnTo>
                  <a:lnTo>
                    <a:pt x="340728" y="103574"/>
                  </a:lnTo>
                  <a:lnTo>
                    <a:pt x="305372" y="134655"/>
                  </a:lnTo>
                  <a:lnTo>
                    <a:pt x="0" y="430981"/>
                  </a:lnTo>
                  <a:lnTo>
                    <a:pt x="305372" y="727286"/>
                  </a:lnTo>
                  <a:lnTo>
                    <a:pt x="340728" y="758368"/>
                  </a:lnTo>
                  <a:lnTo>
                    <a:pt x="378491" y="785501"/>
                  </a:lnTo>
                  <a:lnTo>
                    <a:pt x="418343" y="808625"/>
                  </a:lnTo>
                  <a:lnTo>
                    <a:pt x="459968" y="827677"/>
                  </a:lnTo>
                  <a:lnTo>
                    <a:pt x="503047" y="842597"/>
                  </a:lnTo>
                  <a:lnTo>
                    <a:pt x="547264" y="853323"/>
                  </a:lnTo>
                  <a:lnTo>
                    <a:pt x="592301" y="859794"/>
                  </a:lnTo>
                  <a:lnTo>
                    <a:pt x="637841" y="861950"/>
                  </a:lnTo>
                  <a:lnTo>
                    <a:pt x="683566" y="859727"/>
                  </a:lnTo>
                  <a:lnTo>
                    <a:pt x="729158" y="853067"/>
                  </a:lnTo>
                  <a:lnTo>
                    <a:pt x="774301" y="841906"/>
                  </a:lnTo>
                  <a:lnTo>
                    <a:pt x="818676" y="826184"/>
                  </a:lnTo>
                  <a:lnTo>
                    <a:pt x="1540885" y="529585"/>
                  </a:lnTo>
                  <a:lnTo>
                    <a:pt x="1540885" y="332366"/>
                  </a:lnTo>
                  <a:lnTo>
                    <a:pt x="818676" y="35768"/>
                  </a:lnTo>
                  <a:lnTo>
                    <a:pt x="774301" y="20046"/>
                  </a:lnTo>
                  <a:lnTo>
                    <a:pt x="729158" y="8884"/>
                  </a:lnTo>
                  <a:lnTo>
                    <a:pt x="683566" y="2223"/>
                  </a:lnTo>
                  <a:lnTo>
                    <a:pt x="637841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pPr algn="l" rtl="0"/>
              <a:endParaRPr sz="818"/>
            </a:p>
          </p:txBody>
        </p:sp>
        <p:sp>
          <p:nvSpPr>
            <p:cNvPr id="34" name="object 31">
              <a:extLst>
                <a:ext uri="{FF2B5EF4-FFF2-40B4-BE49-F238E27FC236}">
                  <a16:creationId xmlns:a16="http://schemas.microsoft.com/office/drawing/2014/main" id="{1B9F77A8-1986-AC6B-8840-997CD3FE986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4386251">
              <a:off x="10456843" y="5351348"/>
              <a:ext cx="979805" cy="1221740"/>
            </a:xfrm>
            <a:custGeom>
              <a:avLst/>
              <a:gdLst/>
              <a:ahLst/>
              <a:cxnLst/>
              <a:rect l="l" t="t" r="r" b="b"/>
              <a:pathLst>
                <a:path w="979804" h="1221739">
                  <a:moveTo>
                    <a:pt x="917542" y="0"/>
                  </a:moveTo>
                  <a:lnTo>
                    <a:pt x="526036" y="69264"/>
                  </a:lnTo>
                  <a:lnTo>
                    <a:pt x="479325" y="80140"/>
                  </a:lnTo>
                  <a:lnTo>
                    <a:pt x="434633" y="95735"/>
                  </a:lnTo>
                  <a:lnTo>
                    <a:pt x="392244" y="115778"/>
                  </a:lnTo>
                  <a:lnTo>
                    <a:pt x="352445" y="140003"/>
                  </a:lnTo>
                  <a:lnTo>
                    <a:pt x="315520" y="168139"/>
                  </a:lnTo>
                  <a:lnTo>
                    <a:pt x="281755" y="199919"/>
                  </a:lnTo>
                  <a:lnTo>
                    <a:pt x="251437" y="235074"/>
                  </a:lnTo>
                  <a:lnTo>
                    <a:pt x="224849" y="273334"/>
                  </a:lnTo>
                  <a:lnTo>
                    <a:pt x="202278" y="314431"/>
                  </a:lnTo>
                  <a:lnTo>
                    <a:pt x="184010" y="358096"/>
                  </a:lnTo>
                  <a:lnTo>
                    <a:pt x="170329" y="404060"/>
                  </a:lnTo>
                  <a:lnTo>
                    <a:pt x="0" y="1113442"/>
                  </a:lnTo>
                  <a:lnTo>
                    <a:pt x="149419" y="1221313"/>
                  </a:lnTo>
                  <a:lnTo>
                    <a:pt x="769159" y="836403"/>
                  </a:lnTo>
                  <a:lnTo>
                    <a:pt x="808483" y="808953"/>
                  </a:lnTo>
                  <a:lnTo>
                    <a:pt x="844181" y="777872"/>
                  </a:lnTo>
                  <a:lnTo>
                    <a:pt x="876087" y="743516"/>
                  </a:lnTo>
                  <a:lnTo>
                    <a:pt x="904036" y="706239"/>
                  </a:lnTo>
                  <a:lnTo>
                    <a:pt x="927863" y="666398"/>
                  </a:lnTo>
                  <a:lnTo>
                    <a:pt x="947403" y="624350"/>
                  </a:lnTo>
                  <a:lnTo>
                    <a:pt x="962490" y="580448"/>
                  </a:lnTo>
                  <a:lnTo>
                    <a:pt x="972959" y="535050"/>
                  </a:lnTo>
                  <a:lnTo>
                    <a:pt x="978645" y="488511"/>
                  </a:lnTo>
                  <a:lnTo>
                    <a:pt x="979382" y="441186"/>
                  </a:lnTo>
                  <a:lnTo>
                    <a:pt x="975006" y="393433"/>
                  </a:lnTo>
                  <a:lnTo>
                    <a:pt x="917542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818"/>
            </a:p>
          </p:txBody>
        </p:sp>
      </p:grpSp>
      <p:pic>
        <p:nvPicPr>
          <p:cNvPr id="37" name="rebinned8_survivors_grayscale">
            <a:hlinkClick r:id="" action="ppaction://media"/>
            <a:extLst>
              <a:ext uri="{FF2B5EF4-FFF2-40B4-BE49-F238E27FC236}">
                <a16:creationId xmlns:a16="http://schemas.microsoft.com/office/drawing/2014/main" id="{25E25EB2-30BB-53F1-B0D0-B8772553F71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00413" y="1510450"/>
            <a:ext cx="15730537" cy="8844427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id="{BF74E014-C88F-6A16-E689-E566E2CF86F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0" y="10673529"/>
            <a:ext cx="2830097" cy="637409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80A51A0B-6307-1DC9-65B8-172BBA774E68}"/>
              </a:ext>
            </a:extLst>
          </p:cNvPr>
          <p:cNvSpPr txBox="1"/>
          <p:nvPr/>
        </p:nvSpPr>
        <p:spPr>
          <a:xfrm>
            <a:off x="882000" y="558000"/>
            <a:ext cx="12831137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IL" sz="5500" dirty="0">
                <a:latin typeface="Weizmann" pitchFamily="2" charset="-79"/>
                <a:cs typeface="Weizmann" pitchFamily="2" charset="-79"/>
              </a:rPr>
              <a:t>Short movie (a tribute to Satyajit Ray)</a:t>
            </a:r>
            <a:endParaRPr lang="en-US" sz="5500" dirty="0">
              <a:latin typeface="Weizmann" pitchFamily="2" charset="-79"/>
              <a:cs typeface="Weizmann" pitchFamily="2" charset="-79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891FE91-F990-727B-5949-8B4A5C4D2766}"/>
              </a:ext>
            </a:extLst>
          </p:cNvPr>
          <p:cNvSpPr txBox="1"/>
          <p:nvPr/>
        </p:nvSpPr>
        <p:spPr>
          <a:xfrm>
            <a:off x="6313417" y="10910828"/>
            <a:ext cx="7478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Ryan Felkai,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SARAF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&amp;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WIS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 TPC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mini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-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workshop</a:t>
            </a:r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, 19th February 2026</a:t>
            </a:r>
          </a:p>
        </p:txBody>
      </p:sp>
    </p:spTree>
    <p:extLst>
      <p:ext uri="{BB962C8B-B14F-4D97-AF65-F5344CB8AC3E}">
        <p14:creationId xmlns:p14="http://schemas.microsoft.com/office/powerpoint/2010/main" val="93990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33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9CCE06-F4B9-7B02-5D5E-B13570B3D1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CA2E8AE-310D-593C-4BAC-7C5C9D988988}"/>
              </a:ext>
            </a:extLst>
          </p:cNvPr>
          <p:cNvGrpSpPr/>
          <p:nvPr/>
        </p:nvGrpSpPr>
        <p:grpSpPr>
          <a:xfrm>
            <a:off x="781050" y="9416441"/>
            <a:ext cx="18249900" cy="1463008"/>
            <a:chOff x="781050" y="9416441"/>
            <a:chExt cx="18249900" cy="146300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7E3EF9D-80F0-F029-88B1-2ECAB3E73458}"/>
                </a:ext>
              </a:extLst>
            </p:cNvPr>
            <p:cNvSpPr/>
            <p:nvPr/>
          </p:nvSpPr>
          <p:spPr>
            <a:xfrm>
              <a:off x="885825" y="9416441"/>
              <a:ext cx="18145125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1056BBB-21BE-CEA4-6BA5-B92CD3E7485E}"/>
                </a:ext>
              </a:extLst>
            </p:cNvPr>
            <p:cNvSpPr/>
            <p:nvPr/>
          </p:nvSpPr>
          <p:spPr>
            <a:xfrm>
              <a:off x="781050" y="9979449"/>
              <a:ext cx="3033713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pic>
        <p:nvPicPr>
          <p:cNvPr id="9" name="Graphic 8">
            <a:extLst>
              <a:ext uri="{FF2B5EF4-FFF2-40B4-BE49-F238E27FC236}">
                <a16:creationId xmlns:a16="http://schemas.microsoft.com/office/drawing/2014/main" id="{6A4F5E30-AC0A-593C-9821-B86BA09CDB8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52844" y="404783"/>
            <a:ext cx="7996615" cy="920443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63A6D6-688F-CEC5-52CA-557A0DA03A6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/>
        <p:txBody>
          <a:bodyPr/>
          <a:lstStyle/>
          <a:p>
            <a:fld id="{017201C4-3B24-1E4B-ADB6-363362C7BC58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A0A2D61-0403-058D-6E1A-68E444DE202F}"/>
              </a:ext>
            </a:extLst>
          </p:cNvPr>
          <p:cNvGrpSpPr/>
          <p:nvPr/>
        </p:nvGrpSpPr>
        <p:grpSpPr>
          <a:xfrm>
            <a:off x="9910677" y="1311592"/>
            <a:ext cx="9277438" cy="5797952"/>
            <a:chOff x="10487026" y="6992048"/>
            <a:chExt cx="8539768" cy="2505121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D209220-EE28-6FD9-2139-BC41DBB830C3}"/>
                </a:ext>
              </a:extLst>
            </p:cNvPr>
            <p:cNvSpPr/>
            <p:nvPr/>
          </p:nvSpPr>
          <p:spPr>
            <a:xfrm>
              <a:off x="10487026" y="6992048"/>
              <a:ext cx="8539768" cy="2505121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BB42F7A-A193-F826-CC74-B5322AB7E3DF}"/>
                </a:ext>
              </a:extLst>
            </p:cNvPr>
            <p:cNvSpPr txBox="1"/>
            <p:nvPr/>
          </p:nvSpPr>
          <p:spPr>
            <a:xfrm>
              <a:off x="12312704" y="7048693"/>
              <a:ext cx="4888409" cy="199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PMT timing</a:t>
              </a:r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B4B4F8C-FFD9-FE39-3F19-3FC907AC6CF5}"/>
              </a:ext>
            </a:extLst>
          </p:cNvPr>
          <p:cNvSpPr/>
          <p:nvPr/>
        </p:nvSpPr>
        <p:spPr>
          <a:xfrm>
            <a:off x="9919811" y="7712017"/>
            <a:ext cx="9486963" cy="1774879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80D3E250-33AD-C2C6-7130-E4A26CDC674C}"/>
              </a:ext>
            </a:extLst>
          </p:cNvPr>
          <p:cNvSpPr txBox="1"/>
          <p:nvPr/>
        </p:nvSpPr>
        <p:spPr>
          <a:xfrm>
            <a:off x="10077034" y="7898769"/>
            <a:ext cx="9258300" cy="14577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400" dirty="0">
                <a:latin typeface="Benton Sans"/>
                <a:cs typeface="Weizmann" panose="020B0604020202020204" charset="-79"/>
              </a:rPr>
              <a:t>Images are </a:t>
            </a:r>
            <a:r>
              <a:rPr lang="en-IL" sz="2400" dirty="0" err="1">
                <a:latin typeface="Benton Sans"/>
                <a:cs typeface="Weizmann" panose="020B0604020202020204" charset="-79"/>
              </a:rPr>
              <a:t>rebinned</a:t>
            </a:r>
            <a:r>
              <a:rPr lang="en-IL" sz="2400" dirty="0">
                <a:latin typeface="Benton Sans"/>
                <a:cs typeface="Weizmann" panose="020B0604020202020204" charset="-79"/>
              </a:rPr>
              <a:t> 8 x 8 to improve S/N (scale of 0.35 </a:t>
            </a:r>
            <a:r>
              <a:rPr lang="en-IL" sz="2400" spc="-10" dirty="0">
                <a:latin typeface="Benton Sans"/>
                <a:cs typeface="Weizmann" panose="020B0604020202020204" charset="-79"/>
              </a:rPr>
              <a:t>m</a:t>
            </a:r>
            <a:r>
              <a:rPr lang="en-IL" sz="2400" dirty="0">
                <a:latin typeface="Benton Sans"/>
                <a:cs typeface="Weizmann" panose="020B0604020202020204" charset="-79"/>
              </a:rPr>
              <a:t>m/px</a:t>
            </a:r>
            <a:r>
              <a:rPr lang="en-IL" sz="2400" baseline="-25000" dirty="0">
                <a:latin typeface="Benton Sans"/>
                <a:cs typeface="Weizmann" panose="020B0604020202020204" charset="-79"/>
              </a:rPr>
              <a:t>8x8</a:t>
            </a:r>
            <a:r>
              <a:rPr lang="en-IL" sz="2400" dirty="0">
                <a:latin typeface="Benton Sans"/>
                <a:cs typeface="Weizmann" panose="020B0604020202020204" charset="-79"/>
              </a:rPr>
              <a:t>)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400" dirty="0">
                <a:latin typeface="Benton Sans"/>
                <a:cs typeface="Weizmann" panose="020B0604020202020204" charset="-79"/>
              </a:rPr>
              <a:t>Main assumption is a linear mapping between the track profile (camera) and the emission time (PMT)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3A39EF-10AC-CFB8-D789-B9763C5C2AE4}"/>
              </a:ext>
            </a:extLst>
          </p:cNvPr>
          <p:cNvSpPr txBox="1"/>
          <p:nvPr/>
        </p:nvSpPr>
        <p:spPr>
          <a:xfrm>
            <a:off x="882000" y="558000"/>
            <a:ext cx="7405491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IL" sz="5500" dirty="0">
                <a:latin typeface="Weizmann" pitchFamily="2" charset="-79"/>
                <a:cs typeface="Weizmann" pitchFamily="2" charset="-79"/>
              </a:rPr>
              <a:t>3D Track Projection</a:t>
            </a:r>
            <a:endParaRPr lang="en-US" sz="5500" dirty="0">
              <a:latin typeface="Weizmann" pitchFamily="2" charset="-79"/>
              <a:cs typeface="Weizmann" pitchFamily="2" charset="-79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DAB168D-680E-A8BA-7F6C-7534A3AE74DC}"/>
              </a:ext>
            </a:extLst>
          </p:cNvPr>
          <p:cNvGrpSpPr/>
          <p:nvPr/>
        </p:nvGrpSpPr>
        <p:grpSpPr>
          <a:xfrm>
            <a:off x="648317" y="1820513"/>
            <a:ext cx="8814393" cy="8448217"/>
            <a:chOff x="648317" y="2649193"/>
            <a:chExt cx="10058429" cy="8448217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0A66FB61-46D1-77BC-C48A-025E0202B670}"/>
                </a:ext>
              </a:extLst>
            </p:cNvPr>
            <p:cNvSpPr/>
            <p:nvPr/>
          </p:nvSpPr>
          <p:spPr>
            <a:xfrm>
              <a:off x="648317" y="2664398"/>
              <a:ext cx="10058429" cy="8433012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40B74D6-F59F-CAED-9206-188E09B3A8DB}"/>
                </a:ext>
              </a:extLst>
            </p:cNvPr>
            <p:cNvSpPr txBox="1"/>
            <p:nvPr/>
          </p:nvSpPr>
          <p:spPr>
            <a:xfrm>
              <a:off x="2798664" y="2649193"/>
              <a:ext cx="57577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Image processing</a:t>
              </a:r>
            </a:p>
          </p:txBody>
        </p:sp>
      </p:grpSp>
      <p:pic>
        <p:nvPicPr>
          <p:cNvPr id="4098" name="Picture 2">
            <a:extLst>
              <a:ext uri="{FF2B5EF4-FFF2-40B4-BE49-F238E27FC236}">
                <a16:creationId xmlns:a16="http://schemas.microsoft.com/office/drawing/2014/main" id="{6443BAD0-466B-D29E-BFF2-D67494264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10259275" y="2345800"/>
            <a:ext cx="8529493" cy="434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D94DDF71-7B19-BEDA-C32C-1D55423FFE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/>
        </p:blipFill>
        <p:spPr bwMode="auto">
          <a:xfrm>
            <a:off x="1374071" y="2301794"/>
            <a:ext cx="7533791" cy="7477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5EC8233F-5744-1E9F-42D1-25663D950A0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0" y="10673529"/>
            <a:ext cx="2830097" cy="63740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78B30A7-ACB3-088C-D2B2-86A2AF0FB2A8}"/>
              </a:ext>
            </a:extLst>
          </p:cNvPr>
          <p:cNvSpPr txBox="1"/>
          <p:nvPr/>
        </p:nvSpPr>
        <p:spPr>
          <a:xfrm>
            <a:off x="6313417" y="10910828"/>
            <a:ext cx="7478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Ryan Felkai,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SARAF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&amp;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WIS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 TPC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mini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-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workshop</a:t>
            </a:r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, 19th February 2026</a:t>
            </a:r>
          </a:p>
        </p:txBody>
      </p:sp>
    </p:spTree>
    <p:extLst>
      <p:ext uri="{BB962C8B-B14F-4D97-AF65-F5344CB8AC3E}">
        <p14:creationId xmlns:p14="http://schemas.microsoft.com/office/powerpoint/2010/main" val="35627325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83CC8F-A4BB-E837-1A55-3550985C2D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4419D15-71C5-C2B2-BB4E-0166CF40566D}"/>
              </a:ext>
            </a:extLst>
          </p:cNvPr>
          <p:cNvGrpSpPr/>
          <p:nvPr/>
        </p:nvGrpSpPr>
        <p:grpSpPr>
          <a:xfrm>
            <a:off x="781050" y="9416441"/>
            <a:ext cx="18249900" cy="1463008"/>
            <a:chOff x="781050" y="9416441"/>
            <a:chExt cx="18249900" cy="146300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00CFCE1-E31D-F9DA-8586-3CF87AFFE290}"/>
                </a:ext>
              </a:extLst>
            </p:cNvPr>
            <p:cNvSpPr/>
            <p:nvPr/>
          </p:nvSpPr>
          <p:spPr>
            <a:xfrm>
              <a:off x="885825" y="9416441"/>
              <a:ext cx="18145125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71EF814-2EF5-8399-7E9D-3F0C7056A918}"/>
                </a:ext>
              </a:extLst>
            </p:cNvPr>
            <p:cNvSpPr/>
            <p:nvPr/>
          </p:nvSpPr>
          <p:spPr>
            <a:xfrm>
              <a:off x="781050" y="9979449"/>
              <a:ext cx="3033713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pic>
        <p:nvPicPr>
          <p:cNvPr id="9" name="Graphic 8">
            <a:extLst>
              <a:ext uri="{FF2B5EF4-FFF2-40B4-BE49-F238E27FC236}">
                <a16:creationId xmlns:a16="http://schemas.microsoft.com/office/drawing/2014/main" id="{962E5513-5D78-A6E6-6E44-D029590DE1B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52844" y="404783"/>
            <a:ext cx="7996615" cy="920443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8D976A-A481-77BE-E44E-73B015E8C2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/>
        <p:txBody>
          <a:bodyPr/>
          <a:lstStyle/>
          <a:p>
            <a:fld id="{017201C4-3B24-1E4B-ADB6-363362C7BC58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C708929-1D24-4F8B-3255-89DD81FB4B99}"/>
              </a:ext>
            </a:extLst>
          </p:cNvPr>
          <p:cNvSpPr/>
          <p:nvPr/>
        </p:nvSpPr>
        <p:spPr>
          <a:xfrm>
            <a:off x="13575306" y="1819057"/>
            <a:ext cx="6379775" cy="2637401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22BB2391-0E24-13BD-68F3-06605A353ADF}"/>
              </a:ext>
            </a:extLst>
          </p:cNvPr>
          <p:cNvSpPr txBox="1"/>
          <p:nvPr/>
        </p:nvSpPr>
        <p:spPr>
          <a:xfrm>
            <a:off x="13657637" y="2005809"/>
            <a:ext cx="6226004" cy="22695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3200"/>
              </a:lnSpc>
              <a:spcBef>
                <a:spcPts val="100"/>
              </a:spcBef>
            </a:pPr>
            <a:r>
              <a:rPr sz="2800" dirty="0">
                <a:latin typeface="Benton Sans"/>
                <a:cs typeface="Weizmann" panose="020B0604020202020204" charset="-79"/>
              </a:rPr>
              <a:t>Short term limitations (can be fixed):</a:t>
            </a:r>
          </a:p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Tx/>
              <a:buChar char="-"/>
            </a:pPr>
            <a:r>
              <a:rPr lang="en-IL" sz="2800" dirty="0">
                <a:latin typeface="Benton Sans"/>
                <a:cs typeface="Weizmann" panose="020B0604020202020204" charset="-79"/>
              </a:rPr>
              <a:t>Frame rate is too low (USB) which forces idle time of the camera in free running mode (event loss)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D75EDAC-CFB4-F405-C088-6850D4C04C69}"/>
              </a:ext>
            </a:extLst>
          </p:cNvPr>
          <p:cNvSpPr txBox="1"/>
          <p:nvPr/>
        </p:nvSpPr>
        <p:spPr>
          <a:xfrm>
            <a:off x="882000" y="558000"/>
            <a:ext cx="7405491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IL" sz="5500" dirty="0">
                <a:latin typeface="Weizmann" pitchFamily="2" charset="-79"/>
                <a:cs typeface="Weizmann" pitchFamily="2" charset="-79"/>
              </a:rPr>
              <a:t>3D Track Projection</a:t>
            </a:r>
            <a:endParaRPr lang="en-US" sz="5500" dirty="0">
              <a:latin typeface="Weizmann" pitchFamily="2" charset="-79"/>
              <a:cs typeface="Weizmann" pitchFamily="2" charset="-79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DB86D04-F3FF-A0B0-FDF8-B6C8C414FDA6}"/>
              </a:ext>
            </a:extLst>
          </p:cNvPr>
          <p:cNvGrpSpPr/>
          <p:nvPr/>
        </p:nvGrpSpPr>
        <p:grpSpPr>
          <a:xfrm>
            <a:off x="2056229" y="1544836"/>
            <a:ext cx="10537586" cy="9128693"/>
            <a:chOff x="648317" y="2649193"/>
            <a:chExt cx="10058429" cy="8448217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8CB5B9E9-B7D0-806E-1848-5E8B57FE7B53}"/>
                </a:ext>
              </a:extLst>
            </p:cNvPr>
            <p:cNvSpPr/>
            <p:nvPr/>
          </p:nvSpPr>
          <p:spPr>
            <a:xfrm>
              <a:off x="648317" y="2664398"/>
              <a:ext cx="10058429" cy="8433012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8E1A35E-D1DB-86D1-FAEC-8B121E2B9C1B}"/>
                </a:ext>
              </a:extLst>
            </p:cNvPr>
            <p:cNvSpPr txBox="1"/>
            <p:nvPr/>
          </p:nvSpPr>
          <p:spPr>
            <a:xfrm>
              <a:off x="2798664" y="2649193"/>
              <a:ext cx="5757734" cy="427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3D projection</a:t>
              </a:r>
            </a:p>
          </p:txBody>
        </p:sp>
      </p:grpSp>
      <p:pic>
        <p:nvPicPr>
          <p:cNvPr id="6" name="Graphic 5">
            <a:extLst>
              <a:ext uri="{FF2B5EF4-FFF2-40B4-BE49-F238E27FC236}">
                <a16:creationId xmlns:a16="http://schemas.microsoft.com/office/drawing/2014/main" id="{7F6F9EAD-98D8-BB45-096B-42B056F0BB1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0" y="10673529"/>
            <a:ext cx="2830097" cy="637409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5ACD074-3690-7337-75CA-4BB8AFBB21FE}"/>
              </a:ext>
            </a:extLst>
          </p:cNvPr>
          <p:cNvSpPr/>
          <p:nvPr/>
        </p:nvSpPr>
        <p:spPr>
          <a:xfrm>
            <a:off x="12901614" y="5019466"/>
            <a:ext cx="7053468" cy="3941013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BEC512AB-F834-FB9C-C126-A909FF3A83DA}"/>
              </a:ext>
            </a:extLst>
          </p:cNvPr>
          <p:cNvSpPr txBox="1"/>
          <p:nvPr/>
        </p:nvSpPr>
        <p:spPr>
          <a:xfrm>
            <a:off x="13095034" y="5377672"/>
            <a:ext cx="6702880" cy="340567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3200"/>
              </a:lnSpc>
              <a:spcBef>
                <a:spcPts val="100"/>
              </a:spcBef>
            </a:pPr>
            <a:r>
              <a:rPr sz="2800" dirty="0">
                <a:latin typeface="Benton Sans"/>
                <a:cs typeface="Weizmann" panose="020B0604020202020204" charset="-79"/>
              </a:rPr>
              <a:t>Long term limitations (intrinsic):</a:t>
            </a:r>
          </a:p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Tx/>
              <a:buChar char="-"/>
            </a:pPr>
            <a:r>
              <a:rPr lang="en-IL" sz="2800" dirty="0">
                <a:latin typeface="Benton Sans"/>
                <a:cs typeface="Weizmann" panose="020B0604020202020204" charset="-79"/>
              </a:rPr>
              <a:t>2D frame + PMT signal is challenging in multi-track events</a:t>
            </a:r>
          </a:p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Tx/>
              <a:buChar char="-"/>
            </a:pPr>
            <a:r>
              <a:rPr sz="2800" dirty="0">
                <a:latin typeface="Benton Sans"/>
                <a:cs typeface="Weizmann" panose="020B0604020202020204" charset="-79"/>
              </a:rPr>
              <a:t>Frame rate limit of 120 Hz (hard limit), minimum exposure of 8 </a:t>
            </a:r>
            <a:r>
              <a:rPr sz="2800" dirty="0" err="1">
                <a:latin typeface="Benton Sans"/>
                <a:cs typeface="Weizmann" panose="020B0604020202020204" charset="-79"/>
              </a:rPr>
              <a:t>ms</a:t>
            </a:r>
            <a:r>
              <a:rPr sz="2800" dirty="0">
                <a:latin typeface="Benton Sans"/>
                <a:cs typeface="Weizmann" panose="020B0604020202020204" charset="-79"/>
              </a:rPr>
              <a:t> (lossless) likely too coarse for beamline experiments</a:t>
            </a:r>
          </a:p>
        </p:txBody>
      </p:sp>
      <p:pic>
        <p:nvPicPr>
          <p:cNvPr id="19" name="cam012_orig0013_posterA_3Drotate_15s_30fps">
            <a:hlinkClick r:id="" action="ppaction://media"/>
            <a:extLst>
              <a:ext uri="{FF2B5EF4-FFF2-40B4-BE49-F238E27FC236}">
                <a16:creationId xmlns:a16="http://schemas.microsoft.com/office/drawing/2014/main" id="{6C590009-BC7D-05A5-5E91-E9A24E3FE69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557448" y="2459346"/>
            <a:ext cx="9561471" cy="76058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36A1AC4-48DC-F8D5-DBE8-20C7C9BE51FA}"/>
              </a:ext>
            </a:extLst>
          </p:cNvPr>
          <p:cNvSpPr txBox="1"/>
          <p:nvPr/>
        </p:nvSpPr>
        <p:spPr>
          <a:xfrm>
            <a:off x="6313417" y="10910828"/>
            <a:ext cx="7478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Ryan Felkai,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SARAF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&amp;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WIS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 TPC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mini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-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workshop</a:t>
            </a:r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, 19th February 2026</a:t>
            </a:r>
          </a:p>
        </p:txBody>
      </p:sp>
    </p:spTree>
    <p:extLst>
      <p:ext uri="{BB962C8B-B14F-4D97-AF65-F5344CB8AC3E}">
        <p14:creationId xmlns:p14="http://schemas.microsoft.com/office/powerpoint/2010/main" val="3634952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99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A0E142-85BA-E9FA-1D57-CA366C8A38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5567A2E-C241-4169-7309-4980E8C2BC00}"/>
              </a:ext>
            </a:extLst>
          </p:cNvPr>
          <p:cNvGrpSpPr/>
          <p:nvPr/>
        </p:nvGrpSpPr>
        <p:grpSpPr>
          <a:xfrm>
            <a:off x="781050" y="9416441"/>
            <a:ext cx="18249900" cy="1463008"/>
            <a:chOff x="781050" y="9416441"/>
            <a:chExt cx="18249900" cy="146300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D8D6D69-9BCE-593B-22B0-DED29C1B07EC}"/>
                </a:ext>
              </a:extLst>
            </p:cNvPr>
            <p:cNvSpPr/>
            <p:nvPr/>
          </p:nvSpPr>
          <p:spPr>
            <a:xfrm>
              <a:off x="885825" y="9416441"/>
              <a:ext cx="18145125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6CF1249-1E60-0C34-8EF5-F3F2D53D5BA1}"/>
                </a:ext>
              </a:extLst>
            </p:cNvPr>
            <p:cNvSpPr/>
            <p:nvPr/>
          </p:nvSpPr>
          <p:spPr>
            <a:xfrm>
              <a:off x="781050" y="9979449"/>
              <a:ext cx="3033713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pic>
        <p:nvPicPr>
          <p:cNvPr id="9" name="Graphic 8">
            <a:extLst>
              <a:ext uri="{FF2B5EF4-FFF2-40B4-BE49-F238E27FC236}">
                <a16:creationId xmlns:a16="http://schemas.microsoft.com/office/drawing/2014/main" id="{AA2BF0EC-B593-B3DC-D8B2-1681DEF90BE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52844" y="404783"/>
            <a:ext cx="7996615" cy="920443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B1E3DC-5F54-BB52-728D-AE2EC785B22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/>
        <p:txBody>
          <a:bodyPr/>
          <a:lstStyle/>
          <a:p>
            <a:fld id="{017201C4-3B24-1E4B-ADB6-363362C7BC58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5B6935D-2B78-A87E-4342-258EAB44DE00}"/>
              </a:ext>
            </a:extLst>
          </p:cNvPr>
          <p:cNvGrpSpPr/>
          <p:nvPr/>
        </p:nvGrpSpPr>
        <p:grpSpPr>
          <a:xfrm>
            <a:off x="11744222" y="7063578"/>
            <a:ext cx="7200901" cy="3417754"/>
            <a:chOff x="10487026" y="6992048"/>
            <a:chExt cx="8539768" cy="2505121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7E64EEA1-BF5C-290B-396B-8134FEE8059D}"/>
                </a:ext>
              </a:extLst>
            </p:cNvPr>
            <p:cNvSpPr/>
            <p:nvPr/>
          </p:nvSpPr>
          <p:spPr>
            <a:xfrm>
              <a:off x="10487026" y="6992048"/>
              <a:ext cx="8539768" cy="2505121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A9A2339-B2BC-C2F7-3104-80C787A67690}"/>
                </a:ext>
              </a:extLst>
            </p:cNvPr>
            <p:cNvSpPr txBox="1"/>
            <p:nvPr/>
          </p:nvSpPr>
          <p:spPr>
            <a:xfrm>
              <a:off x="12312704" y="7048693"/>
              <a:ext cx="4888409" cy="338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 err="1">
                  <a:latin typeface="Benton Sans"/>
                  <a:cs typeface="Weizmann" panose="020B0604020202020204" charset="-79"/>
                </a:rPr>
                <a:t>TimePix</a:t>
              </a:r>
              <a:r>
                <a:rPr lang="en-IL" sz="2400" b="1" dirty="0">
                  <a:latin typeface="Benton Sans"/>
                  <a:cs typeface="Weizmann" panose="020B0604020202020204" charset="-79"/>
                </a:rPr>
                <a:t>-based camera</a:t>
              </a:r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12ECAC0-EEBF-148E-7B1F-97CE00824AD2}"/>
              </a:ext>
            </a:extLst>
          </p:cNvPr>
          <p:cNvSpPr/>
          <p:nvPr/>
        </p:nvSpPr>
        <p:spPr>
          <a:xfrm>
            <a:off x="399982" y="2102173"/>
            <a:ext cx="10377077" cy="4257710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C2F32BA2-879B-B05A-FC05-31A4CAD23E23}"/>
              </a:ext>
            </a:extLst>
          </p:cNvPr>
          <p:cNvSpPr txBox="1"/>
          <p:nvPr/>
        </p:nvSpPr>
        <p:spPr>
          <a:xfrm>
            <a:off x="781050" y="2131759"/>
            <a:ext cx="9996010" cy="40044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3200"/>
              </a:lnSpc>
              <a:spcBef>
                <a:spcPts val="100"/>
              </a:spcBef>
            </a:pPr>
            <a:r>
              <a:rPr sz="2800" b="1" dirty="0">
                <a:solidFill>
                  <a:srgbClr val="FF0000"/>
                </a:solidFill>
                <a:latin typeface="Benton Sans"/>
                <a:cs typeface="Weizmann" panose="020B0604020202020204" charset="-79"/>
              </a:rPr>
              <a:t>1.</a:t>
            </a:r>
            <a:r>
              <a:rPr sz="2800" b="1" dirty="0">
                <a:latin typeface="Benton Sans"/>
                <a:cs typeface="Weizmann" panose="020B0604020202020204" charset="-79"/>
              </a:rPr>
              <a:t> The OTPC prototype achieved:</a:t>
            </a:r>
          </a:p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en-IL" sz="2800" dirty="0">
                <a:latin typeface="Benton Sans"/>
                <a:cs typeface="Weizmann" panose="020B0604020202020204" charset="-79"/>
              </a:rPr>
              <a:t>Establishing and validating methods of signal acquisition and processing</a:t>
            </a:r>
          </a:p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en-IL" sz="2800" dirty="0">
                <a:latin typeface="Benton Sans"/>
                <a:cs typeface="Weizmann" panose="020B0604020202020204" charset="-79"/>
              </a:rPr>
              <a:t>Performance mapping in Ar:CF4 95:5 at 1 bar</a:t>
            </a:r>
          </a:p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en-IL" sz="2800" dirty="0">
                <a:latin typeface="Benton Sans"/>
                <a:cs typeface="Weizmann" panose="020B0604020202020204" charset="-79"/>
              </a:rPr>
              <a:t>3D track projection with </a:t>
            </a:r>
            <a:r>
              <a:rPr lang="en-IL" sz="2800" dirty="0" err="1">
                <a:latin typeface="Benton Sans"/>
                <a:cs typeface="Weizmann" panose="020B0604020202020204" charset="-79"/>
              </a:rPr>
              <a:t>camera+PMT</a:t>
            </a:r>
            <a:endParaRPr lang="en-IL" sz="2800" dirty="0">
              <a:latin typeface="Benton Sans"/>
              <a:cs typeface="Weizmann" panose="020B0604020202020204" charset="-79"/>
            </a:endParaRPr>
          </a:p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en-IL" sz="2800" dirty="0">
                <a:latin typeface="Benton Sans"/>
                <a:cs typeface="Weizmann" panose="020B0604020202020204" charset="-79"/>
              </a:rPr>
              <a:t>Understanding hardware limitations and informing the design of the next-generation detector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5AE8D7-463D-8F9A-12AA-ED3D52ABFE03}"/>
              </a:ext>
            </a:extLst>
          </p:cNvPr>
          <p:cNvSpPr txBox="1"/>
          <p:nvPr/>
        </p:nvSpPr>
        <p:spPr>
          <a:xfrm>
            <a:off x="882000" y="558000"/>
            <a:ext cx="12831137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IL" sz="5500" dirty="0">
                <a:latin typeface="Weizmann" pitchFamily="2" charset="-79"/>
                <a:cs typeface="Weizmann" pitchFamily="2" charset="-79"/>
              </a:rPr>
              <a:t>Conclusion and outlook:</a:t>
            </a:r>
            <a:br>
              <a:rPr lang="en-IL" sz="5500" dirty="0">
                <a:latin typeface="Weizmann" pitchFamily="2" charset="-79"/>
                <a:cs typeface="Weizmann" pitchFamily="2" charset="-79"/>
              </a:rPr>
            </a:br>
            <a:r>
              <a:rPr lang="en-IL" sz="5500" dirty="0">
                <a:latin typeface="Weizmann" pitchFamily="2" charset="-79"/>
                <a:cs typeface="Weizmann" pitchFamily="2" charset="-79"/>
              </a:rPr>
              <a:t>From Prototype </a:t>
            </a:r>
            <a:r>
              <a:rPr lang="en-IL" sz="5500" dirty="0">
                <a:latin typeface="Weizmann" pitchFamily="2" charset="-79"/>
                <a:cs typeface="Weizmann" pitchFamily="2" charset="-79"/>
                <a:sym typeface="Wingdings" panose="05000000000000000000" pitchFamily="2" charset="2"/>
              </a:rPr>
              <a:t> Beamline-ready OTPC</a:t>
            </a:r>
            <a:endParaRPr lang="en-US" sz="5500" dirty="0">
              <a:latin typeface="Weizmann" pitchFamily="2" charset="-79"/>
              <a:cs typeface="Weizmann" pitchFamily="2" charset="-79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753FDA3-4313-C41E-C312-3BCD0A90DF69}"/>
              </a:ext>
            </a:extLst>
          </p:cNvPr>
          <p:cNvSpPr/>
          <p:nvPr/>
        </p:nvSpPr>
        <p:spPr>
          <a:xfrm>
            <a:off x="11058517" y="2058269"/>
            <a:ext cx="8744018" cy="4735906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29A1A433-D6C9-CB8B-A27C-1D07B5D7E53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0" y="10673529"/>
            <a:ext cx="2830097" cy="637409"/>
          </a:xfrm>
          <a:prstGeom prst="rect">
            <a:avLst/>
          </a:prstGeom>
        </p:spPr>
      </p:pic>
      <p:sp>
        <p:nvSpPr>
          <p:cNvPr id="22" name="object 6">
            <a:extLst>
              <a:ext uri="{FF2B5EF4-FFF2-40B4-BE49-F238E27FC236}">
                <a16:creationId xmlns:a16="http://schemas.microsoft.com/office/drawing/2014/main" id="{F1E2999F-FB50-FB97-A712-A0D273742AF5}"/>
              </a:ext>
            </a:extLst>
          </p:cNvPr>
          <p:cNvSpPr txBox="1"/>
          <p:nvPr/>
        </p:nvSpPr>
        <p:spPr>
          <a:xfrm>
            <a:off x="11430000" y="2128830"/>
            <a:ext cx="8150698" cy="4600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3200"/>
              </a:lnSpc>
              <a:spcBef>
                <a:spcPts val="100"/>
              </a:spcBef>
            </a:pPr>
            <a:r>
              <a:rPr sz="2800" b="1" dirty="0">
                <a:solidFill>
                  <a:srgbClr val="FF0000"/>
                </a:solidFill>
                <a:latin typeface="Benton Sans"/>
                <a:cs typeface="Weizmann" panose="020B0604020202020204" charset="-79"/>
              </a:rPr>
              <a:t>2.</a:t>
            </a:r>
            <a:r>
              <a:rPr sz="2800" b="1" dirty="0">
                <a:latin typeface="Benton Sans"/>
                <a:cs typeface="Weizmann" panose="020B0604020202020204" charset="-79"/>
              </a:rPr>
              <a:t> </a:t>
            </a:r>
            <a:r>
              <a:rPr sz="2800" b="1">
                <a:latin typeface="Benton Sans"/>
                <a:cs typeface="Weizmann" panose="020B0604020202020204" charset="-79"/>
              </a:rPr>
              <a:t>Work </a:t>
            </a:r>
            <a:r>
              <a:rPr sz="2800" b="1" dirty="0">
                <a:latin typeface="Benton Sans"/>
                <a:cs typeface="Weizmann" panose="020B0604020202020204" charset="-79"/>
              </a:rPr>
              <a:t>in progress:</a:t>
            </a:r>
          </a:p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 typeface="Wingdings" panose="05000000000000000000" pitchFamily="2" charset="2"/>
              <a:buChar char="q"/>
            </a:pPr>
            <a:r>
              <a:rPr lang="en-IL" sz="2800" dirty="0">
                <a:latin typeface="Benton Sans"/>
                <a:cs typeface="Weizmann" panose="020B0604020202020204" charset="-79"/>
              </a:rPr>
              <a:t>Test </a:t>
            </a:r>
            <a:r>
              <a:rPr lang="en-IL" sz="2800" dirty="0" err="1">
                <a:latin typeface="Benton Sans"/>
                <a:cs typeface="Weizmann" panose="020B0604020202020204" charset="-79"/>
              </a:rPr>
              <a:t>GEM+mesh</a:t>
            </a:r>
            <a:r>
              <a:rPr lang="en-IL" sz="2800" dirty="0">
                <a:latin typeface="Benton Sans"/>
                <a:cs typeface="Weizmann" panose="020B0604020202020204" charset="-79"/>
              </a:rPr>
              <a:t> performance and hexagonal etched meshes with different stacking geometries</a:t>
            </a:r>
          </a:p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 typeface="Wingdings" panose="05000000000000000000" pitchFamily="2" charset="2"/>
              <a:buChar char="q"/>
            </a:pPr>
            <a:r>
              <a:rPr lang="en-IL" sz="2800" dirty="0">
                <a:latin typeface="Benton Sans"/>
                <a:cs typeface="Weizmann" panose="020B0604020202020204" charset="-79"/>
              </a:rPr>
              <a:t>Microphysics studies</a:t>
            </a:r>
          </a:p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 typeface="Wingdings" panose="05000000000000000000" pitchFamily="2" charset="2"/>
              <a:buChar char="q"/>
            </a:pPr>
            <a:r>
              <a:rPr lang="en-IL" sz="2800" dirty="0">
                <a:latin typeface="Benton Sans"/>
                <a:cs typeface="Weizmann" panose="020B0604020202020204" charset="-79"/>
              </a:rPr>
              <a:t>Demonstrate novel ways of achieving 3D tracking</a:t>
            </a:r>
          </a:p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 typeface="Wingdings" panose="05000000000000000000" pitchFamily="2" charset="2"/>
              <a:buChar char="q"/>
            </a:pPr>
            <a:r>
              <a:rPr lang="en-IL" sz="2800" dirty="0">
                <a:latin typeface="Benton Sans"/>
                <a:cs typeface="Weizmann" panose="020B0604020202020204" charset="-79"/>
              </a:rPr>
              <a:t>Compare these novel ways with more classical 3D tracking done by </a:t>
            </a:r>
            <a:r>
              <a:rPr lang="en-IL" sz="2800" dirty="0" err="1">
                <a:latin typeface="Benton Sans"/>
                <a:cs typeface="Weizmann" panose="020B0604020202020204" charset="-79"/>
              </a:rPr>
              <a:t>TimePix</a:t>
            </a:r>
            <a:r>
              <a:rPr lang="en-IL" sz="2800" dirty="0">
                <a:latin typeface="Benton Sans"/>
                <a:cs typeface="Weizmann" panose="020B0604020202020204" charset="-79"/>
              </a:rPr>
              <a:t>-based camera and the </a:t>
            </a:r>
            <a:r>
              <a:rPr lang="en-IL" sz="2800" dirty="0" err="1">
                <a:latin typeface="Benton Sans"/>
                <a:cs typeface="Weizmann" panose="020B0604020202020204" charset="-79"/>
              </a:rPr>
              <a:t>camera+PMT</a:t>
            </a:r>
            <a:r>
              <a:rPr lang="en-IL" sz="2800" dirty="0">
                <a:latin typeface="Benton Sans"/>
                <a:cs typeface="Weizmann" panose="020B0604020202020204" charset="-79"/>
              </a:rPr>
              <a:t> method described previously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B98C70C-3882-03E2-B365-F373096C355D}"/>
              </a:ext>
            </a:extLst>
          </p:cNvPr>
          <p:cNvSpPr/>
          <p:nvPr/>
        </p:nvSpPr>
        <p:spPr>
          <a:xfrm>
            <a:off x="480696" y="7359602"/>
            <a:ext cx="10777853" cy="2418035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 dirty="0"/>
          </a:p>
        </p:txBody>
      </p:sp>
      <p:sp>
        <p:nvSpPr>
          <p:cNvPr id="24" name="object 6">
            <a:extLst>
              <a:ext uri="{FF2B5EF4-FFF2-40B4-BE49-F238E27FC236}">
                <a16:creationId xmlns:a16="http://schemas.microsoft.com/office/drawing/2014/main" id="{13FB4AB4-459D-B102-13CB-A9671FF8A226}"/>
              </a:ext>
            </a:extLst>
          </p:cNvPr>
          <p:cNvSpPr txBox="1"/>
          <p:nvPr/>
        </p:nvSpPr>
        <p:spPr>
          <a:xfrm>
            <a:off x="702530" y="7444450"/>
            <a:ext cx="10556019" cy="22952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3200"/>
              </a:lnSpc>
              <a:spcBef>
                <a:spcPts val="100"/>
              </a:spcBef>
            </a:pPr>
            <a:r>
              <a:rPr lang="en-IL" sz="2800" b="1" dirty="0">
                <a:solidFill>
                  <a:srgbClr val="FF0000"/>
                </a:solidFill>
                <a:latin typeface="Benton Sans"/>
                <a:cs typeface="Weizmann" panose="020B0604020202020204" charset="-79"/>
              </a:rPr>
              <a:t>3.</a:t>
            </a:r>
            <a:r>
              <a:rPr lang="en-IL" sz="2800" b="1" dirty="0">
                <a:latin typeface="Benton Sans"/>
                <a:cs typeface="Weizmann" panose="020B0604020202020204" charset="-79"/>
              </a:rPr>
              <a:t> </a:t>
            </a:r>
            <a:r>
              <a:rPr lang="fr-FR" sz="2800" b="1" dirty="0">
                <a:latin typeface="Benton Sans"/>
                <a:cs typeface="Weizmann" panose="020B0604020202020204" charset="-79"/>
              </a:rPr>
              <a:t>B</a:t>
            </a:r>
            <a:r>
              <a:rPr sz="2800" b="1" dirty="0" err="1">
                <a:latin typeface="Benton Sans"/>
                <a:cs typeface="Weizmann" panose="020B0604020202020204" charset="-79"/>
              </a:rPr>
              <a:t>eamline</a:t>
            </a:r>
            <a:r>
              <a:rPr sz="2800" b="1" dirty="0">
                <a:latin typeface="Benton Sans"/>
                <a:cs typeface="Weizmann" panose="020B0604020202020204" charset="-79"/>
              </a:rPr>
              <a:t>-ready multi-purpose detector:</a:t>
            </a:r>
          </a:p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sz="2800" dirty="0">
                <a:latin typeface="Benton Sans"/>
                <a:cs typeface="Weizmann" panose="020B0604020202020204" charset="-79"/>
              </a:rPr>
              <a:t>Commissioning the detector</a:t>
            </a:r>
          </a:p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IL" sz="2800" dirty="0">
                <a:latin typeface="Benton Sans"/>
                <a:cs typeface="Weizmann" panose="020B0604020202020204" charset="-79"/>
              </a:rPr>
              <a:t>Performance mapping of different gas mixtures at various pressures</a:t>
            </a:r>
          </a:p>
          <a:p>
            <a:pPr marL="469900" marR="5080" indent="-457200">
              <a:lnSpc>
                <a:spcPct val="1332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IL" sz="2800" dirty="0">
                <a:latin typeface="Benton Sans"/>
                <a:cs typeface="Weizmann" panose="020B0604020202020204" charset="-79"/>
              </a:rPr>
              <a:t>Physics run with a neutron beam provided by a nuclear reactor</a:t>
            </a:r>
            <a:endParaRPr sz="2800" dirty="0">
              <a:latin typeface="Benton Sans"/>
              <a:cs typeface="Weizmann" panose="020B0604020202020204" charset="-79"/>
            </a:endParaRPr>
          </a:p>
        </p:txBody>
      </p:sp>
      <p:pic>
        <p:nvPicPr>
          <p:cNvPr id="2050" name="Picture 2" descr="Charged Particle Tracking">
            <a:extLst>
              <a:ext uri="{FF2B5EF4-FFF2-40B4-BE49-F238E27FC236}">
                <a16:creationId xmlns:a16="http://schemas.microsoft.com/office/drawing/2014/main" id="{0BA6587E-C73C-D7D2-EC35-BA19C5C96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7139" y="7606287"/>
            <a:ext cx="5935063" cy="2386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E51733-418B-2CE8-61E3-5147E315CF09}"/>
              </a:ext>
            </a:extLst>
          </p:cNvPr>
          <p:cNvSpPr txBox="1"/>
          <p:nvPr/>
        </p:nvSpPr>
        <p:spPr>
          <a:xfrm>
            <a:off x="12465786" y="10057956"/>
            <a:ext cx="592922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dirty="0">
                <a:latin typeface="Benton Sans"/>
                <a:hlinkClick r:id="rId7"/>
              </a:rPr>
              <a:t>Source of the image: </a:t>
            </a:r>
            <a:r>
              <a:rPr lang="en-US" sz="1900" dirty="0" err="1">
                <a:latin typeface="Benton Sans"/>
                <a:hlinkClick r:id="rId7"/>
              </a:rPr>
              <a:t>Medipix</a:t>
            </a:r>
            <a:r>
              <a:rPr lang="en-US" sz="1900" dirty="0">
                <a:latin typeface="Benton Sans"/>
                <a:hlinkClick r:id="rId7"/>
              </a:rPr>
              <a:t> collaboration website</a:t>
            </a:r>
            <a:endParaRPr lang="en-IL" sz="1900" dirty="0">
              <a:latin typeface="Benton San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3D2D61-8A55-4267-AA1C-47B77B59D73C}"/>
              </a:ext>
            </a:extLst>
          </p:cNvPr>
          <p:cNvSpPr txBox="1"/>
          <p:nvPr/>
        </p:nvSpPr>
        <p:spPr>
          <a:xfrm>
            <a:off x="6313417" y="10910828"/>
            <a:ext cx="7478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Ryan Felkai,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SARAF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&amp;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WIS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 TPC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mini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-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workshop</a:t>
            </a:r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, 19th February 2026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C5FCFA-3FF1-E983-8EA0-373AA6F339CF}"/>
              </a:ext>
            </a:extLst>
          </p:cNvPr>
          <p:cNvSpPr txBox="1"/>
          <p:nvPr/>
        </p:nvSpPr>
        <p:spPr>
          <a:xfrm rot="1058938">
            <a:off x="7202493" y="7980434"/>
            <a:ext cx="4721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2400" dirty="0">
                <a:solidFill>
                  <a:srgbClr val="FF0000"/>
                </a:solidFill>
                <a:latin typeface="Benton Sans"/>
              </a:rPr>
              <a:t>Next talks covering these topics!</a:t>
            </a:r>
          </a:p>
        </p:txBody>
      </p:sp>
    </p:spTree>
    <p:extLst>
      <p:ext uri="{BB962C8B-B14F-4D97-AF65-F5344CB8AC3E}">
        <p14:creationId xmlns:p14="http://schemas.microsoft.com/office/powerpoint/2010/main" val="39141264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>
            <a:extLst>
              <a:ext uri="{FF2B5EF4-FFF2-40B4-BE49-F238E27FC236}">
                <a16:creationId xmlns:a16="http://schemas.microsoft.com/office/drawing/2014/main" id="{CAA6E700-E7BD-0DE5-96B2-A265C53B44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13"/>
          <a:stretch>
            <a:fillRect/>
          </a:stretch>
        </p:blipFill>
        <p:spPr bwMode="auto">
          <a:xfrm>
            <a:off x="0" y="0"/>
            <a:ext cx="20105688" cy="11325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0738BC4-C88F-7130-C844-6851CCC5AD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051" y="5075555"/>
            <a:ext cx="6344319" cy="544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C6AFCB99-C2C3-5B94-D9DE-5F8234FBB50F}"/>
              </a:ext>
            </a:extLst>
          </p:cNvPr>
          <p:cNvPicPr/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07059" y="7375"/>
            <a:ext cx="4524021" cy="445794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528CA3F-4AC7-F5AA-9AE7-510E2664B386}"/>
              </a:ext>
            </a:extLst>
          </p:cNvPr>
          <p:cNvSpPr txBox="1"/>
          <p:nvPr/>
        </p:nvSpPr>
        <p:spPr>
          <a:xfrm>
            <a:off x="7827157" y="8784783"/>
            <a:ext cx="3911067" cy="7579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6000" dirty="0">
                <a:latin typeface="Weizmann" pitchFamily="2" charset="-79"/>
                <a:cs typeface="Weizmann" pitchFamily="2" charset="-79"/>
              </a:rPr>
              <a:t>Thank you</a:t>
            </a:r>
            <a:r>
              <a:rPr lang="en-IL" sz="6000" dirty="0">
                <a:latin typeface="Weizmann" pitchFamily="2" charset="-79"/>
                <a:cs typeface="Weizmann" pitchFamily="2" charset="-79"/>
              </a:rPr>
              <a:t>!</a:t>
            </a:r>
            <a:endParaRPr lang="en-US" sz="6000" dirty="0">
              <a:latin typeface="Weizmann" pitchFamily="2" charset="-79"/>
              <a:cs typeface="Weizmann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122716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62B99C92-4B2D-0AC8-3A17-5C971F98BB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908" y="1282303"/>
            <a:ext cx="14525872" cy="833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258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CF6515D4-5082-657F-73EC-D5B08D0822C6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52844" y="404783"/>
            <a:ext cx="7996615" cy="920443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FB82D2-87F9-65CF-D771-D37FA23160C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/>
        <p:txBody>
          <a:bodyPr/>
          <a:lstStyle/>
          <a:p>
            <a:fld id="{017201C4-3B24-1E4B-ADB6-363362C7BC58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1789CF8-5F01-98A8-A28E-FEFAF4E2EF92}"/>
              </a:ext>
            </a:extLst>
          </p:cNvPr>
          <p:cNvGrpSpPr/>
          <p:nvPr/>
        </p:nvGrpSpPr>
        <p:grpSpPr>
          <a:xfrm>
            <a:off x="781050" y="9416441"/>
            <a:ext cx="18249900" cy="1463008"/>
            <a:chOff x="781050" y="9416441"/>
            <a:chExt cx="18249900" cy="146300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9BB9A64-2BE0-4854-FFBD-F84430766FED}"/>
                </a:ext>
              </a:extLst>
            </p:cNvPr>
            <p:cNvSpPr/>
            <p:nvPr/>
          </p:nvSpPr>
          <p:spPr>
            <a:xfrm>
              <a:off x="885825" y="9416441"/>
              <a:ext cx="18145125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827E029-3FB3-0AFF-4275-F93D7C206551}"/>
                </a:ext>
              </a:extLst>
            </p:cNvPr>
            <p:cNvSpPr/>
            <p:nvPr/>
          </p:nvSpPr>
          <p:spPr>
            <a:xfrm>
              <a:off x="781050" y="9979449"/>
              <a:ext cx="3033713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CA5D38A-D5CB-5D68-45BA-B18DA989834B}"/>
              </a:ext>
            </a:extLst>
          </p:cNvPr>
          <p:cNvSpPr/>
          <p:nvPr/>
        </p:nvSpPr>
        <p:spPr>
          <a:xfrm>
            <a:off x="200927" y="1379362"/>
            <a:ext cx="11830295" cy="5061904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5E6C7325-9F51-CCE4-2CDD-1DA1AD074CBB}"/>
              </a:ext>
            </a:extLst>
          </p:cNvPr>
          <p:cNvSpPr txBox="1"/>
          <p:nvPr/>
        </p:nvSpPr>
        <p:spPr>
          <a:xfrm>
            <a:off x="685610" y="1306141"/>
            <a:ext cx="10911993" cy="513512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b="1" spc="-10" dirty="0">
                <a:latin typeface="Benton Sans"/>
                <a:cs typeface="Weizmann" panose="020B0604020202020204" charset="-79"/>
              </a:rPr>
              <a:t>Advantages:</a:t>
            </a:r>
            <a:br>
              <a:rPr lang="en-IL" sz="2800" spc="-10" dirty="0">
                <a:latin typeface="Benton Sans"/>
                <a:cs typeface="Weizmann" panose="020B0604020202020204" charset="-79"/>
              </a:rPr>
            </a:br>
            <a:r>
              <a:rPr lang="en-IL" sz="2800" spc="-10" dirty="0">
                <a:latin typeface="Benton Sans"/>
                <a:cs typeface="Weizmann" panose="020B0604020202020204" charset="-79"/>
              </a:rPr>
              <a:t>		- Avoiding electronic-related challenges</a:t>
            </a:r>
            <a:br>
              <a:rPr lang="en-IL" sz="2800" spc="-10" dirty="0">
                <a:latin typeface="Benton Sans"/>
                <a:cs typeface="Weizmann" panose="020B0604020202020204" charset="-79"/>
              </a:rPr>
            </a:br>
            <a:r>
              <a:rPr lang="en-IL" sz="2800" spc="-10" dirty="0">
                <a:latin typeface="Benton Sans"/>
                <a:cs typeface="Weizmann" panose="020B0604020202020204" charset="-79"/>
              </a:rPr>
              <a:t>		- One single integrated imaging device commercially available</a:t>
            </a:r>
            <a:br>
              <a:rPr lang="en-IL" sz="2800" spc="-10" dirty="0">
                <a:latin typeface="Benton Sans"/>
                <a:cs typeface="Weizmann" panose="020B0604020202020204" charset="-79"/>
              </a:rPr>
            </a:br>
            <a:r>
              <a:rPr lang="en-IL" sz="2800" spc="-10" dirty="0">
                <a:latin typeface="Benton Sans"/>
                <a:cs typeface="Weizmann" panose="020B0604020202020204" charset="-79"/>
              </a:rPr>
              <a:t>		- Great spatial resolution</a:t>
            </a:r>
            <a:br>
              <a:rPr lang="en-IL" sz="2800" spc="-10" dirty="0">
                <a:latin typeface="Benton Sans"/>
                <a:cs typeface="Weizmann" panose="020B0604020202020204" charset="-79"/>
              </a:rPr>
            </a:br>
            <a:r>
              <a:rPr lang="en-IL" sz="2800" spc="-10" dirty="0">
                <a:latin typeface="Benton Sans"/>
                <a:cs typeface="Weizmann" panose="020B0604020202020204" charset="-79"/>
              </a:rPr>
              <a:t>		- Low cost (for million-scale pixels)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b="1" spc="-10" dirty="0">
                <a:latin typeface="Benton Sans"/>
                <a:cs typeface="Weizmann" panose="020B0604020202020204" charset="-79"/>
              </a:rPr>
              <a:t>Limitations:</a:t>
            </a:r>
            <a:br>
              <a:rPr lang="en-IL" sz="2800" spc="-10" dirty="0">
                <a:latin typeface="Benton Sans"/>
                <a:cs typeface="Weizmann" panose="020B0604020202020204" charset="-79"/>
              </a:rPr>
            </a:br>
            <a:r>
              <a:rPr lang="en-IL" sz="2800" spc="-10" dirty="0">
                <a:latin typeface="Benton Sans"/>
                <a:cs typeface="Weizmann" panose="020B0604020202020204" charset="-79"/>
              </a:rPr>
              <a:t>		- Limited framerate (not an issue for rare event searches)</a:t>
            </a:r>
            <a:br>
              <a:rPr lang="en-IL" sz="2800" spc="-10" dirty="0">
                <a:latin typeface="Benton Sans"/>
                <a:cs typeface="Weizmann" panose="020B0604020202020204" charset="-79"/>
              </a:rPr>
            </a:br>
            <a:r>
              <a:rPr lang="en-IL" sz="2800" spc="-10" dirty="0">
                <a:latin typeface="Benton Sans"/>
                <a:cs typeface="Weizmann" panose="020B0604020202020204" charset="-79"/>
              </a:rPr>
              <a:t>		- Readout noise (massively improved over the last decade)</a:t>
            </a:r>
            <a:br>
              <a:rPr lang="en-IL" sz="2800" spc="-10" dirty="0">
                <a:latin typeface="Benton Sans"/>
                <a:cs typeface="Weizmann" panose="020B0604020202020204" charset="-79"/>
              </a:rPr>
            </a:br>
            <a:r>
              <a:rPr lang="en-IL" sz="2800" spc="-10" dirty="0">
                <a:latin typeface="Benton Sans"/>
                <a:cs typeface="Weizmann" panose="020B0604020202020204" charset="-79"/>
              </a:rPr>
              <a:t>		- No direct access to (</a:t>
            </a:r>
            <a:r>
              <a:rPr lang="en-IL" sz="2800" spc="-10" dirty="0" err="1">
                <a:latin typeface="Benton Sans"/>
                <a:cs typeface="Weizmann" panose="020B0604020202020204" charset="-79"/>
              </a:rPr>
              <a:t>x,y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) time information (only 2D flattened view)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1BD239-F60C-4538-8EBD-53766BC04557}"/>
              </a:ext>
            </a:extLst>
          </p:cNvPr>
          <p:cNvSpPr txBox="1"/>
          <p:nvPr/>
        </p:nvSpPr>
        <p:spPr>
          <a:xfrm>
            <a:off x="882000" y="-25354"/>
            <a:ext cx="11322005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IL" sz="5500" dirty="0" err="1">
                <a:latin typeface="Weizmann" pitchFamily="2" charset="-79"/>
                <a:cs typeface="Weizmann" pitchFamily="2" charset="-79"/>
              </a:rPr>
              <a:t>OTPCs</a:t>
            </a:r>
            <a:r>
              <a:rPr lang="en-IL" sz="5500" dirty="0">
                <a:latin typeface="Weizmann" pitchFamily="2" charset="-79"/>
                <a:cs typeface="Weizmann" pitchFamily="2" charset="-79"/>
              </a:rPr>
              <a:t> with traditional cameras</a:t>
            </a:r>
            <a:br>
              <a:rPr lang="en-IL" sz="5500" dirty="0">
                <a:latin typeface="Weizmann" pitchFamily="2" charset="-79"/>
                <a:cs typeface="Weizmann" pitchFamily="2" charset="-79"/>
              </a:rPr>
            </a:br>
            <a:r>
              <a:rPr lang="en-IL" sz="5500" dirty="0">
                <a:latin typeface="Weizmann" pitchFamily="2" charset="-79"/>
                <a:cs typeface="Weizmann" pitchFamily="2" charset="-79"/>
              </a:rPr>
              <a:t>(and some examples)</a:t>
            </a:r>
            <a:endParaRPr lang="en-US" sz="5500" dirty="0">
              <a:latin typeface="Weizmann" pitchFamily="2" charset="-79"/>
              <a:cs typeface="Weizmann" pitchFamily="2" charset="-79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FBDE333-3721-FDA1-2EE0-577EAE87CCAB}"/>
              </a:ext>
            </a:extLst>
          </p:cNvPr>
          <p:cNvGrpSpPr/>
          <p:nvPr/>
        </p:nvGrpSpPr>
        <p:grpSpPr>
          <a:xfrm>
            <a:off x="13380570" y="399482"/>
            <a:ext cx="5349962" cy="5410488"/>
            <a:chOff x="13337774" y="675762"/>
            <a:chExt cx="6072393" cy="4823386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ADC1B1D0-C7D4-0F13-A591-C13334F5FD1A}"/>
                </a:ext>
              </a:extLst>
            </p:cNvPr>
            <p:cNvSpPr/>
            <p:nvPr/>
          </p:nvSpPr>
          <p:spPr>
            <a:xfrm>
              <a:off x="13337774" y="675762"/>
              <a:ext cx="6072393" cy="4823386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6C0F423-ABF6-5E9E-36C7-24195F484F43}"/>
                </a:ext>
              </a:extLst>
            </p:cNvPr>
            <p:cNvSpPr txBox="1"/>
            <p:nvPr/>
          </p:nvSpPr>
          <p:spPr>
            <a:xfrm>
              <a:off x="13674347" y="682930"/>
              <a:ext cx="5278115" cy="378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“Warsaw” OTPC (2007)</a:t>
              </a:r>
            </a:p>
          </p:txBody>
        </p:sp>
      </p:grpSp>
      <p:pic>
        <p:nvPicPr>
          <p:cNvPr id="33" name="Graphic 32">
            <a:extLst>
              <a:ext uri="{FF2B5EF4-FFF2-40B4-BE49-F238E27FC236}">
                <a16:creationId xmlns:a16="http://schemas.microsoft.com/office/drawing/2014/main" id="{79EA68C8-20D2-2677-A497-FBE23910AE8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0" y="10673529"/>
            <a:ext cx="2830097" cy="6374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CFF4CE-CCA1-243D-BBCD-704BC5EDD7F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3630254" y="864576"/>
            <a:ext cx="4617511" cy="3619533"/>
          </a:xfrm>
          <a:prstGeom prst="rect">
            <a:avLst/>
          </a:prstGeom>
        </p:spPr>
      </p:pic>
      <p:sp>
        <p:nvSpPr>
          <p:cNvPr id="10" name="object 6">
            <a:extLst>
              <a:ext uri="{FF2B5EF4-FFF2-40B4-BE49-F238E27FC236}">
                <a16:creationId xmlns:a16="http://schemas.microsoft.com/office/drawing/2014/main" id="{48FBAFEC-267C-58A2-FF05-1655CB74DF6C}"/>
              </a:ext>
            </a:extLst>
          </p:cNvPr>
          <p:cNvSpPr txBox="1"/>
          <p:nvPr/>
        </p:nvSpPr>
        <p:spPr>
          <a:xfrm>
            <a:off x="13776176" y="4566945"/>
            <a:ext cx="4471589" cy="10057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500" spc="-10" dirty="0">
                <a:latin typeface="Benton Sans"/>
                <a:cs typeface="Weizmann" panose="020B0604020202020204" charset="-79"/>
              </a:rPr>
              <a:t>Nuclear decay imaging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500" spc="-10" dirty="0">
                <a:latin typeface="Benton Sans"/>
                <a:cs typeface="Weizmann" panose="020B0604020202020204" charset="-79"/>
              </a:rPr>
              <a:t>CCD camera + PMT for timing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E1ABE75-8A7D-ADC0-3432-B3066D06AFA1}"/>
              </a:ext>
            </a:extLst>
          </p:cNvPr>
          <p:cNvGrpSpPr/>
          <p:nvPr/>
        </p:nvGrpSpPr>
        <p:grpSpPr>
          <a:xfrm>
            <a:off x="13448223" y="6167057"/>
            <a:ext cx="4989679" cy="4955645"/>
            <a:chOff x="2440796" y="4891632"/>
            <a:chExt cx="6508839" cy="5875531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049EA6FE-FEF9-755B-E461-3236D1CCD046}"/>
                </a:ext>
              </a:extLst>
            </p:cNvPr>
            <p:cNvSpPr/>
            <p:nvPr/>
          </p:nvSpPr>
          <p:spPr>
            <a:xfrm>
              <a:off x="2440796" y="4891632"/>
              <a:ext cx="6508839" cy="5875531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1CF7CF9-DB18-57FC-BEA8-8352605F3E22}"/>
                </a:ext>
              </a:extLst>
            </p:cNvPr>
            <p:cNvSpPr txBox="1"/>
            <p:nvPr/>
          </p:nvSpPr>
          <p:spPr>
            <a:xfrm>
              <a:off x="2801560" y="4900365"/>
              <a:ext cx="5657473" cy="80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CYGNO</a:t>
              </a:r>
            </a:p>
          </p:txBody>
        </p:sp>
      </p:grpSp>
      <p:sp>
        <p:nvSpPr>
          <p:cNvPr id="18" name="object 6">
            <a:extLst>
              <a:ext uri="{FF2B5EF4-FFF2-40B4-BE49-F238E27FC236}">
                <a16:creationId xmlns:a16="http://schemas.microsoft.com/office/drawing/2014/main" id="{790F87B0-B91E-2879-E68D-1A13468BDA6F}"/>
              </a:ext>
            </a:extLst>
          </p:cNvPr>
          <p:cNvSpPr txBox="1"/>
          <p:nvPr/>
        </p:nvSpPr>
        <p:spPr>
          <a:xfrm>
            <a:off x="13705484" y="9433285"/>
            <a:ext cx="5025048" cy="153022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500" spc="-10" dirty="0">
                <a:latin typeface="Benton Sans"/>
                <a:cs typeface="Weizmann" panose="020B0604020202020204" charset="-79"/>
              </a:rPr>
              <a:t>Directional DM searches at LNGS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500" spc="-10" dirty="0">
                <a:latin typeface="Benton Sans"/>
                <a:cs typeface="Weizmann" panose="020B0604020202020204" charset="-79"/>
              </a:rPr>
              <a:t>Orca Quest cameras + PMTs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500" spc="-10" dirty="0">
                <a:latin typeface="Benton Sans"/>
                <a:cs typeface="Weizmann" panose="020B0604020202020204" charset="-79"/>
              </a:rPr>
              <a:t>Developing negative ion  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B9B3D68-9AD3-0B9C-6E64-0896DDF2D8F8}"/>
              </a:ext>
            </a:extLst>
          </p:cNvPr>
          <p:cNvSpPr txBox="1"/>
          <p:nvPr/>
        </p:nvSpPr>
        <p:spPr>
          <a:xfrm>
            <a:off x="6313417" y="10910828"/>
            <a:ext cx="7478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Ryan Felkai,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SARAF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&amp;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WIS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 TPC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mini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-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workshop</a:t>
            </a:r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, 19th February 2026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6B78561-A5B7-17FB-D178-98394B33F0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930204" y="6597950"/>
            <a:ext cx="4236377" cy="2995177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AC5DA642-3976-2B01-AA49-55CEA823420C}"/>
              </a:ext>
            </a:extLst>
          </p:cNvPr>
          <p:cNvGrpSpPr/>
          <p:nvPr/>
        </p:nvGrpSpPr>
        <p:grpSpPr>
          <a:xfrm>
            <a:off x="3800233" y="6516214"/>
            <a:ext cx="5959981" cy="4479880"/>
            <a:chOff x="2440796" y="4950611"/>
            <a:chExt cx="6508839" cy="5875532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1C5830A9-9B22-6662-F3CD-6860ABE40D98}"/>
                </a:ext>
              </a:extLst>
            </p:cNvPr>
            <p:cNvSpPr/>
            <p:nvPr/>
          </p:nvSpPr>
          <p:spPr>
            <a:xfrm>
              <a:off x="2440796" y="4950611"/>
              <a:ext cx="6508839" cy="5875532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ED4A4C9-1439-151E-BDA5-126BC5A9E6AE}"/>
                </a:ext>
              </a:extLst>
            </p:cNvPr>
            <p:cNvSpPr txBox="1"/>
            <p:nvPr/>
          </p:nvSpPr>
          <p:spPr>
            <a:xfrm>
              <a:off x="2801560" y="4998664"/>
              <a:ext cx="5657473" cy="547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Migdal</a:t>
              </a:r>
            </a:p>
          </p:txBody>
        </p:sp>
      </p:grpSp>
      <p:sp>
        <p:nvSpPr>
          <p:cNvPr id="29" name="object 6">
            <a:extLst>
              <a:ext uri="{FF2B5EF4-FFF2-40B4-BE49-F238E27FC236}">
                <a16:creationId xmlns:a16="http://schemas.microsoft.com/office/drawing/2014/main" id="{03A459CF-2D3D-F812-3559-3AB85212E1A0}"/>
              </a:ext>
            </a:extLst>
          </p:cNvPr>
          <p:cNvSpPr txBox="1"/>
          <p:nvPr/>
        </p:nvSpPr>
        <p:spPr>
          <a:xfrm>
            <a:off x="4057493" y="9932343"/>
            <a:ext cx="5726827" cy="9929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500" spc="-10" dirty="0">
                <a:latin typeface="Benton Sans"/>
                <a:cs typeface="Weizmann" panose="020B0604020202020204" charset="-79"/>
              </a:rPr>
              <a:t>Migdal effect: an electron and a nuclear recoil sharing com</a:t>
            </a:r>
            <a:r>
              <a:rPr lang="fr-FR" sz="2500" spc="-10" dirty="0">
                <a:latin typeface="Benton Sans"/>
                <a:cs typeface="Weizmann" panose="020B0604020202020204" charset="-79"/>
              </a:rPr>
              <a:t>m</a:t>
            </a:r>
            <a:r>
              <a:rPr lang="en-IL" sz="2500" spc="-10" dirty="0">
                <a:latin typeface="Benton Sans"/>
                <a:cs typeface="Weizmann" panose="020B0604020202020204" charset="-79"/>
              </a:rPr>
              <a:t>on vertex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D8F854E-C96B-E655-D59F-47875E911B63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4927489" y="7003046"/>
            <a:ext cx="3765037" cy="2995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86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71B5CE-9CF0-8EE8-3605-66AB655048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E61FD3B0-565C-E5F5-76A3-766C80FD5B13}"/>
              </a:ext>
            </a:extLst>
          </p:cNvPr>
          <p:cNvPicPr/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52844" y="404783"/>
            <a:ext cx="7996615" cy="920443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8F77F3-1DF1-F83C-6369-D32265C7763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/>
        <p:txBody>
          <a:bodyPr/>
          <a:lstStyle/>
          <a:p>
            <a:fld id="{017201C4-3B24-1E4B-ADB6-363362C7BC58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B37D142-6C61-4C82-0E27-35A2E0CDB1E1}"/>
              </a:ext>
            </a:extLst>
          </p:cNvPr>
          <p:cNvGrpSpPr/>
          <p:nvPr/>
        </p:nvGrpSpPr>
        <p:grpSpPr>
          <a:xfrm>
            <a:off x="781050" y="9416441"/>
            <a:ext cx="18249900" cy="1463008"/>
            <a:chOff x="781050" y="9416441"/>
            <a:chExt cx="18249900" cy="146300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419E438-C2F4-F87C-250F-9643AEB97F18}"/>
                </a:ext>
              </a:extLst>
            </p:cNvPr>
            <p:cNvSpPr/>
            <p:nvPr/>
          </p:nvSpPr>
          <p:spPr>
            <a:xfrm>
              <a:off x="885825" y="9416441"/>
              <a:ext cx="18145125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5847576-0606-B1FD-2466-3ACAD9C89954}"/>
                </a:ext>
              </a:extLst>
            </p:cNvPr>
            <p:cNvSpPr/>
            <p:nvPr/>
          </p:nvSpPr>
          <p:spPr>
            <a:xfrm>
              <a:off x="781050" y="9979449"/>
              <a:ext cx="3033713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8F64D78-8EE0-EAF5-CB3E-6C00825FF4A1}"/>
              </a:ext>
            </a:extLst>
          </p:cNvPr>
          <p:cNvSpPr/>
          <p:nvPr/>
        </p:nvSpPr>
        <p:spPr>
          <a:xfrm>
            <a:off x="127771" y="1583806"/>
            <a:ext cx="11934590" cy="4642354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0ADFAEB3-84AC-8DBD-B58C-A2992BBCAC26}"/>
              </a:ext>
            </a:extLst>
          </p:cNvPr>
          <p:cNvSpPr txBox="1"/>
          <p:nvPr/>
        </p:nvSpPr>
        <p:spPr>
          <a:xfrm>
            <a:off x="244894" y="1800812"/>
            <a:ext cx="11848159" cy="402462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2800" spc="-10" dirty="0">
                <a:latin typeface="Benton Sans"/>
                <a:cs typeface="Weizmann" panose="020B0604020202020204" charset="-79"/>
              </a:rPr>
              <a:t>T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imePix3 chip bump-bonded with a light sensitive silicon sensor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Photons convert to electrons in the silicon, then accumulated on a pixel until a threshold is reached </a:t>
            </a:r>
            <a:r>
              <a:rPr lang="en-IL" sz="2800" spc="-10" dirty="0">
                <a:latin typeface="Benton Sans"/>
                <a:cs typeface="Weizmann" panose="020B0604020202020204" charset="-79"/>
                <a:sym typeface="Wingdings" panose="05000000000000000000" pitchFamily="2" charset="2"/>
              </a:rPr>
              <a:t> pixel registers a hit (</a:t>
            </a:r>
            <a:r>
              <a:rPr lang="en-IL" sz="2800" spc="-10" dirty="0" err="1">
                <a:latin typeface="Benton Sans"/>
                <a:cs typeface="Weizmann" panose="020B0604020202020204" charset="-79"/>
                <a:sym typeface="Wingdings" panose="05000000000000000000" pitchFamily="2" charset="2"/>
              </a:rPr>
              <a:t>x,y,t</a:t>
            </a:r>
            <a:r>
              <a:rPr lang="en-IL" sz="2800" spc="-10" dirty="0">
                <a:latin typeface="Benton Sans"/>
                <a:cs typeface="Weizmann" panose="020B0604020202020204" charset="-79"/>
                <a:sym typeface="Wingdings" panose="05000000000000000000" pitchFamily="2" charset="2"/>
              </a:rPr>
              <a:t>)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  <a:sym typeface="Wingdings" panose="05000000000000000000" pitchFamily="2" charset="2"/>
              </a:rPr>
              <a:t>TimePix3 also gives the time-over-threshold which is a proxy for amount of light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 err="1">
                <a:latin typeface="Benton Sans"/>
                <a:cs typeface="Weizmann" panose="020B0604020202020204" charset="-79"/>
                <a:sym typeface="Wingdings" panose="05000000000000000000" pitchFamily="2" charset="2"/>
              </a:rPr>
              <a:t>TimePix</a:t>
            </a:r>
            <a:r>
              <a:rPr lang="en-IL" sz="2800" spc="-10" dirty="0">
                <a:latin typeface="Benton Sans"/>
                <a:cs typeface="Weizmann" panose="020B0604020202020204" charset="-79"/>
                <a:sym typeface="Wingdings" panose="05000000000000000000" pitchFamily="2" charset="2"/>
              </a:rPr>
              <a:t>-based camera offers 3D tracking and calorimetry with a single integrated device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  <a:sym typeface="Wingdings" panose="05000000000000000000" pitchFamily="2" charset="2"/>
              </a:rPr>
              <a:t>Caveat: not single-photon sensitive  requires intensifier with fast phosphor </a:t>
            </a:r>
            <a:endParaRPr sz="2800" dirty="0">
              <a:latin typeface="Benton Sans"/>
              <a:cs typeface="Weizmann" panose="020B0604020202020204" charset="-79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143B69-466B-4A39-A11E-DA2537982758}"/>
              </a:ext>
            </a:extLst>
          </p:cNvPr>
          <p:cNvSpPr txBox="1"/>
          <p:nvPr/>
        </p:nvSpPr>
        <p:spPr>
          <a:xfrm>
            <a:off x="882000" y="109559"/>
            <a:ext cx="11934590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fr-FR" sz="5500" dirty="0">
                <a:latin typeface="Weizmann" pitchFamily="2" charset="-79"/>
                <a:cs typeface="Weizmann" pitchFamily="2" charset="-79"/>
              </a:rPr>
              <a:t>O</a:t>
            </a:r>
            <a:r>
              <a:rPr lang="en-IL" sz="5500" dirty="0">
                <a:latin typeface="Weizmann" pitchFamily="2" charset="-79"/>
                <a:cs typeface="Weizmann" pitchFamily="2" charset="-79"/>
              </a:rPr>
              <a:t>TPC with </a:t>
            </a:r>
            <a:r>
              <a:rPr lang="en-IL" sz="5500" dirty="0" err="1">
                <a:latin typeface="Weizmann" pitchFamily="2" charset="-79"/>
                <a:cs typeface="Weizmann" pitchFamily="2" charset="-79"/>
              </a:rPr>
              <a:t>TimePix</a:t>
            </a:r>
            <a:r>
              <a:rPr lang="en-IL" sz="5500" dirty="0">
                <a:latin typeface="Weizmann" pitchFamily="2" charset="-79"/>
                <a:cs typeface="Weizmann" pitchFamily="2" charset="-79"/>
              </a:rPr>
              <a:t>-based camera</a:t>
            </a:r>
            <a:br>
              <a:rPr lang="en-IL" sz="5500" dirty="0">
                <a:latin typeface="Weizmann" pitchFamily="2" charset="-79"/>
                <a:cs typeface="Weizmann" pitchFamily="2" charset="-79"/>
              </a:rPr>
            </a:br>
            <a:r>
              <a:rPr lang="en-IL" sz="5500" dirty="0">
                <a:latin typeface="Weizmann" pitchFamily="2" charset="-79"/>
                <a:cs typeface="Weizmann" pitchFamily="2" charset="-79"/>
              </a:rPr>
              <a:t>with Ariadne</a:t>
            </a:r>
            <a:endParaRPr lang="en-US" sz="5500" dirty="0">
              <a:latin typeface="Weizmann" pitchFamily="2" charset="-79"/>
              <a:cs typeface="Weizmann" pitchFamily="2" charset="-79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87DAEF6-64AC-1E94-4833-CB0FED689192}"/>
              </a:ext>
            </a:extLst>
          </p:cNvPr>
          <p:cNvGrpSpPr/>
          <p:nvPr/>
        </p:nvGrpSpPr>
        <p:grpSpPr>
          <a:xfrm>
            <a:off x="12182993" y="144648"/>
            <a:ext cx="7817765" cy="4733423"/>
            <a:chOff x="13337774" y="675762"/>
            <a:chExt cx="6072393" cy="4823386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79D0B832-553F-9FD9-D1BF-DCA2F9323ABB}"/>
                </a:ext>
              </a:extLst>
            </p:cNvPr>
            <p:cNvSpPr/>
            <p:nvPr/>
          </p:nvSpPr>
          <p:spPr>
            <a:xfrm>
              <a:off x="13337774" y="675762"/>
              <a:ext cx="6072393" cy="4823386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ECAB2B3-0B1F-EB5D-ED1D-AC2587F2E09A}"/>
                </a:ext>
              </a:extLst>
            </p:cNvPr>
            <p:cNvSpPr txBox="1"/>
            <p:nvPr/>
          </p:nvSpPr>
          <p:spPr>
            <a:xfrm>
              <a:off x="13674347" y="682930"/>
              <a:ext cx="5278115" cy="378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Phosphor screen</a:t>
              </a:r>
            </a:p>
          </p:txBody>
        </p:sp>
      </p:grpSp>
      <p:pic>
        <p:nvPicPr>
          <p:cNvPr id="33" name="Graphic 32">
            <a:extLst>
              <a:ext uri="{FF2B5EF4-FFF2-40B4-BE49-F238E27FC236}">
                <a16:creationId xmlns:a16="http://schemas.microsoft.com/office/drawing/2014/main" id="{89F9C0D1-1BDC-D65D-A78A-2D14986BC97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0" y="10673529"/>
            <a:ext cx="2830097" cy="6374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0607E14-6702-5B40-8453-BBD9C92642D8}"/>
              </a:ext>
            </a:extLst>
          </p:cNvPr>
          <p:cNvSpPr txBox="1"/>
          <p:nvPr/>
        </p:nvSpPr>
        <p:spPr>
          <a:xfrm>
            <a:off x="6313417" y="10910828"/>
            <a:ext cx="7478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Ryan Felkai,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SARAF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&amp;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WIS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 TPC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mini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-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workshop</a:t>
            </a:r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, 19th February 2026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59D044-8541-7CFA-5FD0-EC89B2F427D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377863" y="696629"/>
            <a:ext cx="7541998" cy="378429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AB1BE57-BAEE-260D-7A25-404E1EC009F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5384" y="6535737"/>
            <a:ext cx="10492423" cy="3370004"/>
          </a:xfrm>
          <a:prstGeom prst="rect">
            <a:avLst/>
          </a:prstGeom>
        </p:spPr>
      </p:pic>
      <p:pic>
        <p:nvPicPr>
          <p:cNvPr id="24" name="data-vid-3p125kv-20msec-slices-side">
            <a:hlinkClick r:id="" action="ppaction://media"/>
            <a:extLst>
              <a:ext uri="{FF2B5EF4-FFF2-40B4-BE49-F238E27FC236}">
                <a16:creationId xmlns:a16="http://schemas.microsoft.com/office/drawing/2014/main" id="{2C57629F-102B-BC51-F399-D8CF844E2F6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2300115" y="5271001"/>
            <a:ext cx="5343308" cy="5343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88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ight, blur&#10;&#10;Description automatically generated">
            <a:extLst>
              <a:ext uri="{FF2B5EF4-FFF2-40B4-BE49-F238E27FC236}">
                <a16:creationId xmlns:a16="http://schemas.microsoft.com/office/drawing/2014/main" id="{9D51D339-B9FD-1353-2009-CE1237882AA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260" y="0"/>
            <a:ext cx="20136948" cy="11310194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6963353B-7E8E-E63E-AB49-ABC2FF6D507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724384" y="1778269"/>
            <a:ext cx="14647034" cy="7222021"/>
            <a:chOff x="2724384" y="1778269"/>
            <a:chExt cx="14647034" cy="7222021"/>
          </a:xfrm>
        </p:grpSpPr>
        <p:sp>
          <p:nvSpPr>
            <p:cNvPr id="5" name="object 12">
              <a:extLst>
                <a:ext uri="{FF2B5EF4-FFF2-40B4-BE49-F238E27FC236}">
                  <a16:creationId xmlns:a16="http://schemas.microsoft.com/office/drawing/2014/main" id="{7F31E7D7-0A99-461F-6991-8B9DB70B88A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 userDrawn="1"/>
          </p:nvSpPr>
          <p:spPr>
            <a:xfrm>
              <a:off x="6169584" y="4849200"/>
              <a:ext cx="11201834" cy="4151090"/>
            </a:xfrm>
            <a:custGeom>
              <a:avLst/>
              <a:gdLst/>
              <a:ahLst/>
              <a:cxnLst/>
              <a:rect l="l" t="t" r="r" b="b"/>
              <a:pathLst>
                <a:path w="11379835" h="4859020">
                  <a:moveTo>
                    <a:pt x="0" y="4858490"/>
                  </a:moveTo>
                  <a:lnTo>
                    <a:pt x="11379234" y="4858490"/>
                  </a:lnTo>
                  <a:lnTo>
                    <a:pt x="11379234" y="0"/>
                  </a:lnTo>
                  <a:lnTo>
                    <a:pt x="0" y="0"/>
                  </a:lnTo>
                  <a:lnTo>
                    <a:pt x="0" y="485849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215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32751015-BCCE-4E90-D525-A51B5CDCC825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2724384" y="1778269"/>
              <a:ext cx="6890400" cy="3083092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3850683-A5DB-6B8E-B037-12AEEC979EA3}"/>
              </a:ext>
            </a:extLst>
          </p:cNvPr>
          <p:cNvSpPr txBox="1"/>
          <p:nvPr/>
        </p:nvSpPr>
        <p:spPr>
          <a:xfrm>
            <a:off x="6169584" y="5249249"/>
            <a:ext cx="1104685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sz="6000" dirty="0">
                <a:latin typeface="Weizmann" pitchFamily="2" charset="-79"/>
                <a:cs typeface="Weizmann" pitchFamily="2" charset="-79"/>
              </a:rPr>
              <a:t>Results from a prototype Optical TPC at WIS: a milestone towards a detector at SARAF-II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9619BE-4280-A82B-8049-97CBA4E8AE42}"/>
              </a:ext>
            </a:extLst>
          </p:cNvPr>
          <p:cNvSpPr txBox="1"/>
          <p:nvPr/>
        </p:nvSpPr>
        <p:spPr>
          <a:xfrm>
            <a:off x="6584945" y="8037794"/>
            <a:ext cx="77168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IL" sz="2400" b="1" dirty="0">
                <a:latin typeface="Weizmann" pitchFamily="2" charset="-79"/>
                <a:cs typeface="Weizmann" pitchFamily="2" charset="-79"/>
              </a:rPr>
              <a:t>R. Felkai</a:t>
            </a:r>
            <a:r>
              <a:rPr lang="en-IL" sz="2400" dirty="0">
                <a:latin typeface="Weizmann" pitchFamily="2" charset="-79"/>
                <a:cs typeface="Weizmann" pitchFamily="2" charset="-79"/>
              </a:rPr>
              <a:t>, </a:t>
            </a:r>
            <a:r>
              <a:rPr lang="sv-SE" sz="2400" dirty="0">
                <a:latin typeface="Weizmann" pitchFamily="2" charset="-79"/>
                <a:cs typeface="Weizmann" pitchFamily="2" charset="-79"/>
              </a:rPr>
              <a:t>M. Borysova, L. Moleri, J. Pienaar,</a:t>
            </a:r>
            <a:br>
              <a:rPr lang="en-IL" sz="2400" dirty="0">
                <a:latin typeface="Weizmann" pitchFamily="2" charset="-79"/>
                <a:cs typeface="Weizmann" pitchFamily="2" charset="-79"/>
              </a:rPr>
            </a:br>
            <a:r>
              <a:rPr lang="sv-SE" sz="2400" dirty="0">
                <a:latin typeface="Weizmann" pitchFamily="2" charset="-79"/>
                <a:cs typeface="Weizmann" pitchFamily="2" charset="-79"/>
              </a:rPr>
              <a:t>D. Vartsky, A. Breskin, I. Mor, L. Weissman and S.</a:t>
            </a:r>
            <a:r>
              <a:rPr lang="en-IL" sz="2400" dirty="0">
                <a:latin typeface="Weizmann" pitchFamily="2" charset="-79"/>
                <a:cs typeface="Weizmann" pitchFamily="2" charset="-79"/>
              </a:rPr>
              <a:t> </a:t>
            </a:r>
            <a:r>
              <a:rPr lang="sv-SE" sz="2400" dirty="0">
                <a:latin typeface="Weizmann" pitchFamily="2" charset="-79"/>
                <a:cs typeface="Weizmann" pitchFamily="2" charset="-79"/>
              </a:rPr>
              <a:t>Bressler</a:t>
            </a:r>
            <a:endParaRPr lang="en-US" sz="2400" dirty="0">
              <a:latin typeface="Weizmann" pitchFamily="2" charset="-79"/>
              <a:cs typeface="Weizmann" pitchFamily="2" charset="-79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2B9B4B-B0AA-1A0A-CBC8-E0E6D5EC4CBC}"/>
              </a:ext>
            </a:extLst>
          </p:cNvPr>
          <p:cNvSpPr txBox="1"/>
          <p:nvPr/>
        </p:nvSpPr>
        <p:spPr>
          <a:xfrm>
            <a:off x="14430375" y="7977834"/>
            <a:ext cx="36861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IL" sz="2400" dirty="0">
                <a:latin typeface="Weizmann" pitchFamily="2" charset="-79"/>
                <a:cs typeface="Weizmann" pitchFamily="2" charset="-79"/>
              </a:rPr>
              <a:t>19th February</a:t>
            </a:r>
            <a:br>
              <a:rPr lang="en-IL" sz="2400" dirty="0">
                <a:latin typeface="Weizmann" pitchFamily="2" charset="-79"/>
                <a:cs typeface="Weizmann" pitchFamily="2" charset="-79"/>
              </a:rPr>
            </a:br>
            <a:r>
              <a:rPr lang="fr-FR" sz="2400" dirty="0">
                <a:latin typeface="Weizmann" pitchFamily="2" charset="-79"/>
                <a:cs typeface="Weizmann" pitchFamily="2" charset="-79"/>
              </a:rPr>
              <a:t>SARAF</a:t>
            </a:r>
            <a:r>
              <a:rPr lang="en-IL" sz="2400" dirty="0">
                <a:latin typeface="Weizmann" pitchFamily="2" charset="-79"/>
                <a:cs typeface="Weizmann" pitchFamily="2" charset="-79"/>
              </a:rPr>
              <a:t>&amp;</a:t>
            </a:r>
            <a:r>
              <a:rPr lang="fr-FR" sz="2400" dirty="0">
                <a:latin typeface="Weizmann" pitchFamily="2" charset="-79"/>
                <a:cs typeface="Weizmann" pitchFamily="2" charset="-79"/>
              </a:rPr>
              <a:t>WIS</a:t>
            </a:r>
            <a:r>
              <a:rPr lang="en-IL" sz="2400" dirty="0">
                <a:latin typeface="Weizmann" pitchFamily="2" charset="-79"/>
                <a:cs typeface="Weizmann" pitchFamily="2" charset="-79"/>
              </a:rPr>
              <a:t> TPC</a:t>
            </a:r>
            <a:br>
              <a:rPr lang="en-IL" sz="2400" dirty="0">
                <a:latin typeface="Weizmann" pitchFamily="2" charset="-79"/>
                <a:cs typeface="Weizmann" pitchFamily="2" charset="-79"/>
              </a:rPr>
            </a:br>
            <a:r>
              <a:rPr lang="fr-FR" sz="2400" dirty="0">
                <a:latin typeface="Weizmann" pitchFamily="2" charset="-79"/>
                <a:cs typeface="Weizmann" pitchFamily="2" charset="-79"/>
              </a:rPr>
              <a:t>mini-workshop</a:t>
            </a:r>
            <a:endParaRPr lang="en-US" sz="2400" dirty="0">
              <a:latin typeface="Weizmann" pitchFamily="2" charset="-79"/>
              <a:cs typeface="Weizmann" pitchFamily="2" charset="-79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C4214C7-4826-9C0E-53C4-94AC6C4A3A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0892" y="3319814"/>
            <a:ext cx="1890000" cy="66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635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DD5F14-E560-1AED-792E-5EEA4CA944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735F1E6C-7C61-A005-FA6C-D109B33F4543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52844" y="404783"/>
            <a:ext cx="7996615" cy="920443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9BA0D05-5619-2932-FC49-255B89B740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/>
        <p:txBody>
          <a:bodyPr/>
          <a:lstStyle/>
          <a:p>
            <a:fld id="{017201C4-3B24-1E4B-ADB6-363362C7BC58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89CCA2C-EADC-45A8-41C7-246466C0B451}"/>
              </a:ext>
            </a:extLst>
          </p:cNvPr>
          <p:cNvGrpSpPr/>
          <p:nvPr/>
        </p:nvGrpSpPr>
        <p:grpSpPr>
          <a:xfrm>
            <a:off x="781050" y="9416441"/>
            <a:ext cx="18249900" cy="1463008"/>
            <a:chOff x="781050" y="9416441"/>
            <a:chExt cx="18249900" cy="146300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A9978D3-8EFF-2D59-B7FE-1E0FF4EAFCF3}"/>
                </a:ext>
              </a:extLst>
            </p:cNvPr>
            <p:cNvSpPr/>
            <p:nvPr/>
          </p:nvSpPr>
          <p:spPr>
            <a:xfrm>
              <a:off x="885825" y="9416441"/>
              <a:ext cx="18145125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A8AA02A-42AC-E3C7-5068-6E637F5F450E}"/>
                </a:ext>
              </a:extLst>
            </p:cNvPr>
            <p:cNvSpPr/>
            <p:nvPr/>
          </p:nvSpPr>
          <p:spPr>
            <a:xfrm>
              <a:off x="781050" y="9979449"/>
              <a:ext cx="3033713" cy="900000"/>
            </a:xfrm>
            <a:prstGeom prst="rect">
              <a:avLst/>
            </a:prstGeom>
            <a:solidFill>
              <a:srgbClr val="F8F2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C887426-4073-B986-6238-4619F101FE74}"/>
              </a:ext>
            </a:extLst>
          </p:cNvPr>
          <p:cNvSpPr/>
          <p:nvPr/>
        </p:nvSpPr>
        <p:spPr>
          <a:xfrm>
            <a:off x="412582" y="1553826"/>
            <a:ext cx="11185022" cy="4136464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62D037A8-E341-4225-BB63-75DD940748DD}"/>
              </a:ext>
            </a:extLst>
          </p:cNvPr>
          <p:cNvSpPr txBox="1"/>
          <p:nvPr/>
        </p:nvSpPr>
        <p:spPr>
          <a:xfrm>
            <a:off x="685610" y="1650911"/>
            <a:ext cx="10911993" cy="342863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2800" spc="-10" dirty="0" err="1">
                <a:latin typeface="Benton Sans"/>
                <a:cs typeface="Weizmann" panose="020B0604020202020204" charset="-79"/>
              </a:rPr>
              <a:t>Soreq</a:t>
            </a:r>
            <a:r>
              <a:rPr lang="en-US" sz="2800" spc="-10" dirty="0">
                <a:latin typeface="Benton Sans"/>
                <a:cs typeface="Weizmann" panose="020B0604020202020204" charset="-79"/>
              </a:rPr>
              <a:t> Applied Research Accelerator Facility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 (SARAF) will upgrade its neutron beamline: higher beam energy (~30 MeV), higher current (5 mA)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Pulsed fast neutrons with a broad</a:t>
            </a:r>
            <a:r>
              <a:rPr sz="2800" spc="-10" dirty="0">
                <a:latin typeface="Benton Sans"/>
                <a:cs typeface="Weizmann" panose="020B0604020202020204" charset="-79"/>
              </a:rPr>
              <a:t> energy spectrum </a:t>
            </a:r>
            <a:r>
              <a:rPr lang="en-IL" sz="2800" spc="-10" dirty="0">
                <a:latin typeface="Benton Sans"/>
                <a:cs typeface="Weizmann" panose="020B0604020202020204" charset="-79"/>
                <a:sym typeface="Wingdings" panose="05000000000000000000" pitchFamily="2" charset="2"/>
              </a:rPr>
              <a:t> Time-of-Flight (</a:t>
            </a:r>
            <a:r>
              <a:rPr lang="en-IL" sz="2800" spc="-10" dirty="0" err="1">
                <a:latin typeface="Benton Sans"/>
                <a:cs typeface="Weizmann" panose="020B0604020202020204" charset="-79"/>
                <a:sym typeface="Wingdings" panose="05000000000000000000" pitchFamily="2" charset="2"/>
              </a:rPr>
              <a:t>ToF</a:t>
            </a:r>
            <a:r>
              <a:rPr lang="en-IL" sz="2800" spc="-10" dirty="0">
                <a:latin typeface="Benton Sans"/>
                <a:cs typeface="Weizmann" panose="020B0604020202020204" charset="-79"/>
                <a:sym typeface="Wingdings" panose="05000000000000000000" pitchFamily="2" charset="2"/>
              </a:rPr>
              <a:t>) energy tagging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  <a:sym typeface="Wingdings" panose="05000000000000000000" pitchFamily="2" charset="2"/>
              </a:rPr>
              <a:t>Relevant to studying neutron-induced reactions in the fields of astrophysics, civil </a:t>
            </a:r>
            <a:r>
              <a:rPr lang="en-IL" sz="2800" spc="-10">
                <a:latin typeface="Benton Sans"/>
                <a:cs typeface="Weizmann" panose="020B0604020202020204" charset="-79"/>
                <a:sym typeface="Wingdings" panose="05000000000000000000" pitchFamily="2" charset="2"/>
              </a:rPr>
              <a:t>nuclear engineering...</a:t>
            </a:r>
            <a:endParaRPr sz="2800" dirty="0">
              <a:latin typeface="Benton Sans"/>
              <a:cs typeface="Weizmann" panose="020B0604020202020204" charset="-79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A3A00A-B87C-8CB5-B2F5-DDEDE7A6AC03}"/>
              </a:ext>
            </a:extLst>
          </p:cNvPr>
          <p:cNvSpPr txBox="1"/>
          <p:nvPr/>
        </p:nvSpPr>
        <p:spPr>
          <a:xfrm>
            <a:off x="882000" y="559261"/>
            <a:ext cx="11322005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IL" sz="5500" dirty="0">
                <a:latin typeface="Weizmann" pitchFamily="2" charset="-79"/>
                <a:cs typeface="Weizmann" pitchFamily="2" charset="-79"/>
              </a:rPr>
              <a:t>Motivation for an OTPC at SARAF-II</a:t>
            </a:r>
            <a:endParaRPr lang="en-US" sz="5500" dirty="0">
              <a:latin typeface="Weizmann" pitchFamily="2" charset="-79"/>
              <a:cs typeface="Weizmann" pitchFamily="2" charset="-79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A0A1E75-811D-99DF-87FF-FFD077E2FEAB}"/>
              </a:ext>
            </a:extLst>
          </p:cNvPr>
          <p:cNvGrpSpPr/>
          <p:nvPr/>
        </p:nvGrpSpPr>
        <p:grpSpPr>
          <a:xfrm>
            <a:off x="11813693" y="338437"/>
            <a:ext cx="6508839" cy="5875531"/>
            <a:chOff x="13337774" y="675762"/>
            <a:chExt cx="6072393" cy="4823386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E213035F-9134-9D6B-9948-A9D7DBF295B4}"/>
                </a:ext>
              </a:extLst>
            </p:cNvPr>
            <p:cNvSpPr/>
            <p:nvPr/>
          </p:nvSpPr>
          <p:spPr>
            <a:xfrm>
              <a:off x="13337774" y="675762"/>
              <a:ext cx="6072393" cy="4823386"/>
            </a:xfrm>
            <a:prstGeom prst="round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E361D53-CF2B-8AFA-5B3A-2DA19AF95A86}"/>
                </a:ext>
              </a:extLst>
            </p:cNvPr>
            <p:cNvSpPr txBox="1"/>
            <p:nvPr/>
          </p:nvSpPr>
          <p:spPr>
            <a:xfrm>
              <a:off x="13674347" y="682930"/>
              <a:ext cx="5278115" cy="378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b="1" dirty="0">
                  <a:latin typeface="Benton Sans"/>
                  <a:cs typeface="Weizmann" panose="020B0604020202020204" charset="-79"/>
                </a:rPr>
                <a:t>SARAF-II layout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47BCBA6E-185B-D766-9DC3-8B4D4F1D2574}"/>
              </a:ext>
            </a:extLst>
          </p:cNvPr>
          <p:cNvSpPr txBox="1"/>
          <p:nvPr/>
        </p:nvSpPr>
        <p:spPr>
          <a:xfrm>
            <a:off x="2859551" y="5083313"/>
            <a:ext cx="6489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800" dirty="0">
                <a:solidFill>
                  <a:srgbClr val="FF0000"/>
                </a:solidFill>
                <a:latin typeface="Benton Sans"/>
                <a:cs typeface="Weizmann" panose="020B0604020202020204" charset="-79"/>
              </a:rPr>
              <a:t>Needs a versatile detector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3FF9D39-928D-E752-7211-9728B30D08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61847" y="819586"/>
            <a:ext cx="5372896" cy="5138393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31761C1-CA85-65B6-0EFE-3D80BC88A6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11039" y="5393598"/>
            <a:ext cx="4010039" cy="2654818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CB2942D4-A31F-C51B-581E-32577AE780C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0" y="10673529"/>
            <a:ext cx="2830097" cy="637409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3CFF7BD-A874-1964-7306-2BFC88931B48}"/>
              </a:ext>
            </a:extLst>
          </p:cNvPr>
          <p:cNvSpPr/>
          <p:nvPr/>
        </p:nvSpPr>
        <p:spPr>
          <a:xfrm>
            <a:off x="412581" y="6378241"/>
            <a:ext cx="15684013" cy="4198007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1" name="object 6">
            <a:extLst>
              <a:ext uri="{FF2B5EF4-FFF2-40B4-BE49-F238E27FC236}">
                <a16:creationId xmlns:a16="http://schemas.microsoft.com/office/drawing/2014/main" id="{A71C402C-97E2-E75E-9B78-9A849FBFDA0E}"/>
              </a:ext>
            </a:extLst>
          </p:cNvPr>
          <p:cNvSpPr txBox="1"/>
          <p:nvPr/>
        </p:nvSpPr>
        <p:spPr>
          <a:xfrm>
            <a:off x="685610" y="6465609"/>
            <a:ext cx="15410984" cy="40044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Optical Time Projection Chambers (</a:t>
            </a:r>
            <a:r>
              <a:rPr lang="en-IL" sz="2800" spc="-10" dirty="0" err="1">
                <a:latin typeface="Benton Sans"/>
                <a:cs typeface="Weizmann" panose="020B0604020202020204" charset="-79"/>
              </a:rPr>
              <a:t>OTPCs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) are gas detectors that provide nearly </a:t>
            </a:r>
            <a:r>
              <a:rPr lang="el-GR" sz="2800" spc="-10" dirty="0">
                <a:latin typeface="Benton Sans"/>
                <a:cs typeface="Weizmann" panose="020B0604020202020204" charset="-79"/>
              </a:rPr>
              <a:t>4π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 acceptance and event-by-event tracking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Primary scintillation (S1) and electroluminescence (S2) enable 3D reconstruction of the final state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PID from range and </a:t>
            </a:r>
            <a:r>
              <a:rPr lang="en-IL" sz="2800" spc="-10" dirty="0" err="1">
                <a:latin typeface="Benton Sans"/>
                <a:cs typeface="Weizmann" panose="020B0604020202020204" charset="-79"/>
              </a:rPr>
              <a:t>dE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/dx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Single versatile detector: </a:t>
            </a:r>
            <a:r>
              <a:rPr lang="en-IL" sz="2800" spc="-10" dirty="0" err="1">
                <a:latin typeface="Benton Sans"/>
                <a:cs typeface="Weizmann" panose="020B0604020202020204" charset="-79"/>
              </a:rPr>
              <a:t>tunable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 gas/pressure to optimize the performance to specific reactions</a:t>
            </a:r>
          </a:p>
          <a:p>
            <a:pPr marL="355600" marR="5080" indent="-342900">
              <a:lnSpc>
                <a:spcPct val="133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L" sz="2800" spc="-10" dirty="0">
                <a:latin typeface="Benton Sans"/>
                <a:cs typeface="Weizmann" panose="020B0604020202020204" charset="-79"/>
              </a:rPr>
              <a:t>CF</a:t>
            </a:r>
            <a:r>
              <a:rPr lang="en-IL" sz="2800" spc="-10" baseline="-25000" dirty="0">
                <a:latin typeface="Benton Sans"/>
                <a:cs typeface="Weizmann" panose="020B0604020202020204" charset="-79"/>
              </a:rPr>
              <a:t>4</a:t>
            </a:r>
            <a:r>
              <a:rPr lang="en-IL" sz="2800" spc="-10" dirty="0">
                <a:latin typeface="Benton Sans"/>
                <a:cs typeface="Weizmann" panose="020B0604020202020204" charset="-79"/>
              </a:rPr>
              <a:t> is a molecular gas emitting light in the near-UV and in the visible: compatible with modern scientific cameras</a:t>
            </a:r>
            <a:endParaRPr sz="2800" dirty="0">
              <a:latin typeface="Benton Sans"/>
              <a:cs typeface="Weizmann" panose="020B0604020202020204" charset="-79"/>
            </a:endParaRPr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5F82F0AC-DFB2-E8E9-13CF-32E96A15620F}"/>
              </a:ext>
            </a:extLst>
          </p:cNvPr>
          <p:cNvSpPr/>
          <p:nvPr/>
        </p:nvSpPr>
        <p:spPr>
          <a:xfrm>
            <a:off x="5845197" y="5604226"/>
            <a:ext cx="450671" cy="8456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EC857E-6955-1F1E-FA9A-42F72765740C}"/>
              </a:ext>
            </a:extLst>
          </p:cNvPr>
          <p:cNvSpPr txBox="1"/>
          <p:nvPr/>
        </p:nvSpPr>
        <p:spPr>
          <a:xfrm>
            <a:off x="6313417" y="10910828"/>
            <a:ext cx="7478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Ryan Felkai,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SARAF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&amp;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WIS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 TPC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mini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-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workshop</a:t>
            </a:r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, 19th February 2026</a:t>
            </a:r>
          </a:p>
        </p:txBody>
      </p:sp>
    </p:spTree>
    <p:extLst>
      <p:ext uri="{BB962C8B-B14F-4D97-AF65-F5344CB8AC3E}">
        <p14:creationId xmlns:p14="http://schemas.microsoft.com/office/powerpoint/2010/main" val="1217551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A432CAA-7D3B-82DB-1377-F16B513108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g object 17">
            <a:extLst>
              <a:ext uri="{FF2B5EF4-FFF2-40B4-BE49-F238E27FC236}">
                <a16:creationId xmlns:a16="http://schemas.microsoft.com/office/drawing/2014/main" id="{F12DDEAF-5A0F-7979-DEDD-9F3A2D852C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10236728"/>
            <a:ext cx="20105688" cy="0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2222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 sz="1799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17FDA2-0557-1596-0DFE-282760DD5608}"/>
              </a:ext>
            </a:extLst>
          </p:cNvPr>
          <p:cNvSpPr/>
          <p:nvPr/>
        </p:nvSpPr>
        <p:spPr>
          <a:xfrm>
            <a:off x="19047" y="9990148"/>
            <a:ext cx="20086641" cy="695040"/>
          </a:xfrm>
          <a:prstGeom prst="rect">
            <a:avLst/>
          </a:prstGeom>
          <a:solidFill>
            <a:srgbClr val="F8F2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006436F-5A04-6CA0-093E-041A705B180E}"/>
              </a:ext>
            </a:extLst>
          </p:cNvPr>
          <p:cNvSpPr/>
          <p:nvPr/>
        </p:nvSpPr>
        <p:spPr>
          <a:xfrm>
            <a:off x="1493935" y="3350061"/>
            <a:ext cx="4885433" cy="3975508"/>
          </a:xfrm>
          <a:prstGeom prst="roundRect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5F18C5-087C-5E10-002C-096EBF80A22F}"/>
              </a:ext>
            </a:extLst>
          </p:cNvPr>
          <p:cNvSpPr txBox="1"/>
          <p:nvPr/>
        </p:nvSpPr>
        <p:spPr>
          <a:xfrm>
            <a:off x="1950688" y="3507228"/>
            <a:ext cx="3971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800" b="1" dirty="0">
                <a:latin typeface="Benton Sans"/>
                <a:cs typeface="Weizmann" panose="020B0604020202020204" charset="-79"/>
              </a:rPr>
              <a:t>Prototype at Weizmann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4D086A-C71D-E10B-3FB2-89C5B392A477}"/>
              </a:ext>
            </a:extLst>
          </p:cNvPr>
          <p:cNvSpPr txBox="1"/>
          <p:nvPr/>
        </p:nvSpPr>
        <p:spPr>
          <a:xfrm>
            <a:off x="1526596" y="4008995"/>
            <a:ext cx="48241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L" sz="2800" dirty="0">
                <a:latin typeface="Benton Sans"/>
                <a:cs typeface="Weizmann" panose="020B0604020202020204" charset="-79"/>
              </a:rPr>
              <a:t>Electron transport,</a:t>
            </a:r>
            <a:br>
              <a:rPr lang="en-IL" sz="2800" dirty="0">
                <a:latin typeface="Benton Sans"/>
                <a:cs typeface="Weizmann" panose="020B0604020202020204" charset="-79"/>
              </a:rPr>
            </a:br>
            <a:r>
              <a:rPr lang="en-IL" sz="2800" dirty="0">
                <a:latin typeface="Benton Sans"/>
                <a:cs typeface="Weizmann" panose="020B0604020202020204" charset="-79"/>
              </a:rPr>
              <a:t>charge amplification, electroluminescence and imaging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L" sz="2800" dirty="0">
                <a:latin typeface="Benton Sans"/>
                <a:cs typeface="Weizmann" panose="020B0604020202020204" charset="-79"/>
              </a:rPr>
              <a:t>Test-bench for novel imaging techniques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B5B2744-1034-BB67-69BC-1A0D6AA90C99}"/>
              </a:ext>
            </a:extLst>
          </p:cNvPr>
          <p:cNvSpPr/>
          <p:nvPr/>
        </p:nvSpPr>
        <p:spPr>
          <a:xfrm rot="19305021">
            <a:off x="4565039" y="6590991"/>
            <a:ext cx="2250807" cy="558883"/>
          </a:xfrm>
          <a:custGeom>
            <a:avLst/>
            <a:gdLst>
              <a:gd name="csX0" fmla="*/ 2250807 w 2250807"/>
              <a:gd name="csY0" fmla="*/ 0 h 558883"/>
              <a:gd name="csX1" fmla="*/ 1810226 w 2250807"/>
              <a:gd name="csY1" fmla="*/ 558882 h 558883"/>
              <a:gd name="csX2" fmla="*/ 708947 w 2250807"/>
              <a:gd name="csY2" fmla="*/ 558883 h 558883"/>
              <a:gd name="csX3" fmla="*/ 0 w 2250807"/>
              <a:gd name="csY3" fmla="*/ 1 h 55888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2250807" h="558883">
                <a:moveTo>
                  <a:pt x="2250807" y="0"/>
                </a:moveTo>
                <a:lnTo>
                  <a:pt x="1810226" y="558882"/>
                </a:lnTo>
                <a:lnTo>
                  <a:pt x="708947" y="558883"/>
                </a:lnTo>
                <a:lnTo>
                  <a:pt x="0" y="1"/>
                </a:ln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IL" sz="2200" b="1" dirty="0">
                <a:solidFill>
                  <a:srgbClr val="FFFF00"/>
                </a:solidFill>
              </a:rPr>
              <a:t>This talk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DC02545-B4D6-3767-9EF8-75D4367256BB}"/>
              </a:ext>
            </a:extLst>
          </p:cNvPr>
          <p:cNvSpPr/>
          <p:nvPr/>
        </p:nvSpPr>
        <p:spPr>
          <a:xfrm>
            <a:off x="-1" y="849597"/>
            <a:ext cx="20105689" cy="695040"/>
          </a:xfrm>
          <a:prstGeom prst="rect">
            <a:avLst/>
          </a:prstGeom>
          <a:solidFill>
            <a:srgbClr val="F8F2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CAF87BCF-DE0B-396A-5E94-DDDB70DD10C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776187" y="1243323"/>
            <a:ext cx="7996614" cy="92044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57CD133-1FAD-2A7E-AB2A-2798CB43FEBA}"/>
              </a:ext>
            </a:extLst>
          </p:cNvPr>
          <p:cNvSpPr txBox="1"/>
          <p:nvPr/>
        </p:nvSpPr>
        <p:spPr>
          <a:xfrm>
            <a:off x="882000" y="559261"/>
            <a:ext cx="11322005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IL" sz="5500" dirty="0">
                <a:latin typeface="Weizmann" pitchFamily="2" charset="-79"/>
                <a:cs typeface="Weizmann" pitchFamily="2" charset="-79"/>
              </a:rPr>
              <a:t>Project roadmap</a:t>
            </a:r>
            <a:endParaRPr lang="en-US" sz="5500" dirty="0">
              <a:latin typeface="Weizmann" pitchFamily="2" charset="-79"/>
              <a:cs typeface="Weizmann" pitchFamily="2" charset="-79"/>
            </a:endParaRP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611A25C3-4E7E-77EB-CD7B-9C4D38BD98B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0" y="10673529"/>
            <a:ext cx="2830097" cy="6374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11D744D-9B5D-0AD5-4A5F-4F6363951E89}"/>
              </a:ext>
            </a:extLst>
          </p:cNvPr>
          <p:cNvSpPr txBox="1"/>
          <p:nvPr/>
        </p:nvSpPr>
        <p:spPr>
          <a:xfrm>
            <a:off x="6313417" y="10910828"/>
            <a:ext cx="7478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Ryan Felkai,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SARAF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&amp;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WIS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 TPC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mini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-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workshop</a:t>
            </a:r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, 19th February 2026</a:t>
            </a:r>
          </a:p>
        </p:txBody>
      </p:sp>
    </p:spTree>
    <p:extLst>
      <p:ext uri="{BB962C8B-B14F-4D97-AF65-F5344CB8AC3E}">
        <p14:creationId xmlns:p14="http://schemas.microsoft.com/office/powerpoint/2010/main" val="899631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6B1D58-A5E9-8982-F154-5288A5D65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g object 17">
            <a:extLst>
              <a:ext uri="{FF2B5EF4-FFF2-40B4-BE49-F238E27FC236}">
                <a16:creationId xmlns:a16="http://schemas.microsoft.com/office/drawing/2014/main" id="{40795ACA-4C15-65B0-6AA2-1105D40D4BA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10236728"/>
            <a:ext cx="20105688" cy="0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2222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 sz="1799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52D1D8-8DAF-D6E0-C293-0BBDF0026084}"/>
              </a:ext>
            </a:extLst>
          </p:cNvPr>
          <p:cNvSpPr/>
          <p:nvPr/>
        </p:nvSpPr>
        <p:spPr>
          <a:xfrm>
            <a:off x="19047" y="9990148"/>
            <a:ext cx="20086641" cy="695040"/>
          </a:xfrm>
          <a:prstGeom prst="rect">
            <a:avLst/>
          </a:prstGeom>
          <a:solidFill>
            <a:srgbClr val="F8F2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54F32C-71E8-25C3-B8E9-AA80DDA42A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435102" y="7265231"/>
            <a:ext cx="3888662" cy="2927934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09A9803-1FB8-6BC7-B0D2-95D667D374B3}"/>
              </a:ext>
            </a:extLst>
          </p:cNvPr>
          <p:cNvSpPr/>
          <p:nvPr/>
        </p:nvSpPr>
        <p:spPr>
          <a:xfrm>
            <a:off x="1493935" y="3350061"/>
            <a:ext cx="4885433" cy="3975508"/>
          </a:xfrm>
          <a:prstGeom prst="roundRect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5AE021-7407-6926-99F7-0E65CA5BEBEB}"/>
              </a:ext>
            </a:extLst>
          </p:cNvPr>
          <p:cNvSpPr txBox="1"/>
          <p:nvPr/>
        </p:nvSpPr>
        <p:spPr>
          <a:xfrm>
            <a:off x="1950688" y="3507228"/>
            <a:ext cx="3971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800" b="1" dirty="0">
                <a:latin typeface="Benton Sans"/>
                <a:cs typeface="Weizmann" panose="020B0604020202020204" charset="-79"/>
              </a:rPr>
              <a:t>Prototype at Weizmann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27D02C9-4368-EB6B-CFA6-28FF7D549E2B}"/>
              </a:ext>
            </a:extLst>
          </p:cNvPr>
          <p:cNvSpPr txBox="1"/>
          <p:nvPr/>
        </p:nvSpPr>
        <p:spPr>
          <a:xfrm>
            <a:off x="1526596" y="4008995"/>
            <a:ext cx="48241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L" sz="2800" dirty="0">
                <a:latin typeface="Benton Sans"/>
                <a:cs typeface="Weizmann" panose="020B0604020202020204" charset="-79"/>
              </a:rPr>
              <a:t>Electron transport,</a:t>
            </a:r>
            <a:br>
              <a:rPr lang="en-IL" sz="2800" dirty="0">
                <a:latin typeface="Benton Sans"/>
                <a:cs typeface="Weizmann" panose="020B0604020202020204" charset="-79"/>
              </a:rPr>
            </a:br>
            <a:r>
              <a:rPr lang="en-IL" sz="2800" dirty="0">
                <a:latin typeface="Benton Sans"/>
                <a:cs typeface="Weizmann" panose="020B0604020202020204" charset="-79"/>
              </a:rPr>
              <a:t>charge amplification, electroluminescence and imaging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L" sz="2800" dirty="0">
                <a:latin typeface="Benton Sans"/>
                <a:cs typeface="Weizmann" panose="020B0604020202020204" charset="-79"/>
              </a:rPr>
              <a:t>Test-bench for novel imaging techniques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9F48AAD4-21E2-A8C4-2F8D-569B54D1BE29}"/>
              </a:ext>
            </a:extLst>
          </p:cNvPr>
          <p:cNvSpPr/>
          <p:nvPr/>
        </p:nvSpPr>
        <p:spPr>
          <a:xfrm rot="19305021">
            <a:off x="4565039" y="6590991"/>
            <a:ext cx="2250807" cy="558883"/>
          </a:xfrm>
          <a:custGeom>
            <a:avLst/>
            <a:gdLst>
              <a:gd name="csX0" fmla="*/ 2250807 w 2250807"/>
              <a:gd name="csY0" fmla="*/ 0 h 558883"/>
              <a:gd name="csX1" fmla="*/ 1810226 w 2250807"/>
              <a:gd name="csY1" fmla="*/ 558882 h 558883"/>
              <a:gd name="csX2" fmla="*/ 708947 w 2250807"/>
              <a:gd name="csY2" fmla="*/ 558883 h 558883"/>
              <a:gd name="csX3" fmla="*/ 0 w 2250807"/>
              <a:gd name="csY3" fmla="*/ 1 h 55888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2250807" h="558883">
                <a:moveTo>
                  <a:pt x="2250807" y="0"/>
                </a:moveTo>
                <a:lnTo>
                  <a:pt x="1810226" y="558882"/>
                </a:lnTo>
                <a:lnTo>
                  <a:pt x="708947" y="558883"/>
                </a:lnTo>
                <a:lnTo>
                  <a:pt x="0" y="1"/>
                </a:ln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IL" sz="2200" b="1" dirty="0">
                <a:solidFill>
                  <a:srgbClr val="FFFF00"/>
                </a:solidFill>
              </a:rPr>
              <a:t>This talk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3B38018-8E97-1B69-1F04-8ECE66F8FF32}"/>
              </a:ext>
            </a:extLst>
          </p:cNvPr>
          <p:cNvSpPr/>
          <p:nvPr/>
        </p:nvSpPr>
        <p:spPr>
          <a:xfrm>
            <a:off x="-1" y="849597"/>
            <a:ext cx="20105689" cy="695040"/>
          </a:xfrm>
          <a:prstGeom prst="rect">
            <a:avLst/>
          </a:prstGeom>
          <a:solidFill>
            <a:srgbClr val="F8F2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208F4FCE-9423-5D39-3CC2-6703603F4D5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776187" y="1243323"/>
            <a:ext cx="7996614" cy="920443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E630E2A-E6E2-8E43-1579-7F75A2C466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4" r="15653"/>
          <a:stretch>
            <a:fillRect/>
          </a:stretch>
        </p:blipFill>
        <p:spPr>
          <a:xfrm rot="5400000">
            <a:off x="10680615" y="-66886"/>
            <a:ext cx="3932385" cy="42193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75C0570-5DEC-5E3E-26DC-0A7C690ABA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65305" y="6895160"/>
            <a:ext cx="5399934" cy="3805465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F0CDCBB-4483-8E01-6E59-635B85126A12}"/>
              </a:ext>
            </a:extLst>
          </p:cNvPr>
          <p:cNvSpPr/>
          <p:nvPr/>
        </p:nvSpPr>
        <p:spPr>
          <a:xfrm>
            <a:off x="7610127" y="3350061"/>
            <a:ext cx="4885433" cy="3975507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F9DB15-9FD7-A125-61E5-7E3519FB017E}"/>
              </a:ext>
            </a:extLst>
          </p:cNvPr>
          <p:cNvSpPr txBox="1"/>
          <p:nvPr/>
        </p:nvSpPr>
        <p:spPr>
          <a:xfrm>
            <a:off x="8066880" y="3489015"/>
            <a:ext cx="3971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800" b="1" dirty="0">
                <a:latin typeface="Benton Sans"/>
                <a:cs typeface="Weizmann" panose="020B0604020202020204" charset="-79"/>
              </a:rPr>
              <a:t>Multi-purpose detector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C518FE3-C047-0FF3-67A3-AA16220A4477}"/>
              </a:ext>
            </a:extLst>
          </p:cNvPr>
          <p:cNvSpPr txBox="1"/>
          <p:nvPr/>
        </p:nvSpPr>
        <p:spPr>
          <a:xfrm>
            <a:off x="7620178" y="3951787"/>
            <a:ext cx="48241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L" sz="2800" dirty="0">
                <a:latin typeface="Benton Sans"/>
                <a:cs typeface="Weizmann" panose="020B0604020202020204" charset="-79"/>
              </a:rPr>
              <a:t>Scaled up geometry</a:t>
            </a:r>
            <a:br>
              <a:rPr lang="en-IL" sz="2800" dirty="0">
                <a:latin typeface="Benton Sans"/>
                <a:cs typeface="Weizmann" panose="020B0604020202020204" charset="-79"/>
              </a:rPr>
            </a:br>
            <a:r>
              <a:rPr lang="en-IL" sz="2800" dirty="0">
                <a:latin typeface="Benton Sans"/>
                <a:cs typeface="Weizmann" panose="020B0604020202020204" charset="-79"/>
              </a:rPr>
              <a:t>(20 cm drift length)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L" sz="2800" dirty="0" err="1">
                <a:latin typeface="Benton Sans"/>
                <a:cs typeface="Weizmann" panose="020B0604020202020204" charset="-79"/>
              </a:rPr>
              <a:t>Tunable</a:t>
            </a:r>
            <a:r>
              <a:rPr lang="en-IL" sz="2800" dirty="0">
                <a:latin typeface="Benton Sans"/>
                <a:cs typeface="Weizmann" panose="020B0604020202020204" charset="-79"/>
              </a:rPr>
              <a:t> pressure</a:t>
            </a:r>
            <a:br>
              <a:rPr lang="en-IL" sz="2800" dirty="0">
                <a:latin typeface="Benton Sans"/>
                <a:cs typeface="Weizmann" panose="020B0604020202020204" charset="-79"/>
              </a:rPr>
            </a:br>
            <a:r>
              <a:rPr lang="en-IL" sz="2800" dirty="0">
                <a:latin typeface="Benton Sans"/>
                <a:cs typeface="Weizmann" panose="020B0604020202020204" charset="-79"/>
              </a:rPr>
              <a:t>(10 mbar up to 1 bar)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L" sz="2800" dirty="0">
                <a:latin typeface="Benton Sans"/>
                <a:cs typeface="Weizmann" panose="020B0604020202020204" charset="-79"/>
              </a:rPr>
              <a:t>Modular design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DFF90A-F735-3898-F7F4-C2D46FF6ED06}"/>
              </a:ext>
            </a:extLst>
          </p:cNvPr>
          <p:cNvSpPr txBox="1"/>
          <p:nvPr/>
        </p:nvSpPr>
        <p:spPr>
          <a:xfrm>
            <a:off x="882000" y="559261"/>
            <a:ext cx="11322005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IL" sz="5500" dirty="0">
                <a:latin typeface="Weizmann" pitchFamily="2" charset="-79"/>
                <a:cs typeface="Weizmann" pitchFamily="2" charset="-79"/>
              </a:rPr>
              <a:t>Project roadmap</a:t>
            </a:r>
            <a:endParaRPr lang="en-US" sz="5500" dirty="0">
              <a:latin typeface="Weizmann" pitchFamily="2" charset="-79"/>
              <a:cs typeface="Weizmann" pitchFamily="2" charset="-79"/>
            </a:endParaRP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262EC2E0-AED8-5025-A150-71D6D73061C8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0" y="10673529"/>
            <a:ext cx="2830097" cy="637409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C950C8C-C6D7-830E-3571-E5468B71D62A}"/>
              </a:ext>
            </a:extLst>
          </p:cNvPr>
          <p:cNvSpPr/>
          <p:nvPr/>
        </p:nvSpPr>
        <p:spPr>
          <a:xfrm rot="19305021">
            <a:off x="10682038" y="6600357"/>
            <a:ext cx="2250807" cy="558883"/>
          </a:xfrm>
          <a:custGeom>
            <a:avLst/>
            <a:gdLst>
              <a:gd name="csX0" fmla="*/ 2250807 w 2250807"/>
              <a:gd name="csY0" fmla="*/ 0 h 558883"/>
              <a:gd name="csX1" fmla="*/ 1810226 w 2250807"/>
              <a:gd name="csY1" fmla="*/ 558882 h 558883"/>
              <a:gd name="csX2" fmla="*/ 708947 w 2250807"/>
              <a:gd name="csY2" fmla="*/ 558883 h 558883"/>
              <a:gd name="csX3" fmla="*/ 0 w 2250807"/>
              <a:gd name="csY3" fmla="*/ 1 h 55888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2250807" h="558883">
                <a:moveTo>
                  <a:pt x="2250807" y="0"/>
                </a:moveTo>
                <a:lnTo>
                  <a:pt x="1810226" y="558882"/>
                </a:lnTo>
                <a:lnTo>
                  <a:pt x="708947" y="558883"/>
                </a:lnTo>
                <a:lnTo>
                  <a:pt x="0" y="1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IL" sz="2200" b="1" dirty="0">
                <a:solidFill>
                  <a:srgbClr val="002060"/>
                </a:solidFill>
              </a:rPr>
              <a:t>In progress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41075A-44A4-7C40-D603-021828A291FD}"/>
              </a:ext>
            </a:extLst>
          </p:cNvPr>
          <p:cNvSpPr txBox="1"/>
          <p:nvPr/>
        </p:nvSpPr>
        <p:spPr>
          <a:xfrm>
            <a:off x="6313417" y="10910828"/>
            <a:ext cx="7478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Ryan Felkai,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SARAF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&amp;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WIS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 TPC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mini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-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workshop</a:t>
            </a:r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, 19th February 2026</a:t>
            </a:r>
          </a:p>
        </p:txBody>
      </p:sp>
    </p:spTree>
    <p:extLst>
      <p:ext uri="{BB962C8B-B14F-4D97-AF65-F5344CB8AC3E}">
        <p14:creationId xmlns:p14="http://schemas.microsoft.com/office/powerpoint/2010/main" val="1555823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EB34C6F-EBBB-AEDA-A4CE-B2B7DD27AD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g object 17">
            <a:extLst>
              <a:ext uri="{FF2B5EF4-FFF2-40B4-BE49-F238E27FC236}">
                <a16:creationId xmlns:a16="http://schemas.microsoft.com/office/drawing/2014/main" id="{4A1AC403-A041-2FB3-C0D0-89D7600368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10236728"/>
            <a:ext cx="20105688" cy="0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2222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 sz="1799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C61CEED-4B9E-1953-AE67-750426000F40}"/>
              </a:ext>
            </a:extLst>
          </p:cNvPr>
          <p:cNvSpPr/>
          <p:nvPr/>
        </p:nvSpPr>
        <p:spPr>
          <a:xfrm>
            <a:off x="19047" y="9990148"/>
            <a:ext cx="20086641" cy="695040"/>
          </a:xfrm>
          <a:prstGeom prst="rect">
            <a:avLst/>
          </a:prstGeom>
          <a:solidFill>
            <a:srgbClr val="F8F2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D4D86E-B854-DA92-C2C2-529FC051DD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435102" y="7265231"/>
            <a:ext cx="3888662" cy="2927934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8FDDF4A-4412-8310-324A-CED5EAC444CC}"/>
              </a:ext>
            </a:extLst>
          </p:cNvPr>
          <p:cNvSpPr/>
          <p:nvPr/>
        </p:nvSpPr>
        <p:spPr>
          <a:xfrm>
            <a:off x="1493935" y="3350061"/>
            <a:ext cx="4885433" cy="3975508"/>
          </a:xfrm>
          <a:prstGeom prst="roundRect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8ED728-4D8D-7F69-F779-362ED257CE3D}"/>
              </a:ext>
            </a:extLst>
          </p:cNvPr>
          <p:cNvSpPr txBox="1"/>
          <p:nvPr/>
        </p:nvSpPr>
        <p:spPr>
          <a:xfrm>
            <a:off x="1950688" y="3507228"/>
            <a:ext cx="3971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800" b="1" dirty="0">
                <a:latin typeface="Benton Sans"/>
                <a:cs typeface="Weizmann" panose="020B0604020202020204" charset="-79"/>
              </a:rPr>
              <a:t>Prototype at Weizmann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A4EFDB-EFD9-387E-E4B5-D3CF5EE0DBB0}"/>
              </a:ext>
            </a:extLst>
          </p:cNvPr>
          <p:cNvSpPr txBox="1"/>
          <p:nvPr/>
        </p:nvSpPr>
        <p:spPr>
          <a:xfrm>
            <a:off x="1526596" y="4008995"/>
            <a:ext cx="48241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L" sz="2800" dirty="0">
                <a:latin typeface="Benton Sans"/>
                <a:cs typeface="Weizmann" panose="020B0604020202020204" charset="-79"/>
              </a:rPr>
              <a:t>Electron transport,</a:t>
            </a:r>
            <a:br>
              <a:rPr lang="en-IL" sz="2800" dirty="0">
                <a:latin typeface="Benton Sans"/>
                <a:cs typeface="Weizmann" panose="020B0604020202020204" charset="-79"/>
              </a:rPr>
            </a:br>
            <a:r>
              <a:rPr lang="en-IL" sz="2800" dirty="0">
                <a:latin typeface="Benton Sans"/>
                <a:cs typeface="Weizmann" panose="020B0604020202020204" charset="-79"/>
              </a:rPr>
              <a:t>charge amplification, electroluminescence and imaging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L" sz="2800" dirty="0">
                <a:latin typeface="Benton Sans"/>
                <a:cs typeface="Weizmann" panose="020B0604020202020204" charset="-79"/>
              </a:rPr>
              <a:t>Test-bench for novel imaging techniques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DD8E358-405E-0CD5-D2D9-20779E75FC44}"/>
              </a:ext>
            </a:extLst>
          </p:cNvPr>
          <p:cNvSpPr/>
          <p:nvPr/>
        </p:nvSpPr>
        <p:spPr>
          <a:xfrm rot="19305021">
            <a:off x="4565039" y="6590991"/>
            <a:ext cx="2250807" cy="558883"/>
          </a:xfrm>
          <a:custGeom>
            <a:avLst/>
            <a:gdLst>
              <a:gd name="csX0" fmla="*/ 2250807 w 2250807"/>
              <a:gd name="csY0" fmla="*/ 0 h 558883"/>
              <a:gd name="csX1" fmla="*/ 1810226 w 2250807"/>
              <a:gd name="csY1" fmla="*/ 558882 h 558883"/>
              <a:gd name="csX2" fmla="*/ 708947 w 2250807"/>
              <a:gd name="csY2" fmla="*/ 558883 h 558883"/>
              <a:gd name="csX3" fmla="*/ 0 w 2250807"/>
              <a:gd name="csY3" fmla="*/ 1 h 55888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2250807" h="558883">
                <a:moveTo>
                  <a:pt x="2250807" y="0"/>
                </a:moveTo>
                <a:lnTo>
                  <a:pt x="1810226" y="558882"/>
                </a:lnTo>
                <a:lnTo>
                  <a:pt x="708947" y="558883"/>
                </a:lnTo>
                <a:lnTo>
                  <a:pt x="0" y="1"/>
                </a:ln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IL" sz="2200" b="1" dirty="0">
                <a:solidFill>
                  <a:srgbClr val="FFFF00"/>
                </a:solidFill>
              </a:rPr>
              <a:t>This talk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A92FB11-0170-9EB8-D528-AAEB57BA3B6A}"/>
              </a:ext>
            </a:extLst>
          </p:cNvPr>
          <p:cNvSpPr/>
          <p:nvPr/>
        </p:nvSpPr>
        <p:spPr>
          <a:xfrm>
            <a:off x="-1" y="849597"/>
            <a:ext cx="20105689" cy="695040"/>
          </a:xfrm>
          <a:prstGeom prst="rect">
            <a:avLst/>
          </a:prstGeom>
          <a:solidFill>
            <a:srgbClr val="F8F2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D34FA0EB-158E-2BEA-C417-D52FB889062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776187" y="1243323"/>
            <a:ext cx="7996614" cy="920443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1C7293B-FC45-F3B5-FECE-394367AE2D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4" r="15653"/>
          <a:stretch>
            <a:fillRect/>
          </a:stretch>
        </p:blipFill>
        <p:spPr>
          <a:xfrm rot="5400000">
            <a:off x="10680615" y="-66886"/>
            <a:ext cx="3932385" cy="42193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D203993-8EF8-B1DC-C60A-947F6FFD55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65305" y="6895160"/>
            <a:ext cx="5399934" cy="380546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42F5AA2-BE9C-244E-5026-C702B08C482F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9827" b="3713"/>
          <a:stretch>
            <a:fillRect/>
          </a:stretch>
        </p:blipFill>
        <p:spPr>
          <a:xfrm>
            <a:off x="15984348" y="7235347"/>
            <a:ext cx="3301048" cy="3805465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93BB67B-2385-4A0D-A249-52A466774099}"/>
              </a:ext>
            </a:extLst>
          </p:cNvPr>
          <p:cNvSpPr/>
          <p:nvPr/>
        </p:nvSpPr>
        <p:spPr>
          <a:xfrm>
            <a:off x="13726320" y="3350059"/>
            <a:ext cx="4885433" cy="3975503"/>
          </a:xfrm>
          <a:prstGeom prst="roundRect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AEA6AE-CB6D-AE02-FB24-5C77F23D2758}"/>
              </a:ext>
            </a:extLst>
          </p:cNvPr>
          <p:cNvSpPr txBox="1"/>
          <p:nvPr/>
        </p:nvSpPr>
        <p:spPr>
          <a:xfrm>
            <a:off x="14122458" y="3507227"/>
            <a:ext cx="3971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800" b="1" dirty="0">
                <a:latin typeface="Benton Sans"/>
                <a:cs typeface="Weizmann" panose="020B0604020202020204" charset="-79"/>
              </a:rPr>
              <a:t>Commissioning + Physics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08B97E-D0A3-6B3E-E3F6-182914AD6961}"/>
              </a:ext>
            </a:extLst>
          </p:cNvPr>
          <p:cNvSpPr txBox="1"/>
          <p:nvPr/>
        </p:nvSpPr>
        <p:spPr>
          <a:xfrm>
            <a:off x="13792767" y="3950695"/>
            <a:ext cx="48241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L" sz="2800" dirty="0">
                <a:latin typeface="Benton Sans"/>
                <a:cs typeface="Weizmann" panose="020B0604020202020204" charset="-79"/>
              </a:rPr>
              <a:t>Simulations:</a:t>
            </a:r>
          </a:p>
          <a:p>
            <a:r>
              <a:rPr lang="en-IL" sz="2800" dirty="0">
                <a:latin typeface="Benton Sans"/>
                <a:cs typeface="Weizmann" panose="020B0604020202020204" charset="-79"/>
              </a:rPr>
              <a:t>	- Neutron background</a:t>
            </a:r>
          </a:p>
          <a:p>
            <a:r>
              <a:rPr lang="en-IL" sz="2800" dirty="0">
                <a:latin typeface="Benton Sans"/>
                <a:cs typeface="Weizmann" panose="020B0604020202020204" charset="-79"/>
              </a:rPr>
              <a:t>	- Reaction products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L" sz="2800" dirty="0">
                <a:latin typeface="Benton Sans"/>
                <a:cs typeface="Weizmann" panose="020B0604020202020204" charset="-79"/>
              </a:rPr>
              <a:t>Early runs: Collimated nuclear reactor neutron flux on Boron-10 targets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044403F-A3E8-1208-1770-B17C61EC29DC}"/>
              </a:ext>
            </a:extLst>
          </p:cNvPr>
          <p:cNvSpPr/>
          <p:nvPr/>
        </p:nvSpPr>
        <p:spPr>
          <a:xfrm>
            <a:off x="7610127" y="3350061"/>
            <a:ext cx="4885433" cy="3975507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09B7CD-0A01-0107-6F47-04093BC026D9}"/>
              </a:ext>
            </a:extLst>
          </p:cNvPr>
          <p:cNvSpPr txBox="1"/>
          <p:nvPr/>
        </p:nvSpPr>
        <p:spPr>
          <a:xfrm>
            <a:off x="8066880" y="3489015"/>
            <a:ext cx="3971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800" b="1" dirty="0">
                <a:latin typeface="Benton Sans"/>
                <a:cs typeface="Weizmann" panose="020B0604020202020204" charset="-79"/>
              </a:rPr>
              <a:t>Multi-purpose detector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3B1FD62-4123-2665-EA96-CEEA5DB7B935}"/>
              </a:ext>
            </a:extLst>
          </p:cNvPr>
          <p:cNvSpPr txBox="1"/>
          <p:nvPr/>
        </p:nvSpPr>
        <p:spPr>
          <a:xfrm>
            <a:off x="7620178" y="3951787"/>
            <a:ext cx="48241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L" sz="2800" dirty="0">
                <a:latin typeface="Benton Sans"/>
                <a:cs typeface="Weizmann" panose="020B0604020202020204" charset="-79"/>
              </a:rPr>
              <a:t>Scaled up geometry</a:t>
            </a:r>
            <a:br>
              <a:rPr lang="en-IL" sz="2800" dirty="0">
                <a:latin typeface="Benton Sans"/>
                <a:cs typeface="Weizmann" panose="020B0604020202020204" charset="-79"/>
              </a:rPr>
            </a:br>
            <a:r>
              <a:rPr lang="en-IL" sz="2800" dirty="0">
                <a:latin typeface="Benton Sans"/>
                <a:cs typeface="Weizmann" panose="020B0604020202020204" charset="-79"/>
              </a:rPr>
              <a:t>(20 cm drift length)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L" sz="2800" dirty="0" err="1">
                <a:latin typeface="Benton Sans"/>
                <a:cs typeface="Weizmann" panose="020B0604020202020204" charset="-79"/>
              </a:rPr>
              <a:t>Tunable</a:t>
            </a:r>
            <a:r>
              <a:rPr lang="en-IL" sz="2800" dirty="0">
                <a:latin typeface="Benton Sans"/>
                <a:cs typeface="Weizmann" panose="020B0604020202020204" charset="-79"/>
              </a:rPr>
              <a:t> pressure</a:t>
            </a:r>
            <a:br>
              <a:rPr lang="en-IL" sz="2800" dirty="0">
                <a:latin typeface="Benton Sans"/>
                <a:cs typeface="Weizmann" panose="020B0604020202020204" charset="-79"/>
              </a:rPr>
            </a:br>
            <a:r>
              <a:rPr lang="en-IL" sz="2800" dirty="0">
                <a:latin typeface="Benton Sans"/>
                <a:cs typeface="Weizmann" panose="020B0604020202020204" charset="-79"/>
              </a:rPr>
              <a:t>(10 mbar up to 1 bar)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L" sz="2800" dirty="0">
                <a:latin typeface="Benton Sans"/>
                <a:cs typeface="Weizmann" panose="020B0604020202020204" charset="-79"/>
              </a:rPr>
              <a:t>Modular design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DEEB1DD-37CA-EC43-3BD3-1FBF8DD03489}"/>
              </a:ext>
            </a:extLst>
          </p:cNvPr>
          <p:cNvSpPr txBox="1"/>
          <p:nvPr/>
        </p:nvSpPr>
        <p:spPr>
          <a:xfrm>
            <a:off x="882000" y="559261"/>
            <a:ext cx="11322005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IL" sz="5500" dirty="0">
                <a:latin typeface="Weizmann" pitchFamily="2" charset="-79"/>
                <a:cs typeface="Weizmann" pitchFamily="2" charset="-79"/>
              </a:rPr>
              <a:t>Project roadmap</a:t>
            </a:r>
            <a:endParaRPr lang="en-US" sz="5500" dirty="0">
              <a:latin typeface="Weizmann" pitchFamily="2" charset="-79"/>
              <a:cs typeface="Weizmann" pitchFamily="2" charset="-79"/>
            </a:endParaRP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5E628609-0B66-0957-38FC-E534720B7004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0" y="10673529"/>
            <a:ext cx="2830097" cy="637409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F765CC4-894B-30C4-4523-398DB2645383}"/>
              </a:ext>
            </a:extLst>
          </p:cNvPr>
          <p:cNvSpPr/>
          <p:nvPr/>
        </p:nvSpPr>
        <p:spPr>
          <a:xfrm rot="19305021">
            <a:off x="10682038" y="6600357"/>
            <a:ext cx="2250807" cy="558883"/>
          </a:xfrm>
          <a:custGeom>
            <a:avLst/>
            <a:gdLst>
              <a:gd name="csX0" fmla="*/ 2250807 w 2250807"/>
              <a:gd name="csY0" fmla="*/ 0 h 558883"/>
              <a:gd name="csX1" fmla="*/ 1810226 w 2250807"/>
              <a:gd name="csY1" fmla="*/ 558882 h 558883"/>
              <a:gd name="csX2" fmla="*/ 708947 w 2250807"/>
              <a:gd name="csY2" fmla="*/ 558883 h 558883"/>
              <a:gd name="csX3" fmla="*/ 0 w 2250807"/>
              <a:gd name="csY3" fmla="*/ 1 h 55888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2250807" h="558883">
                <a:moveTo>
                  <a:pt x="2250807" y="0"/>
                </a:moveTo>
                <a:lnTo>
                  <a:pt x="1810226" y="558882"/>
                </a:lnTo>
                <a:lnTo>
                  <a:pt x="708947" y="558883"/>
                </a:lnTo>
                <a:lnTo>
                  <a:pt x="0" y="1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IL" sz="2200" b="1" dirty="0">
                <a:solidFill>
                  <a:srgbClr val="002060"/>
                </a:solidFill>
              </a:rPr>
              <a:t>In progress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D0699-AD80-8B77-C47D-08AD4A9B90F3}"/>
              </a:ext>
            </a:extLst>
          </p:cNvPr>
          <p:cNvSpPr/>
          <p:nvPr/>
        </p:nvSpPr>
        <p:spPr>
          <a:xfrm rot="19305021">
            <a:off x="16777497" y="6584256"/>
            <a:ext cx="2250807" cy="558883"/>
          </a:xfrm>
          <a:custGeom>
            <a:avLst/>
            <a:gdLst>
              <a:gd name="csX0" fmla="*/ 2250807 w 2250807"/>
              <a:gd name="csY0" fmla="*/ 0 h 558883"/>
              <a:gd name="csX1" fmla="*/ 1810226 w 2250807"/>
              <a:gd name="csY1" fmla="*/ 558882 h 558883"/>
              <a:gd name="csX2" fmla="*/ 708947 w 2250807"/>
              <a:gd name="csY2" fmla="*/ 558883 h 558883"/>
              <a:gd name="csX3" fmla="*/ 0 w 2250807"/>
              <a:gd name="csY3" fmla="*/ 1 h 55888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2250807" h="558883">
                <a:moveTo>
                  <a:pt x="2250807" y="0"/>
                </a:moveTo>
                <a:lnTo>
                  <a:pt x="1810226" y="558882"/>
                </a:lnTo>
                <a:lnTo>
                  <a:pt x="708947" y="558883"/>
                </a:lnTo>
                <a:lnTo>
                  <a:pt x="0" y="1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IL" sz="2200" b="1" dirty="0">
                <a:solidFill>
                  <a:srgbClr val="002060"/>
                </a:solidFill>
              </a:rPr>
              <a:t>In progress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5073735-B18B-ED57-F56F-153188AF4561}"/>
              </a:ext>
            </a:extLst>
          </p:cNvPr>
          <p:cNvSpPr txBox="1"/>
          <p:nvPr/>
        </p:nvSpPr>
        <p:spPr>
          <a:xfrm>
            <a:off x="6313417" y="10910828"/>
            <a:ext cx="7478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Ryan Felkai,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SARAF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&amp;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WIS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 TPC 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mini</a:t>
            </a:r>
            <a:r>
              <a:rPr lang="en-IL" sz="2000" dirty="0">
                <a:latin typeface="Weizmann" pitchFamily="2" charset="-79"/>
                <a:cs typeface="Weizmann" pitchFamily="2" charset="-79"/>
              </a:rPr>
              <a:t>-</a:t>
            </a:r>
            <a:r>
              <a:rPr lang="fr-FR" sz="2000" dirty="0">
                <a:latin typeface="Weizmann" pitchFamily="2" charset="-79"/>
                <a:cs typeface="Weizmann" pitchFamily="2" charset="-79"/>
              </a:rPr>
              <a:t>workshop</a:t>
            </a:r>
            <a:r>
              <a:rPr lang="en-IL" sz="2000" dirty="0">
                <a:latin typeface="Weizmann" panose="020B0604020202020204" charset="-79"/>
                <a:cs typeface="Weizmann" panose="020B0604020202020204" charset="-79"/>
              </a:rPr>
              <a:t>, 19th February 2026</a:t>
            </a:r>
          </a:p>
        </p:txBody>
      </p:sp>
    </p:spTree>
    <p:extLst>
      <p:ext uri="{BB962C8B-B14F-4D97-AF65-F5344CB8AC3E}">
        <p14:creationId xmlns:p14="http://schemas.microsoft.com/office/powerpoint/2010/main" val="2767987719"/>
      </p:ext>
    </p:extLst>
  </p:cSld>
  <p:clrMapOvr>
    <a:masterClrMapping/>
  </p:clrMapOvr>
</p:sld>
</file>

<file path=ppt/theme/theme1.xml><?xml version="1.0" encoding="utf-8"?>
<a:theme xmlns:a="http://schemas.openxmlformats.org/drawingml/2006/main" name="37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5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35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7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8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9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1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34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14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16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17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18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19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3.xml><?xml version="1.0" encoding="utf-8"?>
<a:theme xmlns:a="http://schemas.openxmlformats.org/drawingml/2006/main" name="2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4.xml><?xml version="1.0" encoding="utf-8"?>
<a:theme xmlns:a="http://schemas.openxmlformats.org/drawingml/2006/main" name="24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5.xml><?xml version="1.0" encoding="utf-8"?>
<a:theme xmlns:a="http://schemas.openxmlformats.org/drawingml/2006/main" name="25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27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7.xml><?xml version="1.0" encoding="utf-8"?>
<a:theme xmlns:a="http://schemas.openxmlformats.org/drawingml/2006/main" name="29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8.xml><?xml version="1.0" encoding="utf-8"?>
<a:theme xmlns:a="http://schemas.openxmlformats.org/drawingml/2006/main" name="3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9.xml><?xml version="1.0" encoding="utf-8"?>
<a:theme xmlns:a="http://schemas.openxmlformats.org/drawingml/2006/main" name="1_Custom Design">
  <a:themeElements>
    <a:clrScheme name="Weizmann">
      <a:dk1>
        <a:srgbClr val="000000"/>
      </a:dk1>
      <a:lt1>
        <a:srgbClr val="F9F5EA"/>
      </a:lt1>
      <a:dk2>
        <a:srgbClr val="000000"/>
      </a:dk2>
      <a:lt2>
        <a:srgbClr val="F9F5EA"/>
      </a:lt2>
      <a:accent1>
        <a:srgbClr val="FFFFFF"/>
      </a:accent1>
      <a:accent2>
        <a:srgbClr val="F9F5EA"/>
      </a:accent2>
      <a:accent3>
        <a:srgbClr val="D8D8D8"/>
      </a:accent3>
      <a:accent4>
        <a:srgbClr val="A5A5A5"/>
      </a:accent4>
      <a:accent5>
        <a:srgbClr val="3F3F3F"/>
      </a:accent5>
      <a:accent6>
        <a:srgbClr val="0C0C0C"/>
      </a:accent6>
      <a:hlink>
        <a:srgbClr val="BFBFBF"/>
      </a:hlink>
      <a:folHlink>
        <a:srgbClr val="A5A5A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9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0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26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21243</TotalTime>
  <Words>2035</Words>
  <Application>Microsoft Office PowerPoint</Application>
  <PresentationFormat>Custom</PresentationFormat>
  <Paragraphs>218</Paragraphs>
  <Slides>25</Slides>
  <Notes>5</Notes>
  <HiddenSlides>0</HiddenSlides>
  <MMClips>3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29</vt:i4>
      </vt:variant>
      <vt:variant>
        <vt:lpstr>Slide Titles</vt:lpstr>
      </vt:variant>
      <vt:variant>
        <vt:i4>25</vt:i4>
      </vt:variant>
    </vt:vector>
  </HeadingPairs>
  <TitlesOfParts>
    <vt:vector size="61" baseType="lpstr">
      <vt:lpstr>Calibri</vt:lpstr>
      <vt:lpstr>Benton Sans</vt:lpstr>
      <vt:lpstr>Weizmann BETA 5</vt:lpstr>
      <vt:lpstr>Ezer Doo TRIAL ONLY</vt:lpstr>
      <vt:lpstr>Weizmann</vt:lpstr>
      <vt:lpstr>Wingdings</vt:lpstr>
      <vt:lpstr>Arial</vt:lpstr>
      <vt:lpstr>37_Office Theme</vt:lpstr>
      <vt:lpstr>32_Office Theme</vt:lpstr>
      <vt:lpstr>39_Office Theme</vt:lpstr>
      <vt:lpstr>42_Office Theme</vt:lpstr>
      <vt:lpstr>43_Office Theme</vt:lpstr>
      <vt:lpstr>41_Office Theme</vt:lpstr>
      <vt:lpstr>40_Office Theme</vt:lpstr>
      <vt:lpstr>2_Office Theme</vt:lpstr>
      <vt:lpstr>26_Office Theme</vt:lpstr>
      <vt:lpstr>3_Office Theme</vt:lpstr>
      <vt:lpstr>5_Office Theme</vt:lpstr>
      <vt:lpstr>35_Office Theme</vt:lpstr>
      <vt:lpstr>7_Office Theme</vt:lpstr>
      <vt:lpstr>8_Office Theme</vt:lpstr>
      <vt:lpstr>9_Office Theme</vt:lpstr>
      <vt:lpstr>12_Office Theme</vt:lpstr>
      <vt:lpstr>34_Office Theme</vt:lpstr>
      <vt:lpstr>14_Office Theme</vt:lpstr>
      <vt:lpstr>16_Office Theme</vt:lpstr>
      <vt:lpstr>17_Office Theme</vt:lpstr>
      <vt:lpstr>18_Office Theme</vt:lpstr>
      <vt:lpstr>19_Office Theme</vt:lpstr>
      <vt:lpstr>22_Office Theme</vt:lpstr>
      <vt:lpstr>24_Office Theme</vt:lpstr>
      <vt:lpstr>25_Office Theme</vt:lpstr>
      <vt:lpstr>27_Office Theme</vt:lpstr>
      <vt:lpstr>29_Office Theme</vt:lpstr>
      <vt:lpstr>31_Office Theme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Frates</dc:creator>
  <cp:lastModifiedBy>Ryan Felkai</cp:lastModifiedBy>
  <cp:revision>203</cp:revision>
  <dcterms:created xsi:type="dcterms:W3CDTF">2023-01-11T12:18:24Z</dcterms:created>
  <dcterms:modified xsi:type="dcterms:W3CDTF">2026-02-19T07:27:11Z</dcterms:modified>
</cp:coreProperties>
</file>