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1" r:id="rId9"/>
    <p:sldId id="28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9" r:id="rId19"/>
    <p:sldId id="280" r:id="rId20"/>
    <p:sldId id="282" r:id="rId21"/>
    <p:sldId id="281" r:id="rId22"/>
    <p:sldId id="278" r:id="rId23"/>
    <p:sldId id="276" r:id="rId24"/>
    <p:sldId id="284" r:id="rId25"/>
    <p:sldId id="262" r:id="rId26"/>
    <p:sldId id="273" r:id="rId27"/>
    <p:sldId id="260" r:id="rId28"/>
    <p:sldId id="275" r:id="rId29"/>
    <p:sldId id="277" r:id="rId30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9" autoAdjust="0"/>
    <p:restoredTop sz="94660"/>
  </p:normalViewPr>
  <p:slideViewPr>
    <p:cSldViewPr snapToGrid="0" showGuides="1">
      <p:cViewPr varScale="1">
        <p:scale>
          <a:sx n="126" d="100"/>
          <a:sy n="126" d="100"/>
        </p:scale>
        <p:origin x="272" y="192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53A080B-50EC-47C9-9495-8C6455D07F9C}" type="datetimeFigureOut">
              <a:rPr lang="en-US" smtClean="0"/>
              <a:t>2/19/26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3817B07C-DF6C-4345-BDE6-D8ED65AAA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73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4AFA9-BE7A-D248-9FB0-3BF49F21ACC9}" type="datetimeFigureOut">
              <a:rPr lang="en-IL" smtClean="0"/>
              <a:t>19/02/2026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2F50B-8DE2-0B4B-98C0-0E0E085F79B4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2340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1FF1-E7DB-1446-9458-4CB584A4CC7F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2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50-EC31-3C46-B6B2-DFCBFDC65B2B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1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2729-8733-644B-AB14-98E261C25C74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8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90C1-0588-3D47-AADD-5E1BE30ADD14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0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1BDA-DE3E-2D49-BD93-E738C1AD7FD4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9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463F-6C04-724A-9283-AC3B4D1B9869}" type="datetime1">
              <a:rPr lang="en-US" smtClean="0"/>
              <a:t>2/19/26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0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2FA5-8FC8-4742-BA70-DC3C5C8DDB8D}" type="datetime1">
              <a:rPr lang="en-US" smtClean="0"/>
              <a:t>2/19/26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4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7B7D-CAEE-054C-8B80-F73FC032460C}" type="datetime1">
              <a:rPr lang="en-US" smtClean="0"/>
              <a:t>2/19/26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6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D0F24-BA9A-A946-9D67-4EB9BEDEE4B6}" type="datetime1">
              <a:rPr lang="en-US" smtClean="0"/>
              <a:t>2/19/26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1133-0910-2446-B066-509BC20AD2F9}" type="datetime1">
              <a:rPr lang="en-US" smtClean="0"/>
              <a:t>2/19/26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2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A983-5F83-8B48-8279-196C95C527AC}" type="datetime1">
              <a:rPr lang="en-US" smtClean="0"/>
              <a:t>2/19/26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2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982B7-3A7A-4346-9468-2DF9431B7F2F}" type="datetime1">
              <a:rPr lang="en-US" smtClean="0"/>
              <a:t>2/19/26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E4C2-073B-47DA-93A0-9B3236C46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3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a/s10050-020-00286-7#auth-W_-Oertzen-Aff1-Aff2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article/10.1140/epja/s10050-020-00286-7#auth-A__K_-Nasirov-Aff3-Aff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9901" y="374904"/>
            <a:ext cx="55472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TPC detector at SARAF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34640" y="2258568"/>
            <a:ext cx="78667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Motivation for TPC detector at SARAF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The proposed detector scheme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Specific cases for the first “easy” experiment</a:t>
            </a:r>
          </a:p>
        </p:txBody>
      </p:sp>
    </p:spTree>
    <p:extLst>
      <p:ext uri="{BB962C8B-B14F-4D97-AF65-F5344CB8AC3E}">
        <p14:creationId xmlns:p14="http://schemas.microsoft.com/office/powerpoint/2010/main" val="226147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2475" y="0"/>
            <a:ext cx="76817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First reports on “exotic” fission events: </a:t>
            </a:r>
          </a:p>
          <a:p>
            <a:r>
              <a:rPr lang="en-US" sz="3600" b="1" dirty="0"/>
              <a:t>      long-range alphas in 1947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0102" t="52517" r="22704" b="5442"/>
          <a:stretch/>
        </p:blipFill>
        <p:spPr>
          <a:xfrm>
            <a:off x="2670886" y="1399276"/>
            <a:ext cx="5774614" cy="36715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41880" y="5106987"/>
            <a:ext cx="79491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Experiments with photographic emulsion soaked with Uranium salts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After irradiations with neutrons exotic events are visualized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From the track it is concluded that light fragment is LRA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t/b ~ 2 10</a:t>
            </a:r>
            <a:r>
              <a:rPr lang="en-US" b="1" baseline="30000" dirty="0">
                <a:solidFill>
                  <a:srgbClr val="FF0000"/>
                </a:solidFill>
              </a:rPr>
              <a:t>-3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LRA is emitted by ~ 90 </a:t>
            </a:r>
            <a:r>
              <a:rPr lang="en-US" dirty="0" err="1"/>
              <a:t>deg</a:t>
            </a:r>
            <a:r>
              <a:rPr lang="en-US" dirty="0"/>
              <a:t>, collinearity of heave fragment is slightly broken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345084" y="1981200"/>
            <a:ext cx="246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Range Alpha (LRA) </a:t>
            </a:r>
          </a:p>
        </p:txBody>
      </p:sp>
      <p:sp>
        <p:nvSpPr>
          <p:cNvPr id="3" name="Rectangle 2"/>
          <p:cNvSpPr/>
          <p:nvPr/>
        </p:nvSpPr>
        <p:spPr>
          <a:xfrm>
            <a:off x="8973905" y="2782669"/>
            <a:ext cx="2471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</a:rPr>
              <a:t>Tsien</a:t>
            </a:r>
            <a:r>
              <a:rPr lang="en-US" dirty="0">
                <a:latin typeface="Times New Roman" panose="02020603050405020304" pitchFamily="18" charset="0"/>
              </a:rPr>
              <a:t> San-</a:t>
            </a:r>
            <a:r>
              <a:rPr lang="en-US" dirty="0" err="1">
                <a:latin typeface="Times New Roman" panose="02020603050405020304" pitchFamily="18" charset="0"/>
              </a:rPr>
              <a:t>Tsiang</a:t>
            </a:r>
            <a:r>
              <a:rPr lang="en-US" dirty="0">
                <a:latin typeface="Times New Roman" panose="02020603050405020304" pitchFamily="18" charset="0"/>
              </a:rPr>
              <a:t> et al., </a:t>
            </a:r>
          </a:p>
          <a:p>
            <a:r>
              <a:rPr lang="en-US" dirty="0">
                <a:latin typeface="Times New Roman" panose="02020603050405020304" pitchFamily="18" charset="0"/>
              </a:rPr>
              <a:t>Phys. Rev.71,382 (1947)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3FB41-71CF-587A-EB78-0E0EEA47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21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301" t="37551" r="32959" b="11021"/>
          <a:stretch/>
        </p:blipFill>
        <p:spPr>
          <a:xfrm>
            <a:off x="6739553" y="1770380"/>
            <a:ext cx="5080152" cy="28963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607" t="25170" r="32118" b="31157"/>
          <a:stretch/>
        </p:blipFill>
        <p:spPr>
          <a:xfrm>
            <a:off x="0" y="1692531"/>
            <a:ext cx="6550090" cy="31381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6642" y="1048734"/>
            <a:ext cx="1848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Binary fission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46300" y="1087578"/>
            <a:ext cx="1995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Ternary fission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77" y="-45720"/>
            <a:ext cx="2736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Naive picture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FDEA4-7298-4003-7F12-AA4450FC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70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23656" y="-12700"/>
            <a:ext cx="44980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More exotic tracks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6520" t="50528" r="44821" b="27975"/>
          <a:stretch/>
        </p:blipFill>
        <p:spPr>
          <a:xfrm>
            <a:off x="3755573" y="1725715"/>
            <a:ext cx="3940628" cy="25537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59983" y="4787554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MR12"/>
              </a:rPr>
              <a:t>M. L. </a:t>
            </a:r>
            <a:r>
              <a:rPr lang="en-US" sz="1400" dirty="0" err="1">
                <a:latin typeface="CMR12"/>
              </a:rPr>
              <a:t>Muga</a:t>
            </a:r>
            <a:r>
              <a:rPr lang="en-US" sz="1400" dirty="0">
                <a:latin typeface="CMR12"/>
              </a:rPr>
              <a:t> al , Phys. Rev. </a:t>
            </a:r>
            <a:r>
              <a:rPr lang="en-US" sz="1400" dirty="0">
                <a:latin typeface="CMBX12"/>
              </a:rPr>
              <a:t>121 </a:t>
            </a:r>
            <a:r>
              <a:rPr lang="en-US" sz="1400" dirty="0">
                <a:latin typeface="CMR12"/>
              </a:rPr>
              <a:t>270 (1961) and others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7863" t="77690" r="45719" b="8489"/>
          <a:stretch/>
        </p:blipFill>
        <p:spPr>
          <a:xfrm>
            <a:off x="7847513" y="1970314"/>
            <a:ext cx="4344487" cy="2057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32069" y="960119"/>
            <a:ext cx="36085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              Ternary fission </a:t>
            </a:r>
          </a:p>
          <a:p>
            <a:r>
              <a:rPr lang="en-US" sz="2000" dirty="0"/>
              <a:t>      with short range light particle</a:t>
            </a:r>
          </a:p>
          <a:p>
            <a:r>
              <a:rPr lang="en-US" sz="2000" dirty="0"/>
              <a:t>                     </a:t>
            </a:r>
            <a:r>
              <a:rPr lang="en-US" sz="2000" dirty="0" err="1"/>
              <a:t>tripartition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964075" y="990599"/>
            <a:ext cx="38702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Ternary fission </a:t>
            </a:r>
          </a:p>
          <a:p>
            <a:pPr algn="ctr"/>
            <a:r>
              <a:rPr lang="en-US" sz="2000" dirty="0"/>
              <a:t>with roughly equal mass fragments</a:t>
            </a:r>
          </a:p>
          <a:p>
            <a:pPr algn="ctr"/>
            <a:r>
              <a:rPr lang="en-US" sz="2000" dirty="0"/>
              <a:t>           true ternary fission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7232" t="27573" r="44821" b="53220"/>
          <a:stretch/>
        </p:blipFill>
        <p:spPr>
          <a:xfrm>
            <a:off x="1" y="1839685"/>
            <a:ext cx="3744686" cy="22542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75063" y="1275805"/>
            <a:ext cx="1961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Long range alpha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5307E8-50DF-24B4-871D-BEAD53578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2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664" t="22041" r="33801" b="17415"/>
          <a:stretch/>
        </p:blipFill>
        <p:spPr>
          <a:xfrm>
            <a:off x="111967" y="682690"/>
            <a:ext cx="5551716" cy="41521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7576" y="4908308"/>
            <a:ext cx="27531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Times New Roman" panose="02020603050405020304" pitchFamily="18" charset="0"/>
              </a:rPr>
              <a:t>Tsien</a:t>
            </a:r>
            <a:r>
              <a:rPr lang="en-US" sz="1400" dirty="0">
                <a:latin typeface="Times New Roman" panose="02020603050405020304" pitchFamily="18" charset="0"/>
              </a:rPr>
              <a:t> San-</a:t>
            </a:r>
            <a:r>
              <a:rPr lang="en-US" sz="1400" dirty="0" err="1">
                <a:latin typeface="Times New Roman" panose="02020603050405020304" pitchFamily="18" charset="0"/>
              </a:rPr>
              <a:t>Tsiang</a:t>
            </a:r>
            <a:r>
              <a:rPr lang="en-US" sz="1400" dirty="0">
                <a:latin typeface="Times New Roman" panose="02020603050405020304" pitchFamily="18" charset="0"/>
              </a:rPr>
              <a:t> et al, Nature 1947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81119" y="5359154"/>
            <a:ext cx="77220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evidence on quaternary fissions tracks in the pioneering papers from 1947</a:t>
            </a:r>
          </a:p>
          <a:p>
            <a:r>
              <a:rPr lang="en-US" dirty="0"/>
              <a:t>The ratio of exotic to binary events </a:t>
            </a:r>
            <a:r>
              <a:rPr lang="en-US" b="1" dirty="0">
                <a:solidFill>
                  <a:srgbClr val="FF0000"/>
                </a:solidFill>
              </a:rPr>
              <a:t>t/b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~ </a:t>
            </a:r>
            <a:r>
              <a:rPr lang="en-US" b="1" dirty="0">
                <a:solidFill>
                  <a:srgbClr val="FF0000"/>
                </a:solidFill>
              </a:rPr>
              <a:t>3 10</a:t>
            </a:r>
            <a:r>
              <a:rPr lang="en-US" b="1" baseline="30000" dirty="0">
                <a:solidFill>
                  <a:srgbClr val="FF0000"/>
                </a:solidFill>
              </a:rPr>
              <a:t>-3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q/b</a:t>
            </a:r>
            <a:r>
              <a:rPr lang="en-US" dirty="0">
                <a:solidFill>
                  <a:srgbClr val="FF0000"/>
                </a:solidFill>
              </a:rPr>
              <a:t>~ </a:t>
            </a:r>
            <a:r>
              <a:rPr lang="en-US" b="1" dirty="0">
                <a:solidFill>
                  <a:srgbClr val="FF0000"/>
                </a:solidFill>
              </a:rPr>
              <a:t>3 10</a:t>
            </a:r>
            <a:r>
              <a:rPr lang="en-US" b="1" baseline="30000" dirty="0">
                <a:solidFill>
                  <a:srgbClr val="FF0000"/>
                </a:solidFill>
              </a:rPr>
              <a:t>-4</a:t>
            </a:r>
          </a:p>
          <a:p>
            <a:r>
              <a:rPr lang="en-US" dirty="0"/>
              <a:t>In the later publication, much lower ratios </a:t>
            </a:r>
            <a:r>
              <a:rPr lang="en-US" b="1" dirty="0">
                <a:solidFill>
                  <a:srgbClr val="FF0000"/>
                </a:solidFill>
              </a:rPr>
              <a:t>t/b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&lt;</a:t>
            </a: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baseline="30000" dirty="0">
                <a:solidFill>
                  <a:srgbClr val="FF0000"/>
                </a:solidFill>
              </a:rPr>
              <a:t>-5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q/b</a:t>
            </a:r>
            <a:r>
              <a:rPr lang="en-US" dirty="0">
                <a:solidFill>
                  <a:srgbClr val="FF0000"/>
                </a:solidFill>
              </a:rPr>
              <a:t>&lt; </a:t>
            </a: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baseline="30000" dirty="0">
                <a:solidFill>
                  <a:srgbClr val="FF0000"/>
                </a:solidFill>
              </a:rPr>
              <a:t>-7</a:t>
            </a:r>
          </a:p>
          <a:p>
            <a:endParaRPr lang="en-US" dirty="0"/>
          </a:p>
          <a:p>
            <a:endParaRPr lang="en-US" b="1" baseline="30000" dirty="0"/>
          </a:p>
          <a:p>
            <a:endParaRPr lang="en-US" b="1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0689" t="29178" r="31045" b="39186"/>
          <a:stretch/>
        </p:blipFill>
        <p:spPr>
          <a:xfrm>
            <a:off x="5664200" y="1511299"/>
            <a:ext cx="4981756" cy="31362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93367" y="4664295"/>
            <a:ext cx="29936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Times New Roman" panose="02020603050405020304" pitchFamily="18" charset="0"/>
              </a:rPr>
              <a:t>Tsien</a:t>
            </a:r>
            <a:r>
              <a:rPr lang="en-US" sz="1400" dirty="0">
                <a:latin typeface="Times New Roman" panose="02020603050405020304" pitchFamily="18" charset="0"/>
              </a:rPr>
              <a:t> San-</a:t>
            </a:r>
            <a:r>
              <a:rPr lang="en-US" sz="1400" dirty="0" err="1">
                <a:latin typeface="Times New Roman" panose="02020603050405020304" pitchFamily="18" charset="0"/>
              </a:rPr>
              <a:t>Tsiang</a:t>
            </a:r>
            <a:r>
              <a:rPr lang="en-US" sz="1400" dirty="0">
                <a:latin typeface="Times New Roman" panose="02020603050405020304" pitchFamily="18" charset="0"/>
              </a:rPr>
              <a:t> et al, Phys. Rev 1947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543613" y="-114300"/>
            <a:ext cx="8407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More exotic tracks (quaternary fission)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C08B2-4AB6-04CE-0270-827B4C7B5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68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4494" y="140093"/>
            <a:ext cx="6205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Discrepancy in the literature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881" y="976111"/>
            <a:ext cx="117048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two decades a few  studies were done to obtain ratio of ternary to binary fission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These included experiments with nuclear emulsions ,  counting method (ionization chambers and solid state detectors) </a:t>
            </a:r>
          </a:p>
          <a:p>
            <a:r>
              <a:rPr lang="en-US" dirty="0"/>
              <a:t>          and   radiochemical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Reported </a:t>
            </a:r>
            <a:r>
              <a:rPr lang="en-US" u="sng" dirty="0"/>
              <a:t>large discrepancy</a:t>
            </a:r>
            <a:r>
              <a:rPr lang="en-US" dirty="0"/>
              <a:t> in results over four orders of magnitude.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029" t="54872" r="52837" b="12308"/>
          <a:stretch/>
        </p:blipFill>
        <p:spPr>
          <a:xfrm>
            <a:off x="958361" y="2787162"/>
            <a:ext cx="4440116" cy="2813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394" t="22693" r="53413" b="9615"/>
          <a:stretch/>
        </p:blipFill>
        <p:spPr>
          <a:xfrm>
            <a:off x="6854018" y="2976943"/>
            <a:ext cx="3510529" cy="37982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10373" y="2222582"/>
            <a:ext cx="53632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</a:t>
            </a:r>
          </a:p>
          <a:p>
            <a:pPr lvl="1"/>
            <a:r>
              <a:rPr lang="en-US" sz="1400" dirty="0" err="1"/>
              <a:t>Stonner&amp;Hilman</a:t>
            </a:r>
            <a:r>
              <a:rPr lang="en-US" sz="1400" dirty="0"/>
              <a:t>, Phys. Rev 1966 –radiochemical measurements </a:t>
            </a:r>
          </a:p>
          <a:p>
            <a:pPr lvl="1"/>
            <a:r>
              <a:rPr lang="en-US" sz="1400" dirty="0"/>
              <a:t>compared to </a:t>
            </a:r>
            <a:r>
              <a:rPr lang="en-US" sz="1400" dirty="0" err="1"/>
              <a:t>Muga</a:t>
            </a:r>
            <a:r>
              <a:rPr lang="en-US" sz="1400" dirty="0"/>
              <a:t>, Phys. Rev. Lett. 1963 – counting experiment </a:t>
            </a:r>
          </a:p>
        </p:txBody>
      </p:sp>
      <p:sp>
        <p:nvSpPr>
          <p:cNvPr id="10" name="Oval 9"/>
          <p:cNvSpPr/>
          <p:nvPr/>
        </p:nvSpPr>
        <p:spPr>
          <a:xfrm>
            <a:off x="7919049" y="4477109"/>
            <a:ext cx="836762" cy="15096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031351" y="3544818"/>
            <a:ext cx="1120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Muga</a:t>
            </a:r>
            <a:r>
              <a:rPr lang="en-US" sz="1600" dirty="0"/>
              <a:t> 1963</a:t>
            </a:r>
          </a:p>
        </p:txBody>
      </p:sp>
      <p:sp>
        <p:nvSpPr>
          <p:cNvPr id="12" name="Oval 11"/>
          <p:cNvSpPr/>
          <p:nvPr/>
        </p:nvSpPr>
        <p:spPr>
          <a:xfrm>
            <a:off x="8045377" y="3846713"/>
            <a:ext cx="1624834" cy="4578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755811" y="4720388"/>
            <a:ext cx="2037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Stonner&amp;Hilman</a:t>
            </a:r>
            <a:r>
              <a:rPr lang="en-US" sz="1600" dirty="0"/>
              <a:t> 1966</a:t>
            </a:r>
          </a:p>
          <a:p>
            <a:r>
              <a:rPr lang="en-US" sz="1600" dirty="0"/>
              <a:t>upper limits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960189" y="4075647"/>
            <a:ext cx="3085188" cy="1022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208819-6CA9-BE16-4C91-43D617CA2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7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901" y="0"/>
            <a:ext cx="8676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Measurements at ILL reactor (Grenoble)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425" t="17736" r="37240" b="37233"/>
          <a:stretch/>
        </p:blipFill>
        <p:spPr>
          <a:xfrm>
            <a:off x="151796" y="1130059"/>
            <a:ext cx="5771072" cy="30882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35008" y="3140015"/>
            <a:ext cx="1408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5 10</a:t>
            </a:r>
            <a:r>
              <a:rPr lang="en-US" sz="1600" b="1" baseline="30000" dirty="0"/>
              <a:t>14</a:t>
            </a:r>
            <a:r>
              <a:rPr lang="en-US" sz="1600" b="1" dirty="0"/>
              <a:t> n/cm</a:t>
            </a:r>
            <a:r>
              <a:rPr lang="en-US" sz="1600" b="1" baseline="30000" dirty="0"/>
              <a:t>2</a:t>
            </a:r>
            <a:r>
              <a:rPr lang="en-US" sz="1600" b="1" dirty="0"/>
              <a:t>/s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505" t="15220" r="25849" b="5157"/>
          <a:stretch/>
        </p:blipFill>
        <p:spPr>
          <a:xfrm>
            <a:off x="6539776" y="1017917"/>
            <a:ext cx="5652224" cy="4244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2713" y="4989709"/>
            <a:ext cx="51489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light products from neutron-induced fission</a:t>
            </a:r>
          </a:p>
          <a:p>
            <a:endParaRPr lang="en-US" dirty="0"/>
          </a:p>
          <a:p>
            <a:r>
              <a:rPr lang="en-US" dirty="0"/>
              <a:t>Consider these nuclei as a product of ternary fission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BC476C-F44E-7CD5-69B5-B92FDCC0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83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981" t="34088" r="28750" b="28427"/>
          <a:stretch/>
        </p:blipFill>
        <p:spPr>
          <a:xfrm>
            <a:off x="497736" y="927675"/>
            <a:ext cx="11272726" cy="6052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4421" y="0"/>
            <a:ext cx="5472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ILL results ternary fission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21000" y="910224"/>
            <a:ext cx="2239587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600" dirty="0">
                <a:solidFill>
                  <a:srgbClr val="000000"/>
                </a:solidFill>
                <a:latin typeface="Merriweather Sans"/>
                <a:hlinkClick r:id="rId3"/>
              </a:rPr>
              <a:t>V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rriweather Sans"/>
                <a:hlinkClick r:id="rId3"/>
              </a:rPr>
              <a:t>on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Merriweather Sans"/>
                <a:hlinkClick r:id="rId3"/>
              </a:rPr>
              <a:t>Oertzen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Merriweather Sans"/>
              </a:rPr>
              <a:t> &amp;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Merriweather Sans"/>
                <a:hlinkClick r:id="rId4"/>
              </a:rPr>
              <a:t>Nasirov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22D4F6-5B10-5200-54EB-6C04FB89D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5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9" t="35886" r="17897" b="10308"/>
          <a:stretch/>
        </p:blipFill>
        <p:spPr bwMode="auto">
          <a:xfrm>
            <a:off x="2503714" y="783641"/>
            <a:ext cx="7043057" cy="529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17622" y="72509"/>
            <a:ext cx="9520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Fission spectrum as a function of neutron energy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5B7A8F-A8DF-C5C7-772C-CF8EF3D51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37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641" t="19722" r="32734" b="10972"/>
          <a:stretch/>
        </p:blipFill>
        <p:spPr>
          <a:xfrm>
            <a:off x="133348" y="1075469"/>
            <a:ext cx="5418366" cy="5199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579" t="18195" r="34609" b="16528"/>
          <a:stretch/>
        </p:blipFill>
        <p:spPr>
          <a:xfrm>
            <a:off x="5781675" y="1419224"/>
            <a:ext cx="5829301" cy="44767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3447" y="0"/>
            <a:ext cx="6408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Other people also look into 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8400" y="5981700"/>
            <a:ext cx="5734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Only one image of ternary fission event taken by a modern </a:t>
            </a:r>
          </a:p>
          <a:p>
            <a:r>
              <a:rPr lang="en-US" dirty="0"/>
              <a:t>detector found in the literature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7594F-7578-2D47-3F68-3E132590B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25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" t="15786" r="-232" b="16309"/>
          <a:stretch/>
        </p:blipFill>
        <p:spPr>
          <a:xfrm>
            <a:off x="340143" y="1683314"/>
            <a:ext cx="11251474" cy="41365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8837" y="0"/>
            <a:ext cx="5289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Location for experiment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66928" y="5358332"/>
            <a:ext cx="8455660" cy="1224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745297" y="2815429"/>
            <a:ext cx="2590800" cy="254725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318680" y="1813943"/>
            <a:ext cx="1715588" cy="97536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420211" y="1712976"/>
            <a:ext cx="23005" cy="290512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6479685" y="3094104"/>
            <a:ext cx="949235" cy="975359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3732132" y="2970008"/>
            <a:ext cx="2764971" cy="63135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013448" y="1694688"/>
            <a:ext cx="9144" cy="76809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022592" y="2481072"/>
            <a:ext cx="420624" cy="78638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8677275" y="5086351"/>
            <a:ext cx="561975" cy="495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829425" y="1114425"/>
            <a:ext cx="1028700" cy="69532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TOF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01075" y="5172075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GALIT</a:t>
            </a:r>
          </a:p>
        </p:txBody>
      </p:sp>
    </p:spTree>
    <p:extLst>
      <p:ext uri="{BB962C8B-B14F-4D97-AF65-F5344CB8AC3E}">
        <p14:creationId xmlns:p14="http://schemas.microsoft.com/office/powerpoint/2010/main" val="118088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162" y="77070"/>
            <a:ext cx="108536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/>
              <a:t>Reactions with the charged particles products</a:t>
            </a:r>
          </a:p>
          <a:p>
            <a:pPr algn="ctr"/>
            <a:r>
              <a:rPr lang="en-US" sz="4400" b="1" dirty="0"/>
              <a:t> (</a:t>
            </a:r>
            <a:r>
              <a:rPr lang="en-US" sz="4400" b="1" dirty="0" err="1"/>
              <a:t>n,p</a:t>
            </a:r>
            <a:r>
              <a:rPr lang="en-US" sz="4400" b="1" dirty="0"/>
              <a:t>), (</a:t>
            </a:r>
            <a:r>
              <a:rPr lang="en-US" sz="4400" b="1" dirty="0" err="1"/>
              <a:t>n,a</a:t>
            </a:r>
            <a:r>
              <a:rPr lang="en-US" sz="4400" b="1" dirty="0"/>
              <a:t>), (</a:t>
            </a:r>
            <a:r>
              <a:rPr lang="en-US" sz="4400" b="1" dirty="0" err="1"/>
              <a:t>n,d</a:t>
            </a:r>
            <a:r>
              <a:rPr lang="en-US" sz="4400" b="1" dirty="0"/>
              <a:t>), (n,</a:t>
            </a:r>
            <a:r>
              <a:rPr lang="en-US" sz="4400" b="1" baseline="30000" dirty="0"/>
              <a:t>3</a:t>
            </a:r>
            <a:r>
              <a:rPr lang="en-US" sz="4400" b="1" dirty="0"/>
              <a:t>He),(</a:t>
            </a:r>
            <a:r>
              <a:rPr lang="en-US" sz="4400" b="1" dirty="0" err="1"/>
              <a:t>n,f</a:t>
            </a:r>
            <a:r>
              <a:rPr lang="en-US" sz="4400" b="1" dirty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799" y="1989529"/>
            <a:ext cx="8969829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/>
              <a:t>Possible experimental schemes:</a:t>
            </a:r>
          </a:p>
          <a:p>
            <a:endParaRPr lang="en-US" sz="2800" b="1" dirty="0"/>
          </a:p>
          <a:p>
            <a:r>
              <a:rPr lang="en-US" b="1" dirty="0"/>
              <a:t>       </a:t>
            </a:r>
          </a:p>
          <a:p>
            <a:r>
              <a:rPr lang="en-US" sz="2000" b="1" dirty="0"/>
              <a:t> </a:t>
            </a:r>
            <a:r>
              <a:rPr lang="en-US" sz="2000" b="1" dirty="0">
                <a:solidFill>
                  <a:srgbClr val="00B050"/>
                </a:solidFill>
              </a:rPr>
              <a:t>Passive activation:   </a:t>
            </a:r>
            <a:r>
              <a:rPr lang="en-US" b="1" dirty="0"/>
              <a:t>irradiation with consequent  off-line activity measurement</a:t>
            </a:r>
          </a:p>
          <a:p>
            <a:r>
              <a:rPr lang="en-US" b="1" dirty="0"/>
              <a:t>                                         work for some cases with appropriate reaction products</a:t>
            </a:r>
          </a:p>
          <a:p>
            <a:endParaRPr lang="en-US" b="1" dirty="0"/>
          </a:p>
          <a:p>
            <a:r>
              <a:rPr lang="en-US" sz="2000" b="1" dirty="0">
                <a:solidFill>
                  <a:srgbClr val="800000"/>
                </a:solidFill>
              </a:rPr>
              <a:t>  </a:t>
            </a:r>
            <a:r>
              <a:rPr lang="en-US" sz="2000" b="1" dirty="0">
                <a:solidFill>
                  <a:srgbClr val="00B050"/>
                </a:solidFill>
              </a:rPr>
              <a:t>Solid State Nuclear Track Detectors:   </a:t>
            </a:r>
            <a:r>
              <a:rPr lang="en-US" b="1" dirty="0"/>
              <a:t>irradiation with consequent off-line processing  </a:t>
            </a:r>
          </a:p>
          <a:p>
            <a:r>
              <a:rPr lang="en-US" b="1" dirty="0"/>
              <a:t>                                                                           and track analysis</a:t>
            </a:r>
            <a:endParaRPr lang="en-US" b="1" dirty="0">
              <a:solidFill>
                <a:srgbClr val="800000"/>
              </a:solidFill>
            </a:endParaRPr>
          </a:p>
          <a:p>
            <a:endParaRPr lang="en-US" sz="2400" b="1" dirty="0">
              <a:solidFill>
                <a:srgbClr val="800000"/>
              </a:solidFill>
            </a:endParaRPr>
          </a:p>
          <a:p>
            <a:r>
              <a:rPr lang="en-US" b="1" dirty="0">
                <a:solidFill>
                  <a:srgbClr val="800000"/>
                </a:solidFill>
              </a:rPr>
              <a:t>  </a:t>
            </a:r>
            <a:r>
              <a:rPr lang="en-US" sz="2000" b="1" dirty="0">
                <a:solidFill>
                  <a:srgbClr val="00B050"/>
                </a:solidFill>
              </a:rPr>
              <a:t>Charge particle detectors </a:t>
            </a:r>
            <a:r>
              <a:rPr lang="en-US" sz="2000" b="1" dirty="0" err="1">
                <a:solidFill>
                  <a:srgbClr val="00B050"/>
                </a:solidFill>
              </a:rPr>
              <a:t>arays</a:t>
            </a:r>
            <a:r>
              <a:rPr lang="en-US" sz="2000" b="1" dirty="0">
                <a:solidFill>
                  <a:srgbClr val="00B050"/>
                </a:solidFill>
              </a:rPr>
              <a:t>: </a:t>
            </a:r>
            <a:r>
              <a:rPr lang="en-US" b="1" dirty="0"/>
              <a:t>large vacuum chamber,  large  detector array</a:t>
            </a:r>
          </a:p>
          <a:p>
            <a:endParaRPr lang="en-US" sz="2000" b="1" dirty="0">
              <a:solidFill>
                <a:srgbClr val="800000"/>
              </a:solidFill>
            </a:endParaRP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sz="2000" b="1" dirty="0">
                <a:solidFill>
                  <a:srgbClr val="00B050"/>
                </a:solidFill>
              </a:rPr>
              <a:t> Gas detectors:   </a:t>
            </a:r>
            <a:r>
              <a:rPr lang="en-US" b="1" dirty="0"/>
              <a:t>gas detector with thin target in active volume or gas as the target</a:t>
            </a:r>
          </a:p>
          <a:p>
            <a:r>
              <a:rPr lang="en-US" b="1" dirty="0"/>
              <a:t>                                  (active target)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181322" y="3079103"/>
            <a:ext cx="149290" cy="15488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407849" y="3043334"/>
            <a:ext cx="23387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 –line, “low-tech”</a:t>
            </a:r>
          </a:p>
          <a:p>
            <a:r>
              <a:rPr lang="en-US" dirty="0"/>
              <a:t>measurements</a:t>
            </a:r>
          </a:p>
          <a:p>
            <a:endParaRPr lang="en-US" dirty="0"/>
          </a:p>
          <a:p>
            <a:r>
              <a:rPr lang="en-US" dirty="0"/>
              <a:t>Advantages– high rate-</a:t>
            </a:r>
          </a:p>
          <a:p>
            <a:r>
              <a:rPr lang="en-US" dirty="0"/>
              <a:t>close locations</a:t>
            </a:r>
          </a:p>
        </p:txBody>
      </p:sp>
      <p:sp>
        <p:nvSpPr>
          <p:cNvPr id="10" name="Oval 9"/>
          <p:cNvSpPr/>
          <p:nvPr/>
        </p:nvSpPr>
        <p:spPr>
          <a:xfrm>
            <a:off x="195943" y="5542383"/>
            <a:ext cx="9190653" cy="10730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9257522" y="4831703"/>
            <a:ext cx="149290" cy="15488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665024" y="4957859"/>
            <a:ext cx="22048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 –line, “high-tech”</a:t>
            </a:r>
          </a:p>
          <a:p>
            <a:r>
              <a:rPr lang="en-US" dirty="0"/>
              <a:t>Measurements</a:t>
            </a:r>
          </a:p>
          <a:p>
            <a:endParaRPr lang="en-US" dirty="0"/>
          </a:p>
          <a:p>
            <a:r>
              <a:rPr lang="en-US" dirty="0"/>
              <a:t>Far distance locations</a:t>
            </a:r>
          </a:p>
          <a:p>
            <a:r>
              <a:rPr lang="en-US" dirty="0"/>
              <a:t>TOF beam lines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B64777-DD45-B601-E096-3D750BC74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3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2418" t="20576" r="40641" b="16581"/>
          <a:stretch/>
        </p:blipFill>
        <p:spPr>
          <a:xfrm>
            <a:off x="7537450" y="1223170"/>
            <a:ext cx="4178300" cy="5482431"/>
          </a:xfrm>
          <a:prstGeom prst="rect">
            <a:avLst/>
          </a:prstGeom>
        </p:spPr>
      </p:pic>
      <p:sp>
        <p:nvSpPr>
          <p:cNvPr id="3" name="5-Point Star 2"/>
          <p:cNvSpPr/>
          <p:nvPr/>
        </p:nvSpPr>
        <p:spPr>
          <a:xfrm>
            <a:off x="9499600" y="5253567"/>
            <a:ext cx="254000" cy="23706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601200" y="2971800"/>
            <a:ext cx="0" cy="111760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8964424" y="3444984"/>
            <a:ext cx="914738" cy="21544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neutron line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9570720" y="3007360"/>
            <a:ext cx="5080" cy="10595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631680" y="2987040"/>
            <a:ext cx="4355" cy="1066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35580" y="0"/>
            <a:ext cx="686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GALIT beam dump: neutron source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197" y="715772"/>
            <a:ext cx="69545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Neutrons </a:t>
            </a:r>
            <a:r>
              <a:rPr lang="en-US" sz="2400" b="1" dirty="0">
                <a:solidFill>
                  <a:srgbClr val="0070C0"/>
                </a:solidFill>
              </a:rPr>
              <a:t>go to sky </a:t>
            </a:r>
            <a:r>
              <a:rPr lang="en-US" sz="2400" dirty="0"/>
              <a:t>– long range many 10s -100 meters</a:t>
            </a:r>
          </a:p>
          <a:p>
            <a:endParaRPr lang="en-US" sz="2400" dirty="0"/>
          </a:p>
          <a:p>
            <a:r>
              <a:rPr lang="en-US" sz="2400" dirty="0"/>
              <a:t>Low neutron scattering on the surrounding: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Good for experiments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Good for radiation safety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No need for neutrons dumps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9575075" y="1955075"/>
            <a:ext cx="8709" cy="9753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0725912" y="5413248"/>
            <a:ext cx="731520" cy="182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26496" y="4974336"/>
            <a:ext cx="7653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BEAM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2986195"/>
            <a:ext cx="4705350" cy="352901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2924175" y="5000625"/>
            <a:ext cx="0" cy="6667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B18D2ED-A77B-C756-23DE-AA11D169C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9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7900" y="200025"/>
            <a:ext cx="75771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    Fission experiments at different locations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476249" y="948035"/>
            <a:ext cx="10182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Assumptions: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quality fissile target:  ~ 300 </a:t>
            </a:r>
            <a:r>
              <a:rPr lang="en-US" dirty="0" err="1"/>
              <a:t>ug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on thin carbon, 10</a:t>
            </a:r>
            <a:r>
              <a:rPr lang="en-US" baseline="30000" dirty="0"/>
              <a:t>18</a:t>
            </a:r>
            <a:r>
              <a:rPr lang="en-US" dirty="0"/>
              <a:t> atoms/cm</a:t>
            </a:r>
            <a:r>
              <a:rPr lang="en-US" baseline="30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barn fission cross-section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SARAF : “nominal” proton beam - 5 mA peak current, 35 MeV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955843"/>
              </p:ext>
            </p:extLst>
          </p:nvPr>
        </p:nvGraphicFramePr>
        <p:xfrm>
          <a:off x="323849" y="2412365"/>
          <a:ext cx="11277600" cy="2584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20">
                  <a:extLst>
                    <a:ext uri="{9D8B030D-6E8A-4147-A177-3AD203B41FA5}">
                      <a16:colId xmlns:a16="http://schemas.microsoft.com/office/drawing/2014/main" val="1332080472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2834549250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4277476763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1843813630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2729309591"/>
                    </a:ext>
                  </a:extLst>
                </a:gridCol>
              </a:tblGrid>
              <a:tr h="61343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TOF thin target</a:t>
                      </a:r>
                    </a:p>
                    <a:p>
                      <a:pPr algn="ctr"/>
                      <a:r>
                        <a:rPr lang="en-US" dirty="0"/>
                        <a:t>10 m from the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TOF thick target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 m from the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GALIT BD</a:t>
                      </a:r>
                    </a:p>
                    <a:p>
                      <a:pPr algn="ctr"/>
                      <a:r>
                        <a:rPr lang="en-US" dirty="0"/>
                        <a:t>~ 6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 from the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Soreq</a:t>
                      </a:r>
                      <a:r>
                        <a:rPr lang="en-US" dirty="0"/>
                        <a:t> reactor</a:t>
                      </a:r>
                    </a:p>
                    <a:p>
                      <a:pPr algn="ctr"/>
                      <a:r>
                        <a:rPr lang="en-US" dirty="0"/>
                        <a:t>diffractometer</a:t>
                      </a:r>
                      <a:r>
                        <a:rPr lang="en-US" baseline="0" dirty="0"/>
                        <a:t> line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279500"/>
                  </a:ext>
                </a:extLst>
              </a:tr>
              <a:tr h="429217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Neutron</a:t>
                      </a:r>
                      <a:r>
                        <a:rPr lang="en-US" baseline="0" dirty="0"/>
                        <a:t> spectrum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baseline="0" dirty="0"/>
                        <a:t>White spectrum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Epithermal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White spectrum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Thermal neutrons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957604"/>
                  </a:ext>
                </a:extLst>
              </a:tr>
              <a:tr h="35053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Max Duty </a:t>
                      </a:r>
                      <a:r>
                        <a:rPr lang="en-US" dirty="0" err="1"/>
                        <a:t>Cicle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5 ·10</a:t>
                      </a:r>
                      <a:r>
                        <a:rPr lang="en-US" baseline="30000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8 ·10</a:t>
                      </a:r>
                      <a:r>
                        <a:rPr lang="en-US" baseline="30000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Continuous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564167"/>
                  </a:ext>
                </a:extLst>
              </a:tr>
              <a:tr h="574144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Max flux n/s/cm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181832"/>
                  </a:ext>
                </a:extLst>
              </a:tr>
              <a:tr h="57484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baseline="0" dirty="0"/>
                        <a:t>Fissions (Hz)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~10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~0.1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~1000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~0.1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09181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94252A-5885-4F0D-4051-8707116C7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50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78086" y="0"/>
            <a:ext cx="25483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Summary</a:t>
            </a:r>
            <a:r>
              <a:rPr lang="en-US" sz="44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848" y="957943"/>
            <a:ext cx="11665053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TPC detector at SARAF significantly expand the spectrum of prospective measurements</a:t>
            </a:r>
          </a:p>
          <a:p>
            <a:r>
              <a:rPr lang="en-US" sz="2400" dirty="0"/>
              <a:t>      at SARAF </a:t>
            </a:r>
            <a:r>
              <a:rPr lang="en-US" sz="2400" b="1" dirty="0"/>
              <a:t>(</a:t>
            </a:r>
            <a:r>
              <a:rPr lang="en-US" sz="2400" b="1" dirty="0" err="1"/>
              <a:t>n,p</a:t>
            </a:r>
            <a:r>
              <a:rPr lang="en-US" sz="2400" b="1" dirty="0"/>
              <a:t>), (</a:t>
            </a:r>
            <a:r>
              <a:rPr lang="en-US" sz="2400" b="1" dirty="0" err="1"/>
              <a:t>n,a</a:t>
            </a:r>
            <a:r>
              <a:rPr lang="en-US" sz="2400" b="1" dirty="0"/>
              <a:t>), (</a:t>
            </a:r>
            <a:r>
              <a:rPr lang="en-US" sz="2400" b="1" dirty="0" err="1"/>
              <a:t>n,d</a:t>
            </a:r>
            <a:r>
              <a:rPr lang="en-US" sz="2400" b="1" dirty="0"/>
              <a:t>), </a:t>
            </a:r>
            <a:r>
              <a:rPr lang="en-US" sz="2400" b="1" dirty="0" err="1"/>
              <a:t>n,t</a:t>
            </a:r>
            <a:r>
              <a:rPr lang="en-US" sz="2400" b="1" dirty="0"/>
              <a:t>), (n,</a:t>
            </a:r>
            <a:r>
              <a:rPr lang="en-US" sz="2400" b="1" baseline="30000" dirty="0"/>
              <a:t>3</a:t>
            </a:r>
            <a:r>
              <a:rPr lang="en-US" sz="2400" b="1" dirty="0"/>
              <a:t>He), (</a:t>
            </a:r>
            <a:r>
              <a:rPr lang="en-US" sz="2400" b="1" dirty="0" err="1"/>
              <a:t>n,f</a:t>
            </a:r>
            <a:r>
              <a:rPr lang="en-US" sz="2400" b="1" dirty="0"/>
              <a:t>) </a:t>
            </a:r>
            <a:r>
              <a:rPr lang="en-US" sz="2400" dirty="0"/>
              <a:t>reactions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Neutron induced fission reaction – is an “easy” case for the detector commissioning 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Exotic fission is the scientific bonus –</a:t>
            </a:r>
          </a:p>
          <a:p>
            <a:r>
              <a:rPr lang="en-US" sz="2400" dirty="0"/>
              <a:t>       It would be very interesting observe ternary events (LRA, </a:t>
            </a:r>
            <a:r>
              <a:rPr lang="en-US" sz="2400" dirty="0" err="1"/>
              <a:t>tripartition</a:t>
            </a:r>
            <a:r>
              <a:rPr lang="en-US" sz="2400" dirty="0"/>
              <a:t>, true ternary)</a:t>
            </a:r>
          </a:p>
          <a:p>
            <a:r>
              <a:rPr lang="en-US" sz="2400" dirty="0"/>
              <a:t>       Even more interesting quaternary event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After first observation one can consider possibility of systematic studies  of </a:t>
            </a:r>
          </a:p>
          <a:p>
            <a:r>
              <a:rPr lang="en-US" sz="2400" dirty="0"/>
              <a:t>      exotic fission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Possible locations:    </a:t>
            </a:r>
            <a:r>
              <a:rPr lang="en-US" sz="2400" dirty="0" err="1"/>
              <a:t>Soreq</a:t>
            </a:r>
            <a:r>
              <a:rPr lang="en-US" sz="2400" dirty="0"/>
              <a:t> reactor –  initial test debugging the detector, proof of principle</a:t>
            </a:r>
          </a:p>
          <a:p>
            <a:r>
              <a:rPr lang="en-US" sz="2400" dirty="0"/>
              <a:t>                                           TOF beam lines – systematic studies, TOF experiments</a:t>
            </a:r>
          </a:p>
          <a:p>
            <a:r>
              <a:rPr lang="en-US" sz="2400" dirty="0"/>
              <a:t>                                           GALIT – look into exotic fission modes</a:t>
            </a:r>
          </a:p>
          <a:p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F53426-8E17-F6BA-072E-897E5B680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93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59145" y="482600"/>
            <a:ext cx="2949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Spare slides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736BB6-8537-4101-525A-FCB7CED6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04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167" t="47481" r="41750" b="12815"/>
          <a:stretch/>
        </p:blipFill>
        <p:spPr>
          <a:xfrm>
            <a:off x="2385060" y="1108578"/>
            <a:ext cx="7498080" cy="46408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27120" y="57423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Herbert Diehl and Walter Greiner. Theory of ternary fission in the liquid drop model. Nuclear Physics A229 (1974) 29-46.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65FDAB-B380-1F76-37FF-19CAA041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23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6175" y="95250"/>
            <a:ext cx="3770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    Fission experiment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7320" y="1285702"/>
            <a:ext cx="644490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to obtain high quality targets:</a:t>
            </a:r>
          </a:p>
          <a:p>
            <a:r>
              <a:rPr lang="en-US" dirty="0"/>
              <a:t>                ~ 300 </a:t>
            </a:r>
            <a:r>
              <a:rPr lang="en-US" dirty="0" err="1"/>
              <a:t>ug</a:t>
            </a:r>
            <a:r>
              <a:rPr lang="en-US" dirty="0"/>
              <a:t>/cm^2 on thin carbon</a:t>
            </a:r>
          </a:p>
          <a:p>
            <a:endParaRPr lang="en-US" dirty="0"/>
          </a:p>
          <a:p>
            <a:r>
              <a:rPr lang="en-US" dirty="0"/>
              <a:t>Taking 10</a:t>
            </a:r>
            <a:r>
              <a:rPr lang="en-US" baseline="30000" dirty="0"/>
              <a:t>18</a:t>
            </a:r>
            <a:r>
              <a:rPr lang="en-US" dirty="0"/>
              <a:t> atoms/cm</a:t>
            </a:r>
            <a:r>
              <a:rPr lang="en-US" baseline="30000" dirty="0"/>
              <a:t>2</a:t>
            </a:r>
            <a:r>
              <a:rPr lang="en-US" dirty="0"/>
              <a:t> in target</a:t>
            </a:r>
          </a:p>
          <a:p>
            <a:r>
              <a:rPr lang="en-US" dirty="0"/>
              <a:t>10 n/cm</a:t>
            </a:r>
            <a:r>
              <a:rPr lang="en-US" baseline="30000" dirty="0"/>
              <a:t>2</a:t>
            </a:r>
            <a:r>
              <a:rPr lang="en-US" dirty="0"/>
              <a:t>/burst neutron density in target</a:t>
            </a:r>
          </a:p>
          <a:p>
            <a:r>
              <a:rPr lang="en-US" dirty="0"/>
              <a:t>100 kHz burst rate (high rate mode)</a:t>
            </a:r>
          </a:p>
          <a:p>
            <a:r>
              <a:rPr lang="en-US" dirty="0"/>
              <a:t>1 barn fission cross-section</a:t>
            </a:r>
          </a:p>
          <a:p>
            <a:endParaRPr lang="en-US" dirty="0"/>
          </a:p>
          <a:p>
            <a:r>
              <a:rPr lang="en-US" dirty="0"/>
              <a:t>We obtain fission events rate of the order of </a:t>
            </a:r>
            <a:r>
              <a:rPr lang="en-US" b="1" dirty="0"/>
              <a:t>10 Hz</a:t>
            </a:r>
          </a:p>
          <a:p>
            <a:endParaRPr lang="en-US" dirty="0"/>
          </a:p>
          <a:p>
            <a:r>
              <a:rPr lang="en-US" dirty="0"/>
              <a:t>We estimate the rate of background to be ~ event/burst  </a:t>
            </a:r>
            <a:r>
              <a:rPr lang="en-US" b="1" dirty="0"/>
              <a:t>100 kHz</a:t>
            </a:r>
          </a:p>
          <a:p>
            <a:endParaRPr lang="en-US" dirty="0"/>
          </a:p>
          <a:p>
            <a:r>
              <a:rPr lang="en-US" u="sng" dirty="0"/>
              <a:t>There is a hope that 2-3 orders difference in energy would allows</a:t>
            </a:r>
          </a:p>
          <a:p>
            <a:r>
              <a:rPr lang="en-US" u="sng" dirty="0"/>
              <a:t>to suppress the background</a:t>
            </a:r>
          </a:p>
          <a:p>
            <a:endParaRPr lang="en-US" u="sng" dirty="0"/>
          </a:p>
          <a:p>
            <a:r>
              <a:rPr lang="en-US" u="sng" dirty="0"/>
              <a:t>The best case would be fissile target (fission at </a:t>
            </a:r>
            <a:r>
              <a:rPr lang="en-US" u="sng" dirty="0" err="1"/>
              <a:t>En</a:t>
            </a:r>
            <a:r>
              <a:rPr lang="en-US" u="sng" dirty="0"/>
              <a:t>&lt;&lt;1 MeV), so low</a:t>
            </a:r>
          </a:p>
          <a:p>
            <a:r>
              <a:rPr lang="en-US" u="sng" dirty="0"/>
              <a:t>energy neutrons could be used. This is further increase the</a:t>
            </a:r>
          </a:p>
          <a:p>
            <a:r>
              <a:rPr lang="en-US" u="sng" dirty="0"/>
              <a:t>difference between signal and background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29F69E-DE4B-64BC-1595-66B88361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2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0732" y="69011"/>
            <a:ext cx="51535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ILL results, quaternary fission</a:t>
            </a:r>
          </a:p>
          <a:p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6746451" y="4961941"/>
            <a:ext cx="518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R. </a:t>
            </a:r>
            <a:r>
              <a:rPr lang="fr-FR" dirty="0" err="1">
                <a:latin typeface="Arial" panose="020B0604020202020204" pitchFamily="34" charset="0"/>
              </a:rPr>
              <a:t>Hentschel</a:t>
            </a:r>
            <a:r>
              <a:rPr lang="fr-FR" dirty="0">
                <a:latin typeface="Arial" panose="020B0604020202020204" pitchFamily="34" charset="0"/>
              </a:rPr>
              <a:t> et al., </a:t>
            </a:r>
            <a:r>
              <a:rPr lang="fr-FR" dirty="0" err="1">
                <a:latin typeface="Arial" panose="020B0604020202020204" pitchFamily="34" charset="0"/>
              </a:rPr>
              <a:t>Nucl</a:t>
            </a:r>
            <a:r>
              <a:rPr lang="fr-FR" dirty="0">
                <a:latin typeface="Arial" panose="020B0604020202020204" pitchFamily="34" charset="0"/>
              </a:rPr>
              <a:t>. Phys. A 571 (1994) 427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190" y="846211"/>
            <a:ext cx="10820783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Experiment :</a:t>
            </a:r>
          </a:p>
          <a:p>
            <a:r>
              <a:rPr lang="en-US" dirty="0"/>
              <a:t>     Actinide target</a:t>
            </a:r>
          </a:p>
          <a:p>
            <a:r>
              <a:rPr lang="en-US" dirty="0"/>
              <a:t>     Cold neutrons beam</a:t>
            </a:r>
          </a:p>
          <a:p>
            <a:r>
              <a:rPr lang="en-US" dirty="0"/>
              <a:t>     Two </a:t>
            </a:r>
            <a:r>
              <a:rPr lang="en-US" dirty="0" err="1"/>
              <a:t>multiwire</a:t>
            </a:r>
            <a:r>
              <a:rPr lang="en-US" dirty="0"/>
              <a:t> chambers and PIN diodes array</a:t>
            </a:r>
          </a:p>
          <a:p>
            <a:r>
              <a:rPr lang="en-US" dirty="0"/>
              <a:t>         for </a:t>
            </a:r>
            <a:r>
              <a:rPr lang="en-US" dirty="0" err="1"/>
              <a:t>multiparticle</a:t>
            </a:r>
            <a:r>
              <a:rPr lang="en-US" dirty="0"/>
              <a:t> coincidences</a:t>
            </a:r>
          </a:p>
          <a:p>
            <a:endParaRPr lang="en-US" dirty="0"/>
          </a:p>
          <a:p>
            <a:r>
              <a:rPr lang="en-US" sz="2400" dirty="0"/>
              <a:t>Observed:</a:t>
            </a:r>
          </a:p>
          <a:p>
            <a:r>
              <a:rPr lang="en-US" dirty="0"/>
              <a:t>      Ternary events</a:t>
            </a:r>
          </a:p>
          <a:p>
            <a:r>
              <a:rPr lang="en-US" dirty="0"/>
              <a:t>      Quaternary events involving:</a:t>
            </a:r>
          </a:p>
          <a:p>
            <a:r>
              <a:rPr lang="en-US" dirty="0"/>
              <a:t>               </a:t>
            </a:r>
            <a:r>
              <a:rPr lang="en-US" dirty="0" err="1"/>
              <a:t>t</a:t>
            </a:r>
            <a:r>
              <a:rPr lang="en-US" dirty="0" err="1">
                <a:latin typeface="Symbol" panose="05050102010706020507" pitchFamily="18" charset="2"/>
              </a:rPr>
              <a:t>+</a:t>
            </a:r>
            <a:r>
              <a:rPr lang="en-US" dirty="0" err="1"/>
              <a:t>t</a:t>
            </a:r>
            <a:r>
              <a:rPr lang="en-US" dirty="0"/>
              <a:t>  - 10</a:t>
            </a:r>
            <a:r>
              <a:rPr lang="en-US" baseline="30000" dirty="0"/>
              <a:t>-9</a:t>
            </a:r>
            <a:r>
              <a:rPr lang="en-US" dirty="0"/>
              <a:t>/f</a:t>
            </a:r>
          </a:p>
          <a:p>
            <a:r>
              <a:rPr lang="en-US" dirty="0"/>
              <a:t>               </a:t>
            </a:r>
            <a:r>
              <a:rPr lang="en-US" dirty="0" err="1">
                <a:latin typeface="Symbol" panose="05050102010706020507" pitchFamily="18" charset="2"/>
              </a:rPr>
              <a:t>a+</a:t>
            </a:r>
            <a:r>
              <a:rPr lang="en-US" dirty="0" err="1"/>
              <a:t>t</a:t>
            </a:r>
            <a:r>
              <a:rPr lang="en-US" dirty="0"/>
              <a:t>  - 10</a:t>
            </a:r>
            <a:r>
              <a:rPr lang="en-US" baseline="30000" dirty="0"/>
              <a:t>-8</a:t>
            </a:r>
            <a:r>
              <a:rPr lang="en-US" dirty="0"/>
              <a:t>/f</a:t>
            </a:r>
          </a:p>
          <a:p>
            <a:r>
              <a:rPr lang="en-US" dirty="0"/>
              <a:t>               </a:t>
            </a:r>
            <a:r>
              <a:rPr lang="en-US" dirty="0" err="1">
                <a:latin typeface="Symbol" panose="05050102010706020507" pitchFamily="18" charset="2"/>
              </a:rPr>
              <a:t>a+a</a:t>
            </a:r>
            <a:r>
              <a:rPr lang="en-US" dirty="0"/>
              <a:t> – 10</a:t>
            </a:r>
            <a:r>
              <a:rPr lang="en-US" baseline="30000" dirty="0"/>
              <a:t>-7</a:t>
            </a:r>
            <a:r>
              <a:rPr lang="en-US" dirty="0"/>
              <a:t>/f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sz="2800" dirty="0"/>
              <a:t>Difficulty to distinguish between </a:t>
            </a:r>
            <a:r>
              <a:rPr lang="en-US" sz="2800" u="sng" dirty="0"/>
              <a:t>simultaneous (or “true”) and sequential</a:t>
            </a:r>
          </a:p>
          <a:p>
            <a:r>
              <a:rPr lang="en-US" sz="2800" u="sng" dirty="0"/>
              <a:t> (or “pseudo”) quaternary decays</a:t>
            </a:r>
            <a:r>
              <a:rPr lang="en-US" sz="2800" dirty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198" t="35849" r="23585" b="10440"/>
          <a:stretch/>
        </p:blipFill>
        <p:spPr>
          <a:xfrm>
            <a:off x="5422126" y="987869"/>
            <a:ext cx="6769874" cy="391698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F387AF-8BD0-BA25-09BE-CA2BE87C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2386" y="186161"/>
            <a:ext cx="11369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Neutron induced charge particle measurements:(</a:t>
            </a:r>
            <a:r>
              <a:rPr lang="en-US" sz="3200" b="1" dirty="0" err="1"/>
              <a:t>n,p</a:t>
            </a:r>
            <a:r>
              <a:rPr lang="en-US" sz="3200" b="1" dirty="0"/>
              <a:t>), (</a:t>
            </a:r>
            <a:r>
              <a:rPr lang="en-US" sz="3200" b="1" dirty="0" err="1"/>
              <a:t>n,</a:t>
            </a:r>
            <a:r>
              <a:rPr lang="en-US" sz="3200" b="1" dirty="0" err="1">
                <a:latin typeface="Symbol" panose="05050102010706020507" pitchFamily="18" charset="2"/>
              </a:rPr>
              <a:t>a</a:t>
            </a:r>
            <a:r>
              <a:rPr lang="en-US" sz="3200" b="1" dirty="0"/>
              <a:t>), (</a:t>
            </a:r>
            <a:r>
              <a:rPr lang="en-US" sz="3200" b="1" dirty="0" err="1"/>
              <a:t>n,f</a:t>
            </a:r>
            <a:r>
              <a:rPr lang="en-US" sz="3200" b="1" dirty="0"/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7425" y="1095554"/>
            <a:ext cx="8671605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 requirement for a detector:</a:t>
            </a:r>
          </a:p>
          <a:p>
            <a:endParaRPr lang="en-US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timing resolution (ns) for TOF 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ability to work at high pulse frequency (200 kHz, potentially 1 MHz)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reasonable energy resolution (&lt; 50 </a:t>
            </a:r>
            <a:r>
              <a:rPr lang="en-US" dirty="0" err="1"/>
              <a:t>keV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high detection efficiency for charge particles (&gt;50 %)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low background sensitivity (elastic scattering, (</a:t>
            </a:r>
            <a:r>
              <a:rPr lang="en-US" dirty="0" err="1"/>
              <a:t>n,p</a:t>
            </a:r>
            <a:r>
              <a:rPr lang="en-US" dirty="0"/>
              <a:t>), (</a:t>
            </a:r>
            <a:r>
              <a:rPr lang="en-US" dirty="0" err="1"/>
              <a:t>n,</a:t>
            </a:r>
            <a:r>
              <a:rPr lang="en-US" dirty="0" err="1">
                <a:latin typeface="Symbol" panose="05050102010706020507" pitchFamily="18" charset="2"/>
              </a:rPr>
              <a:t>a</a:t>
            </a:r>
            <a:r>
              <a:rPr lang="en-US" dirty="0"/>
              <a:t>) on detector material)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extraction information on reaction kinematic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robustness and relative simplicity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cost effective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      versatile</a:t>
            </a:r>
          </a:p>
          <a:p>
            <a:r>
              <a:rPr lang="en-US" dirty="0"/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65230" y="4418001"/>
            <a:ext cx="8084457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It seems there are two possibilities: </a:t>
            </a:r>
          </a:p>
          <a:p>
            <a:r>
              <a:rPr lang="en-US" dirty="0"/>
              <a:t>        </a:t>
            </a:r>
            <a:r>
              <a:rPr lang="en-US" sz="1600" dirty="0"/>
              <a:t>1. </a:t>
            </a:r>
            <a:r>
              <a:rPr lang="en-US" dirty="0"/>
              <a:t>gas detector </a:t>
            </a:r>
          </a:p>
          <a:p>
            <a:r>
              <a:rPr lang="en-US" dirty="0"/>
              <a:t>        2. segmented solid state detector array </a:t>
            </a:r>
            <a:endParaRPr lang="en-US" sz="2000" dirty="0"/>
          </a:p>
          <a:p>
            <a:r>
              <a:rPr lang="en-US" sz="2400" dirty="0"/>
              <a:t>       </a:t>
            </a:r>
          </a:p>
          <a:p>
            <a:r>
              <a:rPr lang="en-US" sz="2000" dirty="0"/>
              <a:t>For these proposal we consider the </a:t>
            </a:r>
            <a:r>
              <a:rPr lang="en-US" sz="2000" u="sng" dirty="0"/>
              <a:t>gas detector </a:t>
            </a:r>
            <a:r>
              <a:rPr lang="en-US" sz="2000" dirty="0"/>
              <a:t>option only:</a:t>
            </a:r>
          </a:p>
          <a:p>
            <a:r>
              <a:rPr lang="en-US" sz="2000" dirty="0"/>
              <a:t>      </a:t>
            </a:r>
            <a:r>
              <a:rPr lang="en-US" dirty="0"/>
              <a:t>1. expertize of the WI group</a:t>
            </a:r>
          </a:p>
          <a:p>
            <a:r>
              <a:rPr lang="en-US" dirty="0"/>
              <a:t>       2. gas detector seems to be the better option (not discussed here in details why)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70E8BD-BF73-E861-9A7A-67B2854F6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9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2475" y="0"/>
            <a:ext cx="76817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First reports on “exotic” fission events: </a:t>
            </a:r>
          </a:p>
          <a:p>
            <a:r>
              <a:rPr lang="en-US" sz="3600" b="1" dirty="0"/>
              <a:t>      long-range alphas in 1947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288" t="43371" r="31707" b="18342"/>
          <a:stretch/>
        </p:blipFill>
        <p:spPr>
          <a:xfrm>
            <a:off x="325706" y="1259212"/>
            <a:ext cx="6607803" cy="263304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1129003" y="3701182"/>
            <a:ext cx="2341984" cy="279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0102" t="52517" r="22704" b="5442"/>
          <a:stretch/>
        </p:blipFill>
        <p:spPr>
          <a:xfrm>
            <a:off x="727786" y="4269476"/>
            <a:ext cx="3760237" cy="239076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2555" y="6550223"/>
            <a:ext cx="36840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Times New Roman" panose="02020603050405020304" pitchFamily="18" charset="0"/>
              </a:rPr>
              <a:t>Tsien</a:t>
            </a:r>
            <a:r>
              <a:rPr lang="en-US" sz="1400" dirty="0">
                <a:latin typeface="Times New Roman" panose="02020603050405020304" pitchFamily="18" charset="0"/>
              </a:rPr>
              <a:t> San-</a:t>
            </a:r>
            <a:r>
              <a:rPr lang="en-US" sz="1400" dirty="0" err="1">
                <a:latin typeface="Times New Roman" panose="02020603050405020304" pitchFamily="18" charset="0"/>
              </a:rPr>
              <a:t>Tsiang</a:t>
            </a:r>
            <a:r>
              <a:rPr lang="en-US" sz="1400" dirty="0">
                <a:latin typeface="Times New Roman" panose="02020603050405020304" pitchFamily="18" charset="0"/>
              </a:rPr>
              <a:t> et al., Phys. Rev.71,382 (1947)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718040" y="1590850"/>
            <a:ext cx="51038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</a:t>
            </a:r>
            <a:r>
              <a:rPr lang="en-US" u="sng" dirty="0"/>
              <a:t>Experiment with ionizing chamber </a:t>
            </a:r>
          </a:p>
          <a:p>
            <a:endParaRPr lang="en-US" sz="1600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~ 16 MeV alphas detected from fissile target </a:t>
            </a:r>
          </a:p>
          <a:p>
            <a:pPr lvl="1"/>
            <a:r>
              <a:rPr lang="en-US" sz="1600" dirty="0"/>
              <a:t>       irradiated by neutrons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Alphas from alpha decays chain (4-8 MeV) are blocked by absorbers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One long range alpha (LRA) per 250-500 fissions</a:t>
            </a:r>
          </a:p>
          <a:p>
            <a:pPr lvl="1"/>
            <a:r>
              <a:rPr lang="en-US" sz="1600" dirty="0"/>
              <a:t>      (t/b)=2-4 10</a:t>
            </a:r>
            <a:r>
              <a:rPr lang="en-US" sz="1600" baseline="30000" dirty="0"/>
              <a:t>-3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41648" y="3796720"/>
            <a:ext cx="808654" cy="29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61180" y="4395787"/>
            <a:ext cx="72703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Experiments with photographic emulsion soaked with Uranium salts</a:t>
            </a:r>
          </a:p>
          <a:p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After irradiations with neutrons exotic events are visualized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From the track it is concluded that light fragment is LRA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t/b ~ 2 10</a:t>
            </a:r>
            <a:r>
              <a:rPr lang="en-US" sz="1600" baseline="30000" dirty="0"/>
              <a:t>-3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LRA is emitted by ~ 90 </a:t>
            </a:r>
            <a:r>
              <a:rPr lang="en-US" sz="1600" dirty="0" err="1"/>
              <a:t>deg</a:t>
            </a:r>
            <a:r>
              <a:rPr lang="en-US" sz="1600" dirty="0"/>
              <a:t>, collinearity of heave fragment is slightly broken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714276-B13A-899F-3AA4-394C933BF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8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5656" y="0"/>
            <a:ext cx="9924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More exotic tracks from photographic  emulsion soaked with fissile salt (U, </a:t>
            </a:r>
            <a:r>
              <a:rPr lang="en-US" sz="2400" dirty="0" err="1"/>
              <a:t>Th</a:t>
            </a:r>
            <a:r>
              <a:rPr lang="en-US" sz="2400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1454" t="23810" r="44821" b="7484"/>
          <a:stretch/>
        </p:blipFill>
        <p:spPr>
          <a:xfrm>
            <a:off x="634482" y="667051"/>
            <a:ext cx="2892489" cy="47119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9126" y="5379011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latin typeface="CMR12"/>
              </a:rPr>
              <a:t>M. L. </a:t>
            </a:r>
            <a:r>
              <a:rPr lang="en-US" sz="1100" dirty="0" err="1">
                <a:latin typeface="CMR12"/>
              </a:rPr>
              <a:t>Muga</a:t>
            </a:r>
            <a:r>
              <a:rPr lang="en-US" sz="1100" dirty="0">
                <a:latin typeface="CMR12"/>
              </a:rPr>
              <a:t> al , Phys. Rev. </a:t>
            </a:r>
            <a:r>
              <a:rPr lang="en-US" sz="1100" dirty="0">
                <a:latin typeface="CMBX12"/>
              </a:rPr>
              <a:t>121 </a:t>
            </a:r>
            <a:r>
              <a:rPr lang="en-US" sz="1100" dirty="0">
                <a:latin typeface="CMR12"/>
              </a:rPr>
              <a:t>270 (1961)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69168" y="5857644"/>
            <a:ext cx="4802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Some evidence on short range light particle</a:t>
            </a:r>
          </a:p>
          <a:p>
            <a:r>
              <a:rPr lang="en-US" sz="1600" dirty="0"/>
              <a:t>Some evidence on true ternary fissions (similar masses)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929" t="21361" r="41989" b="6530"/>
          <a:stretch/>
        </p:blipFill>
        <p:spPr>
          <a:xfrm>
            <a:off x="6750569" y="635301"/>
            <a:ext cx="3844212" cy="53616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68230E-FD51-0CB5-1EBB-BF3DC859E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1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8206" y="9525"/>
            <a:ext cx="7996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Example: Simple gas detector</a:t>
            </a:r>
            <a:r>
              <a:rPr lang="en-US" sz="3600" b="1" baseline="30000" dirty="0">
                <a:solidFill>
                  <a:srgbClr val="FF0000"/>
                </a:solidFill>
              </a:rPr>
              <a:t> 16</a:t>
            </a:r>
            <a:r>
              <a:rPr lang="en-US" sz="3600" b="1" dirty="0">
                <a:solidFill>
                  <a:srgbClr val="FF0000"/>
                </a:solidFill>
              </a:rPr>
              <a:t>O(</a:t>
            </a:r>
            <a:r>
              <a:rPr lang="en-US" sz="3600" b="1" dirty="0" err="1">
                <a:solidFill>
                  <a:srgbClr val="FF0000"/>
                </a:solidFill>
              </a:rPr>
              <a:t>n,</a:t>
            </a:r>
            <a:r>
              <a:rPr lang="en-US" sz="36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3600" b="1" dirty="0">
                <a:solidFill>
                  <a:srgbClr val="FF0000"/>
                </a:solidFill>
              </a:rPr>
              <a:t>)</a:t>
            </a:r>
            <a:r>
              <a:rPr lang="en-US" sz="3600" b="1" baseline="30000" dirty="0">
                <a:solidFill>
                  <a:srgbClr val="FF0000"/>
                </a:solidFill>
              </a:rPr>
              <a:t>12</a:t>
            </a:r>
            <a:r>
              <a:rPr lang="en-US" sz="3600" b="1" dirty="0">
                <a:solidFill>
                  <a:srgbClr val="FF0000"/>
                </a:solidFill>
              </a:rPr>
              <a:t>C</a:t>
            </a:r>
            <a:endParaRPr lang="en-US" sz="36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9333" t="26269" r="29667" b="38852"/>
          <a:stretch/>
        </p:blipFill>
        <p:spPr>
          <a:xfrm>
            <a:off x="194189" y="726318"/>
            <a:ext cx="4189597" cy="10441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47000" t="27037" r="20666" b="17259"/>
          <a:stretch/>
        </p:blipFill>
        <p:spPr>
          <a:xfrm>
            <a:off x="7327718" y="1268076"/>
            <a:ext cx="4667695" cy="4523333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10550978" y="3876675"/>
            <a:ext cx="853440" cy="6970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0726141" y="3531403"/>
            <a:ext cx="96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accent1">
                    <a:lumMod val="50000"/>
                  </a:schemeClr>
                </a:solidFill>
              </a:rPr>
              <a:t>16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O(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n,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0" name="Oval 19"/>
          <p:cNvSpPr/>
          <p:nvPr/>
        </p:nvSpPr>
        <p:spPr>
          <a:xfrm>
            <a:off x="8335137" y="3034069"/>
            <a:ext cx="1142999" cy="16060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878814" y="2078001"/>
            <a:ext cx="1188146" cy="738664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including </a:t>
            </a:r>
            <a:r>
              <a:rPr lang="en-US" sz="1400" b="1" baseline="30000" dirty="0">
                <a:solidFill>
                  <a:schemeClr val="accent1">
                    <a:lumMod val="50000"/>
                  </a:schemeClr>
                </a:solidFill>
              </a:rPr>
              <a:t>16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O 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en-US" sz="1400" b="1" baseline="30000" dirty="0">
                <a:solidFill>
                  <a:schemeClr val="accent1">
                    <a:lumMod val="50000"/>
                  </a:schemeClr>
                </a:solidFill>
              </a:rPr>
              <a:t>16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O(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</a:rPr>
              <a:t>n,el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892" y="2020922"/>
            <a:ext cx="7338419" cy="3136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Measurement of </a:t>
            </a:r>
            <a:r>
              <a:rPr lang="en-US" b="1" u="sng" baseline="30000" dirty="0">
                <a:solidFill>
                  <a:srgbClr val="FF0000"/>
                </a:solidFill>
              </a:rPr>
              <a:t>12</a:t>
            </a:r>
            <a:r>
              <a:rPr lang="en-US" b="1" u="sng" dirty="0">
                <a:solidFill>
                  <a:srgbClr val="FF0000"/>
                </a:solidFill>
              </a:rPr>
              <a:t>C(</a:t>
            </a:r>
            <a:r>
              <a:rPr lang="en-US" b="1" u="sng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b="1" u="sng" dirty="0" err="1">
                <a:solidFill>
                  <a:srgbClr val="FF0000"/>
                </a:solidFill>
              </a:rPr>
              <a:t>,n</a:t>
            </a:r>
            <a:r>
              <a:rPr lang="en-US" b="1" u="sng" dirty="0">
                <a:solidFill>
                  <a:srgbClr val="FF0000"/>
                </a:solidFill>
              </a:rPr>
              <a:t>)</a:t>
            </a:r>
            <a:r>
              <a:rPr lang="en-US" b="1" u="sng" baseline="30000" dirty="0">
                <a:solidFill>
                  <a:srgbClr val="FF0000"/>
                </a:solidFill>
              </a:rPr>
              <a:t>16</a:t>
            </a:r>
            <a:r>
              <a:rPr lang="en-US" b="1" u="sng" dirty="0">
                <a:solidFill>
                  <a:srgbClr val="FF0000"/>
                </a:solidFill>
              </a:rPr>
              <a:t>O</a:t>
            </a:r>
            <a:r>
              <a:rPr lang="en-US" b="1" dirty="0"/>
              <a:t> via reverse reaction </a:t>
            </a:r>
            <a:r>
              <a:rPr lang="en-US" b="1" baseline="30000" dirty="0">
                <a:solidFill>
                  <a:srgbClr val="FF0000"/>
                </a:solidFill>
              </a:rPr>
              <a:t>16</a:t>
            </a:r>
            <a:r>
              <a:rPr lang="en-US" b="1" dirty="0">
                <a:solidFill>
                  <a:srgbClr val="FF0000"/>
                </a:solidFill>
              </a:rPr>
              <a:t>O(</a:t>
            </a:r>
            <a:r>
              <a:rPr lang="en-US" b="1" dirty="0" err="1">
                <a:solidFill>
                  <a:srgbClr val="FF0000"/>
                </a:solidFill>
              </a:rPr>
              <a:t>n,</a:t>
            </a:r>
            <a:r>
              <a:rPr lang="en-US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baseline="30000" dirty="0">
                <a:solidFill>
                  <a:srgbClr val="FF0000"/>
                </a:solidFill>
              </a:rPr>
              <a:t>12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/>
              <a:t> (reciprocity) </a:t>
            </a:r>
            <a:endParaRPr lang="en-US" sz="1600" b="1" dirty="0"/>
          </a:p>
          <a:p>
            <a:r>
              <a:rPr lang="en-US" sz="1600" dirty="0"/>
              <a:t> </a:t>
            </a:r>
          </a:p>
          <a:p>
            <a:r>
              <a:rPr lang="en-US" dirty="0"/>
              <a:t>Ionization chamber with oxygen  rich gas (active target)</a:t>
            </a:r>
          </a:p>
          <a:p>
            <a:endParaRPr lang="en-US" sz="1400" dirty="0"/>
          </a:p>
          <a:p>
            <a:pPr lvl="1"/>
            <a:endParaRPr lang="en-US" sz="1600" dirty="0"/>
          </a:p>
          <a:p>
            <a:pPr lvl="1"/>
            <a:r>
              <a:rPr lang="en-US" sz="2400" dirty="0" err="1"/>
              <a:t>E</a:t>
            </a:r>
            <a:r>
              <a:rPr lang="en-US" sz="2400" baseline="-25000" dirty="0" err="1"/>
              <a:t>n</a:t>
            </a:r>
            <a:r>
              <a:rPr lang="en-US" sz="2400" dirty="0"/>
              <a:t>           </a:t>
            </a:r>
            <a:r>
              <a:rPr lang="en-US" sz="2400" dirty="0" err="1"/>
              <a:t>E</a:t>
            </a:r>
            <a:r>
              <a:rPr lang="en-US" sz="2400" baseline="-25000" dirty="0" err="1">
                <a:latin typeface="Symbol" panose="05050102010706020507" pitchFamily="18" charset="2"/>
              </a:rPr>
              <a:t>a</a:t>
            </a:r>
            <a:r>
              <a:rPr lang="en-US" sz="2400" dirty="0"/>
              <a:t>            E</a:t>
            </a:r>
            <a:r>
              <a:rPr lang="en-US" sz="2400" baseline="-25000" dirty="0"/>
              <a:t>el.</a:t>
            </a:r>
            <a:r>
              <a:rPr lang="en-US" sz="2400" dirty="0"/>
              <a:t> </a:t>
            </a:r>
            <a:r>
              <a:rPr lang="en-US" sz="2400" baseline="-25000" dirty="0"/>
              <a:t>Recoil</a:t>
            </a:r>
          </a:p>
          <a:p>
            <a:pPr lvl="1"/>
            <a:endParaRPr lang="en-US" sz="2000" baseline="-25000" dirty="0"/>
          </a:p>
          <a:p>
            <a:pPr lvl="1"/>
            <a:r>
              <a:rPr lang="en-US" sz="2000" dirty="0"/>
              <a:t>7.1         2.3-4.7           0-1.5          </a:t>
            </a:r>
            <a:r>
              <a:rPr lang="en-US" sz="1600" dirty="0"/>
              <a:t>very good signal to noise </a:t>
            </a:r>
          </a:p>
          <a:p>
            <a:pPr lvl="1"/>
            <a:endParaRPr lang="en-US" sz="1050" b="1" dirty="0">
              <a:solidFill>
                <a:srgbClr val="FF0000"/>
              </a:solidFill>
            </a:endParaRP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2.5</a:t>
            </a:r>
            <a:r>
              <a:rPr lang="en-US" sz="2000" dirty="0"/>
              <a:t>         0-0.25             0-0.6     </a:t>
            </a:r>
            <a:r>
              <a:rPr lang="en-US" dirty="0"/>
              <a:t>   </a:t>
            </a:r>
            <a:r>
              <a:rPr lang="en-US" sz="1600" dirty="0"/>
              <a:t>at </a:t>
            </a:r>
            <a:r>
              <a:rPr lang="en-US" sz="1600" u="sng" dirty="0"/>
              <a:t>astrophysical relevant region</a:t>
            </a:r>
          </a:p>
          <a:p>
            <a:pPr lvl="1"/>
            <a:r>
              <a:rPr lang="en-US" sz="1600" dirty="0"/>
              <a:t>                                                                       the signal will be buried in the noise</a:t>
            </a:r>
          </a:p>
          <a:p>
            <a:endParaRPr lang="en-US" sz="1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69677" y="1733386"/>
            <a:ext cx="6553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02920" y="5375352"/>
            <a:ext cx="115185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In this very important case, it is evident that </a:t>
            </a:r>
          </a:p>
          <a:p>
            <a:r>
              <a:rPr lang="en-US" sz="2000" u="sng" dirty="0"/>
              <a:t>more sophisticated detector </a:t>
            </a:r>
            <a:r>
              <a:rPr lang="en-US" sz="2000" dirty="0"/>
              <a:t>is  required for  the reaction </a:t>
            </a:r>
          </a:p>
          <a:p>
            <a:r>
              <a:rPr lang="en-US" sz="2000" dirty="0"/>
              <a:t>measurement at </a:t>
            </a:r>
            <a:r>
              <a:rPr lang="en-US" sz="2000" dirty="0" err="1"/>
              <a:t>E</a:t>
            </a:r>
            <a:r>
              <a:rPr lang="en-US" sz="2000" baseline="-25000" dirty="0" err="1"/>
              <a:t>n</a:t>
            </a:r>
            <a:r>
              <a:rPr lang="en-US" sz="2000" dirty="0"/>
              <a:t> &lt;3 MeV measurement.</a:t>
            </a:r>
          </a:p>
        </p:txBody>
      </p:sp>
      <p:sp>
        <p:nvSpPr>
          <p:cNvPr id="6" name="Rectangle 5"/>
          <p:cNvSpPr/>
          <p:nvPr/>
        </p:nvSpPr>
        <p:spPr>
          <a:xfrm>
            <a:off x="481914" y="3286898"/>
            <a:ext cx="3373394" cy="1470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81914" y="3805881"/>
            <a:ext cx="3366186" cy="4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73676" y="4279556"/>
            <a:ext cx="3374424" cy="6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95400" y="3289300"/>
            <a:ext cx="6350" cy="1492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457450" y="3263900"/>
            <a:ext cx="6350" cy="1492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CC3265-C9A8-9469-C139-81BA33F5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9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4277" y="0"/>
            <a:ext cx="7613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Time Projection Chamber  gas detector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5882" y="1308562"/>
            <a:ext cx="2648310" cy="1982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738313" y="2109660"/>
            <a:ext cx="115894" cy="196602"/>
          </a:xfrm>
          <a:prstGeom prst="straightConnector1">
            <a:avLst/>
          </a:prstGeom>
          <a:ln w="53975">
            <a:gradFill>
              <a:gsLst>
                <a:gs pos="34000">
                  <a:srgbClr val="00B050"/>
                </a:gs>
                <a:gs pos="65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4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738311" y="2306262"/>
            <a:ext cx="280488" cy="553206"/>
          </a:xfrm>
          <a:prstGeom prst="straightConnector1">
            <a:avLst/>
          </a:prstGeom>
          <a:ln w="53975">
            <a:gradFill>
              <a:gsLst>
                <a:gs pos="34000">
                  <a:srgbClr val="00B050"/>
                </a:gs>
                <a:gs pos="65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4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86308" y="1366597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89870" y="3131219"/>
            <a:ext cx="951512" cy="8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17479" y="1382198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51030" y="3131219"/>
            <a:ext cx="6211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84500" y="2937562"/>
            <a:ext cx="7136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drift field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4443817" y="1363727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304288" y="940604"/>
            <a:ext cx="161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oxygen rich gas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438222" y="1570512"/>
            <a:ext cx="14413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amplification gap</a:t>
            </a:r>
          </a:p>
          <a:p>
            <a:r>
              <a:rPr lang="en-US" sz="1400" dirty="0"/>
              <a:t>anode</a:t>
            </a:r>
          </a:p>
          <a:p>
            <a:r>
              <a:rPr lang="en-US" sz="1400" dirty="0"/>
              <a:t>readout anode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163098" y="2277398"/>
            <a:ext cx="460051" cy="11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222091" y="19529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649795" y="257728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38403" y="1874274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12</a:t>
            </a:r>
            <a:r>
              <a:rPr lang="en-US" dirty="0"/>
              <a:t>C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067665" y="2778843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023420" y="2636275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934930" y="2488791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861188" y="2346224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856271" y="2223320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880852" y="2120081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5960356" y="1303649"/>
            <a:ext cx="2648310" cy="1982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6872787" y="2104747"/>
            <a:ext cx="115894" cy="196602"/>
          </a:xfrm>
          <a:prstGeom prst="straightConnector1">
            <a:avLst/>
          </a:prstGeom>
          <a:ln w="53975">
            <a:gradFill>
              <a:gsLst>
                <a:gs pos="34000">
                  <a:srgbClr val="00B050"/>
                </a:gs>
                <a:gs pos="65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4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520782" y="1361684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6824344" y="3126306"/>
            <a:ext cx="951512" cy="8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451953" y="1377285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485504" y="3126306"/>
            <a:ext cx="6211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418974" y="2932649"/>
            <a:ext cx="7136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drift field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8578291" y="1358814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6297572" y="2272485"/>
            <a:ext cx="460051" cy="11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356565" y="19480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582709" y="1790702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16</a:t>
            </a:r>
            <a:r>
              <a:rPr lang="en-US" dirty="0"/>
              <a:t>O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6941585" y="2326562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6990745" y="2218407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015326" y="2115168"/>
            <a:ext cx="176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8714640" y="1385543"/>
            <a:ext cx="14413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amplification gap</a:t>
            </a:r>
          </a:p>
          <a:p>
            <a:r>
              <a:rPr lang="en-US" sz="1400" dirty="0"/>
              <a:t>anode</a:t>
            </a:r>
          </a:p>
          <a:p>
            <a:r>
              <a:rPr lang="en-US" sz="1400" dirty="0"/>
              <a:t>readout anode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25909" y="3524250"/>
            <a:ext cx="934101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        The detector readout provide the X-Y projection of the reaction tracks</a:t>
            </a:r>
          </a:p>
          <a:p>
            <a:r>
              <a:rPr lang="en-US" dirty="0"/>
              <a:t>             The time collection provides the Z component</a:t>
            </a:r>
          </a:p>
          <a:p>
            <a:endParaRPr lang="en-US" dirty="0"/>
          </a:p>
          <a:p>
            <a:r>
              <a:rPr lang="en-US" u="sng" dirty="0"/>
              <a:t>Advantages: </a:t>
            </a:r>
          </a:p>
          <a:p>
            <a:r>
              <a:rPr lang="en-US" dirty="0"/>
              <a:t>                                100 % efficiency</a:t>
            </a:r>
          </a:p>
          <a:p>
            <a:r>
              <a:rPr lang="en-US" dirty="0"/>
              <a:t>                                Complete 3D reconstruction of events</a:t>
            </a:r>
          </a:p>
          <a:p>
            <a:r>
              <a:rPr lang="en-US" dirty="0"/>
              <a:t>                                 Relative simplicity and relative cost efficiency</a:t>
            </a:r>
          </a:p>
          <a:p>
            <a:endParaRPr lang="en-US" dirty="0"/>
          </a:p>
          <a:p>
            <a:r>
              <a:rPr lang="en-US" u="sng" dirty="0"/>
              <a:t>Deep knowledge of gas properties</a:t>
            </a:r>
            <a:r>
              <a:rPr lang="en-US" dirty="0"/>
              <a:t>: </a:t>
            </a:r>
          </a:p>
          <a:p>
            <a:r>
              <a:rPr lang="en-US" dirty="0"/>
              <a:t>                              drift velocities, survival rate, lateral diffusion, amplification process, fluorescence</a:t>
            </a:r>
          </a:p>
          <a:p>
            <a:r>
              <a:rPr lang="en-US" dirty="0"/>
              <a:t>                               amplification system</a:t>
            </a:r>
          </a:p>
          <a:p>
            <a:r>
              <a:rPr lang="en-US" dirty="0"/>
              <a:t>                               read out system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9747250" y="2886998"/>
            <a:ext cx="6350" cy="440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9738852" y="3319616"/>
            <a:ext cx="447367" cy="4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9696450" y="3276600"/>
            <a:ext cx="114300" cy="95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9601200" y="26289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493250" y="313690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0115550" y="311150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55588" y="927904"/>
            <a:ext cx="161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oxygen rich gas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3EFE7B-81DB-BF06-4351-C0D03CBD3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1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79594" y="1843910"/>
            <a:ext cx="2648310" cy="1982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524930" y="2715523"/>
            <a:ext cx="281437" cy="291501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678350" y="2524285"/>
            <a:ext cx="237485" cy="336989"/>
          </a:xfrm>
          <a:prstGeom prst="straightConnector1">
            <a:avLst/>
          </a:prstGeom>
          <a:ln w="53975">
            <a:gradFill>
              <a:gsLst>
                <a:gs pos="34000">
                  <a:srgbClr val="00B050"/>
                </a:gs>
                <a:gs pos="65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4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289800" y="2861273"/>
            <a:ext cx="375848" cy="473197"/>
          </a:xfrm>
          <a:prstGeom prst="straightConnector1">
            <a:avLst/>
          </a:prstGeom>
          <a:ln w="53975">
            <a:gradFill>
              <a:gsLst>
                <a:gs pos="34000">
                  <a:srgbClr val="00B050"/>
                </a:gs>
                <a:gs pos="65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4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11555" y="2367484"/>
            <a:ext cx="977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tracks target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110484" y="1901944"/>
            <a:ext cx="2181225" cy="813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28009" y="3007024"/>
            <a:ext cx="2181225" cy="8302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647825" y="2847716"/>
            <a:ext cx="2057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19612" y="2339773"/>
            <a:ext cx="783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neutron</a:t>
            </a:r>
          </a:p>
          <a:p>
            <a:r>
              <a:rPr lang="en-US" sz="1400" b="1" dirty="0"/>
              <a:t>pulse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541639" y="1452832"/>
            <a:ext cx="187630" cy="327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379594" y="1387434"/>
            <a:ext cx="1002727" cy="39301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900508" y="1387433"/>
            <a:ext cx="961878" cy="39319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383562" y="2188856"/>
            <a:ext cx="1460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shield/collimator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40674" y="2264067"/>
            <a:ext cx="669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thin</a:t>
            </a:r>
          </a:p>
          <a:p>
            <a:r>
              <a:rPr lang="en-US" sz="1400" b="1" dirty="0"/>
              <a:t> target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79557" y="859194"/>
            <a:ext cx="1145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fast PMTs, </a:t>
            </a:r>
          </a:p>
          <a:p>
            <a:r>
              <a:rPr lang="en-US" sz="1400" b="1" dirty="0"/>
              <a:t>primary light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297612" y="2584101"/>
            <a:ext cx="0" cy="4353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243582" y="3666567"/>
            <a:ext cx="951512" cy="8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334462" y="2949509"/>
            <a:ext cx="1175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82142" y="2829689"/>
            <a:ext cx="933271" cy="14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6175" y="2340119"/>
            <a:ext cx="692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proton</a:t>
            </a:r>
          </a:p>
          <a:p>
            <a:r>
              <a:rPr lang="en-US" sz="1400" b="1" dirty="0"/>
              <a:t>pulse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604667" y="3060781"/>
            <a:ext cx="6872" cy="44158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119044" y="2990627"/>
            <a:ext cx="497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drift </a:t>
            </a:r>
          </a:p>
          <a:p>
            <a:r>
              <a:rPr lang="en-US" sz="1200" b="1" dirty="0"/>
              <a:t>field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6631116" y="3721204"/>
            <a:ext cx="1979484" cy="696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125396" y="3430791"/>
            <a:ext cx="2011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amplification gap/anode</a:t>
            </a:r>
          </a:p>
          <a:p>
            <a:r>
              <a:rPr lang="en-US" sz="1400" b="1" dirty="0"/>
              <a:t>secondary light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58546" y="2032086"/>
            <a:ext cx="1006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production</a:t>
            </a:r>
          </a:p>
          <a:p>
            <a:r>
              <a:rPr lang="en-US" sz="1400" b="1" dirty="0"/>
              <a:t>target</a:t>
            </a:r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7644620" y="2702045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924161" y="2555661"/>
            <a:ext cx="9604" cy="1091772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7847959" y="2695894"/>
            <a:ext cx="0" cy="947057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660341" y="2933458"/>
            <a:ext cx="3844" cy="715897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570055" y="3036552"/>
            <a:ext cx="639" cy="617286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7445188" y="3188952"/>
            <a:ext cx="8326" cy="464886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7324165" y="3323423"/>
            <a:ext cx="3843" cy="308003"/>
          </a:xfrm>
          <a:prstGeom prst="straightConnector1">
            <a:avLst/>
          </a:prstGeom>
          <a:ln w="3175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7649102" y="980821"/>
            <a:ext cx="0" cy="19243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103659" y="1825038"/>
            <a:ext cx="786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cathode</a:t>
            </a:r>
          </a:p>
        </p:txBody>
      </p:sp>
      <p:pic>
        <p:nvPicPr>
          <p:cNvPr id="54" name="Picture 5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1" t="44698"/>
          <a:stretch/>
        </p:blipFill>
        <p:spPr bwMode="auto">
          <a:xfrm>
            <a:off x="6911915" y="4102055"/>
            <a:ext cx="2146722" cy="27559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695094" y="4515310"/>
            <a:ext cx="251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Optical readout system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86452" y="0"/>
            <a:ext cx="6135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Experimental scheme at SARAF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843179-CCE2-F044-1331-D8C6D6AC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6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160" t="32453" r="41628" b="7170"/>
          <a:stretch/>
        </p:blipFill>
        <p:spPr>
          <a:xfrm>
            <a:off x="6674594" y="1997056"/>
            <a:ext cx="4173002" cy="3134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31" t="33208" r="43395" b="8590"/>
          <a:stretch/>
        </p:blipFill>
        <p:spPr>
          <a:xfrm>
            <a:off x="348735" y="1869634"/>
            <a:ext cx="5122425" cy="31187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38" t="66164" r="81179" b="14340"/>
          <a:stretch/>
        </p:blipFill>
        <p:spPr>
          <a:xfrm>
            <a:off x="758192" y="3923389"/>
            <a:ext cx="1029669" cy="73888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355131" y="3276145"/>
            <a:ext cx="10927" cy="7049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50052" y="57150"/>
            <a:ext cx="4272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Fast </a:t>
            </a:r>
            <a:r>
              <a:rPr lang="en-US" sz="3600" b="1" dirty="0" err="1"/>
              <a:t>TimePix</a:t>
            </a:r>
            <a:r>
              <a:rPr lang="en-US" sz="3600" b="1" dirty="0"/>
              <a:t> cameras</a:t>
            </a:r>
          </a:p>
        </p:txBody>
      </p:sp>
      <p:sp>
        <p:nvSpPr>
          <p:cNvPr id="2" name="Rectangle 1"/>
          <p:cNvSpPr/>
          <p:nvPr/>
        </p:nvSpPr>
        <p:spPr>
          <a:xfrm>
            <a:off x="6477000" y="5629960"/>
            <a:ext cx="3790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Taken from F. </a:t>
            </a:r>
            <a:r>
              <a:rPr lang="en-US" dirty="0" err="1"/>
              <a:t>Brunbauer</a:t>
            </a:r>
            <a:r>
              <a:rPr lang="en-US" dirty="0"/>
              <a:t>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7A7E05-804B-0DB5-0B08-32923A25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46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93651" y="-9525"/>
            <a:ext cx="6342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The prospective experiments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302883"/>
              </p:ext>
            </p:extLst>
          </p:nvPr>
        </p:nvGraphicFramePr>
        <p:xfrm>
          <a:off x="405065" y="798075"/>
          <a:ext cx="11458070" cy="564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6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2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Neutron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Motivations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30000" dirty="0"/>
                        <a:t>7</a:t>
                      </a:r>
                      <a:r>
                        <a:rPr lang="en-US" sz="1600" dirty="0"/>
                        <a:t>Be(</a:t>
                      </a:r>
                      <a:r>
                        <a:rPr lang="en-US" sz="1600" dirty="0" err="1"/>
                        <a:t>n,</a:t>
                      </a: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600" dirty="0"/>
                        <a:t>)</a:t>
                      </a:r>
                      <a:r>
                        <a:rPr lang="en-US" sz="1600" dirty="0">
                          <a:latin typeface="Symbol" panose="05050102010706020507" pitchFamily="18" charset="2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30000" dirty="0"/>
                        <a:t>7</a:t>
                      </a:r>
                      <a:r>
                        <a:rPr lang="en-US" sz="1400" dirty="0"/>
                        <a:t>Li underproduction in Big Bang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Very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Requires a</a:t>
                      </a:r>
                      <a:r>
                        <a:rPr lang="en-US" sz="1600" baseline="0" dirty="0"/>
                        <a:t> thin radioactive </a:t>
                      </a:r>
                      <a:r>
                        <a:rPr lang="en-US" sz="1600" baseline="30000" dirty="0"/>
                        <a:t>7</a:t>
                      </a:r>
                      <a:r>
                        <a:rPr lang="en-US" sz="1600" baseline="0" dirty="0"/>
                        <a:t>Be target of high activity. Experimental background due to the target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30000" dirty="0"/>
                        <a:t>17</a:t>
                      </a:r>
                      <a:r>
                        <a:rPr lang="en-US" sz="1600" dirty="0"/>
                        <a:t>O(</a:t>
                      </a:r>
                      <a:r>
                        <a:rPr lang="en-US" sz="1600" dirty="0" err="1"/>
                        <a:t>n,</a:t>
                      </a: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600" dirty="0"/>
                        <a:t>)</a:t>
                      </a:r>
                      <a:r>
                        <a:rPr lang="en-US" sz="1600" baseline="30000" dirty="0"/>
                        <a:t>14</a:t>
                      </a:r>
                      <a:r>
                        <a:rPr lang="en-US" sz="16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Bottleneck for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 heavy element synthesis in non standard big bang models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Possibility to use “active target” mode. Need enriched </a:t>
                      </a:r>
                      <a:r>
                        <a:rPr lang="en-US" sz="1600" baseline="30000" dirty="0"/>
                        <a:t>17</a:t>
                      </a:r>
                      <a:r>
                        <a:rPr lang="en-US" sz="1600" dirty="0"/>
                        <a:t>O gas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586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30000" dirty="0"/>
                        <a:t>16</a:t>
                      </a:r>
                      <a:r>
                        <a:rPr lang="en-US" sz="1600" dirty="0"/>
                        <a:t>O(</a:t>
                      </a:r>
                      <a:r>
                        <a:rPr lang="en-US" sz="1600" dirty="0" err="1"/>
                        <a:t>n,</a:t>
                      </a: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600" dirty="0"/>
                        <a:t>)</a:t>
                      </a:r>
                      <a:r>
                        <a:rPr lang="en-US" sz="1600" baseline="30000" dirty="0"/>
                        <a:t>13</a:t>
                      </a:r>
                      <a:r>
                        <a:rPr lang="en-US" sz="16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3-5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Indirect</a:t>
                      </a:r>
                      <a:r>
                        <a:rPr lang="en-US" sz="1400" baseline="0" dirty="0"/>
                        <a:t> measurement </a:t>
                      </a:r>
                      <a:r>
                        <a:rPr lang="en-US" sz="1400" dirty="0"/>
                        <a:t>of </a:t>
                      </a:r>
                      <a:r>
                        <a:rPr lang="en-US" sz="1400" baseline="30000" dirty="0"/>
                        <a:t>13</a:t>
                      </a:r>
                      <a:r>
                        <a:rPr lang="en-US" sz="1400" dirty="0"/>
                        <a:t>C(</a:t>
                      </a:r>
                      <a:r>
                        <a:rPr lang="en-US" sz="1400" dirty="0" err="1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400" dirty="0" err="1"/>
                        <a:t>,n</a:t>
                      </a:r>
                      <a:r>
                        <a:rPr lang="en-US" sz="1400" dirty="0"/>
                        <a:t>)</a:t>
                      </a:r>
                      <a:r>
                        <a:rPr lang="en-US" sz="1400" baseline="30000" dirty="0"/>
                        <a:t>16</a:t>
                      </a:r>
                      <a:r>
                        <a:rPr lang="en-US" sz="1400" dirty="0"/>
                        <a:t>O – the main source of</a:t>
                      </a:r>
                      <a:r>
                        <a:rPr lang="en-US" sz="1400" baseline="0" dirty="0"/>
                        <a:t> neutrons for S-process.</a:t>
                      </a:r>
                    </a:p>
                    <a:p>
                      <a:r>
                        <a:rPr lang="en-US" sz="1400" baseline="0" dirty="0"/>
                        <a:t>Also understanding He production in nuclear fuel (High Priority Request)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Very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Possibility to use “active target” mode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Mg(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n,a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Indirect measurement of 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Ne(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,n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 - source of stellar neutrons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539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Al(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</a:rPr>
                        <a:t>n,p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Al(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</a:rPr>
                        <a:t>n,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Understanding of abundance of </a:t>
                      </a:r>
                      <a:r>
                        <a:rPr lang="en-US" sz="1400" b="0" baseline="30000" dirty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Al, an important probe of stellar evolution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Need to obtained target with rare </a:t>
                      </a:r>
                      <a:r>
                        <a:rPr lang="en-US" sz="1600" baseline="30000" dirty="0"/>
                        <a:t>26</a:t>
                      </a:r>
                      <a:r>
                        <a:rPr lang="en-US" sz="1600" dirty="0"/>
                        <a:t>Al</a:t>
                      </a:r>
                      <a:r>
                        <a:rPr lang="en-US" sz="1600" baseline="0" dirty="0"/>
                        <a:t> isotope (PSI)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General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600" b="0" baseline="0" dirty="0" err="1">
                          <a:solidFill>
                            <a:schemeClr val="tx1"/>
                          </a:solidFill>
                        </a:rPr>
                        <a:t>n,</a:t>
                      </a:r>
                      <a:r>
                        <a:rPr lang="en-US" sz="1600" b="0" baseline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0.1-10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Study of stellar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 photodisintegration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reaction (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 via (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</a:rPr>
                        <a:t>n,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p(</a:t>
                      </a:r>
                      <a:r>
                        <a:rPr lang="en-US" sz="1600" dirty="0" err="1"/>
                        <a:t>n,</a:t>
                      </a: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600" dirty="0"/>
                        <a:t>)d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Big Bang first reaction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Very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Important</a:t>
                      </a:r>
                      <a:r>
                        <a:rPr lang="en-US" sz="1600" baseline="0" dirty="0"/>
                        <a:t> for epithermal neutrons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(</a:t>
                      </a:r>
                      <a:r>
                        <a:rPr lang="en-US" sz="1600" dirty="0" err="1"/>
                        <a:t>n,f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0.01-10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Anisotropy in fission, some High Priority Request</a:t>
                      </a:r>
                      <a:r>
                        <a:rPr lang="en-US" sz="1400" baseline="0" dirty="0"/>
                        <a:t> reactions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Require thin actinide targets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025404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6FB0C0-3DE0-E9AD-D04E-E01843A7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5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1461" y="76200"/>
            <a:ext cx="7322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“Easy” cases for the first experiments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825" y="995859"/>
            <a:ext cx="1170153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 </a:t>
            </a:r>
            <a:r>
              <a:rPr lang="en-US" sz="2400" b="1" u="sng" baseline="30000" dirty="0"/>
              <a:t>10</a:t>
            </a:r>
            <a:r>
              <a:rPr lang="en-US" sz="2400" b="1" u="sng" dirty="0"/>
              <a:t>B(</a:t>
            </a:r>
            <a:r>
              <a:rPr lang="en-US" sz="2400" b="1" u="sng" dirty="0" err="1"/>
              <a:t>n,</a:t>
            </a:r>
            <a:r>
              <a:rPr lang="en-US" sz="2400" b="1" u="sng" dirty="0" err="1">
                <a:latin typeface="Symbol" panose="05050102010706020507" pitchFamily="18" charset="2"/>
              </a:rPr>
              <a:t>a</a:t>
            </a:r>
            <a:r>
              <a:rPr lang="en-US" sz="2400" b="1" u="sng" dirty="0"/>
              <a:t>)</a:t>
            </a:r>
            <a:r>
              <a:rPr lang="en-US" sz="2400" b="1" u="sng" baseline="30000" dirty="0"/>
              <a:t>7</a:t>
            </a:r>
            <a:r>
              <a:rPr lang="en-US" sz="2400" b="1" u="sng" dirty="0"/>
              <a:t>Li reaction</a:t>
            </a:r>
          </a:p>
          <a:p>
            <a:r>
              <a:rPr lang="en-US" sz="2000" b="1" dirty="0"/>
              <a:t>       </a:t>
            </a:r>
            <a:r>
              <a:rPr lang="en-US" sz="2000" dirty="0"/>
              <a:t>Thin enriched Boron target</a:t>
            </a:r>
          </a:p>
          <a:p>
            <a:endParaRPr lang="en-US" sz="400" dirty="0"/>
          </a:p>
          <a:p>
            <a:r>
              <a:rPr lang="en-US" sz="2000" dirty="0"/>
              <a:t>      </a:t>
            </a:r>
            <a:r>
              <a:rPr lang="en-US" sz="2000" b="1" baseline="30000" dirty="0"/>
              <a:t>10</a:t>
            </a:r>
            <a:r>
              <a:rPr lang="en-US" sz="2000" b="1" dirty="0"/>
              <a:t>B(</a:t>
            </a:r>
            <a:r>
              <a:rPr lang="en-US" sz="2000" b="1" dirty="0" err="1"/>
              <a:t>n,</a:t>
            </a:r>
            <a:r>
              <a:rPr lang="en-US" sz="2000" b="1" dirty="0" err="1">
                <a:latin typeface="Symbol" panose="05050102010706020507" pitchFamily="18" charset="2"/>
              </a:rPr>
              <a:t>a</a:t>
            </a:r>
            <a:r>
              <a:rPr lang="en-US" sz="2000" b="1" dirty="0"/>
              <a:t>)</a:t>
            </a:r>
            <a:r>
              <a:rPr lang="en-US" sz="2000" b="1" baseline="30000" dirty="0"/>
              <a:t>7</a:t>
            </a:r>
            <a:r>
              <a:rPr lang="en-US" sz="2000" b="1" dirty="0"/>
              <a:t>Li</a:t>
            </a:r>
            <a:r>
              <a:rPr lang="en-US" sz="2000" dirty="0"/>
              <a:t> is very well studied reaction up to 3 MeV</a:t>
            </a:r>
          </a:p>
          <a:p>
            <a:r>
              <a:rPr lang="en-US" sz="2000" dirty="0"/>
              <a:t>       The cross-section is very high for low neutron energy: </a:t>
            </a:r>
            <a:r>
              <a:rPr lang="en-US" sz="2000" b="1" dirty="0"/>
              <a:t>3840</a:t>
            </a:r>
            <a:r>
              <a:rPr lang="en-US" sz="2000" dirty="0"/>
              <a:t> b for thermal,  ~10 b for 10 </a:t>
            </a:r>
            <a:r>
              <a:rPr lang="en-US" sz="2000" dirty="0" err="1"/>
              <a:t>keV</a:t>
            </a:r>
            <a:r>
              <a:rPr lang="en-US" sz="2000" dirty="0"/>
              <a:t>, 2 b for 100 </a:t>
            </a:r>
            <a:r>
              <a:rPr lang="en-US" sz="2000" dirty="0" err="1"/>
              <a:t>keV</a:t>
            </a:r>
            <a:endParaRPr lang="en-US" sz="2000" dirty="0"/>
          </a:p>
          <a:p>
            <a:r>
              <a:rPr lang="en-US" sz="2000" dirty="0"/>
              <a:t>        Two final particles </a:t>
            </a:r>
            <a:r>
              <a:rPr lang="en-US" sz="2000" dirty="0">
                <a:latin typeface="Symbol" panose="05050102010706020507" pitchFamily="18" charset="2"/>
              </a:rPr>
              <a:t>a</a:t>
            </a:r>
            <a:r>
              <a:rPr lang="en-US" sz="2000" dirty="0"/>
              <a:t> and </a:t>
            </a:r>
            <a:r>
              <a:rPr lang="en-US" sz="2000" baseline="30000" dirty="0"/>
              <a:t>7</a:t>
            </a:r>
            <a:r>
              <a:rPr lang="en-US" sz="2000" dirty="0"/>
              <a:t>Li – unambiguous identification from tracks</a:t>
            </a:r>
          </a:p>
          <a:p>
            <a:r>
              <a:rPr lang="en-US" sz="2000" dirty="0"/>
              <a:t>        Relatively high alpha </a:t>
            </a:r>
            <a:r>
              <a:rPr lang="en-US" sz="2000" dirty="0">
                <a:latin typeface="Symbol" panose="05050102010706020507" pitchFamily="18" charset="2"/>
              </a:rPr>
              <a:t>a</a:t>
            </a:r>
            <a:r>
              <a:rPr lang="en-US" sz="2000" dirty="0"/>
              <a:t>/</a:t>
            </a:r>
            <a:r>
              <a:rPr lang="en-US" sz="2000" baseline="30000" dirty="0"/>
              <a:t>7</a:t>
            </a:r>
            <a:r>
              <a:rPr lang="en-US" sz="2000" dirty="0"/>
              <a:t>Li energy</a:t>
            </a:r>
          </a:p>
          <a:p>
            <a:r>
              <a:rPr lang="en-US" sz="2000" dirty="0"/>
              <a:t>        The test   with boron target will be used for understanding device in the whole operational range</a:t>
            </a:r>
          </a:p>
        </p:txBody>
      </p:sp>
      <p:sp>
        <p:nvSpPr>
          <p:cNvPr id="6" name="Rectangle 5"/>
          <p:cNvSpPr/>
          <p:nvPr/>
        </p:nvSpPr>
        <p:spPr>
          <a:xfrm>
            <a:off x="370522" y="3319318"/>
            <a:ext cx="12072303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/>
          </a:p>
          <a:p>
            <a:r>
              <a:rPr lang="en-US" sz="2400" dirty="0"/>
              <a:t>   </a:t>
            </a:r>
            <a:r>
              <a:rPr lang="en-US" sz="2400" b="1" u="sng" dirty="0"/>
              <a:t>Fission reactions</a:t>
            </a:r>
          </a:p>
          <a:p>
            <a:r>
              <a:rPr lang="en-US" sz="2400" b="1" dirty="0"/>
              <a:t>    </a:t>
            </a:r>
            <a:r>
              <a:rPr lang="en-US" sz="2000" dirty="0"/>
              <a:t>Thin actinide target</a:t>
            </a:r>
            <a:endParaRPr lang="en-US" sz="2400" b="1" u="sng" dirty="0"/>
          </a:p>
          <a:p>
            <a:r>
              <a:rPr lang="en-US" sz="2400" dirty="0"/>
              <a:t>    </a:t>
            </a:r>
            <a:r>
              <a:rPr lang="en-US" sz="2000" b="1" dirty="0"/>
              <a:t>Energy arbitrage</a:t>
            </a:r>
            <a:r>
              <a:rPr lang="en-US" sz="2000" dirty="0"/>
              <a:t>: fission products ~ 100 MeV&gt;&gt; elastic recoils energy</a:t>
            </a:r>
          </a:p>
          <a:p>
            <a:r>
              <a:rPr lang="en-US" sz="2000" dirty="0"/>
              <a:t>     Fission cross-section is high &gt; 1 b</a:t>
            </a:r>
          </a:p>
          <a:p>
            <a:r>
              <a:rPr lang="en-US" sz="2000" dirty="0"/>
              <a:t>     Two final particles – unambiguous identification from tracks</a:t>
            </a:r>
          </a:p>
          <a:p>
            <a:r>
              <a:rPr lang="en-US" dirty="0"/>
              <a:t>     </a:t>
            </a:r>
          </a:p>
          <a:p>
            <a:endParaRPr lang="en-US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1153834" y="5549900"/>
            <a:ext cx="88254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It would be very beneficial to perform the first tests at with thermal</a:t>
            </a:r>
          </a:p>
          <a:p>
            <a:r>
              <a:rPr lang="en-US" sz="2400" b="1" dirty="0"/>
              <a:t> neutrons  at </a:t>
            </a:r>
            <a:r>
              <a:rPr lang="en-US" sz="2400" b="1" dirty="0" err="1"/>
              <a:t>Soreq</a:t>
            </a:r>
            <a:r>
              <a:rPr lang="en-US" sz="2400" b="1" dirty="0"/>
              <a:t> research reactor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F2DC5E-0F47-C7F5-7CE9-A900B206A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1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50" t="11925" r="3250" b="11186"/>
          <a:stretch/>
        </p:blipFill>
        <p:spPr>
          <a:xfrm>
            <a:off x="1036320" y="1584960"/>
            <a:ext cx="9403917" cy="4326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93720" y="0"/>
            <a:ext cx="6784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Interest in fission reaction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701040"/>
            <a:ext cx="415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Fission discovered in 1938</a:t>
            </a:r>
          </a:p>
          <a:p>
            <a:r>
              <a:rPr lang="en-US" sz="2400" b="1" dirty="0"/>
              <a:t>Is it still any interest in fission 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8840" y="6278880"/>
            <a:ext cx="7379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Approximately 20 % of HPRL reactions are fission </a:t>
            </a:r>
          </a:p>
        </p:txBody>
      </p:sp>
      <p:sp>
        <p:nvSpPr>
          <p:cNvPr id="9" name="Oval 8"/>
          <p:cNvSpPr/>
          <p:nvPr/>
        </p:nvSpPr>
        <p:spPr>
          <a:xfrm>
            <a:off x="3371850" y="4695825"/>
            <a:ext cx="628650" cy="333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5EC939-F5A4-0DF5-A5CF-19239DE58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E4C2-073B-47DA-93A0-9B3236C46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24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34984</TotalTime>
  <Words>2130</Words>
  <Application>Microsoft Macintosh PowerPoint</Application>
  <PresentationFormat>Widescreen</PresentationFormat>
  <Paragraphs>391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Aptos</vt:lpstr>
      <vt:lpstr>Arial</vt:lpstr>
      <vt:lpstr>Calibri</vt:lpstr>
      <vt:lpstr>Calibri Light</vt:lpstr>
      <vt:lpstr>CMBX12</vt:lpstr>
      <vt:lpstr>CMR12</vt:lpstr>
      <vt:lpstr>Merriweather Sans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 Weissman</dc:creator>
  <cp:lastModifiedBy>Maryna Borysova</cp:lastModifiedBy>
  <cp:revision>75</cp:revision>
  <cp:lastPrinted>2026-02-02T10:09:22Z</cp:lastPrinted>
  <dcterms:created xsi:type="dcterms:W3CDTF">2026-01-23T07:47:05Z</dcterms:created>
  <dcterms:modified xsi:type="dcterms:W3CDTF">2026-02-19T06:25:02Z</dcterms:modified>
</cp:coreProperties>
</file>