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0"/>
  </p:notesMasterIdLst>
  <p:sldIdLst>
    <p:sldId id="259" r:id="rId2"/>
    <p:sldId id="260" r:id="rId3"/>
    <p:sldId id="527" r:id="rId4"/>
    <p:sldId id="523" r:id="rId5"/>
    <p:sldId id="524" r:id="rId6"/>
    <p:sldId id="261" r:id="rId7"/>
    <p:sldId id="521" r:id="rId8"/>
    <p:sldId id="528" r:id="rId9"/>
    <p:sldId id="522" r:id="rId10"/>
    <p:sldId id="263" r:id="rId11"/>
    <p:sldId id="525" r:id="rId12"/>
    <p:sldId id="530" r:id="rId13"/>
    <p:sldId id="531" r:id="rId14"/>
    <p:sldId id="262" r:id="rId15"/>
    <p:sldId id="529" r:id="rId16"/>
    <p:sldId id="302" r:id="rId17"/>
    <p:sldId id="278" r:id="rId18"/>
    <p:sldId id="532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2BE"/>
    <a:srgbClr val="B1C1F8"/>
    <a:srgbClr val="307BBF"/>
    <a:srgbClr val="EAF2F9"/>
    <a:srgbClr val="000000"/>
    <a:srgbClr val="0A0AFF"/>
    <a:srgbClr val="82F882"/>
    <a:srgbClr val="987077"/>
    <a:srgbClr val="F9B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6" autoAdjust="0"/>
    <p:restoredTop sz="94660"/>
  </p:normalViewPr>
  <p:slideViewPr>
    <p:cSldViewPr snapToGrid="0">
      <p:cViewPr varScale="1">
        <p:scale>
          <a:sx n="76" d="100"/>
          <a:sy n="76" d="100"/>
        </p:scale>
        <p:origin x="288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E1DD0-FB2F-4E48-B63F-DF8A2A37985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74507-82AB-46DA-A71F-10316013E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01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Used</a:t>
            </a:r>
            <a:r>
              <a:rPr lang="de-AT" dirty="0"/>
              <a:t>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direct</a:t>
            </a:r>
            <a:r>
              <a:rPr lang="de-AT" dirty="0"/>
              <a:t> </a:t>
            </a:r>
            <a:r>
              <a:rPr lang="de-AT" dirty="0" err="1"/>
              <a:t>injection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DE576-E6EB-48CA-AE26-7E752F48463C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114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DE576-E6EB-48CA-AE26-7E752F48463C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021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1">
            <a:extLst>
              <a:ext uri="{FF2B5EF4-FFF2-40B4-BE49-F238E27FC236}">
                <a16:creationId xmlns:a16="http://schemas.microsoft.com/office/drawing/2014/main" id="{4EFE0D2F-3018-2703-2EDC-7712E63A4F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1598865" cy="6263004"/>
          </a:xfrm>
          <a:custGeom>
            <a:avLst/>
            <a:gdLst>
              <a:gd name="connsiteX0" fmla="*/ 0 w 11598865"/>
              <a:gd name="connsiteY0" fmla="*/ 0 h 6263004"/>
              <a:gd name="connsiteX1" fmla="*/ 11597777 w 11598865"/>
              <a:gd name="connsiteY1" fmla="*/ 0 h 6263004"/>
              <a:gd name="connsiteX2" fmla="*/ 11597777 w 11598865"/>
              <a:gd name="connsiteY2" fmla="*/ 588515 h 6263004"/>
              <a:gd name="connsiteX3" fmla="*/ 11598865 w 11598865"/>
              <a:gd name="connsiteY3" fmla="*/ 599308 h 6263004"/>
              <a:gd name="connsiteX4" fmla="*/ 11598865 w 11598865"/>
              <a:gd name="connsiteY4" fmla="*/ 5663697 h 6263004"/>
              <a:gd name="connsiteX5" fmla="*/ 10999558 w 11598865"/>
              <a:gd name="connsiteY5" fmla="*/ 6263004 h 6263004"/>
              <a:gd name="connsiteX6" fmla="*/ 1088 w 11598865"/>
              <a:gd name="connsiteY6" fmla="*/ 6263004 h 6263004"/>
              <a:gd name="connsiteX7" fmla="*/ 1088 w 11598865"/>
              <a:gd name="connsiteY7" fmla="*/ 609600 h 6263004"/>
              <a:gd name="connsiteX8" fmla="*/ 0 w 11598865"/>
              <a:gd name="connsiteY8" fmla="*/ 609600 h 6263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8865" h="6263004">
                <a:moveTo>
                  <a:pt x="0" y="0"/>
                </a:moveTo>
                <a:lnTo>
                  <a:pt x="11597777" y="0"/>
                </a:lnTo>
                <a:lnTo>
                  <a:pt x="11597777" y="588515"/>
                </a:lnTo>
                <a:lnTo>
                  <a:pt x="11598865" y="599308"/>
                </a:lnTo>
                <a:lnTo>
                  <a:pt x="11598865" y="5663697"/>
                </a:lnTo>
                <a:cubicBezTo>
                  <a:pt x="11598865" y="5994685"/>
                  <a:pt x="11330546" y="6263004"/>
                  <a:pt x="10999558" y="6263004"/>
                </a:cubicBezTo>
                <a:lnTo>
                  <a:pt x="1088" y="6263004"/>
                </a:lnTo>
                <a:lnTo>
                  <a:pt x="1088" y="609600"/>
                </a:lnTo>
                <a:lnTo>
                  <a:pt x="0" y="609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E65E573F-4FDD-4C98-8CCD-D102176147B6}"/>
              </a:ext>
            </a:extLst>
          </p:cNvPr>
          <p:cNvGrpSpPr/>
          <p:nvPr/>
        </p:nvGrpSpPr>
        <p:grpSpPr>
          <a:xfrm>
            <a:off x="1586479" y="2342038"/>
            <a:ext cx="8933612" cy="1574990"/>
            <a:chOff x="1586479" y="2342038"/>
            <a:chExt cx="8933612" cy="1574990"/>
          </a:xfrm>
        </p:grpSpPr>
        <p:pic>
          <p:nvPicPr>
            <p:cNvPr id="16" name="ÖAW Logo">
              <a:extLst>
                <a:ext uri="{FF2B5EF4-FFF2-40B4-BE49-F238E27FC236}">
                  <a16:creationId xmlns:a16="http://schemas.microsoft.com/office/drawing/2014/main" id="{89D70902-8A92-16D6-EC37-801BADF186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586479" y="2342038"/>
              <a:ext cx="3905975" cy="1574990"/>
            </a:xfrm>
            <a:prstGeom prst="rect">
              <a:avLst/>
            </a:prstGeom>
          </p:spPr>
        </p:pic>
        <p:cxnSp>
          <p:nvCxnSpPr>
            <p:cNvPr id="9" name="Linie 1">
              <a:extLst>
                <a:ext uri="{FF2B5EF4-FFF2-40B4-BE49-F238E27FC236}">
                  <a16:creationId xmlns:a16="http://schemas.microsoft.com/office/drawing/2014/main" id="{D9242482-7511-AD1B-991E-5BC7CFDBD4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80677" y="2350137"/>
              <a:ext cx="0" cy="1562400"/>
            </a:xfrm>
            <a:prstGeom prst="line">
              <a:avLst/>
            </a:prstGeom>
            <a:ln w="12700" cap="flat">
              <a:solidFill>
                <a:srgbClr val="FFFFFF">
                  <a:alpha val="50196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C6DDBFEB-5BEF-4BCA-93D4-B115F60F90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33580" y="2364437"/>
              <a:ext cx="4086511" cy="15301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7657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ihandform: Form 1">
            <a:extLst>
              <a:ext uri="{FF2B5EF4-FFF2-40B4-BE49-F238E27FC236}">
                <a16:creationId xmlns:a16="http://schemas.microsoft.com/office/drawing/2014/main" id="{AAA40372-583D-51A2-BDEF-3AB5576CC9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1598865" cy="6263004"/>
          </a:xfrm>
          <a:custGeom>
            <a:avLst/>
            <a:gdLst>
              <a:gd name="connsiteX0" fmla="*/ 0 w 11598865"/>
              <a:gd name="connsiteY0" fmla="*/ 0 h 6263004"/>
              <a:gd name="connsiteX1" fmla="*/ 11597777 w 11598865"/>
              <a:gd name="connsiteY1" fmla="*/ 0 h 6263004"/>
              <a:gd name="connsiteX2" fmla="*/ 11597777 w 11598865"/>
              <a:gd name="connsiteY2" fmla="*/ 588515 h 6263004"/>
              <a:gd name="connsiteX3" fmla="*/ 11598865 w 11598865"/>
              <a:gd name="connsiteY3" fmla="*/ 599308 h 6263004"/>
              <a:gd name="connsiteX4" fmla="*/ 11598865 w 11598865"/>
              <a:gd name="connsiteY4" fmla="*/ 5663697 h 6263004"/>
              <a:gd name="connsiteX5" fmla="*/ 10999558 w 11598865"/>
              <a:gd name="connsiteY5" fmla="*/ 6263004 h 6263004"/>
              <a:gd name="connsiteX6" fmla="*/ 1088 w 11598865"/>
              <a:gd name="connsiteY6" fmla="*/ 6263004 h 6263004"/>
              <a:gd name="connsiteX7" fmla="*/ 1088 w 11598865"/>
              <a:gd name="connsiteY7" fmla="*/ 609600 h 6263004"/>
              <a:gd name="connsiteX8" fmla="*/ 0 w 11598865"/>
              <a:gd name="connsiteY8" fmla="*/ 609600 h 6263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8865" h="6263004">
                <a:moveTo>
                  <a:pt x="0" y="0"/>
                </a:moveTo>
                <a:lnTo>
                  <a:pt x="11597777" y="0"/>
                </a:lnTo>
                <a:lnTo>
                  <a:pt x="11597777" y="588515"/>
                </a:lnTo>
                <a:lnTo>
                  <a:pt x="11598865" y="599308"/>
                </a:lnTo>
                <a:lnTo>
                  <a:pt x="11598865" y="5663697"/>
                </a:lnTo>
                <a:cubicBezTo>
                  <a:pt x="11598865" y="5994685"/>
                  <a:pt x="11330546" y="6263004"/>
                  <a:pt x="10999558" y="6263004"/>
                </a:cubicBezTo>
                <a:lnTo>
                  <a:pt x="1088" y="6263004"/>
                </a:lnTo>
                <a:lnTo>
                  <a:pt x="1088" y="609600"/>
                </a:lnTo>
                <a:lnTo>
                  <a:pt x="0" y="609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79600" y="2476800"/>
            <a:ext cx="8676000" cy="1728000"/>
          </a:xfrm>
        </p:spPr>
        <p:txBody>
          <a:bodyPr anchor="t" anchorCtr="0"/>
          <a:lstStyle>
            <a:lvl1pPr>
              <a:lnSpc>
                <a:spcPct val="92000"/>
              </a:lnSpc>
              <a:defRPr sz="60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platzhalter 1">
            <a:extLst>
              <a:ext uri="{FF2B5EF4-FFF2-40B4-BE49-F238E27FC236}">
                <a16:creationId xmlns:a16="http://schemas.microsoft.com/office/drawing/2014/main" id="{6286D9BB-D99F-33AF-F2D7-3EFFC0CE92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79600" y="4305600"/>
            <a:ext cx="8676000" cy="432000"/>
          </a:xfrm>
        </p:spPr>
        <p:txBody>
          <a:bodyPr/>
          <a:lstStyle>
            <a:lvl1pPr>
              <a:buFontTx/>
              <a:buNone/>
              <a:defRPr sz="3000" spc="2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30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30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30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30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300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30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300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BDD97C5D-1BBF-04A3-514C-968EDD2F6F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9600" y="4690800"/>
            <a:ext cx="8676000" cy="432000"/>
          </a:xfrm>
        </p:spPr>
        <p:txBody>
          <a:bodyPr/>
          <a:lstStyle>
            <a:lvl1pPr>
              <a:buFontTx/>
              <a:buNone/>
              <a:defRPr sz="3000" spc="2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30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30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30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30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300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30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300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date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AE3B394-9954-4804-9631-B753131735AF}"/>
              </a:ext>
            </a:extLst>
          </p:cNvPr>
          <p:cNvGrpSpPr/>
          <p:nvPr/>
        </p:nvGrpSpPr>
        <p:grpSpPr>
          <a:xfrm>
            <a:off x="595315" y="594997"/>
            <a:ext cx="4586911" cy="798384"/>
            <a:chOff x="595315" y="594997"/>
            <a:chExt cx="4586911" cy="798384"/>
          </a:xfrm>
        </p:grpSpPr>
        <p:pic>
          <p:nvPicPr>
            <p:cNvPr id="16" name="ÖAW Logo">
              <a:extLst>
                <a:ext uri="{FF2B5EF4-FFF2-40B4-BE49-F238E27FC236}">
                  <a16:creationId xmlns:a16="http://schemas.microsoft.com/office/drawing/2014/main" id="{89D70902-8A92-16D6-EC37-801BADF186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95315" y="594997"/>
              <a:ext cx="1979992" cy="798384"/>
            </a:xfrm>
            <a:prstGeom prst="rect">
              <a:avLst/>
            </a:prstGeom>
          </p:spPr>
        </p:pic>
        <p:cxnSp>
          <p:nvCxnSpPr>
            <p:cNvPr id="7" name="Linie 1">
              <a:extLst>
                <a:ext uri="{FF2B5EF4-FFF2-40B4-BE49-F238E27FC236}">
                  <a16:creationId xmlns:a16="http://schemas.microsoft.com/office/drawing/2014/main" id="{E1FEE4B8-E26F-B1EB-AB54-FAB383AF8B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920968" y="594997"/>
              <a:ext cx="0" cy="792000"/>
            </a:xfrm>
            <a:prstGeom prst="line">
              <a:avLst/>
            </a:prstGeom>
            <a:ln w="6350" cap="flat">
              <a:solidFill>
                <a:srgbClr val="FFFFFF">
                  <a:alpha val="50196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C2C2F50E-DFF6-4071-88A8-703BC5918B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28160" y="609595"/>
              <a:ext cx="2054066" cy="7691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7339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+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000" y="2661054"/>
            <a:ext cx="5091909" cy="1872000"/>
          </a:xfr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platzhalter 1">
            <a:extLst>
              <a:ext uri="{FF2B5EF4-FFF2-40B4-BE49-F238E27FC236}">
                <a16:creationId xmlns:a16="http://schemas.microsoft.com/office/drawing/2014/main" id="{78A467A1-E7A0-C4B7-44A6-E5ABA3007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5734800"/>
            <a:ext cx="5101525" cy="324000"/>
          </a:xfrm>
        </p:spPr>
        <p:txBody>
          <a:bodyPr/>
          <a:lstStyle>
            <a:lvl1pPr>
              <a:defRPr sz="2220" spc="1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22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222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222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222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222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222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222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222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3F0EE1A1-F783-817A-FD69-8AF6FB82B8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599" y="6017186"/>
            <a:ext cx="5101525" cy="324000"/>
          </a:xfrm>
        </p:spPr>
        <p:txBody>
          <a:bodyPr/>
          <a:lstStyle>
            <a:lvl1pPr>
              <a:defRPr sz="2220" spc="1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22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222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222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222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222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222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222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222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date</a:t>
            </a:r>
          </a:p>
        </p:txBody>
      </p:sp>
      <p:sp>
        <p:nvSpPr>
          <p:cNvPr id="22" name="Freihandform: BPH 1">
            <a:extLst>
              <a:ext uri="{FF2B5EF4-FFF2-40B4-BE49-F238E27FC236}">
                <a16:creationId xmlns:a16="http://schemas.microsoft.com/office/drawing/2014/main" id="{085609EA-44D4-509B-2D08-E909685C69B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94070" y="599758"/>
            <a:ext cx="6297930" cy="6258242"/>
          </a:xfrm>
          <a:custGeom>
            <a:avLst/>
            <a:gdLst>
              <a:gd name="connsiteX0" fmla="*/ 604317 w 6297930"/>
              <a:gd name="connsiteY0" fmla="*/ 0 h 6258240"/>
              <a:gd name="connsiteX1" fmla="*/ 4981530 w 6297930"/>
              <a:gd name="connsiteY1" fmla="*/ 0 h 6258240"/>
              <a:gd name="connsiteX2" fmla="*/ 6000750 w 6297930"/>
              <a:gd name="connsiteY2" fmla="*/ 0 h 6258240"/>
              <a:gd name="connsiteX3" fmla="*/ 6297930 w 6297930"/>
              <a:gd name="connsiteY3" fmla="*/ 0 h 6258240"/>
              <a:gd name="connsiteX4" fmla="*/ 6297930 w 6297930"/>
              <a:gd name="connsiteY4" fmla="*/ 4793063 h 6258240"/>
              <a:gd name="connsiteX5" fmla="*/ 6297930 w 6297930"/>
              <a:gd name="connsiteY5" fmla="*/ 5133975 h 6258240"/>
              <a:gd name="connsiteX6" fmla="*/ 6297930 w 6297930"/>
              <a:gd name="connsiteY6" fmla="*/ 6258240 h 6258240"/>
              <a:gd name="connsiteX7" fmla="*/ 0 w 6297930"/>
              <a:gd name="connsiteY7" fmla="*/ 6258240 h 6258240"/>
              <a:gd name="connsiteX8" fmla="*/ 0 w 6297930"/>
              <a:gd name="connsiteY8" fmla="*/ 4966857 h 6258240"/>
              <a:gd name="connsiteX9" fmla="*/ 0 w 6297930"/>
              <a:gd name="connsiteY9" fmla="*/ 4793063 h 6258240"/>
              <a:gd name="connsiteX10" fmla="*/ 0 w 6297930"/>
              <a:gd name="connsiteY10" fmla="*/ 604317 h 6258240"/>
              <a:gd name="connsiteX11" fmla="*/ 604317 w 6297930"/>
              <a:gd name="connsiteY11" fmla="*/ 0 h 62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97930" h="6258240">
                <a:moveTo>
                  <a:pt x="604317" y="0"/>
                </a:moveTo>
                <a:lnTo>
                  <a:pt x="4981530" y="0"/>
                </a:lnTo>
                <a:lnTo>
                  <a:pt x="6000750" y="0"/>
                </a:lnTo>
                <a:lnTo>
                  <a:pt x="6297930" y="0"/>
                </a:lnTo>
                <a:lnTo>
                  <a:pt x="6297930" y="4793063"/>
                </a:lnTo>
                <a:lnTo>
                  <a:pt x="6297930" y="5133975"/>
                </a:lnTo>
                <a:lnTo>
                  <a:pt x="6297930" y="6258240"/>
                </a:lnTo>
                <a:lnTo>
                  <a:pt x="0" y="6258240"/>
                </a:lnTo>
                <a:lnTo>
                  <a:pt x="0" y="4966857"/>
                </a:lnTo>
                <a:lnTo>
                  <a:pt x="0" y="4793063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de-AT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2545C79-3CF7-4ABF-9AB7-023E5C971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250" y="595643"/>
            <a:ext cx="4425696" cy="79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90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310" y="5190399"/>
            <a:ext cx="11001377" cy="648000"/>
          </a:xfrm>
        </p:spPr>
        <p:txBody>
          <a:bodyPr/>
          <a:lstStyle>
            <a:lvl1pPr>
              <a:lnSpc>
                <a:spcPct val="92000"/>
              </a:lnSpc>
              <a:defRPr sz="4250"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ihandform: BPH 1">
            <a:extLst>
              <a:ext uri="{FF2B5EF4-FFF2-40B4-BE49-F238E27FC236}">
                <a16:creationId xmlns:a16="http://schemas.microsoft.com/office/drawing/2014/main" id="{7A7B9ECC-4F4E-E94B-D1DE-01A4DD2159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0" y="0"/>
            <a:ext cx="11597777" cy="4678679"/>
          </a:xfrm>
          <a:custGeom>
            <a:avLst/>
            <a:gdLst>
              <a:gd name="connsiteX0" fmla="*/ 0 w 11597777"/>
              <a:gd name="connsiteY0" fmla="*/ 0 h 4678679"/>
              <a:gd name="connsiteX1" fmla="*/ 11597777 w 11597777"/>
              <a:gd name="connsiteY1" fmla="*/ 0 h 4678679"/>
              <a:gd name="connsiteX2" fmla="*/ 11597777 w 11597777"/>
              <a:gd name="connsiteY2" fmla="*/ 4079372 h 4678679"/>
              <a:gd name="connsiteX3" fmla="*/ 10998470 w 11597777"/>
              <a:gd name="connsiteY3" fmla="*/ 4678679 h 4678679"/>
              <a:gd name="connsiteX4" fmla="*/ 0 w 11597777"/>
              <a:gd name="connsiteY4" fmla="*/ 4678679 h 467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7777" h="4678679">
                <a:moveTo>
                  <a:pt x="0" y="0"/>
                </a:moveTo>
                <a:lnTo>
                  <a:pt x="11597777" y="0"/>
                </a:lnTo>
                <a:lnTo>
                  <a:pt x="11597777" y="4079372"/>
                </a:lnTo>
                <a:cubicBezTo>
                  <a:pt x="11597777" y="4410360"/>
                  <a:pt x="11329458" y="4678679"/>
                  <a:pt x="10998470" y="4678679"/>
                </a:cubicBezTo>
                <a:lnTo>
                  <a:pt x="0" y="46786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31252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600" y="2235600"/>
            <a:ext cx="10998000" cy="38412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4117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26" name="Freihandform: BPH 1">
            <a:extLst>
              <a:ext uri="{FF2B5EF4-FFF2-40B4-BE49-F238E27FC236}">
                <a16:creationId xmlns:a16="http://schemas.microsoft.com/office/drawing/2014/main" id="{2771AEF3-9775-AD6E-B203-DFBCCD7CF2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1250" y="1890715"/>
            <a:ext cx="6000750" cy="4967285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1756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+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25" name="Freihandform: Form 1">
            <a:extLst>
              <a:ext uri="{FF2B5EF4-FFF2-40B4-BE49-F238E27FC236}">
                <a16:creationId xmlns:a16="http://schemas.microsoft.com/office/drawing/2014/main" id="{969FE6BB-8D6F-F288-03D7-551862343390}"/>
              </a:ext>
            </a:extLst>
          </p:cNvPr>
          <p:cNvSpPr>
            <a:spLocks/>
          </p:cNvSpPr>
          <p:nvPr/>
        </p:nvSpPr>
        <p:spPr>
          <a:xfrm>
            <a:off x="6191250" y="1890715"/>
            <a:ext cx="6000750" cy="4967285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9E302B3-E2E4-AEC3-4576-905FE775E0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8801" y="2368801"/>
            <a:ext cx="4907888" cy="1440000"/>
          </a:xfrm>
        </p:spPr>
        <p:txBody>
          <a:bodyPr/>
          <a:lstStyle>
            <a:lvl1pPr>
              <a:defRPr lang="de-DE" sz="2150" b="1" kern="1200" spc="1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>
              <a:buFontTx/>
              <a:buNone/>
              <a:defRPr lang="de-DE" sz="215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6800"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3600">
              <a:defRPr lang="de-DE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400">
              <a:defRPr/>
            </a:lvl5pPr>
          </a:lstStyle>
          <a:p>
            <a:pPr lvl="0"/>
            <a:r>
              <a:rPr lang="de-DE" dirty="0"/>
              <a:t>Edit Headline + </a:t>
            </a:r>
            <a:r>
              <a:rPr lang="de-DE" dirty="0" err="1"/>
              <a:t>Subline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09605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+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25" name="Freihandform: Form 1">
            <a:extLst>
              <a:ext uri="{FF2B5EF4-FFF2-40B4-BE49-F238E27FC236}">
                <a16:creationId xmlns:a16="http://schemas.microsoft.com/office/drawing/2014/main" id="{969FE6BB-8D6F-F288-03D7-551862343390}"/>
              </a:ext>
            </a:extLst>
          </p:cNvPr>
          <p:cNvSpPr>
            <a:spLocks/>
          </p:cNvSpPr>
          <p:nvPr/>
        </p:nvSpPr>
        <p:spPr>
          <a:xfrm>
            <a:off x="6191250" y="1890715"/>
            <a:ext cx="6000750" cy="4967285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4" name="Diagrammplatzhalter 1">
            <a:extLst>
              <a:ext uri="{FF2B5EF4-FFF2-40B4-BE49-F238E27FC236}">
                <a16:creationId xmlns:a16="http://schemas.microsoft.com/office/drawing/2014/main" id="{29E9E4C4-B651-4861-E57D-FBDEAAFD6471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256800" y="2368800"/>
            <a:ext cx="5936400" cy="4192338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Diagramm durch Klicken auf Symbol hinzufügen</a:t>
            </a:r>
            <a:endParaRPr lang="de-AT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35F4E16-025B-1E27-A3A2-FE27690ACB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8801" y="2368801"/>
            <a:ext cx="4907888" cy="1440000"/>
          </a:xfrm>
        </p:spPr>
        <p:txBody>
          <a:bodyPr/>
          <a:lstStyle>
            <a:lvl1pPr>
              <a:defRPr lang="de-DE" sz="2150" b="1" kern="1200" spc="1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>
              <a:buFontTx/>
              <a:buNone/>
              <a:defRPr lang="de-DE" sz="215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6800"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3600">
              <a:defRPr lang="de-DE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400">
              <a:defRPr/>
            </a:lvl5pPr>
          </a:lstStyle>
          <a:p>
            <a:pPr lvl="0"/>
            <a:r>
              <a:rPr lang="de-DE" dirty="0"/>
              <a:t>Edit Headline + </a:t>
            </a:r>
            <a:r>
              <a:rPr lang="de-DE" dirty="0" err="1"/>
              <a:t>Subline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889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+Infoboxe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ihandform: Form 1">
            <a:extLst>
              <a:ext uri="{FF2B5EF4-FFF2-40B4-BE49-F238E27FC236}">
                <a16:creationId xmlns:a16="http://schemas.microsoft.com/office/drawing/2014/main" id="{1AAD0545-8F7E-9C7A-CCC3-EB60CFBE9AE9}"/>
              </a:ext>
            </a:extLst>
          </p:cNvPr>
          <p:cNvSpPr>
            <a:spLocks/>
          </p:cNvSpPr>
          <p:nvPr/>
        </p:nvSpPr>
        <p:spPr>
          <a:xfrm>
            <a:off x="593225" y="2232424"/>
            <a:ext cx="6000750" cy="4625576"/>
          </a:xfrm>
          <a:custGeom>
            <a:avLst/>
            <a:gdLst>
              <a:gd name="connsiteX0" fmla="*/ 604317 w 6000750"/>
              <a:gd name="connsiteY0" fmla="*/ 0 h 4625576"/>
              <a:gd name="connsiteX1" fmla="*/ 6000750 w 6000750"/>
              <a:gd name="connsiteY1" fmla="*/ 0 h 4625576"/>
              <a:gd name="connsiteX2" fmla="*/ 6000750 w 6000750"/>
              <a:gd name="connsiteY2" fmla="*/ 4625576 h 4625576"/>
              <a:gd name="connsiteX3" fmla="*/ 0 w 6000750"/>
              <a:gd name="connsiteY3" fmla="*/ 4625576 h 4625576"/>
              <a:gd name="connsiteX4" fmla="*/ 0 w 6000750"/>
              <a:gd name="connsiteY4" fmla="*/ 604317 h 4625576"/>
              <a:gd name="connsiteX5" fmla="*/ 604317 w 6000750"/>
              <a:gd name="connsiteY5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625576">
                <a:moveTo>
                  <a:pt x="604317" y="0"/>
                </a:moveTo>
                <a:lnTo>
                  <a:pt x="6000750" y="0"/>
                </a:lnTo>
                <a:lnTo>
                  <a:pt x="6000750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8" name="Freihandform: Form 2">
            <a:extLst>
              <a:ext uri="{FF2B5EF4-FFF2-40B4-BE49-F238E27FC236}">
                <a16:creationId xmlns:a16="http://schemas.microsoft.com/office/drawing/2014/main" id="{6DB13F1C-9D53-4CA4-7DF6-121E5B07FD76}"/>
              </a:ext>
            </a:extLst>
          </p:cNvPr>
          <p:cNvSpPr>
            <a:spLocks/>
          </p:cNvSpPr>
          <p:nvPr/>
        </p:nvSpPr>
        <p:spPr>
          <a:xfrm>
            <a:off x="4223442" y="2232423"/>
            <a:ext cx="6000750" cy="4625577"/>
          </a:xfrm>
          <a:custGeom>
            <a:avLst/>
            <a:gdLst>
              <a:gd name="connsiteX0" fmla="*/ 604317 w 6000750"/>
              <a:gd name="connsiteY0" fmla="*/ 0 h 4625576"/>
              <a:gd name="connsiteX1" fmla="*/ 6000750 w 6000750"/>
              <a:gd name="connsiteY1" fmla="*/ 0 h 4625576"/>
              <a:gd name="connsiteX2" fmla="*/ 6000750 w 6000750"/>
              <a:gd name="connsiteY2" fmla="*/ 4625576 h 4625576"/>
              <a:gd name="connsiteX3" fmla="*/ 0 w 6000750"/>
              <a:gd name="connsiteY3" fmla="*/ 4625576 h 4625576"/>
              <a:gd name="connsiteX4" fmla="*/ 0 w 6000750"/>
              <a:gd name="connsiteY4" fmla="*/ 604317 h 4625576"/>
              <a:gd name="connsiteX5" fmla="*/ 604317 w 6000750"/>
              <a:gd name="connsiteY5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625576">
                <a:moveTo>
                  <a:pt x="604317" y="0"/>
                </a:moveTo>
                <a:lnTo>
                  <a:pt x="6000750" y="0"/>
                </a:lnTo>
                <a:lnTo>
                  <a:pt x="6000750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32" name="Freihandform: Form 3">
            <a:extLst>
              <a:ext uri="{FF2B5EF4-FFF2-40B4-BE49-F238E27FC236}">
                <a16:creationId xmlns:a16="http://schemas.microsoft.com/office/drawing/2014/main" id="{7C1EBE42-8804-C812-AA6F-A7B53606E0DA}"/>
              </a:ext>
            </a:extLst>
          </p:cNvPr>
          <p:cNvSpPr>
            <a:spLocks/>
          </p:cNvSpPr>
          <p:nvPr/>
        </p:nvSpPr>
        <p:spPr>
          <a:xfrm>
            <a:off x="7963495" y="2232424"/>
            <a:ext cx="4228504" cy="4625576"/>
          </a:xfrm>
          <a:custGeom>
            <a:avLst/>
            <a:gdLst>
              <a:gd name="connsiteX0" fmla="*/ 604317 w 4228504"/>
              <a:gd name="connsiteY0" fmla="*/ 0 h 4625576"/>
              <a:gd name="connsiteX1" fmla="*/ 4082915 w 4228504"/>
              <a:gd name="connsiteY1" fmla="*/ 0 h 4625576"/>
              <a:gd name="connsiteX2" fmla="*/ 4220510 w 4228504"/>
              <a:gd name="connsiteY2" fmla="*/ 0 h 4625576"/>
              <a:gd name="connsiteX3" fmla="*/ 4228504 w 4228504"/>
              <a:gd name="connsiteY3" fmla="*/ 0 h 4625576"/>
              <a:gd name="connsiteX4" fmla="*/ 4228504 w 4228504"/>
              <a:gd name="connsiteY4" fmla="*/ 4625576 h 4625576"/>
              <a:gd name="connsiteX5" fmla="*/ 4220510 w 4228504"/>
              <a:gd name="connsiteY5" fmla="*/ 4625576 h 4625576"/>
              <a:gd name="connsiteX6" fmla="*/ 4082915 w 4228504"/>
              <a:gd name="connsiteY6" fmla="*/ 4625576 h 4625576"/>
              <a:gd name="connsiteX7" fmla="*/ 0 w 4228504"/>
              <a:gd name="connsiteY7" fmla="*/ 4625576 h 4625576"/>
              <a:gd name="connsiteX8" fmla="*/ 0 w 4228504"/>
              <a:gd name="connsiteY8" fmla="*/ 604317 h 4625576"/>
              <a:gd name="connsiteX9" fmla="*/ 604317 w 4228504"/>
              <a:gd name="connsiteY9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8504" h="4625576">
                <a:moveTo>
                  <a:pt x="604317" y="0"/>
                </a:moveTo>
                <a:lnTo>
                  <a:pt x="4082915" y="0"/>
                </a:lnTo>
                <a:lnTo>
                  <a:pt x="4220510" y="0"/>
                </a:lnTo>
                <a:lnTo>
                  <a:pt x="4228504" y="0"/>
                </a:lnTo>
                <a:lnTo>
                  <a:pt x="4228504" y="4625576"/>
                </a:lnTo>
                <a:lnTo>
                  <a:pt x="4220510" y="4625576"/>
                </a:lnTo>
                <a:lnTo>
                  <a:pt x="4082915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2761" y="2638800"/>
            <a:ext cx="2772000" cy="3912871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9" name="Textplatzhalter 2">
            <a:extLst>
              <a:ext uri="{FF2B5EF4-FFF2-40B4-BE49-F238E27FC236}">
                <a16:creationId xmlns:a16="http://schemas.microsoft.com/office/drawing/2014/main" id="{9C8DCC79-ED9D-D906-AA85-A8786161B2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051" y="2638800"/>
            <a:ext cx="2772000" cy="3912871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9A552865-E7F5-C16B-011C-BF972B4EE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0714" y="2638801"/>
            <a:ext cx="2772000" cy="3912870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66986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25.02.2026</a:t>
            </a: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600" y="2235600"/>
            <a:ext cx="10998000" cy="38412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8852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E7926AD-D390-0291-3083-90FFC6DE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16" y="543854"/>
            <a:ext cx="756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4C971D-AD3B-3FC5-B1D0-081C62D2E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692" y="2235600"/>
            <a:ext cx="10997408" cy="38413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426907-9575-DA6C-31B7-157F18D95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47193" y="6436800"/>
            <a:ext cx="144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4A4BF487-F2A2-46AD-9906-43A9653D32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1DE30A-47C0-86CB-BCA3-F974AF1A6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7690" y="6436800"/>
            <a:ext cx="41148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927A6C-C280-A290-3F37-6258A0DFF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75600" y="6436800"/>
            <a:ext cx="7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C9F3E07B-47A9-42F6-8648-A99D897B41CD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52C314D-10E6-4560-B5F1-3813FFDF8B3A}"/>
              </a:ext>
            </a:extLst>
          </p:cNvPr>
          <p:cNvGrpSpPr/>
          <p:nvPr/>
        </p:nvGrpSpPr>
        <p:grpSpPr>
          <a:xfrm>
            <a:off x="9928172" y="592022"/>
            <a:ext cx="1888969" cy="448612"/>
            <a:chOff x="9928172" y="592022"/>
            <a:chExt cx="1888969" cy="448612"/>
          </a:xfrm>
        </p:grpSpPr>
        <p:pic>
          <p:nvPicPr>
            <p:cNvPr id="14" name="ÖAW Logo">
              <a:extLst>
                <a:ext uri="{FF2B5EF4-FFF2-40B4-BE49-F238E27FC236}">
                  <a16:creationId xmlns:a16="http://schemas.microsoft.com/office/drawing/2014/main" id="{C950A89F-99D7-4179-9AC5-EED50CD4B6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9928172" y="592186"/>
              <a:ext cx="586800" cy="448448"/>
            </a:xfrm>
            <a:prstGeom prst="rect">
              <a:avLst/>
            </a:prstGeom>
          </p:spPr>
        </p:pic>
        <p:cxnSp>
          <p:nvCxnSpPr>
            <p:cNvPr id="15" name="Linie 1">
              <a:extLst>
                <a:ext uri="{FF2B5EF4-FFF2-40B4-BE49-F238E27FC236}">
                  <a16:creationId xmlns:a16="http://schemas.microsoft.com/office/drawing/2014/main" id="{71E245E1-DEDC-4124-8615-F5E45893D4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00372" y="592022"/>
              <a:ext cx="0" cy="446400"/>
            </a:xfrm>
            <a:prstGeom prst="line">
              <a:avLst/>
            </a:prstGeom>
            <a:ln w="3175" cap="flat">
              <a:solidFill>
                <a:srgbClr val="80A3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065F570A-D47E-4AED-A739-8759379DDD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671188" y="602021"/>
              <a:ext cx="1145953" cy="429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86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914400" rtl="0" eaLnBrk="1" latinLnBrk="0" hangingPunct="1">
        <a:lnSpc>
          <a:spcPct val="93000"/>
        </a:lnSpc>
        <a:spcBef>
          <a:spcPct val="0"/>
        </a:spcBef>
        <a:buNone/>
        <a:defRPr sz="4250" b="1" kern="1200" spc="20" baseline="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2000"/>
        </a:lnSpc>
        <a:spcBef>
          <a:spcPts val="0"/>
        </a:spcBef>
        <a:buFontTx/>
        <a:buNone/>
        <a:defRPr sz="30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3000" kern="1200" spc="10" baseline="0">
          <a:solidFill>
            <a:schemeClr val="tx1"/>
          </a:solidFill>
          <a:latin typeface="+mn-lt"/>
          <a:ea typeface="+mn-ea"/>
          <a:cs typeface="+mn-cs"/>
        </a:defRPr>
      </a:lvl2pPr>
      <a:lvl3pPr marL="6336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504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33">
          <p15:clr>
            <a:srgbClr val="F26B43"/>
          </p15:clr>
        </p15:guide>
        <p15:guide id="2" pos="404">
          <p15:clr>
            <a:srgbClr val="F26B43"/>
          </p15:clr>
        </p15:guide>
        <p15:guide id="3" pos="7305">
          <p15:clr>
            <a:srgbClr val="F26B43"/>
          </p15:clr>
        </p15:guide>
        <p15:guide id="4" orient="horz" pos="663">
          <p15:clr>
            <a:srgbClr val="F26B43"/>
          </p15:clr>
        </p15:guide>
        <p15:guide id="5" orient="horz" pos="3828">
          <p15:clr>
            <a:srgbClr val="A4A3A4"/>
          </p15:clr>
        </p15:guide>
        <p15:guide id="6" orient="horz" pos="16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8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37.png"/><Relationship Id="rId5" Type="http://schemas.openxmlformats.org/officeDocument/2006/relationships/image" Target="../media/image29.png"/><Relationship Id="rId10" Type="http://schemas.openxmlformats.org/officeDocument/2006/relationships/image" Target="../media/image36.png"/><Relationship Id="rId4" Type="http://schemas.openxmlformats.org/officeDocument/2006/relationships/image" Target="../media/image28.jpeg"/><Relationship Id="rId9" Type="http://schemas.openxmlformats.org/officeDocument/2006/relationships/image" Target="../media/image3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7" Type="http://schemas.openxmlformats.org/officeDocument/2006/relationships/image" Target="../media/image3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5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44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EDEE1C-25AB-4485-977A-C0CD5C64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334" y="2162874"/>
            <a:ext cx="9146425" cy="1728000"/>
          </a:xfrm>
        </p:spPr>
        <p:txBody>
          <a:bodyPr/>
          <a:lstStyle/>
          <a:p>
            <a:r>
              <a:rPr lang="en-GB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Intense Antihydrogen Beam for Hyperfine Spectroscopy</a:t>
            </a:r>
            <a:endParaRPr lang="en-US" sz="48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D1EFDE-E83F-419C-8EFD-14198ABE7C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9335" y="4238274"/>
            <a:ext cx="8676000" cy="432000"/>
          </a:xfrm>
        </p:spPr>
        <p:txBody>
          <a:bodyPr/>
          <a:lstStyle/>
          <a:p>
            <a:r>
              <a:rPr lang="en-US" dirty="0"/>
              <a:t>75</a:t>
            </a:r>
            <a:r>
              <a:rPr lang="en-US" baseline="30000" dirty="0"/>
              <a:t>th</a:t>
            </a:r>
            <a:r>
              <a:rPr lang="en-US" dirty="0"/>
              <a:t> Annual Meeting of the Austrian Physical Society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CE28A9-BC23-478E-BE6C-06F6E56BE3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9335" y="5280946"/>
            <a:ext cx="8676000" cy="432000"/>
          </a:xfrm>
        </p:spPr>
        <p:txBody>
          <a:bodyPr/>
          <a:lstStyle/>
          <a:p>
            <a:r>
              <a:rPr lang="en-US" dirty="0"/>
              <a:t>Victoria Kletzl-Teuffenbach, </a:t>
            </a:r>
            <a:br>
              <a:rPr lang="en-US" dirty="0"/>
            </a:br>
            <a:r>
              <a:rPr lang="en-US" dirty="0"/>
              <a:t>on behalf of the ASACUSA collaboration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EE4DC94-1A17-4495-9E60-055ED4EAF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950" y="342813"/>
            <a:ext cx="1114769" cy="130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73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BE04-FB96-4CB0-A131-C0BA66DD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all the antimatter?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4DD42-C59F-4DC2-80F5-F903FB4CF7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Standard Model predicts same </a:t>
            </a:r>
            <a:br>
              <a:rPr lang="en-GB" dirty="0"/>
            </a:br>
            <a:r>
              <a:rPr lang="en-GB" dirty="0"/>
              <a:t>amount of matter and antimatter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CPT symmetry is consequence of </a:t>
            </a:r>
            <a:br>
              <a:rPr lang="en-GB" dirty="0"/>
            </a:br>
            <a:r>
              <a:rPr lang="en-GB" dirty="0"/>
              <a:t>Lorentz-invariant local quantum field </a:t>
            </a:r>
            <a:br>
              <a:rPr lang="en-GB" dirty="0"/>
            </a:br>
            <a:r>
              <a:rPr lang="en-GB" dirty="0"/>
              <a:t>theory</a:t>
            </a:r>
            <a:br>
              <a:rPr lang="en-GB" dirty="0"/>
            </a:b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CPT predicts identical absolute values</a:t>
            </a:r>
            <a:br>
              <a:rPr lang="en-GB" dirty="0"/>
            </a:br>
            <a:r>
              <a:rPr lang="en-GB" dirty="0"/>
              <a:t>for matter and antimatter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A4E27-A855-45E8-A0AB-2BBF86797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033" y="2235600"/>
            <a:ext cx="4406900" cy="293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E139D5-5429-4C18-A39E-78CB855E670B}"/>
              </a:ext>
            </a:extLst>
          </p:cNvPr>
          <p:cNvSpPr txBox="1"/>
          <p:nvPr/>
        </p:nvSpPr>
        <p:spPr>
          <a:xfrm>
            <a:off x="7449071" y="5173533"/>
            <a:ext cx="7181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100" dirty="0">
                <a:solidFill>
                  <a:schemeClr val="bg1">
                    <a:lumMod val="50000"/>
                  </a:schemeClr>
                </a:solidFill>
              </a:rPr>
              <a:t>AI generated</a:t>
            </a:r>
          </a:p>
        </p:txBody>
      </p:sp>
    </p:spTree>
    <p:extLst>
      <p:ext uri="{BB962C8B-B14F-4D97-AF65-F5344CB8AC3E}">
        <p14:creationId xmlns:p14="http://schemas.microsoft.com/office/powerpoint/2010/main" val="2535359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BE04-FB96-4CB0-A131-C0BA66DD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all the antimatter?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4DD42-C59F-4DC2-80F5-F903FB4CF7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Standard Model predicts same </a:t>
            </a:r>
            <a:br>
              <a:rPr lang="en-GB" dirty="0"/>
            </a:br>
            <a:r>
              <a:rPr lang="en-GB" dirty="0"/>
              <a:t>amount of matter and antimatter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CPT symmetry is consequence of </a:t>
            </a:r>
            <a:br>
              <a:rPr lang="en-GB" dirty="0"/>
            </a:br>
            <a:r>
              <a:rPr lang="en-GB" dirty="0"/>
              <a:t>Lorentz-invariant local quantum field </a:t>
            </a:r>
            <a:br>
              <a:rPr lang="en-GB" dirty="0"/>
            </a:br>
            <a:r>
              <a:rPr lang="en-GB" dirty="0"/>
              <a:t>theory</a:t>
            </a:r>
            <a:br>
              <a:rPr lang="en-GB" dirty="0"/>
            </a:b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CPT predicts identical absolute values</a:t>
            </a:r>
            <a:br>
              <a:rPr lang="en-GB" dirty="0"/>
            </a:br>
            <a:r>
              <a:rPr lang="en-GB" dirty="0"/>
              <a:t>for matter and antimatter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A4E27-A855-45E8-A0AB-2BBF86797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033" y="2235600"/>
            <a:ext cx="4406900" cy="2937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E139D5-5429-4C18-A39E-78CB855E670B}"/>
              </a:ext>
            </a:extLst>
          </p:cNvPr>
          <p:cNvSpPr txBox="1"/>
          <p:nvPr/>
        </p:nvSpPr>
        <p:spPr>
          <a:xfrm>
            <a:off x="7449071" y="5173533"/>
            <a:ext cx="7181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100" dirty="0">
                <a:solidFill>
                  <a:schemeClr val="bg1">
                    <a:lumMod val="50000"/>
                  </a:schemeClr>
                </a:solidFill>
              </a:rPr>
              <a:t>AI generated</a:t>
            </a:r>
          </a:p>
        </p:txBody>
      </p:sp>
      <p:pic>
        <p:nvPicPr>
          <p:cNvPr id="7" name="Graphic 6" descr="Exclamation mark with solid fill">
            <a:extLst>
              <a:ext uri="{FF2B5EF4-FFF2-40B4-BE49-F238E27FC236}">
                <a16:creationId xmlns:a16="http://schemas.microsoft.com/office/drawing/2014/main" id="{C56915C4-04F0-4497-8F92-518582970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93133" y="5162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3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07A81-7398-46FB-A082-A61DC5EA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(anti)-Hydrogen </a:t>
            </a:r>
            <a:br>
              <a:rPr lang="en-US" dirty="0"/>
            </a:br>
            <a:r>
              <a:rPr lang="en-US" dirty="0"/>
              <a:t>Hyperfine Structure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B87B6F7-4068-42F3-A0ED-352922B380BB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Hydrogen is the best known atom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Precision of Ground State </a:t>
                </a:r>
                <a:br>
                  <a:rPr lang="en-GB" dirty="0"/>
                </a:br>
                <a:r>
                  <a:rPr lang="en-GB" dirty="0"/>
                  <a:t>Hyperfine Transition in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−10</m:t>
                        </m:r>
                      </m:sup>
                    </m:sSup>
                  </m:oMath>
                </a14:m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is the most stable anti-atom</a:t>
                </a:r>
              </a:p>
              <a:p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b="0" dirty="0"/>
                  <a:t>Current precision </a:t>
                </a:r>
                <a:r>
                  <a:rPr lang="de-DE" b="0" dirty="0"/>
                  <a:t>in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B87B6F7-4068-42F3-A0ED-352922B380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940" t="-4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FF9F075-672D-4C21-AC42-25D206C5E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557" y="2572656"/>
            <a:ext cx="4690690" cy="2778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2A2A98-3F93-4233-BEE9-96F0AF889045}"/>
              </a:ext>
            </a:extLst>
          </p:cNvPr>
          <p:cNvSpPr txBox="1"/>
          <p:nvPr/>
        </p:nvSpPr>
        <p:spPr>
          <a:xfrm>
            <a:off x="1046300" y="5687990"/>
            <a:ext cx="609460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b="0" i="0" dirty="0">
                <a:solidFill>
                  <a:schemeClr val="bg1">
                    <a:lumMod val="50000"/>
                  </a:schemeClr>
                </a:solidFill>
                <a:effectLst/>
              </a:rPr>
              <a:t>Akbari, R., </a:t>
            </a:r>
            <a:r>
              <a:rPr lang="de-DE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et al.,</a:t>
            </a:r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1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Nature</a:t>
            </a:r>
            <a:r>
              <a:rPr lang="de-DE" sz="1100" b="0" i="0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de-DE" sz="1100" b="1" i="0" dirty="0">
                <a:solidFill>
                  <a:schemeClr val="bg1">
                    <a:lumMod val="50000"/>
                  </a:schemeClr>
                </a:solidFill>
                <a:effectLst/>
              </a:rPr>
              <a:t>653</a:t>
            </a:r>
            <a:r>
              <a:rPr lang="de-DE" sz="1100" b="0" i="0" dirty="0">
                <a:solidFill>
                  <a:schemeClr val="bg1">
                    <a:lumMod val="50000"/>
                  </a:schemeClr>
                </a:solidFill>
                <a:effectLst/>
              </a:rPr>
              <a:t>, 1022–1026 (2026). 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72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9FD3D-AB28-4B4A-95E2-98F1554D6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00" y="518454"/>
            <a:ext cx="7560000" cy="1260000"/>
          </a:xfrm>
        </p:spPr>
        <p:txBody>
          <a:bodyPr/>
          <a:lstStyle/>
          <a:p>
            <a:r>
              <a:rPr lang="en-US" dirty="0"/>
              <a:t>A beam of antimatter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7BFDAB2-7163-4D89-9877-1710076C8934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Produce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in high magnetic field environments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moving along the beamline outside the high fields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Perform Rabi Spectroscopy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Spectrometer requirements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cs typeface="Arial" panose="020B0604020202020204" pitchFamily="34" charset="0"/>
                  </a:rPr>
                  <a:t>Polarised ground state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cs typeface="Arial" panose="020B0604020202020204" pitchFamily="34" charset="0"/>
                  </a:rPr>
                  <a:t>&lt;1500 m/s</a:t>
                </a:r>
                <a:endParaRPr lang="en-GB" sz="900" dirty="0">
                  <a:cs typeface="Arial" panose="020B0604020202020204" pitchFamily="34" charset="0"/>
                </a:endParaRP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cs typeface="Arial" panose="020B0604020202020204" pitchFamily="34" charset="0"/>
                  </a:rPr>
                  <a:t>Low background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7BFDAB2-7163-4D89-9877-1710076C89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940" t="-4127" b="-1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Wave 3">
                <a:extLst>
                  <a:ext uri="{FF2B5EF4-FFF2-40B4-BE49-F238E27FC236}">
                    <a16:creationId xmlns:a16="http://schemas.microsoft.com/office/drawing/2014/main" id="{E94E9782-A425-4A47-A8BF-F3D91D80E324}"/>
                  </a:ext>
                </a:extLst>
              </p:cNvPr>
              <p:cNvSpPr/>
              <p:nvPr/>
            </p:nvSpPr>
            <p:spPr>
              <a:xfrm>
                <a:off x="9799299" y="1973253"/>
                <a:ext cx="1461368" cy="1014723"/>
              </a:xfrm>
              <a:prstGeom prst="wav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Initial Goal: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Wave 3">
                <a:extLst>
                  <a:ext uri="{FF2B5EF4-FFF2-40B4-BE49-F238E27FC236}">
                    <a16:creationId xmlns:a16="http://schemas.microsoft.com/office/drawing/2014/main" id="{E94E9782-A425-4A47-A8BF-F3D91D80E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299" y="1973253"/>
                <a:ext cx="1461368" cy="1014723"/>
              </a:xfrm>
              <a:prstGeom prst="wav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03C84C4-152F-4A86-8A6A-F86D152A90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042" t="1811" r="13334" b="25782"/>
          <a:stretch/>
        </p:blipFill>
        <p:spPr>
          <a:xfrm>
            <a:off x="7498858" y="3870024"/>
            <a:ext cx="4095542" cy="246912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2E52119-D123-43D8-A752-F1E1F5C59243}"/>
              </a:ext>
            </a:extLst>
          </p:cNvPr>
          <p:cNvCxnSpPr>
            <a:cxnSpLocks/>
          </p:cNvCxnSpPr>
          <p:nvPr/>
        </p:nvCxnSpPr>
        <p:spPr>
          <a:xfrm>
            <a:off x="6724652" y="5221746"/>
            <a:ext cx="673100" cy="1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EAAD87E-220D-4587-9C92-7B8CF7A494D7}"/>
              </a:ext>
            </a:extLst>
          </p:cNvPr>
          <p:cNvSpPr txBox="1"/>
          <p:nvPr/>
        </p:nvSpPr>
        <p:spPr>
          <a:xfrm>
            <a:off x="6794500" y="4950176"/>
            <a:ext cx="36548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F=0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6F09B7-1F3C-49BF-B5B6-F1D52BF5D6C7}"/>
              </a:ext>
            </a:extLst>
          </p:cNvPr>
          <p:cNvSpPr txBox="1"/>
          <p:nvPr/>
        </p:nvSpPr>
        <p:spPr>
          <a:xfrm>
            <a:off x="7782436" y="6372363"/>
            <a:ext cx="2747547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05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C. </a:t>
            </a:r>
            <a:r>
              <a:rPr lang="en-GB" sz="1050" dirty="0" err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Malbrunot</a:t>
            </a:r>
            <a:r>
              <a:rPr lang="en-GB" sz="105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 et al. </a:t>
            </a:r>
            <a:r>
              <a:rPr lang="en-GB" sz="1050" i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NIM Phys. Res. Sect. A </a:t>
            </a:r>
            <a:r>
              <a:rPr lang="en-GB" sz="105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935</a:t>
            </a:r>
            <a:r>
              <a:rPr lang="en-GB" sz="105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 (2019)</a:t>
            </a:r>
          </a:p>
        </p:txBody>
      </p:sp>
    </p:spTree>
    <p:extLst>
      <p:ext uri="{BB962C8B-B14F-4D97-AF65-F5344CB8AC3E}">
        <p14:creationId xmlns:p14="http://schemas.microsoft.com/office/powerpoint/2010/main" val="3976332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9F6E0-AE8F-49DF-B56B-7C69B318D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ASACUSA Experiment</a:t>
            </a:r>
            <a:br>
              <a:rPr lang="en-US" dirty="0"/>
            </a:br>
            <a:r>
              <a:rPr lang="en-US" dirty="0"/>
              <a:t>Overview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F731F-6F1F-430D-907F-507A7CF51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16" y="2966433"/>
            <a:ext cx="5847084" cy="31545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B77F25-AA1B-4BA9-B325-365073AEF2F1}"/>
              </a:ext>
            </a:extLst>
          </p:cNvPr>
          <p:cNvSpPr txBox="1"/>
          <p:nvPr/>
        </p:nvSpPr>
        <p:spPr>
          <a:xfrm>
            <a:off x="1211017" y="6175646"/>
            <a:ext cx="31761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2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ASACUSA SPSC Report for 2025, SPSC-SR-377.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548BECB-1D45-4D1D-BEDE-F0475E914668}"/>
              </a:ext>
            </a:extLst>
          </p:cNvPr>
          <p:cNvGrpSpPr/>
          <p:nvPr/>
        </p:nvGrpSpPr>
        <p:grpSpPr>
          <a:xfrm>
            <a:off x="6641293" y="2294995"/>
            <a:ext cx="5261811" cy="4157650"/>
            <a:chOff x="6096000" y="1803854"/>
            <a:chExt cx="5876193" cy="469594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0D3502-BC37-4C08-B6DD-FDAE8CB590E1}"/>
                </a:ext>
              </a:extLst>
            </p:cNvPr>
            <p:cNvGrpSpPr/>
            <p:nvPr/>
          </p:nvGrpSpPr>
          <p:grpSpPr>
            <a:xfrm>
              <a:off x="6096000" y="1803854"/>
              <a:ext cx="5876193" cy="4695943"/>
              <a:chOff x="6444583" y="1572296"/>
              <a:chExt cx="5220367" cy="4423346"/>
            </a:xfrm>
          </p:grpSpPr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6658F2D9-6039-4127-B2F1-936A0E33C7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246" b="16205"/>
              <a:stretch/>
            </p:blipFill>
            <p:spPr bwMode="auto">
              <a:xfrm>
                <a:off x="6444583" y="1572296"/>
                <a:ext cx="5220367" cy="44233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4CE7F9-DBF3-4E01-B2F7-5BBD2F415E3D}"/>
                  </a:ext>
                </a:extLst>
              </p:cNvPr>
              <p:cNvSpPr txBox="1"/>
              <p:nvPr/>
            </p:nvSpPr>
            <p:spPr>
              <a:xfrm>
                <a:off x="6874050" y="4424037"/>
                <a:ext cx="1179358" cy="717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Positron</a:t>
                </a:r>
                <a:b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Beamline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E534FB-AA4A-48AD-AD78-21DE26E9935F}"/>
                  </a:ext>
                </a:extLst>
              </p:cNvPr>
              <p:cNvSpPr txBox="1"/>
              <p:nvPr/>
            </p:nvSpPr>
            <p:spPr>
              <a:xfrm>
                <a:off x="6568133" y="1706232"/>
                <a:ext cx="10515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MUSASHI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82176C-34E8-4697-8911-88B81D71E4B4}"/>
                  </a:ext>
                </a:extLst>
              </p:cNvPr>
              <p:cNvSpPr txBox="1"/>
              <p:nvPr/>
            </p:nvSpPr>
            <p:spPr>
              <a:xfrm>
                <a:off x="9444848" y="2806407"/>
                <a:ext cx="139782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Spectroscopy</a:t>
                </a:r>
                <a:b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Line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5C8F73-8F41-45F4-8340-65F6E15FB102}"/>
                  </a:ext>
                </a:extLst>
              </p:cNvPr>
              <p:cNvSpPr txBox="1"/>
              <p:nvPr/>
            </p:nvSpPr>
            <p:spPr>
              <a:xfrm>
                <a:off x="8989656" y="1916694"/>
                <a:ext cx="538609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Cusp</a:t>
                </a:r>
                <a:b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Trap</a:t>
                </a:r>
              </a:p>
            </p:txBody>
          </p:sp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B89EA30-0948-4284-ADFA-49ACD3D5FB94}"/>
                </a:ext>
              </a:extLst>
            </p:cNvPr>
            <p:cNvSpPr/>
            <p:nvPr/>
          </p:nvSpPr>
          <p:spPr>
            <a:xfrm>
              <a:off x="9231742" y="2942452"/>
              <a:ext cx="1871123" cy="837618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522AA27-680A-4229-A61A-DD3BB089C282}"/>
                </a:ext>
              </a:extLst>
            </p:cNvPr>
            <p:cNvSpPr/>
            <p:nvPr/>
          </p:nvSpPr>
          <p:spPr>
            <a:xfrm>
              <a:off x="6317877" y="4690268"/>
              <a:ext cx="1487650" cy="859469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332D62F-104A-4F54-87F4-E02BAE6D9362}"/>
                    </a:ext>
                  </a:extLst>
                </p:cNvPr>
                <p:cNvSpPr txBox="1"/>
                <p:nvPr/>
              </p:nvSpPr>
              <p:spPr>
                <a:xfrm>
                  <a:off x="10253299" y="4163046"/>
                  <a:ext cx="1039244" cy="8309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l"/>
                  <a:br>
                    <a:rPr lang="en-GB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H</m:t>
                          </m:r>
                        </m:e>
                      </m:acc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Beam </a:t>
                  </a:r>
                  <a:br>
                    <a:rPr lang="en-GB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n-GB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Detector</a:t>
                  </a: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332D62F-104A-4F54-87F4-E02BAE6D93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3299" y="4163046"/>
                  <a:ext cx="1039244" cy="830997"/>
                </a:xfrm>
                <a:prstGeom prst="rect">
                  <a:avLst/>
                </a:prstGeom>
                <a:blipFill>
                  <a:blip r:embed="rId4"/>
                  <a:stretch>
                    <a:fillRect l="-15033" r="-10458" b="-3140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92A6FD3-B718-4608-97A2-3E88D8ABF227}"/>
                </a:ext>
              </a:extLst>
            </p:cNvPr>
            <p:cNvSpPr/>
            <p:nvPr/>
          </p:nvSpPr>
          <p:spPr>
            <a:xfrm>
              <a:off x="10031621" y="4343707"/>
              <a:ext cx="1327519" cy="830997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1DCE98F-8F52-4294-8BF8-286A3417EAF9}"/>
                </a:ext>
              </a:extLst>
            </p:cNvPr>
            <p:cNvSpPr/>
            <p:nvPr/>
          </p:nvSpPr>
          <p:spPr>
            <a:xfrm>
              <a:off x="8751169" y="2112413"/>
              <a:ext cx="944301" cy="695632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C96F525-E241-44CE-A146-186C82049BFA}"/>
                </a:ext>
              </a:extLst>
            </p:cNvPr>
            <p:cNvCxnSpPr>
              <a:cxnSpLocks/>
            </p:cNvCxnSpPr>
            <p:nvPr/>
          </p:nvCxnSpPr>
          <p:spPr>
            <a:xfrm>
              <a:off x="6317877" y="2543445"/>
              <a:ext cx="2304902" cy="75374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986952B-F804-4134-BA1D-DA9CFE17D6A7}"/>
                    </a:ext>
                  </a:extLst>
                </p:cNvPr>
                <p:cNvSpPr txBox="1"/>
                <p:nvPr/>
              </p:nvSpPr>
              <p:spPr>
                <a:xfrm>
                  <a:off x="8230456" y="2830412"/>
                  <a:ext cx="591839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sz="20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</m:acc>
                      </m:oMath>
                    </m:oMathPara>
                  </a14:m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986952B-F804-4134-BA1D-DA9CFE17D6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30456" y="2830412"/>
                  <a:ext cx="591839" cy="307777"/>
                </a:xfrm>
                <a:prstGeom prst="rect">
                  <a:avLst/>
                </a:prstGeom>
                <a:blipFill>
                  <a:blip r:embed="rId5"/>
                  <a:stretch>
                    <a:fillRect r="-26437" b="-4545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2FBD6F5-0A18-4DF0-AC03-98FCA95D8A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00223" y="3701318"/>
              <a:ext cx="2160586" cy="1394944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15D3D7F-F589-4DC3-99A8-7E7BCCAE88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44867" y="3192322"/>
              <a:ext cx="1112545" cy="35555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3CB6C7E-8A30-4F9D-BE35-5A53F7F5DC37}"/>
                </a:ext>
              </a:extLst>
            </p:cNvPr>
            <p:cNvCxnSpPr>
              <a:cxnSpLocks/>
            </p:cNvCxnSpPr>
            <p:nvPr/>
          </p:nvCxnSpPr>
          <p:spPr>
            <a:xfrm>
              <a:off x="7906939" y="3225488"/>
              <a:ext cx="650339" cy="25280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C3DF96F-43AD-4F81-A0D5-AE19DA2CFAB4}"/>
                    </a:ext>
                  </a:extLst>
                </p:cNvPr>
                <p:cNvSpPr txBox="1"/>
                <p:nvPr/>
              </p:nvSpPr>
              <p:spPr>
                <a:xfrm>
                  <a:off x="7978623" y="3430688"/>
                  <a:ext cx="591839" cy="30803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C3DF96F-43AD-4F81-A0D5-AE19DA2CFA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8623" y="3430688"/>
                  <a:ext cx="591839" cy="308033"/>
                </a:xfrm>
                <a:prstGeom prst="rect">
                  <a:avLst/>
                </a:prstGeom>
                <a:blipFill>
                  <a:blip r:embed="rId6"/>
                  <a:stretch>
                    <a:fillRect t="-6818" b="-159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ED2B581-DEAB-4261-A526-6CC576D85E42}"/>
                </a:ext>
              </a:extLst>
            </p:cNvPr>
            <p:cNvCxnSpPr>
              <a:cxnSpLocks/>
            </p:cNvCxnSpPr>
            <p:nvPr/>
          </p:nvCxnSpPr>
          <p:spPr>
            <a:xfrm>
              <a:off x="8622779" y="3346211"/>
              <a:ext cx="2030568" cy="816835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5FDC3A6A-9030-40B7-8BBE-83CAA7C061CF}"/>
                    </a:ext>
                  </a:extLst>
                </p:cNvPr>
                <p:cNvSpPr txBox="1"/>
                <p:nvPr/>
              </p:nvSpPr>
              <p:spPr>
                <a:xfrm>
                  <a:off x="9811653" y="4006945"/>
                  <a:ext cx="54409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GB" sz="1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GB" sz="18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H</m:t>
                            </m:r>
                          </m:e>
                        </m:acc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5FDC3A6A-9030-40B7-8BBE-83CAA7C061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11653" y="4006945"/>
                  <a:ext cx="544093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5000" b="-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0792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5044F-E053-4F2C-8DAA-8A6AC007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Positron &amp; Antiprotons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B311CB0-EC83-48D9-9036-5B61FDE451F0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r>
                  <a:rPr lang="en-GB" sz="3200" dirty="0">
                    <a:solidFill>
                      <a:schemeClr val="tx2"/>
                    </a:solidFill>
                  </a:rPr>
                  <a:t>Antiprotons: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AD/ELENA: 12 million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GB" dirty="0"/>
                  <a:t> every 2 minutes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MUSASHI: Capture and cool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25%</m:t>
                    </m:r>
                  </m:oMath>
                </a14:m>
                <a:r>
                  <a:rPr lang="en-GB" dirty="0"/>
                  <a:t>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GB" dirty="0"/>
                  <a:t> </a:t>
                </a:r>
                <a:br>
                  <a:rPr lang="en-GB" dirty="0"/>
                </a:br>
                <a:endParaRPr lang="en-GB" dirty="0"/>
              </a:p>
              <a:p>
                <a:r>
                  <a:rPr lang="en-GB" sz="3200" dirty="0">
                    <a:solidFill>
                      <a:schemeClr val="tx2"/>
                    </a:solidFill>
                  </a:rPr>
                  <a:t>Positrons: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Pre>
                      <m:sPre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22</m:t>
                        </m:r>
                      </m:sup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Na</m:t>
                        </m:r>
                      </m:e>
                    </m:sPre>
                  </m:oMath>
                </a14:m>
                <a:r>
                  <a:rPr lang="en-GB" sz="2800" dirty="0"/>
                  <a:t> </a:t>
                </a:r>
                <a:r>
                  <a:rPr lang="en-GB" dirty="0"/>
                  <a:t>positron source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dirty="0"/>
                  <a:t> every 2 minutes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B311CB0-EC83-48D9-9036-5B61FDE451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2217" t="-4444" b="-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Antiproton Decelerator - Wikipedia">
            <a:extLst>
              <a:ext uri="{FF2B5EF4-FFF2-40B4-BE49-F238E27FC236}">
                <a16:creationId xmlns:a16="http://schemas.microsoft.com/office/drawing/2014/main" id="{8F3D7B19-E047-4473-937E-057B852B1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582" y="2502277"/>
            <a:ext cx="4606895" cy="241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2EEEA1-E47B-4CE7-8849-8D94576360E0}"/>
              </a:ext>
            </a:extLst>
          </p:cNvPr>
          <p:cNvCxnSpPr/>
          <p:nvPr/>
        </p:nvCxnSpPr>
        <p:spPr>
          <a:xfrm flipV="1">
            <a:off x="7538960" y="4079870"/>
            <a:ext cx="1103563" cy="17096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FD78DAB-AB8A-459D-B149-9BAD5BF9AA9E}"/>
              </a:ext>
            </a:extLst>
          </p:cNvPr>
          <p:cNvSpPr txBox="1"/>
          <p:nvPr/>
        </p:nvSpPr>
        <p:spPr>
          <a:xfrm>
            <a:off x="7745685" y="4921455"/>
            <a:ext cx="60998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bg1">
                    <a:lumMod val="50000"/>
                  </a:schemeClr>
                </a:solidFill>
              </a:rPr>
              <a:t>https://en.wikipedia.org/wiki/Antiproton_Decelerator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EA92842-62A5-4978-A91B-231A03BFEE27}"/>
                  </a:ext>
                </a:extLst>
              </p:cNvPr>
              <p:cNvSpPr/>
              <p:nvPr/>
            </p:nvSpPr>
            <p:spPr>
              <a:xfrm>
                <a:off x="6208142" y="5619600"/>
                <a:ext cx="4074545" cy="9144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/>
                  <a:t>Around 150 </a:t>
                </a:r>
                <a:br>
                  <a:rPr lang="en-GB" sz="3200" dirty="0"/>
                </a:br>
                <a:r>
                  <a:rPr lang="en-GB" sz="3200" dirty="0"/>
                  <a:t>beam-like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sz="32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sz="3200" dirty="0"/>
                  <a:t> per cycle!</a:t>
                </a: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EA92842-62A5-4978-A91B-231A03BFEE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142" y="5619600"/>
                <a:ext cx="4074545" cy="914400"/>
              </a:xfrm>
              <a:prstGeom prst="roundRect">
                <a:avLst/>
              </a:prstGeom>
              <a:blipFill>
                <a:blip r:embed="rId4"/>
                <a:stretch>
                  <a:fillRect l="-299" t="-17333" r="-149" b="-3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3445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04B20C9-161E-4DEE-8ABE-3945CE0B8D8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40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sz="4000" dirty="0"/>
                  <a:t> Production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04B20C9-161E-4DEE-8ABE-3945CE0B8D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5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C0F6B5B-9D32-42F3-8414-F300647326A9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60151" y="1512686"/>
                <a:ext cx="10998000" cy="38412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Three body recombination</a:t>
                </a:r>
                <a:br>
                  <a:rPr lang="en-GB" dirty="0">
                    <a:solidFill>
                      <a:schemeClr val="tx1"/>
                    </a:solidFill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p</m:t>
                        </m:r>
                      </m:e>
                    </m:acc>
                  </m:oMath>
                </a14:m>
                <a:r>
                  <a:rPr lang="en-GB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+ e</a:t>
                </a:r>
                <a:r>
                  <a:rPr lang="en-GB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+</a:t>
                </a:r>
                <a:r>
                  <a:rPr lang="en-GB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+ e</a:t>
                </a:r>
                <a:r>
                  <a:rPr lang="en-GB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+</a:t>
                </a:r>
                <a:r>
                  <a:rPr lang="en-GB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GB" dirty="0">
                    <a:solidFill>
                      <a:schemeClr val="tx1"/>
                    </a:solidFill>
                    <a:cs typeface="Arial" panose="020B0604020202020204" pitchFamily="34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>
                    <a:solidFill>
                      <a:schemeClr val="tx1"/>
                    </a:solidFill>
                    <a:cs typeface="Arial" panose="020B0604020202020204" pitchFamily="34" charset="0"/>
                    <a:sym typeface="Wingdings" panose="05000000000000000000" pitchFamily="2" charset="2"/>
                  </a:rPr>
                  <a:t> + e</a:t>
                </a:r>
                <a:r>
                  <a:rPr lang="en-GB" baseline="30000" dirty="0">
                    <a:solidFill>
                      <a:schemeClr val="tx1"/>
                    </a:solidFill>
                    <a:cs typeface="Arial" panose="020B0604020202020204" pitchFamily="34" charset="0"/>
                    <a:sym typeface="Wingdings" panose="05000000000000000000" pitchFamily="2" charset="2"/>
                  </a:rPr>
                  <a:t>+</a:t>
                </a:r>
              </a:p>
              <a:p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Large amounts in Rydberg states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Ground state production most </a:t>
                </a:r>
                <a:br>
                  <a:rPr lang="en-GB" dirty="0"/>
                </a:br>
                <a:r>
                  <a:rPr lang="en-GB" dirty="0"/>
                  <a:t>efficient for cold plasmas </a:t>
                </a:r>
                <a:br>
                  <a:rPr lang="en-GB" dirty="0"/>
                </a:br>
                <a:r>
                  <a:rPr lang="en-GB" dirty="0"/>
                  <a:t>(higher density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→ </a:t>
                </a:r>
                <a:r>
                  <a:rPr lang="en-GB" dirty="0">
                    <a:cs typeface="Arial" panose="020B0604020202020204" pitchFamily="34" charset="0"/>
                  </a:rPr>
                  <a:t>more collisions) </a:t>
                </a:r>
                <a:br>
                  <a:rPr lang="en-GB" dirty="0">
                    <a:cs typeface="Arial" panose="020B0604020202020204" pitchFamily="34" charset="0"/>
                  </a:rPr>
                </a:br>
                <a:endParaRPr lang="en-GB" dirty="0"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>
                    <a:cs typeface="Arial" panose="020B0604020202020204" pitchFamily="34" charset="0"/>
                  </a:rPr>
                  <a:t>Low field seeking state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</m:acc>
                    <m:r>
                      <a:rPr lang="de-DE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GB" dirty="0">
                    <a:cs typeface="Arial" panose="020B0604020202020204" pitchFamily="34" charset="0"/>
                  </a:rPr>
                  <a:t>anti-aligned 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GB" dirty="0">
                    <a:cs typeface="Arial" panose="020B0604020202020204" pitchFamily="34" charset="0"/>
                  </a:rPr>
                  <a:t>)</a:t>
                </a:r>
                <a:br>
                  <a:rPr lang="en-GB" dirty="0">
                    <a:cs typeface="Arial" panose="020B0604020202020204" pitchFamily="34" charset="0"/>
                  </a:rPr>
                </a:br>
                <a:r>
                  <a:rPr lang="en-GB" dirty="0">
                    <a:cs typeface="Arial" panose="020B0604020202020204" pitchFamily="34" charset="0"/>
                  </a:rPr>
                  <a:t>vs</a:t>
                </a:r>
                <a:br>
                  <a:rPr lang="en-GB" dirty="0">
                    <a:cs typeface="Arial" panose="020B0604020202020204" pitchFamily="34" charset="0"/>
                  </a:rPr>
                </a:br>
                <a:r>
                  <a:rPr lang="en-GB" dirty="0">
                    <a:cs typeface="Arial" panose="020B0604020202020204" pitchFamily="34" charset="0"/>
                  </a:rPr>
                  <a:t>High field seeking state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</m:acc>
                    <m:r>
                      <a:rPr lang="de-DE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GB" dirty="0">
                    <a:cs typeface="Arial" panose="020B0604020202020204" pitchFamily="34" charset="0"/>
                  </a:rPr>
                  <a:t>aligned to</a:t>
                </a:r>
                <a:r>
                  <a:rPr lang="de-DE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GB" dirty="0"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C0F6B5B-9D32-42F3-8414-F300647326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60151" y="1512686"/>
                <a:ext cx="10998000" cy="3841200"/>
              </a:xfrm>
              <a:blipFill>
                <a:blip r:embed="rId3"/>
                <a:stretch>
                  <a:fillRect l="-1996" t="-3968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A16BBA83-ED66-4604-B86C-CF52528FB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" t="11495" r="9204"/>
          <a:stretch/>
        </p:blipFill>
        <p:spPr bwMode="auto">
          <a:xfrm>
            <a:off x="8377703" y="4695942"/>
            <a:ext cx="2763667" cy="205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EF274B-2903-4951-ADB2-FE5A3D826DCF}"/>
              </a:ext>
            </a:extLst>
          </p:cNvPr>
          <p:cNvSpPr txBox="1"/>
          <p:nvPr/>
        </p:nvSpPr>
        <p:spPr>
          <a:xfrm>
            <a:off x="11150239" y="6206521"/>
            <a:ext cx="6388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HFS</a:t>
            </a:r>
            <a:endParaRPr lang="en-GB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1C3DA-B509-4015-947E-E7D00EAF499E}"/>
              </a:ext>
            </a:extLst>
          </p:cNvPr>
          <p:cNvSpPr txBox="1"/>
          <p:nvPr/>
        </p:nvSpPr>
        <p:spPr>
          <a:xfrm>
            <a:off x="11121512" y="4798367"/>
            <a:ext cx="7923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LFS</a:t>
            </a:r>
            <a:endParaRPr lang="en-GB" sz="9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C60B9C-3DE9-459D-BDCD-75EDA284E895}"/>
              </a:ext>
            </a:extLst>
          </p:cNvPr>
          <p:cNvGrpSpPr/>
          <p:nvPr/>
        </p:nvGrpSpPr>
        <p:grpSpPr>
          <a:xfrm>
            <a:off x="7572375" y="1300602"/>
            <a:ext cx="4374324" cy="3231031"/>
            <a:chOff x="5400676" y="1309569"/>
            <a:chExt cx="6757146" cy="46391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6BCE23-2735-4FCB-8ADD-8A227E2A5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00676" y="1443854"/>
              <a:ext cx="6757146" cy="4333252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3A1E38F-F090-4207-A9E5-4FCBC96D34BE}"/>
                </a:ext>
              </a:extLst>
            </p:cNvPr>
            <p:cNvSpPr/>
            <p:nvPr/>
          </p:nvSpPr>
          <p:spPr>
            <a:xfrm>
              <a:off x="9494983" y="1309569"/>
              <a:ext cx="2635106" cy="19098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3AAC083-0D91-4381-AF9D-CC4290E96AAA}"/>
                </a:ext>
              </a:extLst>
            </p:cNvPr>
            <p:cNvSpPr/>
            <p:nvPr/>
          </p:nvSpPr>
          <p:spPr>
            <a:xfrm>
              <a:off x="5703769" y="2112310"/>
              <a:ext cx="526446" cy="389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EC6833-EFD0-486A-AA6D-1D82630FB172}"/>
                </a:ext>
              </a:extLst>
            </p:cNvPr>
            <p:cNvSpPr/>
            <p:nvPr/>
          </p:nvSpPr>
          <p:spPr>
            <a:xfrm>
              <a:off x="11145019" y="3429000"/>
              <a:ext cx="526446" cy="389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7E48E57-892A-4042-95A8-F0F0972DB0F2}"/>
                    </a:ext>
                  </a:extLst>
                </p:cNvPr>
                <p:cNvSpPr txBox="1"/>
                <p:nvPr/>
              </p:nvSpPr>
              <p:spPr>
                <a:xfrm>
                  <a:off x="11090847" y="2182677"/>
                  <a:ext cx="63478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LFS</m:t>
                        </m:r>
                        <m:r>
                          <a:rPr lang="en-GB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GB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GB" sz="18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H</m:t>
                            </m:r>
                          </m:e>
                        </m:acc>
                      </m:oMath>
                    </m:oMathPara>
                  </a14:m>
                  <a:endParaRPr lang="en-GB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4D33D57-FAC1-4651-A85A-31B293C2AF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0847" y="2182677"/>
                  <a:ext cx="634789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9178" t="-2941" r="-100000" b="-4705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8AF53E4-ADD0-4AB0-B2C1-2C9D9F951E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00594" y="2307199"/>
              <a:ext cx="2603956" cy="2319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76B6082-ACFC-4A18-9CD1-764138AB4FDA}"/>
                </a:ext>
              </a:extLst>
            </p:cNvPr>
            <p:cNvCxnSpPr>
              <a:cxnSpLocks/>
            </p:cNvCxnSpPr>
            <p:nvPr/>
          </p:nvCxnSpPr>
          <p:spPr>
            <a:xfrm>
              <a:off x="5789038" y="2257134"/>
              <a:ext cx="503089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9BC9C6D-7D91-43B2-89B2-0CCC081E20BF}"/>
                </a:ext>
              </a:extLst>
            </p:cNvPr>
            <p:cNvCxnSpPr>
              <a:cxnSpLocks/>
            </p:cNvCxnSpPr>
            <p:nvPr/>
          </p:nvCxnSpPr>
          <p:spPr>
            <a:xfrm>
              <a:off x="5789038" y="2361614"/>
              <a:ext cx="503089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5F28E4-1B1A-4A60-853B-4CFE7BBD5B91}"/>
                </a:ext>
              </a:extLst>
            </p:cNvPr>
            <p:cNvSpPr/>
            <p:nvPr/>
          </p:nvSpPr>
          <p:spPr>
            <a:xfrm>
              <a:off x="7129463" y="2280530"/>
              <a:ext cx="111919" cy="457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EFD9AEB-A365-481B-8EC3-58C7007B7F7C}"/>
                </a:ext>
              </a:extLst>
            </p:cNvPr>
            <p:cNvSpPr/>
            <p:nvPr/>
          </p:nvSpPr>
          <p:spPr>
            <a:xfrm>
              <a:off x="7046912" y="2277914"/>
              <a:ext cx="69056" cy="457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A6F5E37-839B-48FA-8A45-D9C72F2B88D0}"/>
                    </a:ext>
                  </a:extLst>
                </p:cNvPr>
                <p:cNvSpPr txBox="1"/>
                <p:nvPr/>
              </p:nvSpPr>
              <p:spPr>
                <a:xfrm>
                  <a:off x="5855583" y="1964407"/>
                  <a:ext cx="1923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GB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GB" sz="18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p</m:t>
                            </m:r>
                          </m:e>
                        </m:acc>
                      </m:oMath>
                    </m:oMathPara>
                  </a14:m>
                  <a:endParaRPr lang="en-GB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413C0E3-D0C0-4E5B-8429-22EE3F999A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5583" y="1964407"/>
                  <a:ext cx="192360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59091" r="-63636" b="-7058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EDCEFA-9620-4919-9617-F04CED386335}"/>
                </a:ext>
              </a:extLst>
            </p:cNvPr>
            <p:cNvSpPr txBox="1"/>
            <p:nvPr/>
          </p:nvSpPr>
          <p:spPr>
            <a:xfrm>
              <a:off x="5885238" y="2379880"/>
              <a:ext cx="19396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GB" sz="16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89D4624-D7C4-4381-96F3-14C73F4656D8}"/>
                </a:ext>
              </a:extLst>
            </p:cNvPr>
            <p:cNvSpPr txBox="1"/>
            <p:nvPr/>
          </p:nvSpPr>
          <p:spPr>
            <a:xfrm>
              <a:off x="5855584" y="5721034"/>
              <a:ext cx="3290653" cy="22770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1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E. D. Hunter et al. </a:t>
              </a:r>
              <a:r>
                <a:rPr lang="en-GB" sz="1100" i="1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Phys. Plasmas </a:t>
              </a:r>
              <a:r>
                <a:rPr lang="en-GB" sz="1100" b="1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33</a:t>
              </a:r>
              <a:r>
                <a:rPr lang="en-GB" sz="11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 (2026)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6525457-D03A-4746-819A-3C2829E81D7D}"/>
                    </a:ext>
                  </a:extLst>
                </p:cNvPr>
                <p:cNvSpPr txBox="1"/>
                <p:nvPr/>
              </p:nvSpPr>
              <p:spPr>
                <a:xfrm>
                  <a:off x="10559489" y="1475584"/>
                  <a:ext cx="67005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HFS</m:t>
                        </m:r>
                        <m:r>
                          <a:rPr lang="en-GB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GB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GB" sz="18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H</m:t>
                            </m:r>
                          </m:e>
                        </m:acc>
                      </m:oMath>
                    </m:oMathPara>
                  </a14:m>
                  <a:endParaRPr lang="en-GB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0FA8A968-C427-4E0C-97C9-50BCEBD0A5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59489" y="1475584"/>
                  <a:ext cx="670056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18310" t="-3125" r="-112676" b="-5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F6C38DD-D524-456E-AC7B-DA75C680A5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18659" y="1823665"/>
              <a:ext cx="847181" cy="359012"/>
            </a:xfrm>
            <a:prstGeom prst="straightConnector1">
              <a:avLst/>
            </a:prstGeom>
            <a:ln w="76200">
              <a:solidFill>
                <a:srgbClr val="BF95D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30E112C-0196-4B50-A5C4-6179A630F1AE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9712309" y="2465801"/>
              <a:ext cx="847181" cy="359012"/>
            </a:xfrm>
            <a:prstGeom prst="straightConnector1">
              <a:avLst/>
            </a:prstGeom>
            <a:ln w="76200">
              <a:solidFill>
                <a:srgbClr val="BF95D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17B5B7F-C236-4E88-AB1C-64B15EAB4EB4}"/>
                    </a:ext>
                  </a:extLst>
                </p:cNvPr>
                <p:cNvSpPr txBox="1"/>
                <p:nvPr/>
              </p:nvSpPr>
              <p:spPr>
                <a:xfrm>
                  <a:off x="10592480" y="2758609"/>
                  <a:ext cx="67005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HFS</m:t>
                        </m:r>
                        <m:r>
                          <a:rPr lang="en-GB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GB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GB" sz="18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H</m:t>
                            </m:r>
                          </m:e>
                        </m:acc>
                      </m:oMath>
                    </m:oMathPara>
                  </a14:m>
                  <a:endParaRPr lang="en-GB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0EE793A-1DAC-4F45-AFDF-AF0DE699F1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92480" y="2758609"/>
                  <a:ext cx="670056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9718" t="-6250" r="-111268" b="-5312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06372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5FF70-1174-4F00-9A0F-2CEAB4BD8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Spectroscopy Beamline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4AE38CA-C0FD-41FE-B565-EF0187A357C8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Rabi-type experiment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Magnetically shielded </a:t>
                </a:r>
                <a:br>
                  <a:rPr lang="en-GB" dirty="0"/>
                </a:br>
                <a:r>
                  <a:rPr lang="en-GB" dirty="0" err="1"/>
                  <a:t>stripline</a:t>
                </a:r>
                <a:r>
                  <a:rPr lang="en-GB" dirty="0"/>
                  <a:t> cavity at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1.4 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GHz</m:t>
                    </m:r>
                  </m:oMath>
                </a14:m>
                <a:br>
                  <a:rPr lang="de-DE" b="0" dirty="0">
                    <a:ea typeface="Cambria Math" panose="02040503050406030204" pitchFamily="18" charset="0"/>
                  </a:rPr>
                </a:br>
                <a:endParaRPr lang="de-DE" b="0" dirty="0">
                  <a:ea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 err="1"/>
                  <a:t>Sextupole</a:t>
                </a:r>
                <a:r>
                  <a:rPr lang="en-GB" dirty="0"/>
                  <a:t>: focuses LFS and defocuses HFS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Induced spin-flip would</a:t>
                </a:r>
                <a:br>
                  <a:rPr lang="en-GB" dirty="0"/>
                </a:br>
                <a:r>
                  <a:rPr lang="en-GB" dirty="0"/>
                  <a:t>decrease count rate in detector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4AE38CA-C0FD-41FE-B565-EF0187A357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940" t="-4127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1361CC9-1E37-477A-A11F-9EE069D503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154" t="-363" b="35641"/>
          <a:stretch/>
        </p:blipFill>
        <p:spPr>
          <a:xfrm>
            <a:off x="8167216" y="1642331"/>
            <a:ext cx="3557416" cy="21109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CCA379-3E5F-4E28-970D-9A7566A92BA9}"/>
              </a:ext>
            </a:extLst>
          </p:cNvPr>
          <p:cNvSpPr txBox="1"/>
          <p:nvPr/>
        </p:nvSpPr>
        <p:spPr>
          <a:xfrm>
            <a:off x="9153026" y="3724821"/>
            <a:ext cx="244137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05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ASACUSA SPSC Report for 2025, SPSC-SR-377</a:t>
            </a:r>
          </a:p>
        </p:txBody>
      </p:sp>
    </p:spTree>
    <p:extLst>
      <p:ext uri="{BB962C8B-B14F-4D97-AF65-F5344CB8AC3E}">
        <p14:creationId xmlns:p14="http://schemas.microsoft.com/office/powerpoint/2010/main" val="851974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840A1F6-00D8-4CA8-B561-B362D6931EE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/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1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Beam - Detector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840A1F6-00D8-4CA8-B561-B362D6931E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355" t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B95BFE7-61A1-4146-93B3-CCAA91C681D4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Detects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GB" dirty="0"/>
                  <a:t> annihilation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br>
                  <a:rPr lang="de-DE" dirty="0"/>
                </a:br>
                <a:endParaRPr lang="de-DE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Position sensitive central BGO scintillator calorimeter 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Coincidence with 2-layer hodoscope</a:t>
                </a:r>
                <a:endParaRPr lang="de-DE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B95BFE7-61A1-4146-93B3-CCAA91C681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3"/>
                <a:stretch>
                  <a:fillRect l="-1940" t="-4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3DEC9DB5-02D9-4221-9BB1-DCC6BA21429F}"/>
              </a:ext>
            </a:extLst>
          </p:cNvPr>
          <p:cNvGrpSpPr/>
          <p:nvPr/>
        </p:nvGrpSpPr>
        <p:grpSpPr>
          <a:xfrm>
            <a:off x="1799167" y="4488857"/>
            <a:ext cx="4026132" cy="2267542"/>
            <a:chOff x="8423879" y="1790246"/>
            <a:chExt cx="2563608" cy="147358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5928A18-22D9-4908-B635-C3858B5B62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154" t="17675" r="17768" b="37485"/>
            <a:stretch/>
          </p:blipFill>
          <p:spPr>
            <a:xfrm>
              <a:off x="8423879" y="1790246"/>
              <a:ext cx="2432826" cy="143273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573FF0E-FE19-4C8C-A56C-7B3CDC696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9499" t="20962" b="35641"/>
            <a:stretch/>
          </p:blipFill>
          <p:spPr>
            <a:xfrm>
              <a:off x="10365580" y="1877163"/>
              <a:ext cx="621907" cy="138666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61F849-A555-43B9-9A0D-91786D10C057}"/>
                </a:ext>
              </a:extLst>
            </p:cNvPr>
            <p:cNvSpPr/>
            <p:nvPr/>
          </p:nvSpPr>
          <p:spPr>
            <a:xfrm>
              <a:off x="10354742" y="2068850"/>
              <a:ext cx="45719" cy="69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20FCCEC-13AA-4C4E-89C3-5212AE450FE5}"/>
                </a:ext>
              </a:extLst>
            </p:cNvPr>
            <p:cNvSpPr/>
            <p:nvPr/>
          </p:nvSpPr>
          <p:spPr>
            <a:xfrm>
              <a:off x="10352986" y="2377724"/>
              <a:ext cx="235345" cy="127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058660-B038-40A2-91F7-F9F0718936BF}"/>
              </a:ext>
            </a:extLst>
          </p:cNvPr>
          <p:cNvGrpSpPr/>
          <p:nvPr/>
        </p:nvGrpSpPr>
        <p:grpSpPr>
          <a:xfrm>
            <a:off x="7609930" y="3865181"/>
            <a:ext cx="3557604" cy="2643365"/>
            <a:chOff x="7837466" y="4005481"/>
            <a:chExt cx="2636153" cy="195870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55919F1-FA15-4D58-8546-1208D85040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8894" t="31164" b="37555"/>
            <a:stretch/>
          </p:blipFill>
          <p:spPr>
            <a:xfrm>
              <a:off x="7837466" y="4005481"/>
              <a:ext cx="2636153" cy="163706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763AC68-4D03-4919-A532-301B238D08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056" t="92178" r="12695" b="946"/>
            <a:stretch/>
          </p:blipFill>
          <p:spPr>
            <a:xfrm>
              <a:off x="8305868" y="5604360"/>
              <a:ext cx="1508704" cy="3598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8940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1C817D7-DA02-4287-ADE7-7CA2CB38FD58}"/>
              </a:ext>
            </a:extLst>
          </p:cNvPr>
          <p:cNvGrpSpPr/>
          <p:nvPr/>
        </p:nvGrpSpPr>
        <p:grpSpPr>
          <a:xfrm>
            <a:off x="1138620" y="3573710"/>
            <a:ext cx="6307144" cy="2877763"/>
            <a:chOff x="6381501" y="4177206"/>
            <a:chExt cx="5549247" cy="253195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BF88D51-AF62-43F8-9B63-0BD9254CDFB7}"/>
                </a:ext>
              </a:extLst>
            </p:cNvPr>
            <p:cNvGrpSpPr/>
            <p:nvPr/>
          </p:nvGrpSpPr>
          <p:grpSpPr>
            <a:xfrm>
              <a:off x="6900631" y="4509896"/>
              <a:ext cx="5030117" cy="1804250"/>
              <a:chOff x="6900631" y="4509896"/>
              <a:chExt cx="5030117" cy="180425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CF33047-EFDD-4FCC-9D2A-F434BF90C0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096058" y="4572225"/>
                <a:ext cx="4759236" cy="1741921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FC1397-2C79-4D63-8563-3CC05C6C4F65}"/>
                  </a:ext>
                </a:extLst>
              </p:cNvPr>
              <p:cNvSpPr txBox="1"/>
              <p:nvPr/>
            </p:nvSpPr>
            <p:spPr>
              <a:xfrm>
                <a:off x="9821909" y="6119458"/>
                <a:ext cx="1577355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sz="1100" dirty="0">
                    <a:solidFill>
                      <a:schemeClr val="bg1">
                        <a:lumMod val="50000"/>
                      </a:schemeClr>
                    </a:solidFill>
                    <a:cs typeface="Arial" panose="020B0604020202020204" pitchFamily="34" charset="0"/>
                  </a:rPr>
                  <a:t>ASACUSA SPSC Report 2025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BDE30131-75A3-4E11-867A-A2151379CD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22669" y="4962021"/>
                <a:ext cx="2008079" cy="381504"/>
              </a:xfrm>
              <a:prstGeom prst="straightConnector1">
                <a:avLst/>
              </a:prstGeom>
              <a:ln w="762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4517F4AB-C5BA-40F5-AC5B-232BDB791416}"/>
                      </a:ext>
                    </a:extLst>
                  </p:cNvPr>
                  <p:cNvSpPr txBox="1"/>
                  <p:nvPr/>
                </p:nvSpPr>
                <p:spPr>
                  <a:xfrm>
                    <a:off x="11696710" y="4628624"/>
                    <a:ext cx="23403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en-GB" sz="1800" b="1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GB" sz="1800" b="1" i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𝐇</m:t>
                              </m:r>
                            </m:e>
                          </m:acc>
                        </m:oMath>
                      </m:oMathPara>
                    </a14:m>
                    <a:endParaRPr lang="en-GB" sz="11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C4EFFB40-9109-4A17-8732-5E666AAF6C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696710" y="4628624"/>
                    <a:ext cx="234038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20513" t="-2174" r="-30769" b="-869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B06AB5A-B8A8-453A-BB17-DF7F650DBD36}"/>
                  </a:ext>
                </a:extLst>
              </p:cNvPr>
              <p:cNvSpPr/>
              <p:nvPr/>
            </p:nvSpPr>
            <p:spPr>
              <a:xfrm>
                <a:off x="6900631" y="4509896"/>
                <a:ext cx="2460485" cy="4926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520C09-3DC2-40A9-8B1C-89F7AB6A6829}"/>
                </a:ext>
              </a:extLst>
            </p:cNvPr>
            <p:cNvSpPr/>
            <p:nvPr/>
          </p:nvSpPr>
          <p:spPr>
            <a:xfrm>
              <a:off x="6381501" y="4177206"/>
              <a:ext cx="909369" cy="25319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E25607-8FAB-413D-A8B1-AE60F552BE5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/>
                  <a:t>Characterizing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1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Beam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E25607-8FAB-413D-A8B1-AE60F552BE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7"/>
                <a:stretch>
                  <a:fillRect l="-4355" t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EB190-EC7D-4E2C-A829-EFF8E33336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>
                <a:solidFill>
                  <a:schemeClr val="tx2"/>
                </a:solidFill>
                <a:cs typeface="Arial" panose="020B0604020202020204" pitchFamily="34" charset="0"/>
              </a:rPr>
              <a:t>Reminder for requirements</a:t>
            </a: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Polarised ground state</a:t>
            </a: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&lt;1500 m/s</a:t>
            </a:r>
            <a:endParaRPr lang="en-GB" sz="900" dirty="0">
              <a:cs typeface="Arial" panose="020B0604020202020204" pitchFamily="34" charset="0"/>
            </a:endParaRP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Low background</a:t>
            </a:r>
          </a:p>
          <a:p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5039373-E113-49F5-ABBA-20A58D14C3B1}"/>
              </a:ext>
            </a:extLst>
          </p:cNvPr>
          <p:cNvGrpSpPr/>
          <p:nvPr/>
        </p:nvGrpSpPr>
        <p:grpSpPr>
          <a:xfrm>
            <a:off x="7726077" y="1210281"/>
            <a:ext cx="3772083" cy="3841199"/>
            <a:chOff x="7879277" y="1129208"/>
            <a:chExt cx="3192798" cy="32513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0032352-4EF0-4244-A123-3A5323B2D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79277" y="1129208"/>
              <a:ext cx="3192798" cy="324811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5AF977-9464-48F1-8726-A4FDA55224CA}"/>
                </a:ext>
              </a:extLst>
            </p:cNvPr>
            <p:cNvSpPr txBox="1"/>
            <p:nvPr/>
          </p:nvSpPr>
          <p:spPr>
            <a:xfrm>
              <a:off x="10175875" y="4195842"/>
              <a:ext cx="485710" cy="184666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050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GB" sz="1200" dirty="0"/>
                <a:t>2 (nm)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01BB45-630B-4030-A16D-F0598AFD5980}"/>
                </a:ext>
              </a:extLst>
            </p:cNvPr>
            <p:cNvSpPr txBox="1"/>
            <p:nvPr/>
          </p:nvSpPr>
          <p:spPr>
            <a:xfrm rot="16200000">
              <a:off x="7785704" y="2264309"/>
              <a:ext cx="545021" cy="184666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/>
                <a:t>2h (THz)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9303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E25607-8FAB-413D-A8B1-AE60F552BE5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/>
                  <a:t>Characterizing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1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Beam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E25607-8FAB-413D-A8B1-AE60F552BE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355" t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EB190-EC7D-4E2C-A829-EFF8E33336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>
                <a:solidFill>
                  <a:schemeClr val="tx2"/>
                </a:solidFill>
                <a:cs typeface="Arial" panose="020B0604020202020204" pitchFamily="34" charset="0"/>
              </a:rPr>
              <a:t>Reminder for requirements</a:t>
            </a: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u="sng" dirty="0">
                <a:cs typeface="Arial" panose="020B0604020202020204" pitchFamily="34" charset="0"/>
              </a:rPr>
              <a:t>Polarised ground state</a:t>
            </a: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&lt;1500 m/s</a:t>
            </a:r>
            <a:endParaRPr lang="en-GB" sz="900" dirty="0">
              <a:cs typeface="Arial" panose="020B0604020202020204" pitchFamily="34" charset="0"/>
            </a:endParaRP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Low background</a:t>
            </a:r>
          </a:p>
          <a:p>
            <a:pPr lvl="1" indent="0">
              <a:buNone/>
            </a:pPr>
            <a:endParaRPr lang="en-GB" sz="2800" dirty="0">
              <a:cs typeface="Arial" panose="020B0604020202020204" pitchFamily="34" charset="0"/>
            </a:endParaRPr>
          </a:p>
          <a:p>
            <a:r>
              <a:rPr lang="en-GB" sz="3200" dirty="0">
                <a:solidFill>
                  <a:schemeClr val="tx2"/>
                </a:solidFill>
                <a:cs typeface="Arial" panose="020B0604020202020204" pitchFamily="34" charset="0"/>
              </a:rPr>
              <a:t>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Approximately 66% in </a:t>
            </a:r>
            <a:r>
              <a:rPr lang="en-GB" sz="2800" i="1" dirty="0">
                <a:cs typeface="Arial" panose="020B0604020202020204" pitchFamily="34" charset="0"/>
              </a:rPr>
              <a:t>n </a:t>
            </a:r>
            <a:r>
              <a:rPr lang="en-GB" sz="2800" dirty="0">
                <a:cs typeface="Arial" panose="020B0604020202020204" pitchFamily="34" charset="0"/>
              </a:rPr>
              <a:t>&gt; 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i="1" dirty="0">
                <a:cs typeface="Arial" panose="020B0604020202020204" pitchFamily="34" charset="0"/>
              </a:rPr>
              <a:t>n </a:t>
            </a:r>
            <a:r>
              <a:rPr lang="en-GB" sz="2800" dirty="0">
                <a:cs typeface="Arial" panose="020B0604020202020204" pitchFamily="34" charset="0"/>
              </a:rPr>
              <a:t>&lt; 15 will fluoresce during flight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Estimate &gt; 10% ground state fraction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BD1001-6108-4A5C-BB4A-6CFB54A60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387" y="2120644"/>
            <a:ext cx="5016846" cy="41441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6917FF-35F0-4DE2-9CF1-F2F31C81D36A}"/>
              </a:ext>
            </a:extLst>
          </p:cNvPr>
          <p:cNvSpPr txBox="1"/>
          <p:nvPr/>
        </p:nvSpPr>
        <p:spPr>
          <a:xfrm>
            <a:off x="9702146" y="1948617"/>
            <a:ext cx="183062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1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E. D. Hunter et al. In Preparation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ECD433-45B5-4530-A6A1-9DCE24E93CBA}"/>
              </a:ext>
            </a:extLst>
          </p:cNvPr>
          <p:cNvSpPr txBox="1"/>
          <p:nvPr/>
        </p:nvSpPr>
        <p:spPr>
          <a:xfrm rot="19037954">
            <a:off x="8328841" y="3884931"/>
            <a:ext cx="299921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4000" dirty="0">
                <a:solidFill>
                  <a:schemeClr val="bg1">
                    <a:lumMod val="75000"/>
                  </a:schemeClr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831150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E25607-8FAB-413D-A8B1-AE60F552BE5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/>
                  <a:t>Characterizing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1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Beam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E25607-8FAB-413D-A8B1-AE60F552BE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355" t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1CEB190-EC7D-4E2C-A829-EFF8E33336B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r>
                  <a:rPr lang="en-GB" sz="3200" dirty="0">
                    <a:solidFill>
                      <a:schemeClr val="tx2"/>
                    </a:solidFill>
                    <a:cs typeface="Arial" panose="020B0604020202020204" pitchFamily="34" charset="0"/>
                  </a:rPr>
                  <a:t>Reminder for requirements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cs typeface="Arial" panose="020B0604020202020204" pitchFamily="34" charset="0"/>
                  </a:rPr>
                  <a:t>Polarised ground state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800" u="sng" dirty="0">
                    <a:cs typeface="Arial" panose="020B0604020202020204" pitchFamily="34" charset="0"/>
                  </a:rPr>
                  <a:t>&lt;1500 m/s</a:t>
                </a:r>
                <a:endParaRPr lang="en-GB" sz="900" u="sng" dirty="0">
                  <a:cs typeface="Arial" panose="020B0604020202020204" pitchFamily="34" charset="0"/>
                </a:endParaRP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cs typeface="Arial" panose="020B0604020202020204" pitchFamily="34" charset="0"/>
                  </a:rPr>
                  <a:t>Low background</a:t>
                </a:r>
              </a:p>
              <a:p>
                <a:pPr lvl="1" indent="0">
                  <a:buNone/>
                </a:pPr>
                <a:endParaRPr lang="en-GB" sz="2800" dirty="0">
                  <a:cs typeface="Arial" panose="020B0604020202020204" pitchFamily="34" charset="0"/>
                </a:endParaRPr>
              </a:p>
              <a:p>
                <a:r>
                  <a:rPr lang="en-GB" sz="3200" dirty="0">
                    <a:solidFill>
                      <a:schemeClr val="tx2"/>
                    </a:solidFill>
                    <a:cs typeface="Arial" panose="020B0604020202020204" pitchFamily="34" charset="0"/>
                  </a:rPr>
                  <a:t>Results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cs typeface="Arial" panose="020B0604020202020204" pitchFamily="34" charset="0"/>
                  </a:rPr>
                  <a:t>Too high velocity for spectrometer</a:t>
                </a:r>
                <a:br>
                  <a:rPr lang="en-GB" sz="2800" dirty="0">
                    <a:cs typeface="Arial" panose="020B0604020202020204" pitchFamily="34" charset="0"/>
                  </a:rPr>
                </a:br>
                <a:r>
                  <a:rPr lang="en-GB" sz="2800" dirty="0">
                    <a:cs typeface="Arial" panose="020B0604020202020204" pitchFamily="34" charset="0"/>
                  </a:rPr>
                  <a:t>beamline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800" dirty="0">
                    <a:cs typeface="Arial" panose="020B0604020202020204" pitchFamily="34" charset="0"/>
                  </a:rPr>
                  <a:t>Lower </a:t>
                </a:r>
                <a14:m>
                  <m:oMath xmlns:m="http://schemas.openxmlformats.org/officeDocument/2006/math">
                    <m:r>
                      <a:rPr lang="de-DE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r>
                  <a:rPr lang="en-GB" sz="2800" dirty="0">
                    <a:cs typeface="Arial" panose="020B0604020202020204" pitchFamily="34" charset="0"/>
                  </a:rPr>
                  <a:t> </a:t>
                </a:r>
                <a:r>
                  <a:rPr lang="en-GB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→ </a:t>
                </a:r>
                <a:r>
                  <a:rPr lang="en-GB" sz="2800" dirty="0">
                    <a:cs typeface="Arial" panose="020B0604020202020204" pitchFamily="34" charset="0"/>
                  </a:rPr>
                  <a:t>lower velocity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1CEB190-EC7D-4E2C-A829-EFF8E3333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3"/>
                <a:stretch>
                  <a:fillRect l="-2217" t="-4444" b="-4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CD63885F-6295-42B3-86FB-BE91453A0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107" y="2048126"/>
            <a:ext cx="5004405" cy="3520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E86DC2-EFF3-44CB-A1EA-04B6FCA1F7B1}"/>
                  </a:ext>
                </a:extLst>
              </p:cNvPr>
              <p:cNvSpPr txBox="1"/>
              <p:nvPr/>
            </p:nvSpPr>
            <p:spPr>
              <a:xfrm>
                <a:off x="7014240" y="1573021"/>
                <a:ext cx="44207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400" i="1" dirty="0">
                    <a:cs typeface="Arial" panose="020B0604020202020204" pitchFamily="34" charset="0"/>
                  </a:rPr>
                  <a:t>n</a:t>
                </a:r>
                <a:r>
                  <a:rPr lang="en-GB" sz="2400" dirty="0">
                    <a:cs typeface="Arial" panose="020B0604020202020204" pitchFamily="34" charset="0"/>
                  </a:rPr>
                  <a:t> &gt; 27: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GB" sz="2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GB" sz="2400" dirty="0">
                    <a:cs typeface="Arial" panose="020B0604020202020204" pitchFamily="34" charset="0"/>
                  </a:rPr>
                  <a:t> = 3000 ± 200 m/s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E86DC2-EFF3-44CB-A1EA-04B6FCA1F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240" y="1573021"/>
                <a:ext cx="4420717" cy="461665"/>
              </a:xfrm>
              <a:prstGeom prst="rect">
                <a:avLst/>
              </a:prstGeom>
              <a:blipFill>
                <a:blip r:embed="rId5"/>
                <a:stretch>
                  <a:fillRect l="-220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DB22E65-0DC0-46DD-A5E8-35CB66837824}"/>
                  </a:ext>
                </a:extLst>
              </p:cNvPr>
              <p:cNvSpPr txBox="1"/>
              <p:nvPr/>
            </p:nvSpPr>
            <p:spPr>
              <a:xfrm>
                <a:off x="7073460" y="5764885"/>
                <a:ext cx="52521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cs typeface="Arial" panose="020B0604020202020204" pitchFamily="34" charset="0"/>
                  </a:rPr>
                  <a:t>27 &lt; </a:t>
                </a:r>
                <a:r>
                  <a:rPr lang="en-GB" sz="2400" i="1" dirty="0">
                    <a:cs typeface="Arial" panose="020B0604020202020204" pitchFamily="34" charset="0"/>
                  </a:rPr>
                  <a:t>n</a:t>
                </a:r>
                <a:r>
                  <a:rPr lang="en-GB" sz="2400" dirty="0">
                    <a:cs typeface="Arial" panose="020B0604020202020204" pitchFamily="34" charset="0"/>
                  </a:rPr>
                  <a:t> &lt; 36: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GB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GB" sz="2400" dirty="0">
                    <a:cs typeface="Arial" panose="020B0604020202020204" pitchFamily="34" charset="0"/>
                  </a:rPr>
                  <a:t> = 2500 ± 100 m/s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DB22E65-0DC0-46DD-A5E8-35CB66837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460" y="5764885"/>
                <a:ext cx="5252193" cy="461665"/>
              </a:xfrm>
              <a:prstGeom prst="rect">
                <a:avLst/>
              </a:prstGeom>
              <a:blipFill>
                <a:blip r:embed="rId6"/>
                <a:stretch>
                  <a:fillRect l="-174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6EA885D-6A03-4DA8-B178-9BE6287BDE71}"/>
              </a:ext>
            </a:extLst>
          </p:cNvPr>
          <p:cNvSpPr txBox="1"/>
          <p:nvPr/>
        </p:nvSpPr>
        <p:spPr>
          <a:xfrm rot="19037954">
            <a:off x="7557847" y="3177844"/>
            <a:ext cx="299921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4000" dirty="0">
                <a:solidFill>
                  <a:schemeClr val="bg1">
                    <a:lumMod val="75000"/>
                  </a:schemeClr>
                </a:solidFill>
              </a:rPr>
              <a:t>PRELIMINARY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A1149D-8033-48A3-83B8-A6C9895B37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627" y="5588988"/>
            <a:ext cx="785945" cy="1994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D27CA8A-8705-439A-9964-3884A2F64CB4}"/>
              </a:ext>
            </a:extLst>
          </p:cNvPr>
          <p:cNvSpPr txBox="1"/>
          <p:nvPr/>
        </p:nvSpPr>
        <p:spPr>
          <a:xfrm>
            <a:off x="9480781" y="1390189"/>
            <a:ext cx="183062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1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E. D. Hunter et al. In Preparation</a:t>
            </a:r>
          </a:p>
        </p:txBody>
      </p:sp>
    </p:spTree>
    <p:extLst>
      <p:ext uri="{BB962C8B-B14F-4D97-AF65-F5344CB8AC3E}">
        <p14:creationId xmlns:p14="http://schemas.microsoft.com/office/powerpoint/2010/main" val="3999523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73652-0AEE-4777-971A-B48F7AF51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&amp; Outlook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9CC5A41-E3FC-4FD5-A193-8CEBF4994FAC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ASACUSA aims to measure the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</a:rPr>
                      <m:t>H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</a:rPr>
                      <m:t>/</m:t>
                    </m:r>
                    <m:acc>
                      <m:accPr>
                        <m:chr m:val="̅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ground state HFS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Experiment produces most intense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beam in the world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velocities too high for spectroscopy beamline in 2025/2026</a:t>
                </a:r>
                <a:br>
                  <a:rPr lang="en-GB" dirty="0"/>
                </a:b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/>
                  <a:t>Upgrades for LS3</a:t>
                </a:r>
              </a:p>
              <a:p>
                <a:pPr marL="774000" lvl="1" indent="-457200">
                  <a:buFont typeface="Wingdings" panose="05000000000000000000" pitchFamily="2" charset="2"/>
                  <a:buChar char="Ø"/>
                </a:pPr>
                <a:r>
                  <a:rPr lang="en-GB" dirty="0"/>
                  <a:t>Reduce plasma temperatures</a:t>
                </a:r>
              </a:p>
              <a:p>
                <a:pPr marL="774000" lvl="1" indent="-457200">
                  <a:buFont typeface="Wingdings" panose="05000000000000000000" pitchFamily="2" charset="2"/>
                  <a:buChar char="Ø"/>
                </a:pPr>
                <a:r>
                  <a:rPr lang="en-GB" dirty="0"/>
                  <a:t>Increase Signal-to-Noise ratio</a:t>
                </a:r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774000" lvl="1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9CC5A41-E3FC-4FD5-A193-8CEBF4994F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940" t="-4127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4B359C08-B9E1-484A-811A-F4861AA30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627" y="5203804"/>
            <a:ext cx="1114769" cy="130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575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49FF-B881-41EF-96DC-D3B0C434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/>
              <a:t>Backup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C6DC4-20CF-426B-B799-1B96A3236F6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1065894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835C9-0E24-677D-26C8-EC14DFDDC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Antihydrogen production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FB24E3-3DA2-2DC1-43C9-AB21649BDB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600" y="1803854"/>
            <a:ext cx="10998000" cy="427294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Slow merge mixing over 60s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Production efficiency ~80%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BEA5A8-9808-4173-BF78-2942A50D3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125" y="1564836"/>
            <a:ext cx="4128091" cy="36623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80DB8B-0D35-4D81-9BDB-7CF4BA43C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" y="3791283"/>
            <a:ext cx="5603195" cy="2050817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4266CE-946A-4670-BAF3-093C1C440257}"/>
              </a:ext>
            </a:extLst>
          </p:cNvPr>
          <p:cNvCxnSpPr>
            <a:cxnSpLocks/>
          </p:cNvCxnSpPr>
          <p:nvPr/>
        </p:nvCxnSpPr>
        <p:spPr>
          <a:xfrm flipV="1">
            <a:off x="4596122" y="4223847"/>
            <a:ext cx="2008079" cy="381504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30172B4-CAB6-4F82-B764-BE13184E8DA7}"/>
                  </a:ext>
                </a:extLst>
              </p:cNvPr>
              <p:cNvSpPr txBox="1"/>
              <p:nvPr/>
            </p:nvSpPr>
            <p:spPr>
              <a:xfrm>
                <a:off x="6601057" y="3893176"/>
                <a:ext cx="2340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sz="18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GB" sz="1800" b="1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𝐇</m:t>
                          </m:r>
                        </m:e>
                      </m:acc>
                    </m:oMath>
                  </m:oMathPara>
                </a14:m>
                <a:endParaRPr lang="en-GB" sz="11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30172B4-CAB6-4F82-B764-BE13184E8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1057" y="3893176"/>
                <a:ext cx="234038" cy="276999"/>
              </a:xfrm>
              <a:prstGeom prst="rect">
                <a:avLst/>
              </a:prstGeom>
              <a:blipFill>
                <a:blip r:embed="rId5"/>
                <a:stretch>
                  <a:fillRect l="-23684" t="-4444" r="-3157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375336D6-79BB-458D-98A0-1041AC2B47F0}"/>
              </a:ext>
            </a:extLst>
          </p:cNvPr>
          <p:cNvSpPr/>
          <p:nvPr/>
        </p:nvSpPr>
        <p:spPr>
          <a:xfrm>
            <a:off x="1346200" y="3429000"/>
            <a:ext cx="2336800" cy="7411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DE867-4EAA-442A-88C0-04FE3D1D8D8A}"/>
              </a:ext>
            </a:extLst>
          </p:cNvPr>
          <p:cNvSpPr/>
          <p:nvPr/>
        </p:nvSpPr>
        <p:spPr>
          <a:xfrm>
            <a:off x="208869" y="3544843"/>
            <a:ext cx="909369" cy="25319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F53322-29C7-42A1-973A-07B4EFA44942}"/>
              </a:ext>
            </a:extLst>
          </p:cNvPr>
          <p:cNvSpPr txBox="1"/>
          <p:nvPr/>
        </p:nvSpPr>
        <p:spPr>
          <a:xfrm>
            <a:off x="8627268" y="1487892"/>
            <a:ext cx="280846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ASACUSA SPSC Report for 2024, SPSC-SR-358</a:t>
            </a:r>
          </a:p>
        </p:txBody>
      </p:sp>
    </p:spTree>
    <p:extLst>
      <p:ext uri="{BB962C8B-B14F-4D97-AF65-F5344CB8AC3E}">
        <p14:creationId xmlns:p14="http://schemas.microsoft.com/office/powerpoint/2010/main" val="1884614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FC7835C9-0E24-677D-26C8-EC14DFDDC18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>
                    <a:cs typeface="Arial" panose="020B0604020202020204" pitchFamily="34" charset="0"/>
                  </a:rPr>
                  <a:t> </a:t>
                </a:r>
                <a:r>
                  <a:rPr lang="en-US" dirty="0"/>
                  <a:t>Production cycle</a:t>
                </a:r>
                <a:endParaRPr lang="de-AT" dirty="0"/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FC7835C9-0E24-677D-26C8-EC14DFDDC1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C5DBDD4-3F34-ECC7-9E52-DF2FD946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May 2026</a:t>
            </a: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E613BA-42CB-4755-1432-BE68421A4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ASACUSA Antihydrogen beam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B38F84-ECD0-98D6-D148-C1CE00CD4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17</a:t>
            </a:fld>
            <a:endParaRPr lang="de-A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platzhalter 5">
                <a:extLst>
                  <a:ext uri="{FF2B5EF4-FFF2-40B4-BE49-F238E27FC236}">
                    <a16:creationId xmlns:a16="http://schemas.microsoft.com/office/drawing/2014/main" id="{67FB24E3-3DA2-2DC1-43C9-AB21649BDB6F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97599" y="1803854"/>
                <a:ext cx="11299125" cy="4272946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production cycles takes ~15min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Key part of this is plasma preparation in the Cusp trap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Remove electrons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b="0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p</m:t>
                        </m:r>
                      </m:e>
                    </m:ac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&amp; positive ions from positrons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GB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Compress &amp; cool using strong-drive regime evaporative cooling</a:t>
                </a:r>
              </a:p>
            </p:txBody>
          </p:sp>
        </mc:Choice>
        <mc:Fallback xmlns="">
          <p:sp>
            <p:nvSpPr>
              <p:cNvPr id="6" name="Textplatzhalter 5">
                <a:extLst>
                  <a:ext uri="{FF2B5EF4-FFF2-40B4-BE49-F238E27FC236}">
                    <a16:creationId xmlns:a16="http://schemas.microsoft.com/office/drawing/2014/main" id="{67FB24E3-3DA2-2DC1-43C9-AB21649BDB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97599" y="1803854"/>
                <a:ext cx="11299125" cy="4272946"/>
              </a:xfrm>
              <a:blipFill>
                <a:blip r:embed="rId4"/>
                <a:stretch>
                  <a:fillRect l="-1888" t="-3852" r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FE7D10AD-EA94-4971-B348-F14A7F3D3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654" y="4129120"/>
            <a:ext cx="9522691" cy="21997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8ED9CF3-3426-43FA-B4F5-82DEA9DB4712}"/>
              </a:ext>
            </a:extLst>
          </p:cNvPr>
          <p:cNvSpPr txBox="1"/>
          <p:nvPr/>
        </p:nvSpPr>
        <p:spPr>
          <a:xfrm>
            <a:off x="1473993" y="6125867"/>
            <a:ext cx="280846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ASACUSA SPSC Report for 2024, SPSC-SR-358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76C0CCB-F725-405D-A614-0857FFA63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861" y="6314146"/>
            <a:ext cx="384498" cy="45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717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E25607-8FAB-413D-A8B1-AE60F552BE5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/>
                  <a:t>Characterizing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e-DE" b="1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/>
                  <a:t> Beam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E25607-8FAB-413D-A8B1-AE60F552BE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355" t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EB190-EC7D-4E2C-A829-EFF8E33336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>
                <a:solidFill>
                  <a:schemeClr val="tx2"/>
                </a:solidFill>
                <a:cs typeface="Arial" panose="020B0604020202020204" pitchFamily="34" charset="0"/>
              </a:rPr>
              <a:t>Reminder for requirements</a:t>
            </a: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Polarised ground state</a:t>
            </a: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&lt;1500 m/s</a:t>
            </a:r>
            <a:endParaRPr lang="en-GB" sz="900" dirty="0">
              <a:cs typeface="Arial" panose="020B0604020202020204" pitchFamily="34" charset="0"/>
            </a:endParaRPr>
          </a:p>
          <a:p>
            <a:pPr marL="774000" lvl="1" indent="-457200">
              <a:buFont typeface="Arial" panose="020B0604020202020204" pitchFamily="34" charset="0"/>
              <a:buChar char="•"/>
            </a:pPr>
            <a:r>
              <a:rPr lang="en-GB" sz="2800" u="sng" dirty="0">
                <a:cs typeface="Arial" panose="020B0604020202020204" pitchFamily="34" charset="0"/>
              </a:rPr>
              <a:t>Low background</a:t>
            </a:r>
          </a:p>
          <a:p>
            <a:pPr lvl="1" indent="0">
              <a:buNone/>
            </a:pPr>
            <a:endParaRPr lang="en-GB" sz="2800" dirty="0">
              <a:cs typeface="Arial" panose="020B0604020202020204" pitchFamily="34" charset="0"/>
            </a:endParaRPr>
          </a:p>
          <a:p>
            <a:r>
              <a:rPr lang="en-GB" sz="3200" dirty="0">
                <a:solidFill>
                  <a:schemeClr val="tx2"/>
                </a:solidFill>
                <a:cs typeface="Arial" panose="020B0604020202020204" pitchFamily="34" charset="0"/>
              </a:rPr>
              <a:t>Results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26 ± 7% reduction in beam spot size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cs typeface="Arial" panose="020B0604020202020204" pitchFamily="34" charset="0"/>
              </a:rPr>
              <a:t>No reduction in beam intensity</a:t>
            </a:r>
          </a:p>
          <a:p>
            <a:pPr marL="774000" lvl="1" indent="-457200">
              <a:buFont typeface="Wingdings" panose="05000000000000000000" pitchFamily="2" charset="2"/>
              <a:buChar char="Ø"/>
            </a:pPr>
            <a:r>
              <a:rPr lang="en-GB" sz="2800" dirty="0">
                <a:cs typeface="Arial" panose="020B0604020202020204" pitchFamily="34" charset="0"/>
              </a:rPr>
              <a:t>High Rydberg contribution</a:t>
            </a:r>
          </a:p>
          <a:p>
            <a:endParaRPr lang="en-GB" dirty="0"/>
          </a:p>
        </p:txBody>
      </p:sp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9A4964CC-56F4-4591-9875-4C2EF777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2851" y="6580199"/>
            <a:ext cx="1440000" cy="180000"/>
          </a:xfrm>
        </p:spPr>
        <p:txBody>
          <a:bodyPr/>
          <a:lstStyle/>
          <a:p>
            <a:r>
              <a:rPr lang="de-DE" dirty="0"/>
              <a:t>May 2026</a:t>
            </a:r>
            <a:endParaRPr lang="de-AT" dirty="0"/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937497EA-3C81-4949-912F-39E51068A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21258" y="6580199"/>
            <a:ext cx="720000" cy="180000"/>
          </a:xfrm>
        </p:spPr>
        <p:txBody>
          <a:bodyPr/>
          <a:lstStyle/>
          <a:p>
            <a:fld id="{49B3982E-9FCD-46FD-838E-91360AB2390E}" type="slidenum">
              <a:rPr lang="de-AT" smtClean="0"/>
              <a:pPr/>
              <a:t>18</a:t>
            </a:fld>
            <a:endParaRPr lang="de-AT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EFC723-DE7A-4317-999F-7561430DCE58}"/>
              </a:ext>
            </a:extLst>
          </p:cNvPr>
          <p:cNvGrpSpPr/>
          <p:nvPr/>
        </p:nvGrpSpPr>
        <p:grpSpPr>
          <a:xfrm>
            <a:off x="7836559" y="1374661"/>
            <a:ext cx="3186155" cy="2709065"/>
            <a:chOff x="8776651" y="1231262"/>
            <a:chExt cx="3186155" cy="270906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4F8F406-EFC5-4791-B1E7-003526FDECDF}"/>
                </a:ext>
              </a:extLst>
            </p:cNvPr>
            <p:cNvGrpSpPr/>
            <p:nvPr/>
          </p:nvGrpSpPr>
          <p:grpSpPr>
            <a:xfrm>
              <a:off x="8776651" y="1443037"/>
              <a:ext cx="3186155" cy="2497290"/>
              <a:chOff x="2257855" y="3935970"/>
              <a:chExt cx="3186155" cy="2497290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C04AC9A5-D431-4188-9F8C-CABE64D323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7058" r="66546"/>
              <a:stretch/>
            </p:blipFill>
            <p:spPr>
              <a:xfrm>
                <a:off x="2338647" y="3935970"/>
                <a:ext cx="3105363" cy="2431515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1D0DCE9-4679-404B-88CA-46E28A36D96B}"/>
                  </a:ext>
                </a:extLst>
              </p:cNvPr>
              <p:cNvSpPr txBox="1"/>
              <p:nvPr/>
            </p:nvSpPr>
            <p:spPr>
              <a:xfrm>
                <a:off x="3539116" y="6271677"/>
                <a:ext cx="418384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x (mm)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89F191-0347-4C46-97E8-3369629AD41B}"/>
                  </a:ext>
                </a:extLst>
              </p:cNvPr>
              <p:cNvSpPr txBox="1"/>
              <p:nvPr/>
            </p:nvSpPr>
            <p:spPr>
              <a:xfrm rot="16200000">
                <a:off x="2129455" y="4978600"/>
                <a:ext cx="418384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y (mm)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A3B30C-72A2-499A-A897-2223DB59C4EF}"/>
                </a:ext>
              </a:extLst>
            </p:cNvPr>
            <p:cNvSpPr txBox="1"/>
            <p:nvPr/>
          </p:nvSpPr>
          <p:spPr>
            <a:xfrm>
              <a:off x="9777994" y="1231262"/>
              <a:ext cx="96981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 err="1">
                  <a:cs typeface="Arial" panose="020B0604020202020204" pitchFamily="34" charset="0"/>
                </a:rPr>
                <a:t>Sextupole</a:t>
              </a:r>
              <a:r>
                <a:rPr lang="en-GB" sz="1400" dirty="0">
                  <a:cs typeface="Arial" panose="020B0604020202020204" pitchFamily="34" charset="0"/>
                </a:rPr>
                <a:t> Off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F276DC-A388-4BA8-9717-E0D724F756E9}"/>
              </a:ext>
            </a:extLst>
          </p:cNvPr>
          <p:cNvGrpSpPr/>
          <p:nvPr/>
        </p:nvGrpSpPr>
        <p:grpSpPr>
          <a:xfrm>
            <a:off x="7896098" y="4141232"/>
            <a:ext cx="3244219" cy="2716768"/>
            <a:chOff x="8759990" y="3997833"/>
            <a:chExt cx="3244219" cy="271676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E177B20-981A-49A3-B87E-4C0EFDE48AD6}"/>
                </a:ext>
              </a:extLst>
            </p:cNvPr>
            <p:cNvGrpSpPr/>
            <p:nvPr/>
          </p:nvGrpSpPr>
          <p:grpSpPr>
            <a:xfrm>
              <a:off x="8759990" y="4202294"/>
              <a:ext cx="3244219" cy="2512307"/>
              <a:chOff x="5900473" y="3882630"/>
              <a:chExt cx="3244219" cy="251230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57A4ACE8-76DC-43F1-BF17-14878955E2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5925" t="7058"/>
              <a:stretch/>
            </p:blipFill>
            <p:spPr>
              <a:xfrm>
                <a:off x="5981700" y="3882630"/>
                <a:ext cx="3162992" cy="2431516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50D1392-5D58-40BC-AAF6-CDE415806824}"/>
                  </a:ext>
                </a:extLst>
              </p:cNvPr>
              <p:cNvSpPr txBox="1"/>
              <p:nvPr/>
            </p:nvSpPr>
            <p:spPr>
              <a:xfrm>
                <a:off x="7144812" y="6233354"/>
                <a:ext cx="418384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x (mm)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CF5C0E5-2D9F-4426-82ED-19F77BA3EC24}"/>
                  </a:ext>
                </a:extLst>
              </p:cNvPr>
              <p:cNvSpPr txBox="1"/>
              <p:nvPr/>
            </p:nvSpPr>
            <p:spPr>
              <a:xfrm rot="16200000">
                <a:off x="5772073" y="4925260"/>
                <a:ext cx="418384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y (mm)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B926296-6A18-420F-ACEB-EEE8382DAF55}"/>
                </a:ext>
              </a:extLst>
            </p:cNvPr>
            <p:cNvSpPr txBox="1"/>
            <p:nvPr/>
          </p:nvSpPr>
          <p:spPr>
            <a:xfrm>
              <a:off x="9736880" y="3997833"/>
              <a:ext cx="96019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 err="1">
                  <a:cs typeface="Arial" panose="020B0604020202020204" pitchFamily="34" charset="0"/>
                </a:rPr>
                <a:t>Sextupole</a:t>
              </a:r>
              <a:r>
                <a:rPr lang="en-GB" sz="1400" dirty="0">
                  <a:cs typeface="Arial" panose="020B0604020202020204" pitchFamily="34" charset="0"/>
                </a:rPr>
                <a:t> On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746DCB6-FD39-4A6C-B3C0-6C5C57AA276D}"/>
              </a:ext>
            </a:extLst>
          </p:cNvPr>
          <p:cNvSpPr txBox="1"/>
          <p:nvPr/>
        </p:nvSpPr>
        <p:spPr>
          <a:xfrm rot="19037954">
            <a:off x="8735971" y="2439916"/>
            <a:ext cx="17937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PRELIMINARY</a:t>
            </a:r>
            <a:endParaRPr lang="en-GB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71C5B7-AEA3-4B7C-A74B-0EB0286C03F0}"/>
              </a:ext>
            </a:extLst>
          </p:cNvPr>
          <p:cNvSpPr txBox="1"/>
          <p:nvPr/>
        </p:nvSpPr>
        <p:spPr>
          <a:xfrm rot="19037954">
            <a:off x="8778970" y="5210637"/>
            <a:ext cx="17937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400" dirty="0">
                <a:solidFill>
                  <a:schemeClr val="bg1">
                    <a:lumMod val="75000"/>
                  </a:schemeClr>
                </a:solidFill>
              </a:rPr>
              <a:t>PRELIMINARY</a:t>
            </a:r>
            <a:endParaRPr lang="en-GB" sz="4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7B4B65-75D9-4FB8-B311-56FA78D7A491}"/>
              </a:ext>
            </a:extLst>
          </p:cNvPr>
          <p:cNvSpPr txBox="1"/>
          <p:nvPr/>
        </p:nvSpPr>
        <p:spPr>
          <a:xfrm>
            <a:off x="8270733" y="1220773"/>
            <a:ext cx="255679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1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ASACUSA SPSC Report for 2025, SPSC-SR-377</a:t>
            </a:r>
          </a:p>
        </p:txBody>
      </p:sp>
    </p:spTree>
    <p:extLst>
      <p:ext uri="{BB962C8B-B14F-4D97-AF65-F5344CB8AC3E}">
        <p14:creationId xmlns:p14="http://schemas.microsoft.com/office/powerpoint/2010/main" val="42914121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ÖAW Institute EN">
  <a:themeElements>
    <a:clrScheme name="Benutzerdefiniert 1">
      <a:dk1>
        <a:srgbClr val="000000"/>
      </a:dk1>
      <a:lt1>
        <a:srgbClr val="FFFFFF"/>
      </a:lt1>
      <a:dk2>
        <a:srgbClr val="307BBF"/>
      </a:dk2>
      <a:lt2>
        <a:srgbClr val="EAF2F9"/>
      </a:lt2>
      <a:accent1>
        <a:srgbClr val="307BBF"/>
      </a:accent1>
      <a:accent2>
        <a:srgbClr val="6592CD"/>
      </a:accent2>
      <a:accent3>
        <a:srgbClr val="91ACDA"/>
      </a:accent3>
      <a:accent4>
        <a:srgbClr val="B8C7E8"/>
      </a:accent4>
      <a:accent5>
        <a:srgbClr val="DCE3F4"/>
      </a:accent5>
      <a:accent6>
        <a:srgbClr val="EAF2F9"/>
      </a:accent6>
      <a:hlink>
        <a:srgbClr val="000000"/>
      </a:hlink>
      <a:folHlink>
        <a:srgbClr val="000000"/>
      </a:folHlink>
    </a:clrScheme>
    <a:fontScheme name="ÖAW P">
      <a:majorFont>
        <a:latin typeface="Lato"/>
        <a:ea typeface=""/>
        <a:cs typeface=""/>
      </a:majorFont>
      <a:minorFont>
        <a:latin typeface="Crimson Pro"/>
        <a:ea typeface=""/>
        <a:cs typeface=""/>
      </a:minorFont>
    </a:fontScheme>
    <a:fmtScheme name="Zitierfähig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MBI_PPP_Vorlage_EN" id="{96967039-8ACA-4F6F-89B5-2EEBEE746BB8}" vid="{6FFD24D9-6E25-41FB-8DA4-4F16FFBCAC0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MBI_PPP_Vorlage_EN</Template>
  <TotalTime>0</TotalTime>
  <Words>807</Words>
  <Application>Microsoft Office PowerPoint</Application>
  <PresentationFormat>Widescreen</PresentationFormat>
  <Paragraphs>166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Crimson Pro</vt:lpstr>
      <vt:lpstr>Lato</vt:lpstr>
      <vt:lpstr>Wingdings</vt:lpstr>
      <vt:lpstr>ÖAW Institute EN</vt:lpstr>
      <vt:lpstr>An Intense Antihydrogen Beam for Hyperfine Spectroscopy</vt:lpstr>
      <vt:lpstr>Where is all the antimatter?</vt:lpstr>
      <vt:lpstr>Where is all the antimatter?</vt:lpstr>
      <vt:lpstr>The (anti)-Hydrogen  Hyperfine Structure</vt:lpstr>
      <vt:lpstr>A beam of antimatter</vt:lpstr>
      <vt:lpstr>The ASACUSA Experiment Overview</vt:lpstr>
      <vt:lpstr>Positron &amp; Antiprotons</vt:lpstr>
      <vt:lpstr>"H"  ̅ Production</vt:lpstr>
      <vt:lpstr>The Spectroscopy Beamline</vt:lpstr>
      <vt:lpstr>The "H"  ̅ Beam - Detector</vt:lpstr>
      <vt:lpstr>Characterizing the "H"  ̅ Beam</vt:lpstr>
      <vt:lpstr>Characterizing the "H"  ̅ Beam</vt:lpstr>
      <vt:lpstr>Characterizing the "H"  ̅ Beam</vt:lpstr>
      <vt:lpstr>Summary &amp; Outlook</vt:lpstr>
      <vt:lpstr>Backup</vt:lpstr>
      <vt:lpstr>Antihydrogen production</vt:lpstr>
      <vt:lpstr>H ̅ Production cycle</vt:lpstr>
      <vt:lpstr>Characterizing the "H"  ̅ Beam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GRASIAN: First observation of quantum reflection of atomic hydrogen from a silicon mirror  on the journey toward the first demonstration of gravitational quantum states of atoms</dc:title>
  <dc:creator>Killian, Carina</dc:creator>
  <cp:lastModifiedBy>Kletzl-Teuffenbach, Victoria</cp:lastModifiedBy>
  <cp:revision>230</cp:revision>
  <dcterms:created xsi:type="dcterms:W3CDTF">2026-05-11T10:00:07Z</dcterms:created>
  <dcterms:modified xsi:type="dcterms:W3CDTF">2026-09-22T10:22:09Z</dcterms:modified>
</cp:coreProperties>
</file>