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4"/>
  </p:notesMasterIdLst>
  <p:sldIdLst>
    <p:sldId id="259" r:id="rId2"/>
    <p:sldId id="333" r:id="rId3"/>
    <p:sldId id="433" r:id="rId4"/>
    <p:sldId id="435" r:id="rId5"/>
    <p:sldId id="445" r:id="rId6"/>
    <p:sldId id="446" r:id="rId7"/>
    <p:sldId id="436" r:id="rId8"/>
    <p:sldId id="447" r:id="rId9"/>
    <p:sldId id="437" r:id="rId10"/>
    <p:sldId id="438" r:id="rId11"/>
    <p:sldId id="439" r:id="rId12"/>
    <p:sldId id="463" r:id="rId13"/>
    <p:sldId id="464" r:id="rId14"/>
    <p:sldId id="462" r:id="rId15"/>
    <p:sldId id="461" r:id="rId16"/>
    <p:sldId id="529" r:id="rId17"/>
    <p:sldId id="454" r:id="rId18"/>
    <p:sldId id="455" r:id="rId19"/>
    <p:sldId id="456" r:id="rId20"/>
    <p:sldId id="458" r:id="rId21"/>
    <p:sldId id="459" r:id="rId22"/>
    <p:sldId id="457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2BE"/>
    <a:srgbClr val="B1C1F8"/>
    <a:srgbClr val="307BBF"/>
    <a:srgbClr val="EAF2F9"/>
    <a:srgbClr val="000000"/>
    <a:srgbClr val="0A0AFF"/>
    <a:srgbClr val="82F882"/>
    <a:srgbClr val="987077"/>
    <a:srgbClr val="F9B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6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E1DD0-FB2F-4E48-B63F-DF8A2A37985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4507-82AB-46DA-A71F-10316013E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0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1">
            <a:extLst>
              <a:ext uri="{FF2B5EF4-FFF2-40B4-BE49-F238E27FC236}">
                <a16:creationId xmlns:a16="http://schemas.microsoft.com/office/drawing/2014/main" id="{4EFE0D2F-3018-2703-2EDC-7712E63A4F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1598865" cy="6263004"/>
          </a:xfrm>
          <a:custGeom>
            <a:avLst/>
            <a:gdLst>
              <a:gd name="connsiteX0" fmla="*/ 0 w 11598865"/>
              <a:gd name="connsiteY0" fmla="*/ 0 h 6263004"/>
              <a:gd name="connsiteX1" fmla="*/ 11597777 w 11598865"/>
              <a:gd name="connsiteY1" fmla="*/ 0 h 6263004"/>
              <a:gd name="connsiteX2" fmla="*/ 11597777 w 11598865"/>
              <a:gd name="connsiteY2" fmla="*/ 588515 h 6263004"/>
              <a:gd name="connsiteX3" fmla="*/ 11598865 w 11598865"/>
              <a:gd name="connsiteY3" fmla="*/ 599308 h 6263004"/>
              <a:gd name="connsiteX4" fmla="*/ 11598865 w 11598865"/>
              <a:gd name="connsiteY4" fmla="*/ 5663697 h 6263004"/>
              <a:gd name="connsiteX5" fmla="*/ 10999558 w 11598865"/>
              <a:gd name="connsiteY5" fmla="*/ 6263004 h 6263004"/>
              <a:gd name="connsiteX6" fmla="*/ 1088 w 11598865"/>
              <a:gd name="connsiteY6" fmla="*/ 6263004 h 6263004"/>
              <a:gd name="connsiteX7" fmla="*/ 1088 w 11598865"/>
              <a:gd name="connsiteY7" fmla="*/ 609600 h 6263004"/>
              <a:gd name="connsiteX8" fmla="*/ 0 w 11598865"/>
              <a:gd name="connsiteY8" fmla="*/ 609600 h 626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8865" h="6263004">
                <a:moveTo>
                  <a:pt x="0" y="0"/>
                </a:moveTo>
                <a:lnTo>
                  <a:pt x="11597777" y="0"/>
                </a:lnTo>
                <a:lnTo>
                  <a:pt x="11597777" y="588515"/>
                </a:lnTo>
                <a:lnTo>
                  <a:pt x="11598865" y="599308"/>
                </a:lnTo>
                <a:lnTo>
                  <a:pt x="11598865" y="5663697"/>
                </a:lnTo>
                <a:cubicBezTo>
                  <a:pt x="11598865" y="5994685"/>
                  <a:pt x="11330546" y="6263004"/>
                  <a:pt x="10999558" y="6263004"/>
                </a:cubicBezTo>
                <a:lnTo>
                  <a:pt x="1088" y="6263004"/>
                </a:lnTo>
                <a:lnTo>
                  <a:pt x="1088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65E573F-4FDD-4C98-8CCD-D102176147B6}"/>
              </a:ext>
            </a:extLst>
          </p:cNvPr>
          <p:cNvGrpSpPr/>
          <p:nvPr/>
        </p:nvGrpSpPr>
        <p:grpSpPr>
          <a:xfrm>
            <a:off x="1586479" y="2342038"/>
            <a:ext cx="8933612" cy="1574990"/>
            <a:chOff x="1586479" y="2342038"/>
            <a:chExt cx="8933612" cy="1574990"/>
          </a:xfrm>
        </p:grpSpPr>
        <p:pic>
          <p:nvPicPr>
            <p:cNvPr id="16" name="ÖAW Logo">
              <a:extLst>
                <a:ext uri="{FF2B5EF4-FFF2-40B4-BE49-F238E27FC236}">
                  <a16:creationId xmlns:a16="http://schemas.microsoft.com/office/drawing/2014/main" id="{89D70902-8A92-16D6-EC37-801BADF186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86479" y="2342038"/>
              <a:ext cx="3905975" cy="1574990"/>
            </a:xfrm>
            <a:prstGeom prst="rect">
              <a:avLst/>
            </a:prstGeom>
          </p:spPr>
        </p:pic>
        <p:cxnSp>
          <p:nvCxnSpPr>
            <p:cNvPr id="9" name="Linie 1">
              <a:extLst>
                <a:ext uri="{FF2B5EF4-FFF2-40B4-BE49-F238E27FC236}">
                  <a16:creationId xmlns:a16="http://schemas.microsoft.com/office/drawing/2014/main" id="{D9242482-7511-AD1B-991E-5BC7CFDBD4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80677" y="2350137"/>
              <a:ext cx="0" cy="1562400"/>
            </a:xfrm>
            <a:prstGeom prst="line">
              <a:avLst/>
            </a:prstGeom>
            <a:ln w="1270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6DDBFEB-5BEF-4BCA-93D4-B115F60F90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33580" y="2364437"/>
              <a:ext cx="4086511" cy="1530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7657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: Form 1">
            <a:extLst>
              <a:ext uri="{FF2B5EF4-FFF2-40B4-BE49-F238E27FC236}">
                <a16:creationId xmlns:a16="http://schemas.microsoft.com/office/drawing/2014/main" id="{AAA40372-583D-51A2-BDEF-3AB5576CC9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1598865" cy="6263004"/>
          </a:xfrm>
          <a:custGeom>
            <a:avLst/>
            <a:gdLst>
              <a:gd name="connsiteX0" fmla="*/ 0 w 11598865"/>
              <a:gd name="connsiteY0" fmla="*/ 0 h 6263004"/>
              <a:gd name="connsiteX1" fmla="*/ 11597777 w 11598865"/>
              <a:gd name="connsiteY1" fmla="*/ 0 h 6263004"/>
              <a:gd name="connsiteX2" fmla="*/ 11597777 w 11598865"/>
              <a:gd name="connsiteY2" fmla="*/ 588515 h 6263004"/>
              <a:gd name="connsiteX3" fmla="*/ 11598865 w 11598865"/>
              <a:gd name="connsiteY3" fmla="*/ 599308 h 6263004"/>
              <a:gd name="connsiteX4" fmla="*/ 11598865 w 11598865"/>
              <a:gd name="connsiteY4" fmla="*/ 5663697 h 6263004"/>
              <a:gd name="connsiteX5" fmla="*/ 10999558 w 11598865"/>
              <a:gd name="connsiteY5" fmla="*/ 6263004 h 6263004"/>
              <a:gd name="connsiteX6" fmla="*/ 1088 w 11598865"/>
              <a:gd name="connsiteY6" fmla="*/ 6263004 h 6263004"/>
              <a:gd name="connsiteX7" fmla="*/ 1088 w 11598865"/>
              <a:gd name="connsiteY7" fmla="*/ 609600 h 6263004"/>
              <a:gd name="connsiteX8" fmla="*/ 0 w 11598865"/>
              <a:gd name="connsiteY8" fmla="*/ 609600 h 626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8865" h="6263004">
                <a:moveTo>
                  <a:pt x="0" y="0"/>
                </a:moveTo>
                <a:lnTo>
                  <a:pt x="11597777" y="0"/>
                </a:lnTo>
                <a:lnTo>
                  <a:pt x="11597777" y="588515"/>
                </a:lnTo>
                <a:lnTo>
                  <a:pt x="11598865" y="599308"/>
                </a:lnTo>
                <a:lnTo>
                  <a:pt x="11598865" y="5663697"/>
                </a:lnTo>
                <a:cubicBezTo>
                  <a:pt x="11598865" y="5994685"/>
                  <a:pt x="11330546" y="6263004"/>
                  <a:pt x="10999558" y="6263004"/>
                </a:cubicBezTo>
                <a:lnTo>
                  <a:pt x="1088" y="6263004"/>
                </a:lnTo>
                <a:lnTo>
                  <a:pt x="1088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9600" y="2476800"/>
            <a:ext cx="8676000" cy="1728000"/>
          </a:xfrm>
        </p:spPr>
        <p:txBody>
          <a:bodyPr anchor="t" anchorCtr="0"/>
          <a:lstStyle>
            <a:lvl1pPr>
              <a:lnSpc>
                <a:spcPct val="92000"/>
              </a:lnSpc>
              <a:defRPr sz="60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platzhalter 1">
            <a:extLst>
              <a:ext uri="{FF2B5EF4-FFF2-40B4-BE49-F238E27FC236}">
                <a16:creationId xmlns:a16="http://schemas.microsoft.com/office/drawing/2014/main" id="{6286D9BB-D99F-33AF-F2D7-3EFFC0CE92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9600" y="43056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BDD97C5D-1BBF-04A3-514C-968EDD2F6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9600" y="46908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date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AE3B394-9954-4804-9631-B753131735AF}"/>
              </a:ext>
            </a:extLst>
          </p:cNvPr>
          <p:cNvGrpSpPr/>
          <p:nvPr/>
        </p:nvGrpSpPr>
        <p:grpSpPr>
          <a:xfrm>
            <a:off x="595315" y="594997"/>
            <a:ext cx="4586911" cy="798384"/>
            <a:chOff x="595315" y="594997"/>
            <a:chExt cx="4586911" cy="798384"/>
          </a:xfrm>
        </p:grpSpPr>
        <p:pic>
          <p:nvPicPr>
            <p:cNvPr id="16" name="ÖAW Logo">
              <a:extLst>
                <a:ext uri="{FF2B5EF4-FFF2-40B4-BE49-F238E27FC236}">
                  <a16:creationId xmlns:a16="http://schemas.microsoft.com/office/drawing/2014/main" id="{89D70902-8A92-16D6-EC37-801BADF186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7" name="Linie 1">
              <a:extLst>
                <a:ext uri="{FF2B5EF4-FFF2-40B4-BE49-F238E27FC236}">
                  <a16:creationId xmlns:a16="http://schemas.microsoft.com/office/drawing/2014/main" id="{E1FEE4B8-E26F-B1EB-AB54-FAB383AF8B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2C2F50E-DFF6-4071-88A8-703BC5918B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28160" y="609595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7339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+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000" y="2661054"/>
            <a:ext cx="5091909" cy="1872000"/>
          </a:xfr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platzhalter 1">
            <a:extLst>
              <a:ext uri="{FF2B5EF4-FFF2-40B4-BE49-F238E27FC236}">
                <a16:creationId xmlns:a16="http://schemas.microsoft.com/office/drawing/2014/main" id="{78A467A1-E7A0-C4B7-44A6-E5ABA3007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5734800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3F0EE1A1-F783-817A-FD69-8AF6FB82B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599" y="6017186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date</a:t>
            </a:r>
          </a:p>
        </p:txBody>
      </p:sp>
      <p:sp>
        <p:nvSpPr>
          <p:cNvPr id="22" name="Freihandform: BPH 1">
            <a:extLst>
              <a:ext uri="{FF2B5EF4-FFF2-40B4-BE49-F238E27FC236}">
                <a16:creationId xmlns:a16="http://schemas.microsoft.com/office/drawing/2014/main" id="{085609EA-44D4-509B-2D08-E909685C69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94070" y="599758"/>
            <a:ext cx="6297930" cy="6258242"/>
          </a:xfrm>
          <a:custGeom>
            <a:avLst/>
            <a:gdLst>
              <a:gd name="connsiteX0" fmla="*/ 604317 w 6297930"/>
              <a:gd name="connsiteY0" fmla="*/ 0 h 6258240"/>
              <a:gd name="connsiteX1" fmla="*/ 4981530 w 6297930"/>
              <a:gd name="connsiteY1" fmla="*/ 0 h 6258240"/>
              <a:gd name="connsiteX2" fmla="*/ 6000750 w 6297930"/>
              <a:gd name="connsiteY2" fmla="*/ 0 h 6258240"/>
              <a:gd name="connsiteX3" fmla="*/ 6297930 w 6297930"/>
              <a:gd name="connsiteY3" fmla="*/ 0 h 6258240"/>
              <a:gd name="connsiteX4" fmla="*/ 6297930 w 6297930"/>
              <a:gd name="connsiteY4" fmla="*/ 4793063 h 6258240"/>
              <a:gd name="connsiteX5" fmla="*/ 6297930 w 6297930"/>
              <a:gd name="connsiteY5" fmla="*/ 5133975 h 6258240"/>
              <a:gd name="connsiteX6" fmla="*/ 6297930 w 6297930"/>
              <a:gd name="connsiteY6" fmla="*/ 6258240 h 6258240"/>
              <a:gd name="connsiteX7" fmla="*/ 0 w 6297930"/>
              <a:gd name="connsiteY7" fmla="*/ 6258240 h 6258240"/>
              <a:gd name="connsiteX8" fmla="*/ 0 w 6297930"/>
              <a:gd name="connsiteY8" fmla="*/ 4966857 h 6258240"/>
              <a:gd name="connsiteX9" fmla="*/ 0 w 6297930"/>
              <a:gd name="connsiteY9" fmla="*/ 4793063 h 6258240"/>
              <a:gd name="connsiteX10" fmla="*/ 0 w 6297930"/>
              <a:gd name="connsiteY10" fmla="*/ 604317 h 6258240"/>
              <a:gd name="connsiteX11" fmla="*/ 604317 w 6297930"/>
              <a:gd name="connsiteY11" fmla="*/ 0 h 62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97930" h="6258240">
                <a:moveTo>
                  <a:pt x="604317" y="0"/>
                </a:moveTo>
                <a:lnTo>
                  <a:pt x="4981530" y="0"/>
                </a:lnTo>
                <a:lnTo>
                  <a:pt x="6000750" y="0"/>
                </a:lnTo>
                <a:lnTo>
                  <a:pt x="6297930" y="0"/>
                </a:lnTo>
                <a:lnTo>
                  <a:pt x="6297930" y="4793063"/>
                </a:lnTo>
                <a:lnTo>
                  <a:pt x="6297930" y="5133975"/>
                </a:lnTo>
                <a:lnTo>
                  <a:pt x="6297930" y="6258240"/>
                </a:lnTo>
                <a:lnTo>
                  <a:pt x="0" y="6258240"/>
                </a:lnTo>
                <a:lnTo>
                  <a:pt x="0" y="4966857"/>
                </a:lnTo>
                <a:lnTo>
                  <a:pt x="0" y="4793063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2545C79-3CF7-4ABF-9AB7-023E5C971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250" y="595643"/>
            <a:ext cx="4425696" cy="79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90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310" y="5190399"/>
            <a:ext cx="11001377" cy="648000"/>
          </a:xfrm>
        </p:spPr>
        <p:txBody>
          <a:bodyPr/>
          <a:lstStyle>
            <a:lvl1pPr>
              <a:lnSpc>
                <a:spcPct val="92000"/>
              </a:lnSpc>
              <a:defRPr sz="4250"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ihandform: BPH 1">
            <a:extLst>
              <a:ext uri="{FF2B5EF4-FFF2-40B4-BE49-F238E27FC236}">
                <a16:creationId xmlns:a16="http://schemas.microsoft.com/office/drawing/2014/main" id="{7A7B9ECC-4F4E-E94B-D1DE-01A4DD2159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" y="0"/>
            <a:ext cx="11597777" cy="4678679"/>
          </a:xfrm>
          <a:custGeom>
            <a:avLst/>
            <a:gdLst>
              <a:gd name="connsiteX0" fmla="*/ 0 w 11597777"/>
              <a:gd name="connsiteY0" fmla="*/ 0 h 4678679"/>
              <a:gd name="connsiteX1" fmla="*/ 11597777 w 11597777"/>
              <a:gd name="connsiteY1" fmla="*/ 0 h 4678679"/>
              <a:gd name="connsiteX2" fmla="*/ 11597777 w 11597777"/>
              <a:gd name="connsiteY2" fmla="*/ 4079372 h 4678679"/>
              <a:gd name="connsiteX3" fmla="*/ 10998470 w 11597777"/>
              <a:gd name="connsiteY3" fmla="*/ 4678679 h 4678679"/>
              <a:gd name="connsiteX4" fmla="*/ 0 w 11597777"/>
              <a:gd name="connsiteY4" fmla="*/ 4678679 h 467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7777" h="4678679">
                <a:moveTo>
                  <a:pt x="0" y="0"/>
                </a:moveTo>
                <a:lnTo>
                  <a:pt x="11597777" y="0"/>
                </a:lnTo>
                <a:lnTo>
                  <a:pt x="11597777" y="4079372"/>
                </a:lnTo>
                <a:cubicBezTo>
                  <a:pt x="11597777" y="4410360"/>
                  <a:pt x="11329458" y="4678679"/>
                  <a:pt x="10998470" y="4678679"/>
                </a:cubicBezTo>
                <a:lnTo>
                  <a:pt x="0" y="46786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1252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10998000" cy="38412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117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6" name="Freihandform: BPH 1">
            <a:extLst>
              <a:ext uri="{FF2B5EF4-FFF2-40B4-BE49-F238E27FC236}">
                <a16:creationId xmlns:a16="http://schemas.microsoft.com/office/drawing/2014/main" id="{2771AEF3-9775-AD6E-B203-DFBCCD7CF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1756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/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9E302B3-E2E4-AEC3-4576-905FE775E0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 dirty="0"/>
              <a:t>Edit Headline + </a:t>
            </a:r>
            <a:r>
              <a:rPr lang="de-DE" dirty="0" err="1"/>
              <a:t>Subline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0960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/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4" name="Diagrammplatzhalter 1">
            <a:extLst>
              <a:ext uri="{FF2B5EF4-FFF2-40B4-BE49-F238E27FC236}">
                <a16:creationId xmlns:a16="http://schemas.microsoft.com/office/drawing/2014/main" id="{29E9E4C4-B651-4861-E57D-FBDEAAFD6471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256800" y="2368800"/>
            <a:ext cx="5936400" cy="419233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35F4E16-025B-1E27-A3A2-FE27690ACB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 dirty="0"/>
              <a:t>Edit Headline + </a:t>
            </a:r>
            <a:r>
              <a:rPr lang="de-DE" dirty="0" err="1"/>
              <a:t>Subline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889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nfoboxe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ihandform: Form 1">
            <a:extLst>
              <a:ext uri="{FF2B5EF4-FFF2-40B4-BE49-F238E27FC236}">
                <a16:creationId xmlns:a16="http://schemas.microsoft.com/office/drawing/2014/main" id="{1AAD0545-8F7E-9C7A-CCC3-EB60CFBE9AE9}"/>
              </a:ext>
            </a:extLst>
          </p:cNvPr>
          <p:cNvSpPr>
            <a:spLocks/>
          </p:cNvSpPr>
          <p:nvPr/>
        </p:nvSpPr>
        <p:spPr>
          <a:xfrm>
            <a:off x="593225" y="2232424"/>
            <a:ext cx="6000750" cy="4625576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8" name="Freihandform: Form 2">
            <a:extLst>
              <a:ext uri="{FF2B5EF4-FFF2-40B4-BE49-F238E27FC236}">
                <a16:creationId xmlns:a16="http://schemas.microsoft.com/office/drawing/2014/main" id="{6DB13F1C-9D53-4CA4-7DF6-121E5B07FD76}"/>
              </a:ext>
            </a:extLst>
          </p:cNvPr>
          <p:cNvSpPr>
            <a:spLocks/>
          </p:cNvSpPr>
          <p:nvPr/>
        </p:nvSpPr>
        <p:spPr>
          <a:xfrm>
            <a:off x="4223442" y="2232423"/>
            <a:ext cx="6000750" cy="4625577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32" name="Freihandform: Form 3">
            <a:extLst>
              <a:ext uri="{FF2B5EF4-FFF2-40B4-BE49-F238E27FC236}">
                <a16:creationId xmlns:a16="http://schemas.microsoft.com/office/drawing/2014/main" id="{7C1EBE42-8804-C812-AA6F-A7B53606E0DA}"/>
              </a:ext>
            </a:extLst>
          </p:cNvPr>
          <p:cNvSpPr>
            <a:spLocks/>
          </p:cNvSpPr>
          <p:nvPr/>
        </p:nvSpPr>
        <p:spPr>
          <a:xfrm>
            <a:off x="7963495" y="2232424"/>
            <a:ext cx="4228504" cy="4625576"/>
          </a:xfrm>
          <a:custGeom>
            <a:avLst/>
            <a:gdLst>
              <a:gd name="connsiteX0" fmla="*/ 604317 w 4228504"/>
              <a:gd name="connsiteY0" fmla="*/ 0 h 4625576"/>
              <a:gd name="connsiteX1" fmla="*/ 4082915 w 4228504"/>
              <a:gd name="connsiteY1" fmla="*/ 0 h 4625576"/>
              <a:gd name="connsiteX2" fmla="*/ 4220510 w 4228504"/>
              <a:gd name="connsiteY2" fmla="*/ 0 h 4625576"/>
              <a:gd name="connsiteX3" fmla="*/ 4228504 w 4228504"/>
              <a:gd name="connsiteY3" fmla="*/ 0 h 4625576"/>
              <a:gd name="connsiteX4" fmla="*/ 4228504 w 4228504"/>
              <a:gd name="connsiteY4" fmla="*/ 4625576 h 4625576"/>
              <a:gd name="connsiteX5" fmla="*/ 4220510 w 4228504"/>
              <a:gd name="connsiteY5" fmla="*/ 4625576 h 4625576"/>
              <a:gd name="connsiteX6" fmla="*/ 4082915 w 4228504"/>
              <a:gd name="connsiteY6" fmla="*/ 4625576 h 4625576"/>
              <a:gd name="connsiteX7" fmla="*/ 0 w 4228504"/>
              <a:gd name="connsiteY7" fmla="*/ 4625576 h 4625576"/>
              <a:gd name="connsiteX8" fmla="*/ 0 w 4228504"/>
              <a:gd name="connsiteY8" fmla="*/ 604317 h 4625576"/>
              <a:gd name="connsiteX9" fmla="*/ 604317 w 4228504"/>
              <a:gd name="connsiteY9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504" h="4625576">
                <a:moveTo>
                  <a:pt x="604317" y="0"/>
                </a:moveTo>
                <a:lnTo>
                  <a:pt x="4082915" y="0"/>
                </a:lnTo>
                <a:lnTo>
                  <a:pt x="4220510" y="0"/>
                </a:lnTo>
                <a:lnTo>
                  <a:pt x="4228504" y="0"/>
                </a:lnTo>
                <a:lnTo>
                  <a:pt x="4228504" y="4625576"/>
                </a:lnTo>
                <a:lnTo>
                  <a:pt x="4220510" y="4625576"/>
                </a:lnTo>
                <a:lnTo>
                  <a:pt x="4082915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276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9C8DCC79-ED9D-D906-AA85-A8786161B2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05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A552865-E7F5-C16B-011C-BF972B4EE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0714" y="2638801"/>
            <a:ext cx="2772000" cy="3912870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66986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7926AD-D390-0291-3083-90FFC6DE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6" y="543854"/>
            <a:ext cx="756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4C971D-AD3B-3FC5-B1D0-081C62D2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692" y="2235600"/>
            <a:ext cx="10997408" cy="38413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426907-9575-DA6C-31B7-157F18D95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7193" y="6436800"/>
            <a:ext cx="144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DE30A-47C0-86CB-BCA3-F974AF1A6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7690" y="6436800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927A6C-C280-A290-3F37-6258A0DFF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5600" y="6436800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52C314D-10E6-4560-B5F1-3813FFDF8B3A}"/>
              </a:ext>
            </a:extLst>
          </p:cNvPr>
          <p:cNvGrpSpPr/>
          <p:nvPr/>
        </p:nvGrpSpPr>
        <p:grpSpPr>
          <a:xfrm>
            <a:off x="9928172" y="592022"/>
            <a:ext cx="1888969" cy="448612"/>
            <a:chOff x="9928172" y="592022"/>
            <a:chExt cx="1888969" cy="448612"/>
          </a:xfrm>
        </p:grpSpPr>
        <p:pic>
          <p:nvPicPr>
            <p:cNvPr id="14" name="ÖAW Logo">
              <a:extLst>
                <a:ext uri="{FF2B5EF4-FFF2-40B4-BE49-F238E27FC236}">
                  <a16:creationId xmlns:a16="http://schemas.microsoft.com/office/drawing/2014/main" id="{C950A89F-99D7-4179-9AC5-EED50CD4B6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9928172" y="592186"/>
              <a:ext cx="586800" cy="448448"/>
            </a:xfrm>
            <a:prstGeom prst="rect">
              <a:avLst/>
            </a:prstGeom>
          </p:spPr>
        </p:pic>
        <p:cxnSp>
          <p:nvCxnSpPr>
            <p:cNvPr id="15" name="Linie 1">
              <a:extLst>
                <a:ext uri="{FF2B5EF4-FFF2-40B4-BE49-F238E27FC236}">
                  <a16:creationId xmlns:a16="http://schemas.microsoft.com/office/drawing/2014/main" id="{71E245E1-DEDC-4124-8615-F5E45893D4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00372" y="592022"/>
              <a:ext cx="0" cy="446400"/>
            </a:xfrm>
            <a:prstGeom prst="line">
              <a:avLst/>
            </a:prstGeom>
            <a:ln w="3175" cap="flat">
              <a:solidFill>
                <a:srgbClr val="80A3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065F570A-D47E-4AED-A739-8759379DDD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671188" y="602021"/>
              <a:ext cx="1145953" cy="429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86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4250" b="1" kern="1200" spc="20" baseline="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2000"/>
        </a:lnSpc>
        <a:spcBef>
          <a:spcPts val="0"/>
        </a:spcBef>
        <a:buFontTx/>
        <a:buNone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2pPr>
      <a:lvl3pPr marL="6336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504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>
          <p15:clr>
            <a:srgbClr val="F26B43"/>
          </p15:clr>
        </p15:guide>
        <p15:guide id="2" pos="404">
          <p15:clr>
            <a:srgbClr val="F26B43"/>
          </p15:clr>
        </p15:guide>
        <p15:guide id="3" pos="7305">
          <p15:clr>
            <a:srgbClr val="F26B43"/>
          </p15:clr>
        </p15:guide>
        <p15:guide id="4" orient="horz" pos="663">
          <p15:clr>
            <a:srgbClr val="F26B43"/>
          </p15:clr>
        </p15:guide>
        <p15:guide id="5" orient="horz" pos="3828">
          <p15:clr>
            <a:srgbClr val="A4A3A4"/>
          </p15:clr>
        </p15:guide>
        <p15:guide id="6" orient="horz" pos="16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7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DEE1C-25AB-4485-977A-C0CD5C64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334" y="2162874"/>
            <a:ext cx="9146425" cy="1728000"/>
          </a:xfrm>
        </p:spPr>
        <p:txBody>
          <a:bodyPr/>
          <a:lstStyle/>
          <a:p>
            <a:r>
              <a:rPr lang="en-GB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GRASIAN: Progress Toward Observing Gravitational Quantum States of Atoms</a:t>
            </a:r>
            <a:endParaRPr lang="en-US" sz="48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D1EFDE-E83F-419C-8EFD-14198ABE7C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9335" y="4238274"/>
            <a:ext cx="8676000" cy="432000"/>
          </a:xfrm>
        </p:spPr>
        <p:txBody>
          <a:bodyPr/>
          <a:lstStyle/>
          <a:p>
            <a:r>
              <a:rPr lang="en-US" dirty="0"/>
              <a:t>75</a:t>
            </a:r>
            <a:r>
              <a:rPr lang="en-US" baseline="30000" dirty="0"/>
              <a:t>th</a:t>
            </a:r>
            <a:r>
              <a:rPr lang="en-US" dirty="0"/>
              <a:t> Annual Meeting of the Austrian Physical Society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CE28A9-BC23-478E-BE6C-06F6E56BE3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9335" y="5280946"/>
            <a:ext cx="8676000" cy="432000"/>
          </a:xfrm>
        </p:spPr>
        <p:txBody>
          <a:bodyPr/>
          <a:lstStyle/>
          <a:p>
            <a:r>
              <a:rPr lang="en-US" dirty="0"/>
              <a:t>Victoria Kletzl-Teuffenbach</a:t>
            </a:r>
            <a:br>
              <a:rPr lang="en-US" dirty="0"/>
            </a:br>
            <a:r>
              <a:rPr lang="en-US" dirty="0"/>
              <a:t>on behalf of the GRASIAN collaboration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26377A5C-E4AE-46CC-91CC-48989BAC1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352" y="246650"/>
            <a:ext cx="4031104" cy="134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3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37FC-E342-4E81-AD2C-20DB3090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GRASIAN Collaboration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1575029-4980-4D6C-8715-93CDE9BD9A76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607216" y="1882748"/>
                <a:ext cx="10998000" cy="3841200"/>
              </a:xfrm>
            </p:spPr>
            <p:txBody>
              <a:bodyPr/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Using variety of simple neutral systems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(Anti)-Hydrogen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Neutrons 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Positronium 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Muonium </a:t>
                </a:r>
              </a:p>
              <a:p>
                <a:pPr marL="140400"/>
                <a:endParaRPr lang="en-US" sz="2400" dirty="0"/>
              </a:p>
              <a:p>
                <a:pPr marL="483300" indent="-342900">
                  <a:buFont typeface="Wingdings" panose="05000000000000000000" pitchFamily="2" charset="2"/>
                  <a:buChar char="v"/>
                </a:pPr>
                <a:r>
                  <a:rPr lang="en-US" sz="2400" dirty="0"/>
                  <a:t>To test: 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new short-range forces</a:t>
                </a:r>
                <a:endParaRPr lang="en-US" sz="2400" dirty="0">
                  <a:ea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violations of the weak equivalence principle</a:t>
                </a:r>
                <a:endParaRPr lang="en-US" sz="2400" dirty="0">
                  <a:ea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Lorentz invariance</a:t>
                </a:r>
                <a:endParaRPr lang="en-US" sz="2400" dirty="0">
                  <a:ea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CPT symmetry</a:t>
                </a:r>
                <a:endParaRPr lang="en-US" sz="2400" dirty="0">
                  <a:ea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gravitational constant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𝐺</m:t>
                    </m:r>
                  </m:oMath>
                </a14:m>
                <a:endParaRPr lang="en-US" sz="2000" b="0" dirty="0">
                  <a:effectLst/>
                  <a:ea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400" dirty="0">
                    <a:effectLst/>
                    <a:ea typeface="Times New Roman" panose="02020603050405020304" pitchFamily="18" charset="0"/>
                  </a:rPr>
                  <a:t>search for the electric charge of the neutron</a:t>
                </a:r>
                <a:endParaRPr lang="en-US" sz="2400" dirty="0">
                  <a:effectLst/>
                  <a:ea typeface="Calibri" panose="020F0502020204030204" pitchFamily="34" charset="0"/>
                </a:endParaRPr>
              </a:p>
              <a:p>
                <a:pPr marL="483300" indent="-342900">
                  <a:buFont typeface="Wingdings" panose="05000000000000000000" pitchFamily="2" charset="2"/>
                  <a:buChar char="v"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1575029-4980-4D6C-8715-93CDE9BD9A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607216" y="1882748"/>
                <a:ext cx="10998000" cy="3841200"/>
              </a:xfrm>
              <a:blipFill>
                <a:blip r:embed="rId2"/>
                <a:stretch>
                  <a:fillRect l="-1608" t="-3175" b="-18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DCF0F7D-4257-4F4C-B560-90C9A974B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988" y="6020576"/>
            <a:ext cx="1027098" cy="557496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C17A591E-61FE-480D-95F7-87D8CF5F6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315" y="2008451"/>
            <a:ext cx="2830449" cy="7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287CE00-9FC4-4753-8D0F-15B7F9921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870" y="3015304"/>
            <a:ext cx="709338" cy="6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1CB2CAE-3F3A-44C5-ABAE-506142999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473" y="3856964"/>
            <a:ext cx="1496131" cy="5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208F2F3D-5B2B-441C-A208-5DB4FECA5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747" y="4504173"/>
            <a:ext cx="1969582" cy="4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D526CEDF-8A69-4220-BDD5-A26322090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827" y="5208872"/>
            <a:ext cx="1389421" cy="51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59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Gravitational Quantum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GQS: Particles are held in potential well: 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Perfectly reflecting surface (“Mirror”)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Gravitational Potential: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𝑚𝑔𝑧</m:t>
                    </m:r>
                  </m:oMath>
                </a14:m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For hydrogen: 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macroscopic spatial </a:t>
                </a:r>
                <a:br>
                  <a:rPr lang="en-GB" sz="2400" dirty="0"/>
                </a:br>
                <a:r>
                  <a:rPr lang="en-GB" sz="2400" dirty="0"/>
                  <a:t>heights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μm</m:t>
                    </m:r>
                  </m:oMath>
                </a14:m>
                <a:endParaRPr lang="en-GB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400" dirty="0" err="1"/>
                  <a:t>Eigenenergies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peV</m:t>
                    </m:r>
                  </m:oMath>
                </a14:m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13">
            <a:extLst>
              <a:ext uri="{FF2B5EF4-FFF2-40B4-BE49-F238E27FC236}">
                <a16:creationId xmlns:a16="http://schemas.microsoft.com/office/drawing/2014/main" id="{C4BA0072-D65A-4395-8774-BC775BC97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6910" y="2127224"/>
            <a:ext cx="5436991" cy="381072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3A2825-8583-494E-84D9-F6B59783E1E2}"/>
              </a:ext>
            </a:extLst>
          </p:cNvPr>
          <p:cNvCxnSpPr>
            <a:cxnSpLocks/>
          </p:cNvCxnSpPr>
          <p:nvPr/>
        </p:nvCxnSpPr>
        <p:spPr>
          <a:xfrm>
            <a:off x="6009373" y="3130617"/>
            <a:ext cx="2287604" cy="10255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11">
            <a:extLst>
              <a:ext uri="{FF2B5EF4-FFF2-40B4-BE49-F238E27FC236}">
                <a16:creationId xmlns:a16="http://schemas.microsoft.com/office/drawing/2014/main" id="{E70DDE9E-1046-4697-B16A-93F544163994}"/>
              </a:ext>
            </a:extLst>
          </p:cNvPr>
          <p:cNvSpPr txBox="1"/>
          <p:nvPr/>
        </p:nvSpPr>
        <p:spPr>
          <a:xfrm>
            <a:off x="7109197" y="5984315"/>
            <a:ext cx="2375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Killian, C. </a:t>
            </a:r>
            <a:r>
              <a:rPr lang="en-GB" sz="1200" i="1" dirty="0"/>
              <a:t>et al.</a:t>
            </a:r>
            <a:r>
              <a:rPr lang="en-GB" sz="1200" dirty="0"/>
              <a:t> 2023.</a:t>
            </a:r>
          </a:p>
        </p:txBody>
      </p:sp>
    </p:spTree>
    <p:extLst>
      <p:ext uri="{BB962C8B-B14F-4D97-AF65-F5344CB8AC3E}">
        <p14:creationId xmlns:p14="http://schemas.microsoft.com/office/powerpoint/2010/main" val="2331365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GQS Measurement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Add Scatter above the mirror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en-GB" sz="2400" dirty="0"/>
                  <a:t>state selection depending on distance</a:t>
                </a:r>
                <a:r>
                  <a:rPr lang="en-US" sz="24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Variation of slit width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/>
                  <a:t> for state selection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Measure the number of atoms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GB" sz="2400" dirty="0"/>
                  <a:t> as a function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en-GB" sz="2400" dirty="0"/>
                  <a:t>stepwise increase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4">
            <a:extLst>
              <a:ext uri="{FF2B5EF4-FFF2-40B4-BE49-F238E27FC236}">
                <a16:creationId xmlns:a16="http://schemas.microsoft.com/office/drawing/2014/main" id="{6DED3337-DD60-4A9D-BEBF-7F91833DF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894" y="3966626"/>
            <a:ext cx="2388601" cy="2110174"/>
          </a:xfrm>
          <a:prstGeom prst="rect">
            <a:avLst/>
          </a:prstGeom>
        </p:spPr>
      </p:pic>
      <p:pic>
        <p:nvPicPr>
          <p:cNvPr id="5" name="Grafik 15">
            <a:extLst>
              <a:ext uri="{FF2B5EF4-FFF2-40B4-BE49-F238E27FC236}">
                <a16:creationId xmlns:a16="http://schemas.microsoft.com/office/drawing/2014/main" id="{4B914383-FB56-4620-BCAE-3643368C0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0838" y="3831088"/>
            <a:ext cx="7620000" cy="23812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F294DE-6F1F-47C9-BA2F-BC7E50D4181B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>
            <a:off x="7830838" y="5021713"/>
            <a:ext cx="1792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46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Reflections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Purely quantum mechanical phenomenon</a:t>
                </a:r>
                <a:br>
                  <a:rPr lang="en-GB" sz="2400" dirty="0"/>
                </a:b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Reflection from attractive Casimir-Polder potential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nm</m:t>
                    </m:r>
                  </m:oMath>
                </a14:m>
                <a:br>
                  <a:rPr lang="de-DE" sz="2400" b="0" dirty="0">
                    <a:ea typeface="Cambria Math" panose="02040503050406030204" pitchFamily="18" charset="0"/>
                  </a:rPr>
                </a:br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Potential can be modelled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type m:val="skw"/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de-DE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Probability given by: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 ≈ </m:t>
                    </m:r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(−4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𝑚𝑣</m:t>
                    </m:r>
                    <m:rad>
                      <m:radPr>
                        <m:degHide m:val="on"/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>
                          <m:sSub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rad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e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GB" sz="2400" dirty="0"/>
                </a:b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Reflection Probability depends on: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Atom properties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Surface properties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 b="-4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23">
            <a:extLst>
              <a:ext uri="{FF2B5EF4-FFF2-40B4-BE49-F238E27FC236}">
                <a16:creationId xmlns:a16="http://schemas.microsoft.com/office/drawing/2014/main" id="{4969FC02-B286-4571-BD62-2C11C8713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7216" y="3386399"/>
            <a:ext cx="3719984" cy="2690401"/>
          </a:xfrm>
          <a:prstGeom prst="rect">
            <a:avLst/>
          </a:prstGeom>
        </p:spPr>
      </p:pic>
      <p:sp>
        <p:nvSpPr>
          <p:cNvPr id="5" name="Textfeld 11">
            <a:extLst>
              <a:ext uri="{FF2B5EF4-FFF2-40B4-BE49-F238E27FC236}">
                <a16:creationId xmlns:a16="http://schemas.microsoft.com/office/drawing/2014/main" id="{9275A8D5-015A-4342-B419-5A056FB0E6D7}"/>
              </a:ext>
            </a:extLst>
          </p:cNvPr>
          <p:cNvSpPr txBox="1"/>
          <p:nvPr/>
        </p:nvSpPr>
        <p:spPr>
          <a:xfrm>
            <a:off x="8469662" y="6010225"/>
            <a:ext cx="2375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Crépin</a:t>
            </a:r>
            <a:r>
              <a:rPr lang="en-GB" sz="1200" dirty="0"/>
              <a:t>, P.-P. </a:t>
            </a:r>
            <a:r>
              <a:rPr lang="en-GB" sz="1200" i="1" dirty="0"/>
              <a:t>et al.</a:t>
            </a:r>
            <a:r>
              <a:rPr lang="en-GB" sz="1200" dirty="0"/>
              <a:t> 2023.</a:t>
            </a:r>
          </a:p>
        </p:txBody>
      </p:sp>
    </p:spTree>
    <p:extLst>
      <p:ext uri="{BB962C8B-B14F-4D97-AF65-F5344CB8AC3E}">
        <p14:creationId xmlns:p14="http://schemas.microsoft.com/office/powerpoint/2010/main" val="54439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Quantum Reflections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607216" y="2023933"/>
                <a:ext cx="10998000" cy="3841200"/>
              </a:xfrm>
            </p:spPr>
            <p:txBody>
              <a:bodyPr/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400" dirty="0"/>
                  <a:t>Observed for H atoms over liquid He-s</a:t>
                </a:r>
                <a:r>
                  <a:rPr lang="en-GB" sz="2400" dirty="0">
                    <a:ea typeface="Cambria Math" panose="02040503050406030204" pitchFamily="18" charset="0"/>
                  </a:rPr>
                  <a:t>urface</a:t>
                </a:r>
                <a:r>
                  <a:rPr lang="en-GB" sz="2400" dirty="0"/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400" dirty="0"/>
                  <a:t>Observed for heavier atoms above solid surfaces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 above silicon (Si) surface:</a:t>
                </a:r>
                <a:endParaRPr lang="en-US" sz="2400" dirty="0">
                  <a:effectLst/>
                </a:endParaRPr>
              </a:p>
              <a:p>
                <a:pPr lvl="2">
                  <a:lnSpc>
                    <a:spcPct val="150000"/>
                  </a:lnSpc>
                </a:pPr>
                <a:r>
                  <a:rPr lang="en-US" dirty="0">
                    <a:effectLst/>
                  </a:rPr>
                  <a:t>Never measured before!</a:t>
                </a:r>
              </a:p>
              <a:p>
                <a:pPr lvl="2">
                  <a:lnSpc>
                    <a:spcPct val="150000"/>
                  </a:lnSpc>
                </a:pPr>
                <a:r>
                  <a:rPr lang="en-US" dirty="0">
                    <a:effectLst/>
                  </a:rPr>
                  <a:t>Higher QR probabilities expected than for heavier atoms!</a:t>
                </a:r>
              </a:p>
              <a:p>
                <a:pPr lvl="2">
                  <a:lnSpc>
                    <a:spcPct val="150000"/>
                  </a:lnSpc>
                </a:pPr>
                <a:r>
                  <a:rPr lang="en-US" dirty="0"/>
                  <a:t>QR probability &gt; 90 %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>
                    <a:effectLst/>
                  </a:rPr>
                  <a:t>&lt; 7 cm/s above Si surface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607216" y="2023933"/>
                <a:ext cx="10998000" cy="3841200"/>
              </a:xfrm>
              <a:blipFill>
                <a:blip r:embed="rId2"/>
                <a:stretch>
                  <a:fillRect l="-1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feld 11">
            <a:extLst>
              <a:ext uri="{FF2B5EF4-FFF2-40B4-BE49-F238E27FC236}">
                <a16:creationId xmlns:a16="http://schemas.microsoft.com/office/drawing/2014/main" id="{DE856E0B-DF60-4577-AAC4-4092354F1341}"/>
              </a:ext>
            </a:extLst>
          </p:cNvPr>
          <p:cNvSpPr txBox="1"/>
          <p:nvPr/>
        </p:nvSpPr>
        <p:spPr>
          <a:xfrm>
            <a:off x="8422084" y="5784795"/>
            <a:ext cx="3664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Quantum reflection probability R (calculated from model potential) as a function of the incident velocity for hydrogen above different surfaces (top) and different atoms above silicon (bottom).</a:t>
            </a:r>
          </a:p>
        </p:txBody>
      </p:sp>
      <p:pic>
        <p:nvPicPr>
          <p:cNvPr id="7" name="Grafik 17">
            <a:extLst>
              <a:ext uri="{FF2B5EF4-FFF2-40B4-BE49-F238E27FC236}">
                <a16:creationId xmlns:a16="http://schemas.microsoft.com/office/drawing/2014/main" id="{2D3295BA-2F59-44EC-B9CA-1A3509A16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38379" y="1430866"/>
            <a:ext cx="3250926" cy="2065693"/>
          </a:xfrm>
          <a:prstGeom prst="rect">
            <a:avLst/>
          </a:prstGeom>
        </p:spPr>
      </p:pic>
      <p:pic>
        <p:nvPicPr>
          <p:cNvPr id="8" name="Grafik 19">
            <a:extLst>
              <a:ext uri="{FF2B5EF4-FFF2-40B4-BE49-F238E27FC236}">
                <a16:creationId xmlns:a16="http://schemas.microsoft.com/office/drawing/2014/main" id="{53F293DB-1A7C-4CA3-A67C-DA2B887A2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98747" y="3560459"/>
            <a:ext cx="3311295" cy="206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0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Beam Experimental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95B5D-88F9-4AFB-9E43-8309BF62B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7A0FB2FB-2564-47D5-88AA-B0B34FC4B0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06"/>
          <a:stretch/>
        </p:blipFill>
        <p:spPr>
          <a:xfrm>
            <a:off x="0" y="2235600"/>
            <a:ext cx="12192000" cy="4365853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Textfeld 8">
            <a:extLst>
              <a:ext uri="{FF2B5EF4-FFF2-40B4-BE49-F238E27FC236}">
                <a16:creationId xmlns:a16="http://schemas.microsoft.com/office/drawing/2014/main" id="{38E621A7-E9FD-4531-ADAF-3A6560EA847A}"/>
              </a:ext>
            </a:extLst>
          </p:cNvPr>
          <p:cNvSpPr txBox="1"/>
          <p:nvPr/>
        </p:nvSpPr>
        <p:spPr>
          <a:xfrm rot="19294468">
            <a:off x="2104133" y="2695782"/>
            <a:ext cx="19905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Coldhead</a:t>
            </a:r>
            <a:r>
              <a:rPr lang="en-US" dirty="0">
                <a:solidFill>
                  <a:schemeClr val="bg1"/>
                </a:solidFill>
              </a:rPr>
              <a:t> 1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6-30K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817652E3-4568-4026-8C16-656923328835}"/>
              </a:ext>
            </a:extLst>
          </p:cNvPr>
          <p:cNvSpPr txBox="1"/>
          <p:nvPr/>
        </p:nvSpPr>
        <p:spPr>
          <a:xfrm rot="19294468">
            <a:off x="224369" y="3696144"/>
            <a:ext cx="116103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Hydrogen Plasma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9082B424-CF5B-4068-B6F0-034E32B29E6C}"/>
              </a:ext>
            </a:extLst>
          </p:cNvPr>
          <p:cNvSpPr txBox="1"/>
          <p:nvPr/>
        </p:nvSpPr>
        <p:spPr>
          <a:xfrm rot="19294468">
            <a:off x="3054924" y="3422842"/>
            <a:ext cx="85300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chopper</a:t>
            </a:r>
          </a:p>
        </p:txBody>
      </p:sp>
      <p:sp>
        <p:nvSpPr>
          <p:cNvPr id="9" name="Textfeld 11">
            <a:extLst>
              <a:ext uri="{FF2B5EF4-FFF2-40B4-BE49-F238E27FC236}">
                <a16:creationId xmlns:a16="http://schemas.microsoft.com/office/drawing/2014/main" id="{7E71626E-FD34-410E-B5F9-5E1DF02F6E6C}"/>
              </a:ext>
            </a:extLst>
          </p:cNvPr>
          <p:cNvSpPr txBox="1"/>
          <p:nvPr/>
        </p:nvSpPr>
        <p:spPr>
          <a:xfrm rot="19294468">
            <a:off x="4146955" y="3173579"/>
            <a:ext cx="5165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slits</a:t>
            </a:r>
          </a:p>
        </p:txBody>
      </p:sp>
      <p:sp>
        <p:nvSpPr>
          <p:cNvPr id="10" name="Textfeld 12">
            <a:extLst>
              <a:ext uri="{FF2B5EF4-FFF2-40B4-BE49-F238E27FC236}">
                <a16:creationId xmlns:a16="http://schemas.microsoft.com/office/drawing/2014/main" id="{39852B5B-6C41-48E4-BD59-42F1EDA116C0}"/>
              </a:ext>
            </a:extLst>
          </p:cNvPr>
          <p:cNvSpPr txBox="1"/>
          <p:nvPr/>
        </p:nvSpPr>
        <p:spPr>
          <a:xfrm rot="19294468">
            <a:off x="2173140" y="5526924"/>
            <a:ext cx="159344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pipe apertures</a:t>
            </a:r>
          </a:p>
        </p:txBody>
      </p:sp>
      <p:sp>
        <p:nvSpPr>
          <p:cNvPr id="11" name="Textfeld 13">
            <a:extLst>
              <a:ext uri="{FF2B5EF4-FFF2-40B4-BE49-F238E27FC236}">
                <a16:creationId xmlns:a16="http://schemas.microsoft.com/office/drawing/2014/main" id="{4049C9EA-605E-45C1-A1D8-85CFDE16E683}"/>
              </a:ext>
            </a:extLst>
          </p:cNvPr>
          <p:cNvSpPr txBox="1"/>
          <p:nvPr/>
        </p:nvSpPr>
        <p:spPr>
          <a:xfrm rot="19294468">
            <a:off x="5595847" y="5505866"/>
            <a:ext cx="191380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GQS spectrometer</a:t>
            </a:r>
          </a:p>
        </p:txBody>
      </p:sp>
      <p:sp>
        <p:nvSpPr>
          <p:cNvPr id="12" name="Textfeld 14">
            <a:extLst>
              <a:ext uri="{FF2B5EF4-FFF2-40B4-BE49-F238E27FC236}">
                <a16:creationId xmlns:a16="http://schemas.microsoft.com/office/drawing/2014/main" id="{C3DC0225-5A41-49FE-A8D0-82D998BE1BCF}"/>
              </a:ext>
            </a:extLst>
          </p:cNvPr>
          <p:cNvSpPr txBox="1"/>
          <p:nvPr/>
        </p:nvSpPr>
        <p:spPr>
          <a:xfrm rot="19294468">
            <a:off x="10117443" y="2900226"/>
            <a:ext cx="16817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Coldhead</a:t>
            </a:r>
            <a:r>
              <a:rPr lang="en-US" dirty="0">
                <a:solidFill>
                  <a:schemeClr val="bg1"/>
                </a:solidFill>
              </a:rPr>
              <a:t> 2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9K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feld 15">
            <a:extLst>
              <a:ext uri="{FF2B5EF4-FFF2-40B4-BE49-F238E27FC236}">
                <a16:creationId xmlns:a16="http://schemas.microsoft.com/office/drawing/2014/main" id="{E784FC15-4344-44B5-8E7C-04157743BB1A}"/>
              </a:ext>
            </a:extLst>
          </p:cNvPr>
          <p:cNvSpPr txBox="1"/>
          <p:nvPr/>
        </p:nvSpPr>
        <p:spPr>
          <a:xfrm rot="19294468">
            <a:off x="9579809" y="4995991"/>
            <a:ext cx="61410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MCP </a:t>
            </a:r>
          </a:p>
        </p:txBody>
      </p:sp>
      <p:cxnSp>
        <p:nvCxnSpPr>
          <p:cNvPr id="14" name="Gerade Verbindung mit Pfeil 17">
            <a:extLst>
              <a:ext uri="{FF2B5EF4-FFF2-40B4-BE49-F238E27FC236}">
                <a16:creationId xmlns:a16="http://schemas.microsoft.com/office/drawing/2014/main" id="{01985DF8-29F7-4714-B35B-62B95CAF9685}"/>
              </a:ext>
            </a:extLst>
          </p:cNvPr>
          <p:cNvCxnSpPr>
            <a:cxnSpLocks/>
          </p:cNvCxnSpPr>
          <p:nvPr/>
        </p:nvCxnSpPr>
        <p:spPr>
          <a:xfrm flipH="1">
            <a:off x="4058493" y="3499894"/>
            <a:ext cx="262495" cy="964353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8">
            <a:extLst>
              <a:ext uri="{FF2B5EF4-FFF2-40B4-BE49-F238E27FC236}">
                <a16:creationId xmlns:a16="http://schemas.microsoft.com/office/drawing/2014/main" id="{CBBB4E2F-AD20-4040-8064-5331AB761B30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4491282" y="3420581"/>
            <a:ext cx="431477" cy="1090662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20">
            <a:extLst>
              <a:ext uri="{FF2B5EF4-FFF2-40B4-BE49-F238E27FC236}">
                <a16:creationId xmlns:a16="http://schemas.microsoft.com/office/drawing/2014/main" id="{90D367DC-F009-4377-BD5E-F8FF27057791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3567503" y="3669844"/>
            <a:ext cx="330361" cy="841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Gerade Verbindung mit Pfeil 23">
            <a:extLst>
              <a:ext uri="{FF2B5EF4-FFF2-40B4-BE49-F238E27FC236}">
                <a16:creationId xmlns:a16="http://schemas.microsoft.com/office/drawing/2014/main" id="{CD74AD70-2353-4368-AD46-4323CB2F0B98}"/>
              </a:ext>
            </a:extLst>
          </p:cNvPr>
          <p:cNvCxnSpPr>
            <a:cxnSpLocks/>
          </p:cNvCxnSpPr>
          <p:nvPr/>
        </p:nvCxnSpPr>
        <p:spPr>
          <a:xfrm flipV="1">
            <a:off x="3623724" y="4564798"/>
            <a:ext cx="697264" cy="688931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25">
            <a:extLst>
              <a:ext uri="{FF2B5EF4-FFF2-40B4-BE49-F238E27FC236}">
                <a16:creationId xmlns:a16="http://schemas.microsoft.com/office/drawing/2014/main" id="{4D9CFD84-7451-45CF-AB28-0B119B2CB1BD}"/>
              </a:ext>
            </a:extLst>
          </p:cNvPr>
          <p:cNvCxnSpPr>
            <a:cxnSpLocks/>
          </p:cNvCxnSpPr>
          <p:nvPr/>
        </p:nvCxnSpPr>
        <p:spPr>
          <a:xfrm flipH="1" flipV="1">
            <a:off x="2549941" y="4564798"/>
            <a:ext cx="472012" cy="870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Gerade Verbindung mit Pfeil 27">
            <a:extLst>
              <a:ext uri="{FF2B5EF4-FFF2-40B4-BE49-F238E27FC236}">
                <a16:creationId xmlns:a16="http://schemas.microsoft.com/office/drawing/2014/main" id="{978A25F2-5BC2-4304-A527-46527A3A22A9}"/>
              </a:ext>
            </a:extLst>
          </p:cNvPr>
          <p:cNvCxnSpPr>
            <a:cxnSpLocks/>
          </p:cNvCxnSpPr>
          <p:nvPr/>
        </p:nvCxnSpPr>
        <p:spPr>
          <a:xfrm flipV="1">
            <a:off x="3550024" y="4616580"/>
            <a:ext cx="1580385" cy="690705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30">
            <a:extLst>
              <a:ext uri="{FF2B5EF4-FFF2-40B4-BE49-F238E27FC236}">
                <a16:creationId xmlns:a16="http://schemas.microsoft.com/office/drawing/2014/main" id="{C4090C29-7C6B-449B-A62F-1A077E102B21}"/>
              </a:ext>
            </a:extLst>
          </p:cNvPr>
          <p:cNvSpPr txBox="1"/>
          <p:nvPr/>
        </p:nvSpPr>
        <p:spPr>
          <a:xfrm>
            <a:off x="2703698" y="4284908"/>
            <a:ext cx="976410" cy="550247"/>
          </a:xfrm>
          <a:prstGeom prst="rightArrow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H-beam</a:t>
            </a:r>
          </a:p>
        </p:txBody>
      </p:sp>
      <p:cxnSp>
        <p:nvCxnSpPr>
          <p:cNvPr id="21" name="Gerade Verbindung mit Pfeil 37">
            <a:extLst>
              <a:ext uri="{FF2B5EF4-FFF2-40B4-BE49-F238E27FC236}">
                <a16:creationId xmlns:a16="http://schemas.microsoft.com/office/drawing/2014/main" id="{51E81F85-0168-45DA-9A19-B53AA26F51E9}"/>
              </a:ext>
            </a:extLst>
          </p:cNvPr>
          <p:cNvCxnSpPr>
            <a:cxnSpLocks/>
          </p:cNvCxnSpPr>
          <p:nvPr/>
        </p:nvCxnSpPr>
        <p:spPr>
          <a:xfrm>
            <a:off x="896778" y="4284908"/>
            <a:ext cx="62446" cy="432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Ellipse 40">
            <a:extLst>
              <a:ext uri="{FF2B5EF4-FFF2-40B4-BE49-F238E27FC236}">
                <a16:creationId xmlns:a16="http://schemas.microsoft.com/office/drawing/2014/main" id="{8B90F8DB-E91A-44A5-9542-E65316AD6406}"/>
              </a:ext>
            </a:extLst>
          </p:cNvPr>
          <p:cNvSpPr/>
          <p:nvPr/>
        </p:nvSpPr>
        <p:spPr>
          <a:xfrm>
            <a:off x="6420711" y="3934915"/>
            <a:ext cx="1580385" cy="900240"/>
          </a:xfrm>
          <a:prstGeom prst="ellipse">
            <a:avLst/>
          </a:prstGeom>
          <a:noFill/>
          <a:ln w="381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ross 24">
            <a:extLst>
              <a:ext uri="{FF2B5EF4-FFF2-40B4-BE49-F238E27FC236}">
                <a16:creationId xmlns:a16="http://schemas.microsoft.com/office/drawing/2014/main" id="{0F95F7E6-A801-48E3-A0EA-F78A10B038D4}"/>
              </a:ext>
            </a:extLst>
          </p:cNvPr>
          <p:cNvSpPr/>
          <p:nvPr/>
        </p:nvSpPr>
        <p:spPr>
          <a:xfrm rot="2820855">
            <a:off x="9717486" y="4516028"/>
            <a:ext cx="338752" cy="324570"/>
          </a:xfrm>
          <a:prstGeom prst="plus">
            <a:avLst>
              <a:gd name="adj" fmla="val 40652"/>
            </a:avLst>
          </a:prstGeom>
          <a:solidFill>
            <a:srgbClr val="BE32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feld 15">
            <a:extLst>
              <a:ext uri="{FF2B5EF4-FFF2-40B4-BE49-F238E27FC236}">
                <a16:creationId xmlns:a16="http://schemas.microsoft.com/office/drawing/2014/main" id="{534DAD04-AC73-4C00-BC3A-C9471E98F477}"/>
              </a:ext>
            </a:extLst>
          </p:cNvPr>
          <p:cNvSpPr txBox="1"/>
          <p:nvPr/>
        </p:nvSpPr>
        <p:spPr>
          <a:xfrm rot="19294468">
            <a:off x="9081028" y="3802764"/>
            <a:ext cx="61410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UV Laser Beam</a:t>
            </a:r>
          </a:p>
        </p:txBody>
      </p:sp>
    </p:spTree>
    <p:extLst>
      <p:ext uri="{BB962C8B-B14F-4D97-AF65-F5344CB8AC3E}">
        <p14:creationId xmlns:p14="http://schemas.microsoft.com/office/powerpoint/2010/main" val="376012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3">
            <a:extLst>
              <a:ext uri="{FF2B5EF4-FFF2-40B4-BE49-F238E27FC236}">
                <a16:creationId xmlns:a16="http://schemas.microsoft.com/office/drawing/2014/main" id="{44893594-76DD-4BF8-B38C-5A44B41C38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077" b="14872"/>
          <a:stretch/>
        </p:blipFill>
        <p:spPr>
          <a:xfrm>
            <a:off x="1047261" y="2042598"/>
            <a:ext cx="9636370" cy="4484619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Beam Experimental Setup</a:t>
            </a: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38E621A7-E9FD-4531-ADAF-3A6560EA847A}"/>
              </a:ext>
            </a:extLst>
          </p:cNvPr>
          <p:cNvSpPr txBox="1"/>
          <p:nvPr/>
        </p:nvSpPr>
        <p:spPr>
          <a:xfrm rot="19294468">
            <a:off x="3985017" y="2159794"/>
            <a:ext cx="2082916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Coldhead</a:t>
            </a:r>
            <a:r>
              <a:rPr lang="en-US" dirty="0">
                <a:solidFill>
                  <a:sysClr val="windowText" lastClr="000000"/>
                </a:solidFill>
              </a:rPr>
              <a:t> 1 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6-30K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817652E3-4568-4026-8C16-656923328835}"/>
              </a:ext>
            </a:extLst>
          </p:cNvPr>
          <p:cNvSpPr txBox="1"/>
          <p:nvPr/>
        </p:nvSpPr>
        <p:spPr>
          <a:xfrm rot="19294468">
            <a:off x="1468845" y="4533154"/>
            <a:ext cx="1161030" cy="553998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Hydrogen Plasma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9082B424-CF5B-4068-B6F0-034E32B29E6C}"/>
              </a:ext>
            </a:extLst>
          </p:cNvPr>
          <p:cNvSpPr txBox="1"/>
          <p:nvPr/>
        </p:nvSpPr>
        <p:spPr>
          <a:xfrm rot="19294468">
            <a:off x="5086757" y="3529791"/>
            <a:ext cx="853004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chopper</a:t>
            </a:r>
          </a:p>
        </p:txBody>
      </p:sp>
      <p:sp>
        <p:nvSpPr>
          <p:cNvPr id="9" name="Textfeld 11">
            <a:extLst>
              <a:ext uri="{FF2B5EF4-FFF2-40B4-BE49-F238E27FC236}">
                <a16:creationId xmlns:a16="http://schemas.microsoft.com/office/drawing/2014/main" id="{7E71626E-FD34-410E-B5F9-5E1DF02F6E6C}"/>
              </a:ext>
            </a:extLst>
          </p:cNvPr>
          <p:cNvSpPr txBox="1"/>
          <p:nvPr/>
        </p:nvSpPr>
        <p:spPr>
          <a:xfrm rot="19294468">
            <a:off x="5820400" y="2585601"/>
            <a:ext cx="1480948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Slits (not used)</a:t>
            </a:r>
          </a:p>
        </p:txBody>
      </p:sp>
      <p:sp>
        <p:nvSpPr>
          <p:cNvPr id="10" name="Textfeld 12">
            <a:extLst>
              <a:ext uri="{FF2B5EF4-FFF2-40B4-BE49-F238E27FC236}">
                <a16:creationId xmlns:a16="http://schemas.microsoft.com/office/drawing/2014/main" id="{39852B5B-6C41-48E4-BD59-42F1EDA116C0}"/>
              </a:ext>
            </a:extLst>
          </p:cNvPr>
          <p:cNvSpPr txBox="1"/>
          <p:nvPr/>
        </p:nvSpPr>
        <p:spPr>
          <a:xfrm rot="19294468">
            <a:off x="4802612" y="5643284"/>
            <a:ext cx="1593447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pipe apertures</a:t>
            </a:r>
          </a:p>
        </p:txBody>
      </p:sp>
      <p:sp>
        <p:nvSpPr>
          <p:cNvPr id="11" name="Textfeld 13">
            <a:extLst>
              <a:ext uri="{FF2B5EF4-FFF2-40B4-BE49-F238E27FC236}">
                <a16:creationId xmlns:a16="http://schemas.microsoft.com/office/drawing/2014/main" id="{4049C9EA-605E-45C1-A1D8-85CFDE16E683}"/>
              </a:ext>
            </a:extLst>
          </p:cNvPr>
          <p:cNvSpPr txBox="1"/>
          <p:nvPr/>
        </p:nvSpPr>
        <p:spPr>
          <a:xfrm rot="19294468">
            <a:off x="7260191" y="5399234"/>
            <a:ext cx="1913805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GQS chamber</a:t>
            </a:r>
          </a:p>
        </p:txBody>
      </p:sp>
      <p:sp>
        <p:nvSpPr>
          <p:cNvPr id="12" name="Textfeld 14">
            <a:extLst>
              <a:ext uri="{FF2B5EF4-FFF2-40B4-BE49-F238E27FC236}">
                <a16:creationId xmlns:a16="http://schemas.microsoft.com/office/drawing/2014/main" id="{C3DC0225-5A41-49FE-A8D0-82D998BE1BCF}"/>
              </a:ext>
            </a:extLst>
          </p:cNvPr>
          <p:cNvSpPr txBox="1"/>
          <p:nvPr/>
        </p:nvSpPr>
        <p:spPr>
          <a:xfrm rot="19294468">
            <a:off x="8719337" y="2580753"/>
            <a:ext cx="1681794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Coldhead</a:t>
            </a:r>
            <a:r>
              <a:rPr lang="en-US" dirty="0">
                <a:solidFill>
                  <a:sysClr val="windowText" lastClr="000000"/>
                </a:solidFill>
              </a:rPr>
              <a:t> 2 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9K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Textfeld 15">
            <a:extLst>
              <a:ext uri="{FF2B5EF4-FFF2-40B4-BE49-F238E27FC236}">
                <a16:creationId xmlns:a16="http://schemas.microsoft.com/office/drawing/2014/main" id="{E784FC15-4344-44B5-8E7C-04157743BB1A}"/>
              </a:ext>
            </a:extLst>
          </p:cNvPr>
          <p:cNvSpPr txBox="1"/>
          <p:nvPr/>
        </p:nvSpPr>
        <p:spPr>
          <a:xfrm rot="19294468">
            <a:off x="8666103" y="4439903"/>
            <a:ext cx="614106" cy="27699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 MCP </a:t>
            </a:r>
          </a:p>
        </p:txBody>
      </p:sp>
      <p:cxnSp>
        <p:nvCxnSpPr>
          <p:cNvPr id="14" name="Gerade Verbindung mit Pfeil 17">
            <a:extLst>
              <a:ext uri="{FF2B5EF4-FFF2-40B4-BE49-F238E27FC236}">
                <a16:creationId xmlns:a16="http://schemas.microsoft.com/office/drawing/2014/main" id="{01985DF8-29F7-4714-B35B-62B95CAF9685}"/>
              </a:ext>
            </a:extLst>
          </p:cNvPr>
          <p:cNvCxnSpPr>
            <a:cxnSpLocks/>
          </p:cNvCxnSpPr>
          <p:nvPr/>
        </p:nvCxnSpPr>
        <p:spPr>
          <a:xfrm>
            <a:off x="6098876" y="3211615"/>
            <a:ext cx="47328" cy="841118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8">
            <a:extLst>
              <a:ext uri="{FF2B5EF4-FFF2-40B4-BE49-F238E27FC236}">
                <a16:creationId xmlns:a16="http://schemas.microsoft.com/office/drawing/2014/main" id="{CBBB4E2F-AD20-4040-8064-5331AB761B30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644857" y="2832603"/>
            <a:ext cx="2094" cy="1048545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20">
            <a:extLst>
              <a:ext uri="{FF2B5EF4-FFF2-40B4-BE49-F238E27FC236}">
                <a16:creationId xmlns:a16="http://schemas.microsoft.com/office/drawing/2014/main" id="{90D367DC-F009-4377-BD5E-F8FF27057791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599336" y="3776793"/>
            <a:ext cx="329112" cy="455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Gerade Verbindung mit Pfeil 23">
            <a:extLst>
              <a:ext uri="{FF2B5EF4-FFF2-40B4-BE49-F238E27FC236}">
                <a16:creationId xmlns:a16="http://schemas.microsoft.com/office/drawing/2014/main" id="{CD74AD70-2353-4368-AD46-4323CB2F0B98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6223502" y="4558356"/>
            <a:ext cx="507410" cy="728267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25">
            <a:extLst>
              <a:ext uri="{FF2B5EF4-FFF2-40B4-BE49-F238E27FC236}">
                <a16:creationId xmlns:a16="http://schemas.microsoft.com/office/drawing/2014/main" id="{4D9CFD84-7451-45CF-AB28-0B119B2CB1BD}"/>
              </a:ext>
            </a:extLst>
          </p:cNvPr>
          <p:cNvCxnSpPr>
            <a:cxnSpLocks/>
          </p:cNvCxnSpPr>
          <p:nvPr/>
        </p:nvCxnSpPr>
        <p:spPr>
          <a:xfrm flipH="1" flipV="1">
            <a:off x="4800347" y="5286623"/>
            <a:ext cx="823383" cy="487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Gerade Verbindung mit Pfeil 27">
            <a:extLst>
              <a:ext uri="{FF2B5EF4-FFF2-40B4-BE49-F238E27FC236}">
                <a16:creationId xmlns:a16="http://schemas.microsoft.com/office/drawing/2014/main" id="{978A25F2-5BC2-4304-A527-46527A3A22A9}"/>
              </a:ext>
            </a:extLst>
          </p:cNvPr>
          <p:cNvCxnSpPr>
            <a:cxnSpLocks/>
            <a:stCxn id="10" idx="3"/>
          </p:cNvCxnSpPr>
          <p:nvPr/>
        </p:nvCxnSpPr>
        <p:spPr>
          <a:xfrm flipH="1" flipV="1">
            <a:off x="5976014" y="4637063"/>
            <a:ext cx="247488" cy="649560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30">
            <a:extLst>
              <a:ext uri="{FF2B5EF4-FFF2-40B4-BE49-F238E27FC236}">
                <a16:creationId xmlns:a16="http://schemas.microsoft.com/office/drawing/2014/main" id="{C4090C29-7C6B-449B-A62F-1A077E102B21}"/>
              </a:ext>
            </a:extLst>
          </p:cNvPr>
          <p:cNvSpPr txBox="1"/>
          <p:nvPr/>
        </p:nvSpPr>
        <p:spPr>
          <a:xfrm rot="21183187">
            <a:off x="3968249" y="4702991"/>
            <a:ext cx="976410" cy="550247"/>
          </a:xfrm>
          <a:prstGeom prst="rightArrow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H-beam</a:t>
            </a:r>
          </a:p>
        </p:txBody>
      </p:sp>
      <p:cxnSp>
        <p:nvCxnSpPr>
          <p:cNvPr id="21" name="Gerade Verbindung mit Pfeil 37">
            <a:extLst>
              <a:ext uri="{FF2B5EF4-FFF2-40B4-BE49-F238E27FC236}">
                <a16:creationId xmlns:a16="http://schemas.microsoft.com/office/drawing/2014/main" id="{51E81F85-0168-45DA-9A19-B53AA26F51E9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221514" y="5027159"/>
            <a:ext cx="293280" cy="386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Ellipse 40">
            <a:extLst>
              <a:ext uri="{FF2B5EF4-FFF2-40B4-BE49-F238E27FC236}">
                <a16:creationId xmlns:a16="http://schemas.microsoft.com/office/drawing/2014/main" id="{8B90F8DB-E91A-44A5-9542-E65316AD6406}"/>
              </a:ext>
            </a:extLst>
          </p:cNvPr>
          <p:cNvSpPr/>
          <p:nvPr/>
        </p:nvSpPr>
        <p:spPr>
          <a:xfrm>
            <a:off x="7042197" y="3640422"/>
            <a:ext cx="1629346" cy="1517215"/>
          </a:xfrm>
          <a:prstGeom prst="ellipse">
            <a:avLst/>
          </a:prstGeom>
          <a:noFill/>
          <a:ln w="381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25" name="Cross 24">
            <a:extLst>
              <a:ext uri="{FF2B5EF4-FFF2-40B4-BE49-F238E27FC236}">
                <a16:creationId xmlns:a16="http://schemas.microsoft.com/office/drawing/2014/main" id="{0F95F7E6-A801-48E3-A0EA-F78A10B038D4}"/>
              </a:ext>
            </a:extLst>
          </p:cNvPr>
          <p:cNvSpPr/>
          <p:nvPr/>
        </p:nvSpPr>
        <p:spPr>
          <a:xfrm rot="2820855">
            <a:off x="9218704" y="4126167"/>
            <a:ext cx="338752" cy="324570"/>
          </a:xfrm>
          <a:prstGeom prst="plus">
            <a:avLst>
              <a:gd name="adj" fmla="val 40652"/>
            </a:avLst>
          </a:prstGeom>
          <a:solidFill>
            <a:srgbClr val="BE32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26" name="Textfeld 15">
            <a:extLst>
              <a:ext uri="{FF2B5EF4-FFF2-40B4-BE49-F238E27FC236}">
                <a16:creationId xmlns:a16="http://schemas.microsoft.com/office/drawing/2014/main" id="{534DAD04-AC73-4C00-BC3A-C9471E98F477}"/>
              </a:ext>
            </a:extLst>
          </p:cNvPr>
          <p:cNvSpPr txBox="1"/>
          <p:nvPr/>
        </p:nvSpPr>
        <p:spPr>
          <a:xfrm rot="19294468">
            <a:off x="9488509" y="3457717"/>
            <a:ext cx="614106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 UV Laser Beam</a:t>
            </a:r>
          </a:p>
        </p:txBody>
      </p:sp>
    </p:spTree>
    <p:extLst>
      <p:ext uri="{BB962C8B-B14F-4D97-AF65-F5344CB8AC3E}">
        <p14:creationId xmlns:p14="http://schemas.microsoft.com/office/powerpoint/2010/main" val="27781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Installation of GQS Spectrometer – July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95B5D-88F9-4AFB-9E43-8309BF62B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dirty="0"/>
              <a:t>Silicon Mirror + Absorber separated by 200 µm spacers were inserted</a:t>
            </a:r>
          </a:p>
          <a:p>
            <a:endParaRPr lang="en-GB" dirty="0"/>
          </a:p>
        </p:txBody>
      </p:sp>
      <p:grpSp>
        <p:nvGrpSpPr>
          <p:cNvPr id="4" name="Gruppieren 222">
            <a:extLst>
              <a:ext uri="{FF2B5EF4-FFF2-40B4-BE49-F238E27FC236}">
                <a16:creationId xmlns:a16="http://schemas.microsoft.com/office/drawing/2014/main" id="{BEDD3E1D-70AA-49AF-97DA-2593C89142CF}"/>
              </a:ext>
            </a:extLst>
          </p:cNvPr>
          <p:cNvGrpSpPr/>
          <p:nvPr/>
        </p:nvGrpSpPr>
        <p:grpSpPr>
          <a:xfrm>
            <a:off x="2035092" y="4112214"/>
            <a:ext cx="2556727" cy="1307615"/>
            <a:chOff x="3570725" y="2824048"/>
            <a:chExt cx="2556727" cy="1307615"/>
          </a:xfrm>
        </p:grpSpPr>
        <p:sp>
          <p:nvSpPr>
            <p:cNvPr id="5" name="Rechteck 223">
              <a:extLst>
                <a:ext uri="{FF2B5EF4-FFF2-40B4-BE49-F238E27FC236}">
                  <a16:creationId xmlns:a16="http://schemas.microsoft.com/office/drawing/2014/main" id="{DCED6E38-6A20-4CEE-AE45-7C35673DBEA9}"/>
                </a:ext>
              </a:extLst>
            </p:cNvPr>
            <p:cNvSpPr/>
            <p:nvPr/>
          </p:nvSpPr>
          <p:spPr>
            <a:xfrm>
              <a:off x="3570725" y="3539808"/>
              <a:ext cx="2540761" cy="5918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Mirror</a:t>
              </a:r>
            </a:p>
          </p:txBody>
        </p:sp>
        <p:grpSp>
          <p:nvGrpSpPr>
            <p:cNvPr id="6" name="Gruppieren 224">
              <a:extLst>
                <a:ext uri="{FF2B5EF4-FFF2-40B4-BE49-F238E27FC236}">
                  <a16:creationId xmlns:a16="http://schemas.microsoft.com/office/drawing/2014/main" id="{427BEDF7-0275-4D9F-AFC6-3E1CDBF8ACDF}"/>
                </a:ext>
              </a:extLst>
            </p:cNvPr>
            <p:cNvGrpSpPr/>
            <p:nvPr/>
          </p:nvGrpSpPr>
          <p:grpSpPr>
            <a:xfrm>
              <a:off x="3586695" y="2824048"/>
              <a:ext cx="2540757" cy="624186"/>
              <a:chOff x="2746478" y="3019403"/>
              <a:chExt cx="2540757" cy="624186"/>
            </a:xfrm>
          </p:grpSpPr>
          <p:grpSp>
            <p:nvGrpSpPr>
              <p:cNvPr id="7" name="Gruppieren 227">
                <a:extLst>
                  <a:ext uri="{FF2B5EF4-FFF2-40B4-BE49-F238E27FC236}">
                    <a16:creationId xmlns:a16="http://schemas.microsoft.com/office/drawing/2014/main" id="{2FC44D8F-8F21-4E03-828D-42C44F561042}"/>
                  </a:ext>
                </a:extLst>
              </p:cNvPr>
              <p:cNvGrpSpPr/>
              <p:nvPr/>
            </p:nvGrpSpPr>
            <p:grpSpPr>
              <a:xfrm>
                <a:off x="2752376" y="3428849"/>
                <a:ext cx="2486937" cy="214740"/>
                <a:chOff x="1014933" y="3338749"/>
                <a:chExt cx="3121145" cy="269503"/>
              </a:xfrm>
            </p:grpSpPr>
            <p:sp>
              <p:nvSpPr>
                <p:cNvPr id="9" name="Flussdiagramm: Verzögerung 229">
                  <a:extLst>
                    <a:ext uri="{FF2B5EF4-FFF2-40B4-BE49-F238E27FC236}">
                      <a16:creationId xmlns:a16="http://schemas.microsoft.com/office/drawing/2014/main" id="{C6473BAF-C233-4927-A150-5C74F0246C4C}"/>
                    </a:ext>
                  </a:extLst>
                </p:cNvPr>
                <p:cNvSpPr/>
                <p:nvPr/>
              </p:nvSpPr>
              <p:spPr>
                <a:xfrm rot="5400000">
                  <a:off x="913595" y="344008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Flussdiagramm: Verzögerung 230">
                  <a:extLst>
                    <a:ext uri="{FF2B5EF4-FFF2-40B4-BE49-F238E27FC236}">
                      <a16:creationId xmlns:a16="http://schemas.microsoft.com/office/drawing/2014/main" id="{CB7B44F6-6095-4F99-912D-E91D11367D5C}"/>
                    </a:ext>
                  </a:extLst>
                </p:cNvPr>
                <p:cNvSpPr/>
                <p:nvPr/>
              </p:nvSpPr>
              <p:spPr>
                <a:xfrm rot="5400000">
                  <a:off x="952488" y="344660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" name="Flussdiagramm: Verzögerung 231">
                  <a:extLst>
                    <a:ext uri="{FF2B5EF4-FFF2-40B4-BE49-F238E27FC236}">
                      <a16:creationId xmlns:a16="http://schemas.microsoft.com/office/drawing/2014/main" id="{A52B450E-3BEE-4A22-ACD8-F4FA23E4C177}"/>
                    </a:ext>
                  </a:extLst>
                </p:cNvPr>
                <p:cNvSpPr/>
                <p:nvPr/>
              </p:nvSpPr>
              <p:spPr>
                <a:xfrm rot="5400000">
                  <a:off x="991380" y="344660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" name="Flussdiagramm: Verzögerung 232">
                  <a:extLst>
                    <a:ext uri="{FF2B5EF4-FFF2-40B4-BE49-F238E27FC236}">
                      <a16:creationId xmlns:a16="http://schemas.microsoft.com/office/drawing/2014/main" id="{6005DE6B-A656-4A80-8B16-227A4F256651}"/>
                    </a:ext>
                  </a:extLst>
                </p:cNvPr>
                <p:cNvSpPr/>
                <p:nvPr/>
              </p:nvSpPr>
              <p:spPr>
                <a:xfrm rot="5400000">
                  <a:off x="1030272" y="344008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Flussdiagramm: Verzögerung 233">
                  <a:extLst>
                    <a:ext uri="{FF2B5EF4-FFF2-40B4-BE49-F238E27FC236}">
                      <a16:creationId xmlns:a16="http://schemas.microsoft.com/office/drawing/2014/main" id="{75D01C8D-D25C-4C6F-A3F4-C76B5327B5AF}"/>
                    </a:ext>
                  </a:extLst>
                </p:cNvPr>
                <p:cNvSpPr/>
                <p:nvPr/>
              </p:nvSpPr>
              <p:spPr>
                <a:xfrm rot="5400000">
                  <a:off x="1068401" y="346222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Flussdiagramm: Verzögerung 234">
                  <a:extLst>
                    <a:ext uri="{FF2B5EF4-FFF2-40B4-BE49-F238E27FC236}">
                      <a16:creationId xmlns:a16="http://schemas.microsoft.com/office/drawing/2014/main" id="{0DF0727C-A208-485F-8285-476EAC082E17}"/>
                    </a:ext>
                  </a:extLst>
                </p:cNvPr>
                <p:cNvSpPr/>
                <p:nvPr/>
              </p:nvSpPr>
              <p:spPr>
                <a:xfrm rot="5400000">
                  <a:off x="1107293" y="346873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" name="Flussdiagramm: Verzögerung 235">
                  <a:extLst>
                    <a:ext uri="{FF2B5EF4-FFF2-40B4-BE49-F238E27FC236}">
                      <a16:creationId xmlns:a16="http://schemas.microsoft.com/office/drawing/2014/main" id="{441186DF-4C21-4D62-A439-FC6634A202EA}"/>
                    </a:ext>
                  </a:extLst>
                </p:cNvPr>
                <p:cNvSpPr/>
                <p:nvPr/>
              </p:nvSpPr>
              <p:spPr>
                <a:xfrm rot="5400000">
                  <a:off x="1146186" y="346874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Flussdiagramm: Verzögerung 236">
                  <a:extLst>
                    <a:ext uri="{FF2B5EF4-FFF2-40B4-BE49-F238E27FC236}">
                      <a16:creationId xmlns:a16="http://schemas.microsoft.com/office/drawing/2014/main" id="{2A8591E8-78E4-4C83-9711-65F976B802DD}"/>
                    </a:ext>
                  </a:extLst>
                </p:cNvPr>
                <p:cNvSpPr/>
                <p:nvPr/>
              </p:nvSpPr>
              <p:spPr>
                <a:xfrm rot="5400000">
                  <a:off x="1185078" y="347525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Flussdiagramm: Verzögerung 237">
                  <a:extLst>
                    <a:ext uri="{FF2B5EF4-FFF2-40B4-BE49-F238E27FC236}">
                      <a16:creationId xmlns:a16="http://schemas.microsoft.com/office/drawing/2014/main" id="{C49DF27F-FABC-4D31-B318-65B1FEA0BF00}"/>
                    </a:ext>
                  </a:extLst>
                </p:cNvPr>
                <p:cNvSpPr/>
                <p:nvPr/>
              </p:nvSpPr>
              <p:spPr>
                <a:xfrm rot="5400000">
                  <a:off x="1223206" y="346743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" name="Flussdiagramm: Verzögerung 238">
                  <a:extLst>
                    <a:ext uri="{FF2B5EF4-FFF2-40B4-BE49-F238E27FC236}">
                      <a16:creationId xmlns:a16="http://schemas.microsoft.com/office/drawing/2014/main" id="{DFC388AA-A76E-43DB-8D29-B85A5D09B447}"/>
                    </a:ext>
                  </a:extLst>
                </p:cNvPr>
                <p:cNvSpPr/>
                <p:nvPr/>
              </p:nvSpPr>
              <p:spPr>
                <a:xfrm rot="5400000">
                  <a:off x="1262099" y="347394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" name="Flussdiagramm: Verzögerung 239">
                  <a:extLst>
                    <a:ext uri="{FF2B5EF4-FFF2-40B4-BE49-F238E27FC236}">
                      <a16:creationId xmlns:a16="http://schemas.microsoft.com/office/drawing/2014/main" id="{1BE395E4-79EC-48CB-900F-0EBE1251630E}"/>
                    </a:ext>
                  </a:extLst>
                </p:cNvPr>
                <p:cNvSpPr/>
                <p:nvPr/>
              </p:nvSpPr>
              <p:spPr>
                <a:xfrm rot="5400000">
                  <a:off x="1300991" y="3473951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Flussdiagramm: Verzögerung 240">
                  <a:extLst>
                    <a:ext uri="{FF2B5EF4-FFF2-40B4-BE49-F238E27FC236}">
                      <a16:creationId xmlns:a16="http://schemas.microsoft.com/office/drawing/2014/main" id="{D6C4D87D-F57A-4F09-ABAE-63AB83E018FB}"/>
                    </a:ext>
                  </a:extLst>
                </p:cNvPr>
                <p:cNvSpPr/>
                <p:nvPr/>
              </p:nvSpPr>
              <p:spPr>
                <a:xfrm rot="5400000">
                  <a:off x="1339883" y="348046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Flussdiagramm: Verzögerung 241">
                  <a:extLst>
                    <a:ext uri="{FF2B5EF4-FFF2-40B4-BE49-F238E27FC236}">
                      <a16:creationId xmlns:a16="http://schemas.microsoft.com/office/drawing/2014/main" id="{F0982276-7312-4504-A1A1-D6BBD8D3AAC3}"/>
                    </a:ext>
                  </a:extLst>
                </p:cNvPr>
                <p:cNvSpPr/>
                <p:nvPr/>
              </p:nvSpPr>
              <p:spPr>
                <a:xfrm rot="5400000">
                  <a:off x="1369606" y="346222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" name="Flussdiagramm: Verzögerung 242">
                  <a:extLst>
                    <a:ext uri="{FF2B5EF4-FFF2-40B4-BE49-F238E27FC236}">
                      <a16:creationId xmlns:a16="http://schemas.microsoft.com/office/drawing/2014/main" id="{A4A76A82-D0C8-4B6C-83DC-DBCC4E0BAB68}"/>
                    </a:ext>
                  </a:extLst>
                </p:cNvPr>
                <p:cNvSpPr/>
                <p:nvPr/>
              </p:nvSpPr>
              <p:spPr>
                <a:xfrm rot="5400000">
                  <a:off x="1408498" y="346874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Flussdiagramm: Verzögerung 243">
                  <a:extLst>
                    <a:ext uri="{FF2B5EF4-FFF2-40B4-BE49-F238E27FC236}">
                      <a16:creationId xmlns:a16="http://schemas.microsoft.com/office/drawing/2014/main" id="{66B3B410-6A3B-4F54-8918-4EB486424C8D}"/>
                    </a:ext>
                  </a:extLst>
                </p:cNvPr>
                <p:cNvSpPr/>
                <p:nvPr/>
              </p:nvSpPr>
              <p:spPr>
                <a:xfrm rot="5400000">
                  <a:off x="1447391" y="346874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Flussdiagramm: Verzögerung 244">
                  <a:extLst>
                    <a:ext uri="{FF2B5EF4-FFF2-40B4-BE49-F238E27FC236}">
                      <a16:creationId xmlns:a16="http://schemas.microsoft.com/office/drawing/2014/main" id="{AC91064E-DAF0-48BB-B5B7-7285C7AB9EF1}"/>
                    </a:ext>
                  </a:extLst>
                </p:cNvPr>
                <p:cNvSpPr/>
                <p:nvPr/>
              </p:nvSpPr>
              <p:spPr>
                <a:xfrm rot="5400000">
                  <a:off x="1486283" y="347526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Flussdiagramm: Verzögerung 245">
                  <a:extLst>
                    <a:ext uri="{FF2B5EF4-FFF2-40B4-BE49-F238E27FC236}">
                      <a16:creationId xmlns:a16="http://schemas.microsoft.com/office/drawing/2014/main" id="{3B78DABA-DCD3-47E1-A990-F797C4E6C108}"/>
                    </a:ext>
                  </a:extLst>
                </p:cNvPr>
                <p:cNvSpPr/>
                <p:nvPr/>
              </p:nvSpPr>
              <p:spPr>
                <a:xfrm rot="5400000">
                  <a:off x="1524336" y="348046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Flussdiagramm: Verzögerung 246">
                  <a:extLst>
                    <a:ext uri="{FF2B5EF4-FFF2-40B4-BE49-F238E27FC236}">
                      <a16:creationId xmlns:a16="http://schemas.microsoft.com/office/drawing/2014/main" id="{C5AC97E0-00D9-4CD9-B378-8DA9D541D6A7}"/>
                    </a:ext>
                  </a:extLst>
                </p:cNvPr>
                <p:cNvSpPr/>
                <p:nvPr/>
              </p:nvSpPr>
              <p:spPr>
                <a:xfrm rot="5400000">
                  <a:off x="1559641" y="345037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Flussdiagramm: Verzögerung 247">
                  <a:extLst>
                    <a:ext uri="{FF2B5EF4-FFF2-40B4-BE49-F238E27FC236}">
                      <a16:creationId xmlns:a16="http://schemas.microsoft.com/office/drawing/2014/main" id="{78237AD3-75F2-4BB4-90A1-E2B549A4BA9A}"/>
                    </a:ext>
                  </a:extLst>
                </p:cNvPr>
                <p:cNvSpPr/>
                <p:nvPr/>
              </p:nvSpPr>
              <p:spPr>
                <a:xfrm rot="5400000">
                  <a:off x="1598534" y="3456891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Flussdiagramm: Verzögerung 248">
                  <a:extLst>
                    <a:ext uri="{FF2B5EF4-FFF2-40B4-BE49-F238E27FC236}">
                      <a16:creationId xmlns:a16="http://schemas.microsoft.com/office/drawing/2014/main" id="{E9FDA74B-BCB3-47DF-94C9-31972859AF66}"/>
                    </a:ext>
                  </a:extLst>
                </p:cNvPr>
                <p:cNvSpPr/>
                <p:nvPr/>
              </p:nvSpPr>
              <p:spPr>
                <a:xfrm rot="5400000">
                  <a:off x="1637426" y="345689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" name="Flussdiagramm: Verzögerung 249">
                  <a:extLst>
                    <a:ext uri="{FF2B5EF4-FFF2-40B4-BE49-F238E27FC236}">
                      <a16:creationId xmlns:a16="http://schemas.microsoft.com/office/drawing/2014/main" id="{44B3C44A-F558-433F-995D-D4814CF5E577}"/>
                    </a:ext>
                  </a:extLst>
                </p:cNvPr>
                <p:cNvSpPr/>
                <p:nvPr/>
              </p:nvSpPr>
              <p:spPr>
                <a:xfrm rot="5400000">
                  <a:off x="1676318" y="345037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Flussdiagramm: Verzögerung 250">
                  <a:extLst>
                    <a:ext uri="{FF2B5EF4-FFF2-40B4-BE49-F238E27FC236}">
                      <a16:creationId xmlns:a16="http://schemas.microsoft.com/office/drawing/2014/main" id="{13317866-CC7C-44AE-9D43-D3F6CFF2D26D}"/>
                    </a:ext>
                  </a:extLst>
                </p:cNvPr>
                <p:cNvSpPr/>
                <p:nvPr/>
              </p:nvSpPr>
              <p:spPr>
                <a:xfrm rot="5400000">
                  <a:off x="1714447" y="347251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Flussdiagramm: Verzögerung 251">
                  <a:extLst>
                    <a:ext uri="{FF2B5EF4-FFF2-40B4-BE49-F238E27FC236}">
                      <a16:creationId xmlns:a16="http://schemas.microsoft.com/office/drawing/2014/main" id="{C8B085D4-9725-49CA-9C12-DA4D69111685}"/>
                    </a:ext>
                  </a:extLst>
                </p:cNvPr>
                <p:cNvSpPr/>
                <p:nvPr/>
              </p:nvSpPr>
              <p:spPr>
                <a:xfrm rot="5400000">
                  <a:off x="1753339" y="347902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Flussdiagramm: Verzögerung 252">
                  <a:extLst>
                    <a:ext uri="{FF2B5EF4-FFF2-40B4-BE49-F238E27FC236}">
                      <a16:creationId xmlns:a16="http://schemas.microsoft.com/office/drawing/2014/main" id="{400BF75C-862F-40CF-A73A-CF16AE086E33}"/>
                    </a:ext>
                  </a:extLst>
                </p:cNvPr>
                <p:cNvSpPr/>
                <p:nvPr/>
              </p:nvSpPr>
              <p:spPr>
                <a:xfrm rot="5400000">
                  <a:off x="1792232" y="3479031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Flussdiagramm: Verzögerung 253">
                  <a:extLst>
                    <a:ext uri="{FF2B5EF4-FFF2-40B4-BE49-F238E27FC236}">
                      <a16:creationId xmlns:a16="http://schemas.microsoft.com/office/drawing/2014/main" id="{3E5F4CE0-5F2D-48DB-97BE-C05CD85B554C}"/>
                    </a:ext>
                  </a:extLst>
                </p:cNvPr>
                <p:cNvSpPr/>
                <p:nvPr/>
              </p:nvSpPr>
              <p:spPr>
                <a:xfrm rot="5400000">
                  <a:off x="1831124" y="348554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Flussdiagramm: Verzögerung 254">
                  <a:extLst>
                    <a:ext uri="{FF2B5EF4-FFF2-40B4-BE49-F238E27FC236}">
                      <a16:creationId xmlns:a16="http://schemas.microsoft.com/office/drawing/2014/main" id="{D0B17508-1847-40A8-8079-87CC1478C01B}"/>
                    </a:ext>
                  </a:extLst>
                </p:cNvPr>
                <p:cNvSpPr/>
                <p:nvPr/>
              </p:nvSpPr>
              <p:spPr>
                <a:xfrm rot="5400000">
                  <a:off x="1869252" y="347772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Flussdiagramm: Verzögerung 255">
                  <a:extLst>
                    <a:ext uri="{FF2B5EF4-FFF2-40B4-BE49-F238E27FC236}">
                      <a16:creationId xmlns:a16="http://schemas.microsoft.com/office/drawing/2014/main" id="{78ED7BEF-8C3B-4222-8F28-FDAF9DF95050}"/>
                    </a:ext>
                  </a:extLst>
                </p:cNvPr>
                <p:cNvSpPr/>
                <p:nvPr/>
              </p:nvSpPr>
              <p:spPr>
                <a:xfrm rot="5400000">
                  <a:off x="1908145" y="348423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Flussdiagramm: Verzögerung 256">
                  <a:extLst>
                    <a:ext uri="{FF2B5EF4-FFF2-40B4-BE49-F238E27FC236}">
                      <a16:creationId xmlns:a16="http://schemas.microsoft.com/office/drawing/2014/main" id="{5A9FF2CE-810C-411B-BD58-D7912DDB1568}"/>
                    </a:ext>
                  </a:extLst>
                </p:cNvPr>
                <p:cNvSpPr/>
                <p:nvPr/>
              </p:nvSpPr>
              <p:spPr>
                <a:xfrm rot="5400000">
                  <a:off x="1947037" y="348424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Flussdiagramm: Verzögerung 257">
                  <a:extLst>
                    <a:ext uri="{FF2B5EF4-FFF2-40B4-BE49-F238E27FC236}">
                      <a16:creationId xmlns:a16="http://schemas.microsoft.com/office/drawing/2014/main" id="{E9A64B9D-BF70-4F70-ACD4-2A18A7638EEF}"/>
                    </a:ext>
                  </a:extLst>
                </p:cNvPr>
                <p:cNvSpPr/>
                <p:nvPr/>
              </p:nvSpPr>
              <p:spPr>
                <a:xfrm rot="5400000">
                  <a:off x="1985929" y="349076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Flussdiagramm: Verzögerung 258">
                  <a:extLst>
                    <a:ext uri="{FF2B5EF4-FFF2-40B4-BE49-F238E27FC236}">
                      <a16:creationId xmlns:a16="http://schemas.microsoft.com/office/drawing/2014/main" id="{C130F3E2-78E4-4BCE-BE45-A764750F94B6}"/>
                    </a:ext>
                  </a:extLst>
                </p:cNvPr>
                <p:cNvSpPr/>
                <p:nvPr/>
              </p:nvSpPr>
              <p:spPr>
                <a:xfrm rot="5400000">
                  <a:off x="2015652" y="347252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Flussdiagramm: Verzögerung 259">
                  <a:extLst>
                    <a:ext uri="{FF2B5EF4-FFF2-40B4-BE49-F238E27FC236}">
                      <a16:creationId xmlns:a16="http://schemas.microsoft.com/office/drawing/2014/main" id="{606B4E41-B209-4FCA-9664-037F4DDA39D1}"/>
                    </a:ext>
                  </a:extLst>
                </p:cNvPr>
                <p:cNvSpPr/>
                <p:nvPr/>
              </p:nvSpPr>
              <p:spPr>
                <a:xfrm rot="5400000">
                  <a:off x="2054544" y="347903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Flussdiagramm: Verzögerung 260">
                  <a:extLst>
                    <a:ext uri="{FF2B5EF4-FFF2-40B4-BE49-F238E27FC236}">
                      <a16:creationId xmlns:a16="http://schemas.microsoft.com/office/drawing/2014/main" id="{D8A08B2D-4722-443E-A00D-0FAC4DD75064}"/>
                    </a:ext>
                  </a:extLst>
                </p:cNvPr>
                <p:cNvSpPr/>
                <p:nvPr/>
              </p:nvSpPr>
              <p:spPr>
                <a:xfrm rot="5400000">
                  <a:off x="2093437" y="347903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Flussdiagramm: Verzögerung 261">
                  <a:extLst>
                    <a:ext uri="{FF2B5EF4-FFF2-40B4-BE49-F238E27FC236}">
                      <a16:creationId xmlns:a16="http://schemas.microsoft.com/office/drawing/2014/main" id="{C0EE1752-2531-4E74-BAA9-9732199A6331}"/>
                    </a:ext>
                  </a:extLst>
                </p:cNvPr>
                <p:cNvSpPr/>
                <p:nvPr/>
              </p:nvSpPr>
              <p:spPr>
                <a:xfrm rot="5400000">
                  <a:off x="2132329" y="348555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Flussdiagramm: Verzögerung 262">
                  <a:extLst>
                    <a:ext uri="{FF2B5EF4-FFF2-40B4-BE49-F238E27FC236}">
                      <a16:creationId xmlns:a16="http://schemas.microsoft.com/office/drawing/2014/main" id="{AE43B8D4-49BC-47F6-87BA-1A3018AE73BC}"/>
                    </a:ext>
                  </a:extLst>
                </p:cNvPr>
                <p:cNvSpPr/>
                <p:nvPr/>
              </p:nvSpPr>
              <p:spPr>
                <a:xfrm rot="5400000">
                  <a:off x="2170382" y="349076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Flussdiagramm: Verzögerung 263">
                  <a:extLst>
                    <a:ext uri="{FF2B5EF4-FFF2-40B4-BE49-F238E27FC236}">
                      <a16:creationId xmlns:a16="http://schemas.microsoft.com/office/drawing/2014/main" id="{19880026-ABFD-4652-B6AC-398C5A151175}"/>
                    </a:ext>
                  </a:extLst>
                </p:cNvPr>
                <p:cNvSpPr/>
                <p:nvPr/>
              </p:nvSpPr>
              <p:spPr>
                <a:xfrm rot="5400000">
                  <a:off x="2200511" y="344984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Flussdiagramm: Verzögerung 264">
                  <a:extLst>
                    <a:ext uri="{FF2B5EF4-FFF2-40B4-BE49-F238E27FC236}">
                      <a16:creationId xmlns:a16="http://schemas.microsoft.com/office/drawing/2014/main" id="{357C3E57-FFCD-46C0-96B5-01E6ACAC074A}"/>
                    </a:ext>
                  </a:extLst>
                </p:cNvPr>
                <p:cNvSpPr/>
                <p:nvPr/>
              </p:nvSpPr>
              <p:spPr>
                <a:xfrm rot="5400000">
                  <a:off x="2239404" y="345635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Flussdiagramm: Verzögerung 265">
                  <a:extLst>
                    <a:ext uri="{FF2B5EF4-FFF2-40B4-BE49-F238E27FC236}">
                      <a16:creationId xmlns:a16="http://schemas.microsoft.com/office/drawing/2014/main" id="{82FA130C-D1BB-49A0-825D-F30CBB54197D}"/>
                    </a:ext>
                  </a:extLst>
                </p:cNvPr>
                <p:cNvSpPr/>
                <p:nvPr/>
              </p:nvSpPr>
              <p:spPr>
                <a:xfrm rot="5400000">
                  <a:off x="2278296" y="345636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Flussdiagramm: Verzögerung 266">
                  <a:extLst>
                    <a:ext uri="{FF2B5EF4-FFF2-40B4-BE49-F238E27FC236}">
                      <a16:creationId xmlns:a16="http://schemas.microsoft.com/office/drawing/2014/main" id="{5FD1481D-A483-4BA9-9856-84E49BEBC492}"/>
                    </a:ext>
                  </a:extLst>
                </p:cNvPr>
                <p:cNvSpPr/>
                <p:nvPr/>
              </p:nvSpPr>
              <p:spPr>
                <a:xfrm rot="5400000">
                  <a:off x="2317188" y="344984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Flussdiagramm: Verzögerung 267">
                  <a:extLst>
                    <a:ext uri="{FF2B5EF4-FFF2-40B4-BE49-F238E27FC236}">
                      <a16:creationId xmlns:a16="http://schemas.microsoft.com/office/drawing/2014/main" id="{FBAF9094-557A-4E74-BDFE-5778064D0FFF}"/>
                    </a:ext>
                  </a:extLst>
                </p:cNvPr>
                <p:cNvSpPr/>
                <p:nvPr/>
              </p:nvSpPr>
              <p:spPr>
                <a:xfrm rot="5400000">
                  <a:off x="2355317" y="347198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Flussdiagramm: Verzögerung 268">
                  <a:extLst>
                    <a:ext uri="{FF2B5EF4-FFF2-40B4-BE49-F238E27FC236}">
                      <a16:creationId xmlns:a16="http://schemas.microsoft.com/office/drawing/2014/main" id="{5B2188BF-2ECB-41CB-96EF-46F2800B0A32}"/>
                    </a:ext>
                  </a:extLst>
                </p:cNvPr>
                <p:cNvSpPr/>
                <p:nvPr/>
              </p:nvSpPr>
              <p:spPr>
                <a:xfrm rot="5400000">
                  <a:off x="2394209" y="347849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Flussdiagramm: Verzögerung 269">
                  <a:extLst>
                    <a:ext uri="{FF2B5EF4-FFF2-40B4-BE49-F238E27FC236}">
                      <a16:creationId xmlns:a16="http://schemas.microsoft.com/office/drawing/2014/main" id="{DE74E39D-51C6-48A5-8F8B-DE82727B85FE}"/>
                    </a:ext>
                  </a:extLst>
                </p:cNvPr>
                <p:cNvSpPr/>
                <p:nvPr/>
              </p:nvSpPr>
              <p:spPr>
                <a:xfrm rot="5400000">
                  <a:off x="2433102" y="347849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Flussdiagramm: Verzögerung 270">
                  <a:extLst>
                    <a:ext uri="{FF2B5EF4-FFF2-40B4-BE49-F238E27FC236}">
                      <a16:creationId xmlns:a16="http://schemas.microsoft.com/office/drawing/2014/main" id="{46C7F60E-8485-4733-8D17-C50B2BC31CE4}"/>
                    </a:ext>
                  </a:extLst>
                </p:cNvPr>
                <p:cNvSpPr/>
                <p:nvPr/>
              </p:nvSpPr>
              <p:spPr>
                <a:xfrm rot="5400000">
                  <a:off x="2471994" y="348501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Flussdiagramm: Verzögerung 271">
                  <a:extLst>
                    <a:ext uri="{FF2B5EF4-FFF2-40B4-BE49-F238E27FC236}">
                      <a16:creationId xmlns:a16="http://schemas.microsoft.com/office/drawing/2014/main" id="{5CCCE6A4-A58B-4E20-BB7C-C8549A159B8F}"/>
                    </a:ext>
                  </a:extLst>
                </p:cNvPr>
                <p:cNvSpPr/>
                <p:nvPr/>
              </p:nvSpPr>
              <p:spPr>
                <a:xfrm rot="5400000">
                  <a:off x="2510122" y="347719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Flussdiagramm: Verzögerung 272">
                  <a:extLst>
                    <a:ext uri="{FF2B5EF4-FFF2-40B4-BE49-F238E27FC236}">
                      <a16:creationId xmlns:a16="http://schemas.microsoft.com/office/drawing/2014/main" id="{B2FE472C-F426-4FDE-9AF1-D74FCE785A4A}"/>
                    </a:ext>
                  </a:extLst>
                </p:cNvPr>
                <p:cNvSpPr/>
                <p:nvPr/>
              </p:nvSpPr>
              <p:spPr>
                <a:xfrm rot="5400000">
                  <a:off x="2549015" y="348370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Flussdiagramm: Verzögerung 273">
                  <a:extLst>
                    <a:ext uri="{FF2B5EF4-FFF2-40B4-BE49-F238E27FC236}">
                      <a16:creationId xmlns:a16="http://schemas.microsoft.com/office/drawing/2014/main" id="{BCF79AAB-902C-472C-81B1-340B58CF1284}"/>
                    </a:ext>
                  </a:extLst>
                </p:cNvPr>
                <p:cNvSpPr/>
                <p:nvPr/>
              </p:nvSpPr>
              <p:spPr>
                <a:xfrm rot="5400000">
                  <a:off x="2587907" y="348371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Flussdiagramm: Verzögerung 274">
                  <a:extLst>
                    <a:ext uri="{FF2B5EF4-FFF2-40B4-BE49-F238E27FC236}">
                      <a16:creationId xmlns:a16="http://schemas.microsoft.com/office/drawing/2014/main" id="{A2870938-2CAD-44FF-924F-EF1376BC9BFC}"/>
                    </a:ext>
                  </a:extLst>
                </p:cNvPr>
                <p:cNvSpPr/>
                <p:nvPr/>
              </p:nvSpPr>
              <p:spPr>
                <a:xfrm rot="5400000">
                  <a:off x="2626799" y="349022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" name="Flussdiagramm: Verzögerung 275">
                  <a:extLst>
                    <a:ext uri="{FF2B5EF4-FFF2-40B4-BE49-F238E27FC236}">
                      <a16:creationId xmlns:a16="http://schemas.microsoft.com/office/drawing/2014/main" id="{5E281671-0A50-43CE-8633-68077B1F3B90}"/>
                    </a:ext>
                  </a:extLst>
                </p:cNvPr>
                <p:cNvSpPr/>
                <p:nvPr/>
              </p:nvSpPr>
              <p:spPr>
                <a:xfrm rot="5400000">
                  <a:off x="2656522" y="347198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Flussdiagramm: Verzögerung 276">
                  <a:extLst>
                    <a:ext uri="{FF2B5EF4-FFF2-40B4-BE49-F238E27FC236}">
                      <a16:creationId xmlns:a16="http://schemas.microsoft.com/office/drawing/2014/main" id="{6FC48175-3720-4913-ADE4-979B4402B254}"/>
                    </a:ext>
                  </a:extLst>
                </p:cNvPr>
                <p:cNvSpPr/>
                <p:nvPr/>
              </p:nvSpPr>
              <p:spPr>
                <a:xfrm rot="5400000">
                  <a:off x="2695414" y="3478501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" name="Flussdiagramm: Verzögerung 277">
                  <a:extLst>
                    <a:ext uri="{FF2B5EF4-FFF2-40B4-BE49-F238E27FC236}">
                      <a16:creationId xmlns:a16="http://schemas.microsoft.com/office/drawing/2014/main" id="{7BB584D1-471E-4765-A63E-F1B7C0BEC6D6}"/>
                    </a:ext>
                  </a:extLst>
                </p:cNvPr>
                <p:cNvSpPr/>
                <p:nvPr/>
              </p:nvSpPr>
              <p:spPr>
                <a:xfrm rot="5400000">
                  <a:off x="2734307" y="347850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Flussdiagramm: Verzögerung 278">
                  <a:extLst>
                    <a:ext uri="{FF2B5EF4-FFF2-40B4-BE49-F238E27FC236}">
                      <a16:creationId xmlns:a16="http://schemas.microsoft.com/office/drawing/2014/main" id="{5BF7CA2C-9692-428E-A673-814D84CFD55E}"/>
                    </a:ext>
                  </a:extLst>
                </p:cNvPr>
                <p:cNvSpPr/>
                <p:nvPr/>
              </p:nvSpPr>
              <p:spPr>
                <a:xfrm rot="5400000">
                  <a:off x="2773199" y="348502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" name="Flussdiagramm: Verzögerung 279">
                  <a:extLst>
                    <a:ext uri="{FF2B5EF4-FFF2-40B4-BE49-F238E27FC236}">
                      <a16:creationId xmlns:a16="http://schemas.microsoft.com/office/drawing/2014/main" id="{762FAC90-ADBC-45AE-9E48-BEE96E19CA87}"/>
                    </a:ext>
                  </a:extLst>
                </p:cNvPr>
                <p:cNvSpPr/>
                <p:nvPr/>
              </p:nvSpPr>
              <p:spPr>
                <a:xfrm rot="5400000">
                  <a:off x="2811252" y="349022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Flussdiagramm: Verzögerung 280">
                  <a:extLst>
                    <a:ext uri="{FF2B5EF4-FFF2-40B4-BE49-F238E27FC236}">
                      <a16:creationId xmlns:a16="http://schemas.microsoft.com/office/drawing/2014/main" id="{FB983DEE-956F-4BB0-A180-BFB7AABB5348}"/>
                    </a:ext>
                  </a:extLst>
                </p:cNvPr>
                <p:cNvSpPr/>
                <p:nvPr/>
              </p:nvSpPr>
              <p:spPr>
                <a:xfrm rot="5400000">
                  <a:off x="2845793" y="345004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Flussdiagramm: Verzögerung 281">
                  <a:extLst>
                    <a:ext uri="{FF2B5EF4-FFF2-40B4-BE49-F238E27FC236}">
                      <a16:creationId xmlns:a16="http://schemas.microsoft.com/office/drawing/2014/main" id="{EF38F05F-F99C-42A5-8BAE-27587D903608}"/>
                    </a:ext>
                  </a:extLst>
                </p:cNvPr>
                <p:cNvSpPr/>
                <p:nvPr/>
              </p:nvSpPr>
              <p:spPr>
                <a:xfrm rot="5400000">
                  <a:off x="2884686" y="345655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" name="Flussdiagramm: Verzögerung 282">
                  <a:extLst>
                    <a:ext uri="{FF2B5EF4-FFF2-40B4-BE49-F238E27FC236}">
                      <a16:creationId xmlns:a16="http://schemas.microsoft.com/office/drawing/2014/main" id="{15788103-AF15-48AA-BDBE-3A99FCF0680B}"/>
                    </a:ext>
                  </a:extLst>
                </p:cNvPr>
                <p:cNvSpPr/>
                <p:nvPr/>
              </p:nvSpPr>
              <p:spPr>
                <a:xfrm rot="5400000">
                  <a:off x="2923578" y="345656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3" name="Flussdiagramm: Verzögerung 283">
                  <a:extLst>
                    <a:ext uri="{FF2B5EF4-FFF2-40B4-BE49-F238E27FC236}">
                      <a16:creationId xmlns:a16="http://schemas.microsoft.com/office/drawing/2014/main" id="{129FABD7-C4C5-46C3-8CD0-0B4B85296444}"/>
                    </a:ext>
                  </a:extLst>
                </p:cNvPr>
                <p:cNvSpPr/>
                <p:nvPr/>
              </p:nvSpPr>
              <p:spPr>
                <a:xfrm rot="5400000">
                  <a:off x="2962470" y="345004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Flussdiagramm: Verzögerung 284">
                  <a:extLst>
                    <a:ext uri="{FF2B5EF4-FFF2-40B4-BE49-F238E27FC236}">
                      <a16:creationId xmlns:a16="http://schemas.microsoft.com/office/drawing/2014/main" id="{1C0D709E-8750-4E13-AE05-F417B476BB04}"/>
                    </a:ext>
                  </a:extLst>
                </p:cNvPr>
                <p:cNvSpPr/>
                <p:nvPr/>
              </p:nvSpPr>
              <p:spPr>
                <a:xfrm rot="5400000">
                  <a:off x="3000599" y="347217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5" name="Flussdiagramm: Verzögerung 285">
                  <a:extLst>
                    <a:ext uri="{FF2B5EF4-FFF2-40B4-BE49-F238E27FC236}">
                      <a16:creationId xmlns:a16="http://schemas.microsoft.com/office/drawing/2014/main" id="{7F7A3D29-2F8A-4D3A-B239-989CE09AB039}"/>
                    </a:ext>
                  </a:extLst>
                </p:cNvPr>
                <p:cNvSpPr/>
                <p:nvPr/>
              </p:nvSpPr>
              <p:spPr>
                <a:xfrm rot="5400000">
                  <a:off x="3039491" y="347869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Flussdiagramm: Verzögerung 286">
                  <a:extLst>
                    <a:ext uri="{FF2B5EF4-FFF2-40B4-BE49-F238E27FC236}">
                      <a16:creationId xmlns:a16="http://schemas.microsoft.com/office/drawing/2014/main" id="{1CA9F557-8392-458F-ACA9-BEEEA0CEA3FE}"/>
                    </a:ext>
                  </a:extLst>
                </p:cNvPr>
                <p:cNvSpPr/>
                <p:nvPr/>
              </p:nvSpPr>
              <p:spPr>
                <a:xfrm rot="5400000">
                  <a:off x="3078384" y="347869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Flussdiagramm: Verzögerung 287">
                  <a:extLst>
                    <a:ext uri="{FF2B5EF4-FFF2-40B4-BE49-F238E27FC236}">
                      <a16:creationId xmlns:a16="http://schemas.microsoft.com/office/drawing/2014/main" id="{11976B6D-DCF6-4F8F-8760-2D35E4CF3C72}"/>
                    </a:ext>
                  </a:extLst>
                </p:cNvPr>
                <p:cNvSpPr/>
                <p:nvPr/>
              </p:nvSpPr>
              <p:spPr>
                <a:xfrm rot="5400000">
                  <a:off x="3117276" y="348521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Flussdiagramm: Verzögerung 288">
                  <a:extLst>
                    <a:ext uri="{FF2B5EF4-FFF2-40B4-BE49-F238E27FC236}">
                      <a16:creationId xmlns:a16="http://schemas.microsoft.com/office/drawing/2014/main" id="{C9987AE6-BD31-41C3-ACB7-5EFC938D3F61}"/>
                    </a:ext>
                  </a:extLst>
                </p:cNvPr>
                <p:cNvSpPr/>
                <p:nvPr/>
              </p:nvSpPr>
              <p:spPr>
                <a:xfrm rot="5400000">
                  <a:off x="3155404" y="347739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Flussdiagramm: Verzögerung 289">
                  <a:extLst>
                    <a:ext uri="{FF2B5EF4-FFF2-40B4-BE49-F238E27FC236}">
                      <a16:creationId xmlns:a16="http://schemas.microsoft.com/office/drawing/2014/main" id="{9CCD13EB-E078-4F4A-AA4D-256B45CD2AB3}"/>
                    </a:ext>
                  </a:extLst>
                </p:cNvPr>
                <p:cNvSpPr/>
                <p:nvPr/>
              </p:nvSpPr>
              <p:spPr>
                <a:xfrm rot="5400000">
                  <a:off x="3194297" y="348390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Flussdiagramm: Verzögerung 290">
                  <a:extLst>
                    <a:ext uri="{FF2B5EF4-FFF2-40B4-BE49-F238E27FC236}">
                      <a16:creationId xmlns:a16="http://schemas.microsoft.com/office/drawing/2014/main" id="{CC4A5458-1315-40B3-87A4-72CEAC61C06F}"/>
                    </a:ext>
                  </a:extLst>
                </p:cNvPr>
                <p:cNvSpPr/>
                <p:nvPr/>
              </p:nvSpPr>
              <p:spPr>
                <a:xfrm rot="5400000">
                  <a:off x="3233189" y="3483906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Flussdiagramm: Verzögerung 291">
                  <a:extLst>
                    <a:ext uri="{FF2B5EF4-FFF2-40B4-BE49-F238E27FC236}">
                      <a16:creationId xmlns:a16="http://schemas.microsoft.com/office/drawing/2014/main" id="{24348EC7-C402-49C8-ABDB-8B1BCCC32954}"/>
                    </a:ext>
                  </a:extLst>
                </p:cNvPr>
                <p:cNvSpPr/>
                <p:nvPr/>
              </p:nvSpPr>
              <p:spPr>
                <a:xfrm rot="5400000">
                  <a:off x="3272081" y="349042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Flussdiagramm: Verzögerung 292">
                  <a:extLst>
                    <a:ext uri="{FF2B5EF4-FFF2-40B4-BE49-F238E27FC236}">
                      <a16:creationId xmlns:a16="http://schemas.microsoft.com/office/drawing/2014/main" id="{2853AAFA-2E4B-4CAE-B76E-F3C676F5EC66}"/>
                    </a:ext>
                  </a:extLst>
                </p:cNvPr>
                <p:cNvSpPr/>
                <p:nvPr/>
              </p:nvSpPr>
              <p:spPr>
                <a:xfrm rot="5400000">
                  <a:off x="3301804" y="347218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Flussdiagramm: Verzögerung 293">
                  <a:extLst>
                    <a:ext uri="{FF2B5EF4-FFF2-40B4-BE49-F238E27FC236}">
                      <a16:creationId xmlns:a16="http://schemas.microsoft.com/office/drawing/2014/main" id="{53F64F0C-0515-471C-95CE-2FA517225EC8}"/>
                    </a:ext>
                  </a:extLst>
                </p:cNvPr>
                <p:cNvSpPr/>
                <p:nvPr/>
              </p:nvSpPr>
              <p:spPr>
                <a:xfrm rot="5400000">
                  <a:off x="3340696" y="347869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Flussdiagramm: Verzögerung 294">
                  <a:extLst>
                    <a:ext uri="{FF2B5EF4-FFF2-40B4-BE49-F238E27FC236}">
                      <a16:creationId xmlns:a16="http://schemas.microsoft.com/office/drawing/2014/main" id="{93632B07-671B-4787-8517-ACDC49489E67}"/>
                    </a:ext>
                  </a:extLst>
                </p:cNvPr>
                <p:cNvSpPr/>
                <p:nvPr/>
              </p:nvSpPr>
              <p:spPr>
                <a:xfrm rot="5400000">
                  <a:off x="3379589" y="347870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Flussdiagramm: Verzögerung 295">
                  <a:extLst>
                    <a:ext uri="{FF2B5EF4-FFF2-40B4-BE49-F238E27FC236}">
                      <a16:creationId xmlns:a16="http://schemas.microsoft.com/office/drawing/2014/main" id="{679A099E-6A1B-4959-BC00-E0E00CBEC595}"/>
                    </a:ext>
                  </a:extLst>
                </p:cNvPr>
                <p:cNvSpPr/>
                <p:nvPr/>
              </p:nvSpPr>
              <p:spPr>
                <a:xfrm rot="5400000">
                  <a:off x="3456534" y="349042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Flussdiagramm: Verzögerung 296">
                  <a:extLst>
                    <a:ext uri="{FF2B5EF4-FFF2-40B4-BE49-F238E27FC236}">
                      <a16:creationId xmlns:a16="http://schemas.microsoft.com/office/drawing/2014/main" id="{E4C79416-AA1E-4878-8A1C-08F5FF8BBA1A}"/>
                    </a:ext>
                  </a:extLst>
                </p:cNvPr>
                <p:cNvSpPr/>
                <p:nvPr/>
              </p:nvSpPr>
              <p:spPr>
                <a:xfrm rot="5400000">
                  <a:off x="3407845" y="344008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Flussdiagramm: Verzögerung 297">
                  <a:extLst>
                    <a:ext uri="{FF2B5EF4-FFF2-40B4-BE49-F238E27FC236}">
                      <a16:creationId xmlns:a16="http://schemas.microsoft.com/office/drawing/2014/main" id="{2AD2406A-44EC-4A3B-B0C5-4DE24AF00998}"/>
                    </a:ext>
                  </a:extLst>
                </p:cNvPr>
                <p:cNvSpPr/>
                <p:nvPr/>
              </p:nvSpPr>
              <p:spPr>
                <a:xfrm rot="5400000">
                  <a:off x="3446738" y="344660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Flussdiagramm: Verzögerung 298">
                  <a:extLst>
                    <a:ext uri="{FF2B5EF4-FFF2-40B4-BE49-F238E27FC236}">
                      <a16:creationId xmlns:a16="http://schemas.microsoft.com/office/drawing/2014/main" id="{7E5651E9-6E26-4D76-AF47-EC5D2703C712}"/>
                    </a:ext>
                  </a:extLst>
                </p:cNvPr>
                <p:cNvSpPr/>
                <p:nvPr/>
              </p:nvSpPr>
              <p:spPr>
                <a:xfrm rot="5400000">
                  <a:off x="3485630" y="344660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Flussdiagramm: Verzögerung 299">
                  <a:extLst>
                    <a:ext uri="{FF2B5EF4-FFF2-40B4-BE49-F238E27FC236}">
                      <a16:creationId xmlns:a16="http://schemas.microsoft.com/office/drawing/2014/main" id="{A3B71B50-EDE6-488B-BD52-B9BEDF04060F}"/>
                    </a:ext>
                  </a:extLst>
                </p:cNvPr>
                <p:cNvSpPr/>
                <p:nvPr/>
              </p:nvSpPr>
              <p:spPr>
                <a:xfrm rot="5400000">
                  <a:off x="3524522" y="344008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Flussdiagramm: Verzögerung 300">
                  <a:extLst>
                    <a:ext uri="{FF2B5EF4-FFF2-40B4-BE49-F238E27FC236}">
                      <a16:creationId xmlns:a16="http://schemas.microsoft.com/office/drawing/2014/main" id="{904BDEE2-1F27-4C35-A0C3-98BDD4C33B1C}"/>
                    </a:ext>
                  </a:extLst>
                </p:cNvPr>
                <p:cNvSpPr/>
                <p:nvPr/>
              </p:nvSpPr>
              <p:spPr>
                <a:xfrm rot="5400000">
                  <a:off x="3562651" y="3462224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Flussdiagramm: Verzögerung 301">
                  <a:extLst>
                    <a:ext uri="{FF2B5EF4-FFF2-40B4-BE49-F238E27FC236}">
                      <a16:creationId xmlns:a16="http://schemas.microsoft.com/office/drawing/2014/main" id="{22A90A1A-3C23-4105-8D46-C765EC312278}"/>
                    </a:ext>
                  </a:extLst>
                </p:cNvPr>
                <p:cNvSpPr/>
                <p:nvPr/>
              </p:nvSpPr>
              <p:spPr>
                <a:xfrm rot="5400000">
                  <a:off x="3601543" y="3468737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Flussdiagramm: Verzögerung 302">
                  <a:extLst>
                    <a:ext uri="{FF2B5EF4-FFF2-40B4-BE49-F238E27FC236}">
                      <a16:creationId xmlns:a16="http://schemas.microsoft.com/office/drawing/2014/main" id="{8DB68836-1CAE-4291-B528-1934E2108ED2}"/>
                    </a:ext>
                  </a:extLst>
                </p:cNvPr>
                <p:cNvSpPr/>
                <p:nvPr/>
              </p:nvSpPr>
              <p:spPr>
                <a:xfrm rot="5400000">
                  <a:off x="3640436" y="3468740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Flussdiagramm: Verzögerung 303">
                  <a:extLst>
                    <a:ext uri="{FF2B5EF4-FFF2-40B4-BE49-F238E27FC236}">
                      <a16:creationId xmlns:a16="http://schemas.microsoft.com/office/drawing/2014/main" id="{2E7500CB-FD27-4808-84A6-A915866FFEBE}"/>
                    </a:ext>
                  </a:extLst>
                </p:cNvPr>
                <p:cNvSpPr/>
                <p:nvPr/>
              </p:nvSpPr>
              <p:spPr>
                <a:xfrm rot="5400000">
                  <a:off x="3679328" y="347525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Flussdiagramm: Verzögerung 304">
                  <a:extLst>
                    <a:ext uri="{FF2B5EF4-FFF2-40B4-BE49-F238E27FC236}">
                      <a16:creationId xmlns:a16="http://schemas.microsoft.com/office/drawing/2014/main" id="{F965AD4E-228B-4C8E-9DF7-EC25D6A34081}"/>
                    </a:ext>
                  </a:extLst>
                </p:cNvPr>
                <p:cNvSpPr/>
                <p:nvPr/>
              </p:nvSpPr>
              <p:spPr>
                <a:xfrm rot="5400000">
                  <a:off x="3717456" y="346743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Flussdiagramm: Verzögerung 305">
                  <a:extLst>
                    <a:ext uri="{FF2B5EF4-FFF2-40B4-BE49-F238E27FC236}">
                      <a16:creationId xmlns:a16="http://schemas.microsoft.com/office/drawing/2014/main" id="{13D3A352-12A1-487E-A93F-7B48CFC2E34F}"/>
                    </a:ext>
                  </a:extLst>
                </p:cNvPr>
                <p:cNvSpPr/>
                <p:nvPr/>
              </p:nvSpPr>
              <p:spPr>
                <a:xfrm rot="5400000">
                  <a:off x="3756349" y="3473948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Flussdiagramm: Verzögerung 306">
                  <a:extLst>
                    <a:ext uri="{FF2B5EF4-FFF2-40B4-BE49-F238E27FC236}">
                      <a16:creationId xmlns:a16="http://schemas.microsoft.com/office/drawing/2014/main" id="{84CA891A-640A-4D60-AD32-08FD52A5D6FC}"/>
                    </a:ext>
                  </a:extLst>
                </p:cNvPr>
                <p:cNvSpPr/>
                <p:nvPr/>
              </p:nvSpPr>
              <p:spPr>
                <a:xfrm rot="5400000">
                  <a:off x="3795241" y="3473951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Flussdiagramm: Verzögerung 307">
                  <a:extLst>
                    <a:ext uri="{FF2B5EF4-FFF2-40B4-BE49-F238E27FC236}">
                      <a16:creationId xmlns:a16="http://schemas.microsoft.com/office/drawing/2014/main" id="{25A8E744-9C65-4411-8A32-33B0A5C05671}"/>
                    </a:ext>
                  </a:extLst>
                </p:cNvPr>
                <p:cNvSpPr/>
                <p:nvPr/>
              </p:nvSpPr>
              <p:spPr>
                <a:xfrm rot="5400000">
                  <a:off x="3834133" y="348046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Flussdiagramm: Verzögerung 308">
                  <a:extLst>
                    <a:ext uri="{FF2B5EF4-FFF2-40B4-BE49-F238E27FC236}">
                      <a16:creationId xmlns:a16="http://schemas.microsoft.com/office/drawing/2014/main" id="{7F930BFF-3B7E-4C87-98B0-DE1BDC1D9725}"/>
                    </a:ext>
                  </a:extLst>
                </p:cNvPr>
                <p:cNvSpPr/>
                <p:nvPr/>
              </p:nvSpPr>
              <p:spPr>
                <a:xfrm rot="5400000">
                  <a:off x="3863856" y="346222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Flussdiagramm: Verzögerung 309">
                  <a:extLst>
                    <a:ext uri="{FF2B5EF4-FFF2-40B4-BE49-F238E27FC236}">
                      <a16:creationId xmlns:a16="http://schemas.microsoft.com/office/drawing/2014/main" id="{3F876E9F-631C-4ECB-9B18-C3364266788A}"/>
                    </a:ext>
                  </a:extLst>
                </p:cNvPr>
                <p:cNvSpPr/>
                <p:nvPr/>
              </p:nvSpPr>
              <p:spPr>
                <a:xfrm rot="5400000">
                  <a:off x="3902748" y="3468742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Flussdiagramm: Verzögerung 310">
                  <a:extLst>
                    <a:ext uri="{FF2B5EF4-FFF2-40B4-BE49-F238E27FC236}">
                      <a16:creationId xmlns:a16="http://schemas.microsoft.com/office/drawing/2014/main" id="{979EE9CE-2DD9-4077-9914-DEFB5BA00729}"/>
                    </a:ext>
                  </a:extLst>
                </p:cNvPr>
                <p:cNvSpPr/>
                <p:nvPr/>
              </p:nvSpPr>
              <p:spPr>
                <a:xfrm rot="5400000">
                  <a:off x="3941641" y="3468745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Flussdiagramm: Verzögerung 311">
                  <a:extLst>
                    <a:ext uri="{FF2B5EF4-FFF2-40B4-BE49-F238E27FC236}">
                      <a16:creationId xmlns:a16="http://schemas.microsoft.com/office/drawing/2014/main" id="{DE8D52B3-0021-4CCC-B757-E4D1DFF14D96}"/>
                    </a:ext>
                  </a:extLst>
                </p:cNvPr>
                <p:cNvSpPr/>
                <p:nvPr/>
              </p:nvSpPr>
              <p:spPr>
                <a:xfrm rot="5400000">
                  <a:off x="3980533" y="3475263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Flussdiagramm: Verzögerung 312">
                  <a:extLst>
                    <a:ext uri="{FF2B5EF4-FFF2-40B4-BE49-F238E27FC236}">
                      <a16:creationId xmlns:a16="http://schemas.microsoft.com/office/drawing/2014/main" id="{A9D500C8-442C-4213-9F02-E46C2407C28C}"/>
                    </a:ext>
                  </a:extLst>
                </p:cNvPr>
                <p:cNvSpPr/>
                <p:nvPr/>
              </p:nvSpPr>
              <p:spPr>
                <a:xfrm rot="5400000">
                  <a:off x="4018586" y="3480469"/>
                  <a:ext cx="218830" cy="16154"/>
                </a:xfrm>
                <a:prstGeom prst="flowChartDelay">
                  <a:avLst/>
                </a:prstGeom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" name="Rechteck 228">
                <a:extLst>
                  <a:ext uri="{FF2B5EF4-FFF2-40B4-BE49-F238E27FC236}">
                    <a16:creationId xmlns:a16="http://schemas.microsoft.com/office/drawing/2014/main" id="{9184CB25-3873-4366-9BFD-C2ED35C470F3}"/>
                  </a:ext>
                </a:extLst>
              </p:cNvPr>
              <p:cNvSpPr/>
              <p:nvPr/>
            </p:nvSpPr>
            <p:spPr>
              <a:xfrm>
                <a:off x="2746478" y="3019403"/>
                <a:ext cx="2540757" cy="55968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Scatterer</a:t>
                </a:r>
              </a:p>
            </p:txBody>
          </p:sp>
        </p:grpSp>
      </p:grpSp>
      <p:pic>
        <p:nvPicPr>
          <p:cNvPr id="93" name="Picture 1" descr="O &#10;TH &#10;ULTR ">
            <a:extLst>
              <a:ext uri="{FF2B5EF4-FFF2-40B4-BE49-F238E27FC236}">
                <a16:creationId xmlns:a16="http://schemas.microsoft.com/office/drawing/2014/main" id="{CF6D3D7F-72A1-4B26-81A0-F1AD636AA9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52622" b="6683"/>
          <a:stretch/>
        </p:blipFill>
        <p:spPr bwMode="auto">
          <a:xfrm>
            <a:off x="5340186" y="2785376"/>
            <a:ext cx="5785554" cy="372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Gerade Verbindung mit Pfeil 4">
            <a:extLst>
              <a:ext uri="{FF2B5EF4-FFF2-40B4-BE49-F238E27FC236}">
                <a16:creationId xmlns:a16="http://schemas.microsoft.com/office/drawing/2014/main" id="{FAB9F38F-42B3-4B53-A7BB-CCA9B3BB4D46}"/>
              </a:ext>
            </a:extLst>
          </p:cNvPr>
          <p:cNvCxnSpPr/>
          <p:nvPr/>
        </p:nvCxnSpPr>
        <p:spPr>
          <a:xfrm>
            <a:off x="4353063" y="4363171"/>
            <a:ext cx="3834203" cy="4157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6">
            <a:extLst>
              <a:ext uri="{FF2B5EF4-FFF2-40B4-BE49-F238E27FC236}">
                <a16:creationId xmlns:a16="http://schemas.microsoft.com/office/drawing/2014/main" id="{88E12F73-8A0D-428F-AE3C-C416ECF65E68}"/>
              </a:ext>
            </a:extLst>
          </p:cNvPr>
          <p:cNvCxnSpPr/>
          <p:nvPr/>
        </p:nvCxnSpPr>
        <p:spPr>
          <a:xfrm>
            <a:off x="4420608" y="5115011"/>
            <a:ext cx="3758180" cy="4538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991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Measurements with Spectrometer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r>
                  <a:rPr lang="en-US" sz="2400" dirty="0"/>
                  <a:t>Recorded vertical profiles for different </a:t>
                </a:r>
                <a:r>
                  <a:rPr lang="en-US" sz="2400" dirty="0" err="1"/>
                  <a:t>ToF</a:t>
                </a:r>
                <a:r>
                  <a:rPr lang="en-US" sz="2400" dirty="0"/>
                  <a:t> (horizontal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Double peak structure appeared for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de-DE" sz="2400" b="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663" t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Grafik 5">
            <a:extLst>
              <a:ext uri="{FF2B5EF4-FFF2-40B4-BE49-F238E27FC236}">
                <a16:creationId xmlns:a16="http://schemas.microsoft.com/office/drawing/2014/main" id="{9DA43B55-A298-4D51-A869-A9D7D38FA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324" y="3707102"/>
            <a:ext cx="4054919" cy="2431880"/>
          </a:xfrm>
          <a:prstGeom prst="rect">
            <a:avLst/>
          </a:prstGeom>
        </p:spPr>
      </p:pic>
      <p:pic>
        <p:nvPicPr>
          <p:cNvPr id="12" name="Grafik 8">
            <a:extLst>
              <a:ext uri="{FF2B5EF4-FFF2-40B4-BE49-F238E27FC236}">
                <a16:creationId xmlns:a16="http://schemas.microsoft.com/office/drawing/2014/main" id="{87692FBD-0C3B-42FB-8655-AB5E9F12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731217"/>
            <a:ext cx="4054918" cy="2474372"/>
          </a:xfrm>
          <a:prstGeom prst="rect">
            <a:avLst/>
          </a:prstGeom>
        </p:spPr>
      </p:pic>
      <p:pic>
        <p:nvPicPr>
          <p:cNvPr id="13" name="Grafik 13">
            <a:extLst>
              <a:ext uri="{FF2B5EF4-FFF2-40B4-BE49-F238E27FC236}">
                <a16:creationId xmlns:a16="http://schemas.microsoft.com/office/drawing/2014/main" id="{34F857B4-3E5C-44BC-849C-F355E44F0F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18584" y="3731217"/>
            <a:ext cx="4054918" cy="2474372"/>
          </a:xfrm>
          <a:prstGeom prst="rect">
            <a:avLst/>
          </a:prstGeom>
        </p:spPr>
      </p:pic>
      <p:sp>
        <p:nvSpPr>
          <p:cNvPr id="15" name="Textfeld 22">
            <a:extLst>
              <a:ext uri="{FF2B5EF4-FFF2-40B4-BE49-F238E27FC236}">
                <a16:creationId xmlns:a16="http://schemas.microsoft.com/office/drawing/2014/main" id="{2D88CC63-AD45-4348-885F-E497E014BD3C}"/>
              </a:ext>
            </a:extLst>
          </p:cNvPr>
          <p:cNvSpPr txBox="1"/>
          <p:nvPr/>
        </p:nvSpPr>
        <p:spPr>
          <a:xfrm rot="1385719">
            <a:off x="1174851" y="4727979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alpha val="15000"/>
                  </a:schemeClr>
                </a:solidFill>
              </a:rPr>
              <a:t>Preliminary</a:t>
            </a:r>
            <a:endParaRPr lang="en-US" dirty="0">
              <a:solidFill>
                <a:schemeClr val="tx1">
                  <a:alpha val="15000"/>
                </a:schemeClr>
              </a:solidFill>
            </a:endParaRPr>
          </a:p>
        </p:txBody>
      </p:sp>
      <p:sp>
        <p:nvSpPr>
          <p:cNvPr id="16" name="Textfeld 24">
            <a:extLst>
              <a:ext uri="{FF2B5EF4-FFF2-40B4-BE49-F238E27FC236}">
                <a16:creationId xmlns:a16="http://schemas.microsoft.com/office/drawing/2014/main" id="{C1A7D696-E068-42AA-9F2C-2E2D80C1CE77}"/>
              </a:ext>
            </a:extLst>
          </p:cNvPr>
          <p:cNvSpPr txBox="1"/>
          <p:nvPr/>
        </p:nvSpPr>
        <p:spPr>
          <a:xfrm rot="1385719">
            <a:off x="5064124" y="4838554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alpha val="15000"/>
                  </a:schemeClr>
                </a:solidFill>
              </a:rPr>
              <a:t>Preliminary</a:t>
            </a:r>
            <a:endParaRPr lang="en-US" dirty="0">
              <a:solidFill>
                <a:schemeClr val="tx1">
                  <a:alpha val="15000"/>
                </a:schemeClr>
              </a:solidFill>
            </a:endParaRPr>
          </a:p>
        </p:txBody>
      </p:sp>
      <p:sp>
        <p:nvSpPr>
          <p:cNvPr id="17" name="Textfeld 25">
            <a:extLst>
              <a:ext uri="{FF2B5EF4-FFF2-40B4-BE49-F238E27FC236}">
                <a16:creationId xmlns:a16="http://schemas.microsoft.com/office/drawing/2014/main" id="{C3A3B33B-4806-424F-ABE2-04AF0FFF70EA}"/>
              </a:ext>
            </a:extLst>
          </p:cNvPr>
          <p:cNvSpPr txBox="1"/>
          <p:nvPr/>
        </p:nvSpPr>
        <p:spPr>
          <a:xfrm rot="1385719">
            <a:off x="9379652" y="4799945"/>
            <a:ext cx="2093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alpha val="15000"/>
                  </a:schemeClr>
                </a:solidFill>
              </a:rPr>
              <a:t>Preliminary</a:t>
            </a:r>
            <a:endParaRPr lang="en-US" dirty="0">
              <a:solidFill>
                <a:schemeClr val="tx1">
                  <a:alpha val="15000"/>
                </a:schemeClr>
              </a:solidFill>
            </a:endParaRPr>
          </a:p>
        </p:txBody>
      </p:sp>
      <p:sp>
        <p:nvSpPr>
          <p:cNvPr id="22" name="Pfeil: nach unten 10">
            <a:extLst>
              <a:ext uri="{FF2B5EF4-FFF2-40B4-BE49-F238E27FC236}">
                <a16:creationId xmlns:a16="http://schemas.microsoft.com/office/drawing/2014/main" id="{DBD7C4BF-1D9D-4346-9983-E43FB7391C40}"/>
              </a:ext>
            </a:extLst>
          </p:cNvPr>
          <p:cNvSpPr/>
          <p:nvPr/>
        </p:nvSpPr>
        <p:spPr>
          <a:xfrm rot="1998123">
            <a:off x="6820190" y="4234937"/>
            <a:ext cx="411480" cy="768624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feil: nach unten 12">
            <a:extLst>
              <a:ext uri="{FF2B5EF4-FFF2-40B4-BE49-F238E27FC236}">
                <a16:creationId xmlns:a16="http://schemas.microsoft.com/office/drawing/2014/main" id="{445F41B4-0CCC-4E7B-8BFE-C2838D23245C}"/>
              </a:ext>
            </a:extLst>
          </p:cNvPr>
          <p:cNvSpPr/>
          <p:nvPr/>
        </p:nvSpPr>
        <p:spPr>
          <a:xfrm rot="1998123">
            <a:off x="11060571" y="3580203"/>
            <a:ext cx="411480" cy="768624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Observation of QR!</a:t>
            </a:r>
          </a:p>
        </p:txBody>
      </p:sp>
      <p:pic>
        <p:nvPicPr>
          <p:cNvPr id="4" name="Grafik 13">
            <a:extLst>
              <a:ext uri="{FF2B5EF4-FFF2-40B4-BE49-F238E27FC236}">
                <a16:creationId xmlns:a16="http://schemas.microsoft.com/office/drawing/2014/main" id="{5CC755D5-D2BD-4906-9907-C8BED9E27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616481" y="3031412"/>
            <a:ext cx="3976425" cy="2384804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6CEFD54-FB2E-44C7-8130-597E2C7DAF44}"/>
              </a:ext>
            </a:extLst>
          </p:cNvPr>
          <p:cNvGrpSpPr/>
          <p:nvPr/>
        </p:nvGrpSpPr>
        <p:grpSpPr>
          <a:xfrm>
            <a:off x="1371600" y="2500974"/>
            <a:ext cx="8864906" cy="3193105"/>
            <a:chOff x="1386508" y="2394034"/>
            <a:chExt cx="7115713" cy="2207814"/>
          </a:xfrm>
        </p:grpSpPr>
        <p:pic>
          <p:nvPicPr>
            <p:cNvPr id="6" name="Grafik 20">
              <a:extLst>
                <a:ext uri="{FF2B5EF4-FFF2-40B4-BE49-F238E27FC236}">
                  <a16:creationId xmlns:a16="http://schemas.microsoft.com/office/drawing/2014/main" id="{C009480A-47E9-41CE-9D3F-33A464641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409" r="38647" b="48967"/>
            <a:stretch/>
          </p:blipFill>
          <p:spPr>
            <a:xfrm>
              <a:off x="1386508" y="2412390"/>
              <a:ext cx="5819123" cy="2189458"/>
            </a:xfrm>
            <a:prstGeom prst="rect">
              <a:avLst/>
            </a:prstGeom>
          </p:spPr>
        </p:pic>
        <p:sp>
          <p:nvSpPr>
            <p:cNvPr id="7" name="Textfeld 8">
              <a:extLst>
                <a:ext uri="{FF2B5EF4-FFF2-40B4-BE49-F238E27FC236}">
                  <a16:creationId xmlns:a16="http://schemas.microsoft.com/office/drawing/2014/main" id="{3FC9AA0A-DB85-4C30-8CA5-A1C20EB046A7}"/>
                </a:ext>
              </a:extLst>
            </p:cNvPr>
            <p:cNvSpPr txBox="1"/>
            <p:nvPr/>
          </p:nvSpPr>
          <p:spPr>
            <a:xfrm rot="3103571">
              <a:off x="7315422" y="3057613"/>
              <a:ext cx="18503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alpha val="15000"/>
                    </a:schemeClr>
                  </a:solidFill>
                </a:rPr>
                <a:t>Preliminary</a:t>
              </a:r>
              <a:endParaRPr lang="en-US" dirty="0">
                <a:solidFill>
                  <a:schemeClr val="tx1">
                    <a:alpha val="15000"/>
                  </a:schemeClr>
                </a:solidFill>
              </a:endParaRPr>
            </a:p>
          </p:txBody>
        </p:sp>
        <p:sp>
          <p:nvSpPr>
            <p:cNvPr id="8" name="Textfeld 3">
              <a:extLst>
                <a:ext uri="{FF2B5EF4-FFF2-40B4-BE49-F238E27FC236}">
                  <a16:creationId xmlns:a16="http://schemas.microsoft.com/office/drawing/2014/main" id="{FE0337A4-7ACC-486E-A0BE-686E7135EB3D}"/>
                </a:ext>
              </a:extLst>
            </p:cNvPr>
            <p:cNvSpPr txBox="1"/>
            <p:nvPr/>
          </p:nvSpPr>
          <p:spPr>
            <a:xfrm>
              <a:off x="3272119" y="2617694"/>
              <a:ext cx="160468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b="1" dirty="0">
                  <a:solidFill>
                    <a:schemeClr val="bg1"/>
                  </a:solidFill>
                </a:rPr>
                <a:t>Scatterer</a:t>
              </a:r>
            </a:p>
          </p:txBody>
        </p:sp>
        <p:sp>
          <p:nvSpPr>
            <p:cNvPr id="9" name="Textfeld 12">
              <a:extLst>
                <a:ext uri="{FF2B5EF4-FFF2-40B4-BE49-F238E27FC236}">
                  <a16:creationId xmlns:a16="http://schemas.microsoft.com/office/drawing/2014/main" id="{10D5877A-FF4A-47EA-B138-82CA77A71C26}"/>
                </a:ext>
              </a:extLst>
            </p:cNvPr>
            <p:cNvSpPr txBox="1"/>
            <p:nvPr/>
          </p:nvSpPr>
          <p:spPr>
            <a:xfrm>
              <a:off x="3269341" y="3824808"/>
              <a:ext cx="160468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b="1" dirty="0">
                  <a:solidFill>
                    <a:schemeClr val="bg1"/>
                  </a:solidFill>
                </a:rPr>
                <a:t>Mirror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832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Measurement of the Reflection Coefficient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6908" b="-21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1349607D-860E-4FCE-9357-41185906947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r>
                  <a:rPr lang="en-GB" dirty="0"/>
                  <a:t>Goal: Measure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 at different perpendicular velocities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endParaRPr lang="en-GB" dirty="0"/>
              </a:p>
              <a:p>
                <a:endParaRPr lang="en-GB" dirty="0"/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GB" dirty="0"/>
                  <a:t>Vary the delay between chopper </a:t>
                </a:r>
                <a:br>
                  <a:rPr lang="en-GB" dirty="0"/>
                </a:br>
                <a:r>
                  <a:rPr lang="en-GB" dirty="0"/>
                  <a:t>opening and laser pulse </a:t>
                </a:r>
                <a:br>
                  <a:rPr lang="en-GB" dirty="0"/>
                </a:br>
                <a:r>
                  <a:rPr lang="en-GB" dirty="0"/>
                  <a:t>(longitudinal velocities)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GB" dirty="0"/>
                  <a:t>Vary the angle of incidence </a:t>
                </a:r>
                <a:br>
                  <a:rPr lang="en-GB" dirty="0"/>
                </a:br>
                <a:r>
                  <a:rPr lang="en-GB" dirty="0"/>
                  <a:t>(perpendicular velocities)</a:t>
                </a:r>
                <a:br>
                  <a:rPr lang="en-GB" dirty="0"/>
                </a:br>
                <a:endParaRPr lang="en-GB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1349607D-860E-4FCE-9357-4118590694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3"/>
                <a:stretch>
                  <a:fillRect l="-2106" t="-4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DADA7BD-DC47-4E3C-88BD-7559D53BC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936" y="4534954"/>
            <a:ext cx="2965042" cy="1973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7A8EB5-213F-49C2-AB70-EE2F199D4CE9}"/>
                  </a:ext>
                </a:extLst>
              </p:cNvPr>
              <p:cNvSpPr txBox="1"/>
              <p:nvPr/>
            </p:nvSpPr>
            <p:spPr>
              <a:xfrm>
                <a:off x="596400" y="6016103"/>
                <a:ext cx="624773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3200" dirty="0">
                    <a:solidFill>
                      <a:schemeClr val="tx2"/>
                    </a:solidFill>
                  </a:rPr>
                  <a:t>Use measurement matrix to extract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3200" dirty="0">
                    <a:solidFill>
                      <a:schemeClr val="tx2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7A8EB5-213F-49C2-AB70-EE2F199D4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00" y="6016103"/>
                <a:ext cx="6247736" cy="492443"/>
              </a:xfrm>
              <a:prstGeom prst="rect">
                <a:avLst/>
              </a:prstGeom>
              <a:blipFill>
                <a:blip r:embed="rId5"/>
                <a:stretch>
                  <a:fillRect l="-4000" t="-25926" r="-2829" b="-48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23">
            <a:extLst>
              <a:ext uri="{FF2B5EF4-FFF2-40B4-BE49-F238E27FC236}">
                <a16:creationId xmlns:a16="http://schemas.microsoft.com/office/drawing/2014/main" id="{96A55F8A-E97E-4C78-9D2D-0686A3EE9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76699" y="3078214"/>
            <a:ext cx="2981034" cy="215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45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Quantum refection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95B5D-88F9-4AFB-9E43-8309BF62B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00" y="2235600"/>
            <a:ext cx="4770267" cy="3841200"/>
          </a:xfrm>
        </p:spPr>
        <p:txBody>
          <a:bodyPr/>
          <a:lstStyle/>
          <a:p>
            <a:pPr lvl="1" indent="0" algn="ctr">
              <a:buNone/>
            </a:pPr>
            <a:r>
              <a:rPr lang="en-GB" sz="3200" dirty="0">
                <a:solidFill>
                  <a:schemeClr val="tx2"/>
                </a:solidFill>
              </a:rPr>
              <a:t>Hydrogen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3200" dirty="0">
              <a:solidFill>
                <a:schemeClr val="tx2"/>
              </a:solidFill>
            </a:endParaRPr>
          </a:p>
          <a:p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3EDAF4-A1C8-4D21-8A88-D686E3461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94435"/>
            <a:ext cx="5994400" cy="3167734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9708FEA-E57E-4B4F-8913-A620826DEADD}"/>
              </a:ext>
            </a:extLst>
          </p:cNvPr>
          <p:cNvSpPr txBox="1">
            <a:spLocks/>
          </p:cNvSpPr>
          <p:nvPr/>
        </p:nvSpPr>
        <p:spPr>
          <a:xfrm>
            <a:off x="5616933" y="2235600"/>
            <a:ext cx="4770267" cy="3841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36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04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 algn="ctr">
              <a:buFont typeface="Crimson Pro" pitchFamily="2" charset="0"/>
              <a:buNone/>
            </a:pPr>
            <a:r>
              <a:rPr lang="en-GB" sz="3200" dirty="0">
                <a:solidFill>
                  <a:schemeClr val="tx2"/>
                </a:solidFill>
              </a:rPr>
              <a:t>Deuterium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3200" dirty="0">
              <a:solidFill>
                <a:schemeClr val="tx2"/>
              </a:solidFill>
            </a:endParaRPr>
          </a:p>
          <a:p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5B14A3-0718-45F6-A8FC-F0C39EAC1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52184"/>
            <a:ext cx="6096000" cy="30432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98EB49-DF77-4832-9E20-D0022E1EDFBE}"/>
              </a:ext>
            </a:extLst>
          </p:cNvPr>
          <p:cNvSpPr txBox="1"/>
          <p:nvPr/>
        </p:nvSpPr>
        <p:spPr>
          <a:xfrm rot="20149812">
            <a:off x="795427" y="4519300"/>
            <a:ext cx="3298980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400" dirty="0">
                <a:solidFill>
                  <a:schemeClr val="accent3">
                    <a:lumMod val="40000"/>
                    <a:lumOff val="60000"/>
                    <a:alpha val="50000"/>
                  </a:schemeClr>
                </a:solidFill>
              </a:rPr>
              <a:t>PRELIMINARY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0E752F-9294-49CC-BEBE-D07CBBEE9603}"/>
              </a:ext>
            </a:extLst>
          </p:cNvPr>
          <p:cNvSpPr txBox="1"/>
          <p:nvPr/>
        </p:nvSpPr>
        <p:spPr>
          <a:xfrm rot="20149812">
            <a:off x="6891429" y="4335274"/>
            <a:ext cx="3298980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400" dirty="0">
                <a:solidFill>
                  <a:schemeClr val="accent3">
                    <a:lumMod val="40000"/>
                    <a:lumOff val="60000"/>
                    <a:alpha val="50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919604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Isotope Shift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FB904E4-0965-4A06-8F32-C2DA87B88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D5A3F0DB-7494-4563-AB0A-26228EB1E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301" y="2117945"/>
            <a:ext cx="8073966" cy="40058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0E752F-9294-49CC-BEBE-D07CBBEE9603}"/>
              </a:ext>
            </a:extLst>
          </p:cNvPr>
          <p:cNvSpPr txBox="1"/>
          <p:nvPr/>
        </p:nvSpPr>
        <p:spPr>
          <a:xfrm rot="20149812">
            <a:off x="3464740" y="3090446"/>
            <a:ext cx="3298980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400" dirty="0">
                <a:solidFill>
                  <a:schemeClr val="accent3">
                    <a:lumMod val="40000"/>
                    <a:lumOff val="60000"/>
                    <a:alpha val="50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790505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&amp; Outlook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Quantum reflection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0" dirty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GB" sz="2400" dirty="0"/>
                  <a:t> off Si surface for the first time</a:t>
                </a:r>
                <a:br>
                  <a:rPr lang="en-GB" sz="2400" dirty="0"/>
                </a:b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Reflection coefficients smaller than predicted by theory</a:t>
                </a:r>
                <a:br>
                  <a:rPr lang="en-GB" sz="2400" dirty="0"/>
                </a:b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First ever isotope comparison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sz="2400" dirty="0"/>
              </a:p>
              <a:p>
                <a:pPr marL="659700" lvl="1" indent="-342900">
                  <a:buFont typeface="Wingdings" panose="05000000000000000000" pitchFamily="2" charset="2"/>
                  <a:buChar char="Ø"/>
                </a:pPr>
                <a:r>
                  <a:rPr lang="en-GB" sz="2000" dirty="0"/>
                  <a:t>Agreement with theory</a:t>
                </a:r>
              </a:p>
              <a:p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For future GQS measurements</a:t>
                </a:r>
              </a:p>
              <a:p>
                <a:pPr marL="659700" lvl="1" indent="-342900">
                  <a:buFont typeface="Wingdings" panose="05000000000000000000" pitchFamily="2" charset="2"/>
                  <a:buChar char="Ø"/>
                </a:pPr>
                <a:r>
                  <a:rPr lang="en-GB" sz="2000" dirty="0"/>
                  <a:t>Increased statistics</a:t>
                </a:r>
              </a:p>
              <a:p>
                <a:pPr marL="659700" lvl="1" indent="-342900">
                  <a:buFont typeface="Wingdings" panose="05000000000000000000" pitchFamily="2" charset="2"/>
                  <a:buChar char="Ø"/>
                </a:pPr>
                <a:r>
                  <a:rPr lang="en-GB" sz="2000" dirty="0"/>
                  <a:t>Understand reduced QR</a:t>
                </a:r>
              </a:p>
              <a:p>
                <a:pPr marL="659700" lvl="1" indent="-342900">
                  <a:buFont typeface="Wingdings" panose="05000000000000000000" pitchFamily="2" charset="2"/>
                  <a:buChar char="Ø"/>
                </a:pPr>
                <a:r>
                  <a:rPr lang="en-GB" sz="2000" dirty="0"/>
                  <a:t>Reduce vertical velocity</a:t>
                </a:r>
              </a:p>
              <a:p>
                <a:pPr marL="659700" lvl="1" indent="-342900">
                  <a:buFont typeface="Wingdings" panose="05000000000000000000" pitchFamily="2" charset="2"/>
                  <a:buChar char="Ø"/>
                </a:pPr>
                <a:endParaRPr lang="en-GB" sz="2000" dirty="0"/>
              </a:p>
              <a:p>
                <a:endParaRPr lang="en-GB" sz="3200" dirty="0">
                  <a:solidFill>
                    <a:schemeClr val="tx2"/>
                  </a:solidFill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 b="-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13">
            <a:extLst>
              <a:ext uri="{FF2B5EF4-FFF2-40B4-BE49-F238E27FC236}">
                <a16:creationId xmlns:a16="http://schemas.microsoft.com/office/drawing/2014/main" id="{679B2906-2488-4601-A668-1312FA0B9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4734" y="3429000"/>
            <a:ext cx="3579666" cy="250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8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49FF-B881-41EF-96DC-D3B0C434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/>
              <a:t>Backup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C6DC4-20CF-426B-B799-1B96A3236F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065894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F1406164-0A6A-4DD2-8622-FCDE5877FD59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87" y="4172405"/>
            <a:ext cx="9591413" cy="26855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Based on classical trajectory simulations given by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𝑧</m:t>
                    </m:r>
                    <m:d>
                      <m:d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 (</m:t>
                    </m:r>
                    <m:f>
                      <m:f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)²</m:t>
                    </m:r>
                  </m:oMath>
                </a14:m>
                <a:br>
                  <a:rPr lang="en-GB" sz="2400" dirty="0"/>
                </a:br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Trajectories hitting apertures are discarded </a:t>
                </a:r>
                <a:br>
                  <a:rPr lang="en-GB" sz="2400" dirty="0"/>
                </a:br>
                <a:endParaRPr lang="en-GB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400" dirty="0"/>
                  <a:t>Atoms hitting the</a:t>
                </a:r>
                <a:br>
                  <a:rPr lang="en-GB" sz="2400" dirty="0"/>
                </a:br>
                <a:r>
                  <a:rPr lang="en-GB" sz="2400" dirty="0"/>
                  <a:t>mirror surface: </a:t>
                </a:r>
              </a:p>
              <a:p>
                <a:r>
                  <a:rPr lang="en-GB" sz="2400" b="0" dirty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→−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endParaRPr lang="de-DE" sz="2400" b="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3"/>
                <a:stretch>
                  <a:fillRect l="-15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feld 7">
            <a:extLst>
              <a:ext uri="{FF2B5EF4-FFF2-40B4-BE49-F238E27FC236}">
                <a16:creationId xmlns:a16="http://schemas.microsoft.com/office/drawing/2014/main" id="{739289BC-20CC-4779-9999-4286D604E0CA}"/>
              </a:ext>
            </a:extLst>
          </p:cNvPr>
          <p:cNvSpPr txBox="1"/>
          <p:nvPr/>
        </p:nvSpPr>
        <p:spPr>
          <a:xfrm rot="19452521" flipH="1">
            <a:off x="3056848" y="3717137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Nozzle + Heatshield</a:t>
            </a:r>
          </a:p>
        </p:txBody>
      </p:sp>
      <p:sp>
        <p:nvSpPr>
          <p:cNvPr id="17" name="Textfeld 8">
            <a:extLst>
              <a:ext uri="{FF2B5EF4-FFF2-40B4-BE49-F238E27FC236}">
                <a16:creationId xmlns:a16="http://schemas.microsoft.com/office/drawing/2014/main" id="{5AF76D32-2530-4AD0-90D4-29DC38E1B345}"/>
              </a:ext>
            </a:extLst>
          </p:cNvPr>
          <p:cNvSpPr txBox="1"/>
          <p:nvPr/>
        </p:nvSpPr>
        <p:spPr>
          <a:xfrm rot="19452521" flipH="1">
            <a:off x="3415527" y="3706937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Pipe aperture (PA) 1</a:t>
            </a:r>
          </a:p>
        </p:txBody>
      </p:sp>
      <p:sp>
        <p:nvSpPr>
          <p:cNvPr id="18" name="Textfeld 9">
            <a:extLst>
              <a:ext uri="{FF2B5EF4-FFF2-40B4-BE49-F238E27FC236}">
                <a16:creationId xmlns:a16="http://schemas.microsoft.com/office/drawing/2014/main" id="{DAEC39EA-847C-48DC-9341-6DC6F744EF24}"/>
              </a:ext>
            </a:extLst>
          </p:cNvPr>
          <p:cNvSpPr txBox="1"/>
          <p:nvPr/>
        </p:nvSpPr>
        <p:spPr>
          <a:xfrm rot="19452521" flipH="1">
            <a:off x="5420244" y="3708453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Pipe aperture (PA) 2</a:t>
            </a:r>
          </a:p>
        </p:txBody>
      </p:sp>
      <p:sp>
        <p:nvSpPr>
          <p:cNvPr id="19" name="Textfeld 10">
            <a:extLst>
              <a:ext uri="{FF2B5EF4-FFF2-40B4-BE49-F238E27FC236}">
                <a16:creationId xmlns:a16="http://schemas.microsoft.com/office/drawing/2014/main" id="{BF113267-2ED8-4EC0-AAC1-A2292885B529}"/>
              </a:ext>
            </a:extLst>
          </p:cNvPr>
          <p:cNvSpPr txBox="1"/>
          <p:nvPr/>
        </p:nvSpPr>
        <p:spPr>
          <a:xfrm rot="19452521" flipH="1">
            <a:off x="6136004" y="3706936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Pipe aperture (PA) 3</a:t>
            </a:r>
          </a:p>
        </p:txBody>
      </p:sp>
      <p:sp>
        <p:nvSpPr>
          <p:cNvPr id="20" name="Textfeld 11">
            <a:extLst>
              <a:ext uri="{FF2B5EF4-FFF2-40B4-BE49-F238E27FC236}">
                <a16:creationId xmlns:a16="http://schemas.microsoft.com/office/drawing/2014/main" id="{EE61BCB6-73E7-4DF6-908D-DD829DD83283}"/>
              </a:ext>
            </a:extLst>
          </p:cNvPr>
          <p:cNvSpPr txBox="1"/>
          <p:nvPr/>
        </p:nvSpPr>
        <p:spPr>
          <a:xfrm rot="19452521" flipH="1">
            <a:off x="4874623" y="3694166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Chopper</a:t>
            </a:r>
          </a:p>
        </p:txBody>
      </p:sp>
      <p:sp>
        <p:nvSpPr>
          <p:cNvPr id="21" name="Textfeld 12">
            <a:extLst>
              <a:ext uri="{FF2B5EF4-FFF2-40B4-BE49-F238E27FC236}">
                <a16:creationId xmlns:a16="http://schemas.microsoft.com/office/drawing/2014/main" id="{FE7DA978-D4F8-4F3C-A1C5-12B0A12F07B8}"/>
              </a:ext>
            </a:extLst>
          </p:cNvPr>
          <p:cNvSpPr txBox="1"/>
          <p:nvPr/>
        </p:nvSpPr>
        <p:spPr>
          <a:xfrm rot="19452521" flipH="1">
            <a:off x="5162973" y="3717135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Slit 1</a:t>
            </a:r>
          </a:p>
        </p:txBody>
      </p:sp>
      <p:sp>
        <p:nvSpPr>
          <p:cNvPr id="22" name="Textfeld 13">
            <a:extLst>
              <a:ext uri="{FF2B5EF4-FFF2-40B4-BE49-F238E27FC236}">
                <a16:creationId xmlns:a16="http://schemas.microsoft.com/office/drawing/2014/main" id="{CD896C92-F39D-48AF-9C39-81D73EACFDF6}"/>
              </a:ext>
            </a:extLst>
          </p:cNvPr>
          <p:cNvSpPr txBox="1"/>
          <p:nvPr/>
        </p:nvSpPr>
        <p:spPr>
          <a:xfrm rot="19452521" flipH="1">
            <a:off x="5835980" y="3712776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Slit 2</a:t>
            </a:r>
          </a:p>
        </p:txBody>
      </p:sp>
      <p:sp>
        <p:nvSpPr>
          <p:cNvPr id="23" name="Textfeld 15">
            <a:extLst>
              <a:ext uri="{FF2B5EF4-FFF2-40B4-BE49-F238E27FC236}">
                <a16:creationId xmlns:a16="http://schemas.microsoft.com/office/drawing/2014/main" id="{A18B5A02-98F6-4C58-ABF6-47982AD10AB5}"/>
              </a:ext>
            </a:extLst>
          </p:cNvPr>
          <p:cNvSpPr txBox="1"/>
          <p:nvPr/>
        </p:nvSpPr>
        <p:spPr>
          <a:xfrm rot="19452521" flipH="1">
            <a:off x="9412448" y="3565946"/>
            <a:ext cx="24106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Heatshields</a:t>
            </a:r>
          </a:p>
          <a:p>
            <a:pPr algn="l"/>
            <a:r>
              <a:rPr lang="en-US" sz="1200" dirty="0"/>
              <a:t>CH2</a:t>
            </a:r>
          </a:p>
        </p:txBody>
      </p:sp>
      <p:sp>
        <p:nvSpPr>
          <p:cNvPr id="24" name="Textfeld 16">
            <a:extLst>
              <a:ext uri="{FF2B5EF4-FFF2-40B4-BE49-F238E27FC236}">
                <a16:creationId xmlns:a16="http://schemas.microsoft.com/office/drawing/2014/main" id="{260AB6DC-7D91-440B-B46A-22BFA08A7FB4}"/>
              </a:ext>
            </a:extLst>
          </p:cNvPr>
          <p:cNvSpPr txBox="1"/>
          <p:nvPr/>
        </p:nvSpPr>
        <p:spPr>
          <a:xfrm flipH="1">
            <a:off x="7345872" y="4363768"/>
            <a:ext cx="241061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/>
              <a:t>GQS spectrometer</a:t>
            </a:r>
          </a:p>
        </p:txBody>
      </p:sp>
    </p:spTree>
    <p:extLst>
      <p:ext uri="{BB962C8B-B14F-4D97-AF65-F5344CB8AC3E}">
        <p14:creationId xmlns:p14="http://schemas.microsoft.com/office/powerpoint/2010/main" val="106629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Analysis: Initial Beam </a:t>
            </a:r>
            <a:br>
              <a:rPr lang="en-GB" dirty="0"/>
            </a:br>
            <a:r>
              <a:rPr lang="en-GB" dirty="0"/>
              <a:t>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Initialize an atomic ensemble with MB distributions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, a Gaussian distribution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0</m:t>
                    </m:r>
                  </m:oMath>
                </a14:m>
                <a:endParaRPr lang="en-US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den>
                    </m:f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de-DE" sz="2400" dirty="0"/>
                </a:br>
                <a:endParaRPr lang="en-US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𝑧𝑜</m:t>
                            </m:r>
                          </m:sub>
                          <m:sup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en-US" sz="2400" dirty="0"/>
              </a:p>
              <a:p>
                <a:pPr lvl="1" indent="0">
                  <a:buNone/>
                </a:pPr>
                <a:br>
                  <a:rPr lang="en-US" sz="2400" dirty="0"/>
                </a:b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vertical distribution is defined as a Gaussian profile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 ∗10 </m:t>
                    </m:r>
                  </m:oMath>
                </a14:m>
                <a:endParaRPr lang="de-DE" sz="2400" b="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=1 </m:t>
                    </m:r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sz="2400" dirty="0"/>
                  <a:t> (nozzle opening)</a:t>
                </a:r>
                <a:br>
                  <a:rPr lang="en-US" sz="2400" dirty="0"/>
                </a:br>
                <a:endParaRPr lang="en-US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822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Analysis: Trajectories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Velocity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 is defined by chopper delay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𝑑𝑣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=5.0</m:t>
                    </m:r>
                  </m:oMath>
                </a14:m>
                <a:r>
                  <a:rPr lang="en-US" sz="2400" dirty="0"/>
                  <a:t> m/s</a:t>
                </a:r>
                <a:br>
                  <a:rPr lang="en-US" sz="2400" dirty="0"/>
                </a:br>
                <a:endParaRPr lang="de-DE" sz="2400" b="0" dirty="0">
                  <a:ea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Velocity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is defined by Gaussian distribution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</m:d>
                    <m:r>
                      <a:rPr lang="de-DE" sz="2400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0" smtClean="0">
                            <a:latin typeface="Cambria Math" panose="02040503050406030204" pitchFamily="18" charset="0"/>
                          </a:rPr>
                          <m:t>−0.14, 0.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  <m:r>
                      <a:rPr lang="de-DE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m/s,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𝑑𝑣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=0.005</m:t>
                    </m:r>
                  </m:oMath>
                </a14:m>
                <a:r>
                  <a:rPr lang="en-US" sz="2400" dirty="0"/>
                  <a:t> m/s</a:t>
                </a:r>
                <a:br>
                  <a:rPr lang="en-US" sz="2400" dirty="0"/>
                </a:b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Starting height is defined by the slit size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−0.5, 0.5</m:t>
                        </m:r>
                      </m:e>
                    </m:d>
                  </m:oMath>
                </a14:m>
                <a:r>
                  <a:rPr lang="en-US" sz="2400" dirty="0"/>
                  <a:t> mm,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=0.005</m:t>
                    </m:r>
                  </m:oMath>
                </a14:m>
                <a:r>
                  <a:rPr lang="en-US" sz="2400" dirty="0"/>
                  <a:t> mm</a:t>
                </a:r>
              </a:p>
              <a:p>
                <a:pPr lvl="1" indent="0">
                  <a:buNone/>
                </a:pPr>
                <a:endParaRPr lang="en-US" sz="2400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de-DE" sz="2400" b="0" dirty="0"/>
                  <a:t>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552" t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434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Analysis: Parameters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95B5D-88F9-4AFB-9E43-8309BF62B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00" y="2235600"/>
            <a:ext cx="4754046" cy="3841200"/>
          </a:xfrm>
        </p:spPr>
        <p:txBody>
          <a:bodyPr/>
          <a:lstStyle/>
          <a:p>
            <a:r>
              <a:rPr lang="en-US" sz="2400" dirty="0"/>
              <a:t>Geometrical parameters:</a:t>
            </a:r>
          </a:p>
          <a:p>
            <a:pPr lvl="1"/>
            <a:r>
              <a:rPr lang="en-US" sz="2400" dirty="0"/>
              <a:t>Vertical offset of chopper from beam axis</a:t>
            </a:r>
          </a:p>
          <a:p>
            <a:pPr lvl="1"/>
            <a:r>
              <a:rPr lang="en-US" sz="2400" dirty="0"/>
              <a:t>Vertical offset of GQS spectrometer compared to beam axis</a:t>
            </a:r>
          </a:p>
          <a:p>
            <a:pPr lvl="1"/>
            <a:r>
              <a:rPr lang="en-US" sz="2400" dirty="0"/>
              <a:t>Exact horizontal position of GQS spectrometer along the beamline</a:t>
            </a:r>
          </a:p>
          <a:p>
            <a:pPr lvl="1"/>
            <a:r>
              <a:rPr lang="en-US" sz="2400" dirty="0"/>
              <a:t>Angles of the different angle settings</a:t>
            </a:r>
          </a:p>
          <a:p>
            <a:pPr lvl="1"/>
            <a:r>
              <a:rPr lang="en-US" sz="2400" dirty="0"/>
              <a:t>Pivot point of mirror rotation</a:t>
            </a:r>
          </a:p>
          <a:p>
            <a:pPr lvl="1"/>
            <a:r>
              <a:rPr lang="en-US" sz="2400" dirty="0"/>
              <a:t>Tilts along third (“y”) axis</a:t>
            </a:r>
          </a:p>
          <a:p>
            <a:endParaRPr lang="en-GB" sz="2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49BD067-92D8-457C-9B4C-041693BB26B5}"/>
              </a:ext>
            </a:extLst>
          </p:cNvPr>
          <p:cNvSpPr txBox="1">
            <a:spLocks/>
          </p:cNvSpPr>
          <p:nvPr/>
        </p:nvSpPr>
        <p:spPr>
          <a:xfrm>
            <a:off x="6765790" y="2235600"/>
            <a:ext cx="4754046" cy="3841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36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04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Other parameters</a:t>
            </a:r>
          </a:p>
          <a:p>
            <a:pPr lvl="1"/>
            <a:r>
              <a:rPr lang="en-US" sz="2400" dirty="0"/>
              <a:t>Mapping constant</a:t>
            </a:r>
          </a:p>
          <a:p>
            <a:pPr lvl="1"/>
            <a:r>
              <a:rPr lang="en-US" sz="2400" dirty="0"/>
              <a:t>Laser beam waist</a:t>
            </a:r>
          </a:p>
          <a:p>
            <a:pPr lvl="1"/>
            <a:r>
              <a:rPr lang="en-US" sz="2400" dirty="0"/>
              <a:t>Vertical velocity spread</a:t>
            </a:r>
          </a:p>
          <a:p>
            <a:r>
              <a:rPr lang="en-US" sz="2400" dirty="0"/>
              <a:t>Fit parameters</a:t>
            </a:r>
          </a:p>
          <a:p>
            <a:pPr lvl="1"/>
            <a:r>
              <a:rPr lang="en-US" sz="2400" dirty="0"/>
              <a:t>Scaling of the curves</a:t>
            </a:r>
          </a:p>
          <a:p>
            <a:pPr lvl="1"/>
            <a:r>
              <a:rPr lang="en-US" sz="2400" dirty="0"/>
              <a:t>QR probability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endParaRPr lang="en-US" sz="2400" dirty="0">
              <a:ea typeface="Cambria Math" panose="02040503050406030204" pitchFamily="18" charset="0"/>
            </a:endParaRPr>
          </a:p>
          <a:p>
            <a:r>
              <a:rPr lang="en-GB" sz="2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8F7EA4-C3A5-4100-B5EF-D4BA26C197C0}"/>
              </a:ext>
            </a:extLst>
          </p:cNvPr>
          <p:cNvSpPr txBox="1"/>
          <p:nvPr/>
        </p:nvSpPr>
        <p:spPr>
          <a:xfrm rot="19265269">
            <a:off x="361044" y="3350001"/>
            <a:ext cx="4594206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VARIED BY </a:t>
            </a:r>
            <a:b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 SCAN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FF709-A99F-48FB-928F-DA360398AEFD}"/>
              </a:ext>
            </a:extLst>
          </p:cNvPr>
          <p:cNvSpPr txBox="1"/>
          <p:nvPr/>
        </p:nvSpPr>
        <p:spPr>
          <a:xfrm rot="20623755">
            <a:off x="6790598" y="1384688"/>
            <a:ext cx="318214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VARIED BY </a:t>
            </a:r>
            <a:b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 SCAN</a:t>
            </a:r>
          </a:p>
        </p:txBody>
      </p:sp>
    </p:spTree>
    <p:extLst>
      <p:ext uri="{BB962C8B-B14F-4D97-AF65-F5344CB8AC3E}">
        <p14:creationId xmlns:p14="http://schemas.microsoft.com/office/powerpoint/2010/main" val="4290326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8558E46-61C6-4E7F-ADB8-06D77EE968D9}"/>
              </a:ext>
            </a:extLst>
          </p:cNvPr>
          <p:cNvGrpSpPr/>
          <p:nvPr/>
        </p:nvGrpSpPr>
        <p:grpSpPr>
          <a:xfrm>
            <a:off x="7558482" y="3155883"/>
            <a:ext cx="4295802" cy="3423189"/>
            <a:chOff x="7964786" y="3362366"/>
            <a:chExt cx="3889497" cy="3216706"/>
          </a:xfrm>
        </p:grpSpPr>
        <p:pic>
          <p:nvPicPr>
            <p:cNvPr id="7" name="Grafik 18">
              <a:extLst>
                <a:ext uri="{FF2B5EF4-FFF2-40B4-BE49-F238E27FC236}">
                  <a16:creationId xmlns:a16="http://schemas.microsoft.com/office/drawing/2014/main" id="{52566849-FDAD-4974-9931-F18F517D8E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76" b="30584"/>
            <a:stretch/>
          </p:blipFill>
          <p:spPr>
            <a:xfrm>
              <a:off x="7964786" y="3362366"/>
              <a:ext cx="3889497" cy="32167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0019E8-A65A-4EB8-B364-3E8576FCB1A5}"/>
                </a:ext>
              </a:extLst>
            </p:cNvPr>
            <p:cNvSpPr txBox="1"/>
            <p:nvPr/>
          </p:nvSpPr>
          <p:spPr>
            <a:xfrm>
              <a:off x="10392596" y="3655582"/>
              <a:ext cx="899285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dirty="0">
                  <a:solidFill>
                    <a:srgbClr val="00B050"/>
                  </a:solidFill>
                </a:rPr>
                <a:t>Reflected </a:t>
              </a:r>
              <a:br>
                <a:rPr lang="en-GB" dirty="0">
                  <a:solidFill>
                    <a:srgbClr val="00B050"/>
                  </a:solidFill>
                </a:rPr>
              </a:br>
              <a:r>
                <a:rPr lang="en-GB" dirty="0">
                  <a:solidFill>
                    <a:srgbClr val="00B050"/>
                  </a:solidFill>
                </a:rPr>
                <a:t>Peak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DEF0E4-42E4-4A4B-8035-C7ADF6FF737A}"/>
                </a:ext>
              </a:extLst>
            </p:cNvPr>
            <p:cNvSpPr txBox="1"/>
            <p:nvPr/>
          </p:nvSpPr>
          <p:spPr>
            <a:xfrm>
              <a:off x="8558257" y="4209580"/>
              <a:ext cx="104836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dirty="0">
                  <a:solidFill>
                    <a:srgbClr val="FFC000"/>
                  </a:solidFill>
                </a:rPr>
                <a:t>Direct Peak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Analysis: Global Fit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97599" y="2235600"/>
                <a:ext cx="10837213" cy="3841200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Combine all measurements performed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sz="2400" b="0" i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Every trajectory simulation is fitted to the respective dataset with 2 parameters: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Overall scaling </a:t>
                </a:r>
                <a:r>
                  <a:rPr lang="en-US" sz="2400" i="1" dirty="0"/>
                  <a:t>A </a:t>
                </a:r>
                <a:r>
                  <a:rPr lang="en-US" sz="2400" dirty="0"/>
                  <a:t>: only applied to direct peak</a:t>
                </a:r>
              </a:p>
              <a:p>
                <a:pPr marL="6597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Reflection probability </a:t>
                </a:r>
                <a:r>
                  <a:rPr lang="en-US" sz="2400" i="1" dirty="0"/>
                  <a:t>R</a:t>
                </a:r>
                <a:r>
                  <a:rPr lang="en-US" sz="2400" dirty="0"/>
                  <a:t>: only applied to reflected peak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Variation of all parameters: Repeating the trajectory </a:t>
                </a:r>
                <a:br>
                  <a:rPr lang="en-US" sz="2400" dirty="0"/>
                </a:br>
                <a:r>
                  <a:rPr lang="en-US" sz="2400" dirty="0"/>
                  <a:t>simulation for all parameter combinations, fitting </a:t>
                </a:r>
                <a:r>
                  <a:rPr lang="en-US" sz="2400" i="1" dirty="0"/>
                  <a:t>A </a:t>
                </a:r>
                <a:r>
                  <a:rPr lang="en-US" sz="2400" dirty="0"/>
                  <a:t>and</a:t>
                </a:r>
                <a:br>
                  <a:rPr lang="en-US" sz="2400" dirty="0"/>
                </a:br>
                <a:r>
                  <a:rPr lang="en-US" sz="2400" i="1" dirty="0"/>
                  <a:t>R </a:t>
                </a:r>
                <a:r>
                  <a:rPr lang="en-US" sz="2400" dirty="0"/>
                  <a:t>after every iteration </a:t>
                </a:r>
                <a:br>
                  <a:rPr lang="en-US" sz="2400" dirty="0"/>
                </a:br>
                <a:r>
                  <a:rPr lang="de-DE" sz="2400" dirty="0"/>
                  <a:t>Optimum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/>
                  <a:t>min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Arial" panose="020B0604020202020204" pitchFamily="34" charset="0"/>
                  </a:rPr>
                  <a:t>Post processing: using exported parameter </a:t>
                </a:r>
                <a:br>
                  <a:rPr lang="en-US" sz="2400" dirty="0">
                    <a:cs typeface="Arial" panose="020B0604020202020204" pitchFamily="34" charset="0"/>
                  </a:rPr>
                </a:br>
                <a:r>
                  <a:rPr lang="en-US" sz="2400" dirty="0">
                    <a:cs typeface="Arial" panose="020B0604020202020204" pitchFamily="34" charset="0"/>
                  </a:rPr>
                  <a:t>scans results </a:t>
                </a:r>
                <a:br>
                  <a:rPr lang="de-DE" sz="2400" dirty="0">
                    <a:cs typeface="Arial" panose="020B0604020202020204" pitchFamily="34" charset="0"/>
                  </a:rPr>
                </a:br>
                <a:r>
                  <a:rPr lang="en-US" sz="2400" dirty="0">
                    <a:cs typeface="Arial" panose="020B0604020202020204" pitchFamily="34" charset="0"/>
                  </a:rPr>
                  <a:t>to find parameter-uncertainty-dependent </a:t>
                </a:r>
                <a:br>
                  <a:rPr lang="en-US" sz="2400" dirty="0">
                    <a:cs typeface="Arial" panose="020B0604020202020204" pitchFamily="34" charset="0"/>
                  </a:rPr>
                </a:br>
                <a:r>
                  <a:rPr lang="en-US" sz="2400" dirty="0">
                    <a:cs typeface="Arial" panose="020B0604020202020204" pitchFamily="34" charset="0"/>
                  </a:rPr>
                  <a:t>uncertainty of </a:t>
                </a:r>
                <a:r>
                  <a:rPr lang="en-US" sz="2400" i="1" dirty="0">
                    <a:cs typeface="Arial" panose="020B0604020202020204" pitchFamily="34" charset="0"/>
                  </a:rPr>
                  <a:t>R</a:t>
                </a:r>
                <a:endParaRPr lang="en-US" sz="2400" dirty="0">
                  <a:cs typeface="Arial" panose="020B0604020202020204" pitchFamily="34" charset="0"/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D95B5D-88F9-4AFB-9E43-8309BF62B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97599" y="2235600"/>
                <a:ext cx="10837213" cy="3841200"/>
              </a:xfrm>
              <a:blipFill>
                <a:blip r:embed="rId3"/>
                <a:stretch>
                  <a:fillRect l="-1575" t="-317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A66C3B1F-927F-4261-AE3C-C8ED8D30DB26}"/>
              </a:ext>
            </a:extLst>
          </p:cNvPr>
          <p:cNvSpPr/>
          <p:nvPr/>
        </p:nvSpPr>
        <p:spPr>
          <a:xfrm>
            <a:off x="8045043" y="3033660"/>
            <a:ext cx="3103926" cy="2947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065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04E4-0965-4A06-8F32-C2DA87B8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QR Analysis: Parameters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95B5D-88F9-4AFB-9E43-8309BF62B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00" y="2235600"/>
            <a:ext cx="4754046" cy="3841200"/>
          </a:xfrm>
        </p:spPr>
        <p:txBody>
          <a:bodyPr/>
          <a:lstStyle/>
          <a:p>
            <a:r>
              <a:rPr lang="en-US" sz="2400" dirty="0"/>
              <a:t>Geometrical parameters:</a:t>
            </a:r>
          </a:p>
          <a:p>
            <a:pPr lvl="1"/>
            <a:r>
              <a:rPr lang="en-US" sz="2400" dirty="0"/>
              <a:t>Vertical offset of chopper from beam axis</a:t>
            </a:r>
          </a:p>
          <a:p>
            <a:pPr lvl="1"/>
            <a:r>
              <a:rPr lang="en-US" sz="2400" dirty="0"/>
              <a:t>Vertical offset of GQS spectrometer compared to beam axis</a:t>
            </a:r>
          </a:p>
          <a:p>
            <a:pPr lvl="1"/>
            <a:r>
              <a:rPr lang="en-US" sz="2400" dirty="0"/>
              <a:t>Exact horizontal position of GQS spectrometer along the beamline</a:t>
            </a:r>
          </a:p>
          <a:p>
            <a:pPr lvl="1"/>
            <a:r>
              <a:rPr lang="en-US" sz="2400" dirty="0"/>
              <a:t>Angles of the different angle settings</a:t>
            </a:r>
          </a:p>
          <a:p>
            <a:pPr lvl="1"/>
            <a:r>
              <a:rPr lang="en-US" sz="2400" dirty="0"/>
              <a:t>Pivot point of mirror rotation</a:t>
            </a:r>
          </a:p>
          <a:p>
            <a:pPr lvl="1"/>
            <a:r>
              <a:rPr lang="en-US" sz="2400" dirty="0"/>
              <a:t>Tilts along third (“y”) axis</a:t>
            </a:r>
          </a:p>
          <a:p>
            <a:endParaRPr lang="en-GB" sz="2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49BD067-92D8-457C-9B4C-041693BB26B5}"/>
              </a:ext>
            </a:extLst>
          </p:cNvPr>
          <p:cNvSpPr txBox="1">
            <a:spLocks/>
          </p:cNvSpPr>
          <p:nvPr/>
        </p:nvSpPr>
        <p:spPr>
          <a:xfrm>
            <a:off x="6765790" y="2235600"/>
            <a:ext cx="4754046" cy="3841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30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36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04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67200" indent="-316800" algn="l" defTabSz="914400" rtl="0" eaLnBrk="1" latinLnBrk="0" hangingPunct="1">
              <a:lnSpc>
                <a:spcPct val="92000"/>
              </a:lnSpc>
              <a:spcBef>
                <a:spcPts val="0"/>
              </a:spcBef>
              <a:buFont typeface="Crimson Pro" pitchFamily="2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Other parameters</a:t>
            </a:r>
          </a:p>
          <a:p>
            <a:pPr lvl="1"/>
            <a:r>
              <a:rPr lang="en-US" sz="2400" dirty="0"/>
              <a:t>Mapping constant</a:t>
            </a:r>
          </a:p>
          <a:p>
            <a:pPr lvl="1"/>
            <a:r>
              <a:rPr lang="en-US" sz="2400" dirty="0"/>
              <a:t>Laser beam waist</a:t>
            </a:r>
          </a:p>
          <a:p>
            <a:pPr lvl="1"/>
            <a:r>
              <a:rPr lang="en-US" sz="2400" dirty="0"/>
              <a:t>Vertical velocity spread</a:t>
            </a:r>
          </a:p>
          <a:p>
            <a:r>
              <a:rPr lang="en-US" sz="2400" dirty="0"/>
              <a:t>Fit parameters</a:t>
            </a:r>
          </a:p>
          <a:p>
            <a:pPr lvl="1"/>
            <a:r>
              <a:rPr lang="en-US" sz="2400" dirty="0"/>
              <a:t>Scaling of the curves</a:t>
            </a:r>
          </a:p>
          <a:p>
            <a:pPr lvl="1"/>
            <a:r>
              <a:rPr lang="en-US" sz="2400" dirty="0"/>
              <a:t>QR probability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endParaRPr lang="en-US" sz="2400" dirty="0">
              <a:ea typeface="Cambria Math" panose="02040503050406030204" pitchFamily="18" charset="0"/>
            </a:endParaRPr>
          </a:p>
          <a:p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4296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ÖAW Institute EN">
  <a:themeElements>
    <a:clrScheme name="Benutzerdefiniert 1">
      <a:dk1>
        <a:srgbClr val="000000"/>
      </a:dk1>
      <a:lt1>
        <a:srgbClr val="FFFFFF"/>
      </a:lt1>
      <a:dk2>
        <a:srgbClr val="307BBF"/>
      </a:dk2>
      <a:lt2>
        <a:srgbClr val="EAF2F9"/>
      </a:lt2>
      <a:accent1>
        <a:srgbClr val="307BBF"/>
      </a:accent1>
      <a:accent2>
        <a:srgbClr val="6592CD"/>
      </a:accent2>
      <a:accent3>
        <a:srgbClr val="91ACDA"/>
      </a:accent3>
      <a:accent4>
        <a:srgbClr val="B8C7E8"/>
      </a:accent4>
      <a:accent5>
        <a:srgbClr val="DCE3F4"/>
      </a:accent5>
      <a:accent6>
        <a:srgbClr val="EAF2F9"/>
      </a:accent6>
      <a:hlink>
        <a:srgbClr val="000000"/>
      </a:hlink>
      <a:folHlink>
        <a:srgbClr val="000000"/>
      </a:folHlink>
    </a:clrScheme>
    <a:fontScheme name="ÖAW P">
      <a:majorFont>
        <a:latin typeface="Lato"/>
        <a:ea typeface=""/>
        <a:cs typeface=""/>
      </a:majorFont>
      <a:minorFont>
        <a:latin typeface="Crimson Pro"/>
        <a:ea typeface=""/>
        <a:cs typeface=""/>
      </a:minorFont>
    </a:fontScheme>
    <a:fmtScheme name="Zitierfähi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MBI_PPP_Vorlage_EN" id="{96967039-8ACA-4F6F-89B5-2EEBEE746BB8}" vid="{6FFD24D9-6E25-41FB-8DA4-4F16FFBCAC0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MBI_PPP_Vorlage_EN</Template>
  <TotalTime>0</TotalTime>
  <Words>982</Words>
  <Application>Microsoft Office PowerPoint</Application>
  <PresentationFormat>Widescreen</PresentationFormat>
  <Paragraphs>197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Crimson Pro</vt:lpstr>
      <vt:lpstr>Lato</vt:lpstr>
      <vt:lpstr>Wingdings</vt:lpstr>
      <vt:lpstr>ÖAW Institute EN</vt:lpstr>
      <vt:lpstr>GRASIAN: Progress Toward Observing Gravitational Quantum States of Atoms</vt:lpstr>
      <vt:lpstr>The GRASIAN Collaboration</vt:lpstr>
      <vt:lpstr>Gravitational Quantum States</vt:lpstr>
      <vt:lpstr>GQS Measurement principle</vt:lpstr>
      <vt:lpstr>Quantum Reflections </vt:lpstr>
      <vt:lpstr>Quantum Reflections </vt:lpstr>
      <vt:lpstr>Hydrogen Beam Experimental Setup</vt:lpstr>
      <vt:lpstr>Hydrogen Beam Experimental Setup</vt:lpstr>
      <vt:lpstr>Installation of GQS Spectrometer – July 2025</vt:lpstr>
      <vt:lpstr>First Measurements with Spectrometer</vt:lpstr>
      <vt:lpstr>First Observation of QR!</vt:lpstr>
      <vt:lpstr>Measurement of the Reflection Coefficient R</vt:lpstr>
      <vt:lpstr>Quantum refection of "H" and "D"</vt:lpstr>
      <vt:lpstr>Isotope Shift of R</vt:lpstr>
      <vt:lpstr>Summary &amp; Outlook</vt:lpstr>
      <vt:lpstr>Backup</vt:lpstr>
      <vt:lpstr>QR Analysis</vt:lpstr>
      <vt:lpstr>QR Analysis: Initial Beam  Properties</vt:lpstr>
      <vt:lpstr>QR Analysis: Trajectories</vt:lpstr>
      <vt:lpstr>QR Analysis: Parameters</vt:lpstr>
      <vt:lpstr>QR Analysis: Global Fit</vt:lpstr>
      <vt:lpstr>QR Analysis: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GRASIAN: First observation of quantum reflection of atomic hydrogen from a silicon mirror  on the journey toward the first demonstration of gravitational quantum states of atoms</dc:title>
  <dc:creator>Killian, Carina</dc:creator>
  <cp:lastModifiedBy>Kletzl-Teuffenbach, Victoria</cp:lastModifiedBy>
  <cp:revision>215</cp:revision>
  <dcterms:created xsi:type="dcterms:W3CDTF">2026-05-11T10:00:07Z</dcterms:created>
  <dcterms:modified xsi:type="dcterms:W3CDTF">2026-09-22T10:22:29Z</dcterms:modified>
</cp:coreProperties>
</file>