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57" r:id="rId2"/>
    <p:sldId id="259" r:id="rId3"/>
    <p:sldId id="318" r:id="rId4"/>
    <p:sldId id="405" r:id="rId5"/>
    <p:sldId id="401" r:id="rId6"/>
    <p:sldId id="355" r:id="rId7"/>
    <p:sldId id="406" r:id="rId8"/>
    <p:sldId id="407" r:id="rId9"/>
    <p:sldId id="384" r:id="rId10"/>
    <p:sldId id="264" r:id="rId11"/>
    <p:sldId id="352" r:id="rId12"/>
    <p:sldId id="316" r:id="rId13"/>
    <p:sldId id="341" r:id="rId14"/>
    <p:sldId id="342" r:id="rId15"/>
    <p:sldId id="323" r:id="rId16"/>
    <p:sldId id="358" r:id="rId17"/>
    <p:sldId id="394" r:id="rId18"/>
    <p:sldId id="385" r:id="rId19"/>
    <p:sldId id="395" r:id="rId20"/>
    <p:sldId id="314" r:id="rId21"/>
    <p:sldId id="362" r:id="rId22"/>
    <p:sldId id="363" r:id="rId23"/>
    <p:sldId id="376" r:id="rId24"/>
    <p:sldId id="377" r:id="rId25"/>
    <p:sldId id="397" r:id="rId26"/>
    <p:sldId id="398" r:id="rId27"/>
    <p:sldId id="370" r:id="rId28"/>
    <p:sldId id="372" r:id="rId2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94" d="100"/>
          <a:sy n="94" d="100"/>
        </p:scale>
        <p:origin x="55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10EB1-E255-4434-ABEE-815D19418EC7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CF9738-4D75-4DBE-B75E-124CFED630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5210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94BFF-DF45-4A30-8812-55C62D1D362F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7384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18F09-CFB8-411C-8B9A-ECA691F7FF2E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3014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282AD-2971-67C6-EE53-9163D8B7A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A0F5499-D048-C2EC-B1E5-23B95BD319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8C24BE0-0DCE-DC89-6F2F-C6EDE0FAF3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68F5A74-2CBB-8EFA-58E5-C74DA2FFA6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18F09-CFB8-411C-8B9A-ECA691F7FF2E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5871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97FA2-23A7-1F6F-44E0-E5214F77E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A3E0DD7-59FE-73CD-F611-56A1CB8185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7C5AB7F-5CD5-00F2-5897-08BE2B5674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E6EF837-DACF-1316-E36A-FF3E21BE29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18F09-CFB8-411C-8B9A-ECA691F7FF2E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4878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18F09-CFB8-411C-8B9A-ECA691F7FF2E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6987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9DB30-21C9-A419-189D-257C22F8D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BBFAF15-06DE-0EB8-1E70-96DF83AE6C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5FDDA0C-4F25-38F8-57EF-CE3C6875FD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664AE23-2CF2-2CB3-5424-630BFA79F6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294BFF-DF45-4A30-8812-55C62D1D362F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986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ADDCCD-24AF-40D8-B0C4-F384965593BB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3349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6E58C-1AE5-67D0-04CF-2B46FAE27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2E0AA0D-866C-AE26-BB3F-3458312E66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59287EA-AB29-3D38-E119-A5D47173F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AB12185-70BE-154F-B33B-F35C317B6E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ADDCCD-24AF-40D8-B0C4-F384965593BB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3115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6C328-C94C-CAD2-5317-F1C3BEA7C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B5B828F-86FD-6011-FC6F-CEE4E227F8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77653D2-802E-FA6F-2507-D69BDD1547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B6DB57-2A3C-5FE1-0520-85452F41CB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18F09-CFB8-411C-8B9A-ECA691F7FF2E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5243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C2021-0F0E-FEDF-0877-0CE0C9CA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AC77394-CE8B-9970-39D6-BC0BFAA507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AA06948-E2A6-9389-1B6E-F66EAC65B3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5D9FA71-74F3-8234-C512-1556952F87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918F09-CFB8-411C-8B9A-ECA691F7FF2E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971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E009CF-D873-1E3A-0B4F-7AF862EE8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DC852FF-8775-3325-5265-48A9B7DAA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DDAA64B-E9E5-DCE9-A6A0-BA651466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1F3AE-9D5B-4286-8D4A-0100EAD8F2E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3F27BC6-3666-7B6D-5D21-32A63D32E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50CC20-E006-ECBD-3DD4-677F23BDC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369CB-7261-4A4E-95FC-50C39539E9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79739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FE8571-5564-9462-6AAF-BD1DE1E05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337EAA-ABFE-672F-F0D7-7710129BB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F81559-56F6-A617-B6EA-C5D47A35F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1F3AE-9D5B-4286-8D4A-0100EAD8F2E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2EF6A5C-9788-712D-BAAF-2EAB3C791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4">
            <a:extLst>
              <a:ext uri="{FF2B5EF4-FFF2-40B4-BE49-F238E27FC236}">
                <a16:creationId xmlns:a16="http://schemas.microsoft.com/office/drawing/2014/main" id="{574DC1FD-84E7-2890-88A3-EDB66BAB793E}"/>
              </a:ext>
            </a:extLst>
          </p:cNvPr>
          <p:cNvSpPr txBox="1">
            <a:spLocks/>
          </p:cNvSpPr>
          <p:nvPr/>
        </p:nvSpPr>
        <p:spPr>
          <a:xfrm>
            <a:off x="912495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2000" b="1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0F1FB8C-4711-47A9-B096-7B12526D936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796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B8870E-95BD-8F47-EB49-095BE872B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765FA97-5A70-8BC9-4694-80235D4CD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B94706-258D-0223-9C9F-B2FAD95E7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1F3AE-9D5B-4286-8D4A-0100EAD8F2E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CC4104-F910-47B3-B918-A32E578E2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C21ACF-DBC9-523A-0586-3CCFE1395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369CB-7261-4A4E-95FC-50C39539E9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9560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C1D2C5-1444-3D33-387E-FCCB8A3F8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01238E-E5B7-4D67-D76B-9BD322BECA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DB13098-D313-6119-F249-5D28CA6207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456DF4A-3B2D-CD2F-8C11-D87DACF43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1F3AE-9D5B-4286-8D4A-0100EAD8F2E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4EB268E-B8CA-7B1B-5929-FEBAC32C9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numero diapositiva 4">
            <a:extLst>
              <a:ext uri="{FF2B5EF4-FFF2-40B4-BE49-F238E27FC236}">
                <a16:creationId xmlns:a16="http://schemas.microsoft.com/office/drawing/2014/main" id="{F98D9422-1EB1-02CF-16B3-E01022F1E238}"/>
              </a:ext>
            </a:extLst>
          </p:cNvPr>
          <p:cNvSpPr txBox="1">
            <a:spLocks/>
          </p:cNvSpPr>
          <p:nvPr/>
        </p:nvSpPr>
        <p:spPr>
          <a:xfrm>
            <a:off x="912495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2000" b="1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0F1FB8C-4711-47A9-B096-7B12526D936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16829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B1D595-466F-F18C-8040-BD0281887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F7F77DB-8EE5-9C2D-55BB-C92184FA2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225F0AE-9CC1-1987-9E9E-1425A4A70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7405E37-83B2-449C-7C44-30F5AE7152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BAC277D-287D-F507-5F90-D29F38B732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8092BB9-EB7E-44AF-1AD7-0FF26C815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1F3AE-9D5B-4286-8D4A-0100EAD8F2E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7551D23-E42A-8D12-0C58-094BA5E9E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Segnaposto numero diapositiva 4">
            <a:extLst>
              <a:ext uri="{FF2B5EF4-FFF2-40B4-BE49-F238E27FC236}">
                <a16:creationId xmlns:a16="http://schemas.microsoft.com/office/drawing/2014/main" id="{41319AC0-171B-46B3-4F6C-8E7B1698802C}"/>
              </a:ext>
            </a:extLst>
          </p:cNvPr>
          <p:cNvSpPr txBox="1">
            <a:spLocks/>
          </p:cNvSpPr>
          <p:nvPr/>
        </p:nvSpPr>
        <p:spPr>
          <a:xfrm>
            <a:off x="912495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2000" b="1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0F1FB8C-4711-47A9-B096-7B12526D936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459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2276CF-9A95-DC34-9217-3C0889CF8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BE7D5EC-F5B2-5557-2958-F6F505662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1F3AE-9D5B-4286-8D4A-0100EAD8F2E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4CA0743-9C75-D918-92AF-E92F2E7C4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1C3A132-F3E8-0852-A520-A1A042BD9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4950" y="6356350"/>
            <a:ext cx="2743200" cy="365125"/>
          </a:xfrm>
        </p:spPr>
        <p:txBody>
          <a:bodyPr/>
          <a:lstStyle>
            <a:lvl1pPr>
              <a:defRPr sz="2000" b="1"/>
            </a:lvl1pPr>
          </a:lstStyle>
          <a:p>
            <a:fld id="{B8F369CB-7261-4A4E-95FC-50C39539E9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976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12B8429-BFDF-8981-BC56-6ACA0D66D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1F3AE-9D5B-4286-8D4A-0100EAD8F2E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AEAEF9A-EB5E-BB86-5320-E921AFC03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AD75617-35D5-3F03-BBAE-C9E7CCBA0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4950" y="6356350"/>
            <a:ext cx="2743200" cy="365125"/>
          </a:xfrm>
        </p:spPr>
        <p:txBody>
          <a:bodyPr/>
          <a:lstStyle>
            <a:lvl1pPr>
              <a:defRPr sz="2000" b="1"/>
            </a:lvl1pPr>
          </a:lstStyle>
          <a:p>
            <a:fld id="{B8F369CB-7261-4A4E-95FC-50C39539E9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1391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ECDE2D-62BF-0291-2930-5F517501D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3A7F74-2597-E594-DC70-4C5FD8BB7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E36918A-9F8E-0B5B-9D5D-4B45047626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0BF24CB-61D9-09FD-861A-EF54A0405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1F3AE-9D5B-4286-8D4A-0100EAD8F2E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56CFF81-DD24-6AE0-E159-4D1631719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C2D4FC4-0903-B314-D5E0-4859896E0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369CB-7261-4A4E-95FC-50C39539E9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2963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DAB5F2-3304-007E-5CA7-DDA1905CB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7194D8F-4A6B-3173-2BF4-B41959D4C1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63DC196-4B1B-5514-E2EA-2B401F1BAC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3F35F39-E133-F7CA-B166-C7ECC770E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1F3AE-9D5B-4286-8D4A-0100EAD8F2E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5459342-68B7-260B-473D-622CD8797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344DB0-E153-FF80-85BC-33D7AD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369CB-7261-4A4E-95FC-50C39539E9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411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5170E9-ECE5-AB7E-124B-D99D0A5C9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DE6E85C-9FAF-A167-2ABD-AB8A5886B8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DD017D2-8403-B124-C823-234120C59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1F3AE-9D5B-4286-8D4A-0100EAD8F2E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0D2302-00A0-6F57-436B-1CA2F891E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5F7E615-713F-62C9-EF24-81797B847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369CB-7261-4A4E-95FC-50C39539E9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0674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03265DC-2963-730E-1609-B14883133E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BCE93DC-6A21-CA74-E9E0-1631B8B603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C8970F-3786-83F3-28E8-60A60DDA7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1F3AE-9D5B-4286-8D4A-0100EAD8F2E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B89FDA2-FCB4-5207-B62F-3CC3D26DC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8C57F7-839B-BB30-B208-CC4552045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369CB-7261-4A4E-95FC-50C39539E9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9680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7DBB471-9A63-5642-7752-5EEF7F910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7EFC0E1-EFA6-BFB8-4CBF-E516C7F54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17D808-BD18-165B-954C-A49EBEDE54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01F3AE-9D5B-4286-8D4A-0100EAD8F2E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313F1AE-7C2B-C38E-1F95-389EB8AA3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39F8F8-818A-6C6F-3046-2FD4E9F5E2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F369CB-7261-4A4E-95FC-50C39539E9B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2782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gi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110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png"/><Relationship Id="rId11" Type="http://schemas.openxmlformats.org/officeDocument/2006/relationships/image" Target="../media/image22.png"/><Relationship Id="rId10" Type="http://schemas.openxmlformats.org/officeDocument/2006/relationships/image" Target="../media/image170.png"/><Relationship Id="rId4" Type="http://schemas.openxmlformats.org/officeDocument/2006/relationships/image" Target="../media/image9.png"/><Relationship Id="rId9" Type="http://schemas.openxmlformats.org/officeDocument/2006/relationships/image" Target="../media/image1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1.png"/><Relationship Id="rId7" Type="http://schemas.openxmlformats.org/officeDocument/2006/relationships/hyperlink" Target="https://www.gssi.it/communication/news-events/item/26044-gssi-astrophysicists-reveal-the-role-of-star-clusters-in-black-hole-merger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6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8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.png"/><Relationship Id="rId7" Type="http://schemas.openxmlformats.org/officeDocument/2006/relationships/image" Target="../media/image20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svg"/><Relationship Id="rId5" Type="http://schemas.openxmlformats.org/officeDocument/2006/relationships/image" Target="../media/image45.sv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laviniapaiella.github.io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381.png"/><Relationship Id="rId3" Type="http://schemas.openxmlformats.org/officeDocument/2006/relationships/image" Target="../media/image280.png"/><Relationship Id="rId7" Type="http://schemas.openxmlformats.org/officeDocument/2006/relationships/image" Target="../media/image21.png"/><Relationship Id="rId12" Type="http://schemas.openxmlformats.org/officeDocument/2006/relationships/image" Target="../media/image37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11" Type="http://schemas.openxmlformats.org/officeDocument/2006/relationships/image" Target="../media/image360.png"/><Relationship Id="rId5" Type="http://schemas.openxmlformats.org/officeDocument/2006/relationships/image" Target="../media/image60.png"/><Relationship Id="rId10" Type="http://schemas.openxmlformats.org/officeDocument/2006/relationships/image" Target="../media/image64.png"/><Relationship Id="rId4" Type="http://schemas.openxmlformats.org/officeDocument/2006/relationships/image" Target="../media/image59.png"/><Relationship Id="rId9" Type="http://schemas.openxmlformats.org/officeDocument/2006/relationships/image" Target="../media/image63.png"/><Relationship Id="rId14" Type="http://schemas.openxmlformats.org/officeDocument/2006/relationships/image" Target="../media/image39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image" Target="../media/image4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1.png"/><Relationship Id="rId11" Type="http://schemas.openxmlformats.org/officeDocument/2006/relationships/image" Target="../media/image66.png"/><Relationship Id="rId5" Type="http://schemas.openxmlformats.org/officeDocument/2006/relationships/image" Target="../media/image400.png"/><Relationship Id="rId10" Type="http://schemas.openxmlformats.org/officeDocument/2006/relationships/image" Target="../media/image65.png"/><Relationship Id="rId4" Type="http://schemas.openxmlformats.org/officeDocument/2006/relationships/image" Target="../media/image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Ovale 4096">
            <a:extLst>
              <a:ext uri="{FF2B5EF4-FFF2-40B4-BE49-F238E27FC236}">
                <a16:creationId xmlns:a16="http://schemas.microsoft.com/office/drawing/2014/main" id="{D4B3E384-A8C2-776C-3E6C-C750487CF237}"/>
              </a:ext>
            </a:extLst>
          </p:cNvPr>
          <p:cNvSpPr/>
          <p:nvPr/>
        </p:nvSpPr>
        <p:spPr>
          <a:xfrm>
            <a:off x="8673786" y="4212319"/>
            <a:ext cx="727776" cy="7081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b="1" dirty="0">
              <a:solidFill>
                <a:schemeClr val="bg2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9C84DD5-B2AC-A37E-91C8-3C9A5C9F2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446" y="844276"/>
            <a:ext cx="5921207" cy="23876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Probing intermediate-mass black hole assembly in star</a:t>
            </a:r>
            <a:br>
              <a:rPr lang="en-US" sz="3600" dirty="0"/>
            </a:br>
            <a:r>
              <a:rPr lang="en-US" sz="3600" dirty="0"/>
              <a:t>clusters with gravitational waves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436120F-C220-7EAA-F905-8C527038AE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807" y="3556761"/>
            <a:ext cx="9144000" cy="1655762"/>
          </a:xfrm>
        </p:spPr>
        <p:txBody>
          <a:bodyPr/>
          <a:lstStyle/>
          <a:p>
            <a:pPr algn="l"/>
            <a:r>
              <a:rPr lang="it-IT" sz="2800" dirty="0"/>
              <a:t>Lavinia Paiella</a:t>
            </a:r>
          </a:p>
          <a:p>
            <a:pPr algn="l"/>
            <a:r>
              <a:rPr lang="it-IT" dirty="0"/>
              <a:t>4th </a:t>
            </a:r>
            <a:r>
              <a:rPr lang="it-IT" dirty="0" err="1"/>
              <a:t>year</a:t>
            </a:r>
            <a:r>
              <a:rPr lang="it-IT" dirty="0"/>
              <a:t> PhD </a:t>
            </a:r>
            <a:r>
              <a:rPr lang="it-IT" dirty="0" err="1"/>
              <a:t>student</a:t>
            </a:r>
            <a:r>
              <a:rPr lang="it-IT" dirty="0"/>
              <a:t> @ GS</a:t>
            </a:r>
            <a:r>
              <a:rPr lang="it-IT" dirty="0">
                <a:solidFill>
                  <a:schemeClr val="accent2"/>
                </a:solidFill>
              </a:rPr>
              <a:t>S</a:t>
            </a:r>
            <a:r>
              <a:rPr lang="it-IT" dirty="0"/>
              <a:t>I, </a:t>
            </a:r>
            <a:r>
              <a:rPr lang="it-IT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she</a:t>
            </a:r>
            <a:r>
              <a:rPr lang="it-IT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/ </a:t>
            </a:r>
            <a:r>
              <a:rPr lang="it-IT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her</a:t>
            </a:r>
            <a:br>
              <a:rPr lang="it-IT" dirty="0"/>
            </a:br>
            <a:r>
              <a:rPr lang="it-IT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OePG-CMD-Graz2026, GW Mini Colloquia</a:t>
            </a:r>
            <a:br>
              <a:rPr lang="it-IT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it-IT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21st September 2026, Graz University</a:t>
            </a:r>
            <a:endParaRPr lang="it-IT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F54B159-2763-973A-70E7-ECE16A3FE5C4}"/>
              </a:ext>
            </a:extLst>
          </p:cNvPr>
          <p:cNvSpPr txBox="1"/>
          <p:nvPr/>
        </p:nvSpPr>
        <p:spPr>
          <a:xfrm>
            <a:off x="269837" y="5660750"/>
            <a:ext cx="3772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Supervisors</a:t>
            </a:r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b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Prof. Manuel Arca Sedda, </a:t>
            </a:r>
            <a:b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Prof. Gor Oganesyan</a:t>
            </a:r>
          </a:p>
        </p:txBody>
      </p:sp>
      <p:sp>
        <p:nvSpPr>
          <p:cNvPr id="59" name="Ovale 58">
            <a:extLst>
              <a:ext uri="{FF2B5EF4-FFF2-40B4-BE49-F238E27FC236}">
                <a16:creationId xmlns:a16="http://schemas.microsoft.com/office/drawing/2014/main" id="{0C58AFB8-D7A2-4C8D-92A5-C11334F94E5A}"/>
              </a:ext>
            </a:extLst>
          </p:cNvPr>
          <p:cNvSpPr/>
          <p:nvPr/>
        </p:nvSpPr>
        <p:spPr>
          <a:xfrm>
            <a:off x="8584605" y="4113490"/>
            <a:ext cx="907411" cy="8795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b="1" dirty="0">
              <a:solidFill>
                <a:schemeClr val="bg2"/>
              </a:solidFill>
            </a:endParaRPr>
          </a:p>
        </p:txBody>
      </p:sp>
      <p:sp>
        <p:nvSpPr>
          <p:cNvPr id="5" name="Arco 4">
            <a:extLst>
              <a:ext uri="{FF2B5EF4-FFF2-40B4-BE49-F238E27FC236}">
                <a16:creationId xmlns:a16="http://schemas.microsoft.com/office/drawing/2014/main" id="{EBFD1EE1-3C7D-CD85-3017-55D52EF192DE}"/>
              </a:ext>
            </a:extLst>
          </p:cNvPr>
          <p:cNvSpPr/>
          <p:nvPr/>
        </p:nvSpPr>
        <p:spPr>
          <a:xfrm rot="6464863">
            <a:off x="10194691" y="5467400"/>
            <a:ext cx="460760" cy="612259"/>
          </a:xfrm>
          <a:prstGeom prst="arc">
            <a:avLst>
              <a:gd name="adj1" fmla="val 16200000"/>
              <a:gd name="adj2" fmla="val 591855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tella a 5 punte 5">
            <a:extLst>
              <a:ext uri="{FF2B5EF4-FFF2-40B4-BE49-F238E27FC236}">
                <a16:creationId xmlns:a16="http://schemas.microsoft.com/office/drawing/2014/main" id="{2AD5B949-6CAD-2387-26B5-09BEFE53822C}"/>
              </a:ext>
            </a:extLst>
          </p:cNvPr>
          <p:cNvSpPr/>
          <p:nvPr/>
        </p:nvSpPr>
        <p:spPr>
          <a:xfrm>
            <a:off x="10608482" y="5074443"/>
            <a:ext cx="271199" cy="278161"/>
          </a:xfrm>
          <a:prstGeom prst="star5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B7C8E76B-8F9B-CA42-7DE9-551D71FB1A22}"/>
              </a:ext>
            </a:extLst>
          </p:cNvPr>
          <p:cNvGrpSpPr/>
          <p:nvPr/>
        </p:nvGrpSpPr>
        <p:grpSpPr>
          <a:xfrm>
            <a:off x="7565634" y="861834"/>
            <a:ext cx="3965628" cy="3641245"/>
            <a:chOff x="7443504" y="1655091"/>
            <a:chExt cx="3114398" cy="2904165"/>
          </a:xfrm>
        </p:grpSpPr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920A4319-7D47-B7A0-5F78-C3959567F301}"/>
                </a:ext>
              </a:extLst>
            </p:cNvPr>
            <p:cNvGrpSpPr/>
            <p:nvPr/>
          </p:nvGrpSpPr>
          <p:grpSpPr>
            <a:xfrm>
              <a:off x="7443504" y="1655091"/>
              <a:ext cx="3114398" cy="2904165"/>
              <a:chOff x="2024868" y="3278781"/>
              <a:chExt cx="3078480" cy="2995019"/>
            </a:xfrm>
          </p:grpSpPr>
          <p:sp>
            <p:nvSpPr>
              <p:cNvPr id="15" name="Ovale 14">
                <a:extLst>
                  <a:ext uri="{FF2B5EF4-FFF2-40B4-BE49-F238E27FC236}">
                    <a16:creationId xmlns:a16="http://schemas.microsoft.com/office/drawing/2014/main" id="{430BB374-D6C8-D887-C5E7-7166038E7035}"/>
                  </a:ext>
                </a:extLst>
              </p:cNvPr>
              <p:cNvSpPr/>
              <p:nvPr/>
            </p:nvSpPr>
            <p:spPr>
              <a:xfrm>
                <a:off x="2024868" y="3278781"/>
                <a:ext cx="3078480" cy="2995019"/>
              </a:xfrm>
              <a:custGeom>
                <a:avLst/>
                <a:gdLst>
                  <a:gd name="csX0" fmla="*/ 0 w 3078480"/>
                  <a:gd name="csY0" fmla="*/ 1497510 h 2995019"/>
                  <a:gd name="csX1" fmla="*/ 1539240 w 3078480"/>
                  <a:gd name="csY1" fmla="*/ 0 h 2995019"/>
                  <a:gd name="csX2" fmla="*/ 3078480 w 3078480"/>
                  <a:gd name="csY2" fmla="*/ 1497510 h 2995019"/>
                  <a:gd name="csX3" fmla="*/ 1539240 w 3078480"/>
                  <a:gd name="csY3" fmla="*/ 2995020 h 2995019"/>
                  <a:gd name="csX4" fmla="*/ 0 w 3078480"/>
                  <a:gd name="csY4" fmla="*/ 1497510 h 29950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078480" h="2995019" extrusionOk="0">
                    <a:moveTo>
                      <a:pt x="0" y="1497510"/>
                    </a:moveTo>
                    <a:cubicBezTo>
                      <a:pt x="-2381" y="684870"/>
                      <a:pt x="691087" y="86184"/>
                      <a:pt x="1539240" y="0"/>
                    </a:cubicBezTo>
                    <a:cubicBezTo>
                      <a:pt x="2512001" y="-64971"/>
                      <a:pt x="3141237" y="639781"/>
                      <a:pt x="3078480" y="1497510"/>
                    </a:cubicBezTo>
                    <a:cubicBezTo>
                      <a:pt x="3216421" y="2293509"/>
                      <a:pt x="2388751" y="3008413"/>
                      <a:pt x="1539240" y="2995020"/>
                    </a:cubicBezTo>
                    <a:cubicBezTo>
                      <a:pt x="719350" y="3042877"/>
                      <a:pt x="-8221" y="2316073"/>
                      <a:pt x="0" y="1497510"/>
                    </a:cubicBezTo>
                    <a:close/>
                  </a:path>
                </a:pathLst>
              </a:custGeom>
              <a:noFill/>
              <a:ln w="571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634779923">
                      <a:prstGeom prst="ellipse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6" name="Ovale 15">
                <a:extLst>
                  <a:ext uri="{FF2B5EF4-FFF2-40B4-BE49-F238E27FC236}">
                    <a16:creationId xmlns:a16="http://schemas.microsoft.com/office/drawing/2014/main" id="{AE8CAF43-F959-6574-3479-47E24F12CF79}"/>
                  </a:ext>
                </a:extLst>
              </p:cNvPr>
              <p:cNvSpPr/>
              <p:nvPr/>
            </p:nvSpPr>
            <p:spPr>
              <a:xfrm>
                <a:off x="2660841" y="3852800"/>
                <a:ext cx="1806533" cy="1823862"/>
              </a:xfrm>
              <a:custGeom>
                <a:avLst/>
                <a:gdLst>
                  <a:gd name="csX0" fmla="*/ 0 w 1806533"/>
                  <a:gd name="csY0" fmla="*/ 911931 h 1823862"/>
                  <a:gd name="csX1" fmla="*/ 903267 w 1806533"/>
                  <a:gd name="csY1" fmla="*/ 0 h 1823862"/>
                  <a:gd name="csX2" fmla="*/ 1806534 w 1806533"/>
                  <a:gd name="csY2" fmla="*/ 911931 h 1823862"/>
                  <a:gd name="csX3" fmla="*/ 903267 w 1806533"/>
                  <a:gd name="csY3" fmla="*/ 1823862 h 1823862"/>
                  <a:gd name="csX4" fmla="*/ 0 w 1806533"/>
                  <a:gd name="csY4" fmla="*/ 911931 h 18238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806533" h="1823862" fill="none" extrusionOk="0">
                    <a:moveTo>
                      <a:pt x="0" y="911931"/>
                    </a:moveTo>
                    <a:cubicBezTo>
                      <a:pt x="-64415" y="396367"/>
                      <a:pt x="396156" y="8947"/>
                      <a:pt x="903267" y="0"/>
                    </a:cubicBezTo>
                    <a:cubicBezTo>
                      <a:pt x="1343962" y="-38922"/>
                      <a:pt x="1847503" y="398909"/>
                      <a:pt x="1806534" y="911931"/>
                    </a:cubicBezTo>
                    <a:cubicBezTo>
                      <a:pt x="1789225" y="1385575"/>
                      <a:pt x="1419655" y="1897003"/>
                      <a:pt x="903267" y="1823862"/>
                    </a:cubicBezTo>
                    <a:cubicBezTo>
                      <a:pt x="435262" y="1833174"/>
                      <a:pt x="-42421" y="1448572"/>
                      <a:pt x="0" y="911931"/>
                    </a:cubicBezTo>
                    <a:close/>
                  </a:path>
                  <a:path w="1806533" h="1823862" stroke="0" extrusionOk="0">
                    <a:moveTo>
                      <a:pt x="0" y="911931"/>
                    </a:moveTo>
                    <a:cubicBezTo>
                      <a:pt x="-2523" y="423553"/>
                      <a:pt x="405518" y="49217"/>
                      <a:pt x="903267" y="0"/>
                    </a:cubicBezTo>
                    <a:cubicBezTo>
                      <a:pt x="1443552" y="-21941"/>
                      <a:pt x="1874046" y="375284"/>
                      <a:pt x="1806534" y="911931"/>
                    </a:cubicBezTo>
                    <a:cubicBezTo>
                      <a:pt x="1892027" y="1396331"/>
                      <a:pt x="1401403" y="1840353"/>
                      <a:pt x="903267" y="1823862"/>
                    </a:cubicBezTo>
                    <a:cubicBezTo>
                      <a:pt x="456981" y="1907150"/>
                      <a:pt x="-23674" y="1391130"/>
                      <a:pt x="0" y="911931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28575">
                <a:solidFill>
                  <a:schemeClr val="tx1">
                    <a:alpha val="97000"/>
                  </a:schemeClr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634779923">
                      <a:prstGeom prst="ellipse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grpSp>
            <p:nvGrpSpPr>
              <p:cNvPr id="17" name="Gruppo 16">
                <a:extLst>
                  <a:ext uri="{FF2B5EF4-FFF2-40B4-BE49-F238E27FC236}">
                    <a16:creationId xmlns:a16="http://schemas.microsoft.com/office/drawing/2014/main" id="{E8DDDBDE-3B2E-AC8D-30AF-6DAC1781F209}"/>
                  </a:ext>
                </a:extLst>
              </p:cNvPr>
              <p:cNvGrpSpPr/>
              <p:nvPr/>
            </p:nvGrpSpPr>
            <p:grpSpPr>
              <a:xfrm rot="4441410">
                <a:off x="3078884" y="5024693"/>
                <a:ext cx="353084" cy="247557"/>
                <a:chOff x="1995526" y="2894106"/>
                <a:chExt cx="489078" cy="399673"/>
              </a:xfrm>
            </p:grpSpPr>
            <p:sp>
              <p:nvSpPr>
                <p:cNvPr id="25" name="Ovale 24">
                  <a:extLst>
                    <a:ext uri="{FF2B5EF4-FFF2-40B4-BE49-F238E27FC236}">
                      <a16:creationId xmlns:a16="http://schemas.microsoft.com/office/drawing/2014/main" id="{C0E151FB-CCC1-9439-AC76-6B01E352BEBB}"/>
                    </a:ext>
                  </a:extLst>
                </p:cNvPr>
                <p:cNvSpPr/>
                <p:nvPr/>
              </p:nvSpPr>
              <p:spPr>
                <a:xfrm rot="2902655">
                  <a:off x="2115393" y="2901554"/>
                  <a:ext cx="213873" cy="412055"/>
                </a:xfrm>
                <a:prstGeom prst="ellipse">
                  <a:avLst/>
                </a:prstGeom>
                <a:no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6" name="Ovale 25">
                  <a:extLst>
                    <a:ext uri="{FF2B5EF4-FFF2-40B4-BE49-F238E27FC236}">
                      <a16:creationId xmlns:a16="http://schemas.microsoft.com/office/drawing/2014/main" id="{2269E44A-B7DE-8A6C-B3A2-6E926EED7583}"/>
                    </a:ext>
                  </a:extLst>
                </p:cNvPr>
                <p:cNvSpPr/>
                <p:nvPr/>
              </p:nvSpPr>
              <p:spPr>
                <a:xfrm>
                  <a:off x="1995526" y="3136945"/>
                  <a:ext cx="152081" cy="156834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7" name="Ovale 26">
                  <a:extLst>
                    <a:ext uri="{FF2B5EF4-FFF2-40B4-BE49-F238E27FC236}">
                      <a16:creationId xmlns:a16="http://schemas.microsoft.com/office/drawing/2014/main" id="{2C06F9F3-94C2-E2D5-365D-A9414B528F38}"/>
                    </a:ext>
                  </a:extLst>
                </p:cNvPr>
                <p:cNvSpPr/>
                <p:nvPr/>
              </p:nvSpPr>
              <p:spPr>
                <a:xfrm>
                  <a:off x="2331947" y="2894106"/>
                  <a:ext cx="152657" cy="150932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grpSp>
            <p:nvGrpSpPr>
              <p:cNvPr id="18" name="Gruppo 17">
                <a:extLst>
                  <a:ext uri="{FF2B5EF4-FFF2-40B4-BE49-F238E27FC236}">
                    <a16:creationId xmlns:a16="http://schemas.microsoft.com/office/drawing/2014/main" id="{2A7E39B5-C785-73C2-36F4-5D7D8DBE0B61}"/>
                  </a:ext>
                </a:extLst>
              </p:cNvPr>
              <p:cNvGrpSpPr/>
              <p:nvPr/>
            </p:nvGrpSpPr>
            <p:grpSpPr>
              <a:xfrm rot="2362340">
                <a:off x="3674639" y="4346618"/>
                <a:ext cx="401246" cy="338187"/>
                <a:chOff x="1995526" y="2894106"/>
                <a:chExt cx="489078" cy="399673"/>
              </a:xfrm>
            </p:grpSpPr>
            <p:sp>
              <p:nvSpPr>
                <p:cNvPr id="22" name="Ovale 21">
                  <a:extLst>
                    <a:ext uri="{FF2B5EF4-FFF2-40B4-BE49-F238E27FC236}">
                      <a16:creationId xmlns:a16="http://schemas.microsoft.com/office/drawing/2014/main" id="{224C5A9E-EFD5-36D7-6AFB-1A78714CD432}"/>
                    </a:ext>
                  </a:extLst>
                </p:cNvPr>
                <p:cNvSpPr/>
                <p:nvPr/>
              </p:nvSpPr>
              <p:spPr>
                <a:xfrm rot="2902655">
                  <a:off x="2115393" y="2901554"/>
                  <a:ext cx="213873" cy="412055"/>
                </a:xfrm>
                <a:prstGeom prst="ellipse">
                  <a:avLst/>
                </a:prstGeom>
                <a:no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3" name="Ovale 22">
                  <a:extLst>
                    <a:ext uri="{FF2B5EF4-FFF2-40B4-BE49-F238E27FC236}">
                      <a16:creationId xmlns:a16="http://schemas.microsoft.com/office/drawing/2014/main" id="{CBDDE24D-EFAB-166A-F37F-4D918B72CD1B}"/>
                    </a:ext>
                  </a:extLst>
                </p:cNvPr>
                <p:cNvSpPr/>
                <p:nvPr/>
              </p:nvSpPr>
              <p:spPr>
                <a:xfrm>
                  <a:off x="1995526" y="3136945"/>
                  <a:ext cx="152081" cy="156834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4" name="Ovale 23">
                  <a:extLst>
                    <a:ext uri="{FF2B5EF4-FFF2-40B4-BE49-F238E27FC236}">
                      <a16:creationId xmlns:a16="http://schemas.microsoft.com/office/drawing/2014/main" id="{458926D5-ED18-0181-325B-391D094AB8EF}"/>
                    </a:ext>
                  </a:extLst>
                </p:cNvPr>
                <p:cNvSpPr/>
                <p:nvPr/>
              </p:nvSpPr>
              <p:spPr>
                <a:xfrm>
                  <a:off x="2331947" y="2894106"/>
                  <a:ext cx="152657" cy="150932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sp>
            <p:nvSpPr>
              <p:cNvPr id="19" name="Ovale 18">
                <a:extLst>
                  <a:ext uri="{FF2B5EF4-FFF2-40B4-BE49-F238E27FC236}">
                    <a16:creationId xmlns:a16="http://schemas.microsoft.com/office/drawing/2014/main" id="{A4010AD7-9A12-5756-5063-FA129FAB61A8}"/>
                  </a:ext>
                </a:extLst>
              </p:cNvPr>
              <p:cNvSpPr/>
              <p:nvPr/>
            </p:nvSpPr>
            <p:spPr>
              <a:xfrm>
                <a:off x="3375085" y="4732470"/>
                <a:ext cx="120212" cy="119289"/>
              </a:xfrm>
              <a:prstGeom prst="ellips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0" name="Ovale 19">
                <a:extLst>
                  <a:ext uri="{FF2B5EF4-FFF2-40B4-BE49-F238E27FC236}">
                    <a16:creationId xmlns:a16="http://schemas.microsoft.com/office/drawing/2014/main" id="{C3DB9006-E6CE-0DE6-631B-BEDAE26BB626}"/>
                  </a:ext>
                </a:extLst>
              </p:cNvPr>
              <p:cNvSpPr/>
              <p:nvPr/>
            </p:nvSpPr>
            <p:spPr>
              <a:xfrm>
                <a:off x="3759660" y="5325812"/>
                <a:ext cx="120212" cy="119289"/>
              </a:xfrm>
              <a:prstGeom prst="ellips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1" name="Ovale 20">
                <a:extLst>
                  <a:ext uri="{FF2B5EF4-FFF2-40B4-BE49-F238E27FC236}">
                    <a16:creationId xmlns:a16="http://schemas.microsoft.com/office/drawing/2014/main" id="{5B5801A5-9BE2-B797-AC51-A7C2CAB92CC7}"/>
                  </a:ext>
                </a:extLst>
              </p:cNvPr>
              <p:cNvSpPr/>
              <p:nvPr/>
            </p:nvSpPr>
            <p:spPr>
              <a:xfrm>
                <a:off x="3957014" y="4182278"/>
                <a:ext cx="120212" cy="119289"/>
              </a:xfrm>
              <a:prstGeom prst="ellipse">
                <a:avLst/>
              </a:prstGeom>
              <a:ln>
                <a:solidFill>
                  <a:schemeClr val="bg2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p:sp>
          <p:nvSpPr>
            <p:cNvPr id="9" name="Ovale 8">
              <a:extLst>
                <a:ext uri="{FF2B5EF4-FFF2-40B4-BE49-F238E27FC236}">
                  <a16:creationId xmlns:a16="http://schemas.microsoft.com/office/drawing/2014/main" id="{308A6859-648E-66A2-BA4C-8B137C003FCB}"/>
                </a:ext>
              </a:extLst>
            </p:cNvPr>
            <p:cNvSpPr/>
            <p:nvPr/>
          </p:nvSpPr>
          <p:spPr>
            <a:xfrm rot="7121742">
              <a:off x="8565287" y="2687483"/>
              <a:ext cx="195215" cy="269007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Ovale 9">
              <a:extLst>
                <a:ext uri="{FF2B5EF4-FFF2-40B4-BE49-F238E27FC236}">
                  <a16:creationId xmlns:a16="http://schemas.microsoft.com/office/drawing/2014/main" id="{97232677-8583-D3A7-12AB-C6D1469E8583}"/>
                </a:ext>
              </a:extLst>
            </p:cNvPr>
            <p:cNvSpPr/>
            <p:nvPr/>
          </p:nvSpPr>
          <p:spPr>
            <a:xfrm>
              <a:off x="8735584" y="2806343"/>
              <a:ext cx="121615" cy="115670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1" name="Ovale 10">
              <a:extLst>
                <a:ext uri="{FF2B5EF4-FFF2-40B4-BE49-F238E27FC236}">
                  <a16:creationId xmlns:a16="http://schemas.microsoft.com/office/drawing/2014/main" id="{1431D06B-4074-8F4C-38ED-B98E14289055}"/>
                </a:ext>
              </a:extLst>
            </p:cNvPr>
            <p:cNvSpPr/>
            <p:nvPr/>
          </p:nvSpPr>
          <p:spPr>
            <a:xfrm>
              <a:off x="8470107" y="2716280"/>
              <a:ext cx="121615" cy="115670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3" name="Ovale 12">
              <a:extLst>
                <a:ext uri="{FF2B5EF4-FFF2-40B4-BE49-F238E27FC236}">
                  <a16:creationId xmlns:a16="http://schemas.microsoft.com/office/drawing/2014/main" id="{BEAC258F-66AD-9D6E-42C5-9641E34C9685}"/>
                </a:ext>
              </a:extLst>
            </p:cNvPr>
            <p:cNvSpPr/>
            <p:nvPr/>
          </p:nvSpPr>
          <p:spPr>
            <a:xfrm rot="3697661">
              <a:off x="9331585" y="3100949"/>
              <a:ext cx="148992" cy="269007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74607D7A-8A87-460F-4B65-13EA465FED24}"/>
                </a:ext>
              </a:extLst>
            </p:cNvPr>
            <p:cNvSpPr/>
            <p:nvPr/>
          </p:nvSpPr>
          <p:spPr>
            <a:xfrm>
              <a:off x="9471323" y="3116957"/>
              <a:ext cx="100487" cy="10426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2" name="Ovale 11">
              <a:extLst>
                <a:ext uri="{FF2B5EF4-FFF2-40B4-BE49-F238E27FC236}">
                  <a16:creationId xmlns:a16="http://schemas.microsoft.com/office/drawing/2014/main" id="{99BC58F5-E373-F9A4-7D70-49F3B2889A9D}"/>
                </a:ext>
              </a:extLst>
            </p:cNvPr>
            <p:cNvSpPr/>
            <p:nvPr/>
          </p:nvSpPr>
          <p:spPr>
            <a:xfrm>
              <a:off x="9252871" y="3278585"/>
              <a:ext cx="67281" cy="70148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28" name="Ovale 27">
            <a:extLst>
              <a:ext uri="{FF2B5EF4-FFF2-40B4-BE49-F238E27FC236}">
                <a16:creationId xmlns:a16="http://schemas.microsoft.com/office/drawing/2014/main" id="{0D5EC336-06F5-2FA2-132E-5314F9D76027}"/>
              </a:ext>
            </a:extLst>
          </p:cNvPr>
          <p:cNvSpPr/>
          <p:nvPr/>
        </p:nvSpPr>
        <p:spPr>
          <a:xfrm rot="6715619">
            <a:off x="7165980" y="5507326"/>
            <a:ext cx="147624" cy="35641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D3BA5CCE-97B0-A618-692A-3A5C053106B5}"/>
              </a:ext>
            </a:extLst>
          </p:cNvPr>
          <p:cNvGrpSpPr/>
          <p:nvPr/>
        </p:nvGrpSpPr>
        <p:grpSpPr>
          <a:xfrm>
            <a:off x="5416284" y="3168585"/>
            <a:ext cx="3689024" cy="3689415"/>
            <a:chOff x="2024868" y="3278781"/>
            <a:chExt cx="3078480" cy="2995019"/>
          </a:xfrm>
        </p:grpSpPr>
        <p:sp>
          <p:nvSpPr>
            <p:cNvPr id="30" name="Ovale 29">
              <a:extLst>
                <a:ext uri="{FF2B5EF4-FFF2-40B4-BE49-F238E27FC236}">
                  <a16:creationId xmlns:a16="http://schemas.microsoft.com/office/drawing/2014/main" id="{E26DD479-56BB-5B56-A390-0D1B0ED1B0BB}"/>
                </a:ext>
              </a:extLst>
            </p:cNvPr>
            <p:cNvSpPr/>
            <p:nvPr/>
          </p:nvSpPr>
          <p:spPr>
            <a:xfrm>
              <a:off x="2024868" y="3278781"/>
              <a:ext cx="3078480" cy="2995019"/>
            </a:xfrm>
            <a:custGeom>
              <a:avLst/>
              <a:gdLst>
                <a:gd name="csX0" fmla="*/ 0 w 3078480"/>
                <a:gd name="csY0" fmla="*/ 1497510 h 2995019"/>
                <a:gd name="csX1" fmla="*/ 1539240 w 3078480"/>
                <a:gd name="csY1" fmla="*/ 0 h 2995019"/>
                <a:gd name="csX2" fmla="*/ 3078480 w 3078480"/>
                <a:gd name="csY2" fmla="*/ 1497510 h 2995019"/>
                <a:gd name="csX3" fmla="*/ 1539240 w 3078480"/>
                <a:gd name="csY3" fmla="*/ 2995020 h 2995019"/>
                <a:gd name="csX4" fmla="*/ 0 w 3078480"/>
                <a:gd name="csY4" fmla="*/ 1497510 h 2995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78480" h="2995019" extrusionOk="0">
                  <a:moveTo>
                    <a:pt x="0" y="1497510"/>
                  </a:moveTo>
                  <a:cubicBezTo>
                    <a:pt x="-2381" y="684870"/>
                    <a:pt x="691087" y="86184"/>
                    <a:pt x="1539240" y="0"/>
                  </a:cubicBezTo>
                  <a:cubicBezTo>
                    <a:pt x="2512001" y="-64971"/>
                    <a:pt x="3141237" y="639781"/>
                    <a:pt x="3078480" y="1497510"/>
                  </a:cubicBezTo>
                  <a:cubicBezTo>
                    <a:pt x="3216421" y="2293509"/>
                    <a:pt x="2388751" y="3008413"/>
                    <a:pt x="1539240" y="2995020"/>
                  </a:cubicBezTo>
                  <a:cubicBezTo>
                    <a:pt x="719350" y="3042877"/>
                    <a:pt x="-8221" y="2316073"/>
                    <a:pt x="0" y="1497510"/>
                  </a:cubicBezTo>
                  <a:close/>
                </a:path>
              </a:pathLst>
            </a:custGeom>
            <a:noFill/>
            <a:ln w="5715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634779923">
                    <a:prstGeom prst="ellipse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1" name="Ovale 30">
              <a:extLst>
                <a:ext uri="{FF2B5EF4-FFF2-40B4-BE49-F238E27FC236}">
                  <a16:creationId xmlns:a16="http://schemas.microsoft.com/office/drawing/2014/main" id="{8032780D-2B94-5B52-292F-801BF2980180}"/>
                </a:ext>
              </a:extLst>
            </p:cNvPr>
            <p:cNvSpPr/>
            <p:nvPr/>
          </p:nvSpPr>
          <p:spPr>
            <a:xfrm>
              <a:off x="2660841" y="3852800"/>
              <a:ext cx="1806533" cy="1823862"/>
            </a:xfrm>
            <a:custGeom>
              <a:avLst/>
              <a:gdLst>
                <a:gd name="csX0" fmla="*/ 0 w 1806533"/>
                <a:gd name="csY0" fmla="*/ 911931 h 1823862"/>
                <a:gd name="csX1" fmla="*/ 903267 w 1806533"/>
                <a:gd name="csY1" fmla="*/ 0 h 1823862"/>
                <a:gd name="csX2" fmla="*/ 1806534 w 1806533"/>
                <a:gd name="csY2" fmla="*/ 911931 h 1823862"/>
                <a:gd name="csX3" fmla="*/ 903267 w 1806533"/>
                <a:gd name="csY3" fmla="*/ 1823862 h 1823862"/>
                <a:gd name="csX4" fmla="*/ 0 w 1806533"/>
                <a:gd name="csY4" fmla="*/ 911931 h 18238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06533" h="1823862" fill="none" extrusionOk="0">
                  <a:moveTo>
                    <a:pt x="0" y="911931"/>
                  </a:moveTo>
                  <a:cubicBezTo>
                    <a:pt x="-64415" y="396367"/>
                    <a:pt x="396156" y="8947"/>
                    <a:pt x="903267" y="0"/>
                  </a:cubicBezTo>
                  <a:cubicBezTo>
                    <a:pt x="1343962" y="-38922"/>
                    <a:pt x="1847503" y="398909"/>
                    <a:pt x="1806534" y="911931"/>
                  </a:cubicBezTo>
                  <a:cubicBezTo>
                    <a:pt x="1789225" y="1385575"/>
                    <a:pt x="1419655" y="1897003"/>
                    <a:pt x="903267" y="1823862"/>
                  </a:cubicBezTo>
                  <a:cubicBezTo>
                    <a:pt x="435262" y="1833174"/>
                    <a:pt x="-42421" y="1448572"/>
                    <a:pt x="0" y="911931"/>
                  </a:cubicBezTo>
                  <a:close/>
                </a:path>
                <a:path w="1806533" h="1823862" stroke="0" extrusionOk="0">
                  <a:moveTo>
                    <a:pt x="0" y="911931"/>
                  </a:moveTo>
                  <a:cubicBezTo>
                    <a:pt x="-2523" y="423553"/>
                    <a:pt x="405518" y="49217"/>
                    <a:pt x="903267" y="0"/>
                  </a:cubicBezTo>
                  <a:cubicBezTo>
                    <a:pt x="1443552" y="-21941"/>
                    <a:pt x="1874046" y="375284"/>
                    <a:pt x="1806534" y="911931"/>
                  </a:cubicBezTo>
                  <a:cubicBezTo>
                    <a:pt x="1892027" y="1396331"/>
                    <a:pt x="1401403" y="1840353"/>
                    <a:pt x="903267" y="1823862"/>
                  </a:cubicBezTo>
                  <a:cubicBezTo>
                    <a:pt x="456981" y="1907150"/>
                    <a:pt x="-23674" y="1391130"/>
                    <a:pt x="0" y="91193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28575">
              <a:solidFill>
                <a:schemeClr val="tx1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634779923">
                    <a:prstGeom prst="ellipse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32" name="Ovale 31">
              <a:extLst>
                <a:ext uri="{FF2B5EF4-FFF2-40B4-BE49-F238E27FC236}">
                  <a16:creationId xmlns:a16="http://schemas.microsoft.com/office/drawing/2014/main" id="{13C63452-FDA4-722D-F04B-7F5F7F15C742}"/>
                </a:ext>
              </a:extLst>
            </p:cNvPr>
            <p:cNvSpPr/>
            <p:nvPr/>
          </p:nvSpPr>
          <p:spPr>
            <a:xfrm rot="2902655">
              <a:off x="3119433" y="4219680"/>
              <a:ext cx="213873" cy="41205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Ovale 32">
              <a:extLst>
                <a:ext uri="{FF2B5EF4-FFF2-40B4-BE49-F238E27FC236}">
                  <a16:creationId xmlns:a16="http://schemas.microsoft.com/office/drawing/2014/main" id="{C94D97CC-AC07-197D-D73C-A50BB8AD4F8B}"/>
                </a:ext>
              </a:extLst>
            </p:cNvPr>
            <p:cNvSpPr/>
            <p:nvPr/>
          </p:nvSpPr>
          <p:spPr>
            <a:xfrm rot="4836272">
              <a:off x="3895147" y="4853528"/>
              <a:ext cx="257457" cy="43591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4" name="Stella a 5 punte 33">
              <a:extLst>
                <a:ext uri="{FF2B5EF4-FFF2-40B4-BE49-F238E27FC236}">
                  <a16:creationId xmlns:a16="http://schemas.microsoft.com/office/drawing/2014/main" id="{82FAF4FC-1BD8-F059-865B-5E50B402E176}"/>
                </a:ext>
              </a:extLst>
            </p:cNvPr>
            <p:cNvSpPr/>
            <p:nvPr/>
          </p:nvSpPr>
          <p:spPr>
            <a:xfrm>
              <a:off x="2939075" y="4432813"/>
              <a:ext cx="235601" cy="226463"/>
            </a:xfrm>
            <a:prstGeom prst="star5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Stella a 5 punte 34">
              <a:extLst>
                <a:ext uri="{FF2B5EF4-FFF2-40B4-BE49-F238E27FC236}">
                  <a16:creationId xmlns:a16="http://schemas.microsoft.com/office/drawing/2014/main" id="{16CB5D33-50AB-FAFF-2C17-F49874308D71}"/>
                </a:ext>
              </a:extLst>
            </p:cNvPr>
            <p:cNvSpPr/>
            <p:nvPr/>
          </p:nvSpPr>
          <p:spPr>
            <a:xfrm>
              <a:off x="3274288" y="4165918"/>
              <a:ext cx="235601" cy="226463"/>
            </a:xfrm>
            <a:prstGeom prst="star5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6" name="Stella a 5 punte 35">
              <a:extLst>
                <a:ext uri="{FF2B5EF4-FFF2-40B4-BE49-F238E27FC236}">
                  <a16:creationId xmlns:a16="http://schemas.microsoft.com/office/drawing/2014/main" id="{0D4DE3B4-4E9F-AC92-7685-9236F6BC5AAA}"/>
                </a:ext>
              </a:extLst>
            </p:cNvPr>
            <p:cNvSpPr/>
            <p:nvPr/>
          </p:nvSpPr>
          <p:spPr>
            <a:xfrm>
              <a:off x="3724437" y="4952919"/>
              <a:ext cx="235601" cy="226463"/>
            </a:xfrm>
            <a:prstGeom prst="star5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7" name="Stella a 5 punte 36">
              <a:extLst>
                <a:ext uri="{FF2B5EF4-FFF2-40B4-BE49-F238E27FC236}">
                  <a16:creationId xmlns:a16="http://schemas.microsoft.com/office/drawing/2014/main" id="{762A4D60-9722-15BC-3D7A-55C21370CDAA}"/>
                </a:ext>
              </a:extLst>
            </p:cNvPr>
            <p:cNvSpPr/>
            <p:nvPr/>
          </p:nvSpPr>
          <p:spPr>
            <a:xfrm>
              <a:off x="4128047" y="4915935"/>
              <a:ext cx="235601" cy="226463"/>
            </a:xfrm>
            <a:prstGeom prst="star5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38" name="Stella a 5 punte 37">
            <a:extLst>
              <a:ext uri="{FF2B5EF4-FFF2-40B4-BE49-F238E27FC236}">
                <a16:creationId xmlns:a16="http://schemas.microsoft.com/office/drawing/2014/main" id="{54512599-8EB9-61AF-1F97-E3B6DB56CA6C}"/>
              </a:ext>
            </a:extLst>
          </p:cNvPr>
          <p:cNvSpPr/>
          <p:nvPr/>
        </p:nvSpPr>
        <p:spPr>
          <a:xfrm>
            <a:off x="7054593" y="4734623"/>
            <a:ext cx="531306" cy="465021"/>
          </a:xfrm>
          <a:prstGeom prst="star5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Stella a 5 punte 38">
            <a:extLst>
              <a:ext uri="{FF2B5EF4-FFF2-40B4-BE49-F238E27FC236}">
                <a16:creationId xmlns:a16="http://schemas.microsoft.com/office/drawing/2014/main" id="{63D82638-D889-2453-1E07-DF318F543F2A}"/>
              </a:ext>
            </a:extLst>
          </p:cNvPr>
          <p:cNvSpPr/>
          <p:nvPr/>
        </p:nvSpPr>
        <p:spPr>
          <a:xfrm>
            <a:off x="7738420" y="4850232"/>
            <a:ext cx="228956" cy="224371"/>
          </a:xfrm>
          <a:prstGeom prst="star5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Stella a 5 punte 39">
            <a:extLst>
              <a:ext uri="{FF2B5EF4-FFF2-40B4-BE49-F238E27FC236}">
                <a16:creationId xmlns:a16="http://schemas.microsoft.com/office/drawing/2014/main" id="{A545543F-A5DB-8C72-4A08-1C62B5FF2505}"/>
              </a:ext>
            </a:extLst>
          </p:cNvPr>
          <p:cNvSpPr/>
          <p:nvPr/>
        </p:nvSpPr>
        <p:spPr>
          <a:xfrm>
            <a:off x="7123460" y="5739598"/>
            <a:ext cx="228956" cy="224371"/>
          </a:xfrm>
          <a:prstGeom prst="star5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Stella a 5 punte 40">
            <a:extLst>
              <a:ext uri="{FF2B5EF4-FFF2-40B4-BE49-F238E27FC236}">
                <a16:creationId xmlns:a16="http://schemas.microsoft.com/office/drawing/2014/main" id="{3F6F8577-CF72-16C0-E3F4-687A12C4C850}"/>
              </a:ext>
            </a:extLst>
          </p:cNvPr>
          <p:cNvSpPr/>
          <p:nvPr/>
        </p:nvSpPr>
        <p:spPr>
          <a:xfrm>
            <a:off x="6760192" y="5460797"/>
            <a:ext cx="228956" cy="224371"/>
          </a:xfrm>
          <a:prstGeom prst="star5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Arco 42">
            <a:extLst>
              <a:ext uri="{FF2B5EF4-FFF2-40B4-BE49-F238E27FC236}">
                <a16:creationId xmlns:a16="http://schemas.microsoft.com/office/drawing/2014/main" id="{5A369DE5-C334-C454-3B9E-475AD4DA64CD}"/>
              </a:ext>
            </a:extLst>
          </p:cNvPr>
          <p:cNvSpPr/>
          <p:nvPr/>
        </p:nvSpPr>
        <p:spPr>
          <a:xfrm>
            <a:off x="10093993" y="5028965"/>
            <a:ext cx="460760" cy="612259"/>
          </a:xfrm>
          <a:prstGeom prst="arc">
            <a:avLst>
              <a:gd name="adj1" fmla="val 16200000"/>
              <a:gd name="adj2" fmla="val 591855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Arco 43">
            <a:extLst>
              <a:ext uri="{FF2B5EF4-FFF2-40B4-BE49-F238E27FC236}">
                <a16:creationId xmlns:a16="http://schemas.microsoft.com/office/drawing/2014/main" id="{6DEE14C5-893E-5EAC-5C11-D0CEA5CF8AB9}"/>
              </a:ext>
            </a:extLst>
          </p:cNvPr>
          <p:cNvSpPr/>
          <p:nvPr/>
        </p:nvSpPr>
        <p:spPr>
          <a:xfrm rot="2419693">
            <a:off x="10322408" y="5284989"/>
            <a:ext cx="460760" cy="612259"/>
          </a:xfrm>
          <a:prstGeom prst="arc">
            <a:avLst>
              <a:gd name="adj1" fmla="val 16200000"/>
              <a:gd name="adj2" fmla="val 591855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Arco 44">
            <a:extLst>
              <a:ext uri="{FF2B5EF4-FFF2-40B4-BE49-F238E27FC236}">
                <a16:creationId xmlns:a16="http://schemas.microsoft.com/office/drawing/2014/main" id="{BDD7F304-4370-3E53-5F2D-F5D7C32EB8A9}"/>
              </a:ext>
            </a:extLst>
          </p:cNvPr>
          <p:cNvSpPr/>
          <p:nvPr/>
        </p:nvSpPr>
        <p:spPr>
          <a:xfrm rot="11000926">
            <a:off x="10113659" y="5065030"/>
            <a:ext cx="460760" cy="612259"/>
          </a:xfrm>
          <a:prstGeom prst="arc">
            <a:avLst>
              <a:gd name="adj1" fmla="val 16200000"/>
              <a:gd name="adj2" fmla="val 591855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Arco 45">
            <a:extLst>
              <a:ext uri="{FF2B5EF4-FFF2-40B4-BE49-F238E27FC236}">
                <a16:creationId xmlns:a16="http://schemas.microsoft.com/office/drawing/2014/main" id="{87D39524-3594-249D-D140-A6EFB62BD1A3}"/>
              </a:ext>
            </a:extLst>
          </p:cNvPr>
          <p:cNvSpPr/>
          <p:nvPr/>
        </p:nvSpPr>
        <p:spPr>
          <a:xfrm rot="8636504">
            <a:off x="10751436" y="5348208"/>
            <a:ext cx="460760" cy="612259"/>
          </a:xfrm>
          <a:prstGeom prst="arc">
            <a:avLst>
              <a:gd name="adj1" fmla="val 16200000"/>
              <a:gd name="adj2" fmla="val 591855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C9FDE2C0-A9C4-7508-C02A-DB058E3E7B0C}"/>
              </a:ext>
            </a:extLst>
          </p:cNvPr>
          <p:cNvGrpSpPr/>
          <p:nvPr/>
        </p:nvGrpSpPr>
        <p:grpSpPr>
          <a:xfrm>
            <a:off x="8737779" y="3468918"/>
            <a:ext cx="3911421" cy="3803250"/>
            <a:chOff x="8412160" y="4439039"/>
            <a:chExt cx="3689024" cy="3600408"/>
          </a:xfrm>
        </p:grpSpPr>
        <p:grpSp>
          <p:nvGrpSpPr>
            <p:cNvPr id="48" name="Gruppo 47">
              <a:extLst>
                <a:ext uri="{FF2B5EF4-FFF2-40B4-BE49-F238E27FC236}">
                  <a16:creationId xmlns:a16="http://schemas.microsoft.com/office/drawing/2014/main" id="{2EF46041-D16B-5DAB-24EC-8DFE70E68EB2}"/>
                </a:ext>
              </a:extLst>
            </p:cNvPr>
            <p:cNvGrpSpPr/>
            <p:nvPr/>
          </p:nvGrpSpPr>
          <p:grpSpPr>
            <a:xfrm>
              <a:off x="8412160" y="4439039"/>
              <a:ext cx="3689024" cy="3600408"/>
              <a:chOff x="2175017" y="3358385"/>
              <a:chExt cx="3078480" cy="2995019"/>
            </a:xfrm>
          </p:grpSpPr>
          <p:sp>
            <p:nvSpPr>
              <p:cNvPr id="52" name="Ovale 51">
                <a:extLst>
                  <a:ext uri="{FF2B5EF4-FFF2-40B4-BE49-F238E27FC236}">
                    <a16:creationId xmlns:a16="http://schemas.microsoft.com/office/drawing/2014/main" id="{E6C817EA-0D57-B661-3BAA-1A627D0E430A}"/>
                  </a:ext>
                </a:extLst>
              </p:cNvPr>
              <p:cNvSpPr/>
              <p:nvPr/>
            </p:nvSpPr>
            <p:spPr>
              <a:xfrm>
                <a:off x="2857467" y="3945257"/>
                <a:ext cx="1806533" cy="1823862"/>
              </a:xfrm>
              <a:custGeom>
                <a:avLst/>
                <a:gdLst>
                  <a:gd name="csX0" fmla="*/ 0 w 1806533"/>
                  <a:gd name="csY0" fmla="*/ 911931 h 1823862"/>
                  <a:gd name="csX1" fmla="*/ 903267 w 1806533"/>
                  <a:gd name="csY1" fmla="*/ 0 h 1823862"/>
                  <a:gd name="csX2" fmla="*/ 1806534 w 1806533"/>
                  <a:gd name="csY2" fmla="*/ 911931 h 1823862"/>
                  <a:gd name="csX3" fmla="*/ 903267 w 1806533"/>
                  <a:gd name="csY3" fmla="*/ 1823862 h 1823862"/>
                  <a:gd name="csX4" fmla="*/ 0 w 1806533"/>
                  <a:gd name="csY4" fmla="*/ 911931 h 18238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806533" h="1823862" fill="none" extrusionOk="0">
                    <a:moveTo>
                      <a:pt x="0" y="911931"/>
                    </a:moveTo>
                    <a:cubicBezTo>
                      <a:pt x="-64415" y="396367"/>
                      <a:pt x="396156" y="8947"/>
                      <a:pt x="903267" y="0"/>
                    </a:cubicBezTo>
                    <a:cubicBezTo>
                      <a:pt x="1343962" y="-38922"/>
                      <a:pt x="1847503" y="398909"/>
                      <a:pt x="1806534" y="911931"/>
                    </a:cubicBezTo>
                    <a:cubicBezTo>
                      <a:pt x="1789225" y="1385575"/>
                      <a:pt x="1419655" y="1897003"/>
                      <a:pt x="903267" y="1823862"/>
                    </a:cubicBezTo>
                    <a:cubicBezTo>
                      <a:pt x="435262" y="1833174"/>
                      <a:pt x="-42421" y="1448572"/>
                      <a:pt x="0" y="911931"/>
                    </a:cubicBezTo>
                    <a:close/>
                  </a:path>
                  <a:path w="1806533" h="1823862" stroke="0" extrusionOk="0">
                    <a:moveTo>
                      <a:pt x="0" y="911931"/>
                    </a:moveTo>
                    <a:cubicBezTo>
                      <a:pt x="-2523" y="423553"/>
                      <a:pt x="405518" y="49217"/>
                      <a:pt x="903267" y="0"/>
                    </a:cubicBezTo>
                    <a:cubicBezTo>
                      <a:pt x="1443552" y="-21941"/>
                      <a:pt x="1874046" y="375284"/>
                      <a:pt x="1806534" y="911931"/>
                    </a:cubicBezTo>
                    <a:cubicBezTo>
                      <a:pt x="1892027" y="1396331"/>
                      <a:pt x="1401403" y="1840353"/>
                      <a:pt x="903267" y="1823862"/>
                    </a:cubicBezTo>
                    <a:cubicBezTo>
                      <a:pt x="456981" y="1907150"/>
                      <a:pt x="-23674" y="1391130"/>
                      <a:pt x="0" y="911931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28575">
                <a:solidFill>
                  <a:schemeClr val="tx1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634779923">
                      <a:prstGeom prst="ellipse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51" name="Ovale 50">
                <a:extLst>
                  <a:ext uri="{FF2B5EF4-FFF2-40B4-BE49-F238E27FC236}">
                    <a16:creationId xmlns:a16="http://schemas.microsoft.com/office/drawing/2014/main" id="{7BDF5E35-480D-4BB8-E628-84DF5A890F82}"/>
                  </a:ext>
                </a:extLst>
              </p:cNvPr>
              <p:cNvSpPr/>
              <p:nvPr/>
            </p:nvSpPr>
            <p:spPr>
              <a:xfrm>
                <a:off x="2175017" y="3358385"/>
                <a:ext cx="3078480" cy="2995019"/>
              </a:xfrm>
              <a:custGeom>
                <a:avLst/>
                <a:gdLst>
                  <a:gd name="csX0" fmla="*/ 0 w 3078480"/>
                  <a:gd name="csY0" fmla="*/ 1497510 h 2995019"/>
                  <a:gd name="csX1" fmla="*/ 1539240 w 3078480"/>
                  <a:gd name="csY1" fmla="*/ 0 h 2995019"/>
                  <a:gd name="csX2" fmla="*/ 3078480 w 3078480"/>
                  <a:gd name="csY2" fmla="*/ 1497510 h 2995019"/>
                  <a:gd name="csX3" fmla="*/ 1539240 w 3078480"/>
                  <a:gd name="csY3" fmla="*/ 2995020 h 2995019"/>
                  <a:gd name="csX4" fmla="*/ 0 w 3078480"/>
                  <a:gd name="csY4" fmla="*/ 1497510 h 29950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078480" h="2995019" extrusionOk="0">
                    <a:moveTo>
                      <a:pt x="0" y="1497510"/>
                    </a:moveTo>
                    <a:cubicBezTo>
                      <a:pt x="-2381" y="684870"/>
                      <a:pt x="691087" y="86184"/>
                      <a:pt x="1539240" y="0"/>
                    </a:cubicBezTo>
                    <a:cubicBezTo>
                      <a:pt x="2512001" y="-64971"/>
                      <a:pt x="3141237" y="639781"/>
                      <a:pt x="3078480" y="1497510"/>
                    </a:cubicBezTo>
                    <a:cubicBezTo>
                      <a:pt x="3216421" y="2293509"/>
                      <a:pt x="2388751" y="3008413"/>
                      <a:pt x="1539240" y="2995020"/>
                    </a:cubicBezTo>
                    <a:cubicBezTo>
                      <a:pt x="719350" y="3042877"/>
                      <a:pt x="-8221" y="2316073"/>
                      <a:pt x="0" y="1497510"/>
                    </a:cubicBezTo>
                    <a:close/>
                  </a:path>
                </a:pathLst>
              </a:custGeom>
              <a:noFill/>
              <a:ln w="571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634779923">
                      <a:prstGeom prst="ellipse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53" name="Stella a 5 punte 52">
                <a:extLst>
                  <a:ext uri="{FF2B5EF4-FFF2-40B4-BE49-F238E27FC236}">
                    <a16:creationId xmlns:a16="http://schemas.microsoft.com/office/drawing/2014/main" id="{A32AAB63-AF5F-9B46-7B98-21994F4D906E}"/>
                  </a:ext>
                </a:extLst>
              </p:cNvPr>
              <p:cNvSpPr/>
              <p:nvPr/>
            </p:nvSpPr>
            <p:spPr>
              <a:xfrm>
                <a:off x="3100929" y="4460154"/>
                <a:ext cx="235601" cy="226463"/>
              </a:xfrm>
              <a:prstGeom prst="star5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4" name="Stella a 5 punte 53">
                <a:extLst>
                  <a:ext uri="{FF2B5EF4-FFF2-40B4-BE49-F238E27FC236}">
                    <a16:creationId xmlns:a16="http://schemas.microsoft.com/office/drawing/2014/main" id="{F9CBADA5-51E3-6EC5-6F8B-1D1643D06217}"/>
                  </a:ext>
                </a:extLst>
              </p:cNvPr>
              <p:cNvSpPr/>
              <p:nvPr/>
            </p:nvSpPr>
            <p:spPr>
              <a:xfrm>
                <a:off x="3322642" y="4288626"/>
                <a:ext cx="235601" cy="226463"/>
              </a:xfrm>
              <a:prstGeom prst="star5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5" name="Stella a 5 punte 54">
                <a:extLst>
                  <a:ext uri="{FF2B5EF4-FFF2-40B4-BE49-F238E27FC236}">
                    <a16:creationId xmlns:a16="http://schemas.microsoft.com/office/drawing/2014/main" id="{EBC2DF66-5A09-C09A-DBF4-10D6A50E91B6}"/>
                  </a:ext>
                </a:extLst>
              </p:cNvPr>
              <p:cNvSpPr/>
              <p:nvPr/>
            </p:nvSpPr>
            <p:spPr>
              <a:xfrm>
                <a:off x="3730125" y="5045775"/>
                <a:ext cx="235601" cy="226463"/>
              </a:xfrm>
              <a:prstGeom prst="star5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6" name="Stella a 5 punte 55">
                <a:extLst>
                  <a:ext uri="{FF2B5EF4-FFF2-40B4-BE49-F238E27FC236}">
                    <a16:creationId xmlns:a16="http://schemas.microsoft.com/office/drawing/2014/main" id="{9272BBD5-11B5-B5B6-FE4B-504ACA5706BE}"/>
                  </a:ext>
                </a:extLst>
              </p:cNvPr>
              <p:cNvSpPr/>
              <p:nvPr/>
            </p:nvSpPr>
            <p:spPr>
              <a:xfrm>
                <a:off x="3827023" y="4556040"/>
                <a:ext cx="235601" cy="226463"/>
              </a:xfrm>
              <a:prstGeom prst="star5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49" name="Stella a 5 punte 48">
              <a:extLst>
                <a:ext uri="{FF2B5EF4-FFF2-40B4-BE49-F238E27FC236}">
                  <a16:creationId xmlns:a16="http://schemas.microsoft.com/office/drawing/2014/main" id="{2E50A38B-5E48-B0ED-12DB-3CF675DA5AD4}"/>
                </a:ext>
              </a:extLst>
            </p:cNvPr>
            <p:cNvSpPr/>
            <p:nvPr/>
          </p:nvSpPr>
          <p:spPr>
            <a:xfrm>
              <a:off x="9760499" y="6328424"/>
              <a:ext cx="271199" cy="278161"/>
            </a:xfrm>
            <a:prstGeom prst="star5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0" name="Ovale 49">
              <a:extLst>
                <a:ext uri="{FF2B5EF4-FFF2-40B4-BE49-F238E27FC236}">
                  <a16:creationId xmlns:a16="http://schemas.microsoft.com/office/drawing/2014/main" id="{8CCD359A-F82C-230F-6883-AC7C3AC67F1C}"/>
                </a:ext>
              </a:extLst>
            </p:cNvPr>
            <p:cNvSpPr/>
            <p:nvPr/>
          </p:nvSpPr>
          <p:spPr>
            <a:xfrm>
              <a:off x="10092327" y="6089952"/>
              <a:ext cx="292576" cy="294347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57" name="Stella a 5 punte 56">
            <a:extLst>
              <a:ext uri="{FF2B5EF4-FFF2-40B4-BE49-F238E27FC236}">
                <a16:creationId xmlns:a16="http://schemas.microsoft.com/office/drawing/2014/main" id="{4385FB84-234D-2CE4-DDF8-5F54C2A6F789}"/>
              </a:ext>
            </a:extLst>
          </p:cNvPr>
          <p:cNvSpPr/>
          <p:nvPr/>
        </p:nvSpPr>
        <p:spPr>
          <a:xfrm>
            <a:off x="10207113" y="5259553"/>
            <a:ext cx="212798" cy="177880"/>
          </a:xfrm>
          <a:prstGeom prst="star5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Stella a 5 punte 57">
            <a:extLst>
              <a:ext uri="{FF2B5EF4-FFF2-40B4-BE49-F238E27FC236}">
                <a16:creationId xmlns:a16="http://schemas.microsoft.com/office/drawing/2014/main" id="{1C0AA388-825E-EC3C-9037-639CE9D5DAA5}"/>
              </a:ext>
            </a:extLst>
          </p:cNvPr>
          <p:cNvSpPr/>
          <p:nvPr/>
        </p:nvSpPr>
        <p:spPr>
          <a:xfrm>
            <a:off x="10270461" y="6042361"/>
            <a:ext cx="282327" cy="290106"/>
          </a:xfrm>
          <a:prstGeom prst="star5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Stella a 5 punte 59">
            <a:extLst>
              <a:ext uri="{FF2B5EF4-FFF2-40B4-BE49-F238E27FC236}">
                <a16:creationId xmlns:a16="http://schemas.microsoft.com/office/drawing/2014/main" id="{E1EF5B23-F5DD-B69D-24F5-2AD0DC5DB58D}"/>
              </a:ext>
            </a:extLst>
          </p:cNvPr>
          <p:cNvSpPr/>
          <p:nvPr/>
        </p:nvSpPr>
        <p:spPr>
          <a:xfrm>
            <a:off x="10962731" y="6073937"/>
            <a:ext cx="191031" cy="185175"/>
          </a:xfrm>
          <a:prstGeom prst="star5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" name="Stella a 5 punte 60">
            <a:extLst>
              <a:ext uri="{FF2B5EF4-FFF2-40B4-BE49-F238E27FC236}">
                <a16:creationId xmlns:a16="http://schemas.microsoft.com/office/drawing/2014/main" id="{466E6CE5-5DCB-FB14-450D-2CE0F16987EF}"/>
              </a:ext>
            </a:extLst>
          </p:cNvPr>
          <p:cNvSpPr/>
          <p:nvPr/>
        </p:nvSpPr>
        <p:spPr>
          <a:xfrm>
            <a:off x="10688650" y="4771815"/>
            <a:ext cx="191031" cy="185175"/>
          </a:xfrm>
          <a:prstGeom prst="star5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2" name="Stella a 5 punte 61">
            <a:extLst>
              <a:ext uri="{FF2B5EF4-FFF2-40B4-BE49-F238E27FC236}">
                <a16:creationId xmlns:a16="http://schemas.microsoft.com/office/drawing/2014/main" id="{B6048516-8B56-EB07-AF24-C5E8128D1AD8}"/>
              </a:ext>
            </a:extLst>
          </p:cNvPr>
          <p:cNvSpPr/>
          <p:nvPr/>
        </p:nvSpPr>
        <p:spPr>
          <a:xfrm>
            <a:off x="10981816" y="4832032"/>
            <a:ext cx="191031" cy="185175"/>
          </a:xfrm>
          <a:prstGeom prst="star5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3" name="Stella a 5 punte 62">
            <a:extLst>
              <a:ext uri="{FF2B5EF4-FFF2-40B4-BE49-F238E27FC236}">
                <a16:creationId xmlns:a16="http://schemas.microsoft.com/office/drawing/2014/main" id="{99EAAD55-77A8-2195-378A-CE32F1041A7D}"/>
              </a:ext>
            </a:extLst>
          </p:cNvPr>
          <p:cNvSpPr/>
          <p:nvPr/>
        </p:nvSpPr>
        <p:spPr>
          <a:xfrm>
            <a:off x="10793514" y="6191709"/>
            <a:ext cx="191031" cy="185175"/>
          </a:xfrm>
          <a:prstGeom prst="star5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096" name="Immagine 4095" descr="Immagine che contiene Carattere, Elementi grafici, simbolo, logo&#10;&#10;Descrizione generata automaticamente">
            <a:extLst>
              <a:ext uri="{FF2B5EF4-FFF2-40B4-BE49-F238E27FC236}">
                <a16:creationId xmlns:a16="http://schemas.microsoft.com/office/drawing/2014/main" id="{BAACF163-E0B4-3629-30D1-4C6B3E7C7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" t="3334" r="3065" b="3332"/>
          <a:stretch/>
        </p:blipFill>
        <p:spPr>
          <a:xfrm>
            <a:off x="10533536" y="63087"/>
            <a:ext cx="326609" cy="32275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050" name="Picture 2" descr="Laboratori Nazionali Del Gran Sasso - INFN | Assergi">
            <a:extLst>
              <a:ext uri="{FF2B5EF4-FFF2-40B4-BE49-F238E27FC236}">
                <a16:creationId xmlns:a16="http://schemas.microsoft.com/office/drawing/2014/main" id="{8E8BD7D8-4B6A-A151-0F30-828B8F49A2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66" b="16058"/>
          <a:stretch>
            <a:fillRect/>
          </a:stretch>
        </p:blipFill>
        <p:spPr bwMode="auto">
          <a:xfrm>
            <a:off x="9768592" y="110031"/>
            <a:ext cx="548094" cy="34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Ovale 41">
            <a:extLst>
              <a:ext uri="{FF2B5EF4-FFF2-40B4-BE49-F238E27FC236}">
                <a16:creationId xmlns:a16="http://schemas.microsoft.com/office/drawing/2014/main" id="{7FEC37C1-C1D7-B7BA-1BF7-E56A0B574F52}"/>
              </a:ext>
            </a:extLst>
          </p:cNvPr>
          <p:cNvSpPr/>
          <p:nvPr/>
        </p:nvSpPr>
        <p:spPr>
          <a:xfrm>
            <a:off x="8788824" y="4317519"/>
            <a:ext cx="502380" cy="488118"/>
          </a:xfrm>
          <a:prstGeom prst="ellips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4100" name="Picture 4" descr="Under Construction">
            <a:extLst>
              <a:ext uri="{FF2B5EF4-FFF2-40B4-BE49-F238E27FC236}">
                <a16:creationId xmlns:a16="http://schemas.microsoft.com/office/drawing/2014/main" id="{FE76F5A8-8DF4-9720-0EF3-57ECAB01C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462" y="85855"/>
            <a:ext cx="518696" cy="36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2" descr="BRAINSTORMING: EINSTEIN TELESCOPE LOGO. A JOURNEY OF DISCOVERY">
            <a:extLst>
              <a:ext uri="{FF2B5EF4-FFF2-40B4-BE49-F238E27FC236}">
                <a16:creationId xmlns:a16="http://schemas.microsoft.com/office/drawing/2014/main" id="{F0413C97-790A-D9C1-7CBC-DBC0E4621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4659" y="11127"/>
            <a:ext cx="467855" cy="43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LISA – Laser Interferometer Space Antenna – NASA Home Page">
            <a:extLst>
              <a:ext uri="{FF2B5EF4-FFF2-40B4-BE49-F238E27FC236}">
                <a16:creationId xmlns:a16="http://schemas.microsoft.com/office/drawing/2014/main" id="{E43A9D51-785E-6252-4E06-691A836E7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790" y="36469"/>
            <a:ext cx="398294" cy="39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Immagine 4098" descr="SCIMMA">
            <a:extLst>
              <a:ext uri="{FF2B5EF4-FFF2-40B4-BE49-F238E27FC236}">
                <a16:creationId xmlns:a16="http://schemas.microsoft.com/office/drawing/2014/main" id="{138DDB43-DB28-78DB-A5FB-B8060294B4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2736" y="95901"/>
            <a:ext cx="491223" cy="35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94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9E1E5-6637-FDA2-47F6-9DD4CDD41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>
            <a:extLst>
              <a:ext uri="{FF2B5EF4-FFF2-40B4-BE49-F238E27FC236}">
                <a16:creationId xmlns:a16="http://schemas.microsoft.com/office/drawing/2014/main" id="{2114E23E-7B07-014A-77A1-66EE5DF2D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483" y="1093593"/>
            <a:ext cx="6376582" cy="4572598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A4AEBEB-9C04-F31C-B5F3-CCB1EC9D6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840" y="-4791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2000" dirty="0"/>
              <a:t>Intermediate-mass black </a:t>
            </a:r>
            <a:r>
              <a:rPr lang="it-IT" sz="2000" dirty="0" err="1"/>
              <a:t>holes</a:t>
            </a:r>
            <a:r>
              <a:rPr lang="it-IT" sz="2000" dirty="0"/>
              <a:t>: </a:t>
            </a:r>
            <a:r>
              <a:rPr lang="it-IT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where</a:t>
            </a:r>
            <a:r>
              <a:rPr lang="it-IT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is</a:t>
            </a:r>
            <a:r>
              <a:rPr lang="it-IT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everybody</a:t>
            </a:r>
            <a:r>
              <a:rPr lang="it-IT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</p:txBody>
      </p:sp>
      <p:sp>
        <p:nvSpPr>
          <p:cNvPr id="31" name="Segnaposto numero diapositiva 30">
            <a:extLst>
              <a:ext uri="{FF2B5EF4-FFF2-40B4-BE49-F238E27FC236}">
                <a16:creationId xmlns:a16="http://schemas.microsoft.com/office/drawing/2014/main" id="{02258F07-1700-4ADF-9645-FB4DAF79E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512D-1024-4D37-812F-7750CB789BB2}" type="slidenum">
              <a:rPr lang="it-IT" smtClean="0"/>
              <a:t>2</a:t>
            </a:fld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7CE87C1-5467-5FC8-5FC7-1527F081850D}"/>
              </a:ext>
            </a:extLst>
          </p:cNvPr>
          <p:cNvSpPr txBox="1"/>
          <p:nvPr/>
        </p:nvSpPr>
        <p:spPr>
          <a:xfrm>
            <a:off x="7522718" y="1285495"/>
            <a:ext cx="14117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Barack+ (2019)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0D0B2BC5-0ACE-50F6-DE39-6464F4A9E0BC}"/>
              </a:ext>
            </a:extLst>
          </p:cNvPr>
          <p:cNvSpPr txBox="1"/>
          <p:nvPr/>
        </p:nvSpPr>
        <p:spPr>
          <a:xfrm>
            <a:off x="3406667" y="1398039"/>
            <a:ext cx="2205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3"/>
                </a:solidFill>
              </a:rPr>
              <a:t>INTERMEDIATE-MASS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9DD89A03-41C0-2840-A96E-D7ADD374E746}"/>
              </a:ext>
            </a:extLst>
          </p:cNvPr>
          <p:cNvSpPr txBox="1"/>
          <p:nvPr/>
        </p:nvSpPr>
        <p:spPr>
          <a:xfrm>
            <a:off x="1562222" y="5681580"/>
            <a:ext cx="86248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IMBHs</a:t>
            </a:r>
            <a:r>
              <a:rPr lang="en-US" sz="2000" b="1" i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may hold key clues into how black holes grow many orders of magnitude in mass over cosmic times.</a:t>
            </a:r>
            <a:endParaRPr lang="it-IT" sz="20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6A9440EC-CE06-4E5B-2235-7C6E7E905668}"/>
              </a:ext>
            </a:extLst>
          </p:cNvPr>
          <p:cNvSpPr txBox="1"/>
          <p:nvPr/>
        </p:nvSpPr>
        <p:spPr>
          <a:xfrm>
            <a:off x="2417238" y="1767371"/>
            <a:ext cx="1617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2"/>
                </a:solidFill>
              </a:rPr>
              <a:t>STELLAR-MASS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E6C56BDA-5088-2DBC-82DE-3425F8E0512C}"/>
              </a:ext>
            </a:extLst>
          </p:cNvPr>
          <p:cNvSpPr txBox="1"/>
          <p:nvPr/>
        </p:nvSpPr>
        <p:spPr>
          <a:xfrm>
            <a:off x="5206138" y="1745845"/>
            <a:ext cx="167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7030A0"/>
                </a:solidFill>
              </a:rPr>
              <a:t>SUPERMASSIVE</a:t>
            </a:r>
          </a:p>
        </p:txBody>
      </p:sp>
      <p:pic>
        <p:nvPicPr>
          <p:cNvPr id="30" name="Picture 6" descr="Alien head - Free vector silhouettes on creazilla.com">
            <a:extLst>
              <a:ext uri="{FF2B5EF4-FFF2-40B4-BE49-F238E27FC236}">
                <a16:creationId xmlns:a16="http://schemas.microsoft.com/office/drawing/2014/main" id="{5894F30F-BB1C-1596-8027-5773DD325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8442">
            <a:off x="4270283" y="3769570"/>
            <a:ext cx="477921" cy="57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957D046-CD35-5098-DCA7-9B14F031A9A3}"/>
              </a:ext>
            </a:extLst>
          </p:cNvPr>
          <p:cNvSpPr txBox="1"/>
          <p:nvPr/>
        </p:nvSpPr>
        <p:spPr>
          <a:xfrm>
            <a:off x="8982059" y="1259539"/>
            <a:ext cx="2032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Intermediate-Mass Black Hole = IMBH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F28F99F-4373-C4A2-D8BF-3E5E295D1EA4}"/>
              </a:ext>
            </a:extLst>
          </p:cNvPr>
          <p:cNvSpPr txBox="1"/>
          <p:nvPr/>
        </p:nvSpPr>
        <p:spPr>
          <a:xfrm>
            <a:off x="8982058" y="1952037"/>
            <a:ext cx="20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Black Hole = BH</a:t>
            </a:r>
          </a:p>
        </p:txBody>
      </p:sp>
    </p:spTree>
    <p:extLst>
      <p:ext uri="{BB962C8B-B14F-4D97-AF65-F5344CB8AC3E}">
        <p14:creationId xmlns:p14="http://schemas.microsoft.com/office/powerpoint/2010/main" val="313602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ttangolo 66">
            <a:extLst>
              <a:ext uri="{FF2B5EF4-FFF2-40B4-BE49-F238E27FC236}">
                <a16:creationId xmlns:a16="http://schemas.microsoft.com/office/drawing/2014/main" id="{5EC9A112-477C-880A-2092-677952536E8B}"/>
              </a:ext>
            </a:extLst>
          </p:cNvPr>
          <p:cNvSpPr/>
          <p:nvPr/>
        </p:nvSpPr>
        <p:spPr>
          <a:xfrm>
            <a:off x="7478320" y="1151915"/>
            <a:ext cx="4427736" cy="30049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3" name="Ovale 52">
            <a:extLst>
              <a:ext uri="{FF2B5EF4-FFF2-40B4-BE49-F238E27FC236}">
                <a16:creationId xmlns:a16="http://schemas.microsoft.com/office/drawing/2014/main" id="{A593A2A7-D2FD-5B14-255B-DDC0563BBB4B}"/>
              </a:ext>
            </a:extLst>
          </p:cNvPr>
          <p:cNvSpPr/>
          <p:nvPr/>
        </p:nvSpPr>
        <p:spPr>
          <a:xfrm rot="18897735">
            <a:off x="9118231" y="3495039"/>
            <a:ext cx="1054989" cy="338150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1116592-46E0-6D6D-8BF3-DC1A39F9F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345" y="-6951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dirty="0"/>
              <a:t>(Some) IMBH </a:t>
            </a:r>
            <a:r>
              <a:rPr lang="it-IT" sz="2400" dirty="0" err="1"/>
              <a:t>formation</a:t>
            </a:r>
            <a:r>
              <a:rPr lang="it-IT" sz="2400" dirty="0"/>
              <a:t> </a:t>
            </a:r>
            <a:r>
              <a:rPr lang="it-IT" sz="2400" dirty="0" err="1"/>
              <a:t>channels</a:t>
            </a:r>
            <a:endParaRPr lang="it-IT" sz="2400" dirty="0"/>
          </a:p>
        </p:txBody>
      </p:sp>
      <p:sp>
        <p:nvSpPr>
          <p:cNvPr id="3" name="Parentesi graffa aperta 2">
            <a:extLst>
              <a:ext uri="{FF2B5EF4-FFF2-40B4-BE49-F238E27FC236}">
                <a16:creationId xmlns:a16="http://schemas.microsoft.com/office/drawing/2014/main" id="{F247FC25-8A09-BDD6-2118-1ACB9D808560}"/>
              </a:ext>
            </a:extLst>
          </p:cNvPr>
          <p:cNvSpPr/>
          <p:nvPr/>
        </p:nvSpPr>
        <p:spPr>
          <a:xfrm rot="16200000">
            <a:off x="2605313" y="3598458"/>
            <a:ext cx="367134" cy="3285660"/>
          </a:xfrm>
          <a:custGeom>
            <a:avLst/>
            <a:gdLst>
              <a:gd name="csX0" fmla="*/ 367134 w 367134"/>
              <a:gd name="csY0" fmla="*/ 3285660 h 3285660"/>
              <a:gd name="csX1" fmla="*/ 183567 w 367134"/>
              <a:gd name="csY1" fmla="*/ 2834085 h 3285660"/>
              <a:gd name="csX2" fmla="*/ 183567 w 367134"/>
              <a:gd name="csY2" fmla="*/ 2456848 h 3285660"/>
              <a:gd name="csX3" fmla="*/ 183567 w 367134"/>
              <a:gd name="csY3" fmla="*/ 2094405 h 3285660"/>
              <a:gd name="csX4" fmla="*/ 0 w 367134"/>
              <a:gd name="csY4" fmla="*/ 1642830 h 3285660"/>
              <a:gd name="csX5" fmla="*/ 183567 w 367134"/>
              <a:gd name="csY5" fmla="*/ 1191255 h 3285660"/>
              <a:gd name="csX6" fmla="*/ 183567 w 367134"/>
              <a:gd name="csY6" fmla="*/ 836209 h 3285660"/>
              <a:gd name="csX7" fmla="*/ 183567 w 367134"/>
              <a:gd name="csY7" fmla="*/ 451575 h 3285660"/>
              <a:gd name="csX8" fmla="*/ 367134 w 367134"/>
              <a:gd name="csY8" fmla="*/ 0 h 32856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7134" h="3285660" stroke="0" extrusionOk="0">
                <a:moveTo>
                  <a:pt x="367134" y="3285660"/>
                </a:moveTo>
                <a:cubicBezTo>
                  <a:pt x="315811" y="3286052"/>
                  <a:pt x="176573" y="3075097"/>
                  <a:pt x="183567" y="2834085"/>
                </a:cubicBezTo>
                <a:cubicBezTo>
                  <a:pt x="151124" y="2722118"/>
                  <a:pt x="194492" y="2592848"/>
                  <a:pt x="183567" y="2479039"/>
                </a:cubicBezTo>
                <a:cubicBezTo>
                  <a:pt x="172642" y="2365230"/>
                  <a:pt x="217663" y="2211908"/>
                  <a:pt x="183567" y="2094405"/>
                </a:cubicBezTo>
                <a:cubicBezTo>
                  <a:pt x="184497" y="1839785"/>
                  <a:pt x="98883" y="1634079"/>
                  <a:pt x="0" y="1642830"/>
                </a:cubicBezTo>
                <a:cubicBezTo>
                  <a:pt x="114100" y="1666252"/>
                  <a:pt x="124935" y="1425321"/>
                  <a:pt x="183567" y="1191255"/>
                </a:cubicBezTo>
                <a:cubicBezTo>
                  <a:pt x="181485" y="1079400"/>
                  <a:pt x="218035" y="951830"/>
                  <a:pt x="183567" y="843605"/>
                </a:cubicBezTo>
                <a:cubicBezTo>
                  <a:pt x="149099" y="735380"/>
                  <a:pt x="190331" y="554915"/>
                  <a:pt x="183567" y="451575"/>
                </a:cubicBezTo>
                <a:cubicBezTo>
                  <a:pt x="179385" y="177914"/>
                  <a:pt x="268948" y="-8232"/>
                  <a:pt x="367134" y="0"/>
                </a:cubicBezTo>
                <a:cubicBezTo>
                  <a:pt x="388709" y="214138"/>
                  <a:pt x="328763" y="342314"/>
                  <a:pt x="367134" y="481897"/>
                </a:cubicBezTo>
                <a:cubicBezTo>
                  <a:pt x="405505" y="621480"/>
                  <a:pt x="304528" y="857074"/>
                  <a:pt x="367134" y="1062363"/>
                </a:cubicBezTo>
                <a:cubicBezTo>
                  <a:pt x="429740" y="1267652"/>
                  <a:pt x="314562" y="1418736"/>
                  <a:pt x="367134" y="1544260"/>
                </a:cubicBezTo>
                <a:cubicBezTo>
                  <a:pt x="419706" y="1669784"/>
                  <a:pt x="335329" y="1869673"/>
                  <a:pt x="367134" y="1993300"/>
                </a:cubicBezTo>
                <a:cubicBezTo>
                  <a:pt x="398939" y="2116927"/>
                  <a:pt x="325947" y="2386338"/>
                  <a:pt x="367134" y="2508054"/>
                </a:cubicBezTo>
                <a:cubicBezTo>
                  <a:pt x="408321" y="2629770"/>
                  <a:pt x="342201" y="3001173"/>
                  <a:pt x="367134" y="3285660"/>
                </a:cubicBezTo>
                <a:close/>
              </a:path>
              <a:path w="367134" h="3285660" fill="none" extrusionOk="0">
                <a:moveTo>
                  <a:pt x="367134" y="3285660"/>
                </a:moveTo>
                <a:cubicBezTo>
                  <a:pt x="307711" y="3263745"/>
                  <a:pt x="159849" y="3067724"/>
                  <a:pt x="183567" y="2834085"/>
                </a:cubicBezTo>
                <a:cubicBezTo>
                  <a:pt x="182194" y="2668467"/>
                  <a:pt x="219934" y="2563895"/>
                  <a:pt x="183567" y="2456848"/>
                </a:cubicBezTo>
                <a:cubicBezTo>
                  <a:pt x="147200" y="2349801"/>
                  <a:pt x="203929" y="2222907"/>
                  <a:pt x="183567" y="2094405"/>
                </a:cubicBezTo>
                <a:cubicBezTo>
                  <a:pt x="186132" y="1874099"/>
                  <a:pt x="94727" y="1662715"/>
                  <a:pt x="0" y="1642830"/>
                </a:cubicBezTo>
                <a:cubicBezTo>
                  <a:pt x="129051" y="1670391"/>
                  <a:pt x="192120" y="1443720"/>
                  <a:pt x="183567" y="1191255"/>
                </a:cubicBezTo>
                <a:cubicBezTo>
                  <a:pt x="156900" y="1040008"/>
                  <a:pt x="212894" y="979270"/>
                  <a:pt x="183567" y="836209"/>
                </a:cubicBezTo>
                <a:cubicBezTo>
                  <a:pt x="154240" y="693148"/>
                  <a:pt x="200884" y="608105"/>
                  <a:pt x="183567" y="451575"/>
                </a:cubicBezTo>
                <a:cubicBezTo>
                  <a:pt x="163197" y="218980"/>
                  <a:pt x="265354" y="-7187"/>
                  <a:pt x="367134" y="0"/>
                </a:cubicBezTo>
              </a:path>
              <a:path w="367134" h="3285660" fill="none" stroke="0" extrusionOk="0">
                <a:moveTo>
                  <a:pt x="367134" y="3285660"/>
                </a:moveTo>
                <a:cubicBezTo>
                  <a:pt x="262138" y="3266839"/>
                  <a:pt x="242884" y="3095830"/>
                  <a:pt x="183567" y="2834085"/>
                </a:cubicBezTo>
                <a:cubicBezTo>
                  <a:pt x="147636" y="2709224"/>
                  <a:pt x="207961" y="2617936"/>
                  <a:pt x="183567" y="2479039"/>
                </a:cubicBezTo>
                <a:cubicBezTo>
                  <a:pt x="159173" y="2340142"/>
                  <a:pt x="191701" y="2281305"/>
                  <a:pt x="183567" y="2094405"/>
                </a:cubicBezTo>
                <a:cubicBezTo>
                  <a:pt x="184625" y="1864941"/>
                  <a:pt x="94093" y="1669004"/>
                  <a:pt x="0" y="1642830"/>
                </a:cubicBezTo>
                <a:cubicBezTo>
                  <a:pt x="103022" y="1638536"/>
                  <a:pt x="124271" y="1444365"/>
                  <a:pt x="183567" y="1191255"/>
                </a:cubicBezTo>
                <a:cubicBezTo>
                  <a:pt x="149130" y="1024823"/>
                  <a:pt x="224361" y="990929"/>
                  <a:pt x="183567" y="843605"/>
                </a:cubicBezTo>
                <a:cubicBezTo>
                  <a:pt x="142773" y="696281"/>
                  <a:pt x="185975" y="559849"/>
                  <a:pt x="183567" y="451575"/>
                </a:cubicBezTo>
                <a:cubicBezTo>
                  <a:pt x="189490" y="204421"/>
                  <a:pt x="246369" y="-179"/>
                  <a:pt x="367134" y="0"/>
                </a:cubicBezTo>
              </a:path>
            </a:pathLst>
          </a:custGeom>
          <a:ln w="57150">
            <a:solidFill>
              <a:schemeClr val="bg2">
                <a:lumMod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658789007">
                  <a:prstGeom prst="leftBrace">
                    <a:avLst>
                      <a:gd name="adj1" fmla="val 123000"/>
                      <a:gd name="adj2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CEDA3D0-2C15-E839-141B-E2BCA2897A36}"/>
              </a:ext>
            </a:extLst>
          </p:cNvPr>
          <p:cNvSpPr txBox="1"/>
          <p:nvPr/>
        </p:nvSpPr>
        <p:spPr>
          <a:xfrm>
            <a:off x="1826499" y="5477272"/>
            <a:ext cx="2563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High </a:t>
            </a:r>
            <a:r>
              <a:rPr lang="it-IT" sz="2400" dirty="0" err="1"/>
              <a:t>redshift</a:t>
            </a:r>
            <a:endParaRPr lang="it-IT" sz="2400" dirty="0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71832F4A-2C9D-31BA-8016-0D7CADA11DC7}"/>
              </a:ext>
            </a:extLst>
          </p:cNvPr>
          <p:cNvSpPr/>
          <p:nvPr/>
        </p:nvSpPr>
        <p:spPr>
          <a:xfrm>
            <a:off x="1254760" y="1742571"/>
            <a:ext cx="1315720" cy="1325563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DB9E3740-3D5F-1BEC-6674-8FFE054A9E8E}"/>
              </a:ext>
            </a:extLst>
          </p:cNvPr>
          <p:cNvSpPr/>
          <p:nvPr/>
        </p:nvSpPr>
        <p:spPr>
          <a:xfrm>
            <a:off x="1661430" y="2161293"/>
            <a:ext cx="502380" cy="488118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bg2"/>
                </a:solidFill>
              </a:rPr>
              <a:t>?</a:t>
            </a: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F0DC78A2-2A74-957E-B023-1B666A4DA26B}"/>
              </a:ext>
            </a:extLst>
          </p:cNvPr>
          <p:cNvCxnSpPr>
            <a:cxnSpLocks/>
            <a:stCxn id="7" idx="1"/>
            <a:endCxn id="8" idx="1"/>
          </p:cNvCxnSpPr>
          <p:nvPr/>
        </p:nvCxnSpPr>
        <p:spPr>
          <a:xfrm>
            <a:off x="1447443" y="1936695"/>
            <a:ext cx="287559" cy="2960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C2EC2B6D-BAE7-578C-F21C-1EAEDE32CFD9}"/>
              </a:ext>
            </a:extLst>
          </p:cNvPr>
          <p:cNvCxnSpPr>
            <a:cxnSpLocks/>
            <a:stCxn id="7" idx="3"/>
            <a:endCxn id="8" idx="3"/>
          </p:cNvCxnSpPr>
          <p:nvPr/>
        </p:nvCxnSpPr>
        <p:spPr>
          <a:xfrm flipV="1">
            <a:off x="1447443" y="2577928"/>
            <a:ext cx="287559" cy="2960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5709811C-D0C0-973F-8A03-641F5145331A}"/>
              </a:ext>
            </a:extLst>
          </p:cNvPr>
          <p:cNvCxnSpPr>
            <a:cxnSpLocks/>
            <a:stCxn id="7" idx="5"/>
            <a:endCxn id="8" idx="5"/>
          </p:cNvCxnSpPr>
          <p:nvPr/>
        </p:nvCxnSpPr>
        <p:spPr>
          <a:xfrm flipH="1" flipV="1">
            <a:off x="2090238" y="2577928"/>
            <a:ext cx="287559" cy="2960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157B3AE2-1D31-2D4C-A18E-D21F17286674}"/>
              </a:ext>
            </a:extLst>
          </p:cNvPr>
          <p:cNvCxnSpPr>
            <a:cxnSpLocks/>
            <a:stCxn id="7" idx="7"/>
            <a:endCxn id="8" idx="7"/>
          </p:cNvCxnSpPr>
          <p:nvPr/>
        </p:nvCxnSpPr>
        <p:spPr>
          <a:xfrm flipH="1">
            <a:off x="2090238" y="1936695"/>
            <a:ext cx="287559" cy="2960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8F7D58D-A08D-0A9F-9007-021BE2ABF664}"/>
              </a:ext>
            </a:extLst>
          </p:cNvPr>
          <p:cNvSpPr txBox="1"/>
          <p:nvPr/>
        </p:nvSpPr>
        <p:spPr>
          <a:xfrm>
            <a:off x="1099638" y="3086241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Direct </a:t>
            </a:r>
            <a:r>
              <a:rPr lang="it-IT" b="1" dirty="0" err="1"/>
              <a:t>Collapse</a:t>
            </a:r>
            <a:endParaRPr lang="it-IT" b="1" dirty="0"/>
          </a:p>
        </p:txBody>
      </p:sp>
      <p:sp>
        <p:nvSpPr>
          <p:cNvPr id="24" name="Stella a 5 punte 23">
            <a:extLst>
              <a:ext uri="{FF2B5EF4-FFF2-40B4-BE49-F238E27FC236}">
                <a16:creationId xmlns:a16="http://schemas.microsoft.com/office/drawing/2014/main" id="{F0E22DC2-125A-DD0C-F676-4D595D279A39}"/>
              </a:ext>
            </a:extLst>
          </p:cNvPr>
          <p:cNvSpPr/>
          <p:nvPr/>
        </p:nvSpPr>
        <p:spPr>
          <a:xfrm>
            <a:off x="2951537" y="3045400"/>
            <a:ext cx="1019902" cy="1002803"/>
          </a:xfrm>
          <a:prstGeom prst="star5">
            <a:avLst>
              <a:gd name="adj" fmla="val 26830"/>
              <a:gd name="hf" fmla="val 105146"/>
              <a:gd name="vf" fmla="val 11055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Ovale 24">
            <a:extLst>
              <a:ext uri="{FF2B5EF4-FFF2-40B4-BE49-F238E27FC236}">
                <a16:creationId xmlns:a16="http://schemas.microsoft.com/office/drawing/2014/main" id="{81C06411-9634-08F5-7079-8DEF31CEE152}"/>
              </a:ext>
            </a:extLst>
          </p:cNvPr>
          <p:cNvSpPr/>
          <p:nvPr/>
        </p:nvSpPr>
        <p:spPr>
          <a:xfrm>
            <a:off x="3270556" y="3385823"/>
            <a:ext cx="381864" cy="405446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bg2"/>
                </a:solidFill>
              </a:rPr>
              <a:t>?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2A36477F-ECE1-E5D6-E9AF-C1BD1255B2B5}"/>
              </a:ext>
            </a:extLst>
          </p:cNvPr>
          <p:cNvSpPr txBox="1"/>
          <p:nvPr/>
        </p:nvSpPr>
        <p:spPr>
          <a:xfrm>
            <a:off x="2801608" y="4025265"/>
            <a:ext cx="1287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/>
              <a:t>Population</a:t>
            </a:r>
            <a:r>
              <a:rPr lang="it-IT" b="1" dirty="0"/>
              <a:t>-III stars</a:t>
            </a:r>
          </a:p>
        </p:txBody>
      </p:sp>
      <p:sp>
        <p:nvSpPr>
          <p:cNvPr id="27" name="Parentesi graffa aperta 26">
            <a:extLst>
              <a:ext uri="{FF2B5EF4-FFF2-40B4-BE49-F238E27FC236}">
                <a16:creationId xmlns:a16="http://schemas.microsoft.com/office/drawing/2014/main" id="{349D1393-32A9-16FB-D2D1-E62CED504B9D}"/>
              </a:ext>
            </a:extLst>
          </p:cNvPr>
          <p:cNvSpPr/>
          <p:nvPr/>
        </p:nvSpPr>
        <p:spPr>
          <a:xfrm rot="13223393">
            <a:off x="6368512" y="2689748"/>
            <a:ext cx="216298" cy="2210785"/>
          </a:xfrm>
          <a:custGeom>
            <a:avLst/>
            <a:gdLst>
              <a:gd name="csX0" fmla="*/ 216298 w 216298"/>
              <a:gd name="csY0" fmla="*/ 2210785 h 2210785"/>
              <a:gd name="csX1" fmla="*/ 108149 w 216298"/>
              <a:gd name="csY1" fmla="*/ 1944738 h 2210785"/>
              <a:gd name="csX2" fmla="*/ 108149 w 216298"/>
              <a:gd name="csY2" fmla="*/ 1371439 h 2210785"/>
              <a:gd name="csX3" fmla="*/ 0 w 216298"/>
              <a:gd name="csY3" fmla="*/ 1105392 h 2210785"/>
              <a:gd name="csX4" fmla="*/ 108149 w 216298"/>
              <a:gd name="csY4" fmla="*/ 839345 h 2210785"/>
              <a:gd name="csX5" fmla="*/ 108149 w 216298"/>
              <a:gd name="csY5" fmla="*/ 266047 h 2210785"/>
              <a:gd name="csX6" fmla="*/ 216298 w 216298"/>
              <a:gd name="csY6" fmla="*/ 0 h 22107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6298" h="2210785" stroke="0" extrusionOk="0">
                <a:moveTo>
                  <a:pt x="216298" y="2210785"/>
                </a:moveTo>
                <a:cubicBezTo>
                  <a:pt x="189779" y="2211045"/>
                  <a:pt x="100671" y="2082706"/>
                  <a:pt x="108149" y="1944738"/>
                </a:cubicBezTo>
                <a:cubicBezTo>
                  <a:pt x="56465" y="1733234"/>
                  <a:pt x="148641" y="1618564"/>
                  <a:pt x="108149" y="1371439"/>
                </a:cubicBezTo>
                <a:cubicBezTo>
                  <a:pt x="120730" y="1224713"/>
                  <a:pt x="49409" y="1111064"/>
                  <a:pt x="0" y="1105392"/>
                </a:cubicBezTo>
                <a:cubicBezTo>
                  <a:pt x="54657" y="1106811"/>
                  <a:pt x="113125" y="983047"/>
                  <a:pt x="108149" y="839345"/>
                </a:cubicBezTo>
                <a:cubicBezTo>
                  <a:pt x="59458" y="678725"/>
                  <a:pt x="116711" y="486702"/>
                  <a:pt x="108149" y="266047"/>
                </a:cubicBezTo>
                <a:cubicBezTo>
                  <a:pt x="109783" y="118788"/>
                  <a:pt x="151635" y="8387"/>
                  <a:pt x="216298" y="0"/>
                </a:cubicBezTo>
                <a:cubicBezTo>
                  <a:pt x="216349" y="143374"/>
                  <a:pt x="162641" y="344026"/>
                  <a:pt x="216298" y="552696"/>
                </a:cubicBezTo>
                <a:cubicBezTo>
                  <a:pt x="269955" y="761366"/>
                  <a:pt x="199985" y="973560"/>
                  <a:pt x="216298" y="1083285"/>
                </a:cubicBezTo>
                <a:cubicBezTo>
                  <a:pt x="232611" y="1193010"/>
                  <a:pt x="163037" y="1367595"/>
                  <a:pt x="216298" y="1591765"/>
                </a:cubicBezTo>
                <a:cubicBezTo>
                  <a:pt x="269559" y="1815935"/>
                  <a:pt x="146292" y="2074142"/>
                  <a:pt x="216298" y="2210785"/>
                </a:cubicBezTo>
                <a:close/>
              </a:path>
              <a:path w="216298" h="2210785" fill="none" extrusionOk="0">
                <a:moveTo>
                  <a:pt x="216298" y="2210785"/>
                </a:moveTo>
                <a:cubicBezTo>
                  <a:pt x="151131" y="2230315"/>
                  <a:pt x="118317" y="2065062"/>
                  <a:pt x="108149" y="1944738"/>
                </a:cubicBezTo>
                <a:cubicBezTo>
                  <a:pt x="91587" y="1660263"/>
                  <a:pt x="145685" y="1568095"/>
                  <a:pt x="108149" y="1371439"/>
                </a:cubicBezTo>
                <a:cubicBezTo>
                  <a:pt x="104872" y="1224900"/>
                  <a:pt x="46538" y="1103917"/>
                  <a:pt x="0" y="1105392"/>
                </a:cubicBezTo>
                <a:cubicBezTo>
                  <a:pt x="47387" y="1125514"/>
                  <a:pt x="140694" y="982673"/>
                  <a:pt x="108149" y="839345"/>
                </a:cubicBezTo>
                <a:cubicBezTo>
                  <a:pt x="70867" y="561384"/>
                  <a:pt x="170692" y="459578"/>
                  <a:pt x="108149" y="266047"/>
                </a:cubicBezTo>
                <a:cubicBezTo>
                  <a:pt x="119376" y="107018"/>
                  <a:pt x="149733" y="3243"/>
                  <a:pt x="216298" y="0"/>
                </a:cubicBezTo>
              </a:path>
              <a:path w="216298" h="2210785" fill="none" stroke="0" extrusionOk="0">
                <a:moveTo>
                  <a:pt x="216298" y="2210785"/>
                </a:moveTo>
                <a:cubicBezTo>
                  <a:pt x="161484" y="2180552"/>
                  <a:pt x="75837" y="2075305"/>
                  <a:pt x="108149" y="1944738"/>
                </a:cubicBezTo>
                <a:cubicBezTo>
                  <a:pt x="74946" y="1777325"/>
                  <a:pt x="133789" y="1535133"/>
                  <a:pt x="108149" y="1371439"/>
                </a:cubicBezTo>
                <a:cubicBezTo>
                  <a:pt x="103979" y="1221012"/>
                  <a:pt x="66350" y="1111939"/>
                  <a:pt x="0" y="1105392"/>
                </a:cubicBezTo>
                <a:cubicBezTo>
                  <a:pt x="66656" y="1084741"/>
                  <a:pt x="120137" y="977867"/>
                  <a:pt x="108149" y="839345"/>
                </a:cubicBezTo>
                <a:cubicBezTo>
                  <a:pt x="80195" y="642007"/>
                  <a:pt x="173992" y="431534"/>
                  <a:pt x="108149" y="266047"/>
                </a:cubicBezTo>
                <a:cubicBezTo>
                  <a:pt x="105769" y="111050"/>
                  <a:pt x="157396" y="15577"/>
                  <a:pt x="216298" y="0"/>
                </a:cubicBezTo>
              </a:path>
            </a:pathLst>
          </a:custGeom>
          <a:ln w="57150">
            <a:solidFill>
              <a:schemeClr val="bg2">
                <a:lumMod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658789007">
                  <a:prstGeom prst="leftBrace">
                    <a:avLst>
                      <a:gd name="adj1" fmla="val 123000"/>
                      <a:gd name="adj2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23A4F2C5-B086-4C83-5BD0-32F96C9478E9}"/>
              </a:ext>
            </a:extLst>
          </p:cNvPr>
          <p:cNvSpPr txBox="1"/>
          <p:nvPr/>
        </p:nvSpPr>
        <p:spPr>
          <a:xfrm>
            <a:off x="6997963" y="5477272"/>
            <a:ext cx="3499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/>
              <a:t>Dynamical</a:t>
            </a:r>
            <a:r>
              <a:rPr lang="it-IT" sz="2400" dirty="0"/>
              <a:t> assembly</a:t>
            </a:r>
          </a:p>
        </p:txBody>
      </p:sp>
      <p:sp>
        <p:nvSpPr>
          <p:cNvPr id="29" name="Ovale 28">
            <a:extLst>
              <a:ext uri="{FF2B5EF4-FFF2-40B4-BE49-F238E27FC236}">
                <a16:creationId xmlns:a16="http://schemas.microsoft.com/office/drawing/2014/main" id="{BAB13798-F63A-F69A-195A-EDA2C70CFC22}"/>
              </a:ext>
            </a:extLst>
          </p:cNvPr>
          <p:cNvSpPr/>
          <p:nvPr/>
        </p:nvSpPr>
        <p:spPr>
          <a:xfrm>
            <a:off x="7669506" y="1816597"/>
            <a:ext cx="1049870" cy="103705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Ovale 29">
            <a:extLst>
              <a:ext uri="{FF2B5EF4-FFF2-40B4-BE49-F238E27FC236}">
                <a16:creationId xmlns:a16="http://schemas.microsoft.com/office/drawing/2014/main" id="{D25FF3DB-5C8C-0213-51C3-62502D221FD9}"/>
              </a:ext>
            </a:extLst>
          </p:cNvPr>
          <p:cNvSpPr/>
          <p:nvPr/>
        </p:nvSpPr>
        <p:spPr>
          <a:xfrm>
            <a:off x="7999841" y="2141255"/>
            <a:ext cx="389200" cy="39430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bg2"/>
                </a:solidFill>
              </a:rPr>
              <a:t>?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FD6FAF2F-2E21-8F5E-A8C7-114357841319}"/>
              </a:ext>
            </a:extLst>
          </p:cNvPr>
          <p:cNvSpPr txBox="1"/>
          <p:nvPr/>
        </p:nvSpPr>
        <p:spPr>
          <a:xfrm>
            <a:off x="7485265" y="287401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Star Clusters </a:t>
            </a:r>
          </a:p>
        </p:txBody>
      </p:sp>
      <p:sp>
        <p:nvSpPr>
          <p:cNvPr id="32" name="Parentesi graffa aperta 31">
            <a:extLst>
              <a:ext uri="{FF2B5EF4-FFF2-40B4-BE49-F238E27FC236}">
                <a16:creationId xmlns:a16="http://schemas.microsoft.com/office/drawing/2014/main" id="{88F3B20F-3533-CC60-893B-6ABE1E5C41BC}"/>
              </a:ext>
            </a:extLst>
          </p:cNvPr>
          <p:cNvSpPr/>
          <p:nvPr/>
        </p:nvSpPr>
        <p:spPr>
          <a:xfrm>
            <a:off x="8948190" y="1677519"/>
            <a:ext cx="201905" cy="1836099"/>
          </a:xfrm>
          <a:custGeom>
            <a:avLst/>
            <a:gdLst>
              <a:gd name="csX0" fmla="*/ 201905 w 201905"/>
              <a:gd name="csY0" fmla="*/ 1836099 h 1836099"/>
              <a:gd name="csX1" fmla="*/ 100952 w 201905"/>
              <a:gd name="csY1" fmla="*/ 1587756 h 1836099"/>
              <a:gd name="csX2" fmla="*/ 100953 w 201905"/>
              <a:gd name="csY2" fmla="*/ 1166393 h 1836099"/>
              <a:gd name="csX3" fmla="*/ 0 w 201905"/>
              <a:gd name="csY3" fmla="*/ 918050 h 1836099"/>
              <a:gd name="csX4" fmla="*/ 100953 w 201905"/>
              <a:gd name="csY4" fmla="*/ 669707 h 1836099"/>
              <a:gd name="csX5" fmla="*/ 100953 w 201905"/>
              <a:gd name="csY5" fmla="*/ 248343 h 1836099"/>
              <a:gd name="csX6" fmla="*/ 201906 w 201905"/>
              <a:gd name="csY6" fmla="*/ 0 h 18360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1905" h="1836099" stroke="0" extrusionOk="0">
                <a:moveTo>
                  <a:pt x="201905" y="1836099"/>
                </a:moveTo>
                <a:cubicBezTo>
                  <a:pt x="165892" y="1836254"/>
                  <a:pt x="79031" y="1698630"/>
                  <a:pt x="100952" y="1587756"/>
                </a:cubicBezTo>
                <a:cubicBezTo>
                  <a:pt x="92121" y="1468485"/>
                  <a:pt x="109479" y="1301568"/>
                  <a:pt x="100953" y="1166393"/>
                </a:cubicBezTo>
                <a:cubicBezTo>
                  <a:pt x="94818" y="1044135"/>
                  <a:pt x="53825" y="917459"/>
                  <a:pt x="0" y="918050"/>
                </a:cubicBezTo>
                <a:cubicBezTo>
                  <a:pt x="59254" y="898400"/>
                  <a:pt x="98824" y="799402"/>
                  <a:pt x="100953" y="669707"/>
                </a:cubicBezTo>
                <a:cubicBezTo>
                  <a:pt x="59973" y="548481"/>
                  <a:pt x="129914" y="416785"/>
                  <a:pt x="100953" y="248343"/>
                </a:cubicBezTo>
                <a:cubicBezTo>
                  <a:pt x="90602" y="109981"/>
                  <a:pt x="132960" y="4298"/>
                  <a:pt x="201906" y="0"/>
                </a:cubicBezTo>
                <a:cubicBezTo>
                  <a:pt x="298469" y="723355"/>
                  <a:pt x="253399" y="1084408"/>
                  <a:pt x="201905" y="1836099"/>
                </a:cubicBezTo>
                <a:close/>
              </a:path>
              <a:path w="201905" h="1836099" fill="none" extrusionOk="0">
                <a:moveTo>
                  <a:pt x="201905" y="1836099"/>
                </a:moveTo>
                <a:cubicBezTo>
                  <a:pt x="177194" y="1842561"/>
                  <a:pt x="106381" y="1727330"/>
                  <a:pt x="100952" y="1587756"/>
                </a:cubicBezTo>
                <a:cubicBezTo>
                  <a:pt x="98975" y="1467780"/>
                  <a:pt x="101335" y="1311195"/>
                  <a:pt x="100953" y="1166393"/>
                </a:cubicBezTo>
                <a:cubicBezTo>
                  <a:pt x="98773" y="1021850"/>
                  <a:pt x="56535" y="932739"/>
                  <a:pt x="0" y="918050"/>
                </a:cubicBezTo>
                <a:cubicBezTo>
                  <a:pt x="52776" y="928749"/>
                  <a:pt x="106551" y="792212"/>
                  <a:pt x="100953" y="669707"/>
                </a:cubicBezTo>
                <a:cubicBezTo>
                  <a:pt x="82785" y="503397"/>
                  <a:pt x="126645" y="405609"/>
                  <a:pt x="100953" y="248343"/>
                </a:cubicBezTo>
                <a:cubicBezTo>
                  <a:pt x="88594" y="112675"/>
                  <a:pt x="143971" y="-244"/>
                  <a:pt x="201906" y="0"/>
                </a:cubicBezTo>
              </a:path>
              <a:path w="201905" h="1836099" fill="none" stroke="0" extrusionOk="0">
                <a:moveTo>
                  <a:pt x="201905" y="1836099"/>
                </a:moveTo>
                <a:cubicBezTo>
                  <a:pt x="172983" y="1821562"/>
                  <a:pt x="102115" y="1733999"/>
                  <a:pt x="100952" y="1587756"/>
                </a:cubicBezTo>
                <a:cubicBezTo>
                  <a:pt x="94061" y="1413835"/>
                  <a:pt x="116701" y="1341376"/>
                  <a:pt x="100953" y="1166393"/>
                </a:cubicBezTo>
                <a:cubicBezTo>
                  <a:pt x="104771" y="1016719"/>
                  <a:pt x="60648" y="925691"/>
                  <a:pt x="0" y="918050"/>
                </a:cubicBezTo>
                <a:cubicBezTo>
                  <a:pt x="50985" y="914441"/>
                  <a:pt x="84840" y="838203"/>
                  <a:pt x="100953" y="669707"/>
                </a:cubicBezTo>
                <a:cubicBezTo>
                  <a:pt x="87568" y="493222"/>
                  <a:pt x="131335" y="335646"/>
                  <a:pt x="100953" y="248343"/>
                </a:cubicBezTo>
                <a:cubicBezTo>
                  <a:pt x="100186" y="113140"/>
                  <a:pt x="144460" y="-8803"/>
                  <a:pt x="201906" y="0"/>
                </a:cubicBezTo>
              </a:path>
            </a:pathLst>
          </a:custGeom>
          <a:ln w="57150">
            <a:solidFill>
              <a:schemeClr val="bg2">
                <a:lumMod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658789007">
                  <a:prstGeom prst="leftBrace">
                    <a:avLst>
                      <a:gd name="adj1" fmla="val 123000"/>
                      <a:gd name="adj2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8A01D078-64F4-9440-A901-EF30D10C8331}"/>
              </a:ext>
            </a:extLst>
          </p:cNvPr>
          <p:cNvGrpSpPr/>
          <p:nvPr/>
        </p:nvGrpSpPr>
        <p:grpSpPr>
          <a:xfrm>
            <a:off x="9151232" y="1224401"/>
            <a:ext cx="792705" cy="736971"/>
            <a:chOff x="9932445" y="877623"/>
            <a:chExt cx="1027839" cy="944539"/>
          </a:xfrm>
        </p:grpSpPr>
        <p:sp>
          <p:nvSpPr>
            <p:cNvPr id="35" name="Stella a 5 punte 34">
              <a:extLst>
                <a:ext uri="{FF2B5EF4-FFF2-40B4-BE49-F238E27FC236}">
                  <a16:creationId xmlns:a16="http://schemas.microsoft.com/office/drawing/2014/main" id="{E2A8A075-2AE3-F67E-907F-82E768F19798}"/>
                </a:ext>
              </a:extLst>
            </p:cNvPr>
            <p:cNvSpPr/>
            <p:nvPr/>
          </p:nvSpPr>
          <p:spPr>
            <a:xfrm>
              <a:off x="10125736" y="1061766"/>
              <a:ext cx="430895" cy="438369"/>
            </a:xfrm>
            <a:prstGeom prst="star5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7" name="Stella a 5 punte 36">
              <a:extLst>
                <a:ext uri="{FF2B5EF4-FFF2-40B4-BE49-F238E27FC236}">
                  <a16:creationId xmlns:a16="http://schemas.microsoft.com/office/drawing/2014/main" id="{D8ECB77E-7C66-6964-7FC2-45801591EC6E}"/>
                </a:ext>
              </a:extLst>
            </p:cNvPr>
            <p:cNvSpPr/>
            <p:nvPr/>
          </p:nvSpPr>
          <p:spPr>
            <a:xfrm>
              <a:off x="10367763" y="877623"/>
              <a:ext cx="592521" cy="575025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Stella a 5 punte 32">
              <a:extLst>
                <a:ext uri="{FF2B5EF4-FFF2-40B4-BE49-F238E27FC236}">
                  <a16:creationId xmlns:a16="http://schemas.microsoft.com/office/drawing/2014/main" id="{6E6B6F2A-3504-A705-CD04-3CECA98241B4}"/>
                </a:ext>
              </a:extLst>
            </p:cNvPr>
            <p:cNvSpPr/>
            <p:nvPr/>
          </p:nvSpPr>
          <p:spPr>
            <a:xfrm>
              <a:off x="9932445" y="1367375"/>
              <a:ext cx="340338" cy="330501"/>
            </a:xfrm>
            <a:prstGeom prst="star5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4" name="Stella a 5 punte 33">
              <a:extLst>
                <a:ext uri="{FF2B5EF4-FFF2-40B4-BE49-F238E27FC236}">
                  <a16:creationId xmlns:a16="http://schemas.microsoft.com/office/drawing/2014/main" id="{6B4AEBED-9454-5867-5991-819445CCA2F6}"/>
                </a:ext>
              </a:extLst>
            </p:cNvPr>
            <p:cNvSpPr/>
            <p:nvPr/>
          </p:nvSpPr>
          <p:spPr>
            <a:xfrm>
              <a:off x="10110315" y="1491661"/>
              <a:ext cx="340338" cy="330501"/>
            </a:xfrm>
            <a:prstGeom prst="star5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6" name="Stella a 5 punte 35">
              <a:extLst>
                <a:ext uri="{FF2B5EF4-FFF2-40B4-BE49-F238E27FC236}">
                  <a16:creationId xmlns:a16="http://schemas.microsoft.com/office/drawing/2014/main" id="{A6B8D37F-2D18-06DC-03AD-B86842C35A62}"/>
                </a:ext>
              </a:extLst>
            </p:cNvPr>
            <p:cNvSpPr/>
            <p:nvPr/>
          </p:nvSpPr>
          <p:spPr>
            <a:xfrm>
              <a:off x="10324561" y="1268504"/>
              <a:ext cx="340338" cy="330501"/>
            </a:xfrm>
            <a:prstGeom prst="star5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814241C4-7846-E735-3C0C-D50437AA5F22}"/>
              </a:ext>
            </a:extLst>
          </p:cNvPr>
          <p:cNvGrpSpPr/>
          <p:nvPr/>
        </p:nvGrpSpPr>
        <p:grpSpPr>
          <a:xfrm>
            <a:off x="9315156" y="2569311"/>
            <a:ext cx="746568" cy="659511"/>
            <a:chOff x="9997989" y="2331180"/>
            <a:chExt cx="966309" cy="822427"/>
          </a:xfrm>
        </p:grpSpPr>
        <p:sp>
          <p:nvSpPr>
            <p:cNvPr id="39" name="Ovale 38">
              <a:extLst>
                <a:ext uri="{FF2B5EF4-FFF2-40B4-BE49-F238E27FC236}">
                  <a16:creationId xmlns:a16="http://schemas.microsoft.com/office/drawing/2014/main" id="{E922262A-24DD-32D3-5E74-3D89A6B1125B}"/>
                </a:ext>
              </a:extLst>
            </p:cNvPr>
            <p:cNvSpPr/>
            <p:nvPr/>
          </p:nvSpPr>
          <p:spPr>
            <a:xfrm>
              <a:off x="9997989" y="2783266"/>
              <a:ext cx="219244" cy="21794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40" name="Ovale 39">
              <a:extLst>
                <a:ext uri="{FF2B5EF4-FFF2-40B4-BE49-F238E27FC236}">
                  <a16:creationId xmlns:a16="http://schemas.microsoft.com/office/drawing/2014/main" id="{0C69291F-211C-06A9-C64C-DC8E34E748A8}"/>
                </a:ext>
              </a:extLst>
            </p:cNvPr>
            <p:cNvSpPr/>
            <p:nvPr/>
          </p:nvSpPr>
          <p:spPr>
            <a:xfrm>
              <a:off x="10150389" y="2935666"/>
              <a:ext cx="219244" cy="217941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42" name="Ovale 41">
              <a:extLst>
                <a:ext uri="{FF2B5EF4-FFF2-40B4-BE49-F238E27FC236}">
                  <a16:creationId xmlns:a16="http://schemas.microsoft.com/office/drawing/2014/main" id="{370BB30E-2379-5033-601E-B675B887C1D9}"/>
                </a:ext>
              </a:extLst>
            </p:cNvPr>
            <p:cNvSpPr/>
            <p:nvPr/>
          </p:nvSpPr>
          <p:spPr>
            <a:xfrm>
              <a:off x="10202823" y="2555510"/>
              <a:ext cx="315082" cy="326190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43" name="Ovale 42">
              <a:extLst>
                <a:ext uri="{FF2B5EF4-FFF2-40B4-BE49-F238E27FC236}">
                  <a16:creationId xmlns:a16="http://schemas.microsoft.com/office/drawing/2014/main" id="{EF80A1CC-43A3-7912-43B4-D9CD1B6FE29C}"/>
                </a:ext>
              </a:extLst>
            </p:cNvPr>
            <p:cNvSpPr/>
            <p:nvPr/>
          </p:nvSpPr>
          <p:spPr>
            <a:xfrm>
              <a:off x="10507326" y="2331180"/>
              <a:ext cx="456972" cy="448660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41" name="Ovale 40">
              <a:extLst>
                <a:ext uri="{FF2B5EF4-FFF2-40B4-BE49-F238E27FC236}">
                  <a16:creationId xmlns:a16="http://schemas.microsoft.com/office/drawing/2014/main" id="{22DC7170-E851-8341-AB38-F56F45E1C755}"/>
                </a:ext>
              </a:extLst>
            </p:cNvPr>
            <p:cNvSpPr/>
            <p:nvPr/>
          </p:nvSpPr>
          <p:spPr>
            <a:xfrm>
              <a:off x="10360364" y="2783266"/>
              <a:ext cx="219244" cy="217941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</p:grpSp>
      <p:sp>
        <p:nvSpPr>
          <p:cNvPr id="45" name="Ovale 44">
            <a:extLst>
              <a:ext uri="{FF2B5EF4-FFF2-40B4-BE49-F238E27FC236}">
                <a16:creationId xmlns:a16="http://schemas.microsoft.com/office/drawing/2014/main" id="{AA23C917-D1D1-7122-2C57-9CA5E939A4A1}"/>
              </a:ext>
            </a:extLst>
          </p:cNvPr>
          <p:cNvSpPr/>
          <p:nvPr/>
        </p:nvSpPr>
        <p:spPr>
          <a:xfrm>
            <a:off x="9231830" y="2167745"/>
            <a:ext cx="353055" cy="359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b="1" dirty="0">
              <a:solidFill>
                <a:schemeClr val="bg2"/>
              </a:solidFill>
            </a:endParaRPr>
          </a:p>
        </p:txBody>
      </p:sp>
      <p:sp>
        <p:nvSpPr>
          <p:cNvPr id="46" name="Stella a 5 punte 45">
            <a:extLst>
              <a:ext uri="{FF2B5EF4-FFF2-40B4-BE49-F238E27FC236}">
                <a16:creationId xmlns:a16="http://schemas.microsoft.com/office/drawing/2014/main" id="{1773A751-5D10-E12D-B0FD-D7D44B90F4B8}"/>
              </a:ext>
            </a:extLst>
          </p:cNvPr>
          <p:cNvSpPr/>
          <p:nvPr/>
        </p:nvSpPr>
        <p:spPr>
          <a:xfrm>
            <a:off x="9602287" y="2119895"/>
            <a:ext cx="175654" cy="171169"/>
          </a:xfrm>
          <a:prstGeom prst="star5">
            <a:avLst/>
          </a:prstGeom>
          <a:solidFill>
            <a:srgbClr val="FFC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A6CA00DC-A176-4505-A1F6-968F3C581935}"/>
              </a:ext>
            </a:extLst>
          </p:cNvPr>
          <p:cNvSpPr txBox="1"/>
          <p:nvPr/>
        </p:nvSpPr>
        <p:spPr>
          <a:xfrm>
            <a:off x="9943937" y="1237612"/>
            <a:ext cx="1485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Stellar </a:t>
            </a:r>
            <a:r>
              <a:rPr lang="it-IT" dirty="0" err="1"/>
              <a:t>collisions</a:t>
            </a:r>
            <a:endParaRPr lang="it-IT" dirty="0"/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10D123FC-36D0-19AA-4164-9A63C3DB3AEC}"/>
              </a:ext>
            </a:extLst>
          </p:cNvPr>
          <p:cNvSpPr txBox="1"/>
          <p:nvPr/>
        </p:nvSpPr>
        <p:spPr>
          <a:xfrm>
            <a:off x="10061724" y="2735510"/>
            <a:ext cx="1844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/>
              <a:t>Hierarchical</a:t>
            </a:r>
            <a:r>
              <a:rPr lang="it-IT" dirty="0"/>
              <a:t> </a:t>
            </a:r>
            <a:r>
              <a:rPr lang="it-IT" dirty="0" err="1"/>
              <a:t>mergers</a:t>
            </a:r>
            <a:endParaRPr lang="it-IT" dirty="0"/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3105237A-31A1-8A80-CD22-9880C8CDFABA}"/>
              </a:ext>
            </a:extLst>
          </p:cNvPr>
          <p:cNvSpPr txBox="1"/>
          <p:nvPr/>
        </p:nvSpPr>
        <p:spPr>
          <a:xfrm>
            <a:off x="9943937" y="1981765"/>
            <a:ext cx="1680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Tidal disruptions</a:t>
            </a:r>
          </a:p>
        </p:txBody>
      </p:sp>
      <p:pic>
        <p:nvPicPr>
          <p:cNvPr id="50" name="Picture 2" descr="Galaxy - Free icons">
            <a:extLst>
              <a:ext uri="{FF2B5EF4-FFF2-40B4-BE49-F238E27FC236}">
                <a16:creationId xmlns:a16="http://schemas.microsoft.com/office/drawing/2014/main" id="{DB67F659-515A-DECB-5031-55EEC651A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472" y="3608992"/>
            <a:ext cx="1097516" cy="126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Ovale 50">
            <a:extLst>
              <a:ext uri="{FF2B5EF4-FFF2-40B4-BE49-F238E27FC236}">
                <a16:creationId xmlns:a16="http://schemas.microsoft.com/office/drawing/2014/main" id="{D47E8C56-7B5E-2010-97BF-55E30A009A36}"/>
              </a:ext>
            </a:extLst>
          </p:cNvPr>
          <p:cNvSpPr/>
          <p:nvPr/>
        </p:nvSpPr>
        <p:spPr>
          <a:xfrm>
            <a:off x="6763630" y="3993485"/>
            <a:ext cx="389200" cy="39430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bg2"/>
                </a:solidFill>
              </a:rPr>
              <a:t>?</a:t>
            </a:r>
          </a:p>
        </p:txBody>
      </p:sp>
      <p:sp>
        <p:nvSpPr>
          <p:cNvPr id="52" name="Ovale 51">
            <a:extLst>
              <a:ext uri="{FF2B5EF4-FFF2-40B4-BE49-F238E27FC236}">
                <a16:creationId xmlns:a16="http://schemas.microsoft.com/office/drawing/2014/main" id="{47BE6253-6CB3-2F29-3C10-CB3E70FC3FB5}"/>
              </a:ext>
            </a:extLst>
          </p:cNvPr>
          <p:cNvSpPr/>
          <p:nvPr/>
        </p:nvSpPr>
        <p:spPr>
          <a:xfrm>
            <a:off x="9469200" y="3465561"/>
            <a:ext cx="353055" cy="359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b="1" dirty="0">
              <a:solidFill>
                <a:schemeClr val="bg2"/>
              </a:solidFill>
            </a:endParaRPr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6880AF7B-704E-274D-BADC-ED0D730A0FA4}"/>
              </a:ext>
            </a:extLst>
          </p:cNvPr>
          <p:cNvSpPr txBox="1"/>
          <p:nvPr/>
        </p:nvSpPr>
        <p:spPr>
          <a:xfrm>
            <a:off x="9943937" y="3524346"/>
            <a:ext cx="1844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Gas </a:t>
            </a:r>
            <a:r>
              <a:rPr lang="it-IT" dirty="0" err="1"/>
              <a:t>accretion</a:t>
            </a:r>
            <a:endParaRPr lang="it-IT" dirty="0"/>
          </a:p>
        </p:txBody>
      </p:sp>
      <p:sp>
        <p:nvSpPr>
          <p:cNvPr id="55" name="Parentesi graffa aperta 54">
            <a:extLst>
              <a:ext uri="{FF2B5EF4-FFF2-40B4-BE49-F238E27FC236}">
                <a16:creationId xmlns:a16="http://schemas.microsoft.com/office/drawing/2014/main" id="{C982D0D9-B249-071F-C46B-070A7A71F872}"/>
              </a:ext>
            </a:extLst>
          </p:cNvPr>
          <p:cNvSpPr/>
          <p:nvPr/>
        </p:nvSpPr>
        <p:spPr>
          <a:xfrm rot="16200000">
            <a:off x="8116008" y="3096135"/>
            <a:ext cx="461666" cy="4300607"/>
          </a:xfrm>
          <a:custGeom>
            <a:avLst/>
            <a:gdLst>
              <a:gd name="csX0" fmla="*/ 461666 w 461666"/>
              <a:gd name="csY0" fmla="*/ 4300607 h 4300607"/>
              <a:gd name="csX1" fmla="*/ 230833 w 461666"/>
              <a:gd name="csY1" fmla="*/ 3732758 h 4300607"/>
              <a:gd name="csX2" fmla="*/ 230833 w 461666"/>
              <a:gd name="csY2" fmla="*/ 3205163 h 4300607"/>
              <a:gd name="csX3" fmla="*/ 230833 w 461666"/>
              <a:gd name="csY3" fmla="*/ 2718153 h 4300607"/>
              <a:gd name="csX4" fmla="*/ 0 w 461666"/>
              <a:gd name="csY4" fmla="*/ 2150304 h 4300607"/>
              <a:gd name="csX5" fmla="*/ 230833 w 461666"/>
              <a:gd name="csY5" fmla="*/ 1582455 h 4300607"/>
              <a:gd name="csX6" fmla="*/ 230833 w 461666"/>
              <a:gd name="csY6" fmla="*/ 1105590 h 4300607"/>
              <a:gd name="csX7" fmla="*/ 230833 w 461666"/>
              <a:gd name="csY7" fmla="*/ 567849 h 4300607"/>
              <a:gd name="csX8" fmla="*/ 461666 w 461666"/>
              <a:gd name="csY8" fmla="*/ 0 h 43006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1666" h="4300607" stroke="0" extrusionOk="0">
                <a:moveTo>
                  <a:pt x="461666" y="4300607"/>
                </a:moveTo>
                <a:cubicBezTo>
                  <a:pt x="399302" y="4301118"/>
                  <a:pt x="205182" y="4015618"/>
                  <a:pt x="230833" y="3732758"/>
                </a:cubicBezTo>
                <a:cubicBezTo>
                  <a:pt x="227045" y="3623905"/>
                  <a:pt x="287003" y="3445819"/>
                  <a:pt x="230833" y="3245748"/>
                </a:cubicBezTo>
                <a:cubicBezTo>
                  <a:pt x="174663" y="3045677"/>
                  <a:pt x="272044" y="2933301"/>
                  <a:pt x="230833" y="2718153"/>
                </a:cubicBezTo>
                <a:cubicBezTo>
                  <a:pt x="236893" y="2370508"/>
                  <a:pt x="120424" y="2125561"/>
                  <a:pt x="0" y="2150304"/>
                </a:cubicBezTo>
                <a:cubicBezTo>
                  <a:pt x="133948" y="2162204"/>
                  <a:pt x="199395" y="1887848"/>
                  <a:pt x="230833" y="1582455"/>
                </a:cubicBezTo>
                <a:cubicBezTo>
                  <a:pt x="200303" y="1477021"/>
                  <a:pt x="259909" y="1232497"/>
                  <a:pt x="230833" y="1105590"/>
                </a:cubicBezTo>
                <a:cubicBezTo>
                  <a:pt x="201757" y="978684"/>
                  <a:pt x="292629" y="778579"/>
                  <a:pt x="230833" y="567849"/>
                </a:cubicBezTo>
                <a:cubicBezTo>
                  <a:pt x="224936" y="220025"/>
                  <a:pt x="345110" y="-28159"/>
                  <a:pt x="461666" y="0"/>
                </a:cubicBezTo>
                <a:cubicBezTo>
                  <a:pt x="511653" y="153892"/>
                  <a:pt x="444292" y="340947"/>
                  <a:pt x="461666" y="451564"/>
                </a:cubicBezTo>
                <a:cubicBezTo>
                  <a:pt x="479040" y="562181"/>
                  <a:pt x="418505" y="849356"/>
                  <a:pt x="461666" y="1032146"/>
                </a:cubicBezTo>
                <a:cubicBezTo>
                  <a:pt x="504827" y="1214936"/>
                  <a:pt x="458831" y="1263060"/>
                  <a:pt x="461666" y="1483709"/>
                </a:cubicBezTo>
                <a:cubicBezTo>
                  <a:pt x="464501" y="1704358"/>
                  <a:pt x="453341" y="1717838"/>
                  <a:pt x="461666" y="1892267"/>
                </a:cubicBezTo>
                <a:cubicBezTo>
                  <a:pt x="469991" y="2066696"/>
                  <a:pt x="447220" y="2227130"/>
                  <a:pt x="461666" y="2386837"/>
                </a:cubicBezTo>
                <a:cubicBezTo>
                  <a:pt x="476112" y="2546544"/>
                  <a:pt x="438371" y="2732248"/>
                  <a:pt x="461666" y="2924413"/>
                </a:cubicBezTo>
                <a:cubicBezTo>
                  <a:pt x="484961" y="3116578"/>
                  <a:pt x="393216" y="3300788"/>
                  <a:pt x="461666" y="3548001"/>
                </a:cubicBezTo>
                <a:cubicBezTo>
                  <a:pt x="530116" y="3795214"/>
                  <a:pt x="416189" y="3962277"/>
                  <a:pt x="461666" y="4300607"/>
                </a:cubicBezTo>
                <a:close/>
              </a:path>
              <a:path w="461666" h="4300607" fill="none" extrusionOk="0">
                <a:moveTo>
                  <a:pt x="461666" y="4300607"/>
                </a:moveTo>
                <a:cubicBezTo>
                  <a:pt x="274576" y="4328880"/>
                  <a:pt x="208205" y="4073569"/>
                  <a:pt x="230833" y="3732758"/>
                </a:cubicBezTo>
                <a:cubicBezTo>
                  <a:pt x="204646" y="3508626"/>
                  <a:pt x="276329" y="3372038"/>
                  <a:pt x="230833" y="3205163"/>
                </a:cubicBezTo>
                <a:cubicBezTo>
                  <a:pt x="185337" y="3038289"/>
                  <a:pt x="245979" y="2887318"/>
                  <a:pt x="230833" y="2718153"/>
                </a:cubicBezTo>
                <a:cubicBezTo>
                  <a:pt x="256998" y="2413920"/>
                  <a:pt x="143175" y="2183243"/>
                  <a:pt x="0" y="2150304"/>
                </a:cubicBezTo>
                <a:cubicBezTo>
                  <a:pt x="104418" y="2144446"/>
                  <a:pt x="279837" y="1892408"/>
                  <a:pt x="230833" y="1582455"/>
                </a:cubicBezTo>
                <a:cubicBezTo>
                  <a:pt x="203203" y="1413771"/>
                  <a:pt x="258585" y="1248669"/>
                  <a:pt x="230833" y="1105590"/>
                </a:cubicBezTo>
                <a:cubicBezTo>
                  <a:pt x="203081" y="962512"/>
                  <a:pt x="264666" y="780779"/>
                  <a:pt x="230833" y="567849"/>
                </a:cubicBezTo>
                <a:cubicBezTo>
                  <a:pt x="239978" y="255148"/>
                  <a:pt x="326472" y="-21597"/>
                  <a:pt x="461666" y="0"/>
                </a:cubicBezTo>
              </a:path>
              <a:path w="461666" h="4300607" fill="none" stroke="0" extrusionOk="0">
                <a:moveTo>
                  <a:pt x="461666" y="4300607"/>
                </a:moveTo>
                <a:cubicBezTo>
                  <a:pt x="327790" y="4366812"/>
                  <a:pt x="236011" y="4105333"/>
                  <a:pt x="230833" y="3732758"/>
                </a:cubicBezTo>
                <a:cubicBezTo>
                  <a:pt x="213814" y="3547505"/>
                  <a:pt x="276975" y="3477573"/>
                  <a:pt x="230833" y="3225456"/>
                </a:cubicBezTo>
                <a:cubicBezTo>
                  <a:pt x="184691" y="2973339"/>
                  <a:pt x="287145" y="2920615"/>
                  <a:pt x="230833" y="2718153"/>
                </a:cubicBezTo>
                <a:cubicBezTo>
                  <a:pt x="197269" y="2406640"/>
                  <a:pt x="118076" y="2160872"/>
                  <a:pt x="0" y="2150304"/>
                </a:cubicBezTo>
                <a:cubicBezTo>
                  <a:pt x="116024" y="2141891"/>
                  <a:pt x="237959" y="1903391"/>
                  <a:pt x="230833" y="1582455"/>
                </a:cubicBezTo>
                <a:cubicBezTo>
                  <a:pt x="181723" y="1443875"/>
                  <a:pt x="266152" y="1238486"/>
                  <a:pt x="230833" y="1075152"/>
                </a:cubicBezTo>
                <a:cubicBezTo>
                  <a:pt x="195514" y="911818"/>
                  <a:pt x="246084" y="677708"/>
                  <a:pt x="230833" y="567849"/>
                </a:cubicBezTo>
                <a:cubicBezTo>
                  <a:pt x="218603" y="246109"/>
                  <a:pt x="347832" y="-14707"/>
                  <a:pt x="461666" y="0"/>
                </a:cubicBezTo>
              </a:path>
            </a:pathLst>
          </a:custGeom>
          <a:ln w="57150">
            <a:solidFill>
              <a:schemeClr val="bg2">
                <a:lumMod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658789007">
                  <a:prstGeom prst="leftBrace">
                    <a:avLst>
                      <a:gd name="adj1" fmla="val 123000"/>
                      <a:gd name="adj2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Ovale 55">
            <a:extLst>
              <a:ext uri="{FF2B5EF4-FFF2-40B4-BE49-F238E27FC236}">
                <a16:creationId xmlns:a16="http://schemas.microsoft.com/office/drawing/2014/main" id="{AEC867AE-45FA-C287-A596-1C8F7A8D9343}"/>
              </a:ext>
            </a:extLst>
          </p:cNvPr>
          <p:cNvSpPr/>
          <p:nvPr/>
        </p:nvSpPr>
        <p:spPr>
          <a:xfrm rot="18897735">
            <a:off x="6132202" y="2700135"/>
            <a:ext cx="1054989" cy="338150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Ovale 56">
            <a:extLst>
              <a:ext uri="{FF2B5EF4-FFF2-40B4-BE49-F238E27FC236}">
                <a16:creationId xmlns:a16="http://schemas.microsoft.com/office/drawing/2014/main" id="{D7155E35-0786-92AF-1486-21176CA0B1DD}"/>
              </a:ext>
            </a:extLst>
          </p:cNvPr>
          <p:cNvSpPr/>
          <p:nvPr/>
        </p:nvSpPr>
        <p:spPr>
          <a:xfrm>
            <a:off x="6483168" y="2685616"/>
            <a:ext cx="353055" cy="359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b="1" dirty="0">
              <a:solidFill>
                <a:schemeClr val="bg2"/>
              </a:solidFill>
            </a:endParaRP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E7341F3C-5287-6355-3638-8CD24DF520DE}"/>
              </a:ext>
            </a:extLst>
          </p:cNvPr>
          <p:cNvSpPr txBox="1"/>
          <p:nvPr/>
        </p:nvSpPr>
        <p:spPr>
          <a:xfrm>
            <a:off x="5582803" y="2125426"/>
            <a:ext cx="1844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Gas </a:t>
            </a:r>
            <a:r>
              <a:rPr lang="it-IT" dirty="0" err="1"/>
              <a:t>accretion</a:t>
            </a:r>
            <a:endParaRPr lang="it-IT" dirty="0"/>
          </a:p>
        </p:txBody>
      </p:sp>
      <p:sp>
        <p:nvSpPr>
          <p:cNvPr id="59" name="Ovale 58">
            <a:extLst>
              <a:ext uri="{FF2B5EF4-FFF2-40B4-BE49-F238E27FC236}">
                <a16:creationId xmlns:a16="http://schemas.microsoft.com/office/drawing/2014/main" id="{58F36DF6-0EAB-F83E-CE3C-AC585C671E7A}"/>
              </a:ext>
            </a:extLst>
          </p:cNvPr>
          <p:cNvSpPr/>
          <p:nvPr/>
        </p:nvSpPr>
        <p:spPr>
          <a:xfrm rot="18897735">
            <a:off x="4998459" y="3513027"/>
            <a:ext cx="1325384" cy="619568"/>
          </a:xfrm>
          <a:prstGeom prst="ellipse">
            <a:avLst/>
          </a:prstGeom>
          <a:solidFill>
            <a:schemeClr val="tx2">
              <a:lumMod val="25000"/>
              <a:lumOff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Cerchio vuoto 59">
            <a:extLst>
              <a:ext uri="{FF2B5EF4-FFF2-40B4-BE49-F238E27FC236}">
                <a16:creationId xmlns:a16="http://schemas.microsoft.com/office/drawing/2014/main" id="{BF168A69-D928-96F2-C1B5-AEDC94F6B957}"/>
              </a:ext>
            </a:extLst>
          </p:cNvPr>
          <p:cNvSpPr/>
          <p:nvPr/>
        </p:nvSpPr>
        <p:spPr>
          <a:xfrm rot="18807653">
            <a:off x="5095520" y="3572116"/>
            <a:ext cx="1116428" cy="492580"/>
          </a:xfrm>
          <a:prstGeom prst="donut">
            <a:avLst>
              <a:gd name="adj" fmla="val 37062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61" name="Ovale 60">
            <a:extLst>
              <a:ext uri="{FF2B5EF4-FFF2-40B4-BE49-F238E27FC236}">
                <a16:creationId xmlns:a16="http://schemas.microsoft.com/office/drawing/2014/main" id="{C2DD2C82-B56B-6BA6-AECE-23C0EE9CF581}"/>
              </a:ext>
            </a:extLst>
          </p:cNvPr>
          <p:cNvSpPr/>
          <p:nvPr/>
        </p:nvSpPr>
        <p:spPr>
          <a:xfrm>
            <a:off x="5551656" y="3554633"/>
            <a:ext cx="126354" cy="14414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b="1" dirty="0">
              <a:solidFill>
                <a:schemeClr val="bg2"/>
              </a:solidFill>
            </a:endParaRPr>
          </a:p>
        </p:txBody>
      </p:sp>
      <p:sp>
        <p:nvSpPr>
          <p:cNvPr id="62" name="Ovale 61">
            <a:extLst>
              <a:ext uri="{FF2B5EF4-FFF2-40B4-BE49-F238E27FC236}">
                <a16:creationId xmlns:a16="http://schemas.microsoft.com/office/drawing/2014/main" id="{3A62B3D3-634D-F134-774A-D18F007D1DFA}"/>
              </a:ext>
            </a:extLst>
          </p:cNvPr>
          <p:cNvSpPr/>
          <p:nvPr/>
        </p:nvSpPr>
        <p:spPr>
          <a:xfrm>
            <a:off x="5700791" y="3554633"/>
            <a:ext cx="126354" cy="14414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b="1" dirty="0">
              <a:solidFill>
                <a:schemeClr val="bg2"/>
              </a:solidFill>
            </a:endParaRPr>
          </a:p>
        </p:txBody>
      </p:sp>
      <p:sp>
        <p:nvSpPr>
          <p:cNvPr id="63" name="Ovale 62">
            <a:extLst>
              <a:ext uri="{FF2B5EF4-FFF2-40B4-BE49-F238E27FC236}">
                <a16:creationId xmlns:a16="http://schemas.microsoft.com/office/drawing/2014/main" id="{9A2ECD33-2839-8F17-C655-F78F3DB39ADC}"/>
              </a:ext>
            </a:extLst>
          </p:cNvPr>
          <p:cNvSpPr/>
          <p:nvPr/>
        </p:nvSpPr>
        <p:spPr>
          <a:xfrm>
            <a:off x="5422733" y="4090398"/>
            <a:ext cx="126354" cy="14414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b="1" dirty="0">
              <a:solidFill>
                <a:schemeClr val="bg2"/>
              </a:solidFill>
            </a:endParaRPr>
          </a:p>
        </p:txBody>
      </p:sp>
      <p:sp>
        <p:nvSpPr>
          <p:cNvPr id="64" name="Ovale 63">
            <a:extLst>
              <a:ext uri="{FF2B5EF4-FFF2-40B4-BE49-F238E27FC236}">
                <a16:creationId xmlns:a16="http://schemas.microsoft.com/office/drawing/2014/main" id="{2B7055F7-5F51-A13F-7AD4-B16CD7E23A4A}"/>
              </a:ext>
            </a:extLst>
          </p:cNvPr>
          <p:cNvSpPr/>
          <p:nvPr/>
        </p:nvSpPr>
        <p:spPr>
          <a:xfrm>
            <a:off x="5556510" y="3995122"/>
            <a:ext cx="126354" cy="14414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b="1" dirty="0">
              <a:solidFill>
                <a:schemeClr val="bg2"/>
              </a:solidFill>
            </a:endParaRPr>
          </a:p>
        </p:txBody>
      </p: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73115A98-7E16-380B-247D-D2921D078737}"/>
              </a:ext>
            </a:extLst>
          </p:cNvPr>
          <p:cNvSpPr txBox="1"/>
          <p:nvPr/>
        </p:nvSpPr>
        <p:spPr>
          <a:xfrm>
            <a:off x="4723159" y="2826535"/>
            <a:ext cx="1338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Migration Traps</a:t>
            </a:r>
          </a:p>
        </p:txBody>
      </p:sp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1428600F-B063-A4EB-1425-C90ED6BBEF01}"/>
              </a:ext>
            </a:extLst>
          </p:cNvPr>
          <p:cNvSpPr txBox="1"/>
          <p:nvPr/>
        </p:nvSpPr>
        <p:spPr>
          <a:xfrm>
            <a:off x="7283438" y="4092275"/>
            <a:ext cx="1155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Active </a:t>
            </a:r>
            <a:r>
              <a:rPr lang="it-IT" b="1" dirty="0" err="1"/>
              <a:t>Galactic</a:t>
            </a:r>
            <a:r>
              <a:rPr lang="it-IT" b="1" dirty="0"/>
              <a:t> Nuclei</a:t>
            </a:r>
          </a:p>
        </p:txBody>
      </p:sp>
      <p:sp>
        <p:nvSpPr>
          <p:cNvPr id="68" name="Arco 67">
            <a:extLst>
              <a:ext uri="{FF2B5EF4-FFF2-40B4-BE49-F238E27FC236}">
                <a16:creationId xmlns:a16="http://schemas.microsoft.com/office/drawing/2014/main" id="{BC2F40F3-AD27-A7DA-8542-BE76DD977455}"/>
              </a:ext>
            </a:extLst>
          </p:cNvPr>
          <p:cNvSpPr/>
          <p:nvPr/>
        </p:nvSpPr>
        <p:spPr>
          <a:xfrm>
            <a:off x="2066378" y="2084988"/>
            <a:ext cx="1338290" cy="1247057"/>
          </a:xfrm>
          <a:prstGeom prst="arc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B6E7C72B-EFE4-6407-7573-E8079FC6CAEE}"/>
              </a:ext>
            </a:extLst>
          </p:cNvPr>
          <p:cNvSpPr txBox="1"/>
          <p:nvPr/>
        </p:nvSpPr>
        <p:spPr>
          <a:xfrm>
            <a:off x="3624812" y="6157552"/>
            <a:ext cx="4873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err="1">
                <a:solidFill>
                  <a:schemeClr val="accent1"/>
                </a:solidFill>
              </a:rPr>
              <a:t>Typically</a:t>
            </a:r>
            <a:r>
              <a:rPr lang="it-IT" sz="1400" dirty="0">
                <a:solidFill>
                  <a:schemeClr val="accent1"/>
                </a:solidFill>
              </a:rPr>
              <a:t> </a:t>
            </a:r>
            <a:r>
              <a:rPr lang="it-IT" sz="1400" dirty="0" err="1">
                <a:solidFill>
                  <a:schemeClr val="accent1"/>
                </a:solidFill>
              </a:rPr>
              <a:t>invoked</a:t>
            </a:r>
            <a:r>
              <a:rPr lang="it-IT" sz="1400" dirty="0">
                <a:solidFill>
                  <a:schemeClr val="accent1"/>
                </a:solidFill>
              </a:rPr>
              <a:t> for </a:t>
            </a:r>
            <a:r>
              <a:rPr lang="it-IT" sz="1400" dirty="0" err="1">
                <a:solidFill>
                  <a:schemeClr val="accent1"/>
                </a:solidFill>
              </a:rPr>
              <a:t>supermassive</a:t>
            </a:r>
            <a:r>
              <a:rPr lang="it-IT" sz="1400" dirty="0">
                <a:solidFill>
                  <a:schemeClr val="accent1"/>
                </a:solidFill>
              </a:rPr>
              <a:t> black hole </a:t>
            </a:r>
            <a:r>
              <a:rPr lang="it-IT" sz="1400" dirty="0" err="1">
                <a:solidFill>
                  <a:schemeClr val="accent1"/>
                </a:solidFill>
              </a:rPr>
              <a:t>seeds</a:t>
            </a:r>
            <a:r>
              <a:rPr lang="it-IT" sz="1400" dirty="0">
                <a:solidFill>
                  <a:schemeClr val="accent1"/>
                </a:solidFill>
              </a:rPr>
              <a:t> </a:t>
            </a:r>
            <a:r>
              <a:rPr lang="it-IT" sz="1400" dirty="0" err="1">
                <a:solidFill>
                  <a:schemeClr val="accent1"/>
                </a:solidFill>
              </a:rPr>
              <a:t>formation</a:t>
            </a:r>
            <a:endParaRPr lang="it-IT" sz="1400" dirty="0">
              <a:solidFill>
                <a:schemeClr val="accent1"/>
              </a:solidFill>
            </a:endParaRPr>
          </a:p>
        </p:txBody>
      </p:sp>
      <p:sp>
        <p:nvSpPr>
          <p:cNvPr id="73" name="CasellaDiTesto 72">
            <a:extLst>
              <a:ext uri="{FF2B5EF4-FFF2-40B4-BE49-F238E27FC236}">
                <a16:creationId xmlns:a16="http://schemas.microsoft.com/office/drawing/2014/main" id="{A2952388-F899-145A-1936-2F8542695472}"/>
              </a:ext>
            </a:extLst>
          </p:cNvPr>
          <p:cNvSpPr txBox="1"/>
          <p:nvPr/>
        </p:nvSpPr>
        <p:spPr>
          <a:xfrm>
            <a:off x="3080838" y="1787255"/>
            <a:ext cx="1117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74" name="CasellaDiTesto 73">
            <a:extLst>
              <a:ext uri="{FF2B5EF4-FFF2-40B4-BE49-F238E27FC236}">
                <a16:creationId xmlns:a16="http://schemas.microsoft.com/office/drawing/2014/main" id="{19B84676-CCEE-0E42-E4A5-233FE8337C9F}"/>
              </a:ext>
            </a:extLst>
          </p:cNvPr>
          <p:cNvSpPr txBox="1"/>
          <p:nvPr/>
        </p:nvSpPr>
        <p:spPr>
          <a:xfrm>
            <a:off x="7406135" y="1586313"/>
            <a:ext cx="1117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75" name="CasellaDiTesto 74">
            <a:extLst>
              <a:ext uri="{FF2B5EF4-FFF2-40B4-BE49-F238E27FC236}">
                <a16:creationId xmlns:a16="http://schemas.microsoft.com/office/drawing/2014/main" id="{5EE7E2E4-217D-7397-0EEA-A311C2AE44E4}"/>
              </a:ext>
            </a:extLst>
          </p:cNvPr>
          <p:cNvSpPr txBox="1"/>
          <p:nvPr/>
        </p:nvSpPr>
        <p:spPr>
          <a:xfrm>
            <a:off x="3530734" y="6019625"/>
            <a:ext cx="1117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79" name="Segnaposto numero diapositiva 78">
            <a:extLst>
              <a:ext uri="{FF2B5EF4-FFF2-40B4-BE49-F238E27FC236}">
                <a16:creationId xmlns:a16="http://schemas.microsoft.com/office/drawing/2014/main" id="{25C0344C-0217-2B93-714A-86A5BDDF0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8134-3856-4CAF-BE05-7A805BC13266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512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6B8DE-BBB3-6535-F69C-444864ED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ttangolo 66">
            <a:extLst>
              <a:ext uri="{FF2B5EF4-FFF2-40B4-BE49-F238E27FC236}">
                <a16:creationId xmlns:a16="http://schemas.microsoft.com/office/drawing/2014/main" id="{E409A09A-3072-D299-F8F8-18D0EA41BF38}"/>
              </a:ext>
            </a:extLst>
          </p:cNvPr>
          <p:cNvSpPr/>
          <p:nvPr/>
        </p:nvSpPr>
        <p:spPr>
          <a:xfrm>
            <a:off x="7478320" y="1151915"/>
            <a:ext cx="4427736" cy="30049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3" name="Ovale 52">
            <a:extLst>
              <a:ext uri="{FF2B5EF4-FFF2-40B4-BE49-F238E27FC236}">
                <a16:creationId xmlns:a16="http://schemas.microsoft.com/office/drawing/2014/main" id="{F40D0641-579B-73DD-FEF5-0D9E32058B1B}"/>
              </a:ext>
            </a:extLst>
          </p:cNvPr>
          <p:cNvSpPr/>
          <p:nvPr/>
        </p:nvSpPr>
        <p:spPr>
          <a:xfrm rot="18897735">
            <a:off x="9118231" y="3495039"/>
            <a:ext cx="1054989" cy="338150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7869F59-8844-0182-BD25-389213D67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345" y="-6951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dirty="0"/>
              <a:t>(Some) IMBH </a:t>
            </a:r>
            <a:r>
              <a:rPr lang="it-IT" sz="2400" dirty="0" err="1"/>
              <a:t>formation</a:t>
            </a:r>
            <a:r>
              <a:rPr lang="it-IT" sz="2400" dirty="0"/>
              <a:t> </a:t>
            </a:r>
            <a:r>
              <a:rPr lang="it-IT" sz="2400" dirty="0" err="1"/>
              <a:t>channels</a:t>
            </a:r>
            <a:endParaRPr lang="it-IT" sz="2400" dirty="0"/>
          </a:p>
        </p:txBody>
      </p:sp>
      <p:sp>
        <p:nvSpPr>
          <p:cNvPr id="29" name="Ovale 28">
            <a:extLst>
              <a:ext uri="{FF2B5EF4-FFF2-40B4-BE49-F238E27FC236}">
                <a16:creationId xmlns:a16="http://schemas.microsoft.com/office/drawing/2014/main" id="{F5400A9B-C506-07E0-E69F-EF305F562FC9}"/>
              </a:ext>
            </a:extLst>
          </p:cNvPr>
          <p:cNvSpPr/>
          <p:nvPr/>
        </p:nvSpPr>
        <p:spPr>
          <a:xfrm>
            <a:off x="7669506" y="1816597"/>
            <a:ext cx="1049870" cy="103705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Ovale 29">
            <a:extLst>
              <a:ext uri="{FF2B5EF4-FFF2-40B4-BE49-F238E27FC236}">
                <a16:creationId xmlns:a16="http://schemas.microsoft.com/office/drawing/2014/main" id="{6694352D-00E4-5FC7-B7DB-283280F6C1D1}"/>
              </a:ext>
            </a:extLst>
          </p:cNvPr>
          <p:cNvSpPr/>
          <p:nvPr/>
        </p:nvSpPr>
        <p:spPr>
          <a:xfrm>
            <a:off x="7999841" y="2141255"/>
            <a:ext cx="389200" cy="39430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bg2"/>
                </a:solidFill>
              </a:rPr>
              <a:t>?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68105CEB-D0B3-0F6B-7082-E1F591581CE7}"/>
              </a:ext>
            </a:extLst>
          </p:cNvPr>
          <p:cNvSpPr txBox="1"/>
          <p:nvPr/>
        </p:nvSpPr>
        <p:spPr>
          <a:xfrm>
            <a:off x="7485265" y="287401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Star Clusters </a:t>
            </a:r>
          </a:p>
        </p:txBody>
      </p:sp>
      <p:sp>
        <p:nvSpPr>
          <p:cNvPr id="32" name="Parentesi graffa aperta 31">
            <a:extLst>
              <a:ext uri="{FF2B5EF4-FFF2-40B4-BE49-F238E27FC236}">
                <a16:creationId xmlns:a16="http://schemas.microsoft.com/office/drawing/2014/main" id="{A11478C8-2C51-62EE-655F-CE6048D373AB}"/>
              </a:ext>
            </a:extLst>
          </p:cNvPr>
          <p:cNvSpPr/>
          <p:nvPr/>
        </p:nvSpPr>
        <p:spPr>
          <a:xfrm>
            <a:off x="8948190" y="1677519"/>
            <a:ext cx="201905" cy="1836099"/>
          </a:xfrm>
          <a:custGeom>
            <a:avLst/>
            <a:gdLst>
              <a:gd name="csX0" fmla="*/ 201905 w 201905"/>
              <a:gd name="csY0" fmla="*/ 1836099 h 1836099"/>
              <a:gd name="csX1" fmla="*/ 100952 w 201905"/>
              <a:gd name="csY1" fmla="*/ 1587756 h 1836099"/>
              <a:gd name="csX2" fmla="*/ 100953 w 201905"/>
              <a:gd name="csY2" fmla="*/ 1166393 h 1836099"/>
              <a:gd name="csX3" fmla="*/ 0 w 201905"/>
              <a:gd name="csY3" fmla="*/ 918050 h 1836099"/>
              <a:gd name="csX4" fmla="*/ 100953 w 201905"/>
              <a:gd name="csY4" fmla="*/ 669707 h 1836099"/>
              <a:gd name="csX5" fmla="*/ 100953 w 201905"/>
              <a:gd name="csY5" fmla="*/ 248343 h 1836099"/>
              <a:gd name="csX6" fmla="*/ 201906 w 201905"/>
              <a:gd name="csY6" fmla="*/ 0 h 18360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1905" h="1836099" stroke="0" extrusionOk="0">
                <a:moveTo>
                  <a:pt x="201905" y="1836099"/>
                </a:moveTo>
                <a:cubicBezTo>
                  <a:pt x="165892" y="1836254"/>
                  <a:pt x="79031" y="1698630"/>
                  <a:pt x="100952" y="1587756"/>
                </a:cubicBezTo>
                <a:cubicBezTo>
                  <a:pt x="92121" y="1468485"/>
                  <a:pt x="109479" y="1301568"/>
                  <a:pt x="100953" y="1166393"/>
                </a:cubicBezTo>
                <a:cubicBezTo>
                  <a:pt x="94818" y="1044135"/>
                  <a:pt x="53825" y="917459"/>
                  <a:pt x="0" y="918050"/>
                </a:cubicBezTo>
                <a:cubicBezTo>
                  <a:pt x="59254" y="898400"/>
                  <a:pt x="98824" y="799402"/>
                  <a:pt x="100953" y="669707"/>
                </a:cubicBezTo>
                <a:cubicBezTo>
                  <a:pt x="59973" y="548481"/>
                  <a:pt x="129914" y="416785"/>
                  <a:pt x="100953" y="248343"/>
                </a:cubicBezTo>
                <a:cubicBezTo>
                  <a:pt x="90602" y="109981"/>
                  <a:pt x="132960" y="4298"/>
                  <a:pt x="201906" y="0"/>
                </a:cubicBezTo>
                <a:cubicBezTo>
                  <a:pt x="298469" y="723355"/>
                  <a:pt x="253399" y="1084408"/>
                  <a:pt x="201905" y="1836099"/>
                </a:cubicBezTo>
                <a:close/>
              </a:path>
              <a:path w="201905" h="1836099" fill="none" extrusionOk="0">
                <a:moveTo>
                  <a:pt x="201905" y="1836099"/>
                </a:moveTo>
                <a:cubicBezTo>
                  <a:pt x="177194" y="1842561"/>
                  <a:pt x="106381" y="1727330"/>
                  <a:pt x="100952" y="1587756"/>
                </a:cubicBezTo>
                <a:cubicBezTo>
                  <a:pt x="98975" y="1467780"/>
                  <a:pt x="101335" y="1311195"/>
                  <a:pt x="100953" y="1166393"/>
                </a:cubicBezTo>
                <a:cubicBezTo>
                  <a:pt x="98773" y="1021850"/>
                  <a:pt x="56535" y="932739"/>
                  <a:pt x="0" y="918050"/>
                </a:cubicBezTo>
                <a:cubicBezTo>
                  <a:pt x="52776" y="928749"/>
                  <a:pt x="106551" y="792212"/>
                  <a:pt x="100953" y="669707"/>
                </a:cubicBezTo>
                <a:cubicBezTo>
                  <a:pt x="82785" y="503397"/>
                  <a:pt x="126645" y="405609"/>
                  <a:pt x="100953" y="248343"/>
                </a:cubicBezTo>
                <a:cubicBezTo>
                  <a:pt x="88594" y="112675"/>
                  <a:pt x="143971" y="-244"/>
                  <a:pt x="201906" y="0"/>
                </a:cubicBezTo>
              </a:path>
              <a:path w="201905" h="1836099" fill="none" stroke="0" extrusionOk="0">
                <a:moveTo>
                  <a:pt x="201905" y="1836099"/>
                </a:moveTo>
                <a:cubicBezTo>
                  <a:pt x="172983" y="1821562"/>
                  <a:pt x="102115" y="1733999"/>
                  <a:pt x="100952" y="1587756"/>
                </a:cubicBezTo>
                <a:cubicBezTo>
                  <a:pt x="94061" y="1413835"/>
                  <a:pt x="116701" y="1341376"/>
                  <a:pt x="100953" y="1166393"/>
                </a:cubicBezTo>
                <a:cubicBezTo>
                  <a:pt x="104771" y="1016719"/>
                  <a:pt x="60648" y="925691"/>
                  <a:pt x="0" y="918050"/>
                </a:cubicBezTo>
                <a:cubicBezTo>
                  <a:pt x="50985" y="914441"/>
                  <a:pt x="84840" y="838203"/>
                  <a:pt x="100953" y="669707"/>
                </a:cubicBezTo>
                <a:cubicBezTo>
                  <a:pt x="87568" y="493222"/>
                  <a:pt x="131335" y="335646"/>
                  <a:pt x="100953" y="248343"/>
                </a:cubicBezTo>
                <a:cubicBezTo>
                  <a:pt x="100186" y="113140"/>
                  <a:pt x="144460" y="-8803"/>
                  <a:pt x="201906" y="0"/>
                </a:cubicBezTo>
              </a:path>
            </a:pathLst>
          </a:custGeom>
          <a:ln w="57150">
            <a:solidFill>
              <a:schemeClr val="bg2">
                <a:lumMod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658789007">
                  <a:prstGeom prst="leftBrace">
                    <a:avLst>
                      <a:gd name="adj1" fmla="val 123000"/>
                      <a:gd name="adj2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4D172047-250E-4DEB-F59D-75BE4DB64046}"/>
              </a:ext>
            </a:extLst>
          </p:cNvPr>
          <p:cNvGrpSpPr/>
          <p:nvPr/>
        </p:nvGrpSpPr>
        <p:grpSpPr>
          <a:xfrm>
            <a:off x="9151232" y="1224401"/>
            <a:ext cx="792705" cy="736971"/>
            <a:chOff x="9932445" y="877623"/>
            <a:chExt cx="1027839" cy="944539"/>
          </a:xfrm>
        </p:grpSpPr>
        <p:sp>
          <p:nvSpPr>
            <p:cNvPr id="35" name="Stella a 5 punte 34">
              <a:extLst>
                <a:ext uri="{FF2B5EF4-FFF2-40B4-BE49-F238E27FC236}">
                  <a16:creationId xmlns:a16="http://schemas.microsoft.com/office/drawing/2014/main" id="{8926E806-1A4A-35E2-3297-22184A8F1700}"/>
                </a:ext>
              </a:extLst>
            </p:cNvPr>
            <p:cNvSpPr/>
            <p:nvPr/>
          </p:nvSpPr>
          <p:spPr>
            <a:xfrm>
              <a:off x="10125736" y="1061766"/>
              <a:ext cx="430895" cy="438369"/>
            </a:xfrm>
            <a:prstGeom prst="star5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7" name="Stella a 5 punte 36">
              <a:extLst>
                <a:ext uri="{FF2B5EF4-FFF2-40B4-BE49-F238E27FC236}">
                  <a16:creationId xmlns:a16="http://schemas.microsoft.com/office/drawing/2014/main" id="{224BDCC1-6083-E2E7-3830-E6F48593565E}"/>
                </a:ext>
              </a:extLst>
            </p:cNvPr>
            <p:cNvSpPr/>
            <p:nvPr/>
          </p:nvSpPr>
          <p:spPr>
            <a:xfrm>
              <a:off x="10367763" y="877623"/>
              <a:ext cx="592521" cy="575025"/>
            </a:xfrm>
            <a:prstGeom prst="star5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Stella a 5 punte 32">
              <a:extLst>
                <a:ext uri="{FF2B5EF4-FFF2-40B4-BE49-F238E27FC236}">
                  <a16:creationId xmlns:a16="http://schemas.microsoft.com/office/drawing/2014/main" id="{7069D1BF-0FA3-F553-F0A1-41586B274E2E}"/>
                </a:ext>
              </a:extLst>
            </p:cNvPr>
            <p:cNvSpPr/>
            <p:nvPr/>
          </p:nvSpPr>
          <p:spPr>
            <a:xfrm>
              <a:off x="9932445" y="1367375"/>
              <a:ext cx="340338" cy="330501"/>
            </a:xfrm>
            <a:prstGeom prst="star5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4" name="Stella a 5 punte 33">
              <a:extLst>
                <a:ext uri="{FF2B5EF4-FFF2-40B4-BE49-F238E27FC236}">
                  <a16:creationId xmlns:a16="http://schemas.microsoft.com/office/drawing/2014/main" id="{F0DDD178-F3D1-1D45-474A-89663747C92D}"/>
                </a:ext>
              </a:extLst>
            </p:cNvPr>
            <p:cNvSpPr/>
            <p:nvPr/>
          </p:nvSpPr>
          <p:spPr>
            <a:xfrm>
              <a:off x="10110315" y="1491661"/>
              <a:ext cx="340338" cy="330501"/>
            </a:xfrm>
            <a:prstGeom prst="star5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6" name="Stella a 5 punte 35">
              <a:extLst>
                <a:ext uri="{FF2B5EF4-FFF2-40B4-BE49-F238E27FC236}">
                  <a16:creationId xmlns:a16="http://schemas.microsoft.com/office/drawing/2014/main" id="{859F0548-259F-9993-D9A9-EE764A12B54B}"/>
                </a:ext>
              </a:extLst>
            </p:cNvPr>
            <p:cNvSpPr/>
            <p:nvPr/>
          </p:nvSpPr>
          <p:spPr>
            <a:xfrm>
              <a:off x="10324561" y="1268504"/>
              <a:ext cx="340338" cy="330501"/>
            </a:xfrm>
            <a:prstGeom prst="star5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EDFC8E53-A540-6302-293F-35BEDFDB0A2B}"/>
              </a:ext>
            </a:extLst>
          </p:cNvPr>
          <p:cNvGrpSpPr/>
          <p:nvPr/>
        </p:nvGrpSpPr>
        <p:grpSpPr>
          <a:xfrm>
            <a:off x="9315156" y="2569311"/>
            <a:ext cx="746568" cy="659511"/>
            <a:chOff x="9997989" y="2331180"/>
            <a:chExt cx="966309" cy="822427"/>
          </a:xfrm>
        </p:grpSpPr>
        <p:sp>
          <p:nvSpPr>
            <p:cNvPr id="39" name="Ovale 38">
              <a:extLst>
                <a:ext uri="{FF2B5EF4-FFF2-40B4-BE49-F238E27FC236}">
                  <a16:creationId xmlns:a16="http://schemas.microsoft.com/office/drawing/2014/main" id="{FDFE8467-F91D-F521-445A-62543D2D48DC}"/>
                </a:ext>
              </a:extLst>
            </p:cNvPr>
            <p:cNvSpPr/>
            <p:nvPr/>
          </p:nvSpPr>
          <p:spPr>
            <a:xfrm>
              <a:off x="9997989" y="2783266"/>
              <a:ext cx="219244" cy="21794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40" name="Ovale 39">
              <a:extLst>
                <a:ext uri="{FF2B5EF4-FFF2-40B4-BE49-F238E27FC236}">
                  <a16:creationId xmlns:a16="http://schemas.microsoft.com/office/drawing/2014/main" id="{3AAC9511-F2C3-AD83-8D50-9C2C8580DCEE}"/>
                </a:ext>
              </a:extLst>
            </p:cNvPr>
            <p:cNvSpPr/>
            <p:nvPr/>
          </p:nvSpPr>
          <p:spPr>
            <a:xfrm>
              <a:off x="10150389" y="2935666"/>
              <a:ext cx="219244" cy="217941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42" name="Ovale 41">
              <a:extLst>
                <a:ext uri="{FF2B5EF4-FFF2-40B4-BE49-F238E27FC236}">
                  <a16:creationId xmlns:a16="http://schemas.microsoft.com/office/drawing/2014/main" id="{E2BF6345-C543-A02E-B132-67D3ED48041A}"/>
                </a:ext>
              </a:extLst>
            </p:cNvPr>
            <p:cNvSpPr/>
            <p:nvPr/>
          </p:nvSpPr>
          <p:spPr>
            <a:xfrm>
              <a:off x="10202823" y="2555510"/>
              <a:ext cx="315082" cy="326190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43" name="Ovale 42">
              <a:extLst>
                <a:ext uri="{FF2B5EF4-FFF2-40B4-BE49-F238E27FC236}">
                  <a16:creationId xmlns:a16="http://schemas.microsoft.com/office/drawing/2014/main" id="{1F222EE2-2349-860B-6344-F6C6C7F717F9}"/>
                </a:ext>
              </a:extLst>
            </p:cNvPr>
            <p:cNvSpPr/>
            <p:nvPr/>
          </p:nvSpPr>
          <p:spPr>
            <a:xfrm>
              <a:off x="10507326" y="2331180"/>
              <a:ext cx="456972" cy="448660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41" name="Ovale 40">
              <a:extLst>
                <a:ext uri="{FF2B5EF4-FFF2-40B4-BE49-F238E27FC236}">
                  <a16:creationId xmlns:a16="http://schemas.microsoft.com/office/drawing/2014/main" id="{36099C8B-1EEB-3CD8-B576-FDD63368FC6B}"/>
                </a:ext>
              </a:extLst>
            </p:cNvPr>
            <p:cNvSpPr/>
            <p:nvPr/>
          </p:nvSpPr>
          <p:spPr>
            <a:xfrm>
              <a:off x="10360364" y="2783266"/>
              <a:ext cx="219244" cy="217941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</p:grpSp>
      <p:sp>
        <p:nvSpPr>
          <p:cNvPr id="45" name="Ovale 44">
            <a:extLst>
              <a:ext uri="{FF2B5EF4-FFF2-40B4-BE49-F238E27FC236}">
                <a16:creationId xmlns:a16="http://schemas.microsoft.com/office/drawing/2014/main" id="{B5E8BCBE-6E43-517E-1D64-35043CA49229}"/>
              </a:ext>
            </a:extLst>
          </p:cNvPr>
          <p:cNvSpPr/>
          <p:nvPr/>
        </p:nvSpPr>
        <p:spPr>
          <a:xfrm>
            <a:off x="9231830" y="2167745"/>
            <a:ext cx="353055" cy="359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b="1" dirty="0">
              <a:solidFill>
                <a:schemeClr val="bg2"/>
              </a:solidFill>
            </a:endParaRPr>
          </a:p>
        </p:txBody>
      </p:sp>
      <p:sp>
        <p:nvSpPr>
          <p:cNvPr id="46" name="Stella a 5 punte 45">
            <a:extLst>
              <a:ext uri="{FF2B5EF4-FFF2-40B4-BE49-F238E27FC236}">
                <a16:creationId xmlns:a16="http://schemas.microsoft.com/office/drawing/2014/main" id="{2F624293-38C7-8C32-67F9-C90711BE8A63}"/>
              </a:ext>
            </a:extLst>
          </p:cNvPr>
          <p:cNvSpPr/>
          <p:nvPr/>
        </p:nvSpPr>
        <p:spPr>
          <a:xfrm>
            <a:off x="9602287" y="2119895"/>
            <a:ext cx="175654" cy="171169"/>
          </a:xfrm>
          <a:prstGeom prst="star5">
            <a:avLst/>
          </a:prstGeom>
          <a:solidFill>
            <a:srgbClr val="FFC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C37444FF-EE0F-91B6-54EE-2A89D3B41274}"/>
              </a:ext>
            </a:extLst>
          </p:cNvPr>
          <p:cNvSpPr txBox="1"/>
          <p:nvPr/>
        </p:nvSpPr>
        <p:spPr>
          <a:xfrm>
            <a:off x="9943937" y="1237612"/>
            <a:ext cx="1485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Stellar </a:t>
            </a:r>
            <a:r>
              <a:rPr lang="it-IT" dirty="0" err="1"/>
              <a:t>collisions</a:t>
            </a:r>
            <a:endParaRPr lang="it-IT" dirty="0"/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F7DFD731-0FB0-4C5F-79E7-16192FBE565D}"/>
              </a:ext>
            </a:extLst>
          </p:cNvPr>
          <p:cNvSpPr txBox="1"/>
          <p:nvPr/>
        </p:nvSpPr>
        <p:spPr>
          <a:xfrm>
            <a:off x="10061724" y="2735510"/>
            <a:ext cx="1844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/>
              <a:t>Hierarchical</a:t>
            </a:r>
            <a:r>
              <a:rPr lang="it-IT" dirty="0"/>
              <a:t> </a:t>
            </a:r>
            <a:r>
              <a:rPr lang="it-IT" dirty="0" err="1"/>
              <a:t>mergers</a:t>
            </a:r>
            <a:endParaRPr lang="it-IT" dirty="0"/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7E0C2CC3-6882-D84F-F31C-5426C8C219EF}"/>
              </a:ext>
            </a:extLst>
          </p:cNvPr>
          <p:cNvSpPr txBox="1"/>
          <p:nvPr/>
        </p:nvSpPr>
        <p:spPr>
          <a:xfrm>
            <a:off x="9943937" y="1981765"/>
            <a:ext cx="1680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Tidal disruptions</a:t>
            </a:r>
          </a:p>
        </p:txBody>
      </p:sp>
      <p:sp>
        <p:nvSpPr>
          <p:cNvPr id="52" name="Ovale 51">
            <a:extLst>
              <a:ext uri="{FF2B5EF4-FFF2-40B4-BE49-F238E27FC236}">
                <a16:creationId xmlns:a16="http://schemas.microsoft.com/office/drawing/2014/main" id="{72FDC09B-6746-A6DB-B8CD-5D5402D58C32}"/>
              </a:ext>
            </a:extLst>
          </p:cNvPr>
          <p:cNvSpPr/>
          <p:nvPr/>
        </p:nvSpPr>
        <p:spPr>
          <a:xfrm>
            <a:off x="9469200" y="3465561"/>
            <a:ext cx="353055" cy="35978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b="1" dirty="0">
              <a:solidFill>
                <a:schemeClr val="bg2"/>
              </a:solidFill>
            </a:endParaRPr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E214DBF4-7F31-EA21-A688-D4CAFB5AF88B}"/>
              </a:ext>
            </a:extLst>
          </p:cNvPr>
          <p:cNvSpPr txBox="1"/>
          <p:nvPr/>
        </p:nvSpPr>
        <p:spPr>
          <a:xfrm>
            <a:off x="9943937" y="3524346"/>
            <a:ext cx="1844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Gas </a:t>
            </a:r>
            <a:r>
              <a:rPr lang="it-IT" dirty="0" err="1"/>
              <a:t>accretion</a:t>
            </a:r>
            <a:endParaRPr lang="it-IT" dirty="0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12C4BD41-7BC8-C04B-F3B0-8EC3309FD469}"/>
              </a:ext>
            </a:extLst>
          </p:cNvPr>
          <p:cNvGrpSpPr/>
          <p:nvPr/>
        </p:nvGrpSpPr>
        <p:grpSpPr>
          <a:xfrm>
            <a:off x="1254760" y="1742571"/>
            <a:ext cx="6252228" cy="3157962"/>
            <a:chOff x="1254760" y="1742571"/>
            <a:chExt cx="6252228" cy="3157962"/>
          </a:xfrm>
        </p:grpSpPr>
        <p:sp>
          <p:nvSpPr>
            <p:cNvPr id="7" name="Ovale 6">
              <a:extLst>
                <a:ext uri="{FF2B5EF4-FFF2-40B4-BE49-F238E27FC236}">
                  <a16:creationId xmlns:a16="http://schemas.microsoft.com/office/drawing/2014/main" id="{246B3B8A-E68F-BA87-F822-59EED3E1119E}"/>
                </a:ext>
              </a:extLst>
            </p:cNvPr>
            <p:cNvSpPr/>
            <p:nvPr/>
          </p:nvSpPr>
          <p:spPr>
            <a:xfrm>
              <a:off x="1254760" y="1742571"/>
              <a:ext cx="1315720" cy="1325563"/>
            </a:xfrm>
            <a:prstGeom prst="ellipse">
              <a:avLst/>
            </a:prstGeom>
            <a:solidFill>
              <a:schemeClr val="bg2">
                <a:lumMod val="9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Ovale 7">
              <a:extLst>
                <a:ext uri="{FF2B5EF4-FFF2-40B4-BE49-F238E27FC236}">
                  <a16:creationId xmlns:a16="http://schemas.microsoft.com/office/drawing/2014/main" id="{BB63F47A-9A67-2F1B-10BE-207A7AE4749E}"/>
                </a:ext>
              </a:extLst>
            </p:cNvPr>
            <p:cNvSpPr/>
            <p:nvPr/>
          </p:nvSpPr>
          <p:spPr>
            <a:xfrm>
              <a:off x="1661430" y="2161293"/>
              <a:ext cx="502380" cy="488118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b="1" dirty="0">
                  <a:solidFill>
                    <a:schemeClr val="bg2"/>
                  </a:solidFill>
                </a:rPr>
                <a:t>?</a:t>
              </a:r>
            </a:p>
          </p:txBody>
        </p:sp>
        <p:cxnSp>
          <p:nvCxnSpPr>
            <p:cNvPr id="10" name="Connettore 2 9">
              <a:extLst>
                <a:ext uri="{FF2B5EF4-FFF2-40B4-BE49-F238E27FC236}">
                  <a16:creationId xmlns:a16="http://schemas.microsoft.com/office/drawing/2014/main" id="{607BD593-4552-3B99-9508-40D403FAB8B5}"/>
                </a:ext>
              </a:extLst>
            </p:cNvPr>
            <p:cNvCxnSpPr>
              <a:cxnSpLocks/>
              <a:stCxn id="7" idx="1"/>
              <a:endCxn id="8" idx="1"/>
            </p:cNvCxnSpPr>
            <p:nvPr/>
          </p:nvCxnSpPr>
          <p:spPr>
            <a:xfrm>
              <a:off x="1447443" y="1936695"/>
              <a:ext cx="287559" cy="296081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2 10">
              <a:extLst>
                <a:ext uri="{FF2B5EF4-FFF2-40B4-BE49-F238E27FC236}">
                  <a16:creationId xmlns:a16="http://schemas.microsoft.com/office/drawing/2014/main" id="{DFBEEE2A-6B4F-7FD2-0071-A09FA081E955}"/>
                </a:ext>
              </a:extLst>
            </p:cNvPr>
            <p:cNvCxnSpPr>
              <a:cxnSpLocks/>
              <a:stCxn id="7" idx="3"/>
              <a:endCxn id="8" idx="3"/>
            </p:cNvCxnSpPr>
            <p:nvPr/>
          </p:nvCxnSpPr>
          <p:spPr>
            <a:xfrm flipV="1">
              <a:off x="1447443" y="2577928"/>
              <a:ext cx="287559" cy="296082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2 16">
              <a:extLst>
                <a:ext uri="{FF2B5EF4-FFF2-40B4-BE49-F238E27FC236}">
                  <a16:creationId xmlns:a16="http://schemas.microsoft.com/office/drawing/2014/main" id="{F8A62080-D627-6BB2-EA92-9FAFC224B5D2}"/>
                </a:ext>
              </a:extLst>
            </p:cNvPr>
            <p:cNvCxnSpPr>
              <a:cxnSpLocks/>
              <a:stCxn id="7" idx="5"/>
              <a:endCxn id="8" idx="5"/>
            </p:cNvCxnSpPr>
            <p:nvPr/>
          </p:nvCxnSpPr>
          <p:spPr>
            <a:xfrm flipH="1" flipV="1">
              <a:off x="2090238" y="2577928"/>
              <a:ext cx="287559" cy="296082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2 19">
              <a:extLst>
                <a:ext uri="{FF2B5EF4-FFF2-40B4-BE49-F238E27FC236}">
                  <a16:creationId xmlns:a16="http://schemas.microsoft.com/office/drawing/2014/main" id="{486A1E77-DBEF-9D6D-CB19-4A43F09C124C}"/>
                </a:ext>
              </a:extLst>
            </p:cNvPr>
            <p:cNvCxnSpPr>
              <a:cxnSpLocks/>
              <a:stCxn id="7" idx="7"/>
              <a:endCxn id="8" idx="7"/>
            </p:cNvCxnSpPr>
            <p:nvPr/>
          </p:nvCxnSpPr>
          <p:spPr>
            <a:xfrm flipH="1">
              <a:off x="2090238" y="1936695"/>
              <a:ext cx="287559" cy="296081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Stella a 5 punte 23">
              <a:extLst>
                <a:ext uri="{FF2B5EF4-FFF2-40B4-BE49-F238E27FC236}">
                  <a16:creationId xmlns:a16="http://schemas.microsoft.com/office/drawing/2014/main" id="{6BAF343C-73F1-D2B9-9A76-2D8BE6F3E829}"/>
                </a:ext>
              </a:extLst>
            </p:cNvPr>
            <p:cNvSpPr/>
            <p:nvPr/>
          </p:nvSpPr>
          <p:spPr>
            <a:xfrm>
              <a:off x="2951537" y="3045400"/>
              <a:ext cx="1019902" cy="1002803"/>
            </a:xfrm>
            <a:prstGeom prst="star5">
              <a:avLst>
                <a:gd name="adj" fmla="val 26830"/>
                <a:gd name="hf" fmla="val 105146"/>
                <a:gd name="vf" fmla="val 11055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25" name="Ovale 24">
              <a:extLst>
                <a:ext uri="{FF2B5EF4-FFF2-40B4-BE49-F238E27FC236}">
                  <a16:creationId xmlns:a16="http://schemas.microsoft.com/office/drawing/2014/main" id="{1C7DA6C1-E339-833A-8435-E07AFAAD802E}"/>
                </a:ext>
              </a:extLst>
            </p:cNvPr>
            <p:cNvSpPr/>
            <p:nvPr/>
          </p:nvSpPr>
          <p:spPr>
            <a:xfrm>
              <a:off x="3270556" y="3385823"/>
              <a:ext cx="381864" cy="405446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b="1" dirty="0">
                  <a:solidFill>
                    <a:schemeClr val="bg2"/>
                  </a:solidFill>
                </a:rPr>
                <a:t>?</a:t>
              </a:r>
            </a:p>
          </p:txBody>
        </p:sp>
        <p:sp>
          <p:nvSpPr>
            <p:cNvPr id="27" name="Parentesi graffa aperta 26">
              <a:extLst>
                <a:ext uri="{FF2B5EF4-FFF2-40B4-BE49-F238E27FC236}">
                  <a16:creationId xmlns:a16="http://schemas.microsoft.com/office/drawing/2014/main" id="{E690DD52-59D6-60C0-0E58-BC76B900D024}"/>
                </a:ext>
              </a:extLst>
            </p:cNvPr>
            <p:cNvSpPr/>
            <p:nvPr/>
          </p:nvSpPr>
          <p:spPr>
            <a:xfrm rot="13223393">
              <a:off x="6368512" y="2689748"/>
              <a:ext cx="216298" cy="2210785"/>
            </a:xfrm>
            <a:custGeom>
              <a:avLst/>
              <a:gdLst>
                <a:gd name="csX0" fmla="*/ 216298 w 216298"/>
                <a:gd name="csY0" fmla="*/ 2210785 h 2210785"/>
                <a:gd name="csX1" fmla="*/ 108149 w 216298"/>
                <a:gd name="csY1" fmla="*/ 1944738 h 2210785"/>
                <a:gd name="csX2" fmla="*/ 108149 w 216298"/>
                <a:gd name="csY2" fmla="*/ 1371439 h 2210785"/>
                <a:gd name="csX3" fmla="*/ 0 w 216298"/>
                <a:gd name="csY3" fmla="*/ 1105392 h 2210785"/>
                <a:gd name="csX4" fmla="*/ 108149 w 216298"/>
                <a:gd name="csY4" fmla="*/ 839345 h 2210785"/>
                <a:gd name="csX5" fmla="*/ 108149 w 216298"/>
                <a:gd name="csY5" fmla="*/ 266047 h 2210785"/>
                <a:gd name="csX6" fmla="*/ 216298 w 216298"/>
                <a:gd name="csY6" fmla="*/ 0 h 22107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16298" h="2210785" stroke="0" extrusionOk="0">
                  <a:moveTo>
                    <a:pt x="216298" y="2210785"/>
                  </a:moveTo>
                  <a:cubicBezTo>
                    <a:pt x="189779" y="2211045"/>
                    <a:pt x="100671" y="2082706"/>
                    <a:pt x="108149" y="1944738"/>
                  </a:cubicBezTo>
                  <a:cubicBezTo>
                    <a:pt x="56465" y="1733234"/>
                    <a:pt x="148641" y="1618564"/>
                    <a:pt x="108149" y="1371439"/>
                  </a:cubicBezTo>
                  <a:cubicBezTo>
                    <a:pt x="120730" y="1224713"/>
                    <a:pt x="49409" y="1111064"/>
                    <a:pt x="0" y="1105392"/>
                  </a:cubicBezTo>
                  <a:cubicBezTo>
                    <a:pt x="54657" y="1106811"/>
                    <a:pt x="113125" y="983047"/>
                    <a:pt x="108149" y="839345"/>
                  </a:cubicBezTo>
                  <a:cubicBezTo>
                    <a:pt x="59458" y="678725"/>
                    <a:pt x="116711" y="486702"/>
                    <a:pt x="108149" y="266047"/>
                  </a:cubicBezTo>
                  <a:cubicBezTo>
                    <a:pt x="109783" y="118788"/>
                    <a:pt x="151635" y="8387"/>
                    <a:pt x="216298" y="0"/>
                  </a:cubicBezTo>
                  <a:cubicBezTo>
                    <a:pt x="216349" y="143374"/>
                    <a:pt x="162641" y="344026"/>
                    <a:pt x="216298" y="552696"/>
                  </a:cubicBezTo>
                  <a:cubicBezTo>
                    <a:pt x="269955" y="761366"/>
                    <a:pt x="199985" y="973560"/>
                    <a:pt x="216298" y="1083285"/>
                  </a:cubicBezTo>
                  <a:cubicBezTo>
                    <a:pt x="232611" y="1193010"/>
                    <a:pt x="163037" y="1367595"/>
                    <a:pt x="216298" y="1591765"/>
                  </a:cubicBezTo>
                  <a:cubicBezTo>
                    <a:pt x="269559" y="1815935"/>
                    <a:pt x="146292" y="2074142"/>
                    <a:pt x="216298" y="2210785"/>
                  </a:cubicBezTo>
                  <a:close/>
                </a:path>
                <a:path w="216298" h="2210785" fill="none" extrusionOk="0">
                  <a:moveTo>
                    <a:pt x="216298" y="2210785"/>
                  </a:moveTo>
                  <a:cubicBezTo>
                    <a:pt x="151131" y="2230315"/>
                    <a:pt x="118317" y="2065062"/>
                    <a:pt x="108149" y="1944738"/>
                  </a:cubicBezTo>
                  <a:cubicBezTo>
                    <a:pt x="91587" y="1660263"/>
                    <a:pt x="145685" y="1568095"/>
                    <a:pt x="108149" y="1371439"/>
                  </a:cubicBezTo>
                  <a:cubicBezTo>
                    <a:pt x="104872" y="1224900"/>
                    <a:pt x="46538" y="1103917"/>
                    <a:pt x="0" y="1105392"/>
                  </a:cubicBezTo>
                  <a:cubicBezTo>
                    <a:pt x="47387" y="1125514"/>
                    <a:pt x="140694" y="982673"/>
                    <a:pt x="108149" y="839345"/>
                  </a:cubicBezTo>
                  <a:cubicBezTo>
                    <a:pt x="70867" y="561384"/>
                    <a:pt x="170692" y="459578"/>
                    <a:pt x="108149" y="266047"/>
                  </a:cubicBezTo>
                  <a:cubicBezTo>
                    <a:pt x="119376" y="107018"/>
                    <a:pt x="149733" y="3243"/>
                    <a:pt x="216298" y="0"/>
                  </a:cubicBezTo>
                </a:path>
                <a:path w="216298" h="2210785" fill="none" stroke="0" extrusionOk="0">
                  <a:moveTo>
                    <a:pt x="216298" y="2210785"/>
                  </a:moveTo>
                  <a:cubicBezTo>
                    <a:pt x="161484" y="2180552"/>
                    <a:pt x="75837" y="2075305"/>
                    <a:pt x="108149" y="1944738"/>
                  </a:cubicBezTo>
                  <a:cubicBezTo>
                    <a:pt x="74946" y="1777325"/>
                    <a:pt x="133789" y="1535133"/>
                    <a:pt x="108149" y="1371439"/>
                  </a:cubicBezTo>
                  <a:cubicBezTo>
                    <a:pt x="103979" y="1221012"/>
                    <a:pt x="66350" y="1111939"/>
                    <a:pt x="0" y="1105392"/>
                  </a:cubicBezTo>
                  <a:cubicBezTo>
                    <a:pt x="66656" y="1084741"/>
                    <a:pt x="120137" y="977867"/>
                    <a:pt x="108149" y="839345"/>
                  </a:cubicBezTo>
                  <a:cubicBezTo>
                    <a:pt x="80195" y="642007"/>
                    <a:pt x="173992" y="431534"/>
                    <a:pt x="108149" y="266047"/>
                  </a:cubicBezTo>
                  <a:cubicBezTo>
                    <a:pt x="105769" y="111050"/>
                    <a:pt x="157396" y="15577"/>
                    <a:pt x="216298" y="0"/>
                  </a:cubicBezTo>
                </a:path>
              </a:pathLst>
            </a:custGeom>
            <a:ln w="57150">
              <a:solidFill>
                <a:schemeClr val="bg2">
                  <a:lumMod val="9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658789007">
                    <a:prstGeom prst="leftBrace">
                      <a:avLst>
                        <a:gd name="adj1" fmla="val 123000"/>
                        <a:gd name="adj2" fmla="val 50000"/>
                      </a:avLst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50" name="Picture 2" descr="Galaxy - Free icons">
              <a:extLst>
                <a:ext uri="{FF2B5EF4-FFF2-40B4-BE49-F238E27FC236}">
                  <a16:creationId xmlns:a16="http://schemas.microsoft.com/office/drawing/2014/main" id="{0F779E3F-D0F3-FA93-26C4-0A038543E5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alphaModFix amt="47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9472" y="3608992"/>
              <a:ext cx="1097516" cy="1269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Ovale 50">
              <a:extLst>
                <a:ext uri="{FF2B5EF4-FFF2-40B4-BE49-F238E27FC236}">
                  <a16:creationId xmlns:a16="http://schemas.microsoft.com/office/drawing/2014/main" id="{90104094-1568-F16C-A967-C2860225BEE4}"/>
                </a:ext>
              </a:extLst>
            </p:cNvPr>
            <p:cNvSpPr/>
            <p:nvPr/>
          </p:nvSpPr>
          <p:spPr>
            <a:xfrm>
              <a:off x="6763630" y="3993485"/>
              <a:ext cx="389200" cy="394305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b="1" dirty="0">
                  <a:solidFill>
                    <a:schemeClr val="bg2"/>
                  </a:solidFill>
                </a:rPr>
                <a:t>?</a:t>
              </a:r>
            </a:p>
          </p:txBody>
        </p:sp>
        <p:sp>
          <p:nvSpPr>
            <p:cNvPr id="56" name="Ovale 55">
              <a:extLst>
                <a:ext uri="{FF2B5EF4-FFF2-40B4-BE49-F238E27FC236}">
                  <a16:creationId xmlns:a16="http://schemas.microsoft.com/office/drawing/2014/main" id="{C6162A7A-1AEF-342F-A3B4-4F6C5B43596C}"/>
                </a:ext>
              </a:extLst>
            </p:cNvPr>
            <p:cNvSpPr/>
            <p:nvPr/>
          </p:nvSpPr>
          <p:spPr>
            <a:xfrm rot="18897735">
              <a:off x="6132202" y="2700135"/>
              <a:ext cx="1054989" cy="338150"/>
            </a:xfrm>
            <a:prstGeom prst="ellipse">
              <a:avLst/>
            </a:prstGeom>
            <a:solidFill>
              <a:schemeClr val="bg2">
                <a:lumMod val="5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57" name="Ovale 56">
              <a:extLst>
                <a:ext uri="{FF2B5EF4-FFF2-40B4-BE49-F238E27FC236}">
                  <a16:creationId xmlns:a16="http://schemas.microsoft.com/office/drawing/2014/main" id="{75687265-F51B-307C-80BC-4FEFC98553E5}"/>
                </a:ext>
              </a:extLst>
            </p:cNvPr>
            <p:cNvSpPr/>
            <p:nvPr/>
          </p:nvSpPr>
          <p:spPr>
            <a:xfrm>
              <a:off x="6483168" y="2685616"/>
              <a:ext cx="353055" cy="35978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59" name="Ovale 58">
              <a:extLst>
                <a:ext uri="{FF2B5EF4-FFF2-40B4-BE49-F238E27FC236}">
                  <a16:creationId xmlns:a16="http://schemas.microsoft.com/office/drawing/2014/main" id="{083E1681-3579-1F49-2C71-937E2E87A792}"/>
                </a:ext>
              </a:extLst>
            </p:cNvPr>
            <p:cNvSpPr/>
            <p:nvPr/>
          </p:nvSpPr>
          <p:spPr>
            <a:xfrm rot="18897735">
              <a:off x="4998459" y="3513027"/>
              <a:ext cx="1325384" cy="619568"/>
            </a:xfrm>
            <a:prstGeom prst="ellipse">
              <a:avLst/>
            </a:prstGeom>
            <a:solidFill>
              <a:schemeClr val="bg2">
                <a:lumMod val="5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0" name="Cerchio vuoto 59">
              <a:extLst>
                <a:ext uri="{FF2B5EF4-FFF2-40B4-BE49-F238E27FC236}">
                  <a16:creationId xmlns:a16="http://schemas.microsoft.com/office/drawing/2014/main" id="{E878E1EE-3ECF-51FD-256B-41B29225F513}"/>
                </a:ext>
              </a:extLst>
            </p:cNvPr>
            <p:cNvSpPr/>
            <p:nvPr/>
          </p:nvSpPr>
          <p:spPr>
            <a:xfrm rot="18807653">
              <a:off x="5095520" y="3572116"/>
              <a:ext cx="1116428" cy="492580"/>
            </a:xfrm>
            <a:prstGeom prst="donut">
              <a:avLst>
                <a:gd name="adj" fmla="val 37062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61" name="Ovale 60">
              <a:extLst>
                <a:ext uri="{FF2B5EF4-FFF2-40B4-BE49-F238E27FC236}">
                  <a16:creationId xmlns:a16="http://schemas.microsoft.com/office/drawing/2014/main" id="{3679786F-B8E0-3E40-E6C4-27BC05769EE0}"/>
                </a:ext>
              </a:extLst>
            </p:cNvPr>
            <p:cNvSpPr/>
            <p:nvPr/>
          </p:nvSpPr>
          <p:spPr>
            <a:xfrm>
              <a:off x="5551656" y="3554633"/>
              <a:ext cx="126354" cy="14414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62" name="Ovale 61">
              <a:extLst>
                <a:ext uri="{FF2B5EF4-FFF2-40B4-BE49-F238E27FC236}">
                  <a16:creationId xmlns:a16="http://schemas.microsoft.com/office/drawing/2014/main" id="{46FD23B3-4AE1-CFA6-907E-7CAE770B6741}"/>
                </a:ext>
              </a:extLst>
            </p:cNvPr>
            <p:cNvSpPr/>
            <p:nvPr/>
          </p:nvSpPr>
          <p:spPr>
            <a:xfrm>
              <a:off x="5700791" y="3554633"/>
              <a:ext cx="126354" cy="14414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63" name="Ovale 62">
              <a:extLst>
                <a:ext uri="{FF2B5EF4-FFF2-40B4-BE49-F238E27FC236}">
                  <a16:creationId xmlns:a16="http://schemas.microsoft.com/office/drawing/2014/main" id="{7F974073-5575-997E-A5B6-8892E02CB0C3}"/>
                </a:ext>
              </a:extLst>
            </p:cNvPr>
            <p:cNvSpPr/>
            <p:nvPr/>
          </p:nvSpPr>
          <p:spPr>
            <a:xfrm>
              <a:off x="5422733" y="4090398"/>
              <a:ext cx="126354" cy="14414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64" name="Ovale 63">
              <a:extLst>
                <a:ext uri="{FF2B5EF4-FFF2-40B4-BE49-F238E27FC236}">
                  <a16:creationId xmlns:a16="http://schemas.microsoft.com/office/drawing/2014/main" id="{BF7A3C28-EC8F-ECB4-680E-0619C6214DE9}"/>
                </a:ext>
              </a:extLst>
            </p:cNvPr>
            <p:cNvSpPr/>
            <p:nvPr/>
          </p:nvSpPr>
          <p:spPr>
            <a:xfrm>
              <a:off x="5556510" y="3995122"/>
              <a:ext cx="126354" cy="14414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CasellaDiTesto 73">
                <a:extLst>
                  <a:ext uri="{FF2B5EF4-FFF2-40B4-BE49-F238E27FC236}">
                    <a16:creationId xmlns:a16="http://schemas.microsoft.com/office/drawing/2014/main" id="{3B7CAD80-E1A6-D7DD-39EA-B7C53E4C4D4A}"/>
                  </a:ext>
                </a:extLst>
              </p:cNvPr>
              <p:cNvSpPr txBox="1"/>
              <p:nvPr/>
            </p:nvSpPr>
            <p:spPr>
              <a:xfrm>
                <a:off x="7580614" y="1371558"/>
                <a:ext cx="11176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it-IT" sz="1600" b="0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it-IT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-Centauri</a:t>
                </a:r>
              </a:p>
            </p:txBody>
          </p:sp>
        </mc:Choice>
        <mc:Fallback>
          <p:sp>
            <p:nvSpPr>
              <p:cNvPr id="74" name="CasellaDiTesto 73">
                <a:extLst>
                  <a:ext uri="{FF2B5EF4-FFF2-40B4-BE49-F238E27FC236}">
                    <a16:creationId xmlns:a16="http://schemas.microsoft.com/office/drawing/2014/main" id="{3B7CAD80-E1A6-D7DD-39EA-B7C53E4C4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0614" y="1371558"/>
                <a:ext cx="1117672" cy="338554"/>
              </a:xfrm>
              <a:prstGeom prst="rect">
                <a:avLst/>
              </a:prstGeom>
              <a:blipFill>
                <a:blip r:embed="rId5"/>
                <a:stretch>
                  <a:fillRect t="-5357" r="-546" b="-2142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Segnaposto numero diapositiva 78">
            <a:extLst>
              <a:ext uri="{FF2B5EF4-FFF2-40B4-BE49-F238E27FC236}">
                <a16:creationId xmlns:a16="http://schemas.microsoft.com/office/drawing/2014/main" id="{741E97CE-7B87-5891-E242-9A27A0654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8134-3856-4CAF-BE05-7A805BC13266}" type="slidenum">
              <a:rPr lang="it-IT" smtClean="0"/>
              <a:t>4</a:t>
            </a:fld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1FC222A-28E0-FCCC-D009-7BF1A6826AC7}"/>
              </a:ext>
            </a:extLst>
          </p:cNvPr>
          <p:cNvSpPr txBox="1"/>
          <p:nvPr/>
        </p:nvSpPr>
        <p:spPr>
          <a:xfrm>
            <a:off x="2377797" y="5277274"/>
            <a:ext cx="11360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400" dirty="0"/>
              <a:t>Star clusters are dense </a:t>
            </a:r>
            <a:r>
              <a:rPr lang="it-IT" sz="2400" dirty="0" err="1"/>
              <a:t>collections</a:t>
            </a:r>
            <a:r>
              <a:rPr lang="it-IT" sz="2400" dirty="0"/>
              <a:t> of stars and </a:t>
            </a:r>
            <a:r>
              <a:rPr lang="it-IT" sz="2400" dirty="0" err="1"/>
              <a:t>BHs</a:t>
            </a:r>
            <a:endParaRPr lang="it-IT" sz="2400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53B4552-581A-4186-7008-650B09BB7FB5}"/>
              </a:ext>
            </a:extLst>
          </p:cNvPr>
          <p:cNvSpPr txBox="1"/>
          <p:nvPr/>
        </p:nvSpPr>
        <p:spPr>
          <a:xfrm>
            <a:off x="569345" y="5852191"/>
            <a:ext cx="11360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400" dirty="0" err="1"/>
              <a:t>IMBHs</a:t>
            </a:r>
            <a:r>
              <a:rPr lang="it-IT" sz="2400" dirty="0"/>
              <a:t> can be </a:t>
            </a:r>
            <a:r>
              <a:rPr lang="it-IT" sz="2400" dirty="0" err="1"/>
              <a:t>assembled</a:t>
            </a:r>
            <a:r>
              <a:rPr lang="it-IT" sz="2400" dirty="0"/>
              <a:t> in star clusters via (</a:t>
            </a:r>
            <a:r>
              <a:rPr lang="it-IT" sz="2400" dirty="0" err="1"/>
              <a:t>repeated</a:t>
            </a:r>
            <a:r>
              <a:rPr lang="it-IT" sz="2400" dirty="0"/>
              <a:t>) stellar and </a:t>
            </a:r>
            <a:r>
              <a:rPr lang="it-IT" sz="2400" dirty="0" err="1"/>
              <a:t>binary</a:t>
            </a:r>
            <a:r>
              <a:rPr lang="it-IT" sz="2400" dirty="0"/>
              <a:t> BH </a:t>
            </a:r>
            <a:r>
              <a:rPr lang="it-IT" sz="2400" dirty="0" err="1"/>
              <a:t>mergers</a:t>
            </a:r>
            <a:r>
              <a:rPr lang="it-IT" sz="2400" dirty="0"/>
              <a:t>  </a:t>
            </a:r>
          </a:p>
        </p:txBody>
      </p:sp>
      <p:pic>
        <p:nvPicPr>
          <p:cNvPr id="14" name="Immagine 13" descr="The globular cluster Omega Centauri* | ESO Italia">
            <a:extLst>
              <a:ext uri="{FF2B5EF4-FFF2-40B4-BE49-F238E27FC236}">
                <a16:creationId xmlns:a16="http://schemas.microsoft.com/office/drawing/2014/main" id="{94DABB40-490B-9680-9175-7A9EE62DA84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169" r="19717" b="8328"/>
          <a:stretch>
            <a:fillRect/>
          </a:stretch>
        </p:blipFill>
        <p:spPr>
          <a:xfrm>
            <a:off x="7479911" y="1647620"/>
            <a:ext cx="1417356" cy="13750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930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1EEA6-AA59-71BA-BB17-0958E9E5D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765243BB-29DC-92E7-B682-2E031950B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36" y="494052"/>
            <a:ext cx="5115560" cy="5115560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53B2F60C-062F-93DE-90D6-75FBF5D6F84A}"/>
              </a:ext>
            </a:extLst>
          </p:cNvPr>
          <p:cNvSpPr/>
          <p:nvPr/>
        </p:nvSpPr>
        <p:spPr>
          <a:xfrm>
            <a:off x="6057496" y="3028884"/>
            <a:ext cx="5592168" cy="1318145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solidFill>
                <a:schemeClr val="accent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BC768E0-7197-5C0C-9992-BB2B2450B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569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brute force </a:t>
            </a:r>
            <a:r>
              <a:rPr lang="it-I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approach</a:t>
            </a:r>
            <a:r>
              <a:rPr lang="it-I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it-IT" sz="2400" dirty="0"/>
              <a:t>N-body </a:t>
            </a:r>
            <a:r>
              <a:rPr lang="it-IT" sz="2400" dirty="0" err="1"/>
              <a:t>simulations</a:t>
            </a:r>
            <a:endParaRPr lang="it-IT" sz="2400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D9E2AE8-FC5D-8DC3-22B5-4255F48E7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8134-3856-4CAF-BE05-7A805BC13266}" type="slidenum">
              <a:rPr lang="it-IT" smtClean="0"/>
              <a:t>5</a:t>
            </a:fld>
            <a:endParaRPr lang="it-IT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CCBB7378-00BF-3FCC-0A76-2BA7029AB1C1}"/>
                  </a:ext>
                </a:extLst>
              </p:cNvPr>
              <p:cNvSpPr txBox="1"/>
              <p:nvPr/>
            </p:nvSpPr>
            <p:spPr>
              <a:xfrm>
                <a:off x="6234792" y="3104220"/>
                <a:ext cx="536524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000" b="1" dirty="0"/>
                  <a:t>Goal: </a:t>
                </a:r>
                <a:r>
                  <a:rPr lang="it-IT" sz="2000" dirty="0" err="1"/>
                  <a:t>we</a:t>
                </a:r>
                <a:r>
                  <a:rPr lang="it-IT" sz="2000" dirty="0"/>
                  <a:t> </a:t>
                </a:r>
                <a:r>
                  <a:rPr lang="it-IT" sz="2000" dirty="0" err="1"/>
                  <a:t>want</a:t>
                </a:r>
                <a:r>
                  <a:rPr lang="it-IT" sz="2000" dirty="0"/>
                  <a:t> to investigate </a:t>
                </a:r>
                <a:r>
                  <a:rPr lang="it-IT" sz="2000" b="1" dirty="0" err="1"/>
                  <a:t>what</a:t>
                </a:r>
                <a:r>
                  <a:rPr lang="it-IT" sz="2000" b="1" dirty="0"/>
                  <a:t> </a:t>
                </a:r>
                <a:r>
                  <a:rPr lang="it-IT" sz="2000" b="1" dirty="0" err="1"/>
                  <a:t>happens</a:t>
                </a:r>
                <a:r>
                  <a:rPr lang="it-IT" sz="2000" b="1" dirty="0"/>
                  <a:t> to an IMBH </a:t>
                </a:r>
                <a:r>
                  <a:rPr lang="it-IT" sz="2000" b="1" i="1" dirty="0"/>
                  <a:t>after</a:t>
                </a:r>
                <a:r>
                  <a:rPr lang="it-IT" sz="2000" b="1" dirty="0"/>
                  <a:t> </a:t>
                </a:r>
                <a:r>
                  <a:rPr lang="it-IT" sz="2000" b="1" dirty="0" err="1"/>
                  <a:t>its</a:t>
                </a:r>
                <a:r>
                  <a:rPr lang="it-IT" sz="2000" b="1" dirty="0"/>
                  <a:t> </a:t>
                </a:r>
                <a:r>
                  <a:rPr lang="it-IT" sz="2000" b="1" dirty="0" err="1"/>
                  <a:t>formation</a:t>
                </a:r>
                <a:r>
                  <a:rPr lang="it-IT" sz="2000" b="1" dirty="0"/>
                  <a:t>, </a:t>
                </a:r>
                <a:r>
                  <a:rPr lang="it-IT" sz="2000" dirty="0"/>
                  <a:t>i.e. </a:t>
                </a:r>
                <a:r>
                  <a:rPr lang="it-IT" sz="2000" dirty="0" err="1"/>
                  <a:t>its</a:t>
                </a:r>
                <a:r>
                  <a:rPr lang="it-IT" sz="2000" dirty="0"/>
                  <a:t> </a:t>
                </a:r>
                <a:r>
                  <a:rPr lang="it-IT" sz="2000" dirty="0" err="1"/>
                  <a:t>growth</a:t>
                </a:r>
                <a:r>
                  <a:rPr lang="it-IT" sz="2000" dirty="0"/>
                  <a:t> and </a:t>
                </a:r>
                <a:r>
                  <a:rPr lang="it-IT" sz="2000" dirty="0" err="1"/>
                  <a:t>retention</a:t>
                </a:r>
                <a:r>
                  <a:rPr lang="it-IT" sz="2000" dirty="0"/>
                  <a:t> over </a:t>
                </a:r>
                <a14:m>
                  <m:oMath xmlns:m="http://schemas.openxmlformats.org/officeDocument/2006/math"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∼0.1</m:t>
                    </m:r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-1</m:t>
                    </m:r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it-IT" sz="2000" b="0" i="0" smtClean="0">
                        <a:latin typeface="Cambria Math" panose="02040503050406030204" pitchFamily="18" charset="0"/>
                      </a:rPr>
                      <m:t>Gyr</m:t>
                    </m:r>
                  </m:oMath>
                </a14:m>
                <a:r>
                  <a:rPr lang="it-IT" sz="2000" dirty="0"/>
                  <a:t> </a:t>
                </a:r>
                <a:r>
                  <a:rPr lang="it-IT" sz="2000" dirty="0" err="1"/>
                  <a:t>timescales</a:t>
                </a:r>
                <a:r>
                  <a:rPr lang="it-IT" sz="2000" dirty="0"/>
                  <a:t>.</a:t>
                </a:r>
              </a:p>
            </p:txBody>
          </p:sp>
        </mc:Choice>
        <mc:Fallback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CCBB7378-00BF-3FCC-0A76-2BA7029AB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4792" y="3104220"/>
                <a:ext cx="5365246" cy="1015663"/>
              </a:xfrm>
              <a:prstGeom prst="rect">
                <a:avLst/>
              </a:prstGeom>
              <a:blipFill>
                <a:blip r:embed="rId4"/>
                <a:stretch>
                  <a:fillRect l="-1250" t="-2994" b="-1018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92A3681-F5C5-538F-C687-32EAB50EEB0D}"/>
              </a:ext>
            </a:extLst>
          </p:cNvPr>
          <p:cNvSpPr txBox="1"/>
          <p:nvPr/>
        </p:nvSpPr>
        <p:spPr>
          <a:xfrm>
            <a:off x="643256" y="5424946"/>
            <a:ext cx="4439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INA24_C7B15 project,</a:t>
            </a:r>
            <a:r>
              <a:rPr lang="it-IT" dirty="0"/>
              <a:t> on Leonardo Booster </a:t>
            </a:r>
            <a:r>
              <a:rPr lang="it-IT" b="1" dirty="0"/>
              <a:t> 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E398627-3A88-21FD-DF5E-7635EC2060E8}"/>
              </a:ext>
            </a:extLst>
          </p:cNvPr>
          <p:cNvSpPr txBox="1"/>
          <p:nvPr/>
        </p:nvSpPr>
        <p:spPr>
          <a:xfrm>
            <a:off x="460376" y="5730387"/>
            <a:ext cx="4805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Pleiadi Call 7 (Cineca), </a:t>
            </a:r>
            <a:r>
              <a:rPr lang="it-IT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granted</a:t>
            </a: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65000 core-hours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2BFDB7DD-3A6C-0C71-E424-3D848C49DA9F}"/>
              </a:ext>
            </a:extLst>
          </p:cNvPr>
          <p:cNvSpPr/>
          <p:nvPr/>
        </p:nvSpPr>
        <p:spPr>
          <a:xfrm>
            <a:off x="6057495" y="1492510"/>
            <a:ext cx="5592169" cy="1203863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solidFill>
                <a:schemeClr val="accent1"/>
              </a:solidFill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0C3DEE93-8187-BC83-7E90-70B92792065D}"/>
              </a:ext>
            </a:extLst>
          </p:cNvPr>
          <p:cNvSpPr txBox="1"/>
          <p:nvPr/>
        </p:nvSpPr>
        <p:spPr>
          <a:xfrm>
            <a:off x="6216196" y="1576048"/>
            <a:ext cx="538384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N-body </a:t>
            </a:r>
            <a:r>
              <a:rPr lang="it-IT" sz="2000" dirty="0" err="1"/>
              <a:t>simulations</a:t>
            </a:r>
            <a:r>
              <a:rPr lang="it-IT" sz="2000" dirty="0"/>
              <a:t> model the single interactions of stars and black </a:t>
            </a:r>
            <a:r>
              <a:rPr lang="it-IT" sz="2000" dirty="0" err="1"/>
              <a:t>holes</a:t>
            </a:r>
            <a:r>
              <a:rPr lang="it-IT" sz="2000" dirty="0"/>
              <a:t> </a:t>
            </a:r>
            <a:r>
              <a:rPr lang="it-IT" sz="2000" dirty="0" err="1"/>
              <a:t>providing</a:t>
            </a:r>
            <a:r>
              <a:rPr lang="it-IT" sz="2000" dirty="0"/>
              <a:t> a </a:t>
            </a:r>
            <a:r>
              <a:rPr lang="it-IT" sz="2000" b="1" dirty="0" err="1"/>
              <a:t>detailed</a:t>
            </a:r>
            <a:r>
              <a:rPr lang="it-IT" sz="2000" b="1" dirty="0"/>
              <a:t> </a:t>
            </a:r>
            <a:r>
              <a:rPr lang="it-IT" sz="2000" b="1" dirty="0" err="1"/>
              <a:t>description</a:t>
            </a:r>
            <a:r>
              <a:rPr lang="it-IT" sz="2000" b="1" dirty="0"/>
              <a:t> of IMBH assembly</a:t>
            </a:r>
            <a:r>
              <a:rPr lang="it-IT" sz="2000" dirty="0"/>
              <a:t>. 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 </a:t>
            </a:r>
          </a:p>
        </p:txBody>
      </p:sp>
      <p:pic>
        <p:nvPicPr>
          <p:cNvPr id="21" name="Immagine 20" descr="Tidal Disruption Events and What They Can Reveal About Black Holes and  Stars in Distant Galaxies | Syracuse University Today">
            <a:extLst>
              <a:ext uri="{FF2B5EF4-FFF2-40B4-BE49-F238E27FC236}">
                <a16:creationId xmlns:a16="http://schemas.microsoft.com/office/drawing/2014/main" id="{705823EE-2E5C-8880-9347-B279496FE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1748" y="4898383"/>
            <a:ext cx="2239738" cy="895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magine 21" descr="What are Gravitational Waves? | LIGO Lab | Caltech">
            <a:extLst>
              <a:ext uri="{FF2B5EF4-FFF2-40B4-BE49-F238E27FC236}">
                <a16:creationId xmlns:a16="http://schemas.microsoft.com/office/drawing/2014/main" id="{E4FF8440-B467-C113-8393-8059313AD7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0352" y="4690383"/>
            <a:ext cx="1875027" cy="1053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114F35F-3D69-C483-5612-ED3143067AE4}"/>
              </a:ext>
            </a:extLst>
          </p:cNvPr>
          <p:cNvSpPr txBox="1"/>
          <p:nvPr/>
        </p:nvSpPr>
        <p:spPr>
          <a:xfrm>
            <a:off x="6381750" y="5880313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Tidal Disruption Events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7ED22003-7F95-DCCB-94F2-3C8E352286EC}"/>
              </a:ext>
            </a:extLst>
          </p:cNvPr>
          <p:cNvSpPr txBox="1"/>
          <p:nvPr/>
        </p:nvSpPr>
        <p:spPr>
          <a:xfrm>
            <a:off x="8856838" y="5773607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Compact </a:t>
            </a:r>
            <a:r>
              <a:rPr lang="it-IT" dirty="0" err="1"/>
              <a:t>Binary</a:t>
            </a:r>
            <a:r>
              <a:rPr lang="it-IT" dirty="0"/>
              <a:t> </a:t>
            </a:r>
            <a:r>
              <a:rPr lang="it-IT" dirty="0" err="1"/>
              <a:t>Mergers</a:t>
            </a:r>
            <a:endParaRPr lang="it-I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81B8249E-9BDA-4471-B0D5-5979617FE08D}"/>
                  </a:ext>
                </a:extLst>
              </p:cNvPr>
              <p:cNvSpPr txBox="1"/>
              <p:nvPr/>
            </p:nvSpPr>
            <p:spPr>
              <a:xfrm>
                <a:off x="322310" y="705516"/>
                <a:ext cx="1207571" cy="16240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it-IT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it-IT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𝐝𝐚𝐲𝐬</m:t>
                      </m:r>
                      <m:r>
                        <a:rPr lang="it-IT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it-IT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𝐦𝐨𝐧𝐭𝐡𝐬</m:t>
                      </m:r>
                      <m:r>
                        <a:rPr lang="it-IT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it-IT" sz="2000" b="1" dirty="0">
                  <a:solidFill>
                    <a:srgbClr val="C00000"/>
                  </a:solidFill>
                </a:endParaRPr>
              </a:p>
              <a:p>
                <a:endParaRPr lang="it-IT" sz="2400" b="1" i="1" dirty="0">
                  <a:solidFill>
                    <a:srgbClr val="C00000"/>
                  </a:solidFill>
                </a:endParaRPr>
              </a:p>
              <a:p>
                <a:r>
                  <a:rPr lang="it-IT" sz="2400" b="1" i="1" dirty="0">
                    <a:solidFill>
                      <a:srgbClr val="C00000"/>
                    </a:solidFill>
                  </a:rPr>
                  <a:t> </a:t>
                </a:r>
              </a:p>
              <a:p>
                <a:endParaRPr lang="it-IT" b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81B8249E-9BDA-4471-B0D5-5979617FE0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310" y="705516"/>
                <a:ext cx="1207571" cy="1624099"/>
              </a:xfrm>
              <a:prstGeom prst="rect">
                <a:avLst/>
              </a:prstGeom>
              <a:blipFill>
                <a:blip r:embed="rId7"/>
                <a:stretch>
                  <a:fillRect l="-4040" t="-376" r="-353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65DCA5D9-6C4D-D321-C631-782E407FF7EF}"/>
                  </a:ext>
                </a:extLst>
              </p:cNvPr>
              <p:cNvSpPr txBox="1"/>
              <p:nvPr/>
            </p:nvSpPr>
            <p:spPr>
              <a:xfrm>
                <a:off x="10742738" y="2282613"/>
                <a:ext cx="1016000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sSup>
                        <m:sSupPr>
                          <m:ctrlPr>
                            <a:rPr lang="it-IT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it-IT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it-IT" sz="2400" b="0" dirty="0">
                  <a:solidFill>
                    <a:srgbClr val="C00000"/>
                  </a:solidFill>
                </a:endParaRPr>
              </a:p>
              <a:p>
                <a:endParaRPr lang="it-IT" dirty="0"/>
              </a:p>
            </p:txBody>
          </p:sp>
        </mc:Choice>
        <mc:Fallback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65DCA5D9-6C4D-D321-C631-782E407FF7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2738" y="2282613"/>
                <a:ext cx="1016000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uppo 14">
            <a:extLst>
              <a:ext uri="{FF2B5EF4-FFF2-40B4-BE49-F238E27FC236}">
                <a16:creationId xmlns:a16="http://schemas.microsoft.com/office/drawing/2014/main" id="{2B876906-7C6F-A2EA-7487-615189FA6585}"/>
              </a:ext>
            </a:extLst>
          </p:cNvPr>
          <p:cNvGrpSpPr/>
          <p:nvPr/>
        </p:nvGrpSpPr>
        <p:grpSpPr>
          <a:xfrm>
            <a:off x="10872722" y="42764"/>
            <a:ext cx="1052756" cy="653877"/>
            <a:chOff x="10547282" y="95452"/>
            <a:chExt cx="1320868" cy="825432"/>
          </a:xfrm>
        </p:grpSpPr>
        <p:pic>
          <p:nvPicPr>
            <p:cNvPr id="8" name="Elemento grafico 7" descr="Caffè con riempimento a tinta unita">
              <a:extLst>
                <a:ext uri="{FF2B5EF4-FFF2-40B4-BE49-F238E27FC236}">
                  <a16:creationId xmlns:a16="http://schemas.microsoft.com/office/drawing/2014/main" id="{258F20B5-F97D-3C0E-99AB-72E11B6C998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547282" y="95452"/>
              <a:ext cx="716193" cy="716193"/>
            </a:xfrm>
            <a:prstGeom prst="rect">
              <a:avLst/>
            </a:prstGeom>
          </p:spPr>
        </p:pic>
        <p:pic>
          <p:nvPicPr>
            <p:cNvPr id="10" name="Elemento grafico 9" descr="Busta con riempimento a tinta unita">
              <a:extLst>
                <a:ext uri="{FF2B5EF4-FFF2-40B4-BE49-F238E27FC236}">
                  <a16:creationId xmlns:a16="http://schemas.microsoft.com/office/drawing/2014/main" id="{16EF91BC-9DBE-7665-3B67-8450AA77A9D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162757" y="215491"/>
              <a:ext cx="705393" cy="7053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225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/>
      <p:bldP spid="11" grpId="0"/>
      <p:bldP spid="12" grpId="0"/>
      <p:bldP spid="23" grpId="0"/>
      <p:bldP spid="2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ttangolo 65">
            <a:extLst>
              <a:ext uri="{FF2B5EF4-FFF2-40B4-BE49-F238E27FC236}">
                <a16:creationId xmlns:a16="http://schemas.microsoft.com/office/drawing/2014/main" id="{3A97DAA0-0A37-7E0A-2C0B-FFC7F733FEBA}"/>
              </a:ext>
            </a:extLst>
          </p:cNvPr>
          <p:cNvSpPr/>
          <p:nvPr/>
        </p:nvSpPr>
        <p:spPr>
          <a:xfrm>
            <a:off x="6698827" y="2932511"/>
            <a:ext cx="4622980" cy="3102529"/>
          </a:xfrm>
          <a:prstGeom prst="rect">
            <a:avLst/>
          </a:prstGeom>
          <a:noFill/>
          <a:ln w="28575">
            <a:solidFill>
              <a:schemeClr val="accent4">
                <a:lumMod val="20000"/>
                <a:lumOff val="8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id="{47C423E7-64CD-1C25-C69D-62001FFC7AA9}"/>
              </a:ext>
            </a:extLst>
          </p:cNvPr>
          <p:cNvSpPr/>
          <p:nvPr/>
        </p:nvSpPr>
        <p:spPr>
          <a:xfrm>
            <a:off x="6808661" y="3026674"/>
            <a:ext cx="4379915" cy="1041346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C5AF1CE-F366-9F2A-322E-D950F3D2A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53" y="-215797"/>
            <a:ext cx="11099800" cy="1325563"/>
          </a:xfrm>
        </p:spPr>
        <p:txBody>
          <a:bodyPr>
            <a:normAutofit/>
          </a:bodyPr>
          <a:lstStyle/>
          <a:p>
            <a:r>
              <a:rPr lang="it-IT" sz="2000" dirty="0"/>
              <a:t>Semi-</a:t>
            </a:r>
            <a:r>
              <a:rPr lang="it-IT" sz="2000" dirty="0" err="1"/>
              <a:t>analytic</a:t>
            </a:r>
            <a:r>
              <a:rPr lang="it-IT" sz="2000" dirty="0"/>
              <a:t> </a:t>
            </a:r>
            <a:r>
              <a:rPr lang="it-IT" sz="2000" dirty="0" err="1"/>
              <a:t>population</a:t>
            </a:r>
            <a:r>
              <a:rPr lang="it-IT" sz="2000" dirty="0"/>
              <a:t> </a:t>
            </a:r>
            <a:r>
              <a:rPr lang="it-IT" sz="2000" dirty="0" err="1"/>
              <a:t>synthesis</a:t>
            </a:r>
            <a:r>
              <a:rPr lang="it-IT" sz="2000" dirty="0"/>
              <a:t> </a:t>
            </a:r>
            <a:r>
              <a:rPr lang="it-IT" sz="2000" dirty="0" err="1"/>
              <a:t>codes</a:t>
            </a:r>
            <a:r>
              <a:rPr lang="it-IT" sz="2000" dirty="0"/>
              <a:t>: </a:t>
            </a:r>
            <a:r>
              <a:rPr lang="it-IT" sz="2000" dirty="0">
                <a:latin typeface="Segoe UI Emoji" panose="020B0502040204020203" pitchFamily="34" charset="0"/>
                <a:ea typeface="Segoe UI Emoji" panose="020B0502040204020203" pitchFamily="34" charset="0"/>
              </a:rPr>
              <a:t>B-POP</a:t>
            </a:r>
            <a:endParaRPr lang="it-IT" sz="2000" dirty="0"/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950CC19D-9882-E364-5A59-7C5DDFD18015}"/>
              </a:ext>
            </a:extLst>
          </p:cNvPr>
          <p:cNvGrpSpPr/>
          <p:nvPr/>
        </p:nvGrpSpPr>
        <p:grpSpPr>
          <a:xfrm>
            <a:off x="560446" y="900975"/>
            <a:ext cx="6278048" cy="5328375"/>
            <a:chOff x="704834" y="922838"/>
            <a:chExt cx="6370380" cy="4914082"/>
          </a:xfrm>
        </p:grpSpPr>
        <p:pic>
          <p:nvPicPr>
            <p:cNvPr id="4" name="Segnaposto contenuto 3" descr="Immagine che contiene cerchio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F6413B31-77B2-32F4-AFE9-F07A5CA67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834" y="2557035"/>
              <a:ext cx="1832682" cy="1271715"/>
            </a:xfrm>
            <a:prstGeom prst="rect">
              <a:avLst/>
            </a:prstGeom>
          </p:spPr>
        </p:pic>
        <p:sp>
          <p:nvSpPr>
            <p:cNvPr id="5" name="Parentesi graffa aperta 4">
              <a:extLst>
                <a:ext uri="{FF2B5EF4-FFF2-40B4-BE49-F238E27FC236}">
                  <a16:creationId xmlns:a16="http://schemas.microsoft.com/office/drawing/2014/main" id="{84314192-25A3-7ECA-72AE-A78B5A20E84A}"/>
                </a:ext>
              </a:extLst>
            </p:cNvPr>
            <p:cNvSpPr/>
            <p:nvPr/>
          </p:nvSpPr>
          <p:spPr>
            <a:xfrm>
              <a:off x="2760531" y="1322607"/>
              <a:ext cx="372533" cy="3699933"/>
            </a:xfrm>
            <a:custGeom>
              <a:avLst/>
              <a:gdLst>
                <a:gd name="csX0" fmla="*/ 372533 w 372533"/>
                <a:gd name="csY0" fmla="*/ 3699933 h 3699933"/>
                <a:gd name="csX1" fmla="*/ 186266 w 372533"/>
                <a:gd name="csY1" fmla="*/ 3241717 h 3699933"/>
                <a:gd name="csX2" fmla="*/ 186267 w 372533"/>
                <a:gd name="csY2" fmla="*/ 2308182 h 3699933"/>
                <a:gd name="csX3" fmla="*/ 0 w 372533"/>
                <a:gd name="csY3" fmla="*/ 1849966 h 3699933"/>
                <a:gd name="csX4" fmla="*/ 186267 w 372533"/>
                <a:gd name="csY4" fmla="*/ 1391750 h 3699933"/>
                <a:gd name="csX5" fmla="*/ 186267 w 372533"/>
                <a:gd name="csY5" fmla="*/ 952989 h 3699933"/>
                <a:gd name="csX6" fmla="*/ 186267 w 372533"/>
                <a:gd name="csY6" fmla="*/ 458216 h 3699933"/>
                <a:gd name="csX7" fmla="*/ 372534 w 372533"/>
                <a:gd name="csY7" fmla="*/ 0 h 36999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72533" h="3699933" stroke="0" extrusionOk="0">
                  <a:moveTo>
                    <a:pt x="372533" y="3699933"/>
                  </a:moveTo>
                  <a:cubicBezTo>
                    <a:pt x="321543" y="3700340"/>
                    <a:pt x="168848" y="3473900"/>
                    <a:pt x="186266" y="3241717"/>
                  </a:cubicBezTo>
                  <a:cubicBezTo>
                    <a:pt x="181133" y="2942851"/>
                    <a:pt x="195960" y="2613358"/>
                    <a:pt x="186267" y="2308182"/>
                  </a:cubicBezTo>
                  <a:cubicBezTo>
                    <a:pt x="175661" y="2080871"/>
                    <a:pt x="85827" y="1844751"/>
                    <a:pt x="0" y="1849966"/>
                  </a:cubicBezTo>
                  <a:cubicBezTo>
                    <a:pt x="112164" y="1797786"/>
                    <a:pt x="178624" y="1618038"/>
                    <a:pt x="186267" y="1391750"/>
                  </a:cubicBezTo>
                  <a:cubicBezTo>
                    <a:pt x="163618" y="1185820"/>
                    <a:pt x="239954" y="1071656"/>
                    <a:pt x="186267" y="943654"/>
                  </a:cubicBezTo>
                  <a:cubicBezTo>
                    <a:pt x="132580" y="815652"/>
                    <a:pt x="196856" y="685745"/>
                    <a:pt x="186267" y="458216"/>
                  </a:cubicBezTo>
                  <a:cubicBezTo>
                    <a:pt x="178581" y="218216"/>
                    <a:pt x="266520" y="18914"/>
                    <a:pt x="372534" y="0"/>
                  </a:cubicBezTo>
                  <a:cubicBezTo>
                    <a:pt x="342865" y="1061197"/>
                    <a:pt x="384826" y="2434952"/>
                    <a:pt x="372533" y="3699933"/>
                  </a:cubicBezTo>
                  <a:close/>
                </a:path>
                <a:path w="372533" h="3699933" fill="none" extrusionOk="0">
                  <a:moveTo>
                    <a:pt x="372533" y="3699933"/>
                  </a:moveTo>
                  <a:cubicBezTo>
                    <a:pt x="270378" y="3708094"/>
                    <a:pt x="170375" y="3440938"/>
                    <a:pt x="186266" y="3241717"/>
                  </a:cubicBezTo>
                  <a:cubicBezTo>
                    <a:pt x="187557" y="2954866"/>
                    <a:pt x="168054" y="2684774"/>
                    <a:pt x="186267" y="2308182"/>
                  </a:cubicBezTo>
                  <a:cubicBezTo>
                    <a:pt x="189836" y="2045776"/>
                    <a:pt x="90547" y="1850738"/>
                    <a:pt x="0" y="1849966"/>
                  </a:cubicBezTo>
                  <a:cubicBezTo>
                    <a:pt x="65733" y="1891678"/>
                    <a:pt x="160349" y="1625792"/>
                    <a:pt x="186267" y="1391750"/>
                  </a:cubicBezTo>
                  <a:cubicBezTo>
                    <a:pt x="147589" y="1273261"/>
                    <a:pt x="200716" y="1158610"/>
                    <a:pt x="186267" y="952989"/>
                  </a:cubicBezTo>
                  <a:cubicBezTo>
                    <a:pt x="171818" y="747368"/>
                    <a:pt x="225846" y="571643"/>
                    <a:pt x="186267" y="458216"/>
                  </a:cubicBezTo>
                  <a:cubicBezTo>
                    <a:pt x="208198" y="193695"/>
                    <a:pt x="258939" y="-7125"/>
                    <a:pt x="372534" y="0"/>
                  </a:cubicBezTo>
                </a:path>
                <a:path w="372533" h="3699933" fill="none" stroke="0" extrusionOk="0">
                  <a:moveTo>
                    <a:pt x="372533" y="3699933"/>
                  </a:moveTo>
                  <a:cubicBezTo>
                    <a:pt x="276790" y="3689902"/>
                    <a:pt x="179223" y="3497091"/>
                    <a:pt x="186266" y="3241717"/>
                  </a:cubicBezTo>
                  <a:cubicBezTo>
                    <a:pt x="187068" y="2915930"/>
                    <a:pt x="206738" y="2536872"/>
                    <a:pt x="186267" y="2308182"/>
                  </a:cubicBezTo>
                  <a:cubicBezTo>
                    <a:pt x="186842" y="2051577"/>
                    <a:pt x="91793" y="1844354"/>
                    <a:pt x="0" y="1849966"/>
                  </a:cubicBezTo>
                  <a:cubicBezTo>
                    <a:pt x="152949" y="1859952"/>
                    <a:pt x="176784" y="1668201"/>
                    <a:pt x="186267" y="1391750"/>
                  </a:cubicBezTo>
                  <a:cubicBezTo>
                    <a:pt x="139540" y="1255843"/>
                    <a:pt x="234765" y="1096997"/>
                    <a:pt x="186267" y="915648"/>
                  </a:cubicBezTo>
                  <a:cubicBezTo>
                    <a:pt x="137769" y="734299"/>
                    <a:pt x="212308" y="663309"/>
                    <a:pt x="186267" y="458216"/>
                  </a:cubicBezTo>
                  <a:cubicBezTo>
                    <a:pt x="206960" y="214367"/>
                    <a:pt x="268088" y="16308"/>
                    <a:pt x="372534" y="0"/>
                  </a:cubicBezTo>
                </a:path>
              </a:pathLst>
            </a:custGeom>
            <a:ln w="57150">
              <a:solidFill>
                <a:schemeClr val="bg2">
                  <a:lumMod val="9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658789007">
                    <a:prstGeom prst="leftBrace">
                      <a:avLst>
                        <a:gd name="adj1" fmla="val 123000"/>
                        <a:gd name="adj2" fmla="val 50000"/>
                      </a:avLst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4B3188CC-CA45-DC4E-D3AC-E7D5CBA2B446}"/>
                </a:ext>
              </a:extLst>
            </p:cNvPr>
            <p:cNvGrpSpPr/>
            <p:nvPr/>
          </p:nvGrpSpPr>
          <p:grpSpPr>
            <a:xfrm>
              <a:off x="3291256" y="3940239"/>
              <a:ext cx="1628993" cy="1571132"/>
              <a:chOff x="3073400" y="4169268"/>
              <a:chExt cx="2089544" cy="1977394"/>
            </a:xfrm>
          </p:grpSpPr>
          <p:sp>
            <p:nvSpPr>
              <p:cNvPr id="42" name="Ovale 41">
                <a:extLst>
                  <a:ext uri="{FF2B5EF4-FFF2-40B4-BE49-F238E27FC236}">
                    <a16:creationId xmlns:a16="http://schemas.microsoft.com/office/drawing/2014/main" id="{ABD84BC4-C1B0-9DB1-D0CB-5628F602C1C0}"/>
                  </a:ext>
                </a:extLst>
              </p:cNvPr>
              <p:cNvSpPr/>
              <p:nvPr/>
            </p:nvSpPr>
            <p:spPr>
              <a:xfrm rot="381172">
                <a:off x="3167388" y="4169268"/>
                <a:ext cx="1995556" cy="1977394"/>
              </a:xfrm>
              <a:prstGeom prst="ellipse">
                <a:avLst/>
              </a:prstGeom>
              <a:solidFill>
                <a:schemeClr val="accent4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43" name="Ovale 42">
                <a:extLst>
                  <a:ext uri="{FF2B5EF4-FFF2-40B4-BE49-F238E27FC236}">
                    <a16:creationId xmlns:a16="http://schemas.microsoft.com/office/drawing/2014/main" id="{782DB351-5012-5035-1900-562E4E8D9707}"/>
                  </a:ext>
                </a:extLst>
              </p:cNvPr>
              <p:cNvSpPr/>
              <p:nvPr/>
            </p:nvSpPr>
            <p:spPr>
              <a:xfrm rot="381172">
                <a:off x="3844351" y="5111663"/>
                <a:ext cx="460893" cy="448592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44" name="Stella a 5 punte 43">
                <a:extLst>
                  <a:ext uri="{FF2B5EF4-FFF2-40B4-BE49-F238E27FC236}">
                    <a16:creationId xmlns:a16="http://schemas.microsoft.com/office/drawing/2014/main" id="{1EA67CAA-8E68-9F06-3E98-FC1A8CF50F4C}"/>
                  </a:ext>
                </a:extLst>
              </p:cNvPr>
              <p:cNvSpPr/>
              <p:nvPr/>
            </p:nvSpPr>
            <p:spPr>
              <a:xfrm>
                <a:off x="3384273" y="4448256"/>
                <a:ext cx="578423" cy="496819"/>
              </a:xfrm>
              <a:prstGeom prst="star5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5" name="Ovale 44">
                <a:extLst>
                  <a:ext uri="{FF2B5EF4-FFF2-40B4-BE49-F238E27FC236}">
                    <a16:creationId xmlns:a16="http://schemas.microsoft.com/office/drawing/2014/main" id="{8D28CCC0-16AD-EE3F-0EE8-9F1D63944D46}"/>
                  </a:ext>
                </a:extLst>
              </p:cNvPr>
              <p:cNvSpPr/>
              <p:nvPr/>
            </p:nvSpPr>
            <p:spPr>
              <a:xfrm rot="7502914">
                <a:off x="4273079" y="4617403"/>
                <a:ext cx="195215" cy="269007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6" name="Ovale 45">
                <a:extLst>
                  <a:ext uri="{FF2B5EF4-FFF2-40B4-BE49-F238E27FC236}">
                    <a16:creationId xmlns:a16="http://schemas.microsoft.com/office/drawing/2014/main" id="{72B24C15-7E8B-3556-4C55-158E880145EB}"/>
                  </a:ext>
                </a:extLst>
              </p:cNvPr>
              <p:cNvSpPr/>
              <p:nvPr/>
            </p:nvSpPr>
            <p:spPr>
              <a:xfrm rot="381172">
                <a:off x="4443376" y="4736263"/>
                <a:ext cx="121615" cy="11567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47" name="Ovale 46">
                <a:extLst>
                  <a:ext uri="{FF2B5EF4-FFF2-40B4-BE49-F238E27FC236}">
                    <a16:creationId xmlns:a16="http://schemas.microsoft.com/office/drawing/2014/main" id="{376C41EA-2DFD-52B8-FF28-B1C8FFF6A822}"/>
                  </a:ext>
                </a:extLst>
              </p:cNvPr>
              <p:cNvSpPr/>
              <p:nvPr/>
            </p:nvSpPr>
            <p:spPr>
              <a:xfrm rot="381172">
                <a:off x="4176382" y="4605873"/>
                <a:ext cx="121615" cy="11567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48" name="Ovale 47">
                <a:extLst>
                  <a:ext uri="{FF2B5EF4-FFF2-40B4-BE49-F238E27FC236}">
                    <a16:creationId xmlns:a16="http://schemas.microsoft.com/office/drawing/2014/main" id="{C7BA78B1-FB8D-FA60-D35E-C396AB81A5CA}"/>
                  </a:ext>
                </a:extLst>
              </p:cNvPr>
              <p:cNvSpPr/>
              <p:nvPr/>
            </p:nvSpPr>
            <p:spPr>
              <a:xfrm rot="7502914">
                <a:off x="4176218" y="5327654"/>
                <a:ext cx="358696" cy="52333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9" name="Ovale 48">
                <a:extLst>
                  <a:ext uri="{FF2B5EF4-FFF2-40B4-BE49-F238E27FC236}">
                    <a16:creationId xmlns:a16="http://schemas.microsoft.com/office/drawing/2014/main" id="{D74C0B44-9332-A212-4854-72BBC2A5A284}"/>
                  </a:ext>
                </a:extLst>
              </p:cNvPr>
              <p:cNvSpPr/>
              <p:nvPr/>
            </p:nvSpPr>
            <p:spPr>
              <a:xfrm rot="381172">
                <a:off x="4497117" y="5677608"/>
                <a:ext cx="121615" cy="11567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50" name="Arco 49">
                <a:extLst>
                  <a:ext uri="{FF2B5EF4-FFF2-40B4-BE49-F238E27FC236}">
                    <a16:creationId xmlns:a16="http://schemas.microsoft.com/office/drawing/2014/main" id="{0268C924-BEFB-7CF7-5130-359F0C358BDB}"/>
                  </a:ext>
                </a:extLst>
              </p:cNvPr>
              <p:cNvSpPr/>
              <p:nvPr/>
            </p:nvSpPr>
            <p:spPr>
              <a:xfrm>
                <a:off x="3073400" y="4641497"/>
                <a:ext cx="914400" cy="914400"/>
              </a:xfrm>
              <a:custGeom>
                <a:avLst/>
                <a:gdLst>
                  <a:gd name="csX0" fmla="*/ 793438 w 914400"/>
                  <a:gd name="csY0" fmla="*/ 147401 h 914400"/>
                  <a:gd name="csX1" fmla="*/ 914400 w 914400"/>
                  <a:gd name="csY1" fmla="*/ 457200 h 9144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14400" h="914400" stroke="0" extrusionOk="0">
                    <a:moveTo>
                      <a:pt x="793438" y="147401"/>
                    </a:moveTo>
                    <a:cubicBezTo>
                      <a:pt x="865688" y="228409"/>
                      <a:pt x="894077" y="350037"/>
                      <a:pt x="914400" y="457200"/>
                    </a:cubicBezTo>
                    <a:cubicBezTo>
                      <a:pt x="753064" y="473717"/>
                      <a:pt x="650858" y="454711"/>
                      <a:pt x="457200" y="457200"/>
                    </a:cubicBezTo>
                    <a:cubicBezTo>
                      <a:pt x="587285" y="327701"/>
                      <a:pt x="649858" y="299005"/>
                      <a:pt x="793438" y="147401"/>
                    </a:cubicBezTo>
                    <a:close/>
                  </a:path>
                  <a:path w="914400" h="914400" fill="none" extrusionOk="0">
                    <a:moveTo>
                      <a:pt x="793438" y="147401"/>
                    </a:moveTo>
                    <a:cubicBezTo>
                      <a:pt x="874248" y="225590"/>
                      <a:pt x="898669" y="340001"/>
                      <a:pt x="914400" y="457200"/>
                    </a:cubicBezTo>
                  </a:path>
                  <a:path w="914400" h="914400" fill="none" stroke="0" extrusionOk="0">
                    <a:moveTo>
                      <a:pt x="793438" y="147401"/>
                    </a:moveTo>
                    <a:cubicBezTo>
                      <a:pt x="889408" y="240512"/>
                      <a:pt x="919302" y="342991"/>
                      <a:pt x="914400" y="457200"/>
                    </a:cubicBezTo>
                  </a:path>
                </a:pathLst>
              </a:cu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9040612"/>
                          <a:gd name="adj2" fmla="val 0"/>
                        </a:avLst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1" name="Arco 50">
                <a:extLst>
                  <a:ext uri="{FF2B5EF4-FFF2-40B4-BE49-F238E27FC236}">
                    <a16:creationId xmlns:a16="http://schemas.microsoft.com/office/drawing/2014/main" id="{059B4552-F112-6398-F28F-269EA7873933}"/>
                  </a:ext>
                </a:extLst>
              </p:cNvPr>
              <p:cNvSpPr/>
              <p:nvPr/>
            </p:nvSpPr>
            <p:spPr>
              <a:xfrm rot="383646" flipH="1">
                <a:off x="4060487" y="4773640"/>
                <a:ext cx="994875" cy="914400"/>
              </a:xfrm>
              <a:custGeom>
                <a:avLst/>
                <a:gdLst>
                  <a:gd name="csX0" fmla="*/ 832485 w 994875"/>
                  <a:gd name="csY0" fmla="*/ 119263 h 914400"/>
                  <a:gd name="csX1" fmla="*/ 994876 w 994875"/>
                  <a:gd name="csY1" fmla="*/ 457200 h 9144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94875" h="914400" stroke="0" extrusionOk="0">
                    <a:moveTo>
                      <a:pt x="832485" y="119263"/>
                    </a:moveTo>
                    <a:cubicBezTo>
                      <a:pt x="917041" y="194249"/>
                      <a:pt x="975506" y="335844"/>
                      <a:pt x="994876" y="457200"/>
                    </a:cubicBezTo>
                    <a:cubicBezTo>
                      <a:pt x="800724" y="433084"/>
                      <a:pt x="683633" y="448013"/>
                      <a:pt x="497438" y="457200"/>
                    </a:cubicBezTo>
                    <a:cubicBezTo>
                      <a:pt x="593955" y="365779"/>
                      <a:pt x="705001" y="256934"/>
                      <a:pt x="832485" y="119263"/>
                    </a:cubicBezTo>
                    <a:close/>
                  </a:path>
                  <a:path w="994875" h="914400" fill="none" extrusionOk="0">
                    <a:moveTo>
                      <a:pt x="832485" y="119263"/>
                    </a:moveTo>
                    <a:cubicBezTo>
                      <a:pt x="944516" y="188220"/>
                      <a:pt x="969806" y="324735"/>
                      <a:pt x="994876" y="457200"/>
                    </a:cubicBezTo>
                  </a:path>
                  <a:path w="994875" h="914400" fill="none" stroke="0" extrusionOk="0">
                    <a:moveTo>
                      <a:pt x="832485" y="119263"/>
                    </a:moveTo>
                    <a:cubicBezTo>
                      <a:pt x="950229" y="212732"/>
                      <a:pt x="1010886" y="330473"/>
                      <a:pt x="994876" y="457200"/>
                    </a:cubicBezTo>
                  </a:path>
                </a:pathLst>
              </a:cu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8885236"/>
                          <a:gd name="adj2" fmla="val 0"/>
                        </a:avLst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DD52364F-5FA6-A21B-EF06-C726AC1CDC68}"/>
                </a:ext>
              </a:extLst>
            </p:cNvPr>
            <p:cNvGrpSpPr/>
            <p:nvPr/>
          </p:nvGrpSpPr>
          <p:grpSpPr>
            <a:xfrm>
              <a:off x="3359017" y="1300049"/>
              <a:ext cx="1365935" cy="1435505"/>
              <a:chOff x="3222998" y="1807228"/>
              <a:chExt cx="1479395" cy="1479395"/>
            </a:xfrm>
          </p:grpSpPr>
          <p:pic>
            <p:nvPicPr>
              <p:cNvPr id="29" name="Picture 2" descr="Galaxy - Free icons">
                <a:extLst>
                  <a:ext uri="{FF2B5EF4-FFF2-40B4-BE49-F238E27FC236}">
                    <a16:creationId xmlns:a16="http://schemas.microsoft.com/office/drawing/2014/main" id="{240017BC-2A9D-72BA-E3CE-3EF5BF8C0B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alphaModFix amt="47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22998" y="1807228"/>
                <a:ext cx="1479395" cy="14793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0" name="Gruppo 29">
                <a:extLst>
                  <a:ext uri="{FF2B5EF4-FFF2-40B4-BE49-F238E27FC236}">
                    <a16:creationId xmlns:a16="http://schemas.microsoft.com/office/drawing/2014/main" id="{2338F2D1-220C-DBFB-51CA-0F5D1D7575A7}"/>
                  </a:ext>
                </a:extLst>
              </p:cNvPr>
              <p:cNvGrpSpPr/>
              <p:nvPr/>
            </p:nvGrpSpPr>
            <p:grpSpPr>
              <a:xfrm>
                <a:off x="3572842" y="2210514"/>
                <a:ext cx="288234" cy="212595"/>
                <a:chOff x="3402871" y="2106561"/>
                <a:chExt cx="388609" cy="246060"/>
              </a:xfrm>
            </p:grpSpPr>
            <p:sp>
              <p:nvSpPr>
                <p:cNvPr id="39" name="Ovale 38">
                  <a:extLst>
                    <a:ext uri="{FF2B5EF4-FFF2-40B4-BE49-F238E27FC236}">
                      <a16:creationId xmlns:a16="http://schemas.microsoft.com/office/drawing/2014/main" id="{03AABC53-289B-B759-AE33-57868775A5FA}"/>
                    </a:ext>
                  </a:extLst>
                </p:cNvPr>
                <p:cNvSpPr/>
                <p:nvPr/>
              </p:nvSpPr>
              <p:spPr>
                <a:xfrm rot="7502914">
                  <a:off x="3499568" y="2118091"/>
                  <a:ext cx="195215" cy="269007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0" name="Ovale 39">
                  <a:extLst>
                    <a:ext uri="{FF2B5EF4-FFF2-40B4-BE49-F238E27FC236}">
                      <a16:creationId xmlns:a16="http://schemas.microsoft.com/office/drawing/2014/main" id="{672A45AA-46F7-4D19-2DB6-D2C9B4B2FF67}"/>
                    </a:ext>
                  </a:extLst>
                </p:cNvPr>
                <p:cNvSpPr/>
                <p:nvPr/>
              </p:nvSpPr>
              <p:spPr>
                <a:xfrm rot="381172">
                  <a:off x="3669865" y="2236951"/>
                  <a:ext cx="121615" cy="11567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  <p:sp>
              <p:nvSpPr>
                <p:cNvPr id="41" name="Ovale 40">
                  <a:extLst>
                    <a:ext uri="{FF2B5EF4-FFF2-40B4-BE49-F238E27FC236}">
                      <a16:creationId xmlns:a16="http://schemas.microsoft.com/office/drawing/2014/main" id="{828FC453-2CBB-DDCF-838D-995F01B7E010}"/>
                    </a:ext>
                  </a:extLst>
                </p:cNvPr>
                <p:cNvSpPr/>
                <p:nvPr/>
              </p:nvSpPr>
              <p:spPr>
                <a:xfrm rot="381172">
                  <a:off x="3402871" y="2106561"/>
                  <a:ext cx="121615" cy="11567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</p:grpSp>
          <p:grpSp>
            <p:nvGrpSpPr>
              <p:cNvPr id="31" name="Gruppo 30">
                <a:extLst>
                  <a:ext uri="{FF2B5EF4-FFF2-40B4-BE49-F238E27FC236}">
                    <a16:creationId xmlns:a16="http://schemas.microsoft.com/office/drawing/2014/main" id="{1471BB9A-A392-7DEE-1A10-A7C8E1848A60}"/>
                  </a:ext>
                </a:extLst>
              </p:cNvPr>
              <p:cNvGrpSpPr/>
              <p:nvPr/>
            </p:nvGrpSpPr>
            <p:grpSpPr>
              <a:xfrm rot="18515104">
                <a:off x="3924564" y="2469061"/>
                <a:ext cx="335757" cy="182504"/>
                <a:chOff x="3646945" y="2772015"/>
                <a:chExt cx="388609" cy="246060"/>
              </a:xfrm>
            </p:grpSpPr>
            <p:sp>
              <p:nvSpPr>
                <p:cNvPr id="36" name="Ovale 35">
                  <a:extLst>
                    <a:ext uri="{FF2B5EF4-FFF2-40B4-BE49-F238E27FC236}">
                      <a16:creationId xmlns:a16="http://schemas.microsoft.com/office/drawing/2014/main" id="{3156FD0B-2FEC-D144-2A96-88325C3EBC55}"/>
                    </a:ext>
                  </a:extLst>
                </p:cNvPr>
                <p:cNvSpPr/>
                <p:nvPr/>
              </p:nvSpPr>
              <p:spPr>
                <a:xfrm rot="7502914">
                  <a:off x="3743642" y="2783545"/>
                  <a:ext cx="195215" cy="269007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7" name="Ovale 36">
                  <a:extLst>
                    <a:ext uri="{FF2B5EF4-FFF2-40B4-BE49-F238E27FC236}">
                      <a16:creationId xmlns:a16="http://schemas.microsoft.com/office/drawing/2014/main" id="{65D7F743-1D4B-5665-2002-0249329656CC}"/>
                    </a:ext>
                  </a:extLst>
                </p:cNvPr>
                <p:cNvSpPr/>
                <p:nvPr/>
              </p:nvSpPr>
              <p:spPr>
                <a:xfrm rot="381172">
                  <a:off x="3913939" y="2902405"/>
                  <a:ext cx="121615" cy="11567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  <p:sp>
              <p:nvSpPr>
                <p:cNvPr id="38" name="Ovale 37">
                  <a:extLst>
                    <a:ext uri="{FF2B5EF4-FFF2-40B4-BE49-F238E27FC236}">
                      <a16:creationId xmlns:a16="http://schemas.microsoft.com/office/drawing/2014/main" id="{2D4FABD1-8869-47C3-AD18-3667C0936580}"/>
                    </a:ext>
                  </a:extLst>
                </p:cNvPr>
                <p:cNvSpPr/>
                <p:nvPr/>
              </p:nvSpPr>
              <p:spPr>
                <a:xfrm rot="381172">
                  <a:off x="3646945" y="2772015"/>
                  <a:ext cx="121615" cy="11567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</p:grpSp>
          <p:grpSp>
            <p:nvGrpSpPr>
              <p:cNvPr id="32" name="Gruppo 31">
                <a:extLst>
                  <a:ext uri="{FF2B5EF4-FFF2-40B4-BE49-F238E27FC236}">
                    <a16:creationId xmlns:a16="http://schemas.microsoft.com/office/drawing/2014/main" id="{B9EB4EE4-1952-666E-FA94-1251A52F4C2B}"/>
                  </a:ext>
                </a:extLst>
              </p:cNvPr>
              <p:cNvGrpSpPr/>
              <p:nvPr/>
            </p:nvGrpSpPr>
            <p:grpSpPr>
              <a:xfrm rot="21169421">
                <a:off x="3804168" y="2902726"/>
                <a:ext cx="288234" cy="212595"/>
                <a:chOff x="3646945" y="2772015"/>
                <a:chExt cx="388609" cy="246060"/>
              </a:xfrm>
            </p:grpSpPr>
            <p:sp>
              <p:nvSpPr>
                <p:cNvPr id="33" name="Ovale 32">
                  <a:extLst>
                    <a:ext uri="{FF2B5EF4-FFF2-40B4-BE49-F238E27FC236}">
                      <a16:creationId xmlns:a16="http://schemas.microsoft.com/office/drawing/2014/main" id="{0D9C3F1C-0D20-AD44-E43E-314C5DD84633}"/>
                    </a:ext>
                  </a:extLst>
                </p:cNvPr>
                <p:cNvSpPr/>
                <p:nvPr/>
              </p:nvSpPr>
              <p:spPr>
                <a:xfrm rot="7502914">
                  <a:off x="3743642" y="2783545"/>
                  <a:ext cx="195215" cy="269007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4" name="Ovale 33">
                  <a:extLst>
                    <a:ext uri="{FF2B5EF4-FFF2-40B4-BE49-F238E27FC236}">
                      <a16:creationId xmlns:a16="http://schemas.microsoft.com/office/drawing/2014/main" id="{6162FB0E-0749-7F50-9E27-CDC86C29669C}"/>
                    </a:ext>
                  </a:extLst>
                </p:cNvPr>
                <p:cNvSpPr/>
                <p:nvPr/>
              </p:nvSpPr>
              <p:spPr>
                <a:xfrm rot="381172">
                  <a:off x="3913939" y="2902405"/>
                  <a:ext cx="121615" cy="11567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  <p:sp>
              <p:nvSpPr>
                <p:cNvPr id="35" name="Ovale 34">
                  <a:extLst>
                    <a:ext uri="{FF2B5EF4-FFF2-40B4-BE49-F238E27FC236}">
                      <a16:creationId xmlns:a16="http://schemas.microsoft.com/office/drawing/2014/main" id="{A36553B9-34B3-5015-84AE-E0FF8525C8FC}"/>
                    </a:ext>
                  </a:extLst>
                </p:cNvPr>
                <p:cNvSpPr/>
                <p:nvPr/>
              </p:nvSpPr>
              <p:spPr>
                <a:xfrm rot="381172">
                  <a:off x="3646945" y="2772015"/>
                  <a:ext cx="121615" cy="11567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</p:grpSp>
        </p:grp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CB344F04-013E-985B-21E5-1802A3848E13}"/>
                </a:ext>
              </a:extLst>
            </p:cNvPr>
            <p:cNvSpPr txBox="1"/>
            <p:nvPr/>
          </p:nvSpPr>
          <p:spPr>
            <a:xfrm>
              <a:off x="3216116" y="922838"/>
              <a:ext cx="2868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err="1"/>
                <a:t>Isolated</a:t>
              </a:r>
              <a:r>
                <a:rPr lang="it-IT" dirty="0"/>
                <a:t> &amp; </a:t>
              </a:r>
              <a:r>
                <a:rPr lang="it-IT" dirty="0" err="1"/>
                <a:t>dynamical</a:t>
              </a:r>
              <a:r>
                <a:rPr lang="it-IT" dirty="0"/>
                <a:t>:</a:t>
              </a: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A0C2BF3D-8464-6330-4E29-5EE97768A8B0}"/>
                </a:ext>
              </a:extLst>
            </p:cNvPr>
            <p:cNvSpPr txBox="1"/>
            <p:nvPr/>
          </p:nvSpPr>
          <p:spPr>
            <a:xfrm>
              <a:off x="3293436" y="3504513"/>
              <a:ext cx="1664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err="1"/>
                <a:t>Only</a:t>
              </a:r>
              <a:r>
                <a:rPr lang="it-IT" dirty="0"/>
                <a:t> </a:t>
              </a:r>
              <a:r>
                <a:rPr lang="it-IT" dirty="0" err="1"/>
                <a:t>dynamical</a:t>
              </a:r>
              <a:r>
                <a:rPr lang="it-IT" dirty="0"/>
                <a:t>:</a:t>
              </a:r>
            </a:p>
          </p:txBody>
        </p:sp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7B6B725B-A157-5DAC-18FF-C301436375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52904" y="1252785"/>
              <a:ext cx="3501" cy="3473019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CasellaDiTesto 10">
                  <a:extLst>
                    <a:ext uri="{FF2B5EF4-FFF2-40B4-BE49-F238E27FC236}">
                      <a16:creationId xmlns:a16="http://schemas.microsoft.com/office/drawing/2014/main" id="{0787968A-F831-C7A7-8392-7C5ADCECF252}"/>
                    </a:ext>
                  </a:extLst>
                </p:cNvPr>
                <p:cNvSpPr txBox="1"/>
                <p:nvPr/>
              </p:nvSpPr>
              <p:spPr>
                <a:xfrm>
                  <a:off x="5560620" y="2666060"/>
                  <a:ext cx="1090739" cy="3814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dirty="0"/>
                    <a:t>100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</m:oMath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39" name="CasellaDiTesto 38">
                  <a:extLst>
                    <a:ext uri="{FF2B5EF4-FFF2-40B4-BE49-F238E27FC236}">
                      <a16:creationId xmlns:a16="http://schemas.microsoft.com/office/drawing/2014/main" id="{65204110-1DD7-5A57-44B2-522FE3B4D2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60620" y="2666060"/>
                  <a:ext cx="1090739" cy="381451"/>
                </a:xfrm>
                <a:prstGeom prst="rect">
                  <a:avLst/>
                </a:prstGeom>
                <a:blipFill>
                  <a:blip r:embed="rId6"/>
                  <a:stretch>
                    <a:fillRect l="-4265" t="-3947" b="-2632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CasellaDiTesto 11">
                  <a:extLst>
                    <a:ext uri="{FF2B5EF4-FFF2-40B4-BE49-F238E27FC236}">
                      <a16:creationId xmlns:a16="http://schemas.microsoft.com/office/drawing/2014/main" id="{47162E55-D7E2-136D-007C-6E12283450DA}"/>
                    </a:ext>
                  </a:extLst>
                </p:cNvPr>
                <p:cNvSpPr txBox="1"/>
                <p:nvPr/>
              </p:nvSpPr>
              <p:spPr>
                <a:xfrm>
                  <a:off x="5533451" y="4296643"/>
                  <a:ext cx="1541763" cy="3814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a14:m>
                  <a:r>
                    <a:rPr lang="it-IT" dirty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</m:oMath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40" name="CasellaDiTesto 39">
                  <a:extLst>
                    <a:ext uri="{FF2B5EF4-FFF2-40B4-BE49-F238E27FC236}">
                      <a16:creationId xmlns:a16="http://schemas.microsoft.com/office/drawing/2014/main" id="{FC807412-7958-25F4-A7A0-06459C3C6F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33451" y="4296643"/>
                  <a:ext cx="1541763" cy="38145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F8FD9024-5B40-30DC-E381-9709C33B7A25}"/>
                </a:ext>
              </a:extLst>
            </p:cNvPr>
            <p:cNvSpPr txBox="1"/>
            <p:nvPr/>
          </p:nvSpPr>
          <p:spPr>
            <a:xfrm rot="5400000">
              <a:off x="5022108" y="1761630"/>
              <a:ext cx="762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stellar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9D235966-9510-497C-D9D1-B9DE7D7B6940}"/>
                </a:ext>
              </a:extLst>
            </p:cNvPr>
            <p:cNvSpPr txBox="1"/>
            <p:nvPr/>
          </p:nvSpPr>
          <p:spPr>
            <a:xfrm rot="5400000">
              <a:off x="4709101" y="3417047"/>
              <a:ext cx="1359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intermediate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7E71088B-8D61-ED23-B219-5FE9F58AFBCA}"/>
                </a:ext>
              </a:extLst>
            </p:cNvPr>
            <p:cNvSpPr txBox="1"/>
            <p:nvPr/>
          </p:nvSpPr>
          <p:spPr>
            <a:xfrm rot="5400000">
              <a:off x="4670041" y="4915043"/>
              <a:ext cx="14642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supermassive</a:t>
              </a:r>
              <a:endParaRPr lang="it-IT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16" name="Connettore diritto 15">
              <a:extLst>
                <a:ext uri="{FF2B5EF4-FFF2-40B4-BE49-F238E27FC236}">
                  <a16:creationId xmlns:a16="http://schemas.microsoft.com/office/drawing/2014/main" id="{E4748957-2510-612C-331C-ACA92BF9F59C}"/>
                </a:ext>
              </a:extLst>
            </p:cNvPr>
            <p:cNvCxnSpPr>
              <a:cxnSpLocks/>
            </p:cNvCxnSpPr>
            <p:nvPr/>
          </p:nvCxnSpPr>
          <p:spPr>
            <a:xfrm>
              <a:off x="5552904" y="4783707"/>
              <a:ext cx="0" cy="1053213"/>
            </a:xfrm>
            <a:prstGeom prst="line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ECA772C5-20C0-A297-12DC-16740BCA0E5D}"/>
                </a:ext>
              </a:extLst>
            </p:cNvPr>
            <p:cNvGrpSpPr/>
            <p:nvPr/>
          </p:nvGrpSpPr>
          <p:grpSpPr>
            <a:xfrm>
              <a:off x="4239892" y="2191331"/>
              <a:ext cx="785232" cy="796078"/>
              <a:chOff x="3073400" y="4169268"/>
              <a:chExt cx="2089544" cy="1977394"/>
            </a:xfrm>
          </p:grpSpPr>
          <p:sp>
            <p:nvSpPr>
              <p:cNvPr id="19" name="Ovale 18">
                <a:extLst>
                  <a:ext uri="{FF2B5EF4-FFF2-40B4-BE49-F238E27FC236}">
                    <a16:creationId xmlns:a16="http://schemas.microsoft.com/office/drawing/2014/main" id="{98D76A21-23EE-0308-10CB-AF7040976329}"/>
                  </a:ext>
                </a:extLst>
              </p:cNvPr>
              <p:cNvSpPr/>
              <p:nvPr/>
            </p:nvSpPr>
            <p:spPr>
              <a:xfrm rot="381172">
                <a:off x="3167388" y="4169268"/>
                <a:ext cx="1995556" cy="1977394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0" name="Ovale 19">
                <a:extLst>
                  <a:ext uri="{FF2B5EF4-FFF2-40B4-BE49-F238E27FC236}">
                    <a16:creationId xmlns:a16="http://schemas.microsoft.com/office/drawing/2014/main" id="{FC8B7076-0340-03A4-94B0-0B396D0CDB9F}"/>
                  </a:ext>
                </a:extLst>
              </p:cNvPr>
              <p:cNvSpPr/>
              <p:nvPr/>
            </p:nvSpPr>
            <p:spPr>
              <a:xfrm rot="381172">
                <a:off x="3844351" y="5111663"/>
                <a:ext cx="460893" cy="448592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1" name="Stella a 5 punte 20">
                <a:extLst>
                  <a:ext uri="{FF2B5EF4-FFF2-40B4-BE49-F238E27FC236}">
                    <a16:creationId xmlns:a16="http://schemas.microsoft.com/office/drawing/2014/main" id="{B422DE1E-D083-7EAF-5B50-044B524FD823}"/>
                  </a:ext>
                </a:extLst>
              </p:cNvPr>
              <p:cNvSpPr/>
              <p:nvPr/>
            </p:nvSpPr>
            <p:spPr>
              <a:xfrm>
                <a:off x="3384273" y="4448256"/>
                <a:ext cx="578423" cy="496819"/>
              </a:xfrm>
              <a:prstGeom prst="star5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2" name="Ovale 21">
                <a:extLst>
                  <a:ext uri="{FF2B5EF4-FFF2-40B4-BE49-F238E27FC236}">
                    <a16:creationId xmlns:a16="http://schemas.microsoft.com/office/drawing/2014/main" id="{373820A0-D8DF-9C8B-B2E6-5C51FBA39A64}"/>
                  </a:ext>
                </a:extLst>
              </p:cNvPr>
              <p:cNvSpPr/>
              <p:nvPr/>
            </p:nvSpPr>
            <p:spPr>
              <a:xfrm rot="7502914">
                <a:off x="4273079" y="4617403"/>
                <a:ext cx="195215" cy="269007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3" name="Ovale 22">
                <a:extLst>
                  <a:ext uri="{FF2B5EF4-FFF2-40B4-BE49-F238E27FC236}">
                    <a16:creationId xmlns:a16="http://schemas.microsoft.com/office/drawing/2014/main" id="{219621AD-8DF0-AF7C-1530-675E91AB34C3}"/>
                  </a:ext>
                </a:extLst>
              </p:cNvPr>
              <p:cNvSpPr/>
              <p:nvPr/>
            </p:nvSpPr>
            <p:spPr>
              <a:xfrm rot="381172">
                <a:off x="4443376" y="4736263"/>
                <a:ext cx="121615" cy="11567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4" name="Ovale 23">
                <a:extLst>
                  <a:ext uri="{FF2B5EF4-FFF2-40B4-BE49-F238E27FC236}">
                    <a16:creationId xmlns:a16="http://schemas.microsoft.com/office/drawing/2014/main" id="{B71669D5-BB6C-A956-1C38-CB4ECD526561}"/>
                  </a:ext>
                </a:extLst>
              </p:cNvPr>
              <p:cNvSpPr/>
              <p:nvPr/>
            </p:nvSpPr>
            <p:spPr>
              <a:xfrm rot="381172">
                <a:off x="4176382" y="4605873"/>
                <a:ext cx="121615" cy="11567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5" name="Ovale 24">
                <a:extLst>
                  <a:ext uri="{FF2B5EF4-FFF2-40B4-BE49-F238E27FC236}">
                    <a16:creationId xmlns:a16="http://schemas.microsoft.com/office/drawing/2014/main" id="{53E42982-CFB0-91A9-888A-921C16963087}"/>
                  </a:ext>
                </a:extLst>
              </p:cNvPr>
              <p:cNvSpPr/>
              <p:nvPr/>
            </p:nvSpPr>
            <p:spPr>
              <a:xfrm rot="7502914">
                <a:off x="4176218" y="5327654"/>
                <a:ext cx="358696" cy="52333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6" name="Ovale 25">
                <a:extLst>
                  <a:ext uri="{FF2B5EF4-FFF2-40B4-BE49-F238E27FC236}">
                    <a16:creationId xmlns:a16="http://schemas.microsoft.com/office/drawing/2014/main" id="{2371E7A5-8898-B95E-B070-BDC12A117566}"/>
                  </a:ext>
                </a:extLst>
              </p:cNvPr>
              <p:cNvSpPr/>
              <p:nvPr/>
            </p:nvSpPr>
            <p:spPr>
              <a:xfrm rot="381172">
                <a:off x="4497117" y="5677608"/>
                <a:ext cx="121615" cy="11567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7" name="Arco 26">
                <a:extLst>
                  <a:ext uri="{FF2B5EF4-FFF2-40B4-BE49-F238E27FC236}">
                    <a16:creationId xmlns:a16="http://schemas.microsoft.com/office/drawing/2014/main" id="{20D2171A-1115-0AB9-FB7C-7EE5E1CD056A}"/>
                  </a:ext>
                </a:extLst>
              </p:cNvPr>
              <p:cNvSpPr/>
              <p:nvPr/>
            </p:nvSpPr>
            <p:spPr>
              <a:xfrm>
                <a:off x="3073400" y="4641497"/>
                <a:ext cx="914400" cy="914400"/>
              </a:xfrm>
              <a:custGeom>
                <a:avLst/>
                <a:gdLst>
                  <a:gd name="csX0" fmla="*/ 793438 w 914400"/>
                  <a:gd name="csY0" fmla="*/ 147401 h 914400"/>
                  <a:gd name="csX1" fmla="*/ 914400 w 914400"/>
                  <a:gd name="csY1" fmla="*/ 457200 h 9144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14400" h="914400" stroke="0" extrusionOk="0">
                    <a:moveTo>
                      <a:pt x="793438" y="147401"/>
                    </a:moveTo>
                    <a:cubicBezTo>
                      <a:pt x="865688" y="228409"/>
                      <a:pt x="894077" y="350037"/>
                      <a:pt x="914400" y="457200"/>
                    </a:cubicBezTo>
                    <a:cubicBezTo>
                      <a:pt x="753064" y="473717"/>
                      <a:pt x="650858" y="454711"/>
                      <a:pt x="457200" y="457200"/>
                    </a:cubicBezTo>
                    <a:cubicBezTo>
                      <a:pt x="587285" y="327701"/>
                      <a:pt x="649858" y="299005"/>
                      <a:pt x="793438" y="147401"/>
                    </a:cubicBezTo>
                    <a:close/>
                  </a:path>
                  <a:path w="914400" h="914400" fill="none" extrusionOk="0">
                    <a:moveTo>
                      <a:pt x="793438" y="147401"/>
                    </a:moveTo>
                    <a:cubicBezTo>
                      <a:pt x="874248" y="225590"/>
                      <a:pt x="898669" y="340001"/>
                      <a:pt x="914400" y="457200"/>
                    </a:cubicBezTo>
                  </a:path>
                  <a:path w="914400" h="914400" fill="none" stroke="0" extrusionOk="0">
                    <a:moveTo>
                      <a:pt x="793438" y="147401"/>
                    </a:moveTo>
                    <a:cubicBezTo>
                      <a:pt x="889408" y="240512"/>
                      <a:pt x="919302" y="342991"/>
                      <a:pt x="914400" y="457200"/>
                    </a:cubicBezTo>
                  </a:path>
                </a:pathLst>
              </a:cu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9040612"/>
                          <a:gd name="adj2" fmla="val 0"/>
                        </a:avLst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8" name="Arco 27">
                <a:extLst>
                  <a:ext uri="{FF2B5EF4-FFF2-40B4-BE49-F238E27FC236}">
                    <a16:creationId xmlns:a16="http://schemas.microsoft.com/office/drawing/2014/main" id="{01B73894-88A7-D76D-A332-1A15FA2D60DD}"/>
                  </a:ext>
                </a:extLst>
              </p:cNvPr>
              <p:cNvSpPr/>
              <p:nvPr/>
            </p:nvSpPr>
            <p:spPr>
              <a:xfrm rot="383646" flipH="1">
                <a:off x="4060487" y="4773640"/>
                <a:ext cx="994875" cy="914400"/>
              </a:xfrm>
              <a:custGeom>
                <a:avLst/>
                <a:gdLst>
                  <a:gd name="csX0" fmla="*/ 832485 w 994875"/>
                  <a:gd name="csY0" fmla="*/ 119263 h 914400"/>
                  <a:gd name="csX1" fmla="*/ 994876 w 994875"/>
                  <a:gd name="csY1" fmla="*/ 457200 h 9144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94875" h="914400" stroke="0" extrusionOk="0">
                    <a:moveTo>
                      <a:pt x="832485" y="119263"/>
                    </a:moveTo>
                    <a:cubicBezTo>
                      <a:pt x="917041" y="194249"/>
                      <a:pt x="975506" y="335844"/>
                      <a:pt x="994876" y="457200"/>
                    </a:cubicBezTo>
                    <a:cubicBezTo>
                      <a:pt x="800724" y="433084"/>
                      <a:pt x="683633" y="448013"/>
                      <a:pt x="497438" y="457200"/>
                    </a:cubicBezTo>
                    <a:cubicBezTo>
                      <a:pt x="593955" y="365779"/>
                      <a:pt x="705001" y="256934"/>
                      <a:pt x="832485" y="119263"/>
                    </a:cubicBezTo>
                    <a:close/>
                  </a:path>
                  <a:path w="994875" h="914400" fill="none" extrusionOk="0">
                    <a:moveTo>
                      <a:pt x="832485" y="119263"/>
                    </a:moveTo>
                    <a:cubicBezTo>
                      <a:pt x="944516" y="188220"/>
                      <a:pt x="969806" y="324735"/>
                      <a:pt x="994876" y="457200"/>
                    </a:cubicBezTo>
                  </a:path>
                  <a:path w="994875" h="914400" fill="none" stroke="0" extrusionOk="0">
                    <a:moveTo>
                      <a:pt x="832485" y="119263"/>
                    </a:moveTo>
                    <a:cubicBezTo>
                      <a:pt x="950229" y="212732"/>
                      <a:pt x="1010886" y="330473"/>
                      <a:pt x="994876" y="457200"/>
                    </a:cubicBezTo>
                  </a:path>
                </a:pathLst>
              </a:cu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8885236"/>
                          <a:gd name="adj2" fmla="val 0"/>
                        </a:avLst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CasellaDiTesto 17">
                  <a:extLst>
                    <a:ext uri="{FF2B5EF4-FFF2-40B4-BE49-F238E27FC236}">
                      <a16:creationId xmlns:a16="http://schemas.microsoft.com/office/drawing/2014/main" id="{EB8388FA-19FF-AEF1-841B-2F283C34EEA0}"/>
                    </a:ext>
                  </a:extLst>
                </p:cNvPr>
                <p:cNvSpPr txBox="1"/>
                <p:nvPr/>
              </p:nvSpPr>
              <p:spPr>
                <a:xfrm>
                  <a:off x="5597672" y="1375000"/>
                  <a:ext cx="1090739" cy="314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dirty="0"/>
                    <a:t>5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</m:oMath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38" name="CasellaDiTesto 37">
                  <a:extLst>
                    <a:ext uri="{FF2B5EF4-FFF2-40B4-BE49-F238E27FC236}">
                      <a16:creationId xmlns:a16="http://schemas.microsoft.com/office/drawing/2014/main" id="{4F51F225-F7D5-86E2-E291-0CCBE64689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7672" y="1375000"/>
                  <a:ext cx="1090739" cy="314091"/>
                </a:xfrm>
                <a:prstGeom prst="rect">
                  <a:avLst/>
                </a:prstGeom>
                <a:blipFill>
                  <a:blip r:embed="rId8"/>
                  <a:stretch>
                    <a:fillRect l="-4265" t="-4762" b="-23810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0F48D8A9-F3C5-E621-A18E-520318D20C1A}"/>
              </a:ext>
            </a:extLst>
          </p:cNvPr>
          <p:cNvSpPr txBox="1"/>
          <p:nvPr/>
        </p:nvSpPr>
        <p:spPr>
          <a:xfrm>
            <a:off x="614790" y="4049901"/>
            <a:ext cx="16974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Arca Sedda &amp; Benacquista (2020), Arca Sedda+ (2023)</a:t>
            </a:r>
            <a:b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0F33C4F1-E9B8-3E23-5BC4-07DD8A3D6EF6}"/>
              </a:ext>
            </a:extLst>
          </p:cNvPr>
          <p:cNvSpPr txBox="1"/>
          <p:nvPr/>
        </p:nvSpPr>
        <p:spPr>
          <a:xfrm>
            <a:off x="7002558" y="2519832"/>
            <a:ext cx="4343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[New!] </a:t>
            </a:r>
            <a:r>
              <a:rPr lang="it-IT" dirty="0"/>
              <a:t>Stellar </a:t>
            </a:r>
            <a:r>
              <a:rPr lang="it-IT" dirty="0" err="1"/>
              <a:t>collisions</a:t>
            </a:r>
            <a:r>
              <a:rPr lang="it-IT" dirty="0"/>
              <a:t> </a:t>
            </a:r>
            <a:r>
              <a:rPr lang="it-IT" dirty="0" err="1"/>
              <a:t>prescriptions</a:t>
            </a:r>
            <a:r>
              <a:rPr lang="it-IT" dirty="0"/>
              <a:t> </a:t>
            </a:r>
            <a:r>
              <a:rPr lang="it-IT" dirty="0" err="1"/>
              <a:t>tuned</a:t>
            </a:r>
            <a:r>
              <a:rPr lang="it-IT" dirty="0"/>
              <a:t> on N-body </a:t>
            </a:r>
            <a:r>
              <a:rPr lang="it-IT" dirty="0" err="1"/>
              <a:t>simulations</a:t>
            </a:r>
            <a:r>
              <a:rPr lang="it-IT" dirty="0"/>
              <a:t> </a:t>
            </a: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(DRAGON-II &amp; BI-FROST </a:t>
            </a:r>
            <a:r>
              <a:rPr lang="it-IT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simulations</a:t>
            </a: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b="1" dirty="0"/>
          </a:p>
          <a:p>
            <a:endParaRPr lang="it-IT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CasellaDiTesto 58">
                <a:extLst>
                  <a:ext uri="{FF2B5EF4-FFF2-40B4-BE49-F238E27FC236}">
                    <a16:creationId xmlns:a16="http://schemas.microsoft.com/office/drawing/2014/main" id="{EE458F2A-E2F6-40EB-666F-C91841F88784}"/>
                  </a:ext>
                </a:extLst>
              </p:cNvPr>
              <p:cNvSpPr txBox="1"/>
              <p:nvPr/>
            </p:nvSpPr>
            <p:spPr>
              <a:xfrm>
                <a:off x="7405205" y="4240467"/>
                <a:ext cx="3877871" cy="415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it-IT" b="1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d>
                      <m:dPr>
                        <m:ctrlPr>
                          <a:rPr lang="it-IT" b="1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it-IT" b="1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b="1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e>
                          <m:sup>
                            <m:r>
                              <a:rPr lang="it-IT" b="1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sup>
                        </m:sSup>
                      </m:e>
                    </m:d>
                  </m:oMath>
                </a14:m>
                <a:r>
                  <a:rPr lang="it-IT" b="1" dirty="0">
                    <a:solidFill>
                      <a:schemeClr val="accent4"/>
                    </a:solidFill>
                  </a:rPr>
                  <a:t> </a:t>
                </a:r>
                <a:r>
                  <a:rPr lang="it-IT" b="1" dirty="0" err="1">
                    <a:solidFill>
                      <a:schemeClr val="accent4"/>
                    </a:solidFill>
                  </a:rPr>
                  <a:t>BBHs</a:t>
                </a:r>
                <a:r>
                  <a:rPr lang="it-IT" b="1" dirty="0">
                    <a:solidFill>
                      <a:schemeClr val="accent4"/>
                    </a:solidFill>
                  </a:rPr>
                  <a:t> in </a:t>
                </a:r>
                <a14:m>
                  <m:oMath xmlns:m="http://schemas.openxmlformats.org/officeDocument/2006/math">
                    <m:r>
                      <a:rPr lang="it-IT" b="1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it-IT" b="1" dirty="0">
                    <a:solidFill>
                      <a:schemeClr val="accent4"/>
                    </a:solidFill>
                  </a:rPr>
                  <a:t> </a:t>
                </a:r>
                <a:r>
                  <a:rPr lang="it-IT" b="1" dirty="0" err="1">
                    <a:solidFill>
                      <a:schemeClr val="accent4"/>
                    </a:solidFill>
                  </a:rPr>
                  <a:t>few</a:t>
                </a:r>
                <a:r>
                  <a:rPr lang="it-IT" b="1" dirty="0">
                    <a:solidFill>
                      <a:schemeClr val="accent4"/>
                    </a:solidFill>
                  </a:rPr>
                  <a:t> hours</a:t>
                </a:r>
                <a:r>
                  <a:rPr lang="it-IT" dirty="0">
                    <a:solidFill>
                      <a:schemeClr val="accent4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9" name="CasellaDiTesto 58">
                <a:extLst>
                  <a:ext uri="{FF2B5EF4-FFF2-40B4-BE49-F238E27FC236}">
                    <a16:creationId xmlns:a16="http://schemas.microsoft.com/office/drawing/2014/main" id="{EE458F2A-E2F6-40EB-666F-C91841F887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5205" y="4240467"/>
                <a:ext cx="3877871" cy="415242"/>
              </a:xfrm>
              <a:prstGeom prst="rect">
                <a:avLst/>
              </a:prstGeom>
              <a:blipFill>
                <a:blip r:embed="rId9"/>
                <a:stretch>
                  <a:fillRect t="-1471" b="-1911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ttangolo 60">
            <a:extLst>
              <a:ext uri="{FF2B5EF4-FFF2-40B4-BE49-F238E27FC236}">
                <a16:creationId xmlns:a16="http://schemas.microsoft.com/office/drawing/2014/main" id="{5762ABDB-BA0C-E0A3-C473-8DF6CDF7C4E2}"/>
              </a:ext>
            </a:extLst>
          </p:cNvPr>
          <p:cNvSpPr/>
          <p:nvPr/>
        </p:nvSpPr>
        <p:spPr>
          <a:xfrm>
            <a:off x="6808661" y="4843934"/>
            <a:ext cx="4343400" cy="1041346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asellaDiTesto 61">
                <a:extLst>
                  <a:ext uri="{FF2B5EF4-FFF2-40B4-BE49-F238E27FC236}">
                    <a16:creationId xmlns:a16="http://schemas.microsoft.com/office/drawing/2014/main" id="{6BF057D5-DC27-3453-5A62-9EB2ADEBF451}"/>
                  </a:ext>
                </a:extLst>
              </p:cNvPr>
              <p:cNvSpPr txBox="1"/>
              <p:nvPr/>
            </p:nvSpPr>
            <p:spPr>
              <a:xfrm>
                <a:off x="7266196" y="4943074"/>
                <a:ext cx="3531813" cy="92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3 sets </a:t>
                </a:r>
                <a:r>
                  <a:rPr lang="it-IT" dirty="0"/>
                  <a:t>of </a:t>
                </a:r>
                <a:r>
                  <a:rPr lang="it-IT" dirty="0" err="1"/>
                  <a:t>simulations</a:t>
                </a:r>
                <a:r>
                  <a:rPr lang="it-IT" dirty="0"/>
                  <a:t>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b="1" i="1"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b="1" i="1"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it-IT" b="1" i="1" smtClean="0"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sup>
                    </m:sSup>
                  </m:oMath>
                </a14:m>
                <a:r>
                  <a:rPr lang="it-IT" dirty="0">
                    <a:solidFill>
                      <a:schemeClr val="tx2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it-IT" b="1" dirty="0" err="1">
                    <a:solidFill>
                      <a:schemeClr val="tx2">
                        <a:lumMod val="50000"/>
                        <a:lumOff val="50000"/>
                      </a:schemeClr>
                    </a:solidFill>
                  </a:rPr>
                  <a:t>BBHs</a:t>
                </a:r>
                <a:r>
                  <a:rPr lang="it-IT" dirty="0"/>
                  <a:t>, </a:t>
                </a:r>
                <a:r>
                  <a:rPr lang="it-IT" dirty="0" err="1"/>
                  <a:t>equally</a:t>
                </a:r>
                <a:r>
                  <a:rPr lang="it-IT" dirty="0"/>
                  <a:t> </a:t>
                </a:r>
                <a:r>
                  <a:rPr lang="it-IT" dirty="0" err="1"/>
                  <a:t>distributed</a:t>
                </a:r>
                <a:r>
                  <a:rPr lang="it-IT" dirty="0"/>
                  <a:t> </a:t>
                </a:r>
                <a:r>
                  <a:rPr lang="it-IT" dirty="0" err="1"/>
                  <a:t>among</a:t>
                </a:r>
                <a:r>
                  <a:rPr lang="it-IT" dirty="0"/>
                  <a:t> </a:t>
                </a:r>
                <a:r>
                  <a:rPr lang="it-IT" dirty="0" err="1"/>
                  <a:t>YCs</a:t>
                </a:r>
                <a:r>
                  <a:rPr lang="it-IT" dirty="0"/>
                  <a:t>, </a:t>
                </a:r>
                <a:r>
                  <a:rPr lang="it-IT" dirty="0" err="1"/>
                  <a:t>GCs</a:t>
                </a:r>
                <a:r>
                  <a:rPr lang="it-IT" dirty="0"/>
                  <a:t> and </a:t>
                </a:r>
                <a:r>
                  <a:rPr lang="it-IT" dirty="0" err="1"/>
                  <a:t>NSCs</a:t>
                </a:r>
                <a:endParaRPr lang="it-IT" dirty="0"/>
              </a:p>
            </p:txBody>
          </p:sp>
        </mc:Choice>
        <mc:Fallback xmlns="">
          <p:sp>
            <p:nvSpPr>
              <p:cNvPr id="62" name="CasellaDiTesto 61">
                <a:extLst>
                  <a:ext uri="{FF2B5EF4-FFF2-40B4-BE49-F238E27FC236}">
                    <a16:creationId xmlns:a16="http://schemas.microsoft.com/office/drawing/2014/main" id="{6BF057D5-DC27-3453-5A62-9EB2ADEBF4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6196" y="4943074"/>
                <a:ext cx="3531813" cy="929550"/>
              </a:xfrm>
              <a:prstGeom prst="rect">
                <a:avLst/>
              </a:prstGeom>
              <a:blipFill>
                <a:blip r:embed="rId10"/>
                <a:stretch>
                  <a:fillRect l="-173" t="-2632" r="-345" b="-1052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3" name="Immagine 62" descr="Immagine che contiene modello, quadrato, pixel, design&#10;&#10;Il contenuto generato dall'IA potrebbe non essere corretto.">
            <a:extLst>
              <a:ext uri="{FF2B5EF4-FFF2-40B4-BE49-F238E27FC236}">
                <a16:creationId xmlns:a16="http://schemas.microsoft.com/office/drawing/2014/main" id="{A7710C60-1A25-8B6C-8792-7E4C124D94D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8934" y="3959896"/>
            <a:ext cx="984684" cy="984684"/>
          </a:xfrm>
          <a:prstGeom prst="rect">
            <a:avLst/>
          </a:prstGeom>
          <a:ln w="38100">
            <a:solidFill>
              <a:schemeClr val="accent4"/>
            </a:solidFill>
          </a:ln>
        </p:spPr>
      </p:pic>
      <p:sp>
        <p:nvSpPr>
          <p:cNvPr id="64" name="CasellaDiTesto 63">
            <a:extLst>
              <a:ext uri="{FF2B5EF4-FFF2-40B4-BE49-F238E27FC236}">
                <a16:creationId xmlns:a16="http://schemas.microsoft.com/office/drawing/2014/main" id="{0CC7FCAC-DD21-5B82-25A9-98F630DA6F47}"/>
              </a:ext>
            </a:extLst>
          </p:cNvPr>
          <p:cNvSpPr txBox="1"/>
          <p:nvPr/>
        </p:nvSpPr>
        <p:spPr>
          <a:xfrm rot="5400000">
            <a:off x="10810963" y="4373223"/>
            <a:ext cx="1544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accent4"/>
                </a:solidFill>
              </a:rPr>
              <a:t>Paiella</a:t>
            </a:r>
            <a:r>
              <a:rPr lang="it-IT" sz="1600" dirty="0">
                <a:solidFill>
                  <a:schemeClr val="accent4"/>
                </a:solidFill>
              </a:rPr>
              <a:t>+ (2026)</a:t>
            </a:r>
          </a:p>
        </p:txBody>
      </p:sp>
      <p:sp>
        <p:nvSpPr>
          <p:cNvPr id="68" name="Segnaposto numero diapositiva 67">
            <a:extLst>
              <a:ext uri="{FF2B5EF4-FFF2-40B4-BE49-F238E27FC236}">
                <a16:creationId xmlns:a16="http://schemas.microsoft.com/office/drawing/2014/main" id="{0AC78D7B-24AC-8921-373E-87D0AA618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8134-3856-4CAF-BE05-7A805BC13266}" type="slidenum">
              <a:rPr lang="it-IT" smtClean="0"/>
              <a:t>6</a:t>
            </a:fld>
            <a:endParaRPr lang="it-IT"/>
          </a:p>
        </p:txBody>
      </p:sp>
      <p:pic>
        <p:nvPicPr>
          <p:cNvPr id="53" name="Immagine 52">
            <a:extLst>
              <a:ext uri="{FF2B5EF4-FFF2-40B4-BE49-F238E27FC236}">
                <a16:creationId xmlns:a16="http://schemas.microsoft.com/office/drawing/2014/main" id="{AE12CF31-A639-78F9-F62D-CAC6FC30DC8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61" y="2464665"/>
            <a:ext cx="479226" cy="479226"/>
          </a:xfrm>
          <a:prstGeom prst="rect">
            <a:avLst/>
          </a:prstGeom>
          <a:ln w="38100">
            <a:solidFill>
              <a:schemeClr val="accent5"/>
            </a:solidFill>
          </a:ln>
        </p:spPr>
      </p:pic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A5A01E87-2E58-71DD-F7E0-D4A5E95CEEB1}"/>
              </a:ext>
            </a:extLst>
          </p:cNvPr>
          <p:cNvSpPr txBox="1"/>
          <p:nvPr/>
        </p:nvSpPr>
        <p:spPr>
          <a:xfrm>
            <a:off x="-104231" y="1987588"/>
            <a:ext cx="1610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chemeClr val="accent5"/>
                </a:solidFill>
              </a:rPr>
              <a:t>Arca Sedda, </a:t>
            </a:r>
            <a:r>
              <a:rPr lang="it-IT" sz="1200" b="1" dirty="0">
                <a:solidFill>
                  <a:schemeClr val="accent5"/>
                </a:solidFill>
              </a:rPr>
              <a:t>Paiella</a:t>
            </a:r>
            <a:r>
              <a:rPr lang="it-IT" sz="1200" dirty="0">
                <a:solidFill>
                  <a:schemeClr val="accent5"/>
                </a:solidFill>
              </a:rPr>
              <a:t>, Ugolini+ (2026)</a:t>
            </a:r>
          </a:p>
        </p:txBody>
      </p:sp>
      <p:pic>
        <p:nvPicPr>
          <p:cNvPr id="55" name="Picture 2" descr="SEVNcodes / SEVN · GitLab">
            <a:extLst>
              <a:ext uri="{FF2B5EF4-FFF2-40B4-BE49-F238E27FC236}">
                <a16:creationId xmlns:a16="http://schemas.microsoft.com/office/drawing/2014/main" id="{ED2289E6-1D47-F459-1DE8-193CD3B74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08" y="5016102"/>
            <a:ext cx="999503" cy="629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DC5CCE72-9465-173F-1389-D110F3031B05}"/>
              </a:ext>
            </a:extLst>
          </p:cNvPr>
          <p:cNvSpPr txBox="1"/>
          <p:nvPr/>
        </p:nvSpPr>
        <p:spPr>
          <a:xfrm>
            <a:off x="-980087" y="5676778"/>
            <a:ext cx="4573693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dirty="0"/>
              <a:t>Input stellar </a:t>
            </a:r>
            <a:r>
              <a:rPr lang="it-IT" sz="1400" dirty="0" err="1"/>
              <a:t>catalogs</a:t>
            </a:r>
            <a:r>
              <a:rPr lang="it-IT" sz="1400" dirty="0"/>
              <a:t> from SEVN</a:t>
            </a:r>
            <a:br>
              <a:rPr lang="it-IT" sz="1400" dirty="0"/>
            </a:br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[Iorio+ 2022, Spera +2019]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p:cxnSp>
        <p:nvCxnSpPr>
          <p:cNvPr id="57" name="Connettore 2 56">
            <a:extLst>
              <a:ext uri="{FF2B5EF4-FFF2-40B4-BE49-F238E27FC236}">
                <a16:creationId xmlns:a16="http://schemas.microsoft.com/office/drawing/2014/main" id="{190B5891-3F4E-894D-FE2F-BC96D50D5405}"/>
              </a:ext>
            </a:extLst>
          </p:cNvPr>
          <p:cNvCxnSpPr>
            <a:cxnSpLocks/>
          </p:cNvCxnSpPr>
          <p:nvPr/>
        </p:nvCxnSpPr>
        <p:spPr>
          <a:xfrm flipV="1">
            <a:off x="1387860" y="4739569"/>
            <a:ext cx="0" cy="4226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C51D7FEB-6103-693D-EDEC-D941BFBBA3DB}"/>
              </a:ext>
            </a:extLst>
          </p:cNvPr>
          <p:cNvSpPr txBox="1"/>
          <p:nvPr/>
        </p:nvSpPr>
        <p:spPr>
          <a:xfrm>
            <a:off x="6751193" y="1066082"/>
            <a:ext cx="44373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Fast code for </a:t>
            </a:r>
            <a:r>
              <a:rPr lang="it-IT" sz="2400" dirty="0" err="1"/>
              <a:t>evolving</a:t>
            </a:r>
            <a:r>
              <a:rPr lang="it-IT" sz="2400" dirty="0"/>
              <a:t> </a:t>
            </a:r>
            <a:r>
              <a:rPr lang="it-IT" sz="2400" dirty="0" err="1"/>
              <a:t>populations</a:t>
            </a:r>
            <a:r>
              <a:rPr lang="it-IT" sz="2400" dirty="0"/>
              <a:t> of </a:t>
            </a:r>
            <a:r>
              <a:rPr lang="it-IT" sz="2400" dirty="0" err="1"/>
              <a:t>binary</a:t>
            </a:r>
            <a:r>
              <a:rPr lang="it-IT" sz="2400" dirty="0"/>
              <a:t> black </a:t>
            </a:r>
            <a:r>
              <a:rPr lang="it-IT" sz="2400" dirty="0" err="1"/>
              <a:t>holes</a:t>
            </a:r>
            <a:r>
              <a:rPr lang="it-IT" sz="2400" dirty="0"/>
              <a:t> in </a:t>
            </a:r>
            <a:r>
              <a:rPr lang="it-IT" sz="2400" dirty="0" err="1"/>
              <a:t>isolated</a:t>
            </a:r>
            <a:r>
              <a:rPr lang="it-IT" sz="2400" dirty="0"/>
              <a:t> fields and star clusters.</a:t>
            </a:r>
          </a:p>
        </p:txBody>
      </p:sp>
    </p:spTree>
    <p:extLst>
      <p:ext uri="{BB962C8B-B14F-4D97-AF65-F5344CB8AC3E}">
        <p14:creationId xmlns:p14="http://schemas.microsoft.com/office/powerpoint/2010/main" val="388086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0" grpId="0" animBg="1"/>
      <p:bldP spid="58" grpId="0"/>
      <p:bldP spid="59" grpId="0"/>
      <p:bldP spid="61" grpId="0" animBg="1"/>
      <p:bldP spid="62" grpId="0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24ADF-8555-7EEE-E910-5F163DB9C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magine 85" descr="The globular cluster Omega Centauri* | ESO Italia">
            <a:extLst>
              <a:ext uri="{FF2B5EF4-FFF2-40B4-BE49-F238E27FC236}">
                <a16:creationId xmlns:a16="http://schemas.microsoft.com/office/drawing/2014/main" id="{DEC1A7D1-A00D-4A64-3448-85731EEDF9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69" r="19717" b="8328"/>
          <a:stretch>
            <a:fillRect/>
          </a:stretch>
        </p:blipFill>
        <p:spPr>
          <a:xfrm>
            <a:off x="833" y="1382889"/>
            <a:ext cx="4485346" cy="4351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C53A10CF-3C3C-1DE4-74EE-24F9A10F7B2A}"/>
                  </a:ext>
                </a:extLst>
              </p:cNvPr>
              <p:cNvSpPr txBox="1"/>
              <p:nvPr/>
            </p:nvSpPr>
            <p:spPr>
              <a:xfrm>
                <a:off x="6007091" y="1234239"/>
                <a:ext cx="5758104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b="1" dirty="0"/>
                  <a:t>Runaway Stellar </a:t>
                </a:r>
                <a:r>
                  <a:rPr lang="it-IT" sz="2400" b="1" dirty="0" err="1"/>
                  <a:t>Collisions</a:t>
                </a:r>
                <a:r>
                  <a:rPr lang="it-IT" sz="2400" dirty="0"/>
                  <a:t>:</a:t>
                </a:r>
                <a:br>
                  <a:rPr lang="it-IT" sz="2400" dirty="0"/>
                </a:br>
                <a:br>
                  <a:rPr lang="it-IT" sz="2400" dirty="0"/>
                </a:br>
                <a:r>
                  <a:rPr lang="it-IT" sz="2400" dirty="0" err="1"/>
                  <a:t>Triggered</a:t>
                </a:r>
                <a:r>
                  <a:rPr lang="it-IT" sz="2400" dirty="0"/>
                  <a:t> in clusters with </a:t>
                </a:r>
                <a:r>
                  <a:rPr lang="it-IT" sz="2400" dirty="0" err="1"/>
                  <a:t>very</a:t>
                </a:r>
                <a:r>
                  <a:rPr lang="it-IT" sz="2400" dirty="0"/>
                  <a:t> short core-</a:t>
                </a:r>
                <a:r>
                  <a:rPr lang="it-IT" sz="2400" dirty="0" err="1"/>
                  <a:t>collapse</a:t>
                </a:r>
                <a:r>
                  <a:rPr lang="it-IT" sz="2400" dirty="0"/>
                  <a:t> time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t-IT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it-IT" sz="2400" b="0" i="1" smtClean="0">
                                <a:latin typeface="Cambria Math" panose="02040503050406030204" pitchFamily="18" charset="0"/>
                              </a:rPr>
                              <m:t>𝑐𝑐</m:t>
                            </m:r>
                          </m:sub>
                        </m:sSub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&lt;5 </m:t>
                        </m:r>
                        <m:r>
                          <m:rPr>
                            <m:sty m:val="p"/>
                          </m:rPr>
                          <a:rPr lang="it-IT" sz="2400" b="0" i="0" smtClean="0">
                            <a:latin typeface="Cambria Math" panose="02040503050406030204" pitchFamily="18" charset="0"/>
                          </a:rPr>
                          <m:t>Myr</m:t>
                        </m:r>
                      </m:e>
                    </m:d>
                    <m:r>
                      <a:rPr lang="it-IT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it-IT" sz="2400" b="0" dirty="0"/>
              </a:p>
              <a:p>
                <a:br>
                  <a:rPr lang="it-IT" sz="2400" b="0" dirty="0"/>
                </a:br>
                <a:r>
                  <a:rPr lang="it-IT" sz="2400" b="0" dirty="0" err="1"/>
                  <a:t>They</a:t>
                </a:r>
                <a:r>
                  <a:rPr lang="it-IT" sz="2400" b="0" dirty="0"/>
                  <a:t> can </a:t>
                </a:r>
                <a:r>
                  <a:rPr lang="it-IT" sz="2400" dirty="0"/>
                  <a:t>produce a </a:t>
                </a:r>
                <a:r>
                  <a:rPr lang="it-IT" sz="2400" dirty="0" err="1"/>
                  <a:t>very</a:t>
                </a:r>
                <a:r>
                  <a:rPr lang="it-IT" sz="2400" dirty="0"/>
                  <a:t> massive star (VMS) </a:t>
                </a:r>
                <a:r>
                  <a:rPr lang="it-IT" sz="2400" dirty="0" err="1"/>
                  <a:t>which</a:t>
                </a:r>
                <a:r>
                  <a:rPr lang="it-IT" sz="2400" dirty="0"/>
                  <a:t> </a:t>
                </a:r>
                <a:r>
                  <a:rPr lang="it-IT" sz="2400" dirty="0" err="1"/>
                  <a:t>then</a:t>
                </a:r>
                <a:r>
                  <a:rPr lang="it-IT" sz="2400" dirty="0"/>
                  <a:t> </a:t>
                </a:r>
                <a:r>
                  <a:rPr lang="it-IT" sz="2400" dirty="0" err="1"/>
                  <a:t>collapses</a:t>
                </a:r>
                <a:r>
                  <a:rPr lang="it-IT" sz="2400" dirty="0"/>
                  <a:t> to an IMBH.</a:t>
                </a: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089141F5-BC8A-D993-7A64-66C8DD750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091" y="1234239"/>
                <a:ext cx="5758104" cy="2677656"/>
              </a:xfrm>
              <a:prstGeom prst="rect">
                <a:avLst/>
              </a:prstGeom>
              <a:blipFill>
                <a:blip r:embed="rId3"/>
                <a:stretch>
                  <a:fillRect l="-1587" t="-1818" b="-409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olo 4">
            <a:extLst>
              <a:ext uri="{FF2B5EF4-FFF2-40B4-BE49-F238E27FC236}">
                <a16:creationId xmlns:a16="http://schemas.microsoft.com/office/drawing/2014/main" id="{BBFEE77E-420C-2F4A-9256-496DF0733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70" y="-1375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dirty="0"/>
              <a:t>IMBH </a:t>
            </a:r>
            <a:r>
              <a:rPr lang="it-IT" sz="2400" dirty="0" err="1"/>
              <a:t>formation</a:t>
            </a:r>
            <a:r>
              <a:rPr lang="it-IT" sz="2400" dirty="0"/>
              <a:t> in star clusters: </a:t>
            </a:r>
            <a:r>
              <a:rPr lang="it-IT" sz="2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stellar </a:t>
            </a:r>
            <a:r>
              <a:rPr lang="it-IT" sz="2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collisions</a:t>
            </a: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CB97655C-0E9C-C316-B13F-8018C3223062}"/>
              </a:ext>
            </a:extLst>
          </p:cNvPr>
          <p:cNvGrpSpPr/>
          <p:nvPr/>
        </p:nvGrpSpPr>
        <p:grpSpPr>
          <a:xfrm>
            <a:off x="4175307" y="1404029"/>
            <a:ext cx="1237585" cy="3910574"/>
            <a:chOff x="4353003" y="1566201"/>
            <a:chExt cx="1237585" cy="3910574"/>
          </a:xfrm>
        </p:grpSpPr>
        <p:sp>
          <p:nvSpPr>
            <p:cNvPr id="68" name="Ovale 67">
              <a:extLst>
                <a:ext uri="{FF2B5EF4-FFF2-40B4-BE49-F238E27FC236}">
                  <a16:creationId xmlns:a16="http://schemas.microsoft.com/office/drawing/2014/main" id="{FDE4A88B-7108-BB5C-4877-827DEEB91363}"/>
                </a:ext>
              </a:extLst>
            </p:cNvPr>
            <p:cNvSpPr/>
            <p:nvPr/>
          </p:nvSpPr>
          <p:spPr>
            <a:xfrm rot="5400000">
              <a:off x="4885792" y="3815137"/>
              <a:ext cx="263692" cy="5178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4" name="Ovale 63">
              <a:extLst>
                <a:ext uri="{FF2B5EF4-FFF2-40B4-BE49-F238E27FC236}">
                  <a16:creationId xmlns:a16="http://schemas.microsoft.com/office/drawing/2014/main" id="{96B7DFA0-AB03-1AFB-6996-BE06C0F2AC89}"/>
                </a:ext>
              </a:extLst>
            </p:cNvPr>
            <p:cNvSpPr/>
            <p:nvPr/>
          </p:nvSpPr>
          <p:spPr>
            <a:xfrm rot="4574471">
              <a:off x="4863491" y="3016701"/>
              <a:ext cx="263692" cy="3731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0" name="Ovale 59">
              <a:extLst>
                <a:ext uri="{FF2B5EF4-FFF2-40B4-BE49-F238E27FC236}">
                  <a16:creationId xmlns:a16="http://schemas.microsoft.com/office/drawing/2014/main" id="{3F67DAA1-5F1A-6ABD-67CB-B65449A82980}"/>
                </a:ext>
              </a:extLst>
            </p:cNvPr>
            <p:cNvSpPr/>
            <p:nvPr/>
          </p:nvSpPr>
          <p:spPr>
            <a:xfrm rot="4271160">
              <a:off x="4839113" y="2172983"/>
              <a:ext cx="263692" cy="5178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49" name="Connettore 2 48">
              <a:extLst>
                <a:ext uri="{FF2B5EF4-FFF2-40B4-BE49-F238E27FC236}">
                  <a16:creationId xmlns:a16="http://schemas.microsoft.com/office/drawing/2014/main" id="{B971B8FC-A2F6-E10D-42DA-D8344B66788D}"/>
                </a:ext>
              </a:extLst>
            </p:cNvPr>
            <p:cNvCxnSpPr>
              <a:cxnSpLocks/>
            </p:cNvCxnSpPr>
            <p:nvPr/>
          </p:nvCxnSpPr>
          <p:spPr>
            <a:xfrm>
              <a:off x="4985885" y="1662181"/>
              <a:ext cx="0" cy="3814594"/>
            </a:xfrm>
            <a:prstGeom prst="straightConnector1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Ovale 51">
              <a:extLst>
                <a:ext uri="{FF2B5EF4-FFF2-40B4-BE49-F238E27FC236}">
                  <a16:creationId xmlns:a16="http://schemas.microsoft.com/office/drawing/2014/main" id="{6A217A43-890A-7C11-40E4-3FFB08DC4468}"/>
                </a:ext>
              </a:extLst>
            </p:cNvPr>
            <p:cNvSpPr/>
            <p:nvPr/>
          </p:nvSpPr>
          <p:spPr>
            <a:xfrm rot="5400000">
              <a:off x="4867799" y="1468482"/>
              <a:ext cx="263692" cy="5178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3" name="Stella a 5 punte 52">
              <a:extLst>
                <a:ext uri="{FF2B5EF4-FFF2-40B4-BE49-F238E27FC236}">
                  <a16:creationId xmlns:a16="http://schemas.microsoft.com/office/drawing/2014/main" id="{AE581AB1-3FFE-3FB5-BBAB-1FED099AC245}"/>
                </a:ext>
              </a:extLst>
            </p:cNvPr>
            <p:cNvSpPr/>
            <p:nvPr/>
          </p:nvSpPr>
          <p:spPr>
            <a:xfrm>
              <a:off x="4563877" y="1580044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4" name="Stella a 5 punte 53">
              <a:extLst>
                <a:ext uri="{FF2B5EF4-FFF2-40B4-BE49-F238E27FC236}">
                  <a16:creationId xmlns:a16="http://schemas.microsoft.com/office/drawing/2014/main" id="{8A4B272F-F7BE-5E59-B44F-7023E128C53E}"/>
                </a:ext>
              </a:extLst>
            </p:cNvPr>
            <p:cNvSpPr/>
            <p:nvPr/>
          </p:nvSpPr>
          <p:spPr>
            <a:xfrm>
              <a:off x="5139316" y="1566201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57" name="Gruppo 56">
              <a:extLst>
                <a:ext uri="{FF2B5EF4-FFF2-40B4-BE49-F238E27FC236}">
                  <a16:creationId xmlns:a16="http://schemas.microsoft.com/office/drawing/2014/main" id="{F9AE75C6-E515-3EDF-3370-7802EB03CB44}"/>
                </a:ext>
              </a:extLst>
            </p:cNvPr>
            <p:cNvGrpSpPr/>
            <p:nvPr/>
          </p:nvGrpSpPr>
          <p:grpSpPr>
            <a:xfrm>
              <a:off x="4353003" y="1663678"/>
              <a:ext cx="718103" cy="391160"/>
              <a:chOff x="4267781" y="1781494"/>
              <a:chExt cx="718103" cy="391160"/>
            </a:xfrm>
          </p:grpSpPr>
          <p:sp>
            <p:nvSpPr>
              <p:cNvPr id="56" name="Arco 55">
                <a:extLst>
                  <a:ext uri="{FF2B5EF4-FFF2-40B4-BE49-F238E27FC236}">
                    <a16:creationId xmlns:a16="http://schemas.microsoft.com/office/drawing/2014/main" id="{C61BD36C-F51F-5923-B186-4D7B852198A4}"/>
                  </a:ext>
                </a:extLst>
              </p:cNvPr>
              <p:cNvSpPr/>
              <p:nvPr/>
            </p:nvSpPr>
            <p:spPr>
              <a:xfrm rot="11432568">
                <a:off x="4358640" y="1781494"/>
                <a:ext cx="627244" cy="391160"/>
              </a:xfrm>
              <a:prstGeom prst="arc">
                <a:avLst/>
              </a:prstGeom>
              <a:ln>
                <a:headEnd type="triangle"/>
                <a:tailEnd type="non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5" name="Stella a 5 punte 54">
                <a:extLst>
                  <a:ext uri="{FF2B5EF4-FFF2-40B4-BE49-F238E27FC236}">
                    <a16:creationId xmlns:a16="http://schemas.microsoft.com/office/drawing/2014/main" id="{90EBB2FB-BCEC-AD09-2BB1-27EB4F4A665D}"/>
                  </a:ext>
                </a:extLst>
              </p:cNvPr>
              <p:cNvSpPr/>
              <p:nvPr/>
            </p:nvSpPr>
            <p:spPr>
              <a:xfrm>
                <a:off x="4267781" y="1804405"/>
                <a:ext cx="170186" cy="161555"/>
              </a:xfrm>
              <a:prstGeom prst="star5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58" name="Stella a 5 punte 57">
              <a:extLst>
                <a:ext uri="{FF2B5EF4-FFF2-40B4-BE49-F238E27FC236}">
                  <a16:creationId xmlns:a16="http://schemas.microsoft.com/office/drawing/2014/main" id="{8CC334B6-BEBB-43DB-E56A-96A98AC043B6}"/>
                </a:ext>
              </a:extLst>
            </p:cNvPr>
            <p:cNvSpPr/>
            <p:nvPr/>
          </p:nvSpPr>
          <p:spPr>
            <a:xfrm>
              <a:off x="4593843" y="2250831"/>
              <a:ext cx="397430" cy="400222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9" name="Stella a 5 punte 58">
              <a:extLst>
                <a:ext uri="{FF2B5EF4-FFF2-40B4-BE49-F238E27FC236}">
                  <a16:creationId xmlns:a16="http://schemas.microsoft.com/office/drawing/2014/main" id="{4B2CB08E-29CB-5251-D3CF-E7F70FC97383}"/>
                </a:ext>
              </a:extLst>
            </p:cNvPr>
            <p:cNvSpPr/>
            <p:nvPr/>
          </p:nvSpPr>
          <p:spPr>
            <a:xfrm>
              <a:off x="5017638" y="2226834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1" name="Stella a 5 punte 60">
              <a:extLst>
                <a:ext uri="{FF2B5EF4-FFF2-40B4-BE49-F238E27FC236}">
                  <a16:creationId xmlns:a16="http://schemas.microsoft.com/office/drawing/2014/main" id="{0E58EA95-7633-E7B6-E28A-B13A3F2ECAA5}"/>
                </a:ext>
              </a:extLst>
            </p:cNvPr>
            <p:cNvSpPr/>
            <p:nvPr/>
          </p:nvSpPr>
          <p:spPr>
            <a:xfrm>
              <a:off x="4627158" y="3004568"/>
              <a:ext cx="397430" cy="400222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3" name="Stella a 5 punte 62">
              <a:extLst>
                <a:ext uri="{FF2B5EF4-FFF2-40B4-BE49-F238E27FC236}">
                  <a16:creationId xmlns:a16="http://schemas.microsoft.com/office/drawing/2014/main" id="{D256E3EB-C98C-ADDD-F54F-1DCCF8E6BAFA}"/>
                </a:ext>
              </a:extLst>
            </p:cNvPr>
            <p:cNvSpPr/>
            <p:nvPr/>
          </p:nvSpPr>
          <p:spPr>
            <a:xfrm>
              <a:off x="4988664" y="3023541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5" name="Arco 64">
              <a:extLst>
                <a:ext uri="{FF2B5EF4-FFF2-40B4-BE49-F238E27FC236}">
                  <a16:creationId xmlns:a16="http://schemas.microsoft.com/office/drawing/2014/main" id="{ECA2BC5D-25AC-65A1-BC97-C58F743A3F6F}"/>
                </a:ext>
              </a:extLst>
            </p:cNvPr>
            <p:cNvSpPr/>
            <p:nvPr/>
          </p:nvSpPr>
          <p:spPr>
            <a:xfrm rot="20222034" flipV="1">
              <a:off x="4776943" y="2876444"/>
              <a:ext cx="627244" cy="666033"/>
            </a:xfrm>
            <a:prstGeom prst="arc">
              <a:avLst/>
            </a:prstGeom>
            <a:ln>
              <a:headEnd type="triangle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2" name="Stella a 5 punte 61">
              <a:extLst>
                <a:ext uri="{FF2B5EF4-FFF2-40B4-BE49-F238E27FC236}">
                  <a16:creationId xmlns:a16="http://schemas.microsoft.com/office/drawing/2014/main" id="{442AA81B-5905-DD47-A1DF-E7F11628C134}"/>
                </a:ext>
              </a:extLst>
            </p:cNvPr>
            <p:cNvSpPr/>
            <p:nvPr/>
          </p:nvSpPr>
          <p:spPr>
            <a:xfrm>
              <a:off x="5214559" y="2881085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6" name="Stella a 5 punte 65">
              <a:extLst>
                <a:ext uri="{FF2B5EF4-FFF2-40B4-BE49-F238E27FC236}">
                  <a16:creationId xmlns:a16="http://schemas.microsoft.com/office/drawing/2014/main" id="{49C6CCF1-B3B2-2FAB-32D6-FF261CA86852}"/>
                </a:ext>
              </a:extLst>
            </p:cNvPr>
            <p:cNvSpPr/>
            <p:nvPr/>
          </p:nvSpPr>
          <p:spPr>
            <a:xfrm>
              <a:off x="4985884" y="3741997"/>
              <a:ext cx="604704" cy="531254"/>
            </a:xfrm>
            <a:prstGeom prst="star5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7" name="Stella a 5 punte 66">
              <a:extLst>
                <a:ext uri="{FF2B5EF4-FFF2-40B4-BE49-F238E27FC236}">
                  <a16:creationId xmlns:a16="http://schemas.microsoft.com/office/drawing/2014/main" id="{5C6C3402-8D17-4D68-4687-D5B25CD5DAB2}"/>
                </a:ext>
              </a:extLst>
            </p:cNvPr>
            <p:cNvSpPr/>
            <p:nvPr/>
          </p:nvSpPr>
          <p:spPr>
            <a:xfrm>
              <a:off x="4613721" y="3912561"/>
              <a:ext cx="397430" cy="400222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9" name="Stella a 5 punte 68">
              <a:extLst>
                <a:ext uri="{FF2B5EF4-FFF2-40B4-BE49-F238E27FC236}">
                  <a16:creationId xmlns:a16="http://schemas.microsoft.com/office/drawing/2014/main" id="{DCAEB559-1AC2-26E2-666E-17C9A849557C}"/>
                </a:ext>
              </a:extLst>
            </p:cNvPr>
            <p:cNvSpPr/>
            <p:nvPr/>
          </p:nvSpPr>
          <p:spPr>
            <a:xfrm>
              <a:off x="4644775" y="4603796"/>
              <a:ext cx="682217" cy="601761"/>
            </a:xfrm>
            <a:prstGeom prst="star5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70" name="Ovale 69">
            <a:extLst>
              <a:ext uri="{FF2B5EF4-FFF2-40B4-BE49-F238E27FC236}">
                <a16:creationId xmlns:a16="http://schemas.microsoft.com/office/drawing/2014/main" id="{EAA1CF02-FB98-D99C-AB02-880974B79A54}"/>
              </a:ext>
            </a:extLst>
          </p:cNvPr>
          <p:cNvSpPr/>
          <p:nvPr/>
        </p:nvSpPr>
        <p:spPr>
          <a:xfrm>
            <a:off x="4645172" y="5407223"/>
            <a:ext cx="313844" cy="30090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1" name="CasellaDiTesto 80">
            <a:extLst>
              <a:ext uri="{FF2B5EF4-FFF2-40B4-BE49-F238E27FC236}">
                <a16:creationId xmlns:a16="http://schemas.microsoft.com/office/drawing/2014/main" id="{3A1C4773-26BA-8E8A-3CC5-E21E449F4E51}"/>
              </a:ext>
            </a:extLst>
          </p:cNvPr>
          <p:cNvSpPr txBox="1"/>
          <p:nvPr/>
        </p:nvSpPr>
        <p:spPr>
          <a:xfrm>
            <a:off x="6001704" y="3843686"/>
            <a:ext cx="4822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 </a:t>
            </a:r>
            <a:r>
              <a:rPr lang="it-I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see</a:t>
            </a:r>
            <a:r>
              <a:rPr lang="it-I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e.g. </a:t>
            </a:r>
            <a:r>
              <a:rPr lang="it-I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Portegies</a:t>
            </a:r>
            <a:r>
              <a:rPr lang="it-I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Zwart &amp; Mc Millan 2002]</a:t>
            </a:r>
          </a:p>
        </p:txBody>
      </p:sp>
      <p:sp>
        <p:nvSpPr>
          <p:cNvPr id="82" name="Rettangolo 81">
            <a:extLst>
              <a:ext uri="{FF2B5EF4-FFF2-40B4-BE49-F238E27FC236}">
                <a16:creationId xmlns:a16="http://schemas.microsoft.com/office/drawing/2014/main" id="{B0387AAC-A51D-006B-7565-2638243F65E2}"/>
              </a:ext>
            </a:extLst>
          </p:cNvPr>
          <p:cNvSpPr/>
          <p:nvPr/>
        </p:nvSpPr>
        <p:spPr>
          <a:xfrm>
            <a:off x="6527415" y="4544292"/>
            <a:ext cx="3885681" cy="1372403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3" name="CasellaDiTesto 82">
            <a:extLst>
              <a:ext uri="{FF2B5EF4-FFF2-40B4-BE49-F238E27FC236}">
                <a16:creationId xmlns:a16="http://schemas.microsoft.com/office/drawing/2014/main" id="{7B412F02-D138-0E83-96EC-D6681337BE34}"/>
              </a:ext>
            </a:extLst>
          </p:cNvPr>
          <p:cNvSpPr txBox="1"/>
          <p:nvPr/>
        </p:nvSpPr>
        <p:spPr>
          <a:xfrm>
            <a:off x="6642342" y="4630328"/>
            <a:ext cx="3655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tx2"/>
                </a:solidFill>
              </a:rPr>
              <a:t>Light and dense clusters.</a:t>
            </a:r>
          </a:p>
          <a:p>
            <a:pPr algn="ctr"/>
            <a:r>
              <a:rPr lang="it-IT" sz="2400" b="1" dirty="0">
                <a:solidFill>
                  <a:schemeClr val="tx2"/>
                </a:solidFill>
              </a:rPr>
              <a:t>Low </a:t>
            </a:r>
            <a:r>
              <a:rPr lang="it-IT" sz="2400" b="1" dirty="0" err="1">
                <a:solidFill>
                  <a:schemeClr val="tx2"/>
                </a:solidFill>
              </a:rPr>
              <a:t>metallicities</a:t>
            </a:r>
            <a:r>
              <a:rPr lang="it-IT" sz="2400" b="1" dirty="0">
                <a:solidFill>
                  <a:schemeClr val="tx2"/>
                </a:solidFill>
              </a:rPr>
              <a:t>.</a:t>
            </a:r>
          </a:p>
          <a:p>
            <a:pPr algn="ctr"/>
            <a:r>
              <a:rPr lang="it-IT" sz="2400" b="1" dirty="0">
                <a:solidFill>
                  <a:schemeClr val="tx2"/>
                </a:solidFill>
              </a:rPr>
              <a:t>«Fast» </a:t>
            </a:r>
            <a:r>
              <a:rPr lang="it-IT" sz="2400" b="1" dirty="0" err="1">
                <a:solidFill>
                  <a:schemeClr val="tx2"/>
                </a:solidFill>
              </a:rPr>
              <a:t>process</a:t>
            </a:r>
            <a:r>
              <a:rPr lang="it-IT" sz="2400" b="1" dirty="0">
                <a:solidFill>
                  <a:schemeClr val="tx2"/>
                </a:solidFill>
              </a:rPr>
              <a:t> ( </a:t>
            </a:r>
            <a:r>
              <a:rPr lang="it-IT" sz="2400" b="1" dirty="0" err="1">
                <a:solidFill>
                  <a:schemeClr val="tx2"/>
                </a:solidFill>
              </a:rPr>
              <a:t>few</a:t>
            </a:r>
            <a:r>
              <a:rPr lang="it-IT" sz="2400" b="1" dirty="0">
                <a:solidFill>
                  <a:schemeClr val="tx2"/>
                </a:solidFill>
              </a:rPr>
              <a:t> Myr ).</a:t>
            </a:r>
          </a:p>
        </p:txBody>
      </p:sp>
      <p:sp>
        <p:nvSpPr>
          <p:cNvPr id="85" name="Ovale 84">
            <a:extLst>
              <a:ext uri="{FF2B5EF4-FFF2-40B4-BE49-F238E27FC236}">
                <a16:creationId xmlns:a16="http://schemas.microsoft.com/office/drawing/2014/main" id="{B32F3A09-EC59-8D06-7AA8-324CECE1C4A1}"/>
              </a:ext>
            </a:extLst>
          </p:cNvPr>
          <p:cNvSpPr/>
          <p:nvPr/>
        </p:nvSpPr>
        <p:spPr>
          <a:xfrm>
            <a:off x="1668835" y="2998127"/>
            <a:ext cx="1149342" cy="1135520"/>
          </a:xfrm>
          <a:prstGeom prst="ellipse">
            <a:avLst/>
          </a:prstGeom>
          <a:noFill/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634779923">
                  <a:custGeom>
                    <a:avLst/>
                    <a:gdLst>
                      <a:gd name="csX0" fmla="*/ 0 w 3962433"/>
                      <a:gd name="csY0" fmla="*/ 1855448 h 3710895"/>
                      <a:gd name="csX1" fmla="*/ 1981217 w 3962433"/>
                      <a:gd name="csY1" fmla="*/ 0 h 3710895"/>
                      <a:gd name="csX2" fmla="*/ 3962434 w 3962433"/>
                      <a:gd name="csY2" fmla="*/ 1855448 h 3710895"/>
                      <a:gd name="csX3" fmla="*/ 1981217 w 3962433"/>
                      <a:gd name="csY3" fmla="*/ 3710896 h 3710895"/>
                      <a:gd name="csX4" fmla="*/ 0 w 3962433"/>
                      <a:gd name="csY4" fmla="*/ 1855448 h 37108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962433" h="3710895" extrusionOk="0">
                        <a:moveTo>
                          <a:pt x="0" y="1855448"/>
                        </a:moveTo>
                        <a:cubicBezTo>
                          <a:pt x="-13902" y="914842"/>
                          <a:pt x="891185" y="184370"/>
                          <a:pt x="1981217" y="0"/>
                        </a:cubicBezTo>
                        <a:cubicBezTo>
                          <a:pt x="3242982" y="-88757"/>
                          <a:pt x="4045475" y="790120"/>
                          <a:pt x="3962434" y="1855448"/>
                        </a:cubicBezTo>
                        <a:cubicBezTo>
                          <a:pt x="3979689" y="2876300"/>
                          <a:pt x="3072580" y="3775363"/>
                          <a:pt x="1981217" y="3710896"/>
                        </a:cubicBezTo>
                        <a:cubicBezTo>
                          <a:pt x="896432" y="3725805"/>
                          <a:pt x="-45600" y="2833096"/>
                          <a:pt x="0" y="185544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CasellaDiTesto 86">
                <a:extLst>
                  <a:ext uri="{FF2B5EF4-FFF2-40B4-BE49-F238E27FC236}">
                    <a16:creationId xmlns:a16="http://schemas.microsoft.com/office/drawing/2014/main" id="{6965EC31-46DB-6056-9C32-CF1C9429AA5E}"/>
                  </a:ext>
                </a:extLst>
              </p:cNvPr>
              <p:cNvSpPr txBox="1"/>
              <p:nvPr/>
            </p:nvSpPr>
            <p:spPr>
              <a:xfrm>
                <a:off x="4114873" y="5871351"/>
                <a:ext cx="140553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2000" b="0" i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it-IT" sz="2000" b="0" i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≲5 </m:t>
                      </m:r>
                      <m:r>
                        <m:rPr>
                          <m:sty m:val="p"/>
                        </m:rPr>
                        <a:rPr lang="it-IT" sz="2000" b="0" i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Myr</m:t>
                      </m:r>
                    </m:oMath>
                  </m:oMathPara>
                </a14:m>
                <a:endParaRPr lang="it-IT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ptos Narrow" panose="020B0004020202020204" pitchFamily="34" charset="0"/>
                </a:endParaRPr>
              </a:p>
            </p:txBody>
          </p:sp>
        </mc:Choice>
        <mc:Fallback xmlns="">
          <p:sp>
            <p:nvSpPr>
              <p:cNvPr id="87" name="CasellaDiTesto 86">
                <a:extLst>
                  <a:ext uri="{FF2B5EF4-FFF2-40B4-BE49-F238E27FC236}">
                    <a16:creationId xmlns:a16="http://schemas.microsoft.com/office/drawing/2014/main" id="{7931B35B-4547-810D-1B0F-F8D26D6B31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73" y="5871351"/>
                <a:ext cx="1405535" cy="307777"/>
              </a:xfrm>
              <a:prstGeom prst="rect">
                <a:avLst/>
              </a:prstGeom>
              <a:blipFill>
                <a:blip r:embed="rId4"/>
                <a:stretch>
                  <a:fillRect b="-3137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8" name="Gruppo 97">
            <a:extLst>
              <a:ext uri="{FF2B5EF4-FFF2-40B4-BE49-F238E27FC236}">
                <a16:creationId xmlns:a16="http://schemas.microsoft.com/office/drawing/2014/main" id="{2B696D54-1313-3EDC-C808-41F2E7ADB6AC}"/>
              </a:ext>
            </a:extLst>
          </p:cNvPr>
          <p:cNvGrpSpPr/>
          <p:nvPr/>
        </p:nvGrpSpPr>
        <p:grpSpPr>
          <a:xfrm>
            <a:off x="1886977" y="3359196"/>
            <a:ext cx="356529" cy="139607"/>
            <a:chOff x="2242738" y="6039521"/>
            <a:chExt cx="871536" cy="293057"/>
          </a:xfrm>
        </p:grpSpPr>
        <p:sp>
          <p:nvSpPr>
            <p:cNvPr id="95" name="Ovale 94">
              <a:extLst>
                <a:ext uri="{FF2B5EF4-FFF2-40B4-BE49-F238E27FC236}">
                  <a16:creationId xmlns:a16="http://schemas.microsoft.com/office/drawing/2014/main" id="{62B275BD-2E75-6E3E-5989-66BCE9F5EDBF}"/>
                </a:ext>
              </a:extLst>
            </p:cNvPr>
            <p:cNvSpPr/>
            <p:nvPr/>
          </p:nvSpPr>
          <p:spPr>
            <a:xfrm rot="5400000">
              <a:off x="2546660" y="5941802"/>
              <a:ext cx="263692" cy="5178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6" name="Stella a 5 punte 95">
              <a:extLst>
                <a:ext uri="{FF2B5EF4-FFF2-40B4-BE49-F238E27FC236}">
                  <a16:creationId xmlns:a16="http://schemas.microsoft.com/office/drawing/2014/main" id="{5756EAF6-C491-13AB-BBE1-01667E62DE4C}"/>
                </a:ext>
              </a:extLst>
            </p:cNvPr>
            <p:cNvSpPr/>
            <p:nvPr/>
          </p:nvSpPr>
          <p:spPr>
            <a:xfrm>
              <a:off x="2242738" y="6053364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7" name="Stella a 5 punte 96">
              <a:extLst>
                <a:ext uri="{FF2B5EF4-FFF2-40B4-BE49-F238E27FC236}">
                  <a16:creationId xmlns:a16="http://schemas.microsoft.com/office/drawing/2014/main" id="{91A9AD44-3FBF-98A3-8DC1-3B8F608F885A}"/>
                </a:ext>
              </a:extLst>
            </p:cNvPr>
            <p:cNvSpPr/>
            <p:nvPr/>
          </p:nvSpPr>
          <p:spPr>
            <a:xfrm>
              <a:off x="2818177" y="6039521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99" name="Gruppo 98">
            <a:extLst>
              <a:ext uri="{FF2B5EF4-FFF2-40B4-BE49-F238E27FC236}">
                <a16:creationId xmlns:a16="http://schemas.microsoft.com/office/drawing/2014/main" id="{0F06EF97-EA81-72CA-F269-0C19E972B89C}"/>
              </a:ext>
            </a:extLst>
          </p:cNvPr>
          <p:cNvGrpSpPr/>
          <p:nvPr/>
        </p:nvGrpSpPr>
        <p:grpSpPr>
          <a:xfrm>
            <a:off x="2085873" y="3640442"/>
            <a:ext cx="356529" cy="139607"/>
            <a:chOff x="2242738" y="6039521"/>
            <a:chExt cx="871536" cy="293057"/>
          </a:xfrm>
        </p:grpSpPr>
        <p:sp>
          <p:nvSpPr>
            <p:cNvPr id="100" name="Ovale 99">
              <a:extLst>
                <a:ext uri="{FF2B5EF4-FFF2-40B4-BE49-F238E27FC236}">
                  <a16:creationId xmlns:a16="http://schemas.microsoft.com/office/drawing/2014/main" id="{DC985BA8-053E-2C24-8F9E-5DA8E24ECA77}"/>
                </a:ext>
              </a:extLst>
            </p:cNvPr>
            <p:cNvSpPr/>
            <p:nvPr/>
          </p:nvSpPr>
          <p:spPr>
            <a:xfrm rot="5400000">
              <a:off x="2546660" y="5941802"/>
              <a:ext cx="263692" cy="5178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1" name="Stella a 5 punte 100">
              <a:extLst>
                <a:ext uri="{FF2B5EF4-FFF2-40B4-BE49-F238E27FC236}">
                  <a16:creationId xmlns:a16="http://schemas.microsoft.com/office/drawing/2014/main" id="{5A39BC75-1A6C-EB61-E074-3A9241D2F6D5}"/>
                </a:ext>
              </a:extLst>
            </p:cNvPr>
            <p:cNvSpPr/>
            <p:nvPr/>
          </p:nvSpPr>
          <p:spPr>
            <a:xfrm>
              <a:off x="2242738" y="6053364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2" name="Stella a 5 punte 101">
              <a:extLst>
                <a:ext uri="{FF2B5EF4-FFF2-40B4-BE49-F238E27FC236}">
                  <a16:creationId xmlns:a16="http://schemas.microsoft.com/office/drawing/2014/main" id="{544FDCF5-8493-4A94-B270-3A7873672B0C}"/>
                </a:ext>
              </a:extLst>
            </p:cNvPr>
            <p:cNvSpPr/>
            <p:nvPr/>
          </p:nvSpPr>
          <p:spPr>
            <a:xfrm>
              <a:off x="2818177" y="6039521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03" name="Stella a 5 punte 102">
            <a:extLst>
              <a:ext uri="{FF2B5EF4-FFF2-40B4-BE49-F238E27FC236}">
                <a16:creationId xmlns:a16="http://schemas.microsoft.com/office/drawing/2014/main" id="{50B66F48-CAC5-E0B9-FAB3-9B4D2FEC2819}"/>
              </a:ext>
            </a:extLst>
          </p:cNvPr>
          <p:cNvSpPr/>
          <p:nvPr/>
        </p:nvSpPr>
        <p:spPr>
          <a:xfrm>
            <a:off x="2357779" y="3343717"/>
            <a:ext cx="176301" cy="173589"/>
          </a:xfrm>
          <a:prstGeom prst="star5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" name="Stella a 5 punte 103">
            <a:extLst>
              <a:ext uri="{FF2B5EF4-FFF2-40B4-BE49-F238E27FC236}">
                <a16:creationId xmlns:a16="http://schemas.microsoft.com/office/drawing/2014/main" id="{BC99676B-05CC-083F-31E4-EEB6FA163F57}"/>
              </a:ext>
            </a:extLst>
          </p:cNvPr>
          <p:cNvSpPr/>
          <p:nvPr/>
        </p:nvSpPr>
        <p:spPr>
          <a:xfrm>
            <a:off x="1822980" y="3581739"/>
            <a:ext cx="176301" cy="173589"/>
          </a:xfrm>
          <a:prstGeom prst="star5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5" name="Stella a 5 punte 104">
            <a:extLst>
              <a:ext uri="{FF2B5EF4-FFF2-40B4-BE49-F238E27FC236}">
                <a16:creationId xmlns:a16="http://schemas.microsoft.com/office/drawing/2014/main" id="{8D1566B0-2A4E-25F8-1CCD-615E30AE9CE8}"/>
              </a:ext>
            </a:extLst>
          </p:cNvPr>
          <p:cNvSpPr/>
          <p:nvPr/>
        </p:nvSpPr>
        <p:spPr>
          <a:xfrm>
            <a:off x="2214184" y="3148055"/>
            <a:ext cx="176301" cy="173589"/>
          </a:xfrm>
          <a:prstGeom prst="star5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6" name="Stella a 5 punte 105">
            <a:extLst>
              <a:ext uri="{FF2B5EF4-FFF2-40B4-BE49-F238E27FC236}">
                <a16:creationId xmlns:a16="http://schemas.microsoft.com/office/drawing/2014/main" id="{CD17DE2E-942B-DF83-2A88-6B44A921C188}"/>
              </a:ext>
            </a:extLst>
          </p:cNvPr>
          <p:cNvSpPr/>
          <p:nvPr/>
        </p:nvSpPr>
        <p:spPr>
          <a:xfrm>
            <a:off x="2126033" y="3848083"/>
            <a:ext cx="176301" cy="173589"/>
          </a:xfrm>
          <a:prstGeom prst="star5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7" name="Stella a 5 punte 106">
            <a:extLst>
              <a:ext uri="{FF2B5EF4-FFF2-40B4-BE49-F238E27FC236}">
                <a16:creationId xmlns:a16="http://schemas.microsoft.com/office/drawing/2014/main" id="{B057DE7B-EF70-645B-B742-E04EAC5441CA}"/>
              </a:ext>
            </a:extLst>
          </p:cNvPr>
          <p:cNvSpPr/>
          <p:nvPr/>
        </p:nvSpPr>
        <p:spPr>
          <a:xfrm>
            <a:off x="2505968" y="3599865"/>
            <a:ext cx="176301" cy="173589"/>
          </a:xfrm>
          <a:prstGeom prst="star5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8" name="Stella a 5 punte 107">
            <a:extLst>
              <a:ext uri="{FF2B5EF4-FFF2-40B4-BE49-F238E27FC236}">
                <a16:creationId xmlns:a16="http://schemas.microsoft.com/office/drawing/2014/main" id="{DE2056E9-724A-B9BA-E8E4-6D799D7886A6}"/>
              </a:ext>
            </a:extLst>
          </p:cNvPr>
          <p:cNvSpPr/>
          <p:nvPr/>
        </p:nvSpPr>
        <p:spPr>
          <a:xfrm>
            <a:off x="1974928" y="3140583"/>
            <a:ext cx="151106" cy="149667"/>
          </a:xfrm>
          <a:prstGeom prst="star5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177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8BF30-64B8-BB4B-5A62-15E1B3C2C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Rettangolo 161">
            <a:extLst>
              <a:ext uri="{FF2B5EF4-FFF2-40B4-BE49-F238E27FC236}">
                <a16:creationId xmlns:a16="http://schemas.microsoft.com/office/drawing/2014/main" id="{12070B1E-B687-5452-3621-9696108192EF}"/>
              </a:ext>
            </a:extLst>
          </p:cNvPr>
          <p:cNvSpPr/>
          <p:nvPr/>
        </p:nvSpPr>
        <p:spPr>
          <a:xfrm>
            <a:off x="5714883" y="2008577"/>
            <a:ext cx="1796553" cy="606124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63" name="Rettangolo 162">
            <a:extLst>
              <a:ext uri="{FF2B5EF4-FFF2-40B4-BE49-F238E27FC236}">
                <a16:creationId xmlns:a16="http://schemas.microsoft.com/office/drawing/2014/main" id="{454FE2FF-F402-ADC5-6D37-331EA5E33FD5}"/>
              </a:ext>
            </a:extLst>
          </p:cNvPr>
          <p:cNvSpPr/>
          <p:nvPr/>
        </p:nvSpPr>
        <p:spPr>
          <a:xfrm>
            <a:off x="5722966" y="3254075"/>
            <a:ext cx="1796553" cy="606124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106" name="Connettore 2 105">
            <a:extLst>
              <a:ext uri="{FF2B5EF4-FFF2-40B4-BE49-F238E27FC236}">
                <a16:creationId xmlns:a16="http://schemas.microsoft.com/office/drawing/2014/main" id="{5C7739EB-7024-70FF-FC0B-C55AF0DA09AD}"/>
              </a:ext>
            </a:extLst>
          </p:cNvPr>
          <p:cNvCxnSpPr>
            <a:cxnSpLocks/>
          </p:cNvCxnSpPr>
          <p:nvPr/>
        </p:nvCxnSpPr>
        <p:spPr>
          <a:xfrm flipV="1">
            <a:off x="6672243" y="3325655"/>
            <a:ext cx="263837" cy="23241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Ovale 101">
            <a:extLst>
              <a:ext uri="{FF2B5EF4-FFF2-40B4-BE49-F238E27FC236}">
                <a16:creationId xmlns:a16="http://schemas.microsoft.com/office/drawing/2014/main" id="{284929FF-646F-7288-8CFA-BA1CD1B75558}"/>
              </a:ext>
            </a:extLst>
          </p:cNvPr>
          <p:cNvSpPr/>
          <p:nvPr/>
        </p:nvSpPr>
        <p:spPr>
          <a:xfrm rot="4711389">
            <a:off x="6365215" y="4513946"/>
            <a:ext cx="414917" cy="540080"/>
          </a:xfrm>
          <a:prstGeom prst="ellipse">
            <a:avLst/>
          </a:prstGeom>
          <a:noFill/>
          <a:ln w="57150">
            <a:solidFill>
              <a:schemeClr val="tx1">
                <a:lumMod val="50000"/>
                <a:lumOff val="50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" name="Ovale 102">
            <a:extLst>
              <a:ext uri="{FF2B5EF4-FFF2-40B4-BE49-F238E27FC236}">
                <a16:creationId xmlns:a16="http://schemas.microsoft.com/office/drawing/2014/main" id="{365DEDC5-4BB8-9D83-3834-41627DC72110}"/>
              </a:ext>
            </a:extLst>
          </p:cNvPr>
          <p:cNvSpPr/>
          <p:nvPr/>
        </p:nvSpPr>
        <p:spPr>
          <a:xfrm rot="4711389">
            <a:off x="6279121" y="4372593"/>
            <a:ext cx="589585" cy="821830"/>
          </a:xfrm>
          <a:prstGeom prst="ellipse">
            <a:avLst/>
          </a:prstGeom>
          <a:noFill/>
          <a:ln w="57150">
            <a:solidFill>
              <a:schemeClr val="tx1">
                <a:lumMod val="50000"/>
                <a:lumOff val="50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8" name="Arco 97">
            <a:extLst>
              <a:ext uri="{FF2B5EF4-FFF2-40B4-BE49-F238E27FC236}">
                <a16:creationId xmlns:a16="http://schemas.microsoft.com/office/drawing/2014/main" id="{9525C3B2-7A94-9B79-5782-B29717E07483}"/>
              </a:ext>
            </a:extLst>
          </p:cNvPr>
          <p:cNvSpPr/>
          <p:nvPr/>
        </p:nvSpPr>
        <p:spPr>
          <a:xfrm rot="13147645">
            <a:off x="6108242" y="4131202"/>
            <a:ext cx="627244" cy="391160"/>
          </a:xfrm>
          <a:prstGeom prst="arc">
            <a:avLst>
              <a:gd name="adj1" fmla="val 18214919"/>
              <a:gd name="adj2" fmla="val 0"/>
            </a:avLst>
          </a:prstGeom>
          <a:ln>
            <a:solidFill>
              <a:schemeClr val="accent1"/>
            </a:solidFill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FD3C923A-2541-D76B-4810-8E4AF254C33B}"/>
                  </a:ext>
                </a:extLst>
              </p:cNvPr>
              <p:cNvSpPr txBox="1"/>
              <p:nvPr/>
            </p:nvSpPr>
            <p:spPr>
              <a:xfrm>
                <a:off x="381009" y="1360310"/>
                <a:ext cx="4974456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b="1" dirty="0"/>
                  <a:t>Hierarchical </a:t>
                </a:r>
                <a:r>
                  <a:rPr lang="it-IT" sz="2400" b="1" dirty="0" err="1"/>
                  <a:t>binary</a:t>
                </a:r>
                <a:r>
                  <a:rPr lang="it-IT" sz="2400" b="1" dirty="0"/>
                  <a:t> black hole (BBH) </a:t>
                </a:r>
                <a:r>
                  <a:rPr lang="it-IT" sz="2400" b="1" dirty="0" err="1"/>
                  <a:t>mergers</a:t>
                </a:r>
                <a:r>
                  <a:rPr lang="it-IT" sz="2400" b="1" dirty="0"/>
                  <a:t>: </a:t>
                </a:r>
              </a:p>
              <a:p>
                <a:endParaRPr lang="it-IT" sz="2400" b="1" dirty="0"/>
              </a:p>
              <a:p>
                <a:r>
                  <a:rPr lang="it-IT" sz="2400" dirty="0" err="1"/>
                  <a:t>Triggered</a:t>
                </a:r>
                <a:r>
                  <a:rPr lang="it-IT" sz="2400" dirty="0"/>
                  <a:t> in clusters with </a:t>
                </a:r>
                <a:r>
                  <a:rPr lang="it-IT" sz="2400" i="1" dirty="0"/>
                  <a:t>high </a:t>
                </a:r>
                <a:r>
                  <a:rPr lang="it-IT" sz="2400" i="1" dirty="0" err="1"/>
                  <a:t>escape</a:t>
                </a:r>
                <a:r>
                  <a:rPr lang="it-IT" sz="2400" i="1" dirty="0"/>
                  <a:t> </a:t>
                </a:r>
                <a:r>
                  <a:rPr lang="it-IT" sz="2400" i="1" dirty="0" err="1"/>
                  <a:t>velocities</a:t>
                </a:r>
                <a:r>
                  <a:rPr lang="it-IT" sz="2400" i="1" dirty="0"/>
                  <a:t> </a:t>
                </a:r>
                <a:r>
                  <a:rPr lang="it-IT" sz="2400" dirty="0"/>
                  <a:t>(</a:t>
                </a:r>
                <a14:m>
                  <m:oMath xmlns:m="http://schemas.openxmlformats.org/officeDocument/2006/math"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m:rPr>
                        <m:sty m:val="p"/>
                      </m:rPr>
                      <a:rPr lang="it-IT" sz="2400" b="0" i="0" smtClean="0">
                        <a:latin typeface="Cambria Math" panose="02040503050406030204" pitchFamily="18" charset="0"/>
                      </a:rPr>
                      <m:t>hundreds</m:t>
                    </m:r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it-IT" sz="2400" b="0" i="0" smtClean="0">
                        <a:latin typeface="Cambria Math" panose="02040503050406030204" pitchFamily="18" charset="0"/>
                      </a:rPr>
                      <m:t>km</m:t>
                    </m:r>
                    <m:r>
                      <a:rPr lang="it-IT" sz="2400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it-IT" sz="2400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it-IT" sz="2400" dirty="0"/>
                  <a:t>).</a:t>
                </a:r>
              </a:p>
              <a:p>
                <a:endParaRPr lang="it-IT" sz="2400" dirty="0"/>
              </a:p>
              <a:p>
                <a:r>
                  <a:rPr lang="it-IT" sz="2400" dirty="0"/>
                  <a:t>Assembly of an IMBH from stellar mass black </a:t>
                </a:r>
                <a:r>
                  <a:rPr lang="it-IT" sz="2400" dirty="0" err="1"/>
                  <a:t>holes</a:t>
                </a:r>
                <a:r>
                  <a:rPr lang="it-IT" sz="2400" dirty="0"/>
                  <a:t>.</a:t>
                </a:r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13D020D5-BB12-647F-F60D-D6BEC4D9C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9" y="1360310"/>
                <a:ext cx="4974456" cy="3046988"/>
              </a:xfrm>
              <a:prstGeom prst="rect">
                <a:avLst/>
              </a:prstGeom>
              <a:blipFill>
                <a:blip r:embed="rId2"/>
                <a:stretch>
                  <a:fillRect l="-1961" t="-1600" r="-1471" b="-36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olo 4">
            <a:extLst>
              <a:ext uri="{FF2B5EF4-FFF2-40B4-BE49-F238E27FC236}">
                <a16:creationId xmlns:a16="http://schemas.microsoft.com/office/drawing/2014/main" id="{A76B4DBD-A7D2-1954-E5C2-EDAC76739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70" y="-1375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dirty="0"/>
              <a:t>IMBH </a:t>
            </a:r>
            <a:r>
              <a:rPr lang="it-IT" sz="2400" dirty="0" err="1"/>
              <a:t>formation</a:t>
            </a:r>
            <a:r>
              <a:rPr lang="it-IT" sz="2400" dirty="0"/>
              <a:t> in star clusters: </a:t>
            </a:r>
            <a:r>
              <a:rPr lang="it-IT" sz="2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hierarchical</a:t>
            </a:r>
            <a:r>
              <a:rPr lang="it-IT" sz="2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sz="2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mergers</a:t>
            </a: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21D42516-DB2E-2A87-77F2-11BBD2706A96}"/>
              </a:ext>
            </a:extLst>
          </p:cNvPr>
          <p:cNvGrpSpPr/>
          <p:nvPr/>
        </p:nvGrpSpPr>
        <p:grpSpPr>
          <a:xfrm>
            <a:off x="6121573" y="1549403"/>
            <a:ext cx="788365" cy="3953666"/>
            <a:chOff x="4488203" y="1523109"/>
            <a:chExt cx="788365" cy="3953666"/>
          </a:xfrm>
        </p:grpSpPr>
        <p:sp>
          <p:nvSpPr>
            <p:cNvPr id="47" name="Ovale 46">
              <a:extLst>
                <a:ext uri="{FF2B5EF4-FFF2-40B4-BE49-F238E27FC236}">
                  <a16:creationId xmlns:a16="http://schemas.microsoft.com/office/drawing/2014/main" id="{23835B4A-5F68-D6CE-4835-764093C83352}"/>
                </a:ext>
              </a:extLst>
            </p:cNvPr>
            <p:cNvSpPr/>
            <p:nvPr/>
          </p:nvSpPr>
          <p:spPr>
            <a:xfrm rot="5400000">
              <a:off x="4885792" y="3815137"/>
              <a:ext cx="263692" cy="5178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50" name="Connettore 2 49">
              <a:extLst>
                <a:ext uri="{FF2B5EF4-FFF2-40B4-BE49-F238E27FC236}">
                  <a16:creationId xmlns:a16="http://schemas.microsoft.com/office/drawing/2014/main" id="{A35C5693-1EB4-02D1-9CF7-4AA3BBE95060}"/>
                </a:ext>
              </a:extLst>
            </p:cNvPr>
            <p:cNvCxnSpPr>
              <a:cxnSpLocks/>
            </p:cNvCxnSpPr>
            <p:nvPr/>
          </p:nvCxnSpPr>
          <p:spPr>
            <a:xfrm>
              <a:off x="4985885" y="1662181"/>
              <a:ext cx="0" cy="3814594"/>
            </a:xfrm>
            <a:prstGeom prst="straightConnector1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Ovale 50">
              <a:extLst>
                <a:ext uri="{FF2B5EF4-FFF2-40B4-BE49-F238E27FC236}">
                  <a16:creationId xmlns:a16="http://schemas.microsoft.com/office/drawing/2014/main" id="{9E928332-D565-1B93-AAC7-4AA5FA859396}"/>
                </a:ext>
              </a:extLst>
            </p:cNvPr>
            <p:cNvSpPr/>
            <p:nvPr/>
          </p:nvSpPr>
          <p:spPr>
            <a:xfrm rot="5400000">
              <a:off x="4867799" y="1468482"/>
              <a:ext cx="263692" cy="5178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4" name="Arco 63">
              <a:extLst>
                <a:ext uri="{FF2B5EF4-FFF2-40B4-BE49-F238E27FC236}">
                  <a16:creationId xmlns:a16="http://schemas.microsoft.com/office/drawing/2014/main" id="{0C21A974-23E2-65C9-483A-CE5A84141634}"/>
                </a:ext>
              </a:extLst>
            </p:cNvPr>
            <p:cNvSpPr/>
            <p:nvPr/>
          </p:nvSpPr>
          <p:spPr>
            <a:xfrm rot="11432568">
              <a:off x="4488203" y="1523109"/>
              <a:ext cx="627244" cy="391160"/>
            </a:xfrm>
            <a:prstGeom prst="arc">
              <a:avLst/>
            </a:prstGeom>
            <a:ln>
              <a:headEnd type="triangle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49" name="Ovale 48">
              <a:extLst>
                <a:ext uri="{FF2B5EF4-FFF2-40B4-BE49-F238E27FC236}">
                  <a16:creationId xmlns:a16="http://schemas.microsoft.com/office/drawing/2014/main" id="{73151994-07A7-2365-5ECE-2DC5C6B5F830}"/>
                </a:ext>
              </a:extLst>
            </p:cNvPr>
            <p:cNvSpPr/>
            <p:nvPr/>
          </p:nvSpPr>
          <p:spPr>
            <a:xfrm rot="4271160">
              <a:off x="4888586" y="2105869"/>
              <a:ext cx="263692" cy="4442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8" name="Ovale 47">
              <a:extLst>
                <a:ext uri="{FF2B5EF4-FFF2-40B4-BE49-F238E27FC236}">
                  <a16:creationId xmlns:a16="http://schemas.microsoft.com/office/drawing/2014/main" id="{5700CB1D-9188-4B51-6BCF-73E9545F8825}"/>
                </a:ext>
              </a:extLst>
            </p:cNvPr>
            <p:cNvSpPr/>
            <p:nvPr/>
          </p:nvSpPr>
          <p:spPr>
            <a:xfrm rot="4574471">
              <a:off x="4865370" y="2798692"/>
              <a:ext cx="263692" cy="26681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66" name="Ovale 65">
            <a:extLst>
              <a:ext uri="{FF2B5EF4-FFF2-40B4-BE49-F238E27FC236}">
                <a16:creationId xmlns:a16="http://schemas.microsoft.com/office/drawing/2014/main" id="{66F347DE-7C54-1270-A2C0-598031EDD802}"/>
              </a:ext>
            </a:extLst>
          </p:cNvPr>
          <p:cNvSpPr/>
          <p:nvPr/>
        </p:nvSpPr>
        <p:spPr>
          <a:xfrm>
            <a:off x="6456238" y="5550144"/>
            <a:ext cx="313844" cy="30090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0" name="Ovale 69">
            <a:extLst>
              <a:ext uri="{FF2B5EF4-FFF2-40B4-BE49-F238E27FC236}">
                <a16:creationId xmlns:a16="http://schemas.microsoft.com/office/drawing/2014/main" id="{94E12F41-E98D-3147-0603-8B4F9B17B100}"/>
              </a:ext>
            </a:extLst>
          </p:cNvPr>
          <p:cNvSpPr/>
          <p:nvPr/>
        </p:nvSpPr>
        <p:spPr>
          <a:xfrm>
            <a:off x="6306075" y="1658534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1" name="Ovale 70">
            <a:extLst>
              <a:ext uri="{FF2B5EF4-FFF2-40B4-BE49-F238E27FC236}">
                <a16:creationId xmlns:a16="http://schemas.microsoft.com/office/drawing/2014/main" id="{D0DD19F6-2CD3-6202-727D-6863310AE553}"/>
              </a:ext>
            </a:extLst>
          </p:cNvPr>
          <p:cNvSpPr/>
          <p:nvPr/>
        </p:nvSpPr>
        <p:spPr>
          <a:xfrm>
            <a:off x="6829245" y="1672728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2" name="Ovale 71">
            <a:extLst>
              <a:ext uri="{FF2B5EF4-FFF2-40B4-BE49-F238E27FC236}">
                <a16:creationId xmlns:a16="http://schemas.microsoft.com/office/drawing/2014/main" id="{D7D6E39C-AA18-3101-8D3C-9DCC6F0799FF}"/>
              </a:ext>
            </a:extLst>
          </p:cNvPr>
          <p:cNvSpPr/>
          <p:nvPr/>
        </p:nvSpPr>
        <p:spPr>
          <a:xfrm>
            <a:off x="6054757" y="1675040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3" name="Ovale 72">
            <a:extLst>
              <a:ext uri="{FF2B5EF4-FFF2-40B4-BE49-F238E27FC236}">
                <a16:creationId xmlns:a16="http://schemas.microsoft.com/office/drawing/2014/main" id="{D8409007-C13C-B998-693D-13024C4D027A}"/>
              </a:ext>
            </a:extLst>
          </p:cNvPr>
          <p:cNvSpPr/>
          <p:nvPr/>
        </p:nvSpPr>
        <p:spPr>
          <a:xfrm>
            <a:off x="6358764" y="2349561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4" name="Ovale 73">
            <a:extLst>
              <a:ext uri="{FF2B5EF4-FFF2-40B4-BE49-F238E27FC236}">
                <a16:creationId xmlns:a16="http://schemas.microsoft.com/office/drawing/2014/main" id="{130AEB53-7241-4242-AD8C-FA590137C03F}"/>
              </a:ext>
            </a:extLst>
          </p:cNvPr>
          <p:cNvSpPr/>
          <p:nvPr/>
        </p:nvSpPr>
        <p:spPr>
          <a:xfrm>
            <a:off x="6786527" y="2182924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7" name="Arco 76">
            <a:extLst>
              <a:ext uri="{FF2B5EF4-FFF2-40B4-BE49-F238E27FC236}">
                <a16:creationId xmlns:a16="http://schemas.microsoft.com/office/drawing/2014/main" id="{230C21BC-F96D-0764-CC82-1CCA43A91504}"/>
              </a:ext>
            </a:extLst>
          </p:cNvPr>
          <p:cNvSpPr/>
          <p:nvPr/>
        </p:nvSpPr>
        <p:spPr>
          <a:xfrm rot="5770960">
            <a:off x="6853958" y="1939633"/>
            <a:ext cx="627244" cy="391160"/>
          </a:xfrm>
          <a:prstGeom prst="arc">
            <a:avLst>
              <a:gd name="adj1" fmla="val 15434850"/>
              <a:gd name="adj2" fmla="val 0"/>
            </a:avLst>
          </a:prstGeom>
          <a:ln>
            <a:solidFill>
              <a:schemeClr val="accent1"/>
            </a:solidFill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5" name="Ovale 74">
            <a:extLst>
              <a:ext uri="{FF2B5EF4-FFF2-40B4-BE49-F238E27FC236}">
                <a16:creationId xmlns:a16="http://schemas.microsoft.com/office/drawing/2014/main" id="{392C3BBF-124E-4DAE-91E5-2A3BA22147EC}"/>
              </a:ext>
            </a:extLst>
          </p:cNvPr>
          <p:cNvSpPr/>
          <p:nvPr/>
        </p:nvSpPr>
        <p:spPr>
          <a:xfrm>
            <a:off x="7030808" y="2355325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79" name="Connettore 2 78">
            <a:extLst>
              <a:ext uri="{FF2B5EF4-FFF2-40B4-BE49-F238E27FC236}">
                <a16:creationId xmlns:a16="http://schemas.microsoft.com/office/drawing/2014/main" id="{73D549D0-AFA5-381E-32F1-38BB02026623}"/>
              </a:ext>
            </a:extLst>
          </p:cNvPr>
          <p:cNvCxnSpPr>
            <a:cxnSpLocks/>
          </p:cNvCxnSpPr>
          <p:nvPr/>
        </p:nvCxnSpPr>
        <p:spPr>
          <a:xfrm flipH="1" flipV="1">
            <a:off x="6499901" y="2061635"/>
            <a:ext cx="131926" cy="282057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Ovale 81">
            <a:extLst>
              <a:ext uri="{FF2B5EF4-FFF2-40B4-BE49-F238E27FC236}">
                <a16:creationId xmlns:a16="http://schemas.microsoft.com/office/drawing/2014/main" id="{6582A577-3B5F-FBF1-7250-EC7FF58C38E6}"/>
              </a:ext>
            </a:extLst>
          </p:cNvPr>
          <p:cNvSpPr/>
          <p:nvPr/>
        </p:nvSpPr>
        <p:spPr>
          <a:xfrm>
            <a:off x="6403247" y="2896394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3" name="Ovale 82">
            <a:extLst>
              <a:ext uri="{FF2B5EF4-FFF2-40B4-BE49-F238E27FC236}">
                <a16:creationId xmlns:a16="http://schemas.microsoft.com/office/drawing/2014/main" id="{1CF7F070-121F-A6EF-C3C1-07FD0E0ADD14}"/>
              </a:ext>
            </a:extLst>
          </p:cNvPr>
          <p:cNvSpPr/>
          <p:nvPr/>
        </p:nvSpPr>
        <p:spPr>
          <a:xfrm>
            <a:off x="6707719" y="2841747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5" name="Ovale 84">
            <a:extLst>
              <a:ext uri="{FF2B5EF4-FFF2-40B4-BE49-F238E27FC236}">
                <a16:creationId xmlns:a16="http://schemas.microsoft.com/office/drawing/2014/main" id="{FA446FF9-E5CA-66DE-D65B-33764DE92F47}"/>
              </a:ext>
            </a:extLst>
          </p:cNvPr>
          <p:cNvSpPr/>
          <p:nvPr/>
        </p:nvSpPr>
        <p:spPr>
          <a:xfrm rot="4711389">
            <a:off x="6423128" y="2695347"/>
            <a:ext cx="414917" cy="540080"/>
          </a:xfrm>
          <a:prstGeom prst="ellipse">
            <a:avLst/>
          </a:prstGeom>
          <a:noFill/>
          <a:ln w="57150">
            <a:solidFill>
              <a:schemeClr val="bg2">
                <a:lumMod val="90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6" name="Ovale 85">
            <a:extLst>
              <a:ext uri="{FF2B5EF4-FFF2-40B4-BE49-F238E27FC236}">
                <a16:creationId xmlns:a16="http://schemas.microsoft.com/office/drawing/2014/main" id="{3C0911F8-E2F1-A398-3E25-951633018D38}"/>
              </a:ext>
            </a:extLst>
          </p:cNvPr>
          <p:cNvSpPr/>
          <p:nvPr/>
        </p:nvSpPr>
        <p:spPr>
          <a:xfrm rot="4711389">
            <a:off x="6337034" y="2553994"/>
            <a:ext cx="589585" cy="821830"/>
          </a:xfrm>
          <a:prstGeom prst="ellipse">
            <a:avLst/>
          </a:prstGeom>
          <a:noFill/>
          <a:ln w="57150">
            <a:solidFill>
              <a:schemeClr val="bg2">
                <a:lumMod val="90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7" name="Ovale 86">
            <a:extLst>
              <a:ext uri="{FF2B5EF4-FFF2-40B4-BE49-F238E27FC236}">
                <a16:creationId xmlns:a16="http://schemas.microsoft.com/office/drawing/2014/main" id="{8BC246AE-9E14-2670-1941-9D2EBEDB76AD}"/>
              </a:ext>
            </a:extLst>
          </p:cNvPr>
          <p:cNvSpPr/>
          <p:nvPr/>
        </p:nvSpPr>
        <p:spPr>
          <a:xfrm>
            <a:off x="6506311" y="3471978"/>
            <a:ext cx="229864" cy="23420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8" name="Ovale 87">
            <a:extLst>
              <a:ext uri="{FF2B5EF4-FFF2-40B4-BE49-F238E27FC236}">
                <a16:creationId xmlns:a16="http://schemas.microsoft.com/office/drawing/2014/main" id="{6423F14A-C7F3-28D0-F583-A51E109FA073}"/>
              </a:ext>
            </a:extLst>
          </p:cNvPr>
          <p:cNvSpPr/>
          <p:nvPr/>
        </p:nvSpPr>
        <p:spPr>
          <a:xfrm>
            <a:off x="6908668" y="3423172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2" name="Arco 91">
            <a:extLst>
              <a:ext uri="{FF2B5EF4-FFF2-40B4-BE49-F238E27FC236}">
                <a16:creationId xmlns:a16="http://schemas.microsoft.com/office/drawing/2014/main" id="{22FC9A31-3E91-E6A8-0681-F74BBABCE014}"/>
              </a:ext>
            </a:extLst>
          </p:cNvPr>
          <p:cNvSpPr/>
          <p:nvPr/>
        </p:nvSpPr>
        <p:spPr>
          <a:xfrm rot="11432568" flipH="1">
            <a:off x="6428616" y="3315182"/>
            <a:ext cx="551142" cy="391160"/>
          </a:xfrm>
          <a:prstGeom prst="arc">
            <a:avLst>
              <a:gd name="adj1" fmla="val 17523713"/>
              <a:gd name="adj2" fmla="val 0"/>
            </a:avLst>
          </a:prstGeom>
          <a:ln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3" name="Ovale 92">
            <a:extLst>
              <a:ext uri="{FF2B5EF4-FFF2-40B4-BE49-F238E27FC236}">
                <a16:creationId xmlns:a16="http://schemas.microsoft.com/office/drawing/2014/main" id="{59B7EED6-386E-D609-C2ED-DC9AC85BAA40}"/>
              </a:ext>
            </a:extLst>
          </p:cNvPr>
          <p:cNvSpPr/>
          <p:nvPr/>
        </p:nvSpPr>
        <p:spPr>
          <a:xfrm>
            <a:off x="6295495" y="3981277"/>
            <a:ext cx="229864" cy="23420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4" name="Ovale 93">
            <a:extLst>
              <a:ext uri="{FF2B5EF4-FFF2-40B4-BE49-F238E27FC236}">
                <a16:creationId xmlns:a16="http://schemas.microsoft.com/office/drawing/2014/main" id="{2AB23A1B-EAFC-D823-54E9-EEACCE60F949}"/>
              </a:ext>
            </a:extLst>
          </p:cNvPr>
          <p:cNvSpPr/>
          <p:nvPr/>
        </p:nvSpPr>
        <p:spPr>
          <a:xfrm>
            <a:off x="6822396" y="4022468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5" name="Ovale 94">
            <a:extLst>
              <a:ext uri="{FF2B5EF4-FFF2-40B4-BE49-F238E27FC236}">
                <a16:creationId xmlns:a16="http://schemas.microsoft.com/office/drawing/2014/main" id="{710F1ECA-8383-9117-10E3-4E5ED02CD5F2}"/>
              </a:ext>
            </a:extLst>
          </p:cNvPr>
          <p:cNvSpPr/>
          <p:nvPr/>
        </p:nvSpPr>
        <p:spPr>
          <a:xfrm>
            <a:off x="6227261" y="3583858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6" name="Arco 95">
            <a:extLst>
              <a:ext uri="{FF2B5EF4-FFF2-40B4-BE49-F238E27FC236}">
                <a16:creationId xmlns:a16="http://schemas.microsoft.com/office/drawing/2014/main" id="{A706B8CA-AA12-8F3B-8944-BB8CA455E2E5}"/>
              </a:ext>
            </a:extLst>
          </p:cNvPr>
          <p:cNvSpPr/>
          <p:nvPr/>
        </p:nvSpPr>
        <p:spPr>
          <a:xfrm rot="19566145" flipH="1">
            <a:off x="6255270" y="3325053"/>
            <a:ext cx="551142" cy="391160"/>
          </a:xfrm>
          <a:prstGeom prst="arc">
            <a:avLst>
              <a:gd name="adj1" fmla="val 17491150"/>
              <a:gd name="adj2" fmla="val 0"/>
            </a:avLst>
          </a:prstGeom>
          <a:ln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7" name="Ovale 96">
            <a:extLst>
              <a:ext uri="{FF2B5EF4-FFF2-40B4-BE49-F238E27FC236}">
                <a16:creationId xmlns:a16="http://schemas.microsoft.com/office/drawing/2014/main" id="{B5E36B15-135C-670D-357E-F018FA6B6CA4}"/>
              </a:ext>
            </a:extLst>
          </p:cNvPr>
          <p:cNvSpPr/>
          <p:nvPr/>
        </p:nvSpPr>
        <p:spPr>
          <a:xfrm>
            <a:off x="6110796" y="4057793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9" name="Ovale 98">
            <a:extLst>
              <a:ext uri="{FF2B5EF4-FFF2-40B4-BE49-F238E27FC236}">
                <a16:creationId xmlns:a16="http://schemas.microsoft.com/office/drawing/2014/main" id="{C5E81DBA-5798-EB5C-DBAB-0431C3AE104C}"/>
              </a:ext>
            </a:extLst>
          </p:cNvPr>
          <p:cNvSpPr/>
          <p:nvPr/>
        </p:nvSpPr>
        <p:spPr>
          <a:xfrm>
            <a:off x="6328611" y="4666935"/>
            <a:ext cx="229864" cy="23420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0" name="Ovale 99">
            <a:extLst>
              <a:ext uri="{FF2B5EF4-FFF2-40B4-BE49-F238E27FC236}">
                <a16:creationId xmlns:a16="http://schemas.microsoft.com/office/drawing/2014/main" id="{8B21B50A-73F7-7E4B-420F-90E556C69266}"/>
              </a:ext>
            </a:extLst>
          </p:cNvPr>
          <p:cNvSpPr/>
          <p:nvPr/>
        </p:nvSpPr>
        <p:spPr>
          <a:xfrm>
            <a:off x="6690788" y="4622257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1" name="Ovale 100">
            <a:extLst>
              <a:ext uri="{FF2B5EF4-FFF2-40B4-BE49-F238E27FC236}">
                <a16:creationId xmlns:a16="http://schemas.microsoft.com/office/drawing/2014/main" id="{6DD12566-7B13-B82A-5600-CC184BEE2327}"/>
              </a:ext>
            </a:extLst>
          </p:cNvPr>
          <p:cNvSpPr/>
          <p:nvPr/>
        </p:nvSpPr>
        <p:spPr>
          <a:xfrm rot="4737992">
            <a:off x="6486880" y="4579188"/>
            <a:ext cx="234204" cy="36289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" name="Ovale 103">
            <a:extLst>
              <a:ext uri="{FF2B5EF4-FFF2-40B4-BE49-F238E27FC236}">
                <a16:creationId xmlns:a16="http://schemas.microsoft.com/office/drawing/2014/main" id="{E30C1CE8-38B0-E08C-5CB3-74C2618B69A1}"/>
              </a:ext>
            </a:extLst>
          </p:cNvPr>
          <p:cNvSpPr/>
          <p:nvPr/>
        </p:nvSpPr>
        <p:spPr>
          <a:xfrm>
            <a:off x="9810809" y="3806323"/>
            <a:ext cx="154730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5" name="Ovale 104">
            <a:extLst>
              <a:ext uri="{FF2B5EF4-FFF2-40B4-BE49-F238E27FC236}">
                <a16:creationId xmlns:a16="http://schemas.microsoft.com/office/drawing/2014/main" id="{A678A5C5-7662-EBBB-E9D6-85BB024D2FD6}"/>
              </a:ext>
            </a:extLst>
          </p:cNvPr>
          <p:cNvSpPr/>
          <p:nvPr/>
        </p:nvSpPr>
        <p:spPr>
          <a:xfrm>
            <a:off x="9136115" y="3266830"/>
            <a:ext cx="154730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18" name="Immagine 117" descr="The globular cluster Omega Centauri* | ESO Italia">
            <a:extLst>
              <a:ext uri="{FF2B5EF4-FFF2-40B4-BE49-F238E27FC236}">
                <a16:creationId xmlns:a16="http://schemas.microsoft.com/office/drawing/2014/main" id="{0C22A41C-C1B6-6AE3-F150-714BB1F86D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169" r="19717" b="8328"/>
          <a:stretch>
            <a:fillRect/>
          </a:stretch>
        </p:blipFill>
        <p:spPr>
          <a:xfrm>
            <a:off x="7173916" y="1577793"/>
            <a:ext cx="4485346" cy="4351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9" name="Ovale 118">
            <a:extLst>
              <a:ext uri="{FF2B5EF4-FFF2-40B4-BE49-F238E27FC236}">
                <a16:creationId xmlns:a16="http://schemas.microsoft.com/office/drawing/2014/main" id="{C41DAE99-C950-D949-AA58-AC51CDD502C6}"/>
              </a:ext>
            </a:extLst>
          </p:cNvPr>
          <p:cNvSpPr/>
          <p:nvPr/>
        </p:nvSpPr>
        <p:spPr>
          <a:xfrm>
            <a:off x="8823849" y="3198574"/>
            <a:ext cx="1149342" cy="1135520"/>
          </a:xfrm>
          <a:prstGeom prst="ellipse">
            <a:avLst/>
          </a:prstGeom>
          <a:noFill/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634779923">
                  <a:custGeom>
                    <a:avLst/>
                    <a:gdLst>
                      <a:gd name="csX0" fmla="*/ 0 w 3962433"/>
                      <a:gd name="csY0" fmla="*/ 1855448 h 3710895"/>
                      <a:gd name="csX1" fmla="*/ 1981217 w 3962433"/>
                      <a:gd name="csY1" fmla="*/ 0 h 3710895"/>
                      <a:gd name="csX2" fmla="*/ 3962434 w 3962433"/>
                      <a:gd name="csY2" fmla="*/ 1855448 h 3710895"/>
                      <a:gd name="csX3" fmla="*/ 1981217 w 3962433"/>
                      <a:gd name="csY3" fmla="*/ 3710896 h 3710895"/>
                      <a:gd name="csX4" fmla="*/ 0 w 3962433"/>
                      <a:gd name="csY4" fmla="*/ 1855448 h 37108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962433" h="3710895" extrusionOk="0">
                        <a:moveTo>
                          <a:pt x="0" y="1855448"/>
                        </a:moveTo>
                        <a:cubicBezTo>
                          <a:pt x="-13902" y="914842"/>
                          <a:pt x="891185" y="184370"/>
                          <a:pt x="1981217" y="0"/>
                        </a:cubicBezTo>
                        <a:cubicBezTo>
                          <a:pt x="3242982" y="-88757"/>
                          <a:pt x="4045475" y="790120"/>
                          <a:pt x="3962434" y="1855448"/>
                        </a:cubicBezTo>
                        <a:cubicBezTo>
                          <a:pt x="3979689" y="2876300"/>
                          <a:pt x="3072580" y="3775363"/>
                          <a:pt x="1981217" y="3710896"/>
                        </a:cubicBezTo>
                        <a:cubicBezTo>
                          <a:pt x="896432" y="3725805"/>
                          <a:pt x="-45600" y="2833096"/>
                          <a:pt x="0" y="185544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grpSp>
        <p:nvGrpSpPr>
          <p:cNvPr id="142" name="Gruppo 141">
            <a:extLst>
              <a:ext uri="{FF2B5EF4-FFF2-40B4-BE49-F238E27FC236}">
                <a16:creationId xmlns:a16="http://schemas.microsoft.com/office/drawing/2014/main" id="{48D558AB-46C8-B184-9915-F4BB6BAEEE24}"/>
              </a:ext>
            </a:extLst>
          </p:cNvPr>
          <p:cNvGrpSpPr/>
          <p:nvPr/>
        </p:nvGrpSpPr>
        <p:grpSpPr>
          <a:xfrm>
            <a:off x="9092343" y="3881404"/>
            <a:ext cx="431275" cy="350803"/>
            <a:chOff x="7245875" y="5535647"/>
            <a:chExt cx="666348" cy="521281"/>
          </a:xfrm>
        </p:grpSpPr>
        <p:sp>
          <p:nvSpPr>
            <p:cNvPr id="143" name="Ovale 142">
              <a:extLst>
                <a:ext uri="{FF2B5EF4-FFF2-40B4-BE49-F238E27FC236}">
                  <a16:creationId xmlns:a16="http://schemas.microsoft.com/office/drawing/2014/main" id="{BBB98CCC-1DA0-76DF-5ABD-C1D7B720B5AB}"/>
                </a:ext>
              </a:extLst>
            </p:cNvPr>
            <p:cNvSpPr/>
            <p:nvPr/>
          </p:nvSpPr>
          <p:spPr>
            <a:xfrm>
              <a:off x="7347719" y="5909127"/>
              <a:ext cx="143178" cy="14780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44" name="Ovale 143">
              <a:extLst>
                <a:ext uri="{FF2B5EF4-FFF2-40B4-BE49-F238E27FC236}">
                  <a16:creationId xmlns:a16="http://schemas.microsoft.com/office/drawing/2014/main" id="{48F61697-5E9C-725E-6E50-3CDE589CDB58}"/>
                </a:ext>
              </a:extLst>
            </p:cNvPr>
            <p:cNvSpPr/>
            <p:nvPr/>
          </p:nvSpPr>
          <p:spPr>
            <a:xfrm>
              <a:off x="7245875" y="5693235"/>
              <a:ext cx="143178" cy="14780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45" name="Ovale 144">
              <a:extLst>
                <a:ext uri="{FF2B5EF4-FFF2-40B4-BE49-F238E27FC236}">
                  <a16:creationId xmlns:a16="http://schemas.microsoft.com/office/drawing/2014/main" id="{25BCA9FC-F885-A024-3E04-6221AE099D4D}"/>
                </a:ext>
              </a:extLst>
            </p:cNvPr>
            <p:cNvSpPr/>
            <p:nvPr/>
          </p:nvSpPr>
          <p:spPr>
            <a:xfrm>
              <a:off x="7769045" y="5707429"/>
              <a:ext cx="143178" cy="14780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46" name="Ovale 145">
              <a:extLst>
                <a:ext uri="{FF2B5EF4-FFF2-40B4-BE49-F238E27FC236}">
                  <a16:creationId xmlns:a16="http://schemas.microsoft.com/office/drawing/2014/main" id="{DD824ACC-54F9-385A-BF11-0B7A3590C354}"/>
                </a:ext>
              </a:extLst>
            </p:cNvPr>
            <p:cNvSpPr/>
            <p:nvPr/>
          </p:nvSpPr>
          <p:spPr>
            <a:xfrm rot="4574471">
              <a:off x="7248436" y="5754677"/>
              <a:ext cx="263692" cy="26681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47" name="Ovale 146">
              <a:extLst>
                <a:ext uri="{FF2B5EF4-FFF2-40B4-BE49-F238E27FC236}">
                  <a16:creationId xmlns:a16="http://schemas.microsoft.com/office/drawing/2014/main" id="{F963D882-C708-8990-33C7-AB5923BBBF16}"/>
                </a:ext>
              </a:extLst>
            </p:cNvPr>
            <p:cNvSpPr/>
            <p:nvPr/>
          </p:nvSpPr>
          <p:spPr>
            <a:xfrm>
              <a:off x="7469629" y="5535647"/>
              <a:ext cx="105921" cy="106328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grpSp>
        <p:nvGrpSpPr>
          <p:cNvPr id="148" name="Gruppo 147">
            <a:extLst>
              <a:ext uri="{FF2B5EF4-FFF2-40B4-BE49-F238E27FC236}">
                <a16:creationId xmlns:a16="http://schemas.microsoft.com/office/drawing/2014/main" id="{9C68848D-B392-135B-BAC9-CAB052CE8BA6}"/>
              </a:ext>
            </a:extLst>
          </p:cNvPr>
          <p:cNvGrpSpPr/>
          <p:nvPr/>
        </p:nvGrpSpPr>
        <p:grpSpPr>
          <a:xfrm rot="6303577">
            <a:off x="9232910" y="3500274"/>
            <a:ext cx="431275" cy="350803"/>
            <a:chOff x="7245875" y="5535647"/>
            <a:chExt cx="666348" cy="521281"/>
          </a:xfrm>
        </p:grpSpPr>
        <p:sp>
          <p:nvSpPr>
            <p:cNvPr id="149" name="Ovale 148">
              <a:extLst>
                <a:ext uri="{FF2B5EF4-FFF2-40B4-BE49-F238E27FC236}">
                  <a16:creationId xmlns:a16="http://schemas.microsoft.com/office/drawing/2014/main" id="{3231F6EB-7BCB-D724-9347-8435AA1953C6}"/>
                </a:ext>
              </a:extLst>
            </p:cNvPr>
            <p:cNvSpPr/>
            <p:nvPr/>
          </p:nvSpPr>
          <p:spPr>
            <a:xfrm>
              <a:off x="7347719" y="5909127"/>
              <a:ext cx="143178" cy="14780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50" name="Ovale 149">
              <a:extLst>
                <a:ext uri="{FF2B5EF4-FFF2-40B4-BE49-F238E27FC236}">
                  <a16:creationId xmlns:a16="http://schemas.microsoft.com/office/drawing/2014/main" id="{0F6DA5FC-8408-C097-E329-671B33733AE7}"/>
                </a:ext>
              </a:extLst>
            </p:cNvPr>
            <p:cNvSpPr/>
            <p:nvPr/>
          </p:nvSpPr>
          <p:spPr>
            <a:xfrm>
              <a:off x="7245875" y="5693235"/>
              <a:ext cx="143178" cy="14780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51" name="Ovale 150">
              <a:extLst>
                <a:ext uri="{FF2B5EF4-FFF2-40B4-BE49-F238E27FC236}">
                  <a16:creationId xmlns:a16="http://schemas.microsoft.com/office/drawing/2014/main" id="{A303FA87-A83A-39F9-DDF8-29063236FE06}"/>
                </a:ext>
              </a:extLst>
            </p:cNvPr>
            <p:cNvSpPr/>
            <p:nvPr/>
          </p:nvSpPr>
          <p:spPr>
            <a:xfrm>
              <a:off x="7769045" y="5707429"/>
              <a:ext cx="143178" cy="14780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52" name="Ovale 151">
              <a:extLst>
                <a:ext uri="{FF2B5EF4-FFF2-40B4-BE49-F238E27FC236}">
                  <a16:creationId xmlns:a16="http://schemas.microsoft.com/office/drawing/2014/main" id="{5FEA50D5-1081-BCB1-1315-D80C0BA13035}"/>
                </a:ext>
              </a:extLst>
            </p:cNvPr>
            <p:cNvSpPr/>
            <p:nvPr/>
          </p:nvSpPr>
          <p:spPr>
            <a:xfrm rot="4574471">
              <a:off x="7248436" y="5754677"/>
              <a:ext cx="263692" cy="26681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53" name="Ovale 152">
              <a:extLst>
                <a:ext uri="{FF2B5EF4-FFF2-40B4-BE49-F238E27FC236}">
                  <a16:creationId xmlns:a16="http://schemas.microsoft.com/office/drawing/2014/main" id="{2C4417F6-30B2-3303-DBF3-1098B41DC248}"/>
                </a:ext>
              </a:extLst>
            </p:cNvPr>
            <p:cNvSpPr/>
            <p:nvPr/>
          </p:nvSpPr>
          <p:spPr>
            <a:xfrm>
              <a:off x="7469629" y="5535647"/>
              <a:ext cx="105921" cy="106328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154" name="Ovale 153">
            <a:extLst>
              <a:ext uri="{FF2B5EF4-FFF2-40B4-BE49-F238E27FC236}">
                <a16:creationId xmlns:a16="http://schemas.microsoft.com/office/drawing/2014/main" id="{9A383D46-5636-3F4F-E1F2-2E4BAD4CF2C5}"/>
              </a:ext>
            </a:extLst>
          </p:cNvPr>
          <p:cNvSpPr/>
          <p:nvPr/>
        </p:nvSpPr>
        <p:spPr>
          <a:xfrm>
            <a:off x="9023789" y="3640888"/>
            <a:ext cx="112326" cy="11257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5" name="Ovale 154">
            <a:extLst>
              <a:ext uri="{FF2B5EF4-FFF2-40B4-BE49-F238E27FC236}">
                <a16:creationId xmlns:a16="http://schemas.microsoft.com/office/drawing/2014/main" id="{1BDEFB1F-002B-85FF-77A0-E35AD36A9F60}"/>
              </a:ext>
            </a:extLst>
          </p:cNvPr>
          <p:cNvSpPr/>
          <p:nvPr/>
        </p:nvSpPr>
        <p:spPr>
          <a:xfrm>
            <a:off x="9619673" y="3823936"/>
            <a:ext cx="112326" cy="11257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CasellaDiTesto 155">
                <a:extLst>
                  <a:ext uri="{FF2B5EF4-FFF2-40B4-BE49-F238E27FC236}">
                    <a16:creationId xmlns:a16="http://schemas.microsoft.com/office/drawing/2014/main" id="{525FFF04-9F8A-8B36-E5DC-3FD003B19A0A}"/>
                  </a:ext>
                </a:extLst>
              </p:cNvPr>
              <p:cNvSpPr txBox="1"/>
              <p:nvPr/>
            </p:nvSpPr>
            <p:spPr>
              <a:xfrm>
                <a:off x="6005681" y="5992214"/>
                <a:ext cx="133312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it-IT" sz="2400" b="0" i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it-IT" sz="2400" b="0" i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≳5 </m:t>
                      </m:r>
                      <m:r>
                        <m:rPr>
                          <m:sty m:val="p"/>
                        </m:rPr>
                        <a:rPr lang="it-IT" sz="2400" b="0" i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Myr</m:t>
                      </m:r>
                    </m:oMath>
                  </m:oMathPara>
                </a14:m>
                <a:endParaRPr lang="it-IT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ptos Narrow" panose="020B0004020202020204" pitchFamily="34" charset="0"/>
                </a:endParaRPr>
              </a:p>
            </p:txBody>
          </p:sp>
        </mc:Choice>
        <mc:Fallback xmlns="">
          <p:sp>
            <p:nvSpPr>
              <p:cNvPr id="156" name="CasellaDiTesto 155">
                <a:extLst>
                  <a:ext uri="{FF2B5EF4-FFF2-40B4-BE49-F238E27FC236}">
                    <a16:creationId xmlns:a16="http://schemas.microsoft.com/office/drawing/2014/main" id="{B1A82819-ED22-72E3-6551-1714DBDA19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5681" y="5992214"/>
                <a:ext cx="1333121" cy="369332"/>
              </a:xfrm>
              <a:prstGeom prst="rect">
                <a:avLst/>
              </a:prstGeom>
              <a:blipFill>
                <a:blip r:embed="rId4"/>
                <a:stretch>
                  <a:fillRect l="-4110" r="-8219" b="-311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Ovale 157">
            <a:extLst>
              <a:ext uri="{FF2B5EF4-FFF2-40B4-BE49-F238E27FC236}">
                <a16:creationId xmlns:a16="http://schemas.microsoft.com/office/drawing/2014/main" id="{4B038BA9-8C9A-2943-2CF2-90399CCE627F}"/>
              </a:ext>
            </a:extLst>
          </p:cNvPr>
          <p:cNvSpPr/>
          <p:nvPr/>
        </p:nvSpPr>
        <p:spPr>
          <a:xfrm>
            <a:off x="7555852" y="1934952"/>
            <a:ext cx="3721100" cy="3615192"/>
          </a:xfrm>
          <a:prstGeom prst="ellipse">
            <a:avLst/>
          </a:prstGeom>
          <a:noFill/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34779923">
                  <a:custGeom>
                    <a:avLst/>
                    <a:gdLst>
                      <a:gd name="csX0" fmla="*/ 0 w 3962433"/>
                      <a:gd name="csY0" fmla="*/ 1855448 h 3710895"/>
                      <a:gd name="csX1" fmla="*/ 1981217 w 3962433"/>
                      <a:gd name="csY1" fmla="*/ 0 h 3710895"/>
                      <a:gd name="csX2" fmla="*/ 3962434 w 3962433"/>
                      <a:gd name="csY2" fmla="*/ 1855448 h 3710895"/>
                      <a:gd name="csX3" fmla="*/ 1981217 w 3962433"/>
                      <a:gd name="csY3" fmla="*/ 3710896 h 3710895"/>
                      <a:gd name="csX4" fmla="*/ 0 w 3962433"/>
                      <a:gd name="csY4" fmla="*/ 1855448 h 37108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962433" h="3710895" extrusionOk="0">
                        <a:moveTo>
                          <a:pt x="0" y="1855448"/>
                        </a:moveTo>
                        <a:cubicBezTo>
                          <a:pt x="-13902" y="914842"/>
                          <a:pt x="891185" y="184370"/>
                          <a:pt x="1981217" y="0"/>
                        </a:cubicBezTo>
                        <a:cubicBezTo>
                          <a:pt x="3242982" y="-88757"/>
                          <a:pt x="4045475" y="790120"/>
                          <a:pt x="3962434" y="1855448"/>
                        </a:cubicBezTo>
                        <a:cubicBezTo>
                          <a:pt x="3979689" y="2876300"/>
                          <a:pt x="3072580" y="3775363"/>
                          <a:pt x="1981217" y="3710896"/>
                        </a:cubicBezTo>
                        <a:cubicBezTo>
                          <a:pt x="896432" y="3725805"/>
                          <a:pt x="-45600" y="2833096"/>
                          <a:pt x="0" y="185544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9" name="CasellaDiTesto 158">
                <a:extLst>
                  <a:ext uri="{FF2B5EF4-FFF2-40B4-BE49-F238E27FC236}">
                    <a16:creationId xmlns:a16="http://schemas.microsoft.com/office/drawing/2014/main" id="{EB2A615F-2050-4732-A6C9-52E7F05C7B73}"/>
                  </a:ext>
                </a:extLst>
              </p:cNvPr>
              <p:cNvSpPr txBox="1"/>
              <p:nvPr/>
            </p:nvSpPr>
            <p:spPr>
              <a:xfrm>
                <a:off x="8448488" y="1169028"/>
                <a:ext cx="1931265" cy="465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it-IT" sz="2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esc</m:t>
                          </m:r>
                        </m:sub>
                      </m:sSub>
                      <m:r>
                        <a:rPr lang="it-IT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rad>
                        <m:radPr>
                          <m:degHide m:val="on"/>
                          <m:ctrlPr>
                            <a:rPr lang="it-IT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it-IT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it-IT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cl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it-IT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it-IT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it-IT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cl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59" name="CasellaDiTesto 158">
                <a:extLst>
                  <a:ext uri="{FF2B5EF4-FFF2-40B4-BE49-F238E27FC236}">
                    <a16:creationId xmlns:a16="http://schemas.microsoft.com/office/drawing/2014/main" id="{F602810C-34D0-18B2-523D-46C323C15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488" y="1169028"/>
                <a:ext cx="1931265" cy="465064"/>
              </a:xfrm>
              <a:prstGeom prst="rect">
                <a:avLst/>
              </a:prstGeom>
              <a:blipFill>
                <a:blip r:embed="rId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0" name="Rettangolo 159">
            <a:extLst>
              <a:ext uri="{FF2B5EF4-FFF2-40B4-BE49-F238E27FC236}">
                <a16:creationId xmlns:a16="http://schemas.microsoft.com/office/drawing/2014/main" id="{A8C0EC36-D613-AD8C-E879-30857654C7DE}"/>
              </a:ext>
            </a:extLst>
          </p:cNvPr>
          <p:cNvSpPr/>
          <p:nvPr/>
        </p:nvSpPr>
        <p:spPr>
          <a:xfrm>
            <a:off x="829530" y="4486362"/>
            <a:ext cx="3975244" cy="1335610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61" name="CasellaDiTesto 160">
            <a:extLst>
              <a:ext uri="{FF2B5EF4-FFF2-40B4-BE49-F238E27FC236}">
                <a16:creationId xmlns:a16="http://schemas.microsoft.com/office/drawing/2014/main" id="{93D1E254-1DAC-AF9F-C967-6631086E1D58}"/>
              </a:ext>
            </a:extLst>
          </p:cNvPr>
          <p:cNvSpPr txBox="1"/>
          <p:nvPr/>
        </p:nvSpPr>
        <p:spPr>
          <a:xfrm>
            <a:off x="915048" y="4721293"/>
            <a:ext cx="3837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tx2"/>
                </a:solidFill>
              </a:rPr>
              <a:t>Very massive clusters.</a:t>
            </a:r>
          </a:p>
          <a:p>
            <a:pPr algn="ctr"/>
            <a:r>
              <a:rPr lang="it-IT" sz="2400" b="1" dirty="0">
                <a:solidFill>
                  <a:schemeClr val="tx2"/>
                </a:solidFill>
              </a:rPr>
              <a:t>«Slow» </a:t>
            </a:r>
            <a:r>
              <a:rPr lang="it-IT" sz="2400" b="1" dirty="0" err="1">
                <a:solidFill>
                  <a:schemeClr val="tx2"/>
                </a:solidFill>
              </a:rPr>
              <a:t>process</a:t>
            </a:r>
            <a:r>
              <a:rPr lang="it-IT" sz="2400" b="1" dirty="0">
                <a:solidFill>
                  <a:schemeClr val="tx2"/>
                </a:solidFill>
              </a:rPr>
              <a:t> ( 0.1 – 10 Gyr)</a:t>
            </a:r>
          </a:p>
        </p:txBody>
      </p:sp>
    </p:spTree>
    <p:extLst>
      <p:ext uri="{BB962C8B-B14F-4D97-AF65-F5344CB8AC3E}">
        <p14:creationId xmlns:p14="http://schemas.microsoft.com/office/powerpoint/2010/main" val="117328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animBg="1"/>
      <p:bldP spid="163" grpId="0" animBg="1"/>
      <p:bldP spid="158" grpId="0" animBg="1"/>
      <p:bldP spid="159" grpId="0"/>
      <p:bldP spid="160" grpId="0" animBg="1"/>
      <p:bldP spid="1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uppo 80">
            <a:extLst>
              <a:ext uri="{FF2B5EF4-FFF2-40B4-BE49-F238E27FC236}">
                <a16:creationId xmlns:a16="http://schemas.microsoft.com/office/drawing/2014/main" id="{29C91FA5-9E33-FADB-C9EC-9066B234A958}"/>
              </a:ext>
            </a:extLst>
          </p:cNvPr>
          <p:cNvGrpSpPr/>
          <p:nvPr/>
        </p:nvGrpSpPr>
        <p:grpSpPr>
          <a:xfrm>
            <a:off x="3290019" y="660236"/>
            <a:ext cx="4972411" cy="2495792"/>
            <a:chOff x="3434907" y="703258"/>
            <a:chExt cx="4972411" cy="2495792"/>
          </a:xfrm>
        </p:grpSpPr>
        <p:pic>
          <p:nvPicPr>
            <p:cNvPr id="56" name="Immagine 55" descr="Study: Pair of Distinct Black Hole Mergers Reveals Clues on How They Form  and Evolve | News Center | UNLV">
              <a:extLst>
                <a:ext uri="{FF2B5EF4-FFF2-40B4-BE49-F238E27FC236}">
                  <a16:creationId xmlns:a16="http://schemas.microsoft.com/office/drawing/2014/main" id="{D47DC895-EFD8-9189-6C30-C6E981F19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193" t="5164" r="8450" b="10944"/>
            <a:stretch>
              <a:fillRect/>
            </a:stretch>
          </p:blipFill>
          <p:spPr>
            <a:xfrm>
              <a:off x="3768157" y="1033339"/>
              <a:ext cx="3501809" cy="184894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7" name="CasellaDiTesto 56">
              <a:extLst>
                <a:ext uri="{FF2B5EF4-FFF2-40B4-BE49-F238E27FC236}">
                  <a16:creationId xmlns:a16="http://schemas.microsoft.com/office/drawing/2014/main" id="{373B4430-479D-0AA3-B6A3-440BAF1F8919}"/>
                </a:ext>
              </a:extLst>
            </p:cNvPr>
            <p:cNvSpPr txBox="1"/>
            <p:nvPr/>
          </p:nvSpPr>
          <p:spPr>
            <a:xfrm>
              <a:off x="3434907" y="703258"/>
              <a:ext cx="49724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b="1" dirty="0"/>
                <a:t>GW241011 &amp; GW241110: </a:t>
              </a:r>
              <a:r>
                <a:rPr lang="it-IT" sz="1600" dirty="0" err="1"/>
                <a:t>tilted</a:t>
              </a:r>
              <a:r>
                <a:rPr lang="it-IT" sz="1600" dirty="0"/>
                <a:t> and spinning</a:t>
              </a:r>
            </a:p>
          </p:txBody>
        </p:sp>
        <p:sp>
          <p:nvSpPr>
            <p:cNvPr id="75" name="CasellaDiTesto 74">
              <a:extLst>
                <a:ext uri="{FF2B5EF4-FFF2-40B4-BE49-F238E27FC236}">
                  <a16:creationId xmlns:a16="http://schemas.microsoft.com/office/drawing/2014/main" id="{DBEE4D32-0926-05A1-89C2-85D03B089522}"/>
                </a:ext>
              </a:extLst>
            </p:cNvPr>
            <p:cNvSpPr txBox="1"/>
            <p:nvPr/>
          </p:nvSpPr>
          <p:spPr>
            <a:xfrm>
              <a:off x="3435536" y="2891273"/>
              <a:ext cx="18504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dirty="0">
                  <a:solidFill>
                    <a:schemeClr val="bg2">
                      <a:lumMod val="75000"/>
                    </a:schemeClr>
                  </a:solidFill>
                </a:rPr>
                <a:t>[Abac+ 2025b]</a:t>
              </a:r>
            </a:p>
          </p:txBody>
        </p:sp>
      </p:grpSp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CE34ACFB-9D26-D22F-436C-20E048FA7090}"/>
              </a:ext>
            </a:extLst>
          </p:cNvPr>
          <p:cNvCxnSpPr>
            <a:cxnSpLocks/>
          </p:cNvCxnSpPr>
          <p:nvPr/>
        </p:nvCxnSpPr>
        <p:spPr>
          <a:xfrm>
            <a:off x="12530489" y="1528377"/>
            <a:ext cx="0" cy="3207162"/>
          </a:xfrm>
          <a:prstGeom prst="line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>
            <a:extLst>
              <a:ext uri="{FF2B5EF4-FFF2-40B4-BE49-F238E27FC236}">
                <a16:creationId xmlns:a16="http://schemas.microsoft.com/office/drawing/2014/main" id="{2AAA334D-6C2D-A9CB-E60C-E846B6C920D5}"/>
              </a:ext>
            </a:extLst>
          </p:cNvPr>
          <p:cNvCxnSpPr/>
          <p:nvPr/>
        </p:nvCxnSpPr>
        <p:spPr>
          <a:xfrm flipH="1">
            <a:off x="831886" y="3313386"/>
            <a:ext cx="101600" cy="905754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AC0C833D-4B6F-A81B-0EDE-364154214255}"/>
              </a:ext>
            </a:extLst>
          </p:cNvPr>
          <p:cNvSpPr txBox="1"/>
          <p:nvPr/>
        </p:nvSpPr>
        <p:spPr>
          <a:xfrm>
            <a:off x="149926" y="4161374"/>
            <a:ext cx="1850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eccentric</a:t>
            </a:r>
            <a:r>
              <a:rPr lang="it-IT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</a:p>
        </p:txBody>
      </p:sp>
      <p:pic>
        <p:nvPicPr>
          <p:cNvPr id="64" name="Immagine 63">
            <a:extLst>
              <a:ext uri="{FF2B5EF4-FFF2-40B4-BE49-F238E27FC236}">
                <a16:creationId xmlns:a16="http://schemas.microsoft.com/office/drawing/2014/main" id="{A3BD7652-6B4C-B8B9-7C87-A2F454DEA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9779" y="2362079"/>
            <a:ext cx="5762363" cy="3023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6" name="Google Shape;116;p14">
            <a:extLst>
              <a:ext uri="{FF2B5EF4-FFF2-40B4-BE49-F238E27FC236}">
                <a16:creationId xmlns:a16="http://schemas.microsoft.com/office/drawing/2014/main" id="{E2A7184A-C534-93E7-6172-22B4DD058F83}"/>
              </a:ext>
            </a:extLst>
          </p:cNvPr>
          <p:cNvSpPr/>
          <p:nvPr/>
        </p:nvSpPr>
        <p:spPr>
          <a:xfrm>
            <a:off x="9398800" y="2543507"/>
            <a:ext cx="2414792" cy="2376836"/>
          </a:xfrm>
          <a:prstGeom prst="rect">
            <a:avLst/>
          </a:prstGeom>
          <a:solidFill>
            <a:srgbClr val="B4A7D6">
              <a:alpha val="31450"/>
            </a:srgb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67" name="Connettore 2 66">
            <a:extLst>
              <a:ext uri="{FF2B5EF4-FFF2-40B4-BE49-F238E27FC236}">
                <a16:creationId xmlns:a16="http://schemas.microsoft.com/office/drawing/2014/main" id="{6C066116-C851-5BC4-D080-8E749F95E4CA}"/>
              </a:ext>
            </a:extLst>
          </p:cNvPr>
          <p:cNvCxnSpPr>
            <a:cxnSpLocks/>
          </p:cNvCxnSpPr>
          <p:nvPr/>
        </p:nvCxnSpPr>
        <p:spPr>
          <a:xfrm>
            <a:off x="9845258" y="4561484"/>
            <a:ext cx="648571" cy="108486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sellaDiTesto 68">
            <a:extLst>
              <a:ext uri="{FF2B5EF4-FFF2-40B4-BE49-F238E27FC236}">
                <a16:creationId xmlns:a16="http://schemas.microsoft.com/office/drawing/2014/main" id="{3EB1F283-7B95-EC2B-A089-C80F1E1924D7}"/>
              </a:ext>
            </a:extLst>
          </p:cNvPr>
          <p:cNvSpPr txBox="1"/>
          <p:nvPr/>
        </p:nvSpPr>
        <p:spPr>
          <a:xfrm>
            <a:off x="8807535" y="5646346"/>
            <a:ext cx="3372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dynamical</a:t>
            </a:r>
            <a:r>
              <a:rPr lang="it-IT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sz="20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binaries</a:t>
            </a:r>
            <a:r>
              <a:rPr lang="it-IT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</a:p>
        </p:txBody>
      </p:sp>
      <p:sp>
        <p:nvSpPr>
          <p:cNvPr id="70" name="CasellaDiTesto 69">
            <a:extLst>
              <a:ext uri="{FF2B5EF4-FFF2-40B4-BE49-F238E27FC236}">
                <a16:creationId xmlns:a16="http://schemas.microsoft.com/office/drawing/2014/main" id="{0019C4B5-6465-386E-AC2C-2E0F1543E53E}"/>
              </a:ext>
            </a:extLst>
          </p:cNvPr>
          <p:cNvSpPr txBox="1"/>
          <p:nvPr/>
        </p:nvSpPr>
        <p:spPr>
          <a:xfrm>
            <a:off x="1104114" y="106054"/>
            <a:ext cx="9931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>
                <a:latin typeface="+mj-lt"/>
              </a:rPr>
              <a:t>Clues</a:t>
            </a:r>
            <a:r>
              <a:rPr lang="it-IT" sz="2000" b="1" dirty="0">
                <a:latin typeface="+mj-lt"/>
              </a:rPr>
              <a:t> to </a:t>
            </a:r>
            <a:r>
              <a:rPr lang="it-IT" sz="2000" b="1" dirty="0" err="1">
                <a:latin typeface="+mj-lt"/>
              </a:rPr>
              <a:t>dynamical</a:t>
            </a:r>
            <a:r>
              <a:rPr lang="it-IT" sz="2000" b="1" dirty="0">
                <a:latin typeface="+mj-lt"/>
              </a:rPr>
              <a:t> </a:t>
            </a:r>
            <a:r>
              <a:rPr lang="it-IT" sz="2000" b="1" dirty="0" err="1">
                <a:latin typeface="+mj-lt"/>
              </a:rPr>
              <a:t>binaries</a:t>
            </a:r>
            <a:r>
              <a:rPr lang="it-IT" sz="2000" b="1" dirty="0">
                <a:latin typeface="+mj-lt"/>
              </a:rPr>
              <a:t> and IMBH in </a:t>
            </a:r>
            <a:r>
              <a:rPr lang="it-IT" sz="2000" b="1" dirty="0" err="1">
                <a:latin typeface="+mj-lt"/>
              </a:rPr>
              <a:t>current</a:t>
            </a:r>
            <a:r>
              <a:rPr lang="it-IT" sz="2000" b="1" dirty="0">
                <a:latin typeface="+mj-lt"/>
              </a:rPr>
              <a:t> data</a:t>
            </a:r>
          </a:p>
        </p:txBody>
      </p:sp>
      <p:sp>
        <p:nvSpPr>
          <p:cNvPr id="71" name="CasellaDiTesto 70">
            <a:extLst>
              <a:ext uri="{FF2B5EF4-FFF2-40B4-BE49-F238E27FC236}">
                <a16:creationId xmlns:a16="http://schemas.microsoft.com/office/drawing/2014/main" id="{B89C2C3A-BC9A-9B2F-9BC9-5E2285A397AD}"/>
              </a:ext>
            </a:extLst>
          </p:cNvPr>
          <p:cNvSpPr txBox="1"/>
          <p:nvPr/>
        </p:nvSpPr>
        <p:spPr>
          <a:xfrm>
            <a:off x="-62926" y="4519140"/>
            <a:ext cx="1850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solidFill>
                  <a:schemeClr val="bg2">
                    <a:lumMod val="75000"/>
                  </a:schemeClr>
                </a:solidFill>
              </a:rPr>
              <a:t>[</a:t>
            </a:r>
            <a:r>
              <a:rPr lang="it-IT" sz="1600" dirty="0" err="1">
                <a:solidFill>
                  <a:schemeClr val="bg2">
                    <a:lumMod val="75000"/>
                  </a:schemeClr>
                </a:solidFill>
              </a:rPr>
              <a:t>see</a:t>
            </a:r>
            <a:r>
              <a:rPr lang="it-IT" sz="1600" dirty="0">
                <a:solidFill>
                  <a:schemeClr val="bg2">
                    <a:lumMod val="75000"/>
                  </a:schemeClr>
                </a:solidFill>
              </a:rPr>
              <a:t> e.g. Romero- Shaw+ 2020, Arca Sedda+ 2021]</a:t>
            </a:r>
          </a:p>
        </p:txBody>
      </p:sp>
      <p:cxnSp>
        <p:nvCxnSpPr>
          <p:cNvPr id="72" name="Connettore 2 71">
            <a:extLst>
              <a:ext uri="{FF2B5EF4-FFF2-40B4-BE49-F238E27FC236}">
                <a16:creationId xmlns:a16="http://schemas.microsoft.com/office/drawing/2014/main" id="{3B9838F1-D136-F392-41D2-28120132DE40}"/>
              </a:ext>
            </a:extLst>
          </p:cNvPr>
          <p:cNvCxnSpPr>
            <a:cxnSpLocks/>
          </p:cNvCxnSpPr>
          <p:nvPr/>
        </p:nvCxnSpPr>
        <p:spPr>
          <a:xfrm flipV="1">
            <a:off x="7207286" y="1528377"/>
            <a:ext cx="1073160" cy="26203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CasellaDiTesto 73">
            <a:extLst>
              <a:ext uri="{FF2B5EF4-FFF2-40B4-BE49-F238E27FC236}">
                <a16:creationId xmlns:a16="http://schemas.microsoft.com/office/drawing/2014/main" id="{DDB2DC7A-61E1-6D3A-C1DE-800A0AF7C03D}"/>
              </a:ext>
            </a:extLst>
          </p:cNvPr>
          <p:cNvSpPr txBox="1"/>
          <p:nvPr/>
        </p:nvSpPr>
        <p:spPr>
          <a:xfrm>
            <a:off x="8407318" y="1101257"/>
            <a:ext cx="1850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high spins and </a:t>
            </a:r>
            <a:r>
              <a:rPr lang="it-IT" sz="20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precession</a:t>
            </a:r>
            <a:r>
              <a:rPr lang="it-IT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</a:p>
        </p:txBody>
      </p:sp>
      <p:sp>
        <p:nvSpPr>
          <p:cNvPr id="76" name="CasellaDiTesto 75">
            <a:extLst>
              <a:ext uri="{FF2B5EF4-FFF2-40B4-BE49-F238E27FC236}">
                <a16:creationId xmlns:a16="http://schemas.microsoft.com/office/drawing/2014/main" id="{1E211800-A882-3148-0EC1-CD547752252E}"/>
              </a:ext>
            </a:extLst>
          </p:cNvPr>
          <p:cNvSpPr txBox="1"/>
          <p:nvPr/>
        </p:nvSpPr>
        <p:spPr>
          <a:xfrm>
            <a:off x="5677675" y="5439459"/>
            <a:ext cx="1850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[Abac+ 2026]</a:t>
            </a:r>
          </a:p>
        </p:txBody>
      </p: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A203B860-781E-DDAB-2B03-AE83639A4380}"/>
              </a:ext>
            </a:extLst>
          </p:cNvPr>
          <p:cNvGrpSpPr/>
          <p:nvPr/>
        </p:nvGrpSpPr>
        <p:grpSpPr>
          <a:xfrm>
            <a:off x="139474" y="1601961"/>
            <a:ext cx="3501811" cy="2222373"/>
            <a:chOff x="139474" y="1601961"/>
            <a:chExt cx="3501811" cy="2222373"/>
          </a:xfrm>
        </p:grpSpPr>
        <p:pic>
          <p:nvPicPr>
            <p:cNvPr id="41" name="Picture 2" descr="A Radio Investigation of an Intermediate-Mass Black Hole Candidate - AAS  Nova">
              <a:extLst>
                <a:ext uri="{FF2B5EF4-FFF2-40B4-BE49-F238E27FC236}">
                  <a16:creationId xmlns:a16="http://schemas.microsoft.com/office/drawing/2014/main" id="{3ADCD531-AA55-C40E-5813-DEAA848BE5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969" y="1935232"/>
              <a:ext cx="2907072" cy="163522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CasellaDiTesto 51">
              <a:extLst>
                <a:ext uri="{FF2B5EF4-FFF2-40B4-BE49-F238E27FC236}">
                  <a16:creationId xmlns:a16="http://schemas.microsoft.com/office/drawing/2014/main" id="{056B07EE-4492-64F0-FEA1-97405D5519FD}"/>
                </a:ext>
              </a:extLst>
            </p:cNvPr>
            <p:cNvSpPr txBox="1"/>
            <p:nvPr/>
          </p:nvSpPr>
          <p:spPr>
            <a:xfrm>
              <a:off x="139474" y="1601961"/>
              <a:ext cx="35018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b="1" dirty="0"/>
                <a:t>GW190521</a:t>
              </a:r>
              <a:r>
                <a:rPr lang="it-IT" sz="1600" dirty="0"/>
                <a:t>: </a:t>
              </a:r>
              <a:r>
                <a:rPr lang="it-IT" sz="1600" dirty="0" err="1"/>
                <a:t>formation</a:t>
              </a:r>
              <a:r>
                <a:rPr lang="it-IT" sz="1600" dirty="0"/>
                <a:t> of an IMBH</a:t>
              </a:r>
            </a:p>
          </p:txBody>
        </p:sp>
        <p:sp>
          <p:nvSpPr>
            <p:cNvPr id="77" name="CasellaDiTesto 76">
              <a:extLst>
                <a:ext uri="{FF2B5EF4-FFF2-40B4-BE49-F238E27FC236}">
                  <a16:creationId xmlns:a16="http://schemas.microsoft.com/office/drawing/2014/main" id="{DA50FAC4-7A04-4BB5-9254-40E9132FD316}"/>
                </a:ext>
              </a:extLst>
            </p:cNvPr>
            <p:cNvSpPr txBox="1"/>
            <p:nvPr/>
          </p:nvSpPr>
          <p:spPr>
            <a:xfrm>
              <a:off x="812130" y="3547335"/>
              <a:ext cx="18504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dirty="0">
                  <a:solidFill>
                    <a:schemeClr val="bg2">
                      <a:lumMod val="75000"/>
                    </a:schemeClr>
                  </a:solidFill>
                </a:rPr>
                <a:t>[Abbott+ 2022]</a:t>
              </a:r>
            </a:p>
          </p:txBody>
        </p:sp>
      </p:grpSp>
      <p:sp>
        <p:nvSpPr>
          <p:cNvPr id="79" name="CasellaDiTesto 78">
            <a:extLst>
              <a:ext uri="{FF2B5EF4-FFF2-40B4-BE49-F238E27FC236}">
                <a16:creationId xmlns:a16="http://schemas.microsoft.com/office/drawing/2014/main" id="{AB7F6805-AA81-2B0A-8286-3FD3EF3663A5}"/>
              </a:ext>
            </a:extLst>
          </p:cNvPr>
          <p:cNvSpPr txBox="1"/>
          <p:nvPr/>
        </p:nvSpPr>
        <p:spPr>
          <a:xfrm>
            <a:off x="9241437" y="6015156"/>
            <a:ext cx="2504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solidFill>
                  <a:schemeClr val="bg2">
                    <a:lumMod val="75000"/>
                  </a:schemeClr>
                </a:solidFill>
              </a:rPr>
              <a:t>[</a:t>
            </a:r>
            <a:r>
              <a:rPr lang="it-IT" sz="1600" dirty="0" err="1">
                <a:solidFill>
                  <a:schemeClr val="bg2">
                    <a:lumMod val="75000"/>
                  </a:schemeClr>
                </a:solidFill>
              </a:rPr>
              <a:t>see</a:t>
            </a:r>
            <a:r>
              <a:rPr lang="it-IT" sz="1600" dirty="0">
                <a:solidFill>
                  <a:schemeClr val="bg2">
                    <a:lumMod val="75000"/>
                  </a:schemeClr>
                </a:solidFill>
              </a:rPr>
              <a:t> e.g. Antonini+ 2025, Arca Sedda+ 2026]</a:t>
            </a:r>
          </a:p>
        </p:txBody>
      </p:sp>
    </p:spTree>
    <p:extLst>
      <p:ext uri="{BB962C8B-B14F-4D97-AF65-F5344CB8AC3E}">
        <p14:creationId xmlns:p14="http://schemas.microsoft.com/office/powerpoint/2010/main" val="175662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6" grpId="0" animBg="1"/>
      <p:bldP spid="69" grpId="0"/>
      <p:bldP spid="71" grpId="0"/>
      <p:bldP spid="74" grpId="0"/>
      <p:bldP spid="76" grpId="0"/>
      <p:bldP spid="7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FABD2-AA41-EA0B-633E-F1D4ECC6E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uppo 80">
            <a:extLst>
              <a:ext uri="{FF2B5EF4-FFF2-40B4-BE49-F238E27FC236}">
                <a16:creationId xmlns:a16="http://schemas.microsoft.com/office/drawing/2014/main" id="{EA4ACAE0-E51C-C270-8ADB-792140A45D0B}"/>
              </a:ext>
            </a:extLst>
          </p:cNvPr>
          <p:cNvGrpSpPr/>
          <p:nvPr/>
        </p:nvGrpSpPr>
        <p:grpSpPr>
          <a:xfrm>
            <a:off x="3435536" y="1033339"/>
            <a:ext cx="3834430" cy="2165711"/>
            <a:chOff x="3435536" y="1033339"/>
            <a:chExt cx="3834430" cy="2165711"/>
          </a:xfrm>
        </p:grpSpPr>
        <p:pic>
          <p:nvPicPr>
            <p:cNvPr id="56" name="Immagine 55" descr="Study: Pair of Distinct Black Hole Mergers Reveals Clues on How They Form  and Evolve | News Center | UNLV">
              <a:extLst>
                <a:ext uri="{FF2B5EF4-FFF2-40B4-BE49-F238E27FC236}">
                  <a16:creationId xmlns:a16="http://schemas.microsoft.com/office/drawing/2014/main" id="{FE280B17-CEA9-7AE8-1DDB-179573D67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l="2193" t="5164" r="8450" b="10944"/>
            <a:stretch>
              <a:fillRect/>
            </a:stretch>
          </p:blipFill>
          <p:spPr>
            <a:xfrm>
              <a:off x="3768157" y="1033339"/>
              <a:ext cx="3501809" cy="184894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5" name="CasellaDiTesto 74">
              <a:extLst>
                <a:ext uri="{FF2B5EF4-FFF2-40B4-BE49-F238E27FC236}">
                  <a16:creationId xmlns:a16="http://schemas.microsoft.com/office/drawing/2014/main" id="{3030F4BC-5677-5B4D-D4C8-B150D02EFFF6}"/>
                </a:ext>
              </a:extLst>
            </p:cNvPr>
            <p:cNvSpPr txBox="1"/>
            <p:nvPr/>
          </p:nvSpPr>
          <p:spPr>
            <a:xfrm>
              <a:off x="3435536" y="2891273"/>
              <a:ext cx="18504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dirty="0">
                  <a:solidFill>
                    <a:schemeClr val="bg2">
                      <a:lumMod val="75000"/>
                    </a:schemeClr>
                  </a:solidFill>
                </a:rPr>
                <a:t>[Abac+ 2025b]</a:t>
              </a:r>
            </a:p>
          </p:txBody>
        </p:sp>
      </p:grpSp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982B2A45-39BB-116B-15BA-D682FF5B7BA3}"/>
              </a:ext>
            </a:extLst>
          </p:cNvPr>
          <p:cNvCxnSpPr>
            <a:cxnSpLocks/>
          </p:cNvCxnSpPr>
          <p:nvPr/>
        </p:nvCxnSpPr>
        <p:spPr>
          <a:xfrm>
            <a:off x="12530489" y="1528377"/>
            <a:ext cx="0" cy="3207162"/>
          </a:xfrm>
          <a:prstGeom prst="line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4" name="Immagine 63">
            <a:extLst>
              <a:ext uri="{FF2B5EF4-FFF2-40B4-BE49-F238E27FC236}">
                <a16:creationId xmlns:a16="http://schemas.microsoft.com/office/drawing/2014/main" id="{34C54474-79B1-CF5C-A7A2-FB5EBD1DF16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69779" y="2362079"/>
            <a:ext cx="5762363" cy="3023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6" name="Google Shape;116;p14">
            <a:extLst>
              <a:ext uri="{FF2B5EF4-FFF2-40B4-BE49-F238E27FC236}">
                <a16:creationId xmlns:a16="http://schemas.microsoft.com/office/drawing/2014/main" id="{36A85035-A8F2-482E-8EBC-B4EDFDD13D41}"/>
              </a:ext>
            </a:extLst>
          </p:cNvPr>
          <p:cNvSpPr/>
          <p:nvPr/>
        </p:nvSpPr>
        <p:spPr>
          <a:xfrm>
            <a:off x="9398800" y="2543507"/>
            <a:ext cx="2414792" cy="2376836"/>
          </a:xfrm>
          <a:prstGeom prst="rect">
            <a:avLst/>
          </a:prstGeom>
          <a:solidFill>
            <a:schemeClr val="tx1">
              <a:lumMod val="50000"/>
              <a:lumOff val="50000"/>
              <a:alpha val="3145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CasellaDiTesto 75">
            <a:extLst>
              <a:ext uri="{FF2B5EF4-FFF2-40B4-BE49-F238E27FC236}">
                <a16:creationId xmlns:a16="http://schemas.microsoft.com/office/drawing/2014/main" id="{44627F93-5C68-B228-7E46-1E3F04E13418}"/>
              </a:ext>
            </a:extLst>
          </p:cNvPr>
          <p:cNvSpPr txBox="1"/>
          <p:nvPr/>
        </p:nvSpPr>
        <p:spPr>
          <a:xfrm>
            <a:off x="5677675" y="5439459"/>
            <a:ext cx="1850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[Abac+ 2026]</a:t>
            </a:r>
          </a:p>
        </p:txBody>
      </p: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FAE72989-EDC9-47AA-7DD7-D61FA96BD771}"/>
              </a:ext>
            </a:extLst>
          </p:cNvPr>
          <p:cNvGrpSpPr/>
          <p:nvPr/>
        </p:nvGrpSpPr>
        <p:grpSpPr>
          <a:xfrm>
            <a:off x="333969" y="1935232"/>
            <a:ext cx="2907072" cy="1889102"/>
            <a:chOff x="333969" y="1935232"/>
            <a:chExt cx="2907072" cy="1889102"/>
          </a:xfrm>
        </p:grpSpPr>
        <p:pic>
          <p:nvPicPr>
            <p:cNvPr id="41" name="Picture 2" descr="A Radio Investigation of an Intermediate-Mass Black Hole Candidate - AAS  Nova">
              <a:extLst>
                <a:ext uri="{FF2B5EF4-FFF2-40B4-BE49-F238E27FC236}">
                  <a16:creationId xmlns:a16="http://schemas.microsoft.com/office/drawing/2014/main" id="{D1AF385B-2F69-180E-A833-D54D811BBD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969" y="1935232"/>
              <a:ext cx="2907072" cy="163522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CasellaDiTesto 76">
              <a:extLst>
                <a:ext uri="{FF2B5EF4-FFF2-40B4-BE49-F238E27FC236}">
                  <a16:creationId xmlns:a16="http://schemas.microsoft.com/office/drawing/2014/main" id="{AB0B607F-919E-5E90-C06A-9730DDBB3C85}"/>
                </a:ext>
              </a:extLst>
            </p:cNvPr>
            <p:cNvSpPr txBox="1"/>
            <p:nvPr/>
          </p:nvSpPr>
          <p:spPr>
            <a:xfrm>
              <a:off x="812130" y="3547335"/>
              <a:ext cx="18504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dirty="0">
                  <a:solidFill>
                    <a:schemeClr val="bg2">
                      <a:lumMod val="75000"/>
                    </a:schemeClr>
                  </a:solidFill>
                </a:rPr>
                <a:t>[Abbott+ 2022]</a:t>
              </a:r>
            </a:p>
          </p:txBody>
        </p:sp>
      </p:grpSp>
      <p:sp>
        <p:nvSpPr>
          <p:cNvPr id="2" name="Google Shape;116;p14">
            <a:extLst>
              <a:ext uri="{FF2B5EF4-FFF2-40B4-BE49-F238E27FC236}">
                <a16:creationId xmlns:a16="http://schemas.microsoft.com/office/drawing/2014/main" id="{1BC987BD-98AB-48B6-0333-587AA8FB219C}"/>
              </a:ext>
            </a:extLst>
          </p:cNvPr>
          <p:cNvSpPr/>
          <p:nvPr/>
        </p:nvSpPr>
        <p:spPr>
          <a:xfrm>
            <a:off x="9724308" y="5566990"/>
            <a:ext cx="2133724" cy="1125765"/>
          </a:xfrm>
          <a:prstGeom prst="rect">
            <a:avLst/>
          </a:prstGeom>
          <a:solidFill>
            <a:srgbClr val="09556B">
              <a:alpha val="20000"/>
            </a:srgb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A98B38-2CE9-B905-494E-E799811D37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18" b="60220"/>
          <a:stretch>
            <a:fillRect/>
          </a:stretch>
        </p:blipFill>
        <p:spPr bwMode="auto">
          <a:xfrm>
            <a:off x="1347867" y="4041035"/>
            <a:ext cx="4051637" cy="2283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9F3B018C-EF13-11A3-6393-D3F2F71205A8}"/>
              </a:ext>
            </a:extLst>
          </p:cNvPr>
          <p:cNvSpPr txBox="1"/>
          <p:nvPr/>
        </p:nvSpPr>
        <p:spPr>
          <a:xfrm>
            <a:off x="1461294" y="6323423"/>
            <a:ext cx="4051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GW231123</a:t>
            </a:r>
            <a:r>
              <a:rPr lang="it-IT" dirty="0"/>
              <a:t>: first IMBH-IMBH merger?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634B5615-B120-C7FF-C27B-EA92D14371F9}"/>
              </a:ext>
            </a:extLst>
          </p:cNvPr>
          <p:cNvCxnSpPr>
            <a:cxnSpLocks/>
          </p:cNvCxnSpPr>
          <p:nvPr/>
        </p:nvCxnSpPr>
        <p:spPr>
          <a:xfrm>
            <a:off x="9097550" y="6169053"/>
            <a:ext cx="706850" cy="0"/>
          </a:xfrm>
          <a:prstGeom prst="straightConnector1">
            <a:avLst/>
          </a:prstGeom>
          <a:ln w="57150">
            <a:solidFill>
              <a:srgbClr val="09556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15C076D-9F6D-E586-2CE6-C43B94CC3B7D}"/>
              </a:ext>
            </a:extLst>
          </p:cNvPr>
          <p:cNvSpPr txBox="1"/>
          <p:nvPr/>
        </p:nvSpPr>
        <p:spPr>
          <a:xfrm>
            <a:off x="9724307" y="5637870"/>
            <a:ext cx="21806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>
                <a:solidFill>
                  <a:srgbClr val="050A30"/>
                </a:solidFill>
              </a:rPr>
              <a:t>could</a:t>
            </a:r>
            <a:r>
              <a:rPr lang="it-IT" sz="2000" b="1" dirty="0">
                <a:solidFill>
                  <a:srgbClr val="050A30"/>
                </a:solidFill>
              </a:rPr>
              <a:t> </a:t>
            </a:r>
            <a:r>
              <a:rPr lang="it-IT" sz="2000" b="1" dirty="0" err="1">
                <a:solidFill>
                  <a:srgbClr val="050A30"/>
                </a:solidFill>
              </a:rPr>
              <a:t>it</a:t>
            </a:r>
            <a:r>
              <a:rPr lang="it-IT" sz="2000" b="1" dirty="0">
                <a:solidFill>
                  <a:srgbClr val="050A30"/>
                </a:solidFill>
              </a:rPr>
              <a:t> </a:t>
            </a:r>
            <a:r>
              <a:rPr lang="it-IT" sz="2000" b="1" dirty="0" err="1">
                <a:solidFill>
                  <a:srgbClr val="050A30"/>
                </a:solidFill>
              </a:rPr>
              <a:t>have</a:t>
            </a:r>
            <a:r>
              <a:rPr lang="it-IT" sz="2000" b="1" dirty="0">
                <a:solidFill>
                  <a:srgbClr val="050A30"/>
                </a:solidFill>
              </a:rPr>
              <a:t> </a:t>
            </a:r>
            <a:r>
              <a:rPr lang="it-IT" sz="2000" b="1" dirty="0" err="1">
                <a:solidFill>
                  <a:srgbClr val="050A30"/>
                </a:solidFill>
              </a:rPr>
              <a:t>formed</a:t>
            </a:r>
            <a:r>
              <a:rPr lang="it-IT" sz="2000" b="1" dirty="0">
                <a:solidFill>
                  <a:srgbClr val="050A30"/>
                </a:solidFill>
              </a:rPr>
              <a:t> in a star cluster?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5FD26CE-4042-7A7A-2C13-FBE5323DD1B1}"/>
              </a:ext>
            </a:extLst>
          </p:cNvPr>
          <p:cNvSpPr/>
          <p:nvPr/>
        </p:nvSpPr>
        <p:spPr>
          <a:xfrm>
            <a:off x="5791410" y="5425930"/>
            <a:ext cx="3306140" cy="1363265"/>
          </a:xfrm>
          <a:prstGeom prst="rect">
            <a:avLst/>
          </a:prstGeom>
          <a:solidFill>
            <a:schemeClr val="bg1"/>
          </a:solidFill>
          <a:ln w="38100">
            <a:solidFill>
              <a:srgbClr val="09556B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F6D6EC0-0ADF-08F1-16EA-425A1EB6812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" t="74460" r="47000"/>
          <a:stretch>
            <a:fillRect/>
          </a:stretch>
        </p:blipFill>
        <p:spPr>
          <a:xfrm>
            <a:off x="5892388" y="6136357"/>
            <a:ext cx="2399248" cy="59437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EFAB1568-BB92-D642-0FA3-D29811D17E6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2212" t="70782"/>
          <a:stretch>
            <a:fillRect/>
          </a:stretch>
        </p:blipFill>
        <p:spPr>
          <a:xfrm>
            <a:off x="8291636" y="6094828"/>
            <a:ext cx="773028" cy="62547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C5E9A8F-84B3-F0BC-96B5-DD00B618FE7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8502" t="1" b="74459"/>
          <a:stretch>
            <a:fillRect/>
          </a:stretch>
        </p:blipFill>
        <p:spPr>
          <a:xfrm>
            <a:off x="7920012" y="5465633"/>
            <a:ext cx="1130632" cy="633289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7F0D1A1-E85A-C5C9-F82A-1F0356C9F2D5}"/>
              </a:ext>
            </a:extLst>
          </p:cNvPr>
          <p:cNvSpPr txBox="1"/>
          <p:nvPr/>
        </p:nvSpPr>
        <p:spPr>
          <a:xfrm>
            <a:off x="3768157" y="3733258"/>
            <a:ext cx="1850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chemeClr val="bg2">
                    <a:lumMod val="75000"/>
                  </a:schemeClr>
                </a:solidFill>
              </a:rPr>
              <a:t>[Abac+ 2025a]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C616077-6476-4E98-9B53-CC4FB85BCB1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4665" b="74460"/>
          <a:stretch>
            <a:fillRect/>
          </a:stretch>
        </p:blipFill>
        <p:spPr>
          <a:xfrm>
            <a:off x="5892388" y="5476894"/>
            <a:ext cx="2136775" cy="622028"/>
          </a:xfrm>
          <a:prstGeom prst="rect">
            <a:avLst/>
          </a:prstGeom>
        </p:spPr>
      </p:pic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A689DEEB-C66F-5A2A-50E4-00CFB3B8A137}"/>
              </a:ext>
            </a:extLst>
          </p:cNvPr>
          <p:cNvCxnSpPr>
            <a:cxnSpLocks/>
          </p:cNvCxnSpPr>
          <p:nvPr/>
        </p:nvCxnSpPr>
        <p:spPr>
          <a:xfrm>
            <a:off x="5389150" y="5566990"/>
            <a:ext cx="402260" cy="0"/>
          </a:xfrm>
          <a:prstGeom prst="straightConnector1">
            <a:avLst/>
          </a:prstGeom>
          <a:ln w="57150">
            <a:solidFill>
              <a:srgbClr val="09556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8902F33-5814-1480-D429-1DA8746BEE36}"/>
              </a:ext>
            </a:extLst>
          </p:cNvPr>
          <p:cNvSpPr txBox="1"/>
          <p:nvPr/>
        </p:nvSpPr>
        <p:spPr>
          <a:xfrm>
            <a:off x="1104114" y="106054"/>
            <a:ext cx="9931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>
                <a:latin typeface="+mj-lt"/>
              </a:rPr>
              <a:t>Clues</a:t>
            </a:r>
            <a:r>
              <a:rPr lang="it-IT" sz="2000" b="1" dirty="0">
                <a:latin typeface="+mj-lt"/>
              </a:rPr>
              <a:t> to </a:t>
            </a:r>
            <a:r>
              <a:rPr lang="it-IT" sz="2000" b="1" dirty="0" err="1">
                <a:latin typeface="+mj-lt"/>
              </a:rPr>
              <a:t>dynamical</a:t>
            </a:r>
            <a:r>
              <a:rPr lang="it-IT" sz="2000" b="1" dirty="0">
                <a:latin typeface="+mj-lt"/>
              </a:rPr>
              <a:t> </a:t>
            </a:r>
            <a:r>
              <a:rPr lang="it-IT" sz="2000" b="1" dirty="0" err="1">
                <a:latin typeface="+mj-lt"/>
              </a:rPr>
              <a:t>binaries</a:t>
            </a:r>
            <a:r>
              <a:rPr lang="it-IT" sz="2000" b="1" dirty="0">
                <a:latin typeface="+mj-lt"/>
              </a:rPr>
              <a:t> and IMBH in </a:t>
            </a:r>
            <a:r>
              <a:rPr lang="it-IT" sz="2000" b="1" dirty="0" err="1">
                <a:latin typeface="+mj-lt"/>
              </a:rPr>
              <a:t>current</a:t>
            </a:r>
            <a:r>
              <a:rPr lang="it-IT" sz="2000" b="1" dirty="0">
                <a:latin typeface="+mj-lt"/>
              </a:rPr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60202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2" grpId="0" animBg="1"/>
      <p:bldP spid="8" grpId="0"/>
      <p:bldP spid="6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D0F84-C528-B0C6-B15A-B9739E201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o 11">
            <a:extLst>
              <a:ext uri="{FF2B5EF4-FFF2-40B4-BE49-F238E27FC236}">
                <a16:creationId xmlns:a16="http://schemas.microsoft.com/office/drawing/2014/main" id="{A76D343C-159A-49C8-96DD-7C5382282FF5}"/>
              </a:ext>
            </a:extLst>
          </p:cNvPr>
          <p:cNvGrpSpPr/>
          <p:nvPr/>
        </p:nvGrpSpPr>
        <p:grpSpPr>
          <a:xfrm>
            <a:off x="1278864" y="2881298"/>
            <a:ext cx="2721142" cy="2826513"/>
            <a:chOff x="1409997" y="1361268"/>
            <a:chExt cx="4207931" cy="4355591"/>
          </a:xfrm>
        </p:grpSpPr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B10B8954-93C9-756D-1669-1903AFDE5A7D}"/>
                </a:ext>
              </a:extLst>
            </p:cNvPr>
            <p:cNvGrpSpPr/>
            <p:nvPr/>
          </p:nvGrpSpPr>
          <p:grpSpPr>
            <a:xfrm>
              <a:off x="1790000" y="3863679"/>
              <a:ext cx="3447923" cy="711747"/>
              <a:chOff x="3752584" y="1805778"/>
              <a:chExt cx="3293166" cy="593609"/>
            </a:xfrm>
          </p:grpSpPr>
          <p:pic>
            <p:nvPicPr>
              <p:cNvPr id="4" name="Immagine 3">
                <a:extLst>
                  <a:ext uri="{FF2B5EF4-FFF2-40B4-BE49-F238E27FC236}">
                    <a16:creationId xmlns:a16="http://schemas.microsoft.com/office/drawing/2014/main" id="{7D58E2C7-363D-B2EB-68DD-AFDC4AE890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r="54665" b="74460"/>
              <a:stretch>
                <a:fillRect/>
              </a:stretch>
            </p:blipFill>
            <p:spPr>
              <a:xfrm>
                <a:off x="3752584" y="1805780"/>
                <a:ext cx="2343416" cy="593607"/>
              </a:xfrm>
              <a:prstGeom prst="rect">
                <a:avLst/>
              </a:prstGeom>
            </p:spPr>
          </p:pic>
          <p:pic>
            <p:nvPicPr>
              <p:cNvPr id="5" name="Immagine 4">
                <a:extLst>
                  <a:ext uri="{FF2B5EF4-FFF2-40B4-BE49-F238E27FC236}">
                    <a16:creationId xmlns:a16="http://schemas.microsoft.com/office/drawing/2014/main" id="{03A718BB-0E42-5B01-3EBD-7755CBB527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8502" t="1" b="74459"/>
              <a:stretch>
                <a:fillRect/>
              </a:stretch>
            </p:blipFill>
            <p:spPr>
              <a:xfrm>
                <a:off x="5934499" y="1805778"/>
                <a:ext cx="1111251" cy="593607"/>
              </a:xfrm>
              <a:prstGeom prst="rect">
                <a:avLst/>
              </a:prstGeom>
            </p:spPr>
          </p:pic>
        </p:grpSp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8D4BD9C3-6A9C-7040-061E-98E2F78260D8}"/>
                </a:ext>
              </a:extLst>
            </p:cNvPr>
            <p:cNvGrpSpPr/>
            <p:nvPr/>
          </p:nvGrpSpPr>
          <p:grpSpPr>
            <a:xfrm>
              <a:off x="1528943" y="4716147"/>
              <a:ext cx="3850767" cy="780585"/>
              <a:chOff x="3752584" y="1771589"/>
              <a:chExt cx="3659136" cy="627798"/>
            </a:xfrm>
          </p:grpSpPr>
          <p:pic>
            <p:nvPicPr>
              <p:cNvPr id="7" name="Immagine 6">
                <a:extLst>
                  <a:ext uri="{FF2B5EF4-FFF2-40B4-BE49-F238E27FC236}">
                    <a16:creationId xmlns:a16="http://schemas.microsoft.com/office/drawing/2014/main" id="{FFEE76A4-2B83-279E-9252-93CFF33D74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-1" t="74460" r="47000"/>
              <a:stretch>
                <a:fillRect/>
              </a:stretch>
            </p:blipFill>
            <p:spPr>
              <a:xfrm>
                <a:off x="3752584" y="1805781"/>
                <a:ext cx="2739656" cy="572433"/>
              </a:xfrm>
              <a:prstGeom prst="rect">
                <a:avLst/>
              </a:prstGeom>
            </p:spPr>
          </p:pic>
          <p:pic>
            <p:nvPicPr>
              <p:cNvPr id="8" name="Immagine 7">
                <a:extLst>
                  <a:ext uri="{FF2B5EF4-FFF2-40B4-BE49-F238E27FC236}">
                    <a16:creationId xmlns:a16="http://schemas.microsoft.com/office/drawing/2014/main" id="{400FFF77-20B2-529B-BE6F-9951017BF3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2212" t="70782"/>
              <a:stretch>
                <a:fillRect/>
              </a:stretch>
            </p:blipFill>
            <p:spPr>
              <a:xfrm>
                <a:off x="6561716" y="1771589"/>
                <a:ext cx="850004" cy="627798"/>
              </a:xfrm>
              <a:prstGeom prst="rect">
                <a:avLst/>
              </a:prstGeom>
            </p:spPr>
          </p:pic>
        </p:grp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51ED07BB-2831-8ACF-1C0E-8FA9CDF1A8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518" b="60220"/>
            <a:stretch>
              <a:fillRect/>
            </a:stretch>
          </p:blipFill>
          <p:spPr bwMode="auto">
            <a:xfrm>
              <a:off x="1409997" y="1361268"/>
              <a:ext cx="4207930" cy="2362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1956C7D9-D836-F3C2-77EE-8864E3C6E82B}"/>
                </a:ext>
              </a:extLst>
            </p:cNvPr>
            <p:cNvSpPr/>
            <p:nvPr/>
          </p:nvSpPr>
          <p:spPr>
            <a:xfrm>
              <a:off x="1409998" y="1361268"/>
              <a:ext cx="4207930" cy="4355591"/>
            </a:xfrm>
            <a:prstGeom prst="rect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E11D981-C978-3D51-29BA-25CD6752229E}"/>
              </a:ext>
            </a:extLst>
          </p:cNvPr>
          <p:cNvSpPr txBox="1"/>
          <p:nvPr/>
        </p:nvSpPr>
        <p:spPr>
          <a:xfrm>
            <a:off x="883567" y="2511966"/>
            <a:ext cx="3640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GW231123</a:t>
            </a: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first IMBH-IMBH merger?</a:t>
            </a:r>
          </a:p>
        </p:txBody>
      </p:sp>
      <p:sp>
        <p:nvSpPr>
          <p:cNvPr id="23" name="Segnaposto numero diapositiva 22">
            <a:extLst>
              <a:ext uri="{FF2B5EF4-FFF2-40B4-BE49-F238E27FC236}">
                <a16:creationId xmlns:a16="http://schemas.microsoft.com/office/drawing/2014/main" id="{49D2B673-82BC-C0BF-C051-DC62B300E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8134-3856-4CAF-BE05-7A805BC13266}" type="slidenum">
              <a:rPr lang="it-IT" smtClean="0"/>
              <a:t>11</a:t>
            </a:fld>
            <a:endParaRPr lang="it-IT"/>
          </a:p>
        </p:txBody>
      </p:sp>
      <p:pic>
        <p:nvPicPr>
          <p:cNvPr id="30" name="Immagine 29" descr="SCIMMA">
            <a:extLst>
              <a:ext uri="{FF2B5EF4-FFF2-40B4-BE49-F238E27FC236}">
                <a16:creationId xmlns:a16="http://schemas.microsoft.com/office/drawing/2014/main" id="{D94491CE-D31A-F8C8-552B-37CF7DE3D9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511" y="1624715"/>
            <a:ext cx="1237483" cy="887251"/>
          </a:xfrm>
          <a:prstGeom prst="rect">
            <a:avLst/>
          </a:prstGeom>
        </p:spPr>
      </p:pic>
      <p:sp>
        <p:nvSpPr>
          <p:cNvPr id="36" name="Parentesi graffa aperta 35">
            <a:extLst>
              <a:ext uri="{FF2B5EF4-FFF2-40B4-BE49-F238E27FC236}">
                <a16:creationId xmlns:a16="http://schemas.microsoft.com/office/drawing/2014/main" id="{2363E57F-E288-C538-2F2D-945593ABEE9F}"/>
              </a:ext>
            </a:extLst>
          </p:cNvPr>
          <p:cNvSpPr/>
          <p:nvPr/>
        </p:nvSpPr>
        <p:spPr>
          <a:xfrm>
            <a:off x="4756457" y="1727273"/>
            <a:ext cx="420849" cy="4241333"/>
          </a:xfrm>
          <a:custGeom>
            <a:avLst/>
            <a:gdLst>
              <a:gd name="csX0" fmla="*/ 420849 w 420849"/>
              <a:gd name="csY0" fmla="*/ 4241333 h 4241333"/>
              <a:gd name="csX1" fmla="*/ 210424 w 420849"/>
              <a:gd name="csY1" fmla="*/ 4023384 h 4241333"/>
              <a:gd name="csX2" fmla="*/ 210425 w 420849"/>
              <a:gd name="csY2" fmla="*/ 2338616 h 4241333"/>
              <a:gd name="csX3" fmla="*/ 0 w 420849"/>
              <a:gd name="csY3" fmla="*/ 2120667 h 4241333"/>
              <a:gd name="csX4" fmla="*/ 210425 w 420849"/>
              <a:gd name="csY4" fmla="*/ 1902718 h 4241333"/>
              <a:gd name="csX5" fmla="*/ 210425 w 420849"/>
              <a:gd name="csY5" fmla="*/ 1357976 h 4241333"/>
              <a:gd name="csX6" fmla="*/ 210425 w 420849"/>
              <a:gd name="csY6" fmla="*/ 779539 h 4241333"/>
              <a:gd name="csX7" fmla="*/ 210425 w 420849"/>
              <a:gd name="csY7" fmla="*/ 217949 h 4241333"/>
              <a:gd name="csX8" fmla="*/ 420850 w 420849"/>
              <a:gd name="csY8" fmla="*/ 0 h 42413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20849" h="4241333" stroke="0" extrusionOk="0">
                <a:moveTo>
                  <a:pt x="420849" y="4241333"/>
                </a:moveTo>
                <a:cubicBezTo>
                  <a:pt x="298532" y="4245713"/>
                  <a:pt x="229462" y="4139973"/>
                  <a:pt x="210424" y="4023384"/>
                </a:cubicBezTo>
                <a:cubicBezTo>
                  <a:pt x="240881" y="3450110"/>
                  <a:pt x="180376" y="2965084"/>
                  <a:pt x="210425" y="2338616"/>
                </a:cubicBezTo>
                <a:cubicBezTo>
                  <a:pt x="213515" y="2226601"/>
                  <a:pt x="107189" y="2123472"/>
                  <a:pt x="0" y="2120667"/>
                </a:cubicBezTo>
                <a:cubicBezTo>
                  <a:pt x="110865" y="2142280"/>
                  <a:pt x="234652" y="2018328"/>
                  <a:pt x="210425" y="1902718"/>
                </a:cubicBezTo>
                <a:cubicBezTo>
                  <a:pt x="211965" y="1709091"/>
                  <a:pt x="199431" y="1526944"/>
                  <a:pt x="210425" y="1391671"/>
                </a:cubicBezTo>
                <a:cubicBezTo>
                  <a:pt x="221419" y="1256398"/>
                  <a:pt x="184395" y="1046713"/>
                  <a:pt x="210425" y="796386"/>
                </a:cubicBezTo>
                <a:cubicBezTo>
                  <a:pt x="236455" y="546059"/>
                  <a:pt x="183178" y="345067"/>
                  <a:pt x="210425" y="217949"/>
                </a:cubicBezTo>
                <a:cubicBezTo>
                  <a:pt x="223248" y="121874"/>
                  <a:pt x="309603" y="3022"/>
                  <a:pt x="420850" y="0"/>
                </a:cubicBezTo>
                <a:cubicBezTo>
                  <a:pt x="460105" y="1551654"/>
                  <a:pt x="368664" y="2841297"/>
                  <a:pt x="420849" y="4241333"/>
                </a:cubicBezTo>
                <a:close/>
              </a:path>
              <a:path w="420849" h="4241333" fill="none" extrusionOk="0">
                <a:moveTo>
                  <a:pt x="420849" y="4241333"/>
                </a:moveTo>
                <a:cubicBezTo>
                  <a:pt x="281642" y="4246046"/>
                  <a:pt x="213882" y="4129634"/>
                  <a:pt x="210424" y="4023384"/>
                </a:cubicBezTo>
                <a:cubicBezTo>
                  <a:pt x="304119" y="3410069"/>
                  <a:pt x="309856" y="2933679"/>
                  <a:pt x="210425" y="2338616"/>
                </a:cubicBezTo>
                <a:cubicBezTo>
                  <a:pt x="198787" y="2236631"/>
                  <a:pt x="96519" y="2126457"/>
                  <a:pt x="0" y="2120667"/>
                </a:cubicBezTo>
                <a:cubicBezTo>
                  <a:pt x="131376" y="2124661"/>
                  <a:pt x="209131" y="2020429"/>
                  <a:pt x="210425" y="1902718"/>
                </a:cubicBezTo>
                <a:cubicBezTo>
                  <a:pt x="211332" y="1691689"/>
                  <a:pt x="199385" y="1593004"/>
                  <a:pt x="210425" y="1357976"/>
                </a:cubicBezTo>
                <a:cubicBezTo>
                  <a:pt x="221465" y="1122948"/>
                  <a:pt x="191941" y="1010976"/>
                  <a:pt x="210425" y="779539"/>
                </a:cubicBezTo>
                <a:cubicBezTo>
                  <a:pt x="228909" y="548102"/>
                  <a:pt x="232228" y="460228"/>
                  <a:pt x="210425" y="217949"/>
                </a:cubicBezTo>
                <a:cubicBezTo>
                  <a:pt x="228882" y="105703"/>
                  <a:pt x="291737" y="-17203"/>
                  <a:pt x="420850" y="0"/>
                </a:cubicBezTo>
              </a:path>
              <a:path w="420849" h="4241333" fill="none" stroke="0" extrusionOk="0">
                <a:moveTo>
                  <a:pt x="420849" y="4241333"/>
                </a:moveTo>
                <a:cubicBezTo>
                  <a:pt x="306463" y="4244154"/>
                  <a:pt x="186552" y="4136524"/>
                  <a:pt x="210424" y="4023384"/>
                </a:cubicBezTo>
                <a:cubicBezTo>
                  <a:pt x="297611" y="3406493"/>
                  <a:pt x="227195" y="2919069"/>
                  <a:pt x="210425" y="2338616"/>
                </a:cubicBezTo>
                <a:cubicBezTo>
                  <a:pt x="210204" y="2215602"/>
                  <a:pt x="129523" y="2134823"/>
                  <a:pt x="0" y="2120667"/>
                </a:cubicBezTo>
                <a:cubicBezTo>
                  <a:pt x="115126" y="2124877"/>
                  <a:pt x="232381" y="2026626"/>
                  <a:pt x="210425" y="1902718"/>
                </a:cubicBezTo>
                <a:cubicBezTo>
                  <a:pt x="186129" y="1709822"/>
                  <a:pt x="190366" y="1560268"/>
                  <a:pt x="210425" y="1307433"/>
                </a:cubicBezTo>
                <a:cubicBezTo>
                  <a:pt x="230484" y="1054599"/>
                  <a:pt x="212874" y="918963"/>
                  <a:pt x="210425" y="728996"/>
                </a:cubicBezTo>
                <a:cubicBezTo>
                  <a:pt x="207976" y="539029"/>
                  <a:pt x="188267" y="409760"/>
                  <a:pt x="210425" y="217949"/>
                </a:cubicBezTo>
                <a:cubicBezTo>
                  <a:pt x="204649" y="109672"/>
                  <a:pt x="296165" y="-22332"/>
                  <a:pt x="420850" y="0"/>
                </a:cubicBezTo>
              </a:path>
            </a:pathLst>
          </a:custGeom>
          <a:ln w="57150">
            <a:solidFill>
              <a:schemeClr val="bg2">
                <a:lumMod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46080893">
                  <a:prstGeom prst="leftBrace">
                    <a:avLst>
                      <a:gd name="adj1" fmla="val 51788"/>
                      <a:gd name="adj2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F12E4C39-9D7A-07B4-3EC1-B74A365FF692}"/>
              </a:ext>
            </a:extLst>
          </p:cNvPr>
          <p:cNvSpPr txBox="1"/>
          <p:nvPr/>
        </p:nvSpPr>
        <p:spPr>
          <a:xfrm>
            <a:off x="7611573" y="1440049"/>
            <a:ext cx="2884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chemeClr val="accent2"/>
                </a:solidFill>
              </a:rPr>
              <a:t>dynamical</a:t>
            </a:r>
            <a:r>
              <a:rPr lang="it-IT" b="1" dirty="0">
                <a:solidFill>
                  <a:schemeClr val="accent2"/>
                </a:solidFill>
              </a:rPr>
              <a:t> </a:t>
            </a:r>
            <a:r>
              <a:rPr lang="it-IT" b="1" dirty="0" err="1">
                <a:solidFill>
                  <a:schemeClr val="accent2"/>
                </a:solidFill>
              </a:rPr>
              <a:t>origin</a:t>
            </a:r>
            <a:r>
              <a:rPr lang="it-IT" b="1" dirty="0">
                <a:solidFill>
                  <a:schemeClr val="accent2"/>
                </a:solidFill>
              </a:rPr>
              <a:t>?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4FE9E3B-DAF8-A595-3B24-F8617DE679E2}"/>
              </a:ext>
            </a:extLst>
          </p:cNvPr>
          <p:cNvSpPr txBox="1"/>
          <p:nvPr/>
        </p:nvSpPr>
        <p:spPr>
          <a:xfrm>
            <a:off x="5622481" y="1745174"/>
            <a:ext cx="630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Stellar </a:t>
            </a:r>
            <a:r>
              <a:rPr lang="it-IT" b="1" dirty="0" err="1"/>
              <a:t>mergers</a:t>
            </a:r>
            <a:r>
              <a:rPr lang="it-IT" b="1" dirty="0"/>
              <a:t> </a:t>
            </a:r>
            <a:r>
              <a:rPr lang="it-IT" dirty="0"/>
              <a:t>and </a:t>
            </a:r>
            <a:r>
              <a:rPr lang="it-IT" b="1" dirty="0" err="1"/>
              <a:t>hierarchical</a:t>
            </a:r>
            <a:r>
              <a:rPr lang="it-IT" dirty="0"/>
              <a:t> </a:t>
            </a:r>
            <a:r>
              <a:rPr lang="it-IT" b="1" dirty="0" err="1"/>
              <a:t>binary</a:t>
            </a:r>
            <a:r>
              <a:rPr lang="it-IT" b="1" dirty="0"/>
              <a:t> black hole (BBH) </a:t>
            </a:r>
            <a:r>
              <a:rPr lang="it-IT" b="1" dirty="0" err="1"/>
              <a:t>mergers</a:t>
            </a:r>
            <a:r>
              <a:rPr lang="it-IT" dirty="0"/>
              <a:t> in star clusters can produce </a:t>
            </a:r>
            <a:r>
              <a:rPr lang="it-IT" dirty="0" err="1"/>
              <a:t>BHs</a:t>
            </a:r>
            <a:r>
              <a:rPr lang="it-IT" dirty="0"/>
              <a:t> in and </a:t>
            </a:r>
            <a:r>
              <a:rPr lang="it-IT" dirty="0" err="1"/>
              <a:t>above</a:t>
            </a:r>
            <a:r>
              <a:rPr lang="it-IT" dirty="0"/>
              <a:t> the gap.</a:t>
            </a:r>
          </a:p>
        </p:txBody>
      </p:sp>
      <p:pic>
        <p:nvPicPr>
          <p:cNvPr id="24" name="Immagine 23" descr="Immagine che contiene schermata, cerchio, spazio&#10;&#10;Il contenuto generato dall'IA potrebbe non essere corretto.">
            <a:extLst>
              <a:ext uri="{FF2B5EF4-FFF2-40B4-BE49-F238E27FC236}">
                <a16:creationId xmlns:a16="http://schemas.microsoft.com/office/drawing/2014/main" id="{1209E673-0391-53ED-E2A3-502718CF38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757" y="2389610"/>
            <a:ext cx="5530221" cy="3110748"/>
          </a:xfrm>
          <a:prstGeom prst="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B4D70745-9A8F-E364-A3ED-AD62CB9BAB6B}"/>
              </a:ext>
            </a:extLst>
          </p:cNvPr>
          <p:cNvSpPr txBox="1"/>
          <p:nvPr/>
        </p:nvSpPr>
        <p:spPr>
          <a:xfrm>
            <a:off x="7097368" y="5468344"/>
            <a:ext cx="2027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  <a:hlinkClick r:id="rId7"/>
              </a:rPr>
              <a:t>GSSI press release</a:t>
            </a:r>
            <a:endParaRPr lang="it-IT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3" name="Immagine 32" descr="Immagine che contiene modello, quadrato, pixel, design&#10;&#10;Il contenuto generato dall'IA potrebbe non essere corretto.">
            <a:extLst>
              <a:ext uri="{FF2B5EF4-FFF2-40B4-BE49-F238E27FC236}">
                <a16:creationId xmlns:a16="http://schemas.microsoft.com/office/drawing/2014/main" id="{D0374F0B-1CED-4841-72E4-7CFF9706FF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634" y="5231552"/>
            <a:ext cx="612714" cy="612714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45CCBDE0-0394-71FF-AAC8-8F27855D0418}"/>
              </a:ext>
            </a:extLst>
          </p:cNvPr>
          <p:cNvSpPr txBox="1"/>
          <p:nvPr/>
        </p:nvSpPr>
        <p:spPr>
          <a:xfrm>
            <a:off x="10259698" y="5844266"/>
            <a:ext cx="2098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accent2"/>
                </a:solidFill>
              </a:rPr>
              <a:t>Paiella</a:t>
            </a:r>
            <a:r>
              <a:rPr lang="it-IT" sz="1400" dirty="0">
                <a:solidFill>
                  <a:schemeClr val="accent2"/>
                </a:solidFill>
              </a:rPr>
              <a:t>+ (2025)</a:t>
            </a:r>
          </a:p>
        </p:txBody>
      </p:sp>
      <p:sp>
        <p:nvSpPr>
          <p:cNvPr id="16" name="Titolo 1">
            <a:extLst>
              <a:ext uri="{FF2B5EF4-FFF2-40B4-BE49-F238E27FC236}">
                <a16:creationId xmlns:a16="http://schemas.microsoft.com/office/drawing/2014/main" id="{59605DBE-C01D-62CD-1E2A-BED89AEF5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8864" y="-420066"/>
            <a:ext cx="8138228" cy="1325563"/>
          </a:xfrm>
        </p:spPr>
        <p:txBody>
          <a:bodyPr>
            <a:normAutofit/>
          </a:bodyPr>
          <a:lstStyle/>
          <a:p>
            <a:pPr algn="ctr"/>
            <a:r>
              <a:rPr lang="it-IT" sz="2000" dirty="0"/>
              <a:t>The strange case of GW231123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79F06FDE-8DC1-E99C-AD47-7C7D9F6F8CAD}"/>
              </a:ext>
            </a:extLst>
          </p:cNvPr>
          <p:cNvSpPr txBox="1"/>
          <p:nvPr/>
        </p:nvSpPr>
        <p:spPr>
          <a:xfrm>
            <a:off x="163511" y="441624"/>
            <a:ext cx="1162893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/>
              <a:t>Gravitational</a:t>
            </a:r>
            <a:r>
              <a:rPr lang="it-IT" sz="2000" dirty="0"/>
              <a:t> </a:t>
            </a:r>
            <a:r>
              <a:rPr lang="it-IT" sz="2000" dirty="0" err="1"/>
              <a:t>waves</a:t>
            </a:r>
            <a:r>
              <a:rPr lang="it-IT" sz="2000" dirty="0"/>
              <a:t> (</a:t>
            </a:r>
            <a:r>
              <a:rPr lang="it-IT" sz="2000" dirty="0" err="1"/>
              <a:t>GWs</a:t>
            </a:r>
            <a:r>
              <a:rPr lang="it-IT" sz="2000" dirty="0"/>
              <a:t>) are </a:t>
            </a:r>
            <a:r>
              <a:rPr lang="it-IT" sz="2000" dirty="0" err="1"/>
              <a:t>extremely</a:t>
            </a:r>
            <a:r>
              <a:rPr lang="it-IT" sz="2000" dirty="0"/>
              <a:t> </a:t>
            </a:r>
            <a:r>
              <a:rPr lang="it-IT" sz="2000" dirty="0" err="1"/>
              <a:t>valuable</a:t>
            </a:r>
            <a:r>
              <a:rPr lang="it-IT" sz="2000" dirty="0"/>
              <a:t> probes to IMBH assembly </a:t>
            </a:r>
            <a:r>
              <a:rPr lang="it-IT" sz="2000" dirty="0" err="1"/>
              <a:t>since</a:t>
            </a:r>
            <a:r>
              <a:rPr lang="it-IT" sz="2000" dirty="0"/>
              <a:t> </a:t>
            </a:r>
            <a:r>
              <a:rPr lang="it-IT" sz="2000" b="1" dirty="0" err="1"/>
              <a:t>they</a:t>
            </a:r>
            <a:r>
              <a:rPr lang="it-IT" sz="2000" b="1" dirty="0"/>
              <a:t> </a:t>
            </a:r>
            <a:r>
              <a:rPr lang="it-IT" sz="2000" b="1" dirty="0" err="1"/>
              <a:t>carry</a:t>
            </a:r>
            <a:r>
              <a:rPr lang="it-IT" sz="2000" b="1" dirty="0"/>
              <a:t> </a:t>
            </a:r>
            <a:r>
              <a:rPr lang="it-IT" sz="2000" b="1" dirty="0" err="1"/>
              <a:t>direct</a:t>
            </a:r>
            <a:r>
              <a:rPr lang="it-IT" sz="2000" b="1" dirty="0"/>
              <a:t> information on the </a:t>
            </a:r>
            <a:r>
              <a:rPr lang="it-IT" sz="2000" b="1" dirty="0" err="1"/>
              <a:t>merging</a:t>
            </a:r>
            <a:r>
              <a:rPr lang="it-IT" sz="2000" b="1" dirty="0"/>
              <a:t> </a:t>
            </a:r>
            <a:r>
              <a:rPr lang="it-IT" sz="2000" b="1" dirty="0" err="1"/>
              <a:t>objects</a:t>
            </a:r>
            <a:r>
              <a:rPr lang="it-IT" sz="2000" b="1" dirty="0"/>
              <a:t> </a:t>
            </a:r>
            <a:r>
              <a:rPr lang="it-IT" sz="2000" b="1" dirty="0" err="1"/>
              <a:t>properties</a:t>
            </a:r>
            <a:r>
              <a:rPr lang="it-IT" sz="2000" b="1" dirty="0"/>
              <a:t>, </a:t>
            </a:r>
            <a:r>
              <a:rPr lang="it-IT" sz="2000" dirty="0" err="1"/>
              <a:t>such</a:t>
            </a:r>
            <a:r>
              <a:rPr lang="it-IT" sz="2000" dirty="0"/>
              <a:t> </a:t>
            </a:r>
            <a:r>
              <a:rPr lang="it-IT" sz="2000" dirty="0" err="1"/>
              <a:t>as</a:t>
            </a:r>
            <a:r>
              <a:rPr lang="it-IT" sz="2000" dirty="0"/>
              <a:t> </a:t>
            </a:r>
            <a:r>
              <a:rPr lang="it-IT" sz="2000" dirty="0" err="1"/>
              <a:t>their</a:t>
            </a:r>
            <a:r>
              <a:rPr lang="it-IT" sz="2000" dirty="0"/>
              <a:t> masses and spins.</a:t>
            </a:r>
          </a:p>
          <a:p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09564F6-7244-2908-7229-5781E98040FF}"/>
              </a:ext>
            </a:extLst>
          </p:cNvPr>
          <p:cNvSpPr/>
          <p:nvPr/>
        </p:nvSpPr>
        <p:spPr>
          <a:xfrm>
            <a:off x="6727372" y="2779486"/>
            <a:ext cx="1313542" cy="1923144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B1339E1-FD8B-3C21-D09E-DC1BFCFE7E5B}"/>
              </a:ext>
            </a:extLst>
          </p:cNvPr>
          <p:cNvSpPr/>
          <p:nvPr/>
        </p:nvSpPr>
        <p:spPr>
          <a:xfrm>
            <a:off x="8106229" y="2779485"/>
            <a:ext cx="1785257" cy="2413095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8CD23E31-B256-BF12-2964-2983EC709394}"/>
              </a:ext>
            </a:extLst>
          </p:cNvPr>
          <p:cNvSpPr/>
          <p:nvPr/>
        </p:nvSpPr>
        <p:spPr>
          <a:xfrm>
            <a:off x="1400994" y="4493232"/>
            <a:ext cx="2353274" cy="506552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AD56E69A-91BF-47A8-B1C7-703DB23C67BD}"/>
              </a:ext>
            </a:extLst>
          </p:cNvPr>
          <p:cNvSpPr/>
          <p:nvPr/>
        </p:nvSpPr>
        <p:spPr>
          <a:xfrm>
            <a:off x="1355782" y="5055720"/>
            <a:ext cx="2490175" cy="506552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C4A21F22-D6CE-8150-2C34-2DBCF6DD8459}"/>
              </a:ext>
            </a:extLst>
          </p:cNvPr>
          <p:cNvSpPr txBox="1"/>
          <p:nvPr/>
        </p:nvSpPr>
        <p:spPr>
          <a:xfrm>
            <a:off x="402998" y="5776121"/>
            <a:ext cx="4706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i="1" dirty="0">
                <a:solidFill>
                  <a:schemeClr val="accent5"/>
                </a:solidFill>
              </a:rPr>
              <a:t>Can </a:t>
            </a:r>
            <a:r>
              <a:rPr lang="it-IT" sz="1600" i="1" dirty="0" err="1">
                <a:solidFill>
                  <a:schemeClr val="accent5"/>
                </a:solidFill>
              </a:rPr>
              <a:t>we</a:t>
            </a:r>
            <a:r>
              <a:rPr lang="it-IT" sz="1600" i="1" dirty="0">
                <a:solidFill>
                  <a:schemeClr val="accent5"/>
                </a:solidFill>
              </a:rPr>
              <a:t> form </a:t>
            </a:r>
            <a:r>
              <a:rPr lang="it-IT" sz="1600" i="1" dirty="0" err="1">
                <a:solidFill>
                  <a:schemeClr val="accent5"/>
                </a:solidFill>
              </a:rPr>
              <a:t>BHs</a:t>
            </a:r>
            <a:r>
              <a:rPr lang="it-IT" sz="1600" i="1" dirty="0">
                <a:solidFill>
                  <a:schemeClr val="accent5"/>
                </a:solidFill>
              </a:rPr>
              <a:t> </a:t>
            </a:r>
            <a:r>
              <a:rPr lang="it-IT" sz="1600" i="1" dirty="0" err="1">
                <a:solidFill>
                  <a:schemeClr val="accent5"/>
                </a:solidFill>
              </a:rPr>
              <a:t>heavier</a:t>
            </a:r>
            <a:r>
              <a:rPr lang="it-IT" sz="1600" i="1" dirty="0">
                <a:solidFill>
                  <a:schemeClr val="accent5"/>
                </a:solidFill>
              </a:rPr>
              <a:t> </a:t>
            </a:r>
            <a:r>
              <a:rPr lang="it-IT" sz="1600" i="1" dirty="0" err="1">
                <a:solidFill>
                  <a:schemeClr val="accent5"/>
                </a:solidFill>
              </a:rPr>
              <a:t>than</a:t>
            </a:r>
            <a:r>
              <a:rPr lang="it-IT" sz="1600" i="1" dirty="0">
                <a:solidFill>
                  <a:schemeClr val="accent5"/>
                </a:solidFill>
              </a:rPr>
              <a:t> 100 solar masses?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2692D4C0-D21B-4E89-05AA-5EF180F406E0}"/>
              </a:ext>
            </a:extLst>
          </p:cNvPr>
          <p:cNvSpPr txBox="1"/>
          <p:nvPr/>
        </p:nvSpPr>
        <p:spPr>
          <a:xfrm>
            <a:off x="1025060" y="6036916"/>
            <a:ext cx="4706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i="1" dirty="0">
                <a:solidFill>
                  <a:schemeClr val="accent5"/>
                </a:solidFill>
              </a:rPr>
              <a:t>Can </a:t>
            </a:r>
            <a:r>
              <a:rPr lang="it-IT" sz="1600" i="1" dirty="0" err="1">
                <a:solidFill>
                  <a:schemeClr val="accent5"/>
                </a:solidFill>
              </a:rPr>
              <a:t>we</a:t>
            </a:r>
            <a:r>
              <a:rPr lang="it-IT" sz="1600" i="1" dirty="0">
                <a:solidFill>
                  <a:schemeClr val="accent5"/>
                </a:solidFill>
              </a:rPr>
              <a:t> form </a:t>
            </a:r>
            <a:r>
              <a:rPr lang="it-IT" sz="1600" i="1" dirty="0" err="1">
                <a:solidFill>
                  <a:schemeClr val="accent5"/>
                </a:solidFill>
              </a:rPr>
              <a:t>them</a:t>
            </a:r>
            <a:r>
              <a:rPr lang="it-IT" sz="1600" i="1" dirty="0">
                <a:solidFill>
                  <a:schemeClr val="accent5"/>
                </a:solidFill>
              </a:rPr>
              <a:t> </a:t>
            </a:r>
            <a:r>
              <a:rPr lang="it-IT" sz="1600" i="1" dirty="0" err="1">
                <a:solidFill>
                  <a:schemeClr val="accent5"/>
                </a:solidFill>
              </a:rPr>
              <a:t>highly</a:t>
            </a:r>
            <a:r>
              <a:rPr lang="it-IT" sz="1600" i="1" dirty="0">
                <a:solidFill>
                  <a:schemeClr val="accent5"/>
                </a:solidFill>
              </a:rPr>
              <a:t> spinning?</a:t>
            </a:r>
          </a:p>
        </p:txBody>
      </p:sp>
    </p:spTree>
    <p:extLst>
      <p:ext uri="{BB962C8B-B14F-4D97-AF65-F5344CB8AC3E}">
        <p14:creationId xmlns:p14="http://schemas.microsoft.com/office/powerpoint/2010/main" val="331595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9" grpId="0"/>
      <p:bldP spid="20" grpId="0"/>
      <p:bldP spid="26" grpId="0"/>
      <p:bldP spid="37" grpId="0"/>
      <p:bldP spid="2" grpId="0" animBg="1"/>
      <p:bldP spid="18" grpId="0" animBg="1"/>
      <p:bldP spid="21" grpId="0" animBg="1"/>
      <p:bldP spid="22" grpId="0" animBg="1"/>
      <p:bldP spid="25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magine che contiene testo, schermata, diagramma, Diagramma&#10;&#10;Il contenuto generato dall'IA potrebbe non essere corretto.">
            <a:extLst>
              <a:ext uri="{FF2B5EF4-FFF2-40B4-BE49-F238E27FC236}">
                <a16:creationId xmlns:a16="http://schemas.microsoft.com/office/drawing/2014/main" id="{1E4A2566-87E3-28E6-4A62-58389F382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" t="40" r="-1" b="432"/>
          <a:stretch>
            <a:fillRect/>
          </a:stretch>
        </p:blipFill>
        <p:spPr>
          <a:xfrm>
            <a:off x="1184669" y="750178"/>
            <a:ext cx="5828798" cy="5880742"/>
          </a:xfrm>
          <a:prstGeom prst="rect">
            <a:avLst/>
          </a:prstGeom>
        </p:spPr>
      </p:pic>
      <p:sp>
        <p:nvSpPr>
          <p:cNvPr id="19" name="Segnaposto numero diapositiva 18">
            <a:extLst>
              <a:ext uri="{FF2B5EF4-FFF2-40B4-BE49-F238E27FC236}">
                <a16:creationId xmlns:a16="http://schemas.microsoft.com/office/drawing/2014/main" id="{20C528E7-4923-0620-EB4D-C6B974393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8134-3856-4CAF-BE05-7A805BC13266}" type="slidenum">
              <a:rPr lang="it-IT" smtClean="0"/>
              <a:t>12</a:t>
            </a:fld>
            <a:endParaRPr lang="it-IT"/>
          </a:p>
        </p:txBody>
      </p:sp>
      <p:sp>
        <p:nvSpPr>
          <p:cNvPr id="17" name="Freccia a destra 16">
            <a:extLst>
              <a:ext uri="{FF2B5EF4-FFF2-40B4-BE49-F238E27FC236}">
                <a16:creationId xmlns:a16="http://schemas.microsoft.com/office/drawing/2014/main" id="{F1E584BB-8F1B-9667-936E-78944CD90A25}"/>
              </a:ext>
            </a:extLst>
          </p:cNvPr>
          <p:cNvSpPr/>
          <p:nvPr/>
        </p:nvSpPr>
        <p:spPr>
          <a:xfrm rot="5400000">
            <a:off x="-299868" y="3573216"/>
            <a:ext cx="2213216" cy="234665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1">
                  <a:lumMod val="75000"/>
                  <a:lumOff val="25000"/>
                </a:schemeClr>
              </a:gs>
              <a:gs pos="37000">
                <a:schemeClr val="bg2">
                  <a:lumMod val="7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  <a:gs pos="74000">
                <a:schemeClr val="tx1">
                  <a:lumMod val="75000"/>
                  <a:lumOff val="25000"/>
                </a:schemeClr>
              </a:gs>
              <a:gs pos="19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1E6CC64-5288-7F3E-9D65-02E4B148BDD8}"/>
              </a:ext>
            </a:extLst>
          </p:cNvPr>
          <p:cNvSpPr txBox="1"/>
          <p:nvPr/>
        </p:nvSpPr>
        <p:spPr>
          <a:xfrm rot="16200000" flipH="1">
            <a:off x="-525900" y="3734222"/>
            <a:ext cx="2213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increasing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escape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velocity</a:t>
            </a:r>
            <a:endParaRPr lang="it-IT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4440059-DCFD-5FAD-82DD-11032D5FD61F}"/>
              </a:ext>
            </a:extLst>
          </p:cNvPr>
          <p:cNvSpPr txBox="1"/>
          <p:nvPr/>
        </p:nvSpPr>
        <p:spPr>
          <a:xfrm flipH="1">
            <a:off x="3473723" y="112679"/>
            <a:ext cx="4841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/>
              <a:t>decreasing</a:t>
            </a:r>
            <a:r>
              <a:rPr lang="it-IT" sz="1400" dirty="0"/>
              <a:t> </a:t>
            </a:r>
            <a:r>
              <a:rPr lang="it-IT" sz="1400" dirty="0" err="1"/>
              <a:t>metallicity</a:t>
            </a:r>
            <a:endParaRPr lang="it-IT" sz="1400" dirty="0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49AD6174-1203-59CC-A0D9-C9A68B059B22}"/>
              </a:ext>
            </a:extLst>
          </p:cNvPr>
          <p:cNvSpPr txBox="1"/>
          <p:nvPr/>
        </p:nvSpPr>
        <p:spPr>
          <a:xfrm>
            <a:off x="0" y="-31188"/>
            <a:ext cx="3017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latin typeface="+mj-lt"/>
              </a:rPr>
              <a:t>Recovering</a:t>
            </a:r>
            <a:r>
              <a:rPr lang="it-IT" b="1" dirty="0">
                <a:latin typeface="+mj-lt"/>
              </a:rPr>
              <a:t> the masses</a:t>
            </a:r>
            <a:endParaRPr lang="it-IT" sz="1800" b="1" dirty="0">
              <a:latin typeface="+mj-lt"/>
            </a:endParaRPr>
          </a:p>
        </p:txBody>
      </p:sp>
      <p:sp>
        <p:nvSpPr>
          <p:cNvPr id="25" name="Freccia a destra 24">
            <a:extLst>
              <a:ext uri="{FF2B5EF4-FFF2-40B4-BE49-F238E27FC236}">
                <a16:creationId xmlns:a16="http://schemas.microsoft.com/office/drawing/2014/main" id="{39551F25-3937-7944-CC4F-A644B26CB154}"/>
              </a:ext>
            </a:extLst>
          </p:cNvPr>
          <p:cNvSpPr/>
          <p:nvPr/>
        </p:nvSpPr>
        <p:spPr>
          <a:xfrm>
            <a:off x="3064269" y="370382"/>
            <a:ext cx="2213216" cy="234665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1">
                  <a:lumMod val="75000"/>
                  <a:lumOff val="25000"/>
                </a:schemeClr>
              </a:gs>
              <a:gs pos="37000">
                <a:schemeClr val="bg2">
                  <a:lumMod val="7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  <a:gs pos="74000">
                <a:schemeClr val="tx1">
                  <a:lumMod val="75000"/>
                  <a:lumOff val="25000"/>
                </a:schemeClr>
              </a:gs>
              <a:gs pos="19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0EEE1E4-FF33-45C9-90DA-122C4C64AF42}"/>
              </a:ext>
            </a:extLst>
          </p:cNvPr>
          <p:cNvSpPr txBox="1"/>
          <p:nvPr/>
        </p:nvSpPr>
        <p:spPr>
          <a:xfrm>
            <a:off x="1433945" y="417581"/>
            <a:ext cx="1918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Adapted</a:t>
            </a:r>
            <a:r>
              <a:rPr lang="it-IT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from Paiella+ (2025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5B446AE-1AEA-B4B6-3590-89075329FFC0}"/>
              </a:ext>
            </a:extLst>
          </p:cNvPr>
          <p:cNvSpPr txBox="1"/>
          <p:nvPr/>
        </p:nvSpPr>
        <p:spPr>
          <a:xfrm>
            <a:off x="7274063" y="1864273"/>
            <a:ext cx="451301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err="1"/>
              <a:t>Metallicity</a:t>
            </a:r>
            <a:r>
              <a:rPr lang="it-IT" sz="2000" dirty="0"/>
              <a:t> </a:t>
            </a:r>
            <a:r>
              <a:rPr lang="it-IT" sz="2000" dirty="0" err="1"/>
              <a:t>affects</a:t>
            </a:r>
            <a:r>
              <a:rPr lang="it-IT" sz="2000" dirty="0"/>
              <a:t> BH masses and the position of the upper-mass gap. </a:t>
            </a:r>
            <a:br>
              <a:rPr lang="it-IT" sz="2000" dirty="0"/>
            </a:br>
            <a:r>
              <a:rPr lang="it-IT" sz="2000" dirty="0"/>
              <a:t>Low </a:t>
            </a:r>
            <a:r>
              <a:rPr lang="it-IT" sz="2000" dirty="0" err="1"/>
              <a:t>metallicities</a:t>
            </a:r>
            <a:r>
              <a:rPr lang="it-IT" sz="2000" dirty="0"/>
              <a:t> </a:t>
            </a:r>
            <a:r>
              <a:rPr lang="it-IT" sz="2000" dirty="0" err="1"/>
              <a:t>result</a:t>
            </a:r>
            <a:r>
              <a:rPr lang="it-IT" sz="2000" dirty="0"/>
              <a:t> in </a:t>
            </a:r>
            <a:r>
              <a:rPr lang="it-IT" sz="2000" dirty="0" err="1"/>
              <a:t>heavier</a:t>
            </a:r>
            <a:r>
              <a:rPr lang="it-IT" sz="2000" dirty="0"/>
              <a:t> </a:t>
            </a:r>
            <a:r>
              <a:rPr lang="it-IT" sz="2000" dirty="0" err="1"/>
              <a:t>BHs</a:t>
            </a:r>
            <a:r>
              <a:rPr lang="it-IT" sz="2000" dirty="0"/>
              <a:t>.</a:t>
            </a:r>
            <a:br>
              <a:rPr lang="it-IT" sz="2000" dirty="0"/>
            </a:br>
            <a:br>
              <a:rPr lang="it-IT" sz="2000" dirty="0"/>
            </a:br>
            <a:endParaRPr lang="it-IT" sz="2000" dirty="0"/>
          </a:p>
          <a:p>
            <a:endParaRPr lang="it-IT" sz="2000" dirty="0"/>
          </a:p>
          <a:p>
            <a:r>
              <a:rPr lang="it-IT" sz="2000" dirty="0"/>
              <a:t>High </a:t>
            </a:r>
            <a:r>
              <a:rPr lang="it-IT" sz="2000" dirty="0" err="1"/>
              <a:t>escape</a:t>
            </a:r>
            <a:r>
              <a:rPr lang="it-IT" sz="2000" dirty="0"/>
              <a:t> </a:t>
            </a:r>
            <a:r>
              <a:rPr lang="it-IT" sz="2000" dirty="0" err="1"/>
              <a:t>velocity</a:t>
            </a:r>
            <a:r>
              <a:rPr lang="it-IT" sz="2000" dirty="0"/>
              <a:t> </a:t>
            </a:r>
            <a:r>
              <a:rPr lang="it-IT" sz="2000" dirty="0" err="1"/>
              <a:t>environments</a:t>
            </a:r>
            <a:r>
              <a:rPr lang="it-IT" sz="2000" dirty="0"/>
              <a:t> favor BH </a:t>
            </a:r>
            <a:r>
              <a:rPr lang="it-IT" sz="2000" dirty="0" err="1"/>
              <a:t>retention</a:t>
            </a:r>
            <a:r>
              <a:rPr lang="it-IT" sz="2000" dirty="0"/>
              <a:t> and support </a:t>
            </a:r>
            <a:r>
              <a:rPr lang="it-IT" sz="2000" dirty="0" err="1"/>
              <a:t>hierarchical</a:t>
            </a:r>
            <a:r>
              <a:rPr lang="it-IT" sz="2000" dirty="0"/>
              <a:t> chains of BBH </a:t>
            </a:r>
            <a:r>
              <a:rPr lang="it-IT" sz="2000" dirty="0" err="1"/>
              <a:t>mergers</a:t>
            </a:r>
            <a:r>
              <a:rPr lang="it-IT" sz="20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71654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027A1-55F7-5489-E66B-8D2F1232B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41D2A208-7A67-EDEE-A0B1-148975A9E500}"/>
              </a:ext>
            </a:extLst>
          </p:cNvPr>
          <p:cNvSpPr/>
          <p:nvPr/>
        </p:nvSpPr>
        <p:spPr>
          <a:xfrm>
            <a:off x="7109949" y="1557867"/>
            <a:ext cx="4841241" cy="1676400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07A355D-F660-2CC7-878D-B9F9B1C548FB}"/>
              </a:ext>
            </a:extLst>
          </p:cNvPr>
          <p:cNvSpPr txBox="1"/>
          <p:nvPr/>
        </p:nvSpPr>
        <p:spPr>
          <a:xfrm>
            <a:off x="7274063" y="1864273"/>
            <a:ext cx="451301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err="1"/>
              <a:t>Metallicity</a:t>
            </a:r>
            <a:r>
              <a:rPr lang="it-IT" sz="2000" dirty="0"/>
              <a:t> </a:t>
            </a:r>
            <a:r>
              <a:rPr lang="it-IT" sz="2000" dirty="0" err="1"/>
              <a:t>affects</a:t>
            </a:r>
            <a:r>
              <a:rPr lang="it-IT" sz="2000" dirty="0"/>
              <a:t> BH masses and the position of the upper-mass gap. </a:t>
            </a:r>
            <a:br>
              <a:rPr lang="it-IT" sz="2000" dirty="0"/>
            </a:br>
            <a:r>
              <a:rPr lang="it-IT" sz="2000" dirty="0"/>
              <a:t>Low </a:t>
            </a:r>
            <a:r>
              <a:rPr lang="it-IT" sz="2000" dirty="0" err="1"/>
              <a:t>metallicities</a:t>
            </a:r>
            <a:r>
              <a:rPr lang="it-IT" sz="2000" dirty="0"/>
              <a:t> </a:t>
            </a:r>
            <a:r>
              <a:rPr lang="it-IT" sz="2000" dirty="0" err="1"/>
              <a:t>result</a:t>
            </a:r>
            <a:r>
              <a:rPr lang="it-IT" sz="2000" dirty="0"/>
              <a:t> in </a:t>
            </a:r>
            <a:r>
              <a:rPr lang="it-IT" sz="2000" dirty="0" err="1"/>
              <a:t>heavier</a:t>
            </a:r>
            <a:r>
              <a:rPr lang="it-IT" sz="2000" dirty="0"/>
              <a:t> </a:t>
            </a:r>
            <a:r>
              <a:rPr lang="it-IT" sz="2000" dirty="0" err="1"/>
              <a:t>BHs</a:t>
            </a:r>
            <a:r>
              <a:rPr lang="it-IT" sz="2000" dirty="0"/>
              <a:t>.</a:t>
            </a:r>
            <a:br>
              <a:rPr lang="it-IT" sz="2000" dirty="0"/>
            </a:br>
            <a:br>
              <a:rPr lang="it-IT" sz="2000" dirty="0"/>
            </a:br>
            <a:endParaRPr lang="it-IT" sz="2000" dirty="0"/>
          </a:p>
          <a:p>
            <a:endParaRPr lang="it-IT" sz="2000" dirty="0"/>
          </a:p>
          <a:p>
            <a:r>
              <a:rPr lang="it-IT" sz="2000" dirty="0"/>
              <a:t>High </a:t>
            </a:r>
            <a:r>
              <a:rPr lang="it-IT" sz="2000" dirty="0" err="1"/>
              <a:t>escape</a:t>
            </a:r>
            <a:r>
              <a:rPr lang="it-IT" sz="2000" dirty="0"/>
              <a:t> </a:t>
            </a:r>
            <a:r>
              <a:rPr lang="it-IT" sz="2000" dirty="0" err="1"/>
              <a:t>velocity</a:t>
            </a:r>
            <a:r>
              <a:rPr lang="it-IT" sz="2000" dirty="0"/>
              <a:t> </a:t>
            </a:r>
            <a:r>
              <a:rPr lang="it-IT" sz="2000" dirty="0" err="1"/>
              <a:t>environments</a:t>
            </a:r>
            <a:r>
              <a:rPr lang="it-IT" sz="2000" dirty="0"/>
              <a:t> favor BH </a:t>
            </a:r>
            <a:r>
              <a:rPr lang="it-IT" sz="2000" dirty="0" err="1"/>
              <a:t>retention</a:t>
            </a:r>
            <a:r>
              <a:rPr lang="it-IT" sz="2000" dirty="0"/>
              <a:t> and support </a:t>
            </a:r>
            <a:r>
              <a:rPr lang="it-IT" sz="2000" dirty="0" err="1"/>
              <a:t>hierarchical</a:t>
            </a:r>
            <a:r>
              <a:rPr lang="it-IT" sz="2000" dirty="0"/>
              <a:t> chains of BBH </a:t>
            </a:r>
            <a:r>
              <a:rPr lang="it-IT" sz="2000" dirty="0" err="1"/>
              <a:t>mergers</a:t>
            </a:r>
            <a:r>
              <a:rPr lang="it-IT" sz="20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</p:txBody>
      </p:sp>
      <p:pic>
        <p:nvPicPr>
          <p:cNvPr id="10" name="Immagine 9" descr="Immagine che contiene testo, schermata, diagramma, Diagramma&#10;&#10;Il contenuto generato dall'IA potrebbe non essere corretto.">
            <a:extLst>
              <a:ext uri="{FF2B5EF4-FFF2-40B4-BE49-F238E27FC236}">
                <a16:creationId xmlns:a16="http://schemas.microsoft.com/office/drawing/2014/main" id="{47A7AE70-5198-7F18-7143-894F613BAA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" t="40" r="-1" b="432"/>
          <a:stretch>
            <a:fillRect/>
          </a:stretch>
        </p:blipFill>
        <p:spPr>
          <a:xfrm>
            <a:off x="1184669" y="750178"/>
            <a:ext cx="5828798" cy="5880742"/>
          </a:xfrm>
          <a:prstGeom prst="rect">
            <a:avLst/>
          </a:prstGeom>
        </p:spPr>
      </p:pic>
      <p:sp>
        <p:nvSpPr>
          <p:cNvPr id="19" name="Segnaposto numero diapositiva 18">
            <a:extLst>
              <a:ext uri="{FF2B5EF4-FFF2-40B4-BE49-F238E27FC236}">
                <a16:creationId xmlns:a16="http://schemas.microsoft.com/office/drawing/2014/main" id="{1BF1F4B4-6A60-FF27-A539-7B223CAB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8134-3856-4CAF-BE05-7A805BC13266}" type="slidenum">
              <a:rPr lang="it-IT" smtClean="0"/>
              <a:t>13</a:t>
            </a:fld>
            <a:endParaRPr lang="it-IT"/>
          </a:p>
        </p:txBody>
      </p:sp>
      <p:sp>
        <p:nvSpPr>
          <p:cNvPr id="17" name="Freccia a destra 16">
            <a:extLst>
              <a:ext uri="{FF2B5EF4-FFF2-40B4-BE49-F238E27FC236}">
                <a16:creationId xmlns:a16="http://schemas.microsoft.com/office/drawing/2014/main" id="{0AC29E46-7AAD-8E34-2E79-165CEF3F79E2}"/>
              </a:ext>
            </a:extLst>
          </p:cNvPr>
          <p:cNvSpPr/>
          <p:nvPr/>
        </p:nvSpPr>
        <p:spPr>
          <a:xfrm rot="5400000">
            <a:off x="-299868" y="3573216"/>
            <a:ext cx="2213216" cy="234665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1">
                  <a:lumMod val="75000"/>
                  <a:lumOff val="25000"/>
                </a:schemeClr>
              </a:gs>
              <a:gs pos="37000">
                <a:schemeClr val="bg2">
                  <a:lumMod val="7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  <a:gs pos="74000">
                <a:schemeClr val="tx1">
                  <a:lumMod val="75000"/>
                  <a:lumOff val="25000"/>
                </a:schemeClr>
              </a:gs>
              <a:gs pos="19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158AA38A-C0D7-2784-915B-71271C9D7DAA}"/>
              </a:ext>
            </a:extLst>
          </p:cNvPr>
          <p:cNvSpPr txBox="1"/>
          <p:nvPr/>
        </p:nvSpPr>
        <p:spPr>
          <a:xfrm rot="16200000" flipH="1">
            <a:off x="-525900" y="3734222"/>
            <a:ext cx="2213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increasing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escape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velocity</a:t>
            </a:r>
            <a:endParaRPr lang="it-IT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29AFDA8-7BE3-00FA-73B9-1554FA909068}"/>
              </a:ext>
            </a:extLst>
          </p:cNvPr>
          <p:cNvSpPr txBox="1"/>
          <p:nvPr/>
        </p:nvSpPr>
        <p:spPr>
          <a:xfrm flipH="1">
            <a:off x="3473723" y="112679"/>
            <a:ext cx="4841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/>
              <a:t>decreasing</a:t>
            </a:r>
            <a:r>
              <a:rPr lang="it-IT" sz="1400" dirty="0"/>
              <a:t> </a:t>
            </a:r>
            <a:r>
              <a:rPr lang="it-IT" sz="1400" dirty="0" err="1"/>
              <a:t>metallicity</a:t>
            </a:r>
            <a:endParaRPr lang="it-IT" sz="1400" dirty="0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8F42B835-C793-E51B-6042-DD270F14BB6A}"/>
              </a:ext>
            </a:extLst>
          </p:cNvPr>
          <p:cNvSpPr txBox="1"/>
          <p:nvPr/>
        </p:nvSpPr>
        <p:spPr>
          <a:xfrm>
            <a:off x="0" y="-31188"/>
            <a:ext cx="3017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latin typeface="+mj-lt"/>
              </a:rPr>
              <a:t>Recovering</a:t>
            </a:r>
            <a:r>
              <a:rPr lang="it-IT" b="1" dirty="0">
                <a:latin typeface="+mj-lt"/>
              </a:rPr>
              <a:t> the masses</a:t>
            </a:r>
            <a:endParaRPr lang="it-IT" sz="1800" b="1" dirty="0">
              <a:latin typeface="+mj-lt"/>
            </a:endParaRPr>
          </a:p>
        </p:txBody>
      </p:sp>
      <p:sp>
        <p:nvSpPr>
          <p:cNvPr id="25" name="Freccia a destra 24">
            <a:extLst>
              <a:ext uri="{FF2B5EF4-FFF2-40B4-BE49-F238E27FC236}">
                <a16:creationId xmlns:a16="http://schemas.microsoft.com/office/drawing/2014/main" id="{D864D7AB-7D38-F11A-B133-F7613F640A30}"/>
              </a:ext>
            </a:extLst>
          </p:cNvPr>
          <p:cNvSpPr/>
          <p:nvPr/>
        </p:nvSpPr>
        <p:spPr>
          <a:xfrm>
            <a:off x="3064269" y="370382"/>
            <a:ext cx="2213216" cy="234665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1">
                  <a:lumMod val="75000"/>
                  <a:lumOff val="25000"/>
                </a:schemeClr>
              </a:gs>
              <a:gs pos="37000">
                <a:schemeClr val="bg2">
                  <a:lumMod val="7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  <a:gs pos="74000">
                <a:schemeClr val="tx1">
                  <a:lumMod val="75000"/>
                  <a:lumOff val="25000"/>
                </a:schemeClr>
              </a:gs>
              <a:gs pos="19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B7AB2F2-FA75-E1F9-23C1-789C0706899C}"/>
              </a:ext>
            </a:extLst>
          </p:cNvPr>
          <p:cNvSpPr txBox="1"/>
          <p:nvPr/>
        </p:nvSpPr>
        <p:spPr>
          <a:xfrm>
            <a:off x="1433945" y="417581"/>
            <a:ext cx="1918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Adapted</a:t>
            </a:r>
            <a:r>
              <a:rPr lang="it-IT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from Paiella+ (2025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1B37E28-447A-3256-0F25-6DC9D5B61EA5}"/>
              </a:ext>
            </a:extLst>
          </p:cNvPr>
          <p:cNvSpPr/>
          <p:nvPr/>
        </p:nvSpPr>
        <p:spPr>
          <a:xfrm>
            <a:off x="1639146" y="957229"/>
            <a:ext cx="1642533" cy="5286092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04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91F40-8076-FF6D-CEE9-39DCC974F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2FDA6B3B-CDD9-AA9E-5F04-7473C2E889C8}"/>
              </a:ext>
            </a:extLst>
          </p:cNvPr>
          <p:cNvSpPr/>
          <p:nvPr/>
        </p:nvSpPr>
        <p:spPr>
          <a:xfrm>
            <a:off x="7126036" y="3522133"/>
            <a:ext cx="4809067" cy="1363133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 descr="Immagine che contiene testo, schermata, diagramma, Diagramma&#10;&#10;Il contenuto generato dall'IA potrebbe non essere corretto.">
            <a:extLst>
              <a:ext uri="{FF2B5EF4-FFF2-40B4-BE49-F238E27FC236}">
                <a16:creationId xmlns:a16="http://schemas.microsoft.com/office/drawing/2014/main" id="{6D4EF2E1-8CB8-2180-4691-9AE65299D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" t="40" r="-1" b="432"/>
          <a:stretch>
            <a:fillRect/>
          </a:stretch>
        </p:blipFill>
        <p:spPr>
          <a:xfrm>
            <a:off x="1184669" y="750178"/>
            <a:ext cx="5828798" cy="5880742"/>
          </a:xfrm>
          <a:prstGeom prst="rect">
            <a:avLst/>
          </a:prstGeom>
        </p:spPr>
      </p:pic>
      <p:sp>
        <p:nvSpPr>
          <p:cNvPr id="19" name="Segnaposto numero diapositiva 18">
            <a:extLst>
              <a:ext uri="{FF2B5EF4-FFF2-40B4-BE49-F238E27FC236}">
                <a16:creationId xmlns:a16="http://schemas.microsoft.com/office/drawing/2014/main" id="{ECB1083E-BE92-AAF2-756F-428416530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8134-3856-4CAF-BE05-7A805BC13266}" type="slidenum">
              <a:rPr lang="it-IT" smtClean="0"/>
              <a:t>14</a:t>
            </a:fld>
            <a:endParaRPr lang="it-IT"/>
          </a:p>
        </p:txBody>
      </p:sp>
      <p:sp>
        <p:nvSpPr>
          <p:cNvPr id="17" name="Freccia a destra 16">
            <a:extLst>
              <a:ext uri="{FF2B5EF4-FFF2-40B4-BE49-F238E27FC236}">
                <a16:creationId xmlns:a16="http://schemas.microsoft.com/office/drawing/2014/main" id="{7C573A26-4AD7-78BE-3E83-7B6302A129D9}"/>
              </a:ext>
            </a:extLst>
          </p:cNvPr>
          <p:cNvSpPr/>
          <p:nvPr/>
        </p:nvSpPr>
        <p:spPr>
          <a:xfrm rot="5400000">
            <a:off x="-299868" y="3573216"/>
            <a:ext cx="2213216" cy="234665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1">
                  <a:lumMod val="75000"/>
                  <a:lumOff val="25000"/>
                </a:schemeClr>
              </a:gs>
              <a:gs pos="37000">
                <a:schemeClr val="bg2">
                  <a:lumMod val="7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  <a:gs pos="74000">
                <a:schemeClr val="tx1">
                  <a:lumMod val="75000"/>
                  <a:lumOff val="25000"/>
                </a:schemeClr>
              </a:gs>
              <a:gs pos="19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593B1AC-796C-9FE7-EB5F-A90625C62582}"/>
              </a:ext>
            </a:extLst>
          </p:cNvPr>
          <p:cNvSpPr txBox="1"/>
          <p:nvPr/>
        </p:nvSpPr>
        <p:spPr>
          <a:xfrm rot="16200000" flipH="1">
            <a:off x="-525900" y="3734222"/>
            <a:ext cx="2213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increasing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escape</a:t>
            </a:r>
            <a:r>
              <a:rPr lang="it-IT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velocity</a:t>
            </a:r>
            <a:endParaRPr lang="it-IT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8EAB836C-5659-4D44-3C3B-18432E4B01DA}"/>
              </a:ext>
            </a:extLst>
          </p:cNvPr>
          <p:cNvSpPr txBox="1"/>
          <p:nvPr/>
        </p:nvSpPr>
        <p:spPr>
          <a:xfrm flipH="1">
            <a:off x="3473723" y="112679"/>
            <a:ext cx="4841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/>
              <a:t>decreasing</a:t>
            </a:r>
            <a:r>
              <a:rPr lang="it-IT" sz="1400" dirty="0"/>
              <a:t> </a:t>
            </a:r>
            <a:r>
              <a:rPr lang="it-IT" sz="1400" dirty="0" err="1"/>
              <a:t>metallicity</a:t>
            </a:r>
            <a:endParaRPr lang="it-IT" sz="1400" dirty="0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E47A1A08-D971-5C7F-E998-A96EF3219F13}"/>
              </a:ext>
            </a:extLst>
          </p:cNvPr>
          <p:cNvSpPr txBox="1"/>
          <p:nvPr/>
        </p:nvSpPr>
        <p:spPr>
          <a:xfrm>
            <a:off x="0" y="-31188"/>
            <a:ext cx="3017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latin typeface="+mj-lt"/>
              </a:rPr>
              <a:t>Recovering</a:t>
            </a:r>
            <a:r>
              <a:rPr lang="it-IT" b="1" dirty="0">
                <a:latin typeface="+mj-lt"/>
              </a:rPr>
              <a:t> the masses</a:t>
            </a:r>
            <a:endParaRPr lang="it-IT" sz="1800" b="1" dirty="0">
              <a:latin typeface="+mj-lt"/>
            </a:endParaRPr>
          </a:p>
        </p:txBody>
      </p:sp>
      <p:sp>
        <p:nvSpPr>
          <p:cNvPr id="25" name="Freccia a destra 24">
            <a:extLst>
              <a:ext uri="{FF2B5EF4-FFF2-40B4-BE49-F238E27FC236}">
                <a16:creationId xmlns:a16="http://schemas.microsoft.com/office/drawing/2014/main" id="{ACC168EF-26DD-2E21-25C2-9179DC1A4B9E}"/>
              </a:ext>
            </a:extLst>
          </p:cNvPr>
          <p:cNvSpPr/>
          <p:nvPr/>
        </p:nvSpPr>
        <p:spPr>
          <a:xfrm>
            <a:off x="3064269" y="370382"/>
            <a:ext cx="2213216" cy="234665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1">
                  <a:lumMod val="75000"/>
                  <a:lumOff val="25000"/>
                </a:schemeClr>
              </a:gs>
              <a:gs pos="37000">
                <a:schemeClr val="bg2">
                  <a:lumMod val="7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  <a:gs pos="74000">
                <a:schemeClr val="tx1">
                  <a:lumMod val="75000"/>
                  <a:lumOff val="25000"/>
                </a:schemeClr>
              </a:gs>
              <a:gs pos="19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B787A10-C0EE-EC7A-A296-D4C295FF73A7}"/>
              </a:ext>
            </a:extLst>
          </p:cNvPr>
          <p:cNvSpPr txBox="1"/>
          <p:nvPr/>
        </p:nvSpPr>
        <p:spPr>
          <a:xfrm>
            <a:off x="1433945" y="417581"/>
            <a:ext cx="1918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Adapted</a:t>
            </a:r>
            <a:r>
              <a:rPr lang="it-IT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from Paiella+ (2025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9B66FB7-3A5A-BADA-F97F-5112EFB43926}"/>
              </a:ext>
            </a:extLst>
          </p:cNvPr>
          <p:cNvSpPr/>
          <p:nvPr/>
        </p:nvSpPr>
        <p:spPr>
          <a:xfrm>
            <a:off x="1639146" y="4561840"/>
            <a:ext cx="5249333" cy="1701800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03A01FA-3068-93D4-1F6B-B8A173769A5C}"/>
              </a:ext>
            </a:extLst>
          </p:cNvPr>
          <p:cNvSpPr txBox="1"/>
          <p:nvPr/>
        </p:nvSpPr>
        <p:spPr>
          <a:xfrm>
            <a:off x="7274063" y="1864273"/>
            <a:ext cx="451301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err="1"/>
              <a:t>Metallicity</a:t>
            </a:r>
            <a:r>
              <a:rPr lang="it-IT" sz="2000" dirty="0"/>
              <a:t> </a:t>
            </a:r>
            <a:r>
              <a:rPr lang="it-IT" sz="2000" dirty="0" err="1"/>
              <a:t>affects</a:t>
            </a:r>
            <a:r>
              <a:rPr lang="it-IT" sz="2000" dirty="0"/>
              <a:t> BH masses and the position of the upper-mass gap. </a:t>
            </a:r>
            <a:br>
              <a:rPr lang="it-IT" sz="2000" dirty="0"/>
            </a:br>
            <a:r>
              <a:rPr lang="it-IT" sz="2000" dirty="0"/>
              <a:t>Low </a:t>
            </a:r>
            <a:r>
              <a:rPr lang="it-IT" sz="2000" dirty="0" err="1"/>
              <a:t>metallicities</a:t>
            </a:r>
            <a:r>
              <a:rPr lang="it-IT" sz="2000" dirty="0"/>
              <a:t> </a:t>
            </a:r>
            <a:r>
              <a:rPr lang="it-IT" sz="2000" dirty="0" err="1"/>
              <a:t>result</a:t>
            </a:r>
            <a:r>
              <a:rPr lang="it-IT" sz="2000" dirty="0"/>
              <a:t> in </a:t>
            </a:r>
            <a:r>
              <a:rPr lang="it-IT" sz="2000" dirty="0" err="1"/>
              <a:t>heavier</a:t>
            </a:r>
            <a:r>
              <a:rPr lang="it-IT" sz="2000" dirty="0"/>
              <a:t> </a:t>
            </a:r>
            <a:r>
              <a:rPr lang="it-IT" sz="2000" dirty="0" err="1"/>
              <a:t>BHs</a:t>
            </a:r>
            <a:r>
              <a:rPr lang="it-IT" sz="2000" dirty="0"/>
              <a:t>.</a:t>
            </a:r>
            <a:br>
              <a:rPr lang="it-IT" sz="2000" dirty="0"/>
            </a:br>
            <a:br>
              <a:rPr lang="it-IT" sz="2000" dirty="0"/>
            </a:br>
            <a:endParaRPr lang="it-IT" sz="2000" dirty="0"/>
          </a:p>
          <a:p>
            <a:endParaRPr lang="it-IT" sz="2000" dirty="0"/>
          </a:p>
          <a:p>
            <a:r>
              <a:rPr lang="it-IT" sz="2000" dirty="0"/>
              <a:t>High </a:t>
            </a:r>
            <a:r>
              <a:rPr lang="it-IT" sz="2000" dirty="0" err="1"/>
              <a:t>escape</a:t>
            </a:r>
            <a:r>
              <a:rPr lang="it-IT" sz="2000" dirty="0"/>
              <a:t> </a:t>
            </a:r>
            <a:r>
              <a:rPr lang="it-IT" sz="2000" dirty="0" err="1"/>
              <a:t>velocity</a:t>
            </a:r>
            <a:r>
              <a:rPr lang="it-IT" sz="2000" dirty="0"/>
              <a:t> </a:t>
            </a:r>
            <a:r>
              <a:rPr lang="it-IT" sz="2000" dirty="0" err="1"/>
              <a:t>environments</a:t>
            </a:r>
            <a:r>
              <a:rPr lang="it-IT" sz="2000" dirty="0"/>
              <a:t> favor BH </a:t>
            </a:r>
            <a:r>
              <a:rPr lang="it-IT" sz="2000" dirty="0" err="1"/>
              <a:t>retention</a:t>
            </a:r>
            <a:r>
              <a:rPr lang="it-IT" sz="2000" dirty="0"/>
              <a:t> and support </a:t>
            </a:r>
            <a:r>
              <a:rPr lang="it-IT" sz="2000" dirty="0" err="1"/>
              <a:t>hierarchical</a:t>
            </a:r>
            <a:r>
              <a:rPr lang="it-IT" sz="2000" dirty="0"/>
              <a:t> chains of BBH </a:t>
            </a:r>
            <a:r>
              <a:rPr lang="it-IT" sz="2000" dirty="0" err="1"/>
              <a:t>mergers</a:t>
            </a:r>
            <a:r>
              <a:rPr lang="it-IT" sz="20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6595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3DA49-911C-1361-E5B9-EE9D7B129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7ABF61CC-0508-E432-BD5B-C9264ECC88EA}"/>
              </a:ext>
            </a:extLst>
          </p:cNvPr>
          <p:cNvSpPr/>
          <p:nvPr/>
        </p:nvSpPr>
        <p:spPr>
          <a:xfrm>
            <a:off x="5786419" y="4517744"/>
            <a:ext cx="5679441" cy="788854"/>
          </a:xfrm>
          <a:prstGeom prst="rect">
            <a:avLst/>
          </a:prstGeom>
          <a:solidFill>
            <a:schemeClr val="tx1">
              <a:lumMod val="50000"/>
              <a:lumOff val="50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 descr="Immagine che contiene testo, diagramma, Diagramma, linea&#10;&#10;Il contenuto generato dall'IA potrebbe non essere corretto.">
            <a:extLst>
              <a:ext uri="{FF2B5EF4-FFF2-40B4-BE49-F238E27FC236}">
                <a16:creationId xmlns:a16="http://schemas.microsoft.com/office/drawing/2014/main" id="{35659E2A-4A64-1B0E-F752-8A69CF4F3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6" y="1537103"/>
            <a:ext cx="4684748" cy="4693952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06F604B5-ED9C-9DC9-93E8-E71C11086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55525"/>
            <a:ext cx="7152640" cy="1325563"/>
          </a:xfrm>
        </p:spPr>
        <p:txBody>
          <a:bodyPr>
            <a:normAutofit/>
          </a:bodyPr>
          <a:lstStyle/>
          <a:p>
            <a:r>
              <a:rPr lang="it-IT" sz="2000" dirty="0" err="1"/>
              <a:t>Recovering</a:t>
            </a:r>
            <a:r>
              <a:rPr lang="it-IT" sz="2000" dirty="0"/>
              <a:t> the spins</a:t>
            </a:r>
            <a:endParaRPr lang="it-IT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77073336-EE7B-4BC8-F25D-BC63C2D4F073}"/>
                  </a:ext>
                </a:extLst>
              </p:cNvPr>
              <p:cNvSpPr txBox="1"/>
              <p:nvPr/>
            </p:nvSpPr>
            <p:spPr>
              <a:xfrm>
                <a:off x="-1" y="362206"/>
                <a:ext cx="120971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err="1"/>
                  <a:t>Hierarchical</a:t>
                </a:r>
                <a:r>
                  <a:rPr lang="it-IT" dirty="0"/>
                  <a:t> BBH merger </a:t>
                </a:r>
                <a:r>
                  <a:rPr lang="it-IT" dirty="0" err="1"/>
                  <a:t>remnants</a:t>
                </a:r>
                <a:r>
                  <a:rPr lang="it-IT" dirty="0"/>
                  <a:t> are </a:t>
                </a:r>
                <a:r>
                  <a:rPr lang="it-IT" dirty="0" err="1"/>
                  <a:t>expected</a:t>
                </a:r>
                <a:r>
                  <a:rPr lang="it-IT" dirty="0"/>
                  <a:t> to </a:t>
                </a:r>
                <a:r>
                  <a:rPr lang="it-IT" dirty="0" err="1"/>
                  <a:t>have</a:t>
                </a:r>
                <a:r>
                  <a:rPr lang="it-IT" dirty="0"/>
                  <a:t> spins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b="0" i="1" smtClean="0">
                        <a:latin typeface="Cambria Math" panose="02040503050406030204" pitchFamily="18" charset="0"/>
                      </a:rPr>
                      <m:t>χ</m:t>
                    </m:r>
                    <m:r>
                      <a:rPr lang="it-IT" b="0" i="1" smtClean="0">
                        <a:latin typeface="Cambria Math" panose="02040503050406030204" pitchFamily="18" charset="0"/>
                      </a:rPr>
                      <m:t> ∼ 0.7</m:t>
                    </m:r>
                  </m:oMath>
                </a14:m>
                <a:r>
                  <a:rPr lang="it-IT" dirty="0"/>
                  <a:t> </a:t>
                </a:r>
                <a:r>
                  <a:rPr lang="it-IT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[Berti+ 2007; Hofmann+ 2016]</a:t>
                </a:r>
                <a:r>
                  <a:rPr lang="it-IT" dirty="0"/>
                  <a:t>.</a:t>
                </a:r>
                <a:br>
                  <a:rPr lang="it-IT" dirty="0"/>
                </a:br>
                <a:r>
                  <a:rPr lang="it-IT" dirty="0"/>
                  <a:t>Stellar merger products spins are </a:t>
                </a:r>
                <a:r>
                  <a:rPr lang="it-IT" dirty="0" err="1"/>
                  <a:t>largely</a:t>
                </a:r>
                <a:r>
                  <a:rPr lang="it-IT" dirty="0"/>
                  <a:t> </a:t>
                </a:r>
                <a:r>
                  <a:rPr lang="it-IT" dirty="0" err="1"/>
                  <a:t>unconstrained</a:t>
                </a:r>
                <a:r>
                  <a:rPr lang="it-IT" dirty="0"/>
                  <a:t> </a:t>
                </a:r>
                <a:r>
                  <a:rPr lang="it-IT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(</a:t>
                </a:r>
                <a:r>
                  <a:rPr lang="it-IT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spin-up</a:t>
                </a:r>
                <a:r>
                  <a:rPr lang="it-IT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: </a:t>
                </a:r>
                <a:r>
                  <a:rPr lang="it-IT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tides</a:t>
                </a:r>
                <a:r>
                  <a:rPr lang="it-IT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, merger dynamics; </a:t>
                </a:r>
                <a:r>
                  <a:rPr lang="it-IT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spin-down</a:t>
                </a:r>
                <a:r>
                  <a:rPr lang="it-IT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: mass </a:t>
                </a:r>
                <a:r>
                  <a:rPr lang="it-IT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loss</a:t>
                </a:r>
                <a:r>
                  <a:rPr lang="it-IT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, </a:t>
                </a:r>
                <a:r>
                  <a:rPr lang="it-IT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magnetic</a:t>
                </a:r>
                <a:r>
                  <a:rPr lang="it-IT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it-IT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braking</a:t>
                </a:r>
                <a:r>
                  <a:rPr lang="it-IT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)</a:t>
                </a:r>
                <a:r>
                  <a:rPr lang="it-IT" dirty="0"/>
                  <a:t>.</a:t>
                </a: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77073336-EE7B-4BC8-F25D-BC63C2D4F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362206"/>
                <a:ext cx="12097173" cy="646331"/>
              </a:xfrm>
              <a:prstGeom prst="rect">
                <a:avLst/>
              </a:prstGeom>
              <a:blipFill>
                <a:blip r:embed="rId3"/>
                <a:stretch>
                  <a:fillRect l="-403" t="-3774" r="-202" b="-1509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sellaDiTesto 6">
            <a:extLst>
              <a:ext uri="{FF2B5EF4-FFF2-40B4-BE49-F238E27FC236}">
                <a16:creationId xmlns:a16="http://schemas.microsoft.com/office/drawing/2014/main" id="{2512C0C5-3861-3971-9A9F-484988DB97F6}"/>
              </a:ext>
            </a:extLst>
          </p:cNvPr>
          <p:cNvSpPr txBox="1"/>
          <p:nvPr/>
        </p:nvSpPr>
        <p:spPr>
          <a:xfrm>
            <a:off x="5529388" y="1799601"/>
            <a:ext cx="602622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it-IT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 err="1"/>
              <a:t>Fiducial</a:t>
            </a:r>
            <a:r>
              <a:rPr lang="it-IT" sz="2000" b="1" dirty="0"/>
              <a:t> model, </a:t>
            </a:r>
            <a:r>
              <a:rPr lang="it-IT" sz="2000" i="1" dirty="0" err="1"/>
              <a:t>all</a:t>
            </a:r>
            <a:r>
              <a:rPr lang="it-IT" sz="2000" i="1" dirty="0"/>
              <a:t> </a:t>
            </a:r>
            <a:r>
              <a:rPr lang="it-IT" sz="2000" i="1" dirty="0" err="1"/>
              <a:t>BHs</a:t>
            </a:r>
            <a:r>
              <a:rPr lang="it-IT" sz="2000" i="1" dirty="0"/>
              <a:t> are the </a:t>
            </a:r>
            <a:r>
              <a:rPr lang="it-IT" sz="2000" i="1" dirty="0" err="1"/>
              <a:t>same</a:t>
            </a:r>
            <a:br>
              <a:rPr lang="it-IT" sz="2000" b="1" dirty="0"/>
            </a:br>
            <a:r>
              <a:rPr lang="it-IT" sz="2000" dirty="0"/>
              <a:t>(«</a:t>
            </a:r>
            <a:r>
              <a:rPr lang="it-IT" sz="2000" dirty="0">
                <a:solidFill>
                  <a:schemeClr val="accent4"/>
                </a:solidFill>
              </a:rPr>
              <a:t>low</a:t>
            </a:r>
            <a:r>
              <a:rPr lang="it-IT" sz="2000" dirty="0"/>
              <a:t>» spins model):</a:t>
            </a:r>
            <a:br>
              <a:rPr lang="it-IT" sz="2000" dirty="0"/>
            </a:br>
            <a:r>
              <a:rPr lang="en-US" sz="2000" dirty="0"/>
              <a:t>as suggested by LVK observations performed during the first three observing runs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[Abbott+ 2023]</a:t>
            </a:r>
            <a:br>
              <a:rPr lang="it-IT" sz="2000" dirty="0"/>
            </a:br>
            <a:br>
              <a:rPr lang="it-IT" sz="2000" dirty="0"/>
            </a:br>
            <a:br>
              <a:rPr lang="it-IT" sz="2000" dirty="0"/>
            </a:br>
            <a:br>
              <a:rPr lang="it-IT" sz="2000" dirty="0"/>
            </a:br>
            <a:endParaRPr lang="it-IT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Alternative models, </a:t>
            </a:r>
            <a:r>
              <a:rPr lang="it-IT" sz="2000" i="1" dirty="0"/>
              <a:t>upper-mass gap </a:t>
            </a:r>
            <a:r>
              <a:rPr lang="it-IT" sz="2000" i="1" dirty="0" err="1"/>
              <a:t>BHs</a:t>
            </a:r>
            <a:r>
              <a:rPr lang="it-IT" sz="2000" i="1" dirty="0"/>
              <a:t> spin </a:t>
            </a:r>
            <a:r>
              <a:rPr lang="it-IT" sz="2000" i="1" dirty="0" err="1"/>
              <a:t>faster</a:t>
            </a:r>
            <a:r>
              <a:rPr lang="it-IT" sz="2000" i="1" dirty="0"/>
              <a:t> </a:t>
            </a:r>
            <a:r>
              <a:rPr lang="it-IT" sz="2000" dirty="0"/>
              <a:t>(«</a:t>
            </a:r>
            <a:r>
              <a:rPr lang="it-IT" sz="2000" dirty="0" err="1">
                <a:solidFill>
                  <a:schemeClr val="accent2"/>
                </a:solidFill>
              </a:rPr>
              <a:t>mid</a:t>
            </a:r>
            <a:r>
              <a:rPr lang="it-IT" sz="2000" dirty="0"/>
              <a:t>» and «</a:t>
            </a:r>
            <a:r>
              <a:rPr lang="it-IT" sz="2000" dirty="0">
                <a:solidFill>
                  <a:srgbClr val="C00000"/>
                </a:solidFill>
              </a:rPr>
              <a:t>high</a:t>
            </a:r>
            <a:r>
              <a:rPr lang="it-IT" sz="2000" dirty="0"/>
              <a:t>» spins model):</a:t>
            </a:r>
            <a:br>
              <a:rPr lang="it-IT" b="1" dirty="0"/>
            </a:br>
            <a:endParaRPr lang="it-I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98E1986A-4DAC-0E7D-D4B8-E88FDB8A2EFC}"/>
                  </a:ext>
                </a:extLst>
              </p:cNvPr>
              <p:cNvSpPr txBox="1"/>
              <p:nvPr/>
            </p:nvSpPr>
            <p:spPr>
              <a:xfrm>
                <a:off x="2651220" y="2253226"/>
                <a:ext cx="1655133" cy="11695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it-IT" sz="14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Low :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𝜒</m:t>
                    </m:r>
                    <m:r>
                      <a:rPr lang="it-IT" sz="1400" b="0" i="1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∼</m:t>
                    </m:r>
                    <m:r>
                      <a:rPr lang="it-IT" sz="1400" b="0" i="1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ℳ</m:t>
                    </m:r>
                    <m:d>
                      <m:dPr>
                        <m:ctrlPr>
                          <a:rPr lang="it-IT" sz="1400" b="0" i="1" smtClean="0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400" b="0" i="1" smtClean="0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0.2</m:t>
                        </m:r>
                      </m:e>
                    </m:d>
                  </m:oMath>
                </a14:m>
                <a:br>
                  <a:rPr lang="it-IT" sz="1400" i="1" dirty="0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Cambria Math" panose="02040503050406030204" pitchFamily="18" charset="0"/>
                  </a:rPr>
                </a:br>
                <a:r>
                  <a:rPr lang="it-IT" sz="1400" dirty="0">
                    <a:solidFill>
                      <a:schemeClr val="accent2"/>
                    </a:solidFill>
                    <a:latin typeface="Cambria Math" panose="02040503050406030204" pitchFamily="18" charset="0"/>
                  </a:rPr>
                  <a:t>Mid: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𝜒</m:t>
                    </m:r>
                    <m:r>
                      <a:rPr lang="it-IT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∼ </m:t>
                    </m:r>
                    <m:r>
                      <a:rPr lang="it-IT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𝒢</m:t>
                    </m:r>
                    <m:r>
                      <a:rPr lang="it-IT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(0.5, 0.2)</m:t>
                    </m:r>
                  </m:oMath>
                </a14:m>
                <a:br>
                  <a:rPr lang="it-IT" sz="1400" i="1" dirty="0">
                    <a:solidFill>
                      <a:schemeClr val="accent2"/>
                    </a:solidFill>
                    <a:latin typeface="Cambria Math" panose="02040503050406030204" pitchFamily="18" charset="0"/>
                  </a:rPr>
                </a:br>
                <a:r>
                  <a:rPr lang="it-IT" sz="1400" dirty="0">
                    <a:solidFill>
                      <a:srgbClr val="C00000"/>
                    </a:solidFill>
                    <a:latin typeface="Cambria Math" panose="02040503050406030204" pitchFamily="18" charset="0"/>
                  </a:rPr>
                  <a:t>High: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𝜒</m:t>
                    </m:r>
                    <m:r>
                      <a:rPr lang="it-IT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∼ </m:t>
                    </m:r>
                    <m:r>
                      <a:rPr lang="it-IT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𝒢</m:t>
                    </m:r>
                    <m:r>
                      <a:rPr lang="it-IT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(0.9, 0.2)</m:t>
                    </m:r>
                  </m:oMath>
                </a14:m>
                <a:endParaRPr lang="it-IT" sz="1400" dirty="0">
                  <a:solidFill>
                    <a:srgbClr val="C00000"/>
                  </a:solidFill>
                </a:endParaRPr>
              </a:p>
              <a:p>
                <a:endParaRPr lang="it-IT" sz="1600" i="1" dirty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98E1986A-4DAC-0E7D-D4B8-E88FDB8A2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1220" y="2253226"/>
                <a:ext cx="1655133" cy="1169551"/>
              </a:xfrm>
              <a:prstGeom prst="rect">
                <a:avLst/>
              </a:prstGeom>
              <a:blipFill>
                <a:blip r:embed="rId4"/>
                <a:stretch>
                  <a:fillRect l="-6642" t="-5236" r="-405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1FA7868-12DF-1AD8-31FF-9FE64632BEDA}"/>
              </a:ext>
            </a:extLst>
          </p:cNvPr>
          <p:cNvSpPr txBox="1"/>
          <p:nvPr/>
        </p:nvSpPr>
        <p:spPr>
          <a:xfrm>
            <a:off x="1867953" y="6205007"/>
            <a:ext cx="487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Adapted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from Paiella+ (2025)</a:t>
            </a:r>
          </a:p>
        </p:txBody>
      </p:sp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id="{160ED52D-ECFD-1FB0-D4AC-7B618FAB1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8134-3856-4CAF-BE05-7A805BC13266}" type="slidenum">
              <a:rPr lang="it-IT" smtClean="0"/>
              <a:t>15</a:t>
            </a:fld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0AAA99C-CBBE-81DA-7B26-D7A31F39B0E3}"/>
              </a:ext>
            </a:extLst>
          </p:cNvPr>
          <p:cNvSpPr txBox="1"/>
          <p:nvPr/>
        </p:nvSpPr>
        <p:spPr>
          <a:xfrm>
            <a:off x="5767493" y="3884079"/>
            <a:ext cx="5509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What</a:t>
            </a: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if</a:t>
            </a: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stellar merger </a:t>
            </a:r>
            <a:r>
              <a:rPr lang="it-IT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remnants</a:t>
            </a: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were</a:t>
            </a: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highly</a:t>
            </a: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spinning?</a:t>
            </a:r>
          </a:p>
        </p:txBody>
      </p:sp>
    </p:spTree>
    <p:extLst>
      <p:ext uri="{BB962C8B-B14F-4D97-AF65-F5344CB8AC3E}">
        <p14:creationId xmlns:p14="http://schemas.microsoft.com/office/powerpoint/2010/main" val="288151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5CCB2-7274-1D85-1FD1-92E36F8AB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diagramma, Diagramma, linea&#10;&#10;Il contenuto generato dall'IA potrebbe non essere corretto.">
            <a:extLst>
              <a:ext uri="{FF2B5EF4-FFF2-40B4-BE49-F238E27FC236}">
                <a16:creationId xmlns:a16="http://schemas.microsoft.com/office/drawing/2014/main" id="{410B9134-FAC6-5FDB-0FF0-98D2AD5D5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6" y="1537103"/>
            <a:ext cx="4684748" cy="4693952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1AEDB030-8355-52B1-416E-A0B71B1B4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55525"/>
            <a:ext cx="7152640" cy="1325563"/>
          </a:xfrm>
        </p:spPr>
        <p:txBody>
          <a:bodyPr>
            <a:normAutofit/>
          </a:bodyPr>
          <a:lstStyle/>
          <a:p>
            <a:r>
              <a:rPr lang="it-IT" sz="2000" dirty="0" err="1"/>
              <a:t>Recovering</a:t>
            </a:r>
            <a:r>
              <a:rPr lang="it-IT" sz="2000" dirty="0"/>
              <a:t> the spins </a:t>
            </a:r>
            <a:endParaRPr lang="it-IT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678C04F0-DF11-FF06-6763-D4F5609367D6}"/>
                  </a:ext>
                </a:extLst>
              </p:cNvPr>
              <p:cNvSpPr txBox="1"/>
              <p:nvPr/>
            </p:nvSpPr>
            <p:spPr>
              <a:xfrm>
                <a:off x="-1" y="362206"/>
                <a:ext cx="120971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err="1"/>
                  <a:t>Hierarchical</a:t>
                </a:r>
                <a:r>
                  <a:rPr lang="it-IT" dirty="0"/>
                  <a:t> BBH merger </a:t>
                </a:r>
                <a:r>
                  <a:rPr lang="it-IT" dirty="0" err="1"/>
                  <a:t>remnants</a:t>
                </a:r>
                <a:r>
                  <a:rPr lang="it-IT" dirty="0"/>
                  <a:t> are </a:t>
                </a:r>
                <a:r>
                  <a:rPr lang="it-IT" dirty="0" err="1"/>
                  <a:t>expected</a:t>
                </a:r>
                <a:r>
                  <a:rPr lang="it-IT" dirty="0"/>
                  <a:t> to </a:t>
                </a:r>
                <a:r>
                  <a:rPr lang="it-IT" dirty="0" err="1"/>
                  <a:t>have</a:t>
                </a:r>
                <a:r>
                  <a:rPr lang="it-IT" dirty="0"/>
                  <a:t> spins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b="0" i="1" smtClean="0">
                        <a:latin typeface="Cambria Math" panose="02040503050406030204" pitchFamily="18" charset="0"/>
                      </a:rPr>
                      <m:t>χ</m:t>
                    </m:r>
                    <m:r>
                      <a:rPr lang="it-IT" b="0" i="1" smtClean="0">
                        <a:latin typeface="Cambria Math" panose="02040503050406030204" pitchFamily="18" charset="0"/>
                      </a:rPr>
                      <m:t> ∼ 0.7</m:t>
                    </m:r>
                  </m:oMath>
                </a14:m>
                <a:r>
                  <a:rPr lang="it-IT" dirty="0"/>
                  <a:t> </a:t>
                </a:r>
                <a:r>
                  <a:rPr lang="it-IT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[Berti+ 2007; Hofmann+ 2016]</a:t>
                </a:r>
                <a:r>
                  <a:rPr lang="it-IT" dirty="0"/>
                  <a:t>.</a:t>
                </a:r>
                <a:br>
                  <a:rPr lang="it-IT" dirty="0"/>
                </a:br>
                <a:r>
                  <a:rPr lang="it-IT" dirty="0"/>
                  <a:t>Stellar merger products spins are </a:t>
                </a:r>
                <a:r>
                  <a:rPr lang="it-IT" dirty="0" err="1"/>
                  <a:t>largely</a:t>
                </a:r>
                <a:r>
                  <a:rPr lang="it-IT" dirty="0"/>
                  <a:t> </a:t>
                </a:r>
                <a:r>
                  <a:rPr lang="it-IT" dirty="0" err="1"/>
                  <a:t>unconstrained</a:t>
                </a:r>
                <a:r>
                  <a:rPr lang="it-IT" dirty="0"/>
                  <a:t> </a:t>
                </a:r>
                <a:r>
                  <a:rPr lang="it-IT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(</a:t>
                </a:r>
                <a:r>
                  <a:rPr lang="it-IT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spin-up</a:t>
                </a:r>
                <a:r>
                  <a:rPr lang="it-IT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: </a:t>
                </a:r>
                <a:r>
                  <a:rPr lang="it-IT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tides</a:t>
                </a:r>
                <a:r>
                  <a:rPr lang="it-IT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, merger dynamics; </a:t>
                </a:r>
                <a:r>
                  <a:rPr lang="it-IT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spin-down</a:t>
                </a:r>
                <a:r>
                  <a:rPr lang="it-IT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: mass </a:t>
                </a:r>
                <a:r>
                  <a:rPr lang="it-IT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loss</a:t>
                </a:r>
                <a:r>
                  <a:rPr lang="it-IT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, </a:t>
                </a:r>
                <a:r>
                  <a:rPr lang="it-IT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magnetic</a:t>
                </a:r>
                <a:r>
                  <a:rPr lang="it-IT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it-IT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braking</a:t>
                </a:r>
                <a:r>
                  <a:rPr lang="it-IT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)</a:t>
                </a:r>
                <a:r>
                  <a:rPr lang="it-IT" dirty="0"/>
                  <a:t>.</a:t>
                </a: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678C04F0-DF11-FF06-6763-D4F5609367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362206"/>
                <a:ext cx="12097173" cy="646331"/>
              </a:xfrm>
              <a:prstGeom prst="rect">
                <a:avLst/>
              </a:prstGeom>
              <a:blipFill>
                <a:blip r:embed="rId3"/>
                <a:stretch>
                  <a:fillRect l="-403" t="-3774" r="-202" b="-1509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sellaDiTesto 6">
            <a:extLst>
              <a:ext uri="{FF2B5EF4-FFF2-40B4-BE49-F238E27FC236}">
                <a16:creationId xmlns:a16="http://schemas.microsoft.com/office/drawing/2014/main" id="{F53BBB74-1292-5E84-8588-21917D31D652}"/>
              </a:ext>
            </a:extLst>
          </p:cNvPr>
          <p:cNvSpPr txBox="1"/>
          <p:nvPr/>
        </p:nvSpPr>
        <p:spPr>
          <a:xfrm>
            <a:off x="6096000" y="1813113"/>
            <a:ext cx="542606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The </a:t>
            </a:r>
            <a:r>
              <a:rPr lang="it-IT" sz="2000" dirty="0" err="1"/>
              <a:t>occurence</a:t>
            </a:r>
            <a:r>
              <a:rPr lang="it-IT" sz="2000" dirty="0"/>
              <a:t> of GW231123-like </a:t>
            </a:r>
            <a:r>
              <a:rPr lang="it-IT" sz="2000" dirty="0" err="1"/>
              <a:t>mergers</a:t>
            </a:r>
            <a:r>
              <a:rPr lang="it-IT" sz="2000" dirty="0"/>
              <a:t>:</a:t>
            </a:r>
          </a:p>
          <a:p>
            <a:endParaRPr lang="it-IT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/>
              <a:t> </a:t>
            </a:r>
            <a:r>
              <a:rPr lang="it-IT" sz="2000" dirty="0" err="1"/>
              <a:t>generally</a:t>
            </a:r>
            <a:r>
              <a:rPr lang="it-IT" sz="2000" dirty="0"/>
              <a:t> </a:t>
            </a:r>
            <a:r>
              <a:rPr lang="it-IT" sz="2000" b="1" dirty="0" err="1"/>
              <a:t>increases</a:t>
            </a:r>
            <a:r>
              <a:rPr lang="it-IT" sz="2000" b="1" dirty="0"/>
              <a:t> by 2-3 </a:t>
            </a:r>
            <a:r>
              <a:rPr lang="it-IT" sz="2000" b="1" dirty="0" err="1"/>
              <a:t>orders</a:t>
            </a:r>
            <a:r>
              <a:rPr lang="it-IT" sz="2000" b="1" dirty="0"/>
              <a:t> of </a:t>
            </a:r>
            <a:r>
              <a:rPr lang="it-IT" sz="2000" b="1" dirty="0" err="1"/>
              <a:t>magnitude</a:t>
            </a:r>
            <a:r>
              <a:rPr lang="it-IT" sz="2000" b="1" dirty="0"/>
              <a:t> </a:t>
            </a:r>
            <a:r>
              <a:rPr lang="it-IT" sz="2000" dirty="0"/>
              <a:t>in </a:t>
            </a:r>
            <a:r>
              <a:rPr lang="it-IT" sz="2000" dirty="0" err="1"/>
              <a:t>mid</a:t>
            </a:r>
            <a:r>
              <a:rPr lang="it-IT" sz="2000" dirty="0"/>
              <a:t>-high spin </a:t>
            </a:r>
            <a:r>
              <a:rPr lang="it-IT" sz="2000" dirty="0" err="1"/>
              <a:t>scenarios</a:t>
            </a:r>
            <a:r>
              <a:rPr lang="it-IT" sz="2000" dirty="0"/>
              <a:t>.</a:t>
            </a:r>
          </a:p>
          <a:p>
            <a:br>
              <a:rPr lang="it-IT" b="1" dirty="0"/>
            </a:br>
            <a:endParaRPr lang="it-IT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/>
              <a:t>from </a:t>
            </a:r>
            <a:r>
              <a:rPr lang="it-IT" sz="2000" b="1" dirty="0" err="1"/>
              <a:t>hierarchical</a:t>
            </a:r>
            <a:r>
              <a:rPr lang="it-IT" sz="2000" b="1" dirty="0"/>
              <a:t> chains </a:t>
            </a:r>
            <a:r>
              <a:rPr lang="it-IT" sz="2000" b="1" dirty="0" err="1"/>
              <a:t>decreases</a:t>
            </a:r>
            <a:r>
              <a:rPr lang="it-IT" sz="2000" b="1" dirty="0"/>
              <a:t> </a:t>
            </a:r>
            <a:r>
              <a:rPr lang="it-IT" sz="2000" b="1" dirty="0" err="1"/>
              <a:t>slightly</a:t>
            </a:r>
            <a:r>
              <a:rPr lang="it-IT" sz="2000" b="1" dirty="0"/>
              <a:t> </a:t>
            </a:r>
            <a:r>
              <a:rPr lang="it-IT" sz="2000" dirty="0"/>
              <a:t>due to </a:t>
            </a:r>
            <a:r>
              <a:rPr lang="it-IT" sz="2000" dirty="0" err="1"/>
              <a:t>larger</a:t>
            </a:r>
            <a:r>
              <a:rPr lang="it-IT" sz="2000" dirty="0"/>
              <a:t> post-merger </a:t>
            </a:r>
            <a:r>
              <a:rPr lang="it-IT" sz="2000" dirty="0" err="1"/>
              <a:t>relativistic</a:t>
            </a:r>
            <a:r>
              <a:rPr lang="it-IT" sz="2000" dirty="0"/>
              <a:t> kicks.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0FA20CAE-C117-B6BE-8B2D-832FA65E12FC}"/>
                  </a:ext>
                </a:extLst>
              </p:cNvPr>
              <p:cNvSpPr txBox="1"/>
              <p:nvPr/>
            </p:nvSpPr>
            <p:spPr>
              <a:xfrm>
                <a:off x="2651220" y="2253226"/>
                <a:ext cx="1655133" cy="11695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it-IT" sz="14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Low :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𝜒</m:t>
                    </m:r>
                    <m:r>
                      <a:rPr lang="it-IT" sz="1400" b="0" i="1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∼</m:t>
                    </m:r>
                    <m:r>
                      <a:rPr lang="it-IT" sz="1400" b="0" i="1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ℳ</m:t>
                    </m:r>
                    <m:d>
                      <m:dPr>
                        <m:ctrlPr>
                          <a:rPr lang="it-IT" sz="1400" b="0" i="1" smtClean="0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400" b="0" i="1" smtClean="0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0.2</m:t>
                        </m:r>
                      </m:e>
                    </m:d>
                  </m:oMath>
                </a14:m>
                <a:br>
                  <a:rPr lang="it-IT" sz="1400" i="1" dirty="0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Cambria Math" panose="02040503050406030204" pitchFamily="18" charset="0"/>
                  </a:rPr>
                </a:br>
                <a:r>
                  <a:rPr lang="it-IT" sz="1400" dirty="0">
                    <a:solidFill>
                      <a:schemeClr val="accent2"/>
                    </a:solidFill>
                    <a:latin typeface="Cambria Math" panose="02040503050406030204" pitchFamily="18" charset="0"/>
                  </a:rPr>
                  <a:t>Mid: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𝜒</m:t>
                    </m:r>
                    <m:r>
                      <a:rPr lang="it-IT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∼ </m:t>
                    </m:r>
                    <m:r>
                      <a:rPr lang="it-IT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𝒢</m:t>
                    </m:r>
                    <m:r>
                      <a:rPr lang="it-IT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(0.5, 0.2)</m:t>
                    </m:r>
                  </m:oMath>
                </a14:m>
                <a:br>
                  <a:rPr lang="it-IT" sz="1400" i="1" dirty="0">
                    <a:solidFill>
                      <a:schemeClr val="accent2"/>
                    </a:solidFill>
                    <a:latin typeface="Cambria Math" panose="02040503050406030204" pitchFamily="18" charset="0"/>
                  </a:rPr>
                </a:br>
                <a:r>
                  <a:rPr lang="it-IT" sz="1400" dirty="0">
                    <a:solidFill>
                      <a:srgbClr val="C00000"/>
                    </a:solidFill>
                    <a:latin typeface="Cambria Math" panose="02040503050406030204" pitchFamily="18" charset="0"/>
                  </a:rPr>
                  <a:t>High: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𝜒</m:t>
                    </m:r>
                    <m:r>
                      <a:rPr lang="it-IT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∼ </m:t>
                    </m:r>
                    <m:r>
                      <a:rPr lang="it-IT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𝒢</m:t>
                    </m:r>
                    <m:r>
                      <a:rPr lang="it-IT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(0.9, 0.2)</m:t>
                    </m:r>
                  </m:oMath>
                </a14:m>
                <a:endParaRPr lang="it-IT" sz="1400" dirty="0">
                  <a:solidFill>
                    <a:srgbClr val="C00000"/>
                  </a:solidFill>
                </a:endParaRPr>
              </a:p>
              <a:p>
                <a:endParaRPr lang="it-IT" sz="1600" i="1" dirty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0FA20CAE-C117-B6BE-8B2D-832FA65E1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1220" y="2253226"/>
                <a:ext cx="1655133" cy="1169551"/>
              </a:xfrm>
              <a:prstGeom prst="rect">
                <a:avLst/>
              </a:prstGeom>
              <a:blipFill>
                <a:blip r:embed="rId4"/>
                <a:stretch>
                  <a:fillRect l="-6642" t="-5236" r="-405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2365ED0-EBFE-360A-02AE-18FCCD232D0D}"/>
              </a:ext>
            </a:extLst>
          </p:cNvPr>
          <p:cNvSpPr txBox="1"/>
          <p:nvPr/>
        </p:nvSpPr>
        <p:spPr>
          <a:xfrm>
            <a:off x="1867953" y="6205007"/>
            <a:ext cx="487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Adapted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from Paiella+ (2025)</a:t>
            </a:r>
          </a:p>
        </p:txBody>
      </p:sp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id="{677B030E-0780-328C-0A0F-4BB9202EA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8134-3856-4CAF-BE05-7A805BC13266}" type="slidenum">
              <a:rPr lang="it-IT" smtClean="0"/>
              <a:t>16</a:t>
            </a:fld>
            <a:endParaRPr lang="it-IT" dirty="0"/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31166144-CD86-1A62-A9E6-17FC77786EA3}"/>
              </a:ext>
            </a:extLst>
          </p:cNvPr>
          <p:cNvCxnSpPr/>
          <p:nvPr/>
        </p:nvCxnSpPr>
        <p:spPr>
          <a:xfrm>
            <a:off x="5801195" y="1860081"/>
            <a:ext cx="0" cy="3644724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2587F95C-844E-640C-64B4-2314FC1E8106}"/>
              </a:ext>
            </a:extLst>
          </p:cNvPr>
          <p:cNvSpPr/>
          <p:nvPr/>
        </p:nvSpPr>
        <p:spPr>
          <a:xfrm>
            <a:off x="6506803" y="4654248"/>
            <a:ext cx="4604456" cy="746182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it-IT" b="1" dirty="0">
                <a:solidFill>
                  <a:schemeClr val="accent1"/>
                </a:solidFill>
              </a:rPr>
            </a:br>
            <a:r>
              <a:rPr lang="it-IT" b="1" dirty="0">
                <a:solidFill>
                  <a:schemeClr val="accent1"/>
                </a:solidFill>
              </a:rPr>
              <a:t>Can </a:t>
            </a:r>
            <a:r>
              <a:rPr lang="it-IT" b="1" dirty="0" err="1">
                <a:solidFill>
                  <a:schemeClr val="accent1"/>
                </a:solidFill>
              </a:rPr>
              <a:t>we</a:t>
            </a:r>
            <a:r>
              <a:rPr lang="it-IT" b="1" dirty="0">
                <a:solidFill>
                  <a:schemeClr val="accent1"/>
                </a:solidFill>
              </a:rPr>
              <a:t> </a:t>
            </a:r>
            <a:r>
              <a:rPr lang="it-IT" b="1" dirty="0" err="1">
                <a:solidFill>
                  <a:schemeClr val="accent1"/>
                </a:solidFill>
              </a:rPr>
              <a:t>improve</a:t>
            </a:r>
            <a:r>
              <a:rPr lang="it-IT" b="1" dirty="0">
                <a:solidFill>
                  <a:schemeClr val="accent1"/>
                </a:solidFill>
              </a:rPr>
              <a:t> </a:t>
            </a:r>
            <a:r>
              <a:rPr lang="it-IT" b="1" dirty="0" err="1">
                <a:solidFill>
                  <a:schemeClr val="accent1"/>
                </a:solidFill>
              </a:rPr>
              <a:t>our</a:t>
            </a:r>
            <a:r>
              <a:rPr lang="it-IT" b="1" dirty="0">
                <a:solidFill>
                  <a:schemeClr val="accent1"/>
                </a:solidFill>
              </a:rPr>
              <a:t> </a:t>
            </a:r>
            <a:r>
              <a:rPr lang="it-IT" b="1" dirty="0" err="1">
                <a:solidFill>
                  <a:schemeClr val="accent1"/>
                </a:solidFill>
              </a:rPr>
              <a:t>estimates</a:t>
            </a:r>
            <a:r>
              <a:rPr lang="it-IT" b="1" dirty="0">
                <a:solidFill>
                  <a:schemeClr val="accent1"/>
                </a:solidFill>
              </a:rPr>
              <a:t> on spins of stellar merger </a:t>
            </a:r>
            <a:r>
              <a:rPr lang="it-IT" b="1" dirty="0" err="1">
                <a:solidFill>
                  <a:schemeClr val="accent1"/>
                </a:solidFill>
              </a:rPr>
              <a:t>remnants</a:t>
            </a:r>
            <a:r>
              <a:rPr lang="it-IT" b="1" dirty="0">
                <a:solidFill>
                  <a:schemeClr val="accent1"/>
                </a:solidFill>
              </a:rPr>
              <a:t>? </a:t>
            </a:r>
          </a:p>
          <a:p>
            <a:endParaRPr lang="it-IT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65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magine 30">
            <a:extLst>
              <a:ext uri="{FF2B5EF4-FFF2-40B4-BE49-F238E27FC236}">
                <a16:creationId xmlns:a16="http://schemas.microsoft.com/office/drawing/2014/main" id="{6DAD3C82-F1FE-3A41-3E64-EAAC65EA8D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01" r="4503"/>
          <a:stretch>
            <a:fillRect/>
          </a:stretch>
        </p:blipFill>
        <p:spPr>
          <a:xfrm>
            <a:off x="5843470" y="2740424"/>
            <a:ext cx="3693197" cy="351173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B69920C0-B8C3-971F-C960-1D56651A5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5789"/>
            <a:ext cx="10515600" cy="1004826"/>
          </a:xfrm>
        </p:spPr>
        <p:txBody>
          <a:bodyPr>
            <a:normAutofit/>
          </a:bodyPr>
          <a:lstStyle/>
          <a:p>
            <a:pPr algn="ctr"/>
            <a:r>
              <a:rPr lang="it-IT" sz="2000" dirty="0"/>
              <a:t>Mock </a:t>
            </a:r>
            <a:r>
              <a:rPr lang="it-IT" sz="2000" dirty="0" err="1"/>
              <a:t>populations</a:t>
            </a:r>
            <a:r>
              <a:rPr lang="it-IT" sz="2000" dirty="0"/>
              <a:t> of GW sources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42377D2-C9FD-05E3-0C43-C7A49E0F8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49" y="1340548"/>
            <a:ext cx="4430474" cy="4296826"/>
          </a:xfrm>
          <a:prstGeom prst="rect">
            <a:avLst/>
          </a:prstGeom>
        </p:spPr>
      </p:pic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A3598AF5-FE42-A1EB-2278-C8ACE2D7F5DE}"/>
              </a:ext>
            </a:extLst>
          </p:cNvPr>
          <p:cNvCxnSpPr>
            <a:cxnSpLocks/>
          </p:cNvCxnSpPr>
          <p:nvPr/>
        </p:nvCxnSpPr>
        <p:spPr>
          <a:xfrm>
            <a:off x="5396746" y="1473804"/>
            <a:ext cx="0" cy="4163570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1" name="Immagine 20">
            <a:extLst>
              <a:ext uri="{FF2B5EF4-FFF2-40B4-BE49-F238E27FC236}">
                <a16:creationId xmlns:a16="http://schemas.microsoft.com/office/drawing/2014/main" id="{CE6D734F-F8F7-2759-69BF-C1EB24C725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79" y="4915338"/>
            <a:ext cx="692148" cy="692148"/>
          </a:xfrm>
          <a:prstGeom prst="rect">
            <a:avLst/>
          </a:prstGeom>
          <a:ln w="38100">
            <a:solidFill>
              <a:schemeClr val="accent5"/>
            </a:solidFill>
          </a:ln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E29982FB-32A9-9A8B-8F4A-AF922956286B}"/>
              </a:ext>
            </a:extLst>
          </p:cNvPr>
          <p:cNvSpPr txBox="1"/>
          <p:nvPr/>
        </p:nvSpPr>
        <p:spPr>
          <a:xfrm>
            <a:off x="-350275" y="5637374"/>
            <a:ext cx="2165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chemeClr val="accent5"/>
                </a:solidFill>
              </a:rPr>
              <a:t>Arca Sedda, </a:t>
            </a:r>
            <a:r>
              <a:rPr lang="it-IT" sz="1400" b="1" dirty="0">
                <a:solidFill>
                  <a:schemeClr val="accent5"/>
                </a:solidFill>
              </a:rPr>
              <a:t>Paiella</a:t>
            </a:r>
            <a:r>
              <a:rPr lang="it-IT" sz="1400" dirty="0">
                <a:solidFill>
                  <a:schemeClr val="accent5"/>
                </a:solidFill>
              </a:rPr>
              <a:t>, Ugolini+ (2026)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48890E03-A6B7-22DC-305B-F6D277261079}"/>
              </a:ext>
            </a:extLst>
          </p:cNvPr>
          <p:cNvSpPr txBox="1"/>
          <p:nvPr/>
        </p:nvSpPr>
        <p:spPr>
          <a:xfrm>
            <a:off x="457515" y="624435"/>
            <a:ext cx="10882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/>
              <a:t>We</a:t>
            </a:r>
            <a:r>
              <a:rPr lang="it-IT" dirty="0"/>
              <a:t> can use </a:t>
            </a:r>
            <a:r>
              <a:rPr lang="it-IT" dirty="0" err="1"/>
              <a:t>our</a:t>
            </a:r>
            <a:r>
              <a:rPr lang="it-IT" dirty="0"/>
              <a:t> </a:t>
            </a:r>
            <a:r>
              <a:rPr lang="it-IT" dirty="0" err="1"/>
              <a:t>mock</a:t>
            </a:r>
            <a:r>
              <a:rPr lang="it-IT" dirty="0"/>
              <a:t> </a:t>
            </a:r>
            <a:r>
              <a:rPr lang="it-IT" dirty="0" err="1"/>
              <a:t>populations</a:t>
            </a:r>
            <a:r>
              <a:rPr lang="it-IT" dirty="0"/>
              <a:t> to: (i) compare IMBH </a:t>
            </a:r>
            <a:r>
              <a:rPr lang="it-IT" dirty="0" err="1"/>
              <a:t>predictions</a:t>
            </a:r>
            <a:r>
              <a:rPr lang="it-IT" dirty="0"/>
              <a:t> with </a:t>
            </a:r>
            <a:r>
              <a:rPr lang="it-IT" dirty="0" err="1"/>
              <a:t>current</a:t>
            </a:r>
            <a:r>
              <a:rPr lang="it-IT" dirty="0"/>
              <a:t> GW data (</a:t>
            </a:r>
            <a:r>
              <a:rPr lang="it-IT" b="1" dirty="0" err="1"/>
              <a:t>left</a:t>
            </a:r>
            <a:r>
              <a:rPr lang="it-IT" b="1" dirty="0"/>
              <a:t> plot</a:t>
            </a:r>
            <a:r>
              <a:rPr lang="it-IT" dirty="0"/>
              <a:t>) and (ii) </a:t>
            </a:r>
            <a:r>
              <a:rPr lang="it-IT" dirty="0" err="1"/>
              <a:t>assess</a:t>
            </a:r>
            <a:r>
              <a:rPr lang="it-IT" dirty="0"/>
              <a:t> the </a:t>
            </a:r>
            <a:r>
              <a:rPr lang="it-IT" dirty="0" err="1"/>
              <a:t>scientific</a:t>
            </a:r>
            <a:r>
              <a:rPr lang="it-IT" dirty="0"/>
              <a:t> impact of future GW </a:t>
            </a:r>
            <a:r>
              <a:rPr lang="it-IT" dirty="0" err="1"/>
              <a:t>interferometers</a:t>
            </a:r>
            <a:r>
              <a:rPr lang="it-IT" dirty="0"/>
              <a:t> like the Einstein </a:t>
            </a:r>
            <a:r>
              <a:rPr lang="it-IT" dirty="0" err="1"/>
              <a:t>Telescope</a:t>
            </a:r>
            <a:r>
              <a:rPr lang="it-IT" dirty="0"/>
              <a:t> (</a:t>
            </a:r>
            <a:r>
              <a:rPr lang="it-IT" b="1" dirty="0" err="1"/>
              <a:t>right</a:t>
            </a:r>
            <a:r>
              <a:rPr lang="it-IT" b="1" dirty="0"/>
              <a:t> plot</a:t>
            </a:r>
            <a:r>
              <a:rPr lang="it-IT" dirty="0"/>
              <a:t>)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3DE3A440-079E-517D-6430-C30B72E6D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1736" y="1529222"/>
            <a:ext cx="5188524" cy="1089014"/>
          </a:xfrm>
          <a:prstGeom prst="rect">
            <a:avLst/>
          </a:prstGeom>
        </p:spPr>
      </p:pic>
      <p:pic>
        <p:nvPicPr>
          <p:cNvPr id="25" name="Immagine 24" descr="SCIMMA">
            <a:extLst>
              <a:ext uri="{FF2B5EF4-FFF2-40B4-BE49-F238E27FC236}">
                <a16:creationId xmlns:a16="http://schemas.microsoft.com/office/drawing/2014/main" id="{4D4414A6-80C2-6A92-352E-7899563FC6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1635" y="5430606"/>
            <a:ext cx="965367" cy="692149"/>
          </a:xfrm>
          <a:prstGeom prst="rect">
            <a:avLst/>
          </a:prstGeom>
        </p:spPr>
      </p:pic>
      <p:pic>
        <p:nvPicPr>
          <p:cNvPr id="27" name="Picture 2" descr="BRAINSTORMING: EINSTEIN TELESCOPE LOGO. A JOURNEY OF DISCOVERY">
            <a:extLst>
              <a:ext uri="{FF2B5EF4-FFF2-40B4-BE49-F238E27FC236}">
                <a16:creationId xmlns:a16="http://schemas.microsoft.com/office/drawing/2014/main" id="{CFF1C3ED-51C6-5A1E-3746-9D87D55CA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9230597" y="5560892"/>
            <a:ext cx="790713" cy="73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ttangolo 31">
            <a:extLst>
              <a:ext uri="{FF2B5EF4-FFF2-40B4-BE49-F238E27FC236}">
                <a16:creationId xmlns:a16="http://schemas.microsoft.com/office/drawing/2014/main" id="{D0BA2755-9822-9BC7-B266-CFB3FE93C455}"/>
              </a:ext>
            </a:extLst>
          </p:cNvPr>
          <p:cNvSpPr/>
          <p:nvPr/>
        </p:nvSpPr>
        <p:spPr>
          <a:xfrm>
            <a:off x="10619509" y="2230582"/>
            <a:ext cx="665018" cy="311727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4"/>
              </a:solidFill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4E2CA8A-8C8B-7C95-31F0-BAA82FA58FA9}"/>
              </a:ext>
            </a:extLst>
          </p:cNvPr>
          <p:cNvSpPr txBox="1"/>
          <p:nvPr/>
        </p:nvSpPr>
        <p:spPr>
          <a:xfrm>
            <a:off x="11284527" y="2186390"/>
            <a:ext cx="471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4"/>
                </a:solidFill>
              </a:rPr>
              <a:t>!!!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9F8F0E79-2D91-22BF-FB8C-552E5FDF15FF}"/>
              </a:ext>
            </a:extLst>
          </p:cNvPr>
          <p:cNvSpPr/>
          <p:nvPr/>
        </p:nvSpPr>
        <p:spPr>
          <a:xfrm>
            <a:off x="7884929" y="2789544"/>
            <a:ext cx="861026" cy="284783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B36EB758-6E80-2362-EFA3-8AC44D047010}"/>
              </a:ext>
            </a:extLst>
          </p:cNvPr>
          <p:cNvGrpSpPr/>
          <p:nvPr/>
        </p:nvGrpSpPr>
        <p:grpSpPr>
          <a:xfrm>
            <a:off x="7879603" y="3483929"/>
            <a:ext cx="2050380" cy="2123549"/>
            <a:chOff x="8783875" y="3716339"/>
            <a:chExt cx="2050380" cy="2123549"/>
          </a:xfrm>
        </p:grpSpPr>
        <p:cxnSp>
          <p:nvCxnSpPr>
            <p:cNvPr id="36" name="Connettore 2 35">
              <a:extLst>
                <a:ext uri="{FF2B5EF4-FFF2-40B4-BE49-F238E27FC236}">
                  <a16:creationId xmlns:a16="http://schemas.microsoft.com/office/drawing/2014/main" id="{BE2E8FB6-D1B2-2A2A-43F1-B413F61778F9}"/>
                </a:ext>
              </a:extLst>
            </p:cNvPr>
            <p:cNvCxnSpPr/>
            <p:nvPr/>
          </p:nvCxnSpPr>
          <p:spPr>
            <a:xfrm>
              <a:off x="8783875" y="3716340"/>
              <a:ext cx="2050380" cy="0"/>
            </a:xfrm>
            <a:prstGeom prst="straightConnector1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ttangolo 36">
              <a:extLst>
                <a:ext uri="{FF2B5EF4-FFF2-40B4-BE49-F238E27FC236}">
                  <a16:creationId xmlns:a16="http://schemas.microsoft.com/office/drawing/2014/main" id="{B1DC812B-11BA-B3BB-E041-F8649B35813C}"/>
                </a:ext>
              </a:extLst>
            </p:cNvPr>
            <p:cNvSpPr/>
            <p:nvPr/>
          </p:nvSpPr>
          <p:spPr>
            <a:xfrm>
              <a:off x="8783876" y="3716339"/>
              <a:ext cx="450180" cy="2123549"/>
            </a:xfrm>
            <a:prstGeom prst="rect">
              <a:avLst/>
            </a:prstGeom>
            <a:noFill/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3365D6D8-3835-C5EF-2667-B8D6FC5E2F8A}"/>
              </a:ext>
            </a:extLst>
          </p:cNvPr>
          <p:cNvSpPr txBox="1"/>
          <p:nvPr/>
        </p:nvSpPr>
        <p:spPr>
          <a:xfrm>
            <a:off x="10071293" y="3345107"/>
            <a:ext cx="18446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accent4">
                    <a:lumMod val="50000"/>
                  </a:schemeClr>
                </a:solidFill>
              </a:rPr>
              <a:t>ET </a:t>
            </a:r>
            <a:r>
              <a:rPr lang="it-IT" sz="2000" dirty="0" err="1">
                <a:solidFill>
                  <a:schemeClr val="accent4">
                    <a:lumMod val="50000"/>
                  </a:schemeClr>
                </a:solidFill>
              </a:rPr>
              <a:t>may</a:t>
            </a:r>
            <a:r>
              <a:rPr lang="it-IT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it-IT" sz="2000" dirty="0" err="1">
                <a:solidFill>
                  <a:schemeClr val="accent4">
                    <a:lumMod val="50000"/>
                  </a:schemeClr>
                </a:solidFill>
              </a:rPr>
              <a:t>see</a:t>
            </a:r>
            <a:r>
              <a:rPr lang="it-IT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it-IT" sz="2000" b="1" i="1" dirty="0" err="1">
                <a:solidFill>
                  <a:schemeClr val="accent4">
                    <a:lumMod val="50000"/>
                  </a:schemeClr>
                </a:solidFill>
              </a:rPr>
              <a:t>all</a:t>
            </a:r>
            <a:r>
              <a:rPr lang="it-IT" sz="2000" b="1" i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it-IT" sz="2000" dirty="0">
                <a:solidFill>
                  <a:schemeClr val="accent4">
                    <a:lumMod val="50000"/>
                  </a:schemeClr>
                </a:solidFill>
              </a:rPr>
              <a:t>GW231123-like </a:t>
            </a:r>
            <a:r>
              <a:rPr lang="it-IT" sz="2000" dirty="0" err="1">
                <a:solidFill>
                  <a:schemeClr val="accent4">
                    <a:lumMod val="50000"/>
                  </a:schemeClr>
                </a:solidFill>
              </a:rPr>
              <a:t>mergers</a:t>
            </a:r>
            <a:r>
              <a:rPr lang="it-IT" sz="2000" dirty="0">
                <a:solidFill>
                  <a:schemeClr val="accent4">
                    <a:lumMod val="50000"/>
                  </a:schemeClr>
                </a:solidFill>
              </a:rPr>
              <a:t> in the Universe!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3161362D-A003-F60C-6583-FC1621E6BCCE}"/>
              </a:ext>
            </a:extLst>
          </p:cNvPr>
          <p:cNvSpPr txBox="1"/>
          <p:nvPr/>
        </p:nvSpPr>
        <p:spPr>
          <a:xfrm>
            <a:off x="7904338" y="3142638"/>
            <a:ext cx="20989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i="1" dirty="0">
                <a:solidFill>
                  <a:schemeClr val="accent4"/>
                </a:solidFill>
              </a:rPr>
              <a:t>first stars are </a:t>
            </a:r>
            <a:r>
              <a:rPr lang="it-IT" sz="1600" i="1" dirty="0" err="1">
                <a:solidFill>
                  <a:schemeClr val="accent4"/>
                </a:solidFill>
              </a:rPr>
              <a:t>born</a:t>
            </a:r>
            <a:endParaRPr lang="it-IT" sz="1600" i="1" dirty="0">
              <a:solidFill>
                <a:schemeClr val="accent4"/>
              </a:solidFill>
            </a:endParaRP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79AF64E7-FC0A-FE5F-7B26-730BE46E593A}"/>
              </a:ext>
            </a:extLst>
          </p:cNvPr>
          <p:cNvSpPr txBox="1"/>
          <p:nvPr/>
        </p:nvSpPr>
        <p:spPr>
          <a:xfrm>
            <a:off x="6151736" y="6318535"/>
            <a:ext cx="72112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it-IT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Dupletsa</a:t>
            </a:r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, Iacovelli , </a:t>
            </a:r>
            <a:r>
              <a:rPr lang="it-IT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Korobko</a:t>
            </a:r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Sequino+, 2026]</a:t>
            </a:r>
          </a:p>
        </p:txBody>
      </p:sp>
    </p:spTree>
    <p:extLst>
      <p:ext uri="{BB962C8B-B14F-4D97-AF65-F5344CB8AC3E}">
        <p14:creationId xmlns:p14="http://schemas.microsoft.com/office/powerpoint/2010/main" val="68551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9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F550C-D316-775E-EC04-E034676AD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A435BE0-6513-8F1B-27CC-C78E747D6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5512D-1024-4D37-812F-7750CB789BB2}" type="slidenum">
              <a:rPr lang="it-IT" smtClean="0"/>
              <a:t>18</a:t>
            </a:fld>
            <a:endParaRPr lang="it-IT" dirty="0"/>
          </a:p>
        </p:txBody>
      </p:sp>
      <p:pic>
        <p:nvPicPr>
          <p:cNvPr id="5" name="Immagine 4" descr="Fig. 2: The gravitational-wave spectrum probed by strain-sensitive gravitational-wave detectors, ranging from 10−9 Hz to more than 1,000 Hz.">
            <a:extLst>
              <a:ext uri="{FF2B5EF4-FFF2-40B4-BE49-F238E27FC236}">
                <a16:creationId xmlns:a16="http://schemas.microsoft.com/office/drawing/2014/main" id="{FF31577D-7E1F-3E50-7565-99B6C2C54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-19043"/>
            <a:ext cx="10751418" cy="6896086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F78DCD3A-E684-AD17-FEFA-E1A86B771AD2}"/>
              </a:ext>
            </a:extLst>
          </p:cNvPr>
          <p:cNvGrpSpPr/>
          <p:nvPr/>
        </p:nvGrpSpPr>
        <p:grpSpPr>
          <a:xfrm>
            <a:off x="11584252" y="-38086"/>
            <a:ext cx="630439" cy="6915129"/>
            <a:chOff x="11584252" y="-38086"/>
            <a:chExt cx="630439" cy="6915129"/>
          </a:xfrm>
        </p:grpSpPr>
        <p:pic>
          <p:nvPicPr>
            <p:cNvPr id="6" name="Immagine 5" descr="Fig. 2: The gravitational-wave spectrum probed by strain-sensitive gravitational-wave detectors, ranging from 10−9 Hz to more than 1,000 Hz.">
              <a:extLst>
                <a:ext uri="{FF2B5EF4-FFF2-40B4-BE49-F238E27FC236}">
                  <a16:creationId xmlns:a16="http://schemas.microsoft.com/office/drawing/2014/main" id="{6EE8EFE7-66F4-E1D2-A4A5-E589CB86D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742"/>
            <a:stretch>
              <a:fillRect/>
            </a:stretch>
          </p:blipFill>
          <p:spPr>
            <a:xfrm>
              <a:off x="11584252" y="-38086"/>
              <a:ext cx="135255" cy="6896086"/>
            </a:xfrm>
            <a:prstGeom prst="rect">
              <a:avLst/>
            </a:prstGeom>
          </p:spPr>
        </p:pic>
        <p:pic>
          <p:nvPicPr>
            <p:cNvPr id="7" name="Immagine 6" descr="Fig. 2: The gravitational-wave spectrum probed by strain-sensitive gravitational-wave detectors, ranging from 10−9 Hz to more than 1,000 Hz.">
              <a:extLst>
                <a:ext uri="{FF2B5EF4-FFF2-40B4-BE49-F238E27FC236}">
                  <a16:creationId xmlns:a16="http://schemas.microsoft.com/office/drawing/2014/main" id="{0025E2EC-A067-9B14-AE07-10C094A12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742"/>
            <a:stretch>
              <a:fillRect/>
            </a:stretch>
          </p:blipFill>
          <p:spPr>
            <a:xfrm>
              <a:off x="11705818" y="-19043"/>
              <a:ext cx="135255" cy="6896086"/>
            </a:xfrm>
            <a:prstGeom prst="rect">
              <a:avLst/>
            </a:prstGeom>
          </p:spPr>
        </p:pic>
        <p:pic>
          <p:nvPicPr>
            <p:cNvPr id="8" name="Immagine 7" descr="Fig. 2: The gravitational-wave spectrum probed by strain-sensitive gravitational-wave detectors, ranging from 10−9 Hz to more than 1,000 Hz.">
              <a:extLst>
                <a:ext uri="{FF2B5EF4-FFF2-40B4-BE49-F238E27FC236}">
                  <a16:creationId xmlns:a16="http://schemas.microsoft.com/office/drawing/2014/main" id="{568C064A-3A39-2B09-4154-B30614392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742"/>
            <a:stretch>
              <a:fillRect/>
            </a:stretch>
          </p:blipFill>
          <p:spPr>
            <a:xfrm>
              <a:off x="11831844" y="-38086"/>
              <a:ext cx="135255" cy="6896086"/>
            </a:xfrm>
            <a:prstGeom prst="rect">
              <a:avLst/>
            </a:prstGeom>
          </p:spPr>
        </p:pic>
        <p:pic>
          <p:nvPicPr>
            <p:cNvPr id="9" name="Immagine 8" descr="Fig. 2: The gravitational-wave spectrum probed by strain-sensitive gravitational-wave detectors, ranging from 10−9 Hz to more than 1,000 Hz.">
              <a:extLst>
                <a:ext uri="{FF2B5EF4-FFF2-40B4-BE49-F238E27FC236}">
                  <a16:creationId xmlns:a16="http://schemas.microsoft.com/office/drawing/2014/main" id="{FE16EF1F-9231-6EE7-7FD3-609D3E0AE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742"/>
            <a:stretch>
              <a:fillRect/>
            </a:stretch>
          </p:blipFill>
          <p:spPr>
            <a:xfrm>
              <a:off x="11957273" y="-28564"/>
              <a:ext cx="135255" cy="6896086"/>
            </a:xfrm>
            <a:prstGeom prst="rect">
              <a:avLst/>
            </a:prstGeom>
          </p:spPr>
        </p:pic>
        <p:pic>
          <p:nvPicPr>
            <p:cNvPr id="10" name="Immagine 9" descr="Fig. 2: The gravitational-wave spectrum probed by strain-sensitive gravitational-wave detectors, ranging from 10−9 Hz to more than 1,000 Hz.">
              <a:extLst>
                <a:ext uri="{FF2B5EF4-FFF2-40B4-BE49-F238E27FC236}">
                  <a16:creationId xmlns:a16="http://schemas.microsoft.com/office/drawing/2014/main" id="{A05B7853-CDA8-053B-583F-71E109396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742"/>
            <a:stretch>
              <a:fillRect/>
            </a:stretch>
          </p:blipFill>
          <p:spPr>
            <a:xfrm>
              <a:off x="12079436" y="-19043"/>
              <a:ext cx="135255" cy="6896086"/>
            </a:xfrm>
            <a:prstGeom prst="rect">
              <a:avLst/>
            </a:prstGeom>
          </p:spPr>
        </p:pic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B69634CB-C033-215C-7B80-76F2BB3F535D}"/>
              </a:ext>
            </a:extLst>
          </p:cNvPr>
          <p:cNvGrpSpPr/>
          <p:nvPr/>
        </p:nvGrpSpPr>
        <p:grpSpPr>
          <a:xfrm>
            <a:off x="284617" y="-38086"/>
            <a:ext cx="630439" cy="6915129"/>
            <a:chOff x="11584252" y="-38086"/>
            <a:chExt cx="630439" cy="6915129"/>
          </a:xfrm>
        </p:grpSpPr>
        <p:pic>
          <p:nvPicPr>
            <p:cNvPr id="13" name="Immagine 12" descr="Fig. 2: The gravitational-wave spectrum probed by strain-sensitive gravitational-wave detectors, ranging from 10−9 Hz to more than 1,000 Hz.">
              <a:extLst>
                <a:ext uri="{FF2B5EF4-FFF2-40B4-BE49-F238E27FC236}">
                  <a16:creationId xmlns:a16="http://schemas.microsoft.com/office/drawing/2014/main" id="{AA116FA5-40E3-56C2-5208-9ADC8F6E0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742"/>
            <a:stretch>
              <a:fillRect/>
            </a:stretch>
          </p:blipFill>
          <p:spPr>
            <a:xfrm>
              <a:off x="11584252" y="-38086"/>
              <a:ext cx="135255" cy="6896086"/>
            </a:xfrm>
            <a:prstGeom prst="rect">
              <a:avLst/>
            </a:prstGeom>
          </p:spPr>
        </p:pic>
        <p:pic>
          <p:nvPicPr>
            <p:cNvPr id="14" name="Immagine 13" descr="Fig. 2: The gravitational-wave spectrum probed by strain-sensitive gravitational-wave detectors, ranging from 10−9 Hz to more than 1,000 Hz.">
              <a:extLst>
                <a:ext uri="{FF2B5EF4-FFF2-40B4-BE49-F238E27FC236}">
                  <a16:creationId xmlns:a16="http://schemas.microsoft.com/office/drawing/2014/main" id="{9675A6FE-A657-5B4C-7C70-9137E0D86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742"/>
            <a:stretch>
              <a:fillRect/>
            </a:stretch>
          </p:blipFill>
          <p:spPr>
            <a:xfrm>
              <a:off x="11705818" y="-19043"/>
              <a:ext cx="135255" cy="6896086"/>
            </a:xfrm>
            <a:prstGeom prst="rect">
              <a:avLst/>
            </a:prstGeom>
          </p:spPr>
        </p:pic>
        <p:pic>
          <p:nvPicPr>
            <p:cNvPr id="15" name="Immagine 14" descr="Fig. 2: The gravitational-wave spectrum probed by strain-sensitive gravitational-wave detectors, ranging from 10−9 Hz to more than 1,000 Hz.">
              <a:extLst>
                <a:ext uri="{FF2B5EF4-FFF2-40B4-BE49-F238E27FC236}">
                  <a16:creationId xmlns:a16="http://schemas.microsoft.com/office/drawing/2014/main" id="{5EBF7316-DC8C-8FF7-5C6C-6F7C8CA85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742"/>
            <a:stretch>
              <a:fillRect/>
            </a:stretch>
          </p:blipFill>
          <p:spPr>
            <a:xfrm>
              <a:off x="11831844" y="-38086"/>
              <a:ext cx="135255" cy="6896086"/>
            </a:xfrm>
            <a:prstGeom prst="rect">
              <a:avLst/>
            </a:prstGeom>
          </p:spPr>
        </p:pic>
        <p:pic>
          <p:nvPicPr>
            <p:cNvPr id="16" name="Immagine 15" descr="Fig. 2: The gravitational-wave spectrum probed by strain-sensitive gravitational-wave detectors, ranging from 10−9 Hz to more than 1,000 Hz.">
              <a:extLst>
                <a:ext uri="{FF2B5EF4-FFF2-40B4-BE49-F238E27FC236}">
                  <a16:creationId xmlns:a16="http://schemas.microsoft.com/office/drawing/2014/main" id="{F28D4444-3D1D-7E19-CFAC-BF40B6599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742"/>
            <a:stretch>
              <a:fillRect/>
            </a:stretch>
          </p:blipFill>
          <p:spPr>
            <a:xfrm>
              <a:off x="11957273" y="-28564"/>
              <a:ext cx="135255" cy="6896086"/>
            </a:xfrm>
            <a:prstGeom prst="rect">
              <a:avLst/>
            </a:prstGeom>
          </p:spPr>
        </p:pic>
        <p:pic>
          <p:nvPicPr>
            <p:cNvPr id="17" name="Immagine 16" descr="Fig. 2: The gravitational-wave spectrum probed by strain-sensitive gravitational-wave detectors, ranging from 10−9 Hz to more than 1,000 Hz.">
              <a:extLst>
                <a:ext uri="{FF2B5EF4-FFF2-40B4-BE49-F238E27FC236}">
                  <a16:creationId xmlns:a16="http://schemas.microsoft.com/office/drawing/2014/main" id="{2CE3F2D4-F3DB-0C9F-0CD0-E9BAFC40E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742"/>
            <a:stretch>
              <a:fillRect/>
            </a:stretch>
          </p:blipFill>
          <p:spPr>
            <a:xfrm>
              <a:off x="12079436" y="-19043"/>
              <a:ext cx="135255" cy="6896086"/>
            </a:xfrm>
            <a:prstGeom prst="rect">
              <a:avLst/>
            </a:prstGeom>
          </p:spPr>
        </p:pic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5367ACCC-4661-A0A0-3DF6-AB831B53FB3D}"/>
              </a:ext>
            </a:extLst>
          </p:cNvPr>
          <p:cNvGrpSpPr/>
          <p:nvPr/>
        </p:nvGrpSpPr>
        <p:grpSpPr>
          <a:xfrm>
            <a:off x="-211164" y="-38086"/>
            <a:ext cx="630439" cy="6915129"/>
            <a:chOff x="11584252" y="-38086"/>
            <a:chExt cx="630439" cy="6915129"/>
          </a:xfrm>
        </p:grpSpPr>
        <p:pic>
          <p:nvPicPr>
            <p:cNvPr id="19" name="Immagine 18" descr="Fig. 2: The gravitational-wave spectrum probed by strain-sensitive gravitational-wave detectors, ranging from 10−9 Hz to more than 1,000 Hz.">
              <a:extLst>
                <a:ext uri="{FF2B5EF4-FFF2-40B4-BE49-F238E27FC236}">
                  <a16:creationId xmlns:a16="http://schemas.microsoft.com/office/drawing/2014/main" id="{5FACCFBC-EF4C-9EB0-A49F-885E40D70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742"/>
            <a:stretch>
              <a:fillRect/>
            </a:stretch>
          </p:blipFill>
          <p:spPr>
            <a:xfrm>
              <a:off x="11584252" y="-38086"/>
              <a:ext cx="135255" cy="6896086"/>
            </a:xfrm>
            <a:prstGeom prst="rect">
              <a:avLst/>
            </a:prstGeom>
          </p:spPr>
        </p:pic>
        <p:pic>
          <p:nvPicPr>
            <p:cNvPr id="20" name="Immagine 19" descr="Fig. 2: The gravitational-wave spectrum probed by strain-sensitive gravitational-wave detectors, ranging from 10−9 Hz to more than 1,000 Hz.">
              <a:extLst>
                <a:ext uri="{FF2B5EF4-FFF2-40B4-BE49-F238E27FC236}">
                  <a16:creationId xmlns:a16="http://schemas.microsoft.com/office/drawing/2014/main" id="{D7A51BCB-8B7E-6D6D-6C38-40CB08F79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742"/>
            <a:stretch>
              <a:fillRect/>
            </a:stretch>
          </p:blipFill>
          <p:spPr>
            <a:xfrm>
              <a:off x="11705818" y="-19043"/>
              <a:ext cx="135255" cy="6896086"/>
            </a:xfrm>
            <a:prstGeom prst="rect">
              <a:avLst/>
            </a:prstGeom>
          </p:spPr>
        </p:pic>
        <p:pic>
          <p:nvPicPr>
            <p:cNvPr id="21" name="Immagine 20" descr="Fig. 2: The gravitational-wave spectrum probed by strain-sensitive gravitational-wave detectors, ranging from 10−9 Hz to more than 1,000 Hz.">
              <a:extLst>
                <a:ext uri="{FF2B5EF4-FFF2-40B4-BE49-F238E27FC236}">
                  <a16:creationId xmlns:a16="http://schemas.microsoft.com/office/drawing/2014/main" id="{A5C01159-83BA-6DF8-8F3D-EEC6BDEA5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742"/>
            <a:stretch>
              <a:fillRect/>
            </a:stretch>
          </p:blipFill>
          <p:spPr>
            <a:xfrm>
              <a:off x="11831844" y="-38086"/>
              <a:ext cx="135255" cy="6896086"/>
            </a:xfrm>
            <a:prstGeom prst="rect">
              <a:avLst/>
            </a:prstGeom>
          </p:spPr>
        </p:pic>
        <p:pic>
          <p:nvPicPr>
            <p:cNvPr id="22" name="Immagine 21" descr="Fig. 2: The gravitational-wave spectrum probed by strain-sensitive gravitational-wave detectors, ranging from 10−9 Hz to more than 1,000 Hz.">
              <a:extLst>
                <a:ext uri="{FF2B5EF4-FFF2-40B4-BE49-F238E27FC236}">
                  <a16:creationId xmlns:a16="http://schemas.microsoft.com/office/drawing/2014/main" id="{E3F7450D-0FEA-38E2-9A55-4DDB74755B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742"/>
            <a:stretch>
              <a:fillRect/>
            </a:stretch>
          </p:blipFill>
          <p:spPr>
            <a:xfrm>
              <a:off x="11957273" y="-28564"/>
              <a:ext cx="135255" cy="6896086"/>
            </a:xfrm>
            <a:prstGeom prst="rect">
              <a:avLst/>
            </a:prstGeom>
          </p:spPr>
        </p:pic>
        <p:pic>
          <p:nvPicPr>
            <p:cNvPr id="23" name="Immagine 22" descr="Fig. 2: The gravitational-wave spectrum probed by strain-sensitive gravitational-wave detectors, ranging from 10−9 Hz to more than 1,000 Hz.">
              <a:extLst>
                <a:ext uri="{FF2B5EF4-FFF2-40B4-BE49-F238E27FC236}">
                  <a16:creationId xmlns:a16="http://schemas.microsoft.com/office/drawing/2014/main" id="{46921378-1FDB-ECF1-F3BC-3C5955C7C1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742"/>
            <a:stretch>
              <a:fillRect/>
            </a:stretch>
          </p:blipFill>
          <p:spPr>
            <a:xfrm>
              <a:off x="12079436" y="-19043"/>
              <a:ext cx="135255" cy="6896086"/>
            </a:xfrm>
            <a:prstGeom prst="rect">
              <a:avLst/>
            </a:prstGeom>
          </p:spPr>
        </p:pic>
      </p:grpSp>
      <p:pic>
        <p:nvPicPr>
          <p:cNvPr id="3" name="Picture 2" descr="BRAINSTORMING: EINSTEIN TELESCOPE LOGO. A JOURNEY OF DISCOVERY">
            <a:extLst>
              <a:ext uri="{FF2B5EF4-FFF2-40B4-BE49-F238E27FC236}">
                <a16:creationId xmlns:a16="http://schemas.microsoft.com/office/drawing/2014/main" id="{F242B499-9724-0330-BB55-B03BAD240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10842111" y="5307105"/>
            <a:ext cx="790713" cy="73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LISA – Laser Interferometer Space Antenna – NASA Home Page">
            <a:extLst>
              <a:ext uri="{FF2B5EF4-FFF2-40B4-BE49-F238E27FC236}">
                <a16:creationId xmlns:a16="http://schemas.microsoft.com/office/drawing/2014/main" id="{5B408740-0CD0-6107-E17E-64353978D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5529370" y="5363722"/>
            <a:ext cx="700528" cy="70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magine 24" descr="SCIMMA">
            <a:extLst>
              <a:ext uri="{FF2B5EF4-FFF2-40B4-BE49-F238E27FC236}">
                <a16:creationId xmlns:a16="http://schemas.microsoft.com/office/drawing/2014/main" id="{8A9A2862-F62D-F680-FE8A-0A62ACCCB4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867883" y="5996563"/>
            <a:ext cx="977053" cy="700529"/>
          </a:xfrm>
          <a:prstGeom prst="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6A575EFD-15D2-FB9D-013F-06065799BD86}"/>
              </a:ext>
            </a:extLst>
          </p:cNvPr>
          <p:cNvSpPr txBox="1"/>
          <p:nvPr/>
        </p:nvSpPr>
        <p:spPr>
          <a:xfrm>
            <a:off x="10773095" y="136525"/>
            <a:ext cx="1622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Bailes+ (2021)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7D25B961-7B82-331D-4E05-CC5CF3C86AAA}"/>
                  </a:ext>
                </a:extLst>
              </p:cNvPr>
              <p:cNvSpPr txBox="1"/>
              <p:nvPr/>
            </p:nvSpPr>
            <p:spPr>
              <a:xfrm>
                <a:off x="8641199" y="494122"/>
                <a:ext cx="3451329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2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it-IT" sz="2400" b="1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𝐦𝐞𝐫</m:t>
                          </m:r>
                        </m:sub>
                      </m:sSub>
                      <m:r>
                        <a:rPr lang="it-IT" sz="24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it-IT" sz="24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it-IT" sz="24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it-IT" sz="24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it-IT" sz="24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it-IT" sz="2400" b="1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𝐤𝐇𝐳</m:t>
                      </m:r>
                      <m:d>
                        <m:dPr>
                          <m:ctrlPr>
                            <a:rPr lang="it-IT" sz="2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24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4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</m:e>
                            <m:sub>
                              <m:r>
                                <a:rPr lang="it-IT" sz="24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⊙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it-IT" sz="2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it-IT" sz="2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𝑴</m:t>
                          </m:r>
                        </m:e>
                      </m:d>
                    </m:oMath>
                  </m:oMathPara>
                </a14:m>
                <a:endParaRPr lang="it-IT" sz="1200" b="1" dirty="0">
                  <a:solidFill>
                    <a:schemeClr val="bg1"/>
                  </a:solidFill>
                </a:endParaRPr>
              </a:p>
              <a:p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7D25B961-7B82-331D-4E05-CC5CF3C86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1199" y="494122"/>
                <a:ext cx="3451329" cy="6938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759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CA731-9DF8-E711-07CE-7CEAAB824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magine 22">
            <a:extLst>
              <a:ext uri="{FF2B5EF4-FFF2-40B4-BE49-F238E27FC236}">
                <a16:creationId xmlns:a16="http://schemas.microsoft.com/office/drawing/2014/main" id="{2E50DE13-F841-A630-E5ED-6495D288C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081" y="1199870"/>
            <a:ext cx="6603959" cy="4622772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128DC9B-3F50-8450-DD84-5853605CE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8134-3856-4CAF-BE05-7A805BC13266}" type="slidenum">
              <a:rPr lang="it-IT" smtClean="0"/>
              <a:t>19</a:t>
            </a:fld>
            <a:endParaRPr lang="it-IT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6AC4F148-4A0C-3EF9-F8E2-CC4989713FBF}"/>
              </a:ext>
            </a:extLst>
          </p:cNvPr>
          <p:cNvGrpSpPr/>
          <p:nvPr/>
        </p:nvGrpSpPr>
        <p:grpSpPr>
          <a:xfrm>
            <a:off x="114662" y="1001727"/>
            <a:ext cx="4700730" cy="1921378"/>
            <a:chOff x="151" y="1001726"/>
            <a:chExt cx="6519888" cy="2724691"/>
          </a:xfrm>
        </p:grpSpPr>
        <p:sp>
          <p:nvSpPr>
            <p:cNvPr id="71" name="Ovale 70">
              <a:extLst>
                <a:ext uri="{FF2B5EF4-FFF2-40B4-BE49-F238E27FC236}">
                  <a16:creationId xmlns:a16="http://schemas.microsoft.com/office/drawing/2014/main" id="{74B47ECD-D67E-4D25-10BF-0848BA0046AE}"/>
                </a:ext>
              </a:extLst>
            </p:cNvPr>
            <p:cNvSpPr/>
            <p:nvPr/>
          </p:nvSpPr>
          <p:spPr>
            <a:xfrm>
              <a:off x="4623045" y="1741160"/>
              <a:ext cx="1529699" cy="1573096"/>
            </a:xfrm>
            <a:prstGeom prst="ellipse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36" name="Ovale 35">
              <a:extLst>
                <a:ext uri="{FF2B5EF4-FFF2-40B4-BE49-F238E27FC236}">
                  <a16:creationId xmlns:a16="http://schemas.microsoft.com/office/drawing/2014/main" id="{4B8A5009-9317-EE7F-61C9-D4B12C112B80}"/>
                </a:ext>
              </a:extLst>
            </p:cNvPr>
            <p:cNvSpPr/>
            <p:nvPr/>
          </p:nvSpPr>
          <p:spPr>
            <a:xfrm rot="6822410">
              <a:off x="5312887" y="2196791"/>
              <a:ext cx="296039" cy="79242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30" name="Gruppo 29">
              <a:extLst>
                <a:ext uri="{FF2B5EF4-FFF2-40B4-BE49-F238E27FC236}">
                  <a16:creationId xmlns:a16="http://schemas.microsoft.com/office/drawing/2014/main" id="{8B552E4B-DA14-AE8E-A7EB-60C90CD4FE6D}"/>
                </a:ext>
              </a:extLst>
            </p:cNvPr>
            <p:cNvGrpSpPr/>
            <p:nvPr/>
          </p:nvGrpSpPr>
          <p:grpSpPr>
            <a:xfrm>
              <a:off x="450695" y="1467993"/>
              <a:ext cx="2539132" cy="2258424"/>
              <a:chOff x="1130847" y="1894136"/>
              <a:chExt cx="2610260" cy="2276858"/>
            </a:xfrm>
          </p:grpSpPr>
          <p:sp>
            <p:nvSpPr>
              <p:cNvPr id="6" name="Ovale 5">
                <a:extLst>
                  <a:ext uri="{FF2B5EF4-FFF2-40B4-BE49-F238E27FC236}">
                    <a16:creationId xmlns:a16="http://schemas.microsoft.com/office/drawing/2014/main" id="{40928FCA-CBDF-CF33-DF92-FC12CAFD56E2}"/>
                  </a:ext>
                </a:extLst>
              </p:cNvPr>
              <p:cNvSpPr/>
              <p:nvPr/>
            </p:nvSpPr>
            <p:spPr>
              <a:xfrm>
                <a:off x="1317048" y="2367283"/>
                <a:ext cx="1049870" cy="1037056"/>
              </a:xfrm>
              <a:prstGeom prst="ellipse">
                <a:avLst/>
              </a:prstGeom>
              <a:solidFill>
                <a:schemeClr val="accent5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" name="Ovale 6">
                <a:extLst>
                  <a:ext uri="{FF2B5EF4-FFF2-40B4-BE49-F238E27FC236}">
                    <a16:creationId xmlns:a16="http://schemas.microsoft.com/office/drawing/2014/main" id="{800DEC0F-1985-9F1C-E459-D71819924576}"/>
                  </a:ext>
                </a:extLst>
              </p:cNvPr>
              <p:cNvSpPr/>
              <p:nvPr/>
            </p:nvSpPr>
            <p:spPr>
              <a:xfrm>
                <a:off x="1653909" y="2705208"/>
                <a:ext cx="389200" cy="394305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2400" b="1" dirty="0">
                    <a:solidFill>
                      <a:schemeClr val="bg2"/>
                    </a:solidFill>
                  </a:rPr>
                  <a:t>?</a:t>
                </a:r>
              </a:p>
            </p:txBody>
          </p:sp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B7149560-EF65-8A75-EFAE-B6BB2DB71BE1}"/>
                  </a:ext>
                </a:extLst>
              </p:cNvPr>
              <p:cNvSpPr txBox="1"/>
              <p:nvPr/>
            </p:nvSpPr>
            <p:spPr>
              <a:xfrm>
                <a:off x="1130847" y="3801662"/>
                <a:ext cx="1981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it-IT" b="1" dirty="0"/>
              </a:p>
            </p:txBody>
          </p:sp>
          <p:sp>
            <p:nvSpPr>
              <p:cNvPr id="9" name="Parentesi graffa aperta 8">
                <a:extLst>
                  <a:ext uri="{FF2B5EF4-FFF2-40B4-BE49-F238E27FC236}">
                    <a16:creationId xmlns:a16="http://schemas.microsoft.com/office/drawing/2014/main" id="{1344FE39-187E-5A03-BD49-CB37C5A723CB}"/>
                  </a:ext>
                </a:extLst>
              </p:cNvPr>
              <p:cNvSpPr/>
              <p:nvPr/>
            </p:nvSpPr>
            <p:spPr>
              <a:xfrm>
                <a:off x="2532582" y="2276262"/>
                <a:ext cx="220483" cy="1252198"/>
              </a:xfrm>
              <a:custGeom>
                <a:avLst/>
                <a:gdLst>
                  <a:gd name="csX0" fmla="*/ 220483 w 220483"/>
                  <a:gd name="csY0" fmla="*/ 1252198 h 1252198"/>
                  <a:gd name="csX1" fmla="*/ 110241 w 220483"/>
                  <a:gd name="csY1" fmla="*/ 981004 h 1252198"/>
                  <a:gd name="csX2" fmla="*/ 110242 w 220483"/>
                  <a:gd name="csY2" fmla="*/ 897293 h 1252198"/>
                  <a:gd name="csX3" fmla="*/ 0 w 220483"/>
                  <a:gd name="csY3" fmla="*/ 626099 h 1252198"/>
                  <a:gd name="csX4" fmla="*/ 110242 w 220483"/>
                  <a:gd name="csY4" fmla="*/ 354905 h 1252198"/>
                  <a:gd name="csX5" fmla="*/ 110242 w 220483"/>
                  <a:gd name="csY5" fmla="*/ 271194 h 1252198"/>
                  <a:gd name="csX6" fmla="*/ 220484 w 220483"/>
                  <a:gd name="csY6" fmla="*/ 0 h 12521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0483" h="1252198" stroke="0" extrusionOk="0">
                    <a:moveTo>
                      <a:pt x="220483" y="1252198"/>
                    </a:moveTo>
                    <a:cubicBezTo>
                      <a:pt x="176402" y="1252330"/>
                      <a:pt x="106140" y="1125863"/>
                      <a:pt x="110241" y="981004"/>
                    </a:cubicBezTo>
                    <a:cubicBezTo>
                      <a:pt x="108448" y="957401"/>
                      <a:pt x="114403" y="922621"/>
                      <a:pt x="110242" y="897293"/>
                    </a:cubicBezTo>
                    <a:cubicBezTo>
                      <a:pt x="107557" y="754037"/>
                      <a:pt x="52974" y="623679"/>
                      <a:pt x="0" y="626099"/>
                    </a:cubicBezTo>
                    <a:cubicBezTo>
                      <a:pt x="67531" y="588776"/>
                      <a:pt x="103766" y="481990"/>
                      <a:pt x="110242" y="354905"/>
                    </a:cubicBezTo>
                    <a:cubicBezTo>
                      <a:pt x="102413" y="320823"/>
                      <a:pt x="117723" y="306687"/>
                      <a:pt x="110242" y="271194"/>
                    </a:cubicBezTo>
                    <a:cubicBezTo>
                      <a:pt x="105289" y="120841"/>
                      <a:pt x="146684" y="4208"/>
                      <a:pt x="220484" y="0"/>
                    </a:cubicBezTo>
                    <a:cubicBezTo>
                      <a:pt x="264946" y="468656"/>
                      <a:pt x="227847" y="814827"/>
                      <a:pt x="220483" y="1252198"/>
                    </a:cubicBezTo>
                    <a:close/>
                  </a:path>
                  <a:path w="220483" h="1252198" fill="none" extrusionOk="0">
                    <a:moveTo>
                      <a:pt x="220483" y="1252198"/>
                    </a:moveTo>
                    <a:cubicBezTo>
                      <a:pt x="175800" y="1255570"/>
                      <a:pt x="132833" y="1140843"/>
                      <a:pt x="110241" y="981004"/>
                    </a:cubicBezTo>
                    <a:cubicBezTo>
                      <a:pt x="109670" y="959014"/>
                      <a:pt x="110944" y="933196"/>
                      <a:pt x="110242" y="897293"/>
                    </a:cubicBezTo>
                    <a:cubicBezTo>
                      <a:pt x="107804" y="739255"/>
                      <a:pt x="61344" y="634741"/>
                      <a:pt x="0" y="626099"/>
                    </a:cubicBezTo>
                    <a:cubicBezTo>
                      <a:pt x="58196" y="635755"/>
                      <a:pt x="114327" y="493991"/>
                      <a:pt x="110242" y="354905"/>
                    </a:cubicBezTo>
                    <a:cubicBezTo>
                      <a:pt x="109063" y="332068"/>
                      <a:pt x="119969" y="304795"/>
                      <a:pt x="110242" y="271194"/>
                    </a:cubicBezTo>
                    <a:cubicBezTo>
                      <a:pt x="93414" y="123444"/>
                      <a:pt x="155436" y="-465"/>
                      <a:pt x="220484" y="0"/>
                    </a:cubicBezTo>
                  </a:path>
                  <a:path w="220483" h="1252198" fill="none" stroke="0" extrusionOk="0">
                    <a:moveTo>
                      <a:pt x="220483" y="1252198"/>
                    </a:moveTo>
                    <a:cubicBezTo>
                      <a:pt x="164525" y="1249529"/>
                      <a:pt x="112634" y="1149474"/>
                      <a:pt x="110241" y="981004"/>
                    </a:cubicBezTo>
                    <a:cubicBezTo>
                      <a:pt x="110055" y="952198"/>
                      <a:pt x="112289" y="929685"/>
                      <a:pt x="110242" y="897293"/>
                    </a:cubicBezTo>
                    <a:cubicBezTo>
                      <a:pt x="111477" y="743468"/>
                      <a:pt x="67451" y="636352"/>
                      <a:pt x="0" y="626099"/>
                    </a:cubicBezTo>
                    <a:cubicBezTo>
                      <a:pt x="42179" y="611946"/>
                      <a:pt x="97839" y="528804"/>
                      <a:pt x="110242" y="354905"/>
                    </a:cubicBezTo>
                    <a:cubicBezTo>
                      <a:pt x="103579" y="320725"/>
                      <a:pt x="116496" y="303186"/>
                      <a:pt x="110242" y="271194"/>
                    </a:cubicBezTo>
                    <a:cubicBezTo>
                      <a:pt x="106841" y="130076"/>
                      <a:pt x="158568" y="-5367"/>
                      <a:pt x="220484" y="0"/>
                    </a:cubicBezTo>
                  </a:path>
                </a:pathLst>
              </a:custGeom>
              <a:ln w="57150">
                <a:solidFill>
                  <a:schemeClr val="bg2">
                    <a:lumMod val="9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658789007">
                      <a:prstGeom prst="leftBrace">
                        <a:avLst>
                          <a:gd name="adj1" fmla="val 123000"/>
                          <a:gd name="adj2" fmla="val 50000"/>
                        </a:avLst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pSp>
            <p:nvGrpSpPr>
              <p:cNvPr id="10" name="Gruppo 9">
                <a:extLst>
                  <a:ext uri="{FF2B5EF4-FFF2-40B4-BE49-F238E27FC236}">
                    <a16:creationId xmlns:a16="http://schemas.microsoft.com/office/drawing/2014/main" id="{7A2A776F-C19F-6CC0-CC4D-246E487D5D53}"/>
                  </a:ext>
                </a:extLst>
              </p:cNvPr>
              <p:cNvGrpSpPr/>
              <p:nvPr/>
            </p:nvGrpSpPr>
            <p:grpSpPr>
              <a:xfrm>
                <a:off x="2872040" y="1894136"/>
                <a:ext cx="792705" cy="736971"/>
                <a:chOff x="9932445" y="877623"/>
                <a:chExt cx="1027839" cy="944539"/>
              </a:xfrm>
            </p:grpSpPr>
            <p:sp>
              <p:nvSpPr>
                <p:cNvPr id="11" name="Stella a 5 punte 10">
                  <a:extLst>
                    <a:ext uri="{FF2B5EF4-FFF2-40B4-BE49-F238E27FC236}">
                      <a16:creationId xmlns:a16="http://schemas.microsoft.com/office/drawing/2014/main" id="{145CC8E5-807C-1912-D51F-5161BCBBC0AA}"/>
                    </a:ext>
                  </a:extLst>
                </p:cNvPr>
                <p:cNvSpPr/>
                <p:nvPr/>
              </p:nvSpPr>
              <p:spPr>
                <a:xfrm>
                  <a:off x="10125736" y="1061766"/>
                  <a:ext cx="430895" cy="438369"/>
                </a:xfrm>
                <a:prstGeom prst="star5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2" name="Stella a 5 punte 11">
                  <a:extLst>
                    <a:ext uri="{FF2B5EF4-FFF2-40B4-BE49-F238E27FC236}">
                      <a16:creationId xmlns:a16="http://schemas.microsoft.com/office/drawing/2014/main" id="{B1E13D62-E70A-BE3E-0182-38FF8EEB487F}"/>
                    </a:ext>
                  </a:extLst>
                </p:cNvPr>
                <p:cNvSpPr/>
                <p:nvPr/>
              </p:nvSpPr>
              <p:spPr>
                <a:xfrm>
                  <a:off x="10367763" y="877623"/>
                  <a:ext cx="592521" cy="575025"/>
                </a:xfrm>
                <a:prstGeom prst="star5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3" name="Stella a 5 punte 12">
                  <a:extLst>
                    <a:ext uri="{FF2B5EF4-FFF2-40B4-BE49-F238E27FC236}">
                      <a16:creationId xmlns:a16="http://schemas.microsoft.com/office/drawing/2014/main" id="{EF50C7B8-3ED7-1E9E-D355-7EF022EDDD4B}"/>
                    </a:ext>
                  </a:extLst>
                </p:cNvPr>
                <p:cNvSpPr/>
                <p:nvPr/>
              </p:nvSpPr>
              <p:spPr>
                <a:xfrm>
                  <a:off x="9932445" y="1367375"/>
                  <a:ext cx="340338" cy="330501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4" name="Stella a 5 punte 13">
                  <a:extLst>
                    <a:ext uri="{FF2B5EF4-FFF2-40B4-BE49-F238E27FC236}">
                      <a16:creationId xmlns:a16="http://schemas.microsoft.com/office/drawing/2014/main" id="{67F34B3A-8B77-7532-B5ED-D48001C22480}"/>
                    </a:ext>
                  </a:extLst>
                </p:cNvPr>
                <p:cNvSpPr/>
                <p:nvPr/>
              </p:nvSpPr>
              <p:spPr>
                <a:xfrm>
                  <a:off x="10110315" y="1491661"/>
                  <a:ext cx="340338" cy="330501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5" name="Stella a 5 punte 14">
                  <a:extLst>
                    <a:ext uri="{FF2B5EF4-FFF2-40B4-BE49-F238E27FC236}">
                      <a16:creationId xmlns:a16="http://schemas.microsoft.com/office/drawing/2014/main" id="{D43B650C-29BF-0C10-332D-863EC667E162}"/>
                    </a:ext>
                  </a:extLst>
                </p:cNvPr>
                <p:cNvSpPr/>
                <p:nvPr/>
              </p:nvSpPr>
              <p:spPr>
                <a:xfrm>
                  <a:off x="10324561" y="1268504"/>
                  <a:ext cx="340338" cy="330501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grpSp>
            <p:nvGrpSpPr>
              <p:cNvPr id="16" name="Gruppo 15">
                <a:extLst>
                  <a:ext uri="{FF2B5EF4-FFF2-40B4-BE49-F238E27FC236}">
                    <a16:creationId xmlns:a16="http://schemas.microsoft.com/office/drawing/2014/main" id="{B8A0F5A5-F3E7-BCF9-900E-B3599A42DEE7}"/>
                  </a:ext>
                </a:extLst>
              </p:cNvPr>
              <p:cNvGrpSpPr/>
              <p:nvPr/>
            </p:nvGrpSpPr>
            <p:grpSpPr>
              <a:xfrm>
                <a:off x="2988421" y="3174154"/>
                <a:ext cx="752686" cy="709803"/>
                <a:chOff x="9997989" y="2268464"/>
                <a:chExt cx="974228" cy="885143"/>
              </a:xfrm>
            </p:grpSpPr>
            <p:sp>
              <p:nvSpPr>
                <p:cNvPr id="17" name="Ovale 16">
                  <a:extLst>
                    <a:ext uri="{FF2B5EF4-FFF2-40B4-BE49-F238E27FC236}">
                      <a16:creationId xmlns:a16="http://schemas.microsoft.com/office/drawing/2014/main" id="{E29D73FA-91F7-2899-BAFE-A09C3A6BA766}"/>
                    </a:ext>
                  </a:extLst>
                </p:cNvPr>
                <p:cNvSpPr/>
                <p:nvPr/>
              </p:nvSpPr>
              <p:spPr>
                <a:xfrm>
                  <a:off x="9997989" y="2783266"/>
                  <a:ext cx="219244" cy="217941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sz="24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8" name="Ovale 17">
                  <a:extLst>
                    <a:ext uri="{FF2B5EF4-FFF2-40B4-BE49-F238E27FC236}">
                      <a16:creationId xmlns:a16="http://schemas.microsoft.com/office/drawing/2014/main" id="{419977C9-0CDA-2621-57A7-6BEF42E0014D}"/>
                    </a:ext>
                  </a:extLst>
                </p:cNvPr>
                <p:cNvSpPr/>
                <p:nvPr/>
              </p:nvSpPr>
              <p:spPr>
                <a:xfrm>
                  <a:off x="10150389" y="2935666"/>
                  <a:ext cx="219244" cy="217941"/>
                </a:xfrm>
                <a:prstGeom prst="ellips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sz="24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9" name="Ovale 18">
                  <a:extLst>
                    <a:ext uri="{FF2B5EF4-FFF2-40B4-BE49-F238E27FC236}">
                      <a16:creationId xmlns:a16="http://schemas.microsoft.com/office/drawing/2014/main" id="{22E8906A-AD8E-96B6-7FB3-6CE799EA9F39}"/>
                    </a:ext>
                  </a:extLst>
                </p:cNvPr>
                <p:cNvSpPr/>
                <p:nvPr/>
              </p:nvSpPr>
              <p:spPr>
                <a:xfrm>
                  <a:off x="10202823" y="2555510"/>
                  <a:ext cx="315082" cy="32619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sz="24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0" name="Ovale 19">
                  <a:extLst>
                    <a:ext uri="{FF2B5EF4-FFF2-40B4-BE49-F238E27FC236}">
                      <a16:creationId xmlns:a16="http://schemas.microsoft.com/office/drawing/2014/main" id="{9B219213-C2F3-3597-5C7F-4493B7EE58A0}"/>
                    </a:ext>
                  </a:extLst>
                </p:cNvPr>
                <p:cNvSpPr/>
                <p:nvPr/>
              </p:nvSpPr>
              <p:spPr>
                <a:xfrm>
                  <a:off x="10515245" y="2268464"/>
                  <a:ext cx="456972" cy="44866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sz="24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21" name="Ovale 20">
                  <a:extLst>
                    <a:ext uri="{FF2B5EF4-FFF2-40B4-BE49-F238E27FC236}">
                      <a16:creationId xmlns:a16="http://schemas.microsoft.com/office/drawing/2014/main" id="{DCB3E158-2C79-CC7A-EB1F-B5A3BAF22289}"/>
                    </a:ext>
                  </a:extLst>
                </p:cNvPr>
                <p:cNvSpPr/>
                <p:nvPr/>
              </p:nvSpPr>
              <p:spPr>
                <a:xfrm>
                  <a:off x="10360364" y="2783266"/>
                  <a:ext cx="219244" cy="217941"/>
                </a:xfrm>
                <a:prstGeom prst="ellips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sz="2400" b="1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sp>
          <p:nvSpPr>
            <p:cNvPr id="31" name="Parentesi graffa aperta 30">
              <a:extLst>
                <a:ext uri="{FF2B5EF4-FFF2-40B4-BE49-F238E27FC236}">
                  <a16:creationId xmlns:a16="http://schemas.microsoft.com/office/drawing/2014/main" id="{730F8A85-B2C7-9A43-E050-6985D657F55D}"/>
                </a:ext>
              </a:extLst>
            </p:cNvPr>
            <p:cNvSpPr/>
            <p:nvPr/>
          </p:nvSpPr>
          <p:spPr>
            <a:xfrm rot="10800000">
              <a:off x="3062545" y="1588000"/>
              <a:ext cx="306646" cy="1783137"/>
            </a:xfrm>
            <a:custGeom>
              <a:avLst/>
              <a:gdLst>
                <a:gd name="csX0" fmla="*/ 306646 w 306646"/>
                <a:gd name="csY0" fmla="*/ 1783137 h 1783137"/>
                <a:gd name="csX1" fmla="*/ 153323 w 306646"/>
                <a:gd name="csY1" fmla="*/ 1432466 h 1783137"/>
                <a:gd name="csX2" fmla="*/ 153323 w 306646"/>
                <a:gd name="csY2" fmla="*/ 1242240 h 1783137"/>
                <a:gd name="csX3" fmla="*/ 0 w 306646"/>
                <a:gd name="csY3" fmla="*/ 891569 h 1783137"/>
                <a:gd name="csX4" fmla="*/ 153323 w 306646"/>
                <a:gd name="csY4" fmla="*/ 540898 h 1783137"/>
                <a:gd name="csX5" fmla="*/ 153323 w 306646"/>
                <a:gd name="csY5" fmla="*/ 350671 h 1783137"/>
                <a:gd name="csX6" fmla="*/ 306646 w 306646"/>
                <a:gd name="csY6" fmla="*/ 0 h 17831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6646" h="1783137" stroke="0" extrusionOk="0">
                  <a:moveTo>
                    <a:pt x="306646" y="1783137"/>
                  </a:moveTo>
                  <a:cubicBezTo>
                    <a:pt x="241749" y="1783292"/>
                    <a:pt x="136563" y="1606041"/>
                    <a:pt x="153323" y="1432466"/>
                  </a:cubicBezTo>
                  <a:cubicBezTo>
                    <a:pt x="149229" y="1363367"/>
                    <a:pt x="162574" y="1320265"/>
                    <a:pt x="153323" y="1242240"/>
                  </a:cubicBezTo>
                  <a:cubicBezTo>
                    <a:pt x="157631" y="1048641"/>
                    <a:pt x="62464" y="903777"/>
                    <a:pt x="0" y="891569"/>
                  </a:cubicBezTo>
                  <a:cubicBezTo>
                    <a:pt x="71801" y="895171"/>
                    <a:pt x="162562" y="728566"/>
                    <a:pt x="153323" y="540898"/>
                  </a:cubicBezTo>
                  <a:cubicBezTo>
                    <a:pt x="152101" y="467975"/>
                    <a:pt x="175729" y="433903"/>
                    <a:pt x="153323" y="350671"/>
                  </a:cubicBezTo>
                  <a:cubicBezTo>
                    <a:pt x="173041" y="153085"/>
                    <a:pt x="212927" y="15368"/>
                    <a:pt x="306646" y="0"/>
                  </a:cubicBezTo>
                  <a:cubicBezTo>
                    <a:pt x="307138" y="162839"/>
                    <a:pt x="301765" y="415691"/>
                    <a:pt x="306646" y="594379"/>
                  </a:cubicBezTo>
                  <a:cubicBezTo>
                    <a:pt x="311527" y="773067"/>
                    <a:pt x="267576" y="1053151"/>
                    <a:pt x="306646" y="1170927"/>
                  </a:cubicBezTo>
                  <a:cubicBezTo>
                    <a:pt x="345716" y="1288703"/>
                    <a:pt x="254887" y="1512684"/>
                    <a:pt x="306646" y="1783137"/>
                  </a:cubicBezTo>
                  <a:close/>
                </a:path>
                <a:path w="306646" h="1783137" fill="none" extrusionOk="0">
                  <a:moveTo>
                    <a:pt x="306646" y="1783137"/>
                  </a:moveTo>
                  <a:cubicBezTo>
                    <a:pt x="243333" y="1742632"/>
                    <a:pt x="135564" y="1640293"/>
                    <a:pt x="153323" y="1432466"/>
                  </a:cubicBezTo>
                  <a:cubicBezTo>
                    <a:pt x="134825" y="1339303"/>
                    <a:pt x="168580" y="1288156"/>
                    <a:pt x="153323" y="1242240"/>
                  </a:cubicBezTo>
                  <a:cubicBezTo>
                    <a:pt x="142141" y="1061129"/>
                    <a:pt x="76881" y="885846"/>
                    <a:pt x="0" y="891569"/>
                  </a:cubicBezTo>
                  <a:cubicBezTo>
                    <a:pt x="91391" y="898466"/>
                    <a:pt x="149481" y="697381"/>
                    <a:pt x="153323" y="540898"/>
                  </a:cubicBezTo>
                  <a:cubicBezTo>
                    <a:pt x="147197" y="492679"/>
                    <a:pt x="155396" y="395283"/>
                    <a:pt x="153323" y="350671"/>
                  </a:cubicBezTo>
                  <a:cubicBezTo>
                    <a:pt x="133782" y="144533"/>
                    <a:pt x="212971" y="11922"/>
                    <a:pt x="306646" y="0"/>
                  </a:cubicBezTo>
                </a:path>
                <a:path w="306646" h="1783137" fill="none" stroke="0" extrusionOk="0">
                  <a:moveTo>
                    <a:pt x="306646" y="1783137"/>
                  </a:moveTo>
                  <a:cubicBezTo>
                    <a:pt x="231875" y="1750653"/>
                    <a:pt x="172504" y="1656088"/>
                    <a:pt x="153323" y="1432466"/>
                  </a:cubicBezTo>
                  <a:cubicBezTo>
                    <a:pt x="141255" y="1344811"/>
                    <a:pt x="163730" y="1333209"/>
                    <a:pt x="153323" y="1242240"/>
                  </a:cubicBezTo>
                  <a:cubicBezTo>
                    <a:pt x="149868" y="1057091"/>
                    <a:pt x="88888" y="884711"/>
                    <a:pt x="0" y="891569"/>
                  </a:cubicBezTo>
                  <a:cubicBezTo>
                    <a:pt x="73571" y="919847"/>
                    <a:pt x="151395" y="724531"/>
                    <a:pt x="153323" y="540898"/>
                  </a:cubicBezTo>
                  <a:cubicBezTo>
                    <a:pt x="136485" y="459351"/>
                    <a:pt x="166474" y="441578"/>
                    <a:pt x="153323" y="350671"/>
                  </a:cubicBezTo>
                  <a:cubicBezTo>
                    <a:pt x="148903" y="157350"/>
                    <a:pt x="213680" y="-10612"/>
                    <a:pt x="306646" y="0"/>
                  </a:cubicBezTo>
                </a:path>
              </a:pathLst>
            </a:custGeom>
            <a:ln w="57150">
              <a:solidFill>
                <a:schemeClr val="bg2">
                  <a:lumMod val="9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658789007">
                    <a:prstGeom prst="leftBrace">
                      <a:avLst>
                        <a:gd name="adj1" fmla="val 114357"/>
                        <a:gd name="adj2" fmla="val 50000"/>
                      </a:avLst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33" name="Connettore 2 32">
              <a:extLst>
                <a:ext uri="{FF2B5EF4-FFF2-40B4-BE49-F238E27FC236}">
                  <a16:creationId xmlns:a16="http://schemas.microsoft.com/office/drawing/2014/main" id="{95650135-9426-7A1A-1865-57DE5D080C6D}"/>
                </a:ext>
              </a:extLst>
            </p:cNvPr>
            <p:cNvCxnSpPr>
              <a:stCxn id="31" idx="1"/>
            </p:cNvCxnSpPr>
            <p:nvPr/>
          </p:nvCxnSpPr>
          <p:spPr>
            <a:xfrm>
              <a:off x="3369191" y="2479568"/>
              <a:ext cx="814608" cy="0"/>
            </a:xfrm>
            <a:prstGeom prst="straightConnector1">
              <a:avLst/>
            </a:prstGeom>
            <a:ln w="76200">
              <a:gradFill flip="none" rotWithShape="1">
                <a:gsLst>
                  <a:gs pos="44000">
                    <a:schemeClr val="bg2">
                      <a:lumMod val="75000"/>
                    </a:schemeClr>
                  </a:gs>
                  <a:gs pos="16000">
                    <a:schemeClr val="bg2">
                      <a:lumMod val="90000"/>
                    </a:schemeClr>
                  </a:gs>
                  <a:gs pos="79000">
                    <a:schemeClr val="bg2">
                      <a:lumMod val="7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0" scaled="1"/>
                <a:tileRect/>
              </a:gra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e 33">
              <a:extLst>
                <a:ext uri="{FF2B5EF4-FFF2-40B4-BE49-F238E27FC236}">
                  <a16:creationId xmlns:a16="http://schemas.microsoft.com/office/drawing/2014/main" id="{D6B4BC61-A7E1-1C5D-63AD-817FA22492F3}"/>
                </a:ext>
              </a:extLst>
            </p:cNvPr>
            <p:cNvSpPr/>
            <p:nvPr/>
          </p:nvSpPr>
          <p:spPr>
            <a:xfrm>
              <a:off x="4914613" y="2221026"/>
              <a:ext cx="412463" cy="427942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35" name="Ovale 34">
              <a:extLst>
                <a:ext uri="{FF2B5EF4-FFF2-40B4-BE49-F238E27FC236}">
                  <a16:creationId xmlns:a16="http://schemas.microsoft.com/office/drawing/2014/main" id="{C861C555-EAFD-17AD-7CDB-0967D9AE38EC}"/>
                </a:ext>
              </a:extLst>
            </p:cNvPr>
            <p:cNvSpPr/>
            <p:nvPr/>
          </p:nvSpPr>
          <p:spPr>
            <a:xfrm>
              <a:off x="5739922" y="2663611"/>
              <a:ext cx="141970" cy="139335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50" name="CasellaDiTesto 49">
              <a:extLst>
                <a:ext uri="{FF2B5EF4-FFF2-40B4-BE49-F238E27FC236}">
                  <a16:creationId xmlns:a16="http://schemas.microsoft.com/office/drawing/2014/main" id="{525122A4-47B3-CC71-F97F-9B5EAB944E8B}"/>
                </a:ext>
              </a:extLst>
            </p:cNvPr>
            <p:cNvSpPr txBox="1"/>
            <p:nvPr/>
          </p:nvSpPr>
          <p:spPr>
            <a:xfrm>
              <a:off x="4111732" y="1001726"/>
              <a:ext cx="2408307" cy="567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it-IT" sz="2000" dirty="0"/>
            </a:p>
          </p:txBody>
        </p:sp>
        <p:sp>
          <p:nvSpPr>
            <p:cNvPr id="91" name="CasellaDiTesto 90">
              <a:extLst>
                <a:ext uri="{FF2B5EF4-FFF2-40B4-BE49-F238E27FC236}">
                  <a16:creationId xmlns:a16="http://schemas.microsoft.com/office/drawing/2014/main" id="{0A1CBDD2-C0D6-9460-F943-FA9182C6EC5C}"/>
                </a:ext>
              </a:extLst>
            </p:cNvPr>
            <p:cNvSpPr txBox="1"/>
            <p:nvPr/>
          </p:nvSpPr>
          <p:spPr>
            <a:xfrm>
              <a:off x="151" y="1075623"/>
              <a:ext cx="2202157" cy="916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individual</a:t>
              </a:r>
              <a:r>
                <a:rPr lang="it-IT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star clusters</a:t>
              </a: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CBD11E2B-3137-767C-0B1A-3767E8E9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569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2000" dirty="0" err="1"/>
              <a:t>IMBHs</a:t>
            </a:r>
            <a:r>
              <a:rPr lang="it-IT" sz="2000" dirty="0"/>
              <a:t> and </a:t>
            </a:r>
            <a:r>
              <a:rPr lang="it-IT" sz="2000" dirty="0" err="1"/>
              <a:t>multiband</a:t>
            </a:r>
            <a:r>
              <a:rPr lang="it-IT" sz="2000" dirty="0"/>
              <a:t> </a:t>
            </a:r>
            <a:r>
              <a:rPr lang="it-IT" sz="2000" dirty="0" err="1"/>
              <a:t>gravitational</a:t>
            </a:r>
            <a:r>
              <a:rPr lang="it-IT" sz="2000" dirty="0"/>
              <a:t> </a:t>
            </a:r>
            <a:r>
              <a:rPr lang="it-IT" sz="2000" dirty="0" err="1"/>
              <a:t>wave</a:t>
            </a:r>
            <a:r>
              <a:rPr lang="it-IT" sz="2000" dirty="0"/>
              <a:t> studies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15411613-AD5F-CFC1-34E3-ADAD0579E690}"/>
              </a:ext>
            </a:extLst>
          </p:cNvPr>
          <p:cNvSpPr txBox="1"/>
          <p:nvPr/>
        </p:nvSpPr>
        <p:spPr>
          <a:xfrm>
            <a:off x="648092" y="3325780"/>
            <a:ext cx="47275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000" dirty="0"/>
              <a:t>Intermediate mass ratio </a:t>
            </a:r>
            <a:r>
              <a:rPr lang="it-IT" sz="2000" dirty="0" err="1"/>
              <a:t>inspirals</a:t>
            </a:r>
            <a:r>
              <a:rPr lang="it-IT" sz="2000" dirty="0"/>
              <a:t> (</a:t>
            </a:r>
            <a:r>
              <a:rPr lang="it-IT" sz="2000" dirty="0" err="1"/>
              <a:t>IMRIs</a:t>
            </a:r>
            <a:r>
              <a:rPr lang="it-IT" sz="2000" dirty="0"/>
              <a:t>) are </a:t>
            </a:r>
            <a:r>
              <a:rPr lang="it-IT" sz="2000" dirty="0" err="1"/>
              <a:t>expected</a:t>
            </a:r>
            <a:r>
              <a:rPr lang="it-IT" sz="2000" dirty="0"/>
              <a:t> to be </a:t>
            </a:r>
            <a:r>
              <a:rPr lang="it-IT" sz="2000" dirty="0" err="1"/>
              <a:t>promising</a:t>
            </a:r>
            <a:r>
              <a:rPr lang="it-IT" sz="2000" dirty="0"/>
              <a:t> </a:t>
            </a:r>
            <a:r>
              <a:rPr lang="it-IT" sz="2000" b="1" dirty="0"/>
              <a:t>systems for </a:t>
            </a:r>
            <a:r>
              <a:rPr lang="it-IT" sz="2000" b="1" dirty="0" err="1"/>
              <a:t>multiband</a:t>
            </a:r>
            <a:r>
              <a:rPr lang="it-IT" sz="2000" b="1" dirty="0"/>
              <a:t> </a:t>
            </a:r>
            <a:r>
              <a:rPr lang="it-IT" sz="2000" b="1" dirty="0" err="1"/>
              <a:t>gravitational</a:t>
            </a:r>
            <a:r>
              <a:rPr lang="it-IT" sz="2000" b="1" dirty="0"/>
              <a:t> </a:t>
            </a:r>
            <a:r>
              <a:rPr lang="it-IT" sz="2000" b="1" dirty="0" err="1"/>
              <a:t>wave</a:t>
            </a:r>
            <a:r>
              <a:rPr lang="it-IT" sz="2000" b="1" dirty="0"/>
              <a:t> studies</a:t>
            </a:r>
            <a:r>
              <a:rPr lang="it-IT" sz="2000" dirty="0"/>
              <a:t>, </a:t>
            </a:r>
            <a:r>
              <a:rPr lang="it-IT" sz="2000" dirty="0" err="1"/>
              <a:t>emitting</a:t>
            </a:r>
            <a:r>
              <a:rPr lang="it-IT" sz="2000" dirty="0"/>
              <a:t> </a:t>
            </a:r>
            <a:r>
              <a:rPr lang="it-IT" sz="2000" dirty="0" err="1"/>
              <a:t>at</a:t>
            </a:r>
            <a:r>
              <a:rPr lang="it-IT" sz="2000" dirty="0"/>
              <a:t> frequencies </a:t>
            </a:r>
            <a:r>
              <a:rPr lang="it-IT" sz="2000" b="1" dirty="0" err="1"/>
              <a:t>between</a:t>
            </a:r>
            <a:r>
              <a:rPr lang="it-IT" sz="2000" b="1" dirty="0"/>
              <a:t> </a:t>
            </a:r>
            <a:r>
              <a:rPr lang="it-IT" sz="2000" b="1" dirty="0" err="1"/>
              <a:t>mHz</a:t>
            </a:r>
            <a:r>
              <a:rPr lang="it-IT" sz="2000" b="1" dirty="0"/>
              <a:t>  to Hz</a:t>
            </a:r>
            <a:r>
              <a:rPr lang="it-IT" sz="2000" dirty="0"/>
              <a:t>.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5A31FBF5-2D4D-3AE0-C294-4DA412438646}"/>
              </a:ext>
            </a:extLst>
          </p:cNvPr>
          <p:cNvSpPr txBox="1"/>
          <p:nvPr/>
        </p:nvSpPr>
        <p:spPr>
          <a:xfrm>
            <a:off x="2774646" y="2784605"/>
            <a:ext cx="226921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[IMBH + stellar mass BH]</a:t>
            </a:r>
          </a:p>
        </p:txBody>
      </p:sp>
      <p:pic>
        <p:nvPicPr>
          <p:cNvPr id="24" name="Picture 2" descr="BRAINSTORMING: EINSTEIN TELESCOPE LOGO. A JOURNEY OF DISCOVERY">
            <a:extLst>
              <a:ext uri="{FF2B5EF4-FFF2-40B4-BE49-F238E27FC236}">
                <a16:creationId xmlns:a16="http://schemas.microsoft.com/office/drawing/2014/main" id="{1103C3BD-E93B-267F-BD01-E4226C6FE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757" y="4354740"/>
            <a:ext cx="543626" cy="508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LISA – Laser Interferometer Space Antenna – NASA Home Page">
            <a:extLst>
              <a:ext uri="{FF2B5EF4-FFF2-40B4-BE49-F238E27FC236}">
                <a16:creationId xmlns:a16="http://schemas.microsoft.com/office/drawing/2014/main" id="{B5BE98A4-AD25-8D72-C8FA-C2BBE7C2C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679" y="2950422"/>
            <a:ext cx="560205" cy="56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E1A9BB82-C380-4341-40FE-473383945441}"/>
              </a:ext>
            </a:extLst>
          </p:cNvPr>
          <p:cNvSpPr txBox="1"/>
          <p:nvPr/>
        </p:nvSpPr>
        <p:spPr>
          <a:xfrm>
            <a:off x="3737030" y="1146965"/>
            <a:ext cx="56586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IMRIs</a:t>
            </a:r>
            <a:endParaRPr lang="it-IT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Parentesi graffa aperta 26">
            <a:extLst>
              <a:ext uri="{FF2B5EF4-FFF2-40B4-BE49-F238E27FC236}">
                <a16:creationId xmlns:a16="http://schemas.microsoft.com/office/drawing/2014/main" id="{D3085A46-7062-E3BD-E1AC-E879C0CE2750}"/>
              </a:ext>
            </a:extLst>
          </p:cNvPr>
          <p:cNvSpPr/>
          <p:nvPr/>
        </p:nvSpPr>
        <p:spPr>
          <a:xfrm rot="16200000">
            <a:off x="8402752" y="3208091"/>
            <a:ext cx="170984" cy="1063573"/>
          </a:xfrm>
          <a:prstGeom prst="leftBrace">
            <a:avLst>
              <a:gd name="adj1" fmla="val 2500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09F5F242-A745-FE57-8CF5-226F57068B46}"/>
              </a:ext>
            </a:extLst>
          </p:cNvPr>
          <p:cNvSpPr txBox="1"/>
          <p:nvPr/>
        </p:nvSpPr>
        <p:spPr>
          <a:xfrm>
            <a:off x="7713827" y="3900835"/>
            <a:ext cx="1548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 err="1"/>
              <a:t>deci</a:t>
            </a:r>
            <a:r>
              <a:rPr lang="it-IT" i="1" dirty="0"/>
              <a:t>-Hz </a:t>
            </a:r>
            <a:r>
              <a:rPr lang="it-IT" i="1" dirty="0" err="1"/>
              <a:t>observatories</a:t>
            </a:r>
            <a:endParaRPr lang="it-IT" i="1" dirty="0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BE739B3A-3481-EEEE-B412-1B5ADB773B0A}"/>
              </a:ext>
            </a:extLst>
          </p:cNvPr>
          <p:cNvSpPr txBox="1"/>
          <p:nvPr/>
        </p:nvSpPr>
        <p:spPr>
          <a:xfrm>
            <a:off x="6728830" y="1700168"/>
            <a:ext cx="174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00000">
                    <a:alpha val="50000"/>
                  </a:srgbClr>
                </a:solidFill>
              </a:rPr>
              <a:t>PRELIMINARY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EC8FC1E9-0C65-64CA-0C75-E9CBBFBC6970}"/>
              </a:ext>
            </a:extLst>
          </p:cNvPr>
          <p:cNvSpPr txBox="1"/>
          <p:nvPr/>
        </p:nvSpPr>
        <p:spPr>
          <a:xfrm>
            <a:off x="6689363" y="5256519"/>
            <a:ext cx="487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Paiella+ (in </a:t>
            </a:r>
            <a:r>
              <a:rPr lang="it-IT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prep</a:t>
            </a:r>
            <a:r>
              <a:rPr lang="it-I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.)</a:t>
            </a:r>
          </a:p>
        </p:txBody>
      </p:sp>
      <p:pic>
        <p:nvPicPr>
          <p:cNvPr id="4" name="Elemento grafico 3" descr="Indietro con riempimento a tinta unita">
            <a:extLst>
              <a:ext uri="{FF2B5EF4-FFF2-40B4-BE49-F238E27FC236}">
                <a16:creationId xmlns:a16="http://schemas.microsoft.com/office/drawing/2014/main" id="{24E0E1DB-7F12-4CA7-C795-C16CDBF845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1477389" y="5088062"/>
            <a:ext cx="1041780" cy="886724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F3ED0DC-EBB3-3A48-FDF0-1128D9EB9FEE}"/>
              </a:ext>
            </a:extLst>
          </p:cNvPr>
          <p:cNvSpPr txBox="1"/>
          <p:nvPr/>
        </p:nvSpPr>
        <p:spPr>
          <a:xfrm>
            <a:off x="2563836" y="4897053"/>
            <a:ext cx="29938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4"/>
                </a:solidFill>
              </a:rPr>
              <a:t>How can </a:t>
            </a:r>
            <a:r>
              <a:rPr lang="it-IT" b="1" dirty="0" err="1">
                <a:solidFill>
                  <a:schemeClr val="accent4"/>
                </a:solidFill>
              </a:rPr>
              <a:t>different</a:t>
            </a:r>
            <a:r>
              <a:rPr lang="it-IT" b="1" dirty="0">
                <a:solidFill>
                  <a:schemeClr val="accent4"/>
                </a:solidFill>
              </a:rPr>
              <a:t> detectors act in </a:t>
            </a:r>
            <a:r>
              <a:rPr lang="it-IT" b="1" dirty="0" err="1">
                <a:solidFill>
                  <a:schemeClr val="accent4"/>
                </a:solidFill>
              </a:rPr>
              <a:t>synergy</a:t>
            </a:r>
            <a:r>
              <a:rPr lang="it-IT" b="1" dirty="0">
                <a:solidFill>
                  <a:schemeClr val="accent4"/>
                </a:solidFill>
              </a:rPr>
              <a:t> to study IMBH?</a:t>
            </a:r>
          </a:p>
          <a:p>
            <a:endParaRPr lang="it-IT" b="1" dirty="0">
              <a:solidFill>
                <a:schemeClr val="accent4"/>
              </a:solidFill>
            </a:endParaRPr>
          </a:p>
          <a:p>
            <a:r>
              <a:rPr lang="it-IT" b="1" dirty="0" err="1">
                <a:solidFill>
                  <a:schemeClr val="accent4"/>
                </a:solidFill>
              </a:rPr>
              <a:t>What</a:t>
            </a:r>
            <a:r>
              <a:rPr lang="it-IT" b="1" dirty="0">
                <a:solidFill>
                  <a:schemeClr val="accent4"/>
                </a:solidFill>
              </a:rPr>
              <a:t> can </a:t>
            </a:r>
            <a:r>
              <a:rPr lang="it-IT" b="1" dirty="0" err="1">
                <a:solidFill>
                  <a:schemeClr val="accent4"/>
                </a:solidFill>
              </a:rPr>
              <a:t>they</a:t>
            </a:r>
            <a:r>
              <a:rPr lang="it-IT" b="1" dirty="0">
                <a:solidFill>
                  <a:schemeClr val="accent4"/>
                </a:solidFill>
              </a:rPr>
              <a:t> </a:t>
            </a:r>
            <a:r>
              <a:rPr lang="it-IT" b="1" dirty="0" err="1">
                <a:solidFill>
                  <a:schemeClr val="accent4"/>
                </a:solidFill>
              </a:rPr>
              <a:t>reveal</a:t>
            </a:r>
            <a:r>
              <a:rPr lang="it-IT" b="1" dirty="0">
                <a:solidFill>
                  <a:schemeClr val="accent4"/>
                </a:solidFill>
              </a:rPr>
              <a:t> </a:t>
            </a:r>
            <a:r>
              <a:rPr lang="it-IT" b="1" dirty="0" err="1">
                <a:solidFill>
                  <a:schemeClr val="accent4"/>
                </a:solidFill>
              </a:rPr>
              <a:t>about</a:t>
            </a:r>
            <a:r>
              <a:rPr lang="it-IT" b="1" dirty="0">
                <a:solidFill>
                  <a:schemeClr val="accent4"/>
                </a:solidFill>
              </a:rPr>
              <a:t> </a:t>
            </a:r>
            <a:r>
              <a:rPr lang="it-IT" b="1" dirty="0" err="1">
                <a:solidFill>
                  <a:schemeClr val="accent4"/>
                </a:solidFill>
              </a:rPr>
              <a:t>this</a:t>
            </a:r>
            <a:r>
              <a:rPr lang="it-IT" b="1" dirty="0">
                <a:solidFill>
                  <a:schemeClr val="accent4"/>
                </a:solidFill>
              </a:rPr>
              <a:t> </a:t>
            </a:r>
            <a:r>
              <a:rPr lang="it-IT" b="1" dirty="0" err="1">
                <a:solidFill>
                  <a:schemeClr val="accent4"/>
                </a:solidFill>
              </a:rPr>
              <a:t>population</a:t>
            </a:r>
            <a:r>
              <a:rPr lang="it-IT" b="1" dirty="0">
                <a:solidFill>
                  <a:schemeClr val="accent4"/>
                </a:solidFill>
              </a:rPr>
              <a:t>?</a:t>
            </a:r>
          </a:p>
        </p:txBody>
      </p: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4F30D460-1B13-B265-0687-5B933A1995DE}"/>
              </a:ext>
            </a:extLst>
          </p:cNvPr>
          <p:cNvGrpSpPr/>
          <p:nvPr/>
        </p:nvGrpSpPr>
        <p:grpSpPr>
          <a:xfrm>
            <a:off x="10872722" y="42764"/>
            <a:ext cx="1052756" cy="653877"/>
            <a:chOff x="10547282" y="95452"/>
            <a:chExt cx="1320868" cy="825432"/>
          </a:xfrm>
        </p:grpSpPr>
        <p:pic>
          <p:nvPicPr>
            <p:cNvPr id="37" name="Elemento grafico 36" descr="Caffè con riempimento a tinta unita">
              <a:extLst>
                <a:ext uri="{FF2B5EF4-FFF2-40B4-BE49-F238E27FC236}">
                  <a16:creationId xmlns:a16="http://schemas.microsoft.com/office/drawing/2014/main" id="{AC481673-16EB-BC65-7753-0A2A5113C33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47282" y="95452"/>
              <a:ext cx="716193" cy="716193"/>
            </a:xfrm>
            <a:prstGeom prst="rect">
              <a:avLst/>
            </a:prstGeom>
          </p:spPr>
        </p:pic>
        <p:pic>
          <p:nvPicPr>
            <p:cNvPr id="40" name="Elemento grafico 39" descr="Busta con riempimento a tinta unita">
              <a:extLst>
                <a:ext uri="{FF2B5EF4-FFF2-40B4-BE49-F238E27FC236}">
                  <a16:creationId xmlns:a16="http://schemas.microsoft.com/office/drawing/2014/main" id="{B4B644E9-179B-D642-72CA-B0AAE51916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162757" y="215491"/>
              <a:ext cx="705393" cy="705393"/>
            </a:xfrm>
            <a:prstGeom prst="rect">
              <a:avLst/>
            </a:prstGeom>
          </p:spPr>
        </p:pic>
      </p:grpSp>
      <p:pic>
        <p:nvPicPr>
          <p:cNvPr id="42" name="Immagine 41" descr="GitHub - janosch314/GWFish: Simulation of detector networks with Fisher-matrix PE · GitHub">
            <a:extLst>
              <a:ext uri="{FF2B5EF4-FFF2-40B4-BE49-F238E27FC236}">
                <a16:creationId xmlns:a16="http://schemas.microsoft.com/office/drawing/2014/main" id="{B6D2CD76-86FB-F7AD-7B3F-7C9191EB06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87425" y="5500265"/>
            <a:ext cx="618249" cy="618249"/>
          </a:xfrm>
          <a:prstGeom prst="rect">
            <a:avLst/>
          </a:prstGeom>
        </p:spPr>
      </p:pic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427B8F64-A64A-7691-FE9A-DB1FAEB7AD26}"/>
              </a:ext>
            </a:extLst>
          </p:cNvPr>
          <p:cNvSpPr txBox="1"/>
          <p:nvPr/>
        </p:nvSpPr>
        <p:spPr>
          <a:xfrm>
            <a:off x="9938024" y="6070330"/>
            <a:ext cx="1628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it-IT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Dupletsa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+ 2022, </a:t>
            </a:r>
            <a:r>
              <a:rPr lang="it-IT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Dupletsa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+ 2024]</a:t>
            </a:r>
          </a:p>
        </p:txBody>
      </p:sp>
    </p:spTree>
    <p:extLst>
      <p:ext uri="{BB962C8B-B14F-4D97-AF65-F5344CB8AC3E}">
        <p14:creationId xmlns:p14="http://schemas.microsoft.com/office/powerpoint/2010/main" val="162996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FB04A-F6C4-FC3A-AB71-4C4A29A5A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DA7EDF-2371-144A-D95E-DED619061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671" y="2051174"/>
            <a:ext cx="4572000" cy="1325563"/>
          </a:xfrm>
        </p:spPr>
        <p:txBody>
          <a:bodyPr/>
          <a:lstStyle/>
          <a:p>
            <a:pPr algn="ctr"/>
            <a:r>
              <a:rPr lang="it-IT" dirty="0"/>
              <a:t>Thank </a:t>
            </a:r>
            <a:r>
              <a:rPr lang="it-IT" dirty="0" err="1"/>
              <a:t>you</a:t>
            </a:r>
            <a:r>
              <a:rPr lang="it-IT" dirty="0"/>
              <a:t> &amp; </a:t>
            </a:r>
            <a:r>
              <a:rPr lang="it-IT" dirty="0">
                <a:solidFill>
                  <a:schemeClr val="accent2"/>
                </a:solidFill>
              </a:rPr>
              <a:t>stay </a:t>
            </a:r>
            <a:r>
              <a:rPr lang="it-IT" dirty="0" err="1">
                <a:solidFill>
                  <a:schemeClr val="accent2"/>
                </a:solidFill>
              </a:rPr>
              <a:t>tuned</a:t>
            </a:r>
            <a:r>
              <a:rPr lang="it-IT" dirty="0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A69D2E5-F3B8-9737-CD0E-4762AB185F3D}"/>
              </a:ext>
            </a:extLst>
          </p:cNvPr>
          <p:cNvSpPr txBox="1"/>
          <p:nvPr/>
        </p:nvSpPr>
        <p:spPr>
          <a:xfrm>
            <a:off x="5162469" y="3361112"/>
            <a:ext cx="2184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lavinia.paiella@gssi.it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0D7DDC3-A236-CD9E-7179-6FE50C8D4643}"/>
              </a:ext>
            </a:extLst>
          </p:cNvPr>
          <p:cNvSpPr txBox="1"/>
          <p:nvPr/>
        </p:nvSpPr>
        <p:spPr>
          <a:xfrm>
            <a:off x="5047253" y="3767886"/>
            <a:ext cx="2443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hlinkClick r:id="rId2"/>
              </a:rPr>
              <a:t>lavinia.paiella@github.io</a:t>
            </a:r>
            <a:endParaRPr lang="it-IT" dirty="0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2D5DF432-B9D0-1A64-D93D-3122DFCDD4B4}"/>
              </a:ext>
            </a:extLst>
          </p:cNvPr>
          <p:cNvGrpSpPr/>
          <p:nvPr/>
        </p:nvGrpSpPr>
        <p:grpSpPr>
          <a:xfrm>
            <a:off x="9042012" y="719950"/>
            <a:ext cx="3768878" cy="3561145"/>
            <a:chOff x="7443504" y="1655091"/>
            <a:chExt cx="3114398" cy="2904165"/>
          </a:xfrm>
        </p:grpSpPr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116AEDDF-8394-7EC3-01C3-4783EDC8C821}"/>
                </a:ext>
              </a:extLst>
            </p:cNvPr>
            <p:cNvGrpSpPr/>
            <p:nvPr/>
          </p:nvGrpSpPr>
          <p:grpSpPr>
            <a:xfrm>
              <a:off x="7443504" y="1655091"/>
              <a:ext cx="3114398" cy="2904165"/>
              <a:chOff x="2024868" y="3278781"/>
              <a:chExt cx="3078480" cy="2995019"/>
            </a:xfrm>
          </p:grpSpPr>
          <p:sp>
            <p:nvSpPr>
              <p:cNvPr id="15" name="Ovale 14">
                <a:extLst>
                  <a:ext uri="{FF2B5EF4-FFF2-40B4-BE49-F238E27FC236}">
                    <a16:creationId xmlns:a16="http://schemas.microsoft.com/office/drawing/2014/main" id="{7D63ABCF-9AF0-C355-695D-A52AFD97E101}"/>
                  </a:ext>
                </a:extLst>
              </p:cNvPr>
              <p:cNvSpPr/>
              <p:nvPr/>
            </p:nvSpPr>
            <p:spPr>
              <a:xfrm>
                <a:off x="2024868" y="3278781"/>
                <a:ext cx="3078480" cy="2995019"/>
              </a:xfrm>
              <a:custGeom>
                <a:avLst/>
                <a:gdLst>
                  <a:gd name="csX0" fmla="*/ 0 w 3078480"/>
                  <a:gd name="csY0" fmla="*/ 1497510 h 2995019"/>
                  <a:gd name="csX1" fmla="*/ 1539240 w 3078480"/>
                  <a:gd name="csY1" fmla="*/ 0 h 2995019"/>
                  <a:gd name="csX2" fmla="*/ 3078480 w 3078480"/>
                  <a:gd name="csY2" fmla="*/ 1497510 h 2995019"/>
                  <a:gd name="csX3" fmla="*/ 1539240 w 3078480"/>
                  <a:gd name="csY3" fmla="*/ 2995020 h 2995019"/>
                  <a:gd name="csX4" fmla="*/ 0 w 3078480"/>
                  <a:gd name="csY4" fmla="*/ 1497510 h 29950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078480" h="2995019" extrusionOk="0">
                    <a:moveTo>
                      <a:pt x="0" y="1497510"/>
                    </a:moveTo>
                    <a:cubicBezTo>
                      <a:pt x="-2381" y="684870"/>
                      <a:pt x="691087" y="86184"/>
                      <a:pt x="1539240" y="0"/>
                    </a:cubicBezTo>
                    <a:cubicBezTo>
                      <a:pt x="2512001" y="-64971"/>
                      <a:pt x="3141237" y="639781"/>
                      <a:pt x="3078480" y="1497510"/>
                    </a:cubicBezTo>
                    <a:cubicBezTo>
                      <a:pt x="3216421" y="2293509"/>
                      <a:pt x="2388751" y="3008413"/>
                      <a:pt x="1539240" y="2995020"/>
                    </a:cubicBezTo>
                    <a:cubicBezTo>
                      <a:pt x="719350" y="3042877"/>
                      <a:pt x="-8221" y="2316073"/>
                      <a:pt x="0" y="1497510"/>
                    </a:cubicBezTo>
                    <a:close/>
                  </a:path>
                </a:pathLst>
              </a:custGeom>
              <a:noFill/>
              <a:ln w="57150">
                <a:solidFill>
                  <a:schemeClr val="accent1"/>
                </a:solidFill>
                <a:extLst>
                  <a:ext uri="{C807C97D-BFC1-408E-A445-0C87EB9F89A2}">
                    <ask:lineSketchStyleProps xmlns:ask="http://schemas.microsoft.com/office/drawing/2018/sketchyshapes" sd="1634779923">
                      <a:prstGeom prst="ellipse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6" name="Ovale 15">
                <a:extLst>
                  <a:ext uri="{FF2B5EF4-FFF2-40B4-BE49-F238E27FC236}">
                    <a16:creationId xmlns:a16="http://schemas.microsoft.com/office/drawing/2014/main" id="{AA464150-9C30-C556-E4BB-5F33124E23D4}"/>
                  </a:ext>
                </a:extLst>
              </p:cNvPr>
              <p:cNvSpPr/>
              <p:nvPr/>
            </p:nvSpPr>
            <p:spPr>
              <a:xfrm>
                <a:off x="2660841" y="3852800"/>
                <a:ext cx="1806533" cy="1823862"/>
              </a:xfrm>
              <a:custGeom>
                <a:avLst/>
                <a:gdLst>
                  <a:gd name="csX0" fmla="*/ 0 w 1806533"/>
                  <a:gd name="csY0" fmla="*/ 911931 h 1823862"/>
                  <a:gd name="csX1" fmla="*/ 903267 w 1806533"/>
                  <a:gd name="csY1" fmla="*/ 0 h 1823862"/>
                  <a:gd name="csX2" fmla="*/ 1806534 w 1806533"/>
                  <a:gd name="csY2" fmla="*/ 911931 h 1823862"/>
                  <a:gd name="csX3" fmla="*/ 903267 w 1806533"/>
                  <a:gd name="csY3" fmla="*/ 1823862 h 1823862"/>
                  <a:gd name="csX4" fmla="*/ 0 w 1806533"/>
                  <a:gd name="csY4" fmla="*/ 911931 h 18238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806533" h="1823862" extrusionOk="0">
                    <a:moveTo>
                      <a:pt x="0" y="911931"/>
                    </a:moveTo>
                    <a:cubicBezTo>
                      <a:pt x="-2523" y="423553"/>
                      <a:pt x="405518" y="49217"/>
                      <a:pt x="903267" y="0"/>
                    </a:cubicBezTo>
                    <a:cubicBezTo>
                      <a:pt x="1443552" y="-21941"/>
                      <a:pt x="1874046" y="375284"/>
                      <a:pt x="1806534" y="911931"/>
                    </a:cubicBezTo>
                    <a:cubicBezTo>
                      <a:pt x="1892027" y="1396331"/>
                      <a:pt x="1401403" y="1840353"/>
                      <a:pt x="903267" y="1823862"/>
                    </a:cubicBezTo>
                    <a:cubicBezTo>
                      <a:pt x="456981" y="1907150"/>
                      <a:pt x="-23674" y="1391130"/>
                      <a:pt x="0" y="911931"/>
                    </a:cubicBezTo>
                    <a:close/>
                  </a:path>
                </a:pathLst>
              </a:custGeom>
              <a:noFill/>
              <a:ln w="28575">
                <a:solidFill>
                  <a:schemeClr val="accent1"/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634779923">
                      <a:prstGeom prst="ellipse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pSp>
            <p:nvGrpSpPr>
              <p:cNvPr id="17" name="Gruppo 16">
                <a:extLst>
                  <a:ext uri="{FF2B5EF4-FFF2-40B4-BE49-F238E27FC236}">
                    <a16:creationId xmlns:a16="http://schemas.microsoft.com/office/drawing/2014/main" id="{B1381AF3-15A5-58F6-DCF6-45E7E4337BBA}"/>
                  </a:ext>
                </a:extLst>
              </p:cNvPr>
              <p:cNvGrpSpPr/>
              <p:nvPr/>
            </p:nvGrpSpPr>
            <p:grpSpPr>
              <a:xfrm rot="4441410">
                <a:off x="3078884" y="5024693"/>
                <a:ext cx="353084" cy="247557"/>
                <a:chOff x="1995526" y="2894106"/>
                <a:chExt cx="489078" cy="399673"/>
              </a:xfrm>
            </p:grpSpPr>
            <p:sp>
              <p:nvSpPr>
                <p:cNvPr id="25" name="Ovale 24">
                  <a:extLst>
                    <a:ext uri="{FF2B5EF4-FFF2-40B4-BE49-F238E27FC236}">
                      <a16:creationId xmlns:a16="http://schemas.microsoft.com/office/drawing/2014/main" id="{22292820-A406-DB1A-6976-3A6AF2D856F2}"/>
                    </a:ext>
                  </a:extLst>
                </p:cNvPr>
                <p:cNvSpPr/>
                <p:nvPr/>
              </p:nvSpPr>
              <p:spPr>
                <a:xfrm rot="2902655">
                  <a:off x="2115393" y="2901554"/>
                  <a:ext cx="213873" cy="412055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6" name="Ovale 25">
                  <a:extLst>
                    <a:ext uri="{FF2B5EF4-FFF2-40B4-BE49-F238E27FC236}">
                      <a16:creationId xmlns:a16="http://schemas.microsoft.com/office/drawing/2014/main" id="{48D84E05-6014-006A-43DD-F3B08A5C4F63}"/>
                    </a:ext>
                  </a:extLst>
                </p:cNvPr>
                <p:cNvSpPr/>
                <p:nvPr/>
              </p:nvSpPr>
              <p:spPr>
                <a:xfrm>
                  <a:off x="1995526" y="3136945"/>
                  <a:ext cx="152081" cy="156834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7" name="Ovale 26">
                  <a:extLst>
                    <a:ext uri="{FF2B5EF4-FFF2-40B4-BE49-F238E27FC236}">
                      <a16:creationId xmlns:a16="http://schemas.microsoft.com/office/drawing/2014/main" id="{72917270-773F-5C32-338C-818111F6EAFB}"/>
                    </a:ext>
                  </a:extLst>
                </p:cNvPr>
                <p:cNvSpPr/>
                <p:nvPr/>
              </p:nvSpPr>
              <p:spPr>
                <a:xfrm>
                  <a:off x="2331947" y="2894106"/>
                  <a:ext cx="152657" cy="150932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grpSp>
            <p:nvGrpSpPr>
              <p:cNvPr id="18" name="Gruppo 17">
                <a:extLst>
                  <a:ext uri="{FF2B5EF4-FFF2-40B4-BE49-F238E27FC236}">
                    <a16:creationId xmlns:a16="http://schemas.microsoft.com/office/drawing/2014/main" id="{7AA19621-7203-64EC-FD67-41599CE5329E}"/>
                  </a:ext>
                </a:extLst>
              </p:cNvPr>
              <p:cNvGrpSpPr/>
              <p:nvPr/>
            </p:nvGrpSpPr>
            <p:grpSpPr>
              <a:xfrm rot="2362340">
                <a:off x="3674639" y="4346618"/>
                <a:ext cx="401246" cy="338187"/>
                <a:chOff x="1995526" y="2894106"/>
                <a:chExt cx="489078" cy="399673"/>
              </a:xfrm>
            </p:grpSpPr>
            <p:sp>
              <p:nvSpPr>
                <p:cNvPr id="22" name="Ovale 21">
                  <a:extLst>
                    <a:ext uri="{FF2B5EF4-FFF2-40B4-BE49-F238E27FC236}">
                      <a16:creationId xmlns:a16="http://schemas.microsoft.com/office/drawing/2014/main" id="{5F71A70C-F312-9672-EBE1-DF36B4F18E0E}"/>
                    </a:ext>
                  </a:extLst>
                </p:cNvPr>
                <p:cNvSpPr/>
                <p:nvPr/>
              </p:nvSpPr>
              <p:spPr>
                <a:xfrm rot="2902655">
                  <a:off x="2115393" y="2901554"/>
                  <a:ext cx="213873" cy="412055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3" name="Ovale 22">
                  <a:extLst>
                    <a:ext uri="{FF2B5EF4-FFF2-40B4-BE49-F238E27FC236}">
                      <a16:creationId xmlns:a16="http://schemas.microsoft.com/office/drawing/2014/main" id="{D6E812AF-1428-7078-30D2-223D1A76008C}"/>
                    </a:ext>
                  </a:extLst>
                </p:cNvPr>
                <p:cNvSpPr/>
                <p:nvPr/>
              </p:nvSpPr>
              <p:spPr>
                <a:xfrm>
                  <a:off x="1995526" y="3136945"/>
                  <a:ext cx="152081" cy="156834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4" name="Ovale 23">
                  <a:extLst>
                    <a:ext uri="{FF2B5EF4-FFF2-40B4-BE49-F238E27FC236}">
                      <a16:creationId xmlns:a16="http://schemas.microsoft.com/office/drawing/2014/main" id="{6FA54A8F-B686-736A-156B-AC4104D24616}"/>
                    </a:ext>
                  </a:extLst>
                </p:cNvPr>
                <p:cNvSpPr/>
                <p:nvPr/>
              </p:nvSpPr>
              <p:spPr>
                <a:xfrm>
                  <a:off x="2331947" y="2894106"/>
                  <a:ext cx="152657" cy="150932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sp>
            <p:nvSpPr>
              <p:cNvPr id="19" name="Ovale 18">
                <a:extLst>
                  <a:ext uri="{FF2B5EF4-FFF2-40B4-BE49-F238E27FC236}">
                    <a16:creationId xmlns:a16="http://schemas.microsoft.com/office/drawing/2014/main" id="{D33B26EA-A07C-AC82-C4D5-562A6E0389CC}"/>
                  </a:ext>
                </a:extLst>
              </p:cNvPr>
              <p:cNvSpPr/>
              <p:nvPr/>
            </p:nvSpPr>
            <p:spPr>
              <a:xfrm>
                <a:off x="3375085" y="4732470"/>
                <a:ext cx="120212" cy="119289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0" name="Ovale 19">
                <a:extLst>
                  <a:ext uri="{FF2B5EF4-FFF2-40B4-BE49-F238E27FC236}">
                    <a16:creationId xmlns:a16="http://schemas.microsoft.com/office/drawing/2014/main" id="{70EB0780-5491-6934-92E4-90969B6CA97E}"/>
                  </a:ext>
                </a:extLst>
              </p:cNvPr>
              <p:cNvSpPr/>
              <p:nvPr/>
            </p:nvSpPr>
            <p:spPr>
              <a:xfrm>
                <a:off x="3759660" y="5325812"/>
                <a:ext cx="120212" cy="119289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1" name="Ovale 20">
                <a:extLst>
                  <a:ext uri="{FF2B5EF4-FFF2-40B4-BE49-F238E27FC236}">
                    <a16:creationId xmlns:a16="http://schemas.microsoft.com/office/drawing/2014/main" id="{C5043E75-83E7-B4F3-C9B2-868B9C96F323}"/>
                  </a:ext>
                </a:extLst>
              </p:cNvPr>
              <p:cNvSpPr/>
              <p:nvPr/>
            </p:nvSpPr>
            <p:spPr>
              <a:xfrm>
                <a:off x="3957014" y="4182278"/>
                <a:ext cx="120212" cy="119289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p:sp>
          <p:nvSpPr>
            <p:cNvPr id="9" name="Ovale 8">
              <a:extLst>
                <a:ext uri="{FF2B5EF4-FFF2-40B4-BE49-F238E27FC236}">
                  <a16:creationId xmlns:a16="http://schemas.microsoft.com/office/drawing/2014/main" id="{549F664B-D062-D370-52AC-B86F5F146200}"/>
                </a:ext>
              </a:extLst>
            </p:cNvPr>
            <p:cNvSpPr/>
            <p:nvPr/>
          </p:nvSpPr>
          <p:spPr>
            <a:xfrm rot="7121742">
              <a:off x="8565287" y="2687483"/>
              <a:ext cx="195215" cy="2690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Ovale 9">
              <a:extLst>
                <a:ext uri="{FF2B5EF4-FFF2-40B4-BE49-F238E27FC236}">
                  <a16:creationId xmlns:a16="http://schemas.microsoft.com/office/drawing/2014/main" id="{FE66F6BD-2417-5CEF-1988-6C9D2C6066CB}"/>
                </a:ext>
              </a:extLst>
            </p:cNvPr>
            <p:cNvSpPr/>
            <p:nvPr/>
          </p:nvSpPr>
          <p:spPr>
            <a:xfrm>
              <a:off x="8735584" y="2806343"/>
              <a:ext cx="121615" cy="115670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1" name="Ovale 10">
              <a:extLst>
                <a:ext uri="{FF2B5EF4-FFF2-40B4-BE49-F238E27FC236}">
                  <a16:creationId xmlns:a16="http://schemas.microsoft.com/office/drawing/2014/main" id="{FD03EB73-187C-5348-4ED2-0043C2E25AC1}"/>
                </a:ext>
              </a:extLst>
            </p:cNvPr>
            <p:cNvSpPr/>
            <p:nvPr/>
          </p:nvSpPr>
          <p:spPr>
            <a:xfrm>
              <a:off x="8470107" y="2716280"/>
              <a:ext cx="121615" cy="115670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2" name="Ovale 11">
              <a:extLst>
                <a:ext uri="{FF2B5EF4-FFF2-40B4-BE49-F238E27FC236}">
                  <a16:creationId xmlns:a16="http://schemas.microsoft.com/office/drawing/2014/main" id="{15A1EB05-6AC3-D8D3-A0C3-00C74B694C84}"/>
                </a:ext>
              </a:extLst>
            </p:cNvPr>
            <p:cNvSpPr/>
            <p:nvPr/>
          </p:nvSpPr>
          <p:spPr>
            <a:xfrm>
              <a:off x="9252871" y="3278585"/>
              <a:ext cx="67281" cy="70148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3" name="Ovale 12">
              <a:extLst>
                <a:ext uri="{FF2B5EF4-FFF2-40B4-BE49-F238E27FC236}">
                  <a16:creationId xmlns:a16="http://schemas.microsoft.com/office/drawing/2014/main" id="{F98F2D18-B9B2-D07D-1AE1-D4539DE0CAB9}"/>
                </a:ext>
              </a:extLst>
            </p:cNvPr>
            <p:cNvSpPr/>
            <p:nvPr/>
          </p:nvSpPr>
          <p:spPr>
            <a:xfrm rot="3697661">
              <a:off x="9331585" y="3100949"/>
              <a:ext cx="148992" cy="2690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EF3B0397-4E94-F058-95D3-9826E9BFB946}"/>
                </a:ext>
              </a:extLst>
            </p:cNvPr>
            <p:cNvSpPr/>
            <p:nvPr/>
          </p:nvSpPr>
          <p:spPr>
            <a:xfrm>
              <a:off x="9471323" y="3116957"/>
              <a:ext cx="100487" cy="10426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28" name="Ovale 27">
            <a:extLst>
              <a:ext uri="{FF2B5EF4-FFF2-40B4-BE49-F238E27FC236}">
                <a16:creationId xmlns:a16="http://schemas.microsoft.com/office/drawing/2014/main" id="{F19B9C8F-7495-050A-516C-9C0AEB9DFAD4}"/>
              </a:ext>
            </a:extLst>
          </p:cNvPr>
          <p:cNvSpPr/>
          <p:nvPr/>
        </p:nvSpPr>
        <p:spPr>
          <a:xfrm rot="6715619">
            <a:off x="846297" y="6279064"/>
            <a:ext cx="147624" cy="35641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740F7A86-F130-B852-0AC0-9CF9AD630949}"/>
              </a:ext>
            </a:extLst>
          </p:cNvPr>
          <p:cNvGrpSpPr/>
          <p:nvPr/>
        </p:nvGrpSpPr>
        <p:grpSpPr>
          <a:xfrm>
            <a:off x="-302044" y="4528301"/>
            <a:ext cx="3114398" cy="2904165"/>
            <a:chOff x="2024868" y="3278781"/>
            <a:chExt cx="3078480" cy="2995019"/>
          </a:xfrm>
        </p:grpSpPr>
        <p:sp>
          <p:nvSpPr>
            <p:cNvPr id="30" name="Ovale 29">
              <a:extLst>
                <a:ext uri="{FF2B5EF4-FFF2-40B4-BE49-F238E27FC236}">
                  <a16:creationId xmlns:a16="http://schemas.microsoft.com/office/drawing/2014/main" id="{1A2E843F-4A13-03E2-FC5E-3EB12613214A}"/>
                </a:ext>
              </a:extLst>
            </p:cNvPr>
            <p:cNvSpPr/>
            <p:nvPr/>
          </p:nvSpPr>
          <p:spPr>
            <a:xfrm>
              <a:off x="2024868" y="3278781"/>
              <a:ext cx="3078480" cy="2995019"/>
            </a:xfrm>
            <a:custGeom>
              <a:avLst/>
              <a:gdLst>
                <a:gd name="csX0" fmla="*/ 0 w 3078480"/>
                <a:gd name="csY0" fmla="*/ 1497510 h 2995019"/>
                <a:gd name="csX1" fmla="*/ 1539240 w 3078480"/>
                <a:gd name="csY1" fmla="*/ 0 h 2995019"/>
                <a:gd name="csX2" fmla="*/ 3078480 w 3078480"/>
                <a:gd name="csY2" fmla="*/ 1497510 h 2995019"/>
                <a:gd name="csX3" fmla="*/ 1539240 w 3078480"/>
                <a:gd name="csY3" fmla="*/ 2995020 h 2995019"/>
                <a:gd name="csX4" fmla="*/ 0 w 3078480"/>
                <a:gd name="csY4" fmla="*/ 1497510 h 2995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78480" h="2995019" extrusionOk="0">
                  <a:moveTo>
                    <a:pt x="0" y="1497510"/>
                  </a:moveTo>
                  <a:cubicBezTo>
                    <a:pt x="-2381" y="684870"/>
                    <a:pt x="691087" y="86184"/>
                    <a:pt x="1539240" y="0"/>
                  </a:cubicBezTo>
                  <a:cubicBezTo>
                    <a:pt x="2512001" y="-64971"/>
                    <a:pt x="3141237" y="639781"/>
                    <a:pt x="3078480" y="1497510"/>
                  </a:cubicBezTo>
                  <a:cubicBezTo>
                    <a:pt x="3216421" y="2293509"/>
                    <a:pt x="2388751" y="3008413"/>
                    <a:pt x="1539240" y="2995020"/>
                  </a:cubicBezTo>
                  <a:cubicBezTo>
                    <a:pt x="719350" y="3042877"/>
                    <a:pt x="-8221" y="2316073"/>
                    <a:pt x="0" y="1497510"/>
                  </a:cubicBezTo>
                  <a:close/>
                </a:path>
              </a:pathLst>
            </a:custGeom>
            <a:noFill/>
            <a:ln w="57150">
              <a:solidFill>
                <a:schemeClr val="accent2">
                  <a:lumMod val="5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634779923">
                    <a:prstGeom prst="ellipse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1" name="Ovale 30">
              <a:extLst>
                <a:ext uri="{FF2B5EF4-FFF2-40B4-BE49-F238E27FC236}">
                  <a16:creationId xmlns:a16="http://schemas.microsoft.com/office/drawing/2014/main" id="{E715D325-4E84-AFC7-2EE6-741EEEC62B0D}"/>
                </a:ext>
              </a:extLst>
            </p:cNvPr>
            <p:cNvSpPr/>
            <p:nvPr/>
          </p:nvSpPr>
          <p:spPr>
            <a:xfrm>
              <a:off x="2660841" y="3852800"/>
              <a:ext cx="1806533" cy="1823862"/>
            </a:xfrm>
            <a:custGeom>
              <a:avLst/>
              <a:gdLst>
                <a:gd name="csX0" fmla="*/ 0 w 1806533"/>
                <a:gd name="csY0" fmla="*/ 911931 h 1823862"/>
                <a:gd name="csX1" fmla="*/ 903267 w 1806533"/>
                <a:gd name="csY1" fmla="*/ 0 h 1823862"/>
                <a:gd name="csX2" fmla="*/ 1806534 w 1806533"/>
                <a:gd name="csY2" fmla="*/ 911931 h 1823862"/>
                <a:gd name="csX3" fmla="*/ 903267 w 1806533"/>
                <a:gd name="csY3" fmla="*/ 1823862 h 1823862"/>
                <a:gd name="csX4" fmla="*/ 0 w 1806533"/>
                <a:gd name="csY4" fmla="*/ 911931 h 18238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06533" h="1823862" extrusionOk="0">
                  <a:moveTo>
                    <a:pt x="0" y="911931"/>
                  </a:moveTo>
                  <a:cubicBezTo>
                    <a:pt x="-2523" y="423553"/>
                    <a:pt x="405518" y="49217"/>
                    <a:pt x="903267" y="0"/>
                  </a:cubicBezTo>
                  <a:cubicBezTo>
                    <a:pt x="1443552" y="-21941"/>
                    <a:pt x="1874046" y="375284"/>
                    <a:pt x="1806534" y="911931"/>
                  </a:cubicBezTo>
                  <a:cubicBezTo>
                    <a:pt x="1892027" y="1396331"/>
                    <a:pt x="1401403" y="1840353"/>
                    <a:pt x="903267" y="1823862"/>
                  </a:cubicBezTo>
                  <a:cubicBezTo>
                    <a:pt x="456981" y="1907150"/>
                    <a:pt x="-23674" y="1391130"/>
                    <a:pt x="0" y="911931"/>
                  </a:cubicBezTo>
                  <a:close/>
                </a:path>
              </a:pathLst>
            </a:custGeom>
            <a:noFill/>
            <a:ln w="28575">
              <a:solidFill>
                <a:schemeClr val="accent2">
                  <a:lumMod val="50000"/>
                </a:schemeClr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634779923">
                    <a:prstGeom prst="ellipse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Ovale 31">
              <a:extLst>
                <a:ext uri="{FF2B5EF4-FFF2-40B4-BE49-F238E27FC236}">
                  <a16:creationId xmlns:a16="http://schemas.microsoft.com/office/drawing/2014/main" id="{6D5FDD39-B3EB-03A5-9D98-F5FE09C17AC8}"/>
                </a:ext>
              </a:extLst>
            </p:cNvPr>
            <p:cNvSpPr/>
            <p:nvPr/>
          </p:nvSpPr>
          <p:spPr>
            <a:xfrm rot="2902655">
              <a:off x="3119433" y="4219680"/>
              <a:ext cx="213873" cy="41205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Ovale 32">
              <a:extLst>
                <a:ext uri="{FF2B5EF4-FFF2-40B4-BE49-F238E27FC236}">
                  <a16:creationId xmlns:a16="http://schemas.microsoft.com/office/drawing/2014/main" id="{C001D897-E81B-A111-9368-162E5288A580}"/>
                </a:ext>
              </a:extLst>
            </p:cNvPr>
            <p:cNvSpPr/>
            <p:nvPr/>
          </p:nvSpPr>
          <p:spPr>
            <a:xfrm rot="4836272">
              <a:off x="3895147" y="4853528"/>
              <a:ext cx="257457" cy="43591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4" name="Stella a 5 punte 33">
              <a:extLst>
                <a:ext uri="{FF2B5EF4-FFF2-40B4-BE49-F238E27FC236}">
                  <a16:creationId xmlns:a16="http://schemas.microsoft.com/office/drawing/2014/main" id="{E42FA9FB-4EBF-D1E2-42E9-23B026557CE0}"/>
                </a:ext>
              </a:extLst>
            </p:cNvPr>
            <p:cNvSpPr/>
            <p:nvPr/>
          </p:nvSpPr>
          <p:spPr>
            <a:xfrm>
              <a:off x="2939075" y="4432813"/>
              <a:ext cx="235601" cy="226463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Stella a 5 punte 34">
              <a:extLst>
                <a:ext uri="{FF2B5EF4-FFF2-40B4-BE49-F238E27FC236}">
                  <a16:creationId xmlns:a16="http://schemas.microsoft.com/office/drawing/2014/main" id="{9BA15688-CFBD-BECA-64A8-DF593B4A4D43}"/>
                </a:ext>
              </a:extLst>
            </p:cNvPr>
            <p:cNvSpPr/>
            <p:nvPr/>
          </p:nvSpPr>
          <p:spPr>
            <a:xfrm>
              <a:off x="3274288" y="4165918"/>
              <a:ext cx="235601" cy="226463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6" name="Stella a 5 punte 35">
              <a:extLst>
                <a:ext uri="{FF2B5EF4-FFF2-40B4-BE49-F238E27FC236}">
                  <a16:creationId xmlns:a16="http://schemas.microsoft.com/office/drawing/2014/main" id="{E7CF46E4-30CD-5D11-9EA8-489E4E444AA1}"/>
                </a:ext>
              </a:extLst>
            </p:cNvPr>
            <p:cNvSpPr/>
            <p:nvPr/>
          </p:nvSpPr>
          <p:spPr>
            <a:xfrm>
              <a:off x="3699854" y="4953175"/>
              <a:ext cx="235601" cy="226463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7" name="Stella a 5 punte 36">
              <a:extLst>
                <a:ext uri="{FF2B5EF4-FFF2-40B4-BE49-F238E27FC236}">
                  <a16:creationId xmlns:a16="http://schemas.microsoft.com/office/drawing/2014/main" id="{131D4692-2D26-0E3B-E655-2CC6C1C16649}"/>
                </a:ext>
              </a:extLst>
            </p:cNvPr>
            <p:cNvSpPr/>
            <p:nvPr/>
          </p:nvSpPr>
          <p:spPr>
            <a:xfrm>
              <a:off x="4128047" y="4915935"/>
              <a:ext cx="235601" cy="226463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38" name="Stella a 5 punte 37">
            <a:extLst>
              <a:ext uri="{FF2B5EF4-FFF2-40B4-BE49-F238E27FC236}">
                <a16:creationId xmlns:a16="http://schemas.microsoft.com/office/drawing/2014/main" id="{2964582B-DD22-8D26-56E5-93169927B654}"/>
              </a:ext>
            </a:extLst>
          </p:cNvPr>
          <p:cNvSpPr/>
          <p:nvPr/>
        </p:nvSpPr>
        <p:spPr>
          <a:xfrm>
            <a:off x="955567" y="5702735"/>
            <a:ext cx="531306" cy="465021"/>
          </a:xfrm>
          <a:prstGeom prst="star5">
            <a:avLst/>
          </a:prstGeom>
          <a:solidFill>
            <a:srgbClr val="FFC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Stella a 5 punte 38">
            <a:extLst>
              <a:ext uri="{FF2B5EF4-FFF2-40B4-BE49-F238E27FC236}">
                <a16:creationId xmlns:a16="http://schemas.microsoft.com/office/drawing/2014/main" id="{C21EC310-EA9F-5BFF-9D95-48EA5479272F}"/>
              </a:ext>
            </a:extLst>
          </p:cNvPr>
          <p:cNvSpPr/>
          <p:nvPr/>
        </p:nvSpPr>
        <p:spPr>
          <a:xfrm>
            <a:off x="1640632" y="5723163"/>
            <a:ext cx="228956" cy="224371"/>
          </a:xfrm>
          <a:prstGeom prst="star5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Stella a 5 punte 39">
            <a:extLst>
              <a:ext uri="{FF2B5EF4-FFF2-40B4-BE49-F238E27FC236}">
                <a16:creationId xmlns:a16="http://schemas.microsoft.com/office/drawing/2014/main" id="{69547C0B-2CA4-20C2-4E7E-A3313A6C44D9}"/>
              </a:ext>
            </a:extLst>
          </p:cNvPr>
          <p:cNvSpPr/>
          <p:nvPr/>
        </p:nvSpPr>
        <p:spPr>
          <a:xfrm>
            <a:off x="956960" y="6409374"/>
            <a:ext cx="228956" cy="224371"/>
          </a:xfrm>
          <a:prstGeom prst="star5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Stella a 5 punte 40">
            <a:extLst>
              <a:ext uri="{FF2B5EF4-FFF2-40B4-BE49-F238E27FC236}">
                <a16:creationId xmlns:a16="http://schemas.microsoft.com/office/drawing/2014/main" id="{C112F82C-D513-62E6-98F8-85FE97E48B06}"/>
              </a:ext>
            </a:extLst>
          </p:cNvPr>
          <p:cNvSpPr/>
          <p:nvPr/>
        </p:nvSpPr>
        <p:spPr>
          <a:xfrm>
            <a:off x="625312" y="6250672"/>
            <a:ext cx="228956" cy="224371"/>
          </a:xfrm>
          <a:prstGeom prst="star5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36C1050C-50D4-0938-1CE5-779E60EC553B}"/>
              </a:ext>
            </a:extLst>
          </p:cNvPr>
          <p:cNvGrpSpPr/>
          <p:nvPr/>
        </p:nvGrpSpPr>
        <p:grpSpPr>
          <a:xfrm>
            <a:off x="-235033" y="-128383"/>
            <a:ext cx="3689024" cy="3600408"/>
            <a:chOff x="-267208" y="-54469"/>
            <a:chExt cx="3689024" cy="3600408"/>
          </a:xfrm>
        </p:grpSpPr>
        <p:sp>
          <p:nvSpPr>
            <p:cNvPr id="47" name="Arco 46">
              <a:extLst>
                <a:ext uri="{FF2B5EF4-FFF2-40B4-BE49-F238E27FC236}">
                  <a16:creationId xmlns:a16="http://schemas.microsoft.com/office/drawing/2014/main" id="{43AB759E-3A80-820E-4F30-838E511E4508}"/>
                </a:ext>
              </a:extLst>
            </p:cNvPr>
            <p:cNvSpPr/>
            <p:nvPr/>
          </p:nvSpPr>
          <p:spPr>
            <a:xfrm rot="6464863">
              <a:off x="1202905" y="1580014"/>
              <a:ext cx="460760" cy="612259"/>
            </a:xfrm>
            <a:prstGeom prst="arc">
              <a:avLst>
                <a:gd name="adj1" fmla="val 16200000"/>
                <a:gd name="adj2" fmla="val 591855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8" name="Stella a 5 punte 47">
              <a:extLst>
                <a:ext uri="{FF2B5EF4-FFF2-40B4-BE49-F238E27FC236}">
                  <a16:creationId xmlns:a16="http://schemas.microsoft.com/office/drawing/2014/main" id="{9509795E-F436-D0E7-C400-3951967E97A4}"/>
                </a:ext>
              </a:extLst>
            </p:cNvPr>
            <p:cNvSpPr/>
            <p:nvPr/>
          </p:nvSpPr>
          <p:spPr>
            <a:xfrm>
              <a:off x="1616696" y="1187057"/>
              <a:ext cx="271199" cy="278161"/>
            </a:xfrm>
            <a:prstGeom prst="star5">
              <a:avLst/>
            </a:prstGeom>
            <a:solidFill>
              <a:schemeClr val="accent3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49" name="Gruppo 48">
              <a:extLst>
                <a:ext uri="{FF2B5EF4-FFF2-40B4-BE49-F238E27FC236}">
                  <a16:creationId xmlns:a16="http://schemas.microsoft.com/office/drawing/2014/main" id="{F26832F5-D39F-DC07-A233-8D66ADA8B2B9}"/>
                </a:ext>
              </a:extLst>
            </p:cNvPr>
            <p:cNvGrpSpPr/>
            <p:nvPr/>
          </p:nvGrpSpPr>
          <p:grpSpPr>
            <a:xfrm>
              <a:off x="-267208" y="-54469"/>
              <a:ext cx="3689024" cy="3600408"/>
              <a:chOff x="8412160" y="4439039"/>
              <a:chExt cx="3689024" cy="3600408"/>
            </a:xfrm>
          </p:grpSpPr>
          <p:grpSp>
            <p:nvGrpSpPr>
              <p:cNvPr id="50" name="Gruppo 49">
                <a:extLst>
                  <a:ext uri="{FF2B5EF4-FFF2-40B4-BE49-F238E27FC236}">
                    <a16:creationId xmlns:a16="http://schemas.microsoft.com/office/drawing/2014/main" id="{7FF1F94C-B2FF-7F24-9463-8E1BFEBD2B37}"/>
                  </a:ext>
                </a:extLst>
              </p:cNvPr>
              <p:cNvGrpSpPr/>
              <p:nvPr/>
            </p:nvGrpSpPr>
            <p:grpSpPr>
              <a:xfrm>
                <a:off x="8412160" y="4439039"/>
                <a:ext cx="3689024" cy="3600408"/>
                <a:chOff x="2175017" y="3358385"/>
                <a:chExt cx="3078480" cy="2995019"/>
              </a:xfrm>
            </p:grpSpPr>
            <p:sp>
              <p:nvSpPr>
                <p:cNvPr id="53" name="Ovale 52">
                  <a:extLst>
                    <a:ext uri="{FF2B5EF4-FFF2-40B4-BE49-F238E27FC236}">
                      <a16:creationId xmlns:a16="http://schemas.microsoft.com/office/drawing/2014/main" id="{CABB028D-F274-0B80-FC04-6428E328D3EF}"/>
                    </a:ext>
                  </a:extLst>
                </p:cNvPr>
                <p:cNvSpPr/>
                <p:nvPr/>
              </p:nvSpPr>
              <p:spPr>
                <a:xfrm>
                  <a:off x="2175017" y="3358385"/>
                  <a:ext cx="3078480" cy="2995019"/>
                </a:xfrm>
                <a:custGeom>
                  <a:avLst/>
                  <a:gdLst>
                    <a:gd name="csX0" fmla="*/ 0 w 3078480"/>
                    <a:gd name="csY0" fmla="*/ 1497510 h 2995019"/>
                    <a:gd name="csX1" fmla="*/ 1539240 w 3078480"/>
                    <a:gd name="csY1" fmla="*/ 0 h 2995019"/>
                    <a:gd name="csX2" fmla="*/ 3078480 w 3078480"/>
                    <a:gd name="csY2" fmla="*/ 1497510 h 2995019"/>
                    <a:gd name="csX3" fmla="*/ 1539240 w 3078480"/>
                    <a:gd name="csY3" fmla="*/ 2995020 h 2995019"/>
                    <a:gd name="csX4" fmla="*/ 0 w 3078480"/>
                    <a:gd name="csY4" fmla="*/ 1497510 h 299501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3078480" h="2995019" extrusionOk="0">
                      <a:moveTo>
                        <a:pt x="0" y="1497510"/>
                      </a:moveTo>
                      <a:cubicBezTo>
                        <a:pt x="-2381" y="684870"/>
                        <a:pt x="691087" y="86184"/>
                        <a:pt x="1539240" y="0"/>
                      </a:cubicBezTo>
                      <a:cubicBezTo>
                        <a:pt x="2512001" y="-64971"/>
                        <a:pt x="3141237" y="639781"/>
                        <a:pt x="3078480" y="1497510"/>
                      </a:cubicBezTo>
                      <a:cubicBezTo>
                        <a:pt x="3216421" y="2293509"/>
                        <a:pt x="2388751" y="3008413"/>
                        <a:pt x="1539240" y="2995020"/>
                      </a:cubicBezTo>
                      <a:cubicBezTo>
                        <a:pt x="719350" y="3042877"/>
                        <a:pt x="-8221" y="2316073"/>
                        <a:pt x="0" y="1497510"/>
                      </a:cubicBezTo>
                      <a:close/>
                    </a:path>
                  </a:pathLst>
                </a:custGeom>
                <a:noFill/>
                <a:ln w="57150">
                  <a:solidFill>
                    <a:schemeClr val="accent3"/>
                  </a:solidFill>
                  <a:extLst>
                    <a:ext uri="{C807C97D-BFC1-408E-A445-0C87EB9F89A2}">
                      <ask:lineSketchStyleProps xmlns:ask="http://schemas.microsoft.com/office/drawing/2018/sketchyshapes" sd="1634779923">
                        <a:prstGeom prst="ellipse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54" name="Ovale 53">
                  <a:extLst>
                    <a:ext uri="{FF2B5EF4-FFF2-40B4-BE49-F238E27FC236}">
                      <a16:creationId xmlns:a16="http://schemas.microsoft.com/office/drawing/2014/main" id="{55197FF1-DBDC-3779-F819-6D03A47A1A3C}"/>
                    </a:ext>
                  </a:extLst>
                </p:cNvPr>
                <p:cNvSpPr/>
                <p:nvPr/>
              </p:nvSpPr>
              <p:spPr>
                <a:xfrm>
                  <a:off x="2857467" y="3945257"/>
                  <a:ext cx="1806533" cy="1823862"/>
                </a:xfrm>
                <a:custGeom>
                  <a:avLst/>
                  <a:gdLst>
                    <a:gd name="csX0" fmla="*/ 0 w 1806533"/>
                    <a:gd name="csY0" fmla="*/ 911931 h 1823862"/>
                    <a:gd name="csX1" fmla="*/ 903267 w 1806533"/>
                    <a:gd name="csY1" fmla="*/ 0 h 1823862"/>
                    <a:gd name="csX2" fmla="*/ 1806534 w 1806533"/>
                    <a:gd name="csY2" fmla="*/ 911931 h 1823862"/>
                    <a:gd name="csX3" fmla="*/ 903267 w 1806533"/>
                    <a:gd name="csY3" fmla="*/ 1823862 h 1823862"/>
                    <a:gd name="csX4" fmla="*/ 0 w 1806533"/>
                    <a:gd name="csY4" fmla="*/ 911931 h 182386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1806533" h="1823862" extrusionOk="0">
                      <a:moveTo>
                        <a:pt x="0" y="911931"/>
                      </a:moveTo>
                      <a:cubicBezTo>
                        <a:pt x="-2523" y="423553"/>
                        <a:pt x="405518" y="49217"/>
                        <a:pt x="903267" y="0"/>
                      </a:cubicBezTo>
                      <a:cubicBezTo>
                        <a:pt x="1443552" y="-21941"/>
                        <a:pt x="1874046" y="375284"/>
                        <a:pt x="1806534" y="911931"/>
                      </a:cubicBezTo>
                      <a:cubicBezTo>
                        <a:pt x="1892027" y="1396331"/>
                        <a:pt x="1401403" y="1840353"/>
                        <a:pt x="903267" y="1823862"/>
                      </a:cubicBezTo>
                      <a:cubicBezTo>
                        <a:pt x="456981" y="1907150"/>
                        <a:pt x="-23674" y="1391130"/>
                        <a:pt x="0" y="911931"/>
                      </a:cubicBezTo>
                      <a:close/>
                    </a:path>
                  </a:pathLst>
                </a:custGeom>
                <a:noFill/>
                <a:ln w="28575">
                  <a:solidFill>
                    <a:schemeClr val="accent3"/>
                  </a:solidFill>
                  <a:prstDash val="sysDot"/>
                  <a:extLst>
                    <a:ext uri="{C807C97D-BFC1-408E-A445-0C87EB9F89A2}">
                      <ask:lineSketchStyleProps xmlns:ask="http://schemas.microsoft.com/office/drawing/2018/sketchyshapes" sd="1634779923">
                        <a:prstGeom prst="ellipse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55" name="Stella a 5 punte 54">
                  <a:extLst>
                    <a:ext uri="{FF2B5EF4-FFF2-40B4-BE49-F238E27FC236}">
                      <a16:creationId xmlns:a16="http://schemas.microsoft.com/office/drawing/2014/main" id="{49205752-9094-C80C-8731-76DE3EEDFC1E}"/>
                    </a:ext>
                  </a:extLst>
                </p:cNvPr>
                <p:cNvSpPr/>
                <p:nvPr/>
              </p:nvSpPr>
              <p:spPr>
                <a:xfrm>
                  <a:off x="3100929" y="4460154"/>
                  <a:ext cx="235601" cy="226463"/>
                </a:xfrm>
                <a:prstGeom prst="star5">
                  <a:avLst/>
                </a:prstGeom>
                <a:solidFill>
                  <a:schemeClr val="accent3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56" name="Stella a 5 punte 55">
                  <a:extLst>
                    <a:ext uri="{FF2B5EF4-FFF2-40B4-BE49-F238E27FC236}">
                      <a16:creationId xmlns:a16="http://schemas.microsoft.com/office/drawing/2014/main" id="{E7369CD9-AD57-2426-4E58-A9604DB88460}"/>
                    </a:ext>
                  </a:extLst>
                </p:cNvPr>
                <p:cNvSpPr/>
                <p:nvPr/>
              </p:nvSpPr>
              <p:spPr>
                <a:xfrm>
                  <a:off x="3274288" y="4165918"/>
                  <a:ext cx="235601" cy="226463"/>
                </a:xfrm>
                <a:prstGeom prst="star5">
                  <a:avLst/>
                </a:prstGeom>
                <a:solidFill>
                  <a:schemeClr val="accent3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57" name="Stella a 5 punte 56">
                  <a:extLst>
                    <a:ext uri="{FF2B5EF4-FFF2-40B4-BE49-F238E27FC236}">
                      <a16:creationId xmlns:a16="http://schemas.microsoft.com/office/drawing/2014/main" id="{DAD89F97-BEE8-0792-E726-5D912CCDD5E3}"/>
                    </a:ext>
                  </a:extLst>
                </p:cNvPr>
                <p:cNvSpPr/>
                <p:nvPr/>
              </p:nvSpPr>
              <p:spPr>
                <a:xfrm>
                  <a:off x="3730125" y="5045775"/>
                  <a:ext cx="235601" cy="226463"/>
                </a:xfrm>
                <a:prstGeom prst="star5">
                  <a:avLst/>
                </a:prstGeom>
                <a:solidFill>
                  <a:schemeClr val="accent3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58" name="Stella a 5 punte 57">
                  <a:extLst>
                    <a:ext uri="{FF2B5EF4-FFF2-40B4-BE49-F238E27FC236}">
                      <a16:creationId xmlns:a16="http://schemas.microsoft.com/office/drawing/2014/main" id="{4E9EA0D4-1A9F-7148-3631-A0A3A462FAD5}"/>
                    </a:ext>
                  </a:extLst>
                </p:cNvPr>
                <p:cNvSpPr/>
                <p:nvPr/>
              </p:nvSpPr>
              <p:spPr>
                <a:xfrm>
                  <a:off x="4128047" y="4915935"/>
                  <a:ext cx="235601" cy="226463"/>
                </a:xfrm>
                <a:prstGeom prst="star5">
                  <a:avLst/>
                </a:prstGeom>
                <a:solidFill>
                  <a:schemeClr val="accent3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sp>
            <p:nvSpPr>
              <p:cNvPr id="51" name="Stella a 5 punte 50">
                <a:extLst>
                  <a:ext uri="{FF2B5EF4-FFF2-40B4-BE49-F238E27FC236}">
                    <a16:creationId xmlns:a16="http://schemas.microsoft.com/office/drawing/2014/main" id="{9D1B04CD-CB0B-828D-B538-96C461B14654}"/>
                  </a:ext>
                </a:extLst>
              </p:cNvPr>
              <p:cNvSpPr/>
              <p:nvPr/>
            </p:nvSpPr>
            <p:spPr>
              <a:xfrm>
                <a:off x="9760499" y="6328424"/>
                <a:ext cx="271199" cy="278161"/>
              </a:xfrm>
              <a:prstGeom prst="star5">
                <a:avLst/>
              </a:prstGeom>
              <a:solidFill>
                <a:schemeClr val="accent3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2" name="Ovale 51">
                <a:extLst>
                  <a:ext uri="{FF2B5EF4-FFF2-40B4-BE49-F238E27FC236}">
                    <a16:creationId xmlns:a16="http://schemas.microsoft.com/office/drawing/2014/main" id="{236E1521-31F8-694A-4E8B-53B4F1B76A6A}"/>
                  </a:ext>
                </a:extLst>
              </p:cNvPr>
              <p:cNvSpPr/>
              <p:nvPr/>
            </p:nvSpPr>
            <p:spPr>
              <a:xfrm>
                <a:off x="10092327" y="6089952"/>
                <a:ext cx="292576" cy="294347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p:sp>
          <p:nvSpPr>
            <p:cNvPr id="60" name="Arco 59">
              <a:extLst>
                <a:ext uri="{FF2B5EF4-FFF2-40B4-BE49-F238E27FC236}">
                  <a16:creationId xmlns:a16="http://schemas.microsoft.com/office/drawing/2014/main" id="{3540FD10-EB83-E86B-CCB0-8C457F6454A8}"/>
                </a:ext>
              </a:extLst>
            </p:cNvPr>
            <p:cNvSpPr/>
            <p:nvPr/>
          </p:nvSpPr>
          <p:spPr>
            <a:xfrm>
              <a:off x="1102207" y="1141579"/>
              <a:ext cx="460760" cy="612259"/>
            </a:xfrm>
            <a:prstGeom prst="arc">
              <a:avLst>
                <a:gd name="adj1" fmla="val 16200000"/>
                <a:gd name="adj2" fmla="val 591855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1" name="Arco 60">
              <a:extLst>
                <a:ext uri="{FF2B5EF4-FFF2-40B4-BE49-F238E27FC236}">
                  <a16:creationId xmlns:a16="http://schemas.microsoft.com/office/drawing/2014/main" id="{6CDFC7D6-E1FF-67EA-39B2-0D6A278EDF2B}"/>
                </a:ext>
              </a:extLst>
            </p:cNvPr>
            <p:cNvSpPr/>
            <p:nvPr/>
          </p:nvSpPr>
          <p:spPr>
            <a:xfrm rot="2419693">
              <a:off x="1330622" y="1397603"/>
              <a:ext cx="460760" cy="612259"/>
            </a:xfrm>
            <a:prstGeom prst="arc">
              <a:avLst>
                <a:gd name="adj1" fmla="val 16200000"/>
                <a:gd name="adj2" fmla="val 591855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2" name="Arco 61">
              <a:extLst>
                <a:ext uri="{FF2B5EF4-FFF2-40B4-BE49-F238E27FC236}">
                  <a16:creationId xmlns:a16="http://schemas.microsoft.com/office/drawing/2014/main" id="{7AC3008C-117C-37AE-AEB0-1A564C2BFF20}"/>
                </a:ext>
              </a:extLst>
            </p:cNvPr>
            <p:cNvSpPr/>
            <p:nvPr/>
          </p:nvSpPr>
          <p:spPr>
            <a:xfrm rot="11000926">
              <a:off x="1121873" y="1177644"/>
              <a:ext cx="460760" cy="612259"/>
            </a:xfrm>
            <a:prstGeom prst="arc">
              <a:avLst>
                <a:gd name="adj1" fmla="val 16200000"/>
                <a:gd name="adj2" fmla="val 591855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3" name="Arco 62">
              <a:extLst>
                <a:ext uri="{FF2B5EF4-FFF2-40B4-BE49-F238E27FC236}">
                  <a16:creationId xmlns:a16="http://schemas.microsoft.com/office/drawing/2014/main" id="{7A522956-2ED2-630E-4BBD-468BBDAA881B}"/>
                </a:ext>
              </a:extLst>
            </p:cNvPr>
            <p:cNvSpPr/>
            <p:nvPr/>
          </p:nvSpPr>
          <p:spPr>
            <a:xfrm rot="8636504">
              <a:off x="1759650" y="1460822"/>
              <a:ext cx="460760" cy="612259"/>
            </a:xfrm>
            <a:prstGeom prst="arc">
              <a:avLst>
                <a:gd name="adj1" fmla="val 16200000"/>
                <a:gd name="adj2" fmla="val 591855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4098" name="Picture 2" descr="Email Icon Vektorgrafiken und Vektor-Icons zum kostenlosen Download">
            <a:extLst>
              <a:ext uri="{FF2B5EF4-FFF2-40B4-BE49-F238E27FC236}">
                <a16:creationId xmlns:a16="http://schemas.microsoft.com/office/drawing/2014/main" id="{D30D7223-E151-2A25-3EE4-F3791EA7D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738" y="3398554"/>
            <a:ext cx="298715" cy="298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nternet - Free web icons">
            <a:extLst>
              <a:ext uri="{FF2B5EF4-FFF2-40B4-BE49-F238E27FC236}">
                <a16:creationId xmlns:a16="http://schemas.microsoft.com/office/drawing/2014/main" id="{4016779D-9F0B-B439-0860-AB45A6DA8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887" y="3800672"/>
            <a:ext cx="325582" cy="32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5" name="Gruppo 64">
            <a:extLst>
              <a:ext uri="{FF2B5EF4-FFF2-40B4-BE49-F238E27FC236}">
                <a16:creationId xmlns:a16="http://schemas.microsoft.com/office/drawing/2014/main" id="{2217FA73-8A43-300F-3C95-9A77E3F95C83}"/>
              </a:ext>
            </a:extLst>
          </p:cNvPr>
          <p:cNvGrpSpPr/>
          <p:nvPr/>
        </p:nvGrpSpPr>
        <p:grpSpPr>
          <a:xfrm>
            <a:off x="8618534" y="5647325"/>
            <a:ext cx="3331635" cy="996618"/>
            <a:chOff x="7862486" y="5254054"/>
            <a:chExt cx="4278735" cy="1253969"/>
          </a:xfrm>
        </p:grpSpPr>
        <p:pic>
          <p:nvPicPr>
            <p:cNvPr id="6" name="Immagine 5" descr="Icona Uomo d'affari che corre veloce con la valigia nella mano destra |  Freepik">
              <a:extLst>
                <a:ext uri="{FF2B5EF4-FFF2-40B4-BE49-F238E27FC236}">
                  <a16:creationId xmlns:a16="http://schemas.microsoft.com/office/drawing/2014/main" id="{DA2F8585-C725-B43E-B61A-DF4DDBE0B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43728" y="5380424"/>
              <a:ext cx="991071" cy="991071"/>
            </a:xfrm>
            <a:prstGeom prst="rect">
              <a:avLst/>
            </a:prstGeom>
          </p:spPr>
        </p:pic>
        <p:pic>
          <p:nvPicPr>
            <p:cNvPr id="42" name="Immagine 41" descr="Page 3 | Minimalist zombie cartoon Images - Free Download on Magnific  (formerly Freepik)">
              <a:extLst>
                <a:ext uri="{FF2B5EF4-FFF2-40B4-BE49-F238E27FC236}">
                  <a16:creationId xmlns:a16="http://schemas.microsoft.com/office/drawing/2014/main" id="{46C33FEA-B7B3-19D9-D234-1EEA36241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62486" y="5254054"/>
              <a:ext cx="1253969" cy="1253969"/>
            </a:xfrm>
            <a:prstGeom prst="rect">
              <a:avLst/>
            </a:prstGeom>
          </p:spPr>
        </p:pic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0F4CBE22-7BE6-2107-BA9E-FAB751BE39BC}"/>
                </a:ext>
              </a:extLst>
            </p:cNvPr>
            <p:cNvSpPr txBox="1"/>
            <p:nvPr/>
          </p:nvSpPr>
          <p:spPr>
            <a:xfrm>
              <a:off x="8606306" y="5304732"/>
              <a:ext cx="191109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PhD</a:t>
              </a:r>
            </a:p>
            <a:p>
              <a:r>
                <a:rPr lang="it-IT" sz="16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thesis</a:t>
              </a:r>
              <a:endParaRPr lang="it-IT" sz="16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4" name="CasellaDiTesto 43">
              <a:extLst>
                <a:ext uri="{FF2B5EF4-FFF2-40B4-BE49-F238E27FC236}">
                  <a16:creationId xmlns:a16="http://schemas.microsoft.com/office/drawing/2014/main" id="{6CAC00AE-B56C-1008-98A4-B19A32095385}"/>
                </a:ext>
              </a:extLst>
            </p:cNvPr>
            <p:cNvSpPr txBox="1"/>
            <p:nvPr/>
          </p:nvSpPr>
          <p:spPr>
            <a:xfrm>
              <a:off x="10430852" y="5310407"/>
              <a:ext cx="1710369" cy="735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Looking</a:t>
              </a:r>
              <a:r>
                <a:rPr lang="it-IT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for </a:t>
              </a:r>
              <a:r>
                <a:rPr lang="it-IT" sz="16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PostDocs</a:t>
              </a:r>
              <a:endParaRPr lang="it-IT" sz="16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46" name="Connettore 2 45">
              <a:extLst>
                <a:ext uri="{FF2B5EF4-FFF2-40B4-BE49-F238E27FC236}">
                  <a16:creationId xmlns:a16="http://schemas.microsoft.com/office/drawing/2014/main" id="{23099375-8EAF-1220-22B7-0824A25F0744}"/>
                </a:ext>
              </a:extLst>
            </p:cNvPr>
            <p:cNvCxnSpPr>
              <a:cxnSpLocks/>
            </p:cNvCxnSpPr>
            <p:nvPr/>
          </p:nvCxnSpPr>
          <p:spPr>
            <a:xfrm>
              <a:off x="10509946" y="5969174"/>
              <a:ext cx="63482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5447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403EB-0ACD-4FD2-1FAC-757FBB915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magine 85" descr="The globular cluster Omega Centauri* | ESO Italia">
            <a:extLst>
              <a:ext uri="{FF2B5EF4-FFF2-40B4-BE49-F238E27FC236}">
                <a16:creationId xmlns:a16="http://schemas.microsoft.com/office/drawing/2014/main" id="{48F3CC6C-B583-522D-48CD-071F46C421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69" r="19717" b="8328"/>
          <a:stretch>
            <a:fillRect/>
          </a:stretch>
        </p:blipFill>
        <p:spPr>
          <a:xfrm>
            <a:off x="833" y="1382889"/>
            <a:ext cx="4485346" cy="4351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089141F5-BC8A-D993-7A64-66C8DD75016D}"/>
                  </a:ext>
                </a:extLst>
              </p:cNvPr>
              <p:cNvSpPr txBox="1"/>
              <p:nvPr/>
            </p:nvSpPr>
            <p:spPr>
              <a:xfrm>
                <a:off x="6007091" y="1234239"/>
                <a:ext cx="5758104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b="1" dirty="0"/>
                  <a:t>Runaway Stellar </a:t>
                </a:r>
                <a:r>
                  <a:rPr lang="it-IT" sz="2400" b="1" dirty="0" err="1"/>
                  <a:t>Collisions</a:t>
                </a:r>
                <a:r>
                  <a:rPr lang="it-IT" sz="2400" dirty="0"/>
                  <a:t>:</a:t>
                </a:r>
                <a:br>
                  <a:rPr lang="it-IT" sz="2400" dirty="0"/>
                </a:br>
                <a:br>
                  <a:rPr lang="it-IT" sz="2400" dirty="0"/>
                </a:br>
                <a:r>
                  <a:rPr lang="it-IT" sz="2400" dirty="0" err="1"/>
                  <a:t>Triggered</a:t>
                </a:r>
                <a:r>
                  <a:rPr lang="it-IT" sz="2400" dirty="0"/>
                  <a:t> in clusters with </a:t>
                </a:r>
                <a:r>
                  <a:rPr lang="it-IT" sz="2400" dirty="0" err="1"/>
                  <a:t>very</a:t>
                </a:r>
                <a:r>
                  <a:rPr lang="it-IT" sz="2400" dirty="0"/>
                  <a:t> short core-</a:t>
                </a:r>
                <a:r>
                  <a:rPr lang="it-IT" sz="2400" dirty="0" err="1"/>
                  <a:t>collapse</a:t>
                </a:r>
                <a:r>
                  <a:rPr lang="it-IT" sz="2400" dirty="0"/>
                  <a:t> time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t-IT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it-IT" sz="2400" b="0" i="1" smtClean="0">
                                <a:latin typeface="Cambria Math" panose="02040503050406030204" pitchFamily="18" charset="0"/>
                              </a:rPr>
                              <m:t>𝑐𝑐</m:t>
                            </m:r>
                          </m:sub>
                        </m:sSub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&lt;5 </m:t>
                        </m:r>
                        <m:r>
                          <m:rPr>
                            <m:sty m:val="p"/>
                          </m:rPr>
                          <a:rPr lang="it-IT" sz="2400" b="0" i="0" smtClean="0">
                            <a:latin typeface="Cambria Math" panose="02040503050406030204" pitchFamily="18" charset="0"/>
                          </a:rPr>
                          <m:t>Myr</m:t>
                        </m:r>
                      </m:e>
                    </m:d>
                    <m:r>
                      <a:rPr lang="it-IT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it-IT" sz="2400" b="0" dirty="0"/>
              </a:p>
              <a:p>
                <a:br>
                  <a:rPr lang="it-IT" sz="2400" b="0" dirty="0"/>
                </a:br>
                <a:r>
                  <a:rPr lang="it-IT" sz="2400" b="0" dirty="0" err="1"/>
                  <a:t>They</a:t>
                </a:r>
                <a:r>
                  <a:rPr lang="it-IT" sz="2400" b="0" dirty="0"/>
                  <a:t> can </a:t>
                </a:r>
                <a:r>
                  <a:rPr lang="it-IT" sz="2400" dirty="0"/>
                  <a:t>produce a </a:t>
                </a:r>
                <a:r>
                  <a:rPr lang="it-IT" sz="2400" dirty="0" err="1"/>
                  <a:t>very</a:t>
                </a:r>
                <a:r>
                  <a:rPr lang="it-IT" sz="2400" dirty="0"/>
                  <a:t> massive star (VMS) </a:t>
                </a:r>
                <a:r>
                  <a:rPr lang="it-IT" sz="2400" dirty="0" err="1"/>
                  <a:t>which</a:t>
                </a:r>
                <a:r>
                  <a:rPr lang="it-IT" sz="2400" dirty="0"/>
                  <a:t> </a:t>
                </a:r>
                <a:r>
                  <a:rPr lang="it-IT" sz="2400" dirty="0" err="1"/>
                  <a:t>then</a:t>
                </a:r>
                <a:r>
                  <a:rPr lang="it-IT" sz="2400" dirty="0"/>
                  <a:t> </a:t>
                </a:r>
                <a:r>
                  <a:rPr lang="it-IT" sz="2400" dirty="0" err="1"/>
                  <a:t>collapses</a:t>
                </a:r>
                <a:r>
                  <a:rPr lang="it-IT" sz="2400" dirty="0"/>
                  <a:t> to an IMBH.</a:t>
                </a: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089141F5-BC8A-D993-7A64-66C8DD750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091" y="1234239"/>
                <a:ext cx="5758104" cy="2677656"/>
              </a:xfrm>
              <a:prstGeom prst="rect">
                <a:avLst/>
              </a:prstGeom>
              <a:blipFill>
                <a:blip r:embed="rId3"/>
                <a:stretch>
                  <a:fillRect l="-1587" t="-1818" b="-409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olo 4">
            <a:extLst>
              <a:ext uri="{FF2B5EF4-FFF2-40B4-BE49-F238E27FC236}">
                <a16:creationId xmlns:a16="http://schemas.microsoft.com/office/drawing/2014/main" id="{219A0488-6C17-4C66-2BCC-1931B0C0E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70" y="-1375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dirty="0"/>
              <a:t>IMBH </a:t>
            </a:r>
            <a:r>
              <a:rPr lang="it-IT" sz="2400" dirty="0" err="1"/>
              <a:t>formation</a:t>
            </a:r>
            <a:r>
              <a:rPr lang="it-IT" sz="2400" dirty="0"/>
              <a:t> in star clusters: </a:t>
            </a:r>
            <a:r>
              <a:rPr lang="it-IT" sz="2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stellar </a:t>
            </a:r>
            <a:r>
              <a:rPr lang="it-IT" sz="2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collisions</a:t>
            </a: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57113D01-9ED5-81BF-1E2C-868B43F97613}"/>
              </a:ext>
            </a:extLst>
          </p:cNvPr>
          <p:cNvGrpSpPr/>
          <p:nvPr/>
        </p:nvGrpSpPr>
        <p:grpSpPr>
          <a:xfrm>
            <a:off x="4175307" y="1404029"/>
            <a:ext cx="1237585" cy="3910574"/>
            <a:chOff x="4353003" y="1566201"/>
            <a:chExt cx="1237585" cy="3910574"/>
          </a:xfrm>
        </p:grpSpPr>
        <p:sp>
          <p:nvSpPr>
            <p:cNvPr id="68" name="Ovale 67">
              <a:extLst>
                <a:ext uri="{FF2B5EF4-FFF2-40B4-BE49-F238E27FC236}">
                  <a16:creationId xmlns:a16="http://schemas.microsoft.com/office/drawing/2014/main" id="{B7E32E2C-6B66-5957-5C5F-116DB3E45CB6}"/>
                </a:ext>
              </a:extLst>
            </p:cNvPr>
            <p:cNvSpPr/>
            <p:nvPr/>
          </p:nvSpPr>
          <p:spPr>
            <a:xfrm rot="5400000">
              <a:off x="4885792" y="3815137"/>
              <a:ext cx="263692" cy="5178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4" name="Ovale 63">
              <a:extLst>
                <a:ext uri="{FF2B5EF4-FFF2-40B4-BE49-F238E27FC236}">
                  <a16:creationId xmlns:a16="http://schemas.microsoft.com/office/drawing/2014/main" id="{0F1AC728-74F7-F8A7-D5F2-8394EF3E0871}"/>
                </a:ext>
              </a:extLst>
            </p:cNvPr>
            <p:cNvSpPr/>
            <p:nvPr/>
          </p:nvSpPr>
          <p:spPr>
            <a:xfrm rot="4574471">
              <a:off x="4863491" y="3016701"/>
              <a:ext cx="263692" cy="3731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0" name="Ovale 59">
              <a:extLst>
                <a:ext uri="{FF2B5EF4-FFF2-40B4-BE49-F238E27FC236}">
                  <a16:creationId xmlns:a16="http://schemas.microsoft.com/office/drawing/2014/main" id="{5ED29F46-A3F2-5DAA-D3C8-83AF8FDE8E9B}"/>
                </a:ext>
              </a:extLst>
            </p:cNvPr>
            <p:cNvSpPr/>
            <p:nvPr/>
          </p:nvSpPr>
          <p:spPr>
            <a:xfrm rot="4271160">
              <a:off x="4839113" y="2172983"/>
              <a:ext cx="263692" cy="5178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49" name="Connettore 2 48">
              <a:extLst>
                <a:ext uri="{FF2B5EF4-FFF2-40B4-BE49-F238E27FC236}">
                  <a16:creationId xmlns:a16="http://schemas.microsoft.com/office/drawing/2014/main" id="{D53F2347-E918-4190-E0E8-0965311EB134}"/>
                </a:ext>
              </a:extLst>
            </p:cNvPr>
            <p:cNvCxnSpPr>
              <a:cxnSpLocks/>
            </p:cNvCxnSpPr>
            <p:nvPr/>
          </p:nvCxnSpPr>
          <p:spPr>
            <a:xfrm>
              <a:off x="4985885" y="1662181"/>
              <a:ext cx="0" cy="3814594"/>
            </a:xfrm>
            <a:prstGeom prst="straightConnector1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Ovale 51">
              <a:extLst>
                <a:ext uri="{FF2B5EF4-FFF2-40B4-BE49-F238E27FC236}">
                  <a16:creationId xmlns:a16="http://schemas.microsoft.com/office/drawing/2014/main" id="{76CC1A46-6F70-3E05-C8D8-9AF2A7A27BDC}"/>
                </a:ext>
              </a:extLst>
            </p:cNvPr>
            <p:cNvSpPr/>
            <p:nvPr/>
          </p:nvSpPr>
          <p:spPr>
            <a:xfrm rot="5400000">
              <a:off x="4867799" y="1468482"/>
              <a:ext cx="263692" cy="5178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3" name="Stella a 5 punte 52">
              <a:extLst>
                <a:ext uri="{FF2B5EF4-FFF2-40B4-BE49-F238E27FC236}">
                  <a16:creationId xmlns:a16="http://schemas.microsoft.com/office/drawing/2014/main" id="{FFFF8C56-6A7E-6074-0F78-86DF2485281B}"/>
                </a:ext>
              </a:extLst>
            </p:cNvPr>
            <p:cNvSpPr/>
            <p:nvPr/>
          </p:nvSpPr>
          <p:spPr>
            <a:xfrm>
              <a:off x="4563877" y="1580044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4" name="Stella a 5 punte 53">
              <a:extLst>
                <a:ext uri="{FF2B5EF4-FFF2-40B4-BE49-F238E27FC236}">
                  <a16:creationId xmlns:a16="http://schemas.microsoft.com/office/drawing/2014/main" id="{FE0CF1B0-A4D0-B722-D73E-58E748ECAA56}"/>
                </a:ext>
              </a:extLst>
            </p:cNvPr>
            <p:cNvSpPr/>
            <p:nvPr/>
          </p:nvSpPr>
          <p:spPr>
            <a:xfrm>
              <a:off x="5139316" y="1566201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57" name="Gruppo 56">
              <a:extLst>
                <a:ext uri="{FF2B5EF4-FFF2-40B4-BE49-F238E27FC236}">
                  <a16:creationId xmlns:a16="http://schemas.microsoft.com/office/drawing/2014/main" id="{0D8B781B-6F4F-2646-B3A4-9EA3BDA7CDB7}"/>
                </a:ext>
              </a:extLst>
            </p:cNvPr>
            <p:cNvGrpSpPr/>
            <p:nvPr/>
          </p:nvGrpSpPr>
          <p:grpSpPr>
            <a:xfrm>
              <a:off x="4353003" y="1663678"/>
              <a:ext cx="718103" cy="391160"/>
              <a:chOff x="4267781" y="1781494"/>
              <a:chExt cx="718103" cy="391160"/>
            </a:xfrm>
          </p:grpSpPr>
          <p:sp>
            <p:nvSpPr>
              <p:cNvPr id="56" name="Arco 55">
                <a:extLst>
                  <a:ext uri="{FF2B5EF4-FFF2-40B4-BE49-F238E27FC236}">
                    <a16:creationId xmlns:a16="http://schemas.microsoft.com/office/drawing/2014/main" id="{EE742F84-2366-BBBB-9DB9-513C632B7309}"/>
                  </a:ext>
                </a:extLst>
              </p:cNvPr>
              <p:cNvSpPr/>
              <p:nvPr/>
            </p:nvSpPr>
            <p:spPr>
              <a:xfrm rot="11432568">
                <a:off x="4358640" y="1781494"/>
                <a:ext cx="627244" cy="391160"/>
              </a:xfrm>
              <a:prstGeom prst="arc">
                <a:avLst/>
              </a:prstGeom>
              <a:ln>
                <a:headEnd type="triangle"/>
                <a:tailEnd type="non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5" name="Stella a 5 punte 54">
                <a:extLst>
                  <a:ext uri="{FF2B5EF4-FFF2-40B4-BE49-F238E27FC236}">
                    <a16:creationId xmlns:a16="http://schemas.microsoft.com/office/drawing/2014/main" id="{47724A6F-763C-515B-1130-944BACF621E0}"/>
                  </a:ext>
                </a:extLst>
              </p:cNvPr>
              <p:cNvSpPr/>
              <p:nvPr/>
            </p:nvSpPr>
            <p:spPr>
              <a:xfrm>
                <a:off x="4267781" y="1804405"/>
                <a:ext cx="170186" cy="161555"/>
              </a:xfrm>
              <a:prstGeom prst="star5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58" name="Stella a 5 punte 57">
              <a:extLst>
                <a:ext uri="{FF2B5EF4-FFF2-40B4-BE49-F238E27FC236}">
                  <a16:creationId xmlns:a16="http://schemas.microsoft.com/office/drawing/2014/main" id="{AB566993-8A37-0171-5132-19C7DF5D7A83}"/>
                </a:ext>
              </a:extLst>
            </p:cNvPr>
            <p:cNvSpPr/>
            <p:nvPr/>
          </p:nvSpPr>
          <p:spPr>
            <a:xfrm>
              <a:off x="4593843" y="2250831"/>
              <a:ext cx="397430" cy="400222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9" name="Stella a 5 punte 58">
              <a:extLst>
                <a:ext uri="{FF2B5EF4-FFF2-40B4-BE49-F238E27FC236}">
                  <a16:creationId xmlns:a16="http://schemas.microsoft.com/office/drawing/2014/main" id="{2E3DEC8B-D43D-B17E-1EAB-55541F359FB6}"/>
                </a:ext>
              </a:extLst>
            </p:cNvPr>
            <p:cNvSpPr/>
            <p:nvPr/>
          </p:nvSpPr>
          <p:spPr>
            <a:xfrm>
              <a:off x="5017638" y="2226834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1" name="Stella a 5 punte 60">
              <a:extLst>
                <a:ext uri="{FF2B5EF4-FFF2-40B4-BE49-F238E27FC236}">
                  <a16:creationId xmlns:a16="http://schemas.microsoft.com/office/drawing/2014/main" id="{D000892A-62AF-AEF4-B6E4-005CE65A4ED9}"/>
                </a:ext>
              </a:extLst>
            </p:cNvPr>
            <p:cNvSpPr/>
            <p:nvPr/>
          </p:nvSpPr>
          <p:spPr>
            <a:xfrm>
              <a:off x="4627158" y="3004568"/>
              <a:ext cx="397430" cy="400222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3" name="Stella a 5 punte 62">
              <a:extLst>
                <a:ext uri="{FF2B5EF4-FFF2-40B4-BE49-F238E27FC236}">
                  <a16:creationId xmlns:a16="http://schemas.microsoft.com/office/drawing/2014/main" id="{336FC982-CB5D-04BD-4CB4-B5140833CA01}"/>
                </a:ext>
              </a:extLst>
            </p:cNvPr>
            <p:cNvSpPr/>
            <p:nvPr/>
          </p:nvSpPr>
          <p:spPr>
            <a:xfrm>
              <a:off x="4988664" y="3023541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5" name="Arco 64">
              <a:extLst>
                <a:ext uri="{FF2B5EF4-FFF2-40B4-BE49-F238E27FC236}">
                  <a16:creationId xmlns:a16="http://schemas.microsoft.com/office/drawing/2014/main" id="{78B6AEF6-6845-C3A6-F1B4-5B5390D37716}"/>
                </a:ext>
              </a:extLst>
            </p:cNvPr>
            <p:cNvSpPr/>
            <p:nvPr/>
          </p:nvSpPr>
          <p:spPr>
            <a:xfrm rot="20222034" flipV="1">
              <a:off x="4776943" y="2876444"/>
              <a:ext cx="627244" cy="666033"/>
            </a:xfrm>
            <a:prstGeom prst="arc">
              <a:avLst/>
            </a:prstGeom>
            <a:ln>
              <a:headEnd type="triangle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2" name="Stella a 5 punte 61">
              <a:extLst>
                <a:ext uri="{FF2B5EF4-FFF2-40B4-BE49-F238E27FC236}">
                  <a16:creationId xmlns:a16="http://schemas.microsoft.com/office/drawing/2014/main" id="{22DE774D-EA06-BE60-CBAF-928C2A66DE0D}"/>
                </a:ext>
              </a:extLst>
            </p:cNvPr>
            <p:cNvSpPr/>
            <p:nvPr/>
          </p:nvSpPr>
          <p:spPr>
            <a:xfrm>
              <a:off x="5214559" y="2881085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6" name="Stella a 5 punte 65">
              <a:extLst>
                <a:ext uri="{FF2B5EF4-FFF2-40B4-BE49-F238E27FC236}">
                  <a16:creationId xmlns:a16="http://schemas.microsoft.com/office/drawing/2014/main" id="{3011EE46-5D33-3EB2-CB7E-AF1E73A92E53}"/>
                </a:ext>
              </a:extLst>
            </p:cNvPr>
            <p:cNvSpPr/>
            <p:nvPr/>
          </p:nvSpPr>
          <p:spPr>
            <a:xfrm>
              <a:off x="4985884" y="3741997"/>
              <a:ext cx="604704" cy="531254"/>
            </a:xfrm>
            <a:prstGeom prst="star5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7" name="Stella a 5 punte 66">
              <a:extLst>
                <a:ext uri="{FF2B5EF4-FFF2-40B4-BE49-F238E27FC236}">
                  <a16:creationId xmlns:a16="http://schemas.microsoft.com/office/drawing/2014/main" id="{7BAAEE41-DB7E-2172-31EE-4DF46E392FD1}"/>
                </a:ext>
              </a:extLst>
            </p:cNvPr>
            <p:cNvSpPr/>
            <p:nvPr/>
          </p:nvSpPr>
          <p:spPr>
            <a:xfrm>
              <a:off x="4613721" y="3912561"/>
              <a:ext cx="397430" cy="400222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9" name="Stella a 5 punte 68">
              <a:extLst>
                <a:ext uri="{FF2B5EF4-FFF2-40B4-BE49-F238E27FC236}">
                  <a16:creationId xmlns:a16="http://schemas.microsoft.com/office/drawing/2014/main" id="{E8701028-1688-10BE-A1C1-27293AE37693}"/>
                </a:ext>
              </a:extLst>
            </p:cNvPr>
            <p:cNvSpPr/>
            <p:nvPr/>
          </p:nvSpPr>
          <p:spPr>
            <a:xfrm>
              <a:off x="4644775" y="4603796"/>
              <a:ext cx="682217" cy="601761"/>
            </a:xfrm>
            <a:prstGeom prst="star5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70" name="Ovale 69">
            <a:extLst>
              <a:ext uri="{FF2B5EF4-FFF2-40B4-BE49-F238E27FC236}">
                <a16:creationId xmlns:a16="http://schemas.microsoft.com/office/drawing/2014/main" id="{BD370603-0C76-A166-F00E-C4E7A31BB357}"/>
              </a:ext>
            </a:extLst>
          </p:cNvPr>
          <p:cNvSpPr/>
          <p:nvPr/>
        </p:nvSpPr>
        <p:spPr>
          <a:xfrm>
            <a:off x="4645172" y="5407223"/>
            <a:ext cx="313844" cy="30090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1" name="CasellaDiTesto 80">
            <a:extLst>
              <a:ext uri="{FF2B5EF4-FFF2-40B4-BE49-F238E27FC236}">
                <a16:creationId xmlns:a16="http://schemas.microsoft.com/office/drawing/2014/main" id="{AFE9D05C-B7C5-A753-A8D6-92E22AE5FB20}"/>
              </a:ext>
            </a:extLst>
          </p:cNvPr>
          <p:cNvSpPr txBox="1"/>
          <p:nvPr/>
        </p:nvSpPr>
        <p:spPr>
          <a:xfrm>
            <a:off x="6001704" y="3843686"/>
            <a:ext cx="4822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 </a:t>
            </a:r>
            <a:r>
              <a:rPr lang="it-I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see</a:t>
            </a:r>
            <a:r>
              <a:rPr lang="it-I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e.g. </a:t>
            </a:r>
            <a:r>
              <a:rPr lang="it-I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Portegies</a:t>
            </a:r>
            <a:r>
              <a:rPr lang="it-I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Zwart &amp; Mc Millan 2002]</a:t>
            </a:r>
          </a:p>
        </p:txBody>
      </p:sp>
      <p:sp>
        <p:nvSpPr>
          <p:cNvPr id="82" name="Rettangolo 81">
            <a:extLst>
              <a:ext uri="{FF2B5EF4-FFF2-40B4-BE49-F238E27FC236}">
                <a16:creationId xmlns:a16="http://schemas.microsoft.com/office/drawing/2014/main" id="{DE40C812-3E59-E37A-3D44-338722AFEE2B}"/>
              </a:ext>
            </a:extLst>
          </p:cNvPr>
          <p:cNvSpPr/>
          <p:nvPr/>
        </p:nvSpPr>
        <p:spPr>
          <a:xfrm>
            <a:off x="6527415" y="4544292"/>
            <a:ext cx="3885681" cy="1372403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3" name="CasellaDiTesto 82">
            <a:extLst>
              <a:ext uri="{FF2B5EF4-FFF2-40B4-BE49-F238E27FC236}">
                <a16:creationId xmlns:a16="http://schemas.microsoft.com/office/drawing/2014/main" id="{1F3D920B-00B7-BAF3-3655-1B31C5728DBE}"/>
              </a:ext>
            </a:extLst>
          </p:cNvPr>
          <p:cNvSpPr txBox="1"/>
          <p:nvPr/>
        </p:nvSpPr>
        <p:spPr>
          <a:xfrm>
            <a:off x="6642342" y="4630328"/>
            <a:ext cx="3655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tx2"/>
                </a:solidFill>
              </a:rPr>
              <a:t>Light and dense clusters.</a:t>
            </a:r>
          </a:p>
          <a:p>
            <a:pPr algn="ctr"/>
            <a:r>
              <a:rPr lang="it-IT" sz="2400" b="1" dirty="0">
                <a:solidFill>
                  <a:schemeClr val="tx2"/>
                </a:solidFill>
              </a:rPr>
              <a:t>Low </a:t>
            </a:r>
            <a:r>
              <a:rPr lang="it-IT" sz="2400" b="1" dirty="0" err="1">
                <a:solidFill>
                  <a:schemeClr val="tx2"/>
                </a:solidFill>
              </a:rPr>
              <a:t>metallicities</a:t>
            </a:r>
            <a:r>
              <a:rPr lang="it-IT" sz="2400" b="1" dirty="0">
                <a:solidFill>
                  <a:schemeClr val="tx2"/>
                </a:solidFill>
              </a:rPr>
              <a:t>.</a:t>
            </a:r>
          </a:p>
          <a:p>
            <a:pPr algn="ctr"/>
            <a:r>
              <a:rPr lang="it-IT" sz="2400" b="1" dirty="0">
                <a:solidFill>
                  <a:schemeClr val="tx2"/>
                </a:solidFill>
              </a:rPr>
              <a:t>«Fast» </a:t>
            </a:r>
            <a:r>
              <a:rPr lang="it-IT" sz="2400" b="1" dirty="0" err="1">
                <a:solidFill>
                  <a:schemeClr val="tx2"/>
                </a:solidFill>
              </a:rPr>
              <a:t>process</a:t>
            </a:r>
            <a:r>
              <a:rPr lang="it-IT" sz="2400" b="1" dirty="0">
                <a:solidFill>
                  <a:schemeClr val="tx2"/>
                </a:solidFill>
              </a:rPr>
              <a:t> ( </a:t>
            </a:r>
            <a:r>
              <a:rPr lang="it-IT" sz="2400" b="1" dirty="0" err="1">
                <a:solidFill>
                  <a:schemeClr val="tx2"/>
                </a:solidFill>
              </a:rPr>
              <a:t>few</a:t>
            </a:r>
            <a:r>
              <a:rPr lang="it-IT" sz="2400" b="1" dirty="0">
                <a:solidFill>
                  <a:schemeClr val="tx2"/>
                </a:solidFill>
              </a:rPr>
              <a:t> Myr ).</a:t>
            </a:r>
          </a:p>
        </p:txBody>
      </p:sp>
      <p:sp>
        <p:nvSpPr>
          <p:cNvPr id="85" name="Ovale 84">
            <a:extLst>
              <a:ext uri="{FF2B5EF4-FFF2-40B4-BE49-F238E27FC236}">
                <a16:creationId xmlns:a16="http://schemas.microsoft.com/office/drawing/2014/main" id="{0C81A247-8400-D544-00E3-5B330D601C51}"/>
              </a:ext>
            </a:extLst>
          </p:cNvPr>
          <p:cNvSpPr/>
          <p:nvPr/>
        </p:nvSpPr>
        <p:spPr>
          <a:xfrm>
            <a:off x="1668835" y="2998127"/>
            <a:ext cx="1149342" cy="1135520"/>
          </a:xfrm>
          <a:prstGeom prst="ellipse">
            <a:avLst/>
          </a:prstGeom>
          <a:noFill/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634779923">
                  <a:custGeom>
                    <a:avLst/>
                    <a:gdLst>
                      <a:gd name="csX0" fmla="*/ 0 w 3962433"/>
                      <a:gd name="csY0" fmla="*/ 1855448 h 3710895"/>
                      <a:gd name="csX1" fmla="*/ 1981217 w 3962433"/>
                      <a:gd name="csY1" fmla="*/ 0 h 3710895"/>
                      <a:gd name="csX2" fmla="*/ 3962434 w 3962433"/>
                      <a:gd name="csY2" fmla="*/ 1855448 h 3710895"/>
                      <a:gd name="csX3" fmla="*/ 1981217 w 3962433"/>
                      <a:gd name="csY3" fmla="*/ 3710896 h 3710895"/>
                      <a:gd name="csX4" fmla="*/ 0 w 3962433"/>
                      <a:gd name="csY4" fmla="*/ 1855448 h 37108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962433" h="3710895" extrusionOk="0">
                        <a:moveTo>
                          <a:pt x="0" y="1855448"/>
                        </a:moveTo>
                        <a:cubicBezTo>
                          <a:pt x="-13902" y="914842"/>
                          <a:pt x="891185" y="184370"/>
                          <a:pt x="1981217" y="0"/>
                        </a:cubicBezTo>
                        <a:cubicBezTo>
                          <a:pt x="3242982" y="-88757"/>
                          <a:pt x="4045475" y="790120"/>
                          <a:pt x="3962434" y="1855448"/>
                        </a:cubicBezTo>
                        <a:cubicBezTo>
                          <a:pt x="3979689" y="2876300"/>
                          <a:pt x="3072580" y="3775363"/>
                          <a:pt x="1981217" y="3710896"/>
                        </a:cubicBezTo>
                        <a:cubicBezTo>
                          <a:pt x="896432" y="3725805"/>
                          <a:pt x="-45600" y="2833096"/>
                          <a:pt x="0" y="185544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CasellaDiTesto 86">
                <a:extLst>
                  <a:ext uri="{FF2B5EF4-FFF2-40B4-BE49-F238E27FC236}">
                    <a16:creationId xmlns:a16="http://schemas.microsoft.com/office/drawing/2014/main" id="{7931B35B-4547-810D-1B0F-F8D26D6B3166}"/>
                  </a:ext>
                </a:extLst>
              </p:cNvPr>
              <p:cNvSpPr txBox="1"/>
              <p:nvPr/>
            </p:nvSpPr>
            <p:spPr>
              <a:xfrm>
                <a:off x="4114873" y="5871351"/>
                <a:ext cx="140553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2000" b="0" i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it-IT" sz="2000" b="0" i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≲5 </m:t>
                      </m:r>
                      <m:r>
                        <m:rPr>
                          <m:sty m:val="p"/>
                        </m:rPr>
                        <a:rPr lang="it-IT" sz="2000" b="0" i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Myr</m:t>
                      </m:r>
                    </m:oMath>
                  </m:oMathPara>
                </a14:m>
                <a:endParaRPr lang="it-IT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ptos Narrow" panose="020B0004020202020204" pitchFamily="34" charset="0"/>
                </a:endParaRPr>
              </a:p>
            </p:txBody>
          </p:sp>
        </mc:Choice>
        <mc:Fallback xmlns="">
          <p:sp>
            <p:nvSpPr>
              <p:cNvPr id="87" name="CasellaDiTesto 86">
                <a:extLst>
                  <a:ext uri="{FF2B5EF4-FFF2-40B4-BE49-F238E27FC236}">
                    <a16:creationId xmlns:a16="http://schemas.microsoft.com/office/drawing/2014/main" id="{7931B35B-4547-810D-1B0F-F8D26D6B31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73" y="5871351"/>
                <a:ext cx="1405535" cy="307777"/>
              </a:xfrm>
              <a:prstGeom prst="rect">
                <a:avLst/>
              </a:prstGeom>
              <a:blipFill>
                <a:blip r:embed="rId4"/>
                <a:stretch>
                  <a:fillRect b="-3137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8" name="Gruppo 97">
            <a:extLst>
              <a:ext uri="{FF2B5EF4-FFF2-40B4-BE49-F238E27FC236}">
                <a16:creationId xmlns:a16="http://schemas.microsoft.com/office/drawing/2014/main" id="{93F6692A-30B2-6833-0EDD-797E105CC423}"/>
              </a:ext>
            </a:extLst>
          </p:cNvPr>
          <p:cNvGrpSpPr/>
          <p:nvPr/>
        </p:nvGrpSpPr>
        <p:grpSpPr>
          <a:xfrm>
            <a:off x="1886977" y="3359196"/>
            <a:ext cx="356529" cy="139607"/>
            <a:chOff x="2242738" y="6039521"/>
            <a:chExt cx="871536" cy="293057"/>
          </a:xfrm>
        </p:grpSpPr>
        <p:sp>
          <p:nvSpPr>
            <p:cNvPr id="95" name="Ovale 94">
              <a:extLst>
                <a:ext uri="{FF2B5EF4-FFF2-40B4-BE49-F238E27FC236}">
                  <a16:creationId xmlns:a16="http://schemas.microsoft.com/office/drawing/2014/main" id="{E60C1EC8-5375-297E-328C-696D1639177E}"/>
                </a:ext>
              </a:extLst>
            </p:cNvPr>
            <p:cNvSpPr/>
            <p:nvPr/>
          </p:nvSpPr>
          <p:spPr>
            <a:xfrm rot="5400000">
              <a:off x="2546660" y="5941802"/>
              <a:ext cx="263692" cy="5178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6" name="Stella a 5 punte 95">
              <a:extLst>
                <a:ext uri="{FF2B5EF4-FFF2-40B4-BE49-F238E27FC236}">
                  <a16:creationId xmlns:a16="http://schemas.microsoft.com/office/drawing/2014/main" id="{1B742ECD-2BDE-91BB-6281-39301580D2F7}"/>
                </a:ext>
              </a:extLst>
            </p:cNvPr>
            <p:cNvSpPr/>
            <p:nvPr/>
          </p:nvSpPr>
          <p:spPr>
            <a:xfrm>
              <a:off x="2242738" y="6053364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7" name="Stella a 5 punte 96">
              <a:extLst>
                <a:ext uri="{FF2B5EF4-FFF2-40B4-BE49-F238E27FC236}">
                  <a16:creationId xmlns:a16="http://schemas.microsoft.com/office/drawing/2014/main" id="{A2D4DB13-1C7A-F373-8220-4311F18C872C}"/>
                </a:ext>
              </a:extLst>
            </p:cNvPr>
            <p:cNvSpPr/>
            <p:nvPr/>
          </p:nvSpPr>
          <p:spPr>
            <a:xfrm>
              <a:off x="2818177" y="6039521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99" name="Gruppo 98">
            <a:extLst>
              <a:ext uri="{FF2B5EF4-FFF2-40B4-BE49-F238E27FC236}">
                <a16:creationId xmlns:a16="http://schemas.microsoft.com/office/drawing/2014/main" id="{6835FB95-03AC-3C6C-F13D-F36BF46A0E9C}"/>
              </a:ext>
            </a:extLst>
          </p:cNvPr>
          <p:cNvGrpSpPr/>
          <p:nvPr/>
        </p:nvGrpSpPr>
        <p:grpSpPr>
          <a:xfrm>
            <a:off x="2085873" y="3640442"/>
            <a:ext cx="356529" cy="139607"/>
            <a:chOff x="2242738" y="6039521"/>
            <a:chExt cx="871536" cy="293057"/>
          </a:xfrm>
        </p:grpSpPr>
        <p:sp>
          <p:nvSpPr>
            <p:cNvPr id="100" name="Ovale 99">
              <a:extLst>
                <a:ext uri="{FF2B5EF4-FFF2-40B4-BE49-F238E27FC236}">
                  <a16:creationId xmlns:a16="http://schemas.microsoft.com/office/drawing/2014/main" id="{8DB08C61-632E-E248-BD6C-532801509FF8}"/>
                </a:ext>
              </a:extLst>
            </p:cNvPr>
            <p:cNvSpPr/>
            <p:nvPr/>
          </p:nvSpPr>
          <p:spPr>
            <a:xfrm rot="5400000">
              <a:off x="2546660" y="5941802"/>
              <a:ext cx="263692" cy="5178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1" name="Stella a 5 punte 100">
              <a:extLst>
                <a:ext uri="{FF2B5EF4-FFF2-40B4-BE49-F238E27FC236}">
                  <a16:creationId xmlns:a16="http://schemas.microsoft.com/office/drawing/2014/main" id="{2E6B1732-FF45-76B7-EA01-D07728FDA225}"/>
                </a:ext>
              </a:extLst>
            </p:cNvPr>
            <p:cNvSpPr/>
            <p:nvPr/>
          </p:nvSpPr>
          <p:spPr>
            <a:xfrm>
              <a:off x="2242738" y="6053364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2" name="Stella a 5 punte 101">
              <a:extLst>
                <a:ext uri="{FF2B5EF4-FFF2-40B4-BE49-F238E27FC236}">
                  <a16:creationId xmlns:a16="http://schemas.microsoft.com/office/drawing/2014/main" id="{0CB3B8C3-D991-0301-F308-3E90F411F594}"/>
                </a:ext>
              </a:extLst>
            </p:cNvPr>
            <p:cNvSpPr/>
            <p:nvPr/>
          </p:nvSpPr>
          <p:spPr>
            <a:xfrm>
              <a:off x="2818177" y="6039521"/>
              <a:ext cx="296097" cy="279214"/>
            </a:xfrm>
            <a:prstGeom prst="star5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03" name="Stella a 5 punte 102">
            <a:extLst>
              <a:ext uri="{FF2B5EF4-FFF2-40B4-BE49-F238E27FC236}">
                <a16:creationId xmlns:a16="http://schemas.microsoft.com/office/drawing/2014/main" id="{2B410E1B-4AF5-1BB4-6CFB-0E6FCDE9CA5A}"/>
              </a:ext>
            </a:extLst>
          </p:cNvPr>
          <p:cNvSpPr/>
          <p:nvPr/>
        </p:nvSpPr>
        <p:spPr>
          <a:xfrm>
            <a:off x="2357779" y="3343717"/>
            <a:ext cx="176301" cy="173589"/>
          </a:xfrm>
          <a:prstGeom prst="star5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" name="Stella a 5 punte 103">
            <a:extLst>
              <a:ext uri="{FF2B5EF4-FFF2-40B4-BE49-F238E27FC236}">
                <a16:creationId xmlns:a16="http://schemas.microsoft.com/office/drawing/2014/main" id="{87DBE499-6772-B206-21A5-D8C7B0D79BD5}"/>
              </a:ext>
            </a:extLst>
          </p:cNvPr>
          <p:cNvSpPr/>
          <p:nvPr/>
        </p:nvSpPr>
        <p:spPr>
          <a:xfrm>
            <a:off x="1822980" y="3581739"/>
            <a:ext cx="176301" cy="173589"/>
          </a:xfrm>
          <a:prstGeom prst="star5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5" name="Stella a 5 punte 104">
            <a:extLst>
              <a:ext uri="{FF2B5EF4-FFF2-40B4-BE49-F238E27FC236}">
                <a16:creationId xmlns:a16="http://schemas.microsoft.com/office/drawing/2014/main" id="{FD8CB9EA-B715-3746-8652-5BE98E11B0F7}"/>
              </a:ext>
            </a:extLst>
          </p:cNvPr>
          <p:cNvSpPr/>
          <p:nvPr/>
        </p:nvSpPr>
        <p:spPr>
          <a:xfrm>
            <a:off x="2214184" y="3148055"/>
            <a:ext cx="176301" cy="173589"/>
          </a:xfrm>
          <a:prstGeom prst="star5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6" name="Stella a 5 punte 105">
            <a:extLst>
              <a:ext uri="{FF2B5EF4-FFF2-40B4-BE49-F238E27FC236}">
                <a16:creationId xmlns:a16="http://schemas.microsoft.com/office/drawing/2014/main" id="{1725D452-5F6E-1D88-C40C-657DED77843B}"/>
              </a:ext>
            </a:extLst>
          </p:cNvPr>
          <p:cNvSpPr/>
          <p:nvPr/>
        </p:nvSpPr>
        <p:spPr>
          <a:xfrm>
            <a:off x="2126033" y="3848083"/>
            <a:ext cx="176301" cy="173589"/>
          </a:xfrm>
          <a:prstGeom prst="star5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7" name="Stella a 5 punte 106">
            <a:extLst>
              <a:ext uri="{FF2B5EF4-FFF2-40B4-BE49-F238E27FC236}">
                <a16:creationId xmlns:a16="http://schemas.microsoft.com/office/drawing/2014/main" id="{D9F6646F-4294-BBA7-CA2A-F89FC05BE730}"/>
              </a:ext>
            </a:extLst>
          </p:cNvPr>
          <p:cNvSpPr/>
          <p:nvPr/>
        </p:nvSpPr>
        <p:spPr>
          <a:xfrm>
            <a:off x="2505968" y="3599865"/>
            <a:ext cx="176301" cy="173589"/>
          </a:xfrm>
          <a:prstGeom prst="star5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8" name="Stella a 5 punte 107">
            <a:extLst>
              <a:ext uri="{FF2B5EF4-FFF2-40B4-BE49-F238E27FC236}">
                <a16:creationId xmlns:a16="http://schemas.microsoft.com/office/drawing/2014/main" id="{5F74ECE9-F611-9A1F-4224-3A0FD7E1B79B}"/>
              </a:ext>
            </a:extLst>
          </p:cNvPr>
          <p:cNvSpPr/>
          <p:nvPr/>
        </p:nvSpPr>
        <p:spPr>
          <a:xfrm>
            <a:off x="1974928" y="3140583"/>
            <a:ext cx="151106" cy="149667"/>
          </a:xfrm>
          <a:prstGeom prst="star5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140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E6DF4-C932-579C-2609-C7FACDD4D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Rettangolo 161">
            <a:extLst>
              <a:ext uri="{FF2B5EF4-FFF2-40B4-BE49-F238E27FC236}">
                <a16:creationId xmlns:a16="http://schemas.microsoft.com/office/drawing/2014/main" id="{A3C8ADB0-0C12-4F3D-7904-F416E9CC8C16}"/>
              </a:ext>
            </a:extLst>
          </p:cNvPr>
          <p:cNvSpPr/>
          <p:nvPr/>
        </p:nvSpPr>
        <p:spPr>
          <a:xfrm>
            <a:off x="5714883" y="2008577"/>
            <a:ext cx="1796553" cy="606124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63" name="Rettangolo 162">
            <a:extLst>
              <a:ext uri="{FF2B5EF4-FFF2-40B4-BE49-F238E27FC236}">
                <a16:creationId xmlns:a16="http://schemas.microsoft.com/office/drawing/2014/main" id="{86D5E840-1098-F323-6B4C-3310942B5BC3}"/>
              </a:ext>
            </a:extLst>
          </p:cNvPr>
          <p:cNvSpPr/>
          <p:nvPr/>
        </p:nvSpPr>
        <p:spPr>
          <a:xfrm>
            <a:off x="5722966" y="3254075"/>
            <a:ext cx="1796553" cy="606124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106" name="Connettore 2 105">
            <a:extLst>
              <a:ext uri="{FF2B5EF4-FFF2-40B4-BE49-F238E27FC236}">
                <a16:creationId xmlns:a16="http://schemas.microsoft.com/office/drawing/2014/main" id="{1A060317-5E66-8730-FA24-59C7F6024EF3}"/>
              </a:ext>
            </a:extLst>
          </p:cNvPr>
          <p:cNvCxnSpPr>
            <a:cxnSpLocks/>
          </p:cNvCxnSpPr>
          <p:nvPr/>
        </p:nvCxnSpPr>
        <p:spPr>
          <a:xfrm flipV="1">
            <a:off x="6672243" y="3325655"/>
            <a:ext cx="263837" cy="23241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Ovale 101">
            <a:extLst>
              <a:ext uri="{FF2B5EF4-FFF2-40B4-BE49-F238E27FC236}">
                <a16:creationId xmlns:a16="http://schemas.microsoft.com/office/drawing/2014/main" id="{753E0F7D-03E6-91A5-74EA-4FE640612259}"/>
              </a:ext>
            </a:extLst>
          </p:cNvPr>
          <p:cNvSpPr/>
          <p:nvPr/>
        </p:nvSpPr>
        <p:spPr>
          <a:xfrm rot="4711389">
            <a:off x="6365215" y="4513946"/>
            <a:ext cx="414917" cy="540080"/>
          </a:xfrm>
          <a:prstGeom prst="ellipse">
            <a:avLst/>
          </a:prstGeom>
          <a:noFill/>
          <a:ln w="57150">
            <a:solidFill>
              <a:schemeClr val="tx1">
                <a:lumMod val="50000"/>
                <a:lumOff val="50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" name="Ovale 102">
            <a:extLst>
              <a:ext uri="{FF2B5EF4-FFF2-40B4-BE49-F238E27FC236}">
                <a16:creationId xmlns:a16="http://schemas.microsoft.com/office/drawing/2014/main" id="{CE0AD78D-18B8-362D-69A3-40ABA563FF15}"/>
              </a:ext>
            </a:extLst>
          </p:cNvPr>
          <p:cNvSpPr/>
          <p:nvPr/>
        </p:nvSpPr>
        <p:spPr>
          <a:xfrm rot="4711389">
            <a:off x="6279121" y="4372593"/>
            <a:ext cx="589585" cy="821830"/>
          </a:xfrm>
          <a:prstGeom prst="ellipse">
            <a:avLst/>
          </a:prstGeom>
          <a:noFill/>
          <a:ln w="57150">
            <a:solidFill>
              <a:schemeClr val="tx1">
                <a:lumMod val="50000"/>
                <a:lumOff val="50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8" name="Arco 97">
            <a:extLst>
              <a:ext uri="{FF2B5EF4-FFF2-40B4-BE49-F238E27FC236}">
                <a16:creationId xmlns:a16="http://schemas.microsoft.com/office/drawing/2014/main" id="{D6D77FA9-E76F-9DDB-2E3F-0F9202047041}"/>
              </a:ext>
            </a:extLst>
          </p:cNvPr>
          <p:cNvSpPr/>
          <p:nvPr/>
        </p:nvSpPr>
        <p:spPr>
          <a:xfrm rot="13147645">
            <a:off x="6108242" y="4131202"/>
            <a:ext cx="627244" cy="391160"/>
          </a:xfrm>
          <a:prstGeom prst="arc">
            <a:avLst>
              <a:gd name="adj1" fmla="val 18214919"/>
              <a:gd name="adj2" fmla="val 0"/>
            </a:avLst>
          </a:prstGeom>
          <a:ln>
            <a:solidFill>
              <a:schemeClr val="accent1"/>
            </a:solidFill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13D020D5-BB12-647F-F60D-D6BEC4D9C105}"/>
                  </a:ext>
                </a:extLst>
              </p:cNvPr>
              <p:cNvSpPr txBox="1"/>
              <p:nvPr/>
            </p:nvSpPr>
            <p:spPr>
              <a:xfrm>
                <a:off x="381009" y="1360310"/>
                <a:ext cx="4974456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b="1" dirty="0"/>
                  <a:t>Hierarchical </a:t>
                </a:r>
                <a:r>
                  <a:rPr lang="it-IT" sz="2400" b="1" dirty="0" err="1"/>
                  <a:t>binary</a:t>
                </a:r>
                <a:r>
                  <a:rPr lang="it-IT" sz="2400" b="1" dirty="0"/>
                  <a:t> black hole (BBH) </a:t>
                </a:r>
                <a:r>
                  <a:rPr lang="it-IT" sz="2400" b="1" dirty="0" err="1"/>
                  <a:t>mergers</a:t>
                </a:r>
                <a:r>
                  <a:rPr lang="it-IT" sz="2400" b="1" dirty="0"/>
                  <a:t>: </a:t>
                </a:r>
              </a:p>
              <a:p>
                <a:endParaRPr lang="it-IT" sz="2400" b="1" dirty="0"/>
              </a:p>
              <a:p>
                <a:r>
                  <a:rPr lang="it-IT" sz="2400" dirty="0" err="1"/>
                  <a:t>Triggered</a:t>
                </a:r>
                <a:r>
                  <a:rPr lang="it-IT" sz="2400" dirty="0"/>
                  <a:t> in clusters with </a:t>
                </a:r>
                <a:r>
                  <a:rPr lang="it-IT" sz="2400" i="1" dirty="0"/>
                  <a:t>high </a:t>
                </a:r>
                <a:r>
                  <a:rPr lang="it-IT" sz="2400" i="1" dirty="0" err="1"/>
                  <a:t>escape</a:t>
                </a:r>
                <a:r>
                  <a:rPr lang="it-IT" sz="2400" i="1" dirty="0"/>
                  <a:t> </a:t>
                </a:r>
                <a:r>
                  <a:rPr lang="it-IT" sz="2400" i="1" dirty="0" err="1"/>
                  <a:t>velocities</a:t>
                </a:r>
                <a:r>
                  <a:rPr lang="it-IT" sz="2400" i="1" dirty="0"/>
                  <a:t> </a:t>
                </a:r>
                <a:r>
                  <a:rPr lang="it-IT" sz="2400" dirty="0"/>
                  <a:t>(</a:t>
                </a:r>
                <a14:m>
                  <m:oMath xmlns:m="http://schemas.openxmlformats.org/officeDocument/2006/math"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m:rPr>
                        <m:sty m:val="p"/>
                      </m:rPr>
                      <a:rPr lang="it-IT" sz="2400" b="0" i="0" smtClean="0">
                        <a:latin typeface="Cambria Math" panose="02040503050406030204" pitchFamily="18" charset="0"/>
                      </a:rPr>
                      <m:t>hundreds</m:t>
                    </m:r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it-IT" sz="2400" b="0" i="0" smtClean="0">
                        <a:latin typeface="Cambria Math" panose="02040503050406030204" pitchFamily="18" charset="0"/>
                      </a:rPr>
                      <m:t>km</m:t>
                    </m:r>
                    <m:r>
                      <a:rPr lang="it-IT" sz="2400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it-IT" sz="2400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it-IT" sz="2400" dirty="0"/>
                  <a:t>).</a:t>
                </a:r>
              </a:p>
              <a:p>
                <a:endParaRPr lang="it-IT" sz="2400" dirty="0"/>
              </a:p>
              <a:p>
                <a:r>
                  <a:rPr lang="it-IT" sz="2400" dirty="0"/>
                  <a:t>Assembly of an IMBH from stellar mass black </a:t>
                </a:r>
                <a:r>
                  <a:rPr lang="it-IT" sz="2400" dirty="0" err="1"/>
                  <a:t>holes</a:t>
                </a:r>
                <a:r>
                  <a:rPr lang="it-IT" sz="2400" dirty="0"/>
                  <a:t>.</a:t>
                </a:r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13D020D5-BB12-647F-F60D-D6BEC4D9C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9" y="1360310"/>
                <a:ext cx="4974456" cy="3046988"/>
              </a:xfrm>
              <a:prstGeom prst="rect">
                <a:avLst/>
              </a:prstGeom>
              <a:blipFill>
                <a:blip r:embed="rId2"/>
                <a:stretch>
                  <a:fillRect l="-1961" t="-1600" r="-1471" b="-36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olo 4">
            <a:extLst>
              <a:ext uri="{FF2B5EF4-FFF2-40B4-BE49-F238E27FC236}">
                <a16:creationId xmlns:a16="http://schemas.microsoft.com/office/drawing/2014/main" id="{42C667E8-A576-2748-A622-5D5C3E0A8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70" y="-1375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dirty="0"/>
              <a:t>IMBH </a:t>
            </a:r>
            <a:r>
              <a:rPr lang="it-IT" sz="2400" dirty="0" err="1"/>
              <a:t>formation</a:t>
            </a:r>
            <a:r>
              <a:rPr lang="it-IT" sz="2400" dirty="0"/>
              <a:t> in star clusters: </a:t>
            </a:r>
            <a:r>
              <a:rPr lang="it-IT" sz="2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hierarchical</a:t>
            </a:r>
            <a:r>
              <a:rPr lang="it-IT" sz="2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sz="24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mergers</a:t>
            </a:r>
            <a:endParaRPr lang="it-IT" sz="2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BFBCADDF-F535-3A58-14E1-67F809DC47EE}"/>
              </a:ext>
            </a:extLst>
          </p:cNvPr>
          <p:cNvGrpSpPr/>
          <p:nvPr/>
        </p:nvGrpSpPr>
        <p:grpSpPr>
          <a:xfrm>
            <a:off x="6121573" y="1549403"/>
            <a:ext cx="788365" cy="3953666"/>
            <a:chOff x="4488203" y="1523109"/>
            <a:chExt cx="788365" cy="3953666"/>
          </a:xfrm>
        </p:grpSpPr>
        <p:sp>
          <p:nvSpPr>
            <p:cNvPr id="47" name="Ovale 46">
              <a:extLst>
                <a:ext uri="{FF2B5EF4-FFF2-40B4-BE49-F238E27FC236}">
                  <a16:creationId xmlns:a16="http://schemas.microsoft.com/office/drawing/2014/main" id="{68E13437-BF87-6818-52ED-9AF8C8CB4E24}"/>
                </a:ext>
              </a:extLst>
            </p:cNvPr>
            <p:cNvSpPr/>
            <p:nvPr/>
          </p:nvSpPr>
          <p:spPr>
            <a:xfrm rot="5400000">
              <a:off x="4885792" y="3815137"/>
              <a:ext cx="263692" cy="5178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50" name="Connettore 2 49">
              <a:extLst>
                <a:ext uri="{FF2B5EF4-FFF2-40B4-BE49-F238E27FC236}">
                  <a16:creationId xmlns:a16="http://schemas.microsoft.com/office/drawing/2014/main" id="{E7E07FBB-76AB-4789-B36D-AFACF01FAE56}"/>
                </a:ext>
              </a:extLst>
            </p:cNvPr>
            <p:cNvCxnSpPr>
              <a:cxnSpLocks/>
            </p:cNvCxnSpPr>
            <p:nvPr/>
          </p:nvCxnSpPr>
          <p:spPr>
            <a:xfrm>
              <a:off x="4985885" y="1662181"/>
              <a:ext cx="0" cy="3814594"/>
            </a:xfrm>
            <a:prstGeom prst="straightConnector1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Ovale 50">
              <a:extLst>
                <a:ext uri="{FF2B5EF4-FFF2-40B4-BE49-F238E27FC236}">
                  <a16:creationId xmlns:a16="http://schemas.microsoft.com/office/drawing/2014/main" id="{E4D25E12-AC92-EFC9-A478-D39A254584C4}"/>
                </a:ext>
              </a:extLst>
            </p:cNvPr>
            <p:cNvSpPr/>
            <p:nvPr/>
          </p:nvSpPr>
          <p:spPr>
            <a:xfrm rot="5400000">
              <a:off x="4867799" y="1468482"/>
              <a:ext cx="263692" cy="51786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4" name="Arco 63">
              <a:extLst>
                <a:ext uri="{FF2B5EF4-FFF2-40B4-BE49-F238E27FC236}">
                  <a16:creationId xmlns:a16="http://schemas.microsoft.com/office/drawing/2014/main" id="{1FACD946-6EB2-9C6D-B674-D260D40FEE2F}"/>
                </a:ext>
              </a:extLst>
            </p:cNvPr>
            <p:cNvSpPr/>
            <p:nvPr/>
          </p:nvSpPr>
          <p:spPr>
            <a:xfrm rot="11432568">
              <a:off x="4488203" y="1523109"/>
              <a:ext cx="627244" cy="391160"/>
            </a:xfrm>
            <a:prstGeom prst="arc">
              <a:avLst/>
            </a:prstGeom>
            <a:ln>
              <a:headEnd type="triangle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49" name="Ovale 48">
              <a:extLst>
                <a:ext uri="{FF2B5EF4-FFF2-40B4-BE49-F238E27FC236}">
                  <a16:creationId xmlns:a16="http://schemas.microsoft.com/office/drawing/2014/main" id="{FE80BCC5-CFDD-0057-EA39-9F2E50B2E885}"/>
                </a:ext>
              </a:extLst>
            </p:cNvPr>
            <p:cNvSpPr/>
            <p:nvPr/>
          </p:nvSpPr>
          <p:spPr>
            <a:xfrm rot="4271160">
              <a:off x="4888586" y="2105869"/>
              <a:ext cx="263692" cy="4442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8" name="Ovale 47">
              <a:extLst>
                <a:ext uri="{FF2B5EF4-FFF2-40B4-BE49-F238E27FC236}">
                  <a16:creationId xmlns:a16="http://schemas.microsoft.com/office/drawing/2014/main" id="{4E710811-9E32-89F3-2F94-2D59DC93461B}"/>
                </a:ext>
              </a:extLst>
            </p:cNvPr>
            <p:cNvSpPr/>
            <p:nvPr/>
          </p:nvSpPr>
          <p:spPr>
            <a:xfrm rot="4574471">
              <a:off x="4865370" y="2798692"/>
              <a:ext cx="263692" cy="26681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66" name="Ovale 65">
            <a:extLst>
              <a:ext uri="{FF2B5EF4-FFF2-40B4-BE49-F238E27FC236}">
                <a16:creationId xmlns:a16="http://schemas.microsoft.com/office/drawing/2014/main" id="{FDF875CE-426C-EB55-274A-64D12F6B7CB4}"/>
              </a:ext>
            </a:extLst>
          </p:cNvPr>
          <p:cNvSpPr/>
          <p:nvPr/>
        </p:nvSpPr>
        <p:spPr>
          <a:xfrm>
            <a:off x="6456238" y="5550144"/>
            <a:ext cx="313844" cy="30090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0" name="Ovale 69">
            <a:extLst>
              <a:ext uri="{FF2B5EF4-FFF2-40B4-BE49-F238E27FC236}">
                <a16:creationId xmlns:a16="http://schemas.microsoft.com/office/drawing/2014/main" id="{79926A78-BC01-62E4-6A1A-D54FC23A9C45}"/>
              </a:ext>
            </a:extLst>
          </p:cNvPr>
          <p:cNvSpPr/>
          <p:nvPr/>
        </p:nvSpPr>
        <p:spPr>
          <a:xfrm>
            <a:off x="6306075" y="1658534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1" name="Ovale 70">
            <a:extLst>
              <a:ext uri="{FF2B5EF4-FFF2-40B4-BE49-F238E27FC236}">
                <a16:creationId xmlns:a16="http://schemas.microsoft.com/office/drawing/2014/main" id="{3765070E-1492-F2A6-AC62-7E6072D8AEE5}"/>
              </a:ext>
            </a:extLst>
          </p:cNvPr>
          <p:cNvSpPr/>
          <p:nvPr/>
        </p:nvSpPr>
        <p:spPr>
          <a:xfrm>
            <a:off x="6829245" y="1672728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2" name="Ovale 71">
            <a:extLst>
              <a:ext uri="{FF2B5EF4-FFF2-40B4-BE49-F238E27FC236}">
                <a16:creationId xmlns:a16="http://schemas.microsoft.com/office/drawing/2014/main" id="{1EAEE0C6-3BF7-7614-C061-3E49D90DF3EA}"/>
              </a:ext>
            </a:extLst>
          </p:cNvPr>
          <p:cNvSpPr/>
          <p:nvPr/>
        </p:nvSpPr>
        <p:spPr>
          <a:xfrm>
            <a:off x="6054757" y="1675040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3" name="Ovale 72">
            <a:extLst>
              <a:ext uri="{FF2B5EF4-FFF2-40B4-BE49-F238E27FC236}">
                <a16:creationId xmlns:a16="http://schemas.microsoft.com/office/drawing/2014/main" id="{C7327F07-2B36-35A9-9D30-57698EA6ADA7}"/>
              </a:ext>
            </a:extLst>
          </p:cNvPr>
          <p:cNvSpPr/>
          <p:nvPr/>
        </p:nvSpPr>
        <p:spPr>
          <a:xfrm>
            <a:off x="6358764" y="2349561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4" name="Ovale 73">
            <a:extLst>
              <a:ext uri="{FF2B5EF4-FFF2-40B4-BE49-F238E27FC236}">
                <a16:creationId xmlns:a16="http://schemas.microsoft.com/office/drawing/2014/main" id="{77292C62-FA01-7B16-98C4-F3C9AF57019B}"/>
              </a:ext>
            </a:extLst>
          </p:cNvPr>
          <p:cNvSpPr/>
          <p:nvPr/>
        </p:nvSpPr>
        <p:spPr>
          <a:xfrm>
            <a:off x="6786527" y="2182924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7" name="Arco 76">
            <a:extLst>
              <a:ext uri="{FF2B5EF4-FFF2-40B4-BE49-F238E27FC236}">
                <a16:creationId xmlns:a16="http://schemas.microsoft.com/office/drawing/2014/main" id="{6D595778-FD78-28FE-1275-13982B346040}"/>
              </a:ext>
            </a:extLst>
          </p:cNvPr>
          <p:cNvSpPr/>
          <p:nvPr/>
        </p:nvSpPr>
        <p:spPr>
          <a:xfrm rot="5770960">
            <a:off x="6853958" y="1939633"/>
            <a:ext cx="627244" cy="391160"/>
          </a:xfrm>
          <a:prstGeom prst="arc">
            <a:avLst>
              <a:gd name="adj1" fmla="val 15434850"/>
              <a:gd name="adj2" fmla="val 0"/>
            </a:avLst>
          </a:prstGeom>
          <a:ln>
            <a:solidFill>
              <a:schemeClr val="accent1"/>
            </a:solidFill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5" name="Ovale 74">
            <a:extLst>
              <a:ext uri="{FF2B5EF4-FFF2-40B4-BE49-F238E27FC236}">
                <a16:creationId xmlns:a16="http://schemas.microsoft.com/office/drawing/2014/main" id="{F88D4774-4CF1-E306-08E9-D0101F719B03}"/>
              </a:ext>
            </a:extLst>
          </p:cNvPr>
          <p:cNvSpPr/>
          <p:nvPr/>
        </p:nvSpPr>
        <p:spPr>
          <a:xfrm>
            <a:off x="7030808" y="2355325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79" name="Connettore 2 78">
            <a:extLst>
              <a:ext uri="{FF2B5EF4-FFF2-40B4-BE49-F238E27FC236}">
                <a16:creationId xmlns:a16="http://schemas.microsoft.com/office/drawing/2014/main" id="{26037C4E-E85C-1645-90FD-73EE67FF441B}"/>
              </a:ext>
            </a:extLst>
          </p:cNvPr>
          <p:cNvCxnSpPr>
            <a:cxnSpLocks/>
          </p:cNvCxnSpPr>
          <p:nvPr/>
        </p:nvCxnSpPr>
        <p:spPr>
          <a:xfrm flipH="1" flipV="1">
            <a:off x="6499901" y="2061635"/>
            <a:ext cx="131926" cy="282057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Ovale 81">
            <a:extLst>
              <a:ext uri="{FF2B5EF4-FFF2-40B4-BE49-F238E27FC236}">
                <a16:creationId xmlns:a16="http://schemas.microsoft.com/office/drawing/2014/main" id="{7C1A640C-7EC0-50F8-834B-A1B67CF2F027}"/>
              </a:ext>
            </a:extLst>
          </p:cNvPr>
          <p:cNvSpPr/>
          <p:nvPr/>
        </p:nvSpPr>
        <p:spPr>
          <a:xfrm>
            <a:off x="6403247" y="2896394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3" name="Ovale 82">
            <a:extLst>
              <a:ext uri="{FF2B5EF4-FFF2-40B4-BE49-F238E27FC236}">
                <a16:creationId xmlns:a16="http://schemas.microsoft.com/office/drawing/2014/main" id="{539BBD59-3C4F-FBCE-34CC-872E937FC46F}"/>
              </a:ext>
            </a:extLst>
          </p:cNvPr>
          <p:cNvSpPr/>
          <p:nvPr/>
        </p:nvSpPr>
        <p:spPr>
          <a:xfrm>
            <a:off x="6707719" y="2841747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5" name="Ovale 84">
            <a:extLst>
              <a:ext uri="{FF2B5EF4-FFF2-40B4-BE49-F238E27FC236}">
                <a16:creationId xmlns:a16="http://schemas.microsoft.com/office/drawing/2014/main" id="{F23F38D5-CF2D-BCA3-6192-D130AF56D7D4}"/>
              </a:ext>
            </a:extLst>
          </p:cNvPr>
          <p:cNvSpPr/>
          <p:nvPr/>
        </p:nvSpPr>
        <p:spPr>
          <a:xfrm rot="4711389">
            <a:off x="6423128" y="2695347"/>
            <a:ext cx="414917" cy="540080"/>
          </a:xfrm>
          <a:prstGeom prst="ellipse">
            <a:avLst/>
          </a:prstGeom>
          <a:noFill/>
          <a:ln w="57150">
            <a:solidFill>
              <a:schemeClr val="bg2">
                <a:lumMod val="90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6" name="Ovale 85">
            <a:extLst>
              <a:ext uri="{FF2B5EF4-FFF2-40B4-BE49-F238E27FC236}">
                <a16:creationId xmlns:a16="http://schemas.microsoft.com/office/drawing/2014/main" id="{DC56F14A-4424-319B-F205-5B7EE585DD22}"/>
              </a:ext>
            </a:extLst>
          </p:cNvPr>
          <p:cNvSpPr/>
          <p:nvPr/>
        </p:nvSpPr>
        <p:spPr>
          <a:xfrm rot="4711389">
            <a:off x="6337034" y="2553994"/>
            <a:ext cx="589585" cy="821830"/>
          </a:xfrm>
          <a:prstGeom prst="ellipse">
            <a:avLst/>
          </a:prstGeom>
          <a:noFill/>
          <a:ln w="57150">
            <a:solidFill>
              <a:schemeClr val="bg2">
                <a:lumMod val="90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7" name="Ovale 86">
            <a:extLst>
              <a:ext uri="{FF2B5EF4-FFF2-40B4-BE49-F238E27FC236}">
                <a16:creationId xmlns:a16="http://schemas.microsoft.com/office/drawing/2014/main" id="{F072191C-9EE2-D56F-4D45-AABA6AE7B1F6}"/>
              </a:ext>
            </a:extLst>
          </p:cNvPr>
          <p:cNvSpPr/>
          <p:nvPr/>
        </p:nvSpPr>
        <p:spPr>
          <a:xfrm>
            <a:off x="6506311" y="3471978"/>
            <a:ext cx="229864" cy="23420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8" name="Ovale 87">
            <a:extLst>
              <a:ext uri="{FF2B5EF4-FFF2-40B4-BE49-F238E27FC236}">
                <a16:creationId xmlns:a16="http://schemas.microsoft.com/office/drawing/2014/main" id="{0BC6929A-FCED-4697-519F-05B94E2B636D}"/>
              </a:ext>
            </a:extLst>
          </p:cNvPr>
          <p:cNvSpPr/>
          <p:nvPr/>
        </p:nvSpPr>
        <p:spPr>
          <a:xfrm>
            <a:off x="6908668" y="3423172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2" name="Arco 91">
            <a:extLst>
              <a:ext uri="{FF2B5EF4-FFF2-40B4-BE49-F238E27FC236}">
                <a16:creationId xmlns:a16="http://schemas.microsoft.com/office/drawing/2014/main" id="{DE686A70-39C8-7050-27D4-5B23450F9440}"/>
              </a:ext>
            </a:extLst>
          </p:cNvPr>
          <p:cNvSpPr/>
          <p:nvPr/>
        </p:nvSpPr>
        <p:spPr>
          <a:xfrm rot="11432568" flipH="1">
            <a:off x="6428616" y="3315182"/>
            <a:ext cx="551142" cy="391160"/>
          </a:xfrm>
          <a:prstGeom prst="arc">
            <a:avLst>
              <a:gd name="adj1" fmla="val 17523713"/>
              <a:gd name="adj2" fmla="val 0"/>
            </a:avLst>
          </a:prstGeom>
          <a:ln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3" name="Ovale 92">
            <a:extLst>
              <a:ext uri="{FF2B5EF4-FFF2-40B4-BE49-F238E27FC236}">
                <a16:creationId xmlns:a16="http://schemas.microsoft.com/office/drawing/2014/main" id="{9CC99FDA-34A1-EC7E-2229-6E0D48EE3B9B}"/>
              </a:ext>
            </a:extLst>
          </p:cNvPr>
          <p:cNvSpPr/>
          <p:nvPr/>
        </p:nvSpPr>
        <p:spPr>
          <a:xfrm>
            <a:off x="6295495" y="3981277"/>
            <a:ext cx="229864" cy="23420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4" name="Ovale 93">
            <a:extLst>
              <a:ext uri="{FF2B5EF4-FFF2-40B4-BE49-F238E27FC236}">
                <a16:creationId xmlns:a16="http://schemas.microsoft.com/office/drawing/2014/main" id="{F8782755-16B9-5881-18C3-FBD75702D582}"/>
              </a:ext>
            </a:extLst>
          </p:cNvPr>
          <p:cNvSpPr/>
          <p:nvPr/>
        </p:nvSpPr>
        <p:spPr>
          <a:xfrm>
            <a:off x="6822396" y="4022468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5" name="Ovale 94">
            <a:extLst>
              <a:ext uri="{FF2B5EF4-FFF2-40B4-BE49-F238E27FC236}">
                <a16:creationId xmlns:a16="http://schemas.microsoft.com/office/drawing/2014/main" id="{1E40B5E4-1FAD-BD76-0EAF-B1B4F8803D02}"/>
              </a:ext>
            </a:extLst>
          </p:cNvPr>
          <p:cNvSpPr/>
          <p:nvPr/>
        </p:nvSpPr>
        <p:spPr>
          <a:xfrm>
            <a:off x="6227261" y="3583858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6" name="Arco 95">
            <a:extLst>
              <a:ext uri="{FF2B5EF4-FFF2-40B4-BE49-F238E27FC236}">
                <a16:creationId xmlns:a16="http://schemas.microsoft.com/office/drawing/2014/main" id="{A9D5A339-D0C0-F314-C4F9-875D33FEDD72}"/>
              </a:ext>
            </a:extLst>
          </p:cNvPr>
          <p:cNvSpPr/>
          <p:nvPr/>
        </p:nvSpPr>
        <p:spPr>
          <a:xfrm rot="19566145" flipH="1">
            <a:off x="6255270" y="3325053"/>
            <a:ext cx="551142" cy="391160"/>
          </a:xfrm>
          <a:prstGeom prst="arc">
            <a:avLst>
              <a:gd name="adj1" fmla="val 17491150"/>
              <a:gd name="adj2" fmla="val 0"/>
            </a:avLst>
          </a:prstGeom>
          <a:ln>
            <a:headEnd type="triangl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7" name="Ovale 96">
            <a:extLst>
              <a:ext uri="{FF2B5EF4-FFF2-40B4-BE49-F238E27FC236}">
                <a16:creationId xmlns:a16="http://schemas.microsoft.com/office/drawing/2014/main" id="{83C1DC4B-981F-E633-56C5-A4FF94617FB7}"/>
              </a:ext>
            </a:extLst>
          </p:cNvPr>
          <p:cNvSpPr/>
          <p:nvPr/>
        </p:nvSpPr>
        <p:spPr>
          <a:xfrm>
            <a:off x="6110796" y="4057793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9" name="Ovale 98">
            <a:extLst>
              <a:ext uri="{FF2B5EF4-FFF2-40B4-BE49-F238E27FC236}">
                <a16:creationId xmlns:a16="http://schemas.microsoft.com/office/drawing/2014/main" id="{7C81A372-36BA-7552-478A-A86C69DEDF22}"/>
              </a:ext>
            </a:extLst>
          </p:cNvPr>
          <p:cNvSpPr/>
          <p:nvPr/>
        </p:nvSpPr>
        <p:spPr>
          <a:xfrm>
            <a:off x="6328611" y="4666935"/>
            <a:ext cx="229864" cy="23420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0" name="Ovale 99">
            <a:extLst>
              <a:ext uri="{FF2B5EF4-FFF2-40B4-BE49-F238E27FC236}">
                <a16:creationId xmlns:a16="http://schemas.microsoft.com/office/drawing/2014/main" id="{3136BB83-290C-BBE3-31BB-2348E5C990F1}"/>
              </a:ext>
            </a:extLst>
          </p:cNvPr>
          <p:cNvSpPr/>
          <p:nvPr/>
        </p:nvSpPr>
        <p:spPr>
          <a:xfrm>
            <a:off x="6690788" y="4622257"/>
            <a:ext cx="143178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1" name="Ovale 100">
            <a:extLst>
              <a:ext uri="{FF2B5EF4-FFF2-40B4-BE49-F238E27FC236}">
                <a16:creationId xmlns:a16="http://schemas.microsoft.com/office/drawing/2014/main" id="{6B6FCFF9-3BD6-4FD0-9AC0-F813F35B2CDA}"/>
              </a:ext>
            </a:extLst>
          </p:cNvPr>
          <p:cNvSpPr/>
          <p:nvPr/>
        </p:nvSpPr>
        <p:spPr>
          <a:xfrm rot="4737992">
            <a:off x="6486880" y="4579188"/>
            <a:ext cx="234204" cy="36289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" name="Ovale 103">
            <a:extLst>
              <a:ext uri="{FF2B5EF4-FFF2-40B4-BE49-F238E27FC236}">
                <a16:creationId xmlns:a16="http://schemas.microsoft.com/office/drawing/2014/main" id="{D5265925-A231-4AC6-CEFD-5BFAFF79E837}"/>
              </a:ext>
            </a:extLst>
          </p:cNvPr>
          <p:cNvSpPr/>
          <p:nvPr/>
        </p:nvSpPr>
        <p:spPr>
          <a:xfrm>
            <a:off x="9810809" y="3806323"/>
            <a:ext cx="154730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5" name="Ovale 104">
            <a:extLst>
              <a:ext uri="{FF2B5EF4-FFF2-40B4-BE49-F238E27FC236}">
                <a16:creationId xmlns:a16="http://schemas.microsoft.com/office/drawing/2014/main" id="{2150436E-430F-FE91-BB4F-6F990013C6F3}"/>
              </a:ext>
            </a:extLst>
          </p:cNvPr>
          <p:cNvSpPr/>
          <p:nvPr/>
        </p:nvSpPr>
        <p:spPr>
          <a:xfrm>
            <a:off x="9136115" y="3266830"/>
            <a:ext cx="154730" cy="14780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18" name="Immagine 117" descr="The globular cluster Omega Centauri* | ESO Italia">
            <a:extLst>
              <a:ext uri="{FF2B5EF4-FFF2-40B4-BE49-F238E27FC236}">
                <a16:creationId xmlns:a16="http://schemas.microsoft.com/office/drawing/2014/main" id="{04D4A46F-72AF-0E74-7794-89BC5B308C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169" r="19717" b="8328"/>
          <a:stretch>
            <a:fillRect/>
          </a:stretch>
        </p:blipFill>
        <p:spPr>
          <a:xfrm>
            <a:off x="7173916" y="1577793"/>
            <a:ext cx="4485346" cy="4351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9" name="Ovale 118">
            <a:extLst>
              <a:ext uri="{FF2B5EF4-FFF2-40B4-BE49-F238E27FC236}">
                <a16:creationId xmlns:a16="http://schemas.microsoft.com/office/drawing/2014/main" id="{1878A021-6483-3E64-CE87-6E2588B7B55A}"/>
              </a:ext>
            </a:extLst>
          </p:cNvPr>
          <p:cNvSpPr/>
          <p:nvPr/>
        </p:nvSpPr>
        <p:spPr>
          <a:xfrm>
            <a:off x="8823849" y="3198574"/>
            <a:ext cx="1149342" cy="1135520"/>
          </a:xfrm>
          <a:prstGeom prst="ellipse">
            <a:avLst/>
          </a:prstGeom>
          <a:noFill/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634779923">
                  <a:custGeom>
                    <a:avLst/>
                    <a:gdLst>
                      <a:gd name="csX0" fmla="*/ 0 w 3962433"/>
                      <a:gd name="csY0" fmla="*/ 1855448 h 3710895"/>
                      <a:gd name="csX1" fmla="*/ 1981217 w 3962433"/>
                      <a:gd name="csY1" fmla="*/ 0 h 3710895"/>
                      <a:gd name="csX2" fmla="*/ 3962434 w 3962433"/>
                      <a:gd name="csY2" fmla="*/ 1855448 h 3710895"/>
                      <a:gd name="csX3" fmla="*/ 1981217 w 3962433"/>
                      <a:gd name="csY3" fmla="*/ 3710896 h 3710895"/>
                      <a:gd name="csX4" fmla="*/ 0 w 3962433"/>
                      <a:gd name="csY4" fmla="*/ 1855448 h 37108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962433" h="3710895" extrusionOk="0">
                        <a:moveTo>
                          <a:pt x="0" y="1855448"/>
                        </a:moveTo>
                        <a:cubicBezTo>
                          <a:pt x="-13902" y="914842"/>
                          <a:pt x="891185" y="184370"/>
                          <a:pt x="1981217" y="0"/>
                        </a:cubicBezTo>
                        <a:cubicBezTo>
                          <a:pt x="3242982" y="-88757"/>
                          <a:pt x="4045475" y="790120"/>
                          <a:pt x="3962434" y="1855448"/>
                        </a:cubicBezTo>
                        <a:cubicBezTo>
                          <a:pt x="3979689" y="2876300"/>
                          <a:pt x="3072580" y="3775363"/>
                          <a:pt x="1981217" y="3710896"/>
                        </a:cubicBezTo>
                        <a:cubicBezTo>
                          <a:pt x="896432" y="3725805"/>
                          <a:pt x="-45600" y="2833096"/>
                          <a:pt x="0" y="185544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grpSp>
        <p:nvGrpSpPr>
          <p:cNvPr id="142" name="Gruppo 141">
            <a:extLst>
              <a:ext uri="{FF2B5EF4-FFF2-40B4-BE49-F238E27FC236}">
                <a16:creationId xmlns:a16="http://schemas.microsoft.com/office/drawing/2014/main" id="{46A2B611-6FEE-75AB-7B10-06A18DA16B3E}"/>
              </a:ext>
            </a:extLst>
          </p:cNvPr>
          <p:cNvGrpSpPr/>
          <p:nvPr/>
        </p:nvGrpSpPr>
        <p:grpSpPr>
          <a:xfrm>
            <a:off x="9092343" y="3881404"/>
            <a:ext cx="431275" cy="350803"/>
            <a:chOff x="7245875" y="5535647"/>
            <a:chExt cx="666348" cy="521281"/>
          </a:xfrm>
        </p:grpSpPr>
        <p:sp>
          <p:nvSpPr>
            <p:cNvPr id="143" name="Ovale 142">
              <a:extLst>
                <a:ext uri="{FF2B5EF4-FFF2-40B4-BE49-F238E27FC236}">
                  <a16:creationId xmlns:a16="http://schemas.microsoft.com/office/drawing/2014/main" id="{AB4A1855-6998-5391-A2B8-1D5850A1D027}"/>
                </a:ext>
              </a:extLst>
            </p:cNvPr>
            <p:cNvSpPr/>
            <p:nvPr/>
          </p:nvSpPr>
          <p:spPr>
            <a:xfrm>
              <a:off x="7347719" y="5909127"/>
              <a:ext cx="143178" cy="14780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44" name="Ovale 143">
              <a:extLst>
                <a:ext uri="{FF2B5EF4-FFF2-40B4-BE49-F238E27FC236}">
                  <a16:creationId xmlns:a16="http://schemas.microsoft.com/office/drawing/2014/main" id="{613F2C82-BD40-C442-3C20-CB80A1EE133B}"/>
                </a:ext>
              </a:extLst>
            </p:cNvPr>
            <p:cNvSpPr/>
            <p:nvPr/>
          </p:nvSpPr>
          <p:spPr>
            <a:xfrm>
              <a:off x="7245875" y="5693235"/>
              <a:ext cx="143178" cy="14780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45" name="Ovale 144">
              <a:extLst>
                <a:ext uri="{FF2B5EF4-FFF2-40B4-BE49-F238E27FC236}">
                  <a16:creationId xmlns:a16="http://schemas.microsoft.com/office/drawing/2014/main" id="{5F7ABC8C-FECF-FB0E-12BD-7C2ECAEDD48F}"/>
                </a:ext>
              </a:extLst>
            </p:cNvPr>
            <p:cNvSpPr/>
            <p:nvPr/>
          </p:nvSpPr>
          <p:spPr>
            <a:xfrm>
              <a:off x="7769045" y="5707429"/>
              <a:ext cx="143178" cy="14780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46" name="Ovale 145">
              <a:extLst>
                <a:ext uri="{FF2B5EF4-FFF2-40B4-BE49-F238E27FC236}">
                  <a16:creationId xmlns:a16="http://schemas.microsoft.com/office/drawing/2014/main" id="{9504473E-AF6C-40D4-1A8F-328C3079A0C3}"/>
                </a:ext>
              </a:extLst>
            </p:cNvPr>
            <p:cNvSpPr/>
            <p:nvPr/>
          </p:nvSpPr>
          <p:spPr>
            <a:xfrm rot="4574471">
              <a:off x="7248436" y="5754677"/>
              <a:ext cx="263692" cy="26681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47" name="Ovale 146">
              <a:extLst>
                <a:ext uri="{FF2B5EF4-FFF2-40B4-BE49-F238E27FC236}">
                  <a16:creationId xmlns:a16="http://schemas.microsoft.com/office/drawing/2014/main" id="{E7BAF2E9-C386-7DC4-3871-A728CB9F26D5}"/>
                </a:ext>
              </a:extLst>
            </p:cNvPr>
            <p:cNvSpPr/>
            <p:nvPr/>
          </p:nvSpPr>
          <p:spPr>
            <a:xfrm>
              <a:off x="7469629" y="5535647"/>
              <a:ext cx="105921" cy="106328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grpSp>
        <p:nvGrpSpPr>
          <p:cNvPr id="148" name="Gruppo 147">
            <a:extLst>
              <a:ext uri="{FF2B5EF4-FFF2-40B4-BE49-F238E27FC236}">
                <a16:creationId xmlns:a16="http://schemas.microsoft.com/office/drawing/2014/main" id="{A165D214-406F-CABF-F91B-904EB5CEF8CC}"/>
              </a:ext>
            </a:extLst>
          </p:cNvPr>
          <p:cNvGrpSpPr/>
          <p:nvPr/>
        </p:nvGrpSpPr>
        <p:grpSpPr>
          <a:xfrm rot="6303577">
            <a:off x="9232910" y="3500274"/>
            <a:ext cx="431275" cy="350803"/>
            <a:chOff x="7245875" y="5535647"/>
            <a:chExt cx="666348" cy="521281"/>
          </a:xfrm>
        </p:grpSpPr>
        <p:sp>
          <p:nvSpPr>
            <p:cNvPr id="149" name="Ovale 148">
              <a:extLst>
                <a:ext uri="{FF2B5EF4-FFF2-40B4-BE49-F238E27FC236}">
                  <a16:creationId xmlns:a16="http://schemas.microsoft.com/office/drawing/2014/main" id="{6C2AD7C2-8B2E-B390-23BE-210D6F5A8F82}"/>
                </a:ext>
              </a:extLst>
            </p:cNvPr>
            <p:cNvSpPr/>
            <p:nvPr/>
          </p:nvSpPr>
          <p:spPr>
            <a:xfrm>
              <a:off x="7347719" y="5909127"/>
              <a:ext cx="143178" cy="14780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50" name="Ovale 149">
              <a:extLst>
                <a:ext uri="{FF2B5EF4-FFF2-40B4-BE49-F238E27FC236}">
                  <a16:creationId xmlns:a16="http://schemas.microsoft.com/office/drawing/2014/main" id="{4E3E9176-49A6-A4B7-6892-09407BECFA3F}"/>
                </a:ext>
              </a:extLst>
            </p:cNvPr>
            <p:cNvSpPr/>
            <p:nvPr/>
          </p:nvSpPr>
          <p:spPr>
            <a:xfrm>
              <a:off x="7245875" y="5693235"/>
              <a:ext cx="143178" cy="14780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51" name="Ovale 150">
              <a:extLst>
                <a:ext uri="{FF2B5EF4-FFF2-40B4-BE49-F238E27FC236}">
                  <a16:creationId xmlns:a16="http://schemas.microsoft.com/office/drawing/2014/main" id="{D208B3E5-AF37-3559-42FD-E3EA62989492}"/>
                </a:ext>
              </a:extLst>
            </p:cNvPr>
            <p:cNvSpPr/>
            <p:nvPr/>
          </p:nvSpPr>
          <p:spPr>
            <a:xfrm>
              <a:off x="7769045" y="5707429"/>
              <a:ext cx="143178" cy="147801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52" name="Ovale 151">
              <a:extLst>
                <a:ext uri="{FF2B5EF4-FFF2-40B4-BE49-F238E27FC236}">
                  <a16:creationId xmlns:a16="http://schemas.microsoft.com/office/drawing/2014/main" id="{97C3D38E-1B73-0BBE-29B5-97273EB997EA}"/>
                </a:ext>
              </a:extLst>
            </p:cNvPr>
            <p:cNvSpPr/>
            <p:nvPr/>
          </p:nvSpPr>
          <p:spPr>
            <a:xfrm rot="4574471">
              <a:off x="7248436" y="5754677"/>
              <a:ext cx="263692" cy="26681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53" name="Ovale 152">
              <a:extLst>
                <a:ext uri="{FF2B5EF4-FFF2-40B4-BE49-F238E27FC236}">
                  <a16:creationId xmlns:a16="http://schemas.microsoft.com/office/drawing/2014/main" id="{ACE375C4-5B9E-1D2D-E94B-70D97CE92C88}"/>
                </a:ext>
              </a:extLst>
            </p:cNvPr>
            <p:cNvSpPr/>
            <p:nvPr/>
          </p:nvSpPr>
          <p:spPr>
            <a:xfrm>
              <a:off x="7469629" y="5535647"/>
              <a:ext cx="105921" cy="106328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154" name="Ovale 153">
            <a:extLst>
              <a:ext uri="{FF2B5EF4-FFF2-40B4-BE49-F238E27FC236}">
                <a16:creationId xmlns:a16="http://schemas.microsoft.com/office/drawing/2014/main" id="{0634A444-781C-7CB7-55AD-1C34D2C6CB30}"/>
              </a:ext>
            </a:extLst>
          </p:cNvPr>
          <p:cNvSpPr/>
          <p:nvPr/>
        </p:nvSpPr>
        <p:spPr>
          <a:xfrm>
            <a:off x="9023789" y="3640888"/>
            <a:ext cx="112326" cy="11257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5" name="Ovale 154">
            <a:extLst>
              <a:ext uri="{FF2B5EF4-FFF2-40B4-BE49-F238E27FC236}">
                <a16:creationId xmlns:a16="http://schemas.microsoft.com/office/drawing/2014/main" id="{266FDF29-E113-45E5-EAB3-5FC352E2ADB8}"/>
              </a:ext>
            </a:extLst>
          </p:cNvPr>
          <p:cNvSpPr/>
          <p:nvPr/>
        </p:nvSpPr>
        <p:spPr>
          <a:xfrm>
            <a:off x="9619673" y="3823936"/>
            <a:ext cx="112326" cy="11257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CasellaDiTesto 155">
                <a:extLst>
                  <a:ext uri="{FF2B5EF4-FFF2-40B4-BE49-F238E27FC236}">
                    <a16:creationId xmlns:a16="http://schemas.microsoft.com/office/drawing/2014/main" id="{B1A82819-ED22-72E3-6551-1714DBDA197D}"/>
                  </a:ext>
                </a:extLst>
              </p:cNvPr>
              <p:cNvSpPr txBox="1"/>
              <p:nvPr/>
            </p:nvSpPr>
            <p:spPr>
              <a:xfrm>
                <a:off x="6005681" y="5992214"/>
                <a:ext cx="133312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it-IT" sz="2400" b="0" i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it-IT" sz="2400" b="0" i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≳5 </m:t>
                      </m:r>
                      <m:r>
                        <m:rPr>
                          <m:sty m:val="p"/>
                        </m:rPr>
                        <a:rPr lang="it-IT" sz="2400" b="0" i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Myr</m:t>
                      </m:r>
                    </m:oMath>
                  </m:oMathPara>
                </a14:m>
                <a:endParaRPr lang="it-IT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ptos Narrow" panose="020B0004020202020204" pitchFamily="34" charset="0"/>
                </a:endParaRPr>
              </a:p>
            </p:txBody>
          </p:sp>
        </mc:Choice>
        <mc:Fallback xmlns="">
          <p:sp>
            <p:nvSpPr>
              <p:cNvPr id="156" name="CasellaDiTesto 155">
                <a:extLst>
                  <a:ext uri="{FF2B5EF4-FFF2-40B4-BE49-F238E27FC236}">
                    <a16:creationId xmlns:a16="http://schemas.microsoft.com/office/drawing/2014/main" id="{B1A82819-ED22-72E3-6551-1714DBDA19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5681" y="5992214"/>
                <a:ext cx="1333121" cy="369332"/>
              </a:xfrm>
              <a:prstGeom prst="rect">
                <a:avLst/>
              </a:prstGeom>
              <a:blipFill>
                <a:blip r:embed="rId4"/>
                <a:stretch>
                  <a:fillRect l="-4110" r="-8219" b="-311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Ovale 157">
            <a:extLst>
              <a:ext uri="{FF2B5EF4-FFF2-40B4-BE49-F238E27FC236}">
                <a16:creationId xmlns:a16="http://schemas.microsoft.com/office/drawing/2014/main" id="{14E05C73-C414-DE11-D325-E654AF24C72D}"/>
              </a:ext>
            </a:extLst>
          </p:cNvPr>
          <p:cNvSpPr/>
          <p:nvPr/>
        </p:nvSpPr>
        <p:spPr>
          <a:xfrm>
            <a:off x="7555852" y="1934952"/>
            <a:ext cx="3721100" cy="3615192"/>
          </a:xfrm>
          <a:prstGeom prst="ellipse">
            <a:avLst/>
          </a:prstGeom>
          <a:noFill/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634779923">
                  <a:custGeom>
                    <a:avLst/>
                    <a:gdLst>
                      <a:gd name="csX0" fmla="*/ 0 w 3962433"/>
                      <a:gd name="csY0" fmla="*/ 1855448 h 3710895"/>
                      <a:gd name="csX1" fmla="*/ 1981217 w 3962433"/>
                      <a:gd name="csY1" fmla="*/ 0 h 3710895"/>
                      <a:gd name="csX2" fmla="*/ 3962434 w 3962433"/>
                      <a:gd name="csY2" fmla="*/ 1855448 h 3710895"/>
                      <a:gd name="csX3" fmla="*/ 1981217 w 3962433"/>
                      <a:gd name="csY3" fmla="*/ 3710896 h 3710895"/>
                      <a:gd name="csX4" fmla="*/ 0 w 3962433"/>
                      <a:gd name="csY4" fmla="*/ 1855448 h 37108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962433" h="3710895" extrusionOk="0">
                        <a:moveTo>
                          <a:pt x="0" y="1855448"/>
                        </a:moveTo>
                        <a:cubicBezTo>
                          <a:pt x="-13902" y="914842"/>
                          <a:pt x="891185" y="184370"/>
                          <a:pt x="1981217" y="0"/>
                        </a:cubicBezTo>
                        <a:cubicBezTo>
                          <a:pt x="3242982" y="-88757"/>
                          <a:pt x="4045475" y="790120"/>
                          <a:pt x="3962434" y="1855448"/>
                        </a:cubicBezTo>
                        <a:cubicBezTo>
                          <a:pt x="3979689" y="2876300"/>
                          <a:pt x="3072580" y="3775363"/>
                          <a:pt x="1981217" y="3710896"/>
                        </a:cubicBezTo>
                        <a:cubicBezTo>
                          <a:pt x="896432" y="3725805"/>
                          <a:pt x="-45600" y="2833096"/>
                          <a:pt x="0" y="185544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9" name="CasellaDiTesto 158">
                <a:extLst>
                  <a:ext uri="{FF2B5EF4-FFF2-40B4-BE49-F238E27FC236}">
                    <a16:creationId xmlns:a16="http://schemas.microsoft.com/office/drawing/2014/main" id="{F602810C-34D0-18B2-523D-46C323C151AF}"/>
                  </a:ext>
                </a:extLst>
              </p:cNvPr>
              <p:cNvSpPr txBox="1"/>
              <p:nvPr/>
            </p:nvSpPr>
            <p:spPr>
              <a:xfrm>
                <a:off x="8448488" y="1169028"/>
                <a:ext cx="1931265" cy="465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it-IT" sz="2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esc</m:t>
                          </m:r>
                        </m:sub>
                      </m:sSub>
                      <m:r>
                        <a:rPr lang="it-IT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rad>
                        <m:radPr>
                          <m:degHide m:val="on"/>
                          <m:ctrlPr>
                            <a:rPr lang="it-IT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it-IT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it-IT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cl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it-IT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it-IT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it-IT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cl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59" name="CasellaDiTesto 158">
                <a:extLst>
                  <a:ext uri="{FF2B5EF4-FFF2-40B4-BE49-F238E27FC236}">
                    <a16:creationId xmlns:a16="http://schemas.microsoft.com/office/drawing/2014/main" id="{F602810C-34D0-18B2-523D-46C323C15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488" y="1169028"/>
                <a:ext cx="1931265" cy="465064"/>
              </a:xfrm>
              <a:prstGeom prst="rect">
                <a:avLst/>
              </a:prstGeom>
              <a:blipFill>
                <a:blip r:embed="rId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0" name="Rettangolo 159">
            <a:extLst>
              <a:ext uri="{FF2B5EF4-FFF2-40B4-BE49-F238E27FC236}">
                <a16:creationId xmlns:a16="http://schemas.microsoft.com/office/drawing/2014/main" id="{E28C4ABE-8568-4950-1225-86F143451476}"/>
              </a:ext>
            </a:extLst>
          </p:cNvPr>
          <p:cNvSpPr/>
          <p:nvPr/>
        </p:nvSpPr>
        <p:spPr>
          <a:xfrm>
            <a:off x="829530" y="4486362"/>
            <a:ext cx="3975244" cy="1335610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61" name="CasellaDiTesto 160">
            <a:extLst>
              <a:ext uri="{FF2B5EF4-FFF2-40B4-BE49-F238E27FC236}">
                <a16:creationId xmlns:a16="http://schemas.microsoft.com/office/drawing/2014/main" id="{41E0696F-52EB-6DCD-B4B8-5781650AE6C5}"/>
              </a:ext>
            </a:extLst>
          </p:cNvPr>
          <p:cNvSpPr txBox="1"/>
          <p:nvPr/>
        </p:nvSpPr>
        <p:spPr>
          <a:xfrm>
            <a:off x="915048" y="4721293"/>
            <a:ext cx="3837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tx2"/>
                </a:solidFill>
              </a:rPr>
              <a:t>Very massive clusters.</a:t>
            </a:r>
          </a:p>
          <a:p>
            <a:pPr algn="ctr"/>
            <a:r>
              <a:rPr lang="it-IT" sz="2400" b="1" dirty="0">
                <a:solidFill>
                  <a:schemeClr val="tx2"/>
                </a:solidFill>
              </a:rPr>
              <a:t>«Slow» </a:t>
            </a:r>
            <a:r>
              <a:rPr lang="it-IT" sz="2400" b="1" dirty="0" err="1">
                <a:solidFill>
                  <a:schemeClr val="tx2"/>
                </a:solidFill>
              </a:rPr>
              <a:t>process</a:t>
            </a:r>
            <a:r>
              <a:rPr lang="it-IT" sz="2400" b="1" dirty="0">
                <a:solidFill>
                  <a:schemeClr val="tx2"/>
                </a:solidFill>
              </a:rPr>
              <a:t> ( 0.1 – 10 Gyr)</a:t>
            </a:r>
          </a:p>
        </p:txBody>
      </p:sp>
    </p:spTree>
    <p:extLst>
      <p:ext uri="{BB962C8B-B14F-4D97-AF65-F5344CB8AC3E}">
        <p14:creationId xmlns:p14="http://schemas.microsoft.com/office/powerpoint/2010/main" val="295643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animBg="1"/>
      <p:bldP spid="163" grpId="0" animBg="1"/>
      <p:bldP spid="158" grpId="0" animBg="1"/>
      <p:bldP spid="159" grpId="0"/>
      <p:bldP spid="160" grpId="0" animBg="1"/>
      <p:bldP spid="16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diagramma, Diagramma, schermata&#10;&#10;Il contenuto generato dall'IA potrebbe non essere corretto.">
            <a:extLst>
              <a:ext uri="{FF2B5EF4-FFF2-40B4-BE49-F238E27FC236}">
                <a16:creationId xmlns:a16="http://schemas.microsoft.com/office/drawing/2014/main" id="{A48B6023-DB64-513D-42D9-55777B4E40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812021"/>
            <a:ext cx="10783146" cy="558797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D3033182-2A43-8062-9442-7273167C20F8}"/>
              </a:ext>
            </a:extLst>
          </p:cNvPr>
          <p:cNvSpPr txBox="1"/>
          <p:nvPr/>
        </p:nvSpPr>
        <p:spPr>
          <a:xfrm>
            <a:off x="750030" y="203200"/>
            <a:ext cx="1033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latin typeface="+mj-lt"/>
              </a:rPr>
              <a:t>Stellar </a:t>
            </a:r>
            <a:r>
              <a:rPr lang="it-IT" sz="2000" b="1" dirty="0" err="1">
                <a:latin typeface="+mj-lt"/>
              </a:rPr>
              <a:t>collisions</a:t>
            </a:r>
            <a:r>
              <a:rPr lang="it-IT" sz="2000" b="1" dirty="0">
                <a:latin typeface="+mj-lt"/>
              </a:rPr>
              <a:t> are </a:t>
            </a:r>
            <a:r>
              <a:rPr lang="it-IT" sz="2000" b="1" dirty="0" err="1">
                <a:latin typeface="+mj-lt"/>
              </a:rPr>
              <a:t>needed</a:t>
            </a:r>
            <a:r>
              <a:rPr lang="it-IT" sz="2000" b="1" dirty="0">
                <a:latin typeface="+mj-lt"/>
              </a:rPr>
              <a:t> to </a:t>
            </a:r>
            <a:r>
              <a:rPr lang="it-IT" sz="2000" b="1" dirty="0" err="1">
                <a:latin typeface="+mj-lt"/>
              </a:rPr>
              <a:t>recover</a:t>
            </a:r>
            <a:r>
              <a:rPr lang="it-IT" sz="2000" b="1" dirty="0">
                <a:latin typeface="+mj-lt"/>
              </a:rPr>
              <a:t> </a:t>
            </a:r>
            <a:r>
              <a:rPr lang="it-IT" sz="2000" b="1" dirty="0" err="1">
                <a:latin typeface="+mj-lt"/>
              </a:rPr>
              <a:t>local</a:t>
            </a:r>
            <a:r>
              <a:rPr lang="it-IT" sz="2000" b="1" dirty="0">
                <a:latin typeface="+mj-lt"/>
              </a:rPr>
              <a:t> candidate </a:t>
            </a:r>
            <a:r>
              <a:rPr lang="it-IT" sz="2000" b="1" dirty="0" err="1">
                <a:latin typeface="+mj-lt"/>
              </a:rPr>
              <a:t>observations</a:t>
            </a:r>
            <a:endParaRPr lang="it-IT" sz="2000" b="1" dirty="0">
              <a:latin typeface="+mj-lt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5AED992-FED9-DD57-A878-A49C201D8BAA}"/>
              </a:ext>
            </a:extLst>
          </p:cNvPr>
          <p:cNvSpPr txBox="1"/>
          <p:nvPr/>
        </p:nvSpPr>
        <p:spPr>
          <a:xfrm>
            <a:off x="1678881" y="5835246"/>
            <a:ext cx="487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Paiella</a:t>
            </a:r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 (2026)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8BE2240-960B-A9A1-3AAB-EA72D81900C9}"/>
              </a:ext>
            </a:extLst>
          </p:cNvPr>
          <p:cNvSpPr txBox="1"/>
          <p:nvPr/>
        </p:nvSpPr>
        <p:spPr>
          <a:xfrm>
            <a:off x="2906860" y="627355"/>
            <a:ext cx="2622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Runaway</a:t>
            </a:r>
            <a:r>
              <a:rPr lang="it-IT" dirty="0"/>
              <a:t> </a:t>
            </a:r>
            <a:r>
              <a:rPr lang="it-IT" dirty="0" err="1"/>
              <a:t>collisions</a:t>
            </a:r>
            <a:r>
              <a:rPr lang="it-IT" dirty="0"/>
              <a:t> (A)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939FAA9-8E67-0C0E-874D-A19EDCAA5336}"/>
              </a:ext>
            </a:extLst>
          </p:cNvPr>
          <p:cNvSpPr txBox="1"/>
          <p:nvPr/>
        </p:nvSpPr>
        <p:spPr>
          <a:xfrm>
            <a:off x="7400965" y="627355"/>
            <a:ext cx="2622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Mild </a:t>
            </a:r>
            <a:r>
              <a:rPr lang="it-IT" dirty="0" err="1"/>
              <a:t>collisions</a:t>
            </a:r>
            <a:r>
              <a:rPr lang="it-IT" dirty="0"/>
              <a:t> (B)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3536885-358E-FD5C-AD52-6800F90A785E}"/>
              </a:ext>
            </a:extLst>
          </p:cNvPr>
          <p:cNvSpPr txBox="1"/>
          <p:nvPr/>
        </p:nvSpPr>
        <p:spPr>
          <a:xfrm>
            <a:off x="1" y="6230645"/>
            <a:ext cx="4572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it-IT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Lützgendorf</a:t>
            </a:r>
            <a:r>
              <a:rPr lang="it-IT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al. 2013b, </a:t>
            </a:r>
            <a:r>
              <a:rPr lang="it-IT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Kızıltan</a:t>
            </a:r>
            <a:r>
              <a:rPr lang="it-IT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al. 2017;Häberle et al. 2024,Lin et al. 2018 ,Graham&amp; </a:t>
            </a:r>
            <a:r>
              <a:rPr lang="it-IT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Spitler</a:t>
            </a:r>
            <a:r>
              <a:rPr lang="it-IT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2009; </a:t>
            </a:r>
            <a:r>
              <a:rPr lang="it-IT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Neumayer</a:t>
            </a:r>
            <a:r>
              <a:rPr lang="it-IT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&amp; Walcher 2012; </a:t>
            </a:r>
            <a:r>
              <a:rPr lang="it-IT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Kormendy</a:t>
            </a:r>
            <a:r>
              <a:rPr lang="it-IT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&amp; Ho2013,Reines &amp; Volonteri2015; </a:t>
            </a:r>
            <a:r>
              <a:rPr lang="it-IT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Chilingarian</a:t>
            </a:r>
            <a:r>
              <a:rPr lang="it-IT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al. 2018; Nguyen et al. 2018]</a:t>
            </a:r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557C4290-4FF9-16A0-EF38-B8B622FB1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8134-3856-4CAF-BE05-7A805BC13266}" type="slidenum">
              <a:rPr lang="it-IT" smtClean="0"/>
              <a:t>23</a:t>
            </a:fld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DCD681B-99CE-1AA1-AB92-7E9AB525B16A}"/>
              </a:ext>
            </a:extLst>
          </p:cNvPr>
          <p:cNvSpPr/>
          <p:nvPr/>
        </p:nvSpPr>
        <p:spPr>
          <a:xfrm>
            <a:off x="3615853" y="996687"/>
            <a:ext cx="654333" cy="4581587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5768EB4-EC04-6C69-62CB-B9F0184CA4F7}"/>
              </a:ext>
            </a:extLst>
          </p:cNvPr>
          <p:cNvSpPr txBox="1"/>
          <p:nvPr/>
        </p:nvSpPr>
        <p:spPr>
          <a:xfrm>
            <a:off x="7819709" y="6068005"/>
            <a:ext cx="2704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5"/>
                </a:solidFill>
              </a:rPr>
              <a:t>*stellar </a:t>
            </a:r>
            <a:r>
              <a:rPr lang="it-IT" b="1" dirty="0" err="1">
                <a:solidFill>
                  <a:schemeClr val="accent5"/>
                </a:solidFill>
              </a:rPr>
              <a:t>collisions</a:t>
            </a:r>
            <a:r>
              <a:rPr lang="it-IT" b="1" dirty="0">
                <a:solidFill>
                  <a:schemeClr val="accent5"/>
                </a:solidFill>
              </a:rPr>
              <a:t> </a:t>
            </a:r>
            <a:r>
              <a:rPr lang="it-IT" b="1" dirty="0" err="1">
                <a:solidFill>
                  <a:schemeClr val="accent5"/>
                </a:solidFill>
              </a:rPr>
              <a:t>seeds</a:t>
            </a:r>
            <a:br>
              <a:rPr lang="it-IT" b="1" dirty="0">
                <a:solidFill>
                  <a:schemeClr val="accent5"/>
                </a:solidFill>
              </a:rPr>
            </a:br>
            <a:r>
              <a:rPr lang="it-IT" b="1" dirty="0">
                <a:solidFill>
                  <a:schemeClr val="accent2"/>
                </a:solidFill>
              </a:rPr>
              <a:t>*</a:t>
            </a:r>
            <a:r>
              <a:rPr lang="it-IT" b="1" dirty="0" err="1">
                <a:solidFill>
                  <a:schemeClr val="accent2"/>
                </a:solidFill>
              </a:rPr>
              <a:t>hierarchical</a:t>
            </a:r>
            <a:r>
              <a:rPr lang="it-IT" b="1" dirty="0">
                <a:solidFill>
                  <a:schemeClr val="accent2"/>
                </a:solidFill>
              </a:rPr>
              <a:t> </a:t>
            </a:r>
            <a:r>
              <a:rPr lang="it-IT" b="1" dirty="0" err="1">
                <a:solidFill>
                  <a:schemeClr val="accent2"/>
                </a:solidFill>
              </a:rPr>
              <a:t>mergers</a:t>
            </a:r>
            <a:endParaRPr lang="it-IT" b="1" dirty="0">
              <a:solidFill>
                <a:schemeClr val="accent2"/>
              </a:solidFill>
            </a:endParaRPr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2579EDCC-D006-9B63-4A81-6B32FFCC9B11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4152275" y="1712963"/>
            <a:ext cx="2112345" cy="782899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1F42DC3-7A86-6EDF-8B70-FA8987502634}"/>
              </a:ext>
            </a:extLst>
          </p:cNvPr>
          <p:cNvSpPr txBox="1"/>
          <p:nvPr/>
        </p:nvSpPr>
        <p:spPr>
          <a:xfrm>
            <a:off x="6264620" y="1359020"/>
            <a:ext cx="2031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/>
              <a:t>Retention</a:t>
            </a:r>
            <a:r>
              <a:rPr lang="it-IT" sz="2000" b="1" dirty="0"/>
              <a:t> </a:t>
            </a:r>
            <a:r>
              <a:rPr lang="it-IT" sz="2000" b="1" dirty="0" err="1"/>
              <a:t>is</a:t>
            </a:r>
            <a:r>
              <a:rPr lang="it-IT" sz="2000" b="1" dirty="0"/>
              <a:t> </a:t>
            </a:r>
            <a:r>
              <a:rPr lang="it-IT" sz="2000" b="1" dirty="0" err="1"/>
              <a:t>inefficient</a:t>
            </a:r>
            <a:endParaRPr lang="it-IT" sz="2000" b="1" dirty="0"/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E47BD92B-B098-C135-CD7C-0276BC51544F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4003604" y="2858360"/>
            <a:ext cx="2200769" cy="211155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F44E7F1-4FEC-5A2B-2184-E5A9BC2EC664}"/>
              </a:ext>
            </a:extLst>
          </p:cNvPr>
          <p:cNvSpPr txBox="1"/>
          <p:nvPr/>
        </p:nvSpPr>
        <p:spPr>
          <a:xfrm>
            <a:off x="6204373" y="2504417"/>
            <a:ext cx="2031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Core-</a:t>
            </a:r>
            <a:r>
              <a:rPr lang="it-IT" sz="2000" b="1" dirty="0" err="1"/>
              <a:t>collapse</a:t>
            </a:r>
            <a:r>
              <a:rPr lang="it-IT" sz="2000" b="1" dirty="0"/>
              <a:t> time </a:t>
            </a:r>
            <a:r>
              <a:rPr lang="it-IT" sz="2000" b="1" dirty="0" err="1"/>
              <a:t>is</a:t>
            </a:r>
            <a:r>
              <a:rPr lang="it-IT" sz="2000" b="1" dirty="0"/>
              <a:t> </a:t>
            </a:r>
            <a:r>
              <a:rPr lang="it-IT" sz="2000" b="1" dirty="0" err="1"/>
              <a:t>too</a:t>
            </a:r>
            <a:r>
              <a:rPr lang="it-IT" sz="2000" b="1" dirty="0"/>
              <a:t> long</a:t>
            </a:r>
          </a:p>
        </p:txBody>
      </p:sp>
    </p:spTree>
    <p:extLst>
      <p:ext uri="{BB962C8B-B14F-4D97-AF65-F5344CB8AC3E}">
        <p14:creationId xmlns:p14="http://schemas.microsoft.com/office/powerpoint/2010/main" val="215658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9AA80-8A10-ADED-B030-2D5FFD8F2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diagramma, Diagramma, schermata&#10;&#10;Il contenuto generato dall'IA potrebbe non essere corretto.">
            <a:extLst>
              <a:ext uri="{FF2B5EF4-FFF2-40B4-BE49-F238E27FC236}">
                <a16:creationId xmlns:a16="http://schemas.microsoft.com/office/drawing/2014/main" id="{37BA91B1-DE4F-C193-3FFB-C18C64CF5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812021"/>
            <a:ext cx="10783146" cy="558797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E859284-AF24-89F3-9D1A-79BFD61CCA77}"/>
              </a:ext>
            </a:extLst>
          </p:cNvPr>
          <p:cNvSpPr txBox="1"/>
          <p:nvPr/>
        </p:nvSpPr>
        <p:spPr>
          <a:xfrm>
            <a:off x="750030" y="203200"/>
            <a:ext cx="1033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latin typeface="+mj-lt"/>
              </a:rPr>
              <a:t>Stellar </a:t>
            </a:r>
            <a:r>
              <a:rPr lang="it-IT" sz="2000" b="1" dirty="0" err="1">
                <a:latin typeface="+mj-lt"/>
              </a:rPr>
              <a:t>collisions</a:t>
            </a:r>
            <a:r>
              <a:rPr lang="it-IT" sz="2000" b="1" dirty="0">
                <a:latin typeface="+mj-lt"/>
              </a:rPr>
              <a:t> are </a:t>
            </a:r>
            <a:r>
              <a:rPr lang="it-IT" sz="2000" b="1" dirty="0" err="1">
                <a:latin typeface="+mj-lt"/>
              </a:rPr>
              <a:t>needed</a:t>
            </a:r>
            <a:r>
              <a:rPr lang="it-IT" sz="2000" b="1" dirty="0">
                <a:latin typeface="+mj-lt"/>
              </a:rPr>
              <a:t> to </a:t>
            </a:r>
            <a:r>
              <a:rPr lang="it-IT" sz="2000" b="1" dirty="0" err="1">
                <a:latin typeface="+mj-lt"/>
              </a:rPr>
              <a:t>recover</a:t>
            </a:r>
            <a:r>
              <a:rPr lang="it-IT" sz="2000" b="1" dirty="0">
                <a:latin typeface="+mj-lt"/>
              </a:rPr>
              <a:t> </a:t>
            </a:r>
            <a:r>
              <a:rPr lang="it-IT" sz="2000" b="1" dirty="0" err="1">
                <a:latin typeface="+mj-lt"/>
              </a:rPr>
              <a:t>local</a:t>
            </a:r>
            <a:r>
              <a:rPr lang="it-IT" sz="2000" b="1" dirty="0">
                <a:latin typeface="+mj-lt"/>
              </a:rPr>
              <a:t> candidate </a:t>
            </a:r>
            <a:r>
              <a:rPr lang="it-IT" sz="2000" b="1" dirty="0" err="1">
                <a:latin typeface="+mj-lt"/>
              </a:rPr>
              <a:t>observations</a:t>
            </a:r>
            <a:endParaRPr lang="it-IT" sz="2000" b="1" dirty="0">
              <a:latin typeface="+mj-lt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6F6B850-CFD8-72F1-3395-E8003EB0CA69}"/>
              </a:ext>
            </a:extLst>
          </p:cNvPr>
          <p:cNvSpPr txBox="1"/>
          <p:nvPr/>
        </p:nvSpPr>
        <p:spPr>
          <a:xfrm>
            <a:off x="1678881" y="5835246"/>
            <a:ext cx="487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Paiella</a:t>
            </a:r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 (2026)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F247B49-6A72-4D32-7EA0-FF8EF238B1A5}"/>
              </a:ext>
            </a:extLst>
          </p:cNvPr>
          <p:cNvSpPr txBox="1"/>
          <p:nvPr/>
        </p:nvSpPr>
        <p:spPr>
          <a:xfrm>
            <a:off x="2906860" y="627355"/>
            <a:ext cx="2622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Runaway</a:t>
            </a:r>
            <a:r>
              <a:rPr lang="it-IT" dirty="0"/>
              <a:t> </a:t>
            </a:r>
            <a:r>
              <a:rPr lang="it-IT" dirty="0" err="1"/>
              <a:t>collisions</a:t>
            </a:r>
            <a:r>
              <a:rPr lang="it-IT" dirty="0"/>
              <a:t> (A)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0600CE2-C6EC-6926-E5E8-BB9D995BCD69}"/>
              </a:ext>
            </a:extLst>
          </p:cNvPr>
          <p:cNvSpPr txBox="1"/>
          <p:nvPr/>
        </p:nvSpPr>
        <p:spPr>
          <a:xfrm>
            <a:off x="7400965" y="627355"/>
            <a:ext cx="2622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Mild </a:t>
            </a:r>
            <a:r>
              <a:rPr lang="it-IT" dirty="0" err="1"/>
              <a:t>collisions</a:t>
            </a:r>
            <a:r>
              <a:rPr lang="it-IT" dirty="0"/>
              <a:t> (B)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352694A-8AB5-13AF-7B9A-A163ADB65204}"/>
              </a:ext>
            </a:extLst>
          </p:cNvPr>
          <p:cNvSpPr txBox="1"/>
          <p:nvPr/>
        </p:nvSpPr>
        <p:spPr>
          <a:xfrm>
            <a:off x="1" y="6230645"/>
            <a:ext cx="4572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it-IT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Lützgendorf</a:t>
            </a:r>
            <a:r>
              <a:rPr lang="it-IT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al. 2013b, </a:t>
            </a:r>
            <a:r>
              <a:rPr lang="it-IT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Kızıltan</a:t>
            </a:r>
            <a:r>
              <a:rPr lang="it-IT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al. 2017;Häberle et al. 2024,Lin et al. 2018 ,Graham&amp; </a:t>
            </a:r>
            <a:r>
              <a:rPr lang="it-IT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Spitler</a:t>
            </a:r>
            <a:r>
              <a:rPr lang="it-IT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2009; </a:t>
            </a:r>
            <a:r>
              <a:rPr lang="it-IT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Neumayer</a:t>
            </a:r>
            <a:r>
              <a:rPr lang="it-IT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&amp; Walcher 2012; </a:t>
            </a:r>
            <a:r>
              <a:rPr lang="it-IT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Kormendy</a:t>
            </a:r>
            <a:r>
              <a:rPr lang="it-IT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&amp; Ho2013,Reines &amp; Volonteri2015; </a:t>
            </a:r>
            <a:r>
              <a:rPr lang="it-IT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Chilingarian</a:t>
            </a:r>
            <a:r>
              <a:rPr lang="it-IT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al. 2018; Nguyen et al. 2018]</a:t>
            </a:r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C682DF8B-BFBA-B76A-5353-1DFBCFFFD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8134-3856-4CAF-BE05-7A805BC13266}" type="slidenum">
              <a:rPr lang="it-IT" smtClean="0"/>
              <a:t>24</a:t>
            </a:fld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9BD6EE9-A704-D1FD-7149-9F9CA225C1C9}"/>
              </a:ext>
            </a:extLst>
          </p:cNvPr>
          <p:cNvSpPr/>
          <p:nvPr/>
        </p:nvSpPr>
        <p:spPr>
          <a:xfrm>
            <a:off x="3615853" y="996687"/>
            <a:ext cx="654333" cy="4581587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C45DC76-9906-C12A-6976-A3DE94F08EA4}"/>
              </a:ext>
            </a:extLst>
          </p:cNvPr>
          <p:cNvSpPr txBox="1"/>
          <p:nvPr/>
        </p:nvSpPr>
        <p:spPr>
          <a:xfrm>
            <a:off x="7819709" y="6068005"/>
            <a:ext cx="2704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5"/>
                </a:solidFill>
              </a:rPr>
              <a:t>*stellar </a:t>
            </a:r>
            <a:r>
              <a:rPr lang="it-IT" b="1" dirty="0" err="1">
                <a:solidFill>
                  <a:schemeClr val="accent5"/>
                </a:solidFill>
              </a:rPr>
              <a:t>collisions</a:t>
            </a:r>
            <a:r>
              <a:rPr lang="it-IT" b="1" dirty="0">
                <a:solidFill>
                  <a:schemeClr val="accent5"/>
                </a:solidFill>
              </a:rPr>
              <a:t> </a:t>
            </a:r>
            <a:r>
              <a:rPr lang="it-IT" b="1" dirty="0" err="1">
                <a:solidFill>
                  <a:schemeClr val="accent5"/>
                </a:solidFill>
              </a:rPr>
              <a:t>seeds</a:t>
            </a:r>
            <a:br>
              <a:rPr lang="it-IT" b="1" dirty="0">
                <a:solidFill>
                  <a:schemeClr val="accent5"/>
                </a:solidFill>
              </a:rPr>
            </a:br>
            <a:r>
              <a:rPr lang="it-IT" b="1" dirty="0">
                <a:solidFill>
                  <a:schemeClr val="accent2"/>
                </a:solidFill>
              </a:rPr>
              <a:t>*</a:t>
            </a:r>
            <a:r>
              <a:rPr lang="it-IT" b="1" dirty="0" err="1">
                <a:solidFill>
                  <a:schemeClr val="accent2"/>
                </a:solidFill>
              </a:rPr>
              <a:t>hierarchical</a:t>
            </a:r>
            <a:r>
              <a:rPr lang="it-IT" b="1" dirty="0">
                <a:solidFill>
                  <a:schemeClr val="accent2"/>
                </a:solidFill>
              </a:rPr>
              <a:t> </a:t>
            </a:r>
            <a:r>
              <a:rPr lang="it-IT" b="1" dirty="0" err="1">
                <a:solidFill>
                  <a:schemeClr val="accent2"/>
                </a:solidFill>
              </a:rPr>
              <a:t>mergers</a:t>
            </a:r>
            <a:endParaRPr lang="it-IT" b="1" dirty="0">
              <a:solidFill>
                <a:schemeClr val="accent2"/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C3A54CC-1968-6901-FA01-5A7F63A6390A}"/>
              </a:ext>
            </a:extLst>
          </p:cNvPr>
          <p:cNvSpPr/>
          <p:nvPr/>
        </p:nvSpPr>
        <p:spPr>
          <a:xfrm>
            <a:off x="2906860" y="3923212"/>
            <a:ext cx="1189480" cy="1211495"/>
          </a:xfrm>
          <a:prstGeom prst="rect">
            <a:avLst/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785AB4D-EA2A-396E-5DF4-7C42144008E9}"/>
              </a:ext>
            </a:extLst>
          </p:cNvPr>
          <p:cNvSpPr/>
          <p:nvPr/>
        </p:nvSpPr>
        <p:spPr>
          <a:xfrm>
            <a:off x="7341549" y="3835770"/>
            <a:ext cx="1189480" cy="1211495"/>
          </a:xfrm>
          <a:prstGeom prst="rect">
            <a:avLst/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DF32ADE5-E58D-4C6B-F2BF-B14F3C6FEC41}"/>
              </a:ext>
            </a:extLst>
          </p:cNvPr>
          <p:cNvCxnSpPr>
            <a:cxnSpLocks/>
          </p:cNvCxnSpPr>
          <p:nvPr/>
        </p:nvCxnSpPr>
        <p:spPr>
          <a:xfrm>
            <a:off x="4270186" y="4343678"/>
            <a:ext cx="2922813" cy="0"/>
          </a:xfrm>
          <a:prstGeom prst="straightConnector1">
            <a:avLst/>
          </a:prstGeom>
          <a:ln w="57150">
            <a:solidFill>
              <a:schemeClr val="accent5"/>
            </a:solidFill>
            <a:prstDash val="sysDash"/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ABCA915B-B06F-6270-DDAE-0C120A210FD6}"/>
              </a:ext>
            </a:extLst>
          </p:cNvPr>
          <p:cNvSpPr txBox="1"/>
          <p:nvPr/>
        </p:nvSpPr>
        <p:spPr>
          <a:xfrm>
            <a:off x="6096000" y="2162351"/>
            <a:ext cx="18714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5"/>
                </a:solidFill>
              </a:rPr>
              <a:t>Better </a:t>
            </a:r>
            <a:r>
              <a:rPr lang="it-IT" sz="2000" b="1" dirty="0" err="1">
                <a:solidFill>
                  <a:schemeClr val="accent5"/>
                </a:solidFill>
              </a:rPr>
              <a:t>overlap</a:t>
            </a:r>
            <a:r>
              <a:rPr lang="it-IT" sz="2000" b="1" dirty="0">
                <a:solidFill>
                  <a:schemeClr val="accent5"/>
                </a:solidFill>
              </a:rPr>
              <a:t> in </a:t>
            </a:r>
            <a:r>
              <a:rPr lang="it-IT" sz="2000" b="1" dirty="0" err="1">
                <a:solidFill>
                  <a:schemeClr val="accent5"/>
                </a:solidFill>
              </a:rPr>
              <a:t>density-driven</a:t>
            </a:r>
            <a:r>
              <a:rPr lang="it-IT" sz="2000" b="1" dirty="0">
                <a:solidFill>
                  <a:schemeClr val="accent5"/>
                </a:solidFill>
              </a:rPr>
              <a:t> model</a:t>
            </a:r>
          </a:p>
        </p:txBody>
      </p:sp>
    </p:spTree>
    <p:extLst>
      <p:ext uri="{BB962C8B-B14F-4D97-AF65-F5344CB8AC3E}">
        <p14:creationId xmlns:p14="http://schemas.microsoft.com/office/powerpoint/2010/main" val="319454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E4DA9-5C24-0E36-9014-417C62A32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tangolo 69">
            <a:extLst>
              <a:ext uri="{FF2B5EF4-FFF2-40B4-BE49-F238E27FC236}">
                <a16:creationId xmlns:a16="http://schemas.microsoft.com/office/drawing/2014/main" id="{E30F73D5-5E2B-9EF3-EBE5-1FD3DF71F6C3}"/>
              </a:ext>
            </a:extLst>
          </p:cNvPr>
          <p:cNvSpPr/>
          <p:nvPr/>
        </p:nvSpPr>
        <p:spPr>
          <a:xfrm>
            <a:off x="2274921" y="932801"/>
            <a:ext cx="2246031" cy="2096019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6" name="Ovale 55">
            <a:extLst>
              <a:ext uri="{FF2B5EF4-FFF2-40B4-BE49-F238E27FC236}">
                <a16:creationId xmlns:a16="http://schemas.microsoft.com/office/drawing/2014/main" id="{8B78E827-D5D0-F82B-453A-501E629E7455}"/>
              </a:ext>
            </a:extLst>
          </p:cNvPr>
          <p:cNvSpPr/>
          <p:nvPr/>
        </p:nvSpPr>
        <p:spPr>
          <a:xfrm rot="5869151">
            <a:off x="2479365" y="3492987"/>
            <a:ext cx="344123" cy="50407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2" name="Ovale 61">
            <a:extLst>
              <a:ext uri="{FF2B5EF4-FFF2-40B4-BE49-F238E27FC236}">
                <a16:creationId xmlns:a16="http://schemas.microsoft.com/office/drawing/2014/main" id="{B108C4B3-A8B3-38D8-AC7F-06A45CF5683D}"/>
              </a:ext>
            </a:extLst>
          </p:cNvPr>
          <p:cNvSpPr/>
          <p:nvPr/>
        </p:nvSpPr>
        <p:spPr>
          <a:xfrm rot="7934436">
            <a:off x="4523951" y="3607092"/>
            <a:ext cx="176069" cy="30107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0B0DBC3-245D-050E-8E83-ECB958CCD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8134-3856-4CAF-BE05-7A805BC13266}" type="slidenum">
              <a:rPr lang="it-IT" smtClean="0"/>
              <a:t>25</a:t>
            </a:fld>
            <a:endParaRPr lang="it-IT"/>
          </a:p>
        </p:txBody>
      </p:sp>
      <p:pic>
        <p:nvPicPr>
          <p:cNvPr id="51" name="Immagine 50">
            <a:extLst>
              <a:ext uri="{FF2B5EF4-FFF2-40B4-BE49-F238E27FC236}">
                <a16:creationId xmlns:a16="http://schemas.microsoft.com/office/drawing/2014/main" id="{584D96AD-1E9E-19F8-D549-2898F8182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238" y="874825"/>
            <a:ext cx="6602940" cy="5589693"/>
          </a:xfrm>
          <a:prstGeom prst="rect">
            <a:avLst/>
          </a:prstGeom>
        </p:spPr>
      </p:pic>
      <p:sp>
        <p:nvSpPr>
          <p:cNvPr id="71" name="Ovale 70">
            <a:extLst>
              <a:ext uri="{FF2B5EF4-FFF2-40B4-BE49-F238E27FC236}">
                <a16:creationId xmlns:a16="http://schemas.microsoft.com/office/drawing/2014/main" id="{4D41F7A6-F462-8622-083E-53D4F17EA8AC}"/>
              </a:ext>
            </a:extLst>
          </p:cNvPr>
          <p:cNvSpPr/>
          <p:nvPr/>
        </p:nvSpPr>
        <p:spPr>
          <a:xfrm>
            <a:off x="3027027" y="1676622"/>
            <a:ext cx="816043" cy="816539"/>
          </a:xfrm>
          <a:prstGeom prst="ellipse">
            <a:avLst/>
          </a:prstGeom>
          <a:solidFill>
            <a:schemeClr val="tx2">
              <a:lumMod val="25000"/>
              <a:lumOff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E5A6F64-6140-B829-D6CC-1D0C2A4B1D14}"/>
              </a:ext>
            </a:extLst>
          </p:cNvPr>
          <p:cNvSpPr txBox="1"/>
          <p:nvPr/>
        </p:nvSpPr>
        <p:spPr>
          <a:xfrm>
            <a:off x="343202" y="2616032"/>
            <a:ext cx="1389489" cy="258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b="1" dirty="0"/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F8631147-20C7-3BBA-B9AC-57D4865E03D8}"/>
              </a:ext>
            </a:extLst>
          </p:cNvPr>
          <p:cNvSpPr txBox="1"/>
          <p:nvPr/>
        </p:nvSpPr>
        <p:spPr>
          <a:xfrm>
            <a:off x="2982748" y="952988"/>
            <a:ext cx="17363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000" dirty="0"/>
          </a:p>
        </p:txBody>
      </p:sp>
      <p:sp>
        <p:nvSpPr>
          <p:cNvPr id="89" name="CasellaDiTesto 88">
            <a:extLst>
              <a:ext uri="{FF2B5EF4-FFF2-40B4-BE49-F238E27FC236}">
                <a16:creationId xmlns:a16="http://schemas.microsoft.com/office/drawing/2014/main" id="{76D91441-500B-789C-60ED-9FA4CD3CF24B}"/>
              </a:ext>
            </a:extLst>
          </p:cNvPr>
          <p:cNvSpPr txBox="1"/>
          <p:nvPr/>
        </p:nvSpPr>
        <p:spPr>
          <a:xfrm rot="20178333">
            <a:off x="4625704" y="2000358"/>
            <a:ext cx="182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Pop-A</a:t>
            </a:r>
          </a:p>
        </p:txBody>
      </p:sp>
      <p:sp>
        <p:nvSpPr>
          <p:cNvPr id="91" name="CasellaDiTesto 90">
            <a:extLst>
              <a:ext uri="{FF2B5EF4-FFF2-40B4-BE49-F238E27FC236}">
                <a16:creationId xmlns:a16="http://schemas.microsoft.com/office/drawing/2014/main" id="{D11647B8-263F-832A-600A-F1C7E771E233}"/>
              </a:ext>
            </a:extLst>
          </p:cNvPr>
          <p:cNvSpPr txBox="1"/>
          <p:nvPr/>
        </p:nvSpPr>
        <p:spPr>
          <a:xfrm>
            <a:off x="94706" y="2245877"/>
            <a:ext cx="3400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interacting</a:t>
            </a:r>
            <a:r>
              <a:rPr lang="it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br>
              <a:rPr lang="it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it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stellar systems</a:t>
            </a:r>
          </a:p>
        </p:txBody>
      </p:sp>
      <p:cxnSp>
        <p:nvCxnSpPr>
          <p:cNvPr id="73" name="Connettore 2 72">
            <a:extLst>
              <a:ext uri="{FF2B5EF4-FFF2-40B4-BE49-F238E27FC236}">
                <a16:creationId xmlns:a16="http://schemas.microsoft.com/office/drawing/2014/main" id="{D816B39E-7392-139A-A8B4-E46ADE4BE909}"/>
              </a:ext>
            </a:extLst>
          </p:cNvPr>
          <p:cNvCxnSpPr>
            <a:cxnSpLocks/>
          </p:cNvCxnSpPr>
          <p:nvPr/>
        </p:nvCxnSpPr>
        <p:spPr>
          <a:xfrm flipV="1">
            <a:off x="4815391" y="2124906"/>
            <a:ext cx="1621636" cy="647449"/>
          </a:xfrm>
          <a:prstGeom prst="straightConnector1">
            <a:avLst/>
          </a:prstGeom>
          <a:ln w="76200">
            <a:gradFill flip="none" rotWithShape="1">
              <a:gsLst>
                <a:gs pos="44000">
                  <a:schemeClr val="tx2">
                    <a:lumMod val="25000"/>
                    <a:lumOff val="75000"/>
                  </a:schemeClr>
                </a:gs>
                <a:gs pos="16000">
                  <a:schemeClr val="tx2">
                    <a:lumMod val="10000"/>
                    <a:lumOff val="90000"/>
                  </a:schemeClr>
                </a:gs>
                <a:gs pos="79000">
                  <a:schemeClr val="tx2">
                    <a:lumMod val="50000"/>
                    <a:lumOff val="50000"/>
                  </a:schemeClr>
                </a:gs>
                <a:gs pos="100000">
                  <a:schemeClr val="tx2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6C85D51D-9382-520E-EADE-FC3029485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569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2000" dirty="0" err="1"/>
              <a:t>IMBHs</a:t>
            </a:r>
            <a:r>
              <a:rPr lang="it-IT" sz="2000" dirty="0"/>
              <a:t> and </a:t>
            </a:r>
            <a:r>
              <a:rPr lang="it-IT" sz="2000" dirty="0" err="1"/>
              <a:t>multiband</a:t>
            </a:r>
            <a:r>
              <a:rPr lang="it-IT" sz="2000" dirty="0"/>
              <a:t> </a:t>
            </a:r>
            <a:r>
              <a:rPr lang="it-IT" sz="2000" dirty="0" err="1"/>
              <a:t>gravitational</a:t>
            </a:r>
            <a:r>
              <a:rPr lang="it-IT" sz="2000" dirty="0"/>
              <a:t> </a:t>
            </a:r>
            <a:r>
              <a:rPr lang="it-IT" sz="2000" dirty="0" err="1"/>
              <a:t>wave</a:t>
            </a:r>
            <a:r>
              <a:rPr lang="it-IT" sz="2000" dirty="0"/>
              <a:t> studies: </a:t>
            </a:r>
            <a:r>
              <a:rPr lang="it-I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</a:t>
            </a:r>
            <a:r>
              <a:rPr lang="it-I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lot</a:t>
            </a:r>
            <a:r>
              <a:rPr lang="it-I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to </a:t>
            </a:r>
            <a:r>
              <a:rPr lang="it-I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explore</a:t>
            </a:r>
            <a:r>
              <a:rPr lang="it-I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!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5637DCE-A3B6-7E74-C063-153926F1A285}"/>
              </a:ext>
            </a:extLst>
          </p:cNvPr>
          <p:cNvSpPr txBox="1"/>
          <p:nvPr/>
        </p:nvSpPr>
        <p:spPr>
          <a:xfrm>
            <a:off x="6145437" y="6413698"/>
            <a:ext cx="6634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[Jani,  Shoemaker &amp; Cutler 2019]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FDBDE5B0-94C8-83B8-1B53-E6ED7A4257E6}"/>
              </a:ext>
            </a:extLst>
          </p:cNvPr>
          <p:cNvSpPr txBox="1"/>
          <p:nvPr/>
        </p:nvSpPr>
        <p:spPr>
          <a:xfrm>
            <a:off x="618975" y="4884315"/>
            <a:ext cx="47275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000" dirty="0" err="1"/>
              <a:t>There</a:t>
            </a:r>
            <a:r>
              <a:rPr lang="it-IT" sz="2000" dirty="0"/>
              <a:t> </a:t>
            </a:r>
            <a:r>
              <a:rPr lang="it-IT" sz="2000" dirty="0" err="1"/>
              <a:t>is</a:t>
            </a:r>
            <a:r>
              <a:rPr lang="it-IT" sz="2000" dirty="0"/>
              <a:t> a wide </a:t>
            </a:r>
            <a:r>
              <a:rPr lang="it-IT" sz="2000" dirty="0" err="1"/>
              <a:t>variety</a:t>
            </a:r>
            <a:r>
              <a:rPr lang="it-IT" sz="2000" dirty="0"/>
              <a:t> of </a:t>
            </a:r>
            <a:r>
              <a:rPr lang="it-IT" sz="2000" dirty="0" err="1"/>
              <a:t>channels</a:t>
            </a:r>
            <a:r>
              <a:rPr lang="it-IT" sz="2000" dirty="0"/>
              <a:t> </a:t>
            </a:r>
            <a:r>
              <a:rPr lang="it-IT" sz="2000" dirty="0" err="1"/>
              <a:t>that</a:t>
            </a:r>
            <a:r>
              <a:rPr lang="it-IT" sz="2000" dirty="0"/>
              <a:t> </a:t>
            </a:r>
            <a:r>
              <a:rPr lang="it-IT" sz="2000" dirty="0" err="1"/>
              <a:t>could</a:t>
            </a:r>
            <a:r>
              <a:rPr lang="it-IT" sz="2000" dirty="0"/>
              <a:t> </a:t>
            </a:r>
            <a:r>
              <a:rPr lang="it-IT" sz="2000" dirty="0" err="1"/>
              <a:t>also</a:t>
            </a:r>
            <a:r>
              <a:rPr lang="it-IT" sz="2000" dirty="0"/>
              <a:t> </a:t>
            </a:r>
            <a:r>
              <a:rPr lang="it-IT" sz="2000" dirty="0" err="1"/>
              <a:t>give</a:t>
            </a:r>
            <a:r>
              <a:rPr lang="it-IT" sz="2000" dirty="0"/>
              <a:t> rise to </a:t>
            </a:r>
            <a:r>
              <a:rPr lang="it-IT" sz="2000" b="1" dirty="0" err="1"/>
              <a:t>binary</a:t>
            </a:r>
            <a:r>
              <a:rPr lang="it-IT" sz="2000" b="1" dirty="0"/>
              <a:t> IMBH </a:t>
            </a:r>
            <a:r>
              <a:rPr lang="it-IT" sz="2000" b="1" dirty="0" err="1"/>
              <a:t>mergers</a:t>
            </a:r>
            <a:r>
              <a:rPr lang="it-IT" sz="2000" b="1" dirty="0"/>
              <a:t>. </a:t>
            </a:r>
            <a:r>
              <a:rPr lang="it-IT" sz="2000" dirty="0" err="1"/>
              <a:t>These</a:t>
            </a:r>
            <a:r>
              <a:rPr lang="it-IT" sz="2000" dirty="0"/>
              <a:t> </a:t>
            </a:r>
            <a:r>
              <a:rPr lang="it-IT" sz="2000" dirty="0" err="1"/>
              <a:t>will</a:t>
            </a:r>
            <a:r>
              <a:rPr lang="it-IT" sz="2000" dirty="0"/>
              <a:t> </a:t>
            </a:r>
            <a:r>
              <a:rPr lang="it-IT" sz="2000" dirty="0" err="1"/>
              <a:t>contribute</a:t>
            </a:r>
            <a:r>
              <a:rPr lang="it-IT" sz="2000" dirty="0"/>
              <a:t> to the </a:t>
            </a:r>
            <a:r>
              <a:rPr lang="it-IT" sz="2000" dirty="0" err="1"/>
              <a:t>population</a:t>
            </a:r>
            <a:r>
              <a:rPr lang="it-IT" sz="2000" dirty="0"/>
              <a:t> of </a:t>
            </a:r>
            <a:r>
              <a:rPr lang="it-IT" sz="2000" dirty="0" err="1"/>
              <a:t>multiband</a:t>
            </a:r>
            <a:r>
              <a:rPr lang="it-IT" sz="2000" dirty="0"/>
              <a:t> sources </a:t>
            </a:r>
            <a:r>
              <a:rPr lang="it-IT" sz="2000" dirty="0" err="1"/>
              <a:t>accessible</a:t>
            </a:r>
            <a:r>
              <a:rPr lang="it-IT" sz="2000" dirty="0"/>
              <a:t> by </a:t>
            </a:r>
            <a:r>
              <a:rPr lang="it-IT" sz="2000" dirty="0" err="1"/>
              <a:t>next</a:t>
            </a:r>
            <a:r>
              <a:rPr lang="it-IT" sz="2000" dirty="0"/>
              <a:t> gen. </a:t>
            </a:r>
            <a:r>
              <a:rPr lang="it-IT" sz="2000" dirty="0" err="1"/>
              <a:t>interferometers</a:t>
            </a:r>
            <a:r>
              <a:rPr lang="it-IT" sz="2000" dirty="0"/>
              <a:t>! 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202E983A-EBA6-68B4-693E-E3AB74828EAB}"/>
              </a:ext>
            </a:extLst>
          </p:cNvPr>
          <p:cNvSpPr txBox="1"/>
          <p:nvPr/>
        </p:nvSpPr>
        <p:spPr>
          <a:xfrm>
            <a:off x="171630" y="2854244"/>
            <a:ext cx="118141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[IMBH + IMBH]</a:t>
            </a:r>
          </a:p>
        </p:txBody>
      </p:sp>
      <p:pic>
        <p:nvPicPr>
          <p:cNvPr id="24" name="Picture 2" descr="BRAINSTORMING: EINSTEIN TELESCOPE LOGO. A JOURNEY OF DISCOVERY">
            <a:extLst>
              <a:ext uri="{FF2B5EF4-FFF2-40B4-BE49-F238E27FC236}">
                <a16:creationId xmlns:a16="http://schemas.microsoft.com/office/drawing/2014/main" id="{2B7A5A4E-BD20-818E-0688-04B050065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513" y="5037556"/>
            <a:ext cx="543626" cy="508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LISA – Laser Interferometer Space Antenna – NASA Home Page">
            <a:extLst>
              <a:ext uri="{FF2B5EF4-FFF2-40B4-BE49-F238E27FC236}">
                <a16:creationId xmlns:a16="http://schemas.microsoft.com/office/drawing/2014/main" id="{362BDE98-B27F-C5DD-2908-1991502E9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7173948" y="3673199"/>
            <a:ext cx="560205" cy="56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Galaxy - Free icons">
            <a:extLst>
              <a:ext uri="{FF2B5EF4-FFF2-40B4-BE49-F238E27FC236}">
                <a16:creationId xmlns:a16="http://schemas.microsoft.com/office/drawing/2014/main" id="{644A2C1B-A43C-E38F-F8B9-0AAA81779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990" y="3216366"/>
            <a:ext cx="1097516" cy="126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Ovale 47">
            <a:extLst>
              <a:ext uri="{FF2B5EF4-FFF2-40B4-BE49-F238E27FC236}">
                <a16:creationId xmlns:a16="http://schemas.microsoft.com/office/drawing/2014/main" id="{FAB675C9-F822-89D2-CD01-5126147C9369}"/>
              </a:ext>
            </a:extLst>
          </p:cNvPr>
          <p:cNvSpPr/>
          <p:nvPr/>
        </p:nvSpPr>
        <p:spPr>
          <a:xfrm>
            <a:off x="2788148" y="3600859"/>
            <a:ext cx="389200" cy="39430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bg2"/>
                </a:solidFill>
              </a:rPr>
              <a:t>?</a:t>
            </a:r>
          </a:p>
        </p:txBody>
      </p:sp>
      <p:pic>
        <p:nvPicPr>
          <p:cNvPr id="49" name="Picture 2" descr="Galaxy - Free icons">
            <a:extLst>
              <a:ext uri="{FF2B5EF4-FFF2-40B4-BE49-F238E27FC236}">
                <a16:creationId xmlns:a16="http://schemas.microsoft.com/office/drawing/2014/main" id="{12D69489-D981-3087-2500-2F8F5F47D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33472" y="3227334"/>
            <a:ext cx="862846" cy="99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4" name="Gruppo 63">
            <a:extLst>
              <a:ext uri="{FF2B5EF4-FFF2-40B4-BE49-F238E27FC236}">
                <a16:creationId xmlns:a16="http://schemas.microsoft.com/office/drawing/2014/main" id="{816D92CB-3687-F15C-3E83-C605DEE36D2E}"/>
              </a:ext>
            </a:extLst>
          </p:cNvPr>
          <p:cNvGrpSpPr/>
          <p:nvPr/>
        </p:nvGrpSpPr>
        <p:grpSpPr>
          <a:xfrm>
            <a:off x="2433990" y="1024646"/>
            <a:ext cx="1880688" cy="1889575"/>
            <a:chOff x="2838409" y="984791"/>
            <a:chExt cx="1880688" cy="1889575"/>
          </a:xfrm>
        </p:grpSpPr>
        <p:sp>
          <p:nvSpPr>
            <p:cNvPr id="46" name="Ovale 45">
              <a:extLst>
                <a:ext uri="{FF2B5EF4-FFF2-40B4-BE49-F238E27FC236}">
                  <a16:creationId xmlns:a16="http://schemas.microsoft.com/office/drawing/2014/main" id="{9CCADD8E-C4AD-F3C8-68AA-A342C4721504}"/>
                </a:ext>
              </a:extLst>
            </p:cNvPr>
            <p:cNvSpPr/>
            <p:nvPr/>
          </p:nvSpPr>
          <p:spPr>
            <a:xfrm rot="8644192">
              <a:off x="3816418" y="2033854"/>
              <a:ext cx="344123" cy="50407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Ovale 25">
              <a:extLst>
                <a:ext uri="{FF2B5EF4-FFF2-40B4-BE49-F238E27FC236}">
                  <a16:creationId xmlns:a16="http://schemas.microsoft.com/office/drawing/2014/main" id="{AD9F9B60-79AE-6E60-CC48-8A9088A5890E}"/>
                </a:ext>
              </a:extLst>
            </p:cNvPr>
            <p:cNvSpPr/>
            <p:nvPr/>
          </p:nvSpPr>
          <p:spPr>
            <a:xfrm>
              <a:off x="3206975" y="1228008"/>
              <a:ext cx="463449" cy="447476"/>
            </a:xfrm>
            <a:prstGeom prst="ellipse">
              <a:avLst/>
            </a:prstGeom>
            <a:solidFill>
              <a:schemeClr val="tx2">
                <a:lumMod val="25000"/>
                <a:lumOff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27" name="Ovale 26">
              <a:extLst>
                <a:ext uri="{FF2B5EF4-FFF2-40B4-BE49-F238E27FC236}">
                  <a16:creationId xmlns:a16="http://schemas.microsoft.com/office/drawing/2014/main" id="{43B5993E-B820-C8FF-503F-A77BA2C30B63}"/>
                </a:ext>
              </a:extLst>
            </p:cNvPr>
            <p:cNvSpPr/>
            <p:nvPr/>
          </p:nvSpPr>
          <p:spPr>
            <a:xfrm>
              <a:off x="4084483" y="1271373"/>
              <a:ext cx="463449" cy="447476"/>
            </a:xfrm>
            <a:prstGeom prst="ellipse">
              <a:avLst/>
            </a:prstGeom>
            <a:solidFill>
              <a:schemeClr val="tx2">
                <a:lumMod val="25000"/>
                <a:lumOff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28" name="Ovale 27">
              <a:extLst>
                <a:ext uri="{FF2B5EF4-FFF2-40B4-BE49-F238E27FC236}">
                  <a16:creationId xmlns:a16="http://schemas.microsoft.com/office/drawing/2014/main" id="{BF0D4399-34A9-8673-BC87-95514F8A244B}"/>
                </a:ext>
              </a:extLst>
            </p:cNvPr>
            <p:cNvSpPr/>
            <p:nvPr/>
          </p:nvSpPr>
          <p:spPr>
            <a:xfrm>
              <a:off x="3759329" y="1221588"/>
              <a:ext cx="299665" cy="278950"/>
            </a:xfrm>
            <a:prstGeom prst="ellipse">
              <a:avLst/>
            </a:prstGeom>
            <a:solidFill>
              <a:schemeClr val="tx2">
                <a:lumMod val="25000"/>
                <a:lumOff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29" name="Ovale 28">
              <a:extLst>
                <a:ext uri="{FF2B5EF4-FFF2-40B4-BE49-F238E27FC236}">
                  <a16:creationId xmlns:a16="http://schemas.microsoft.com/office/drawing/2014/main" id="{86ACD593-2C41-CD3D-8AEF-A0815924D25E}"/>
                </a:ext>
              </a:extLst>
            </p:cNvPr>
            <p:cNvSpPr/>
            <p:nvPr/>
          </p:nvSpPr>
          <p:spPr>
            <a:xfrm>
              <a:off x="3165135" y="2314814"/>
              <a:ext cx="292025" cy="309018"/>
            </a:xfrm>
            <a:prstGeom prst="ellipse">
              <a:avLst/>
            </a:prstGeom>
            <a:solidFill>
              <a:schemeClr val="tx2">
                <a:lumMod val="25000"/>
                <a:lumOff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32" name="Ovale 31">
              <a:extLst>
                <a:ext uri="{FF2B5EF4-FFF2-40B4-BE49-F238E27FC236}">
                  <a16:creationId xmlns:a16="http://schemas.microsoft.com/office/drawing/2014/main" id="{3B6AADB7-ACCA-E499-663C-6838A86501A2}"/>
                </a:ext>
              </a:extLst>
            </p:cNvPr>
            <p:cNvSpPr/>
            <p:nvPr/>
          </p:nvSpPr>
          <p:spPr>
            <a:xfrm>
              <a:off x="3845164" y="2251007"/>
              <a:ext cx="463449" cy="447476"/>
            </a:xfrm>
            <a:prstGeom prst="ellipse">
              <a:avLst/>
            </a:prstGeom>
            <a:solidFill>
              <a:schemeClr val="tx2">
                <a:lumMod val="25000"/>
                <a:lumOff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37" name="Ovale 36">
              <a:extLst>
                <a:ext uri="{FF2B5EF4-FFF2-40B4-BE49-F238E27FC236}">
                  <a16:creationId xmlns:a16="http://schemas.microsoft.com/office/drawing/2014/main" id="{40E1E246-3E16-F7B0-407D-D27AAED0601C}"/>
                </a:ext>
              </a:extLst>
            </p:cNvPr>
            <p:cNvSpPr/>
            <p:nvPr/>
          </p:nvSpPr>
          <p:spPr>
            <a:xfrm>
              <a:off x="3953650" y="2373608"/>
              <a:ext cx="218026" cy="206753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38" name="Ovale 37">
              <a:extLst>
                <a:ext uri="{FF2B5EF4-FFF2-40B4-BE49-F238E27FC236}">
                  <a16:creationId xmlns:a16="http://schemas.microsoft.com/office/drawing/2014/main" id="{4A712BB9-B712-9605-2112-2CDA0973D405}"/>
                </a:ext>
              </a:extLst>
            </p:cNvPr>
            <p:cNvSpPr/>
            <p:nvPr/>
          </p:nvSpPr>
          <p:spPr>
            <a:xfrm>
              <a:off x="2838409" y="984791"/>
              <a:ext cx="1880688" cy="1889575"/>
            </a:xfrm>
            <a:custGeom>
              <a:avLst/>
              <a:gdLst>
                <a:gd name="csX0" fmla="*/ 0 w 1880688"/>
                <a:gd name="csY0" fmla="*/ 944788 h 1889575"/>
                <a:gd name="csX1" fmla="*/ 940344 w 1880688"/>
                <a:gd name="csY1" fmla="*/ 0 h 1889575"/>
                <a:gd name="csX2" fmla="*/ 1880688 w 1880688"/>
                <a:gd name="csY2" fmla="*/ 944788 h 1889575"/>
                <a:gd name="csX3" fmla="*/ 940344 w 1880688"/>
                <a:gd name="csY3" fmla="*/ 1889576 h 1889575"/>
                <a:gd name="csX4" fmla="*/ 0 w 1880688"/>
                <a:gd name="csY4" fmla="*/ 944788 h 18895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80688" h="1889575" extrusionOk="0">
                  <a:moveTo>
                    <a:pt x="0" y="944788"/>
                  </a:moveTo>
                  <a:cubicBezTo>
                    <a:pt x="-14245" y="509200"/>
                    <a:pt x="423350" y="103763"/>
                    <a:pt x="940344" y="0"/>
                  </a:cubicBezTo>
                  <a:cubicBezTo>
                    <a:pt x="1495987" y="-19230"/>
                    <a:pt x="1945816" y="391160"/>
                    <a:pt x="1880688" y="944788"/>
                  </a:cubicBezTo>
                  <a:cubicBezTo>
                    <a:pt x="1957991" y="1449178"/>
                    <a:pt x="1458291" y="1921241"/>
                    <a:pt x="940344" y="1889576"/>
                  </a:cubicBezTo>
                  <a:cubicBezTo>
                    <a:pt x="458692" y="1949277"/>
                    <a:pt x="-21809" y="1444059"/>
                    <a:pt x="0" y="944788"/>
                  </a:cubicBezTo>
                  <a:close/>
                </a:path>
              </a:pathLst>
            </a:custGeom>
            <a:noFill/>
            <a:ln w="38100">
              <a:solidFill>
                <a:schemeClr val="accent1"/>
              </a:solidFill>
              <a:prstDash val="sysDot"/>
              <a:extLst>
                <a:ext uri="{C807C97D-BFC1-408E-A445-0C87EB9F89A2}">
                  <ask:lineSketchStyleProps xmlns:ask="http://schemas.microsoft.com/office/drawing/2018/sketchyshapes" sd="1634779923">
                    <a:prstGeom prst="ellipse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41" name="Ovale 40">
              <a:extLst>
                <a:ext uri="{FF2B5EF4-FFF2-40B4-BE49-F238E27FC236}">
                  <a16:creationId xmlns:a16="http://schemas.microsoft.com/office/drawing/2014/main" id="{455188F6-7358-CF82-BF5D-E5C130815375}"/>
                </a:ext>
              </a:extLst>
            </p:cNvPr>
            <p:cNvSpPr/>
            <p:nvPr/>
          </p:nvSpPr>
          <p:spPr>
            <a:xfrm>
              <a:off x="3035647" y="1839199"/>
              <a:ext cx="386104" cy="379687"/>
            </a:xfrm>
            <a:prstGeom prst="ellipse">
              <a:avLst/>
            </a:prstGeom>
            <a:solidFill>
              <a:schemeClr val="tx2">
                <a:lumMod val="25000"/>
                <a:lumOff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42" name="Ovale 41">
              <a:extLst>
                <a:ext uri="{FF2B5EF4-FFF2-40B4-BE49-F238E27FC236}">
                  <a16:creationId xmlns:a16="http://schemas.microsoft.com/office/drawing/2014/main" id="{3E8821AD-75FA-A7F9-55DE-18DFD644A8F4}"/>
                </a:ext>
              </a:extLst>
            </p:cNvPr>
            <p:cNvSpPr/>
            <p:nvPr/>
          </p:nvSpPr>
          <p:spPr>
            <a:xfrm>
              <a:off x="4285393" y="1955326"/>
              <a:ext cx="386104" cy="379687"/>
            </a:xfrm>
            <a:prstGeom prst="ellipse">
              <a:avLst/>
            </a:prstGeom>
            <a:solidFill>
              <a:schemeClr val="tx2">
                <a:lumMod val="25000"/>
                <a:lumOff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44" name="Ovale 43">
              <a:extLst>
                <a:ext uri="{FF2B5EF4-FFF2-40B4-BE49-F238E27FC236}">
                  <a16:creationId xmlns:a16="http://schemas.microsoft.com/office/drawing/2014/main" id="{73311F92-61AB-DB59-72B8-E57058BF11D7}"/>
                </a:ext>
              </a:extLst>
            </p:cNvPr>
            <p:cNvSpPr/>
            <p:nvPr/>
          </p:nvSpPr>
          <p:spPr>
            <a:xfrm>
              <a:off x="3469350" y="2434453"/>
              <a:ext cx="386104" cy="379687"/>
            </a:xfrm>
            <a:prstGeom prst="ellipse">
              <a:avLst/>
            </a:prstGeom>
            <a:solidFill>
              <a:schemeClr val="tx2">
                <a:lumMod val="25000"/>
                <a:lumOff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45" name="Ovale 44">
              <a:extLst>
                <a:ext uri="{FF2B5EF4-FFF2-40B4-BE49-F238E27FC236}">
                  <a16:creationId xmlns:a16="http://schemas.microsoft.com/office/drawing/2014/main" id="{768D1D82-42B3-0A24-1481-A028941AC901}"/>
                </a:ext>
              </a:extLst>
            </p:cNvPr>
            <p:cNvSpPr/>
            <p:nvPr/>
          </p:nvSpPr>
          <p:spPr>
            <a:xfrm>
              <a:off x="3329686" y="1344082"/>
              <a:ext cx="218026" cy="206753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53" name="Ovale 52">
              <a:extLst>
                <a:ext uri="{FF2B5EF4-FFF2-40B4-BE49-F238E27FC236}">
                  <a16:creationId xmlns:a16="http://schemas.microsoft.com/office/drawing/2014/main" id="{7F7D94DD-CB0A-6111-1BC6-4B4A6688E7F0}"/>
                </a:ext>
              </a:extLst>
            </p:cNvPr>
            <p:cNvSpPr/>
            <p:nvPr/>
          </p:nvSpPr>
          <p:spPr>
            <a:xfrm>
              <a:off x="3653661" y="1840800"/>
              <a:ext cx="389200" cy="394305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b="1" dirty="0">
                  <a:solidFill>
                    <a:schemeClr val="bg2"/>
                  </a:solidFill>
                </a:rPr>
                <a:t>?</a:t>
              </a:r>
            </a:p>
          </p:txBody>
        </p:sp>
      </p:grpSp>
      <p:sp>
        <p:nvSpPr>
          <p:cNvPr id="54" name="Ovale 53">
            <a:extLst>
              <a:ext uri="{FF2B5EF4-FFF2-40B4-BE49-F238E27FC236}">
                <a16:creationId xmlns:a16="http://schemas.microsoft.com/office/drawing/2014/main" id="{12F2D828-75EB-55FB-66C6-CCBA5ACF2900}"/>
              </a:ext>
            </a:extLst>
          </p:cNvPr>
          <p:cNvSpPr/>
          <p:nvPr/>
        </p:nvSpPr>
        <p:spPr>
          <a:xfrm>
            <a:off x="2256521" y="3591258"/>
            <a:ext cx="218026" cy="206753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b="1" dirty="0">
              <a:solidFill>
                <a:schemeClr val="bg2"/>
              </a:solidFill>
            </a:endParaRPr>
          </a:p>
        </p:txBody>
      </p:sp>
      <p:pic>
        <p:nvPicPr>
          <p:cNvPr id="58" name="Picture 2" descr="Galaxy - Free icons">
            <a:extLst>
              <a:ext uri="{FF2B5EF4-FFF2-40B4-BE49-F238E27FC236}">
                <a16:creationId xmlns:a16="http://schemas.microsoft.com/office/drawing/2014/main" id="{D06FE441-00C5-E2A7-4181-90CEFA9E3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11847">
            <a:off x="3912964" y="3311199"/>
            <a:ext cx="1097516" cy="126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Ovale 58">
            <a:extLst>
              <a:ext uri="{FF2B5EF4-FFF2-40B4-BE49-F238E27FC236}">
                <a16:creationId xmlns:a16="http://schemas.microsoft.com/office/drawing/2014/main" id="{C2B090A2-C0C0-8815-73CE-9595AB8C8B5B}"/>
              </a:ext>
            </a:extLst>
          </p:cNvPr>
          <p:cNvSpPr/>
          <p:nvPr/>
        </p:nvSpPr>
        <p:spPr>
          <a:xfrm>
            <a:off x="4332993" y="3515555"/>
            <a:ext cx="386104" cy="379687"/>
          </a:xfrm>
          <a:prstGeom prst="ellipse">
            <a:avLst/>
          </a:prstGeom>
          <a:solidFill>
            <a:schemeClr val="tx2">
              <a:lumMod val="25000"/>
              <a:lumOff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0" name="Ovale 59">
            <a:extLst>
              <a:ext uri="{FF2B5EF4-FFF2-40B4-BE49-F238E27FC236}">
                <a16:creationId xmlns:a16="http://schemas.microsoft.com/office/drawing/2014/main" id="{7C3A1139-457C-9E8F-6EED-E81BB9B8C73D}"/>
              </a:ext>
            </a:extLst>
          </p:cNvPr>
          <p:cNvSpPr/>
          <p:nvPr/>
        </p:nvSpPr>
        <p:spPr>
          <a:xfrm>
            <a:off x="4547932" y="3650659"/>
            <a:ext cx="386104" cy="379687"/>
          </a:xfrm>
          <a:prstGeom prst="ellipse">
            <a:avLst/>
          </a:prstGeom>
          <a:solidFill>
            <a:schemeClr val="tx2">
              <a:lumMod val="25000"/>
              <a:lumOff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1" name="Ovale 60">
            <a:extLst>
              <a:ext uri="{FF2B5EF4-FFF2-40B4-BE49-F238E27FC236}">
                <a16:creationId xmlns:a16="http://schemas.microsoft.com/office/drawing/2014/main" id="{1A3CD5F7-AC18-704B-870A-F2BCB3E2B19A}"/>
              </a:ext>
            </a:extLst>
          </p:cNvPr>
          <p:cNvSpPr/>
          <p:nvPr/>
        </p:nvSpPr>
        <p:spPr>
          <a:xfrm>
            <a:off x="4637019" y="3745022"/>
            <a:ext cx="218026" cy="206753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b="1" dirty="0">
              <a:solidFill>
                <a:schemeClr val="bg2"/>
              </a:solidFill>
            </a:endParaRPr>
          </a:p>
        </p:txBody>
      </p:sp>
      <p:sp>
        <p:nvSpPr>
          <p:cNvPr id="63" name="Ovale 62">
            <a:extLst>
              <a:ext uri="{FF2B5EF4-FFF2-40B4-BE49-F238E27FC236}">
                <a16:creationId xmlns:a16="http://schemas.microsoft.com/office/drawing/2014/main" id="{00B2669E-00BA-C332-15F5-E7BC58B8DFB7}"/>
              </a:ext>
            </a:extLst>
          </p:cNvPr>
          <p:cNvSpPr/>
          <p:nvPr/>
        </p:nvSpPr>
        <p:spPr>
          <a:xfrm>
            <a:off x="4405969" y="3577467"/>
            <a:ext cx="242232" cy="23905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bg2"/>
                </a:solidFill>
              </a:rPr>
              <a:t>?</a:t>
            </a:r>
          </a:p>
        </p:txBody>
      </p: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EA57A501-F9B8-78B2-6126-EF78C83E44CC}"/>
              </a:ext>
            </a:extLst>
          </p:cNvPr>
          <p:cNvSpPr txBox="1"/>
          <p:nvPr/>
        </p:nvSpPr>
        <p:spPr>
          <a:xfrm>
            <a:off x="1150775" y="1113636"/>
            <a:ext cx="11718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see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e.g. Rantala+ 2024, 2025, 2026]</a:t>
            </a:r>
          </a:p>
        </p:txBody>
      </p:sp>
      <p:sp>
        <p:nvSpPr>
          <p:cNvPr id="67" name="CasellaDiTesto 66">
            <a:extLst>
              <a:ext uri="{FF2B5EF4-FFF2-40B4-BE49-F238E27FC236}">
                <a16:creationId xmlns:a16="http://schemas.microsoft.com/office/drawing/2014/main" id="{004A4FE2-D612-2EFE-26A7-9353CD3EC119}"/>
              </a:ext>
            </a:extLst>
          </p:cNvPr>
          <p:cNvSpPr txBox="1"/>
          <p:nvPr/>
        </p:nvSpPr>
        <p:spPr>
          <a:xfrm>
            <a:off x="3911788" y="4274737"/>
            <a:ext cx="16777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it-IT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see</a:t>
            </a:r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e.g.Arca</a:t>
            </a:r>
            <a:r>
              <a:rPr lang="it-IT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Sedda &amp; Mastrobuono Battisti 2019,  Torniamenti+ 2026]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5CC649A-75E3-AC17-C987-ABAA25AB895D}"/>
              </a:ext>
            </a:extLst>
          </p:cNvPr>
          <p:cNvSpPr txBox="1"/>
          <p:nvPr/>
        </p:nvSpPr>
        <p:spPr>
          <a:xfrm>
            <a:off x="1450675" y="4481514"/>
            <a:ext cx="1677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it-IT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see</a:t>
            </a:r>
            <a:r>
              <a:rPr lang="it-IT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e.g.Khan+2024]</a:t>
            </a:r>
          </a:p>
        </p:txBody>
      </p:sp>
    </p:spTree>
    <p:extLst>
      <p:ext uri="{BB962C8B-B14F-4D97-AF65-F5344CB8AC3E}">
        <p14:creationId xmlns:p14="http://schemas.microsoft.com/office/powerpoint/2010/main" val="294696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5938E-746F-74EA-EF93-22ACD1B28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997C4B33-7A07-2B2F-F6AE-57B02C0AB236}"/>
              </a:ext>
            </a:extLst>
          </p:cNvPr>
          <p:cNvSpPr/>
          <p:nvPr/>
        </p:nvSpPr>
        <p:spPr>
          <a:xfrm>
            <a:off x="5692060" y="5096069"/>
            <a:ext cx="4073153" cy="1089579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solidFill>
                <a:schemeClr val="accent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7EDCEE0-D21E-067C-7AF3-D63E8F89C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73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Next steps: </a:t>
            </a:r>
            <a:r>
              <a:rPr lang="it-IT" sz="2000" dirty="0"/>
              <a:t>Rates of IMBH </a:t>
            </a:r>
            <a:r>
              <a:rPr lang="it-IT" sz="2000" dirty="0" err="1"/>
              <a:t>binaries</a:t>
            </a:r>
            <a:r>
              <a:rPr lang="it-IT" sz="2000" dirty="0"/>
              <a:t> from star cluster assembly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E8D762A-66F8-E39E-59BC-4E287BA4C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8134-3856-4CAF-BE05-7A805BC13266}" type="slidenum">
              <a:rPr lang="it-IT" smtClean="0"/>
              <a:t>26</a:t>
            </a:fld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552529B-6EC5-FC19-FD94-811606E277E9}"/>
              </a:ext>
            </a:extLst>
          </p:cNvPr>
          <p:cNvSpPr txBox="1"/>
          <p:nvPr/>
        </p:nvSpPr>
        <p:spPr>
          <a:xfrm>
            <a:off x="2535372" y="6237627"/>
            <a:ext cx="2532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[FROST-CLUSTERS, Rantala+ 2024, 2025, 2026]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E479789-0394-6EF6-15AB-0D13BE7534A3}"/>
              </a:ext>
            </a:extLst>
          </p:cNvPr>
          <p:cNvSpPr txBox="1"/>
          <p:nvPr/>
        </p:nvSpPr>
        <p:spPr>
          <a:xfrm>
            <a:off x="5766287" y="5179193"/>
            <a:ext cx="3998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Goal: </a:t>
            </a:r>
            <a:r>
              <a:rPr lang="it-IT" dirty="0"/>
              <a:t>estimate the rates of IMBH </a:t>
            </a:r>
            <a:r>
              <a:rPr lang="it-IT" dirty="0" err="1"/>
              <a:t>binaries</a:t>
            </a:r>
            <a:r>
              <a:rPr lang="it-IT" dirty="0"/>
              <a:t> from </a:t>
            </a:r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channel</a:t>
            </a:r>
            <a:r>
              <a:rPr lang="it-IT" dirty="0"/>
              <a:t> and </a:t>
            </a:r>
            <a:r>
              <a:rPr lang="it-IT" dirty="0" err="1"/>
              <a:t>detectability</a:t>
            </a:r>
            <a:r>
              <a:rPr lang="it-IT" dirty="0"/>
              <a:t> in </a:t>
            </a:r>
            <a:r>
              <a:rPr lang="it-IT" dirty="0" err="1"/>
              <a:t>next</a:t>
            </a:r>
            <a:r>
              <a:rPr lang="it-IT" dirty="0"/>
              <a:t>. generation </a:t>
            </a:r>
            <a:r>
              <a:rPr lang="it-IT" dirty="0" err="1"/>
              <a:t>interferometers</a:t>
            </a:r>
            <a:endParaRPr lang="it-IT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198E7101-26C2-1047-DE72-97A0B5477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904" y="3264058"/>
            <a:ext cx="4304896" cy="1865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magine 11" descr="Figure 13">
            <a:extLst>
              <a:ext uri="{FF2B5EF4-FFF2-40B4-BE49-F238E27FC236}">
                <a16:creationId xmlns:a16="http://schemas.microsoft.com/office/drawing/2014/main" id="{173DB388-73C0-EB19-F38C-A245E82396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" r="-1"/>
          <a:stretch>
            <a:fillRect/>
          </a:stretch>
        </p:blipFill>
        <p:spPr>
          <a:xfrm>
            <a:off x="1434242" y="740719"/>
            <a:ext cx="4209679" cy="5496908"/>
          </a:xfrm>
          <a:prstGeom prst="rect">
            <a:avLst/>
          </a:prstGeom>
        </p:spPr>
      </p:pic>
      <p:pic>
        <p:nvPicPr>
          <p:cNvPr id="7" name="Immagine 6" descr="Figure 1">
            <a:extLst>
              <a:ext uri="{FF2B5EF4-FFF2-40B4-BE49-F238E27FC236}">
                <a16:creationId xmlns:a16="http://schemas.microsoft.com/office/drawing/2014/main" id="{EA25C79C-D2E0-59A8-6D3D-374DCC1A63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40" y="4231035"/>
            <a:ext cx="2442526" cy="2610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85DEA101-2F2D-8DB2-928A-D723AAE113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8081" y="890666"/>
            <a:ext cx="2769254" cy="2327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096B59DB-2FBE-BEF0-542B-6D0D6C5476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" t="6011" r="6388"/>
          <a:stretch>
            <a:fillRect/>
          </a:stretch>
        </p:blipFill>
        <p:spPr>
          <a:xfrm>
            <a:off x="9438548" y="1087067"/>
            <a:ext cx="2743200" cy="2131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Freccia a destra 17">
            <a:extLst>
              <a:ext uri="{FF2B5EF4-FFF2-40B4-BE49-F238E27FC236}">
                <a16:creationId xmlns:a16="http://schemas.microsoft.com/office/drawing/2014/main" id="{F6058113-5947-6070-E51B-2161FEB23CD5}"/>
              </a:ext>
            </a:extLst>
          </p:cNvPr>
          <p:cNvSpPr/>
          <p:nvPr/>
        </p:nvSpPr>
        <p:spPr>
          <a:xfrm rot="10800000" flipH="1" flipV="1">
            <a:off x="5462827" y="3143430"/>
            <a:ext cx="1266345" cy="701768"/>
          </a:xfrm>
          <a:prstGeom prst="rightArrow">
            <a:avLst>
              <a:gd name="adj1" fmla="val 50000"/>
              <a:gd name="adj2" fmla="val 46139"/>
            </a:avLst>
          </a:prstGeom>
          <a:gradFill flip="none" rotWithShape="1">
            <a:gsLst>
              <a:gs pos="0">
                <a:schemeClr val="bg1"/>
              </a:gs>
              <a:gs pos="22000">
                <a:schemeClr val="bg1">
                  <a:lumMod val="9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  <a:gs pos="84000">
                <a:schemeClr val="bg2">
                  <a:lumMod val="9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t-IT" sz="2400" b="1" dirty="0"/>
          </a:p>
        </p:txBody>
      </p:sp>
      <p:sp>
        <p:nvSpPr>
          <p:cNvPr id="23" name="Freccia curva 22">
            <a:extLst>
              <a:ext uri="{FF2B5EF4-FFF2-40B4-BE49-F238E27FC236}">
                <a16:creationId xmlns:a16="http://schemas.microsoft.com/office/drawing/2014/main" id="{89649835-2140-9B16-A9B9-098253FB30A2}"/>
              </a:ext>
            </a:extLst>
          </p:cNvPr>
          <p:cNvSpPr/>
          <p:nvPr/>
        </p:nvSpPr>
        <p:spPr>
          <a:xfrm rot="2014212">
            <a:off x="9094587" y="1141316"/>
            <a:ext cx="495358" cy="441509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7" name="Freccia curva 26">
            <a:extLst>
              <a:ext uri="{FF2B5EF4-FFF2-40B4-BE49-F238E27FC236}">
                <a16:creationId xmlns:a16="http://schemas.microsoft.com/office/drawing/2014/main" id="{C4DF1B70-007F-F97D-81BE-F5242CD02A5D}"/>
              </a:ext>
            </a:extLst>
          </p:cNvPr>
          <p:cNvSpPr/>
          <p:nvPr/>
        </p:nvSpPr>
        <p:spPr>
          <a:xfrm rot="9668721">
            <a:off x="10646148" y="3152933"/>
            <a:ext cx="495358" cy="441509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8" name="Freccia curva 27">
            <a:extLst>
              <a:ext uri="{FF2B5EF4-FFF2-40B4-BE49-F238E27FC236}">
                <a16:creationId xmlns:a16="http://schemas.microsoft.com/office/drawing/2014/main" id="{1FFFFF70-C3F6-436F-0092-6BAEFC63450D}"/>
              </a:ext>
            </a:extLst>
          </p:cNvPr>
          <p:cNvSpPr/>
          <p:nvPr/>
        </p:nvSpPr>
        <p:spPr>
          <a:xfrm rot="6433062" flipV="1">
            <a:off x="6719683" y="4728877"/>
            <a:ext cx="495358" cy="384887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29" name="Immagine 28" descr="Star clusters in the Cosmic Gems arc (annotated)">
            <a:extLst>
              <a:ext uri="{FF2B5EF4-FFF2-40B4-BE49-F238E27FC236}">
                <a16:creationId xmlns:a16="http://schemas.microsoft.com/office/drawing/2014/main" id="{00A6BAF9-4A34-7352-1C96-8E787E0EB8C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50052"/>
          <a:stretch>
            <a:fillRect/>
          </a:stretch>
        </p:blipFill>
        <p:spPr>
          <a:xfrm>
            <a:off x="152373" y="740719"/>
            <a:ext cx="2442526" cy="2450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38FB3531-CCCB-17BE-5E8A-C8B3D19325DC}"/>
              </a:ext>
            </a:extLst>
          </p:cNvPr>
          <p:cNvSpPr txBox="1"/>
          <p:nvPr/>
        </p:nvSpPr>
        <p:spPr>
          <a:xfrm>
            <a:off x="242454" y="445461"/>
            <a:ext cx="1530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Cosmic</a:t>
            </a:r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Gems </a:t>
            </a:r>
            <a:r>
              <a:rPr lang="it-IT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Arc</a:t>
            </a:r>
            <a:endParaRPr lang="it-IT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C28A6E35-C10A-C078-7AA1-0A9B1B396CEF}"/>
              </a:ext>
            </a:extLst>
          </p:cNvPr>
          <p:cNvSpPr txBox="1"/>
          <p:nvPr/>
        </p:nvSpPr>
        <p:spPr>
          <a:xfrm>
            <a:off x="104234" y="3190898"/>
            <a:ext cx="1530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Credits: JWST</a:t>
            </a:r>
          </a:p>
        </p:txBody>
      </p:sp>
    </p:spTree>
    <p:extLst>
      <p:ext uri="{BB962C8B-B14F-4D97-AF65-F5344CB8AC3E}">
        <p14:creationId xmlns:p14="http://schemas.microsoft.com/office/powerpoint/2010/main" val="995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/>
      <p:bldP spid="18" grpId="0" animBg="1"/>
      <p:bldP spid="23" grpId="0" animBg="1"/>
      <p:bldP spid="27" grpId="0" animBg="1"/>
      <p:bldP spid="28" grpId="0" animBg="1"/>
      <p:bldP spid="30" grpId="0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1CED6-674E-0146-735C-80CF73D56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e 29">
            <a:extLst>
              <a:ext uri="{FF2B5EF4-FFF2-40B4-BE49-F238E27FC236}">
                <a16:creationId xmlns:a16="http://schemas.microsoft.com/office/drawing/2014/main" id="{82368C24-4D48-6DCB-7A08-FB3CA856F8C2}"/>
              </a:ext>
            </a:extLst>
          </p:cNvPr>
          <p:cNvSpPr/>
          <p:nvPr/>
        </p:nvSpPr>
        <p:spPr>
          <a:xfrm>
            <a:off x="1159974" y="5005730"/>
            <a:ext cx="1125202" cy="1007135"/>
          </a:xfrm>
          <a:prstGeom prst="ellipse">
            <a:avLst/>
          </a:prstGeom>
          <a:noFill/>
          <a:ln w="28575"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1634779923">
                  <a:custGeom>
                    <a:avLst/>
                    <a:gdLst>
                      <a:gd name="csX0" fmla="*/ 0 w 3078480"/>
                      <a:gd name="csY0" fmla="*/ 1497510 h 2995019"/>
                      <a:gd name="csX1" fmla="*/ 1539240 w 3078480"/>
                      <a:gd name="csY1" fmla="*/ 0 h 2995019"/>
                      <a:gd name="csX2" fmla="*/ 3078480 w 3078480"/>
                      <a:gd name="csY2" fmla="*/ 1497510 h 2995019"/>
                      <a:gd name="csX3" fmla="*/ 1539240 w 3078480"/>
                      <a:gd name="csY3" fmla="*/ 2995020 h 2995019"/>
                      <a:gd name="csX4" fmla="*/ 0 w 3078480"/>
                      <a:gd name="csY4" fmla="*/ 1497510 h 299501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078480" h="2995019" extrusionOk="0">
                        <a:moveTo>
                          <a:pt x="0" y="1497510"/>
                        </a:moveTo>
                        <a:cubicBezTo>
                          <a:pt x="-2381" y="684870"/>
                          <a:pt x="691087" y="86184"/>
                          <a:pt x="1539240" y="0"/>
                        </a:cubicBezTo>
                        <a:cubicBezTo>
                          <a:pt x="2512001" y="-64971"/>
                          <a:pt x="3141237" y="639781"/>
                          <a:pt x="3078480" y="1497510"/>
                        </a:cubicBezTo>
                        <a:cubicBezTo>
                          <a:pt x="3216421" y="2293509"/>
                          <a:pt x="2388751" y="3008413"/>
                          <a:pt x="1539240" y="2995020"/>
                        </a:cubicBezTo>
                        <a:cubicBezTo>
                          <a:pt x="719350" y="3042877"/>
                          <a:pt x="-8221" y="2316073"/>
                          <a:pt x="0" y="14975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A326D867-D856-F918-AE65-7D9A98ADFDFC}"/>
              </a:ext>
            </a:extLst>
          </p:cNvPr>
          <p:cNvCxnSpPr>
            <a:cxnSpLocks/>
          </p:cNvCxnSpPr>
          <p:nvPr/>
        </p:nvCxnSpPr>
        <p:spPr>
          <a:xfrm>
            <a:off x="2732148" y="2259846"/>
            <a:ext cx="0" cy="112538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C547AC38-7824-326E-BD71-96F62A64884D}"/>
              </a:ext>
            </a:extLst>
          </p:cNvPr>
          <p:cNvCxnSpPr>
            <a:cxnSpLocks/>
          </p:cNvCxnSpPr>
          <p:nvPr/>
        </p:nvCxnSpPr>
        <p:spPr>
          <a:xfrm>
            <a:off x="6101693" y="1543665"/>
            <a:ext cx="0" cy="21590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ED69C0B7-47B8-6445-A9C9-225E40F6E908}"/>
              </a:ext>
            </a:extLst>
          </p:cNvPr>
          <p:cNvCxnSpPr>
            <a:cxnSpLocks/>
          </p:cNvCxnSpPr>
          <p:nvPr/>
        </p:nvCxnSpPr>
        <p:spPr>
          <a:xfrm>
            <a:off x="9069448" y="1479481"/>
            <a:ext cx="0" cy="190575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Freccia a destra 3">
            <a:extLst>
              <a:ext uri="{FF2B5EF4-FFF2-40B4-BE49-F238E27FC236}">
                <a16:creationId xmlns:a16="http://schemas.microsoft.com/office/drawing/2014/main" id="{A2A65A4C-84D2-7DCE-C0D0-258545757920}"/>
              </a:ext>
            </a:extLst>
          </p:cNvPr>
          <p:cNvSpPr/>
          <p:nvPr/>
        </p:nvSpPr>
        <p:spPr>
          <a:xfrm rot="10800000" flipH="1" flipV="1">
            <a:off x="406400" y="1190629"/>
            <a:ext cx="11257643" cy="1150712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2200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  <a:gs pos="84000">
                <a:schemeClr val="accent2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2400" b="1" dirty="0" err="1"/>
              <a:t>complexity</a:t>
            </a:r>
            <a:endParaRPr lang="it-IT" sz="2400" b="1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EC6743E-6D9A-B876-A8E1-F1D2AAB3B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8608"/>
          </a:xfrm>
        </p:spPr>
        <p:txBody>
          <a:bodyPr>
            <a:normAutofit/>
          </a:bodyPr>
          <a:lstStyle/>
          <a:p>
            <a:pPr algn="ctr"/>
            <a:r>
              <a:rPr lang="it-IT" sz="2400" dirty="0"/>
              <a:t>How do </a:t>
            </a:r>
            <a:r>
              <a:rPr lang="it-IT" sz="2400" dirty="0" err="1"/>
              <a:t>we</a:t>
            </a:r>
            <a:r>
              <a:rPr lang="it-IT" sz="2400" dirty="0"/>
              <a:t> simulate a star cluster?</a:t>
            </a:r>
          </a:p>
        </p:txBody>
      </p:sp>
      <p:sp>
        <p:nvSpPr>
          <p:cNvPr id="3" name="Freccia a destra 2">
            <a:extLst>
              <a:ext uri="{FF2B5EF4-FFF2-40B4-BE49-F238E27FC236}">
                <a16:creationId xmlns:a16="http://schemas.microsoft.com/office/drawing/2014/main" id="{45290757-46BD-09C6-7A8B-3AC69B61F3A1}"/>
              </a:ext>
            </a:extLst>
          </p:cNvPr>
          <p:cNvSpPr/>
          <p:nvPr/>
        </p:nvSpPr>
        <p:spPr>
          <a:xfrm>
            <a:off x="291194" y="1817840"/>
            <a:ext cx="11722100" cy="1394202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22000">
                <a:schemeClr val="tx2">
                  <a:lumMod val="10000"/>
                  <a:lumOff val="9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  <a:gs pos="84000">
                <a:schemeClr val="tx2">
                  <a:lumMod val="25000"/>
                  <a:lumOff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2400" b="1" dirty="0" err="1"/>
              <a:t>simulation</a:t>
            </a:r>
            <a:r>
              <a:rPr lang="it-IT" sz="2400" b="1" dirty="0"/>
              <a:t>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631D83E7-DB5E-973E-21B2-A6257161088A}"/>
                  </a:ext>
                </a:extLst>
              </p:cNvPr>
              <p:cNvSpPr txBox="1"/>
              <p:nvPr/>
            </p:nvSpPr>
            <p:spPr>
              <a:xfrm>
                <a:off x="8574148" y="1597603"/>
                <a:ext cx="1016000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∼</m:t>
                      </m:r>
                      <m:sSup>
                        <m:sSupPr>
                          <m:ctrlPr>
                            <a:rPr lang="it-I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it-IT" sz="2400" b="0" dirty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631D83E7-DB5E-973E-21B2-A625716108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4148" y="1597603"/>
                <a:ext cx="1016000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6E893BF3-191B-D6B0-B3A5-F929E66F574E}"/>
                  </a:ext>
                </a:extLst>
              </p:cNvPr>
              <p:cNvSpPr txBox="1"/>
              <p:nvPr/>
            </p:nvSpPr>
            <p:spPr>
              <a:xfrm>
                <a:off x="5346042" y="1597603"/>
                <a:ext cx="1016000" cy="10071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func>
                        <m:funcPr>
                          <m:ctrlPr>
                            <a:rPr lang="it-IT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sz="24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it-IT" sz="2400" b="0" i="1" dirty="0"/>
              </a:p>
              <a:p>
                <a:r>
                  <a:rPr lang="it-IT" sz="2400" b="0" i="1" dirty="0"/>
                  <a:t> 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6E893BF3-191B-D6B0-B3A5-F929E66F57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6042" y="1597603"/>
                <a:ext cx="1016000" cy="1007135"/>
              </a:xfrm>
              <a:prstGeom prst="rect">
                <a:avLst/>
              </a:prstGeom>
              <a:blipFill>
                <a:blip r:embed="rId3"/>
                <a:stretch>
                  <a:fillRect l="-5988" t="-606" r="-4191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B64A7E5-5960-FE62-7C60-04C5080D426D}"/>
              </a:ext>
            </a:extLst>
          </p:cNvPr>
          <p:cNvSpPr txBox="1"/>
          <p:nvPr/>
        </p:nvSpPr>
        <p:spPr>
          <a:xfrm>
            <a:off x="7875649" y="3674088"/>
            <a:ext cx="2387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Direct </a:t>
            </a:r>
            <a:r>
              <a:rPr lang="it-IT" dirty="0" err="1"/>
              <a:t>integration</a:t>
            </a:r>
            <a:r>
              <a:rPr lang="it-IT" dirty="0"/>
              <a:t> of the </a:t>
            </a:r>
            <a:r>
              <a:rPr lang="it-IT" dirty="0" err="1"/>
              <a:t>equations</a:t>
            </a:r>
            <a:r>
              <a:rPr lang="it-IT" dirty="0"/>
              <a:t> of </a:t>
            </a:r>
            <a:r>
              <a:rPr lang="it-IT" dirty="0" err="1"/>
              <a:t>motion</a:t>
            </a:r>
            <a:r>
              <a:rPr lang="it-IT" dirty="0"/>
              <a:t>.</a:t>
            </a: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E80EC9A-DBAD-7AFB-A386-26F2543F43A2}"/>
              </a:ext>
            </a:extLst>
          </p:cNvPr>
          <p:cNvSpPr txBox="1"/>
          <p:nvPr/>
        </p:nvSpPr>
        <p:spPr>
          <a:xfrm>
            <a:off x="7888349" y="3360537"/>
            <a:ext cx="238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N-body </a:t>
            </a:r>
            <a:endParaRPr lang="it-IT" b="1" dirty="0">
              <a:solidFill>
                <a:schemeClr val="tx1">
                  <a:lumMod val="50000"/>
                  <a:lumOff val="50000"/>
                </a:schemeClr>
              </a:solidFill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062AF080-2EE0-1BF6-5BF5-6CD01673C267}"/>
              </a:ext>
            </a:extLst>
          </p:cNvPr>
          <p:cNvSpPr txBox="1"/>
          <p:nvPr/>
        </p:nvSpPr>
        <p:spPr>
          <a:xfrm>
            <a:off x="4919444" y="3711249"/>
            <a:ext cx="238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Monte Carlo </a:t>
            </a:r>
            <a:endParaRPr lang="it-IT" b="1" dirty="0">
              <a:solidFill>
                <a:schemeClr val="tx1">
                  <a:lumMod val="50000"/>
                  <a:lumOff val="50000"/>
                </a:schemeClr>
              </a:solidFill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1166703F-1768-7EAF-1092-3261EB26E9A3}"/>
              </a:ext>
            </a:extLst>
          </p:cNvPr>
          <p:cNvSpPr txBox="1"/>
          <p:nvPr/>
        </p:nvSpPr>
        <p:spPr>
          <a:xfrm>
            <a:off x="1534554" y="3367917"/>
            <a:ext cx="238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Semi-</a:t>
            </a:r>
            <a:r>
              <a:rPr lang="it-IT" b="1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analytic</a:t>
            </a:r>
            <a:endParaRPr lang="it-IT" b="1" dirty="0">
              <a:solidFill>
                <a:schemeClr val="tx1">
                  <a:lumMod val="50000"/>
                  <a:lumOff val="50000"/>
                </a:schemeClr>
              </a:solidFill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CCBAE885-79CD-215E-4B69-C9DC3A12A091}"/>
              </a:ext>
            </a:extLst>
          </p:cNvPr>
          <p:cNvSpPr txBox="1"/>
          <p:nvPr/>
        </p:nvSpPr>
        <p:spPr>
          <a:xfrm>
            <a:off x="1277174" y="3681239"/>
            <a:ext cx="2901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/>
              <a:t>Analytic</a:t>
            </a:r>
            <a:r>
              <a:rPr lang="it-IT" dirty="0"/>
              <a:t> </a:t>
            </a:r>
            <a:r>
              <a:rPr lang="it-IT" dirty="0" err="1"/>
              <a:t>prescription</a:t>
            </a:r>
            <a:r>
              <a:rPr lang="it-IT" dirty="0"/>
              <a:t> for interaction rates, </a:t>
            </a:r>
            <a:r>
              <a:rPr lang="it-IT" dirty="0" err="1"/>
              <a:t>dynamical</a:t>
            </a:r>
            <a:r>
              <a:rPr lang="it-IT" dirty="0"/>
              <a:t> </a:t>
            </a:r>
            <a:r>
              <a:rPr lang="it-IT" dirty="0" err="1"/>
              <a:t>timescales</a:t>
            </a:r>
            <a:r>
              <a:rPr lang="it-IT" dirty="0"/>
              <a:t> and cluster </a:t>
            </a:r>
            <a:r>
              <a:rPr lang="it-IT" dirty="0" err="1"/>
              <a:t>properties</a:t>
            </a:r>
            <a:r>
              <a:rPr lang="it-IT" dirty="0"/>
              <a:t> </a:t>
            </a:r>
            <a:r>
              <a:rPr lang="it-IT" dirty="0" err="1"/>
              <a:t>evolution</a:t>
            </a:r>
            <a:r>
              <a:rPr lang="it-IT" dirty="0"/>
              <a:t>. 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73FF8517-93B9-2B1C-B71E-5ABDCC4FE7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617" t="40480" r="49646" b="33427"/>
          <a:stretch>
            <a:fillRect/>
          </a:stretch>
        </p:blipFill>
        <p:spPr>
          <a:xfrm>
            <a:off x="4906744" y="5188297"/>
            <a:ext cx="1530351" cy="369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Immagine 23" descr="Logo">
            <a:extLst>
              <a:ext uri="{FF2B5EF4-FFF2-40B4-BE49-F238E27FC236}">
                <a16:creationId xmlns:a16="http://schemas.microsoft.com/office/drawing/2014/main" id="{FB11E2D8-195C-7478-14B9-DD716CEB8D1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4493" t="-5456" r="-4854" b="-8307"/>
          <a:stretch/>
        </p:blipFill>
        <p:spPr>
          <a:xfrm>
            <a:off x="6508842" y="4976930"/>
            <a:ext cx="1036689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Immagine 24" descr="Michela Mapelli / FASTCLUSTER_open · GitLab">
            <a:extLst>
              <a:ext uri="{FF2B5EF4-FFF2-40B4-BE49-F238E27FC236}">
                <a16:creationId xmlns:a16="http://schemas.microsoft.com/office/drawing/2014/main" id="{EBAC5C5F-1891-08CB-60EE-CF0D4D75B7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630298" y="5121959"/>
            <a:ext cx="1071338" cy="714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Segnaposto numero diapositiva 25">
            <a:extLst>
              <a:ext uri="{FF2B5EF4-FFF2-40B4-BE49-F238E27FC236}">
                <a16:creationId xmlns:a16="http://schemas.microsoft.com/office/drawing/2014/main" id="{74004E6A-5AD0-C33B-B882-51EBFB0F2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7693" y="6316208"/>
            <a:ext cx="2743200" cy="365125"/>
          </a:xfrm>
        </p:spPr>
        <p:txBody>
          <a:bodyPr/>
          <a:lstStyle/>
          <a:p>
            <a:fld id="{57B5512D-1024-4D37-812F-7750CB789BB2}" type="slidenum">
              <a:rPr lang="it-IT" smtClean="0"/>
              <a:t>27</a:t>
            </a:fld>
            <a:endParaRPr lang="it-IT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8FCF87D5-7BD9-D3EB-86AD-39A07465AD25}"/>
              </a:ext>
            </a:extLst>
          </p:cNvPr>
          <p:cNvSpPr txBox="1"/>
          <p:nvPr/>
        </p:nvSpPr>
        <p:spPr>
          <a:xfrm>
            <a:off x="630298" y="5832545"/>
            <a:ext cx="1283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Mapelli+ (2022)</a:t>
            </a:r>
          </a:p>
        </p:txBody>
      </p:sp>
      <p:pic>
        <p:nvPicPr>
          <p:cNvPr id="28" name="Immagine 27" descr="Immagine che contiene cerchio, Elementi grafici, logo, simbolo&#10;&#10;Descrizione generata automaticamente">
            <a:extLst>
              <a:ext uri="{FF2B5EF4-FFF2-40B4-BE49-F238E27FC236}">
                <a16:creationId xmlns:a16="http://schemas.microsoft.com/office/drawing/2014/main" id="{1575ED0E-5006-37AB-8ECE-F6E6F080A7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012" y="5190342"/>
            <a:ext cx="1077102" cy="747411"/>
          </a:xfrm>
          <a:prstGeom prst="rect">
            <a:avLst/>
          </a:prstGeom>
        </p:spPr>
      </p:pic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D3653123-F611-E564-2C6C-BF6380D9B078}"/>
              </a:ext>
            </a:extLst>
          </p:cNvPr>
          <p:cNvSpPr txBox="1"/>
          <p:nvPr/>
        </p:nvSpPr>
        <p:spPr>
          <a:xfrm>
            <a:off x="1593889" y="5846543"/>
            <a:ext cx="1134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Arca Sedda, </a:t>
            </a:r>
            <a:r>
              <a:rPr lang="it-IT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Paiella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Ugolini+ (2026)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C36B44CC-C074-DF48-08EB-EDC0FC053147}"/>
              </a:ext>
            </a:extLst>
          </p:cNvPr>
          <p:cNvSpPr txBox="1"/>
          <p:nvPr/>
        </p:nvSpPr>
        <p:spPr>
          <a:xfrm>
            <a:off x="4248798" y="4020427"/>
            <a:ext cx="36141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Cumulative </a:t>
            </a:r>
            <a:r>
              <a:rPr lang="it-IT" dirty="0" err="1"/>
              <a:t>weak</a:t>
            </a:r>
            <a:r>
              <a:rPr lang="it-IT" dirty="0"/>
              <a:t> </a:t>
            </a:r>
            <a:r>
              <a:rPr lang="it-IT" dirty="0" err="1"/>
              <a:t>encounters</a:t>
            </a:r>
            <a:r>
              <a:rPr lang="it-IT" dirty="0"/>
              <a:t> </a:t>
            </a:r>
            <a:r>
              <a:rPr lang="it-IT" dirty="0" err="1"/>
              <a:t>treated</a:t>
            </a:r>
            <a:r>
              <a:rPr lang="it-IT" dirty="0"/>
              <a:t> </a:t>
            </a:r>
            <a:r>
              <a:rPr lang="it-IT" dirty="0" err="1"/>
              <a:t>statistically</a:t>
            </a:r>
            <a:r>
              <a:rPr lang="it-IT" dirty="0"/>
              <a:t>. </a:t>
            </a:r>
            <a:r>
              <a:rPr lang="it-IT" dirty="0" err="1"/>
              <a:t>Only</a:t>
            </a:r>
            <a:r>
              <a:rPr lang="it-IT" dirty="0"/>
              <a:t> </a:t>
            </a:r>
            <a:r>
              <a:rPr lang="it-IT" dirty="0" err="1"/>
              <a:t>resolves</a:t>
            </a:r>
            <a:r>
              <a:rPr lang="it-IT" dirty="0"/>
              <a:t> strong </a:t>
            </a:r>
            <a:r>
              <a:rPr lang="it-IT" dirty="0" err="1"/>
              <a:t>few</a:t>
            </a:r>
            <a:r>
              <a:rPr lang="it-IT" dirty="0"/>
              <a:t> body </a:t>
            </a:r>
            <a:r>
              <a:rPr lang="it-IT" dirty="0" err="1"/>
              <a:t>encounters</a:t>
            </a:r>
            <a:r>
              <a:rPr lang="it-IT" dirty="0"/>
              <a:t>.</a:t>
            </a:r>
          </a:p>
        </p:txBody>
      </p:sp>
      <p:sp>
        <p:nvSpPr>
          <p:cNvPr id="32" name="Ovale 31">
            <a:extLst>
              <a:ext uri="{FF2B5EF4-FFF2-40B4-BE49-F238E27FC236}">
                <a16:creationId xmlns:a16="http://schemas.microsoft.com/office/drawing/2014/main" id="{18305ADA-1F33-2EAB-BCB5-F7DF2236F617}"/>
              </a:ext>
            </a:extLst>
          </p:cNvPr>
          <p:cNvSpPr/>
          <p:nvPr/>
        </p:nvSpPr>
        <p:spPr>
          <a:xfrm>
            <a:off x="2778738" y="5026050"/>
            <a:ext cx="1143414" cy="1007135"/>
          </a:xfrm>
          <a:prstGeom prst="ellipse">
            <a:avLst/>
          </a:prstGeom>
          <a:noFill/>
          <a:ln w="28575">
            <a:solidFill>
              <a:schemeClr val="bg1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1634779923">
                  <a:custGeom>
                    <a:avLst/>
                    <a:gdLst>
                      <a:gd name="csX0" fmla="*/ 0 w 3078480"/>
                      <a:gd name="csY0" fmla="*/ 1497510 h 2995019"/>
                      <a:gd name="csX1" fmla="*/ 1539240 w 3078480"/>
                      <a:gd name="csY1" fmla="*/ 0 h 2995019"/>
                      <a:gd name="csX2" fmla="*/ 3078480 w 3078480"/>
                      <a:gd name="csY2" fmla="*/ 1497510 h 2995019"/>
                      <a:gd name="csX3" fmla="*/ 1539240 w 3078480"/>
                      <a:gd name="csY3" fmla="*/ 2995020 h 2995019"/>
                      <a:gd name="csX4" fmla="*/ 0 w 3078480"/>
                      <a:gd name="csY4" fmla="*/ 1497510 h 299501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078480" h="2995019" extrusionOk="0">
                        <a:moveTo>
                          <a:pt x="0" y="1497510"/>
                        </a:moveTo>
                        <a:cubicBezTo>
                          <a:pt x="-2381" y="684870"/>
                          <a:pt x="691087" y="86184"/>
                          <a:pt x="1539240" y="0"/>
                        </a:cubicBezTo>
                        <a:cubicBezTo>
                          <a:pt x="2512001" y="-64971"/>
                          <a:pt x="3141237" y="639781"/>
                          <a:pt x="3078480" y="1497510"/>
                        </a:cubicBezTo>
                        <a:cubicBezTo>
                          <a:pt x="3216421" y="2293509"/>
                          <a:pt x="2388751" y="3008413"/>
                          <a:pt x="1539240" y="2995020"/>
                        </a:cubicBezTo>
                        <a:cubicBezTo>
                          <a:pt x="719350" y="3042877"/>
                          <a:pt x="-8221" y="2316073"/>
                          <a:pt x="0" y="14975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3" name="Immagine 32" descr="LOGO">
            <a:extLst>
              <a:ext uri="{FF2B5EF4-FFF2-40B4-BE49-F238E27FC236}">
                <a16:creationId xmlns:a16="http://schemas.microsoft.com/office/drawing/2014/main" id="{7B41480B-F45B-8C2C-28D0-EFCDAA99A9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4388" y="5134552"/>
            <a:ext cx="1033813" cy="530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1660DA5A-5115-C232-9A3C-0E2D6689E8CA}"/>
              </a:ext>
            </a:extLst>
          </p:cNvPr>
          <p:cNvSpPr txBox="1"/>
          <p:nvPr/>
        </p:nvSpPr>
        <p:spPr>
          <a:xfrm>
            <a:off x="3135043" y="4911298"/>
            <a:ext cx="11342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Kritos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 (2023)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5F62F847-1870-9265-3618-3E84C46FE702}"/>
              </a:ext>
            </a:extLst>
          </p:cNvPr>
          <p:cNvSpPr txBox="1"/>
          <p:nvPr/>
        </p:nvSpPr>
        <p:spPr>
          <a:xfrm>
            <a:off x="3012328" y="5771831"/>
            <a:ext cx="918858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t-IT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cBHBd</a:t>
            </a:r>
            <a:endParaRPr lang="it-IT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7A3F0F44-607A-E79C-4097-5EDCDF4D5983}"/>
              </a:ext>
            </a:extLst>
          </p:cNvPr>
          <p:cNvSpPr txBox="1"/>
          <p:nvPr/>
        </p:nvSpPr>
        <p:spPr>
          <a:xfrm>
            <a:off x="2859705" y="6121311"/>
            <a:ext cx="1278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Pouliasis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 (2026)</a:t>
            </a:r>
          </a:p>
        </p:txBody>
      </p:sp>
      <p:pic>
        <p:nvPicPr>
          <p:cNvPr id="40" name="Immagine 39">
            <a:extLst>
              <a:ext uri="{FF2B5EF4-FFF2-40B4-BE49-F238E27FC236}">
                <a16:creationId xmlns:a16="http://schemas.microsoft.com/office/drawing/2014/main" id="{B0852487-7994-3CF3-3886-ABD3ADC690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95440" y="4609272"/>
            <a:ext cx="1099730" cy="459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2625E821-0F8A-E4E6-DF12-CEF93ECA5084}"/>
              </a:ext>
            </a:extLst>
          </p:cNvPr>
          <p:cNvSpPr txBox="1"/>
          <p:nvPr/>
        </p:nvSpPr>
        <p:spPr>
          <a:xfrm>
            <a:off x="7806057" y="5069848"/>
            <a:ext cx="1278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Wang+ (2020)</a:t>
            </a:r>
          </a:p>
        </p:txBody>
      </p:sp>
      <p:pic>
        <p:nvPicPr>
          <p:cNvPr id="43" name="Immagine 42">
            <a:extLst>
              <a:ext uri="{FF2B5EF4-FFF2-40B4-BE49-F238E27FC236}">
                <a16:creationId xmlns:a16="http://schemas.microsoft.com/office/drawing/2014/main" id="{A4C34857-7113-F372-9AE8-1995413310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45079" y="4609272"/>
            <a:ext cx="1416099" cy="371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8C8C112F-D92E-ACC2-6FA3-7806280D67C2}"/>
              </a:ext>
            </a:extLst>
          </p:cNvPr>
          <p:cNvSpPr txBox="1"/>
          <p:nvPr/>
        </p:nvSpPr>
        <p:spPr>
          <a:xfrm>
            <a:off x="8954349" y="4956307"/>
            <a:ext cx="2387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Wang, </a:t>
            </a:r>
            <a:r>
              <a:rPr lang="it-IT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Spurtzem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, Aarseth+ (2015)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7A2CA338-0729-17C6-0589-649B7C3950F3}"/>
              </a:ext>
            </a:extLst>
          </p:cNvPr>
          <p:cNvSpPr txBox="1"/>
          <p:nvPr/>
        </p:nvSpPr>
        <p:spPr>
          <a:xfrm>
            <a:off x="6139064" y="5890478"/>
            <a:ext cx="1756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Joshi, </a:t>
            </a:r>
            <a:r>
              <a:rPr lang="it-IT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Rasio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 (2000), </a:t>
            </a:r>
            <a:r>
              <a:rPr lang="it-IT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Pattabiram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 (2013)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7AEC766C-9FB1-B981-EC0C-A503779C8D77}"/>
              </a:ext>
            </a:extLst>
          </p:cNvPr>
          <p:cNvSpPr txBox="1"/>
          <p:nvPr/>
        </p:nvSpPr>
        <p:spPr>
          <a:xfrm>
            <a:off x="4752466" y="5551061"/>
            <a:ext cx="1756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Giersz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 (2013)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asellaDiTesto 46">
                <a:extLst>
                  <a:ext uri="{FF2B5EF4-FFF2-40B4-BE49-F238E27FC236}">
                    <a16:creationId xmlns:a16="http://schemas.microsoft.com/office/drawing/2014/main" id="{A84F58BA-8EB4-87DF-05F4-3A1ECF413A0C}"/>
                  </a:ext>
                </a:extLst>
              </p:cNvPr>
              <p:cNvSpPr txBox="1"/>
              <p:nvPr/>
            </p:nvSpPr>
            <p:spPr>
              <a:xfrm>
                <a:off x="2165762" y="1603649"/>
                <a:ext cx="1016000" cy="10071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∼1</m:t>
                      </m:r>
                    </m:oMath>
                  </m:oMathPara>
                </a14:m>
                <a:endParaRPr lang="it-IT" sz="2400" b="0" i="1" dirty="0"/>
              </a:p>
              <a:p>
                <a:r>
                  <a:rPr lang="it-IT" sz="2400" b="0" i="1" dirty="0"/>
                  <a:t> 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47" name="CasellaDiTesto 46">
                <a:extLst>
                  <a:ext uri="{FF2B5EF4-FFF2-40B4-BE49-F238E27FC236}">
                    <a16:creationId xmlns:a16="http://schemas.microsoft.com/office/drawing/2014/main" id="{A84F58BA-8EB4-87DF-05F4-3A1ECF413A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762" y="1603649"/>
                <a:ext cx="1016000" cy="100713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asellaDiTesto 47">
                <a:extLst>
                  <a:ext uri="{FF2B5EF4-FFF2-40B4-BE49-F238E27FC236}">
                    <a16:creationId xmlns:a16="http://schemas.microsoft.com/office/drawing/2014/main" id="{3F6AD06B-CC70-D0C7-E019-EEAEB7DF9992}"/>
                  </a:ext>
                </a:extLst>
              </p:cNvPr>
              <p:cNvSpPr txBox="1"/>
              <p:nvPr/>
            </p:nvSpPr>
            <p:spPr>
              <a:xfrm>
                <a:off x="2033299" y="2306115"/>
                <a:ext cx="1389700" cy="13849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≲1 </m:t>
                      </m:r>
                      <m:r>
                        <m:rPr>
                          <m:sty m:val="p"/>
                        </m:rPr>
                        <a:rPr lang="it-IT" sz="2400" b="0" i="1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it-IT" sz="2400" b="0" i="1" dirty="0"/>
              </a:p>
              <a:p>
                <a:endParaRPr lang="it-IT" sz="2400" b="0" i="1" dirty="0"/>
              </a:p>
              <a:p>
                <a:r>
                  <a:rPr lang="it-IT" sz="2400" b="0" i="1" dirty="0"/>
                  <a:t> 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48" name="CasellaDiTesto 47">
                <a:extLst>
                  <a:ext uri="{FF2B5EF4-FFF2-40B4-BE49-F238E27FC236}">
                    <a16:creationId xmlns:a16="http://schemas.microsoft.com/office/drawing/2014/main" id="{3F6AD06B-CC70-D0C7-E019-EEAEB7DF9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299" y="2306115"/>
                <a:ext cx="1389700" cy="138499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asellaDiTesto 48">
                <a:extLst>
                  <a:ext uri="{FF2B5EF4-FFF2-40B4-BE49-F238E27FC236}">
                    <a16:creationId xmlns:a16="http://schemas.microsoft.com/office/drawing/2014/main" id="{54001A3D-287F-07DD-42B0-0CCFDFB3FE4B}"/>
                  </a:ext>
                </a:extLst>
              </p:cNvPr>
              <p:cNvSpPr txBox="1"/>
              <p:nvPr/>
            </p:nvSpPr>
            <p:spPr>
              <a:xfrm>
                <a:off x="8382577" y="2211767"/>
                <a:ext cx="1207571" cy="16240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m:rPr>
                          <m:sty m:val="p"/>
                        </m:rPr>
                        <a:rPr lang="it-IT" sz="2000" b="0" i="0" smtClean="0">
                          <a:latin typeface="Cambria Math" panose="02040503050406030204" pitchFamily="18" charset="0"/>
                        </a:rPr>
                        <m:t>days</m:t>
                      </m:r>
                      <m:r>
                        <a:rPr lang="it-IT" sz="2000" b="0" i="0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m:rPr>
                          <m:sty m:val="p"/>
                        </m:rPr>
                        <a:rPr lang="it-IT" sz="2000" b="0" i="0" smtClean="0">
                          <a:latin typeface="Cambria Math" panose="02040503050406030204" pitchFamily="18" charset="0"/>
                        </a:rPr>
                        <m:t>months</m:t>
                      </m:r>
                      <m:r>
                        <a:rPr lang="it-IT" sz="20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it-IT" sz="2000" b="0" dirty="0"/>
              </a:p>
              <a:p>
                <a:endParaRPr lang="it-IT" sz="2400" b="0" i="1" dirty="0"/>
              </a:p>
              <a:p>
                <a:r>
                  <a:rPr lang="it-IT" sz="2400" b="0" i="1" dirty="0"/>
                  <a:t> 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49" name="CasellaDiTesto 48">
                <a:extLst>
                  <a:ext uri="{FF2B5EF4-FFF2-40B4-BE49-F238E27FC236}">
                    <a16:creationId xmlns:a16="http://schemas.microsoft.com/office/drawing/2014/main" id="{54001A3D-287F-07DD-42B0-0CCFDFB3F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577" y="2211767"/>
                <a:ext cx="1207571" cy="16240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asellaDiTesto 49">
                <a:extLst>
                  <a:ext uri="{FF2B5EF4-FFF2-40B4-BE49-F238E27FC236}">
                    <a16:creationId xmlns:a16="http://schemas.microsoft.com/office/drawing/2014/main" id="{E70F9163-7C77-39C4-32C6-23C362F0558D}"/>
                  </a:ext>
                </a:extLst>
              </p:cNvPr>
              <p:cNvSpPr txBox="1"/>
              <p:nvPr/>
            </p:nvSpPr>
            <p:spPr>
              <a:xfrm>
                <a:off x="5248288" y="2199598"/>
                <a:ext cx="1650412" cy="125476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m:rPr>
                          <m:sty m:val="p"/>
                        </m:rPr>
                        <a:rPr lang="it-IT" sz="2000" b="0" i="0" smtClean="0">
                          <a:latin typeface="Cambria Math" panose="02040503050406030204" pitchFamily="18" charset="0"/>
                        </a:rPr>
                        <m:t>hours</m:t>
                      </m:r>
                      <m:r>
                        <a:rPr lang="it-IT" sz="2000" b="0" i="0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m:rPr>
                          <m:sty m:val="p"/>
                        </m:rPr>
                        <a:rPr lang="it-IT" sz="2000" b="0" i="0" smtClean="0">
                          <a:latin typeface="Cambria Math" panose="02040503050406030204" pitchFamily="18" charset="0"/>
                        </a:rPr>
                        <m:t>days</m:t>
                      </m:r>
                      <m:r>
                        <a:rPr lang="it-IT" sz="20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it-IT" sz="2400" b="0" i="1" dirty="0"/>
              </a:p>
              <a:p>
                <a:pPr algn="ctr"/>
                <a:r>
                  <a:rPr lang="it-IT" sz="2400" b="0" i="1" dirty="0"/>
                  <a:t> </a:t>
                </a:r>
              </a:p>
              <a:p>
                <a:pPr algn="ctr"/>
                <a:endParaRPr lang="it-IT" dirty="0"/>
              </a:p>
            </p:txBody>
          </p:sp>
        </mc:Choice>
        <mc:Fallback xmlns="">
          <p:sp>
            <p:nvSpPr>
              <p:cNvPr id="50" name="CasellaDiTesto 49">
                <a:extLst>
                  <a:ext uri="{FF2B5EF4-FFF2-40B4-BE49-F238E27FC236}">
                    <a16:creationId xmlns:a16="http://schemas.microsoft.com/office/drawing/2014/main" id="{E70F9163-7C77-39C4-32C6-23C362F05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288" y="2199598"/>
                <a:ext cx="1650412" cy="125476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06ADE0F0-4457-BFE8-833C-3C6289616B00}"/>
              </a:ext>
            </a:extLst>
          </p:cNvPr>
          <p:cNvSpPr txBox="1"/>
          <p:nvPr/>
        </p:nvSpPr>
        <p:spPr>
          <a:xfrm>
            <a:off x="9821694" y="2835905"/>
            <a:ext cx="2592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*for one cluster</a:t>
            </a:r>
          </a:p>
        </p:txBody>
      </p:sp>
    </p:spTree>
    <p:extLst>
      <p:ext uri="{BB962C8B-B14F-4D97-AF65-F5344CB8AC3E}">
        <p14:creationId xmlns:p14="http://schemas.microsoft.com/office/powerpoint/2010/main" val="234762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0" grpId="0"/>
      <p:bldP spid="11" grpId="0"/>
      <p:bldP spid="16" grpId="0"/>
      <p:bldP spid="17" grpId="0"/>
      <p:bldP spid="19" grpId="0"/>
      <p:bldP spid="20" grpId="0"/>
      <p:bldP spid="22" grpId="0"/>
      <p:bldP spid="27" grpId="0"/>
      <p:bldP spid="29" grpId="0"/>
      <p:bldP spid="31" grpId="0"/>
      <p:bldP spid="32" grpId="0" animBg="1"/>
      <p:bldP spid="34" grpId="0"/>
      <p:bldP spid="35" grpId="0" animBg="1"/>
      <p:bldP spid="36" grpId="0"/>
      <p:bldP spid="41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92B28-7B07-5AE5-C633-176AE317B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ttangolo 74">
            <a:extLst>
              <a:ext uri="{FF2B5EF4-FFF2-40B4-BE49-F238E27FC236}">
                <a16:creationId xmlns:a16="http://schemas.microsoft.com/office/drawing/2014/main" id="{B53FA39F-F54A-B6AA-9387-1F3D4897E78F}"/>
              </a:ext>
            </a:extLst>
          </p:cNvPr>
          <p:cNvSpPr/>
          <p:nvPr/>
        </p:nvSpPr>
        <p:spPr>
          <a:xfrm>
            <a:off x="6548950" y="4892304"/>
            <a:ext cx="5028260" cy="808773"/>
          </a:xfrm>
          <a:prstGeom prst="rect">
            <a:avLst/>
          </a:prstGeom>
          <a:solidFill>
            <a:schemeClr val="bg2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4" name="Rettangolo 73">
            <a:extLst>
              <a:ext uri="{FF2B5EF4-FFF2-40B4-BE49-F238E27FC236}">
                <a16:creationId xmlns:a16="http://schemas.microsoft.com/office/drawing/2014/main" id="{C65BC80C-B006-FD0E-B9AA-DAA5D67563EB}"/>
              </a:ext>
            </a:extLst>
          </p:cNvPr>
          <p:cNvSpPr/>
          <p:nvPr/>
        </p:nvSpPr>
        <p:spPr>
          <a:xfrm>
            <a:off x="7376350" y="1010442"/>
            <a:ext cx="3625837" cy="414697"/>
          </a:xfrm>
          <a:prstGeom prst="rect">
            <a:avLst/>
          </a:prstGeom>
          <a:solidFill>
            <a:schemeClr val="bg2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0CC2A50-A8D5-C782-FDA4-682D8522E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53" y="-215797"/>
            <a:ext cx="11099800" cy="1325563"/>
          </a:xfrm>
        </p:spPr>
        <p:txBody>
          <a:bodyPr>
            <a:normAutofit/>
          </a:bodyPr>
          <a:lstStyle/>
          <a:p>
            <a:r>
              <a:rPr lang="it-IT" sz="2000" dirty="0"/>
              <a:t>Semi-</a:t>
            </a:r>
            <a:r>
              <a:rPr lang="it-IT" sz="2000" dirty="0" err="1"/>
              <a:t>analytic</a:t>
            </a:r>
            <a:r>
              <a:rPr lang="it-IT" sz="2000" dirty="0"/>
              <a:t> </a:t>
            </a:r>
            <a:r>
              <a:rPr lang="it-IT" sz="2000" dirty="0" err="1"/>
              <a:t>population</a:t>
            </a:r>
            <a:r>
              <a:rPr lang="it-IT" sz="2000" dirty="0"/>
              <a:t> </a:t>
            </a:r>
            <a:r>
              <a:rPr lang="it-IT" sz="2000" dirty="0" err="1"/>
              <a:t>synthesis</a:t>
            </a:r>
            <a:r>
              <a:rPr lang="it-IT" sz="2000" dirty="0"/>
              <a:t> </a:t>
            </a:r>
            <a:r>
              <a:rPr lang="it-IT" sz="2000" dirty="0" err="1"/>
              <a:t>codes</a:t>
            </a:r>
            <a:r>
              <a:rPr lang="it-IT" sz="2000" dirty="0"/>
              <a:t>: </a:t>
            </a:r>
            <a:r>
              <a:rPr lang="it-IT" sz="2000" dirty="0">
                <a:latin typeface="Segoe UI Emoji" panose="020B0502040204020203" pitchFamily="34" charset="0"/>
                <a:ea typeface="Segoe UI Emoji" panose="020B0502040204020203" pitchFamily="34" charset="0"/>
              </a:rPr>
              <a:t>B-POP</a:t>
            </a:r>
            <a:endParaRPr lang="it-IT" sz="2000" dirty="0"/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56B20C27-61CA-46A8-D5C4-C00F1749EC04}"/>
              </a:ext>
            </a:extLst>
          </p:cNvPr>
          <p:cNvGrpSpPr/>
          <p:nvPr/>
        </p:nvGrpSpPr>
        <p:grpSpPr>
          <a:xfrm>
            <a:off x="560446" y="900975"/>
            <a:ext cx="6278048" cy="5328375"/>
            <a:chOff x="704834" y="922838"/>
            <a:chExt cx="6370380" cy="4914082"/>
          </a:xfrm>
        </p:grpSpPr>
        <p:pic>
          <p:nvPicPr>
            <p:cNvPr id="4" name="Segnaposto contenuto 3" descr="Immagine che contiene cerchio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FDFDECF2-4B34-875C-1C04-A292B500E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834" y="2557035"/>
              <a:ext cx="1832682" cy="1271715"/>
            </a:xfrm>
            <a:prstGeom prst="rect">
              <a:avLst/>
            </a:prstGeom>
          </p:spPr>
        </p:pic>
        <p:sp>
          <p:nvSpPr>
            <p:cNvPr id="5" name="Parentesi graffa aperta 4">
              <a:extLst>
                <a:ext uri="{FF2B5EF4-FFF2-40B4-BE49-F238E27FC236}">
                  <a16:creationId xmlns:a16="http://schemas.microsoft.com/office/drawing/2014/main" id="{246AD18F-1068-7BB1-3B5D-6B35A3BA02DB}"/>
                </a:ext>
              </a:extLst>
            </p:cNvPr>
            <p:cNvSpPr/>
            <p:nvPr/>
          </p:nvSpPr>
          <p:spPr>
            <a:xfrm>
              <a:off x="2760531" y="1322607"/>
              <a:ext cx="372533" cy="3699933"/>
            </a:xfrm>
            <a:custGeom>
              <a:avLst/>
              <a:gdLst>
                <a:gd name="csX0" fmla="*/ 372533 w 372533"/>
                <a:gd name="csY0" fmla="*/ 3699933 h 3699933"/>
                <a:gd name="csX1" fmla="*/ 186266 w 372533"/>
                <a:gd name="csY1" fmla="*/ 3241717 h 3699933"/>
                <a:gd name="csX2" fmla="*/ 186267 w 372533"/>
                <a:gd name="csY2" fmla="*/ 2308182 h 3699933"/>
                <a:gd name="csX3" fmla="*/ 0 w 372533"/>
                <a:gd name="csY3" fmla="*/ 1849966 h 3699933"/>
                <a:gd name="csX4" fmla="*/ 186267 w 372533"/>
                <a:gd name="csY4" fmla="*/ 1391750 h 3699933"/>
                <a:gd name="csX5" fmla="*/ 186267 w 372533"/>
                <a:gd name="csY5" fmla="*/ 952989 h 3699933"/>
                <a:gd name="csX6" fmla="*/ 186267 w 372533"/>
                <a:gd name="csY6" fmla="*/ 458216 h 3699933"/>
                <a:gd name="csX7" fmla="*/ 372534 w 372533"/>
                <a:gd name="csY7" fmla="*/ 0 h 36999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72533" h="3699933" stroke="0" extrusionOk="0">
                  <a:moveTo>
                    <a:pt x="372533" y="3699933"/>
                  </a:moveTo>
                  <a:cubicBezTo>
                    <a:pt x="321543" y="3700340"/>
                    <a:pt x="168848" y="3473900"/>
                    <a:pt x="186266" y="3241717"/>
                  </a:cubicBezTo>
                  <a:cubicBezTo>
                    <a:pt x="181133" y="2942851"/>
                    <a:pt x="195960" y="2613358"/>
                    <a:pt x="186267" y="2308182"/>
                  </a:cubicBezTo>
                  <a:cubicBezTo>
                    <a:pt x="175661" y="2080871"/>
                    <a:pt x="85827" y="1844751"/>
                    <a:pt x="0" y="1849966"/>
                  </a:cubicBezTo>
                  <a:cubicBezTo>
                    <a:pt x="112164" y="1797786"/>
                    <a:pt x="178624" y="1618038"/>
                    <a:pt x="186267" y="1391750"/>
                  </a:cubicBezTo>
                  <a:cubicBezTo>
                    <a:pt x="163618" y="1185820"/>
                    <a:pt x="239954" y="1071656"/>
                    <a:pt x="186267" y="943654"/>
                  </a:cubicBezTo>
                  <a:cubicBezTo>
                    <a:pt x="132580" y="815652"/>
                    <a:pt x="196856" y="685745"/>
                    <a:pt x="186267" y="458216"/>
                  </a:cubicBezTo>
                  <a:cubicBezTo>
                    <a:pt x="178581" y="218216"/>
                    <a:pt x="266520" y="18914"/>
                    <a:pt x="372534" y="0"/>
                  </a:cubicBezTo>
                  <a:cubicBezTo>
                    <a:pt x="342865" y="1061197"/>
                    <a:pt x="384826" y="2434952"/>
                    <a:pt x="372533" y="3699933"/>
                  </a:cubicBezTo>
                  <a:close/>
                </a:path>
                <a:path w="372533" h="3699933" fill="none" extrusionOk="0">
                  <a:moveTo>
                    <a:pt x="372533" y="3699933"/>
                  </a:moveTo>
                  <a:cubicBezTo>
                    <a:pt x="270378" y="3708094"/>
                    <a:pt x="170375" y="3440938"/>
                    <a:pt x="186266" y="3241717"/>
                  </a:cubicBezTo>
                  <a:cubicBezTo>
                    <a:pt x="187557" y="2954866"/>
                    <a:pt x="168054" y="2684774"/>
                    <a:pt x="186267" y="2308182"/>
                  </a:cubicBezTo>
                  <a:cubicBezTo>
                    <a:pt x="189836" y="2045776"/>
                    <a:pt x="90547" y="1850738"/>
                    <a:pt x="0" y="1849966"/>
                  </a:cubicBezTo>
                  <a:cubicBezTo>
                    <a:pt x="65733" y="1891678"/>
                    <a:pt x="160349" y="1625792"/>
                    <a:pt x="186267" y="1391750"/>
                  </a:cubicBezTo>
                  <a:cubicBezTo>
                    <a:pt x="147589" y="1273261"/>
                    <a:pt x="200716" y="1158610"/>
                    <a:pt x="186267" y="952989"/>
                  </a:cubicBezTo>
                  <a:cubicBezTo>
                    <a:pt x="171818" y="747368"/>
                    <a:pt x="225846" y="571643"/>
                    <a:pt x="186267" y="458216"/>
                  </a:cubicBezTo>
                  <a:cubicBezTo>
                    <a:pt x="208198" y="193695"/>
                    <a:pt x="258939" y="-7125"/>
                    <a:pt x="372534" y="0"/>
                  </a:cubicBezTo>
                </a:path>
                <a:path w="372533" h="3699933" fill="none" stroke="0" extrusionOk="0">
                  <a:moveTo>
                    <a:pt x="372533" y="3699933"/>
                  </a:moveTo>
                  <a:cubicBezTo>
                    <a:pt x="276790" y="3689902"/>
                    <a:pt x="179223" y="3497091"/>
                    <a:pt x="186266" y="3241717"/>
                  </a:cubicBezTo>
                  <a:cubicBezTo>
                    <a:pt x="187068" y="2915930"/>
                    <a:pt x="206738" y="2536872"/>
                    <a:pt x="186267" y="2308182"/>
                  </a:cubicBezTo>
                  <a:cubicBezTo>
                    <a:pt x="186842" y="2051577"/>
                    <a:pt x="91793" y="1844354"/>
                    <a:pt x="0" y="1849966"/>
                  </a:cubicBezTo>
                  <a:cubicBezTo>
                    <a:pt x="152949" y="1859952"/>
                    <a:pt x="176784" y="1668201"/>
                    <a:pt x="186267" y="1391750"/>
                  </a:cubicBezTo>
                  <a:cubicBezTo>
                    <a:pt x="139540" y="1255843"/>
                    <a:pt x="234765" y="1096997"/>
                    <a:pt x="186267" y="915648"/>
                  </a:cubicBezTo>
                  <a:cubicBezTo>
                    <a:pt x="137769" y="734299"/>
                    <a:pt x="212308" y="663309"/>
                    <a:pt x="186267" y="458216"/>
                  </a:cubicBezTo>
                  <a:cubicBezTo>
                    <a:pt x="206960" y="214367"/>
                    <a:pt x="268088" y="16308"/>
                    <a:pt x="372534" y="0"/>
                  </a:cubicBezTo>
                </a:path>
              </a:pathLst>
            </a:custGeom>
            <a:ln w="57150">
              <a:solidFill>
                <a:schemeClr val="bg2">
                  <a:lumMod val="9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658789007">
                    <a:prstGeom prst="leftBrace">
                      <a:avLst>
                        <a:gd name="adj1" fmla="val 123000"/>
                        <a:gd name="adj2" fmla="val 50000"/>
                      </a:avLst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6033B746-3E07-8357-A4DE-C9E7565FD5D4}"/>
                </a:ext>
              </a:extLst>
            </p:cNvPr>
            <p:cNvGrpSpPr/>
            <p:nvPr/>
          </p:nvGrpSpPr>
          <p:grpSpPr>
            <a:xfrm>
              <a:off x="3291256" y="3940239"/>
              <a:ext cx="1628993" cy="1571132"/>
              <a:chOff x="3073400" y="4169268"/>
              <a:chExt cx="2089544" cy="1977394"/>
            </a:xfrm>
          </p:grpSpPr>
          <p:sp>
            <p:nvSpPr>
              <p:cNvPr id="42" name="Ovale 41">
                <a:extLst>
                  <a:ext uri="{FF2B5EF4-FFF2-40B4-BE49-F238E27FC236}">
                    <a16:creationId xmlns:a16="http://schemas.microsoft.com/office/drawing/2014/main" id="{E7AEDAB0-C03D-02FD-0277-DC1212B4CEA7}"/>
                  </a:ext>
                </a:extLst>
              </p:cNvPr>
              <p:cNvSpPr/>
              <p:nvPr/>
            </p:nvSpPr>
            <p:spPr>
              <a:xfrm rot="381172">
                <a:off x="3167388" y="4169268"/>
                <a:ext cx="1995556" cy="1977394"/>
              </a:xfrm>
              <a:prstGeom prst="ellipse">
                <a:avLst/>
              </a:prstGeom>
              <a:solidFill>
                <a:schemeClr val="accent4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43" name="Ovale 42">
                <a:extLst>
                  <a:ext uri="{FF2B5EF4-FFF2-40B4-BE49-F238E27FC236}">
                    <a16:creationId xmlns:a16="http://schemas.microsoft.com/office/drawing/2014/main" id="{7F6667AE-48DD-7C1B-2F45-AC013057FA2D}"/>
                  </a:ext>
                </a:extLst>
              </p:cNvPr>
              <p:cNvSpPr/>
              <p:nvPr/>
            </p:nvSpPr>
            <p:spPr>
              <a:xfrm rot="381172">
                <a:off x="3844351" y="5111663"/>
                <a:ext cx="460893" cy="448592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44" name="Stella a 5 punte 43">
                <a:extLst>
                  <a:ext uri="{FF2B5EF4-FFF2-40B4-BE49-F238E27FC236}">
                    <a16:creationId xmlns:a16="http://schemas.microsoft.com/office/drawing/2014/main" id="{884E42E0-4502-65C1-ED86-B6F6DE8EA204}"/>
                  </a:ext>
                </a:extLst>
              </p:cNvPr>
              <p:cNvSpPr/>
              <p:nvPr/>
            </p:nvSpPr>
            <p:spPr>
              <a:xfrm>
                <a:off x="3384273" y="4448256"/>
                <a:ext cx="578423" cy="496819"/>
              </a:xfrm>
              <a:prstGeom prst="star5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5" name="Ovale 44">
                <a:extLst>
                  <a:ext uri="{FF2B5EF4-FFF2-40B4-BE49-F238E27FC236}">
                    <a16:creationId xmlns:a16="http://schemas.microsoft.com/office/drawing/2014/main" id="{5ACB7D49-7869-F04D-CDEF-ED75C50DEAA5}"/>
                  </a:ext>
                </a:extLst>
              </p:cNvPr>
              <p:cNvSpPr/>
              <p:nvPr/>
            </p:nvSpPr>
            <p:spPr>
              <a:xfrm rot="7502914">
                <a:off x="4273079" y="4617403"/>
                <a:ext cx="195215" cy="269007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6" name="Ovale 45">
                <a:extLst>
                  <a:ext uri="{FF2B5EF4-FFF2-40B4-BE49-F238E27FC236}">
                    <a16:creationId xmlns:a16="http://schemas.microsoft.com/office/drawing/2014/main" id="{E7F74F6A-5E95-2BC3-DF04-3A0CF79B0779}"/>
                  </a:ext>
                </a:extLst>
              </p:cNvPr>
              <p:cNvSpPr/>
              <p:nvPr/>
            </p:nvSpPr>
            <p:spPr>
              <a:xfrm rot="381172">
                <a:off x="4443376" y="4736263"/>
                <a:ext cx="121615" cy="11567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47" name="Ovale 46">
                <a:extLst>
                  <a:ext uri="{FF2B5EF4-FFF2-40B4-BE49-F238E27FC236}">
                    <a16:creationId xmlns:a16="http://schemas.microsoft.com/office/drawing/2014/main" id="{6371B860-E269-CFFE-3154-DA391269FC54}"/>
                  </a:ext>
                </a:extLst>
              </p:cNvPr>
              <p:cNvSpPr/>
              <p:nvPr/>
            </p:nvSpPr>
            <p:spPr>
              <a:xfrm rot="381172">
                <a:off x="4176382" y="4605873"/>
                <a:ext cx="121615" cy="11567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48" name="Ovale 47">
                <a:extLst>
                  <a:ext uri="{FF2B5EF4-FFF2-40B4-BE49-F238E27FC236}">
                    <a16:creationId xmlns:a16="http://schemas.microsoft.com/office/drawing/2014/main" id="{B5B96645-0CCA-2E6E-232F-0320A2E6DEF0}"/>
                  </a:ext>
                </a:extLst>
              </p:cNvPr>
              <p:cNvSpPr/>
              <p:nvPr/>
            </p:nvSpPr>
            <p:spPr>
              <a:xfrm rot="7502914">
                <a:off x="4176218" y="5327654"/>
                <a:ext cx="358696" cy="52333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9" name="Ovale 48">
                <a:extLst>
                  <a:ext uri="{FF2B5EF4-FFF2-40B4-BE49-F238E27FC236}">
                    <a16:creationId xmlns:a16="http://schemas.microsoft.com/office/drawing/2014/main" id="{8F771150-5E99-A1BF-003A-503B30EFB564}"/>
                  </a:ext>
                </a:extLst>
              </p:cNvPr>
              <p:cNvSpPr/>
              <p:nvPr/>
            </p:nvSpPr>
            <p:spPr>
              <a:xfrm rot="381172">
                <a:off x="4497117" y="5677608"/>
                <a:ext cx="121615" cy="11567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50" name="Arco 49">
                <a:extLst>
                  <a:ext uri="{FF2B5EF4-FFF2-40B4-BE49-F238E27FC236}">
                    <a16:creationId xmlns:a16="http://schemas.microsoft.com/office/drawing/2014/main" id="{FA945273-80CE-D9EB-9B83-23EFBE9F9510}"/>
                  </a:ext>
                </a:extLst>
              </p:cNvPr>
              <p:cNvSpPr/>
              <p:nvPr/>
            </p:nvSpPr>
            <p:spPr>
              <a:xfrm>
                <a:off x="3073400" y="4641497"/>
                <a:ext cx="914400" cy="914400"/>
              </a:xfrm>
              <a:custGeom>
                <a:avLst/>
                <a:gdLst>
                  <a:gd name="csX0" fmla="*/ 793438 w 914400"/>
                  <a:gd name="csY0" fmla="*/ 147401 h 914400"/>
                  <a:gd name="csX1" fmla="*/ 914400 w 914400"/>
                  <a:gd name="csY1" fmla="*/ 457200 h 9144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14400" h="914400" stroke="0" extrusionOk="0">
                    <a:moveTo>
                      <a:pt x="793438" y="147401"/>
                    </a:moveTo>
                    <a:cubicBezTo>
                      <a:pt x="865688" y="228409"/>
                      <a:pt x="894077" y="350037"/>
                      <a:pt x="914400" y="457200"/>
                    </a:cubicBezTo>
                    <a:cubicBezTo>
                      <a:pt x="753064" y="473717"/>
                      <a:pt x="650858" y="454711"/>
                      <a:pt x="457200" y="457200"/>
                    </a:cubicBezTo>
                    <a:cubicBezTo>
                      <a:pt x="587285" y="327701"/>
                      <a:pt x="649858" y="299005"/>
                      <a:pt x="793438" y="147401"/>
                    </a:cubicBezTo>
                    <a:close/>
                  </a:path>
                  <a:path w="914400" h="914400" fill="none" extrusionOk="0">
                    <a:moveTo>
                      <a:pt x="793438" y="147401"/>
                    </a:moveTo>
                    <a:cubicBezTo>
                      <a:pt x="874248" y="225590"/>
                      <a:pt x="898669" y="340001"/>
                      <a:pt x="914400" y="457200"/>
                    </a:cubicBezTo>
                  </a:path>
                  <a:path w="914400" h="914400" fill="none" stroke="0" extrusionOk="0">
                    <a:moveTo>
                      <a:pt x="793438" y="147401"/>
                    </a:moveTo>
                    <a:cubicBezTo>
                      <a:pt x="889408" y="240512"/>
                      <a:pt x="919302" y="342991"/>
                      <a:pt x="914400" y="457200"/>
                    </a:cubicBezTo>
                  </a:path>
                </a:pathLst>
              </a:cu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9040612"/>
                          <a:gd name="adj2" fmla="val 0"/>
                        </a:avLst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1" name="Arco 50">
                <a:extLst>
                  <a:ext uri="{FF2B5EF4-FFF2-40B4-BE49-F238E27FC236}">
                    <a16:creationId xmlns:a16="http://schemas.microsoft.com/office/drawing/2014/main" id="{76DFDDB6-45C2-8DE6-3401-85D685ED295E}"/>
                  </a:ext>
                </a:extLst>
              </p:cNvPr>
              <p:cNvSpPr/>
              <p:nvPr/>
            </p:nvSpPr>
            <p:spPr>
              <a:xfrm rot="383646" flipH="1">
                <a:off x="4060487" y="4773640"/>
                <a:ext cx="994875" cy="914400"/>
              </a:xfrm>
              <a:custGeom>
                <a:avLst/>
                <a:gdLst>
                  <a:gd name="csX0" fmla="*/ 832485 w 994875"/>
                  <a:gd name="csY0" fmla="*/ 119263 h 914400"/>
                  <a:gd name="csX1" fmla="*/ 994876 w 994875"/>
                  <a:gd name="csY1" fmla="*/ 457200 h 9144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94875" h="914400" stroke="0" extrusionOk="0">
                    <a:moveTo>
                      <a:pt x="832485" y="119263"/>
                    </a:moveTo>
                    <a:cubicBezTo>
                      <a:pt x="917041" y="194249"/>
                      <a:pt x="975506" y="335844"/>
                      <a:pt x="994876" y="457200"/>
                    </a:cubicBezTo>
                    <a:cubicBezTo>
                      <a:pt x="800724" y="433084"/>
                      <a:pt x="683633" y="448013"/>
                      <a:pt x="497438" y="457200"/>
                    </a:cubicBezTo>
                    <a:cubicBezTo>
                      <a:pt x="593955" y="365779"/>
                      <a:pt x="705001" y="256934"/>
                      <a:pt x="832485" y="119263"/>
                    </a:cubicBezTo>
                    <a:close/>
                  </a:path>
                  <a:path w="994875" h="914400" fill="none" extrusionOk="0">
                    <a:moveTo>
                      <a:pt x="832485" y="119263"/>
                    </a:moveTo>
                    <a:cubicBezTo>
                      <a:pt x="944516" y="188220"/>
                      <a:pt x="969806" y="324735"/>
                      <a:pt x="994876" y="457200"/>
                    </a:cubicBezTo>
                  </a:path>
                  <a:path w="994875" h="914400" fill="none" stroke="0" extrusionOk="0">
                    <a:moveTo>
                      <a:pt x="832485" y="119263"/>
                    </a:moveTo>
                    <a:cubicBezTo>
                      <a:pt x="950229" y="212732"/>
                      <a:pt x="1010886" y="330473"/>
                      <a:pt x="994876" y="457200"/>
                    </a:cubicBezTo>
                  </a:path>
                </a:pathLst>
              </a:cu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8885236"/>
                          <a:gd name="adj2" fmla="val 0"/>
                        </a:avLst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B4199B9E-0AC1-95D9-E7B5-E0F4A80C1CE2}"/>
                </a:ext>
              </a:extLst>
            </p:cNvPr>
            <p:cNvGrpSpPr/>
            <p:nvPr/>
          </p:nvGrpSpPr>
          <p:grpSpPr>
            <a:xfrm>
              <a:off x="3359017" y="1300049"/>
              <a:ext cx="1365935" cy="1435505"/>
              <a:chOff x="3222998" y="1807228"/>
              <a:chExt cx="1479395" cy="1479395"/>
            </a:xfrm>
          </p:grpSpPr>
          <p:pic>
            <p:nvPicPr>
              <p:cNvPr id="29" name="Picture 2" descr="Galaxy - Free icons">
                <a:extLst>
                  <a:ext uri="{FF2B5EF4-FFF2-40B4-BE49-F238E27FC236}">
                    <a16:creationId xmlns:a16="http://schemas.microsoft.com/office/drawing/2014/main" id="{2263E760-5FF0-F0C8-B022-2A3381A60E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alphaModFix amt="47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22998" y="1807228"/>
                <a:ext cx="1479395" cy="14793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0" name="Gruppo 29">
                <a:extLst>
                  <a:ext uri="{FF2B5EF4-FFF2-40B4-BE49-F238E27FC236}">
                    <a16:creationId xmlns:a16="http://schemas.microsoft.com/office/drawing/2014/main" id="{434287FB-17C5-4729-8297-9503C3BDA431}"/>
                  </a:ext>
                </a:extLst>
              </p:cNvPr>
              <p:cNvGrpSpPr/>
              <p:nvPr/>
            </p:nvGrpSpPr>
            <p:grpSpPr>
              <a:xfrm>
                <a:off x="3572842" y="2210514"/>
                <a:ext cx="288234" cy="212595"/>
                <a:chOff x="3402871" y="2106561"/>
                <a:chExt cx="388609" cy="246060"/>
              </a:xfrm>
            </p:grpSpPr>
            <p:sp>
              <p:nvSpPr>
                <p:cNvPr id="39" name="Ovale 38">
                  <a:extLst>
                    <a:ext uri="{FF2B5EF4-FFF2-40B4-BE49-F238E27FC236}">
                      <a16:creationId xmlns:a16="http://schemas.microsoft.com/office/drawing/2014/main" id="{15A2AF63-DA42-7218-4F9A-056E5A6A3636}"/>
                    </a:ext>
                  </a:extLst>
                </p:cNvPr>
                <p:cNvSpPr/>
                <p:nvPr/>
              </p:nvSpPr>
              <p:spPr>
                <a:xfrm rot="7502914">
                  <a:off x="3499568" y="2118091"/>
                  <a:ext cx="195215" cy="269007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0" name="Ovale 39">
                  <a:extLst>
                    <a:ext uri="{FF2B5EF4-FFF2-40B4-BE49-F238E27FC236}">
                      <a16:creationId xmlns:a16="http://schemas.microsoft.com/office/drawing/2014/main" id="{6074EC47-46C1-BABA-971B-F48E3E6BECD4}"/>
                    </a:ext>
                  </a:extLst>
                </p:cNvPr>
                <p:cNvSpPr/>
                <p:nvPr/>
              </p:nvSpPr>
              <p:spPr>
                <a:xfrm rot="381172">
                  <a:off x="3669865" y="2236951"/>
                  <a:ext cx="121615" cy="11567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  <p:sp>
              <p:nvSpPr>
                <p:cNvPr id="41" name="Ovale 40">
                  <a:extLst>
                    <a:ext uri="{FF2B5EF4-FFF2-40B4-BE49-F238E27FC236}">
                      <a16:creationId xmlns:a16="http://schemas.microsoft.com/office/drawing/2014/main" id="{56A68F58-5EB7-F71D-F0FA-2A25465923C0}"/>
                    </a:ext>
                  </a:extLst>
                </p:cNvPr>
                <p:cNvSpPr/>
                <p:nvPr/>
              </p:nvSpPr>
              <p:spPr>
                <a:xfrm rot="381172">
                  <a:off x="3402871" y="2106561"/>
                  <a:ext cx="121615" cy="11567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</p:grpSp>
          <p:grpSp>
            <p:nvGrpSpPr>
              <p:cNvPr id="31" name="Gruppo 30">
                <a:extLst>
                  <a:ext uri="{FF2B5EF4-FFF2-40B4-BE49-F238E27FC236}">
                    <a16:creationId xmlns:a16="http://schemas.microsoft.com/office/drawing/2014/main" id="{696AC816-6FC6-CE18-6DC9-1AD95D903B4C}"/>
                  </a:ext>
                </a:extLst>
              </p:cNvPr>
              <p:cNvGrpSpPr/>
              <p:nvPr/>
            </p:nvGrpSpPr>
            <p:grpSpPr>
              <a:xfrm rot="18515104">
                <a:off x="3924564" y="2469061"/>
                <a:ext cx="335757" cy="182504"/>
                <a:chOff x="3646945" y="2772015"/>
                <a:chExt cx="388609" cy="246060"/>
              </a:xfrm>
            </p:grpSpPr>
            <p:sp>
              <p:nvSpPr>
                <p:cNvPr id="36" name="Ovale 35">
                  <a:extLst>
                    <a:ext uri="{FF2B5EF4-FFF2-40B4-BE49-F238E27FC236}">
                      <a16:creationId xmlns:a16="http://schemas.microsoft.com/office/drawing/2014/main" id="{6A121F2D-0E58-B412-3005-EAB5E3E6ABE4}"/>
                    </a:ext>
                  </a:extLst>
                </p:cNvPr>
                <p:cNvSpPr/>
                <p:nvPr/>
              </p:nvSpPr>
              <p:spPr>
                <a:xfrm rot="7502914">
                  <a:off x="3743642" y="2783545"/>
                  <a:ext cx="195215" cy="269007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7" name="Ovale 36">
                  <a:extLst>
                    <a:ext uri="{FF2B5EF4-FFF2-40B4-BE49-F238E27FC236}">
                      <a16:creationId xmlns:a16="http://schemas.microsoft.com/office/drawing/2014/main" id="{74005077-32A0-F413-C32C-C6AA067ACD8D}"/>
                    </a:ext>
                  </a:extLst>
                </p:cNvPr>
                <p:cNvSpPr/>
                <p:nvPr/>
              </p:nvSpPr>
              <p:spPr>
                <a:xfrm rot="381172">
                  <a:off x="3913939" y="2902405"/>
                  <a:ext cx="121615" cy="11567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  <p:sp>
              <p:nvSpPr>
                <p:cNvPr id="38" name="Ovale 37">
                  <a:extLst>
                    <a:ext uri="{FF2B5EF4-FFF2-40B4-BE49-F238E27FC236}">
                      <a16:creationId xmlns:a16="http://schemas.microsoft.com/office/drawing/2014/main" id="{44FE6304-2D40-5CDA-C679-DF34D9A4C6BC}"/>
                    </a:ext>
                  </a:extLst>
                </p:cNvPr>
                <p:cNvSpPr/>
                <p:nvPr/>
              </p:nvSpPr>
              <p:spPr>
                <a:xfrm rot="381172">
                  <a:off x="3646945" y="2772015"/>
                  <a:ext cx="121615" cy="11567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</p:grpSp>
          <p:grpSp>
            <p:nvGrpSpPr>
              <p:cNvPr id="32" name="Gruppo 31">
                <a:extLst>
                  <a:ext uri="{FF2B5EF4-FFF2-40B4-BE49-F238E27FC236}">
                    <a16:creationId xmlns:a16="http://schemas.microsoft.com/office/drawing/2014/main" id="{AB53F27F-9233-C7A7-CCEA-A09639CDEA2E}"/>
                  </a:ext>
                </a:extLst>
              </p:cNvPr>
              <p:cNvGrpSpPr/>
              <p:nvPr/>
            </p:nvGrpSpPr>
            <p:grpSpPr>
              <a:xfrm rot="21169421">
                <a:off x="3804168" y="2902726"/>
                <a:ext cx="288234" cy="212595"/>
                <a:chOff x="3646945" y="2772015"/>
                <a:chExt cx="388609" cy="246060"/>
              </a:xfrm>
            </p:grpSpPr>
            <p:sp>
              <p:nvSpPr>
                <p:cNvPr id="33" name="Ovale 32">
                  <a:extLst>
                    <a:ext uri="{FF2B5EF4-FFF2-40B4-BE49-F238E27FC236}">
                      <a16:creationId xmlns:a16="http://schemas.microsoft.com/office/drawing/2014/main" id="{34F57FA4-F54E-1A18-5EEA-0C5A04822094}"/>
                    </a:ext>
                  </a:extLst>
                </p:cNvPr>
                <p:cNvSpPr/>
                <p:nvPr/>
              </p:nvSpPr>
              <p:spPr>
                <a:xfrm rot="7502914">
                  <a:off x="3743642" y="2783545"/>
                  <a:ext cx="195215" cy="269007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4" name="Ovale 33">
                  <a:extLst>
                    <a:ext uri="{FF2B5EF4-FFF2-40B4-BE49-F238E27FC236}">
                      <a16:creationId xmlns:a16="http://schemas.microsoft.com/office/drawing/2014/main" id="{8A3A201B-3044-A0C1-CDF4-A6B0754365B7}"/>
                    </a:ext>
                  </a:extLst>
                </p:cNvPr>
                <p:cNvSpPr/>
                <p:nvPr/>
              </p:nvSpPr>
              <p:spPr>
                <a:xfrm rot="381172">
                  <a:off x="3913939" y="2902405"/>
                  <a:ext cx="121615" cy="11567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  <p:sp>
              <p:nvSpPr>
                <p:cNvPr id="35" name="Ovale 34">
                  <a:extLst>
                    <a:ext uri="{FF2B5EF4-FFF2-40B4-BE49-F238E27FC236}">
                      <a16:creationId xmlns:a16="http://schemas.microsoft.com/office/drawing/2014/main" id="{089ECA0C-1A63-E4B5-BCA5-85563C4E6EE7}"/>
                    </a:ext>
                  </a:extLst>
                </p:cNvPr>
                <p:cNvSpPr/>
                <p:nvPr/>
              </p:nvSpPr>
              <p:spPr>
                <a:xfrm rot="381172">
                  <a:off x="3646945" y="2772015"/>
                  <a:ext cx="121615" cy="11567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</p:grpSp>
        </p:grp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CF2FC160-BC57-D8D8-B87D-D3607AA4BF7C}"/>
                </a:ext>
              </a:extLst>
            </p:cNvPr>
            <p:cNvSpPr txBox="1"/>
            <p:nvPr/>
          </p:nvSpPr>
          <p:spPr>
            <a:xfrm>
              <a:off x="3216116" y="922838"/>
              <a:ext cx="2868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err="1"/>
                <a:t>Isolated</a:t>
              </a:r>
              <a:r>
                <a:rPr lang="it-IT" dirty="0"/>
                <a:t> &amp; </a:t>
              </a:r>
              <a:r>
                <a:rPr lang="it-IT" dirty="0" err="1"/>
                <a:t>dynamical</a:t>
              </a:r>
              <a:r>
                <a:rPr lang="it-IT" dirty="0"/>
                <a:t>:</a:t>
              </a: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1D0DC837-D40E-CBFA-AB4D-5560ABA42741}"/>
                </a:ext>
              </a:extLst>
            </p:cNvPr>
            <p:cNvSpPr txBox="1"/>
            <p:nvPr/>
          </p:nvSpPr>
          <p:spPr>
            <a:xfrm>
              <a:off x="3293436" y="3504513"/>
              <a:ext cx="1664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err="1"/>
                <a:t>Only</a:t>
              </a:r>
              <a:r>
                <a:rPr lang="it-IT" dirty="0"/>
                <a:t> </a:t>
              </a:r>
              <a:r>
                <a:rPr lang="it-IT" dirty="0" err="1"/>
                <a:t>dynamical</a:t>
              </a:r>
              <a:r>
                <a:rPr lang="it-IT" dirty="0"/>
                <a:t>:</a:t>
              </a:r>
            </a:p>
          </p:txBody>
        </p:sp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B450A3F9-ED8C-50E1-09EA-B2B37333A4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52904" y="1252785"/>
              <a:ext cx="3501" cy="3473019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CasellaDiTesto 10">
                  <a:extLst>
                    <a:ext uri="{FF2B5EF4-FFF2-40B4-BE49-F238E27FC236}">
                      <a16:creationId xmlns:a16="http://schemas.microsoft.com/office/drawing/2014/main" id="{C4321852-1F28-D6D0-52C8-788A7F82E81F}"/>
                    </a:ext>
                  </a:extLst>
                </p:cNvPr>
                <p:cNvSpPr txBox="1"/>
                <p:nvPr/>
              </p:nvSpPr>
              <p:spPr>
                <a:xfrm>
                  <a:off x="5560620" y="2666060"/>
                  <a:ext cx="1090739" cy="3814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dirty="0"/>
                    <a:t>100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</m:oMath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11" name="CasellaDiTesto 10">
                  <a:extLst>
                    <a:ext uri="{FF2B5EF4-FFF2-40B4-BE49-F238E27FC236}">
                      <a16:creationId xmlns:a16="http://schemas.microsoft.com/office/drawing/2014/main" id="{C4321852-1F28-D6D0-52C8-788A7F82E8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60620" y="2666060"/>
                  <a:ext cx="1090739" cy="381451"/>
                </a:xfrm>
                <a:prstGeom prst="rect">
                  <a:avLst/>
                </a:prstGeom>
                <a:blipFill>
                  <a:blip r:embed="rId5"/>
                  <a:stretch>
                    <a:fillRect l="-5114" t="-5882" b="-14706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CasellaDiTesto 11">
                  <a:extLst>
                    <a:ext uri="{FF2B5EF4-FFF2-40B4-BE49-F238E27FC236}">
                      <a16:creationId xmlns:a16="http://schemas.microsoft.com/office/drawing/2014/main" id="{5BCFE933-E4B8-AD68-5B5D-6FDFA5EE51F0}"/>
                    </a:ext>
                  </a:extLst>
                </p:cNvPr>
                <p:cNvSpPr txBox="1"/>
                <p:nvPr/>
              </p:nvSpPr>
              <p:spPr>
                <a:xfrm>
                  <a:off x="5533451" y="4296643"/>
                  <a:ext cx="1541763" cy="3814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a14:m>
                  <a:r>
                    <a:rPr lang="it-IT" dirty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</m:oMath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12" name="CasellaDiTesto 11">
                  <a:extLst>
                    <a:ext uri="{FF2B5EF4-FFF2-40B4-BE49-F238E27FC236}">
                      <a16:creationId xmlns:a16="http://schemas.microsoft.com/office/drawing/2014/main" id="{5BCFE933-E4B8-AD68-5B5D-6FDFA5EE51F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33451" y="4296643"/>
                  <a:ext cx="1541763" cy="38145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6233014C-D0A8-2365-DAB6-B01A2A8A0A1D}"/>
                </a:ext>
              </a:extLst>
            </p:cNvPr>
            <p:cNvSpPr txBox="1"/>
            <p:nvPr/>
          </p:nvSpPr>
          <p:spPr>
            <a:xfrm rot="5400000">
              <a:off x="5022108" y="1761630"/>
              <a:ext cx="762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stellar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8B00682B-1324-3945-45AC-F071971E8261}"/>
                </a:ext>
              </a:extLst>
            </p:cNvPr>
            <p:cNvSpPr txBox="1"/>
            <p:nvPr/>
          </p:nvSpPr>
          <p:spPr>
            <a:xfrm rot="5400000">
              <a:off x="4709101" y="3417047"/>
              <a:ext cx="1359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intermediate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3FCF657E-7A16-F0B8-1DED-D45D603FED64}"/>
                </a:ext>
              </a:extLst>
            </p:cNvPr>
            <p:cNvSpPr txBox="1"/>
            <p:nvPr/>
          </p:nvSpPr>
          <p:spPr>
            <a:xfrm rot="5400000">
              <a:off x="4670041" y="4915043"/>
              <a:ext cx="14642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supermassive</a:t>
              </a:r>
              <a:endParaRPr lang="it-IT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16" name="Connettore diritto 15">
              <a:extLst>
                <a:ext uri="{FF2B5EF4-FFF2-40B4-BE49-F238E27FC236}">
                  <a16:creationId xmlns:a16="http://schemas.microsoft.com/office/drawing/2014/main" id="{3DF0587C-52FD-BA20-8E6A-02C63AEBF985}"/>
                </a:ext>
              </a:extLst>
            </p:cNvPr>
            <p:cNvCxnSpPr>
              <a:cxnSpLocks/>
            </p:cNvCxnSpPr>
            <p:nvPr/>
          </p:nvCxnSpPr>
          <p:spPr>
            <a:xfrm>
              <a:off x="5552904" y="4783707"/>
              <a:ext cx="0" cy="1053213"/>
            </a:xfrm>
            <a:prstGeom prst="line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CB2CB9E0-CA8B-BAAF-E515-872017B8687E}"/>
                </a:ext>
              </a:extLst>
            </p:cNvPr>
            <p:cNvGrpSpPr/>
            <p:nvPr/>
          </p:nvGrpSpPr>
          <p:grpSpPr>
            <a:xfrm>
              <a:off x="4239892" y="2191331"/>
              <a:ext cx="785232" cy="796078"/>
              <a:chOff x="3073400" y="4169268"/>
              <a:chExt cx="2089544" cy="1977394"/>
            </a:xfrm>
          </p:grpSpPr>
          <p:sp>
            <p:nvSpPr>
              <p:cNvPr id="19" name="Ovale 18">
                <a:extLst>
                  <a:ext uri="{FF2B5EF4-FFF2-40B4-BE49-F238E27FC236}">
                    <a16:creationId xmlns:a16="http://schemas.microsoft.com/office/drawing/2014/main" id="{471018F6-7644-1706-0B1A-31B8F3B10876}"/>
                  </a:ext>
                </a:extLst>
              </p:cNvPr>
              <p:cNvSpPr/>
              <p:nvPr/>
            </p:nvSpPr>
            <p:spPr>
              <a:xfrm rot="381172">
                <a:off x="3167388" y="4169268"/>
                <a:ext cx="1995556" cy="1977394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0" name="Ovale 19">
                <a:extLst>
                  <a:ext uri="{FF2B5EF4-FFF2-40B4-BE49-F238E27FC236}">
                    <a16:creationId xmlns:a16="http://schemas.microsoft.com/office/drawing/2014/main" id="{BE4395A5-FCE9-9670-4E39-4D6C2DFE5B5B}"/>
                  </a:ext>
                </a:extLst>
              </p:cNvPr>
              <p:cNvSpPr/>
              <p:nvPr/>
            </p:nvSpPr>
            <p:spPr>
              <a:xfrm rot="381172">
                <a:off x="3844351" y="5111663"/>
                <a:ext cx="460893" cy="448592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1" name="Stella a 5 punte 20">
                <a:extLst>
                  <a:ext uri="{FF2B5EF4-FFF2-40B4-BE49-F238E27FC236}">
                    <a16:creationId xmlns:a16="http://schemas.microsoft.com/office/drawing/2014/main" id="{4EEE850D-91BE-D7D1-EA1D-787CC02659BD}"/>
                  </a:ext>
                </a:extLst>
              </p:cNvPr>
              <p:cNvSpPr/>
              <p:nvPr/>
            </p:nvSpPr>
            <p:spPr>
              <a:xfrm>
                <a:off x="3384273" y="4448256"/>
                <a:ext cx="578423" cy="496819"/>
              </a:xfrm>
              <a:prstGeom prst="star5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2" name="Ovale 21">
                <a:extLst>
                  <a:ext uri="{FF2B5EF4-FFF2-40B4-BE49-F238E27FC236}">
                    <a16:creationId xmlns:a16="http://schemas.microsoft.com/office/drawing/2014/main" id="{1DFB2B4F-3A7E-F726-A56D-1DD5644BF75A}"/>
                  </a:ext>
                </a:extLst>
              </p:cNvPr>
              <p:cNvSpPr/>
              <p:nvPr/>
            </p:nvSpPr>
            <p:spPr>
              <a:xfrm rot="7502914">
                <a:off x="4273079" y="4617403"/>
                <a:ext cx="195215" cy="269007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3" name="Ovale 22">
                <a:extLst>
                  <a:ext uri="{FF2B5EF4-FFF2-40B4-BE49-F238E27FC236}">
                    <a16:creationId xmlns:a16="http://schemas.microsoft.com/office/drawing/2014/main" id="{A4DED2C3-56B9-EB0A-57ED-7126C9818AC2}"/>
                  </a:ext>
                </a:extLst>
              </p:cNvPr>
              <p:cNvSpPr/>
              <p:nvPr/>
            </p:nvSpPr>
            <p:spPr>
              <a:xfrm rot="381172">
                <a:off x="4443376" y="4736263"/>
                <a:ext cx="121615" cy="11567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4" name="Ovale 23">
                <a:extLst>
                  <a:ext uri="{FF2B5EF4-FFF2-40B4-BE49-F238E27FC236}">
                    <a16:creationId xmlns:a16="http://schemas.microsoft.com/office/drawing/2014/main" id="{5B4C759D-77B6-0578-20E3-12E1797BB625}"/>
                  </a:ext>
                </a:extLst>
              </p:cNvPr>
              <p:cNvSpPr/>
              <p:nvPr/>
            </p:nvSpPr>
            <p:spPr>
              <a:xfrm rot="381172">
                <a:off x="4176382" y="4605873"/>
                <a:ext cx="121615" cy="11567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5" name="Ovale 24">
                <a:extLst>
                  <a:ext uri="{FF2B5EF4-FFF2-40B4-BE49-F238E27FC236}">
                    <a16:creationId xmlns:a16="http://schemas.microsoft.com/office/drawing/2014/main" id="{D2529565-BA14-43FE-B67E-1A8D1D8D4319}"/>
                  </a:ext>
                </a:extLst>
              </p:cNvPr>
              <p:cNvSpPr/>
              <p:nvPr/>
            </p:nvSpPr>
            <p:spPr>
              <a:xfrm rot="7502914">
                <a:off x="4176218" y="5327654"/>
                <a:ext cx="358696" cy="52333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6" name="Ovale 25">
                <a:extLst>
                  <a:ext uri="{FF2B5EF4-FFF2-40B4-BE49-F238E27FC236}">
                    <a16:creationId xmlns:a16="http://schemas.microsoft.com/office/drawing/2014/main" id="{2583BB59-4CC7-7428-B9C7-D3D75D4B77D0}"/>
                  </a:ext>
                </a:extLst>
              </p:cNvPr>
              <p:cNvSpPr/>
              <p:nvPr/>
            </p:nvSpPr>
            <p:spPr>
              <a:xfrm rot="381172">
                <a:off x="4497117" y="5677608"/>
                <a:ext cx="121615" cy="11567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7" name="Arco 26">
                <a:extLst>
                  <a:ext uri="{FF2B5EF4-FFF2-40B4-BE49-F238E27FC236}">
                    <a16:creationId xmlns:a16="http://schemas.microsoft.com/office/drawing/2014/main" id="{579CA61F-2F7E-5C53-C7E5-E4B51681E606}"/>
                  </a:ext>
                </a:extLst>
              </p:cNvPr>
              <p:cNvSpPr/>
              <p:nvPr/>
            </p:nvSpPr>
            <p:spPr>
              <a:xfrm>
                <a:off x="3073400" y="4641497"/>
                <a:ext cx="914400" cy="914400"/>
              </a:xfrm>
              <a:custGeom>
                <a:avLst/>
                <a:gdLst>
                  <a:gd name="csX0" fmla="*/ 793438 w 914400"/>
                  <a:gd name="csY0" fmla="*/ 147401 h 914400"/>
                  <a:gd name="csX1" fmla="*/ 914400 w 914400"/>
                  <a:gd name="csY1" fmla="*/ 457200 h 9144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14400" h="914400" stroke="0" extrusionOk="0">
                    <a:moveTo>
                      <a:pt x="793438" y="147401"/>
                    </a:moveTo>
                    <a:cubicBezTo>
                      <a:pt x="865688" y="228409"/>
                      <a:pt x="894077" y="350037"/>
                      <a:pt x="914400" y="457200"/>
                    </a:cubicBezTo>
                    <a:cubicBezTo>
                      <a:pt x="753064" y="473717"/>
                      <a:pt x="650858" y="454711"/>
                      <a:pt x="457200" y="457200"/>
                    </a:cubicBezTo>
                    <a:cubicBezTo>
                      <a:pt x="587285" y="327701"/>
                      <a:pt x="649858" y="299005"/>
                      <a:pt x="793438" y="147401"/>
                    </a:cubicBezTo>
                    <a:close/>
                  </a:path>
                  <a:path w="914400" h="914400" fill="none" extrusionOk="0">
                    <a:moveTo>
                      <a:pt x="793438" y="147401"/>
                    </a:moveTo>
                    <a:cubicBezTo>
                      <a:pt x="874248" y="225590"/>
                      <a:pt x="898669" y="340001"/>
                      <a:pt x="914400" y="457200"/>
                    </a:cubicBezTo>
                  </a:path>
                  <a:path w="914400" h="914400" fill="none" stroke="0" extrusionOk="0">
                    <a:moveTo>
                      <a:pt x="793438" y="147401"/>
                    </a:moveTo>
                    <a:cubicBezTo>
                      <a:pt x="889408" y="240512"/>
                      <a:pt x="919302" y="342991"/>
                      <a:pt x="914400" y="457200"/>
                    </a:cubicBezTo>
                  </a:path>
                </a:pathLst>
              </a:cu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9040612"/>
                          <a:gd name="adj2" fmla="val 0"/>
                        </a:avLst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8" name="Arco 27">
                <a:extLst>
                  <a:ext uri="{FF2B5EF4-FFF2-40B4-BE49-F238E27FC236}">
                    <a16:creationId xmlns:a16="http://schemas.microsoft.com/office/drawing/2014/main" id="{B7417A4F-5A17-32C5-C796-52356597DBD4}"/>
                  </a:ext>
                </a:extLst>
              </p:cNvPr>
              <p:cNvSpPr/>
              <p:nvPr/>
            </p:nvSpPr>
            <p:spPr>
              <a:xfrm rot="383646" flipH="1">
                <a:off x="4060487" y="4773640"/>
                <a:ext cx="994875" cy="914400"/>
              </a:xfrm>
              <a:custGeom>
                <a:avLst/>
                <a:gdLst>
                  <a:gd name="csX0" fmla="*/ 832485 w 994875"/>
                  <a:gd name="csY0" fmla="*/ 119263 h 914400"/>
                  <a:gd name="csX1" fmla="*/ 994876 w 994875"/>
                  <a:gd name="csY1" fmla="*/ 457200 h 9144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94875" h="914400" stroke="0" extrusionOk="0">
                    <a:moveTo>
                      <a:pt x="832485" y="119263"/>
                    </a:moveTo>
                    <a:cubicBezTo>
                      <a:pt x="917041" y="194249"/>
                      <a:pt x="975506" y="335844"/>
                      <a:pt x="994876" y="457200"/>
                    </a:cubicBezTo>
                    <a:cubicBezTo>
                      <a:pt x="800724" y="433084"/>
                      <a:pt x="683633" y="448013"/>
                      <a:pt x="497438" y="457200"/>
                    </a:cubicBezTo>
                    <a:cubicBezTo>
                      <a:pt x="593955" y="365779"/>
                      <a:pt x="705001" y="256934"/>
                      <a:pt x="832485" y="119263"/>
                    </a:cubicBezTo>
                    <a:close/>
                  </a:path>
                  <a:path w="994875" h="914400" fill="none" extrusionOk="0">
                    <a:moveTo>
                      <a:pt x="832485" y="119263"/>
                    </a:moveTo>
                    <a:cubicBezTo>
                      <a:pt x="944516" y="188220"/>
                      <a:pt x="969806" y="324735"/>
                      <a:pt x="994876" y="457200"/>
                    </a:cubicBezTo>
                  </a:path>
                  <a:path w="994875" h="914400" fill="none" stroke="0" extrusionOk="0">
                    <a:moveTo>
                      <a:pt x="832485" y="119263"/>
                    </a:moveTo>
                    <a:cubicBezTo>
                      <a:pt x="950229" y="212732"/>
                      <a:pt x="1010886" y="330473"/>
                      <a:pt x="994876" y="457200"/>
                    </a:cubicBezTo>
                  </a:path>
                </a:pathLst>
              </a:cu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8885236"/>
                          <a:gd name="adj2" fmla="val 0"/>
                        </a:avLst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CasellaDiTesto 17">
                  <a:extLst>
                    <a:ext uri="{FF2B5EF4-FFF2-40B4-BE49-F238E27FC236}">
                      <a16:creationId xmlns:a16="http://schemas.microsoft.com/office/drawing/2014/main" id="{4F2E204F-8956-F5AE-6261-2EDCBC36ABF2}"/>
                    </a:ext>
                  </a:extLst>
                </p:cNvPr>
                <p:cNvSpPr txBox="1"/>
                <p:nvPr/>
              </p:nvSpPr>
              <p:spPr>
                <a:xfrm>
                  <a:off x="5597672" y="1375000"/>
                  <a:ext cx="1090739" cy="314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dirty="0"/>
                    <a:t>5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</m:oMath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18" name="CasellaDiTesto 17">
                  <a:extLst>
                    <a:ext uri="{FF2B5EF4-FFF2-40B4-BE49-F238E27FC236}">
                      <a16:creationId xmlns:a16="http://schemas.microsoft.com/office/drawing/2014/main" id="{4F2E204F-8956-F5AE-6261-2EDCBC36AB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7672" y="1375000"/>
                  <a:ext cx="1090739" cy="314091"/>
                </a:xfrm>
                <a:prstGeom prst="rect">
                  <a:avLst/>
                </a:prstGeom>
                <a:blipFill>
                  <a:blip r:embed="rId7"/>
                  <a:stretch>
                    <a:fillRect l="-5114" t="-5357" b="-39286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D52ECD61-BF1A-7234-76ED-E8E62812BDF0}"/>
              </a:ext>
            </a:extLst>
          </p:cNvPr>
          <p:cNvSpPr txBox="1"/>
          <p:nvPr/>
        </p:nvSpPr>
        <p:spPr>
          <a:xfrm>
            <a:off x="614790" y="4049901"/>
            <a:ext cx="16974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Arca Sedda &amp; Benacquista (2020), Arca Sedda+ (2023)</a:t>
            </a:r>
            <a:b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Segnaposto numero diapositiva 67">
            <a:extLst>
              <a:ext uri="{FF2B5EF4-FFF2-40B4-BE49-F238E27FC236}">
                <a16:creationId xmlns:a16="http://schemas.microsoft.com/office/drawing/2014/main" id="{5EF323DB-3170-DC08-8576-50AEA15F4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B8134-3856-4CAF-BE05-7A805BC13266}" type="slidenum">
              <a:rPr lang="it-IT" smtClean="0"/>
              <a:t>28</a:t>
            </a:fld>
            <a:endParaRPr lang="it-IT" dirty="0"/>
          </a:p>
        </p:txBody>
      </p:sp>
      <p:pic>
        <p:nvPicPr>
          <p:cNvPr id="53" name="Immagine 52">
            <a:extLst>
              <a:ext uri="{FF2B5EF4-FFF2-40B4-BE49-F238E27FC236}">
                <a16:creationId xmlns:a16="http://schemas.microsoft.com/office/drawing/2014/main" id="{99F271A6-DE51-2CB8-3105-25A179B4BB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61" y="2464665"/>
            <a:ext cx="479226" cy="479226"/>
          </a:xfrm>
          <a:prstGeom prst="rect">
            <a:avLst/>
          </a:prstGeom>
          <a:ln w="38100">
            <a:solidFill>
              <a:schemeClr val="accent5"/>
            </a:solidFill>
          </a:ln>
        </p:spPr>
      </p:pic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CA8A62B8-B940-4CF2-FC1E-7C75DC6C455C}"/>
              </a:ext>
            </a:extLst>
          </p:cNvPr>
          <p:cNvSpPr txBox="1"/>
          <p:nvPr/>
        </p:nvSpPr>
        <p:spPr>
          <a:xfrm>
            <a:off x="-104231" y="1987588"/>
            <a:ext cx="1610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chemeClr val="accent5"/>
                </a:solidFill>
              </a:rPr>
              <a:t>Arca Sedda, </a:t>
            </a:r>
            <a:r>
              <a:rPr lang="it-IT" sz="1200" b="1" dirty="0">
                <a:solidFill>
                  <a:schemeClr val="accent5"/>
                </a:solidFill>
              </a:rPr>
              <a:t>Paiella</a:t>
            </a:r>
            <a:r>
              <a:rPr lang="it-IT" sz="1200" dirty="0">
                <a:solidFill>
                  <a:schemeClr val="accent5"/>
                </a:solidFill>
              </a:rPr>
              <a:t>, Ugolini+ (2026)</a:t>
            </a:r>
          </a:p>
        </p:txBody>
      </p:sp>
      <p:pic>
        <p:nvPicPr>
          <p:cNvPr id="55" name="Picture 2" descr="SEVNcodes / SEVN · GitLab">
            <a:extLst>
              <a:ext uri="{FF2B5EF4-FFF2-40B4-BE49-F238E27FC236}">
                <a16:creationId xmlns:a16="http://schemas.microsoft.com/office/drawing/2014/main" id="{665D4B1B-5A70-34DD-BAE4-E4E97770D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08" y="5016102"/>
            <a:ext cx="999503" cy="629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A35AB0E0-CB08-54F6-EBEB-72D5F06F0084}"/>
              </a:ext>
            </a:extLst>
          </p:cNvPr>
          <p:cNvSpPr txBox="1"/>
          <p:nvPr/>
        </p:nvSpPr>
        <p:spPr>
          <a:xfrm>
            <a:off x="-980087" y="5676778"/>
            <a:ext cx="4573693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dirty="0"/>
              <a:t>Input stellar </a:t>
            </a:r>
            <a:r>
              <a:rPr lang="it-IT" sz="1400" dirty="0" err="1"/>
              <a:t>catalogs</a:t>
            </a:r>
            <a:r>
              <a:rPr lang="it-IT" sz="1400" dirty="0"/>
              <a:t> from SEVN</a:t>
            </a:r>
            <a:br>
              <a:rPr lang="it-IT" sz="1400" dirty="0"/>
            </a:br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[Iorio+ 2022, Spera +2019]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p:cxnSp>
        <p:nvCxnSpPr>
          <p:cNvPr id="57" name="Connettore 2 56">
            <a:extLst>
              <a:ext uri="{FF2B5EF4-FFF2-40B4-BE49-F238E27FC236}">
                <a16:creationId xmlns:a16="http://schemas.microsoft.com/office/drawing/2014/main" id="{C5BA7E0B-869E-56E8-1BBF-449618D84310}"/>
              </a:ext>
            </a:extLst>
          </p:cNvPr>
          <p:cNvCxnSpPr>
            <a:cxnSpLocks/>
          </p:cNvCxnSpPr>
          <p:nvPr/>
        </p:nvCxnSpPr>
        <p:spPr>
          <a:xfrm flipV="1">
            <a:off x="1387860" y="4739569"/>
            <a:ext cx="0" cy="4226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2F21DFFD-DD70-4C63-8965-514475EE7BE4}"/>
              </a:ext>
            </a:extLst>
          </p:cNvPr>
          <p:cNvSpPr txBox="1"/>
          <p:nvPr/>
        </p:nvSpPr>
        <p:spPr>
          <a:xfrm>
            <a:off x="7051386" y="1013657"/>
            <a:ext cx="4328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Cluster </a:t>
            </a:r>
            <a:r>
              <a:rPr lang="it-IT" dirty="0" err="1"/>
              <a:t>evolution</a:t>
            </a:r>
            <a:r>
              <a:rPr lang="it-IT" dirty="0"/>
              <a:t> </a:t>
            </a:r>
            <a:r>
              <a:rPr lang="it-IT" dirty="0" err="1"/>
              <a:t>tuned</a:t>
            </a:r>
            <a:r>
              <a:rPr lang="it-IT" dirty="0"/>
              <a:t> on N-body:</a:t>
            </a:r>
          </a:p>
        </p:txBody>
      </p: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EA5A0C2B-F267-F86E-E4C7-4DDCE567023B}"/>
              </a:ext>
            </a:extLst>
          </p:cNvPr>
          <p:cNvGrpSpPr/>
          <p:nvPr/>
        </p:nvGrpSpPr>
        <p:grpSpPr>
          <a:xfrm>
            <a:off x="6723027" y="1528492"/>
            <a:ext cx="4842219" cy="2321791"/>
            <a:chOff x="6351427" y="1451026"/>
            <a:chExt cx="5168537" cy="2538342"/>
          </a:xfrm>
        </p:grpSpPr>
        <p:pic>
          <p:nvPicPr>
            <p:cNvPr id="67" name="Immagine 66">
              <a:extLst>
                <a:ext uri="{FF2B5EF4-FFF2-40B4-BE49-F238E27FC236}">
                  <a16:creationId xmlns:a16="http://schemas.microsoft.com/office/drawing/2014/main" id="{CC2C077F-5393-4839-AF21-678D68D96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b="50000"/>
            <a:stretch>
              <a:fillRect/>
            </a:stretch>
          </p:blipFill>
          <p:spPr>
            <a:xfrm>
              <a:off x="6351427" y="1451026"/>
              <a:ext cx="2563429" cy="2538342"/>
            </a:xfrm>
            <a:prstGeom prst="rect">
              <a:avLst/>
            </a:prstGeom>
          </p:spPr>
        </p:pic>
        <p:pic>
          <p:nvPicPr>
            <p:cNvPr id="69" name="Immagine 68">
              <a:extLst>
                <a:ext uri="{FF2B5EF4-FFF2-40B4-BE49-F238E27FC236}">
                  <a16:creationId xmlns:a16="http://schemas.microsoft.com/office/drawing/2014/main" id="{F14E7DC4-6DCA-FF7F-CD61-5FB4A37A2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50960"/>
            <a:stretch>
              <a:fillRect/>
            </a:stretch>
          </p:blipFill>
          <p:spPr>
            <a:xfrm>
              <a:off x="8914856" y="1455774"/>
              <a:ext cx="2605108" cy="2530080"/>
            </a:xfrm>
            <a:prstGeom prst="rect">
              <a:avLst/>
            </a:prstGeom>
          </p:spPr>
        </p:pic>
      </p:grpSp>
      <p:sp>
        <p:nvSpPr>
          <p:cNvPr id="71" name="CasellaDiTesto 70">
            <a:extLst>
              <a:ext uri="{FF2B5EF4-FFF2-40B4-BE49-F238E27FC236}">
                <a16:creationId xmlns:a16="http://schemas.microsoft.com/office/drawing/2014/main" id="{7AC7B9E7-9F6E-4422-6C81-2EEF95F81A19}"/>
              </a:ext>
            </a:extLst>
          </p:cNvPr>
          <p:cNvSpPr txBox="1"/>
          <p:nvPr/>
        </p:nvSpPr>
        <p:spPr>
          <a:xfrm>
            <a:off x="6997030" y="3718787"/>
            <a:ext cx="4328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[DRAGON II </a:t>
            </a:r>
            <a:r>
              <a:rPr lang="it-IT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simulations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Arca Sedda+ 2023] </a:t>
            </a:r>
          </a:p>
        </p:txBody>
      </p: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F3D19280-7BD6-170E-17E8-7C15EFB52E3D}"/>
              </a:ext>
            </a:extLst>
          </p:cNvPr>
          <p:cNvSpPr txBox="1"/>
          <p:nvPr/>
        </p:nvSpPr>
        <p:spPr>
          <a:xfrm>
            <a:off x="6379011" y="4944690"/>
            <a:ext cx="53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/>
              <a:t>Binary</a:t>
            </a:r>
            <a:r>
              <a:rPr lang="it-IT" dirty="0"/>
              <a:t> black hole </a:t>
            </a:r>
            <a:r>
              <a:rPr lang="it-IT" dirty="0" err="1"/>
              <a:t>evolution</a:t>
            </a:r>
            <a:r>
              <a:rPr lang="it-IT" dirty="0"/>
              <a:t> </a:t>
            </a:r>
            <a:r>
              <a:rPr lang="it-IT" dirty="0" err="1"/>
              <a:t>based</a:t>
            </a:r>
            <a:r>
              <a:rPr lang="it-IT" dirty="0"/>
              <a:t> on interaction rates</a:t>
            </a:r>
            <a:br>
              <a:rPr lang="it-IT" dirty="0"/>
            </a:b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(3-body, single-</a:t>
            </a:r>
            <a:r>
              <a:rPr lang="it-IT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binary</a:t>
            </a: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exchange</a:t>
            </a: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it-IT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hardening</a:t>
            </a: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rate…)</a:t>
            </a:r>
          </a:p>
        </p:txBody>
      </p:sp>
      <p:pic>
        <p:nvPicPr>
          <p:cNvPr id="73" name="Immagine 72" descr="plus sign in ARASAAC · Global Symbols">
            <a:extLst>
              <a:ext uri="{FF2B5EF4-FFF2-40B4-BE49-F238E27FC236}">
                <a16:creationId xmlns:a16="http://schemas.microsoft.com/office/drawing/2014/main" id="{3609CF5D-9BF2-348E-6F60-93C5D6951B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02409" y="4099139"/>
            <a:ext cx="646331" cy="646331"/>
          </a:xfrm>
          <a:prstGeom prst="rect">
            <a:avLst/>
          </a:prstGeom>
        </p:spPr>
      </p:pic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FAF18182-3C41-F9F6-80C1-A4B3755553AA}"/>
              </a:ext>
            </a:extLst>
          </p:cNvPr>
          <p:cNvSpPr txBox="1"/>
          <p:nvPr/>
        </p:nvSpPr>
        <p:spPr>
          <a:xfrm>
            <a:off x="6495480" y="5701077"/>
            <a:ext cx="5135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it-IT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see</a:t>
            </a:r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e.g. Lee 1993, Mc Miller &amp; </a:t>
            </a:r>
            <a:r>
              <a:rPr lang="it-IT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Lauburg</a:t>
            </a:r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2009, Antonini &amp; </a:t>
            </a:r>
            <a:r>
              <a:rPr lang="it-IT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Rasio</a:t>
            </a:r>
            <a:r>
              <a:rPr lang="it-IT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2016] </a:t>
            </a:r>
          </a:p>
        </p:txBody>
      </p:sp>
    </p:spTree>
    <p:extLst>
      <p:ext uri="{BB962C8B-B14F-4D97-AF65-F5344CB8AC3E}">
        <p14:creationId xmlns:p14="http://schemas.microsoft.com/office/powerpoint/2010/main" val="34060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4" grpId="0" animBg="1"/>
      <p:bldP spid="56" grpId="0"/>
      <p:bldP spid="65" grpId="0"/>
      <p:bldP spid="71" grpId="0"/>
      <p:bldP spid="72" grpId="0"/>
      <p:bldP spid="58" grpId="0"/>
    </p:bldLst>
  </p:timing>
</p:sld>
</file>

<file path=ppt/theme/theme1.xml><?xml version="1.0" encoding="utf-8"?>
<a:theme xmlns:a="http://schemas.openxmlformats.org/drawingml/2006/main" name="Tema_bold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ersonalizzato 3">
      <a:majorFont>
        <a:latin typeface="Segoe UI Black"/>
        <a:ea typeface=""/>
        <a:cs typeface=""/>
      </a:majorFont>
      <a:minorFont>
        <a:latin typeface="Aptos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ma_bold" id="{9D67C5C3-93CC-4E2B-9B23-749BB7872266}" vid="{B9254B8D-A587-4748-9853-4C871048FF4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Tema_bold</Template>
  <TotalTime>859</TotalTime>
  <Words>2136</Words>
  <Application>Microsoft Office PowerPoint</Application>
  <PresentationFormat>Widescreen</PresentationFormat>
  <Paragraphs>320</Paragraphs>
  <Slides>28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7" baseType="lpstr">
      <vt:lpstr>Aptos</vt:lpstr>
      <vt:lpstr>Aptos Narrow</vt:lpstr>
      <vt:lpstr>Arial</vt:lpstr>
      <vt:lpstr>Cambria Math</vt:lpstr>
      <vt:lpstr>Cascadia Code</vt:lpstr>
      <vt:lpstr>Segoe UI Black</vt:lpstr>
      <vt:lpstr>Segoe UI Emoji</vt:lpstr>
      <vt:lpstr>Wingdings</vt:lpstr>
      <vt:lpstr>Tema_bold</vt:lpstr>
      <vt:lpstr>Probing intermediate-mass black hole assembly in star clusters with gravitational waves</vt:lpstr>
      <vt:lpstr>Intermediate-mass black holes: where is everybody?</vt:lpstr>
      <vt:lpstr>(Some) IMBH formation channels</vt:lpstr>
      <vt:lpstr>(Some) IMBH formation channels</vt:lpstr>
      <vt:lpstr>The brute force approach: N-body simulations</vt:lpstr>
      <vt:lpstr>Semi-analytic population synthesis codes: B-POP</vt:lpstr>
      <vt:lpstr>IMBH formation in star clusters: stellar collisions</vt:lpstr>
      <vt:lpstr>IMBH formation in star clusters: hierarchical mergers</vt:lpstr>
      <vt:lpstr>Presentazione standard di PowerPoint</vt:lpstr>
      <vt:lpstr>Presentazione standard di PowerPoint</vt:lpstr>
      <vt:lpstr>The strange case of GW231123</vt:lpstr>
      <vt:lpstr>Presentazione standard di PowerPoint</vt:lpstr>
      <vt:lpstr>Presentazione standard di PowerPoint</vt:lpstr>
      <vt:lpstr>Presentazione standard di PowerPoint</vt:lpstr>
      <vt:lpstr>Recovering the spins</vt:lpstr>
      <vt:lpstr>Recovering the spins </vt:lpstr>
      <vt:lpstr>Mock populations of GW sources</vt:lpstr>
      <vt:lpstr>Presentazione standard di PowerPoint</vt:lpstr>
      <vt:lpstr>IMBHs and multiband gravitational wave studies</vt:lpstr>
      <vt:lpstr>Thank you &amp; stay tuned!</vt:lpstr>
      <vt:lpstr>IMBH formation in star clusters: stellar collisions</vt:lpstr>
      <vt:lpstr>IMBH formation in star clusters: hierarchical mergers</vt:lpstr>
      <vt:lpstr>Presentazione standard di PowerPoint</vt:lpstr>
      <vt:lpstr>Presentazione standard di PowerPoint</vt:lpstr>
      <vt:lpstr>IMBHs and multiband gravitational wave studies: a lot to explore!</vt:lpstr>
      <vt:lpstr>Next steps: Rates of IMBH binaries from star cluster assembly</vt:lpstr>
      <vt:lpstr>How do we simulate a star cluster?</vt:lpstr>
      <vt:lpstr>Semi-analytic population synthesis codes: B-POP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Lavinia Paiella</dc:creator>
  <cp:lastModifiedBy>Lavinia Paiella</cp:lastModifiedBy>
  <cp:revision>8</cp:revision>
  <dcterms:created xsi:type="dcterms:W3CDTF">2026-09-18T07:44:53Z</dcterms:created>
  <dcterms:modified xsi:type="dcterms:W3CDTF">2026-09-21T14:34:39Z</dcterms:modified>
</cp:coreProperties>
</file>