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4"/>
    <p:sldMasterId id="214748367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5143500" cx="9144000"/>
  <p:notesSz cx="6858000" cy="9144000"/>
  <p:embeddedFontLst>
    <p:embeddedFont>
      <p:font typeface="Proxima Nova"/>
      <p:regular r:id="rId30"/>
      <p:bold r:id="rId31"/>
      <p:italic r:id="rId32"/>
      <p:boldItalic r:id="rId33"/>
    </p:embeddedFont>
    <p:embeddedFont>
      <p:font typeface="Old Standard TT"/>
      <p:regular r:id="rId34"/>
      <p:bold r:id="rId35"/>
      <p: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roximaNova-bold.fntdata"/><Relationship Id="rId30" Type="http://schemas.openxmlformats.org/officeDocument/2006/relationships/font" Target="fonts/ProximaNova-regular.fntdata"/><Relationship Id="rId11" Type="http://schemas.openxmlformats.org/officeDocument/2006/relationships/slide" Target="slides/slide5.xml"/><Relationship Id="rId33" Type="http://schemas.openxmlformats.org/officeDocument/2006/relationships/font" Target="fonts/ProximaNova-boldItalic.fntdata"/><Relationship Id="rId10" Type="http://schemas.openxmlformats.org/officeDocument/2006/relationships/slide" Target="slides/slide4.xml"/><Relationship Id="rId32" Type="http://schemas.openxmlformats.org/officeDocument/2006/relationships/font" Target="fonts/ProximaNova-italic.fntdata"/><Relationship Id="rId13" Type="http://schemas.openxmlformats.org/officeDocument/2006/relationships/slide" Target="slides/slide7.xml"/><Relationship Id="rId35" Type="http://schemas.openxmlformats.org/officeDocument/2006/relationships/font" Target="fonts/OldStandardTT-bold.fntdata"/><Relationship Id="rId12" Type="http://schemas.openxmlformats.org/officeDocument/2006/relationships/slide" Target="slides/slide6.xml"/><Relationship Id="rId34" Type="http://schemas.openxmlformats.org/officeDocument/2006/relationships/font" Target="fonts/OldStandardTT-regular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36" Type="http://schemas.openxmlformats.org/officeDocument/2006/relationships/font" Target="fonts/OldStandardTT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cc0655239d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cc0655239d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1e38b8f67d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1e38b8f67d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ec002fc5a29d0e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ec002fc5a29d0e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ec523cb801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ec523cb801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1e38b8f67d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1e38b8f67d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ec313bf5b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ec313bf5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1e38b8f67d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1e38b8f67d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Font typeface="Proxima Nova"/>
              <a:buChar char="●"/>
            </a:pPr>
            <a:r>
              <a:rPr lang="el" sz="1800">
                <a:solidFill>
                  <a:srgbClr val="616161"/>
                </a:solidFill>
                <a:latin typeface="Proxima Nova"/>
                <a:ea typeface="Proxima Nova"/>
                <a:cs typeface="Proxima Nova"/>
                <a:sym typeface="Proxima Nova"/>
              </a:rPr>
              <a:t>An Artificial Neural Network is composed of artificial neurons which mimic the behavior of biological neurons.</a:t>
            </a:r>
            <a:endParaRPr sz="1800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Font typeface="Proxima Nova"/>
              <a:buChar char="●"/>
            </a:pPr>
            <a:r>
              <a:rPr lang="el" sz="1800">
                <a:solidFill>
                  <a:srgbClr val="616161"/>
                </a:solidFill>
                <a:latin typeface="Proxima Nova"/>
                <a:ea typeface="Proxima Nova"/>
                <a:cs typeface="Proxima Nova"/>
                <a:sym typeface="Proxima Nova"/>
              </a:rPr>
              <a:t>The algorithm, using the training sample, tunes the transformations so that the output value minimises the loss function.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ec313bf5b1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ec313bf5b1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ec002fc5a29d0e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ec002fc5a29d0e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1e38b8f67d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1e38b8f67d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ec523cb801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ec523cb801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1e38b8f67d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1e38b8f67d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dbb6653dff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dbb6653dff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9c7bcb24de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9c7bcb24d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ec002fc5a29d0e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ec002fc5a29d0e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1e38b8f67d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1e38b8f67d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ec523cb801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ec523cb801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ec523cb801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ec523cb801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9c165c68fe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9c165c68fe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ec523cb801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ec523cb801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ec523cb801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ec523cb801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1e38b8f67d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1e38b8f67d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cc0655239d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cc0655239d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" name="Google Shape;16;p3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Τίτλος και κύριο μέρος (g3dbbec7d457_6_0)">
  <p:cSld name="Τίτλος και κύριο μέρος (g3dbbec7d457_6_0)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Τίτλος και κύριο μέρος (g3dbbec7d457_13_0)">
  <p:cSld name="Τίτλος και κύριο μέρος (g3dbbec7d457_13_0)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/>
          <p:nvPr/>
        </p:nvSpPr>
        <p:spPr>
          <a:xfrm>
            <a:off x="0" y="100"/>
            <a:ext cx="9144000" cy="17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9" name="Google Shape;69;p16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16"/>
          <p:cNvSpPr txBox="1"/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Google Shape;74;p17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5" name="Google Shape;75;p17"/>
          <p:cNvSpPr txBox="1"/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8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4" name="Google Shape;84;p19"/>
          <p:cNvSpPr txBox="1"/>
          <p:nvPr>
            <p:ph idx="1" type="body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5" name="Google Shape;85;p19"/>
          <p:cNvSpPr txBox="1"/>
          <p:nvPr>
            <p:ph idx="2" type="body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9" name="Google Shape;8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2" name="Google Shape;92;p2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3" name="Google Shape;9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96" name="Google Shape;9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9" name="Google Shape;99;p23"/>
          <p:cNvCxnSpPr/>
          <p:nvPr/>
        </p:nvCxnSpPr>
        <p:spPr>
          <a:xfrm>
            <a:off x="5029675" y="4495500"/>
            <a:ext cx="6864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0" name="Google Shape;100;p23"/>
          <p:cNvSpPr txBox="1"/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1" name="Google Shape;101;p23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2" name="Google Shape;102;p2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03" name="Google Shape;10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6" name="Google Shape;10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5"/>
          <p:cNvSpPr txBox="1"/>
          <p:nvPr>
            <p:ph hasCustomPrompt="1" type="title"/>
          </p:nvPr>
        </p:nvSpPr>
        <p:spPr>
          <a:xfrm>
            <a:off x="311700" y="1039650"/>
            <a:ext cx="8520600" cy="21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109" name="Google Shape;109;p25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0" name="Google Shape;110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pearmin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perback">
    <p:bg>
      <p:bgPr>
        <a:solidFill>
          <a:schemeClr val="accent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9.jpg"/><Relationship Id="rId5" Type="http://schemas.openxmlformats.org/officeDocument/2006/relationships/image" Target="../media/image18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gif"/><Relationship Id="rId4" Type="http://schemas.openxmlformats.org/officeDocument/2006/relationships/hyperlink" Target="http://www.youtube.com/watch?v=xQiEO9Dgll8" TargetMode="External"/><Relationship Id="rId5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tDzbQwoOwCY" TargetMode="External"/><Relationship Id="rId4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7.png"/><Relationship Id="rId6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7.jpg"/><Relationship Id="rId4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jpg"/><Relationship Id="rId4" Type="http://schemas.openxmlformats.org/officeDocument/2006/relationships/image" Target="../media/image14.png"/><Relationship Id="rId5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jpg"/><Relationship Id="rId4" Type="http://schemas.openxmlformats.org/officeDocument/2006/relationships/image" Target="../media/image29.jpg"/><Relationship Id="rId5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"/>
          <p:cNvSpPr txBox="1"/>
          <p:nvPr>
            <p:ph type="ctrTitle"/>
          </p:nvPr>
        </p:nvSpPr>
        <p:spPr>
          <a:xfrm>
            <a:off x="512700" y="1906748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 sz="402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Autoencoder based surrogate model for gravitational waves from BBH mergers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7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l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Anastasios Theodoropoulos</a:t>
            </a:r>
            <a:r>
              <a:rPr lang="el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"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l" sz="1800">
                <a:latin typeface="Arial"/>
                <a:ea typeface="Arial"/>
                <a:cs typeface="Arial"/>
                <a:sym typeface="Arial"/>
              </a:rPr>
              <a:t>CoCoNut Meeting - 0</a:t>
            </a:r>
            <a:r>
              <a:rPr lang="el" sz="1800">
                <a:latin typeface="Arial"/>
                <a:ea typeface="Arial"/>
                <a:cs typeface="Arial"/>
                <a:sym typeface="Arial"/>
              </a:rPr>
              <a:t>8/09/2026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2500" y="240725"/>
            <a:ext cx="3905398" cy="7570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" name="Google Shape;120;p27"/>
          <p:cNvGrpSpPr/>
          <p:nvPr/>
        </p:nvGrpSpPr>
        <p:grpSpPr>
          <a:xfrm>
            <a:off x="191344" y="225492"/>
            <a:ext cx="4078411" cy="757024"/>
            <a:chOff x="191350" y="225500"/>
            <a:chExt cx="4242600" cy="787500"/>
          </a:xfrm>
        </p:grpSpPr>
        <p:sp>
          <p:nvSpPr>
            <p:cNvPr id="121" name="Google Shape;121;p27"/>
            <p:cNvSpPr/>
            <p:nvPr/>
          </p:nvSpPr>
          <p:spPr>
            <a:xfrm>
              <a:off x="191350" y="225500"/>
              <a:ext cx="4242600" cy="7875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82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9075" lIns="79075" spcFirstLastPara="1" rIns="79075" wrap="square" tIns="79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11">
                <a:latin typeface="Old Standard TT"/>
                <a:ea typeface="Old Standard TT"/>
                <a:cs typeface="Old Standard TT"/>
                <a:sym typeface="Old Standard TT"/>
              </a:endParaRPr>
            </a:p>
          </p:txBody>
        </p:sp>
        <p:pic>
          <p:nvPicPr>
            <p:cNvPr id="122" name="Google Shape;122;p27" title="imagotipo_VVG_page-0001.jp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65854" y="247537"/>
              <a:ext cx="628725" cy="7434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2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1044" y="479171"/>
              <a:ext cx="1504819" cy="2801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p2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394578" y="479164"/>
              <a:ext cx="2039232" cy="2801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5" name="Google Shape;125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sp>
        <p:nvSpPr>
          <p:cNvPr id="126" name="Google Shape;126;p27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arXiv: 2602.00203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Contents</a:t>
            </a:r>
            <a:endParaRPr/>
          </a:p>
        </p:txBody>
      </p:sp>
      <p:sp>
        <p:nvSpPr>
          <p:cNvPr id="132" name="Google Shape;132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sp>
        <p:nvSpPr>
          <p:cNvPr id="133" name="Google Shape;133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l"/>
              <a:t>Introduction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l"/>
              <a:t>Gravitational waves are heard not seen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l"/>
              <a:t>Binary Black Hole mergers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l"/>
              <a:t>Surrogate models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l"/>
              <a:t>Autoencoders</a:t>
            </a:r>
            <a:endParaRPr/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l"/>
              <a:t>Data and model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l"/>
              <a:t>Numerical Relativity data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l"/>
              <a:t>General Idea 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l"/>
              <a:t>Synthetic dataset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l"/>
              <a:t>Autoencoder Architecture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l"/>
              <a:t>Final Architecture </a:t>
            </a:r>
            <a:endParaRPr/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l"/>
              <a:t>Results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l"/>
              <a:t>Training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l"/>
              <a:t>Accuracy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l"/>
              <a:t>Generated waveforms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l"/>
              <a:t>Parameter estimation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l"/>
              <a:t>Speed-of-inference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l"/>
              <a:t>Higher modes</a:t>
            </a:r>
            <a:endParaRPr/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l"/>
              <a:t>Conclusions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"/>
            <a:ext cx="91440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9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Introduction</a:t>
            </a:r>
            <a:endParaRPr/>
          </a:p>
        </p:txBody>
      </p:sp>
      <p:sp>
        <p:nvSpPr>
          <p:cNvPr id="140" name="Google Shape;140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Gravitational waves are heard not seen</a:t>
            </a:r>
            <a:endParaRPr/>
          </a:p>
        </p:txBody>
      </p:sp>
      <p:sp>
        <p:nvSpPr>
          <p:cNvPr id="146" name="Google Shape;146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pic>
        <p:nvPicPr>
          <p:cNvPr id="147" name="Google Shape;147;p30" title="GWTC5-1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0850" y="1400063"/>
            <a:ext cx="5121451" cy="28808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ane Larson, LIGO member and associate professor of physics and astronomy discusses LIGO's ability to detect gravitational waves through sound. ____&#10;&#10;▶️ Subscribe: https://bit.ly/NorthwesternUYTSubscribe &#10;&#10;Follow Northwestern on social media: &#10;-Instagram: https://instagram.com/northwesternu &#10;-TikTok: https://www.tiktok.com/@northwestern.u&#10;-Twitter/X: https://twitter.com/northwesternu &#10;-LinkedIn: https://www.linkedin.com/school/northwestern-university &#10;-Facebook: https://facebook.com/northwesternu &#10;&#10;Northwestern on the Web:  &#10;-Northwestern Homepage: https://northwestern.edu &#10;-Northwestern Now News: https://news.northwestern.edu &#10;-Northwestern Magazine: https://magazine.northwestern.edu" id="148" name="Google Shape;148;p30" title="Gravitational waves are heard, not seen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3765" y="1910563"/>
            <a:ext cx="3306350" cy="18598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0"/>
          <p:cNvSpPr txBox="1"/>
          <p:nvPr/>
        </p:nvSpPr>
        <p:spPr>
          <a:xfrm>
            <a:off x="4537425" y="4280875"/>
            <a:ext cx="3468300" cy="3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Credit: Northwestern University</a:t>
            </a:r>
            <a:endParaRPr sz="1800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Binary Black Hole mergers</a:t>
            </a:r>
            <a:endParaRPr/>
          </a:p>
        </p:txBody>
      </p:sp>
      <p:sp>
        <p:nvSpPr>
          <p:cNvPr id="155" name="Google Shape;15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pic>
        <p:nvPicPr>
          <p:cNvPr descr="This black hole merger animation was created using data collected by the LIGO and Virgo gravitational wave detectors on April 12th, 2019, an observation designated GW190412. Full Story: Scientists detect rare crash of two mismatched black holes for the first time ever: https://www.space.com/asymmetrical-black-hole-collision-gravitational-waves.html&#10;&#10;Credits: © N. Fischer, H. Pfeiffer, A. Buonanno (Max-Planck-Institut für Gravitationsphysik), Simulating eXtreme Spacetimes project / mash mix by Space.com's [Steve Spaleta](http://www.twitter.com/stevespaleta)" id="156" name="Google Shape;156;p31" title="Black hole merger emits gravitational waves in this amazing animatio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3626" y="1017725"/>
            <a:ext cx="6480889" cy="364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Surrogate models</a:t>
            </a:r>
            <a:endParaRPr/>
          </a:p>
        </p:txBody>
      </p:sp>
      <p:sp>
        <p:nvSpPr>
          <p:cNvPr id="162" name="Google Shape;162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sp>
        <p:nvSpPr>
          <p:cNvPr id="163" name="Google Shape;163;p32"/>
          <p:cNvSpPr/>
          <p:nvPr/>
        </p:nvSpPr>
        <p:spPr>
          <a:xfrm>
            <a:off x="311700" y="1256750"/>
            <a:ext cx="3823800" cy="1314900"/>
          </a:xfrm>
          <a:prstGeom prst="roundRect">
            <a:avLst>
              <a:gd fmla="val 16667" name="adj"/>
            </a:avLst>
          </a:prstGeom>
          <a:solidFill>
            <a:srgbClr val="63D297">
              <a:alpha val="77270"/>
            </a:srgbClr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Post Newtonian: </a:t>
            </a:r>
            <a:endParaRPr b="1" sz="1900">
              <a:solidFill>
                <a:srgbClr val="31694B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Newtonian physics with added GR corrections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Accurate during the inspiral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4" name="Google Shape;164;p32"/>
          <p:cNvSpPr/>
          <p:nvPr/>
        </p:nvSpPr>
        <p:spPr>
          <a:xfrm>
            <a:off x="311700" y="2748082"/>
            <a:ext cx="3823800" cy="854100"/>
          </a:xfrm>
          <a:prstGeom prst="roundRect">
            <a:avLst>
              <a:gd fmla="val 16667" name="adj"/>
            </a:avLst>
          </a:prstGeom>
          <a:solidFill>
            <a:srgbClr val="63D297">
              <a:alpha val="77270"/>
            </a:srgbClr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Effective-one-body: </a:t>
            </a:r>
            <a:endParaRPr b="1" sz="1900">
              <a:solidFill>
                <a:srgbClr val="31694B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Handles waveforms up to the merger</a:t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5" name="Google Shape;165;p32"/>
          <p:cNvSpPr/>
          <p:nvPr/>
        </p:nvSpPr>
        <p:spPr>
          <a:xfrm>
            <a:off x="311700" y="3778599"/>
            <a:ext cx="3823800" cy="854100"/>
          </a:xfrm>
          <a:prstGeom prst="roundRect">
            <a:avLst>
              <a:gd fmla="val 16667" name="adj"/>
            </a:avLst>
          </a:prstGeom>
          <a:solidFill>
            <a:srgbClr val="63D297">
              <a:alpha val="77270"/>
            </a:srgbClr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Phenomenological</a:t>
            </a: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endParaRPr b="1" sz="1900">
              <a:solidFill>
                <a:srgbClr val="31694B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Reduced basis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Interpolation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6" name="Google Shape;16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6850" y="1676701"/>
            <a:ext cx="4325451" cy="2327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2"/>
          <p:cNvSpPr txBox="1"/>
          <p:nvPr/>
        </p:nvSpPr>
        <p:spPr>
          <a:xfrm>
            <a:off x="5972625" y="3913150"/>
            <a:ext cx="221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arXiv:1812.07865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Autoencoders</a:t>
            </a:r>
            <a:endParaRPr/>
          </a:p>
        </p:txBody>
      </p:sp>
      <p:sp>
        <p:nvSpPr>
          <p:cNvPr id="173" name="Google Shape;173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sp>
        <p:nvSpPr>
          <p:cNvPr id="174" name="Google Shape;174;p33"/>
          <p:cNvSpPr/>
          <p:nvPr/>
        </p:nvSpPr>
        <p:spPr>
          <a:xfrm>
            <a:off x="972550" y="1554075"/>
            <a:ext cx="1524000" cy="2607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5" name="Google Shape;175;p33"/>
          <p:cNvSpPr/>
          <p:nvPr/>
        </p:nvSpPr>
        <p:spPr>
          <a:xfrm>
            <a:off x="311700" y="1017725"/>
            <a:ext cx="3670500" cy="1554000"/>
          </a:xfrm>
          <a:prstGeom prst="roundRect">
            <a:avLst>
              <a:gd fmla="val 16667" name="adj"/>
            </a:avLst>
          </a:prstGeom>
          <a:solidFill>
            <a:srgbClr val="9FC5E8"/>
          </a:solidFill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2100">
                <a:solidFill>
                  <a:srgbClr val="0B5394"/>
                </a:solidFill>
                <a:latin typeface="Proxima Nova"/>
                <a:ea typeface="Proxima Nova"/>
                <a:cs typeface="Proxima Nova"/>
                <a:sym typeface="Proxima Nova"/>
              </a:rPr>
              <a:t>Autoencoder</a:t>
            </a:r>
            <a:r>
              <a:rPr b="1" lang="el" sz="2100">
                <a:solidFill>
                  <a:srgbClr val="0B5394"/>
                </a:solidFill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endParaRPr b="1" sz="2100">
              <a:solidFill>
                <a:srgbClr val="0B539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roxima Nova"/>
              <a:buChar char="●"/>
            </a:pPr>
            <a:r>
              <a:rPr lang="el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Neural Network Architecture</a:t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roxima Nova"/>
              <a:buChar char="●"/>
            </a:pPr>
            <a:r>
              <a:rPr b="1" lang="el" sz="1800">
                <a:solidFill>
                  <a:srgbClr val="0B5394"/>
                </a:solidFill>
                <a:latin typeface="Proxima Nova"/>
                <a:ea typeface="Proxima Nova"/>
                <a:cs typeface="Proxima Nova"/>
                <a:sym typeface="Proxima Nova"/>
              </a:rPr>
              <a:t>Unsupervised</a:t>
            </a:r>
            <a:r>
              <a:rPr lang="el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Learning</a:t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roxima Nova"/>
              <a:buChar char="●"/>
            </a:pPr>
            <a:r>
              <a:rPr lang="el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Non-linear</a:t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76" name="Google Shape;17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3925" y="1766700"/>
            <a:ext cx="4108375" cy="2147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3"/>
          <p:cNvSpPr/>
          <p:nvPr/>
        </p:nvSpPr>
        <p:spPr>
          <a:xfrm>
            <a:off x="902809" y="1546946"/>
            <a:ext cx="1645500" cy="293400"/>
          </a:xfrm>
          <a:prstGeom prst="rect">
            <a:avLst/>
          </a:prstGeom>
          <a:noFill/>
          <a:ln cap="flat" cmpd="sng" w="19050">
            <a:solidFill>
              <a:srgbClr val="31694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78" name="Google Shape;178;p33"/>
          <p:cNvCxnSpPr/>
          <p:nvPr/>
        </p:nvCxnSpPr>
        <p:spPr>
          <a:xfrm flipH="1">
            <a:off x="2388284" y="1840350"/>
            <a:ext cx="7200" cy="1073100"/>
          </a:xfrm>
          <a:prstGeom prst="straightConnector1">
            <a:avLst/>
          </a:prstGeom>
          <a:noFill/>
          <a:ln cap="flat" cmpd="sng" w="19050">
            <a:solidFill>
              <a:srgbClr val="31694B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179" name="Google Shape;179;p33"/>
          <p:cNvSpPr/>
          <p:nvPr/>
        </p:nvSpPr>
        <p:spPr>
          <a:xfrm>
            <a:off x="536625" y="2876225"/>
            <a:ext cx="3670488" cy="2074896"/>
          </a:xfrm>
          <a:prstGeom prst="cloud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80" name="Google Shape;180;p33" title="55576c9c-a1ca-47a3-a42c-9155a17c9a69.jf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5225" y="3310000"/>
            <a:ext cx="2296749" cy="11500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1" name="Google Shape;181;p33"/>
          <p:cNvCxnSpPr/>
          <p:nvPr/>
        </p:nvCxnSpPr>
        <p:spPr>
          <a:xfrm>
            <a:off x="4135500" y="4269000"/>
            <a:ext cx="921000" cy="191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182" name="Google Shape;182;p33"/>
          <p:cNvSpPr/>
          <p:nvPr/>
        </p:nvSpPr>
        <p:spPr>
          <a:xfrm>
            <a:off x="5105500" y="4179050"/>
            <a:ext cx="2106600" cy="605700"/>
          </a:xfrm>
          <a:prstGeom prst="rect">
            <a:avLst/>
          </a:prstGeom>
          <a:solidFill>
            <a:srgbClr val="B6D7A8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83" name="Google Shape;183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7029" y="4195550"/>
            <a:ext cx="2063544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Autoencoders</a:t>
            </a:r>
            <a:endParaRPr/>
          </a:p>
        </p:txBody>
      </p:sp>
      <p:sp>
        <p:nvSpPr>
          <p:cNvPr id="189" name="Google Shape;189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sp>
        <p:nvSpPr>
          <p:cNvPr id="190" name="Google Shape;190;p34"/>
          <p:cNvSpPr/>
          <p:nvPr/>
        </p:nvSpPr>
        <p:spPr>
          <a:xfrm>
            <a:off x="311700" y="1250325"/>
            <a:ext cx="3920100" cy="1314900"/>
          </a:xfrm>
          <a:prstGeom prst="roundRect">
            <a:avLst>
              <a:gd fmla="val 16667" name="adj"/>
            </a:avLst>
          </a:prstGeom>
          <a:solidFill>
            <a:srgbClr val="9FC5E8"/>
          </a:solidFill>
          <a:ln cap="flat" cmpd="sng" w="19050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8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Encoder: </a:t>
            </a:r>
            <a:endParaRPr b="1" sz="18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roxima Nova"/>
              <a:buChar char="●"/>
            </a:pPr>
            <a:r>
              <a:rPr lang="el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Efficiently compresses </a:t>
            </a:r>
            <a:r>
              <a:rPr b="1" lang="el" sz="18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(encodes)</a:t>
            </a:r>
            <a:r>
              <a:rPr lang="el" sz="18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l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input data down to its essential features.</a:t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1" name="Google Shape;191;p34"/>
          <p:cNvSpPr/>
          <p:nvPr/>
        </p:nvSpPr>
        <p:spPr>
          <a:xfrm>
            <a:off x="311700" y="3449025"/>
            <a:ext cx="3920100" cy="1467000"/>
          </a:xfrm>
          <a:prstGeom prst="roundRect">
            <a:avLst>
              <a:gd fmla="val 16667" name="adj"/>
            </a:avLst>
          </a:prstGeom>
          <a:solidFill>
            <a:srgbClr val="9FC5E8"/>
          </a:solidFill>
          <a:ln cap="flat" cmpd="sng" w="19050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800">
                <a:solidFill>
                  <a:srgbClr val="0B5394"/>
                </a:solidFill>
                <a:latin typeface="Proxima Nova"/>
                <a:ea typeface="Proxima Nova"/>
                <a:cs typeface="Proxima Nova"/>
                <a:sym typeface="Proxima Nova"/>
              </a:rPr>
              <a:t>Decoder: </a:t>
            </a:r>
            <a:endParaRPr b="1" sz="1800">
              <a:solidFill>
                <a:srgbClr val="0B539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roxima Nova"/>
              <a:buChar char="●"/>
            </a:pPr>
            <a:r>
              <a:rPr lang="el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It reconstructs </a:t>
            </a:r>
            <a:r>
              <a:rPr b="1" lang="el" sz="1800">
                <a:solidFill>
                  <a:srgbClr val="0B5394"/>
                </a:solidFill>
                <a:latin typeface="Proxima Nova"/>
                <a:ea typeface="Proxima Nova"/>
                <a:cs typeface="Proxima Nova"/>
                <a:sym typeface="Proxima Nova"/>
              </a:rPr>
              <a:t>(decodes)</a:t>
            </a:r>
            <a:r>
              <a:rPr lang="el"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the original input from this compressed representation </a:t>
            </a:r>
            <a:r>
              <a:rPr b="1" lang="el" sz="1800">
                <a:solidFill>
                  <a:srgbClr val="0B5394"/>
                </a:solidFill>
                <a:latin typeface="Proxima Nova"/>
                <a:ea typeface="Proxima Nova"/>
                <a:cs typeface="Proxima Nova"/>
                <a:sym typeface="Proxima Nova"/>
              </a:rPr>
              <a:t>(code)</a:t>
            </a:r>
            <a:endParaRPr b="1" sz="1800">
              <a:solidFill>
                <a:srgbClr val="0B539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2" name="Google Shape;192;p34"/>
          <p:cNvSpPr/>
          <p:nvPr/>
        </p:nvSpPr>
        <p:spPr>
          <a:xfrm>
            <a:off x="311700" y="2688075"/>
            <a:ext cx="3920100" cy="638100"/>
          </a:xfrm>
          <a:prstGeom prst="roundRect">
            <a:avLst>
              <a:gd fmla="val 16667" name="adj"/>
            </a:avLst>
          </a:prstGeom>
          <a:solidFill>
            <a:srgbClr val="A2C4C9"/>
          </a:solidFill>
          <a:ln cap="flat" cmpd="sng" w="19050">
            <a:solidFill>
              <a:srgbClr val="1B686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800">
                <a:solidFill>
                  <a:srgbClr val="1B6869"/>
                </a:solidFill>
                <a:latin typeface="Proxima Nova"/>
                <a:ea typeface="Proxima Nova"/>
                <a:cs typeface="Proxima Nova"/>
                <a:sym typeface="Proxima Nova"/>
              </a:rPr>
              <a:t>Latent space: </a:t>
            </a:r>
            <a:endParaRPr b="1" sz="1800">
              <a:solidFill>
                <a:srgbClr val="1B686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Proxima Nova"/>
              <a:buChar char="●"/>
            </a:pPr>
            <a:r>
              <a:rPr lang="el" sz="17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Features / Representation / </a:t>
            </a:r>
            <a:r>
              <a:rPr b="1" lang="el" sz="1700">
                <a:solidFill>
                  <a:srgbClr val="1B6869"/>
                </a:solidFill>
                <a:latin typeface="Proxima Nova"/>
                <a:ea typeface="Proxima Nova"/>
                <a:cs typeface="Proxima Nova"/>
                <a:sym typeface="Proxima Nova"/>
              </a:rPr>
              <a:t>C</a:t>
            </a:r>
            <a:r>
              <a:rPr b="1" lang="el" sz="1700">
                <a:solidFill>
                  <a:srgbClr val="1B6869"/>
                </a:solidFill>
                <a:latin typeface="Proxima Nova"/>
                <a:ea typeface="Proxima Nova"/>
                <a:cs typeface="Proxima Nova"/>
                <a:sym typeface="Proxima Nova"/>
              </a:rPr>
              <a:t>ode</a:t>
            </a:r>
            <a:endParaRPr b="1" sz="1700">
              <a:solidFill>
                <a:srgbClr val="1B686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93" name="Google Shape;19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3925" y="1933350"/>
            <a:ext cx="4108375" cy="214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5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Data and model</a:t>
            </a:r>
            <a:endParaRPr/>
          </a:p>
        </p:txBody>
      </p:sp>
      <p:sp>
        <p:nvSpPr>
          <p:cNvPr id="199" name="Google Shape;199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Numerical Relativity data</a:t>
            </a:r>
            <a:endParaRPr/>
          </a:p>
        </p:txBody>
      </p:sp>
      <p:sp>
        <p:nvSpPr>
          <p:cNvPr id="205" name="Google Shape;205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sp>
        <p:nvSpPr>
          <p:cNvPr id="206" name="Google Shape;206;p36"/>
          <p:cNvSpPr/>
          <p:nvPr/>
        </p:nvSpPr>
        <p:spPr>
          <a:xfrm>
            <a:off x="311700" y="1245175"/>
            <a:ext cx="3823800" cy="1167000"/>
          </a:xfrm>
          <a:prstGeom prst="roundRect">
            <a:avLst>
              <a:gd fmla="val 16667" name="adj"/>
            </a:avLst>
          </a:prstGeom>
          <a:solidFill>
            <a:srgbClr val="63D297">
              <a:alpha val="77270"/>
            </a:srgbClr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Our samples: </a:t>
            </a:r>
            <a:endParaRPr b="1" sz="1900">
              <a:solidFill>
                <a:srgbClr val="31694B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(2,2) mode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SXS dataset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7" name="Google Shape;207;p36"/>
          <p:cNvSpPr/>
          <p:nvPr/>
        </p:nvSpPr>
        <p:spPr>
          <a:xfrm>
            <a:off x="311700" y="2576150"/>
            <a:ext cx="3823800" cy="1759500"/>
          </a:xfrm>
          <a:prstGeom prst="roundRect">
            <a:avLst>
              <a:gd fmla="val 16667" name="adj"/>
            </a:avLst>
          </a:prstGeom>
          <a:solidFill>
            <a:srgbClr val="63D297">
              <a:alpha val="77270"/>
            </a:srgbClr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Filtering</a:t>
            </a: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endParaRPr b="1" sz="1900">
              <a:solidFill>
                <a:srgbClr val="31694B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Duration: d &gt;= 8192 M</a:t>
            </a:r>
            <a:r>
              <a:rPr baseline="-25000"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sun</a:t>
            </a:r>
            <a:endParaRPr baseline="-25000"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Minimal precession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Mass ratio ≤ 8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8" name="Google Shape;208;p36"/>
          <p:cNvSpPr/>
          <p:nvPr/>
        </p:nvSpPr>
        <p:spPr>
          <a:xfrm>
            <a:off x="1041000" y="4499625"/>
            <a:ext cx="2365200" cy="451200"/>
          </a:xfrm>
          <a:prstGeom prst="roundRect">
            <a:avLst>
              <a:gd fmla="val 16667" name="adj"/>
            </a:avLst>
          </a:prstGeom>
          <a:solidFill>
            <a:srgbClr val="63D297">
              <a:alpha val="77270"/>
            </a:srgbClr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Only 376 samples!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09" name="Google Shape;20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7850" y="1413150"/>
            <a:ext cx="4703698" cy="2854658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6"/>
          <p:cNvSpPr txBox="1"/>
          <p:nvPr/>
        </p:nvSpPr>
        <p:spPr>
          <a:xfrm>
            <a:off x="5527675" y="4130325"/>
            <a:ext cx="2810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 sz="1200"/>
              <a:t>DOI 10.1088/1361-6382/ab34e2</a:t>
            </a:r>
            <a:endParaRPr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General Idea - 3 stage training</a:t>
            </a:r>
            <a:endParaRPr/>
          </a:p>
        </p:txBody>
      </p:sp>
      <p:sp>
        <p:nvSpPr>
          <p:cNvPr id="216" name="Google Shape;216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grpSp>
        <p:nvGrpSpPr>
          <p:cNvPr id="217" name="Google Shape;217;p37"/>
          <p:cNvGrpSpPr/>
          <p:nvPr/>
        </p:nvGrpSpPr>
        <p:grpSpPr>
          <a:xfrm>
            <a:off x="888150" y="1017725"/>
            <a:ext cx="7367700" cy="3956300"/>
            <a:chOff x="311700" y="1017725"/>
            <a:chExt cx="7367700" cy="3956300"/>
          </a:xfrm>
        </p:grpSpPr>
        <p:sp>
          <p:nvSpPr>
            <p:cNvPr id="218" name="Google Shape;218;p37"/>
            <p:cNvSpPr/>
            <p:nvPr/>
          </p:nvSpPr>
          <p:spPr>
            <a:xfrm>
              <a:off x="311700" y="1017725"/>
              <a:ext cx="3107400" cy="656700"/>
            </a:xfrm>
            <a:prstGeom prst="roundRect">
              <a:avLst>
                <a:gd fmla="val 16667" name="adj"/>
              </a:avLst>
            </a:prstGeom>
            <a:solidFill>
              <a:srgbClr val="9FC5E8"/>
            </a:solidFill>
            <a:ln cap="flat" cmpd="sng" w="19050">
              <a:solidFill>
                <a:srgbClr val="07376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l" sz="1800">
                  <a:solidFill>
                    <a:srgbClr val="07376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Make a synthetic dataset using a surrogate model</a:t>
              </a:r>
              <a:endParaRPr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19" name="Google Shape;219;p37"/>
            <p:cNvSpPr/>
            <p:nvPr/>
          </p:nvSpPr>
          <p:spPr>
            <a:xfrm>
              <a:off x="311700" y="2337500"/>
              <a:ext cx="3107400" cy="656700"/>
            </a:xfrm>
            <a:prstGeom prst="roundRect">
              <a:avLst>
                <a:gd fmla="val 16667" name="adj"/>
              </a:avLst>
            </a:prstGeom>
            <a:solidFill>
              <a:srgbClr val="9FC5E8"/>
            </a:solidFill>
            <a:ln cap="flat" cmpd="sng" w="19050">
              <a:solidFill>
                <a:srgbClr val="07376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l" sz="1800">
                  <a:solidFill>
                    <a:srgbClr val="07376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Train the autoencoders on them</a:t>
              </a:r>
              <a:endParaRPr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220" name="Google Shape;220;p37"/>
            <p:cNvCxnSpPr>
              <a:stCxn id="218" idx="2"/>
              <a:endCxn id="219" idx="0"/>
            </p:cNvCxnSpPr>
            <p:nvPr/>
          </p:nvCxnSpPr>
          <p:spPr>
            <a:xfrm>
              <a:off x="1865400" y="1674425"/>
              <a:ext cx="0" cy="663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1" name="Google Shape;221;p37"/>
            <p:cNvSpPr/>
            <p:nvPr/>
          </p:nvSpPr>
          <p:spPr>
            <a:xfrm>
              <a:off x="4572000" y="2062838"/>
              <a:ext cx="3107400" cy="1206000"/>
            </a:xfrm>
            <a:prstGeom prst="roundRect">
              <a:avLst>
                <a:gd fmla="val 16667" name="adj"/>
              </a:avLst>
            </a:prstGeom>
            <a:solidFill>
              <a:srgbClr val="9FC5E8"/>
            </a:solidFill>
            <a:ln cap="flat" cmpd="sng" w="19050">
              <a:solidFill>
                <a:srgbClr val="07376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l" sz="1800">
                  <a:solidFill>
                    <a:srgbClr val="07376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Add networks that can map the initial parameters to the representation we learned</a:t>
              </a:r>
              <a:endParaRPr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222" name="Google Shape;222;p37"/>
            <p:cNvCxnSpPr>
              <a:stCxn id="219" idx="3"/>
              <a:endCxn id="221" idx="1"/>
            </p:cNvCxnSpPr>
            <p:nvPr/>
          </p:nvCxnSpPr>
          <p:spPr>
            <a:xfrm>
              <a:off x="3419100" y="2665850"/>
              <a:ext cx="11529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3" name="Google Shape;223;p37"/>
            <p:cNvSpPr/>
            <p:nvPr/>
          </p:nvSpPr>
          <p:spPr>
            <a:xfrm>
              <a:off x="4472025" y="3768025"/>
              <a:ext cx="3107400" cy="1206000"/>
            </a:xfrm>
            <a:prstGeom prst="roundRect">
              <a:avLst>
                <a:gd fmla="val 16667" name="adj"/>
              </a:avLst>
            </a:prstGeom>
            <a:solidFill>
              <a:srgbClr val="9FC5E8"/>
            </a:solidFill>
            <a:ln cap="flat" cmpd="sng" w="19050">
              <a:solidFill>
                <a:srgbClr val="07376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l" sz="1800">
                  <a:solidFill>
                    <a:srgbClr val="07376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Fine tune the models using the Numerical Relativity simulations</a:t>
              </a:r>
              <a:endParaRPr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224" name="Google Shape;224;p37"/>
            <p:cNvCxnSpPr>
              <a:stCxn id="225" idx="3"/>
              <a:endCxn id="223" idx="1"/>
            </p:cNvCxnSpPr>
            <p:nvPr/>
          </p:nvCxnSpPr>
          <p:spPr>
            <a:xfrm>
              <a:off x="3579000" y="4371025"/>
              <a:ext cx="8931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6" name="Google Shape;226;p37"/>
            <p:cNvSpPr txBox="1"/>
            <p:nvPr/>
          </p:nvSpPr>
          <p:spPr>
            <a:xfrm>
              <a:off x="311700" y="3580850"/>
              <a:ext cx="12930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" sz="1800">
                  <a:solidFill>
                    <a:schemeClr val="accent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2nd stage:</a:t>
              </a:r>
              <a:endPara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25" name="Google Shape;225;p37"/>
            <p:cNvSpPr/>
            <p:nvPr/>
          </p:nvSpPr>
          <p:spPr>
            <a:xfrm>
              <a:off x="311700" y="4042675"/>
              <a:ext cx="3267300" cy="656700"/>
            </a:xfrm>
            <a:prstGeom prst="roundRect">
              <a:avLst>
                <a:gd fmla="val 16667" name="adj"/>
              </a:avLst>
            </a:prstGeom>
            <a:solidFill>
              <a:srgbClr val="9FC5E8"/>
            </a:solidFill>
            <a:ln cap="flat" cmpd="sng" w="19050">
              <a:solidFill>
                <a:srgbClr val="07376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l" sz="1800">
                  <a:solidFill>
                    <a:srgbClr val="07376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Train the resulting models on the surrogate model data</a:t>
              </a:r>
              <a:endParaRPr sz="1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27" name="Google Shape;227;p37"/>
            <p:cNvSpPr txBox="1"/>
            <p:nvPr/>
          </p:nvSpPr>
          <p:spPr>
            <a:xfrm>
              <a:off x="311700" y="1875725"/>
              <a:ext cx="12930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" sz="1800">
                  <a:solidFill>
                    <a:schemeClr val="accent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1st stage:</a:t>
              </a:r>
              <a:endPara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228" name="Google Shape;228;p37"/>
            <p:cNvCxnSpPr>
              <a:endCxn id="225" idx="0"/>
            </p:cNvCxnSpPr>
            <p:nvPr/>
          </p:nvCxnSpPr>
          <p:spPr>
            <a:xfrm flipH="1">
              <a:off x="1945350" y="3198475"/>
              <a:ext cx="2686500" cy="844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9" name="Google Shape;229;p37"/>
            <p:cNvSpPr txBox="1"/>
            <p:nvPr/>
          </p:nvSpPr>
          <p:spPr>
            <a:xfrm>
              <a:off x="4472025" y="3287588"/>
              <a:ext cx="12930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" sz="1800">
                  <a:solidFill>
                    <a:schemeClr val="accent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3r</a:t>
              </a:r>
              <a:r>
                <a:rPr lang="el" sz="1800">
                  <a:solidFill>
                    <a:schemeClr val="accent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 stage:</a:t>
              </a:r>
              <a:endPara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Synthetic dataset</a:t>
            </a:r>
            <a:endParaRPr/>
          </a:p>
        </p:txBody>
      </p:sp>
      <p:sp>
        <p:nvSpPr>
          <p:cNvPr id="235" name="Google Shape;235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sp>
        <p:nvSpPr>
          <p:cNvPr id="236" name="Google Shape;236;p38"/>
          <p:cNvSpPr/>
          <p:nvPr/>
        </p:nvSpPr>
        <p:spPr>
          <a:xfrm>
            <a:off x="311700" y="1294338"/>
            <a:ext cx="3823800" cy="1167000"/>
          </a:xfrm>
          <a:prstGeom prst="roundRect">
            <a:avLst>
              <a:gd fmla="val 16667" name="adj"/>
            </a:avLst>
          </a:prstGeom>
          <a:solidFill>
            <a:srgbClr val="63D297">
              <a:alpha val="77270"/>
            </a:srgbClr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Our samples</a:t>
            </a: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endParaRPr b="1" sz="1900">
              <a:solidFill>
                <a:srgbClr val="31694B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(2,2) mode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NRHybSur3dq8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37" name="Google Shape;237;p38"/>
          <p:cNvSpPr/>
          <p:nvPr/>
        </p:nvSpPr>
        <p:spPr>
          <a:xfrm>
            <a:off x="311700" y="2737975"/>
            <a:ext cx="3823800" cy="1694400"/>
          </a:xfrm>
          <a:prstGeom prst="roundRect">
            <a:avLst>
              <a:gd fmla="val 16667" name="adj"/>
            </a:avLst>
          </a:prstGeom>
          <a:solidFill>
            <a:srgbClr val="63D297">
              <a:alpha val="77270"/>
            </a:srgbClr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Sampling</a:t>
            </a: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endParaRPr b="1" sz="1900">
              <a:solidFill>
                <a:srgbClr val="31694B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Uniformly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Mass ratio ≤ 8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-0.8 &lt; spins &lt; 0.8	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Char char="●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sample rate = 2M</a:t>
            </a:r>
            <a:r>
              <a:rPr baseline="30000"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-1</a:t>
            </a:r>
            <a:r>
              <a:rPr baseline="-25000"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b="1" baseline="-25000"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☉</a:t>
            </a: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38" name="Google Shape;238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pic>
        <p:nvPicPr>
          <p:cNvPr id="239" name="Google Shape;23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4350" y="1466849"/>
            <a:ext cx="4696800" cy="2527376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8"/>
          <p:cNvSpPr txBox="1"/>
          <p:nvPr/>
        </p:nvSpPr>
        <p:spPr>
          <a:xfrm>
            <a:off x="5773199" y="4032175"/>
            <a:ext cx="226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Credit: </a:t>
            </a:r>
            <a:r>
              <a:rPr lang="el"/>
              <a:t>arXiv:1812.07865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9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pic>
        <p:nvPicPr>
          <p:cNvPr id="247" name="Google Shape;24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425" y="3003863"/>
            <a:ext cx="1809600" cy="13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46675" y="3003863"/>
            <a:ext cx="1809600" cy="13431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9"/>
          <p:cNvSpPr txBox="1"/>
          <p:nvPr/>
        </p:nvSpPr>
        <p:spPr>
          <a:xfrm>
            <a:off x="346425" y="4384988"/>
            <a:ext cx="18096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l" sz="1100">
                <a:solidFill>
                  <a:srgbClr val="616161"/>
                </a:solidFill>
                <a:latin typeface="Proxima Nova"/>
                <a:ea typeface="Proxima Nova"/>
                <a:cs typeface="Proxima Nova"/>
                <a:sym typeface="Proxima Nova"/>
              </a:rPr>
              <a:t>Amplitude</a:t>
            </a:r>
            <a:endParaRPr sz="1100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50" name="Google Shape;250;p39"/>
          <p:cNvSpPr txBox="1"/>
          <p:nvPr/>
        </p:nvSpPr>
        <p:spPr>
          <a:xfrm>
            <a:off x="2346675" y="4384988"/>
            <a:ext cx="18096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l" sz="1100">
                <a:solidFill>
                  <a:srgbClr val="616161"/>
                </a:solidFill>
                <a:latin typeface="Proxima Nova"/>
                <a:ea typeface="Proxima Nova"/>
                <a:cs typeface="Proxima Nova"/>
                <a:sym typeface="Proxima Nova"/>
              </a:rPr>
              <a:t>Phase</a:t>
            </a:r>
            <a:endParaRPr sz="1100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51" name="Google Shape;251;p39"/>
          <p:cNvPicPr preferRelativeResize="0"/>
          <p:nvPr/>
        </p:nvPicPr>
        <p:blipFill rotWithShape="1">
          <a:blip r:embed="rId5">
            <a:alphaModFix/>
          </a:blip>
          <a:srcRect b="70" l="0" r="0" t="70"/>
          <a:stretch/>
        </p:blipFill>
        <p:spPr>
          <a:xfrm>
            <a:off x="4572000" y="1047750"/>
            <a:ext cx="4191000" cy="34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9"/>
          <p:cNvSpPr txBox="1"/>
          <p:nvPr/>
        </p:nvSpPr>
        <p:spPr>
          <a:xfrm>
            <a:off x="4572000" y="4572000"/>
            <a:ext cx="41910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l" sz="1000">
                <a:solidFill>
                  <a:srgbClr val="9E9E9E"/>
                </a:solidFill>
                <a:latin typeface="Proxima Nova"/>
                <a:ea typeface="Proxima Nova"/>
                <a:cs typeface="Proxima Nova"/>
                <a:sym typeface="Proxima Nova"/>
              </a:rPr>
              <a:t>Architecture Components Table</a:t>
            </a:r>
            <a:endParaRPr sz="1000">
              <a:solidFill>
                <a:srgbClr val="9E9E9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53" name="Google Shape;253;p39"/>
          <p:cNvSpPr/>
          <p:nvPr/>
        </p:nvSpPr>
        <p:spPr>
          <a:xfrm>
            <a:off x="346425" y="1998263"/>
            <a:ext cx="3879300" cy="932400"/>
          </a:xfrm>
          <a:prstGeom prst="roundRect">
            <a:avLst>
              <a:gd fmla="val 16667" name="adj"/>
            </a:avLst>
          </a:prstGeom>
          <a:solidFill>
            <a:srgbClr val="63D297">
              <a:alpha val="77270"/>
            </a:srgbClr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1st step </a:t>
            </a: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endParaRPr b="1" sz="1900">
              <a:solidFill>
                <a:srgbClr val="31694B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We construct an autoencoder for each component and train them separately 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54" name="Google Shape;254;p39"/>
          <p:cNvSpPr/>
          <p:nvPr/>
        </p:nvSpPr>
        <p:spPr>
          <a:xfrm>
            <a:off x="311700" y="992650"/>
            <a:ext cx="3879300" cy="932400"/>
          </a:xfrm>
          <a:prstGeom prst="roundRect">
            <a:avLst>
              <a:gd fmla="val 16667" name="adj"/>
            </a:avLst>
          </a:prstGeom>
          <a:solidFill>
            <a:srgbClr val="63D297">
              <a:alpha val="77270"/>
            </a:srgbClr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Split into components</a:t>
            </a: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endParaRPr b="1" sz="1900">
              <a:solidFill>
                <a:srgbClr val="31694B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Waveforms are split into phase and amplitude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55" name="Google Shape;255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Autoencoder Architecture</a:t>
            </a:r>
            <a:endParaRPr/>
          </a:p>
        </p:txBody>
      </p:sp>
      <p:pic>
        <p:nvPicPr>
          <p:cNvPr id="256" name="Google Shape;256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61166" y="950775"/>
            <a:ext cx="4212675" cy="3621214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Final Architecture - Adding the mapping network</a:t>
            </a:r>
            <a:endParaRPr/>
          </a:p>
        </p:txBody>
      </p:sp>
      <p:sp>
        <p:nvSpPr>
          <p:cNvPr id="262" name="Google Shape;262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pic>
        <p:nvPicPr>
          <p:cNvPr id="263" name="Google Shape;26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6900" y="2462050"/>
            <a:ext cx="4862299" cy="2201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1642" y="1017725"/>
            <a:ext cx="2812808" cy="1470324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40"/>
          <p:cNvSpPr/>
          <p:nvPr/>
        </p:nvSpPr>
        <p:spPr>
          <a:xfrm>
            <a:off x="311700" y="1156375"/>
            <a:ext cx="3665100" cy="1331700"/>
          </a:xfrm>
          <a:prstGeom prst="roundRect">
            <a:avLst>
              <a:gd fmla="val 16667" name="adj"/>
            </a:avLst>
          </a:prstGeom>
          <a:solidFill>
            <a:srgbClr val="63D297">
              <a:alpha val="77270"/>
            </a:srgbClr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Mapping network</a:t>
            </a: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endParaRPr b="1" sz="1900">
              <a:solidFill>
                <a:srgbClr val="31694B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After the autoencoders are trained, we keep the decoder and replace the encoder with a mapping network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6" name="Google Shape;266;p40"/>
          <p:cNvSpPr/>
          <p:nvPr/>
        </p:nvSpPr>
        <p:spPr>
          <a:xfrm>
            <a:off x="311700" y="3543325"/>
            <a:ext cx="3665100" cy="1184100"/>
          </a:xfrm>
          <a:prstGeom prst="roundRect">
            <a:avLst>
              <a:gd fmla="val 16667" name="adj"/>
            </a:avLst>
          </a:prstGeom>
          <a:solidFill>
            <a:srgbClr val="63D297">
              <a:alpha val="77270"/>
            </a:srgbClr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Fine tuning</a:t>
            </a: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endParaRPr b="1" sz="1900">
              <a:solidFill>
                <a:srgbClr val="31694B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We retrain the full model on the NR waveforms, with a lower starting learning rate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7" name="Google Shape;267;p40"/>
          <p:cNvSpPr/>
          <p:nvPr/>
        </p:nvSpPr>
        <p:spPr>
          <a:xfrm>
            <a:off x="311700" y="2552350"/>
            <a:ext cx="3665100" cy="926700"/>
          </a:xfrm>
          <a:prstGeom prst="roundRect">
            <a:avLst>
              <a:gd fmla="val 16667" name="adj"/>
            </a:avLst>
          </a:prstGeom>
          <a:solidFill>
            <a:srgbClr val="63D297">
              <a:alpha val="77270"/>
            </a:srgbClr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Second step</a:t>
            </a: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endParaRPr b="1" sz="1900">
              <a:solidFill>
                <a:srgbClr val="31694B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We retrain the full model, with the decoder weights free to change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1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Results</a:t>
            </a:r>
            <a:endParaRPr/>
          </a:p>
        </p:txBody>
      </p:sp>
      <p:sp>
        <p:nvSpPr>
          <p:cNvPr id="273" name="Google Shape;273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Training</a:t>
            </a:r>
            <a:endParaRPr/>
          </a:p>
        </p:txBody>
      </p:sp>
      <p:sp>
        <p:nvSpPr>
          <p:cNvPr id="279" name="Google Shape;279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pic>
        <p:nvPicPr>
          <p:cNvPr id="280" name="Google Shape;280;p42" title="training_history_pipeline_reproduced_page-000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4" cy="3085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0109" y="1016770"/>
            <a:ext cx="8839198" cy="3221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Accuracy</a:t>
            </a:r>
            <a:endParaRPr/>
          </a:p>
        </p:txBody>
      </p:sp>
      <p:sp>
        <p:nvSpPr>
          <p:cNvPr id="287" name="Google Shape;287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pic>
        <p:nvPicPr>
          <p:cNvPr id="288" name="Google Shape;288;p43" title="mismatch_histograms_page-000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4" cy="320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43" title="image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0650" y="445032"/>
            <a:ext cx="3990501" cy="68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50" y="1104563"/>
            <a:ext cx="8991600" cy="333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Generated waveforms</a:t>
            </a:r>
            <a:endParaRPr/>
          </a:p>
        </p:txBody>
      </p:sp>
      <p:sp>
        <p:nvSpPr>
          <p:cNvPr id="296" name="Google Shape;296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pic>
        <p:nvPicPr>
          <p:cNvPr id="297" name="Google Shape;297;p44" title="waveform_comparison_plot_waveform_residuals_best_page-000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365975"/>
            <a:ext cx="4260301" cy="2968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44" title="waveform_comparison_plot_waveform_residuals_page-000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356228"/>
            <a:ext cx="4260301" cy="2968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288" y="1017725"/>
            <a:ext cx="8959425" cy="344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Parameter estimation</a:t>
            </a:r>
            <a:endParaRPr/>
          </a:p>
        </p:txBody>
      </p:sp>
      <p:sp>
        <p:nvSpPr>
          <p:cNvPr id="305" name="Google Shape;305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pic>
        <p:nvPicPr>
          <p:cNvPr id="306" name="Google Shape;30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3400" y="1017725"/>
            <a:ext cx="3930418" cy="382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5"/>
          <p:cNvPicPr preferRelativeResize="0"/>
          <p:nvPr/>
        </p:nvPicPr>
        <p:blipFill rotWithShape="1">
          <a:blip r:embed="rId3">
            <a:alphaModFix/>
          </a:blip>
          <a:srcRect b="64039" l="0" r="62561" t="0"/>
          <a:stretch/>
        </p:blipFill>
        <p:spPr>
          <a:xfrm>
            <a:off x="4823837" y="1017725"/>
            <a:ext cx="2361875" cy="2205476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45"/>
          <p:cNvSpPr/>
          <p:nvPr/>
        </p:nvSpPr>
        <p:spPr>
          <a:xfrm>
            <a:off x="4823825" y="3318700"/>
            <a:ext cx="3665100" cy="1520100"/>
          </a:xfrm>
          <a:prstGeom prst="roundRect">
            <a:avLst>
              <a:gd fmla="val 16667" name="adj"/>
            </a:avLst>
          </a:prstGeom>
          <a:solidFill>
            <a:srgbClr val="63D297">
              <a:alpha val="77270"/>
            </a:srgbClr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Comparison</a:t>
            </a: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endParaRPr b="1" sz="1900">
              <a:solidFill>
                <a:srgbClr val="31694B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When comparing with our previous work: </a:t>
            </a:r>
            <a:r>
              <a:rPr b="1" lang="el" sz="16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DANSur3dq8</a:t>
            </a:r>
            <a:r>
              <a:rPr lang="el" sz="16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Osvaldo Freitas et al. (2024) and LVK posterior samples. The results are </a:t>
            </a:r>
            <a:r>
              <a:rPr b="1" lang="el" sz="16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compatible</a:t>
            </a: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6"/>
          <p:cNvSpPr/>
          <p:nvPr/>
        </p:nvSpPr>
        <p:spPr>
          <a:xfrm>
            <a:off x="385275" y="1252500"/>
            <a:ext cx="4186800" cy="1379700"/>
          </a:xfrm>
          <a:prstGeom prst="roundRect">
            <a:avLst>
              <a:gd fmla="val 16667" name="adj"/>
            </a:avLst>
          </a:prstGeom>
          <a:solidFill>
            <a:srgbClr val="63D297">
              <a:alpha val="77270"/>
            </a:srgbClr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Timing</a:t>
            </a: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endParaRPr b="1" sz="1900">
              <a:solidFill>
                <a:srgbClr val="31694B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AutoNum type="arabicPeriod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Model compilation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AutoNum type="arabicPeriod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3 warm-up computations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AutoNum type="arabicPeriod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Average of 10 computations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14" name="Google Shape;314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Speed-of-inference</a:t>
            </a:r>
            <a:r>
              <a:rPr lang="el"/>
              <a:t> (</a:t>
            </a:r>
            <a:r>
              <a:rPr lang="el"/>
              <a:t>in ms)</a:t>
            </a:r>
            <a:endParaRPr/>
          </a:p>
        </p:txBody>
      </p:sp>
      <p:sp>
        <p:nvSpPr>
          <p:cNvPr id="315" name="Google Shape;315;p46"/>
          <p:cNvSpPr/>
          <p:nvPr/>
        </p:nvSpPr>
        <p:spPr>
          <a:xfrm>
            <a:off x="385275" y="2866975"/>
            <a:ext cx="4186800" cy="1246200"/>
          </a:xfrm>
          <a:prstGeom prst="roundRect">
            <a:avLst>
              <a:gd fmla="val 16667" name="adj"/>
            </a:avLst>
          </a:prstGeom>
          <a:solidFill>
            <a:srgbClr val="63D297">
              <a:alpha val="77270"/>
            </a:srgbClr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Comparison</a:t>
            </a:r>
            <a:r>
              <a:rPr b="1" lang="el" sz="19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endParaRPr b="1" sz="1900">
              <a:solidFill>
                <a:srgbClr val="31694B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AutoNum type="arabicPeriod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Faster than the traditional method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AutoNum type="arabicPeriod"/>
            </a:pP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Slower </a:t>
            </a: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than</a:t>
            </a: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our </a:t>
            </a:r>
            <a:r>
              <a:rPr b="1" lang="el" sz="1600">
                <a:solidFill>
                  <a:srgbClr val="31694B"/>
                </a:solidFill>
                <a:latin typeface="Proxima Nova"/>
                <a:ea typeface="Proxima Nova"/>
                <a:cs typeface="Proxima Nova"/>
                <a:sym typeface="Proxima Nova"/>
              </a:rPr>
              <a:t>PCA</a:t>
            </a:r>
            <a:r>
              <a:rPr lang="el" sz="1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based model</a:t>
            </a:r>
            <a:endParaRPr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16" name="Google Shape;316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pic>
        <p:nvPicPr>
          <p:cNvPr id="317" name="Google Shape;31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790700"/>
            <a:ext cx="4260300" cy="1786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Higher modes - Ongoing work</a:t>
            </a:r>
            <a:endParaRPr/>
          </a:p>
        </p:txBody>
      </p:sp>
      <p:sp>
        <p:nvSpPr>
          <p:cNvPr id="323" name="Google Shape;323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  <p:pic>
        <p:nvPicPr>
          <p:cNvPr id="324" name="Google Shape;324;p47" title="mismatch_comparison_base_vs_fin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7489" y="1071475"/>
            <a:ext cx="5949026" cy="366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Conclusions</a:t>
            </a:r>
            <a:endParaRPr/>
          </a:p>
        </p:txBody>
      </p:sp>
      <p:sp>
        <p:nvSpPr>
          <p:cNvPr id="330" name="Google Shape;330;p48"/>
          <p:cNvSpPr txBox="1"/>
          <p:nvPr>
            <p:ph idx="1" type="body"/>
          </p:nvPr>
        </p:nvSpPr>
        <p:spPr>
          <a:xfrm>
            <a:off x="286450" y="11322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l" sz="2100"/>
              <a:t>W</a:t>
            </a:r>
            <a:r>
              <a:rPr lang="el" sz="2100"/>
              <a:t>e construct an autoencoder based surrogate model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l" sz="2100"/>
              <a:t>We compare the generated waveforms with Numerical Relativity waveforms from the </a:t>
            </a:r>
            <a:r>
              <a:rPr b="1" lang="el" sz="2100"/>
              <a:t>SXS</a:t>
            </a:r>
            <a:r>
              <a:rPr lang="el" sz="2100"/>
              <a:t> dataset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l" sz="2100"/>
              <a:t>We perform a </a:t>
            </a:r>
            <a:r>
              <a:rPr b="1" lang="el" sz="2100"/>
              <a:t>bilby </a:t>
            </a:r>
            <a:r>
              <a:rPr lang="el" sz="2100"/>
              <a:t>parameter estimation, showing the compatibility of our results with the current models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l" sz="2100"/>
              <a:t>Future tests/extensions include: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l" sz="2100"/>
              <a:t>Multi-modal surrogates (Talk from Osvaldo Freitas)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l" sz="2100"/>
              <a:t>Precessing</a:t>
            </a:r>
            <a:r>
              <a:rPr lang="el" sz="2100"/>
              <a:t> spins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l" sz="2100"/>
              <a:t>BNS mergers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l" sz="2100"/>
              <a:t>Implementation in gw detection pipelines</a:t>
            </a:r>
            <a:endParaRPr sz="2100"/>
          </a:p>
        </p:txBody>
      </p:sp>
      <p:sp>
        <p:nvSpPr>
          <p:cNvPr id="331" name="Google Shape;331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9"/>
          <p:cNvSpPr txBox="1"/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 sz="3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Thank you for your attention!</a:t>
            </a:r>
            <a:endParaRPr/>
          </a:p>
        </p:txBody>
      </p:sp>
      <p:sp>
        <p:nvSpPr>
          <p:cNvPr id="337" name="Google Shape;337;p49"/>
          <p:cNvSpPr txBox="1"/>
          <p:nvPr/>
        </p:nvSpPr>
        <p:spPr>
          <a:xfrm>
            <a:off x="512700" y="3651425"/>
            <a:ext cx="41301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>
                <a:solidFill>
                  <a:srgbClr val="4BA173"/>
                </a:solidFill>
                <a:latin typeface="Proxima Nova"/>
                <a:ea typeface="Proxima Nova"/>
                <a:cs typeface="Proxima Nova"/>
                <a:sym typeface="Proxima Nova"/>
              </a:rPr>
              <a:t>This work is supported by the Spanish Agencia Estatal de Investigación (grant PID2024-159689NB-C21) funded by MICIU/AEI/10.13039/501100011033 and by FEDER / EU and from the Universitat de València through the Atracció de Talent fellowship.</a:t>
            </a:r>
            <a:endParaRPr>
              <a:solidFill>
                <a:srgbClr val="4BA17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38" name="Google Shape;33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5900" y="4011650"/>
            <a:ext cx="3905398" cy="757062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