
<file path=[Content_Types].xml><?xml version="1.0" encoding="utf-8"?>
<Types xmlns="http://schemas.openxmlformats.org/package/2006/content-types">
  <Default Extension="glb" ContentType="model/gltf.binary"/>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4"/>
  </p:notesMasterIdLst>
  <p:handoutMasterIdLst>
    <p:handoutMasterId r:id="rId55"/>
  </p:handoutMasterIdLst>
  <p:sldIdLst>
    <p:sldId id="256" r:id="rId2"/>
    <p:sldId id="294" r:id="rId3"/>
    <p:sldId id="299" r:id="rId4"/>
    <p:sldId id="325" r:id="rId5"/>
    <p:sldId id="326" r:id="rId6"/>
    <p:sldId id="327" r:id="rId7"/>
    <p:sldId id="314" r:id="rId8"/>
    <p:sldId id="315" r:id="rId9"/>
    <p:sldId id="297" r:id="rId10"/>
    <p:sldId id="298" r:id="rId11"/>
    <p:sldId id="300" r:id="rId12"/>
    <p:sldId id="301" r:id="rId13"/>
    <p:sldId id="302" r:id="rId14"/>
    <p:sldId id="303" r:id="rId15"/>
    <p:sldId id="307" r:id="rId16"/>
    <p:sldId id="304" r:id="rId17"/>
    <p:sldId id="305" r:id="rId18"/>
    <p:sldId id="352" r:id="rId19"/>
    <p:sldId id="329" r:id="rId20"/>
    <p:sldId id="334" r:id="rId21"/>
    <p:sldId id="330" r:id="rId22"/>
    <p:sldId id="331" r:id="rId23"/>
    <p:sldId id="351" r:id="rId24"/>
    <p:sldId id="333" r:id="rId25"/>
    <p:sldId id="335" r:id="rId26"/>
    <p:sldId id="338" r:id="rId27"/>
    <p:sldId id="339" r:id="rId28"/>
    <p:sldId id="342" r:id="rId29"/>
    <p:sldId id="343" r:id="rId30"/>
    <p:sldId id="356" r:id="rId31"/>
    <p:sldId id="316" r:id="rId32"/>
    <p:sldId id="350" r:id="rId33"/>
    <p:sldId id="317" r:id="rId34"/>
    <p:sldId id="324" r:id="rId35"/>
    <p:sldId id="318" r:id="rId36"/>
    <p:sldId id="319" r:id="rId37"/>
    <p:sldId id="320" r:id="rId38"/>
    <p:sldId id="321" r:id="rId39"/>
    <p:sldId id="355" r:id="rId40"/>
    <p:sldId id="322" r:id="rId41"/>
    <p:sldId id="323" r:id="rId42"/>
    <p:sldId id="328" r:id="rId43"/>
    <p:sldId id="341" r:id="rId44"/>
    <p:sldId id="332" r:id="rId45"/>
    <p:sldId id="344" r:id="rId46"/>
    <p:sldId id="353" r:id="rId47"/>
    <p:sldId id="340" r:id="rId48"/>
    <p:sldId id="337" r:id="rId49"/>
    <p:sldId id="346" r:id="rId50"/>
    <p:sldId id="347" r:id="rId51"/>
    <p:sldId id="354" r:id="rId52"/>
    <p:sldId id="348" r:id="rId53"/>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B5"/>
    <a:srgbClr val="0033A0"/>
    <a:srgbClr val="D5BB48"/>
    <a:srgbClr val="0000FF"/>
    <a:srgbClr val="7B723D"/>
    <a:srgbClr val="DFEFFF"/>
    <a:srgbClr val="00B050"/>
    <a:srgbClr val="E74B30"/>
    <a:srgbClr val="FBE8E1"/>
    <a:srgbClr val="F7F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80" d="100"/>
          <a:sy n="80" d="100"/>
        </p:scale>
        <p:origin x="82" y="17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67955CA-0C4F-3CA0-0F70-92FDBB335F12}"/>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5E7AB29-96E2-6416-844A-BB8A417D26BD}"/>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5ECE9A71-E464-4EB2-8167-AEC8EF06D742}" type="datetimeFigureOut">
              <a:rPr lang="en-GB" smtClean="0"/>
              <a:t>27/05/2026</a:t>
            </a:fld>
            <a:endParaRPr lang="en-GB"/>
          </a:p>
        </p:txBody>
      </p:sp>
      <p:sp>
        <p:nvSpPr>
          <p:cNvPr id="4" name="Footer Placeholder 3">
            <a:extLst>
              <a:ext uri="{FF2B5EF4-FFF2-40B4-BE49-F238E27FC236}">
                <a16:creationId xmlns:a16="http://schemas.microsoft.com/office/drawing/2014/main" id="{E1904D8E-B47D-696D-457B-D30DDDFD148B}"/>
              </a:ext>
            </a:extLst>
          </p:cNvPr>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3D4F629-973B-1D29-7F79-7BAA83893173}"/>
              </a:ext>
            </a:extLst>
          </p:cNvPr>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BF5A8EC9-19AE-4D3F-93AE-57B95CF46FED}" type="slidenum">
              <a:rPr lang="en-GB" smtClean="0"/>
              <a:t>‹#›</a:t>
            </a:fld>
            <a:endParaRPr lang="en-GB"/>
          </a:p>
        </p:txBody>
      </p:sp>
    </p:spTree>
    <p:extLst>
      <p:ext uri="{BB962C8B-B14F-4D97-AF65-F5344CB8AC3E}">
        <p14:creationId xmlns:p14="http://schemas.microsoft.com/office/powerpoint/2010/main" val="31627979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975C50E2-D7A2-468C-B672-8B2EBB513EBF}" type="datetimeFigureOut">
              <a:rPr lang="en-GB" smtClean="0"/>
              <a:t>27/05/2026</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D178C903-29FC-427B-A579-4C3CB3A798F2}" type="slidenum">
              <a:rPr lang="en-GB" smtClean="0"/>
              <a:t>‹#›</a:t>
            </a:fld>
            <a:endParaRPr lang="en-GB"/>
          </a:p>
        </p:txBody>
      </p:sp>
    </p:spTree>
    <p:extLst>
      <p:ext uri="{BB962C8B-B14F-4D97-AF65-F5344CB8AC3E}">
        <p14:creationId xmlns:p14="http://schemas.microsoft.com/office/powerpoint/2010/main" val="103752538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43658-D7FA-1E4E-CD8E-D1532BB7A41A}"/>
              </a:ext>
            </a:extLst>
          </p:cNvPr>
          <p:cNvSpPr>
            <a:spLocks noGrp="1"/>
          </p:cNvSpPr>
          <p:nvPr>
            <p:ph type="ctrTitle"/>
          </p:nvPr>
        </p:nvSpPr>
        <p:spPr>
          <a:xfrm>
            <a:off x="1524000" y="1122363"/>
            <a:ext cx="9144000" cy="2387600"/>
          </a:xfrm>
        </p:spPr>
        <p:txBody>
          <a:bodyPr anchor="b">
            <a:normAutofit/>
          </a:bodyPr>
          <a:lstStyle>
            <a:lvl1pPr algn="ctr">
              <a:defRPr sz="4000" b="1">
                <a:solidFill>
                  <a:srgbClr val="0033A0"/>
                </a:solidFill>
                <a:latin typeface="Optima"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F4D26A01-1304-EAE1-516A-02FE80A163D7}"/>
              </a:ext>
            </a:extLst>
          </p:cNvPr>
          <p:cNvSpPr>
            <a:spLocks noGrp="1"/>
          </p:cNvSpPr>
          <p:nvPr>
            <p:ph type="subTitle" idx="1"/>
          </p:nvPr>
        </p:nvSpPr>
        <p:spPr>
          <a:xfrm>
            <a:off x="1524000" y="3602038"/>
            <a:ext cx="9144000" cy="596193"/>
          </a:xfrm>
        </p:spPr>
        <p:txBody>
          <a:bodyPr/>
          <a:lstStyle>
            <a:lvl1pPr marL="0" indent="0" algn="ctr">
              <a:buNone/>
              <a:defRPr sz="2400" b="1">
                <a:solidFill>
                  <a:srgbClr val="0033A0"/>
                </a:solidFill>
                <a:latin typeface="Optim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886658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5C7BA-EA00-0F34-54DB-2B5DAA5961C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3749E1-E06F-B272-BA2F-CC99A197DBA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E8C4A953-8FD9-2801-C555-8973736C9319}"/>
              </a:ext>
            </a:extLst>
          </p:cNvPr>
          <p:cNvSpPr>
            <a:spLocks noGrp="1"/>
          </p:cNvSpPr>
          <p:nvPr>
            <p:ph type="dt" sz="half" idx="10"/>
          </p:nvPr>
        </p:nvSpPr>
        <p:spPr>
          <a:xfrm>
            <a:off x="404366" y="6567658"/>
            <a:ext cx="2743200" cy="207209"/>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ABBE13FE-E2F8-1D6E-62D8-1653D8CF0BA2}"/>
              </a:ext>
            </a:extLst>
          </p:cNvPr>
          <p:cNvSpPr>
            <a:spLocks noGrp="1"/>
          </p:cNvSpPr>
          <p:nvPr>
            <p:ph type="ftr" sz="quarter" idx="11"/>
          </p:nvPr>
        </p:nvSpPr>
        <p:spPr>
          <a:xfrm>
            <a:off x="4038600" y="6567658"/>
            <a:ext cx="4114800" cy="207209"/>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8D19279B-95C6-B867-D9A5-B99671E05697}"/>
              </a:ext>
            </a:extLst>
          </p:cNvPr>
          <p:cNvSpPr>
            <a:spLocks noGrp="1"/>
          </p:cNvSpPr>
          <p:nvPr>
            <p:ph type="sldNum" sz="quarter" idx="12"/>
          </p:nvPr>
        </p:nvSpPr>
        <p:spPr/>
        <p:txBody>
          <a:bodyPr/>
          <a:lstStyle/>
          <a:p>
            <a:fld id="{59709E1C-D83F-42E7-A6F5-DF9CE2C2511D}" type="slidenum">
              <a:rPr lang="en-GB" smtClean="0"/>
              <a:t>‹#›</a:t>
            </a:fld>
            <a:endParaRPr lang="en-GB"/>
          </a:p>
        </p:txBody>
      </p:sp>
    </p:spTree>
    <p:extLst>
      <p:ext uri="{BB962C8B-B14F-4D97-AF65-F5344CB8AC3E}">
        <p14:creationId xmlns:p14="http://schemas.microsoft.com/office/powerpoint/2010/main" val="3850051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3B99C-B6C6-2046-ADDB-925069A29FA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4ED8508-B4FA-8553-690E-DAA4C085427B}"/>
              </a:ext>
            </a:extLst>
          </p:cNvPr>
          <p:cNvSpPr>
            <a:spLocks noGrp="1"/>
          </p:cNvSpPr>
          <p:nvPr>
            <p:ph type="dt" sz="half" idx="10"/>
          </p:nvPr>
        </p:nvSpPr>
        <p:spPr>
          <a:xfrm>
            <a:off x="404366" y="6567658"/>
            <a:ext cx="2743200" cy="207209"/>
          </a:xfrm>
          <a:prstGeom prst="rect">
            <a:avLst/>
          </a:prstGeom>
        </p:spPr>
        <p:txBody>
          <a:bodyPr/>
          <a:lstStyle/>
          <a:p>
            <a:endParaRPr lang="en-GB"/>
          </a:p>
        </p:txBody>
      </p:sp>
      <p:sp>
        <p:nvSpPr>
          <p:cNvPr id="4" name="Footer Placeholder 3">
            <a:extLst>
              <a:ext uri="{FF2B5EF4-FFF2-40B4-BE49-F238E27FC236}">
                <a16:creationId xmlns:a16="http://schemas.microsoft.com/office/drawing/2014/main" id="{1723179F-A76B-B721-96F6-BF3806EEAE4E}"/>
              </a:ext>
            </a:extLst>
          </p:cNvPr>
          <p:cNvSpPr>
            <a:spLocks noGrp="1"/>
          </p:cNvSpPr>
          <p:nvPr>
            <p:ph type="ftr" sz="quarter" idx="11"/>
          </p:nvPr>
        </p:nvSpPr>
        <p:spPr>
          <a:xfrm>
            <a:off x="4038600" y="6567658"/>
            <a:ext cx="4114800" cy="207209"/>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0EA49A16-2521-676A-FAB9-66E799C6B0D8}"/>
              </a:ext>
            </a:extLst>
          </p:cNvPr>
          <p:cNvSpPr>
            <a:spLocks noGrp="1"/>
          </p:cNvSpPr>
          <p:nvPr>
            <p:ph type="sldNum" sz="quarter" idx="12"/>
          </p:nvPr>
        </p:nvSpPr>
        <p:spPr/>
        <p:txBody>
          <a:bodyPr/>
          <a:lstStyle/>
          <a:p>
            <a:fld id="{59709E1C-D83F-42E7-A6F5-DF9CE2C2511D}" type="slidenum">
              <a:rPr lang="en-GB" smtClean="0"/>
              <a:t>‹#›</a:t>
            </a:fld>
            <a:endParaRPr lang="en-GB"/>
          </a:p>
        </p:txBody>
      </p:sp>
    </p:spTree>
    <p:extLst>
      <p:ext uri="{BB962C8B-B14F-4D97-AF65-F5344CB8AC3E}">
        <p14:creationId xmlns:p14="http://schemas.microsoft.com/office/powerpoint/2010/main" val="1048454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332CBD-E71D-B500-7BF6-C39BF78DC001}"/>
              </a:ext>
            </a:extLst>
          </p:cNvPr>
          <p:cNvSpPr>
            <a:spLocks noGrp="1"/>
          </p:cNvSpPr>
          <p:nvPr>
            <p:ph type="dt" sz="half" idx="10"/>
          </p:nvPr>
        </p:nvSpPr>
        <p:spPr>
          <a:xfrm>
            <a:off x="404366" y="6567658"/>
            <a:ext cx="2743200" cy="207209"/>
          </a:xfrm>
          <a:prstGeom prst="rect">
            <a:avLst/>
          </a:prstGeom>
        </p:spPr>
        <p:txBody>
          <a:bodyPr/>
          <a:lstStyle/>
          <a:p>
            <a:endParaRPr lang="en-GB"/>
          </a:p>
        </p:txBody>
      </p:sp>
      <p:sp>
        <p:nvSpPr>
          <p:cNvPr id="3" name="Footer Placeholder 2">
            <a:extLst>
              <a:ext uri="{FF2B5EF4-FFF2-40B4-BE49-F238E27FC236}">
                <a16:creationId xmlns:a16="http://schemas.microsoft.com/office/drawing/2014/main" id="{5F1D5D9C-D8EB-389C-7B0C-28F54539EF87}"/>
              </a:ext>
            </a:extLst>
          </p:cNvPr>
          <p:cNvSpPr>
            <a:spLocks noGrp="1"/>
          </p:cNvSpPr>
          <p:nvPr>
            <p:ph type="ftr" sz="quarter" idx="11"/>
          </p:nvPr>
        </p:nvSpPr>
        <p:spPr>
          <a:xfrm>
            <a:off x="4038600" y="6567658"/>
            <a:ext cx="4114800" cy="207209"/>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D56820CB-8882-B18F-796E-1038298DC553}"/>
              </a:ext>
            </a:extLst>
          </p:cNvPr>
          <p:cNvSpPr>
            <a:spLocks noGrp="1"/>
          </p:cNvSpPr>
          <p:nvPr>
            <p:ph type="sldNum" sz="quarter" idx="12"/>
          </p:nvPr>
        </p:nvSpPr>
        <p:spPr/>
        <p:txBody>
          <a:bodyPr/>
          <a:lstStyle/>
          <a:p>
            <a:fld id="{59709E1C-D83F-42E7-A6F5-DF9CE2C2511D}" type="slidenum">
              <a:rPr lang="en-GB" smtClean="0"/>
              <a:t>‹#›</a:t>
            </a:fld>
            <a:endParaRPr lang="en-GB"/>
          </a:p>
        </p:txBody>
      </p:sp>
    </p:spTree>
    <p:extLst>
      <p:ext uri="{BB962C8B-B14F-4D97-AF65-F5344CB8AC3E}">
        <p14:creationId xmlns:p14="http://schemas.microsoft.com/office/powerpoint/2010/main" val="485965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lank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6431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265BF5-7B33-DC51-4597-B78ABC3B393C}"/>
              </a:ext>
            </a:extLst>
          </p:cNvPr>
          <p:cNvSpPr>
            <a:spLocks noGrp="1"/>
          </p:cNvSpPr>
          <p:nvPr>
            <p:ph type="title"/>
          </p:nvPr>
        </p:nvSpPr>
        <p:spPr>
          <a:xfrm>
            <a:off x="404363" y="124858"/>
            <a:ext cx="8719614" cy="602671"/>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9255173B-E962-A840-1C90-F43ADAD3FB77}"/>
              </a:ext>
            </a:extLst>
          </p:cNvPr>
          <p:cNvSpPr>
            <a:spLocks noGrp="1"/>
          </p:cNvSpPr>
          <p:nvPr>
            <p:ph type="body" idx="1"/>
          </p:nvPr>
        </p:nvSpPr>
        <p:spPr>
          <a:xfrm>
            <a:off x="413816" y="1007422"/>
            <a:ext cx="11359918" cy="542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7DD96B81-B530-2835-08FC-9F7C7DAA531C}"/>
              </a:ext>
            </a:extLst>
          </p:cNvPr>
          <p:cNvSpPr>
            <a:spLocks noGrp="1"/>
          </p:cNvSpPr>
          <p:nvPr>
            <p:ph type="dt" sz="half" idx="2"/>
          </p:nvPr>
        </p:nvSpPr>
        <p:spPr>
          <a:xfrm>
            <a:off x="404366" y="6567658"/>
            <a:ext cx="2743200" cy="207209"/>
          </a:xfrm>
          <a:prstGeom prst="rect">
            <a:avLst/>
          </a:prstGeom>
        </p:spPr>
        <p:txBody>
          <a:bodyPr vert="horz" lIns="91440" tIns="45720" rIns="91440" bIns="45720" rtlCol="0" anchor="ctr"/>
          <a:lstStyle>
            <a:lvl1pPr algn="l">
              <a:defRPr sz="1000">
                <a:solidFill>
                  <a:schemeClr val="tx1"/>
                </a:solidFill>
                <a:latin typeface="Arial" panose="020B0604020202020204" pitchFamily="34" charset="0"/>
                <a:cs typeface="Arial" panose="020B0604020202020204" pitchFamily="34" charset="0"/>
              </a:defRPr>
            </a:lvl1pPr>
          </a:lstStyle>
          <a:p>
            <a:endParaRPr lang="en-GB"/>
          </a:p>
        </p:txBody>
      </p:sp>
      <p:sp>
        <p:nvSpPr>
          <p:cNvPr id="5" name="Footer Placeholder 4">
            <a:extLst>
              <a:ext uri="{FF2B5EF4-FFF2-40B4-BE49-F238E27FC236}">
                <a16:creationId xmlns:a16="http://schemas.microsoft.com/office/drawing/2014/main" id="{C95553A8-C4A3-21B5-0EC6-3B231EA02F5D}"/>
              </a:ext>
            </a:extLst>
          </p:cNvPr>
          <p:cNvSpPr>
            <a:spLocks noGrp="1"/>
          </p:cNvSpPr>
          <p:nvPr>
            <p:ph type="ftr" sz="quarter" idx="3"/>
          </p:nvPr>
        </p:nvSpPr>
        <p:spPr>
          <a:xfrm>
            <a:off x="4038600" y="6567658"/>
            <a:ext cx="4114800" cy="207209"/>
          </a:xfrm>
          <a:prstGeom prst="rect">
            <a:avLst/>
          </a:prstGeom>
        </p:spPr>
        <p:txBody>
          <a:bodyPr vert="horz" lIns="91440" tIns="45720" rIns="91440" bIns="45720" rtlCol="0" anchor="ctr"/>
          <a:lstStyle>
            <a:lvl1pPr algn="ctr">
              <a:defRPr sz="1000">
                <a:solidFill>
                  <a:schemeClr val="tx1"/>
                </a:solidFill>
                <a:latin typeface="Arial" panose="020B0604020202020204" pitchFamily="34" charset="0"/>
                <a:cs typeface="Arial" panose="020B0604020202020204" pitchFamily="34" charset="0"/>
              </a:defRPr>
            </a:lvl1pPr>
          </a:lstStyle>
          <a:p>
            <a:endParaRPr lang="en-GB"/>
          </a:p>
        </p:txBody>
      </p:sp>
      <p:sp>
        <p:nvSpPr>
          <p:cNvPr id="6" name="Slide Number Placeholder 5">
            <a:extLst>
              <a:ext uri="{FF2B5EF4-FFF2-40B4-BE49-F238E27FC236}">
                <a16:creationId xmlns:a16="http://schemas.microsoft.com/office/drawing/2014/main" id="{002AC68A-C012-B325-9484-50B35C90891C}"/>
              </a:ext>
            </a:extLst>
          </p:cNvPr>
          <p:cNvSpPr>
            <a:spLocks noGrp="1"/>
          </p:cNvSpPr>
          <p:nvPr>
            <p:ph type="sldNum" sz="quarter" idx="4"/>
          </p:nvPr>
        </p:nvSpPr>
        <p:spPr>
          <a:xfrm>
            <a:off x="9037763" y="6567658"/>
            <a:ext cx="2743200" cy="207209"/>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59709E1C-D83F-42E7-A6F5-DF9CE2C2511D}" type="slidenum">
              <a:rPr lang="en-GB" smtClean="0"/>
              <a:t>‹#›</a:t>
            </a:fld>
            <a:endParaRPr lang="en-GB"/>
          </a:p>
        </p:txBody>
      </p:sp>
      <p:cxnSp>
        <p:nvCxnSpPr>
          <p:cNvPr id="8" name="Straight Connector 7">
            <a:extLst>
              <a:ext uri="{FF2B5EF4-FFF2-40B4-BE49-F238E27FC236}">
                <a16:creationId xmlns:a16="http://schemas.microsoft.com/office/drawing/2014/main" id="{620A6AB4-DB72-FD9A-4DB9-6D62F8F6FF79}"/>
              </a:ext>
            </a:extLst>
          </p:cNvPr>
          <p:cNvCxnSpPr>
            <a:cxnSpLocks/>
          </p:cNvCxnSpPr>
          <p:nvPr/>
        </p:nvCxnSpPr>
        <p:spPr>
          <a:xfrm>
            <a:off x="0" y="740881"/>
            <a:ext cx="12192000" cy="0"/>
          </a:xfrm>
          <a:prstGeom prst="line">
            <a:avLst/>
          </a:prstGeom>
          <a:ln w="19050">
            <a:solidFill>
              <a:srgbClr val="0033A0"/>
            </a:solidFill>
          </a:ln>
        </p:spPr>
        <p:style>
          <a:lnRef idx="1">
            <a:schemeClr val="accent1"/>
          </a:lnRef>
          <a:fillRef idx="0">
            <a:schemeClr val="accent1"/>
          </a:fillRef>
          <a:effectRef idx="0">
            <a:schemeClr val="accent1"/>
          </a:effectRef>
          <a:fontRef idx="minor">
            <a:schemeClr val="tx1"/>
          </a:fontRef>
        </p:style>
      </p:cxnSp>
      <p:pic>
        <p:nvPicPr>
          <p:cNvPr id="20" name="Picture 19" descr="A picture containing font, graphics, handwriting, text&#10;&#10;Description automatically generated">
            <a:extLst>
              <a:ext uri="{FF2B5EF4-FFF2-40B4-BE49-F238E27FC236}">
                <a16:creationId xmlns:a16="http://schemas.microsoft.com/office/drawing/2014/main" id="{C796E65E-719D-447C-C367-62DED37FB5B3}"/>
              </a:ext>
            </a:extLst>
          </p:cNvPr>
          <p:cNvPicPr>
            <a:picLocks noChangeAspect="1"/>
          </p:cNvPicPr>
          <p:nvPr/>
        </p:nvPicPr>
        <p:blipFill rotWithShape="1">
          <a:blip r:embed="rId7">
            <a:extLst>
              <a:ext uri="{28A0092B-C50C-407E-A947-70E740481C1C}">
                <a14:useLocalDpi xmlns:a14="http://schemas.microsoft.com/office/drawing/2010/main" val="0"/>
              </a:ext>
            </a:extLst>
          </a:blip>
          <a:srcRect r="70597"/>
          <a:stretch/>
        </p:blipFill>
        <p:spPr>
          <a:xfrm>
            <a:off x="9507090" y="85802"/>
            <a:ext cx="809860" cy="575213"/>
          </a:xfrm>
          <a:prstGeom prst="rect">
            <a:avLst/>
          </a:prstGeom>
        </p:spPr>
      </p:pic>
      <p:cxnSp>
        <p:nvCxnSpPr>
          <p:cNvPr id="21" name="Straight Connector 20">
            <a:extLst>
              <a:ext uri="{FF2B5EF4-FFF2-40B4-BE49-F238E27FC236}">
                <a16:creationId xmlns:a16="http://schemas.microsoft.com/office/drawing/2014/main" id="{37F665F0-A526-6E3F-765E-84FE3639E2A0}"/>
              </a:ext>
            </a:extLst>
          </p:cNvPr>
          <p:cNvCxnSpPr>
            <a:cxnSpLocks/>
          </p:cNvCxnSpPr>
          <p:nvPr/>
        </p:nvCxnSpPr>
        <p:spPr>
          <a:xfrm>
            <a:off x="0" y="793167"/>
            <a:ext cx="12192000" cy="0"/>
          </a:xfrm>
          <a:prstGeom prst="line">
            <a:avLst/>
          </a:prstGeom>
          <a:ln w="19050">
            <a:gradFill flip="none" rotWithShape="1">
              <a:gsLst>
                <a:gs pos="30000">
                  <a:srgbClr val="0033A0"/>
                </a:gs>
                <a:gs pos="15000">
                  <a:srgbClr val="00B050"/>
                </a:gs>
                <a:gs pos="0">
                  <a:srgbClr val="FF0000"/>
                </a:gs>
                <a:gs pos="90000">
                  <a:srgbClr val="0033A0"/>
                </a:gs>
                <a:gs pos="75000">
                  <a:srgbClr val="00B050"/>
                </a:gs>
                <a:gs pos="60000">
                  <a:srgbClr val="FF0000"/>
                </a:gs>
                <a:gs pos="45000">
                  <a:srgbClr val="E600B5"/>
                </a:gs>
              </a:gsLst>
              <a:lin ang="0" scaled="0"/>
              <a:tileRect/>
            </a:gra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64A18993-CB3E-6EA5-536A-9F17EDEA6471}"/>
              </a:ext>
            </a:extLst>
          </p:cNvPr>
          <p:cNvGrpSpPr/>
          <p:nvPr/>
        </p:nvGrpSpPr>
        <p:grpSpPr>
          <a:xfrm>
            <a:off x="11216636" y="827422"/>
            <a:ext cx="861902" cy="180000"/>
            <a:chOff x="9890428" y="1064018"/>
            <a:chExt cx="861902" cy="180000"/>
          </a:xfrm>
        </p:grpSpPr>
        <p:sp>
          <p:nvSpPr>
            <p:cNvPr id="22" name="Oval 21">
              <a:extLst>
                <a:ext uri="{FF2B5EF4-FFF2-40B4-BE49-F238E27FC236}">
                  <a16:creationId xmlns:a16="http://schemas.microsoft.com/office/drawing/2014/main" id="{28A80EBB-5B45-371B-83AF-DAD955AA62A6}"/>
                </a:ext>
              </a:extLst>
            </p:cNvPr>
            <p:cNvSpPr/>
            <p:nvPr/>
          </p:nvSpPr>
          <p:spPr>
            <a:xfrm>
              <a:off x="10572330" y="1064018"/>
              <a:ext cx="180000" cy="180000"/>
            </a:xfrm>
            <a:prstGeom prst="ellipse">
              <a:avLst/>
            </a:prstGeom>
            <a:noFill/>
            <a:ln w="19050">
              <a:solidFill>
                <a:srgbClr val="E600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A5EA0B3-7D2D-E9A4-503B-AD5FED933A2E}"/>
                </a:ext>
              </a:extLst>
            </p:cNvPr>
            <p:cNvSpPr/>
            <p:nvPr/>
          </p:nvSpPr>
          <p:spPr>
            <a:xfrm>
              <a:off x="10345030" y="1064018"/>
              <a:ext cx="180000" cy="180000"/>
            </a:xfrm>
            <a:prstGeom prst="ellipse">
              <a:avLst/>
            </a:prstGeom>
            <a:noFill/>
            <a:ln w="19050">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239BC5F3-97F4-F4B2-B260-DE18840DA79A}"/>
                </a:ext>
              </a:extLst>
            </p:cNvPr>
            <p:cNvSpPr/>
            <p:nvPr/>
          </p:nvSpPr>
          <p:spPr>
            <a:xfrm>
              <a:off x="10117729" y="1064018"/>
              <a:ext cx="180000" cy="18000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B5934CF6-E84E-801F-C13C-A1EC45962A55}"/>
                </a:ext>
              </a:extLst>
            </p:cNvPr>
            <p:cNvSpPr/>
            <p:nvPr/>
          </p:nvSpPr>
          <p:spPr>
            <a:xfrm>
              <a:off x="9890428" y="1064018"/>
              <a:ext cx="180000" cy="1800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cxnSp>
        <p:nvCxnSpPr>
          <p:cNvPr id="7" name="Straight Connector 6">
            <a:extLst>
              <a:ext uri="{FF2B5EF4-FFF2-40B4-BE49-F238E27FC236}">
                <a16:creationId xmlns:a16="http://schemas.microsoft.com/office/drawing/2014/main" id="{F2ACB88C-07C2-D809-4804-8FA53A3DBB6F}"/>
              </a:ext>
            </a:extLst>
          </p:cNvPr>
          <p:cNvCxnSpPr>
            <a:cxnSpLocks/>
          </p:cNvCxnSpPr>
          <p:nvPr/>
        </p:nvCxnSpPr>
        <p:spPr>
          <a:xfrm>
            <a:off x="0" y="740881"/>
            <a:ext cx="12192000" cy="0"/>
          </a:xfrm>
          <a:prstGeom prst="line">
            <a:avLst/>
          </a:prstGeom>
          <a:ln w="19050">
            <a:solidFill>
              <a:srgbClr val="0033A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6E2DE01-D2B7-FB2D-25EC-632628EC5398}"/>
              </a:ext>
            </a:extLst>
          </p:cNvPr>
          <p:cNvCxnSpPr>
            <a:cxnSpLocks/>
          </p:cNvCxnSpPr>
          <p:nvPr/>
        </p:nvCxnSpPr>
        <p:spPr>
          <a:xfrm>
            <a:off x="0" y="793167"/>
            <a:ext cx="12192000" cy="0"/>
          </a:xfrm>
          <a:prstGeom prst="line">
            <a:avLst/>
          </a:prstGeom>
          <a:ln w="19050">
            <a:gradFill flip="none" rotWithShape="1">
              <a:gsLst>
                <a:gs pos="30000">
                  <a:srgbClr val="0033A0"/>
                </a:gs>
                <a:gs pos="15000">
                  <a:srgbClr val="00B050"/>
                </a:gs>
                <a:gs pos="0">
                  <a:srgbClr val="FF0000"/>
                </a:gs>
                <a:gs pos="90000">
                  <a:srgbClr val="0033A0"/>
                </a:gs>
                <a:gs pos="75000">
                  <a:srgbClr val="00B050"/>
                </a:gs>
                <a:gs pos="60000">
                  <a:srgbClr val="FF0000"/>
                </a:gs>
                <a:gs pos="45000">
                  <a:srgbClr val="E600B5"/>
                </a:gs>
              </a:gsLst>
              <a:lin ang="0" scaled="0"/>
              <a:tileRect/>
            </a:gra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CEA30829-9D9E-5D45-90DC-6C2CB88BC2E2}"/>
              </a:ext>
            </a:extLst>
          </p:cNvPr>
          <p:cNvGrpSpPr/>
          <p:nvPr/>
        </p:nvGrpSpPr>
        <p:grpSpPr>
          <a:xfrm>
            <a:off x="11216636" y="827422"/>
            <a:ext cx="861902" cy="180000"/>
            <a:chOff x="9890428" y="1064018"/>
            <a:chExt cx="861902" cy="180000"/>
          </a:xfrm>
        </p:grpSpPr>
        <p:sp>
          <p:nvSpPr>
            <p:cNvPr id="12" name="Oval 11">
              <a:extLst>
                <a:ext uri="{FF2B5EF4-FFF2-40B4-BE49-F238E27FC236}">
                  <a16:creationId xmlns:a16="http://schemas.microsoft.com/office/drawing/2014/main" id="{377752D4-DA64-E8CD-0DF0-C637D09E967A}"/>
                </a:ext>
              </a:extLst>
            </p:cNvPr>
            <p:cNvSpPr/>
            <p:nvPr/>
          </p:nvSpPr>
          <p:spPr>
            <a:xfrm>
              <a:off x="10572330" y="1064018"/>
              <a:ext cx="180000" cy="180000"/>
            </a:xfrm>
            <a:prstGeom prst="ellipse">
              <a:avLst/>
            </a:prstGeom>
            <a:noFill/>
            <a:ln w="19050">
              <a:solidFill>
                <a:srgbClr val="E600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8E63911-9F5D-CB36-3B2C-A45BE7602152}"/>
                </a:ext>
              </a:extLst>
            </p:cNvPr>
            <p:cNvSpPr/>
            <p:nvPr/>
          </p:nvSpPr>
          <p:spPr>
            <a:xfrm>
              <a:off x="10345030" y="1064018"/>
              <a:ext cx="180000" cy="180000"/>
            </a:xfrm>
            <a:prstGeom prst="ellipse">
              <a:avLst/>
            </a:prstGeom>
            <a:noFill/>
            <a:ln w="19050">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ABBC722A-1A2D-DF64-29B2-4415E4A60072}"/>
                </a:ext>
              </a:extLst>
            </p:cNvPr>
            <p:cNvSpPr/>
            <p:nvPr/>
          </p:nvSpPr>
          <p:spPr>
            <a:xfrm>
              <a:off x="10117729" y="1064018"/>
              <a:ext cx="180000" cy="18000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0DF5067C-BD40-CEAB-2DEF-E22D910C8E5D}"/>
                </a:ext>
              </a:extLst>
            </p:cNvPr>
            <p:cNvSpPr/>
            <p:nvPr/>
          </p:nvSpPr>
          <p:spPr>
            <a:xfrm>
              <a:off x="9890428" y="1064018"/>
              <a:ext cx="180000" cy="1800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18" name="Picture 17" descr="A black background with text&#10;&#10;Description automatically generated">
            <a:extLst>
              <a:ext uri="{FF2B5EF4-FFF2-40B4-BE49-F238E27FC236}">
                <a16:creationId xmlns:a16="http://schemas.microsoft.com/office/drawing/2014/main" id="{A6419C6C-6A0E-0AE6-2F40-8385329DFB23}"/>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l="11153" t="20310" r="7987" b="21683"/>
          <a:stretch/>
        </p:blipFill>
        <p:spPr>
          <a:xfrm>
            <a:off x="10338145" y="131164"/>
            <a:ext cx="1756981" cy="494713"/>
          </a:xfrm>
          <a:prstGeom prst="rect">
            <a:avLst/>
          </a:prstGeom>
        </p:spPr>
      </p:pic>
    </p:spTree>
    <p:extLst>
      <p:ext uri="{BB962C8B-B14F-4D97-AF65-F5344CB8AC3E}">
        <p14:creationId xmlns:p14="http://schemas.microsoft.com/office/powerpoint/2010/main" val="26050434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lgn="l" defTabSz="914400" rtl="0" eaLnBrk="1" latinLnBrk="0" hangingPunct="1">
        <a:lnSpc>
          <a:spcPct val="90000"/>
        </a:lnSpc>
        <a:spcBef>
          <a:spcPct val="0"/>
        </a:spcBef>
        <a:buNone/>
        <a:defRPr sz="2800" b="1" kern="1200">
          <a:solidFill>
            <a:srgbClr val="0033A0"/>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FF0000"/>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FF0000"/>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FF0000"/>
        </a:buClr>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FF0000"/>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FF0000"/>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 Id="rId14" Type="http://schemas.openxmlformats.org/officeDocument/2006/relationships/image" Target="../media/image15.png"/></Relationships>
</file>

<file path=ppt/slides/_rels/slide1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1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xml"/><Relationship Id="rId6" Type="http://schemas.openxmlformats.org/officeDocument/2006/relationships/image" Target="../media/image510.png"/><Relationship Id="rId5" Type="http://schemas.openxmlformats.org/officeDocument/2006/relationships/image" Target="../media/image68.png"/><Relationship Id="rId4" Type="http://schemas.openxmlformats.org/officeDocument/2006/relationships/image" Target="../media/image67.png"/></Relationships>
</file>

<file path=ppt/slides/_rels/slide1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1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7" Type="http://schemas.openxmlformats.org/officeDocument/2006/relationships/image" Target="../media/image82.png"/><Relationship Id="rId12" Type="http://schemas.openxmlformats.org/officeDocument/2006/relationships/image" Target="../media/image82.svg"/><Relationship Id="rId1" Type="http://schemas.openxmlformats.org/officeDocument/2006/relationships/slideLayout" Target="../slideLayouts/slideLayout3.xml"/><Relationship Id="rId11" Type="http://schemas.openxmlformats.org/officeDocument/2006/relationships/image" Target="../media/image81.png"/><Relationship Id="rId10" Type="http://schemas.openxmlformats.org/officeDocument/2006/relationships/image" Target="../media/image25.png"/><Relationship Id="rId9" Type="http://schemas.openxmlformats.org/officeDocument/2006/relationships/image" Target="../media/image27.sv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7.svg"/><Relationship Id="rId7" Type="http://schemas.openxmlformats.org/officeDocument/2006/relationships/image" Target="../media/image7.svg"/><Relationship Id="rId12"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svg"/></Relationships>
</file>

<file path=ppt/slides/_rels/slide20.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84.png"/><Relationship Id="rId7" Type="http://schemas.openxmlformats.org/officeDocument/2006/relationships/image" Target="../media/image85.png"/><Relationship Id="rId2" Type="http://schemas.openxmlformats.org/officeDocument/2006/relationships/image" Target="../media/image83.png"/><Relationship Id="rId1" Type="http://schemas.openxmlformats.org/officeDocument/2006/relationships/slideLayout" Target="../slideLayouts/slideLayout3.xml"/><Relationship Id="rId6" Type="http://schemas.openxmlformats.org/officeDocument/2006/relationships/image" Target="../media/image690.png"/><Relationship Id="rId5" Type="http://schemas.openxmlformats.org/officeDocument/2006/relationships/image" Target="../media/image48.svg"/><Relationship Id="rId4" Type="http://schemas.openxmlformats.org/officeDocument/2006/relationships/image" Target="../media/image47.png"/><Relationship Id="rId9" Type="http://schemas.openxmlformats.org/officeDocument/2006/relationships/image" Target="../media/image710.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 Id="rId5" Type="http://schemas.openxmlformats.org/officeDocument/2006/relationships/image" Target="../media/image86.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2" Type="http://schemas.openxmlformats.org/officeDocument/2006/relationships/hyperlink" Target="https://www.sciencedirect.com/science/article/pii/S0168900220304277" TargetMode="External"/><Relationship Id="rId1" Type="http://schemas.openxmlformats.org/officeDocument/2006/relationships/slideLayout" Target="../slideLayouts/slideLayout3.xml"/><Relationship Id="rId6" Type="http://schemas.openxmlformats.org/officeDocument/2006/relationships/hyperlink" Target="https://www.sciencedirect.com/science/article/pii/S0168900223003431" TargetMode="External"/><Relationship Id="rId5" Type="http://schemas.openxmlformats.org/officeDocument/2006/relationships/image" Target="../media/image87.png"/><Relationship Id="rId4" Type="http://schemas.openxmlformats.org/officeDocument/2006/relationships/image" Target="../media/image870.png"/></Relationships>
</file>

<file path=ppt/slides/_rels/slide23.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8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90.png"/><Relationship Id="rId1" Type="http://schemas.openxmlformats.org/officeDocument/2006/relationships/slideLayout" Target="../slideLayouts/slideLayout3.xml"/><Relationship Id="rId5" Type="http://schemas.openxmlformats.org/officeDocument/2006/relationships/image" Target="../media/image89.png"/><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3.xml"/><Relationship Id="rId6" Type="http://schemas.openxmlformats.org/officeDocument/2006/relationships/image" Target="../media/image800.png"/><Relationship Id="rId5" Type="http://schemas.openxmlformats.org/officeDocument/2006/relationships/image" Target="../media/image92.png"/><Relationship Id="rId4" Type="http://schemas.openxmlformats.org/officeDocument/2006/relationships/image" Target="../media/image780.png"/></Relationships>
</file>

<file path=ppt/slides/_rels/slide26.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4.png"/><Relationship Id="rId7" Type="http://schemas.openxmlformats.org/officeDocument/2006/relationships/image" Target="../media/image95.png"/><Relationship Id="rId2" Type="http://schemas.openxmlformats.org/officeDocument/2006/relationships/image" Target="../media/image93.png"/><Relationship Id="rId1" Type="http://schemas.openxmlformats.org/officeDocument/2006/relationships/slideLayout" Target="../slideLayouts/slideLayout3.xml"/><Relationship Id="rId6" Type="http://schemas.openxmlformats.org/officeDocument/2006/relationships/image" Target="../media/image840.png"/><Relationship Id="rId5" Type="http://schemas.openxmlformats.org/officeDocument/2006/relationships/image" Target="../media/image46.svg"/><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3.xml"/><Relationship Id="rId5" Type="http://schemas.openxmlformats.org/officeDocument/2006/relationships/image" Target="../media/image99.png"/><Relationship Id="rId4" Type="http://schemas.openxmlformats.org/officeDocument/2006/relationships/image" Target="../media/image880.png"/></Relationships>
</file>

<file path=ppt/slides/_rels/slide2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3.xml"/><Relationship Id="rId4" Type="http://schemas.openxmlformats.org/officeDocument/2006/relationships/image" Target="../media/image103.png"/></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07.svg"/><Relationship Id="rId2" Type="http://schemas.openxmlformats.org/officeDocument/2006/relationships/image" Target="../media/image106.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08.png"/><Relationship Id="rId2" Type="http://schemas.microsoft.com/office/2017/06/relationships/model3d" Target="../media/model3d1.glb"/><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09.png"/><Relationship Id="rId2" Type="http://schemas.microsoft.com/office/2017/06/relationships/model3d" Target="../media/model3d2.glb"/><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s://cds.cern.ch/record/2272264" TargetMode="External"/><Relationship Id="rId2" Type="http://schemas.openxmlformats.org/officeDocument/2006/relationships/image" Target="../media/image11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12.png"/><Relationship Id="rId7" Type="http://schemas.openxmlformats.org/officeDocument/2006/relationships/image" Target="../media/image115.png"/><Relationship Id="rId2" Type="http://schemas.openxmlformats.org/officeDocument/2006/relationships/image" Target="../media/image111.png"/><Relationship Id="rId1" Type="http://schemas.openxmlformats.org/officeDocument/2006/relationships/slideLayout" Target="../slideLayouts/slideLayout4.xml"/><Relationship Id="rId6" Type="http://schemas.microsoft.com/office/2007/relationships/hdphoto" Target="../media/hdphoto3.wdp"/><Relationship Id="rId5" Type="http://schemas.openxmlformats.org/officeDocument/2006/relationships/image" Target="../media/image114.png"/><Relationship Id="rId4" Type="http://schemas.openxmlformats.org/officeDocument/2006/relationships/image" Target="../media/image113.png"/></Relationships>
</file>

<file path=ppt/slides/_rels/slide36.xml.rels><?xml version="1.0" encoding="UTF-8" standalone="yes"?>
<Relationships xmlns="http://schemas.openxmlformats.org/package/2006/relationships"><Relationship Id="rId8" Type="http://schemas.openxmlformats.org/officeDocument/2006/relationships/image" Target="../media/image117.png"/><Relationship Id="rId13" Type="http://schemas.openxmlformats.org/officeDocument/2006/relationships/image" Target="../media/image62.png"/><Relationship Id="rId3" Type="http://schemas.openxmlformats.org/officeDocument/2006/relationships/image" Target="../media/image116.jpeg"/><Relationship Id="rId7" Type="http://schemas.openxmlformats.org/officeDocument/2006/relationships/image" Target="../media/image390.png"/><Relationship Id="rId12" Type="http://schemas.microsoft.com/office/2007/relationships/hdphoto" Target="../media/hdphoto5.wdp"/><Relationship Id="rId2" Type="http://schemas.openxmlformats.org/officeDocument/2006/relationships/hyperlink" Target="https://doi.org/10.1017/CBO9781316084168.006" TargetMode="External"/><Relationship Id="rId1" Type="http://schemas.openxmlformats.org/officeDocument/2006/relationships/slideLayout" Target="../slideLayouts/slideLayout4.xml"/><Relationship Id="rId11" Type="http://schemas.openxmlformats.org/officeDocument/2006/relationships/image" Target="../media/image119.png"/><Relationship Id="rId10" Type="http://schemas.microsoft.com/office/2007/relationships/hdphoto" Target="../media/hdphoto4.wdp"/><Relationship Id="rId9" Type="http://schemas.openxmlformats.org/officeDocument/2006/relationships/image" Target="../media/image118.png"/><Relationship Id="rId14" Type="http://schemas.openxmlformats.org/officeDocument/2006/relationships/image" Target="../media/image12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22.jpg"/><Relationship Id="rId2" Type="http://schemas.openxmlformats.org/officeDocument/2006/relationships/image" Target="../media/image12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image" Target="../media/image23.svg"/><Relationship Id="rId11" Type="http://schemas.openxmlformats.org/officeDocument/2006/relationships/image" Target="../media/image28.jpe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26.jpg"/><Relationship Id="rId2" Type="http://schemas.openxmlformats.org/officeDocument/2006/relationships/image" Target="../media/image125.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127.png"/><Relationship Id="rId1" Type="http://schemas.openxmlformats.org/officeDocument/2006/relationships/slideLayout" Target="../slideLayouts/slideLayout3.xml"/><Relationship Id="rId5" Type="http://schemas.openxmlformats.org/officeDocument/2006/relationships/image" Target="../media/image1270.png"/><Relationship Id="rId4" Type="http://schemas.openxmlformats.org/officeDocument/2006/relationships/image" Target="../media/image1260.png"/></Relationships>
</file>

<file path=ppt/slides/_rels/slide43.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image" Target="../media/image12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image" Target="../media/image83.png"/><Relationship Id="rId1" Type="http://schemas.openxmlformats.org/officeDocument/2006/relationships/slideLayout" Target="../slideLayouts/slideLayout3.x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31.png"/></Relationships>
</file>

<file path=ppt/slides/_rels/slide45.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NUL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image" Target="../media/image138.jpe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27.svg"/><Relationship Id="rId3" Type="http://schemas.openxmlformats.org/officeDocument/2006/relationships/image" Target="../media/image31.svg"/><Relationship Id="rId7" Type="http://schemas.openxmlformats.org/officeDocument/2006/relationships/image" Target="../media/image35.svg"/><Relationship Id="rId12" Type="http://schemas.openxmlformats.org/officeDocument/2006/relationships/image" Target="../media/image26.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4.png"/><Relationship Id="rId11" Type="http://schemas.openxmlformats.org/officeDocument/2006/relationships/image" Target="../media/image25.png"/><Relationship Id="rId5" Type="http://schemas.openxmlformats.org/officeDocument/2006/relationships/image" Target="../media/image33.svg"/><Relationship Id="rId10" Type="http://schemas.openxmlformats.org/officeDocument/2006/relationships/image" Target="../media/image38.jpg"/><Relationship Id="rId4" Type="http://schemas.openxmlformats.org/officeDocument/2006/relationships/image" Target="../media/image32.png"/><Relationship Id="rId9" Type="http://schemas.openxmlformats.org/officeDocument/2006/relationships/image" Target="../media/image37.svg"/></Relationships>
</file>

<file path=ppt/slides/_rels/slide50.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image" Target="../media/image1430.png"/><Relationship Id="rId7" Type="http://schemas.openxmlformats.org/officeDocument/2006/relationships/image" Target="../media/image147.png"/><Relationship Id="rId12" Type="http://schemas.openxmlformats.org/officeDocument/2006/relationships/image" Target="../media/image152.png"/><Relationship Id="rId2" Type="http://schemas.openxmlformats.org/officeDocument/2006/relationships/image" Target="../media/image143.png"/><Relationship Id="rId1" Type="http://schemas.openxmlformats.org/officeDocument/2006/relationships/slideLayout" Target="../slideLayouts/slideLayout3.xml"/><Relationship Id="rId6" Type="http://schemas.openxmlformats.org/officeDocument/2006/relationships/image" Target="../media/image146.png"/><Relationship Id="rId11" Type="http://schemas.openxmlformats.org/officeDocument/2006/relationships/image" Target="../media/image151.png"/><Relationship Id="rId5" Type="http://schemas.openxmlformats.org/officeDocument/2006/relationships/image" Target="../media/image145.png"/><Relationship Id="rId10" Type="http://schemas.openxmlformats.org/officeDocument/2006/relationships/image" Target="../media/image150.png"/><Relationship Id="rId4" Type="http://schemas.openxmlformats.org/officeDocument/2006/relationships/image" Target="../media/image144.png"/><Relationship Id="rId9" Type="http://schemas.openxmlformats.org/officeDocument/2006/relationships/image" Target="../media/image149.png"/></Relationships>
</file>

<file path=ppt/slides/_rels/slide51.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png"/><Relationship Id="rId2" Type="http://schemas.openxmlformats.org/officeDocument/2006/relationships/image" Target="../media/image39.jpeg"/><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7.xml.rels><?xml version="1.0" encoding="UTF-8" standalone="yes"?>
<Relationships xmlns="http://schemas.openxmlformats.org/package/2006/relationships"><Relationship Id="rId8" Type="http://schemas.openxmlformats.org/officeDocument/2006/relationships/image" Target="../media/image350.png"/><Relationship Id="rId3" Type="http://schemas.openxmlformats.org/officeDocument/2006/relationships/image" Target="../media/image46.svg"/><Relationship Id="rId7" Type="http://schemas.openxmlformats.org/officeDocument/2006/relationships/image" Target="../media/image340.png"/><Relationship Id="rId2" Type="http://schemas.openxmlformats.org/officeDocument/2006/relationships/image" Target="../media/image45.png"/><Relationship Id="rId1" Type="http://schemas.openxmlformats.org/officeDocument/2006/relationships/slideLayout" Target="../slideLayouts/slideLayout4.xml"/><Relationship Id="rId6" Type="http://schemas.openxmlformats.org/officeDocument/2006/relationships/image" Target="../media/image330.png"/><Relationship Id="rId5" Type="http://schemas.openxmlformats.org/officeDocument/2006/relationships/image" Target="../media/image48.svg"/><Relationship Id="rId10" Type="http://schemas.openxmlformats.org/officeDocument/2006/relationships/image" Target="../media/image341.png"/><Relationship Id="rId4" Type="http://schemas.openxmlformats.org/officeDocument/2006/relationships/image" Target="../media/image47.png"/><Relationship Id="rId9" Type="http://schemas.openxmlformats.org/officeDocument/2006/relationships/image" Target="../media/image360.png"/></Relationships>
</file>

<file path=ppt/slides/_rels/slide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0.jpg"/><Relationship Id="rId7" Type="http://schemas.openxmlformats.org/officeDocument/2006/relationships/image" Target="../media/image53.svg"/><Relationship Id="rId12" Type="http://schemas.openxmlformats.org/officeDocument/2006/relationships/image" Target="../media/image460.png"/><Relationship Id="rId2" Type="http://schemas.openxmlformats.org/officeDocument/2006/relationships/image" Target="../media/image49.png"/><Relationship Id="rId1" Type="http://schemas.openxmlformats.org/officeDocument/2006/relationships/slideLayout" Target="../slideLayouts/slideLayout4.xml"/><Relationship Id="rId6" Type="http://schemas.openxmlformats.org/officeDocument/2006/relationships/image" Target="../media/image52.png"/><Relationship Id="rId11" Type="http://schemas.openxmlformats.org/officeDocument/2006/relationships/image" Target="../media/image56.png"/><Relationship Id="rId5" Type="http://schemas.microsoft.com/office/2007/relationships/hdphoto" Target="../media/hdphoto1.wdp"/><Relationship Id="rId10" Type="http://schemas.openxmlformats.org/officeDocument/2006/relationships/image" Target="../media/image440.png"/><Relationship Id="rId4" Type="http://schemas.openxmlformats.org/officeDocument/2006/relationships/image" Target="../media/image51.png"/><Relationship Id="rId9" Type="http://schemas.openxmlformats.org/officeDocument/2006/relationships/image" Target="../media/image55.svg"/></Relationships>
</file>

<file path=ppt/slides/_rels/slide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 Id="rId6" Type="http://schemas.openxmlformats.org/officeDocument/2006/relationships/image" Target="../media/image59.png"/><Relationship Id="rId5" Type="http://schemas.openxmlformats.org/officeDocument/2006/relationships/image" Target="../media/image60.png"/><Relationship Id="rId4" Type="http://schemas.openxmlformats.org/officeDocument/2006/relationships/image" Target="../media/image5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F9FF"/>
        </a:solidFill>
        <a:effectLst/>
      </p:bgPr>
    </p:bg>
    <p:spTree>
      <p:nvGrpSpPr>
        <p:cNvPr id="1" name=""/>
        <p:cNvGrpSpPr/>
        <p:nvPr/>
      </p:nvGrpSpPr>
      <p:grpSpPr>
        <a:xfrm>
          <a:off x="0" y="0"/>
          <a:ext cx="0" cy="0"/>
          <a:chOff x="0" y="0"/>
          <a:chExt cx="0" cy="0"/>
        </a:xfrm>
      </p:grpSpPr>
      <p:sp>
        <p:nvSpPr>
          <p:cNvPr id="9" name="Freeform 9"/>
          <p:cNvSpPr/>
          <p:nvPr/>
        </p:nvSpPr>
        <p:spPr>
          <a:xfrm>
            <a:off x="1" y="0"/>
            <a:ext cx="4825996" cy="6858000"/>
          </a:xfrm>
          <a:custGeom>
            <a:avLst/>
            <a:gdLst/>
            <a:ahLst/>
            <a:cxnLst/>
            <a:rect l="l" t="t" r="r" b="b"/>
            <a:pathLst>
              <a:path w="8933322" h="10287000">
                <a:moveTo>
                  <a:pt x="0" y="0"/>
                </a:moveTo>
                <a:lnTo>
                  <a:pt x="8933322" y="0"/>
                </a:lnTo>
                <a:lnTo>
                  <a:pt x="8933322" y="10287000"/>
                </a:lnTo>
                <a:lnTo>
                  <a:pt x="0" y="10287000"/>
                </a:lnTo>
                <a:lnTo>
                  <a:pt x="0" y="0"/>
                </a:lnTo>
                <a:close/>
              </a:path>
            </a:pathLst>
          </a:custGeom>
          <a:blipFill>
            <a:blip r:embed="rId2"/>
            <a:stretch>
              <a:fillRect r="-104716"/>
            </a:stretch>
          </a:blipFill>
        </p:spPr>
        <p:txBody>
          <a:bodyPr/>
          <a:lstStyle/>
          <a:p>
            <a:endParaRPr lang="en-GB" sz="1200"/>
          </a:p>
        </p:txBody>
      </p:sp>
      <p:sp>
        <p:nvSpPr>
          <p:cNvPr id="3" name="Freeform 3"/>
          <p:cNvSpPr/>
          <p:nvPr/>
        </p:nvSpPr>
        <p:spPr>
          <a:xfrm>
            <a:off x="9830796" y="0"/>
            <a:ext cx="1558515" cy="1558515"/>
          </a:xfrm>
          <a:custGeom>
            <a:avLst/>
            <a:gdLst/>
            <a:ahLst/>
            <a:cxnLst/>
            <a:rect l="l" t="t" r="r" b="b"/>
            <a:pathLst>
              <a:path w="3117030" h="3117030">
                <a:moveTo>
                  <a:pt x="0" y="0"/>
                </a:moveTo>
                <a:lnTo>
                  <a:pt x="3117030" y="0"/>
                </a:lnTo>
                <a:lnTo>
                  <a:pt x="3117030" y="3117030"/>
                </a:lnTo>
                <a:lnTo>
                  <a:pt x="0" y="3117030"/>
                </a:lnTo>
                <a:lnTo>
                  <a:pt x="0" y="0"/>
                </a:lnTo>
                <a:close/>
              </a:path>
            </a:pathLst>
          </a:custGeom>
          <a:blipFill>
            <a:blip r:embed="rId3">
              <a:alphaModFix amt="30000"/>
              <a:extLst>
                <a:ext uri="{96DAC541-7B7A-43D3-8B79-37D633B846F1}">
                  <asvg:svgBlip xmlns:asvg="http://schemas.microsoft.com/office/drawing/2016/SVG/main" r:embed="rId4"/>
                </a:ext>
              </a:extLst>
            </a:blip>
            <a:stretch>
              <a:fillRect/>
            </a:stretch>
          </a:blipFill>
        </p:spPr>
        <p:txBody>
          <a:bodyPr/>
          <a:lstStyle/>
          <a:p>
            <a:endParaRPr lang="en-GB" sz="1200"/>
          </a:p>
        </p:txBody>
      </p:sp>
      <p:sp>
        <p:nvSpPr>
          <p:cNvPr id="4" name="Freeform 4"/>
          <p:cNvSpPr/>
          <p:nvPr/>
        </p:nvSpPr>
        <p:spPr>
          <a:xfrm>
            <a:off x="9826582" y="1768078"/>
            <a:ext cx="1558515" cy="1558515"/>
          </a:xfrm>
          <a:custGeom>
            <a:avLst/>
            <a:gdLst/>
            <a:ahLst/>
            <a:cxnLst/>
            <a:rect l="l" t="t" r="r" b="b"/>
            <a:pathLst>
              <a:path w="3117030" h="3117030">
                <a:moveTo>
                  <a:pt x="0" y="0"/>
                </a:moveTo>
                <a:lnTo>
                  <a:pt x="3117030" y="0"/>
                </a:lnTo>
                <a:lnTo>
                  <a:pt x="3117030" y="3117030"/>
                </a:lnTo>
                <a:lnTo>
                  <a:pt x="0" y="3117030"/>
                </a:lnTo>
                <a:lnTo>
                  <a:pt x="0" y="0"/>
                </a:lnTo>
                <a:close/>
              </a:path>
            </a:pathLst>
          </a:custGeom>
          <a:blipFill>
            <a:blip r:embed="rId5">
              <a:alphaModFix amt="30000"/>
              <a:extLst>
                <a:ext uri="{96DAC541-7B7A-43D3-8B79-37D633B846F1}">
                  <asvg:svgBlip xmlns:asvg="http://schemas.microsoft.com/office/drawing/2016/SVG/main" r:embed="rId6"/>
                </a:ext>
              </a:extLst>
            </a:blip>
            <a:stretch>
              <a:fillRect/>
            </a:stretch>
          </a:blipFill>
        </p:spPr>
        <p:txBody>
          <a:bodyPr/>
          <a:lstStyle/>
          <a:p>
            <a:endParaRPr lang="en-GB" sz="1200"/>
          </a:p>
        </p:txBody>
      </p:sp>
      <p:sp>
        <p:nvSpPr>
          <p:cNvPr id="5" name="Freeform 5"/>
          <p:cNvSpPr/>
          <p:nvPr/>
        </p:nvSpPr>
        <p:spPr>
          <a:xfrm>
            <a:off x="9832903" y="3531407"/>
            <a:ext cx="1558515" cy="1558515"/>
          </a:xfrm>
          <a:custGeom>
            <a:avLst/>
            <a:gdLst/>
            <a:ahLst/>
            <a:cxnLst/>
            <a:rect l="l" t="t" r="r" b="b"/>
            <a:pathLst>
              <a:path w="3117030" h="3117030">
                <a:moveTo>
                  <a:pt x="0" y="0"/>
                </a:moveTo>
                <a:lnTo>
                  <a:pt x="3117030" y="0"/>
                </a:lnTo>
                <a:lnTo>
                  <a:pt x="3117030" y="3117030"/>
                </a:lnTo>
                <a:lnTo>
                  <a:pt x="0" y="3117030"/>
                </a:lnTo>
                <a:lnTo>
                  <a:pt x="0" y="0"/>
                </a:lnTo>
                <a:close/>
              </a:path>
            </a:pathLst>
          </a:custGeom>
          <a:blipFill>
            <a:blip r:embed="rId7">
              <a:alphaModFix amt="30000"/>
              <a:extLst>
                <a:ext uri="{96DAC541-7B7A-43D3-8B79-37D633B846F1}">
                  <asvg:svgBlip xmlns:asvg="http://schemas.microsoft.com/office/drawing/2016/SVG/main" r:embed="rId8"/>
                </a:ext>
              </a:extLst>
            </a:blip>
            <a:stretch>
              <a:fillRect/>
            </a:stretch>
          </a:blipFill>
        </p:spPr>
        <p:txBody>
          <a:bodyPr/>
          <a:lstStyle/>
          <a:p>
            <a:endParaRPr lang="en-GB" sz="1200"/>
          </a:p>
        </p:txBody>
      </p:sp>
      <p:sp>
        <p:nvSpPr>
          <p:cNvPr id="6" name="Freeform 6"/>
          <p:cNvSpPr/>
          <p:nvPr/>
        </p:nvSpPr>
        <p:spPr>
          <a:xfrm>
            <a:off x="9828689" y="5299485"/>
            <a:ext cx="1558515" cy="1558515"/>
          </a:xfrm>
          <a:custGeom>
            <a:avLst/>
            <a:gdLst/>
            <a:ahLst/>
            <a:cxnLst/>
            <a:rect l="l" t="t" r="r" b="b"/>
            <a:pathLst>
              <a:path w="3117030" h="3117030">
                <a:moveTo>
                  <a:pt x="0" y="0"/>
                </a:moveTo>
                <a:lnTo>
                  <a:pt x="3117030" y="0"/>
                </a:lnTo>
                <a:lnTo>
                  <a:pt x="3117030" y="3117030"/>
                </a:lnTo>
                <a:lnTo>
                  <a:pt x="0" y="3117030"/>
                </a:lnTo>
                <a:lnTo>
                  <a:pt x="0" y="0"/>
                </a:lnTo>
                <a:close/>
              </a:path>
            </a:pathLst>
          </a:custGeom>
          <a:blipFill>
            <a:blip r:embed="rId9">
              <a:alphaModFix amt="30000"/>
              <a:extLst>
                <a:ext uri="{96DAC541-7B7A-43D3-8B79-37D633B846F1}">
                  <asvg:svgBlip xmlns:asvg="http://schemas.microsoft.com/office/drawing/2016/SVG/main" r:embed="rId10"/>
                </a:ext>
              </a:extLst>
            </a:blip>
            <a:stretch>
              <a:fillRect/>
            </a:stretch>
          </a:blipFill>
        </p:spPr>
        <p:txBody>
          <a:bodyPr/>
          <a:lstStyle/>
          <a:p>
            <a:endParaRPr lang="en-GB" sz="1200"/>
          </a:p>
        </p:txBody>
      </p:sp>
      <p:sp>
        <p:nvSpPr>
          <p:cNvPr id="7" name="Freeform 7"/>
          <p:cNvSpPr/>
          <p:nvPr/>
        </p:nvSpPr>
        <p:spPr>
          <a:xfrm rot="5400000">
            <a:off x="8047035" y="3398836"/>
            <a:ext cx="6858000" cy="60330"/>
          </a:xfrm>
          <a:custGeom>
            <a:avLst/>
            <a:gdLst/>
            <a:ahLst/>
            <a:cxnLst/>
            <a:rect l="l" t="t" r="r" b="b"/>
            <a:pathLst>
              <a:path w="13716000" h="120659">
                <a:moveTo>
                  <a:pt x="0" y="0"/>
                </a:moveTo>
                <a:lnTo>
                  <a:pt x="13716000" y="0"/>
                </a:lnTo>
                <a:lnTo>
                  <a:pt x="13716000" y="120658"/>
                </a:lnTo>
                <a:lnTo>
                  <a:pt x="0" y="120658"/>
                </a:lnTo>
                <a:lnTo>
                  <a:pt x="0" y="0"/>
                </a:lnTo>
                <a:close/>
              </a:path>
            </a:pathLst>
          </a:custGeom>
          <a:blipFill>
            <a:blip r:embed="rId11">
              <a:alphaModFix amt="30000"/>
            </a:blip>
            <a:stretch>
              <a:fillRect r="-536"/>
            </a:stretch>
          </a:blipFill>
        </p:spPr>
        <p:txBody>
          <a:bodyPr/>
          <a:lstStyle/>
          <a:p>
            <a:endParaRPr lang="en-GB" sz="1200"/>
          </a:p>
        </p:txBody>
      </p:sp>
      <p:sp>
        <p:nvSpPr>
          <p:cNvPr id="10" name="Freeform 10"/>
          <p:cNvSpPr/>
          <p:nvPr/>
        </p:nvSpPr>
        <p:spPr>
          <a:xfrm>
            <a:off x="4279800" y="5828245"/>
            <a:ext cx="664746" cy="664746"/>
          </a:xfrm>
          <a:custGeom>
            <a:avLst/>
            <a:gdLst/>
            <a:ahLst/>
            <a:cxnLst/>
            <a:rect l="l" t="t" r="r" b="b"/>
            <a:pathLst>
              <a:path w="997119" h="997119">
                <a:moveTo>
                  <a:pt x="0" y="0"/>
                </a:moveTo>
                <a:lnTo>
                  <a:pt x="997118" y="0"/>
                </a:lnTo>
                <a:lnTo>
                  <a:pt x="997118" y="997118"/>
                </a:lnTo>
                <a:lnTo>
                  <a:pt x="0" y="99711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GB" sz="1200"/>
          </a:p>
        </p:txBody>
      </p:sp>
      <p:grpSp>
        <p:nvGrpSpPr>
          <p:cNvPr id="18" name="Group 17">
            <a:extLst>
              <a:ext uri="{FF2B5EF4-FFF2-40B4-BE49-F238E27FC236}">
                <a16:creationId xmlns:a16="http://schemas.microsoft.com/office/drawing/2014/main" id="{F8E8FE49-EA47-788A-BC0B-74A876A929F1}"/>
              </a:ext>
            </a:extLst>
          </p:cNvPr>
          <p:cNvGrpSpPr/>
          <p:nvPr/>
        </p:nvGrpSpPr>
        <p:grpSpPr>
          <a:xfrm>
            <a:off x="5359630" y="6264146"/>
            <a:ext cx="3181181" cy="273295"/>
            <a:chOff x="5381189" y="6303465"/>
            <a:chExt cx="3181181" cy="273295"/>
          </a:xfrm>
        </p:grpSpPr>
        <p:sp>
          <p:nvSpPr>
            <p:cNvPr id="15" name="TextBox 15"/>
            <p:cNvSpPr txBox="1"/>
            <p:nvPr/>
          </p:nvSpPr>
          <p:spPr>
            <a:xfrm>
              <a:off x="5381189" y="6303465"/>
              <a:ext cx="1762819" cy="228845"/>
            </a:xfrm>
            <a:prstGeom prst="rect">
              <a:avLst/>
            </a:prstGeom>
          </p:spPr>
          <p:txBody>
            <a:bodyPr lIns="0" tIns="0" rIns="0" bIns="0" rtlCol="0" anchor="ctr">
              <a:spAutoFit/>
            </a:bodyPr>
            <a:lstStyle/>
            <a:p>
              <a:pPr algn="ctr">
                <a:lnSpc>
                  <a:spcPts val="1907"/>
                </a:lnSpc>
                <a:spcBef>
                  <a:spcPct val="0"/>
                </a:spcBef>
              </a:pPr>
              <a:r>
                <a:rPr lang="en-US" sz="1200" dirty="0">
                  <a:solidFill>
                    <a:srgbClr val="050A30"/>
                  </a:solidFill>
                  <a:latin typeface="+mj-lt"/>
                  <a:ea typeface="Cooper Hewitt"/>
                  <a:cs typeface="Cooper Hewitt"/>
                  <a:sym typeface="Cooper Hewitt"/>
                </a:rPr>
                <a:t>daniele.alfiero@cern.ch</a:t>
              </a:r>
            </a:p>
          </p:txBody>
        </p:sp>
        <p:sp>
          <p:nvSpPr>
            <p:cNvPr id="16" name="TextBox 16"/>
            <p:cNvSpPr txBox="1"/>
            <p:nvPr/>
          </p:nvSpPr>
          <p:spPr>
            <a:xfrm>
              <a:off x="7618205" y="6303465"/>
              <a:ext cx="944165" cy="228845"/>
            </a:xfrm>
            <a:prstGeom prst="rect">
              <a:avLst/>
            </a:prstGeom>
          </p:spPr>
          <p:txBody>
            <a:bodyPr lIns="0" tIns="0" rIns="0" bIns="0" rtlCol="0" anchor="ctr">
              <a:spAutoFit/>
            </a:bodyPr>
            <a:lstStyle/>
            <a:p>
              <a:pPr algn="ctr">
                <a:lnSpc>
                  <a:spcPts val="1907"/>
                </a:lnSpc>
                <a:spcBef>
                  <a:spcPct val="0"/>
                </a:spcBef>
              </a:pPr>
              <a:r>
                <a:rPr lang="en-US" sz="1200" dirty="0">
                  <a:solidFill>
                    <a:srgbClr val="050A30"/>
                  </a:solidFill>
                  <a:latin typeface="+mj-lt"/>
                  <a:ea typeface="Cooper Hewitt"/>
                  <a:cs typeface="Cooper Hewitt"/>
                  <a:sym typeface="Cooper Hewitt"/>
                </a:rPr>
                <a:t>28.05.2026</a:t>
              </a:r>
            </a:p>
          </p:txBody>
        </p:sp>
        <p:sp>
          <p:nvSpPr>
            <p:cNvPr id="17" name="AutoShape 17"/>
            <p:cNvSpPr/>
            <p:nvPr/>
          </p:nvSpPr>
          <p:spPr>
            <a:xfrm flipV="1">
              <a:off x="7381106" y="6308596"/>
              <a:ext cx="0" cy="268164"/>
            </a:xfrm>
            <a:prstGeom prst="line">
              <a:avLst/>
            </a:prstGeom>
            <a:ln w="12700" cap="flat">
              <a:solidFill>
                <a:srgbClr val="000000"/>
              </a:solidFill>
              <a:prstDash val="solid"/>
              <a:headEnd type="none" w="sm" len="sm"/>
              <a:tailEnd type="none" w="sm" len="sm"/>
            </a:ln>
          </p:spPr>
          <p:txBody>
            <a:bodyPr/>
            <a:lstStyle/>
            <a:p>
              <a:endParaRPr lang="en-GB" sz="1200"/>
            </a:p>
          </p:txBody>
        </p:sp>
      </p:grpSp>
      <p:sp>
        <p:nvSpPr>
          <p:cNvPr id="12" name="TextBox 12"/>
          <p:cNvSpPr txBox="1"/>
          <p:nvPr/>
        </p:nvSpPr>
        <p:spPr>
          <a:xfrm>
            <a:off x="4282751" y="1027382"/>
            <a:ext cx="5456439" cy="2505238"/>
          </a:xfrm>
          <a:prstGeom prst="rect">
            <a:avLst/>
          </a:prstGeom>
        </p:spPr>
        <p:txBody>
          <a:bodyPr wrap="square" lIns="0" tIns="0" rIns="0" bIns="0" rtlCol="0" anchor="ctr">
            <a:spAutoFit/>
          </a:bodyPr>
          <a:lstStyle/>
          <a:p>
            <a:pPr>
              <a:lnSpc>
                <a:spcPts val="5060"/>
              </a:lnSpc>
            </a:pPr>
            <a:r>
              <a:rPr lang="en-US" altLang="en-US" sz="2800" b="1" dirty="0">
                <a:solidFill>
                  <a:srgbClr val="0033A0"/>
                </a:solidFill>
                <a:latin typeface="Tw Cen MT" panose="020B0602020104020603" pitchFamily="34" charset="0"/>
              </a:rPr>
              <a:t>Radiation Effects in Silicon Photonics Micro-Ring Modulators and Waveguides for High-Energy Physics</a:t>
            </a:r>
          </a:p>
          <a:p>
            <a:pPr>
              <a:lnSpc>
                <a:spcPts val="5060"/>
              </a:lnSpc>
            </a:pPr>
            <a:r>
              <a:rPr lang="en-US" sz="1600" spc="160" dirty="0">
                <a:solidFill>
                  <a:srgbClr val="050A30"/>
                </a:solidFill>
                <a:latin typeface="Tw Cen MT" panose="020B0602020104020603" pitchFamily="34" charset="0"/>
                <a:ea typeface="Cooper Hewitt"/>
                <a:cs typeface="Cooper Hewitt"/>
                <a:sym typeface="Cooper Hewitt"/>
              </a:rPr>
              <a:t>Daniele Alfiero</a:t>
            </a:r>
          </a:p>
        </p:txBody>
      </p:sp>
      <p:sp>
        <p:nvSpPr>
          <p:cNvPr id="13" name="TextBox 13"/>
          <p:cNvSpPr txBox="1"/>
          <p:nvPr/>
        </p:nvSpPr>
        <p:spPr>
          <a:xfrm>
            <a:off x="4279800" y="4391395"/>
            <a:ext cx="5459390" cy="591252"/>
          </a:xfrm>
          <a:prstGeom prst="rect">
            <a:avLst/>
          </a:prstGeom>
        </p:spPr>
        <p:txBody>
          <a:bodyPr wrap="square" lIns="0" tIns="0" rIns="0" bIns="0" rtlCol="0" anchor="ctr">
            <a:spAutoFit/>
          </a:bodyPr>
          <a:lstStyle/>
          <a:p>
            <a:pPr algn="ctr">
              <a:lnSpc>
                <a:spcPts val="2400"/>
              </a:lnSpc>
            </a:pPr>
            <a:r>
              <a:rPr lang="en-US" sz="1600" i="1" spc="160" dirty="0">
                <a:solidFill>
                  <a:srgbClr val="050A30"/>
                </a:solidFill>
                <a:latin typeface="Tw Cen MT" panose="020B0602020104020603" pitchFamily="34" charset="0"/>
                <a:sym typeface="Cooper Hewitt"/>
              </a:rPr>
              <a:t>Seminar</a:t>
            </a:r>
          </a:p>
          <a:p>
            <a:pPr algn="ctr">
              <a:lnSpc>
                <a:spcPts val="2400"/>
              </a:lnSpc>
            </a:pPr>
            <a:r>
              <a:rPr lang="en-US" sz="1600" b="1" spc="160" dirty="0">
                <a:solidFill>
                  <a:srgbClr val="050A30"/>
                </a:solidFill>
                <a:latin typeface="Tw Cen MT" panose="020B0602020104020603" pitchFamily="34" charset="0"/>
                <a:sym typeface="Cooper Hewitt"/>
              </a:rPr>
              <a:t>University of Birmingham</a:t>
            </a:r>
          </a:p>
        </p:txBody>
      </p:sp>
      <p:grpSp>
        <p:nvGrpSpPr>
          <p:cNvPr id="11" name="Group 10">
            <a:extLst>
              <a:ext uri="{FF2B5EF4-FFF2-40B4-BE49-F238E27FC236}">
                <a16:creationId xmlns:a16="http://schemas.microsoft.com/office/drawing/2014/main" id="{A63F7117-D51C-F9C4-5AE0-787727B3F743}"/>
              </a:ext>
            </a:extLst>
          </p:cNvPr>
          <p:cNvGrpSpPr/>
          <p:nvPr/>
        </p:nvGrpSpPr>
        <p:grpSpPr>
          <a:xfrm>
            <a:off x="9074444" y="5828245"/>
            <a:ext cx="664746" cy="664746"/>
            <a:chOff x="8837199" y="5828245"/>
            <a:chExt cx="664746" cy="664746"/>
          </a:xfrm>
        </p:grpSpPr>
        <p:sp>
          <p:nvSpPr>
            <p:cNvPr id="2" name="Rectangle 1">
              <a:extLst>
                <a:ext uri="{FF2B5EF4-FFF2-40B4-BE49-F238E27FC236}">
                  <a16:creationId xmlns:a16="http://schemas.microsoft.com/office/drawing/2014/main" id="{E26DBDAC-CF27-2B73-389E-37F4ECA2556B}"/>
                </a:ext>
              </a:extLst>
            </p:cNvPr>
            <p:cNvSpPr/>
            <p:nvPr/>
          </p:nvSpPr>
          <p:spPr>
            <a:xfrm>
              <a:off x="8837200" y="5828245"/>
              <a:ext cx="664745" cy="664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54">
              <a:extLst>
                <a:ext uri="{FF2B5EF4-FFF2-40B4-BE49-F238E27FC236}">
                  <a16:creationId xmlns:a16="http://schemas.microsoft.com/office/drawing/2014/main" id="{8C4C6F1D-530C-BB66-6B62-32FC7E7FC0A5}"/>
                </a:ext>
              </a:extLst>
            </p:cNvPr>
            <p:cNvSpPr/>
            <p:nvPr/>
          </p:nvSpPr>
          <p:spPr>
            <a:xfrm>
              <a:off x="8837199" y="5828245"/>
              <a:ext cx="664746" cy="664746"/>
            </a:xfrm>
            <a:custGeom>
              <a:avLst/>
              <a:gdLst/>
              <a:ahLst/>
              <a:cxnLst/>
              <a:rect l="l" t="t" r="r" b="b"/>
              <a:pathLst>
                <a:path w="3685624" h="3685624">
                  <a:moveTo>
                    <a:pt x="0" y="0"/>
                  </a:moveTo>
                  <a:lnTo>
                    <a:pt x="3685624" y="0"/>
                  </a:lnTo>
                  <a:lnTo>
                    <a:pt x="3685624" y="3685624"/>
                  </a:lnTo>
                  <a:lnTo>
                    <a:pt x="0" y="3685624"/>
                  </a:lnTo>
                  <a:lnTo>
                    <a:pt x="0" y="0"/>
                  </a:lnTo>
                  <a:close/>
                </a:path>
              </a:pathLst>
            </a:custGeom>
            <a:blipFill>
              <a:blip r:embed="rId14"/>
              <a:stretch>
                <a:fillRect l="-6445" r="-6445"/>
              </a:stretch>
            </a:blipFill>
          </p:spPr>
          <p:txBody>
            <a:bodyPr/>
            <a:lstStyle/>
            <a:p>
              <a:endParaRPr lang="en-GB"/>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7F9FF"/>
        </a:solidFill>
        <a:effectLst/>
      </p:bgPr>
    </p:bg>
    <p:spTree>
      <p:nvGrpSpPr>
        <p:cNvPr id="1" name=""/>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3C0C00E9-9F36-D6B0-58E2-219F1C1C9454}"/>
              </a:ext>
            </a:extLst>
          </p:cNvPr>
          <p:cNvSpPr txBox="1">
            <a:spLocks/>
          </p:cNvSpPr>
          <p:nvPr/>
        </p:nvSpPr>
        <p:spPr>
          <a:xfrm>
            <a:off x="9037763" y="6567658"/>
            <a:ext cx="2743200" cy="207209"/>
          </a:xfrm>
          <a:prstGeom prst="rect">
            <a:avLst/>
          </a:prstGeom>
        </p:spPr>
        <p:txBody>
          <a:bodyPr vert="horz" lIns="91440" tIns="45720" rIns="91440" bIns="4572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59709E1C-D83F-42E7-A6F5-DF9CE2C2511D}" type="slidenum">
              <a:rPr lang="en-GB" sz="1200" smtClean="0">
                <a:solidFill>
                  <a:srgbClr val="0033A0"/>
                </a:solidFill>
                <a:latin typeface="+mj-lt"/>
              </a:rPr>
              <a:pPr algn="r"/>
              <a:t>10</a:t>
            </a:fld>
            <a:endParaRPr lang="en-GB" sz="1200" dirty="0">
              <a:solidFill>
                <a:srgbClr val="0033A0"/>
              </a:solidFill>
              <a:latin typeface="+mj-lt"/>
            </a:endParaRPr>
          </a:p>
        </p:txBody>
      </p:sp>
      <p:sp>
        <p:nvSpPr>
          <p:cNvPr id="4" name="TextBox 12">
            <a:extLst>
              <a:ext uri="{FF2B5EF4-FFF2-40B4-BE49-F238E27FC236}">
                <a16:creationId xmlns:a16="http://schemas.microsoft.com/office/drawing/2014/main" id="{8D66FF6D-A20F-A2E6-8516-241840FBDE67}"/>
              </a:ext>
            </a:extLst>
          </p:cNvPr>
          <p:cNvSpPr txBox="1"/>
          <p:nvPr/>
        </p:nvSpPr>
        <p:spPr>
          <a:xfrm>
            <a:off x="966730" y="4201907"/>
            <a:ext cx="7650220" cy="1481944"/>
          </a:xfrm>
          <a:prstGeom prst="rect">
            <a:avLst/>
          </a:prstGeom>
        </p:spPr>
        <p:txBody>
          <a:bodyPr wrap="square" lIns="0" tIns="0" rIns="0" bIns="0" rtlCol="0" anchor="t">
            <a:spAutoFit/>
          </a:bodyPr>
          <a:lstStyle/>
          <a:p>
            <a:pPr>
              <a:lnSpc>
                <a:spcPts val="5060"/>
              </a:lnSpc>
            </a:pPr>
            <a:r>
              <a:rPr lang="en-US" sz="6000" b="1" dirty="0">
                <a:solidFill>
                  <a:srgbClr val="0033A0"/>
                </a:solidFill>
                <a:latin typeface="+mj-lt"/>
                <a:ea typeface="Cooper Hewitt Bold"/>
                <a:cs typeface="Cooper Hewitt Bold"/>
                <a:sym typeface="Cooper Hewitt Bold"/>
              </a:rPr>
              <a:t>Ring Modulators</a:t>
            </a:r>
          </a:p>
          <a:p>
            <a:pPr>
              <a:lnSpc>
                <a:spcPct val="150000"/>
              </a:lnSpc>
            </a:pPr>
            <a:r>
              <a:rPr lang="en-US" sz="4000" dirty="0">
                <a:solidFill>
                  <a:srgbClr val="0033A0"/>
                </a:solidFill>
                <a:latin typeface="+mj-lt"/>
                <a:ea typeface="Cooper Hewitt Bold"/>
                <a:cs typeface="Cooper Hewitt Bold"/>
                <a:sym typeface="Cooper Hewitt Bold"/>
              </a:rPr>
              <a:t>X-ray irradiation tests</a:t>
            </a:r>
          </a:p>
        </p:txBody>
      </p:sp>
      <p:pic>
        <p:nvPicPr>
          <p:cNvPr id="8" name="Picture 7" descr="A yellow and black dotted sphere with a black circle&#10;&#10;AI-generated content may be incorrect.">
            <a:extLst>
              <a:ext uri="{FF2B5EF4-FFF2-40B4-BE49-F238E27FC236}">
                <a16:creationId xmlns:a16="http://schemas.microsoft.com/office/drawing/2014/main" id="{1668660E-4ABB-6D7D-1F25-07FB354C5AA9}"/>
              </a:ext>
            </a:extLst>
          </p:cNvPr>
          <p:cNvPicPr>
            <a:picLocks noChangeAspect="1"/>
          </p:cNvPicPr>
          <p:nvPr/>
        </p:nvPicPr>
        <p:blipFill>
          <a:blip r:embed="rId2">
            <a:extLst>
              <a:ext uri="{28A0092B-C50C-407E-A947-70E740481C1C}">
                <a14:useLocalDpi xmlns:a14="http://schemas.microsoft.com/office/drawing/2010/main" val="0"/>
              </a:ext>
            </a:extLst>
          </a:blip>
          <a:srcRect l="23021" r="22135"/>
          <a:stretch>
            <a:fillRect/>
          </a:stretch>
        </p:blipFill>
        <p:spPr>
          <a:xfrm>
            <a:off x="7036717" y="203200"/>
            <a:ext cx="4744246" cy="4865893"/>
          </a:xfrm>
          <a:prstGeom prst="rect">
            <a:avLst/>
          </a:prstGeom>
        </p:spPr>
      </p:pic>
    </p:spTree>
    <p:extLst>
      <p:ext uri="{BB962C8B-B14F-4D97-AF65-F5344CB8AC3E}">
        <p14:creationId xmlns:p14="http://schemas.microsoft.com/office/powerpoint/2010/main" val="1923276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8B6F819E-7499-4EF2-8B88-6A12D198A375}"/>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11</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84326D2A-1712-8C7F-5E75-EE12CAEA0EE9}"/>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X-ray testing of Ring Modulators </a:t>
            </a:r>
            <a:r>
              <a:rPr lang="en-GB" sz="2400" dirty="0">
                <a:solidFill>
                  <a:srgbClr val="0033A0"/>
                </a:solidFill>
                <a:latin typeface="Optima" pitchFamily="2" charset="0"/>
                <a:cs typeface="Arial" panose="020B0604020202020204" pitchFamily="34" charset="0"/>
              </a:rPr>
              <a:t>– Motivation</a:t>
            </a:r>
            <a:endParaRPr lang="en-GB" sz="2400" b="1" dirty="0">
              <a:solidFill>
                <a:srgbClr val="0033A0"/>
              </a:solidFill>
              <a:latin typeface="Optima" pitchFamily="2" charset="0"/>
              <a:cs typeface="Arial" panose="020B0604020202020204" pitchFamily="34" charset="0"/>
            </a:endParaRPr>
          </a:p>
        </p:txBody>
      </p:sp>
      <p:sp>
        <p:nvSpPr>
          <p:cNvPr id="5" name="Rectangle: Rounded Corners 4">
            <a:extLst>
              <a:ext uri="{FF2B5EF4-FFF2-40B4-BE49-F238E27FC236}">
                <a16:creationId xmlns:a16="http://schemas.microsoft.com/office/drawing/2014/main" id="{F24F32C4-BCA6-8AE1-0A4D-2D64D008073D}"/>
              </a:ext>
            </a:extLst>
          </p:cNvPr>
          <p:cNvSpPr/>
          <p:nvPr/>
        </p:nvSpPr>
        <p:spPr>
          <a:xfrm rot="5400000">
            <a:off x="6932358" y="1719063"/>
            <a:ext cx="5548937" cy="4148257"/>
          </a:xfrm>
          <a:prstGeom prst="roundRect">
            <a:avLst/>
          </a:prstGeom>
          <a:solidFill>
            <a:srgbClr val="EBF1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95CC6B3-0643-91F4-2D1F-0C612EB9EBD3}"/>
              </a:ext>
            </a:extLst>
          </p:cNvPr>
          <p:cNvSpPr txBox="1"/>
          <p:nvPr/>
        </p:nvSpPr>
        <p:spPr>
          <a:xfrm>
            <a:off x="3910139" y="1018722"/>
            <a:ext cx="2659120" cy="369332"/>
          </a:xfrm>
          <a:prstGeom prst="rect">
            <a:avLst/>
          </a:prstGeom>
          <a:noFill/>
        </p:spPr>
        <p:txBody>
          <a:bodyPr wrap="square">
            <a:spAutoFit/>
          </a:bodyPr>
          <a:lstStyle/>
          <a:p>
            <a:pPr algn="ctr"/>
            <a:r>
              <a:rPr lang="en-US" b="1" dirty="0">
                <a:solidFill>
                  <a:srgbClr val="0033A0"/>
                </a:solidFill>
                <a:latin typeface="+mj-lt"/>
                <a:ea typeface="Verdana" panose="020B0604030504040204" pitchFamily="34" charset="0"/>
                <a:cs typeface="Tahoma" panose="020B0604030504040204" pitchFamily="34" charset="0"/>
              </a:rPr>
              <a:t>Static Test</a:t>
            </a:r>
          </a:p>
        </p:txBody>
      </p:sp>
      <p:sp>
        <p:nvSpPr>
          <p:cNvPr id="10" name="TextBox 9">
            <a:extLst>
              <a:ext uri="{FF2B5EF4-FFF2-40B4-BE49-F238E27FC236}">
                <a16:creationId xmlns:a16="http://schemas.microsoft.com/office/drawing/2014/main" id="{C8106EC4-CC31-701F-4467-433E5F3916F8}"/>
              </a:ext>
            </a:extLst>
          </p:cNvPr>
          <p:cNvSpPr txBox="1"/>
          <p:nvPr/>
        </p:nvSpPr>
        <p:spPr>
          <a:xfrm>
            <a:off x="2628444" y="1591114"/>
            <a:ext cx="4457693" cy="2185214"/>
          </a:xfrm>
          <a:prstGeom prst="rect">
            <a:avLst/>
          </a:prstGeom>
          <a:noFill/>
          <a:effectLst/>
        </p:spPr>
        <p:txBody>
          <a:bodyPr wrap="square" rtlCol="0" anchor="t">
            <a:spAutoFit/>
          </a:bodyPr>
          <a:lstStyle/>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Characterization of ring modulators and photodiodes under ionizing radiation</a:t>
            </a:r>
          </a:p>
          <a:p>
            <a:pPr lvl="1" algn="just"/>
            <a:endParaRPr lang="en-US" sz="1600" dirty="0">
              <a:latin typeface="+mj-lt"/>
              <a:cs typeface="Arial" panose="020B0604020202020204" pitchFamily="34" charset="0"/>
            </a:endParaRPr>
          </a:p>
          <a:p>
            <a:pPr marL="628650" lvl="1" indent="-171450" algn="just">
              <a:buClr>
                <a:srgbClr val="E500B5"/>
              </a:buClr>
              <a:buFont typeface="Arial" panose="020B0604020202020204" pitchFamily="34" charset="0"/>
              <a:buChar char="•"/>
            </a:pPr>
            <a:r>
              <a:rPr lang="en-US" sz="1600" b="1" dirty="0">
                <a:latin typeface="+mj-lt"/>
                <a:cs typeface="Arial" panose="020B0604020202020204" pitchFamily="34" charset="0"/>
              </a:rPr>
              <a:t>Online acquisition of electrical (I-V) and optical (spectra) device parameters</a:t>
            </a:r>
          </a:p>
          <a:p>
            <a:pPr lvl="1" algn="just">
              <a:lnSpc>
                <a:spcPct val="150000"/>
              </a:lnSpc>
            </a:pPr>
            <a:endParaRPr lang="en-US" sz="1600" b="1" dirty="0">
              <a:latin typeface="+mj-lt"/>
              <a:cs typeface="Arial" panose="020B0604020202020204" pitchFamily="34" charset="0"/>
            </a:endParaRPr>
          </a:p>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Investigation of temperature effects and thermal annealing post-irradiation</a:t>
            </a:r>
          </a:p>
        </p:txBody>
      </p:sp>
      <p:sp>
        <p:nvSpPr>
          <p:cNvPr id="11" name="TextBox 10">
            <a:extLst>
              <a:ext uri="{FF2B5EF4-FFF2-40B4-BE49-F238E27FC236}">
                <a16:creationId xmlns:a16="http://schemas.microsoft.com/office/drawing/2014/main" id="{35620C93-C25C-C3FF-042B-6856E65D60DD}"/>
              </a:ext>
            </a:extLst>
          </p:cNvPr>
          <p:cNvSpPr txBox="1"/>
          <p:nvPr/>
        </p:nvSpPr>
        <p:spPr>
          <a:xfrm>
            <a:off x="8377266" y="1018722"/>
            <a:ext cx="2659120" cy="369332"/>
          </a:xfrm>
          <a:prstGeom prst="rect">
            <a:avLst/>
          </a:prstGeom>
          <a:noFill/>
        </p:spPr>
        <p:txBody>
          <a:bodyPr wrap="square">
            <a:spAutoFit/>
          </a:bodyPr>
          <a:lstStyle/>
          <a:p>
            <a:pPr algn="ctr"/>
            <a:r>
              <a:rPr lang="en-US" b="1" dirty="0">
                <a:solidFill>
                  <a:srgbClr val="0033A0"/>
                </a:solidFill>
                <a:latin typeface="+mj-lt"/>
                <a:ea typeface="Verdana" panose="020B0604030504040204" pitchFamily="34" charset="0"/>
                <a:cs typeface="Tahoma" panose="020B0604030504040204" pitchFamily="34" charset="0"/>
              </a:rPr>
              <a:t>Dynamic Test</a:t>
            </a:r>
          </a:p>
        </p:txBody>
      </p:sp>
      <p:sp>
        <p:nvSpPr>
          <p:cNvPr id="12" name="TextBox 11">
            <a:extLst>
              <a:ext uri="{FF2B5EF4-FFF2-40B4-BE49-F238E27FC236}">
                <a16:creationId xmlns:a16="http://schemas.microsoft.com/office/drawing/2014/main" id="{11A55CBC-8F7E-9859-AD66-FA53BF43CFD3}"/>
              </a:ext>
            </a:extLst>
          </p:cNvPr>
          <p:cNvSpPr txBox="1"/>
          <p:nvPr/>
        </p:nvSpPr>
        <p:spPr>
          <a:xfrm>
            <a:off x="7210425" y="1588079"/>
            <a:ext cx="4457700" cy="2431435"/>
          </a:xfrm>
          <a:prstGeom prst="rect">
            <a:avLst/>
          </a:prstGeom>
          <a:noFill/>
          <a:effectLst/>
        </p:spPr>
        <p:txBody>
          <a:bodyPr wrap="square" rtlCol="0" anchor="t">
            <a:spAutoFit/>
          </a:bodyPr>
          <a:lstStyle/>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Measurement of </a:t>
            </a:r>
            <a:r>
              <a:rPr lang="en-US" sz="1600" b="1" dirty="0">
                <a:latin typeface="+mj-lt"/>
                <a:cs typeface="Arial" panose="020B0604020202020204" pitchFamily="34" charset="0"/>
              </a:rPr>
              <a:t>electro-optic (EO) frequency response </a:t>
            </a:r>
            <a:r>
              <a:rPr lang="en-US" sz="1600" dirty="0">
                <a:latin typeface="+mj-lt"/>
                <a:cs typeface="Arial" panose="020B0604020202020204" pitchFamily="34" charset="0"/>
              </a:rPr>
              <a:t>of ring modulators under </a:t>
            </a:r>
            <a:r>
              <a:rPr lang="en-US" sz="1600" b="1" dirty="0">
                <a:latin typeface="+mj-lt"/>
                <a:cs typeface="Arial" panose="020B0604020202020204" pitchFamily="34" charset="0"/>
              </a:rPr>
              <a:t>ionizing radiation</a:t>
            </a:r>
          </a:p>
          <a:p>
            <a:pPr lvl="1" algn="just"/>
            <a:endParaRPr lang="en-US" sz="1600" dirty="0">
              <a:latin typeface="+mj-lt"/>
              <a:cs typeface="Arial" panose="020B0604020202020204" pitchFamily="34" charset="0"/>
            </a:endParaRPr>
          </a:p>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Analysis across </a:t>
            </a:r>
            <a:r>
              <a:rPr lang="en-US" sz="1600" b="1" dirty="0">
                <a:latin typeface="+mj-lt"/>
                <a:cs typeface="Arial" panose="020B0604020202020204" pitchFamily="34" charset="0"/>
              </a:rPr>
              <a:t>different temperatures </a:t>
            </a:r>
            <a:r>
              <a:rPr lang="en-US" sz="1600" dirty="0">
                <a:latin typeface="+mj-lt"/>
                <a:cs typeface="Arial" panose="020B0604020202020204" pitchFamily="34" charset="0"/>
              </a:rPr>
              <a:t>and in the </a:t>
            </a:r>
            <a:r>
              <a:rPr lang="en-US" sz="1600" b="1" dirty="0">
                <a:latin typeface="+mj-lt"/>
                <a:cs typeface="Arial" panose="020B0604020202020204" pitchFamily="34" charset="0"/>
              </a:rPr>
              <a:t>10 MHz - 25 GHz </a:t>
            </a:r>
            <a:r>
              <a:rPr lang="en-US" sz="1600" dirty="0">
                <a:latin typeface="+mj-lt"/>
                <a:cs typeface="Arial" panose="020B0604020202020204" pitchFamily="34" charset="0"/>
              </a:rPr>
              <a:t>frequency range</a:t>
            </a:r>
            <a:endParaRPr lang="en-US" sz="1600" b="1" dirty="0">
              <a:latin typeface="+mj-lt"/>
              <a:cs typeface="Arial" panose="020B0604020202020204" pitchFamily="34" charset="0"/>
            </a:endParaRPr>
          </a:p>
          <a:p>
            <a:pPr lvl="1" algn="just">
              <a:lnSpc>
                <a:spcPct val="150000"/>
              </a:lnSpc>
            </a:pPr>
            <a:endParaRPr lang="en-US" sz="1600" b="1" dirty="0">
              <a:latin typeface="+mj-lt"/>
              <a:cs typeface="Arial" panose="020B0604020202020204" pitchFamily="34" charset="0"/>
            </a:endParaRPr>
          </a:p>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Investigation of </a:t>
            </a:r>
            <a:r>
              <a:rPr lang="en-US" sz="1600" b="1" dirty="0">
                <a:latin typeface="+mj-lt"/>
                <a:cs typeface="Arial" panose="020B0604020202020204" pitchFamily="34" charset="0"/>
              </a:rPr>
              <a:t>thermal annealing </a:t>
            </a:r>
            <a:r>
              <a:rPr lang="en-US" sz="1600" dirty="0">
                <a:latin typeface="+mj-lt"/>
                <a:cs typeface="Arial" panose="020B0604020202020204" pitchFamily="34" charset="0"/>
              </a:rPr>
              <a:t>during and after irradiation</a:t>
            </a:r>
          </a:p>
        </p:txBody>
      </p:sp>
      <p:pic>
        <p:nvPicPr>
          <p:cNvPr id="15" name="Picture 14" descr="A close-up of a circuit board&#10;&#10;AI-generated content may be incorrect.">
            <a:extLst>
              <a:ext uri="{FF2B5EF4-FFF2-40B4-BE49-F238E27FC236}">
                <a16:creationId xmlns:a16="http://schemas.microsoft.com/office/drawing/2014/main" id="{5936B2B1-0C3C-25C8-A1E0-E2336D3C4B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1196" y="4040567"/>
            <a:ext cx="4137007" cy="2327066"/>
          </a:xfrm>
          <a:prstGeom prst="rect">
            <a:avLst/>
          </a:prstGeom>
          <a:effectLst>
            <a:softEdge rad="63500"/>
          </a:effectLst>
        </p:spPr>
      </p:pic>
      <p:pic>
        <p:nvPicPr>
          <p:cNvPr id="17" name="Picture 16" descr="A close-up of a circuit board&#10;&#10;AI-generated content may be incorrect.">
            <a:extLst>
              <a:ext uri="{FF2B5EF4-FFF2-40B4-BE49-F238E27FC236}">
                <a16:creationId xmlns:a16="http://schemas.microsoft.com/office/drawing/2014/main" id="{FCE2B7E8-03C2-D722-7161-ADBCB0CDB7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2410" y="4040567"/>
            <a:ext cx="2908833" cy="2327066"/>
          </a:xfrm>
          <a:prstGeom prst="rect">
            <a:avLst/>
          </a:prstGeom>
          <a:effectLst>
            <a:softEdge rad="63500"/>
          </a:effectLst>
        </p:spPr>
      </p:pic>
      <p:sp>
        <p:nvSpPr>
          <p:cNvPr id="31" name="TextBox 30">
            <a:extLst>
              <a:ext uri="{FF2B5EF4-FFF2-40B4-BE49-F238E27FC236}">
                <a16:creationId xmlns:a16="http://schemas.microsoft.com/office/drawing/2014/main" id="{CB29D4D9-D329-B0BA-0CBB-2CC8C5F33E01}"/>
              </a:ext>
            </a:extLst>
          </p:cNvPr>
          <p:cNvSpPr txBox="1"/>
          <p:nvPr/>
        </p:nvSpPr>
        <p:spPr>
          <a:xfrm>
            <a:off x="6072789" y="4808256"/>
            <a:ext cx="874667" cy="830997"/>
          </a:xfrm>
          <a:prstGeom prst="rect">
            <a:avLst/>
          </a:prstGeom>
          <a:solidFill>
            <a:schemeClr val="bg1"/>
          </a:solidFill>
        </p:spPr>
        <p:txBody>
          <a:bodyPr wrap="square" rtlCol="0">
            <a:spAutoFit/>
          </a:bodyPr>
          <a:lstStyle/>
          <a:p>
            <a:pPr algn="ctr"/>
            <a:r>
              <a:rPr lang="en-US" sz="1600" b="1" dirty="0">
                <a:latin typeface="+mj-lt"/>
              </a:rPr>
              <a:t>Optical fiber</a:t>
            </a:r>
          </a:p>
          <a:p>
            <a:pPr algn="ctr"/>
            <a:r>
              <a:rPr lang="en-US" sz="1600" b="1" dirty="0">
                <a:latin typeface="+mj-lt"/>
              </a:rPr>
              <a:t>array</a:t>
            </a:r>
            <a:endParaRPr lang="en-GB" sz="1600" b="1" dirty="0">
              <a:latin typeface="+mj-lt"/>
            </a:endParaRPr>
          </a:p>
        </p:txBody>
      </p:sp>
      <p:sp>
        <p:nvSpPr>
          <p:cNvPr id="32" name="TextBox 31">
            <a:extLst>
              <a:ext uri="{FF2B5EF4-FFF2-40B4-BE49-F238E27FC236}">
                <a16:creationId xmlns:a16="http://schemas.microsoft.com/office/drawing/2014/main" id="{A6B876FD-D535-99C5-90F7-BC7D2D456DB5}"/>
              </a:ext>
            </a:extLst>
          </p:cNvPr>
          <p:cNvSpPr txBox="1"/>
          <p:nvPr/>
        </p:nvSpPr>
        <p:spPr>
          <a:xfrm>
            <a:off x="4501916" y="4439987"/>
            <a:ext cx="457177" cy="338554"/>
          </a:xfrm>
          <a:prstGeom prst="rect">
            <a:avLst/>
          </a:prstGeom>
          <a:solidFill>
            <a:schemeClr val="bg1"/>
          </a:solidFill>
        </p:spPr>
        <p:txBody>
          <a:bodyPr wrap="none" rtlCol="0">
            <a:spAutoFit/>
          </a:bodyPr>
          <a:lstStyle/>
          <a:p>
            <a:pPr algn="ctr"/>
            <a:r>
              <a:rPr lang="en-US" sz="1600" b="1" dirty="0">
                <a:latin typeface="+mj-lt"/>
              </a:rPr>
              <a:t>PIC</a:t>
            </a:r>
            <a:endParaRPr lang="en-GB" sz="1600" b="1" dirty="0">
              <a:latin typeface="+mj-lt"/>
            </a:endParaRPr>
          </a:p>
        </p:txBody>
      </p:sp>
      <p:sp>
        <p:nvSpPr>
          <p:cNvPr id="33" name="TextBox 32">
            <a:extLst>
              <a:ext uri="{FF2B5EF4-FFF2-40B4-BE49-F238E27FC236}">
                <a16:creationId xmlns:a16="http://schemas.microsoft.com/office/drawing/2014/main" id="{F50CF010-376B-32CD-764D-FDC99446424E}"/>
              </a:ext>
            </a:extLst>
          </p:cNvPr>
          <p:cNvSpPr txBox="1"/>
          <p:nvPr/>
        </p:nvSpPr>
        <p:spPr>
          <a:xfrm>
            <a:off x="3321566" y="5690522"/>
            <a:ext cx="1273875" cy="584775"/>
          </a:xfrm>
          <a:prstGeom prst="rect">
            <a:avLst/>
          </a:prstGeom>
          <a:solidFill>
            <a:schemeClr val="bg1"/>
          </a:solidFill>
        </p:spPr>
        <p:txBody>
          <a:bodyPr wrap="none" rtlCol="0">
            <a:spAutoFit/>
          </a:bodyPr>
          <a:lstStyle/>
          <a:p>
            <a:pPr algn="ctr"/>
            <a:r>
              <a:rPr lang="en-US" sz="1600" b="1" dirty="0">
                <a:latin typeface="+mj-lt"/>
              </a:rPr>
              <a:t>Temperature</a:t>
            </a:r>
          </a:p>
          <a:p>
            <a:pPr algn="ctr"/>
            <a:r>
              <a:rPr lang="en-US" sz="1600" b="1" dirty="0">
                <a:latin typeface="+mj-lt"/>
              </a:rPr>
              <a:t>sensor</a:t>
            </a:r>
            <a:endParaRPr lang="en-GB" sz="1600" b="1" dirty="0">
              <a:latin typeface="+mj-lt"/>
            </a:endParaRPr>
          </a:p>
        </p:txBody>
      </p:sp>
      <p:cxnSp>
        <p:nvCxnSpPr>
          <p:cNvPr id="35" name="Straight Arrow Connector 34">
            <a:extLst>
              <a:ext uri="{FF2B5EF4-FFF2-40B4-BE49-F238E27FC236}">
                <a16:creationId xmlns:a16="http://schemas.microsoft.com/office/drawing/2014/main" id="{C870808B-BB59-08BA-C17E-A8923F6C075B}"/>
              </a:ext>
            </a:extLst>
          </p:cNvPr>
          <p:cNvCxnSpPr>
            <a:cxnSpLocks/>
          </p:cNvCxnSpPr>
          <p:nvPr/>
        </p:nvCxnSpPr>
        <p:spPr>
          <a:xfrm flipV="1">
            <a:off x="4595441" y="5286375"/>
            <a:ext cx="490437" cy="404147"/>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80AFCFD-8927-705F-12F7-0F209378C8E0}"/>
              </a:ext>
            </a:extLst>
          </p:cNvPr>
          <p:cNvCxnSpPr/>
          <p:nvPr/>
        </p:nvCxnSpPr>
        <p:spPr>
          <a:xfrm>
            <a:off x="8377266" y="4256660"/>
            <a:ext cx="12287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67183E9D-9F01-CCE7-2684-30058594F18E}"/>
              </a:ext>
            </a:extLst>
          </p:cNvPr>
          <p:cNvSpPr txBox="1"/>
          <p:nvPr/>
        </p:nvSpPr>
        <p:spPr>
          <a:xfrm>
            <a:off x="8660447" y="4250466"/>
            <a:ext cx="662361" cy="338554"/>
          </a:xfrm>
          <a:prstGeom prst="rect">
            <a:avLst/>
          </a:prstGeom>
          <a:noFill/>
        </p:spPr>
        <p:txBody>
          <a:bodyPr wrap="none" rtlCol="0">
            <a:spAutoFit/>
          </a:bodyPr>
          <a:lstStyle/>
          <a:p>
            <a:r>
              <a:rPr lang="en-US" sz="1600" b="1" dirty="0">
                <a:solidFill>
                  <a:schemeClr val="bg1"/>
                </a:solidFill>
                <a:latin typeface="+mj-lt"/>
              </a:rPr>
              <a:t>5 mm</a:t>
            </a:r>
            <a:endParaRPr lang="en-GB" sz="1600" b="1" dirty="0">
              <a:solidFill>
                <a:schemeClr val="bg1"/>
              </a:solidFill>
              <a:latin typeface="+mj-lt"/>
            </a:endParaRPr>
          </a:p>
        </p:txBody>
      </p:sp>
      <p:cxnSp>
        <p:nvCxnSpPr>
          <p:cNvPr id="40" name="Straight Connector 39">
            <a:extLst>
              <a:ext uri="{FF2B5EF4-FFF2-40B4-BE49-F238E27FC236}">
                <a16:creationId xmlns:a16="http://schemas.microsoft.com/office/drawing/2014/main" id="{0B470F45-A5B8-4A85-64CC-4FA80792114A}"/>
              </a:ext>
            </a:extLst>
          </p:cNvPr>
          <p:cNvCxnSpPr>
            <a:cxnSpLocks/>
          </p:cNvCxnSpPr>
          <p:nvPr/>
        </p:nvCxnSpPr>
        <p:spPr>
          <a:xfrm flipV="1">
            <a:off x="3321566" y="4241956"/>
            <a:ext cx="986270" cy="851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7884DAE-4FED-F6AC-7C21-575C1BA338E3}"/>
              </a:ext>
            </a:extLst>
          </p:cNvPr>
          <p:cNvSpPr txBox="1"/>
          <p:nvPr/>
        </p:nvSpPr>
        <p:spPr>
          <a:xfrm>
            <a:off x="3480270" y="4250466"/>
            <a:ext cx="662361" cy="338554"/>
          </a:xfrm>
          <a:prstGeom prst="rect">
            <a:avLst/>
          </a:prstGeom>
          <a:noFill/>
        </p:spPr>
        <p:txBody>
          <a:bodyPr wrap="none" rtlCol="0">
            <a:spAutoFit/>
          </a:bodyPr>
          <a:lstStyle/>
          <a:p>
            <a:r>
              <a:rPr lang="en-US" sz="1600" b="1" dirty="0">
                <a:solidFill>
                  <a:schemeClr val="bg1"/>
                </a:solidFill>
                <a:latin typeface="+mj-lt"/>
              </a:rPr>
              <a:t>5 mm</a:t>
            </a:r>
            <a:endParaRPr lang="en-GB" sz="1600" b="1" dirty="0">
              <a:solidFill>
                <a:schemeClr val="bg1"/>
              </a:solidFill>
              <a:latin typeface="+mj-lt"/>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F9E977D-0576-A430-F5E7-01D85E709DE1}"/>
                  </a:ext>
                </a:extLst>
              </p:cNvPr>
              <p:cNvSpPr txBox="1"/>
              <p:nvPr/>
            </p:nvSpPr>
            <p:spPr>
              <a:xfrm>
                <a:off x="321199" y="1789783"/>
                <a:ext cx="2421016" cy="4006815"/>
              </a:xfrm>
              <a:prstGeom prst="roundRect">
                <a:avLst/>
              </a:prstGeom>
              <a:solidFill>
                <a:schemeClr val="bg1"/>
              </a:solidFill>
              <a:ln w="28575">
                <a:solidFill>
                  <a:srgbClr val="0033A0"/>
                </a:solidFill>
              </a:ln>
            </p:spPr>
            <p:txBody>
              <a:bodyPr wrap="square">
                <a:spAutoFit/>
              </a:bodyPr>
              <a:lstStyle/>
              <a:p>
                <a:pPr algn="ctr">
                  <a:lnSpc>
                    <a:spcPct val="150000"/>
                  </a:lnSpc>
                </a:pPr>
                <a:r>
                  <a:rPr lang="en-US" b="1" dirty="0">
                    <a:solidFill>
                      <a:srgbClr val="0033A0"/>
                    </a:solidFill>
                    <a:latin typeface="+mj-lt"/>
                    <a:ea typeface="Verdana" panose="020B0604030504040204" pitchFamily="34" charset="0"/>
                    <a:cs typeface="Tahoma" panose="020B0604030504040204" pitchFamily="34" charset="0"/>
                  </a:rPr>
                  <a:t>Total ionizing dose (TID) reached:</a:t>
                </a:r>
              </a:p>
              <a:p>
                <a:pPr algn="ctr">
                  <a:lnSpc>
                    <a:spcPct val="150000"/>
                  </a:lnSpc>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ea typeface="Cambria Math" panose="02040503050406030204" pitchFamily="18" charset="0"/>
                          <a:cs typeface="Tahoma" panose="020B0604030504040204" pitchFamily="34" charset="0"/>
                        </a:rPr>
                        <m:t>1</m:t>
                      </m:r>
                      <m:r>
                        <a:rPr lang="en-US" b="0" i="1" dirty="0" smtClean="0">
                          <a:latin typeface="Cambria Math" panose="02040503050406030204" pitchFamily="18" charset="0"/>
                          <a:ea typeface="Cambria Math" panose="02040503050406030204" pitchFamily="18" charset="0"/>
                          <a:cs typeface="Tahoma" panose="020B0604030504040204" pitchFamily="34" charset="0"/>
                        </a:rPr>
                        <m:t>2.3 </m:t>
                      </m:r>
                      <m:r>
                        <a:rPr lang="en-US" b="0" i="1" dirty="0" smtClean="0">
                          <a:latin typeface="Cambria Math" panose="02040503050406030204" pitchFamily="18" charset="0"/>
                          <a:ea typeface="Cambria Math" panose="02040503050406030204" pitchFamily="18" charset="0"/>
                          <a:cs typeface="Tahoma" panose="020B0604030504040204" pitchFamily="34" charset="0"/>
                        </a:rPr>
                        <m:t>𝑀𝐺𝑦</m:t>
                      </m:r>
                      <m:r>
                        <a:rPr lang="en-US" b="0" i="0" dirty="0" smtClean="0">
                          <a:latin typeface="Cambria Math" panose="02040503050406030204" pitchFamily="18" charset="0"/>
                          <a:ea typeface="Cambria Math" panose="02040503050406030204" pitchFamily="18" charset="0"/>
                          <a:cs typeface="Tahoma" panose="020B0604030504040204" pitchFamily="34" charset="0"/>
                        </a:rPr>
                        <m:t> (</m:t>
                      </m:r>
                      <m:sSub>
                        <m:sSubPr>
                          <m:ctrlPr>
                            <a:rPr lang="en-US" i="1" dirty="0">
                              <a:latin typeface="Cambria Math" panose="02040503050406030204" pitchFamily="18" charset="0"/>
                              <a:ea typeface="Cambria Math" panose="02040503050406030204" pitchFamily="18" charset="0"/>
                              <a:cs typeface="Tahoma" panose="020B0604030504040204" pitchFamily="34" charset="0"/>
                            </a:rPr>
                          </m:ctrlPr>
                        </m:sSubPr>
                        <m:e>
                          <m:r>
                            <a:rPr lang="en-US" i="1" dirty="0">
                              <a:latin typeface="Cambria Math" panose="02040503050406030204" pitchFamily="18" charset="0"/>
                              <a:ea typeface="Cambria Math" panose="02040503050406030204" pitchFamily="18" charset="0"/>
                              <a:cs typeface="Tahoma" panose="020B0604030504040204" pitchFamily="34" charset="0"/>
                            </a:rPr>
                            <m:t>𝑆𝑖𝑂</m:t>
                          </m:r>
                        </m:e>
                        <m:sub>
                          <m:r>
                            <a:rPr lang="en-US" i="1" dirty="0">
                              <a:latin typeface="Cambria Math" panose="02040503050406030204" pitchFamily="18" charset="0"/>
                              <a:ea typeface="Cambria Math" panose="02040503050406030204" pitchFamily="18" charset="0"/>
                              <a:cs typeface="Tahoma" panose="020B0604030504040204" pitchFamily="34" charset="0"/>
                            </a:rPr>
                            <m:t>2</m:t>
                          </m:r>
                        </m:sub>
                      </m:sSub>
                      <m:r>
                        <a:rPr lang="en-US" i="1" dirty="0">
                          <a:latin typeface="Cambria Math" panose="02040503050406030204" pitchFamily="18" charset="0"/>
                          <a:ea typeface="Cambria Math" panose="02040503050406030204" pitchFamily="18" charset="0"/>
                          <a:cs typeface="Tahoma" panose="020B0604030504040204" pitchFamily="34" charset="0"/>
                        </a:rPr>
                        <m:t>)</m:t>
                      </m:r>
                    </m:oMath>
                  </m:oMathPara>
                </a14:m>
                <a:endParaRPr lang="en-US" dirty="0">
                  <a:latin typeface="+mj-lt"/>
                  <a:ea typeface="Verdana" panose="020B0604030504040204" pitchFamily="34" charset="0"/>
                  <a:cs typeface="Tahoma" panose="020B0604030504040204" pitchFamily="34" charset="0"/>
                </a:endParaRPr>
              </a:p>
              <a:p>
                <a:pPr algn="ctr">
                  <a:lnSpc>
                    <a:spcPct val="150000"/>
                  </a:lnSpc>
                </a:pPr>
                <a:endParaRPr lang="en-US" b="1" dirty="0">
                  <a:solidFill>
                    <a:srgbClr val="0033A0"/>
                  </a:solidFill>
                  <a:latin typeface="+mj-lt"/>
                  <a:ea typeface="Verdana" panose="020B0604030504040204" pitchFamily="34" charset="0"/>
                  <a:cs typeface="Tahoma" panose="020B0604030504040204" pitchFamily="34" charset="0"/>
                </a:endParaRPr>
              </a:p>
              <a:p>
                <a:pPr algn="ctr">
                  <a:lnSpc>
                    <a:spcPct val="150000"/>
                  </a:lnSpc>
                </a:pPr>
                <a:r>
                  <a:rPr lang="en-US" b="1" dirty="0">
                    <a:solidFill>
                      <a:srgbClr val="0033A0"/>
                    </a:solidFill>
                    <a:latin typeface="+mj-lt"/>
                    <a:ea typeface="Verdana" panose="020B0604030504040204" pitchFamily="34" charset="0"/>
                    <a:cs typeface="Tahoma" panose="020B0604030504040204" pitchFamily="34" charset="0"/>
                  </a:rPr>
                  <a:t>Irradiation time:</a:t>
                </a:r>
              </a:p>
              <a:p>
                <a:pPr algn="ctr">
                  <a:lnSpc>
                    <a:spcPct val="150000"/>
                  </a:lnSpc>
                </a:pPr>
                <a14:m>
                  <m:oMathPara xmlns:m="http://schemas.openxmlformats.org/officeDocument/2006/math">
                    <m:oMathParaPr>
                      <m:jc m:val="centerGroup"/>
                    </m:oMathParaPr>
                    <m:oMath xmlns:m="http://schemas.openxmlformats.org/officeDocument/2006/math">
                      <m:r>
                        <a:rPr lang="en-US" i="1" dirty="0">
                          <a:latin typeface="Cambria Math" panose="02040503050406030204" pitchFamily="18" charset="0"/>
                          <a:ea typeface="Cambria Math" panose="02040503050406030204" pitchFamily="18" charset="0"/>
                          <a:cs typeface="Tahoma" panose="020B0604030504040204" pitchFamily="34" charset="0"/>
                        </a:rPr>
                        <m:t>~</m:t>
                      </m:r>
                      <m:r>
                        <a:rPr lang="en-US" b="0" i="1" dirty="0" smtClean="0">
                          <a:latin typeface="Cambria Math" panose="02040503050406030204" pitchFamily="18" charset="0"/>
                          <a:ea typeface="Cambria Math" panose="02040503050406030204" pitchFamily="18" charset="0"/>
                          <a:cs typeface="Tahoma" panose="020B0604030504040204" pitchFamily="34" charset="0"/>
                        </a:rPr>
                        <m:t>9 </m:t>
                      </m:r>
                      <m:r>
                        <a:rPr lang="en-US" b="0" i="1" dirty="0" smtClean="0">
                          <a:latin typeface="Cambria Math" panose="02040503050406030204" pitchFamily="18" charset="0"/>
                          <a:ea typeface="Cambria Math" panose="02040503050406030204" pitchFamily="18" charset="0"/>
                          <a:cs typeface="Tahoma" panose="020B0604030504040204" pitchFamily="34" charset="0"/>
                        </a:rPr>
                        <m:t>𝑑𝑎𝑦𝑠</m:t>
                      </m:r>
                    </m:oMath>
                  </m:oMathPara>
                </a14:m>
                <a:endParaRPr lang="en-US" dirty="0">
                  <a:latin typeface="+mj-lt"/>
                  <a:ea typeface="Verdana" panose="020B0604030504040204" pitchFamily="34" charset="0"/>
                  <a:cs typeface="Tahoma" panose="020B0604030504040204" pitchFamily="34" charset="0"/>
                </a:endParaRPr>
              </a:p>
              <a:p>
                <a:pPr algn="ctr">
                  <a:lnSpc>
                    <a:spcPct val="150000"/>
                  </a:lnSpc>
                </a:pPr>
                <a:endParaRPr lang="en-US" b="1" dirty="0">
                  <a:solidFill>
                    <a:srgbClr val="0033A0"/>
                  </a:solidFill>
                  <a:latin typeface="+mj-lt"/>
                  <a:ea typeface="Verdana" panose="020B0604030504040204" pitchFamily="34" charset="0"/>
                  <a:cs typeface="Tahoma" panose="020B0604030504040204" pitchFamily="34" charset="0"/>
                </a:endParaRPr>
              </a:p>
              <a:p>
                <a:pPr algn="ctr">
                  <a:lnSpc>
                    <a:spcPct val="150000"/>
                  </a:lnSpc>
                </a:pPr>
                <a:r>
                  <a:rPr lang="en-US" b="1" dirty="0">
                    <a:solidFill>
                      <a:srgbClr val="0033A0"/>
                    </a:solidFill>
                    <a:latin typeface="+mj-lt"/>
                    <a:ea typeface="Verdana" panose="020B0604030504040204" pitchFamily="34" charset="0"/>
                    <a:cs typeface="Tahoma" panose="020B0604030504040204" pitchFamily="34" charset="0"/>
                  </a:rPr>
                  <a:t>Dose rate:</a:t>
                </a:r>
              </a:p>
              <a:p>
                <a:pPr algn="ctr">
                  <a:lnSpc>
                    <a:spcPct val="150000"/>
                  </a:lnSpc>
                </a:pPr>
                <a14:m>
                  <m:oMath xmlns:m="http://schemas.openxmlformats.org/officeDocument/2006/math">
                    <m:r>
                      <a:rPr lang="en-US" i="1" dirty="0">
                        <a:latin typeface="Cambria Math" panose="02040503050406030204" pitchFamily="18" charset="0"/>
                        <a:ea typeface="Cambria Math" panose="02040503050406030204" pitchFamily="18" charset="0"/>
                        <a:cs typeface="Tahoma" panose="020B0604030504040204" pitchFamily="34" charset="0"/>
                      </a:rPr>
                      <m:t>~</m:t>
                    </m:r>
                    <m:r>
                      <a:rPr lang="en-US" b="0" i="1" dirty="0" smtClean="0">
                        <a:latin typeface="Cambria Math" panose="02040503050406030204" pitchFamily="18" charset="0"/>
                        <a:ea typeface="Cambria Math" panose="02040503050406030204" pitchFamily="18" charset="0"/>
                        <a:cs typeface="Tahoma" panose="020B0604030504040204" pitchFamily="34" charset="0"/>
                      </a:rPr>
                      <m:t>55 </m:t>
                    </m:r>
                    <m:r>
                      <a:rPr lang="en-US" b="0" i="1" dirty="0" smtClean="0">
                        <a:latin typeface="Cambria Math" panose="02040503050406030204" pitchFamily="18" charset="0"/>
                        <a:ea typeface="Cambria Math" panose="02040503050406030204" pitchFamily="18" charset="0"/>
                        <a:cs typeface="Tahoma" panose="020B0604030504040204" pitchFamily="34" charset="0"/>
                      </a:rPr>
                      <m:t>𝑘𝐺𝑦</m:t>
                    </m:r>
                    <m:r>
                      <a:rPr lang="en-US" b="0" i="1" dirty="0" smtClean="0">
                        <a:latin typeface="Cambria Math" panose="02040503050406030204" pitchFamily="18" charset="0"/>
                        <a:ea typeface="Cambria Math" panose="02040503050406030204" pitchFamily="18" charset="0"/>
                        <a:cs typeface="Tahoma" panose="020B0604030504040204" pitchFamily="34" charset="0"/>
                      </a:rPr>
                      <m:t>/</m:t>
                    </m:r>
                    <m:r>
                      <a:rPr lang="en-US" b="0" i="1" dirty="0" smtClean="0">
                        <a:latin typeface="Cambria Math" panose="02040503050406030204" pitchFamily="18" charset="0"/>
                        <a:ea typeface="Cambria Math" panose="02040503050406030204" pitchFamily="18" charset="0"/>
                        <a:cs typeface="Tahoma" panose="020B0604030504040204" pitchFamily="34" charset="0"/>
                      </a:rPr>
                      <m:t>h</m:t>
                    </m:r>
                  </m:oMath>
                </a14:m>
                <a:r>
                  <a:rPr lang="en-US" dirty="0">
                    <a:ea typeface="Verdana" panose="020B0604030504040204" pitchFamily="34" charset="0"/>
                    <a:cs typeface="Tahoma" panose="020B0604030504040204" pitchFamily="34" charset="0"/>
                  </a:rPr>
                  <a:t> </a:t>
                </a:r>
                <a14:m>
                  <m:oMath xmlns:m="http://schemas.openxmlformats.org/officeDocument/2006/math">
                    <m:r>
                      <a:rPr lang="en-US" b="0" i="0" dirty="0" smtClean="0">
                        <a:latin typeface="Cambria Math" panose="02040503050406030204" pitchFamily="18" charset="0"/>
                        <a:ea typeface="Cambria Math" panose="02040503050406030204" pitchFamily="18" charset="0"/>
                        <a:cs typeface="Tahoma" panose="020B0604030504040204" pitchFamily="34" charset="0"/>
                      </a:rPr>
                      <m:t>(</m:t>
                    </m:r>
                    <m:sSub>
                      <m:sSubPr>
                        <m:ctrlPr>
                          <a:rPr lang="en-US" i="1" dirty="0" smtClean="0">
                            <a:latin typeface="Cambria Math" panose="02040503050406030204" pitchFamily="18" charset="0"/>
                            <a:ea typeface="Cambria Math" panose="02040503050406030204" pitchFamily="18" charset="0"/>
                            <a:cs typeface="Tahoma" panose="020B0604030504040204" pitchFamily="34" charset="0"/>
                          </a:rPr>
                        </m:ctrlPr>
                      </m:sSubPr>
                      <m:e>
                        <m:r>
                          <a:rPr lang="en-US" b="0" i="1" dirty="0" smtClean="0">
                            <a:latin typeface="Cambria Math" panose="02040503050406030204" pitchFamily="18" charset="0"/>
                            <a:ea typeface="Cambria Math" panose="02040503050406030204" pitchFamily="18" charset="0"/>
                            <a:cs typeface="Tahoma" panose="020B0604030504040204" pitchFamily="34" charset="0"/>
                          </a:rPr>
                          <m:t>𝑆𝑖𝑂</m:t>
                        </m:r>
                      </m:e>
                      <m:sub>
                        <m:r>
                          <a:rPr lang="en-US" b="0" i="1" dirty="0" smtClean="0">
                            <a:latin typeface="Cambria Math" panose="02040503050406030204" pitchFamily="18" charset="0"/>
                            <a:ea typeface="Cambria Math" panose="02040503050406030204" pitchFamily="18" charset="0"/>
                            <a:cs typeface="Tahoma" panose="020B0604030504040204" pitchFamily="34" charset="0"/>
                          </a:rPr>
                          <m:t>2</m:t>
                        </m:r>
                      </m:sub>
                    </m:sSub>
                    <m:r>
                      <a:rPr lang="en-US" b="0" i="1" dirty="0" smtClean="0">
                        <a:latin typeface="Cambria Math" panose="02040503050406030204" pitchFamily="18" charset="0"/>
                        <a:ea typeface="Cambria Math" panose="02040503050406030204" pitchFamily="18" charset="0"/>
                        <a:cs typeface="Tahoma" panose="020B0604030504040204" pitchFamily="34" charset="0"/>
                      </a:rPr>
                      <m:t>)</m:t>
                    </m:r>
                  </m:oMath>
                </a14:m>
                <a:endParaRPr lang="en-US" dirty="0">
                  <a:latin typeface="+mj-lt"/>
                  <a:ea typeface="Verdana" panose="020B0604030504040204" pitchFamily="34" charset="0"/>
                  <a:cs typeface="Tahoma" panose="020B0604030504040204" pitchFamily="34" charset="0"/>
                </a:endParaRPr>
              </a:p>
            </p:txBody>
          </p:sp>
        </mc:Choice>
        <mc:Fallback xmlns="">
          <p:sp>
            <p:nvSpPr>
              <p:cNvPr id="6" name="TextBox 5">
                <a:extLst>
                  <a:ext uri="{FF2B5EF4-FFF2-40B4-BE49-F238E27FC236}">
                    <a16:creationId xmlns:a16="http://schemas.microsoft.com/office/drawing/2014/main" id="{AF9E977D-0576-A430-F5E7-01D85E709DE1}"/>
                  </a:ext>
                </a:extLst>
              </p:cNvPr>
              <p:cNvSpPr txBox="1">
                <a:spLocks noRot="1" noChangeAspect="1" noMove="1" noResize="1" noEditPoints="1" noAdjustHandles="1" noChangeArrowheads="1" noChangeShapeType="1" noTextEdit="1"/>
              </p:cNvSpPr>
              <p:nvPr/>
            </p:nvSpPr>
            <p:spPr>
              <a:xfrm>
                <a:off x="321199" y="1789783"/>
                <a:ext cx="2421016" cy="4006815"/>
              </a:xfrm>
              <a:prstGeom prst="roundRect">
                <a:avLst/>
              </a:prstGeom>
              <a:blipFill>
                <a:blip r:embed="rId4"/>
                <a:stretch>
                  <a:fillRect/>
                </a:stretch>
              </a:blipFill>
              <a:ln w="28575">
                <a:solidFill>
                  <a:srgbClr val="0033A0"/>
                </a:solidFill>
              </a:ln>
            </p:spPr>
            <p:txBody>
              <a:bodyPr/>
              <a:lstStyle/>
              <a:p>
                <a:r>
                  <a:rPr lang="en-GB">
                    <a:noFill/>
                  </a:rPr>
                  <a:t> </a:t>
                </a:r>
              </a:p>
            </p:txBody>
          </p:sp>
        </mc:Fallback>
      </mc:AlternateContent>
    </p:spTree>
    <p:extLst>
      <p:ext uri="{BB962C8B-B14F-4D97-AF65-F5344CB8AC3E}">
        <p14:creationId xmlns:p14="http://schemas.microsoft.com/office/powerpoint/2010/main" val="453842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A477E-739E-2E0E-612D-14DF3B5B0391}"/>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22458654-EDA5-F936-1C85-33173D800047}"/>
              </a:ext>
            </a:extLst>
          </p:cNvPr>
          <p:cNvPicPr>
            <a:picLocks noChangeAspect="1"/>
          </p:cNvPicPr>
          <p:nvPr/>
        </p:nvPicPr>
        <p:blipFill>
          <a:blip r:embed="rId2"/>
          <a:stretch>
            <a:fillRect/>
          </a:stretch>
        </p:blipFill>
        <p:spPr>
          <a:xfrm>
            <a:off x="854635" y="4699476"/>
            <a:ext cx="3387506" cy="1875626"/>
          </a:xfrm>
          <a:prstGeom prst="rect">
            <a:avLst/>
          </a:prstGeom>
        </p:spPr>
      </p:pic>
      <p:sp>
        <p:nvSpPr>
          <p:cNvPr id="3" name="Slide Number Placeholder 1">
            <a:extLst>
              <a:ext uri="{FF2B5EF4-FFF2-40B4-BE49-F238E27FC236}">
                <a16:creationId xmlns:a16="http://schemas.microsoft.com/office/drawing/2014/main" id="{E3A5359C-2425-6D2A-661F-A068968373E7}"/>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12</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A4172BCA-442A-E89C-4F38-04C743CD58CA}"/>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Static X-ray test </a:t>
            </a:r>
            <a:r>
              <a:rPr lang="en-GB" sz="2400" dirty="0">
                <a:solidFill>
                  <a:srgbClr val="0033A0"/>
                </a:solidFill>
                <a:latin typeface="Optima" pitchFamily="2" charset="0"/>
                <a:cs typeface="Arial" panose="020B0604020202020204" pitchFamily="34" charset="0"/>
              </a:rPr>
              <a:t>– Results</a:t>
            </a:r>
            <a:endParaRPr lang="en-GB" sz="2400" b="1" dirty="0">
              <a:solidFill>
                <a:srgbClr val="0033A0"/>
              </a:solidFill>
              <a:latin typeface="Optima" pitchFamily="2" charset="0"/>
              <a:cs typeface="Arial" panose="020B0604020202020204" pitchFamily="34" charset="0"/>
            </a:endParaRPr>
          </a:p>
        </p:txBody>
      </p:sp>
      <p:pic>
        <p:nvPicPr>
          <p:cNvPr id="6" name="Picture 5" descr="A diagram of different colored lines&#10;&#10;AI-generated content may be incorrect.">
            <a:extLst>
              <a:ext uri="{FF2B5EF4-FFF2-40B4-BE49-F238E27FC236}">
                <a16:creationId xmlns:a16="http://schemas.microsoft.com/office/drawing/2014/main" id="{4E86FC80-FC3D-A094-3186-1DB468A56F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643" y="864301"/>
            <a:ext cx="5280257" cy="3692877"/>
          </a:xfrm>
          <a:prstGeom prst="rect">
            <a:avLst/>
          </a:prstGeom>
        </p:spPr>
      </p:pic>
      <p:pic>
        <p:nvPicPr>
          <p:cNvPr id="8" name="Picture 7" descr="A graph of a temperature&#10;&#10;AI-generated content may be incorrect.">
            <a:extLst>
              <a:ext uri="{FF2B5EF4-FFF2-40B4-BE49-F238E27FC236}">
                <a16:creationId xmlns:a16="http://schemas.microsoft.com/office/drawing/2014/main" id="{CC42884C-C03E-A00C-E788-22325ADE58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9645" y="3860897"/>
            <a:ext cx="3743415" cy="2612396"/>
          </a:xfrm>
          <a:prstGeom prst="rect">
            <a:avLst/>
          </a:prstGeom>
        </p:spPr>
      </p:pic>
      <p:grpSp>
        <p:nvGrpSpPr>
          <p:cNvPr id="39" name="Group 38">
            <a:extLst>
              <a:ext uri="{FF2B5EF4-FFF2-40B4-BE49-F238E27FC236}">
                <a16:creationId xmlns:a16="http://schemas.microsoft.com/office/drawing/2014/main" id="{7EC9167A-E446-140E-A88A-47AFFE659B89}"/>
              </a:ext>
            </a:extLst>
          </p:cNvPr>
          <p:cNvGrpSpPr/>
          <p:nvPr/>
        </p:nvGrpSpPr>
        <p:grpSpPr>
          <a:xfrm>
            <a:off x="5587300" y="58116"/>
            <a:ext cx="3933826" cy="2295524"/>
            <a:chOff x="0" y="828676"/>
            <a:chExt cx="3933826" cy="2295524"/>
          </a:xfrm>
        </p:grpSpPr>
        <p:sp>
          <p:nvSpPr>
            <p:cNvPr id="16" name="Thought Bubble: Cloud 15">
              <a:extLst>
                <a:ext uri="{FF2B5EF4-FFF2-40B4-BE49-F238E27FC236}">
                  <a16:creationId xmlns:a16="http://schemas.microsoft.com/office/drawing/2014/main" id="{7386812C-DC50-2653-B734-0B77E9A365F4}"/>
                </a:ext>
              </a:extLst>
            </p:cNvPr>
            <p:cNvSpPr/>
            <p:nvPr/>
          </p:nvSpPr>
          <p:spPr>
            <a:xfrm>
              <a:off x="0" y="828676"/>
              <a:ext cx="3933826" cy="2295524"/>
            </a:xfrm>
            <a:prstGeom prst="cloudCallout">
              <a:avLst>
                <a:gd name="adj1" fmla="val -55180"/>
                <a:gd name="adj2" fmla="val 42235"/>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descr="A picture containing person, dark, light&#10;&#10;Description automatically generated">
              <a:extLst>
                <a:ext uri="{FF2B5EF4-FFF2-40B4-BE49-F238E27FC236}">
                  <a16:creationId xmlns:a16="http://schemas.microsoft.com/office/drawing/2014/main" id="{2B1A0943-37CF-4D07-D101-5D7281DBCA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542" y="1155268"/>
              <a:ext cx="2801260" cy="1718539"/>
            </a:xfrm>
            <a:prstGeom prst="rect">
              <a:avLst/>
            </a:prstGeom>
          </p:spPr>
        </p:pic>
        <p:cxnSp>
          <p:nvCxnSpPr>
            <p:cNvPr id="27" name="Straight Connector 26">
              <a:extLst>
                <a:ext uri="{FF2B5EF4-FFF2-40B4-BE49-F238E27FC236}">
                  <a16:creationId xmlns:a16="http://schemas.microsoft.com/office/drawing/2014/main" id="{D24F929C-0351-FD05-37E5-EEF71002A54A}"/>
                </a:ext>
              </a:extLst>
            </p:cNvPr>
            <p:cNvCxnSpPr>
              <a:cxnSpLocks/>
            </p:cNvCxnSpPr>
            <p:nvPr/>
          </p:nvCxnSpPr>
          <p:spPr>
            <a:xfrm>
              <a:off x="2457294" y="1891874"/>
              <a:ext cx="187481" cy="0"/>
            </a:xfrm>
            <a:prstGeom prst="line">
              <a:avLst/>
            </a:prstGeom>
            <a:ln w="9525">
              <a:solidFill>
                <a:srgbClr val="3810E0"/>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7E15582-2D58-2E3A-DB46-186394A25DDD}"/>
                </a:ext>
              </a:extLst>
            </p:cNvPr>
            <p:cNvSpPr txBox="1"/>
            <p:nvPr/>
          </p:nvSpPr>
          <p:spPr>
            <a:xfrm>
              <a:off x="2644775" y="1753374"/>
              <a:ext cx="322524" cy="276999"/>
            </a:xfrm>
            <a:prstGeom prst="rect">
              <a:avLst/>
            </a:prstGeom>
            <a:noFill/>
          </p:spPr>
          <p:txBody>
            <a:bodyPr wrap="none" rtlCol="0">
              <a:spAutoFit/>
            </a:bodyPr>
            <a:lstStyle/>
            <a:p>
              <a:r>
                <a:rPr lang="en-GB" sz="1200" dirty="0">
                  <a:latin typeface="+mj-lt"/>
                </a:rPr>
                <a:t>V</a:t>
              </a:r>
              <a:r>
                <a:rPr lang="en-GB" sz="1200" baseline="-25000" dirty="0">
                  <a:latin typeface="+mj-lt"/>
                </a:rPr>
                <a:t>0</a:t>
              </a:r>
            </a:p>
          </p:txBody>
        </p:sp>
        <p:cxnSp>
          <p:nvCxnSpPr>
            <p:cNvPr id="33" name="Straight Connector 32">
              <a:extLst>
                <a:ext uri="{FF2B5EF4-FFF2-40B4-BE49-F238E27FC236}">
                  <a16:creationId xmlns:a16="http://schemas.microsoft.com/office/drawing/2014/main" id="{D1AE07B1-3B2F-2D86-5213-D93FA9124AD4}"/>
                </a:ext>
              </a:extLst>
            </p:cNvPr>
            <p:cNvCxnSpPr>
              <a:cxnSpLocks/>
            </p:cNvCxnSpPr>
            <p:nvPr/>
          </p:nvCxnSpPr>
          <p:spPr>
            <a:xfrm>
              <a:off x="2457293" y="2063296"/>
              <a:ext cx="187481"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A64CC365-21E6-31D0-9E79-DA593C7115B2}"/>
                </a:ext>
              </a:extLst>
            </p:cNvPr>
            <p:cNvSpPr txBox="1"/>
            <p:nvPr/>
          </p:nvSpPr>
          <p:spPr>
            <a:xfrm>
              <a:off x="2646624" y="1924796"/>
              <a:ext cx="322524" cy="276999"/>
            </a:xfrm>
            <a:prstGeom prst="rect">
              <a:avLst/>
            </a:prstGeom>
            <a:noFill/>
          </p:spPr>
          <p:txBody>
            <a:bodyPr wrap="none" rtlCol="0">
              <a:spAutoFit/>
            </a:bodyPr>
            <a:lstStyle/>
            <a:p>
              <a:r>
                <a:rPr lang="en-GB" sz="1200" dirty="0">
                  <a:latin typeface="+mj-lt"/>
                </a:rPr>
                <a:t>V</a:t>
              </a:r>
              <a:r>
                <a:rPr lang="en-GB" sz="1200" baseline="-25000" dirty="0">
                  <a:latin typeface="+mj-lt"/>
                </a:rPr>
                <a:t>1</a:t>
              </a:r>
            </a:p>
          </p:txBody>
        </p:sp>
        <p:sp>
          <p:nvSpPr>
            <p:cNvPr id="38" name="TextBox 37">
              <a:extLst>
                <a:ext uri="{FF2B5EF4-FFF2-40B4-BE49-F238E27FC236}">
                  <a16:creationId xmlns:a16="http://schemas.microsoft.com/office/drawing/2014/main" id="{C6027993-EC01-C0F5-11BB-D603CDD8EF03}"/>
                </a:ext>
              </a:extLst>
            </p:cNvPr>
            <p:cNvSpPr txBox="1"/>
            <p:nvPr/>
          </p:nvSpPr>
          <p:spPr>
            <a:xfrm>
              <a:off x="1748755" y="2650559"/>
              <a:ext cx="436311" cy="307777"/>
            </a:xfrm>
            <a:prstGeom prst="rect">
              <a:avLst/>
            </a:prstGeom>
            <a:solidFill>
              <a:schemeClr val="bg1"/>
            </a:solidFill>
            <a:effectLst/>
          </p:spPr>
          <p:txBody>
            <a:bodyPr wrap="square" rtlCol="0" anchor="ctr">
              <a:spAutoFit/>
            </a:bodyPr>
            <a:lstStyle/>
            <a:p>
              <a:pPr algn="ctr"/>
              <a:r>
                <a:rPr lang="en-US" sz="1400" b="1" dirty="0">
                  <a:solidFill>
                    <a:srgbClr val="E600B5"/>
                  </a:solidFill>
                  <a:latin typeface="+mj-lt"/>
                  <a:ea typeface="Verdana" panose="020B0604030504040204" pitchFamily="34" charset="0"/>
                  <a:cs typeface="Tahoma" panose="020B0604030504040204" pitchFamily="34" charset="0"/>
                </a:rPr>
                <a:t>ME</a:t>
              </a:r>
            </a:p>
          </p:txBody>
        </p:sp>
        <p:cxnSp>
          <p:nvCxnSpPr>
            <p:cNvPr id="36" name="Straight Arrow Connector 35">
              <a:extLst>
                <a:ext uri="{FF2B5EF4-FFF2-40B4-BE49-F238E27FC236}">
                  <a16:creationId xmlns:a16="http://schemas.microsoft.com/office/drawing/2014/main" id="{458AF3AE-0EA4-9657-5385-1BBC4CD43667}"/>
                </a:ext>
              </a:extLst>
            </p:cNvPr>
            <p:cNvCxnSpPr>
              <a:cxnSpLocks/>
            </p:cNvCxnSpPr>
            <p:nvPr/>
          </p:nvCxnSpPr>
          <p:spPr>
            <a:xfrm>
              <a:off x="1834366" y="2573338"/>
              <a:ext cx="265091" cy="0"/>
            </a:xfrm>
            <a:prstGeom prst="straightConnector1">
              <a:avLst/>
            </a:prstGeom>
            <a:ln w="28575">
              <a:solidFill>
                <a:srgbClr val="E600B5"/>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0F62C94F-A30B-CAD2-7D6F-7FF51DB6AFBE}"/>
                  </a:ext>
                </a:extLst>
              </p:cNvPr>
              <p:cNvSpPr txBox="1"/>
              <p:nvPr/>
            </p:nvSpPr>
            <p:spPr>
              <a:xfrm>
                <a:off x="5046766" y="2429839"/>
                <a:ext cx="6832813" cy="1815882"/>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b="1" dirty="0">
                    <a:latin typeface="+mj-lt"/>
                    <a:cs typeface="Arial" panose="020B0604020202020204" pitchFamily="34" charset="0"/>
                  </a:rPr>
                  <a:t>Reduction in ME </a:t>
                </a:r>
                <a:r>
                  <a:rPr lang="en-US" sz="1600" dirty="0">
                    <a:latin typeface="+mj-lt"/>
                    <a:cs typeface="Arial" panose="020B0604020202020204" pitchFamily="34" charset="0"/>
                  </a:rPr>
                  <a:t>strongly dependent on temperature</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RMs at </a:t>
                </a:r>
                <a:r>
                  <a:rPr lang="en-US" sz="1600" b="1" dirty="0">
                    <a:latin typeface="+mj-lt"/>
                    <a:cs typeface="Arial" panose="020B0604020202020204" pitchFamily="34" charset="0"/>
                  </a:rPr>
                  <a:t>intermediate temperature </a:t>
                </a:r>
                <a:r>
                  <a:rPr lang="en-US" sz="1600" dirty="0">
                    <a:latin typeface="+mj-lt"/>
                    <a:cs typeface="Arial" panose="020B0604020202020204" pitchFamily="34" charset="0"/>
                  </a:rPr>
                  <a:t>range [50°C - 150°C] </a:t>
                </a:r>
                <a:r>
                  <a:rPr lang="en-US" sz="1600" b="1" dirty="0">
                    <a:latin typeface="+mj-lt"/>
                    <a:cs typeface="Arial" panose="020B0604020202020204" pitchFamily="34" charset="0"/>
                  </a:rPr>
                  <a:t>degrades faster </a:t>
                </a:r>
                <a:r>
                  <a:rPr lang="en-US" sz="1600" dirty="0">
                    <a:latin typeface="+mj-lt"/>
                    <a:cs typeface="Arial" panose="020B0604020202020204" pitchFamily="34" charset="0"/>
                  </a:rPr>
                  <a:t>than RM at room temperature</a:t>
                </a:r>
              </a:p>
              <a:p>
                <a:pPr lvl="1">
                  <a:buClr>
                    <a:srgbClr val="E500B5"/>
                  </a:buClr>
                </a:pPr>
                <a:endParaRPr lang="en-US" sz="1600" dirty="0">
                  <a:latin typeface="+mj-lt"/>
                  <a:cs typeface="Arial" panose="020B0604020202020204" pitchFamily="34" charset="0"/>
                </a:endParaRPr>
              </a:p>
              <a:p>
                <a:pPr marL="742950" lvl="1" indent="-285750">
                  <a:buClr>
                    <a:srgbClr val="33CC33"/>
                  </a:buClr>
                  <a:buFont typeface="Wingdings" panose="05000000000000000000" pitchFamily="2" charset="2"/>
                  <a:buChar char="ü"/>
                </a:pPr>
                <a:r>
                  <a:rPr lang="en-US" sz="1600" dirty="0">
                    <a:latin typeface="+mj-lt"/>
                    <a:cs typeface="Arial" panose="020B0604020202020204" pitchFamily="34" charset="0"/>
                  </a:rPr>
                  <a:t>One hour annealing at </a:t>
                </a:r>
                <a14:m>
                  <m:oMath xmlns:m="http://schemas.openxmlformats.org/officeDocument/2006/math">
                    <m:r>
                      <a:rPr lang="en-US" sz="1600" i="1" smtClean="0">
                        <a:latin typeface="Cambria Math" panose="02040503050406030204" pitchFamily="18" charset="0"/>
                        <a:ea typeface="Cambria Math" panose="02040503050406030204" pitchFamily="18" charset="0"/>
                        <a:cs typeface="Arial" panose="020B0604020202020204" pitchFamily="34" charset="0"/>
                      </a:rPr>
                      <m:t>~</m:t>
                    </m:r>
                  </m:oMath>
                </a14:m>
                <a:r>
                  <a:rPr lang="en-US" sz="1600" dirty="0">
                    <a:latin typeface="+mj-lt"/>
                    <a:cs typeface="Arial" panose="020B0604020202020204" pitchFamily="34" charset="0"/>
                  </a:rPr>
                  <a:t>270°C effectively restores ME to pre-</a:t>
                </a:r>
                <a:r>
                  <a:rPr lang="en-US" sz="1600" dirty="0" err="1">
                    <a:latin typeface="+mj-lt"/>
                    <a:cs typeface="Arial" panose="020B0604020202020204" pitchFamily="34" charset="0"/>
                  </a:rPr>
                  <a:t>irrad</a:t>
                </a:r>
                <a:r>
                  <a:rPr lang="en-US" sz="1600" dirty="0">
                    <a:latin typeface="+mj-lt"/>
                    <a:cs typeface="Arial" panose="020B0604020202020204" pitchFamily="34" charset="0"/>
                  </a:rPr>
                  <a:t> values </a:t>
                </a:r>
              </a:p>
            </p:txBody>
          </p:sp>
        </mc:Choice>
        <mc:Fallback xmlns="">
          <p:sp>
            <p:nvSpPr>
              <p:cNvPr id="40" name="TextBox 39">
                <a:extLst>
                  <a:ext uri="{FF2B5EF4-FFF2-40B4-BE49-F238E27FC236}">
                    <a16:creationId xmlns:a16="http://schemas.microsoft.com/office/drawing/2014/main" id="{0F62C94F-A30B-CAD2-7D6F-7FF51DB6AFBE}"/>
                  </a:ext>
                </a:extLst>
              </p:cNvPr>
              <p:cNvSpPr txBox="1">
                <a:spLocks noRot="1" noChangeAspect="1" noMove="1" noResize="1" noEditPoints="1" noAdjustHandles="1" noChangeArrowheads="1" noChangeShapeType="1" noTextEdit="1"/>
              </p:cNvSpPr>
              <p:nvPr/>
            </p:nvSpPr>
            <p:spPr>
              <a:xfrm>
                <a:off x="5046766" y="2429839"/>
                <a:ext cx="6832813" cy="1815882"/>
              </a:xfrm>
              <a:prstGeom prst="rect">
                <a:avLst/>
              </a:prstGeom>
              <a:blipFill>
                <a:blip r:embed="rId6"/>
                <a:stretch>
                  <a:fillRect t="-1010" b="-3704"/>
                </a:stretch>
              </a:blipFill>
              <a:effectLst/>
            </p:spPr>
            <p:txBody>
              <a:bodyPr/>
              <a:lstStyle/>
              <a:p>
                <a:r>
                  <a:rPr lang="en-GB">
                    <a:noFill/>
                  </a:rPr>
                  <a:t> </a:t>
                </a:r>
              </a:p>
            </p:txBody>
          </p:sp>
        </mc:Fallback>
      </mc:AlternateContent>
      <p:sp>
        <p:nvSpPr>
          <p:cNvPr id="41" name="TextBox 40">
            <a:extLst>
              <a:ext uri="{FF2B5EF4-FFF2-40B4-BE49-F238E27FC236}">
                <a16:creationId xmlns:a16="http://schemas.microsoft.com/office/drawing/2014/main" id="{3E00A731-4E9A-144C-3962-87E394D706B1}"/>
              </a:ext>
            </a:extLst>
          </p:cNvPr>
          <p:cNvSpPr txBox="1"/>
          <p:nvPr/>
        </p:nvSpPr>
        <p:spPr>
          <a:xfrm>
            <a:off x="4242142" y="4986303"/>
            <a:ext cx="3987504" cy="1323439"/>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b="1" dirty="0">
                <a:latin typeface="+mj-lt"/>
                <a:cs typeface="Arial" panose="020B0604020202020204" pitchFamily="34" charset="0"/>
              </a:rPr>
              <a:t>Pinch-off of the p-slab caused by positive charge accumulation</a:t>
            </a:r>
          </a:p>
          <a:p>
            <a:pPr marL="628650" lvl="1" indent="-171450">
              <a:buClr>
                <a:srgbClr val="E500B5"/>
              </a:buClr>
              <a:buFont typeface="Arial" panose="020B0604020202020204" pitchFamily="34" charset="0"/>
              <a:buChar char="•"/>
            </a:pPr>
            <a:endParaRPr lang="en-US" sz="1600" b="1"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Increase in the breakdown voltage confirms the pinch-off mechanism</a:t>
            </a:r>
          </a:p>
        </p:txBody>
      </p:sp>
      <p:grpSp>
        <p:nvGrpSpPr>
          <p:cNvPr id="14" name="Group 13">
            <a:extLst>
              <a:ext uri="{FF2B5EF4-FFF2-40B4-BE49-F238E27FC236}">
                <a16:creationId xmlns:a16="http://schemas.microsoft.com/office/drawing/2014/main" id="{B6D83767-05F5-5D74-693A-ACDB31B9D86E}"/>
              </a:ext>
            </a:extLst>
          </p:cNvPr>
          <p:cNvGrpSpPr/>
          <p:nvPr/>
        </p:nvGrpSpPr>
        <p:grpSpPr>
          <a:xfrm>
            <a:off x="799343" y="805534"/>
            <a:ext cx="4646350" cy="369332"/>
            <a:chOff x="799343" y="805534"/>
            <a:chExt cx="4646350" cy="369332"/>
          </a:xfrm>
        </p:grpSpPr>
        <p:sp>
          <p:nvSpPr>
            <p:cNvPr id="7" name="TextBox 6">
              <a:extLst>
                <a:ext uri="{FF2B5EF4-FFF2-40B4-BE49-F238E27FC236}">
                  <a16:creationId xmlns:a16="http://schemas.microsoft.com/office/drawing/2014/main" id="{A1421C87-9F71-C291-67E8-63DF29597326}"/>
                </a:ext>
              </a:extLst>
            </p:cNvPr>
            <p:cNvSpPr txBox="1"/>
            <p:nvPr/>
          </p:nvSpPr>
          <p:spPr>
            <a:xfrm>
              <a:off x="799343" y="805534"/>
              <a:ext cx="1017346" cy="369332"/>
            </a:xfrm>
            <a:prstGeom prst="rect">
              <a:avLst/>
            </a:prstGeom>
            <a:noFill/>
          </p:spPr>
          <p:txBody>
            <a:bodyPr wrap="square" rtlCol="0" anchor="ctr">
              <a:spAutoFit/>
            </a:bodyPr>
            <a:lstStyle/>
            <a:p>
              <a:pPr algn="ctr"/>
              <a:r>
                <a:rPr lang="en-US" b="1" dirty="0">
                  <a:latin typeface="+mj-lt"/>
                </a:rPr>
                <a:t>pre-irrad</a:t>
              </a:r>
              <a:endParaRPr lang="en-GB" b="1" dirty="0">
                <a:latin typeface="+mj-lt"/>
              </a:endParaRPr>
            </a:p>
          </p:txBody>
        </p:sp>
        <p:sp>
          <p:nvSpPr>
            <p:cNvPr id="10" name="TextBox 9">
              <a:extLst>
                <a:ext uri="{FF2B5EF4-FFF2-40B4-BE49-F238E27FC236}">
                  <a16:creationId xmlns:a16="http://schemas.microsoft.com/office/drawing/2014/main" id="{E2E56A54-0E24-7BF8-BE1D-5171443E5FC5}"/>
                </a:ext>
              </a:extLst>
            </p:cNvPr>
            <p:cNvSpPr txBox="1"/>
            <p:nvPr/>
          </p:nvSpPr>
          <p:spPr>
            <a:xfrm>
              <a:off x="2548388" y="805534"/>
              <a:ext cx="1017346" cy="369332"/>
            </a:xfrm>
            <a:prstGeom prst="rect">
              <a:avLst/>
            </a:prstGeom>
            <a:noFill/>
          </p:spPr>
          <p:txBody>
            <a:bodyPr wrap="square" rtlCol="0" anchor="ctr">
              <a:spAutoFit/>
            </a:bodyPr>
            <a:lstStyle/>
            <a:p>
              <a:pPr algn="ctr"/>
              <a:r>
                <a:rPr lang="en-US" b="1" dirty="0">
                  <a:latin typeface="+mj-lt"/>
                </a:rPr>
                <a:t>irrad</a:t>
              </a:r>
              <a:endParaRPr lang="en-GB" b="1" dirty="0">
                <a:latin typeface="+mj-lt"/>
              </a:endParaRPr>
            </a:p>
          </p:txBody>
        </p:sp>
        <p:sp>
          <p:nvSpPr>
            <p:cNvPr id="11" name="TextBox 10">
              <a:extLst>
                <a:ext uri="{FF2B5EF4-FFF2-40B4-BE49-F238E27FC236}">
                  <a16:creationId xmlns:a16="http://schemas.microsoft.com/office/drawing/2014/main" id="{BD358ABE-060B-452C-8570-D23315B3281B}"/>
                </a:ext>
              </a:extLst>
            </p:cNvPr>
            <p:cNvSpPr txBox="1"/>
            <p:nvPr/>
          </p:nvSpPr>
          <p:spPr>
            <a:xfrm>
              <a:off x="4295244" y="805534"/>
              <a:ext cx="1150449" cy="369332"/>
            </a:xfrm>
            <a:prstGeom prst="rect">
              <a:avLst/>
            </a:prstGeom>
            <a:noFill/>
          </p:spPr>
          <p:txBody>
            <a:bodyPr wrap="square" rtlCol="0" anchor="ctr">
              <a:spAutoFit/>
            </a:bodyPr>
            <a:lstStyle/>
            <a:p>
              <a:pPr algn="ctr"/>
              <a:r>
                <a:rPr lang="en-US" b="1" dirty="0">
                  <a:latin typeface="+mj-lt"/>
                </a:rPr>
                <a:t>post-irrad</a:t>
              </a:r>
              <a:endParaRPr lang="en-GB" b="1" dirty="0">
                <a:latin typeface="+mj-lt"/>
              </a:endParaRPr>
            </a:p>
          </p:txBody>
        </p:sp>
      </p:grpSp>
    </p:spTree>
    <p:extLst>
      <p:ext uri="{BB962C8B-B14F-4D97-AF65-F5344CB8AC3E}">
        <p14:creationId xmlns:p14="http://schemas.microsoft.com/office/powerpoint/2010/main" val="281943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34203-8642-F2C5-2F22-359964DEC74F}"/>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ED8835AA-B6EF-EDBC-3B6B-9046B154A57A}"/>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13</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5D502D45-C4A2-FD1B-5C03-10E0700AB896}"/>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Dynamic X-ray test </a:t>
            </a:r>
            <a:r>
              <a:rPr lang="en-GB" sz="2400" dirty="0">
                <a:solidFill>
                  <a:srgbClr val="0033A0"/>
                </a:solidFill>
                <a:latin typeface="Optima" pitchFamily="2" charset="0"/>
                <a:cs typeface="Arial" panose="020B0604020202020204" pitchFamily="34" charset="0"/>
              </a:rPr>
              <a:t>– EO frequency response (S21)</a:t>
            </a:r>
            <a:endParaRPr lang="en-GB" sz="2400" b="1" dirty="0">
              <a:solidFill>
                <a:srgbClr val="0033A0"/>
              </a:solidFill>
              <a:latin typeface="Optima" pitchFamily="2" charset="0"/>
              <a:cs typeface="Arial" panose="020B0604020202020204" pitchFamily="34" charset="0"/>
            </a:endParaRPr>
          </a:p>
        </p:txBody>
      </p:sp>
      <p:pic>
        <p:nvPicPr>
          <p:cNvPr id="5" name="Picture 4" descr="A blue circle with a black arrow&#10;&#10;AI-generated content may be incorrect.">
            <a:extLst>
              <a:ext uri="{FF2B5EF4-FFF2-40B4-BE49-F238E27FC236}">
                <a16:creationId xmlns:a16="http://schemas.microsoft.com/office/drawing/2014/main" id="{97E4516C-63BA-391D-6862-05F7C70301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676" y="1068298"/>
            <a:ext cx="4299053" cy="941857"/>
          </a:xfrm>
          <a:prstGeom prst="rect">
            <a:avLst/>
          </a:prstGeom>
        </p:spPr>
      </p:pic>
      <p:pic>
        <p:nvPicPr>
          <p:cNvPr id="9" name="Picture 8" descr="A graph of a graph showing a number of waves&#10;&#10;AI-generated content may be incorrect.">
            <a:extLst>
              <a:ext uri="{FF2B5EF4-FFF2-40B4-BE49-F238E27FC236}">
                <a16:creationId xmlns:a16="http://schemas.microsoft.com/office/drawing/2014/main" id="{141F1EA0-58C5-872A-D2DC-DB456CDABE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6422" y="2092716"/>
            <a:ext cx="4410781" cy="3240000"/>
          </a:xfrm>
          <a:prstGeom prst="rect">
            <a:avLst/>
          </a:prstGeom>
        </p:spPr>
      </p:pic>
      <p:pic>
        <p:nvPicPr>
          <p:cNvPr id="11" name="Picture 10" descr="A diagram of a graph&#10;&#10;AI-generated content may be incorrect.">
            <a:extLst>
              <a:ext uri="{FF2B5EF4-FFF2-40B4-BE49-F238E27FC236}">
                <a16:creationId xmlns:a16="http://schemas.microsoft.com/office/drawing/2014/main" id="{519A8861-F7D3-CA0A-4DAA-EF1E36C6A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2372" y="2092716"/>
            <a:ext cx="4410782" cy="3240000"/>
          </a:xfrm>
          <a:prstGeom prst="rect">
            <a:avLst/>
          </a:prstGeom>
        </p:spPr>
      </p:pic>
      <p:sp>
        <p:nvSpPr>
          <p:cNvPr id="12" name="TextBox 11">
            <a:extLst>
              <a:ext uri="{FF2B5EF4-FFF2-40B4-BE49-F238E27FC236}">
                <a16:creationId xmlns:a16="http://schemas.microsoft.com/office/drawing/2014/main" id="{7685159D-0549-F003-B2A2-F75C4528D8FF}"/>
              </a:ext>
            </a:extLst>
          </p:cNvPr>
          <p:cNvSpPr txBox="1"/>
          <p:nvPr/>
        </p:nvSpPr>
        <p:spPr>
          <a:xfrm>
            <a:off x="4686299" y="1246613"/>
            <a:ext cx="7094663" cy="584775"/>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EO frequency response (S21) measured online using a VNA (Vector Network Analyzer) and a high-speed photodiode </a:t>
            </a:r>
          </a:p>
        </p:txBody>
      </p:sp>
      <p:sp>
        <p:nvSpPr>
          <p:cNvPr id="13" name="TextBox 12">
            <a:extLst>
              <a:ext uri="{FF2B5EF4-FFF2-40B4-BE49-F238E27FC236}">
                <a16:creationId xmlns:a16="http://schemas.microsoft.com/office/drawing/2014/main" id="{EAFDDF2C-0E93-ED7D-36C0-E958AFB9F757}"/>
              </a:ext>
            </a:extLst>
          </p:cNvPr>
          <p:cNvSpPr txBox="1"/>
          <p:nvPr/>
        </p:nvSpPr>
        <p:spPr>
          <a:xfrm>
            <a:off x="321676" y="5614255"/>
            <a:ext cx="5684962" cy="584775"/>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TID damage is </a:t>
            </a:r>
            <a:r>
              <a:rPr lang="en-US" sz="1600" b="1" dirty="0">
                <a:latin typeface="+mj-lt"/>
                <a:cs typeface="Arial" panose="020B0604020202020204" pitchFamily="34" charset="0"/>
              </a:rPr>
              <a:t>frequency dependent </a:t>
            </a:r>
            <a:r>
              <a:rPr lang="en-US" sz="1600" dirty="0">
                <a:latin typeface="+mj-lt"/>
                <a:cs typeface="Arial" panose="020B0604020202020204" pitchFamily="34" charset="0"/>
              </a:rPr>
              <a:t>and </a:t>
            </a:r>
            <a:r>
              <a:rPr lang="en-US" sz="1600" b="1" dirty="0">
                <a:latin typeface="+mj-lt"/>
                <a:cs typeface="Arial" panose="020B0604020202020204" pitchFamily="34" charset="0"/>
              </a:rPr>
              <a:t>saturates</a:t>
            </a:r>
            <a:r>
              <a:rPr lang="en-US" sz="1600" dirty="0">
                <a:latin typeface="+mj-lt"/>
                <a:cs typeface="Arial" panose="020B0604020202020204" pitchFamily="34" charset="0"/>
              </a:rPr>
              <a:t> around 2 </a:t>
            </a:r>
            <a:r>
              <a:rPr lang="en-US" sz="1600" dirty="0" err="1">
                <a:latin typeface="+mj-lt"/>
                <a:cs typeface="Arial" panose="020B0604020202020204" pitchFamily="34" charset="0"/>
              </a:rPr>
              <a:t>MGy</a:t>
            </a:r>
            <a:r>
              <a:rPr lang="en-US" sz="1600" dirty="0">
                <a:latin typeface="+mj-lt"/>
                <a:cs typeface="Arial" panose="020B0604020202020204" pitchFamily="34" charset="0"/>
              </a:rPr>
              <a:t> for room temperature device</a:t>
            </a:r>
          </a:p>
        </p:txBody>
      </p:sp>
      <p:sp>
        <p:nvSpPr>
          <p:cNvPr id="15" name="TextBox 14">
            <a:extLst>
              <a:ext uri="{FF2B5EF4-FFF2-40B4-BE49-F238E27FC236}">
                <a16:creationId xmlns:a16="http://schemas.microsoft.com/office/drawing/2014/main" id="{2C6E54C0-85C2-68FA-2566-7276102DD264}"/>
              </a:ext>
            </a:extLst>
          </p:cNvPr>
          <p:cNvSpPr txBox="1"/>
          <p:nvPr/>
        </p:nvSpPr>
        <p:spPr>
          <a:xfrm>
            <a:off x="6095999" y="5614255"/>
            <a:ext cx="5684962" cy="584775"/>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RM at </a:t>
            </a:r>
            <a:r>
              <a:rPr lang="en-US" sz="1600" b="1" dirty="0">
                <a:latin typeface="+mj-lt"/>
                <a:cs typeface="Arial" panose="020B0604020202020204" pitchFamily="34" charset="0"/>
              </a:rPr>
              <a:t>170°C </a:t>
            </a:r>
            <a:r>
              <a:rPr lang="en-US" sz="1600" dirty="0">
                <a:latin typeface="+mj-lt"/>
                <a:cs typeface="Arial" panose="020B0604020202020204" pitchFamily="34" charset="0"/>
              </a:rPr>
              <a:t>thanks to the µ-heater </a:t>
            </a:r>
            <a:r>
              <a:rPr lang="en-US" sz="1600" b="1" dirty="0">
                <a:latin typeface="+mj-lt"/>
                <a:cs typeface="Arial" panose="020B0604020202020204" pitchFamily="34" charset="0"/>
              </a:rPr>
              <a:t>continuously anneal </a:t>
            </a:r>
            <a:r>
              <a:rPr lang="en-US" sz="1600" dirty="0">
                <a:latin typeface="+mj-lt"/>
                <a:cs typeface="Arial" panose="020B0604020202020204" pitchFamily="34" charset="0"/>
              </a:rPr>
              <a:t>TID damage</a:t>
            </a:r>
          </a:p>
        </p:txBody>
      </p:sp>
    </p:spTree>
    <p:extLst>
      <p:ext uri="{BB962C8B-B14F-4D97-AF65-F5344CB8AC3E}">
        <p14:creationId xmlns:p14="http://schemas.microsoft.com/office/powerpoint/2010/main" val="4011312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154DC8-81B8-98A6-6B57-5E0F651C02AE}"/>
            </a:ext>
          </a:extLst>
        </p:cNvPr>
        <p:cNvGrpSpPr/>
        <p:nvPr/>
      </p:nvGrpSpPr>
      <p:grpSpPr>
        <a:xfrm>
          <a:off x="0" y="0"/>
          <a:ext cx="0" cy="0"/>
          <a:chOff x="0" y="0"/>
          <a:chExt cx="0" cy="0"/>
        </a:xfrm>
      </p:grpSpPr>
      <p:pic>
        <p:nvPicPr>
          <p:cNvPr id="17" name="Picture 16" descr="A diagram of a graph&#10;&#10;AI-generated content may be incorrect.">
            <a:extLst>
              <a:ext uri="{FF2B5EF4-FFF2-40B4-BE49-F238E27FC236}">
                <a16:creationId xmlns:a16="http://schemas.microsoft.com/office/drawing/2014/main" id="{11BAAAE7-939C-7523-88EA-63EFFA4C7B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3217" y="870198"/>
            <a:ext cx="5143850" cy="3600000"/>
          </a:xfrm>
          <a:prstGeom prst="rect">
            <a:avLst/>
          </a:prstGeom>
        </p:spPr>
      </p:pic>
      <p:pic>
        <p:nvPicPr>
          <p:cNvPr id="19" name="Picture 18" descr="A diagram of a graph&#10;&#10;AI-generated content may be incorrect.">
            <a:extLst>
              <a:ext uri="{FF2B5EF4-FFF2-40B4-BE49-F238E27FC236}">
                <a16:creationId xmlns:a16="http://schemas.microsoft.com/office/drawing/2014/main" id="{3E2A78AF-7842-C269-FAAA-05CB42B23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281" y="870198"/>
            <a:ext cx="5143850" cy="3600000"/>
          </a:xfrm>
          <a:prstGeom prst="rect">
            <a:avLst/>
          </a:prstGeom>
        </p:spPr>
      </p:pic>
      <p:sp>
        <p:nvSpPr>
          <p:cNvPr id="3" name="Slide Number Placeholder 1">
            <a:extLst>
              <a:ext uri="{FF2B5EF4-FFF2-40B4-BE49-F238E27FC236}">
                <a16:creationId xmlns:a16="http://schemas.microsoft.com/office/drawing/2014/main" id="{C8389E05-B6C3-566E-2742-F7B0F6D04976}"/>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14</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FE13201C-E494-FE03-8440-8CA679079F4B}"/>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Dynamic X-ray test </a:t>
            </a:r>
            <a:r>
              <a:rPr lang="en-GB" sz="2400" dirty="0">
                <a:solidFill>
                  <a:srgbClr val="0033A0"/>
                </a:solidFill>
                <a:latin typeface="Optima" pitchFamily="2" charset="0"/>
                <a:cs typeface="Arial" panose="020B0604020202020204" pitchFamily="34" charset="0"/>
              </a:rPr>
              <a:t>– S21 at single frequency</a:t>
            </a:r>
            <a:endParaRPr lang="en-GB" sz="2400" b="1" dirty="0">
              <a:solidFill>
                <a:srgbClr val="0033A0"/>
              </a:solidFill>
              <a:latin typeface="Optima" pitchFamily="2" charset="0"/>
              <a:cs typeface="Arial" panose="020B0604020202020204" pitchFamily="34" charset="0"/>
            </a:endParaRPr>
          </a:p>
        </p:txBody>
      </p:sp>
      <p:sp>
        <p:nvSpPr>
          <p:cNvPr id="12" name="TextBox 11">
            <a:extLst>
              <a:ext uri="{FF2B5EF4-FFF2-40B4-BE49-F238E27FC236}">
                <a16:creationId xmlns:a16="http://schemas.microsoft.com/office/drawing/2014/main" id="{BA28DE4D-AEC3-3E09-D828-BAC655335436}"/>
              </a:ext>
            </a:extLst>
          </p:cNvPr>
          <p:cNvSpPr txBox="1"/>
          <p:nvPr/>
        </p:nvSpPr>
        <p:spPr>
          <a:xfrm>
            <a:off x="0" y="4857214"/>
            <a:ext cx="11780963" cy="1408334"/>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S21 measurements are consistent with ME results from the static X-ray test:</a:t>
            </a:r>
          </a:p>
          <a:p>
            <a:pPr marL="1200150" lvl="2" indent="-285750">
              <a:lnSpc>
                <a:spcPct val="150000"/>
              </a:lnSpc>
              <a:buClr>
                <a:srgbClr val="E500B5"/>
              </a:buClr>
              <a:buFontTx/>
              <a:buChar char="-"/>
            </a:pPr>
            <a:r>
              <a:rPr lang="en-US" sz="1600" b="1" dirty="0">
                <a:latin typeface="+mj-lt"/>
                <a:cs typeface="Arial" panose="020B0604020202020204" pitchFamily="34" charset="0"/>
              </a:rPr>
              <a:t>Faster degradation </a:t>
            </a:r>
            <a:r>
              <a:rPr lang="en-US" sz="1600" dirty="0">
                <a:latin typeface="+mj-lt"/>
                <a:cs typeface="Arial" panose="020B0604020202020204" pitchFamily="34" charset="0"/>
              </a:rPr>
              <a:t>observed in the </a:t>
            </a:r>
            <a:r>
              <a:rPr lang="en-US" sz="1600" b="1" dirty="0">
                <a:latin typeface="+mj-lt"/>
                <a:cs typeface="Arial" panose="020B0604020202020204" pitchFamily="34" charset="0"/>
              </a:rPr>
              <a:t>intermediate temperature </a:t>
            </a:r>
            <a:r>
              <a:rPr lang="en-US" sz="1600" dirty="0">
                <a:latin typeface="+mj-lt"/>
                <a:cs typeface="Arial" panose="020B0604020202020204" pitchFamily="34" charset="0"/>
              </a:rPr>
              <a:t>range compared to room temperature device</a:t>
            </a:r>
          </a:p>
          <a:p>
            <a:pPr marL="1200150" lvl="2" indent="-285750">
              <a:lnSpc>
                <a:spcPct val="150000"/>
              </a:lnSpc>
              <a:buClr>
                <a:srgbClr val="E500B5"/>
              </a:buClr>
              <a:buFontTx/>
              <a:buChar char="-"/>
            </a:pPr>
            <a:r>
              <a:rPr lang="en-US" sz="1600" dirty="0">
                <a:latin typeface="+mj-lt"/>
                <a:cs typeface="Arial" panose="020B0604020202020204" pitchFamily="34" charset="0"/>
              </a:rPr>
              <a:t>After irradiation, tried </a:t>
            </a:r>
            <a:r>
              <a:rPr lang="en-US" sz="1600" b="1" dirty="0">
                <a:latin typeface="+mj-lt"/>
                <a:cs typeface="Arial" panose="020B0604020202020204" pitchFamily="34" charset="0"/>
              </a:rPr>
              <a:t>shorter annealing </a:t>
            </a:r>
            <a:r>
              <a:rPr lang="en-US" sz="1600" dirty="0">
                <a:latin typeface="+mj-lt"/>
                <a:cs typeface="Arial" panose="020B0604020202020204" pitchFamily="34" charset="0"/>
              </a:rPr>
              <a:t>than in previous test: </a:t>
            </a:r>
            <a:r>
              <a:rPr lang="en-US" sz="1600" b="1" dirty="0">
                <a:latin typeface="+mj-lt"/>
                <a:cs typeface="Arial" panose="020B0604020202020204" pitchFamily="34" charset="0"/>
              </a:rPr>
              <a:t>10 minutes at 230°C </a:t>
            </a:r>
            <a:r>
              <a:rPr lang="en-US" sz="1600" dirty="0">
                <a:latin typeface="+mj-lt"/>
                <a:cs typeface="Arial" panose="020B0604020202020204" pitchFamily="34" charset="0"/>
              </a:rPr>
              <a:t>sufficient to recover the EO frequency response</a:t>
            </a:r>
          </a:p>
        </p:txBody>
      </p:sp>
      <p:grpSp>
        <p:nvGrpSpPr>
          <p:cNvPr id="2" name="Group 1">
            <a:extLst>
              <a:ext uri="{FF2B5EF4-FFF2-40B4-BE49-F238E27FC236}">
                <a16:creationId xmlns:a16="http://schemas.microsoft.com/office/drawing/2014/main" id="{F794B2F7-DE38-E18E-D666-3B24BFC28393}"/>
              </a:ext>
            </a:extLst>
          </p:cNvPr>
          <p:cNvGrpSpPr/>
          <p:nvPr/>
        </p:nvGrpSpPr>
        <p:grpSpPr>
          <a:xfrm>
            <a:off x="926514" y="818168"/>
            <a:ext cx="4563755" cy="369332"/>
            <a:chOff x="841735" y="805534"/>
            <a:chExt cx="4563755" cy="369332"/>
          </a:xfrm>
        </p:grpSpPr>
        <p:sp>
          <p:nvSpPr>
            <p:cNvPr id="5" name="TextBox 4">
              <a:extLst>
                <a:ext uri="{FF2B5EF4-FFF2-40B4-BE49-F238E27FC236}">
                  <a16:creationId xmlns:a16="http://schemas.microsoft.com/office/drawing/2014/main" id="{C1FB443D-01FA-6648-2957-739DD88EFF0E}"/>
                </a:ext>
              </a:extLst>
            </p:cNvPr>
            <p:cNvSpPr txBox="1"/>
            <p:nvPr/>
          </p:nvSpPr>
          <p:spPr>
            <a:xfrm>
              <a:off x="841735" y="805534"/>
              <a:ext cx="1017346" cy="369332"/>
            </a:xfrm>
            <a:prstGeom prst="rect">
              <a:avLst/>
            </a:prstGeom>
            <a:noFill/>
          </p:spPr>
          <p:txBody>
            <a:bodyPr wrap="square" rtlCol="0" anchor="ctr">
              <a:spAutoFit/>
            </a:bodyPr>
            <a:lstStyle/>
            <a:p>
              <a:pPr algn="ctr"/>
              <a:r>
                <a:rPr lang="en-US" b="1" dirty="0">
                  <a:latin typeface="+mj-lt"/>
                </a:rPr>
                <a:t>pre-irrad</a:t>
              </a:r>
              <a:endParaRPr lang="en-GB" b="1" dirty="0">
                <a:latin typeface="+mj-lt"/>
              </a:endParaRPr>
            </a:p>
          </p:txBody>
        </p:sp>
        <p:sp>
          <p:nvSpPr>
            <p:cNvPr id="6" name="TextBox 5">
              <a:extLst>
                <a:ext uri="{FF2B5EF4-FFF2-40B4-BE49-F238E27FC236}">
                  <a16:creationId xmlns:a16="http://schemas.microsoft.com/office/drawing/2014/main" id="{A564C236-0924-741A-E420-D2FFA3F3771E}"/>
                </a:ext>
              </a:extLst>
            </p:cNvPr>
            <p:cNvSpPr txBox="1"/>
            <p:nvPr/>
          </p:nvSpPr>
          <p:spPr>
            <a:xfrm>
              <a:off x="2548388" y="805534"/>
              <a:ext cx="1017346" cy="369332"/>
            </a:xfrm>
            <a:prstGeom prst="rect">
              <a:avLst/>
            </a:prstGeom>
            <a:noFill/>
          </p:spPr>
          <p:txBody>
            <a:bodyPr wrap="square" rtlCol="0" anchor="ctr">
              <a:spAutoFit/>
            </a:bodyPr>
            <a:lstStyle/>
            <a:p>
              <a:pPr algn="ctr"/>
              <a:r>
                <a:rPr lang="en-US" b="1" dirty="0">
                  <a:latin typeface="+mj-lt"/>
                </a:rPr>
                <a:t>irrad</a:t>
              </a:r>
              <a:endParaRPr lang="en-GB" b="1" dirty="0">
                <a:latin typeface="+mj-lt"/>
              </a:endParaRPr>
            </a:p>
          </p:txBody>
        </p:sp>
        <p:sp>
          <p:nvSpPr>
            <p:cNvPr id="7" name="TextBox 6">
              <a:extLst>
                <a:ext uri="{FF2B5EF4-FFF2-40B4-BE49-F238E27FC236}">
                  <a16:creationId xmlns:a16="http://schemas.microsoft.com/office/drawing/2014/main" id="{E9084239-8500-FE58-4858-928BD3474573}"/>
                </a:ext>
              </a:extLst>
            </p:cNvPr>
            <p:cNvSpPr txBox="1"/>
            <p:nvPr/>
          </p:nvSpPr>
          <p:spPr>
            <a:xfrm>
              <a:off x="4255041" y="805534"/>
              <a:ext cx="1150449" cy="369332"/>
            </a:xfrm>
            <a:prstGeom prst="rect">
              <a:avLst/>
            </a:prstGeom>
            <a:noFill/>
          </p:spPr>
          <p:txBody>
            <a:bodyPr wrap="square" rtlCol="0" anchor="ctr">
              <a:spAutoFit/>
            </a:bodyPr>
            <a:lstStyle/>
            <a:p>
              <a:pPr algn="ctr"/>
              <a:r>
                <a:rPr lang="en-US" b="1" dirty="0">
                  <a:latin typeface="+mj-lt"/>
                </a:rPr>
                <a:t>post-irrad</a:t>
              </a:r>
              <a:endParaRPr lang="en-GB" b="1" dirty="0">
                <a:latin typeface="+mj-lt"/>
              </a:endParaRPr>
            </a:p>
          </p:txBody>
        </p:sp>
      </p:grpSp>
      <p:grpSp>
        <p:nvGrpSpPr>
          <p:cNvPr id="8" name="Group 7">
            <a:extLst>
              <a:ext uri="{FF2B5EF4-FFF2-40B4-BE49-F238E27FC236}">
                <a16:creationId xmlns:a16="http://schemas.microsoft.com/office/drawing/2014/main" id="{DB7C332A-F952-FD7A-4F9F-EC08F773E808}"/>
              </a:ext>
            </a:extLst>
          </p:cNvPr>
          <p:cNvGrpSpPr/>
          <p:nvPr/>
        </p:nvGrpSpPr>
        <p:grpSpPr>
          <a:xfrm>
            <a:off x="6563312" y="818168"/>
            <a:ext cx="4563755" cy="369332"/>
            <a:chOff x="841735" y="805534"/>
            <a:chExt cx="4563755" cy="369332"/>
          </a:xfrm>
        </p:grpSpPr>
        <p:sp>
          <p:nvSpPr>
            <p:cNvPr id="9" name="TextBox 8">
              <a:extLst>
                <a:ext uri="{FF2B5EF4-FFF2-40B4-BE49-F238E27FC236}">
                  <a16:creationId xmlns:a16="http://schemas.microsoft.com/office/drawing/2014/main" id="{546B1BC0-16E1-1AC0-3BF8-7C1037E7A846}"/>
                </a:ext>
              </a:extLst>
            </p:cNvPr>
            <p:cNvSpPr txBox="1"/>
            <p:nvPr/>
          </p:nvSpPr>
          <p:spPr>
            <a:xfrm>
              <a:off x="841735" y="805534"/>
              <a:ext cx="1017346" cy="369332"/>
            </a:xfrm>
            <a:prstGeom prst="rect">
              <a:avLst/>
            </a:prstGeom>
            <a:noFill/>
          </p:spPr>
          <p:txBody>
            <a:bodyPr wrap="square" rtlCol="0" anchor="ctr">
              <a:spAutoFit/>
            </a:bodyPr>
            <a:lstStyle/>
            <a:p>
              <a:pPr algn="ctr"/>
              <a:r>
                <a:rPr lang="en-US" b="1" dirty="0">
                  <a:latin typeface="+mj-lt"/>
                </a:rPr>
                <a:t>pre-irrad</a:t>
              </a:r>
              <a:endParaRPr lang="en-GB" b="1" dirty="0">
                <a:latin typeface="+mj-lt"/>
              </a:endParaRPr>
            </a:p>
          </p:txBody>
        </p:sp>
        <p:sp>
          <p:nvSpPr>
            <p:cNvPr id="10" name="TextBox 9">
              <a:extLst>
                <a:ext uri="{FF2B5EF4-FFF2-40B4-BE49-F238E27FC236}">
                  <a16:creationId xmlns:a16="http://schemas.microsoft.com/office/drawing/2014/main" id="{21DE34CA-4578-286E-1008-5C1B0F1D4ABA}"/>
                </a:ext>
              </a:extLst>
            </p:cNvPr>
            <p:cNvSpPr txBox="1"/>
            <p:nvPr/>
          </p:nvSpPr>
          <p:spPr>
            <a:xfrm>
              <a:off x="2548388" y="805534"/>
              <a:ext cx="1017346" cy="369332"/>
            </a:xfrm>
            <a:prstGeom prst="rect">
              <a:avLst/>
            </a:prstGeom>
            <a:noFill/>
          </p:spPr>
          <p:txBody>
            <a:bodyPr wrap="square" rtlCol="0" anchor="ctr">
              <a:spAutoFit/>
            </a:bodyPr>
            <a:lstStyle/>
            <a:p>
              <a:pPr algn="ctr"/>
              <a:r>
                <a:rPr lang="en-US" b="1" dirty="0">
                  <a:latin typeface="+mj-lt"/>
                </a:rPr>
                <a:t>irrad</a:t>
              </a:r>
              <a:endParaRPr lang="en-GB" b="1" dirty="0">
                <a:latin typeface="+mj-lt"/>
              </a:endParaRPr>
            </a:p>
          </p:txBody>
        </p:sp>
        <p:sp>
          <p:nvSpPr>
            <p:cNvPr id="11" name="TextBox 10">
              <a:extLst>
                <a:ext uri="{FF2B5EF4-FFF2-40B4-BE49-F238E27FC236}">
                  <a16:creationId xmlns:a16="http://schemas.microsoft.com/office/drawing/2014/main" id="{40A597A1-C7CE-C498-1F17-3BA41B39FCDA}"/>
                </a:ext>
              </a:extLst>
            </p:cNvPr>
            <p:cNvSpPr txBox="1"/>
            <p:nvPr/>
          </p:nvSpPr>
          <p:spPr>
            <a:xfrm>
              <a:off x="4255041" y="805534"/>
              <a:ext cx="1150449" cy="369332"/>
            </a:xfrm>
            <a:prstGeom prst="rect">
              <a:avLst/>
            </a:prstGeom>
            <a:noFill/>
          </p:spPr>
          <p:txBody>
            <a:bodyPr wrap="square" rtlCol="0" anchor="ctr">
              <a:spAutoFit/>
            </a:bodyPr>
            <a:lstStyle/>
            <a:p>
              <a:pPr algn="ctr"/>
              <a:r>
                <a:rPr lang="en-US" b="1" dirty="0">
                  <a:latin typeface="+mj-lt"/>
                </a:rPr>
                <a:t>post-irrad</a:t>
              </a:r>
              <a:endParaRPr lang="en-GB" b="1" dirty="0">
                <a:latin typeface="+mj-lt"/>
              </a:endParaRPr>
            </a:p>
          </p:txBody>
        </p:sp>
      </p:grpSp>
    </p:spTree>
    <p:extLst>
      <p:ext uri="{BB962C8B-B14F-4D97-AF65-F5344CB8AC3E}">
        <p14:creationId xmlns:p14="http://schemas.microsoft.com/office/powerpoint/2010/main" val="2690918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2097F0-58B3-DBC7-6213-9D9C9483D8E2}"/>
            </a:ext>
          </a:extLst>
        </p:cNvPr>
        <p:cNvGrpSpPr/>
        <p:nvPr/>
      </p:nvGrpSpPr>
      <p:grpSpPr>
        <a:xfrm>
          <a:off x="0" y="0"/>
          <a:ext cx="0" cy="0"/>
          <a:chOff x="0" y="0"/>
          <a:chExt cx="0" cy="0"/>
        </a:xfrm>
      </p:grpSpPr>
      <p:pic>
        <p:nvPicPr>
          <p:cNvPr id="5" name="Picture 4" descr="A graph of a graph of a graph&#10;&#10;AI-generated content may be incorrect.">
            <a:extLst>
              <a:ext uri="{FF2B5EF4-FFF2-40B4-BE49-F238E27FC236}">
                <a16:creationId xmlns:a16="http://schemas.microsoft.com/office/drawing/2014/main" id="{1C50A7BB-168B-382D-5B94-8280897376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3217" y="870198"/>
            <a:ext cx="5143850" cy="3600000"/>
          </a:xfrm>
          <a:prstGeom prst="rect">
            <a:avLst/>
          </a:prstGeom>
        </p:spPr>
      </p:pic>
      <p:pic>
        <p:nvPicPr>
          <p:cNvPr id="7" name="Picture 6" descr="A diagram of a graph&#10;&#10;AI-generated content may be incorrect.">
            <a:extLst>
              <a:ext uri="{FF2B5EF4-FFF2-40B4-BE49-F238E27FC236}">
                <a16:creationId xmlns:a16="http://schemas.microsoft.com/office/drawing/2014/main" id="{44F333E8-1735-B35C-B7D3-B7F04285AB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676" y="870198"/>
            <a:ext cx="5143850" cy="3600000"/>
          </a:xfrm>
          <a:prstGeom prst="rect">
            <a:avLst/>
          </a:prstGeom>
        </p:spPr>
      </p:pic>
      <p:sp>
        <p:nvSpPr>
          <p:cNvPr id="3" name="Slide Number Placeholder 1">
            <a:extLst>
              <a:ext uri="{FF2B5EF4-FFF2-40B4-BE49-F238E27FC236}">
                <a16:creationId xmlns:a16="http://schemas.microsoft.com/office/drawing/2014/main" id="{DA1618DF-C286-BE31-2B8F-DD1FFB6FB7B6}"/>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15</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9B57F8C4-9D6A-E6C8-CD1E-4A7EAEF0535B}"/>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Dynamic X-ray test </a:t>
            </a:r>
            <a:r>
              <a:rPr lang="en-GB" sz="2400" dirty="0">
                <a:solidFill>
                  <a:srgbClr val="0033A0"/>
                </a:solidFill>
                <a:latin typeface="Optima" pitchFamily="2" charset="0"/>
                <a:cs typeface="Arial" panose="020B0604020202020204" pitchFamily="34" charset="0"/>
              </a:rPr>
              <a:t>– RMo2: annealing during irradiation</a:t>
            </a:r>
            <a:endParaRPr lang="en-GB" sz="2400" b="1" dirty="0">
              <a:solidFill>
                <a:srgbClr val="0033A0"/>
              </a:solidFill>
              <a:latin typeface="Optima" pitchFamily="2" charset="0"/>
              <a:cs typeface="Arial" panose="020B0604020202020204" pitchFamily="34" charset="0"/>
            </a:endParaRPr>
          </a:p>
        </p:txBody>
      </p:sp>
      <p:sp>
        <p:nvSpPr>
          <p:cNvPr id="12" name="TextBox 11">
            <a:extLst>
              <a:ext uri="{FF2B5EF4-FFF2-40B4-BE49-F238E27FC236}">
                <a16:creationId xmlns:a16="http://schemas.microsoft.com/office/drawing/2014/main" id="{2A4036B2-9013-5675-88FB-2676058A7D0D}"/>
              </a:ext>
            </a:extLst>
          </p:cNvPr>
          <p:cNvSpPr txBox="1"/>
          <p:nvPr/>
        </p:nvSpPr>
        <p:spPr>
          <a:xfrm>
            <a:off x="0" y="4857214"/>
            <a:ext cx="11780963" cy="1323439"/>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After reaching the TID target of 10 </a:t>
            </a:r>
            <a:r>
              <a:rPr lang="en-US" sz="1600" dirty="0" err="1">
                <a:latin typeface="+mj-lt"/>
                <a:cs typeface="Arial" panose="020B0604020202020204" pitchFamily="34" charset="0"/>
              </a:rPr>
              <a:t>MGy</a:t>
            </a:r>
            <a:r>
              <a:rPr lang="en-US" sz="1600" dirty="0">
                <a:latin typeface="+mj-lt"/>
                <a:cs typeface="Arial" panose="020B0604020202020204" pitchFamily="34" charset="0"/>
              </a:rPr>
              <a:t>, a </a:t>
            </a:r>
            <a:r>
              <a:rPr lang="en-US" sz="1600" b="1" dirty="0">
                <a:latin typeface="+mj-lt"/>
                <a:cs typeface="Arial" panose="020B0604020202020204" pitchFamily="34" charset="0"/>
              </a:rPr>
              <a:t>thermal annealing </a:t>
            </a:r>
            <a:r>
              <a:rPr lang="en-US" sz="1600" dirty="0">
                <a:latin typeface="+mj-lt"/>
                <a:cs typeface="Arial" panose="020B0604020202020204" pitchFamily="34" charset="0"/>
              </a:rPr>
              <a:t>step was performed </a:t>
            </a:r>
            <a:r>
              <a:rPr lang="en-US" sz="1600" b="1" dirty="0">
                <a:latin typeface="+mj-lt"/>
                <a:cs typeface="Arial" panose="020B0604020202020204" pitchFamily="34" charset="0"/>
              </a:rPr>
              <a:t>only </a:t>
            </a:r>
            <a:r>
              <a:rPr lang="en-US" sz="1600" dirty="0">
                <a:latin typeface="+mj-lt"/>
                <a:cs typeface="Arial" panose="020B0604020202020204" pitchFamily="34" charset="0"/>
              </a:rPr>
              <a:t>for RMo2 </a:t>
            </a:r>
            <a:r>
              <a:rPr lang="en-US" sz="1600" b="1" dirty="0">
                <a:latin typeface="+mj-lt"/>
                <a:cs typeface="Arial" panose="020B0604020202020204" pitchFamily="34" charset="0"/>
              </a:rPr>
              <a:t>while keeping irradiating</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RMo2 (only) kept at </a:t>
            </a:r>
            <a:r>
              <a:rPr lang="en-US" sz="1600" b="1" dirty="0">
                <a:latin typeface="+mj-lt"/>
                <a:cs typeface="Arial" panose="020B0604020202020204" pitchFamily="34" charset="0"/>
              </a:rPr>
              <a:t>230°C for approximately 30 minutes</a:t>
            </a:r>
            <a:r>
              <a:rPr lang="en-US" sz="1600" dirty="0">
                <a:latin typeface="+mj-lt"/>
                <a:cs typeface="Arial" panose="020B0604020202020204" pitchFamily="34" charset="0"/>
              </a:rPr>
              <a:t>, while measurement loop was continuing for other devices</a:t>
            </a:r>
            <a:endParaRPr lang="en-US" sz="1600" b="1" dirty="0">
              <a:latin typeface="+mj-lt"/>
              <a:cs typeface="Arial" panose="020B0604020202020204" pitchFamily="34" charset="0"/>
            </a:endParaRP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After the annealing step, </a:t>
            </a:r>
            <a:r>
              <a:rPr lang="en-US" sz="1600" b="1" dirty="0">
                <a:latin typeface="+mj-lt"/>
                <a:cs typeface="Arial" panose="020B0604020202020204" pitchFamily="34" charset="0"/>
              </a:rPr>
              <a:t>the temperature was lowered back </a:t>
            </a:r>
            <a:r>
              <a:rPr lang="en-US" sz="1600" dirty="0">
                <a:latin typeface="+mj-lt"/>
                <a:cs typeface="Arial" panose="020B0604020202020204" pitchFamily="34" charset="0"/>
              </a:rPr>
              <a:t>to 73°C</a:t>
            </a:r>
            <a:endParaRPr lang="en-US" sz="1600" b="1" dirty="0">
              <a:latin typeface="+mj-lt"/>
              <a:cs typeface="Arial" panose="020B0604020202020204" pitchFamily="34" charset="0"/>
            </a:endParaRPr>
          </a:p>
        </p:txBody>
      </p:sp>
      <p:grpSp>
        <p:nvGrpSpPr>
          <p:cNvPr id="2" name="Group 1">
            <a:extLst>
              <a:ext uri="{FF2B5EF4-FFF2-40B4-BE49-F238E27FC236}">
                <a16:creationId xmlns:a16="http://schemas.microsoft.com/office/drawing/2014/main" id="{83A0C99B-4408-66D5-65EE-5299B64A6D0A}"/>
              </a:ext>
            </a:extLst>
          </p:cNvPr>
          <p:cNvGrpSpPr/>
          <p:nvPr/>
        </p:nvGrpSpPr>
        <p:grpSpPr>
          <a:xfrm>
            <a:off x="926514" y="818168"/>
            <a:ext cx="4563755" cy="369332"/>
            <a:chOff x="841735" y="805534"/>
            <a:chExt cx="4563755" cy="369332"/>
          </a:xfrm>
        </p:grpSpPr>
        <p:sp>
          <p:nvSpPr>
            <p:cNvPr id="6" name="TextBox 5">
              <a:extLst>
                <a:ext uri="{FF2B5EF4-FFF2-40B4-BE49-F238E27FC236}">
                  <a16:creationId xmlns:a16="http://schemas.microsoft.com/office/drawing/2014/main" id="{4C171B1C-0B6B-346B-72A9-79F914CDF5A0}"/>
                </a:ext>
              </a:extLst>
            </p:cNvPr>
            <p:cNvSpPr txBox="1"/>
            <p:nvPr/>
          </p:nvSpPr>
          <p:spPr>
            <a:xfrm>
              <a:off x="841735" y="805534"/>
              <a:ext cx="1017346" cy="369332"/>
            </a:xfrm>
            <a:prstGeom prst="rect">
              <a:avLst/>
            </a:prstGeom>
            <a:noFill/>
          </p:spPr>
          <p:txBody>
            <a:bodyPr wrap="square" rtlCol="0" anchor="ctr">
              <a:spAutoFit/>
            </a:bodyPr>
            <a:lstStyle/>
            <a:p>
              <a:pPr algn="ctr"/>
              <a:r>
                <a:rPr lang="en-US" b="1" dirty="0">
                  <a:latin typeface="+mj-lt"/>
                </a:rPr>
                <a:t>pre-irrad</a:t>
              </a:r>
              <a:endParaRPr lang="en-GB" b="1" dirty="0">
                <a:latin typeface="+mj-lt"/>
              </a:endParaRPr>
            </a:p>
          </p:txBody>
        </p:sp>
        <p:sp>
          <p:nvSpPr>
            <p:cNvPr id="8" name="TextBox 7">
              <a:extLst>
                <a:ext uri="{FF2B5EF4-FFF2-40B4-BE49-F238E27FC236}">
                  <a16:creationId xmlns:a16="http://schemas.microsoft.com/office/drawing/2014/main" id="{F263A261-E9C2-834A-9264-DF0254B2B116}"/>
                </a:ext>
              </a:extLst>
            </p:cNvPr>
            <p:cNvSpPr txBox="1"/>
            <p:nvPr/>
          </p:nvSpPr>
          <p:spPr>
            <a:xfrm>
              <a:off x="2548388" y="805534"/>
              <a:ext cx="1017346" cy="369332"/>
            </a:xfrm>
            <a:prstGeom prst="rect">
              <a:avLst/>
            </a:prstGeom>
            <a:noFill/>
          </p:spPr>
          <p:txBody>
            <a:bodyPr wrap="square" rtlCol="0" anchor="ctr">
              <a:spAutoFit/>
            </a:bodyPr>
            <a:lstStyle/>
            <a:p>
              <a:pPr algn="ctr"/>
              <a:r>
                <a:rPr lang="en-US" b="1" dirty="0">
                  <a:latin typeface="+mj-lt"/>
                </a:rPr>
                <a:t>irrad</a:t>
              </a:r>
              <a:endParaRPr lang="en-GB" b="1" dirty="0">
                <a:latin typeface="+mj-lt"/>
              </a:endParaRPr>
            </a:p>
          </p:txBody>
        </p:sp>
        <p:sp>
          <p:nvSpPr>
            <p:cNvPr id="9" name="TextBox 8">
              <a:extLst>
                <a:ext uri="{FF2B5EF4-FFF2-40B4-BE49-F238E27FC236}">
                  <a16:creationId xmlns:a16="http://schemas.microsoft.com/office/drawing/2014/main" id="{2FF3B476-96B4-E169-FC18-3475E7EF903C}"/>
                </a:ext>
              </a:extLst>
            </p:cNvPr>
            <p:cNvSpPr txBox="1"/>
            <p:nvPr/>
          </p:nvSpPr>
          <p:spPr>
            <a:xfrm>
              <a:off x="4255041" y="805534"/>
              <a:ext cx="1150449" cy="369332"/>
            </a:xfrm>
            <a:prstGeom prst="rect">
              <a:avLst/>
            </a:prstGeom>
            <a:noFill/>
          </p:spPr>
          <p:txBody>
            <a:bodyPr wrap="square" rtlCol="0" anchor="ctr">
              <a:spAutoFit/>
            </a:bodyPr>
            <a:lstStyle/>
            <a:p>
              <a:pPr algn="ctr"/>
              <a:r>
                <a:rPr lang="en-US" b="1" dirty="0">
                  <a:latin typeface="+mj-lt"/>
                </a:rPr>
                <a:t>post-irrad</a:t>
              </a:r>
              <a:endParaRPr lang="en-GB" b="1" dirty="0">
                <a:latin typeface="+mj-lt"/>
              </a:endParaRPr>
            </a:p>
          </p:txBody>
        </p:sp>
      </p:grpSp>
      <p:grpSp>
        <p:nvGrpSpPr>
          <p:cNvPr id="10" name="Group 9">
            <a:extLst>
              <a:ext uri="{FF2B5EF4-FFF2-40B4-BE49-F238E27FC236}">
                <a16:creationId xmlns:a16="http://schemas.microsoft.com/office/drawing/2014/main" id="{6FA59F12-D6E2-7218-5117-47992DD13A0F}"/>
              </a:ext>
            </a:extLst>
          </p:cNvPr>
          <p:cNvGrpSpPr/>
          <p:nvPr/>
        </p:nvGrpSpPr>
        <p:grpSpPr>
          <a:xfrm>
            <a:off x="6563312" y="818168"/>
            <a:ext cx="4563755" cy="369332"/>
            <a:chOff x="841735" y="805534"/>
            <a:chExt cx="4563755" cy="369332"/>
          </a:xfrm>
        </p:grpSpPr>
        <p:sp>
          <p:nvSpPr>
            <p:cNvPr id="11" name="TextBox 10">
              <a:extLst>
                <a:ext uri="{FF2B5EF4-FFF2-40B4-BE49-F238E27FC236}">
                  <a16:creationId xmlns:a16="http://schemas.microsoft.com/office/drawing/2014/main" id="{A47CFA68-A488-3D23-7ABD-0D0583971472}"/>
                </a:ext>
              </a:extLst>
            </p:cNvPr>
            <p:cNvSpPr txBox="1"/>
            <p:nvPr/>
          </p:nvSpPr>
          <p:spPr>
            <a:xfrm>
              <a:off x="841735" y="805534"/>
              <a:ext cx="1017346" cy="369332"/>
            </a:xfrm>
            <a:prstGeom prst="rect">
              <a:avLst/>
            </a:prstGeom>
            <a:noFill/>
          </p:spPr>
          <p:txBody>
            <a:bodyPr wrap="square" rtlCol="0" anchor="ctr">
              <a:spAutoFit/>
            </a:bodyPr>
            <a:lstStyle/>
            <a:p>
              <a:pPr algn="ctr"/>
              <a:r>
                <a:rPr lang="en-US" b="1" dirty="0">
                  <a:latin typeface="+mj-lt"/>
                </a:rPr>
                <a:t>pre-irrad</a:t>
              </a:r>
              <a:endParaRPr lang="en-GB" b="1" dirty="0">
                <a:latin typeface="+mj-lt"/>
              </a:endParaRPr>
            </a:p>
          </p:txBody>
        </p:sp>
        <p:sp>
          <p:nvSpPr>
            <p:cNvPr id="13" name="TextBox 12">
              <a:extLst>
                <a:ext uri="{FF2B5EF4-FFF2-40B4-BE49-F238E27FC236}">
                  <a16:creationId xmlns:a16="http://schemas.microsoft.com/office/drawing/2014/main" id="{A8EBD833-86A7-9F2C-0E75-42FBCF014163}"/>
                </a:ext>
              </a:extLst>
            </p:cNvPr>
            <p:cNvSpPr txBox="1"/>
            <p:nvPr/>
          </p:nvSpPr>
          <p:spPr>
            <a:xfrm>
              <a:off x="2548388" y="805534"/>
              <a:ext cx="1017346" cy="369332"/>
            </a:xfrm>
            <a:prstGeom prst="rect">
              <a:avLst/>
            </a:prstGeom>
            <a:noFill/>
          </p:spPr>
          <p:txBody>
            <a:bodyPr wrap="square" rtlCol="0" anchor="ctr">
              <a:spAutoFit/>
            </a:bodyPr>
            <a:lstStyle/>
            <a:p>
              <a:pPr algn="ctr"/>
              <a:r>
                <a:rPr lang="en-US" b="1" dirty="0">
                  <a:latin typeface="+mj-lt"/>
                </a:rPr>
                <a:t>irrad</a:t>
              </a:r>
              <a:endParaRPr lang="en-GB" b="1" dirty="0">
                <a:latin typeface="+mj-lt"/>
              </a:endParaRPr>
            </a:p>
          </p:txBody>
        </p:sp>
        <p:sp>
          <p:nvSpPr>
            <p:cNvPr id="15" name="TextBox 14">
              <a:extLst>
                <a:ext uri="{FF2B5EF4-FFF2-40B4-BE49-F238E27FC236}">
                  <a16:creationId xmlns:a16="http://schemas.microsoft.com/office/drawing/2014/main" id="{384AF9F6-EE1C-581C-3EF2-315C4D2A3B52}"/>
                </a:ext>
              </a:extLst>
            </p:cNvPr>
            <p:cNvSpPr txBox="1"/>
            <p:nvPr/>
          </p:nvSpPr>
          <p:spPr>
            <a:xfrm>
              <a:off x="4255041" y="805534"/>
              <a:ext cx="1150449" cy="369332"/>
            </a:xfrm>
            <a:prstGeom prst="rect">
              <a:avLst/>
            </a:prstGeom>
            <a:noFill/>
          </p:spPr>
          <p:txBody>
            <a:bodyPr wrap="square" rtlCol="0" anchor="ctr">
              <a:spAutoFit/>
            </a:bodyPr>
            <a:lstStyle/>
            <a:p>
              <a:pPr algn="ctr"/>
              <a:r>
                <a:rPr lang="en-US" b="1" dirty="0">
                  <a:latin typeface="+mj-lt"/>
                </a:rPr>
                <a:t>post-irrad</a:t>
              </a:r>
              <a:endParaRPr lang="en-GB" b="1" dirty="0">
                <a:latin typeface="+mj-lt"/>
              </a:endParaRPr>
            </a:p>
          </p:txBody>
        </p:sp>
      </p:grpSp>
    </p:spTree>
    <p:extLst>
      <p:ext uri="{BB962C8B-B14F-4D97-AF65-F5344CB8AC3E}">
        <p14:creationId xmlns:p14="http://schemas.microsoft.com/office/powerpoint/2010/main" val="3589805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4BF4ED-9D3A-6B51-A6E5-453DFA464CD9}"/>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B1B4D4C6-DE1D-F62A-5CC3-B7F1986BD0F6}"/>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16</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D2C0B8FA-3B50-BC95-C337-2DE7F71B5EA1}"/>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Dynamic X-ray test </a:t>
            </a:r>
            <a:r>
              <a:rPr lang="en-GB" sz="2400" dirty="0">
                <a:solidFill>
                  <a:srgbClr val="0033A0"/>
                </a:solidFill>
                <a:latin typeface="Optima" pitchFamily="2" charset="0"/>
                <a:cs typeface="Arial" panose="020B0604020202020204" pitchFamily="34" charset="0"/>
              </a:rPr>
              <a:t>– RMo2: annealing during irradiation</a:t>
            </a:r>
            <a:endParaRPr lang="en-GB" sz="2400" b="1" dirty="0">
              <a:solidFill>
                <a:srgbClr val="0033A0"/>
              </a:solidFill>
              <a:latin typeface="Optima" pitchFamily="2" charset="0"/>
              <a:cs typeface="Arial" panose="020B0604020202020204" pitchFamily="34" charset="0"/>
            </a:endParaRPr>
          </a:p>
        </p:txBody>
      </p:sp>
      <p:pic>
        <p:nvPicPr>
          <p:cNvPr id="5" name="Picture 4" descr="A graph of a graph with numbers and lines&#10;&#10;AI-generated content may be incorrect.">
            <a:extLst>
              <a:ext uri="{FF2B5EF4-FFF2-40B4-BE49-F238E27FC236}">
                <a16:creationId xmlns:a16="http://schemas.microsoft.com/office/drawing/2014/main" id="{07AEC82B-D7D9-7EB1-24B2-DCA676FB87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3756" y="1196987"/>
            <a:ext cx="4700963" cy="3600000"/>
          </a:xfrm>
          <a:prstGeom prst="rect">
            <a:avLst/>
          </a:prstGeom>
        </p:spPr>
      </p:pic>
      <p:pic>
        <p:nvPicPr>
          <p:cNvPr id="9" name="Picture 8" descr="A graph of a graph&#10;&#10;AI-generated content may be incorrect.">
            <a:extLst>
              <a:ext uri="{FF2B5EF4-FFF2-40B4-BE49-F238E27FC236}">
                <a16:creationId xmlns:a16="http://schemas.microsoft.com/office/drawing/2014/main" id="{7E23D971-75FD-B3FD-266F-7A9B07FE06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7282" y="1196987"/>
            <a:ext cx="4700962" cy="3600000"/>
          </a:xfrm>
          <a:prstGeom prst="rect">
            <a:avLst/>
          </a:prstGeom>
        </p:spPr>
      </p:pic>
      <p:sp>
        <p:nvSpPr>
          <p:cNvPr id="11" name="TextBox 10">
            <a:extLst>
              <a:ext uri="{FF2B5EF4-FFF2-40B4-BE49-F238E27FC236}">
                <a16:creationId xmlns:a16="http://schemas.microsoft.com/office/drawing/2014/main" id="{858F14B5-3C82-3C4A-9B00-1DA2F9FFC46E}"/>
              </a:ext>
            </a:extLst>
          </p:cNvPr>
          <p:cNvSpPr txBox="1"/>
          <p:nvPr/>
        </p:nvSpPr>
        <p:spPr>
          <a:xfrm>
            <a:off x="0" y="5266824"/>
            <a:ext cx="11780963" cy="830997"/>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TID damage resumes following almost the </a:t>
            </a:r>
            <a:r>
              <a:rPr lang="en-US" sz="1600" b="1" dirty="0">
                <a:latin typeface="+mj-lt"/>
                <a:cs typeface="Arial" panose="020B0604020202020204" pitchFamily="34" charset="0"/>
              </a:rPr>
              <a:t>same degradation trend </a:t>
            </a:r>
            <a:r>
              <a:rPr lang="en-US" sz="1600" dirty="0">
                <a:latin typeface="+mj-lt"/>
                <a:cs typeface="Arial" panose="020B0604020202020204" pitchFamily="34" charset="0"/>
              </a:rPr>
              <a:t>as observed at the beginning of the irradiation</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742950" lvl="1" indent="-285750">
              <a:buClr>
                <a:srgbClr val="33CC33"/>
              </a:buClr>
              <a:buFont typeface="Wingdings" panose="05000000000000000000" pitchFamily="2" charset="2"/>
              <a:buChar char="ü"/>
            </a:pPr>
            <a:r>
              <a:rPr lang="en-US" sz="1600" dirty="0">
                <a:latin typeface="+mj-lt"/>
                <a:cs typeface="Arial" panose="020B0604020202020204" pitchFamily="34" charset="0"/>
              </a:rPr>
              <a:t>After localized thermal annealing, </a:t>
            </a:r>
            <a:r>
              <a:rPr lang="en-US" sz="1600" b="1" dirty="0">
                <a:latin typeface="+mj-lt"/>
                <a:cs typeface="Arial" panose="020B0604020202020204" pitchFamily="34" charset="0"/>
              </a:rPr>
              <a:t>radiation damage does not accumulate </a:t>
            </a:r>
            <a:r>
              <a:rPr lang="en-US" sz="1600" dirty="0">
                <a:latin typeface="+mj-lt"/>
                <a:cs typeface="Arial" panose="020B0604020202020204" pitchFamily="34" charset="0"/>
              </a:rPr>
              <a:t>with previous one</a:t>
            </a:r>
          </a:p>
        </p:txBody>
      </p:sp>
    </p:spTree>
    <p:extLst>
      <p:ext uri="{BB962C8B-B14F-4D97-AF65-F5344CB8AC3E}">
        <p14:creationId xmlns:p14="http://schemas.microsoft.com/office/powerpoint/2010/main" val="3687348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C3E4C2-7A5C-B179-FDBB-20E01389E8C5}"/>
            </a:ext>
          </a:extLst>
        </p:cNvPr>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474DF74-3881-A3CB-A914-E15AECFE0C45}"/>
              </a:ext>
            </a:extLst>
          </p:cNvPr>
          <p:cNvSpPr/>
          <p:nvPr/>
        </p:nvSpPr>
        <p:spPr>
          <a:xfrm rot="5400000">
            <a:off x="3695182" y="1193296"/>
            <a:ext cx="1390349" cy="9294811"/>
          </a:xfrm>
          <a:prstGeom prst="roundRect">
            <a:avLst/>
          </a:prstGeom>
          <a:solidFill>
            <a:srgbClr val="EBF1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1">
            <a:extLst>
              <a:ext uri="{FF2B5EF4-FFF2-40B4-BE49-F238E27FC236}">
                <a16:creationId xmlns:a16="http://schemas.microsoft.com/office/drawing/2014/main" id="{4BABBAC9-2CA1-460E-0AD2-4ABCDF9DC4C4}"/>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17</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7BA3F9B3-C9E4-9903-CC17-37BD989FE894}"/>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Dynamic X-ray test </a:t>
            </a:r>
            <a:r>
              <a:rPr lang="en-GB" sz="2400" dirty="0">
                <a:solidFill>
                  <a:srgbClr val="0033A0"/>
                </a:solidFill>
                <a:latin typeface="Optima" pitchFamily="2" charset="0"/>
                <a:cs typeface="Arial" panose="020B0604020202020204" pitchFamily="34" charset="0"/>
              </a:rPr>
              <a:t>– Eye diagrams</a:t>
            </a:r>
            <a:endParaRPr lang="en-GB" sz="2400" b="1" dirty="0">
              <a:solidFill>
                <a:srgbClr val="0033A0"/>
              </a:solidFill>
              <a:latin typeface="Optima" pitchFamily="2" charset="0"/>
              <a:cs typeface="Arial" panose="020B0604020202020204" pitchFamily="34" charset="0"/>
            </a:endParaRPr>
          </a:p>
        </p:txBody>
      </p:sp>
      <p:sp>
        <p:nvSpPr>
          <p:cNvPr id="10" name="TextBox 9">
            <a:extLst>
              <a:ext uri="{FF2B5EF4-FFF2-40B4-BE49-F238E27FC236}">
                <a16:creationId xmlns:a16="http://schemas.microsoft.com/office/drawing/2014/main" id="{772D0DEA-6046-0454-7378-5D83BD54BA9C}"/>
              </a:ext>
            </a:extLst>
          </p:cNvPr>
          <p:cNvSpPr txBox="1"/>
          <p:nvPr/>
        </p:nvSpPr>
        <p:spPr>
          <a:xfrm>
            <a:off x="0" y="1070918"/>
            <a:ext cx="11780963" cy="338554"/>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Eye diagrams at 25 Gbps were acquired from the irradiated sample and compared with those from non-irradiated devices </a:t>
            </a:r>
          </a:p>
        </p:txBody>
      </p:sp>
      <p:pic>
        <p:nvPicPr>
          <p:cNvPr id="6" name="Picture 5" descr="A diagram of a grid&#10;&#10;AI-generated content may be incorrect.">
            <a:extLst>
              <a:ext uri="{FF2B5EF4-FFF2-40B4-BE49-F238E27FC236}">
                <a16:creationId xmlns:a16="http://schemas.microsoft.com/office/drawing/2014/main" id="{11D7FC1A-7D23-FCE2-6DE7-32E890518F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2546" y="1409472"/>
            <a:ext cx="4998993" cy="3600000"/>
          </a:xfrm>
          <a:prstGeom prst="rect">
            <a:avLst/>
          </a:prstGeom>
        </p:spPr>
      </p:pic>
      <p:pic>
        <p:nvPicPr>
          <p:cNvPr id="8" name="Picture 7" descr="A diagram of a grid&#10;&#10;AI-generated content may be incorrect.">
            <a:extLst>
              <a:ext uri="{FF2B5EF4-FFF2-40B4-BE49-F238E27FC236}">
                <a16:creationId xmlns:a16="http://schemas.microsoft.com/office/drawing/2014/main" id="{F883E0E5-34AD-5ADA-FB8C-3FB2C25285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0461" y="1409472"/>
            <a:ext cx="4998993" cy="3600000"/>
          </a:xfrm>
          <a:prstGeom prst="rect">
            <a:avLst/>
          </a:prstGeom>
        </p:spPr>
      </p:pic>
      <p:sp>
        <p:nvSpPr>
          <p:cNvPr id="12" name="TextBox 11">
            <a:extLst>
              <a:ext uri="{FF2B5EF4-FFF2-40B4-BE49-F238E27FC236}">
                <a16:creationId xmlns:a16="http://schemas.microsoft.com/office/drawing/2014/main" id="{A91DF9D8-1A6F-1FDD-1C9D-4F56336A763C}"/>
              </a:ext>
            </a:extLst>
          </p:cNvPr>
          <p:cNvSpPr txBox="1"/>
          <p:nvPr/>
        </p:nvSpPr>
        <p:spPr>
          <a:xfrm>
            <a:off x="321676" y="5425204"/>
            <a:ext cx="11459287" cy="830997"/>
          </a:xfrm>
          <a:prstGeom prst="rect">
            <a:avLst/>
          </a:prstGeom>
          <a:noFill/>
          <a:effectLst/>
        </p:spPr>
        <p:txBody>
          <a:bodyPr wrap="square" rtlCol="0" anchor="t">
            <a:spAutoFit/>
          </a:bodyPr>
          <a:lstStyle/>
          <a:p>
            <a:pPr marL="742950" lvl="1" indent="-285750">
              <a:buClr>
                <a:srgbClr val="33CC33"/>
              </a:buClr>
              <a:buFont typeface="Wingdings" panose="05000000000000000000" pitchFamily="2" charset="2"/>
              <a:buChar char="ü"/>
            </a:pPr>
            <a:r>
              <a:rPr lang="en-US" sz="1600" b="1" dirty="0">
                <a:latin typeface="+mj-lt"/>
                <a:cs typeface="Arial" panose="020B0604020202020204" pitchFamily="34" charset="0"/>
              </a:rPr>
              <a:t>No evidence of degradation </a:t>
            </a:r>
            <a:r>
              <a:rPr lang="en-US" sz="1600" dirty="0">
                <a:latin typeface="+mj-lt"/>
                <a:cs typeface="Arial" panose="020B0604020202020204" pitchFamily="34" charset="0"/>
              </a:rPr>
              <a:t>after thermal annealing</a:t>
            </a:r>
          </a:p>
          <a:p>
            <a:pPr marL="742950" lvl="1" indent="-285750">
              <a:buClr>
                <a:srgbClr val="33CC33"/>
              </a:buClr>
              <a:buFont typeface="Wingdings" panose="05000000000000000000" pitchFamily="2" charset="2"/>
              <a:buChar char="ü"/>
            </a:pPr>
            <a:endParaRPr lang="en-US" sz="1600" dirty="0">
              <a:latin typeface="+mj-lt"/>
              <a:cs typeface="Arial" panose="020B0604020202020204" pitchFamily="34" charset="0"/>
            </a:endParaRPr>
          </a:p>
          <a:p>
            <a:pPr marL="742950" lvl="1" indent="-285750">
              <a:buClr>
                <a:srgbClr val="33CC33"/>
              </a:buClr>
              <a:buFont typeface="Wingdings" panose="05000000000000000000" pitchFamily="2" charset="2"/>
              <a:buChar char="ü"/>
            </a:pPr>
            <a:r>
              <a:rPr lang="en-US" sz="1600" dirty="0">
                <a:latin typeface="+mj-lt"/>
                <a:cs typeface="Arial" panose="020B0604020202020204" pitchFamily="34" charset="0"/>
              </a:rPr>
              <a:t>Eye diagram parameters do not show differences compared to non-irradiated ring modulators</a:t>
            </a:r>
          </a:p>
        </p:txBody>
      </p:sp>
    </p:spTree>
    <p:extLst>
      <p:ext uri="{BB962C8B-B14F-4D97-AF65-F5344CB8AC3E}">
        <p14:creationId xmlns:p14="http://schemas.microsoft.com/office/powerpoint/2010/main" val="3062986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7F9FF"/>
        </a:solidFill>
        <a:effectLst/>
      </p:bgPr>
    </p:bg>
    <p:spTree>
      <p:nvGrpSpPr>
        <p:cNvPr id="1" name="">
          <a:extLst>
            <a:ext uri="{FF2B5EF4-FFF2-40B4-BE49-F238E27FC236}">
              <a16:creationId xmlns:a16="http://schemas.microsoft.com/office/drawing/2014/main" id="{3B746E76-89E3-92CE-E019-DF97278FAD4D}"/>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C2BF772C-0583-7979-8342-3D30A63AD2A5}"/>
              </a:ext>
            </a:extLst>
          </p:cNvPr>
          <p:cNvSpPr txBox="1">
            <a:spLocks/>
          </p:cNvSpPr>
          <p:nvPr/>
        </p:nvSpPr>
        <p:spPr>
          <a:xfrm>
            <a:off x="9037763" y="6567658"/>
            <a:ext cx="2743200" cy="207209"/>
          </a:xfrm>
          <a:prstGeom prst="rect">
            <a:avLst/>
          </a:prstGeom>
        </p:spPr>
        <p:txBody>
          <a:bodyPr vert="horz" lIns="91440" tIns="45720" rIns="91440" bIns="4572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59709E1C-D83F-42E7-A6F5-DF9CE2C2511D}" type="slidenum">
              <a:rPr lang="en-GB" sz="1200" smtClean="0">
                <a:solidFill>
                  <a:srgbClr val="0033A0"/>
                </a:solidFill>
                <a:latin typeface="+mj-lt"/>
              </a:rPr>
              <a:pPr algn="r"/>
              <a:t>18</a:t>
            </a:fld>
            <a:endParaRPr lang="en-GB" sz="1200" dirty="0">
              <a:solidFill>
                <a:srgbClr val="0033A0"/>
              </a:solidFill>
              <a:latin typeface="+mj-lt"/>
            </a:endParaRPr>
          </a:p>
        </p:txBody>
      </p:sp>
      <p:sp>
        <p:nvSpPr>
          <p:cNvPr id="4" name="TextBox 12">
            <a:extLst>
              <a:ext uri="{FF2B5EF4-FFF2-40B4-BE49-F238E27FC236}">
                <a16:creationId xmlns:a16="http://schemas.microsoft.com/office/drawing/2014/main" id="{89C32CA9-C539-9AEB-9F9F-8A93B2161429}"/>
              </a:ext>
            </a:extLst>
          </p:cNvPr>
          <p:cNvSpPr txBox="1"/>
          <p:nvPr/>
        </p:nvSpPr>
        <p:spPr>
          <a:xfrm>
            <a:off x="966729" y="4201907"/>
            <a:ext cx="9243061" cy="1481944"/>
          </a:xfrm>
          <a:prstGeom prst="rect">
            <a:avLst/>
          </a:prstGeom>
        </p:spPr>
        <p:txBody>
          <a:bodyPr wrap="square" lIns="0" tIns="0" rIns="0" bIns="0" rtlCol="0" anchor="t">
            <a:spAutoFit/>
          </a:bodyPr>
          <a:lstStyle/>
          <a:p>
            <a:pPr>
              <a:lnSpc>
                <a:spcPts val="5060"/>
              </a:lnSpc>
            </a:pPr>
            <a:r>
              <a:rPr lang="en-US" sz="6000" b="1" dirty="0">
                <a:solidFill>
                  <a:srgbClr val="0033A0"/>
                </a:solidFill>
                <a:latin typeface="+mj-lt"/>
                <a:ea typeface="Cooper Hewitt Bold"/>
                <a:cs typeface="Cooper Hewitt Bold"/>
                <a:sym typeface="Cooper Hewitt Bold"/>
              </a:rPr>
              <a:t>Waveguides</a:t>
            </a:r>
          </a:p>
          <a:p>
            <a:pPr>
              <a:lnSpc>
                <a:spcPct val="150000"/>
              </a:lnSpc>
            </a:pPr>
            <a:r>
              <a:rPr lang="en-US" sz="4000" dirty="0">
                <a:solidFill>
                  <a:srgbClr val="0033A0"/>
                </a:solidFill>
                <a:latin typeface="+mj-lt"/>
                <a:ea typeface="Cooper Hewitt Bold"/>
                <a:cs typeface="Cooper Hewitt Bold"/>
                <a:sym typeface="Cooper Hewitt Bold"/>
              </a:rPr>
              <a:t>Irradiation campaigns and TCAD simulations</a:t>
            </a:r>
          </a:p>
        </p:txBody>
      </p:sp>
      <p:pic>
        <p:nvPicPr>
          <p:cNvPr id="19" name="Picture 18">
            <a:extLst>
              <a:ext uri="{FF2B5EF4-FFF2-40B4-BE49-F238E27FC236}">
                <a16:creationId xmlns:a16="http://schemas.microsoft.com/office/drawing/2014/main" id="{169074E4-6C85-AA8D-BF7D-56D9F82628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1536" y="324"/>
            <a:ext cx="7600464" cy="5066976"/>
          </a:xfrm>
          <a:prstGeom prst="rect">
            <a:avLst/>
          </a:prstGeom>
        </p:spPr>
      </p:pic>
    </p:spTree>
    <p:extLst>
      <p:ext uri="{BB962C8B-B14F-4D97-AF65-F5344CB8AC3E}">
        <p14:creationId xmlns:p14="http://schemas.microsoft.com/office/powerpoint/2010/main" val="3213345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06996-F90B-082E-2F22-868E980546E9}"/>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AF6789A7-DF8C-B9DE-0F7D-AE7EFC3E8A6E}"/>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19</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9DF39F6F-A5AE-F993-9F95-6EFA24B89AC8}"/>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Neutron test </a:t>
            </a:r>
            <a:r>
              <a:rPr lang="en-GB" sz="2400" dirty="0">
                <a:solidFill>
                  <a:srgbClr val="0033A0"/>
                </a:solidFill>
                <a:latin typeface="Optima" pitchFamily="2" charset="0"/>
                <a:cs typeface="Arial" panose="020B0604020202020204" pitchFamily="34" charset="0"/>
              </a:rPr>
              <a:t>– Setup</a:t>
            </a:r>
            <a:endParaRPr lang="en-GB" sz="2400" b="1" dirty="0">
              <a:solidFill>
                <a:srgbClr val="0033A0"/>
              </a:solidFill>
              <a:latin typeface="Optima" pitchFamily="2" charset="0"/>
              <a:cs typeface="Arial" panose="020B0604020202020204" pitchFamily="34" charset="0"/>
            </a:endParaRPr>
          </a:p>
        </p:txBody>
      </p:sp>
      <p:sp>
        <p:nvSpPr>
          <p:cNvPr id="10" name="TextBox 9">
            <a:extLst>
              <a:ext uri="{FF2B5EF4-FFF2-40B4-BE49-F238E27FC236}">
                <a16:creationId xmlns:a16="http://schemas.microsoft.com/office/drawing/2014/main" id="{07CF56E4-2FCB-8928-A31A-E220BE194539}"/>
              </a:ext>
            </a:extLst>
          </p:cNvPr>
          <p:cNvSpPr txBox="1"/>
          <p:nvPr/>
        </p:nvSpPr>
        <p:spPr>
          <a:xfrm>
            <a:off x="0" y="1070918"/>
            <a:ext cx="11780963" cy="830997"/>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Evaluation of </a:t>
            </a:r>
            <a:r>
              <a:rPr lang="en-US" sz="1600" b="1" dirty="0">
                <a:latin typeface="+mj-lt"/>
                <a:cs typeface="Arial" panose="020B0604020202020204" pitchFamily="34" charset="0"/>
              </a:rPr>
              <a:t>radiation-induced attenuation (RIA) in SiPh waveguides</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Measurements of different waveguide types in the two optical bands (O-band at 1310 nm and C-band at 1550 nm)</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CB20775-284B-A823-D27B-3F73EF6ECC8A}"/>
                  </a:ext>
                </a:extLst>
              </p:cNvPr>
              <p:cNvSpPr txBox="1"/>
              <p:nvPr/>
            </p:nvSpPr>
            <p:spPr>
              <a:xfrm>
                <a:off x="320856" y="2202786"/>
                <a:ext cx="2421016" cy="4457539"/>
              </a:xfrm>
              <a:prstGeom prst="roundRect">
                <a:avLst/>
              </a:prstGeom>
              <a:solidFill>
                <a:schemeClr val="bg1"/>
              </a:solidFill>
              <a:ln w="28575">
                <a:solidFill>
                  <a:srgbClr val="0033A0"/>
                </a:solidFill>
              </a:ln>
            </p:spPr>
            <p:txBody>
              <a:bodyPr wrap="square">
                <a:spAutoFit/>
              </a:bodyPr>
              <a:lstStyle/>
              <a:p>
                <a:pPr algn="ctr">
                  <a:lnSpc>
                    <a:spcPct val="150000"/>
                  </a:lnSpc>
                </a:pPr>
                <a:r>
                  <a:rPr lang="en-US" b="1" dirty="0">
                    <a:solidFill>
                      <a:srgbClr val="0033A0"/>
                    </a:solidFill>
                    <a:latin typeface="+mj-lt"/>
                    <a:ea typeface="Verdana" panose="020B0604030504040204" pitchFamily="34" charset="0"/>
                    <a:cs typeface="Tahoma" panose="020B0604030504040204" pitchFamily="34" charset="0"/>
                  </a:rPr>
                  <a:t>Neutron fluence reached:</a:t>
                </a:r>
              </a:p>
              <a:p>
                <a:pPr algn="ctr">
                  <a:lnSpc>
                    <a:spcPct val="150000"/>
                  </a:lnSpc>
                </a:pPr>
                <a14:m>
                  <m:oMathPara xmlns:m="http://schemas.openxmlformats.org/officeDocument/2006/math">
                    <m:oMathParaPr>
                      <m:jc m:val="centerGroup"/>
                    </m:oMathParaPr>
                    <m:oMath xmlns:m="http://schemas.openxmlformats.org/officeDocument/2006/math">
                      <m:r>
                        <a:rPr lang="en-US" b="0" i="1" dirty="0" smtClean="0">
                          <a:latin typeface="Cambria Math" panose="02040503050406030204" pitchFamily="18" charset="0"/>
                          <a:ea typeface="Verdana" panose="020B0604030504040204" pitchFamily="34" charset="0"/>
                          <a:cs typeface="Tahoma" panose="020B0604030504040204" pitchFamily="34" charset="0"/>
                        </a:rPr>
                        <m:t>7</m:t>
                      </m:r>
                      <m:r>
                        <a:rPr lang="en-US" b="0" i="1" dirty="0" smtClean="0">
                          <a:latin typeface="Cambria Math" panose="02040503050406030204" pitchFamily="18" charset="0"/>
                          <a:ea typeface="Cambria Math" panose="02040503050406030204" pitchFamily="18" charset="0"/>
                          <a:cs typeface="Tahoma" panose="020B0604030504040204" pitchFamily="34" charset="0"/>
                        </a:rPr>
                        <m:t>×</m:t>
                      </m:r>
                      <m:sSup>
                        <m:sSupPr>
                          <m:ctrlPr>
                            <a:rPr lang="en-US" b="0" i="1" dirty="0" smtClean="0">
                              <a:latin typeface="Cambria Math" panose="02040503050406030204" pitchFamily="18" charset="0"/>
                              <a:ea typeface="Cambria Math" panose="02040503050406030204" pitchFamily="18" charset="0"/>
                              <a:cs typeface="Tahoma" panose="020B0604030504040204" pitchFamily="34" charset="0"/>
                            </a:rPr>
                          </m:ctrlPr>
                        </m:sSupPr>
                        <m:e>
                          <m:r>
                            <a:rPr lang="en-US" b="0" i="1" dirty="0" smtClean="0">
                              <a:latin typeface="Cambria Math" panose="02040503050406030204" pitchFamily="18" charset="0"/>
                              <a:ea typeface="Cambria Math" panose="02040503050406030204" pitchFamily="18" charset="0"/>
                              <a:cs typeface="Tahoma" panose="020B0604030504040204" pitchFamily="34" charset="0"/>
                            </a:rPr>
                            <m:t>10</m:t>
                          </m:r>
                        </m:e>
                        <m:sup>
                          <m:r>
                            <a:rPr lang="en-US" b="0" i="1" dirty="0" smtClean="0">
                              <a:latin typeface="Cambria Math" panose="02040503050406030204" pitchFamily="18" charset="0"/>
                              <a:ea typeface="Cambria Math" panose="02040503050406030204" pitchFamily="18" charset="0"/>
                              <a:cs typeface="Tahoma" panose="020B0604030504040204" pitchFamily="34" charset="0"/>
                            </a:rPr>
                            <m:t>15</m:t>
                          </m:r>
                        </m:sup>
                      </m:sSup>
                      <m:r>
                        <a:rPr lang="en-US" b="0" i="1" dirty="0" smtClean="0">
                          <a:latin typeface="Cambria Math" panose="02040503050406030204" pitchFamily="18" charset="0"/>
                          <a:ea typeface="Cambria Math" panose="02040503050406030204" pitchFamily="18" charset="0"/>
                          <a:cs typeface="Tahoma" panose="020B0604030504040204" pitchFamily="34" charset="0"/>
                        </a:rPr>
                        <m:t> </m:t>
                      </m:r>
                      <m:r>
                        <a:rPr lang="en-US" b="0" i="1" dirty="0" smtClean="0">
                          <a:latin typeface="Cambria Math" panose="02040503050406030204" pitchFamily="18" charset="0"/>
                          <a:ea typeface="Cambria Math" panose="02040503050406030204" pitchFamily="18" charset="0"/>
                          <a:cs typeface="Tahoma" panose="020B0604030504040204" pitchFamily="34" charset="0"/>
                        </a:rPr>
                        <m:t>𝑛</m:t>
                      </m:r>
                      <m:r>
                        <a:rPr lang="en-US" b="0" i="1" dirty="0" smtClean="0">
                          <a:latin typeface="Cambria Math" panose="02040503050406030204" pitchFamily="18" charset="0"/>
                          <a:ea typeface="Cambria Math" panose="02040503050406030204" pitchFamily="18" charset="0"/>
                          <a:cs typeface="Tahoma" panose="020B0604030504040204" pitchFamily="34" charset="0"/>
                        </a:rPr>
                        <m:t>/</m:t>
                      </m:r>
                      <m:sSup>
                        <m:sSupPr>
                          <m:ctrlPr>
                            <a:rPr lang="en-US" b="0" i="1" dirty="0" smtClean="0">
                              <a:latin typeface="Cambria Math" panose="02040503050406030204" pitchFamily="18" charset="0"/>
                              <a:ea typeface="Cambria Math" panose="02040503050406030204" pitchFamily="18" charset="0"/>
                              <a:cs typeface="Tahoma" panose="020B0604030504040204" pitchFamily="34" charset="0"/>
                            </a:rPr>
                          </m:ctrlPr>
                        </m:sSupPr>
                        <m:e>
                          <m:r>
                            <a:rPr lang="en-US" b="0" i="1" dirty="0" smtClean="0">
                              <a:latin typeface="Cambria Math" panose="02040503050406030204" pitchFamily="18" charset="0"/>
                              <a:ea typeface="Cambria Math" panose="02040503050406030204" pitchFamily="18" charset="0"/>
                              <a:cs typeface="Tahoma" panose="020B0604030504040204" pitchFamily="34" charset="0"/>
                            </a:rPr>
                            <m:t>𝑐𝑚</m:t>
                          </m:r>
                        </m:e>
                        <m:sup>
                          <m:r>
                            <a:rPr lang="en-US" b="0" i="1" dirty="0" smtClean="0">
                              <a:latin typeface="Cambria Math" panose="02040503050406030204" pitchFamily="18" charset="0"/>
                              <a:ea typeface="Cambria Math" panose="02040503050406030204" pitchFamily="18" charset="0"/>
                              <a:cs typeface="Tahoma" panose="020B0604030504040204" pitchFamily="34" charset="0"/>
                            </a:rPr>
                            <m:t>2</m:t>
                          </m:r>
                        </m:sup>
                      </m:sSup>
                    </m:oMath>
                  </m:oMathPara>
                </a14:m>
                <a:endParaRPr lang="en-US" dirty="0">
                  <a:latin typeface="+mj-lt"/>
                  <a:ea typeface="Verdana" panose="020B0604030504040204" pitchFamily="34" charset="0"/>
                  <a:cs typeface="Tahoma" panose="020B0604030504040204" pitchFamily="34" charset="0"/>
                </a:endParaRPr>
              </a:p>
              <a:p>
                <a:pPr algn="ctr">
                  <a:lnSpc>
                    <a:spcPct val="150000"/>
                  </a:lnSpc>
                </a:pPr>
                <a:endParaRPr lang="en-US" b="1" dirty="0">
                  <a:solidFill>
                    <a:srgbClr val="0033A0"/>
                  </a:solidFill>
                  <a:latin typeface="+mj-lt"/>
                  <a:ea typeface="Verdana" panose="020B0604030504040204" pitchFamily="34" charset="0"/>
                  <a:cs typeface="Tahoma" panose="020B0604030504040204" pitchFamily="34" charset="0"/>
                </a:endParaRPr>
              </a:p>
              <a:p>
                <a:pPr algn="ctr">
                  <a:lnSpc>
                    <a:spcPct val="150000"/>
                  </a:lnSpc>
                </a:pPr>
                <a:r>
                  <a:rPr lang="en-US" b="1" dirty="0">
                    <a:solidFill>
                      <a:srgbClr val="0033A0"/>
                    </a:solidFill>
                    <a:latin typeface="+mj-lt"/>
                    <a:ea typeface="Verdana" panose="020B0604030504040204" pitchFamily="34" charset="0"/>
                    <a:cs typeface="Tahoma" panose="020B0604030504040204" pitchFamily="34" charset="0"/>
                  </a:rPr>
                  <a:t>Peak beam neutron energy:</a:t>
                </a:r>
              </a:p>
              <a:p>
                <a:pPr algn="ctr">
                  <a:lnSpc>
                    <a:spcPct val="150000"/>
                  </a:lnSpc>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ea typeface="Cambria Math" panose="02040503050406030204" pitchFamily="18" charset="0"/>
                          <a:cs typeface="Tahoma" panose="020B0604030504040204" pitchFamily="34" charset="0"/>
                        </a:rPr>
                        <m:t>2</m:t>
                      </m:r>
                      <m:r>
                        <a:rPr lang="en-US" b="0" i="1" dirty="0" smtClean="0">
                          <a:latin typeface="Cambria Math" panose="02040503050406030204" pitchFamily="18" charset="0"/>
                          <a:ea typeface="Cambria Math" panose="02040503050406030204" pitchFamily="18" charset="0"/>
                          <a:cs typeface="Tahoma" panose="020B0604030504040204" pitchFamily="34" charset="0"/>
                        </a:rPr>
                        <m:t>3 </m:t>
                      </m:r>
                      <m:r>
                        <a:rPr lang="en-US" b="0" i="1" dirty="0" smtClean="0">
                          <a:latin typeface="Cambria Math" panose="02040503050406030204" pitchFamily="18" charset="0"/>
                          <a:ea typeface="Cambria Math" panose="02040503050406030204" pitchFamily="18" charset="0"/>
                          <a:cs typeface="Tahoma" panose="020B0604030504040204" pitchFamily="34" charset="0"/>
                        </a:rPr>
                        <m:t>𝑀𝑒𝑉</m:t>
                      </m:r>
                    </m:oMath>
                  </m:oMathPara>
                </a14:m>
                <a:endParaRPr lang="en-US" b="1" dirty="0">
                  <a:solidFill>
                    <a:srgbClr val="0033A0"/>
                  </a:solidFill>
                  <a:latin typeface="+mj-lt"/>
                  <a:ea typeface="Verdana" panose="020B0604030504040204" pitchFamily="34" charset="0"/>
                  <a:cs typeface="Tahoma" panose="020B0604030504040204" pitchFamily="34" charset="0"/>
                </a:endParaRPr>
              </a:p>
              <a:p>
                <a:pPr algn="ctr">
                  <a:lnSpc>
                    <a:spcPct val="150000"/>
                  </a:lnSpc>
                </a:pPr>
                <a:endParaRPr lang="en-US" b="1" dirty="0">
                  <a:solidFill>
                    <a:srgbClr val="0033A0"/>
                  </a:solidFill>
                  <a:latin typeface="+mj-lt"/>
                  <a:ea typeface="Verdana" panose="020B0604030504040204" pitchFamily="34" charset="0"/>
                  <a:cs typeface="Tahoma" panose="020B0604030504040204" pitchFamily="34" charset="0"/>
                </a:endParaRPr>
              </a:p>
              <a:p>
                <a:pPr algn="ctr">
                  <a:lnSpc>
                    <a:spcPct val="150000"/>
                  </a:lnSpc>
                </a:pPr>
                <a:r>
                  <a:rPr lang="en-US" b="1" dirty="0">
                    <a:solidFill>
                      <a:srgbClr val="0033A0"/>
                    </a:solidFill>
                    <a:latin typeface="+mj-lt"/>
                    <a:ea typeface="Verdana" panose="020B0604030504040204" pitchFamily="34" charset="0"/>
                    <a:cs typeface="Tahoma" panose="020B0604030504040204" pitchFamily="34" charset="0"/>
                  </a:rPr>
                  <a:t>Irradiation time:</a:t>
                </a:r>
              </a:p>
              <a:p>
                <a:pPr algn="ctr">
                  <a:lnSpc>
                    <a:spcPct val="150000"/>
                  </a:lnSpc>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ea typeface="Cambria Math" panose="02040503050406030204" pitchFamily="18" charset="0"/>
                          <a:cs typeface="Tahoma" panose="020B0604030504040204" pitchFamily="34" charset="0"/>
                        </a:rPr>
                        <m:t>~</m:t>
                      </m:r>
                      <m:r>
                        <a:rPr lang="en-US" b="0" i="1" dirty="0" smtClean="0">
                          <a:latin typeface="Cambria Math" panose="02040503050406030204" pitchFamily="18" charset="0"/>
                          <a:ea typeface="Cambria Math" panose="02040503050406030204" pitchFamily="18" charset="0"/>
                          <a:cs typeface="Tahoma" panose="020B0604030504040204" pitchFamily="34" charset="0"/>
                        </a:rPr>
                        <m:t>34 </m:t>
                      </m:r>
                      <m:r>
                        <a:rPr lang="en-US" b="0" i="1" dirty="0" smtClean="0">
                          <a:latin typeface="Cambria Math" panose="02040503050406030204" pitchFamily="18" charset="0"/>
                          <a:ea typeface="Cambria Math" panose="02040503050406030204" pitchFamily="18" charset="0"/>
                          <a:cs typeface="Tahoma" panose="020B0604030504040204" pitchFamily="34" charset="0"/>
                        </a:rPr>
                        <m:t>h𝑜𝑢𝑟𝑠</m:t>
                      </m:r>
                    </m:oMath>
                  </m:oMathPara>
                </a14:m>
                <a:endParaRPr lang="en-US" dirty="0">
                  <a:latin typeface="+mj-lt"/>
                  <a:ea typeface="Verdana" panose="020B0604030504040204" pitchFamily="34" charset="0"/>
                  <a:cs typeface="Tahoma" panose="020B0604030504040204" pitchFamily="34" charset="0"/>
                </a:endParaRPr>
              </a:p>
            </p:txBody>
          </p:sp>
        </mc:Choice>
        <mc:Fallback xmlns="">
          <p:sp>
            <p:nvSpPr>
              <p:cNvPr id="53" name="TextBox 52">
                <a:extLst>
                  <a:ext uri="{FF2B5EF4-FFF2-40B4-BE49-F238E27FC236}">
                    <a16:creationId xmlns:a16="http://schemas.microsoft.com/office/drawing/2014/main" id="{7CB20775-284B-A823-D27B-3F73EF6ECC8A}"/>
                  </a:ext>
                </a:extLst>
              </p:cNvPr>
              <p:cNvSpPr txBox="1">
                <a:spLocks noRot="1" noChangeAspect="1" noMove="1" noResize="1" noEditPoints="1" noAdjustHandles="1" noChangeArrowheads="1" noChangeShapeType="1" noTextEdit="1"/>
              </p:cNvSpPr>
              <p:nvPr/>
            </p:nvSpPr>
            <p:spPr>
              <a:xfrm>
                <a:off x="320856" y="2202786"/>
                <a:ext cx="2421016" cy="4457539"/>
              </a:xfrm>
              <a:prstGeom prst="roundRect">
                <a:avLst/>
              </a:prstGeom>
              <a:blipFill>
                <a:blip r:embed="rId7"/>
                <a:stretch>
                  <a:fillRect/>
                </a:stretch>
              </a:blipFill>
              <a:ln w="28575">
                <a:solidFill>
                  <a:srgbClr val="0033A0"/>
                </a:solidFill>
              </a:ln>
            </p:spPr>
            <p:txBody>
              <a:bodyPr/>
              <a:lstStyle/>
              <a:p>
                <a:r>
                  <a:rPr lang="en-GB">
                    <a:noFill/>
                  </a:rPr>
                  <a:t> </a:t>
                </a:r>
              </a:p>
            </p:txBody>
          </p:sp>
        </mc:Fallback>
      </mc:AlternateContent>
      <p:grpSp>
        <p:nvGrpSpPr>
          <p:cNvPr id="6" name="Group 5">
            <a:extLst>
              <a:ext uri="{FF2B5EF4-FFF2-40B4-BE49-F238E27FC236}">
                <a16:creationId xmlns:a16="http://schemas.microsoft.com/office/drawing/2014/main" id="{4F44AD65-D6DA-2612-4325-3F424840A0FF}"/>
              </a:ext>
            </a:extLst>
          </p:cNvPr>
          <p:cNvGrpSpPr/>
          <p:nvPr/>
        </p:nvGrpSpPr>
        <p:grpSpPr>
          <a:xfrm>
            <a:off x="2969222" y="2202786"/>
            <a:ext cx="8298256" cy="4064000"/>
            <a:chOff x="2969222" y="2202786"/>
            <a:chExt cx="8298256" cy="4064000"/>
          </a:xfrm>
        </p:grpSpPr>
        <p:grpSp>
          <p:nvGrpSpPr>
            <p:cNvPr id="34" name="Group 33">
              <a:extLst>
                <a:ext uri="{FF2B5EF4-FFF2-40B4-BE49-F238E27FC236}">
                  <a16:creationId xmlns:a16="http://schemas.microsoft.com/office/drawing/2014/main" id="{008D009C-BB07-F0E4-E11C-C90A900AC9F2}"/>
                </a:ext>
              </a:extLst>
            </p:cNvPr>
            <p:cNvGrpSpPr/>
            <p:nvPr/>
          </p:nvGrpSpPr>
          <p:grpSpPr>
            <a:xfrm>
              <a:off x="2969222" y="2202786"/>
              <a:ext cx="8298256" cy="4064000"/>
              <a:chOff x="2195498" y="2357015"/>
              <a:chExt cx="8298256" cy="4064000"/>
            </a:xfrm>
          </p:grpSpPr>
          <p:sp>
            <p:nvSpPr>
              <p:cNvPr id="9" name="Text Box 2">
                <a:extLst>
                  <a:ext uri="{FF2B5EF4-FFF2-40B4-BE49-F238E27FC236}">
                    <a16:creationId xmlns:a16="http://schemas.microsoft.com/office/drawing/2014/main" id="{2FB4BDB3-3A0C-747E-D751-010AC96951E4}"/>
                  </a:ext>
                </a:extLst>
              </p:cNvPr>
              <p:cNvSpPr txBox="1">
                <a:spLocks noChangeArrowheads="1"/>
              </p:cNvSpPr>
              <p:nvPr/>
            </p:nvSpPr>
            <p:spPr bwMode="auto">
              <a:xfrm>
                <a:off x="6827377" y="2782606"/>
                <a:ext cx="1885322" cy="1003127"/>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optical switch</a:t>
                </a:r>
              </a:p>
            </p:txBody>
          </p:sp>
          <p:sp>
            <p:nvSpPr>
              <p:cNvPr id="11" name="Text Box 2">
                <a:extLst>
                  <a:ext uri="{FF2B5EF4-FFF2-40B4-BE49-F238E27FC236}">
                    <a16:creationId xmlns:a16="http://schemas.microsoft.com/office/drawing/2014/main" id="{794FFD0D-9CE1-6079-00A6-EFA7E0DA6D75}"/>
                  </a:ext>
                </a:extLst>
              </p:cNvPr>
              <p:cNvSpPr txBox="1">
                <a:spLocks noChangeAspect="1" noChangeArrowheads="1"/>
              </p:cNvSpPr>
              <p:nvPr/>
            </p:nvSpPr>
            <p:spPr bwMode="auto">
              <a:xfrm>
                <a:off x="9096957" y="4253829"/>
                <a:ext cx="1122638" cy="859279"/>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optical spectrum</a:t>
                </a:r>
              </a:p>
              <a:p>
                <a:pPr marL="0" marR="0" lvl="0" indent="0" algn="ctr" defTabSz="914400" rtl="0" eaLnBrk="0" fontAlgn="base" latinLnBrk="0" hangingPunct="0">
                  <a:lnSpc>
                    <a:spcPct val="100000"/>
                  </a:lnSpc>
                  <a:spcBef>
                    <a:spcPct val="0"/>
                  </a:spcBef>
                  <a:spcAft>
                    <a:spcPct val="0"/>
                  </a:spcAft>
                  <a:buClrTx/>
                  <a:buSzTx/>
                  <a:buFontTx/>
                  <a:buNone/>
                  <a:tabLst/>
                </a:pPr>
                <a:r>
                  <a:rPr lang="en-GB" sz="1600" b="1" noProof="0" dirty="0">
                    <a:solidFill>
                      <a:schemeClr val="tx1"/>
                    </a:solidFill>
                    <a:latin typeface="+mj-lt"/>
                    <a:ea typeface="Calibri" panose="020F0502020204030204" pitchFamily="34" charset="0"/>
                    <a:cs typeface="Times New Roman" panose="02020603050405020304" pitchFamily="18" charset="0"/>
                  </a:rPr>
                  <a:t>analyzer</a:t>
                </a:r>
                <a:endParaRPr kumimoji="0" lang="en-GB" sz="2800" b="0" i="0" u="none" strike="noStrike" cap="none" normalizeH="0" baseline="0" noProof="0" dirty="0">
                  <a:ln>
                    <a:noFill/>
                  </a:ln>
                  <a:solidFill>
                    <a:schemeClr val="tx1"/>
                  </a:solidFill>
                  <a:effectLst/>
                  <a:latin typeface="+mj-lt"/>
                  <a:cs typeface="Times New Roman" panose="02020603050405020304" pitchFamily="18" charset="0"/>
                </a:endParaRPr>
              </a:p>
            </p:txBody>
          </p:sp>
          <p:sp>
            <p:nvSpPr>
              <p:cNvPr id="13" name="Rectangle 12">
                <a:extLst>
                  <a:ext uri="{FF2B5EF4-FFF2-40B4-BE49-F238E27FC236}">
                    <a16:creationId xmlns:a16="http://schemas.microsoft.com/office/drawing/2014/main" id="{5F5A2D65-3CBF-2E12-9E46-01D27EBCF579}"/>
                  </a:ext>
                </a:extLst>
              </p:cNvPr>
              <p:cNvSpPr/>
              <p:nvPr/>
            </p:nvSpPr>
            <p:spPr>
              <a:xfrm>
                <a:off x="5013541" y="2357015"/>
                <a:ext cx="1356658" cy="4064000"/>
              </a:xfrm>
              <a:prstGeom prst="rect">
                <a:avLst/>
              </a:prstGeom>
              <a:solidFill>
                <a:schemeClr val="bg1">
                  <a:lumMod val="95000"/>
                </a:schemeClr>
              </a:solidFill>
              <a:ln>
                <a:solidFill>
                  <a:schemeClr val="bg1">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noProof="0" dirty="0">
                  <a:latin typeface="+mj-lt"/>
                </a:endParaRPr>
              </a:p>
            </p:txBody>
          </p:sp>
          <p:sp>
            <p:nvSpPr>
              <p:cNvPr id="14" name="TextBox 13">
                <a:extLst>
                  <a:ext uri="{FF2B5EF4-FFF2-40B4-BE49-F238E27FC236}">
                    <a16:creationId xmlns:a16="http://schemas.microsoft.com/office/drawing/2014/main" id="{5E167A56-4A09-732A-8129-652BA6549234}"/>
                  </a:ext>
                </a:extLst>
              </p:cNvPr>
              <p:cNvSpPr txBox="1"/>
              <p:nvPr/>
            </p:nvSpPr>
            <p:spPr>
              <a:xfrm>
                <a:off x="5022201" y="5624870"/>
                <a:ext cx="1339337" cy="707886"/>
              </a:xfrm>
              <a:prstGeom prst="rect">
                <a:avLst/>
              </a:prstGeom>
              <a:noFill/>
            </p:spPr>
            <p:txBody>
              <a:bodyPr wrap="square" rtlCol="0" anchor="ctr">
                <a:spAutoFit/>
              </a:bodyPr>
              <a:lstStyle/>
              <a:p>
                <a:pPr algn="ctr"/>
                <a:r>
                  <a:rPr lang="en-GB" sz="2000" noProof="0" dirty="0">
                    <a:ln>
                      <a:solidFill>
                        <a:schemeClr val="bg2">
                          <a:lumMod val="50000"/>
                        </a:schemeClr>
                      </a:solidFill>
                    </a:ln>
                    <a:solidFill>
                      <a:schemeClr val="bg2">
                        <a:lumMod val="50000"/>
                      </a:schemeClr>
                    </a:solidFill>
                    <a:latin typeface="+mj-lt"/>
                    <a:cs typeface="Times New Roman" panose="02020603050405020304" pitchFamily="18" charset="0"/>
                  </a:rPr>
                  <a:t>bunker</a:t>
                </a:r>
              </a:p>
              <a:p>
                <a:pPr algn="ctr"/>
                <a:r>
                  <a:rPr lang="en-GB" sz="2000" noProof="0" dirty="0">
                    <a:ln>
                      <a:solidFill>
                        <a:schemeClr val="bg2">
                          <a:lumMod val="50000"/>
                        </a:schemeClr>
                      </a:solidFill>
                    </a:ln>
                    <a:solidFill>
                      <a:schemeClr val="bg2">
                        <a:lumMod val="50000"/>
                      </a:schemeClr>
                    </a:solidFill>
                    <a:latin typeface="+mj-lt"/>
                    <a:cs typeface="Times New Roman" panose="02020603050405020304" pitchFamily="18" charset="0"/>
                  </a:rPr>
                  <a:t>walls</a:t>
                </a:r>
              </a:p>
            </p:txBody>
          </p:sp>
          <p:sp>
            <p:nvSpPr>
              <p:cNvPr id="16" name="TextBox 15">
                <a:extLst>
                  <a:ext uri="{FF2B5EF4-FFF2-40B4-BE49-F238E27FC236}">
                    <a16:creationId xmlns:a16="http://schemas.microsoft.com/office/drawing/2014/main" id="{8CF6420E-2DFB-6150-231D-E2C1E7D197DC}"/>
                  </a:ext>
                </a:extLst>
              </p:cNvPr>
              <p:cNvSpPr txBox="1"/>
              <p:nvPr/>
            </p:nvSpPr>
            <p:spPr>
              <a:xfrm>
                <a:off x="5013541" y="2409267"/>
                <a:ext cx="1356658" cy="584775"/>
              </a:xfrm>
              <a:prstGeom prst="rect">
                <a:avLst/>
              </a:prstGeom>
              <a:noFill/>
            </p:spPr>
            <p:txBody>
              <a:bodyPr wrap="square" rtlCol="0">
                <a:spAutoFit/>
              </a:bodyPr>
              <a:lstStyle/>
              <a:p>
                <a:pPr algn="ctr" eaLnBrk="0" fontAlgn="base" hangingPunct="0">
                  <a:spcBef>
                    <a:spcPct val="0"/>
                  </a:spcBef>
                  <a:spcAft>
                    <a:spcPct val="0"/>
                  </a:spcAft>
                </a:pPr>
                <a:r>
                  <a:rPr lang="en-GB" sz="1600" b="1" noProof="0" dirty="0">
                    <a:solidFill>
                      <a:srgbClr val="7B723D"/>
                    </a:solidFill>
                    <a:latin typeface="+mj-lt"/>
                    <a:ea typeface="Calibri" panose="020F0502020204030204" pitchFamily="34" charset="0"/>
                    <a:cs typeface="Times New Roman" panose="02020603050405020304" pitchFamily="18" charset="0"/>
                  </a:rPr>
                  <a:t>single mode</a:t>
                </a:r>
                <a:r>
                  <a:rPr lang="en-GB" sz="1000" b="1" noProof="0" dirty="0">
                    <a:solidFill>
                      <a:srgbClr val="7B723D"/>
                    </a:solidFill>
                    <a:latin typeface="+mj-lt"/>
                    <a:ea typeface="Calibri" panose="020F0502020204030204" pitchFamily="34" charset="0"/>
                    <a:cs typeface="Times New Roman" panose="02020603050405020304" pitchFamily="18" charset="0"/>
                  </a:rPr>
                  <a:t> </a:t>
                </a:r>
              </a:p>
              <a:p>
                <a:pPr algn="ctr" eaLnBrk="0" fontAlgn="base" hangingPunct="0">
                  <a:spcBef>
                    <a:spcPct val="0"/>
                  </a:spcBef>
                  <a:spcAft>
                    <a:spcPct val="0"/>
                  </a:spcAft>
                </a:pPr>
                <a:r>
                  <a:rPr lang="en-GB" sz="1600" b="1" noProof="0" dirty="0">
                    <a:solidFill>
                      <a:srgbClr val="7B723D"/>
                    </a:solidFill>
                    <a:latin typeface="+mj-lt"/>
                    <a:ea typeface="Calibri" panose="020F0502020204030204" pitchFamily="34" charset="0"/>
                    <a:cs typeface="Times New Roman" panose="02020603050405020304" pitchFamily="18" charset="0"/>
                  </a:rPr>
                  <a:t>optical fib</a:t>
                </a:r>
                <a:r>
                  <a:rPr lang="en-GB" sz="1600" b="1" dirty="0">
                    <a:solidFill>
                      <a:srgbClr val="7B723D"/>
                    </a:solidFill>
                    <a:latin typeface="+mj-lt"/>
                    <a:ea typeface="Calibri" panose="020F0502020204030204" pitchFamily="34" charset="0"/>
                    <a:cs typeface="Times New Roman" panose="02020603050405020304" pitchFamily="18" charset="0"/>
                  </a:rPr>
                  <a:t>re</a:t>
                </a:r>
                <a:r>
                  <a:rPr lang="en-GB" sz="1600" b="1" noProof="0" dirty="0">
                    <a:solidFill>
                      <a:srgbClr val="7B723D"/>
                    </a:solidFill>
                    <a:latin typeface="+mj-lt"/>
                    <a:ea typeface="Calibri" panose="020F0502020204030204" pitchFamily="34" charset="0"/>
                    <a:cs typeface="Times New Roman" panose="02020603050405020304" pitchFamily="18" charset="0"/>
                  </a:rPr>
                  <a:t>s</a:t>
                </a:r>
              </a:p>
            </p:txBody>
          </p:sp>
          <p:sp>
            <p:nvSpPr>
              <p:cNvPr id="17" name="Text Box 2">
                <a:extLst>
                  <a:ext uri="{FF2B5EF4-FFF2-40B4-BE49-F238E27FC236}">
                    <a16:creationId xmlns:a16="http://schemas.microsoft.com/office/drawing/2014/main" id="{AFCA0458-F3A0-CA98-AE70-805DDDD34618}"/>
                  </a:ext>
                </a:extLst>
              </p:cNvPr>
              <p:cNvSpPr txBox="1">
                <a:spLocks noChangeArrowheads="1"/>
              </p:cNvSpPr>
              <p:nvPr/>
            </p:nvSpPr>
            <p:spPr bwMode="auto">
              <a:xfrm>
                <a:off x="7118909" y="4396732"/>
                <a:ext cx="1294623" cy="573475"/>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polarization controller</a:t>
                </a:r>
                <a:endParaRPr kumimoji="0" lang="en-GB" sz="2800" b="0" i="0" u="none" strike="noStrike" cap="none" normalizeH="0" baseline="0" noProof="0" dirty="0">
                  <a:ln>
                    <a:noFill/>
                  </a:ln>
                  <a:solidFill>
                    <a:schemeClr val="tx1"/>
                  </a:solidFill>
                  <a:effectLst/>
                  <a:latin typeface="+mj-lt"/>
                  <a:cs typeface="Times New Roman" panose="02020603050405020304" pitchFamily="18" charset="0"/>
                </a:endParaRPr>
              </a:p>
            </p:txBody>
          </p:sp>
          <p:sp>
            <p:nvSpPr>
              <p:cNvPr id="18" name="Text Box 2">
                <a:extLst>
                  <a:ext uri="{FF2B5EF4-FFF2-40B4-BE49-F238E27FC236}">
                    <a16:creationId xmlns:a16="http://schemas.microsoft.com/office/drawing/2014/main" id="{75416D32-BA32-CDA4-CCB8-6D565678C01D}"/>
                  </a:ext>
                </a:extLst>
              </p:cNvPr>
              <p:cNvSpPr txBox="1">
                <a:spLocks noChangeArrowheads="1"/>
              </p:cNvSpPr>
              <p:nvPr/>
            </p:nvSpPr>
            <p:spPr bwMode="auto">
              <a:xfrm>
                <a:off x="3659996" y="4145733"/>
                <a:ext cx="572301" cy="1464546"/>
              </a:xfrm>
              <a:prstGeom prst="rect">
                <a:avLst/>
              </a:prstGeom>
              <a:solidFill>
                <a:srgbClr val="FA7E36"/>
              </a:solidFill>
              <a:ln>
                <a:no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noProof="0" dirty="0">
                    <a:ln>
                      <a:noFill/>
                    </a:ln>
                    <a:solidFill>
                      <a:schemeClr val="tx1"/>
                    </a:solidFill>
                    <a:effectLst/>
                    <a:latin typeface="+mj-lt"/>
                    <a:cs typeface="Times New Roman" panose="02020603050405020304" pitchFamily="18" charset="0"/>
                  </a:rPr>
                  <a:t>P</a:t>
                </a:r>
              </a:p>
              <a:p>
                <a:pPr marL="0" marR="0" lvl="0" indent="0" algn="ctr" defTabSz="914400" rtl="0" eaLnBrk="0" fontAlgn="base" latinLnBrk="0" hangingPunct="0">
                  <a:lnSpc>
                    <a:spcPct val="100000"/>
                  </a:lnSpc>
                  <a:spcBef>
                    <a:spcPct val="0"/>
                  </a:spcBef>
                  <a:spcAft>
                    <a:spcPct val="0"/>
                  </a:spcAft>
                  <a:buClrTx/>
                  <a:buSzTx/>
                  <a:buFontTx/>
                  <a:buNone/>
                  <a:tabLst/>
                </a:pPr>
                <a:r>
                  <a:rPr lang="en-GB" sz="1600" b="1" noProof="0" dirty="0">
                    <a:solidFill>
                      <a:schemeClr val="tx1"/>
                    </a:solidFill>
                    <a:latin typeface="+mj-lt"/>
                    <a:cs typeface="Times New Roman" panose="02020603050405020304" pitchFamily="18" charset="0"/>
                  </a:rPr>
                  <a:t>I</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noProof="0" dirty="0">
                    <a:ln>
                      <a:noFill/>
                    </a:ln>
                    <a:solidFill>
                      <a:schemeClr val="tx1"/>
                    </a:solidFill>
                    <a:effectLst/>
                    <a:latin typeface="+mj-lt"/>
                    <a:cs typeface="Times New Roman" panose="02020603050405020304" pitchFamily="18" charset="0"/>
                  </a:rPr>
                  <a:t>C</a:t>
                </a:r>
              </a:p>
              <a:p>
                <a:pPr marL="0" marR="0" lvl="0" indent="0" algn="ctr" defTabSz="914400" rtl="0" eaLnBrk="0" fontAlgn="base" latinLnBrk="0" hangingPunct="0">
                  <a:lnSpc>
                    <a:spcPct val="100000"/>
                  </a:lnSpc>
                  <a:spcBef>
                    <a:spcPct val="0"/>
                  </a:spcBef>
                  <a:spcAft>
                    <a:spcPct val="0"/>
                  </a:spcAft>
                  <a:buClrTx/>
                  <a:buSzTx/>
                  <a:buFontTx/>
                  <a:buNone/>
                  <a:tabLst/>
                </a:pPr>
                <a:endParaRPr lang="en-GB" sz="1600" b="1" noProof="0" dirty="0">
                  <a:solidFill>
                    <a:schemeClr val="tx1"/>
                  </a:solidFill>
                  <a:latin typeface="+mj-lt"/>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lang="en-GB" sz="1600" b="1" dirty="0">
                    <a:solidFill>
                      <a:schemeClr val="tx1"/>
                    </a:solidFill>
                    <a:latin typeface="+mj-lt"/>
                    <a:cs typeface="Times New Roman" panose="02020603050405020304" pitchFamily="18" charset="0"/>
                  </a:rPr>
                  <a:t>1-2</a:t>
                </a:r>
                <a:endParaRPr kumimoji="0" lang="en-GB" sz="1600" b="1" i="0" u="none" strike="noStrike" cap="none" normalizeH="0" baseline="0" noProof="0" dirty="0">
                  <a:ln>
                    <a:noFill/>
                  </a:ln>
                  <a:solidFill>
                    <a:schemeClr val="tx1"/>
                  </a:solidFill>
                  <a:effectLst/>
                  <a:latin typeface="+mj-lt"/>
                  <a:cs typeface="Times New Roman" panose="02020603050405020304" pitchFamily="18" charset="0"/>
                </a:endParaRPr>
              </a:p>
            </p:txBody>
          </p:sp>
          <p:sp>
            <p:nvSpPr>
              <p:cNvPr id="22" name="Text Box 2">
                <a:extLst>
                  <a:ext uri="{FF2B5EF4-FFF2-40B4-BE49-F238E27FC236}">
                    <a16:creationId xmlns:a16="http://schemas.microsoft.com/office/drawing/2014/main" id="{295CB2D3-12CB-40CB-FA0D-6B64D2BC3B8A}"/>
                  </a:ext>
                </a:extLst>
              </p:cNvPr>
              <p:cNvSpPr txBox="1">
                <a:spLocks noChangeArrowheads="1"/>
              </p:cNvSpPr>
              <p:nvPr/>
            </p:nvSpPr>
            <p:spPr bwMode="auto">
              <a:xfrm>
                <a:off x="4311466" y="4147836"/>
                <a:ext cx="569307" cy="1464546"/>
              </a:xfrm>
              <a:prstGeom prst="rect">
                <a:avLst/>
              </a:prstGeom>
              <a:solidFill>
                <a:srgbClr val="00B050"/>
              </a:solidFill>
              <a:ln>
                <a:no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noProof="0" dirty="0">
                    <a:ln>
                      <a:noFill/>
                    </a:ln>
                    <a:solidFill>
                      <a:schemeClr val="tx1"/>
                    </a:solidFill>
                    <a:effectLst/>
                    <a:latin typeface="+mj-lt"/>
                    <a:cs typeface="Times New Roman" panose="02020603050405020304" pitchFamily="18" charset="0"/>
                  </a:rPr>
                  <a:t>P</a:t>
                </a:r>
              </a:p>
              <a:p>
                <a:pPr marL="0" marR="0" lvl="0" indent="0" algn="ctr" defTabSz="914400" rtl="0" eaLnBrk="0" fontAlgn="base" latinLnBrk="0" hangingPunct="0">
                  <a:lnSpc>
                    <a:spcPct val="100000"/>
                  </a:lnSpc>
                  <a:spcBef>
                    <a:spcPct val="0"/>
                  </a:spcBef>
                  <a:spcAft>
                    <a:spcPct val="0"/>
                  </a:spcAft>
                  <a:buClrTx/>
                  <a:buSzTx/>
                  <a:buFontTx/>
                  <a:buNone/>
                  <a:tabLst/>
                </a:pPr>
                <a:r>
                  <a:rPr lang="en-GB" sz="1600" b="1" noProof="0" dirty="0">
                    <a:solidFill>
                      <a:schemeClr val="tx1"/>
                    </a:solidFill>
                    <a:latin typeface="+mj-lt"/>
                    <a:cs typeface="Times New Roman" panose="02020603050405020304" pitchFamily="18" charset="0"/>
                  </a:rPr>
                  <a:t>I</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noProof="0" dirty="0">
                    <a:ln>
                      <a:noFill/>
                    </a:ln>
                    <a:solidFill>
                      <a:schemeClr val="tx1"/>
                    </a:solidFill>
                    <a:effectLst/>
                    <a:latin typeface="+mj-lt"/>
                    <a:cs typeface="Times New Roman" panose="02020603050405020304" pitchFamily="18" charset="0"/>
                  </a:rPr>
                  <a:t>C</a:t>
                </a:r>
              </a:p>
              <a:p>
                <a:pPr marL="0" marR="0" lvl="0" indent="0" algn="ctr" defTabSz="914400" rtl="0" eaLnBrk="0" fontAlgn="base" latinLnBrk="0" hangingPunct="0">
                  <a:lnSpc>
                    <a:spcPct val="100000"/>
                  </a:lnSpc>
                  <a:spcBef>
                    <a:spcPct val="0"/>
                  </a:spcBef>
                  <a:spcAft>
                    <a:spcPct val="0"/>
                  </a:spcAft>
                  <a:buClrTx/>
                  <a:buSzTx/>
                  <a:buFontTx/>
                  <a:buNone/>
                  <a:tabLst/>
                </a:pPr>
                <a:endParaRPr lang="en-GB" sz="1600" b="1" noProof="0" dirty="0">
                  <a:solidFill>
                    <a:schemeClr val="tx1"/>
                  </a:solidFill>
                  <a:latin typeface="+mj-lt"/>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noProof="0" dirty="0">
                    <a:ln>
                      <a:noFill/>
                    </a:ln>
                    <a:solidFill>
                      <a:schemeClr val="tx1"/>
                    </a:solidFill>
                    <a:effectLst/>
                    <a:latin typeface="+mj-lt"/>
                    <a:cs typeface="Times New Roman" panose="02020603050405020304" pitchFamily="18" charset="0"/>
                  </a:rPr>
                  <a:t>3</a:t>
                </a:r>
              </a:p>
            </p:txBody>
          </p:sp>
          <p:sp>
            <p:nvSpPr>
              <p:cNvPr id="23" name="Text Box 2">
                <a:extLst>
                  <a:ext uri="{FF2B5EF4-FFF2-40B4-BE49-F238E27FC236}">
                    <a16:creationId xmlns:a16="http://schemas.microsoft.com/office/drawing/2014/main" id="{25E32CFF-2983-73F0-B09B-C4669E5D0F3F}"/>
                  </a:ext>
                </a:extLst>
              </p:cNvPr>
              <p:cNvSpPr txBox="1">
                <a:spLocks noChangeArrowheads="1"/>
              </p:cNvSpPr>
              <p:nvPr/>
            </p:nvSpPr>
            <p:spPr bwMode="auto">
              <a:xfrm>
                <a:off x="6888000" y="5346205"/>
                <a:ext cx="1764075" cy="595106"/>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algn="ctr" eaLnBrk="0" fontAlgn="base" hangingPunct="0">
                  <a:spcBef>
                    <a:spcPct val="0"/>
                  </a:spcBef>
                  <a:spcAft>
                    <a:spcPct val="0"/>
                  </a:spcAft>
                </a:pPr>
                <a:r>
                  <a:rPr lang="en-GB" sz="1600" b="1" dirty="0">
                    <a:solidFill>
                      <a:schemeClr val="tx1"/>
                    </a:solidFill>
                    <a:latin typeface="+mj-lt"/>
                    <a:ea typeface="Calibri" panose="020F0502020204030204" pitchFamily="34" charset="0"/>
                    <a:cs typeface="Times New Roman" panose="02020603050405020304" pitchFamily="18" charset="0"/>
                  </a:rPr>
                  <a:t>superluminescent diode</a:t>
                </a:r>
              </a:p>
            </p:txBody>
          </p:sp>
          <p:cxnSp>
            <p:nvCxnSpPr>
              <p:cNvPr id="24" name="Straight Arrow Connector 23">
                <a:extLst>
                  <a:ext uri="{FF2B5EF4-FFF2-40B4-BE49-F238E27FC236}">
                    <a16:creationId xmlns:a16="http://schemas.microsoft.com/office/drawing/2014/main" id="{BFD6C63B-3E63-8BF1-19A0-FC4FDDCBC034}"/>
                  </a:ext>
                </a:extLst>
              </p:cNvPr>
              <p:cNvCxnSpPr>
                <a:cxnSpLocks/>
              </p:cNvCxnSpPr>
              <p:nvPr/>
            </p:nvCxnSpPr>
            <p:spPr>
              <a:xfrm flipH="1" flipV="1">
                <a:off x="7761499" y="4970207"/>
                <a:ext cx="4375" cy="37204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BCDE2FB-0A10-6BDD-7499-37A1AEABE77B}"/>
                  </a:ext>
                </a:extLst>
              </p:cNvPr>
              <p:cNvCxnSpPr>
                <a:cxnSpLocks/>
              </p:cNvCxnSpPr>
              <p:nvPr/>
            </p:nvCxnSpPr>
            <p:spPr>
              <a:xfrm flipV="1">
                <a:off x="7765317" y="3795923"/>
                <a:ext cx="0" cy="60080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18268A07-74DB-609B-69D0-A56D77919AE4}"/>
                  </a:ext>
                </a:extLst>
              </p:cNvPr>
              <p:cNvSpPr txBox="1"/>
              <p:nvPr/>
            </p:nvSpPr>
            <p:spPr>
              <a:xfrm>
                <a:off x="3792931" y="3063090"/>
                <a:ext cx="1419477" cy="307777"/>
              </a:xfrm>
              <a:prstGeom prst="rect">
                <a:avLst/>
              </a:prstGeom>
              <a:noFill/>
            </p:spPr>
            <p:txBody>
              <a:bodyPr wrap="square" rtlCol="0">
                <a:spAutoFit/>
              </a:bodyPr>
              <a:lstStyle/>
              <a:p>
                <a:pPr algn="ctr" eaLnBrk="0" fontAlgn="base" hangingPunct="0">
                  <a:spcBef>
                    <a:spcPct val="0"/>
                  </a:spcBef>
                  <a:spcAft>
                    <a:spcPct val="0"/>
                  </a:spcAft>
                </a:pPr>
                <a:r>
                  <a:rPr lang="en-GB" sz="1400" b="1" noProof="0" dirty="0">
                    <a:solidFill>
                      <a:srgbClr val="7B723D"/>
                    </a:solidFill>
                    <a:latin typeface="+mj-lt"/>
                    <a:ea typeface="Calibri" panose="020F0502020204030204" pitchFamily="34" charset="0"/>
                    <a:cs typeface="Times New Roman" panose="02020603050405020304" pitchFamily="18" charset="0"/>
                  </a:rPr>
                  <a:t>O- &amp; C-band</a:t>
                </a:r>
              </a:p>
            </p:txBody>
          </p:sp>
          <p:grpSp>
            <p:nvGrpSpPr>
              <p:cNvPr id="27" name="Group 26">
                <a:extLst>
                  <a:ext uri="{FF2B5EF4-FFF2-40B4-BE49-F238E27FC236}">
                    <a16:creationId xmlns:a16="http://schemas.microsoft.com/office/drawing/2014/main" id="{AA11BE67-635E-B811-1AC3-D32E8EF19EFB}"/>
                  </a:ext>
                </a:extLst>
              </p:cNvPr>
              <p:cNvGrpSpPr/>
              <p:nvPr/>
            </p:nvGrpSpPr>
            <p:grpSpPr>
              <a:xfrm>
                <a:off x="2296304" y="2652500"/>
                <a:ext cx="653763" cy="653763"/>
                <a:chOff x="8335211" y="4502398"/>
                <a:chExt cx="653763" cy="653763"/>
              </a:xfrm>
            </p:grpSpPr>
            <p:sp>
              <p:nvSpPr>
                <p:cNvPr id="28" name="Oval 27">
                  <a:extLst>
                    <a:ext uri="{FF2B5EF4-FFF2-40B4-BE49-F238E27FC236}">
                      <a16:creationId xmlns:a16="http://schemas.microsoft.com/office/drawing/2014/main" id="{304610BE-82DB-2A3E-5A59-EACDBE2C59F7}"/>
                    </a:ext>
                  </a:extLst>
                </p:cNvPr>
                <p:cNvSpPr/>
                <p:nvPr/>
              </p:nvSpPr>
              <p:spPr>
                <a:xfrm>
                  <a:off x="8474132" y="4761475"/>
                  <a:ext cx="375919" cy="31194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latin typeface="+mj-lt"/>
                  </a:endParaRPr>
                </a:p>
              </p:txBody>
            </p:sp>
            <p:pic>
              <p:nvPicPr>
                <p:cNvPr id="29" name="Graphic 28" descr="Radioactive with solid fill">
                  <a:extLst>
                    <a:ext uri="{FF2B5EF4-FFF2-40B4-BE49-F238E27FC236}">
                      <a16:creationId xmlns:a16="http://schemas.microsoft.com/office/drawing/2014/main" id="{DC092386-3C5D-A15E-59CB-AA7E72EDDE9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8335211" y="4502398"/>
                  <a:ext cx="653763" cy="653763"/>
                </a:xfrm>
                <a:prstGeom prst="rect">
                  <a:avLst/>
                </a:prstGeom>
              </p:spPr>
            </p:pic>
          </p:grpSp>
          <p:pic>
            <p:nvPicPr>
              <p:cNvPr id="30" name="Picture 29" descr="Radiation Free Living | The Natural Medicine Practice">
                <a:extLst>
                  <a:ext uri="{FF2B5EF4-FFF2-40B4-BE49-F238E27FC236}">
                    <a16:creationId xmlns:a16="http://schemas.microsoft.com/office/drawing/2014/main" id="{DB460C87-9F15-C621-91EF-8F5A1AD01AA5}"/>
                  </a:ext>
                </a:extLst>
              </p:cNvPr>
              <p:cNvPicPr>
                <a:picLocks noChangeAspect="1"/>
              </p:cNvPicPr>
              <p:nvPr/>
            </p:nvPicPr>
            <p:blipFill>
              <a:blip r:embed="rId10"/>
              <a:srcRect/>
              <a:stretch>
                <a:fillRect/>
              </a:stretch>
            </p:blipFill>
            <p:spPr>
              <a:xfrm>
                <a:off x="9945436" y="2730152"/>
                <a:ext cx="548318" cy="545587"/>
              </a:xfrm>
              <a:prstGeom prst="rect">
                <a:avLst/>
              </a:prstGeom>
              <a:noFill/>
              <a:ln cap="flat">
                <a:noFill/>
              </a:ln>
            </p:spPr>
          </p:pic>
          <p:pic>
            <p:nvPicPr>
              <p:cNvPr id="31" name="Graphic 30" descr="Cone outline">
                <a:extLst>
                  <a:ext uri="{FF2B5EF4-FFF2-40B4-BE49-F238E27FC236}">
                    <a16:creationId xmlns:a16="http://schemas.microsoft.com/office/drawing/2014/main" id="{79B020FF-07F5-2537-46FA-5FE14593B29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16200000">
                <a:off x="2634023" y="4529547"/>
                <a:ext cx="1464546" cy="696916"/>
              </a:xfrm>
              <a:prstGeom prst="rect">
                <a:avLst/>
              </a:prstGeom>
            </p:spPr>
          </p:pic>
          <p:sp>
            <p:nvSpPr>
              <p:cNvPr id="32" name="Text Box 2">
                <a:extLst>
                  <a:ext uri="{FF2B5EF4-FFF2-40B4-BE49-F238E27FC236}">
                    <a16:creationId xmlns:a16="http://schemas.microsoft.com/office/drawing/2014/main" id="{B09ECBF6-7842-4AEF-80E5-62372226EDCE}"/>
                  </a:ext>
                </a:extLst>
              </p:cNvPr>
              <p:cNvSpPr txBox="1">
                <a:spLocks noChangeArrowheads="1"/>
              </p:cNvSpPr>
              <p:nvPr/>
            </p:nvSpPr>
            <p:spPr bwMode="auto">
              <a:xfrm>
                <a:off x="2195498" y="4524062"/>
                <a:ext cx="869723" cy="707886"/>
              </a:xfrm>
              <a:prstGeom prst="rect">
                <a:avLst/>
              </a:prstGeom>
              <a:solidFill>
                <a:srgbClr val="FFFFFF"/>
              </a:solidFill>
              <a:ln w="12700">
                <a:solidFill>
                  <a:srgbClr val="0070C0"/>
                </a:solidFill>
                <a:miter lim="800000"/>
                <a:headEnd/>
                <a:tailEnd/>
              </a:ln>
            </p:spPr>
            <p:txBody>
              <a:bodyPr vert="horz" wrap="square" lIns="91440" tIns="45720" rIns="91440" bIns="45720" numCol="1" anchor="ctr" anchorCtr="0" compatLnSpc="1">
                <a:prstTxWarp prst="textNoShape">
                  <a:avLst/>
                </a:prstTxWarp>
              </a:bodyPr>
              <a:lstStyle/>
              <a:p>
                <a:pPr lvl="0" algn="ctr" eaLnBrk="0" fontAlgn="base" hangingPunct="0">
                  <a:spcBef>
                    <a:spcPct val="0"/>
                  </a:spcBef>
                  <a:spcAft>
                    <a:spcPct val="0"/>
                  </a:spcAft>
                </a:pPr>
                <a:r>
                  <a:rPr lang="en-GB" sz="1600" b="1" dirty="0">
                    <a:solidFill>
                      <a:srgbClr val="0070C0"/>
                    </a:solidFill>
                    <a:latin typeface="+mj-lt"/>
                    <a:ea typeface="Calibri" panose="020F0502020204030204" pitchFamily="34" charset="0"/>
                    <a:cs typeface="Times New Roman" panose="02020603050405020304" pitchFamily="18" charset="0"/>
                  </a:rPr>
                  <a:t>neutron beam</a:t>
                </a:r>
              </a:p>
            </p:txBody>
          </p:sp>
          <p:cxnSp>
            <p:nvCxnSpPr>
              <p:cNvPr id="33" name="Connector: Elbow 32">
                <a:extLst>
                  <a:ext uri="{FF2B5EF4-FFF2-40B4-BE49-F238E27FC236}">
                    <a16:creationId xmlns:a16="http://schemas.microsoft.com/office/drawing/2014/main" id="{7B2E995E-75FA-4601-7285-DA7C58736ED5}"/>
                  </a:ext>
                </a:extLst>
              </p:cNvPr>
              <p:cNvCxnSpPr>
                <a:cxnSpLocks/>
                <a:stCxn id="9" idx="3"/>
                <a:endCxn id="11" idx="0"/>
              </p:cNvCxnSpPr>
              <p:nvPr/>
            </p:nvCxnSpPr>
            <p:spPr>
              <a:xfrm>
                <a:off x="8712699" y="3284170"/>
                <a:ext cx="945577" cy="969659"/>
              </a:xfrm>
              <a:prstGeom prst="bentConnector2">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 name="Group 1">
              <a:extLst>
                <a:ext uri="{FF2B5EF4-FFF2-40B4-BE49-F238E27FC236}">
                  <a16:creationId xmlns:a16="http://schemas.microsoft.com/office/drawing/2014/main" id="{06E20BE6-3D66-6DAF-82DB-A5F6316A76A1}"/>
                </a:ext>
              </a:extLst>
            </p:cNvPr>
            <p:cNvGrpSpPr/>
            <p:nvPr/>
          </p:nvGrpSpPr>
          <p:grpSpPr>
            <a:xfrm>
              <a:off x="4705829" y="2853125"/>
              <a:ext cx="2879467" cy="1136405"/>
              <a:chOff x="4705829" y="2853125"/>
              <a:chExt cx="2879467" cy="1136405"/>
            </a:xfrm>
          </p:grpSpPr>
          <p:cxnSp>
            <p:nvCxnSpPr>
              <p:cNvPr id="7" name="Straight Connector 6">
                <a:extLst>
                  <a:ext uri="{FF2B5EF4-FFF2-40B4-BE49-F238E27FC236}">
                    <a16:creationId xmlns:a16="http://schemas.microsoft.com/office/drawing/2014/main" id="{886678E3-E569-4D75-7254-E1B867ED87B5}"/>
                  </a:ext>
                </a:extLst>
              </p:cNvPr>
              <p:cNvCxnSpPr>
                <a:cxnSpLocks/>
              </p:cNvCxnSpPr>
              <p:nvPr/>
            </p:nvCxnSpPr>
            <p:spPr>
              <a:xfrm flipV="1">
                <a:off x="4705829" y="2874748"/>
                <a:ext cx="2879467" cy="3888"/>
              </a:xfrm>
              <a:prstGeom prst="line">
                <a:avLst/>
              </a:prstGeom>
              <a:ln w="50800">
                <a:solidFill>
                  <a:srgbClr val="FCEE6C"/>
                </a:solidFill>
                <a:headEnd type="none"/>
                <a:tailEnd type="triangle"/>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B7CE3644-2B41-3E8D-03D0-207A03B83F32}"/>
                  </a:ext>
                </a:extLst>
              </p:cNvPr>
              <p:cNvCxnSpPr>
                <a:cxnSpLocks/>
              </p:cNvCxnSpPr>
              <p:nvPr/>
            </p:nvCxnSpPr>
            <p:spPr>
              <a:xfrm>
                <a:off x="4713465" y="2853125"/>
                <a:ext cx="0" cy="1136405"/>
              </a:xfrm>
              <a:prstGeom prst="line">
                <a:avLst/>
              </a:prstGeom>
              <a:ln w="50800">
                <a:solidFill>
                  <a:srgbClr val="FCEE6C"/>
                </a:solidFill>
                <a:headEnd type="none"/>
                <a:tailEnd type="triangle"/>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grpSp>
      </p:grpSp>
      <p:grpSp>
        <p:nvGrpSpPr>
          <p:cNvPr id="5" name="Group 4">
            <a:extLst>
              <a:ext uri="{FF2B5EF4-FFF2-40B4-BE49-F238E27FC236}">
                <a16:creationId xmlns:a16="http://schemas.microsoft.com/office/drawing/2014/main" id="{B92DABFF-B9C1-7BBF-0EC7-5B6B72817F37}"/>
              </a:ext>
            </a:extLst>
          </p:cNvPr>
          <p:cNvGrpSpPr/>
          <p:nvPr/>
        </p:nvGrpSpPr>
        <p:grpSpPr>
          <a:xfrm>
            <a:off x="5349593" y="3252863"/>
            <a:ext cx="2232000" cy="740744"/>
            <a:chOff x="5349593" y="3252863"/>
            <a:chExt cx="2232000" cy="740744"/>
          </a:xfrm>
        </p:grpSpPr>
        <p:cxnSp>
          <p:nvCxnSpPr>
            <p:cNvPr id="8" name="Straight Connector 7">
              <a:extLst>
                <a:ext uri="{FF2B5EF4-FFF2-40B4-BE49-F238E27FC236}">
                  <a16:creationId xmlns:a16="http://schemas.microsoft.com/office/drawing/2014/main" id="{D28A1FDA-5CB0-CEEA-E655-45CB39E303AB}"/>
                </a:ext>
              </a:extLst>
            </p:cNvPr>
            <p:cNvCxnSpPr>
              <a:cxnSpLocks/>
            </p:cNvCxnSpPr>
            <p:nvPr/>
          </p:nvCxnSpPr>
          <p:spPr>
            <a:xfrm>
              <a:off x="5349593" y="3269530"/>
              <a:ext cx="2232000" cy="0"/>
            </a:xfrm>
            <a:prstGeom prst="line">
              <a:avLst/>
            </a:prstGeom>
            <a:ln w="50800">
              <a:solidFill>
                <a:srgbClr val="FCEE6C"/>
              </a:solidFill>
              <a:headEnd type="none"/>
              <a:tailEnd type="triangle"/>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B1C482E3-D6E3-1CEF-8EA0-DA414CEBEA60}"/>
                </a:ext>
              </a:extLst>
            </p:cNvPr>
            <p:cNvCxnSpPr>
              <a:cxnSpLocks/>
              <a:endCxn id="22" idx="0"/>
            </p:cNvCxnSpPr>
            <p:nvPr/>
          </p:nvCxnSpPr>
          <p:spPr>
            <a:xfrm flipH="1">
              <a:off x="5369844" y="3252863"/>
              <a:ext cx="3351" cy="740744"/>
            </a:xfrm>
            <a:prstGeom prst="line">
              <a:avLst/>
            </a:prstGeom>
            <a:ln w="50800">
              <a:solidFill>
                <a:srgbClr val="FCEE6C"/>
              </a:solidFill>
              <a:headEnd type="none"/>
              <a:tailEnd type="triangle"/>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741623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C37373E-33A5-B825-528E-33F26855A96F}"/>
              </a:ext>
            </a:extLst>
          </p:cNvPr>
          <p:cNvSpPr>
            <a:spLocks noGrp="1"/>
          </p:cNvSpPr>
          <p:nvPr>
            <p:ph type="sldNum" sz="quarter" idx="12"/>
          </p:nvPr>
        </p:nvSpPr>
        <p:spPr/>
        <p:txBody>
          <a:bodyPr/>
          <a:lstStyle/>
          <a:p>
            <a:fld id="{59709E1C-D83F-42E7-A6F5-DF9CE2C2511D}" type="slidenum">
              <a:rPr lang="en-GB" sz="1200" smtClean="0">
                <a:solidFill>
                  <a:srgbClr val="0033A0"/>
                </a:solidFill>
                <a:latin typeface="+mj-lt"/>
              </a:rPr>
              <a:t>2</a:t>
            </a:fld>
            <a:endParaRPr lang="en-GB" sz="1200" dirty="0">
              <a:solidFill>
                <a:srgbClr val="0033A0"/>
              </a:solidFill>
              <a:latin typeface="+mj-lt"/>
            </a:endParaRPr>
          </a:p>
        </p:txBody>
      </p:sp>
      <p:sp>
        <p:nvSpPr>
          <p:cNvPr id="3" name="TextBox 2">
            <a:extLst>
              <a:ext uri="{FF2B5EF4-FFF2-40B4-BE49-F238E27FC236}">
                <a16:creationId xmlns:a16="http://schemas.microsoft.com/office/drawing/2014/main" id="{2B9E94E8-DA6C-A427-821D-218C41A548A1}"/>
              </a:ext>
            </a:extLst>
          </p:cNvPr>
          <p:cNvSpPr txBox="1"/>
          <p:nvPr/>
        </p:nvSpPr>
        <p:spPr>
          <a:xfrm>
            <a:off x="321677" y="154153"/>
            <a:ext cx="4683460"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Outline</a:t>
            </a:r>
          </a:p>
        </p:txBody>
      </p:sp>
      <p:sp>
        <p:nvSpPr>
          <p:cNvPr id="4" name="TextBox 3">
            <a:extLst>
              <a:ext uri="{FF2B5EF4-FFF2-40B4-BE49-F238E27FC236}">
                <a16:creationId xmlns:a16="http://schemas.microsoft.com/office/drawing/2014/main" id="{A2B06A59-DEFB-BFCA-8398-790C9E0E34F8}"/>
              </a:ext>
            </a:extLst>
          </p:cNvPr>
          <p:cNvSpPr txBox="1"/>
          <p:nvPr/>
        </p:nvSpPr>
        <p:spPr>
          <a:xfrm>
            <a:off x="321677" y="1021907"/>
            <a:ext cx="9079107" cy="5392245"/>
          </a:xfrm>
          <a:prstGeom prst="rect">
            <a:avLst/>
          </a:prstGeom>
          <a:noFill/>
        </p:spPr>
        <p:txBody>
          <a:bodyPr wrap="square" rtlCol="0">
            <a:spAutoFit/>
          </a:bodyPr>
          <a:lstStyle/>
          <a:p>
            <a:pPr marL="171450" indent="-171450" algn="just">
              <a:lnSpc>
                <a:spcPct val="150000"/>
              </a:lnSpc>
              <a:buClr>
                <a:srgbClr val="E500B5"/>
              </a:buClr>
              <a:buFont typeface="Arial" panose="020B0604020202020204" pitchFamily="34" charset="0"/>
              <a:buChar char="•"/>
            </a:pPr>
            <a:r>
              <a:rPr lang="en-US" sz="2000" b="1" dirty="0">
                <a:latin typeface="+mj-lt"/>
                <a:cs typeface="Arial" panose="020B0604020202020204" pitchFamily="34" charset="0"/>
              </a:rPr>
              <a:t>Introduction</a:t>
            </a:r>
          </a:p>
          <a:p>
            <a:pPr marL="742950" lvl="1" indent="-285750" algn="just">
              <a:buFontTx/>
              <a:buChar char="-"/>
            </a:pPr>
            <a:r>
              <a:rPr lang="en-US" sz="2000" dirty="0">
                <a:latin typeface="+mj-lt"/>
                <a:cs typeface="Arial" panose="020B0604020202020204" pitchFamily="34" charset="0"/>
              </a:rPr>
              <a:t>Silicon Photonics for high-speed links in particle detectors</a:t>
            </a:r>
          </a:p>
          <a:p>
            <a:pPr marL="742950" lvl="1" indent="-285750" algn="just">
              <a:buFontTx/>
              <a:buChar char="-"/>
            </a:pPr>
            <a:r>
              <a:rPr lang="en-US" sz="2000" dirty="0">
                <a:latin typeface="+mj-lt"/>
                <a:cs typeface="Arial" panose="020B0604020202020204" pitchFamily="34" charset="0"/>
              </a:rPr>
              <a:t>Ring modulators and waveguides</a:t>
            </a:r>
          </a:p>
          <a:p>
            <a:pPr marL="171450" indent="-171450" algn="just">
              <a:lnSpc>
                <a:spcPct val="200000"/>
              </a:lnSpc>
              <a:buClr>
                <a:srgbClr val="E500B5"/>
              </a:buClr>
              <a:buFont typeface="Arial" panose="020B0604020202020204" pitchFamily="34" charset="0"/>
              <a:buChar char="•"/>
            </a:pPr>
            <a:r>
              <a:rPr lang="en-US" sz="2000" b="1" dirty="0">
                <a:latin typeface="+mj-lt"/>
                <a:cs typeface="Arial" panose="020B0604020202020204" pitchFamily="34" charset="0"/>
              </a:rPr>
              <a:t>Irradiation campaigns</a:t>
            </a:r>
          </a:p>
          <a:p>
            <a:pPr marL="742950" lvl="1" indent="-285750" algn="just">
              <a:buFontTx/>
              <a:buChar char="-"/>
            </a:pPr>
            <a:r>
              <a:rPr lang="en-US" sz="2000" dirty="0">
                <a:latin typeface="+mj-lt"/>
                <a:cs typeface="Arial" panose="020B0604020202020204" pitchFamily="34" charset="0"/>
              </a:rPr>
              <a:t>X-ray test on ring modulators: </a:t>
            </a:r>
          </a:p>
          <a:p>
            <a:pPr marL="1257300" lvl="2" indent="-342900" algn="just">
              <a:buFontTx/>
              <a:buChar char="·"/>
            </a:pPr>
            <a:r>
              <a:rPr lang="en-US" sz="2000" dirty="0">
                <a:latin typeface="+mj-lt"/>
                <a:cs typeface="Arial" panose="020B0604020202020204" pitchFamily="34" charset="0"/>
              </a:rPr>
              <a:t>Electro-optic frequency response</a:t>
            </a:r>
          </a:p>
          <a:p>
            <a:pPr marL="1257300" lvl="2" indent="-342900" algn="just">
              <a:buFontTx/>
              <a:buChar char="·"/>
            </a:pPr>
            <a:r>
              <a:rPr lang="en-US" sz="2000" dirty="0">
                <a:latin typeface="+mj-lt"/>
                <a:cs typeface="Arial" panose="020B0604020202020204" pitchFamily="34" charset="0"/>
              </a:rPr>
              <a:t>Localized thermal annealing</a:t>
            </a:r>
          </a:p>
          <a:p>
            <a:pPr lvl="2" algn="just"/>
            <a:endParaRPr lang="en-US" sz="2000" dirty="0">
              <a:latin typeface="+mj-lt"/>
              <a:cs typeface="Arial" panose="020B0604020202020204" pitchFamily="34" charset="0"/>
            </a:endParaRPr>
          </a:p>
          <a:p>
            <a:pPr marL="742950" lvl="1" indent="-285750" algn="just">
              <a:buFontTx/>
              <a:buChar char="-"/>
            </a:pPr>
            <a:r>
              <a:rPr lang="en-US" sz="2000" dirty="0">
                <a:latin typeface="+mj-lt"/>
                <a:cs typeface="Arial" panose="020B0604020202020204" pitchFamily="34" charset="0"/>
              </a:rPr>
              <a:t>Neutron and X-ray tests on waveguides: </a:t>
            </a:r>
          </a:p>
          <a:p>
            <a:pPr marL="1257300" lvl="2" indent="-342900" algn="just">
              <a:buFontTx/>
              <a:buChar char="·"/>
            </a:pPr>
            <a:r>
              <a:rPr lang="en-US" sz="2000" dirty="0">
                <a:latin typeface="+mj-lt"/>
                <a:cs typeface="Arial" panose="020B0604020202020204" pitchFamily="34" charset="0"/>
              </a:rPr>
              <a:t>Radiation-induced attenuation (RIA)</a:t>
            </a:r>
          </a:p>
          <a:p>
            <a:pPr marL="1257300" lvl="2" indent="-342900" algn="just">
              <a:buFontTx/>
              <a:buChar char="·"/>
            </a:pPr>
            <a:endParaRPr lang="en-US" sz="2000" dirty="0">
              <a:latin typeface="+mj-lt"/>
              <a:cs typeface="Arial" panose="020B0604020202020204" pitchFamily="34" charset="0"/>
            </a:endParaRPr>
          </a:p>
          <a:p>
            <a:pPr marL="742950" lvl="1" indent="-285750" algn="just">
              <a:buFontTx/>
              <a:buChar char="-"/>
            </a:pPr>
            <a:r>
              <a:rPr lang="en-US" sz="2000" dirty="0">
                <a:latin typeface="+mj-lt"/>
                <a:cs typeface="Arial" panose="020B0604020202020204" pitchFamily="34" charset="0"/>
              </a:rPr>
              <a:t>Heavy ion test on waveguides: </a:t>
            </a:r>
          </a:p>
          <a:p>
            <a:pPr marL="1257300" lvl="2" indent="-342900" algn="just">
              <a:buFontTx/>
              <a:buChar char="·"/>
            </a:pPr>
            <a:r>
              <a:rPr lang="en-US" sz="2000" dirty="0">
                <a:latin typeface="+mj-lt"/>
                <a:cs typeface="Arial" panose="020B0604020202020204" pitchFamily="34" charset="0"/>
              </a:rPr>
              <a:t>Optical single-event transients (OSETs)</a:t>
            </a:r>
          </a:p>
          <a:p>
            <a:pPr marL="1257300" lvl="2" indent="-342900" algn="just">
              <a:buFontTx/>
              <a:buChar char="·"/>
            </a:pPr>
            <a:r>
              <a:rPr lang="en-US" sz="2000" dirty="0">
                <a:latin typeface="+mj-lt"/>
                <a:cs typeface="Arial" panose="020B0604020202020204" pitchFamily="34" charset="0"/>
              </a:rPr>
              <a:t>TCAD simulations</a:t>
            </a:r>
          </a:p>
          <a:p>
            <a:pPr marL="171450" indent="-171450" algn="just">
              <a:lnSpc>
                <a:spcPct val="200000"/>
              </a:lnSpc>
              <a:buClr>
                <a:srgbClr val="E500B5"/>
              </a:buClr>
              <a:buFont typeface="Arial" panose="020B0604020202020204" pitchFamily="34" charset="0"/>
              <a:buChar char="•"/>
            </a:pPr>
            <a:r>
              <a:rPr lang="en-US" sz="2000" b="1" dirty="0">
                <a:latin typeface="+mj-lt"/>
                <a:cs typeface="Arial" panose="020B0604020202020204" pitchFamily="34" charset="0"/>
              </a:rPr>
              <a:t>Conclusions and future work</a:t>
            </a:r>
          </a:p>
        </p:txBody>
      </p:sp>
      <p:grpSp>
        <p:nvGrpSpPr>
          <p:cNvPr id="7" name="Group 6">
            <a:extLst>
              <a:ext uri="{FF2B5EF4-FFF2-40B4-BE49-F238E27FC236}">
                <a16:creationId xmlns:a16="http://schemas.microsoft.com/office/drawing/2014/main" id="{1DE2CE51-D461-AE14-503B-E338AE5E8970}"/>
              </a:ext>
            </a:extLst>
          </p:cNvPr>
          <p:cNvGrpSpPr/>
          <p:nvPr/>
        </p:nvGrpSpPr>
        <p:grpSpPr>
          <a:xfrm>
            <a:off x="7862320" y="2812050"/>
            <a:ext cx="4008003" cy="3520942"/>
            <a:chOff x="7536561" y="2837450"/>
            <a:chExt cx="4008003" cy="3520942"/>
          </a:xfrm>
        </p:grpSpPr>
        <p:sp>
          <p:nvSpPr>
            <p:cNvPr id="5" name="Freeform 2">
              <a:extLst>
                <a:ext uri="{FF2B5EF4-FFF2-40B4-BE49-F238E27FC236}">
                  <a16:creationId xmlns:a16="http://schemas.microsoft.com/office/drawing/2014/main" id="{BF283750-1728-0F27-4BCB-54AA98995BAC}"/>
                </a:ext>
              </a:extLst>
            </p:cNvPr>
            <p:cNvSpPr>
              <a:spLocks noChangeAspect="1"/>
            </p:cNvSpPr>
            <p:nvPr/>
          </p:nvSpPr>
          <p:spPr>
            <a:xfrm rot="-10800000" flipH="1">
              <a:off x="7536561" y="2837450"/>
              <a:ext cx="3002403" cy="3520942"/>
            </a:xfrm>
            <a:custGeom>
              <a:avLst/>
              <a:gdLst/>
              <a:ahLst/>
              <a:cxnLst/>
              <a:rect l="l" t="t" r="r" b="b"/>
              <a:pathLst>
                <a:path w="5203818" h="6102558">
                  <a:moveTo>
                    <a:pt x="5203818" y="0"/>
                  </a:moveTo>
                  <a:lnTo>
                    <a:pt x="0" y="0"/>
                  </a:lnTo>
                  <a:lnTo>
                    <a:pt x="0" y="6102559"/>
                  </a:lnTo>
                  <a:lnTo>
                    <a:pt x="5203818" y="6102559"/>
                  </a:lnTo>
                  <a:lnTo>
                    <a:pt x="5203818"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3">
              <a:extLst>
                <a:ext uri="{FF2B5EF4-FFF2-40B4-BE49-F238E27FC236}">
                  <a16:creationId xmlns:a16="http://schemas.microsoft.com/office/drawing/2014/main" id="{404C34D8-7D12-DDDC-58EE-9FCDB6B472D4}"/>
                </a:ext>
              </a:extLst>
            </p:cNvPr>
            <p:cNvSpPr>
              <a:spLocks noChangeAspect="1"/>
            </p:cNvSpPr>
            <p:nvPr/>
          </p:nvSpPr>
          <p:spPr>
            <a:xfrm rot="-10800000" flipH="1">
              <a:off x="9445077" y="3845858"/>
              <a:ext cx="2099487" cy="2462085"/>
            </a:xfrm>
            <a:custGeom>
              <a:avLst/>
              <a:gdLst/>
              <a:ahLst/>
              <a:cxnLst/>
              <a:rect l="l" t="t" r="r" b="b"/>
              <a:pathLst>
                <a:path w="3638868" h="4267329">
                  <a:moveTo>
                    <a:pt x="3638867" y="0"/>
                  </a:moveTo>
                  <a:lnTo>
                    <a:pt x="0" y="0"/>
                  </a:lnTo>
                  <a:lnTo>
                    <a:pt x="0" y="4267329"/>
                  </a:lnTo>
                  <a:lnTo>
                    <a:pt x="3638867" y="4267329"/>
                  </a:lnTo>
                  <a:lnTo>
                    <a:pt x="3638867"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sp>
        <p:nvSpPr>
          <p:cNvPr id="15" name="Freeform 3">
            <a:extLst>
              <a:ext uri="{FF2B5EF4-FFF2-40B4-BE49-F238E27FC236}">
                <a16:creationId xmlns:a16="http://schemas.microsoft.com/office/drawing/2014/main" id="{CED3BBFD-477C-2943-547F-D563D982BAC8}"/>
              </a:ext>
            </a:extLst>
          </p:cNvPr>
          <p:cNvSpPr>
            <a:spLocks noChangeAspect="1"/>
          </p:cNvSpPr>
          <p:nvPr/>
        </p:nvSpPr>
        <p:spPr>
          <a:xfrm>
            <a:off x="11208286" y="822745"/>
            <a:ext cx="194400" cy="194400"/>
          </a:xfrm>
          <a:custGeom>
            <a:avLst/>
            <a:gdLst/>
            <a:ahLst/>
            <a:cxnLst/>
            <a:rect l="l" t="t" r="r" b="b"/>
            <a:pathLst>
              <a:path w="3117030" h="3117030">
                <a:moveTo>
                  <a:pt x="0" y="0"/>
                </a:moveTo>
                <a:lnTo>
                  <a:pt x="3117030" y="0"/>
                </a:lnTo>
                <a:lnTo>
                  <a:pt x="3117030" y="3117030"/>
                </a:lnTo>
                <a:lnTo>
                  <a:pt x="0" y="3117030"/>
                </a:lnTo>
                <a:lnTo>
                  <a:pt x="0" y="0"/>
                </a:lnTo>
                <a:close/>
              </a:path>
            </a:pathLst>
          </a:custGeom>
          <a:blipFill>
            <a:blip r:embed="rId4">
              <a:alphaModFix/>
              <a:extLst>
                <a:ext uri="{96DAC541-7B7A-43D3-8B79-37D633B846F1}">
                  <asvg:svgBlip xmlns:asvg="http://schemas.microsoft.com/office/drawing/2016/SVG/main" r:embed="rId5"/>
                </a:ext>
              </a:extLst>
            </a:blip>
            <a:stretch>
              <a:fillRect/>
            </a:stretch>
          </a:blipFill>
        </p:spPr>
        <p:txBody>
          <a:bodyPr/>
          <a:lstStyle/>
          <a:p>
            <a:endParaRPr lang="en-GB" sz="1200"/>
          </a:p>
        </p:txBody>
      </p:sp>
      <p:sp>
        <p:nvSpPr>
          <p:cNvPr id="16" name="Freeform 4">
            <a:extLst>
              <a:ext uri="{FF2B5EF4-FFF2-40B4-BE49-F238E27FC236}">
                <a16:creationId xmlns:a16="http://schemas.microsoft.com/office/drawing/2014/main" id="{563CE657-BAE6-28D4-DE0D-6BCF689AC355}"/>
              </a:ext>
            </a:extLst>
          </p:cNvPr>
          <p:cNvSpPr>
            <a:spLocks noChangeAspect="1"/>
          </p:cNvSpPr>
          <p:nvPr/>
        </p:nvSpPr>
        <p:spPr>
          <a:xfrm>
            <a:off x="11437490" y="822745"/>
            <a:ext cx="194400" cy="194400"/>
          </a:xfrm>
          <a:custGeom>
            <a:avLst/>
            <a:gdLst/>
            <a:ahLst/>
            <a:cxnLst/>
            <a:rect l="l" t="t" r="r" b="b"/>
            <a:pathLst>
              <a:path w="3117030" h="3117030">
                <a:moveTo>
                  <a:pt x="0" y="0"/>
                </a:moveTo>
                <a:lnTo>
                  <a:pt x="3117030" y="0"/>
                </a:lnTo>
                <a:lnTo>
                  <a:pt x="3117030" y="3117030"/>
                </a:lnTo>
                <a:lnTo>
                  <a:pt x="0" y="3117030"/>
                </a:lnTo>
                <a:lnTo>
                  <a:pt x="0" y="0"/>
                </a:lnTo>
                <a:close/>
              </a:path>
            </a:pathLst>
          </a:custGeom>
          <a:blipFill>
            <a:blip r:embed="rId6">
              <a:alphaModFix/>
              <a:extLst>
                <a:ext uri="{96DAC541-7B7A-43D3-8B79-37D633B846F1}">
                  <asvg:svgBlip xmlns:asvg="http://schemas.microsoft.com/office/drawing/2016/SVG/main" r:embed="rId7"/>
                </a:ext>
              </a:extLst>
            </a:blip>
            <a:stretch>
              <a:fillRect/>
            </a:stretch>
          </a:blipFill>
        </p:spPr>
        <p:txBody>
          <a:bodyPr/>
          <a:lstStyle/>
          <a:p>
            <a:endParaRPr lang="en-GB" sz="1200"/>
          </a:p>
        </p:txBody>
      </p:sp>
      <p:sp>
        <p:nvSpPr>
          <p:cNvPr id="17" name="Freeform 5">
            <a:extLst>
              <a:ext uri="{FF2B5EF4-FFF2-40B4-BE49-F238E27FC236}">
                <a16:creationId xmlns:a16="http://schemas.microsoft.com/office/drawing/2014/main" id="{79BEC1B4-E5EC-135F-F7D6-F14DE50E4D75}"/>
              </a:ext>
            </a:extLst>
          </p:cNvPr>
          <p:cNvSpPr>
            <a:spLocks noChangeAspect="1"/>
          </p:cNvSpPr>
          <p:nvPr/>
        </p:nvSpPr>
        <p:spPr>
          <a:xfrm>
            <a:off x="11666694" y="822745"/>
            <a:ext cx="194400" cy="194400"/>
          </a:xfrm>
          <a:custGeom>
            <a:avLst/>
            <a:gdLst/>
            <a:ahLst/>
            <a:cxnLst/>
            <a:rect l="l" t="t" r="r" b="b"/>
            <a:pathLst>
              <a:path w="3117030" h="3117030">
                <a:moveTo>
                  <a:pt x="0" y="0"/>
                </a:moveTo>
                <a:lnTo>
                  <a:pt x="3117030" y="0"/>
                </a:lnTo>
                <a:lnTo>
                  <a:pt x="3117030" y="3117030"/>
                </a:lnTo>
                <a:lnTo>
                  <a:pt x="0" y="3117030"/>
                </a:lnTo>
                <a:lnTo>
                  <a:pt x="0" y="0"/>
                </a:lnTo>
                <a:close/>
              </a:path>
            </a:pathLst>
          </a:custGeom>
          <a:blipFill>
            <a:blip r:embed="rId8">
              <a:alphaModFix/>
              <a:extLst>
                <a:ext uri="{96DAC541-7B7A-43D3-8B79-37D633B846F1}">
                  <asvg:svgBlip xmlns:asvg="http://schemas.microsoft.com/office/drawing/2016/SVG/main" r:embed="rId9"/>
                </a:ext>
              </a:extLst>
            </a:blip>
            <a:stretch>
              <a:fillRect/>
            </a:stretch>
          </a:blipFill>
        </p:spPr>
        <p:txBody>
          <a:bodyPr/>
          <a:lstStyle/>
          <a:p>
            <a:endParaRPr lang="en-GB" sz="1200"/>
          </a:p>
        </p:txBody>
      </p:sp>
      <p:sp>
        <p:nvSpPr>
          <p:cNvPr id="18" name="Freeform 6">
            <a:extLst>
              <a:ext uri="{FF2B5EF4-FFF2-40B4-BE49-F238E27FC236}">
                <a16:creationId xmlns:a16="http://schemas.microsoft.com/office/drawing/2014/main" id="{32A3DC45-1708-8F7F-FDE8-638C7EEC4F5E}"/>
              </a:ext>
            </a:extLst>
          </p:cNvPr>
          <p:cNvSpPr>
            <a:spLocks noChangeAspect="1"/>
          </p:cNvSpPr>
          <p:nvPr/>
        </p:nvSpPr>
        <p:spPr>
          <a:xfrm>
            <a:off x="11895898" y="822745"/>
            <a:ext cx="194400" cy="194400"/>
          </a:xfrm>
          <a:custGeom>
            <a:avLst/>
            <a:gdLst/>
            <a:ahLst/>
            <a:cxnLst/>
            <a:rect l="l" t="t" r="r" b="b"/>
            <a:pathLst>
              <a:path w="3117030" h="3117030">
                <a:moveTo>
                  <a:pt x="0" y="0"/>
                </a:moveTo>
                <a:lnTo>
                  <a:pt x="3117030" y="0"/>
                </a:lnTo>
                <a:lnTo>
                  <a:pt x="3117030" y="3117030"/>
                </a:lnTo>
                <a:lnTo>
                  <a:pt x="0" y="3117030"/>
                </a:lnTo>
                <a:lnTo>
                  <a:pt x="0" y="0"/>
                </a:lnTo>
                <a:close/>
              </a:path>
            </a:pathLst>
          </a:custGeom>
          <a:blipFill>
            <a:blip r:embed="rId10">
              <a:alphaModFix/>
              <a:extLst>
                <a:ext uri="{96DAC541-7B7A-43D3-8B79-37D633B846F1}">
                  <asvg:svgBlip xmlns:asvg="http://schemas.microsoft.com/office/drawing/2016/SVG/main" r:embed="rId11"/>
                </a:ext>
              </a:extLst>
            </a:blip>
            <a:stretch>
              <a:fillRect/>
            </a:stretch>
          </a:blipFill>
        </p:spPr>
        <p:txBody>
          <a:bodyPr/>
          <a:lstStyle/>
          <a:p>
            <a:endParaRPr lang="en-GB" sz="1200"/>
          </a:p>
        </p:txBody>
      </p:sp>
      <p:sp>
        <p:nvSpPr>
          <p:cNvPr id="19" name="Freeform 7">
            <a:extLst>
              <a:ext uri="{FF2B5EF4-FFF2-40B4-BE49-F238E27FC236}">
                <a16:creationId xmlns:a16="http://schemas.microsoft.com/office/drawing/2014/main" id="{1F6D9AC9-3844-B50D-18FF-4DFB35121ED9}"/>
              </a:ext>
            </a:extLst>
          </p:cNvPr>
          <p:cNvSpPr/>
          <p:nvPr/>
        </p:nvSpPr>
        <p:spPr>
          <a:xfrm>
            <a:off x="-1" y="769883"/>
            <a:ext cx="12192000" cy="45719"/>
          </a:xfrm>
          <a:custGeom>
            <a:avLst/>
            <a:gdLst/>
            <a:ahLst/>
            <a:cxnLst/>
            <a:rect l="l" t="t" r="r" b="b"/>
            <a:pathLst>
              <a:path w="13716000" h="120659">
                <a:moveTo>
                  <a:pt x="0" y="0"/>
                </a:moveTo>
                <a:lnTo>
                  <a:pt x="13716000" y="0"/>
                </a:lnTo>
                <a:lnTo>
                  <a:pt x="13716000" y="120658"/>
                </a:lnTo>
                <a:lnTo>
                  <a:pt x="0" y="120658"/>
                </a:lnTo>
                <a:lnTo>
                  <a:pt x="0" y="0"/>
                </a:lnTo>
                <a:close/>
              </a:path>
            </a:pathLst>
          </a:custGeom>
          <a:blipFill>
            <a:blip r:embed="rId12">
              <a:alphaModFix amt="0"/>
            </a:blip>
            <a:stretch>
              <a:fillRect r="-536"/>
            </a:stretch>
          </a:blipFill>
        </p:spPr>
        <p:txBody>
          <a:bodyPr/>
          <a:lstStyle/>
          <a:p>
            <a:endParaRPr lang="en-GB" sz="1200"/>
          </a:p>
        </p:txBody>
      </p:sp>
      <p:sp>
        <p:nvSpPr>
          <p:cNvPr id="22" name="TextBox 53">
            <a:extLst>
              <a:ext uri="{FF2B5EF4-FFF2-40B4-BE49-F238E27FC236}">
                <a16:creationId xmlns:a16="http://schemas.microsoft.com/office/drawing/2014/main" id="{6C0808D6-D81D-ADD8-5E44-EE348CB311FF}"/>
              </a:ext>
            </a:extLst>
          </p:cNvPr>
          <p:cNvSpPr txBox="1"/>
          <p:nvPr/>
        </p:nvSpPr>
        <p:spPr>
          <a:xfrm>
            <a:off x="5098102" y="2280357"/>
            <a:ext cx="2764218" cy="3295911"/>
          </a:xfrm>
          <a:prstGeom prst="rect">
            <a:avLst/>
          </a:prstGeom>
        </p:spPr>
        <p:txBody>
          <a:bodyPr lIns="63060" tIns="63060" rIns="63060" bIns="63060" rtlCol="0" anchor="ctr"/>
          <a:lstStyle/>
          <a:p>
            <a:pPr algn="ctr">
              <a:lnSpc>
                <a:spcPts val="5154"/>
              </a:lnSpc>
            </a:pPr>
            <a:endParaRPr/>
          </a:p>
        </p:txBody>
      </p:sp>
    </p:spTree>
    <p:extLst>
      <p:ext uri="{BB962C8B-B14F-4D97-AF65-F5344CB8AC3E}">
        <p14:creationId xmlns:p14="http://schemas.microsoft.com/office/powerpoint/2010/main" val="1231477885"/>
      </p:ext>
    </p:extLst>
  </p:cSld>
  <p:clrMapOvr>
    <a:masterClrMapping/>
  </p:clrMapOvr>
  <mc:AlternateContent xmlns:mc="http://schemas.openxmlformats.org/markup-compatibility/2006" xmlns:p159="http://schemas.microsoft.com/office/powerpoint/2015/09/main">
    <mc:Choice Requires="p159">
      <p:transition spd="slow">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0-#ppt_w/2"/>
                                          </p:val>
                                        </p:tav>
                                        <p:tav tm="100000">
                                          <p:val>
                                            <p:strVal val="#ppt_x"/>
                                          </p:val>
                                        </p:tav>
                                      </p:tavLst>
                                    </p:anim>
                                    <p:anim calcmode="lin" valueType="num">
                                      <p:cBhvr additive="base">
                                        <p:cTn id="8"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E8FCC59A-81F6-023F-AE22-012D61717D51}"/>
              </a:ext>
            </a:extLst>
          </p:cNvPr>
          <p:cNvPicPr>
            <a:picLocks noChangeAspect="1"/>
          </p:cNvPicPr>
          <p:nvPr/>
        </p:nvPicPr>
        <p:blipFill>
          <a:blip r:embed="rId2"/>
          <a:stretch>
            <a:fillRect/>
          </a:stretch>
        </p:blipFill>
        <p:spPr>
          <a:xfrm>
            <a:off x="7382966" y="2204124"/>
            <a:ext cx="4757261" cy="3520879"/>
          </a:xfrm>
          <a:prstGeom prst="rect">
            <a:avLst/>
          </a:prstGeom>
        </p:spPr>
      </p:pic>
      <p:sp>
        <p:nvSpPr>
          <p:cNvPr id="3" name="Slide Number Placeholder 2">
            <a:extLst>
              <a:ext uri="{FF2B5EF4-FFF2-40B4-BE49-F238E27FC236}">
                <a16:creationId xmlns:a16="http://schemas.microsoft.com/office/drawing/2014/main" id="{10D18E6E-C0F6-30A8-8E2E-E03254913340}"/>
              </a:ext>
            </a:extLst>
          </p:cNvPr>
          <p:cNvSpPr>
            <a:spLocks noGrp="1"/>
          </p:cNvSpPr>
          <p:nvPr>
            <p:ph type="sldNum" sz="quarter" idx="12"/>
          </p:nvPr>
        </p:nvSpPr>
        <p:spPr/>
        <p:txBody>
          <a:bodyPr/>
          <a:lstStyle/>
          <a:p>
            <a:fld id="{59709E1C-D83F-42E7-A6F5-DF9CE2C2511D}" type="slidenum">
              <a:rPr lang="en-GB" smtClean="0"/>
              <a:t>20</a:t>
            </a:fld>
            <a:endParaRPr lang="en-GB"/>
          </a:p>
        </p:txBody>
      </p:sp>
      <p:sp>
        <p:nvSpPr>
          <p:cNvPr id="6" name="TextBox 5">
            <a:extLst>
              <a:ext uri="{FF2B5EF4-FFF2-40B4-BE49-F238E27FC236}">
                <a16:creationId xmlns:a16="http://schemas.microsoft.com/office/drawing/2014/main" id="{0A51A9A1-E4F7-308C-B398-2D40CE473839}"/>
              </a:ext>
            </a:extLst>
          </p:cNvPr>
          <p:cNvSpPr txBox="1"/>
          <p:nvPr/>
        </p:nvSpPr>
        <p:spPr>
          <a:xfrm>
            <a:off x="321676" y="154153"/>
            <a:ext cx="7889757"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Neutron test </a:t>
            </a:r>
            <a:r>
              <a:rPr lang="en-GB" sz="2400" dirty="0">
                <a:solidFill>
                  <a:srgbClr val="0033A0"/>
                </a:solidFill>
                <a:latin typeface="Optima" pitchFamily="2" charset="0"/>
                <a:cs typeface="Arial" panose="020B0604020202020204" pitchFamily="34" charset="0"/>
              </a:rPr>
              <a:t>– Optical transmission spectra measurements</a:t>
            </a:r>
            <a:endParaRPr lang="en-GB" sz="2400" b="1" dirty="0">
              <a:solidFill>
                <a:srgbClr val="0033A0"/>
              </a:solidFill>
              <a:latin typeface="Optima" pitchFamily="2" charset="0"/>
              <a:cs typeface="Arial" panose="020B0604020202020204" pitchFamily="34" charset="0"/>
            </a:endParaRPr>
          </a:p>
        </p:txBody>
      </p:sp>
      <p:grpSp>
        <p:nvGrpSpPr>
          <p:cNvPr id="15" name="Group 14">
            <a:extLst>
              <a:ext uri="{FF2B5EF4-FFF2-40B4-BE49-F238E27FC236}">
                <a16:creationId xmlns:a16="http://schemas.microsoft.com/office/drawing/2014/main" id="{A5CE496F-926D-FFDF-04C1-AB6301C31555}"/>
              </a:ext>
            </a:extLst>
          </p:cNvPr>
          <p:cNvGrpSpPr/>
          <p:nvPr/>
        </p:nvGrpSpPr>
        <p:grpSpPr>
          <a:xfrm>
            <a:off x="9900121" y="3599621"/>
            <a:ext cx="1543306" cy="411516"/>
            <a:chOff x="8424435" y="2857547"/>
            <a:chExt cx="1543306" cy="411516"/>
          </a:xfrm>
        </p:grpSpPr>
        <p:grpSp>
          <p:nvGrpSpPr>
            <p:cNvPr id="9" name="Group 8">
              <a:extLst>
                <a:ext uri="{FF2B5EF4-FFF2-40B4-BE49-F238E27FC236}">
                  <a16:creationId xmlns:a16="http://schemas.microsoft.com/office/drawing/2014/main" id="{5C6C5E37-3113-DDE6-52CC-4D3D9D527DCD}"/>
                </a:ext>
              </a:extLst>
            </p:cNvPr>
            <p:cNvGrpSpPr/>
            <p:nvPr/>
          </p:nvGrpSpPr>
          <p:grpSpPr>
            <a:xfrm>
              <a:off x="8424435" y="2857547"/>
              <a:ext cx="319894" cy="226850"/>
              <a:chOff x="8448657" y="2887825"/>
              <a:chExt cx="319894" cy="226850"/>
            </a:xfrm>
          </p:grpSpPr>
          <p:cxnSp>
            <p:nvCxnSpPr>
              <p:cNvPr id="10" name="Straight Connector 9">
                <a:extLst>
                  <a:ext uri="{FF2B5EF4-FFF2-40B4-BE49-F238E27FC236}">
                    <a16:creationId xmlns:a16="http://schemas.microsoft.com/office/drawing/2014/main" id="{B5ECCE9C-246C-466E-8203-24A8A87118EF}"/>
                  </a:ext>
                </a:extLst>
              </p:cNvPr>
              <p:cNvCxnSpPr/>
              <p:nvPr/>
            </p:nvCxnSpPr>
            <p:spPr>
              <a:xfrm>
                <a:off x="8448657" y="3114675"/>
                <a:ext cx="31989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267B1EF3-6D55-A7FE-B67F-09FE1B7D357E}"/>
                  </a:ext>
                </a:extLst>
              </p:cNvPr>
              <p:cNvCxnSpPr>
                <a:cxnSpLocks/>
              </p:cNvCxnSpPr>
              <p:nvPr/>
            </p:nvCxnSpPr>
            <p:spPr>
              <a:xfrm>
                <a:off x="8768551" y="2887825"/>
                <a:ext cx="0" cy="226850"/>
              </a:xfrm>
              <a:prstGeom prst="line">
                <a:avLst/>
              </a:prstGeom>
              <a:ln w="12700"/>
            </p:spPr>
            <p:style>
              <a:lnRef idx="1">
                <a:schemeClr val="dk1"/>
              </a:lnRef>
              <a:fillRef idx="0">
                <a:schemeClr val="dk1"/>
              </a:fillRef>
              <a:effectRef idx="0">
                <a:schemeClr val="dk1"/>
              </a:effectRef>
              <a:fontRef idx="minor">
                <a:schemeClr val="tx1"/>
              </a:fontRef>
            </p:style>
          </p:cxnSp>
        </p:grpSp>
        <p:sp>
          <p:nvSpPr>
            <p:cNvPr id="12" name="TextBox 11">
              <a:extLst>
                <a:ext uri="{FF2B5EF4-FFF2-40B4-BE49-F238E27FC236}">
                  <a16:creationId xmlns:a16="http://schemas.microsoft.com/office/drawing/2014/main" id="{B0CF5BEA-AC1F-757F-7A07-AD132F6641BF}"/>
                </a:ext>
              </a:extLst>
            </p:cNvPr>
            <p:cNvSpPr txBox="1"/>
            <p:nvPr/>
          </p:nvSpPr>
          <p:spPr>
            <a:xfrm>
              <a:off x="8744329" y="2899731"/>
              <a:ext cx="1223412" cy="369332"/>
            </a:xfrm>
            <a:prstGeom prst="rect">
              <a:avLst/>
            </a:prstGeom>
            <a:noFill/>
          </p:spPr>
          <p:txBody>
            <a:bodyPr wrap="none" rtlCol="0" anchor="ctr">
              <a:spAutoFit/>
            </a:bodyPr>
            <a:lstStyle/>
            <a:p>
              <a:pPr algn="ctr"/>
              <a:r>
                <a:rPr lang="en-US" dirty="0">
                  <a:latin typeface="+mj-lt"/>
                </a:rPr>
                <a:t>slope = RIA</a:t>
              </a:r>
              <a:endParaRPr lang="en-GB" dirty="0">
                <a:latin typeface="+mj-lt"/>
              </a:endParaRPr>
            </a:p>
          </p:txBody>
        </p:sp>
      </p:grpSp>
      <p:sp>
        <p:nvSpPr>
          <p:cNvPr id="14" name="TextBox 13">
            <a:extLst>
              <a:ext uri="{FF2B5EF4-FFF2-40B4-BE49-F238E27FC236}">
                <a16:creationId xmlns:a16="http://schemas.microsoft.com/office/drawing/2014/main" id="{5A96FAED-3F4F-5AB7-8626-A7E8A76559E0}"/>
              </a:ext>
            </a:extLst>
          </p:cNvPr>
          <p:cNvSpPr txBox="1"/>
          <p:nvPr/>
        </p:nvSpPr>
        <p:spPr>
          <a:xfrm>
            <a:off x="0" y="5163953"/>
            <a:ext cx="11780963" cy="1323439"/>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Linear fit for the calculation of the RIA (‘cut-back’ method)</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 The </a:t>
            </a:r>
            <a:r>
              <a:rPr lang="en-US" sz="1600" b="1" dirty="0">
                <a:latin typeface="+mj-lt"/>
                <a:cs typeface="Arial" panose="020B0604020202020204" pitchFamily="34" charset="0"/>
              </a:rPr>
              <a:t>variation of the slope </a:t>
            </a:r>
            <a:r>
              <a:rPr lang="en-US" sz="1600" dirty="0">
                <a:latin typeface="+mj-lt"/>
                <a:cs typeface="Arial" panose="020B0604020202020204" pitchFamily="34" charset="0"/>
              </a:rPr>
              <a:t>gives the </a:t>
            </a:r>
            <a:r>
              <a:rPr lang="en-US" sz="1600" b="1" dirty="0">
                <a:latin typeface="+mj-lt"/>
                <a:cs typeface="Arial" panose="020B0604020202020204" pitchFamily="34" charset="0"/>
              </a:rPr>
              <a:t>RIA</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The variation of the y-intercept gives the variation in the grating coupler response (if any)</a:t>
            </a:r>
          </a:p>
        </p:txBody>
      </p:sp>
      <p:pic>
        <p:nvPicPr>
          <p:cNvPr id="5" name="Picture 4">
            <a:extLst>
              <a:ext uri="{FF2B5EF4-FFF2-40B4-BE49-F238E27FC236}">
                <a16:creationId xmlns:a16="http://schemas.microsoft.com/office/drawing/2014/main" id="{9CB3D2FF-9299-EAA4-2F60-FA912F52F5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814" y="1669575"/>
            <a:ext cx="4347214" cy="3200032"/>
          </a:xfrm>
          <a:prstGeom prst="rect">
            <a:avLst/>
          </a:prstGeom>
        </p:spPr>
      </p:pic>
      <p:cxnSp>
        <p:nvCxnSpPr>
          <p:cNvPr id="23" name="Straight Arrow Connector 22">
            <a:extLst>
              <a:ext uri="{FF2B5EF4-FFF2-40B4-BE49-F238E27FC236}">
                <a16:creationId xmlns:a16="http://schemas.microsoft.com/office/drawing/2014/main" id="{CA6AD199-4295-CA85-22A3-72843267CEC7}"/>
              </a:ext>
            </a:extLst>
          </p:cNvPr>
          <p:cNvCxnSpPr/>
          <p:nvPr/>
        </p:nvCxnSpPr>
        <p:spPr>
          <a:xfrm flipV="1">
            <a:off x="3493338" y="2078341"/>
            <a:ext cx="0" cy="292100"/>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4D747AC9-C877-0372-6041-C12A3CC7FF5E}"/>
              </a:ext>
            </a:extLst>
          </p:cNvPr>
          <p:cNvCxnSpPr>
            <a:cxnSpLocks/>
          </p:cNvCxnSpPr>
          <p:nvPr/>
        </p:nvCxnSpPr>
        <p:spPr>
          <a:xfrm flipV="1">
            <a:off x="11533833" y="2737647"/>
            <a:ext cx="0" cy="2259768"/>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35" name="Freeform: Shape 34">
            <a:extLst>
              <a:ext uri="{FF2B5EF4-FFF2-40B4-BE49-F238E27FC236}">
                <a16:creationId xmlns:a16="http://schemas.microsoft.com/office/drawing/2014/main" id="{31EC7773-B388-AB5A-CB97-A645D8FBAE4C}"/>
              </a:ext>
            </a:extLst>
          </p:cNvPr>
          <p:cNvSpPr/>
          <p:nvPr/>
        </p:nvSpPr>
        <p:spPr>
          <a:xfrm>
            <a:off x="3571757" y="1717919"/>
            <a:ext cx="7912100" cy="1341601"/>
          </a:xfrm>
          <a:custGeom>
            <a:avLst/>
            <a:gdLst>
              <a:gd name="csX0" fmla="*/ 0 w 7912100"/>
              <a:gd name="csY0" fmla="*/ 509751 h 1341601"/>
              <a:gd name="csX1" fmla="*/ 520700 w 7912100"/>
              <a:gd name="csY1" fmla="*/ 268451 h 1341601"/>
              <a:gd name="csX2" fmla="*/ 1663700 w 7912100"/>
              <a:gd name="csY2" fmla="*/ 52551 h 1341601"/>
              <a:gd name="csX3" fmla="*/ 3454400 w 7912100"/>
              <a:gd name="csY3" fmla="*/ 8101 h 1341601"/>
              <a:gd name="csX4" fmla="*/ 5613400 w 7912100"/>
              <a:gd name="csY4" fmla="*/ 179551 h 1341601"/>
              <a:gd name="csX5" fmla="*/ 7213600 w 7912100"/>
              <a:gd name="csY5" fmla="*/ 585951 h 1341601"/>
              <a:gd name="csX6" fmla="*/ 7912100 w 7912100"/>
              <a:gd name="csY6" fmla="*/ 1341601 h 1341601"/>
            </a:gdLst>
            <a:ahLst/>
            <a:cxnLst>
              <a:cxn ang="0">
                <a:pos x="csX0" y="csY0"/>
              </a:cxn>
              <a:cxn ang="0">
                <a:pos x="csX1" y="csY1"/>
              </a:cxn>
              <a:cxn ang="0">
                <a:pos x="csX2" y="csY2"/>
              </a:cxn>
              <a:cxn ang="0">
                <a:pos x="csX3" y="csY3"/>
              </a:cxn>
              <a:cxn ang="0">
                <a:pos x="csX4" y="csY4"/>
              </a:cxn>
              <a:cxn ang="0">
                <a:pos x="csX5" y="csY5"/>
              </a:cxn>
              <a:cxn ang="0">
                <a:pos x="csX6" y="csY6"/>
              </a:cxn>
            </a:cxnLst>
            <a:rect l="l" t="t" r="r" b="b"/>
            <a:pathLst>
              <a:path w="7912100" h="1341601">
                <a:moveTo>
                  <a:pt x="0" y="509751"/>
                </a:moveTo>
                <a:cubicBezTo>
                  <a:pt x="121708" y="427201"/>
                  <a:pt x="243417" y="344651"/>
                  <a:pt x="520700" y="268451"/>
                </a:cubicBezTo>
                <a:cubicBezTo>
                  <a:pt x="797983" y="192251"/>
                  <a:pt x="1174750" y="95943"/>
                  <a:pt x="1663700" y="52551"/>
                </a:cubicBezTo>
                <a:cubicBezTo>
                  <a:pt x="2152650" y="9159"/>
                  <a:pt x="2796117" y="-13066"/>
                  <a:pt x="3454400" y="8101"/>
                </a:cubicBezTo>
                <a:cubicBezTo>
                  <a:pt x="4112683" y="29268"/>
                  <a:pt x="4986867" y="83243"/>
                  <a:pt x="5613400" y="179551"/>
                </a:cubicBezTo>
                <a:cubicBezTo>
                  <a:pt x="6239933" y="275859"/>
                  <a:pt x="6830483" y="392276"/>
                  <a:pt x="7213600" y="585951"/>
                </a:cubicBezTo>
                <a:cubicBezTo>
                  <a:pt x="7596717" y="779626"/>
                  <a:pt x="7754408" y="1060613"/>
                  <a:pt x="7912100" y="1341601"/>
                </a:cubicBezTo>
              </a:path>
            </a:pathLst>
          </a:custGeom>
          <a:noFill/>
          <a:ln w="6350">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a:extLst>
              <a:ext uri="{FF2B5EF4-FFF2-40B4-BE49-F238E27FC236}">
                <a16:creationId xmlns:a16="http://schemas.microsoft.com/office/drawing/2014/main" id="{E8433080-11FC-A2D1-6408-BA6442D2E637}"/>
              </a:ext>
            </a:extLst>
          </p:cNvPr>
          <p:cNvGrpSpPr/>
          <p:nvPr/>
        </p:nvGrpSpPr>
        <p:grpSpPr>
          <a:xfrm>
            <a:off x="496825" y="809467"/>
            <a:ext cx="6759787" cy="882605"/>
            <a:chOff x="496825" y="809467"/>
            <a:chExt cx="6759787" cy="882605"/>
          </a:xfrm>
        </p:grpSpPr>
        <p:sp>
          <p:nvSpPr>
            <p:cNvPr id="2" name="Freeform 2">
              <a:extLst>
                <a:ext uri="{FF2B5EF4-FFF2-40B4-BE49-F238E27FC236}">
                  <a16:creationId xmlns:a16="http://schemas.microsoft.com/office/drawing/2014/main" id="{B80D95DF-47FA-C2BA-6F24-E5EEB018221D}"/>
                </a:ext>
              </a:extLst>
            </p:cNvPr>
            <p:cNvSpPr>
              <a:spLocks noChangeAspect="1"/>
            </p:cNvSpPr>
            <p:nvPr/>
          </p:nvSpPr>
          <p:spPr>
            <a:xfrm rot="2532144">
              <a:off x="496825" y="809467"/>
              <a:ext cx="935844" cy="882605"/>
            </a:xfrm>
            <a:custGeom>
              <a:avLst/>
              <a:gdLst/>
              <a:ahLst/>
              <a:cxnLst/>
              <a:rect l="l" t="t" r="r" b="b"/>
              <a:pathLst>
                <a:path w="10517273" h="9752380">
                  <a:moveTo>
                    <a:pt x="0" y="0"/>
                  </a:moveTo>
                  <a:lnTo>
                    <a:pt x="10517272" y="0"/>
                  </a:lnTo>
                  <a:lnTo>
                    <a:pt x="10517272" y="9752380"/>
                  </a:lnTo>
                  <a:lnTo>
                    <a:pt x="0" y="9752380"/>
                  </a:lnTo>
                  <a:lnTo>
                    <a:pt x="0" y="0"/>
                  </a:lnTo>
                  <a:close/>
                </a:path>
              </a:pathLst>
            </a:custGeom>
            <a:blipFill>
              <a:blip r:embed="rId4">
                <a:extLst>
                  <a:ext uri="{96DAC541-7B7A-43D3-8B79-37D633B846F1}">
                    <asvg:svgBlip xmlns:asvg="http://schemas.microsoft.com/office/drawing/2016/SVG/main" r:embed="rId5"/>
                  </a:ext>
                </a:extLst>
              </a:blip>
              <a:stretch>
                <a:fillRect t="-29624" r="-31838" b="-1"/>
              </a:stretch>
            </a:blipFill>
          </p:spPr>
          <p:txBody>
            <a:bodyPr/>
            <a:lstStyle/>
            <a:p>
              <a:endParaRPr lang="en-GB"/>
            </a:p>
          </p:txBody>
        </p:sp>
        <p:grpSp>
          <p:nvGrpSpPr>
            <p:cNvPr id="7" name="Group 6">
              <a:extLst>
                <a:ext uri="{FF2B5EF4-FFF2-40B4-BE49-F238E27FC236}">
                  <a16:creationId xmlns:a16="http://schemas.microsoft.com/office/drawing/2014/main" id="{A0CE1CF0-401C-7ABF-CC52-6CB02EA24A18}"/>
                </a:ext>
              </a:extLst>
            </p:cNvPr>
            <p:cNvGrpSpPr/>
            <p:nvPr/>
          </p:nvGrpSpPr>
          <p:grpSpPr>
            <a:xfrm>
              <a:off x="1289874" y="831963"/>
              <a:ext cx="5966738" cy="571703"/>
              <a:chOff x="1289874" y="831963"/>
              <a:chExt cx="5966738" cy="571703"/>
            </a:xfrm>
          </p:grpSpPr>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AD6AB59-32F5-15E1-E603-68FB773371DC}"/>
                      </a:ext>
                    </a:extLst>
                  </p:cNvPr>
                  <p:cNvSpPr txBox="1"/>
                  <p:nvPr/>
                </p:nvSpPr>
                <p:spPr>
                  <a:xfrm>
                    <a:off x="1289874" y="831963"/>
                    <a:ext cx="900113" cy="338554"/>
                  </a:xfrm>
                  <a:prstGeom prst="rect">
                    <a:avLst/>
                  </a:prstGeom>
                  <a:noFill/>
                  <a:effectLst/>
                </p:spPr>
                <p:txBody>
                  <a:bodyPr wrap="square" rtlCol="0" anchor="ctr">
                    <a:spAutoFit/>
                  </a:bodyPr>
                  <a:lstStyle/>
                  <a:p>
                    <a:pPr algn="ctr"/>
                    <a14:m>
                      <m:oMathPara xmlns:m="http://schemas.openxmlformats.org/officeDocument/2006/math">
                        <m:oMathParaPr>
                          <m:jc m:val="centerGroup"/>
                        </m:oMathParaPr>
                        <m:oMath xmlns:m="http://schemas.openxmlformats.org/officeDocument/2006/math">
                          <m:sSub>
                            <m:sSubPr>
                              <m:ctrlP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ctrlPr>
                            </m:sSubPr>
                            <m:e>
                              <m: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t>𝑷</m:t>
                              </m:r>
                            </m:e>
                            <m:sub>
                              <m: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t>𝒊𝒏</m:t>
                              </m:r>
                            </m:sub>
                          </m:sSub>
                          <m: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t>(</m:t>
                          </m:r>
                          <m:r>
                            <a:rPr lang="en-US" sz="1600" b="1" i="1" dirty="0" smtClean="0">
                              <a:solidFill>
                                <a:srgbClr val="E74B30"/>
                              </a:solidFill>
                              <a:latin typeface="Cambria Math" panose="02040503050406030204" pitchFamily="18" charset="0"/>
                              <a:ea typeface="Cambria Math" panose="02040503050406030204" pitchFamily="18" charset="0"/>
                              <a:cs typeface="Tahoma" panose="020B0604030504040204" pitchFamily="34" charset="0"/>
                            </a:rPr>
                            <m:t>𝝀</m:t>
                          </m:r>
                          <m: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t>)</m:t>
                          </m:r>
                        </m:oMath>
                      </m:oMathPara>
                    </a14:m>
                    <a:endParaRPr/>
                  </a:p>
                </p:txBody>
              </p:sp>
            </mc:Choice>
            <mc:Fallback xmlns="">
              <p:sp>
                <p:nvSpPr>
                  <p:cNvPr id="4" name="TextBox 3">
                    <a:extLst>
                      <a:ext uri="{FF2B5EF4-FFF2-40B4-BE49-F238E27FC236}">
                        <a16:creationId xmlns:a16="http://schemas.microsoft.com/office/drawing/2014/main" id="{3AD6AB59-32F5-15E1-E603-68FB773371DC}"/>
                      </a:ext>
                    </a:extLst>
                  </p:cNvPr>
                  <p:cNvSpPr txBox="1">
                    <a:spLocks noRot="1" noChangeAspect="1" noMove="1" noResize="1" noEditPoints="1" noAdjustHandles="1" noChangeArrowheads="1" noChangeShapeType="1" noTextEdit="1"/>
                  </p:cNvSpPr>
                  <p:nvPr/>
                </p:nvSpPr>
                <p:spPr>
                  <a:xfrm>
                    <a:off x="1289874" y="831963"/>
                    <a:ext cx="900113" cy="338554"/>
                  </a:xfrm>
                  <a:prstGeom prst="rect">
                    <a:avLst/>
                  </a:prstGeom>
                  <a:blipFill>
                    <a:blip r:embed="rId6"/>
                    <a:stretch>
                      <a:fillRect b="-12500"/>
                    </a:stretch>
                  </a:blipFill>
                  <a:effectLst/>
                </p:spPr>
                <p:txBody>
                  <a:bodyPr/>
                  <a:lstStyle/>
                  <a:p>
                    <a:r>
                      <a:rPr lang="en-GB">
                        <a:noFill/>
                      </a:rPr>
                      <a:t> </a:t>
                    </a:r>
                  </a:p>
                </p:txBody>
              </p:sp>
            </mc:Fallback>
          </mc:AlternateContent>
          <p:cxnSp>
            <p:nvCxnSpPr>
              <p:cNvPr id="8" name="Straight Connector 7">
                <a:extLst>
                  <a:ext uri="{FF2B5EF4-FFF2-40B4-BE49-F238E27FC236}">
                    <a16:creationId xmlns:a16="http://schemas.microsoft.com/office/drawing/2014/main" id="{1AE5AC62-86A5-9B53-82A8-BCEDE9F514BB}"/>
                  </a:ext>
                </a:extLst>
              </p:cNvPr>
              <p:cNvCxnSpPr>
                <a:cxnSpLocks/>
              </p:cNvCxnSpPr>
              <p:nvPr/>
            </p:nvCxnSpPr>
            <p:spPr>
              <a:xfrm>
                <a:off x="1840887" y="1250769"/>
                <a:ext cx="2591413" cy="0"/>
              </a:xfrm>
              <a:prstGeom prst="line">
                <a:avLst/>
              </a:prstGeom>
              <a:ln w="76200">
                <a:solidFill>
                  <a:srgbClr val="DFEFFF"/>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8223E66D-EE14-CBAF-0E86-6D1828AF67C3}"/>
                  </a:ext>
                </a:extLst>
              </p:cNvPr>
              <p:cNvCxnSpPr>
                <a:cxnSpLocks/>
              </p:cNvCxnSpPr>
              <p:nvPr/>
            </p:nvCxnSpPr>
            <p:spPr>
              <a:xfrm>
                <a:off x="4668890" y="1250769"/>
                <a:ext cx="437498" cy="0"/>
              </a:xfrm>
              <a:prstGeom prst="line">
                <a:avLst/>
              </a:prstGeom>
              <a:ln w="19050">
                <a:solidFill>
                  <a:srgbClr val="E74B30"/>
                </a:solidFill>
                <a:tailEnd type="triangle"/>
              </a:ln>
              <a:effectLst>
                <a:softEdge rad="0"/>
              </a:effectLst>
            </p:spPr>
            <p:style>
              <a:lnRef idx="1">
                <a:schemeClr val="dk1"/>
              </a:lnRef>
              <a:fillRef idx="0">
                <a:schemeClr val="dk1"/>
              </a:fillRef>
              <a:effectRef idx="0">
                <a:schemeClr val="dk1"/>
              </a:effectRef>
              <a:fontRef idx="minor">
                <a:schemeClr val="tx1"/>
              </a:fontRef>
            </p:style>
          </p:cxnSp>
          <p:pic>
            <p:nvPicPr>
              <p:cNvPr id="16" name="Picture 15">
                <a:extLst>
                  <a:ext uri="{FF2B5EF4-FFF2-40B4-BE49-F238E27FC236}">
                    <a16:creationId xmlns:a16="http://schemas.microsoft.com/office/drawing/2014/main" id="{FD71192C-DB85-96C4-AFFC-BC72D2C2A203}"/>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rot="10800000" flipV="1">
                <a:off x="1564956" y="1115600"/>
                <a:ext cx="459106" cy="270338"/>
              </a:xfrm>
              <a:prstGeom prst="rect">
                <a:avLst/>
              </a:prstGeom>
            </p:spPr>
          </p:pic>
          <p:pic>
            <p:nvPicPr>
              <p:cNvPr id="19" name="Picture 18">
                <a:extLst>
                  <a:ext uri="{FF2B5EF4-FFF2-40B4-BE49-F238E27FC236}">
                    <a16:creationId xmlns:a16="http://schemas.microsoft.com/office/drawing/2014/main" id="{1F42B6ED-0A5B-195B-EC4F-0FA49567BC3A}"/>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266554" y="1115601"/>
                <a:ext cx="459106" cy="270338"/>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D689E4D-7B62-A7CF-BF93-894116DC7ECA}"/>
                      </a:ext>
                    </a:extLst>
                  </p:cNvPr>
                  <p:cNvSpPr txBox="1"/>
                  <p:nvPr/>
                </p:nvSpPr>
                <p:spPr>
                  <a:xfrm>
                    <a:off x="4134442" y="831963"/>
                    <a:ext cx="1068896" cy="338554"/>
                  </a:xfrm>
                  <a:prstGeom prst="rect">
                    <a:avLst/>
                  </a:prstGeom>
                  <a:noFill/>
                  <a:effectLst/>
                </p:spPr>
                <p:txBody>
                  <a:bodyPr wrap="square" rtlCol="0" anchor="ctr">
                    <a:spAutoFit/>
                  </a:bodyPr>
                  <a:lstStyle/>
                  <a:p>
                    <a:pPr algn="ctr"/>
                    <a14:m>
                      <m:oMathPara xmlns:m="http://schemas.openxmlformats.org/officeDocument/2006/math">
                        <m:oMathParaPr>
                          <m:jc m:val="centerGroup"/>
                        </m:oMathParaPr>
                        <m:oMath xmlns:m="http://schemas.openxmlformats.org/officeDocument/2006/math">
                          <m:sSub>
                            <m:sSubPr>
                              <m:ctrlP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ctrlPr>
                            </m:sSubPr>
                            <m:e>
                              <m: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t>𝑷</m:t>
                              </m:r>
                            </m:e>
                            <m:sub>
                              <m: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t>𝒐𝒖𝒕</m:t>
                              </m:r>
                            </m:sub>
                          </m:sSub>
                          <m: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t>(</m:t>
                          </m:r>
                          <m:r>
                            <a:rPr lang="en-US" sz="1600" b="1" i="1" dirty="0" smtClean="0">
                              <a:solidFill>
                                <a:srgbClr val="E74B30"/>
                              </a:solidFill>
                              <a:latin typeface="Cambria Math" panose="02040503050406030204" pitchFamily="18" charset="0"/>
                              <a:ea typeface="Cambria Math" panose="02040503050406030204" pitchFamily="18" charset="0"/>
                              <a:cs typeface="Tahoma" panose="020B0604030504040204" pitchFamily="34" charset="0"/>
                            </a:rPr>
                            <m:t>𝝀</m:t>
                          </m:r>
                          <m:r>
                            <a:rPr lang="en-US" sz="1600" b="1" i="1" dirty="0" smtClean="0">
                              <a:solidFill>
                                <a:srgbClr val="E74B30"/>
                              </a:solidFill>
                              <a:latin typeface="Cambria Math" panose="02040503050406030204" pitchFamily="18" charset="0"/>
                              <a:ea typeface="Verdana" panose="020B0604030504040204" pitchFamily="34" charset="0"/>
                              <a:cs typeface="Tahoma" panose="020B0604030504040204" pitchFamily="34" charset="0"/>
                            </a:rPr>
                            <m:t>)</m:t>
                          </m:r>
                        </m:oMath>
                      </m:oMathPara>
                    </a14:m>
                    <a:endParaRPr/>
                  </a:p>
                </p:txBody>
              </p:sp>
            </mc:Choice>
            <mc:Fallback xmlns="">
              <p:sp>
                <p:nvSpPr>
                  <p:cNvPr id="22" name="TextBox 21">
                    <a:extLst>
                      <a:ext uri="{FF2B5EF4-FFF2-40B4-BE49-F238E27FC236}">
                        <a16:creationId xmlns:a16="http://schemas.microsoft.com/office/drawing/2014/main" id="{9D689E4D-7B62-A7CF-BF93-894116DC7ECA}"/>
                      </a:ext>
                    </a:extLst>
                  </p:cNvPr>
                  <p:cNvSpPr txBox="1">
                    <a:spLocks noRot="1" noChangeAspect="1" noMove="1" noResize="1" noEditPoints="1" noAdjustHandles="1" noChangeArrowheads="1" noChangeShapeType="1" noTextEdit="1"/>
                  </p:cNvSpPr>
                  <p:nvPr/>
                </p:nvSpPr>
                <p:spPr>
                  <a:xfrm>
                    <a:off x="4134442" y="831963"/>
                    <a:ext cx="1068896" cy="338554"/>
                  </a:xfrm>
                  <a:prstGeom prst="rect">
                    <a:avLst/>
                  </a:prstGeom>
                  <a:blipFill>
                    <a:blip r:embed="rId9"/>
                    <a:stretch>
                      <a:fillRect b="-12500"/>
                    </a:stretch>
                  </a:blipFill>
                  <a:effectLst/>
                </p:spPr>
                <p:txBody>
                  <a:bodyPr/>
                  <a:lstStyle/>
                  <a:p>
                    <a:r>
                      <a:rPr lang="en-GB">
                        <a:noFill/>
                      </a:rPr>
                      <a:t> </a:t>
                    </a:r>
                  </a:p>
                </p:txBody>
              </p:sp>
            </mc:Fallback>
          </mc:AlternateContent>
          <p:sp>
            <p:nvSpPr>
              <p:cNvPr id="24" name="Text Box 2">
                <a:extLst>
                  <a:ext uri="{FF2B5EF4-FFF2-40B4-BE49-F238E27FC236}">
                    <a16:creationId xmlns:a16="http://schemas.microsoft.com/office/drawing/2014/main" id="{3683B567-C48A-B7B6-35BF-D6C282BDDD9A}"/>
                  </a:ext>
                </a:extLst>
              </p:cNvPr>
              <p:cNvSpPr txBox="1">
                <a:spLocks noChangeAspect="1" noChangeArrowheads="1"/>
              </p:cNvSpPr>
              <p:nvPr/>
            </p:nvSpPr>
            <p:spPr bwMode="auto">
              <a:xfrm>
                <a:off x="5106388" y="1097872"/>
                <a:ext cx="2150224" cy="305794"/>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optical spectrum </a:t>
                </a:r>
                <a:r>
                  <a:rPr lang="en-GB" sz="1400" b="1" noProof="0" dirty="0">
                    <a:solidFill>
                      <a:schemeClr val="tx1"/>
                    </a:solidFill>
                    <a:latin typeface="+mj-lt"/>
                    <a:ea typeface="Calibri" panose="020F0502020204030204" pitchFamily="34" charset="0"/>
                    <a:cs typeface="Times New Roman" panose="02020603050405020304" pitchFamily="18" charset="0"/>
                  </a:rPr>
                  <a:t>analyzer</a:t>
                </a:r>
                <a:endParaRPr kumimoji="0" lang="en-GB" sz="2400" b="1" i="0" u="none" strike="noStrike" cap="none" normalizeH="0" baseline="0" noProof="0" dirty="0">
                  <a:ln>
                    <a:noFill/>
                  </a:ln>
                  <a:solidFill>
                    <a:schemeClr val="tx1"/>
                  </a:solidFill>
                  <a:effectLst/>
                  <a:latin typeface="+mj-lt"/>
                  <a:cs typeface="Times New Roman" panose="02020603050405020304" pitchFamily="18" charset="0"/>
                </a:endParaRPr>
              </a:p>
            </p:txBody>
          </p:sp>
          <p:sp>
            <p:nvSpPr>
              <p:cNvPr id="27" name="TextBox 26">
                <a:extLst>
                  <a:ext uri="{FF2B5EF4-FFF2-40B4-BE49-F238E27FC236}">
                    <a16:creationId xmlns:a16="http://schemas.microsoft.com/office/drawing/2014/main" id="{5E05A8F2-53F0-B528-2AA8-72BD25DB9174}"/>
                  </a:ext>
                </a:extLst>
              </p:cNvPr>
              <p:cNvSpPr txBox="1"/>
              <p:nvPr/>
            </p:nvSpPr>
            <p:spPr>
              <a:xfrm>
                <a:off x="3044233" y="881437"/>
                <a:ext cx="235962" cy="369332"/>
              </a:xfrm>
              <a:prstGeom prst="rect">
                <a:avLst/>
              </a:prstGeom>
              <a:noFill/>
            </p:spPr>
            <p:txBody>
              <a:bodyPr wrap="square" rtlCol="0" anchor="ctr">
                <a:spAutoFit/>
              </a:bodyPr>
              <a:lstStyle/>
              <a:p>
                <a:pPr algn="ctr"/>
                <a:r>
                  <a:rPr lang="en-US" dirty="0">
                    <a:latin typeface="Dreaming Outloud Script Pro" panose="020F0502020204030204" pitchFamily="66" charset="0"/>
                    <a:cs typeface="Dreaming Outloud Script Pro" panose="020F0502020204030204" pitchFamily="66" charset="0"/>
                  </a:rPr>
                  <a:t>l</a:t>
                </a:r>
              </a:p>
            </p:txBody>
          </p:sp>
        </p:grpSp>
      </p:grpSp>
    </p:spTree>
    <p:extLst>
      <p:ext uri="{BB962C8B-B14F-4D97-AF65-F5344CB8AC3E}">
        <p14:creationId xmlns:p14="http://schemas.microsoft.com/office/powerpoint/2010/main" val="3351712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9BD379-28A0-109C-8767-57AEBF15334F}"/>
            </a:ext>
          </a:extLst>
        </p:cNvPr>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6B48B3A5-3879-FB90-07CE-99B8CC349420}"/>
              </a:ext>
            </a:extLst>
          </p:cNvPr>
          <p:cNvSpPr/>
          <p:nvPr/>
        </p:nvSpPr>
        <p:spPr>
          <a:xfrm rot="5400000">
            <a:off x="3082073" y="2111041"/>
            <a:ext cx="1092200" cy="7743698"/>
          </a:xfrm>
          <a:prstGeom prst="roundRect">
            <a:avLst/>
          </a:prstGeom>
          <a:solidFill>
            <a:srgbClr val="EBF1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1">
            <a:extLst>
              <a:ext uri="{FF2B5EF4-FFF2-40B4-BE49-F238E27FC236}">
                <a16:creationId xmlns:a16="http://schemas.microsoft.com/office/drawing/2014/main" id="{CEF3F0CF-F6B9-6A8A-39FE-5F747F526B31}"/>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21</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BF29420F-D92D-0010-C8DB-0E232DA06AF3}"/>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Neutron test </a:t>
            </a:r>
            <a:r>
              <a:rPr lang="en-GB" sz="2400" dirty="0">
                <a:solidFill>
                  <a:srgbClr val="0033A0"/>
                </a:solidFill>
                <a:latin typeface="Optima" pitchFamily="2" charset="0"/>
                <a:cs typeface="Arial" panose="020B0604020202020204" pitchFamily="34" charset="0"/>
              </a:rPr>
              <a:t>– RIA in waveguides</a:t>
            </a:r>
            <a:endParaRPr lang="en-GB" sz="2400" b="1" dirty="0">
              <a:solidFill>
                <a:srgbClr val="0033A0"/>
              </a:solidFill>
              <a:latin typeface="Optima" pitchFamily="2" charset="0"/>
              <a:cs typeface="Arial" panose="020B0604020202020204" pitchFamily="34" charset="0"/>
            </a:endParaRPr>
          </a:p>
        </p:txBody>
      </p:sp>
      <p:grpSp>
        <p:nvGrpSpPr>
          <p:cNvPr id="5" name="Group 4">
            <a:extLst>
              <a:ext uri="{FF2B5EF4-FFF2-40B4-BE49-F238E27FC236}">
                <a16:creationId xmlns:a16="http://schemas.microsoft.com/office/drawing/2014/main" id="{DF4A75CE-845F-2DE8-587E-CA8057C05522}"/>
              </a:ext>
            </a:extLst>
          </p:cNvPr>
          <p:cNvGrpSpPr/>
          <p:nvPr/>
        </p:nvGrpSpPr>
        <p:grpSpPr>
          <a:xfrm>
            <a:off x="76199" y="615818"/>
            <a:ext cx="4758314" cy="4457700"/>
            <a:chOff x="3642734" y="1981200"/>
            <a:chExt cx="4758314" cy="4457700"/>
          </a:xfrm>
        </p:grpSpPr>
        <p:sp>
          <p:nvSpPr>
            <p:cNvPr id="2" name="Thought Bubble: Cloud 1">
              <a:extLst>
                <a:ext uri="{FF2B5EF4-FFF2-40B4-BE49-F238E27FC236}">
                  <a16:creationId xmlns:a16="http://schemas.microsoft.com/office/drawing/2014/main" id="{931819D6-12B2-B994-5091-64003A01C013}"/>
                </a:ext>
              </a:extLst>
            </p:cNvPr>
            <p:cNvSpPr/>
            <p:nvPr/>
          </p:nvSpPr>
          <p:spPr>
            <a:xfrm flipH="1">
              <a:off x="3642734" y="1981200"/>
              <a:ext cx="4758314" cy="4457700"/>
            </a:xfrm>
            <a:prstGeom prst="cloudCallout">
              <a:avLst>
                <a:gd name="adj1" fmla="val -68141"/>
                <a:gd name="adj2" fmla="val 36186"/>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FC12FAD1-4C22-00AB-DD0D-F9E14B184BED}"/>
                </a:ext>
              </a:extLst>
            </p:cNvPr>
            <p:cNvGrpSpPr/>
            <p:nvPr/>
          </p:nvGrpSpPr>
          <p:grpSpPr>
            <a:xfrm>
              <a:off x="4481735" y="2483251"/>
              <a:ext cx="3373215" cy="3195902"/>
              <a:chOff x="7730639" y="1758671"/>
              <a:chExt cx="4600429" cy="4358606"/>
            </a:xfrm>
          </p:grpSpPr>
          <p:grpSp>
            <p:nvGrpSpPr>
              <p:cNvPr id="36" name="Group 35">
                <a:extLst>
                  <a:ext uri="{FF2B5EF4-FFF2-40B4-BE49-F238E27FC236}">
                    <a16:creationId xmlns:a16="http://schemas.microsoft.com/office/drawing/2014/main" id="{E5CB9062-30FB-63C9-2B1C-A86AC6D0DFD6}"/>
                  </a:ext>
                </a:extLst>
              </p:cNvPr>
              <p:cNvGrpSpPr/>
              <p:nvPr/>
            </p:nvGrpSpPr>
            <p:grpSpPr>
              <a:xfrm>
                <a:off x="7730639" y="1758671"/>
                <a:ext cx="4600429" cy="4358606"/>
                <a:chOff x="2813892" y="137828"/>
                <a:chExt cx="6815543" cy="6457282"/>
              </a:xfrm>
            </p:grpSpPr>
            <p:grpSp>
              <p:nvGrpSpPr>
                <p:cNvPr id="40" name="Group 39">
                  <a:extLst>
                    <a:ext uri="{FF2B5EF4-FFF2-40B4-BE49-F238E27FC236}">
                      <a16:creationId xmlns:a16="http://schemas.microsoft.com/office/drawing/2014/main" id="{73B2D417-A3D1-FB45-CEF4-F93D2D3A425A}"/>
                    </a:ext>
                  </a:extLst>
                </p:cNvPr>
                <p:cNvGrpSpPr/>
                <p:nvPr/>
              </p:nvGrpSpPr>
              <p:grpSpPr>
                <a:xfrm>
                  <a:off x="2813892" y="262890"/>
                  <a:ext cx="6815543" cy="6332220"/>
                  <a:chOff x="3075502" y="262890"/>
                  <a:chExt cx="6815543" cy="6332220"/>
                </a:xfrm>
              </p:grpSpPr>
              <p:grpSp>
                <p:nvGrpSpPr>
                  <p:cNvPr id="43" name="Group 42">
                    <a:extLst>
                      <a:ext uri="{FF2B5EF4-FFF2-40B4-BE49-F238E27FC236}">
                        <a16:creationId xmlns:a16="http://schemas.microsoft.com/office/drawing/2014/main" id="{0A11C1DF-E343-6894-3F2B-7773F92B3683}"/>
                      </a:ext>
                    </a:extLst>
                  </p:cNvPr>
                  <p:cNvGrpSpPr/>
                  <p:nvPr/>
                </p:nvGrpSpPr>
                <p:grpSpPr>
                  <a:xfrm>
                    <a:off x="3075502" y="262890"/>
                    <a:ext cx="5985670" cy="6332220"/>
                    <a:chOff x="3317409" y="262890"/>
                    <a:chExt cx="5985670" cy="6332220"/>
                  </a:xfrm>
                </p:grpSpPr>
                <p:grpSp>
                  <p:nvGrpSpPr>
                    <p:cNvPr id="45" name="Group 44">
                      <a:extLst>
                        <a:ext uri="{FF2B5EF4-FFF2-40B4-BE49-F238E27FC236}">
                          <a16:creationId xmlns:a16="http://schemas.microsoft.com/office/drawing/2014/main" id="{B84C3B8C-6D1E-439E-A24A-45A963A32881}"/>
                        </a:ext>
                      </a:extLst>
                    </p:cNvPr>
                    <p:cNvGrpSpPr/>
                    <p:nvPr/>
                  </p:nvGrpSpPr>
                  <p:grpSpPr>
                    <a:xfrm>
                      <a:off x="3379470" y="262890"/>
                      <a:ext cx="5433060" cy="6332220"/>
                      <a:chOff x="3379470" y="0"/>
                      <a:chExt cx="5433060" cy="6332220"/>
                    </a:xfrm>
                  </p:grpSpPr>
                  <p:pic>
                    <p:nvPicPr>
                      <p:cNvPr id="50" name="Picture 49">
                        <a:extLst>
                          <a:ext uri="{FF2B5EF4-FFF2-40B4-BE49-F238E27FC236}">
                            <a16:creationId xmlns:a16="http://schemas.microsoft.com/office/drawing/2014/main" id="{DBFB23B9-6B09-D658-661B-F0407F1E9F60}"/>
                          </a:ext>
                        </a:extLst>
                      </p:cNvPr>
                      <p:cNvPicPr>
                        <a:picLocks noChangeAspect="1"/>
                      </p:cNvPicPr>
                      <p:nvPr/>
                    </p:nvPicPr>
                    <p:blipFill>
                      <a:blip r:embed="rId2">
                        <a:extLst>
                          <a:ext uri="{28A0092B-C50C-407E-A947-70E740481C1C}">
                            <a14:useLocalDpi xmlns:a14="http://schemas.microsoft.com/office/drawing/2010/main" val="0"/>
                          </a:ext>
                        </a:extLst>
                      </a:blip>
                      <a:srcRect l="20582" t="37333" r="22576" b="31889"/>
                      <a:stretch>
                        <a:fillRect/>
                      </a:stretch>
                    </p:blipFill>
                    <p:spPr>
                      <a:xfrm>
                        <a:off x="3379470" y="2110740"/>
                        <a:ext cx="5433060" cy="2110740"/>
                      </a:xfrm>
                      <a:prstGeom prst="rect">
                        <a:avLst/>
                      </a:prstGeom>
                    </p:spPr>
                  </p:pic>
                  <p:pic>
                    <p:nvPicPr>
                      <p:cNvPr id="51" name="Picture 50">
                        <a:extLst>
                          <a:ext uri="{FF2B5EF4-FFF2-40B4-BE49-F238E27FC236}">
                            <a16:creationId xmlns:a16="http://schemas.microsoft.com/office/drawing/2014/main" id="{6350B9BC-BA79-E7FF-0C9C-C3696D0D1771}"/>
                          </a:ext>
                        </a:extLst>
                      </p:cNvPr>
                      <p:cNvPicPr>
                        <a:picLocks noChangeAspect="1"/>
                      </p:cNvPicPr>
                      <p:nvPr/>
                    </p:nvPicPr>
                    <p:blipFill>
                      <a:blip r:embed="rId3">
                        <a:extLst>
                          <a:ext uri="{28A0092B-C50C-407E-A947-70E740481C1C}">
                            <a14:useLocalDpi xmlns:a14="http://schemas.microsoft.com/office/drawing/2010/main" val="0"/>
                          </a:ext>
                        </a:extLst>
                      </a:blip>
                      <a:srcRect l="20462" t="37333" r="22465" b="31889"/>
                      <a:stretch>
                        <a:fillRect/>
                      </a:stretch>
                    </p:blipFill>
                    <p:spPr>
                      <a:xfrm>
                        <a:off x="3379470" y="0"/>
                        <a:ext cx="5433060" cy="2110740"/>
                      </a:xfrm>
                      <a:prstGeom prst="rect">
                        <a:avLst/>
                      </a:prstGeom>
                    </p:spPr>
                  </p:pic>
                  <p:pic>
                    <p:nvPicPr>
                      <p:cNvPr id="52" name="Picture 51">
                        <a:extLst>
                          <a:ext uri="{FF2B5EF4-FFF2-40B4-BE49-F238E27FC236}">
                            <a16:creationId xmlns:a16="http://schemas.microsoft.com/office/drawing/2014/main" id="{312197E7-5008-F27B-AAFE-40DBC9E474C4}"/>
                          </a:ext>
                        </a:extLst>
                      </p:cNvPr>
                      <p:cNvPicPr>
                        <a:picLocks noChangeAspect="1"/>
                      </p:cNvPicPr>
                      <p:nvPr/>
                    </p:nvPicPr>
                    <p:blipFill>
                      <a:blip r:embed="rId4">
                        <a:extLst>
                          <a:ext uri="{28A0092B-C50C-407E-A947-70E740481C1C}">
                            <a14:useLocalDpi xmlns:a14="http://schemas.microsoft.com/office/drawing/2010/main" val="0"/>
                          </a:ext>
                        </a:extLst>
                      </a:blip>
                      <a:srcRect l="20582" t="37333" r="22576" b="31889"/>
                      <a:stretch>
                        <a:fillRect/>
                      </a:stretch>
                    </p:blipFill>
                    <p:spPr>
                      <a:xfrm>
                        <a:off x="3379470" y="4221480"/>
                        <a:ext cx="5433060" cy="2110740"/>
                      </a:xfrm>
                      <a:prstGeom prst="rect">
                        <a:avLst/>
                      </a:prstGeom>
                    </p:spPr>
                  </p:pic>
                </p:grpSp>
                <p:sp>
                  <p:nvSpPr>
                    <p:cNvPr id="46" name="TextBox 45">
                      <a:extLst>
                        <a:ext uri="{FF2B5EF4-FFF2-40B4-BE49-F238E27FC236}">
                          <a16:creationId xmlns:a16="http://schemas.microsoft.com/office/drawing/2014/main" id="{48C872BC-8A10-B7EB-FD9D-58CAF1259365}"/>
                        </a:ext>
                      </a:extLst>
                    </p:cNvPr>
                    <p:cNvSpPr txBox="1"/>
                    <p:nvPr/>
                  </p:nvSpPr>
                  <p:spPr>
                    <a:xfrm>
                      <a:off x="3322036" y="262890"/>
                      <a:ext cx="698682" cy="592764"/>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(a)</a:t>
                      </a:r>
                      <a:endParaRPr lang="en-GB" sz="2000" b="1" dirty="0">
                        <a:solidFill>
                          <a:schemeClr val="bg1"/>
                        </a:solidFill>
                        <a:latin typeface="+mj-lt"/>
                        <a:cs typeface="Times New Roman" panose="02020603050405020304" pitchFamily="18" charset="0"/>
                      </a:endParaRPr>
                    </a:p>
                  </p:txBody>
                </p:sp>
                <p:sp>
                  <p:nvSpPr>
                    <p:cNvPr id="47" name="TextBox 46">
                      <a:extLst>
                        <a:ext uri="{FF2B5EF4-FFF2-40B4-BE49-F238E27FC236}">
                          <a16:creationId xmlns:a16="http://schemas.microsoft.com/office/drawing/2014/main" id="{1B052528-F266-8DDA-500C-27BB44B3DC34}"/>
                        </a:ext>
                      </a:extLst>
                    </p:cNvPr>
                    <p:cNvSpPr txBox="1"/>
                    <p:nvPr/>
                  </p:nvSpPr>
                  <p:spPr>
                    <a:xfrm>
                      <a:off x="3317409" y="2373630"/>
                      <a:ext cx="715306" cy="592764"/>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(b)</a:t>
                      </a:r>
                      <a:endParaRPr lang="en-GB" sz="2000" b="1" dirty="0">
                        <a:solidFill>
                          <a:schemeClr val="bg1"/>
                        </a:solidFill>
                        <a:latin typeface="+mj-lt"/>
                        <a:cs typeface="Times New Roman" panose="02020603050405020304" pitchFamily="18" charset="0"/>
                      </a:endParaRPr>
                    </a:p>
                  </p:txBody>
                </p:sp>
                <p:sp>
                  <p:nvSpPr>
                    <p:cNvPr id="48" name="TextBox 47">
                      <a:extLst>
                        <a:ext uri="{FF2B5EF4-FFF2-40B4-BE49-F238E27FC236}">
                          <a16:creationId xmlns:a16="http://schemas.microsoft.com/office/drawing/2014/main" id="{468A0BA7-BD42-C122-9A2D-D535B5DC690D}"/>
                        </a:ext>
                      </a:extLst>
                    </p:cNvPr>
                    <p:cNvSpPr txBox="1"/>
                    <p:nvPr/>
                  </p:nvSpPr>
                  <p:spPr>
                    <a:xfrm>
                      <a:off x="3330738" y="4484370"/>
                      <a:ext cx="667808" cy="592764"/>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(c)</a:t>
                      </a:r>
                      <a:endParaRPr lang="en-GB" sz="2000" b="1" dirty="0">
                        <a:solidFill>
                          <a:schemeClr val="bg1"/>
                        </a:solidFill>
                        <a:latin typeface="+mj-lt"/>
                        <a:cs typeface="Times New Roman" panose="02020603050405020304" pitchFamily="18" charset="0"/>
                      </a:endParaRPr>
                    </a:p>
                  </p:txBody>
                </p:sp>
                <p:pic>
                  <p:nvPicPr>
                    <p:cNvPr id="49" name="Picture 48">
                      <a:extLst>
                        <a:ext uri="{FF2B5EF4-FFF2-40B4-BE49-F238E27FC236}">
                          <a16:creationId xmlns:a16="http://schemas.microsoft.com/office/drawing/2014/main" id="{09D27319-D94A-3F58-837D-C2E11FD93A41}"/>
                        </a:ext>
                      </a:extLst>
                    </p:cNvPr>
                    <p:cNvPicPr>
                      <a:picLocks noChangeAspect="1"/>
                    </p:cNvPicPr>
                    <p:nvPr/>
                  </p:nvPicPr>
                  <p:blipFill>
                    <a:blip r:embed="rId4">
                      <a:extLst>
                        <a:ext uri="{28A0092B-C50C-407E-A947-70E740481C1C}">
                          <a14:useLocalDpi xmlns:a14="http://schemas.microsoft.com/office/drawing/2010/main" val="0"/>
                        </a:ext>
                      </a:extLst>
                    </a:blip>
                    <a:srcRect l="90709" t="12258" r="4820" b="7861"/>
                    <a:stretch>
                      <a:fillRect/>
                    </a:stretch>
                  </p:blipFill>
                  <p:spPr>
                    <a:xfrm>
                      <a:off x="8875732" y="262890"/>
                      <a:ext cx="427347" cy="6332220"/>
                    </a:xfrm>
                    <a:prstGeom prst="rect">
                      <a:avLst/>
                    </a:prstGeom>
                  </p:spPr>
                </p:pic>
              </p:grpSp>
              <p:sp>
                <p:nvSpPr>
                  <p:cNvPr id="44" name="TextBox 43">
                    <a:extLst>
                      <a:ext uri="{FF2B5EF4-FFF2-40B4-BE49-F238E27FC236}">
                        <a16:creationId xmlns:a16="http://schemas.microsoft.com/office/drawing/2014/main" id="{7DC33139-DCAE-7293-1902-848157BB6D07}"/>
                      </a:ext>
                    </a:extLst>
                  </p:cNvPr>
                  <p:cNvSpPr txBox="1"/>
                  <p:nvPr/>
                </p:nvSpPr>
                <p:spPr>
                  <a:xfrm rot="5400000">
                    <a:off x="8285492" y="3014063"/>
                    <a:ext cx="2381232" cy="829874"/>
                  </a:xfrm>
                  <a:prstGeom prst="rect">
                    <a:avLst/>
                  </a:prstGeom>
                  <a:solidFill>
                    <a:schemeClr val="bg1"/>
                  </a:solidFill>
                </p:spPr>
                <p:txBody>
                  <a:bodyPr wrap="none" rtlCol="0">
                    <a:spAutoFit/>
                  </a:bodyPr>
                  <a:lstStyle/>
                  <a:p>
                    <a:pPr algn="ctr"/>
                    <a:r>
                      <a:rPr lang="en-US" sz="2000" dirty="0">
                        <a:latin typeface="+mj-lt"/>
                        <a:cs typeface="Times New Roman" panose="02020603050405020304" pitchFamily="18" charset="0"/>
                      </a:rPr>
                      <a:t>|E| [a.u.]</a:t>
                    </a:r>
                    <a:endParaRPr lang="en-GB" sz="2000" dirty="0">
                      <a:latin typeface="+mj-lt"/>
                      <a:cs typeface="Times New Roman" panose="02020603050405020304" pitchFamily="18" charset="0"/>
                    </a:endParaRPr>
                  </a:p>
                </p:txBody>
              </p:sp>
            </p:grpSp>
            <p:sp>
              <p:nvSpPr>
                <p:cNvPr id="41" name="TextBox 40">
                  <a:extLst>
                    <a:ext uri="{FF2B5EF4-FFF2-40B4-BE49-F238E27FC236}">
                      <a16:creationId xmlns:a16="http://schemas.microsoft.com/office/drawing/2014/main" id="{61124039-9B6C-4412-D9E5-0CD5C95E2FF4}"/>
                    </a:ext>
                  </a:extLst>
                </p:cNvPr>
                <p:cNvSpPr txBox="1"/>
                <p:nvPr/>
              </p:nvSpPr>
              <p:spPr>
                <a:xfrm>
                  <a:off x="7264493" y="137828"/>
                  <a:ext cx="1166766" cy="808418"/>
                </a:xfrm>
                <a:prstGeom prst="rect">
                  <a:avLst/>
                </a:prstGeom>
                <a:noFill/>
              </p:spPr>
              <p:txBody>
                <a:bodyPr wrap="none" rtlCol="0" anchor="ctr">
                  <a:spAutoFit/>
                </a:bodyPr>
                <a:lstStyle/>
                <a:p>
                  <a:pPr algn="ctr"/>
                  <a:r>
                    <a:rPr lang="en-US" sz="2000" b="1" dirty="0">
                      <a:solidFill>
                        <a:schemeClr val="bg1"/>
                      </a:solidFill>
                      <a:latin typeface="+mj-lt"/>
                      <a:cs typeface="Times New Roman" panose="02020603050405020304" pitchFamily="18" charset="0"/>
                    </a:rPr>
                    <a:t>WG</a:t>
                  </a:r>
                  <a:endParaRPr lang="en-GB" sz="2000" b="1" dirty="0">
                    <a:solidFill>
                      <a:schemeClr val="bg1"/>
                    </a:solidFill>
                    <a:latin typeface="+mj-lt"/>
                    <a:cs typeface="Times New Roman" panose="02020603050405020304" pitchFamily="18" charset="0"/>
                  </a:endParaRPr>
                </a:p>
              </p:txBody>
            </p:sp>
            <p:sp>
              <p:nvSpPr>
                <p:cNvPr id="42" name="TextBox 41">
                  <a:extLst>
                    <a:ext uri="{FF2B5EF4-FFF2-40B4-BE49-F238E27FC236}">
                      <a16:creationId xmlns:a16="http://schemas.microsoft.com/office/drawing/2014/main" id="{CCFA852D-36EF-3FC6-72D5-44F6A5C24FF4}"/>
                    </a:ext>
                  </a:extLst>
                </p:cNvPr>
                <p:cNvSpPr txBox="1"/>
                <p:nvPr/>
              </p:nvSpPr>
              <p:spPr>
                <a:xfrm>
                  <a:off x="7265376" y="2254323"/>
                  <a:ext cx="1160157" cy="808418"/>
                </a:xfrm>
                <a:prstGeom prst="rect">
                  <a:avLst/>
                </a:prstGeom>
                <a:noFill/>
              </p:spPr>
              <p:txBody>
                <a:bodyPr wrap="none" rtlCol="0" anchor="ctr">
                  <a:spAutoFit/>
                </a:bodyPr>
                <a:lstStyle/>
                <a:p>
                  <a:pPr algn="ctr"/>
                  <a:r>
                    <a:rPr lang="en-US" sz="2000" b="1" dirty="0">
                      <a:solidFill>
                        <a:schemeClr val="bg1"/>
                      </a:solidFill>
                      <a:latin typeface="+mj-lt"/>
                      <a:cs typeface="Times New Roman" panose="02020603050405020304" pitchFamily="18" charset="0"/>
                    </a:rPr>
                    <a:t>SKT</a:t>
                  </a:r>
                  <a:endParaRPr lang="en-GB" sz="1600" dirty="0">
                    <a:solidFill>
                      <a:schemeClr val="bg1"/>
                    </a:solidFill>
                    <a:latin typeface="+mj-lt"/>
                    <a:cs typeface="Times New Roman" panose="02020603050405020304" pitchFamily="18" charset="0"/>
                  </a:endParaRPr>
                </a:p>
              </p:txBody>
            </p:sp>
          </p:grpSp>
          <p:sp>
            <p:nvSpPr>
              <p:cNvPr id="37" name="TextBox 36">
                <a:extLst>
                  <a:ext uri="{FF2B5EF4-FFF2-40B4-BE49-F238E27FC236}">
                    <a16:creationId xmlns:a16="http://schemas.microsoft.com/office/drawing/2014/main" id="{A92959A4-1947-A785-D442-B4C712C62AF2}"/>
                  </a:ext>
                </a:extLst>
              </p:cNvPr>
              <p:cNvSpPr txBox="1"/>
              <p:nvPr/>
            </p:nvSpPr>
            <p:spPr>
              <a:xfrm>
                <a:off x="10855447" y="4607432"/>
                <a:ext cx="594732" cy="545674"/>
              </a:xfrm>
              <a:prstGeom prst="rect">
                <a:avLst/>
              </a:prstGeom>
              <a:noFill/>
            </p:spPr>
            <p:txBody>
              <a:bodyPr wrap="none" rtlCol="0" anchor="ctr">
                <a:spAutoFit/>
              </a:bodyPr>
              <a:lstStyle/>
              <a:p>
                <a:pPr algn="ctr"/>
                <a:r>
                  <a:rPr lang="en-US" sz="2000" b="1" dirty="0">
                    <a:solidFill>
                      <a:schemeClr val="bg1"/>
                    </a:solidFill>
                    <a:latin typeface="+mj-lt"/>
                    <a:cs typeface="Times New Roman" panose="02020603050405020304" pitchFamily="18" charset="0"/>
                  </a:rPr>
                  <a:t>FC</a:t>
                </a:r>
                <a:endParaRPr lang="en-GB" sz="1600" dirty="0">
                  <a:solidFill>
                    <a:schemeClr val="bg1"/>
                  </a:solidFill>
                  <a:latin typeface="+mj-lt"/>
                  <a:cs typeface="Times New Roman" panose="02020603050405020304" pitchFamily="18" charset="0"/>
                </a:endParaRPr>
              </a:p>
            </p:txBody>
          </p:sp>
        </p:grpSp>
      </p:grpSp>
      <p:pic>
        <p:nvPicPr>
          <p:cNvPr id="7" name="Picture 6">
            <a:extLst>
              <a:ext uri="{FF2B5EF4-FFF2-40B4-BE49-F238E27FC236}">
                <a16:creationId xmlns:a16="http://schemas.microsoft.com/office/drawing/2014/main" id="{1143B5A9-4BEE-2DE9-6464-6F8352876B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8177" y="1171235"/>
            <a:ext cx="5942786" cy="4148469"/>
          </a:xfrm>
          <a:prstGeom prst="rect">
            <a:avLst/>
          </a:prstGeom>
        </p:spPr>
      </p:pic>
      <p:sp>
        <p:nvSpPr>
          <p:cNvPr id="8" name="TextBox 7">
            <a:extLst>
              <a:ext uri="{FF2B5EF4-FFF2-40B4-BE49-F238E27FC236}">
                <a16:creationId xmlns:a16="http://schemas.microsoft.com/office/drawing/2014/main" id="{511CC976-A9F6-CD97-6342-F3F0743A3210}"/>
              </a:ext>
            </a:extLst>
          </p:cNvPr>
          <p:cNvSpPr txBox="1"/>
          <p:nvPr/>
        </p:nvSpPr>
        <p:spPr>
          <a:xfrm>
            <a:off x="1" y="5567392"/>
            <a:ext cx="7500022" cy="830997"/>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Waveguides in O-band show a higher RIA than their counterpart in the C-band</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 Attention must be taken when designing a PIC</a:t>
            </a:r>
          </a:p>
        </p:txBody>
      </p:sp>
    </p:spTree>
    <p:extLst>
      <p:ext uri="{BB962C8B-B14F-4D97-AF65-F5344CB8AC3E}">
        <p14:creationId xmlns:p14="http://schemas.microsoft.com/office/powerpoint/2010/main" val="40023092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E9439D-821E-6B57-6145-D513316D8CBA}"/>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88E19EB5-7B82-6504-201A-372A4F8EE1DA}"/>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22</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D185C320-2441-4EB8-28A4-9B7CC29EB92C}"/>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Neutron test </a:t>
            </a:r>
            <a:r>
              <a:rPr lang="en-GB" sz="2400" dirty="0">
                <a:solidFill>
                  <a:srgbClr val="0033A0"/>
                </a:solidFill>
                <a:latin typeface="Optima" pitchFamily="2" charset="0"/>
                <a:cs typeface="Arial" panose="020B0604020202020204" pitchFamily="34" charset="0"/>
              </a:rPr>
              <a:t>– Explaining the results</a:t>
            </a:r>
            <a:endParaRPr lang="en-GB" sz="2400" b="1" dirty="0">
              <a:solidFill>
                <a:srgbClr val="0033A0"/>
              </a:solidFill>
              <a:latin typeface="Optima" pitchFamily="2" charset="0"/>
              <a:cs typeface="Arial" panose="020B0604020202020204" pitchFamily="34" charset="0"/>
            </a:endParaRPr>
          </a:p>
        </p:txBody>
      </p:sp>
      <p:sp>
        <p:nvSpPr>
          <p:cNvPr id="8" name="TextBox 7">
            <a:extLst>
              <a:ext uri="{FF2B5EF4-FFF2-40B4-BE49-F238E27FC236}">
                <a16:creationId xmlns:a16="http://schemas.microsoft.com/office/drawing/2014/main" id="{1DA10790-D477-01EF-1FF6-C30DC74B1BC1}"/>
              </a:ext>
            </a:extLst>
          </p:cNvPr>
          <p:cNvSpPr txBox="1"/>
          <p:nvPr/>
        </p:nvSpPr>
        <p:spPr>
          <a:xfrm>
            <a:off x="5071736" y="1070918"/>
            <a:ext cx="6657507" cy="338554"/>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Defected-induced energy states reduce the optical absorption length</a:t>
            </a:r>
          </a:p>
        </p:txBody>
      </p:sp>
      <p:sp>
        <p:nvSpPr>
          <p:cNvPr id="29" name="TextBox 28">
            <a:extLst>
              <a:ext uri="{FF2B5EF4-FFF2-40B4-BE49-F238E27FC236}">
                <a16:creationId xmlns:a16="http://schemas.microsoft.com/office/drawing/2014/main" id="{7D630F48-2FF8-295B-8D9A-DBCC58240551}"/>
              </a:ext>
            </a:extLst>
          </p:cNvPr>
          <p:cNvSpPr txBox="1"/>
          <p:nvPr/>
        </p:nvSpPr>
        <p:spPr>
          <a:xfrm>
            <a:off x="1" y="1070918"/>
            <a:ext cx="3454400" cy="338554"/>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b="1" dirty="0">
                <a:latin typeface="+mj-lt"/>
                <a:cs typeface="Arial" panose="020B0604020202020204" pitchFamily="34" charset="0"/>
              </a:rPr>
              <a:t>Displacement damage (DD)</a:t>
            </a:r>
          </a:p>
        </p:txBody>
      </p:sp>
      <p:grpSp>
        <p:nvGrpSpPr>
          <p:cNvPr id="81" name="Group 80">
            <a:extLst>
              <a:ext uri="{FF2B5EF4-FFF2-40B4-BE49-F238E27FC236}">
                <a16:creationId xmlns:a16="http://schemas.microsoft.com/office/drawing/2014/main" id="{EE63D9CE-A821-BB22-1565-547CEC04D439}"/>
              </a:ext>
            </a:extLst>
          </p:cNvPr>
          <p:cNvGrpSpPr/>
          <p:nvPr/>
        </p:nvGrpSpPr>
        <p:grpSpPr>
          <a:xfrm>
            <a:off x="321676" y="1409472"/>
            <a:ext cx="4750060" cy="2990792"/>
            <a:chOff x="321676" y="1409472"/>
            <a:chExt cx="4750060" cy="2990792"/>
          </a:xfrm>
        </p:grpSpPr>
        <p:grpSp>
          <p:nvGrpSpPr>
            <p:cNvPr id="30" name="Group 29">
              <a:extLst>
                <a:ext uri="{FF2B5EF4-FFF2-40B4-BE49-F238E27FC236}">
                  <a16:creationId xmlns:a16="http://schemas.microsoft.com/office/drawing/2014/main" id="{1D718041-AEE4-BD9A-869C-02C8631D8D2E}"/>
                </a:ext>
              </a:extLst>
            </p:cNvPr>
            <p:cNvGrpSpPr/>
            <p:nvPr/>
          </p:nvGrpSpPr>
          <p:grpSpPr>
            <a:xfrm>
              <a:off x="321676" y="1409472"/>
              <a:ext cx="4750060" cy="2990792"/>
              <a:chOff x="390960" y="2129492"/>
              <a:chExt cx="4750060" cy="2990792"/>
            </a:xfrm>
          </p:grpSpPr>
          <p:grpSp>
            <p:nvGrpSpPr>
              <p:cNvPr id="31" name="Group 30">
                <a:extLst>
                  <a:ext uri="{FF2B5EF4-FFF2-40B4-BE49-F238E27FC236}">
                    <a16:creationId xmlns:a16="http://schemas.microsoft.com/office/drawing/2014/main" id="{1241D2F2-8F74-1D3F-CFA1-32F00BC81FE6}"/>
                  </a:ext>
                </a:extLst>
              </p:cNvPr>
              <p:cNvGrpSpPr/>
              <p:nvPr/>
            </p:nvGrpSpPr>
            <p:grpSpPr>
              <a:xfrm>
                <a:off x="390960" y="2129492"/>
                <a:ext cx="4750060" cy="2990792"/>
                <a:chOff x="6860025" y="2524368"/>
                <a:chExt cx="4750060" cy="2990792"/>
              </a:xfrm>
            </p:grpSpPr>
            <p:grpSp>
              <p:nvGrpSpPr>
                <p:cNvPr id="63" name="Group 62">
                  <a:extLst>
                    <a:ext uri="{FF2B5EF4-FFF2-40B4-BE49-F238E27FC236}">
                      <a16:creationId xmlns:a16="http://schemas.microsoft.com/office/drawing/2014/main" id="{B1BA8ED3-5D9F-00B5-A4BB-519E761D3534}"/>
                    </a:ext>
                  </a:extLst>
                </p:cNvPr>
                <p:cNvGrpSpPr/>
                <p:nvPr/>
              </p:nvGrpSpPr>
              <p:grpSpPr>
                <a:xfrm>
                  <a:off x="6860025" y="2524368"/>
                  <a:ext cx="4750060" cy="2990792"/>
                  <a:chOff x="658795" y="2798847"/>
                  <a:chExt cx="4750060" cy="2990792"/>
                </a:xfrm>
              </p:grpSpPr>
              <p:sp>
                <p:nvSpPr>
                  <p:cNvPr id="65" name="Oval 64">
                    <a:extLst>
                      <a:ext uri="{FF2B5EF4-FFF2-40B4-BE49-F238E27FC236}">
                        <a16:creationId xmlns:a16="http://schemas.microsoft.com/office/drawing/2014/main" id="{BCE7CB1E-A5B0-7BBC-AEDC-0B2C92476558}"/>
                      </a:ext>
                    </a:extLst>
                  </p:cNvPr>
                  <p:cNvSpPr>
                    <a:spLocks noChangeAspect="1"/>
                  </p:cNvSpPr>
                  <p:nvPr/>
                </p:nvSpPr>
                <p:spPr>
                  <a:xfrm>
                    <a:off x="2180984" y="4501657"/>
                    <a:ext cx="1287982" cy="1287982"/>
                  </a:xfrm>
                  <a:prstGeom prst="ellipse">
                    <a:avLst/>
                  </a:prstGeom>
                  <a:solidFill>
                    <a:srgbClr val="E1EA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6" name="Oval 65">
                    <a:extLst>
                      <a:ext uri="{FF2B5EF4-FFF2-40B4-BE49-F238E27FC236}">
                        <a16:creationId xmlns:a16="http://schemas.microsoft.com/office/drawing/2014/main" id="{8244988A-9457-86E4-2638-517FC0163BCF}"/>
                      </a:ext>
                    </a:extLst>
                  </p:cNvPr>
                  <p:cNvSpPr>
                    <a:spLocks noChangeAspect="1"/>
                  </p:cNvSpPr>
                  <p:nvPr/>
                </p:nvSpPr>
                <p:spPr>
                  <a:xfrm>
                    <a:off x="731260" y="3030310"/>
                    <a:ext cx="1661163" cy="1661163"/>
                  </a:xfrm>
                  <a:prstGeom prst="ellipse">
                    <a:avLst/>
                  </a:prstGeom>
                  <a:solidFill>
                    <a:srgbClr val="E1EA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7" name="Oval 66">
                    <a:extLst>
                      <a:ext uri="{FF2B5EF4-FFF2-40B4-BE49-F238E27FC236}">
                        <a16:creationId xmlns:a16="http://schemas.microsoft.com/office/drawing/2014/main" id="{9D73D7A2-6F54-B0F8-72E4-DC18577D7D97}"/>
                      </a:ext>
                    </a:extLst>
                  </p:cNvPr>
                  <p:cNvSpPr>
                    <a:spLocks noChangeAspect="1"/>
                  </p:cNvSpPr>
                  <p:nvPr/>
                </p:nvSpPr>
                <p:spPr>
                  <a:xfrm>
                    <a:off x="3129957" y="3134875"/>
                    <a:ext cx="2278898" cy="1335950"/>
                  </a:xfrm>
                  <a:prstGeom prst="ellipse">
                    <a:avLst/>
                  </a:prstGeom>
                  <a:solidFill>
                    <a:srgbClr val="E1EA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E1EAFF"/>
                      </a:solidFill>
                      <a:latin typeface="+mj-lt"/>
                    </a:endParaRPr>
                  </a:p>
                </p:txBody>
              </p:sp>
              <p:sp>
                <p:nvSpPr>
                  <p:cNvPr id="68" name="TextBox 67">
                    <a:extLst>
                      <a:ext uri="{FF2B5EF4-FFF2-40B4-BE49-F238E27FC236}">
                        <a16:creationId xmlns:a16="http://schemas.microsoft.com/office/drawing/2014/main" id="{B624CC2B-7785-A085-2FAA-C65E1AFD028B}"/>
                      </a:ext>
                    </a:extLst>
                  </p:cNvPr>
                  <p:cNvSpPr txBox="1"/>
                  <p:nvPr/>
                </p:nvSpPr>
                <p:spPr>
                  <a:xfrm>
                    <a:off x="658795" y="3400588"/>
                    <a:ext cx="1796142" cy="923330"/>
                  </a:xfrm>
                  <a:prstGeom prst="rect">
                    <a:avLst/>
                  </a:prstGeom>
                  <a:noFill/>
                  <a:effectLst/>
                </p:spPr>
                <p:txBody>
                  <a:bodyPr wrap="square" rtlCol="0" anchor="ctr">
                    <a:spAutoFit/>
                  </a:bodyPr>
                  <a:lstStyle/>
                  <a:p>
                    <a:pPr algn="ctr"/>
                    <a:r>
                      <a:rPr lang="en-US" dirty="0">
                        <a:solidFill>
                          <a:srgbClr val="0033A0"/>
                        </a:solidFill>
                        <a:latin typeface="+mj-lt"/>
                        <a:ea typeface="Verdana" panose="020B0604030504040204" pitchFamily="34" charset="0"/>
                        <a:cs typeface="Tahoma" panose="020B0604030504040204" pitchFamily="34" charset="0"/>
                      </a:rPr>
                      <a:t>Creation of multiple defect species</a:t>
                    </a:r>
                  </a:p>
                </p:txBody>
              </p:sp>
              <p:sp>
                <p:nvSpPr>
                  <p:cNvPr id="69" name="TextBox 68">
                    <a:extLst>
                      <a:ext uri="{FF2B5EF4-FFF2-40B4-BE49-F238E27FC236}">
                        <a16:creationId xmlns:a16="http://schemas.microsoft.com/office/drawing/2014/main" id="{5CADDA69-F2FF-6063-A9B5-F1B72FC390C5}"/>
                      </a:ext>
                    </a:extLst>
                  </p:cNvPr>
                  <p:cNvSpPr txBox="1"/>
                  <p:nvPr/>
                </p:nvSpPr>
                <p:spPr>
                  <a:xfrm>
                    <a:off x="3371335" y="3465142"/>
                    <a:ext cx="1796142" cy="646331"/>
                  </a:xfrm>
                  <a:prstGeom prst="rect">
                    <a:avLst/>
                  </a:prstGeom>
                  <a:noFill/>
                  <a:effectLst/>
                </p:spPr>
                <p:txBody>
                  <a:bodyPr wrap="square" rtlCol="0" anchor="ctr">
                    <a:spAutoFit/>
                  </a:bodyPr>
                  <a:lstStyle/>
                  <a:p>
                    <a:pPr algn="ctr"/>
                    <a:r>
                      <a:rPr lang="en-US" dirty="0">
                        <a:solidFill>
                          <a:srgbClr val="0033A0"/>
                        </a:solidFill>
                        <a:latin typeface="+mj-lt"/>
                        <a:ea typeface="Verdana" panose="020B0604030504040204" pitchFamily="34" charset="0"/>
                        <a:cs typeface="Tahoma" panose="020B0604030504040204" pitchFamily="34" charset="0"/>
                      </a:rPr>
                      <a:t>Generation of trap states</a:t>
                    </a:r>
                  </a:p>
                </p:txBody>
              </p:sp>
              <p:sp>
                <p:nvSpPr>
                  <p:cNvPr id="70" name="Oval 69">
                    <a:extLst>
                      <a:ext uri="{FF2B5EF4-FFF2-40B4-BE49-F238E27FC236}">
                        <a16:creationId xmlns:a16="http://schemas.microsoft.com/office/drawing/2014/main" id="{BE9377C1-6F5A-F42E-3A45-08C454DF1248}"/>
                      </a:ext>
                    </a:extLst>
                  </p:cNvPr>
                  <p:cNvSpPr>
                    <a:spLocks noChangeAspect="1"/>
                  </p:cNvSpPr>
                  <p:nvPr/>
                </p:nvSpPr>
                <p:spPr>
                  <a:xfrm>
                    <a:off x="2106166" y="4261861"/>
                    <a:ext cx="255003" cy="25500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1" name="Oval 70">
                    <a:extLst>
                      <a:ext uri="{FF2B5EF4-FFF2-40B4-BE49-F238E27FC236}">
                        <a16:creationId xmlns:a16="http://schemas.microsoft.com/office/drawing/2014/main" id="{9083B759-1699-CF83-CD3D-4EBFB8A97322}"/>
                      </a:ext>
                    </a:extLst>
                  </p:cNvPr>
                  <p:cNvSpPr>
                    <a:spLocks noChangeAspect="1"/>
                  </p:cNvSpPr>
                  <p:nvPr/>
                </p:nvSpPr>
                <p:spPr>
                  <a:xfrm>
                    <a:off x="936086" y="4190613"/>
                    <a:ext cx="142496" cy="14249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2" name="Oval 71">
                    <a:extLst>
                      <a:ext uri="{FF2B5EF4-FFF2-40B4-BE49-F238E27FC236}">
                        <a16:creationId xmlns:a16="http://schemas.microsoft.com/office/drawing/2014/main" id="{05CB5D91-5904-675D-1633-9CE6D1C3301D}"/>
                      </a:ext>
                    </a:extLst>
                  </p:cNvPr>
                  <p:cNvSpPr>
                    <a:spLocks noChangeAspect="1"/>
                  </p:cNvSpPr>
                  <p:nvPr/>
                </p:nvSpPr>
                <p:spPr>
                  <a:xfrm>
                    <a:off x="799876" y="2798847"/>
                    <a:ext cx="557412" cy="55741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3" name="Oval 72">
                    <a:extLst>
                      <a:ext uri="{FF2B5EF4-FFF2-40B4-BE49-F238E27FC236}">
                        <a16:creationId xmlns:a16="http://schemas.microsoft.com/office/drawing/2014/main" id="{3A236AC7-8A5A-A671-E319-B9FD4AAACF76}"/>
                      </a:ext>
                    </a:extLst>
                  </p:cNvPr>
                  <p:cNvSpPr>
                    <a:spLocks noChangeAspect="1"/>
                  </p:cNvSpPr>
                  <p:nvPr/>
                </p:nvSpPr>
                <p:spPr>
                  <a:xfrm>
                    <a:off x="1533028" y="3151108"/>
                    <a:ext cx="327884" cy="32788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4" name="Oval 73">
                    <a:extLst>
                      <a:ext uri="{FF2B5EF4-FFF2-40B4-BE49-F238E27FC236}">
                        <a16:creationId xmlns:a16="http://schemas.microsoft.com/office/drawing/2014/main" id="{28A1CC35-276D-D5DD-E5F5-6A148AEA691B}"/>
                      </a:ext>
                    </a:extLst>
                  </p:cNvPr>
                  <p:cNvSpPr>
                    <a:spLocks noChangeAspect="1"/>
                  </p:cNvSpPr>
                  <p:nvPr/>
                </p:nvSpPr>
                <p:spPr>
                  <a:xfrm>
                    <a:off x="1767352" y="4786260"/>
                    <a:ext cx="130619" cy="13061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5" name="TextBox 74">
                    <a:extLst>
                      <a:ext uri="{FF2B5EF4-FFF2-40B4-BE49-F238E27FC236}">
                        <a16:creationId xmlns:a16="http://schemas.microsoft.com/office/drawing/2014/main" id="{73A440D5-E523-7454-0B19-37716FD7BC5E}"/>
                      </a:ext>
                    </a:extLst>
                  </p:cNvPr>
                  <p:cNvSpPr txBox="1"/>
                  <p:nvPr/>
                </p:nvSpPr>
                <p:spPr>
                  <a:xfrm>
                    <a:off x="1994393" y="4670518"/>
                    <a:ext cx="1661163" cy="923330"/>
                  </a:xfrm>
                  <a:prstGeom prst="rect">
                    <a:avLst/>
                  </a:prstGeom>
                  <a:noFill/>
                  <a:effectLst/>
                </p:spPr>
                <p:txBody>
                  <a:bodyPr wrap="square" rtlCol="0" anchor="ctr">
                    <a:spAutoFit/>
                  </a:bodyPr>
                  <a:lstStyle/>
                  <a:p>
                    <a:pPr algn="ctr"/>
                    <a:r>
                      <a:rPr lang="en-US" dirty="0">
                        <a:solidFill>
                          <a:srgbClr val="0033A0"/>
                        </a:solidFill>
                        <a:latin typeface="+mj-lt"/>
                        <a:ea typeface="Verdana" panose="020B0604030504040204" pitchFamily="34" charset="0"/>
                        <a:cs typeface="Tahoma" panose="020B0604030504040204" pitchFamily="34" charset="0"/>
                      </a:rPr>
                      <a:t>Indirectly ionizing radiation</a:t>
                    </a:r>
                  </a:p>
                </p:txBody>
              </p:sp>
            </p:grpSp>
            <p:sp>
              <p:nvSpPr>
                <p:cNvPr id="64" name="Oval 63">
                  <a:extLst>
                    <a:ext uri="{FF2B5EF4-FFF2-40B4-BE49-F238E27FC236}">
                      <a16:creationId xmlns:a16="http://schemas.microsoft.com/office/drawing/2014/main" id="{9A3A5FBF-9490-C9FB-9C25-74F400DF9C49}"/>
                    </a:ext>
                  </a:extLst>
                </p:cNvPr>
                <p:cNvSpPr>
                  <a:spLocks noChangeAspect="1"/>
                </p:cNvSpPr>
                <p:nvPr/>
              </p:nvSpPr>
              <p:spPr>
                <a:xfrm>
                  <a:off x="7352537" y="4127519"/>
                  <a:ext cx="557412" cy="55741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cxnSp>
            <p:nvCxnSpPr>
              <p:cNvPr id="32" name="Straight Connector 31">
                <a:extLst>
                  <a:ext uri="{FF2B5EF4-FFF2-40B4-BE49-F238E27FC236}">
                    <a16:creationId xmlns:a16="http://schemas.microsoft.com/office/drawing/2014/main" id="{CB24C094-3804-9F56-88C7-1702B371DE0B}"/>
                  </a:ext>
                </a:extLst>
              </p:cNvPr>
              <p:cNvCxnSpPr>
                <a:cxnSpLocks/>
                <a:stCxn id="67" idx="1"/>
                <a:endCxn id="67" idx="7"/>
              </p:cNvCxnSpPr>
              <p:nvPr/>
            </p:nvCxnSpPr>
            <p:spPr>
              <a:xfrm>
                <a:off x="3195859" y="2661165"/>
                <a:ext cx="161142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C7DD5CD9-6862-F2A6-A8A4-68BDBE807228}"/>
                  </a:ext>
                </a:extLst>
              </p:cNvPr>
              <p:cNvCxnSpPr>
                <a:cxnSpLocks/>
                <a:stCxn id="67" idx="3"/>
                <a:endCxn id="67" idx="5"/>
              </p:cNvCxnSpPr>
              <p:nvPr/>
            </p:nvCxnSpPr>
            <p:spPr>
              <a:xfrm>
                <a:off x="3195859" y="3605825"/>
                <a:ext cx="161142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AE0F3566-C41F-D942-43E7-60E91DE2EE48}"/>
                  </a:ext>
                </a:extLst>
              </p:cNvPr>
              <p:cNvCxnSpPr/>
              <p:nvPr/>
            </p:nvCxnSpPr>
            <p:spPr>
              <a:xfrm>
                <a:off x="3598862" y="2809637"/>
                <a:ext cx="238125" cy="0"/>
              </a:xfrm>
              <a:prstGeom prst="line">
                <a:avLst/>
              </a:prstGeom>
              <a:ln w="9525">
                <a:prstDash val="dash"/>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BB287363-C5B7-6A61-DABA-1D3D3A0E7355}"/>
                  </a:ext>
                </a:extLst>
              </p:cNvPr>
              <p:cNvCxnSpPr/>
              <p:nvPr/>
            </p:nvCxnSpPr>
            <p:spPr>
              <a:xfrm>
                <a:off x="4508500" y="2731233"/>
                <a:ext cx="238125" cy="0"/>
              </a:xfrm>
              <a:prstGeom prst="line">
                <a:avLst/>
              </a:prstGeom>
              <a:ln w="9525">
                <a:prstDash val="dash"/>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20D7E977-B089-EDAC-B9E4-01B26231B9C4}"/>
                  </a:ext>
                </a:extLst>
              </p:cNvPr>
              <p:cNvCxnSpPr/>
              <p:nvPr/>
            </p:nvCxnSpPr>
            <p:spPr>
              <a:xfrm>
                <a:off x="4270375" y="3150333"/>
                <a:ext cx="238125" cy="0"/>
              </a:xfrm>
              <a:prstGeom prst="line">
                <a:avLst/>
              </a:prstGeom>
              <a:ln w="9525">
                <a:prstDash val="dash"/>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F6AC6956-A8D9-7195-5F8B-D87D691DF24C}"/>
                  </a:ext>
                </a:extLst>
              </p:cNvPr>
              <p:cNvCxnSpPr/>
              <p:nvPr/>
            </p:nvCxnSpPr>
            <p:spPr>
              <a:xfrm>
                <a:off x="3360737" y="3387019"/>
                <a:ext cx="238125" cy="0"/>
              </a:xfrm>
              <a:prstGeom prst="line">
                <a:avLst/>
              </a:prstGeom>
              <a:ln w="9525">
                <a:prstDash val="dash"/>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6CDBC2E0-8F31-4B5C-4BAA-60C5E51FF854}"/>
                  </a:ext>
                </a:extLst>
              </p:cNvPr>
              <p:cNvCxnSpPr/>
              <p:nvPr/>
            </p:nvCxnSpPr>
            <p:spPr>
              <a:xfrm>
                <a:off x="3906837" y="3485629"/>
                <a:ext cx="238125" cy="0"/>
              </a:xfrm>
              <a:prstGeom prst="line">
                <a:avLst/>
              </a:prstGeom>
              <a:ln w="9525">
                <a:prstDash val="dash"/>
              </a:ln>
            </p:spPr>
            <p:style>
              <a:lnRef idx="1">
                <a:schemeClr val="dk1"/>
              </a:lnRef>
              <a:fillRef idx="0">
                <a:schemeClr val="dk1"/>
              </a:fillRef>
              <a:effectRef idx="0">
                <a:schemeClr val="dk1"/>
              </a:effectRef>
              <a:fontRef idx="minor">
                <a:schemeClr val="tx1"/>
              </a:fontRef>
            </p:style>
          </p:cxnSp>
          <p:sp>
            <p:nvSpPr>
              <p:cNvPr id="55" name="TextBox 54">
                <a:extLst>
                  <a:ext uri="{FF2B5EF4-FFF2-40B4-BE49-F238E27FC236}">
                    <a16:creationId xmlns:a16="http://schemas.microsoft.com/office/drawing/2014/main" id="{C47E018D-CAA3-A7CE-2256-30AC216DBB94}"/>
                  </a:ext>
                </a:extLst>
              </p:cNvPr>
              <p:cNvSpPr txBox="1"/>
              <p:nvPr/>
            </p:nvSpPr>
            <p:spPr>
              <a:xfrm>
                <a:off x="2557139" y="3783840"/>
                <a:ext cx="174221" cy="246221"/>
              </a:xfrm>
              <a:prstGeom prst="rect">
                <a:avLst/>
              </a:prstGeom>
              <a:noFill/>
              <a:effectLst/>
            </p:spPr>
            <p:txBody>
              <a:bodyPr wrap="square" rtlCol="0" anchor="t">
                <a:spAutoFit/>
              </a:bodyPr>
              <a:lstStyle/>
              <a:p>
                <a:pPr algn="ctr"/>
                <a:r>
                  <a:rPr lang="en-US" sz="1000" b="1" dirty="0">
                    <a:latin typeface="+mj-lt"/>
                    <a:ea typeface="Verdana" panose="020B0604030504040204" pitchFamily="34" charset="0"/>
                    <a:cs typeface="Tahoma" panose="020B0604030504040204" pitchFamily="34" charset="0"/>
                  </a:rPr>
                  <a:t>+</a:t>
                </a:r>
              </a:p>
            </p:txBody>
          </p:sp>
          <p:sp>
            <p:nvSpPr>
              <p:cNvPr id="56" name="TextBox 55">
                <a:extLst>
                  <a:ext uri="{FF2B5EF4-FFF2-40B4-BE49-F238E27FC236}">
                    <a16:creationId xmlns:a16="http://schemas.microsoft.com/office/drawing/2014/main" id="{04B3E35B-5593-748E-3363-131F98E45E9C}"/>
                  </a:ext>
                </a:extLst>
              </p:cNvPr>
              <p:cNvSpPr txBox="1"/>
              <p:nvPr/>
            </p:nvSpPr>
            <p:spPr>
              <a:xfrm>
                <a:off x="2261864" y="4847133"/>
                <a:ext cx="174221" cy="246221"/>
              </a:xfrm>
              <a:prstGeom prst="rect">
                <a:avLst/>
              </a:prstGeom>
              <a:noFill/>
              <a:effectLst/>
            </p:spPr>
            <p:txBody>
              <a:bodyPr wrap="square" rtlCol="0" anchor="t">
                <a:spAutoFit/>
              </a:bodyPr>
              <a:lstStyle/>
              <a:p>
                <a:pPr algn="ctr"/>
                <a:r>
                  <a:rPr lang="en-US" sz="1000" b="1" dirty="0">
                    <a:latin typeface="+mj-lt"/>
                    <a:ea typeface="Verdana" panose="020B0604030504040204" pitchFamily="34" charset="0"/>
                    <a:cs typeface="Tahoma" panose="020B0604030504040204" pitchFamily="34" charset="0"/>
                  </a:rPr>
                  <a:t>+</a:t>
                </a:r>
              </a:p>
            </p:txBody>
          </p:sp>
          <p:sp>
            <p:nvSpPr>
              <p:cNvPr id="57" name="TextBox 56">
                <a:extLst>
                  <a:ext uri="{FF2B5EF4-FFF2-40B4-BE49-F238E27FC236}">
                    <a16:creationId xmlns:a16="http://schemas.microsoft.com/office/drawing/2014/main" id="{EEDD449E-7636-6052-EC60-022907F9D7CC}"/>
                  </a:ext>
                </a:extLst>
              </p:cNvPr>
              <p:cNvSpPr txBox="1"/>
              <p:nvPr/>
            </p:nvSpPr>
            <p:spPr>
              <a:xfrm>
                <a:off x="1884777" y="4263691"/>
                <a:ext cx="174221" cy="246221"/>
              </a:xfrm>
              <a:prstGeom prst="rect">
                <a:avLst/>
              </a:prstGeom>
              <a:noFill/>
              <a:effectLst/>
            </p:spPr>
            <p:txBody>
              <a:bodyPr wrap="square" rtlCol="0" anchor="t">
                <a:spAutoFit/>
              </a:bodyPr>
              <a:lstStyle/>
              <a:p>
                <a:pPr algn="ctr"/>
                <a:r>
                  <a:rPr lang="en-US" sz="1000" b="1" dirty="0">
                    <a:latin typeface="+mj-lt"/>
                    <a:ea typeface="Verdana" panose="020B0604030504040204" pitchFamily="34" charset="0"/>
                    <a:cs typeface="Tahoma" panose="020B0604030504040204" pitchFamily="34" charset="0"/>
                  </a:rPr>
                  <a:t>+</a:t>
                </a:r>
              </a:p>
            </p:txBody>
          </p:sp>
          <p:sp>
            <p:nvSpPr>
              <p:cNvPr id="58" name="TextBox 57">
                <a:extLst>
                  <a:ext uri="{FF2B5EF4-FFF2-40B4-BE49-F238E27FC236}">
                    <a16:creationId xmlns:a16="http://schemas.microsoft.com/office/drawing/2014/main" id="{18D6A225-9057-9533-9C2E-24EEC25567E9}"/>
                  </a:ext>
                </a:extLst>
              </p:cNvPr>
              <p:cNvSpPr txBox="1"/>
              <p:nvPr/>
            </p:nvSpPr>
            <p:spPr>
              <a:xfrm>
                <a:off x="2953912" y="4462828"/>
                <a:ext cx="174221" cy="246221"/>
              </a:xfrm>
              <a:prstGeom prst="rect">
                <a:avLst/>
              </a:prstGeom>
              <a:noFill/>
              <a:effectLst/>
            </p:spPr>
            <p:txBody>
              <a:bodyPr wrap="square" rtlCol="0" anchor="t">
                <a:spAutoFit/>
              </a:bodyPr>
              <a:lstStyle/>
              <a:p>
                <a:pPr algn="ctr"/>
                <a:r>
                  <a:rPr lang="en-US" sz="1000" b="1" dirty="0">
                    <a:latin typeface="+mj-lt"/>
                    <a:ea typeface="Verdana" panose="020B0604030504040204" pitchFamily="34" charset="0"/>
                    <a:cs typeface="Tahoma" panose="020B0604030504040204" pitchFamily="34" charset="0"/>
                  </a:rPr>
                  <a:t>+</a:t>
                </a:r>
              </a:p>
            </p:txBody>
          </p:sp>
          <p:sp>
            <p:nvSpPr>
              <p:cNvPr id="59" name="TextBox 58">
                <a:extLst>
                  <a:ext uri="{FF2B5EF4-FFF2-40B4-BE49-F238E27FC236}">
                    <a16:creationId xmlns:a16="http://schemas.microsoft.com/office/drawing/2014/main" id="{AD8E1042-382C-BDFC-F127-3EA07CEA89F3}"/>
                  </a:ext>
                </a:extLst>
              </p:cNvPr>
              <p:cNvSpPr txBox="1"/>
              <p:nvPr/>
            </p:nvSpPr>
            <p:spPr>
              <a:xfrm>
                <a:off x="2000259" y="4502564"/>
                <a:ext cx="174221" cy="246221"/>
              </a:xfrm>
              <a:prstGeom prst="rect">
                <a:avLst/>
              </a:prstGeom>
              <a:noFill/>
              <a:effectLst/>
            </p:spPr>
            <p:txBody>
              <a:bodyPr wrap="square" rtlCol="0" anchor="t">
                <a:spAutoFit/>
              </a:bodyPr>
              <a:lstStyle/>
              <a:p>
                <a:pPr algn="ctr"/>
                <a:r>
                  <a:rPr lang="en-US" sz="1000" b="1" dirty="0">
                    <a:latin typeface="+mj-lt"/>
                    <a:ea typeface="Verdana" panose="020B0604030504040204" pitchFamily="34" charset="0"/>
                    <a:cs typeface="Tahoma" panose="020B0604030504040204" pitchFamily="34" charset="0"/>
                  </a:rPr>
                  <a:t>-</a:t>
                </a:r>
              </a:p>
            </p:txBody>
          </p:sp>
          <p:sp>
            <p:nvSpPr>
              <p:cNvPr id="60" name="TextBox 59">
                <a:extLst>
                  <a:ext uri="{FF2B5EF4-FFF2-40B4-BE49-F238E27FC236}">
                    <a16:creationId xmlns:a16="http://schemas.microsoft.com/office/drawing/2014/main" id="{EA83341E-6043-251D-A1DE-A7C11437FBE9}"/>
                  </a:ext>
                </a:extLst>
              </p:cNvPr>
              <p:cNvSpPr txBox="1"/>
              <p:nvPr/>
            </p:nvSpPr>
            <p:spPr>
              <a:xfrm>
                <a:off x="2224224" y="3914402"/>
                <a:ext cx="174221" cy="246221"/>
              </a:xfrm>
              <a:prstGeom prst="rect">
                <a:avLst/>
              </a:prstGeom>
              <a:noFill/>
              <a:effectLst/>
            </p:spPr>
            <p:txBody>
              <a:bodyPr wrap="square" rtlCol="0" anchor="t">
                <a:spAutoFit/>
              </a:bodyPr>
              <a:lstStyle/>
              <a:p>
                <a:pPr algn="ctr"/>
                <a:r>
                  <a:rPr lang="en-US" sz="1000" b="1" dirty="0">
                    <a:latin typeface="+mj-lt"/>
                    <a:ea typeface="Verdana" panose="020B0604030504040204" pitchFamily="34" charset="0"/>
                    <a:cs typeface="Tahoma" panose="020B0604030504040204" pitchFamily="34" charset="0"/>
                  </a:rPr>
                  <a:t>-</a:t>
                </a:r>
              </a:p>
            </p:txBody>
          </p:sp>
          <p:sp>
            <p:nvSpPr>
              <p:cNvPr id="61" name="TextBox 60">
                <a:extLst>
                  <a:ext uri="{FF2B5EF4-FFF2-40B4-BE49-F238E27FC236}">
                    <a16:creationId xmlns:a16="http://schemas.microsoft.com/office/drawing/2014/main" id="{B0EF4E43-D0DA-C3DD-6110-1AC37E1A595D}"/>
                  </a:ext>
                </a:extLst>
              </p:cNvPr>
              <p:cNvSpPr txBox="1"/>
              <p:nvPr/>
            </p:nvSpPr>
            <p:spPr>
              <a:xfrm>
                <a:off x="2852616" y="4218896"/>
                <a:ext cx="174221" cy="246221"/>
              </a:xfrm>
              <a:prstGeom prst="rect">
                <a:avLst/>
              </a:prstGeom>
              <a:noFill/>
              <a:effectLst/>
            </p:spPr>
            <p:txBody>
              <a:bodyPr wrap="square" rtlCol="0" anchor="t">
                <a:spAutoFit/>
              </a:bodyPr>
              <a:lstStyle/>
              <a:p>
                <a:pPr algn="ctr"/>
                <a:r>
                  <a:rPr lang="en-US" sz="1000" b="1" dirty="0">
                    <a:latin typeface="+mj-lt"/>
                    <a:ea typeface="Verdana" panose="020B0604030504040204" pitchFamily="34" charset="0"/>
                    <a:cs typeface="Tahoma" panose="020B0604030504040204" pitchFamily="34" charset="0"/>
                  </a:rPr>
                  <a:t>-</a:t>
                </a:r>
              </a:p>
            </p:txBody>
          </p:sp>
          <p:sp>
            <p:nvSpPr>
              <p:cNvPr id="62" name="TextBox 61">
                <a:extLst>
                  <a:ext uri="{FF2B5EF4-FFF2-40B4-BE49-F238E27FC236}">
                    <a16:creationId xmlns:a16="http://schemas.microsoft.com/office/drawing/2014/main" id="{8AC7AA97-DE97-FD3B-BBE4-E6256D504CFE}"/>
                  </a:ext>
                </a:extLst>
              </p:cNvPr>
              <p:cNvSpPr txBox="1"/>
              <p:nvPr/>
            </p:nvSpPr>
            <p:spPr>
              <a:xfrm>
                <a:off x="2713042" y="4784849"/>
                <a:ext cx="174221" cy="246221"/>
              </a:xfrm>
              <a:prstGeom prst="rect">
                <a:avLst/>
              </a:prstGeom>
              <a:noFill/>
              <a:effectLst/>
            </p:spPr>
            <p:txBody>
              <a:bodyPr wrap="square" rtlCol="0" anchor="t">
                <a:spAutoFit/>
              </a:bodyPr>
              <a:lstStyle/>
              <a:p>
                <a:pPr algn="ctr"/>
                <a:r>
                  <a:rPr lang="en-US" sz="1000" b="1" dirty="0">
                    <a:latin typeface="+mj-lt"/>
                    <a:ea typeface="Verdana" panose="020B0604030504040204" pitchFamily="34" charset="0"/>
                    <a:cs typeface="Tahoma" panose="020B0604030504040204" pitchFamily="34" charset="0"/>
                  </a:rPr>
                  <a:t>-</a:t>
                </a:r>
              </a:p>
            </p:txBody>
          </p:sp>
        </p:grpSp>
        <p:sp>
          <p:nvSpPr>
            <p:cNvPr id="78" name="Arc 77">
              <a:extLst>
                <a:ext uri="{FF2B5EF4-FFF2-40B4-BE49-F238E27FC236}">
                  <a16:creationId xmlns:a16="http://schemas.microsoft.com/office/drawing/2014/main" id="{B101CFDE-BCA5-FA9B-C534-91BAA23FBBE2}"/>
                </a:ext>
              </a:extLst>
            </p:cNvPr>
            <p:cNvSpPr/>
            <p:nvPr/>
          </p:nvSpPr>
          <p:spPr>
            <a:xfrm rot="13500000">
              <a:off x="3236903" y="2642080"/>
              <a:ext cx="266611" cy="266611"/>
            </a:xfrm>
            <a:prstGeom prst="arc">
              <a:avLst/>
            </a:prstGeom>
            <a:ln>
              <a:headEnd type="none" w="sm" len="sm"/>
              <a:tailEnd type="triangle" w="sm" len="sm"/>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79" name="Arc 78">
              <a:extLst>
                <a:ext uri="{FF2B5EF4-FFF2-40B4-BE49-F238E27FC236}">
                  <a16:creationId xmlns:a16="http://schemas.microsoft.com/office/drawing/2014/main" id="{C7193F05-ED3F-4026-3BF4-2E24DCF1A20F}"/>
                </a:ext>
              </a:extLst>
            </p:cNvPr>
            <p:cNvSpPr/>
            <p:nvPr/>
          </p:nvSpPr>
          <p:spPr>
            <a:xfrm rot="13500000">
              <a:off x="4340529" y="1957577"/>
              <a:ext cx="515567" cy="515567"/>
            </a:xfrm>
            <a:prstGeom prst="arc">
              <a:avLst/>
            </a:prstGeom>
            <a:ln>
              <a:headEnd type="none" w="sm" len="sm"/>
              <a:tailEnd type="triangle" w="sm" len="sm"/>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80" name="Arc 79">
              <a:extLst>
                <a:ext uri="{FF2B5EF4-FFF2-40B4-BE49-F238E27FC236}">
                  <a16:creationId xmlns:a16="http://schemas.microsoft.com/office/drawing/2014/main" id="{0835B26C-84F7-AE41-8BC5-3BFECB2B2DE0}"/>
                </a:ext>
              </a:extLst>
            </p:cNvPr>
            <p:cNvSpPr/>
            <p:nvPr/>
          </p:nvSpPr>
          <p:spPr>
            <a:xfrm rot="2700000">
              <a:off x="3697976" y="1851282"/>
              <a:ext cx="1176086" cy="1176086"/>
            </a:xfrm>
            <a:prstGeom prst="arc">
              <a:avLst/>
            </a:prstGeom>
            <a:ln>
              <a:headEnd type="none" w="sm" len="sm"/>
              <a:tailEnd type="triangle" w="sm" len="sm"/>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grpSp>
      <p:sp>
        <p:nvSpPr>
          <p:cNvPr id="89" name="TextBox 88">
            <a:extLst>
              <a:ext uri="{FF2B5EF4-FFF2-40B4-BE49-F238E27FC236}">
                <a16:creationId xmlns:a16="http://schemas.microsoft.com/office/drawing/2014/main" id="{83E246B0-B33E-5C0A-612C-90193EB5364E}"/>
              </a:ext>
            </a:extLst>
          </p:cNvPr>
          <p:cNvSpPr txBox="1"/>
          <p:nvPr/>
        </p:nvSpPr>
        <p:spPr>
          <a:xfrm>
            <a:off x="5715130" y="1427063"/>
            <a:ext cx="6218880" cy="707886"/>
          </a:xfrm>
          <a:prstGeom prst="rect">
            <a:avLst/>
          </a:prstGeom>
          <a:noFill/>
        </p:spPr>
        <p:txBody>
          <a:bodyPr wrap="square">
            <a:spAutoFit/>
          </a:bodyPr>
          <a:lstStyle/>
          <a:p>
            <a:r>
              <a:rPr lang="en-GB" sz="1000" dirty="0">
                <a:latin typeface="+mj-lt"/>
              </a:rPr>
              <a:t>C. Scharf, F. Feindt, and R. Klanner, “Influence of radiation damage on the absorption of near-infrared light in silicon,” </a:t>
            </a:r>
            <a:r>
              <a:rPr lang="en-GB" sz="1000" i="1" dirty="0">
                <a:latin typeface="+mj-lt"/>
              </a:rPr>
              <a:t>Nuclear Instruments and Methods in Physics Research Section A: Accelerators, Spectrometers, Detectors and Associated Equipment</a:t>
            </a:r>
            <a:r>
              <a:rPr lang="en-GB" sz="1000" dirty="0">
                <a:latin typeface="+mj-lt"/>
              </a:rPr>
              <a:t>, vol. 968, p. 163955, 2020. [Online]. Available:</a:t>
            </a:r>
          </a:p>
          <a:p>
            <a:r>
              <a:rPr lang="en-GB" sz="1000" dirty="0">
                <a:latin typeface="+mj-lt"/>
                <a:hlinkClick r:id="rId2"/>
              </a:rPr>
              <a:t>https://www.sciencedirect.com/science/article/pii/S0168900220304277</a:t>
            </a:r>
            <a:endParaRPr lang="en-GB" sz="1000" dirty="0">
              <a:latin typeface="+mj-lt"/>
            </a:endParaRPr>
          </a:p>
        </p:txBody>
      </p:sp>
      <p:sp>
        <p:nvSpPr>
          <p:cNvPr id="92" name="TextBox 91">
            <a:extLst>
              <a:ext uri="{FF2B5EF4-FFF2-40B4-BE49-F238E27FC236}">
                <a16:creationId xmlns:a16="http://schemas.microsoft.com/office/drawing/2014/main" id="{9AB4D102-7284-30AA-357D-F39F61B547E9}"/>
              </a:ext>
            </a:extLst>
          </p:cNvPr>
          <p:cNvSpPr txBox="1"/>
          <p:nvPr/>
        </p:nvSpPr>
        <p:spPr>
          <a:xfrm>
            <a:off x="-1" y="5094736"/>
            <a:ext cx="5258743" cy="584775"/>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Both studies show a larger increase in the absorption coefficient at </a:t>
            </a:r>
            <a:r>
              <a:rPr lang="en-US" sz="1600" dirty="0">
                <a:solidFill>
                  <a:srgbClr val="FF0000"/>
                </a:solidFill>
                <a:latin typeface="+mj-lt"/>
                <a:cs typeface="Arial" panose="020B0604020202020204" pitchFamily="34" charset="0"/>
              </a:rPr>
              <a:t>1310 nm</a:t>
            </a:r>
            <a:r>
              <a:rPr lang="en-US" sz="1600" dirty="0">
                <a:latin typeface="+mj-lt"/>
                <a:cs typeface="Arial" panose="020B0604020202020204" pitchFamily="34" charset="0"/>
              </a:rPr>
              <a:t> compared to </a:t>
            </a:r>
            <a:r>
              <a:rPr lang="en-US" sz="1600" dirty="0">
                <a:solidFill>
                  <a:srgbClr val="0000FF"/>
                </a:solidFill>
                <a:latin typeface="+mj-lt"/>
                <a:cs typeface="Arial" panose="020B0604020202020204" pitchFamily="34" charset="0"/>
              </a:rPr>
              <a:t>1550 nm</a:t>
            </a:r>
          </a:p>
        </p:txBody>
      </p:sp>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E39B4037-DF97-46C4-7133-06F8503DF3C8}"/>
                  </a:ext>
                </a:extLst>
              </p:cNvPr>
              <p:cNvSpPr txBox="1"/>
              <p:nvPr/>
            </p:nvSpPr>
            <p:spPr>
              <a:xfrm>
                <a:off x="2473172" y="5886816"/>
                <a:ext cx="997131" cy="4654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d>
                            <m:dPr>
                              <m:begChr m:val=""/>
                              <m:endChr m:val="|"/>
                              <m:ctrlPr>
                                <a:rPr lang="en-US" sz="1400" b="0" i="1" smtClean="0">
                                  <a:latin typeface="Cambria Math" panose="02040503050406030204" pitchFamily="18" charset="0"/>
                                </a:rPr>
                              </m:ctrlPr>
                            </m:dPr>
                            <m:e>
                              <m:r>
                                <a:rPr lang="en-US" sz="1400" b="0" i="1" smtClean="0">
                                  <a:latin typeface="Cambria Math" panose="02040503050406030204" pitchFamily="18" charset="0"/>
                                </a:rPr>
                                <m:t>𝐸</m:t>
                              </m:r>
                            </m:e>
                          </m:d>
                        </m:e>
                        <m:sub>
                          <m:r>
                            <a:rPr lang="en-US" sz="1400" b="0" i="1" smtClean="0">
                              <a:latin typeface="Cambria Math" panose="02040503050406030204" pitchFamily="18" charset="0"/>
                            </a:rPr>
                            <m:t>𝑒𝑉</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1.24</m:t>
                          </m:r>
                        </m:num>
                        <m:den>
                          <m:sSub>
                            <m:sSubPr>
                              <m:ctrlPr>
                                <a:rPr lang="en-US" sz="1400" i="1">
                                  <a:latin typeface="Cambria Math" panose="02040503050406030204" pitchFamily="18" charset="0"/>
                                </a:rPr>
                              </m:ctrlPr>
                            </m:sSubPr>
                            <m:e>
                              <m:d>
                                <m:dPr>
                                  <m:begChr m:val=""/>
                                  <m:endChr m:val="|"/>
                                  <m:ctrlPr>
                                    <a:rPr lang="en-US" sz="1400" i="1">
                                      <a:latin typeface="Cambria Math" panose="02040503050406030204" pitchFamily="18" charset="0"/>
                                    </a:rPr>
                                  </m:ctrlPr>
                                </m:dPr>
                                <m:e>
                                  <m:r>
                                    <a:rPr lang="en-US" sz="1400" i="1" smtClean="0">
                                      <a:latin typeface="Cambria Math" panose="02040503050406030204" pitchFamily="18" charset="0"/>
                                      <a:ea typeface="Cambria Math" panose="02040503050406030204" pitchFamily="18" charset="0"/>
                                    </a:rPr>
                                    <m:t>𝜆</m:t>
                                  </m:r>
                                </m:e>
                              </m:d>
                            </m:e>
                            <m:sub>
                              <m:r>
                                <a:rPr lang="en-US" sz="1400" i="1" smtClean="0">
                                  <a:latin typeface="Cambria Math" panose="02040503050406030204" pitchFamily="18" charset="0"/>
                                  <a:ea typeface="Cambria Math" panose="02040503050406030204" pitchFamily="18" charset="0"/>
                                </a:rPr>
                                <m:t>𝜇</m:t>
                              </m:r>
                              <m:r>
                                <a:rPr lang="en-US" sz="1400" b="0" i="1" smtClean="0">
                                  <a:latin typeface="Cambria Math" panose="02040503050406030204" pitchFamily="18" charset="0"/>
                                  <a:ea typeface="Cambria Math" panose="02040503050406030204" pitchFamily="18" charset="0"/>
                                </a:rPr>
                                <m:t>𝑚</m:t>
                              </m:r>
                            </m:sub>
                          </m:sSub>
                        </m:den>
                      </m:f>
                    </m:oMath>
                  </m:oMathPara>
                </a14:m>
                <a:endParaRPr lang="en-GB" sz="1400" dirty="0"/>
              </a:p>
            </p:txBody>
          </p:sp>
        </mc:Choice>
        <mc:Fallback xmlns="">
          <p:sp>
            <p:nvSpPr>
              <p:cNvPr id="96" name="TextBox 95">
                <a:extLst>
                  <a:ext uri="{FF2B5EF4-FFF2-40B4-BE49-F238E27FC236}">
                    <a16:creationId xmlns:a16="http://schemas.microsoft.com/office/drawing/2014/main" id="{E39B4037-DF97-46C4-7133-06F8503DF3C8}"/>
                  </a:ext>
                </a:extLst>
              </p:cNvPr>
              <p:cNvSpPr txBox="1">
                <a:spLocks noRot="1" noChangeAspect="1" noMove="1" noResize="1" noEditPoints="1" noAdjustHandles="1" noChangeArrowheads="1" noChangeShapeType="1" noTextEdit="1"/>
              </p:cNvSpPr>
              <p:nvPr/>
            </p:nvSpPr>
            <p:spPr>
              <a:xfrm>
                <a:off x="2473172" y="5886816"/>
                <a:ext cx="997131" cy="465448"/>
              </a:xfrm>
              <a:prstGeom prst="rect">
                <a:avLst/>
              </a:prstGeom>
              <a:blipFill>
                <a:blip r:embed="rId4"/>
                <a:stretch>
                  <a:fillRect l="-44785" t="-140789" r="-9202" b="-202632"/>
                </a:stretch>
              </a:blipFill>
            </p:spPr>
            <p:txBody>
              <a:bodyPr/>
              <a:lstStyle/>
              <a:p>
                <a:r>
                  <a:rPr lang="en-GB">
                    <a:noFill/>
                  </a:rPr>
                  <a:t> </a:t>
                </a:r>
              </a:p>
            </p:txBody>
          </p:sp>
        </mc:Fallback>
      </mc:AlternateContent>
      <p:grpSp>
        <p:nvGrpSpPr>
          <p:cNvPr id="100" name="Group 99">
            <a:extLst>
              <a:ext uri="{FF2B5EF4-FFF2-40B4-BE49-F238E27FC236}">
                <a16:creationId xmlns:a16="http://schemas.microsoft.com/office/drawing/2014/main" id="{CF3D5AA7-F432-EB3F-FF82-04F8EA2E754E}"/>
              </a:ext>
            </a:extLst>
          </p:cNvPr>
          <p:cNvGrpSpPr/>
          <p:nvPr/>
        </p:nvGrpSpPr>
        <p:grpSpPr>
          <a:xfrm>
            <a:off x="5396460" y="2384778"/>
            <a:ext cx="6537547" cy="3875103"/>
            <a:chOff x="5396460" y="3944841"/>
            <a:chExt cx="6537547" cy="3875103"/>
          </a:xfrm>
        </p:grpSpPr>
        <p:pic>
          <p:nvPicPr>
            <p:cNvPr id="85" name="Picture 84">
              <a:extLst>
                <a:ext uri="{FF2B5EF4-FFF2-40B4-BE49-F238E27FC236}">
                  <a16:creationId xmlns:a16="http://schemas.microsoft.com/office/drawing/2014/main" id="{F3FD6836-E1C5-D159-FDDB-551D0347543B}"/>
                </a:ext>
              </a:extLst>
            </p:cNvPr>
            <p:cNvPicPr>
              <a:picLocks noChangeAspect="1"/>
            </p:cNvPicPr>
            <p:nvPr/>
          </p:nvPicPr>
          <p:blipFill>
            <a:blip r:embed="rId5"/>
            <a:stretch>
              <a:fillRect/>
            </a:stretch>
          </p:blipFill>
          <p:spPr>
            <a:xfrm>
              <a:off x="5396460" y="4202146"/>
              <a:ext cx="5002113" cy="2909912"/>
            </a:xfrm>
            <a:prstGeom prst="rect">
              <a:avLst/>
            </a:prstGeom>
          </p:spPr>
        </p:pic>
        <p:sp>
          <p:nvSpPr>
            <p:cNvPr id="91" name="TextBox 90">
              <a:extLst>
                <a:ext uri="{FF2B5EF4-FFF2-40B4-BE49-F238E27FC236}">
                  <a16:creationId xmlns:a16="http://schemas.microsoft.com/office/drawing/2014/main" id="{3866B266-1AD7-10B6-6621-EDAEF877077C}"/>
                </a:ext>
              </a:extLst>
            </p:cNvPr>
            <p:cNvSpPr txBox="1"/>
            <p:nvPr/>
          </p:nvSpPr>
          <p:spPr>
            <a:xfrm>
              <a:off x="5715130" y="7112058"/>
              <a:ext cx="6218877" cy="707886"/>
            </a:xfrm>
            <a:prstGeom prst="rect">
              <a:avLst/>
            </a:prstGeom>
            <a:noFill/>
          </p:spPr>
          <p:txBody>
            <a:bodyPr wrap="square">
              <a:spAutoFit/>
            </a:bodyPr>
            <a:lstStyle/>
            <a:p>
              <a:r>
                <a:rPr lang="en-GB" sz="1000" dirty="0">
                  <a:latin typeface="+mj-lt"/>
                </a:rPr>
                <a:t>E. Fretwurst, R. Klanner, J. Schwandt, and A. Vauth, “Study of the v20 state in neutron-irradiated silicon using photon-absorption measurements,” </a:t>
              </a:r>
              <a:r>
                <a:rPr lang="en-GB" sz="1000" i="1" dirty="0">
                  <a:latin typeface="+mj-lt"/>
                </a:rPr>
                <a:t>Nuclear Instruments and Methods in Physics Research Section A: Accelerators, Spectrometers, Detectors and Associated Equipment</a:t>
              </a:r>
              <a:r>
                <a:rPr lang="en-GB" sz="1000" dirty="0">
                  <a:latin typeface="+mj-lt"/>
                </a:rPr>
                <a:t>, vol. 1053, p. 168353, 2023. [Online]. Available:</a:t>
              </a:r>
            </a:p>
            <a:p>
              <a:r>
                <a:rPr lang="en-GB" sz="1000" dirty="0">
                  <a:latin typeface="+mj-lt"/>
                  <a:hlinkClick r:id="rId6"/>
                </a:rPr>
                <a:t>https://www.sciencedirect.com/science/article/pii/S0168900223003431</a:t>
              </a:r>
              <a:endParaRPr lang="en-GB" sz="1000" dirty="0">
                <a:latin typeface="+mj-lt"/>
              </a:endParaRPr>
            </a:p>
          </p:txBody>
        </p:sp>
        <p:cxnSp>
          <p:nvCxnSpPr>
            <p:cNvPr id="94" name="Straight Connector 93">
              <a:extLst>
                <a:ext uri="{FF2B5EF4-FFF2-40B4-BE49-F238E27FC236}">
                  <a16:creationId xmlns:a16="http://schemas.microsoft.com/office/drawing/2014/main" id="{615A4CFE-829C-4A2A-9941-E6E24C74EFC6}"/>
                </a:ext>
              </a:extLst>
            </p:cNvPr>
            <p:cNvCxnSpPr>
              <a:cxnSpLocks/>
              <a:endCxn id="99" idx="2"/>
            </p:cNvCxnSpPr>
            <p:nvPr/>
          </p:nvCxnSpPr>
          <p:spPr>
            <a:xfrm flipV="1">
              <a:off x="7312172" y="4252618"/>
              <a:ext cx="0" cy="2301834"/>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FB9F1AD1-6BD7-C7AC-89F5-4F764E8799C0}"/>
                </a:ext>
              </a:extLst>
            </p:cNvPr>
            <p:cNvCxnSpPr>
              <a:cxnSpLocks/>
            </p:cNvCxnSpPr>
            <p:nvPr/>
          </p:nvCxnSpPr>
          <p:spPr>
            <a:xfrm flipV="1">
              <a:off x="8370608" y="4252618"/>
              <a:ext cx="0" cy="230183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94BE3299-81C3-947F-0578-DBDBFC08902C}"/>
                </a:ext>
              </a:extLst>
            </p:cNvPr>
            <p:cNvSpPr txBox="1"/>
            <p:nvPr/>
          </p:nvSpPr>
          <p:spPr>
            <a:xfrm>
              <a:off x="7910498" y="3944841"/>
              <a:ext cx="920219" cy="307777"/>
            </a:xfrm>
            <a:prstGeom prst="rect">
              <a:avLst/>
            </a:prstGeom>
            <a:noFill/>
          </p:spPr>
          <p:txBody>
            <a:bodyPr wrap="square">
              <a:spAutoFit/>
            </a:bodyPr>
            <a:lstStyle/>
            <a:p>
              <a:pPr algn="ctr"/>
              <a:r>
                <a:rPr lang="en-US" sz="1400" dirty="0">
                  <a:solidFill>
                    <a:srgbClr val="FF0000"/>
                  </a:solidFill>
                  <a:latin typeface="+mj-lt"/>
                  <a:ea typeface="Verdana" panose="020B0604030504040204" pitchFamily="34" charset="0"/>
                  <a:cs typeface="Tahoma" panose="020B0604030504040204" pitchFamily="34" charset="0"/>
                </a:rPr>
                <a:t>1310 nm</a:t>
              </a:r>
            </a:p>
          </p:txBody>
        </p:sp>
        <p:sp>
          <p:nvSpPr>
            <p:cNvPr id="99" name="TextBox 98">
              <a:extLst>
                <a:ext uri="{FF2B5EF4-FFF2-40B4-BE49-F238E27FC236}">
                  <a16:creationId xmlns:a16="http://schemas.microsoft.com/office/drawing/2014/main" id="{D581B8E9-67BA-03AC-4475-039C41DDD67C}"/>
                </a:ext>
              </a:extLst>
            </p:cNvPr>
            <p:cNvSpPr txBox="1"/>
            <p:nvPr/>
          </p:nvSpPr>
          <p:spPr>
            <a:xfrm>
              <a:off x="6852062" y="3944841"/>
              <a:ext cx="920219" cy="307777"/>
            </a:xfrm>
            <a:prstGeom prst="rect">
              <a:avLst/>
            </a:prstGeom>
            <a:noFill/>
          </p:spPr>
          <p:txBody>
            <a:bodyPr wrap="square">
              <a:spAutoFit/>
            </a:bodyPr>
            <a:lstStyle/>
            <a:p>
              <a:pPr algn="ctr"/>
              <a:r>
                <a:rPr lang="en-US" sz="1400" dirty="0">
                  <a:solidFill>
                    <a:srgbClr val="0000FF"/>
                  </a:solidFill>
                  <a:latin typeface="+mj-lt"/>
                  <a:ea typeface="Verdana" panose="020B0604030504040204" pitchFamily="34" charset="0"/>
                  <a:cs typeface="Tahoma" panose="020B0604030504040204" pitchFamily="34" charset="0"/>
                </a:rPr>
                <a:t>1550 nm</a:t>
              </a:r>
            </a:p>
          </p:txBody>
        </p:sp>
      </p:grpSp>
    </p:spTree>
    <p:extLst>
      <p:ext uri="{BB962C8B-B14F-4D97-AF65-F5344CB8AC3E}">
        <p14:creationId xmlns:p14="http://schemas.microsoft.com/office/powerpoint/2010/main" val="375149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2" grpId="0"/>
      <p:bldP spid="9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72D8D-F4BE-B98D-A28B-DDA9395B0B3F}"/>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D1EC5840-B6FD-3070-0751-2BED759C0AA3}"/>
              </a:ext>
            </a:extLst>
          </p:cNvPr>
          <p:cNvPicPr>
            <a:picLocks noChangeAspect="1"/>
          </p:cNvPicPr>
          <p:nvPr/>
        </p:nvPicPr>
        <p:blipFill>
          <a:blip r:embed="rId2"/>
          <a:stretch>
            <a:fillRect/>
          </a:stretch>
        </p:blipFill>
        <p:spPr>
          <a:xfrm>
            <a:off x="319492" y="858157"/>
            <a:ext cx="5933956" cy="4153657"/>
          </a:xfrm>
          <a:prstGeom prst="rect">
            <a:avLst/>
          </a:prstGeom>
        </p:spPr>
      </p:pic>
      <p:sp>
        <p:nvSpPr>
          <p:cNvPr id="3" name="Slide Number Placeholder 1">
            <a:extLst>
              <a:ext uri="{FF2B5EF4-FFF2-40B4-BE49-F238E27FC236}">
                <a16:creationId xmlns:a16="http://schemas.microsoft.com/office/drawing/2014/main" id="{4C98FFF9-BCD0-5EFD-0623-DAD3AF4D35DD}"/>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23</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718978C2-6BD0-0283-E4CA-310F86ED7C53}"/>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X-ray test </a:t>
            </a:r>
            <a:r>
              <a:rPr lang="en-GB" sz="2400" dirty="0">
                <a:solidFill>
                  <a:srgbClr val="0033A0"/>
                </a:solidFill>
                <a:latin typeface="Optima" pitchFamily="2" charset="0"/>
                <a:cs typeface="Arial" panose="020B0604020202020204" pitchFamily="34" charset="0"/>
              </a:rPr>
              <a:t>– RIA in waveguides</a:t>
            </a:r>
            <a:endParaRPr lang="en-GB" sz="2400" b="1" dirty="0">
              <a:solidFill>
                <a:srgbClr val="0033A0"/>
              </a:solidFill>
              <a:latin typeface="Optima" pitchFamily="2" charset="0"/>
              <a:cs typeface="Arial" panose="020B0604020202020204" pitchFamily="34" charset="0"/>
            </a:endParaRPr>
          </a:p>
        </p:txBody>
      </p:sp>
      <p:sp>
        <p:nvSpPr>
          <p:cNvPr id="8" name="TextBox 7">
            <a:extLst>
              <a:ext uri="{FF2B5EF4-FFF2-40B4-BE49-F238E27FC236}">
                <a16:creationId xmlns:a16="http://schemas.microsoft.com/office/drawing/2014/main" id="{DD88D80C-0420-D330-CE8B-E0EBB81A8EFB}"/>
              </a:ext>
            </a:extLst>
          </p:cNvPr>
          <p:cNvSpPr txBox="1"/>
          <p:nvPr/>
        </p:nvSpPr>
        <p:spPr>
          <a:xfrm>
            <a:off x="6096000" y="1119104"/>
            <a:ext cx="5684963" cy="1815882"/>
          </a:xfrm>
          <a:prstGeom prst="rect">
            <a:avLst/>
          </a:prstGeom>
          <a:noFill/>
          <a:effectLst/>
        </p:spPr>
        <p:txBody>
          <a:bodyPr wrap="square" rtlCol="0" anchor="t">
            <a:spAutoFit/>
          </a:bodyPr>
          <a:lstStyle/>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Same setup as for the neutron test</a:t>
            </a:r>
          </a:p>
          <a:p>
            <a:pPr marL="628650" lvl="1" indent="-171450" algn="just">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X-ray test to </a:t>
            </a:r>
            <a:r>
              <a:rPr lang="en-US" sz="1600" b="1" dirty="0">
                <a:latin typeface="+mj-lt"/>
                <a:cs typeface="Arial" panose="020B0604020202020204" pitchFamily="34" charset="0"/>
              </a:rPr>
              <a:t>decouple the RIA from non-ionizing and ionizing radiation</a:t>
            </a:r>
          </a:p>
          <a:p>
            <a:pPr marL="628650" lvl="1" indent="-171450" algn="just">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lgn="just">
              <a:buClr>
                <a:srgbClr val="E500B5"/>
              </a:buClr>
              <a:buFont typeface="Arial" panose="020B0604020202020204" pitchFamily="34" charset="0"/>
              <a:buChar char="•"/>
            </a:pPr>
            <a:r>
              <a:rPr lang="en-US" sz="1600" b="1" dirty="0">
                <a:latin typeface="+mj-lt"/>
                <a:cs typeface="Arial" panose="020B0604020202020204" pitchFamily="34" charset="0"/>
              </a:rPr>
              <a:t>RIA saturates</a:t>
            </a:r>
            <a:r>
              <a:rPr lang="en-US" sz="1600" dirty="0">
                <a:latin typeface="+mj-lt"/>
                <a:cs typeface="Arial" panose="020B0604020202020204" pitchFamily="34" charset="0"/>
              </a:rPr>
              <a:t>, confirming our previous measurements and some results found in literature</a:t>
            </a:r>
          </a:p>
        </p:txBody>
      </p:sp>
      <p:grpSp>
        <p:nvGrpSpPr>
          <p:cNvPr id="2" name="Group 1">
            <a:extLst>
              <a:ext uri="{FF2B5EF4-FFF2-40B4-BE49-F238E27FC236}">
                <a16:creationId xmlns:a16="http://schemas.microsoft.com/office/drawing/2014/main" id="{4CF732B1-48D1-07CB-5E29-0043D1FF9560}"/>
              </a:ext>
            </a:extLst>
          </p:cNvPr>
          <p:cNvGrpSpPr/>
          <p:nvPr/>
        </p:nvGrpSpPr>
        <p:grpSpPr>
          <a:xfrm>
            <a:off x="7229232" y="3112762"/>
            <a:ext cx="4099661" cy="2160000"/>
            <a:chOff x="6987932" y="4154162"/>
            <a:chExt cx="4099661" cy="2160000"/>
          </a:xfrm>
        </p:grpSpPr>
        <p:sp>
          <p:nvSpPr>
            <p:cNvPr id="13" name="Rectangle 12">
              <a:extLst>
                <a:ext uri="{FF2B5EF4-FFF2-40B4-BE49-F238E27FC236}">
                  <a16:creationId xmlns:a16="http://schemas.microsoft.com/office/drawing/2014/main" id="{059EF098-BB01-C2C5-FA4C-3BA04C857834}"/>
                </a:ext>
              </a:extLst>
            </p:cNvPr>
            <p:cNvSpPr/>
            <p:nvPr/>
          </p:nvSpPr>
          <p:spPr>
            <a:xfrm>
              <a:off x="6987932" y="4154162"/>
              <a:ext cx="4099661" cy="2160000"/>
            </a:xfrm>
            <a:prstGeom prst="rect">
              <a:avLst/>
            </a:prstGeom>
            <a:solidFill>
              <a:schemeClr val="bg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666C27F-0F56-4242-4A2A-83C4F88FB9F1}"/>
                </a:ext>
              </a:extLst>
            </p:cNvPr>
            <p:cNvSpPr/>
            <p:nvPr/>
          </p:nvSpPr>
          <p:spPr>
            <a:xfrm>
              <a:off x="8353762" y="4838162"/>
              <a:ext cx="1368000" cy="792000"/>
            </a:xfrm>
            <a:prstGeom prst="rect">
              <a:avLst/>
            </a:prstGeom>
            <a:solidFill>
              <a:srgbClr val="FBE8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OSA Image" descr="OSA Image">
              <a:extLst>
                <a:ext uri="{FF2B5EF4-FFF2-40B4-BE49-F238E27FC236}">
                  <a16:creationId xmlns:a16="http://schemas.microsoft.com/office/drawing/2014/main" id="{BA64D60B-8233-DF36-8AB1-C60B2C8B9BEF}"/>
                </a:ext>
              </a:extLst>
            </p:cNvPr>
            <p:cNvPicPr>
              <a:picLocks noChangeAspect="1"/>
            </p:cNvPicPr>
            <p:nvPr/>
          </p:nvPicPr>
          <p:blipFill>
            <a:blip r:embed="rId3">
              <a:alphaModFix amt="50000"/>
            </a:blip>
            <a:srcRect l="8103" t="48931" r="84647" b="40856"/>
            <a:stretch>
              <a:fillRect/>
            </a:stretch>
          </p:blipFill>
          <p:spPr>
            <a:xfrm rot="5400013">
              <a:off x="8641762" y="4551654"/>
              <a:ext cx="792000" cy="1367997"/>
            </a:xfrm>
            <a:prstGeom prst="rect">
              <a:avLst/>
            </a:prstGeom>
            <a:noFill/>
            <a:ln cap="flat">
              <a:noFill/>
            </a:ln>
          </p:spPr>
        </p:pic>
        <p:sp>
          <p:nvSpPr>
            <p:cNvPr id="16" name="TextBox 15">
              <a:extLst>
                <a:ext uri="{FF2B5EF4-FFF2-40B4-BE49-F238E27FC236}">
                  <a16:creationId xmlns:a16="http://schemas.microsoft.com/office/drawing/2014/main" id="{668F8438-CE82-C5AE-2179-F5E9A275B376}"/>
                </a:ext>
              </a:extLst>
            </p:cNvPr>
            <p:cNvSpPr txBox="1"/>
            <p:nvPr/>
          </p:nvSpPr>
          <p:spPr>
            <a:xfrm>
              <a:off x="9253524" y="5160855"/>
              <a:ext cx="369012" cy="400110"/>
            </a:xfrm>
            <a:prstGeom prst="rect">
              <a:avLst/>
            </a:prstGeom>
            <a:noFill/>
          </p:spPr>
          <p:txBody>
            <a:bodyPr wrap="none" rtlCol="0">
              <a:spAutoFit/>
            </a:bodyPr>
            <a:lstStyle/>
            <a:p>
              <a:pPr algn="ctr"/>
              <a:r>
                <a:rPr lang="en-US" sz="2000" b="1" dirty="0">
                  <a:latin typeface="+mj-lt"/>
                  <a:cs typeface="Times New Roman" panose="02020603050405020304" pitchFamily="18" charset="0"/>
                </a:rPr>
                <a:t>Si</a:t>
              </a:r>
              <a:endParaRPr lang="en-GB" sz="2000" b="1" dirty="0">
                <a:latin typeface="+mj-lt"/>
                <a:cs typeface="Times New Roman" panose="02020603050405020304" pitchFamily="18" charset="0"/>
              </a:endParaRPr>
            </a:p>
          </p:txBody>
        </p:sp>
        <p:sp>
          <p:nvSpPr>
            <p:cNvPr id="17" name="TextBox 16">
              <a:extLst>
                <a:ext uri="{FF2B5EF4-FFF2-40B4-BE49-F238E27FC236}">
                  <a16:creationId xmlns:a16="http://schemas.microsoft.com/office/drawing/2014/main" id="{91D78D55-8E10-382A-C21D-B3CE88DF51B4}"/>
                </a:ext>
              </a:extLst>
            </p:cNvPr>
            <p:cNvSpPr txBox="1"/>
            <p:nvPr/>
          </p:nvSpPr>
          <p:spPr>
            <a:xfrm>
              <a:off x="10458895" y="4154162"/>
              <a:ext cx="628698" cy="400110"/>
            </a:xfrm>
            <a:prstGeom prst="rect">
              <a:avLst/>
            </a:prstGeom>
            <a:noFill/>
          </p:spPr>
          <p:txBody>
            <a:bodyPr wrap="none" rtlCol="0">
              <a:spAutoFit/>
            </a:bodyPr>
            <a:lstStyle/>
            <a:p>
              <a:pPr algn="ctr"/>
              <a:r>
                <a:rPr lang="en-US" sz="2000" b="1" dirty="0">
                  <a:latin typeface="+mj-lt"/>
                  <a:cs typeface="Times New Roman" panose="02020603050405020304" pitchFamily="18" charset="0"/>
                </a:rPr>
                <a:t>SiO</a:t>
              </a:r>
              <a:r>
                <a:rPr lang="en-US" sz="2000" b="1" baseline="-25000" dirty="0">
                  <a:latin typeface="+mj-lt"/>
                  <a:cs typeface="Times New Roman" panose="02020603050405020304" pitchFamily="18" charset="0"/>
                </a:rPr>
                <a:t>2</a:t>
              </a:r>
              <a:endParaRPr lang="en-GB" sz="2000" b="1" dirty="0">
                <a:latin typeface="+mj-lt"/>
                <a:cs typeface="Times New Roman" panose="02020603050405020304" pitchFamily="18" charset="0"/>
              </a:endParaRPr>
            </a:p>
          </p:txBody>
        </p:sp>
        <p:sp>
          <p:nvSpPr>
            <p:cNvPr id="18" name="TextBox 17">
              <a:extLst>
                <a:ext uri="{FF2B5EF4-FFF2-40B4-BE49-F238E27FC236}">
                  <a16:creationId xmlns:a16="http://schemas.microsoft.com/office/drawing/2014/main" id="{09CDFF3D-5918-AD26-6F8D-1DF86EB506AD}"/>
                </a:ext>
              </a:extLst>
            </p:cNvPr>
            <p:cNvSpPr txBox="1"/>
            <p:nvPr/>
          </p:nvSpPr>
          <p:spPr>
            <a:xfrm>
              <a:off x="7648877" y="4554272"/>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19" name="TextBox 18">
              <a:extLst>
                <a:ext uri="{FF2B5EF4-FFF2-40B4-BE49-F238E27FC236}">
                  <a16:creationId xmlns:a16="http://schemas.microsoft.com/office/drawing/2014/main" id="{A1CBEB98-E094-3E56-E2AD-A852B257B5F9}"/>
                </a:ext>
              </a:extLst>
            </p:cNvPr>
            <p:cNvSpPr txBox="1"/>
            <p:nvPr/>
          </p:nvSpPr>
          <p:spPr>
            <a:xfrm>
              <a:off x="8197308" y="4237993"/>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20" name="TextBox 19">
              <a:extLst>
                <a:ext uri="{FF2B5EF4-FFF2-40B4-BE49-F238E27FC236}">
                  <a16:creationId xmlns:a16="http://schemas.microsoft.com/office/drawing/2014/main" id="{FE79BBCD-231E-3BBA-3825-8DB886CA5EA0}"/>
                </a:ext>
              </a:extLst>
            </p:cNvPr>
            <p:cNvSpPr txBox="1"/>
            <p:nvPr/>
          </p:nvSpPr>
          <p:spPr>
            <a:xfrm>
              <a:off x="9642450" y="4338021"/>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21" name="TextBox 20">
              <a:extLst>
                <a:ext uri="{FF2B5EF4-FFF2-40B4-BE49-F238E27FC236}">
                  <a16:creationId xmlns:a16="http://schemas.microsoft.com/office/drawing/2014/main" id="{BA89BA21-943B-2FB0-F1EF-EF783DC75A08}"/>
                </a:ext>
              </a:extLst>
            </p:cNvPr>
            <p:cNvSpPr txBox="1"/>
            <p:nvPr/>
          </p:nvSpPr>
          <p:spPr>
            <a:xfrm>
              <a:off x="9798903" y="4998431"/>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22" name="TextBox 21">
              <a:extLst>
                <a:ext uri="{FF2B5EF4-FFF2-40B4-BE49-F238E27FC236}">
                  <a16:creationId xmlns:a16="http://schemas.microsoft.com/office/drawing/2014/main" id="{820912AD-D69F-B940-F992-EB150BFCD827}"/>
                </a:ext>
              </a:extLst>
            </p:cNvPr>
            <p:cNvSpPr txBox="1"/>
            <p:nvPr/>
          </p:nvSpPr>
          <p:spPr>
            <a:xfrm>
              <a:off x="9329544" y="5619417"/>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23" name="TextBox 22">
              <a:extLst>
                <a:ext uri="{FF2B5EF4-FFF2-40B4-BE49-F238E27FC236}">
                  <a16:creationId xmlns:a16="http://schemas.microsoft.com/office/drawing/2014/main" id="{535745C3-C93B-07E3-F222-45A08A36835B}"/>
                </a:ext>
              </a:extLst>
            </p:cNvPr>
            <p:cNvSpPr txBox="1"/>
            <p:nvPr/>
          </p:nvSpPr>
          <p:spPr>
            <a:xfrm>
              <a:off x="10208568" y="5711260"/>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24" name="TextBox 23">
              <a:extLst>
                <a:ext uri="{FF2B5EF4-FFF2-40B4-BE49-F238E27FC236}">
                  <a16:creationId xmlns:a16="http://schemas.microsoft.com/office/drawing/2014/main" id="{A5846442-D136-BC1D-7A04-AD0E80F6B09A}"/>
                </a:ext>
              </a:extLst>
            </p:cNvPr>
            <p:cNvSpPr txBox="1"/>
            <p:nvPr/>
          </p:nvSpPr>
          <p:spPr>
            <a:xfrm>
              <a:off x="10521474" y="5057654"/>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25" name="TextBox 24">
              <a:extLst>
                <a:ext uri="{FF2B5EF4-FFF2-40B4-BE49-F238E27FC236}">
                  <a16:creationId xmlns:a16="http://schemas.microsoft.com/office/drawing/2014/main" id="{B4CDBB20-B9DC-D398-F434-B0EE14177986}"/>
                </a:ext>
              </a:extLst>
            </p:cNvPr>
            <p:cNvSpPr txBox="1"/>
            <p:nvPr/>
          </p:nvSpPr>
          <p:spPr>
            <a:xfrm>
              <a:off x="8510214" y="5772107"/>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26" name="TextBox 25">
              <a:extLst>
                <a:ext uri="{FF2B5EF4-FFF2-40B4-BE49-F238E27FC236}">
                  <a16:creationId xmlns:a16="http://schemas.microsoft.com/office/drawing/2014/main" id="{3E18A2C4-0FF1-F29C-5DD5-3A21D9381011}"/>
                </a:ext>
              </a:extLst>
            </p:cNvPr>
            <p:cNvSpPr txBox="1"/>
            <p:nvPr/>
          </p:nvSpPr>
          <p:spPr>
            <a:xfrm>
              <a:off x="7844866" y="5609626"/>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27" name="TextBox 26">
              <a:extLst>
                <a:ext uri="{FF2B5EF4-FFF2-40B4-BE49-F238E27FC236}">
                  <a16:creationId xmlns:a16="http://schemas.microsoft.com/office/drawing/2014/main" id="{968DF7BA-7E94-E545-4F22-7288C6C9A6C2}"/>
                </a:ext>
              </a:extLst>
            </p:cNvPr>
            <p:cNvSpPr txBox="1"/>
            <p:nvPr/>
          </p:nvSpPr>
          <p:spPr>
            <a:xfrm>
              <a:off x="7259946" y="5144351"/>
              <a:ext cx="312906" cy="400110"/>
            </a:xfrm>
            <a:prstGeom prst="rect">
              <a:avLst/>
            </a:prstGeom>
            <a:noFill/>
          </p:spPr>
          <p:txBody>
            <a:bodyPr wrap="non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sp>
          <p:nvSpPr>
            <p:cNvPr id="28" name="TextBox 27">
              <a:extLst>
                <a:ext uri="{FF2B5EF4-FFF2-40B4-BE49-F238E27FC236}">
                  <a16:creationId xmlns:a16="http://schemas.microsoft.com/office/drawing/2014/main" id="{DDC27E66-D7A2-7862-5990-29CB8B6F83C3}"/>
                </a:ext>
              </a:extLst>
            </p:cNvPr>
            <p:cNvSpPr txBox="1"/>
            <p:nvPr/>
          </p:nvSpPr>
          <p:spPr>
            <a:xfrm>
              <a:off x="8826005" y="4455190"/>
              <a:ext cx="312906" cy="400110"/>
            </a:xfrm>
            <a:prstGeom prst="rect">
              <a:avLst/>
            </a:prstGeom>
            <a:noFill/>
          </p:spPr>
          <p:txBody>
            <a:bodyPr wrap="square" rtlCol="0">
              <a:spAutoFit/>
            </a:bodyPr>
            <a:lstStyle/>
            <a:p>
              <a:pPr algn="ctr"/>
              <a:r>
                <a:rPr lang="en-US" sz="2000" dirty="0">
                  <a:latin typeface="+mj-lt"/>
                  <a:cs typeface="Times New Roman" panose="02020603050405020304" pitchFamily="18" charset="0"/>
                </a:rPr>
                <a:t>+</a:t>
              </a:r>
              <a:endParaRPr lang="en-GB" sz="2000" dirty="0">
                <a:latin typeface="+mj-lt"/>
                <a:cs typeface="Times New Roman" panose="02020603050405020304" pitchFamily="18" charset="0"/>
              </a:endParaRPr>
            </a:p>
          </p:txBody>
        </p:sp>
        <p:grpSp>
          <p:nvGrpSpPr>
            <p:cNvPr id="39" name="Group 38">
              <a:extLst>
                <a:ext uri="{FF2B5EF4-FFF2-40B4-BE49-F238E27FC236}">
                  <a16:creationId xmlns:a16="http://schemas.microsoft.com/office/drawing/2014/main" id="{2A435CF6-C7DB-A99C-C06D-C7250A61A475}"/>
                </a:ext>
              </a:extLst>
            </p:cNvPr>
            <p:cNvGrpSpPr/>
            <p:nvPr/>
          </p:nvGrpSpPr>
          <p:grpSpPr>
            <a:xfrm>
              <a:off x="8352313" y="4837509"/>
              <a:ext cx="1368243" cy="791256"/>
              <a:chOff x="3905990" y="5414052"/>
              <a:chExt cx="1368243" cy="791256"/>
            </a:xfrm>
          </p:grpSpPr>
          <p:sp>
            <p:nvSpPr>
              <p:cNvPr id="34" name="Freeform: Shape 33">
                <a:extLst>
                  <a:ext uri="{FF2B5EF4-FFF2-40B4-BE49-F238E27FC236}">
                    <a16:creationId xmlns:a16="http://schemas.microsoft.com/office/drawing/2014/main" id="{1B9EC7DC-2FB5-77E8-03D1-6BCC30F54826}"/>
                  </a:ext>
                </a:extLst>
              </p:cNvPr>
              <p:cNvSpPr/>
              <p:nvPr/>
            </p:nvSpPr>
            <p:spPr>
              <a:xfrm rot="16200000">
                <a:off x="4194484" y="5125559"/>
                <a:ext cx="791255" cy="1368242"/>
              </a:xfrm>
              <a:custGeom>
                <a:avLst/>
                <a:gdLst>
                  <a:gd name="csX0" fmla="*/ 731679 w 791255"/>
                  <a:gd name="csY0" fmla="*/ 69538 h 1368242"/>
                  <a:gd name="csX1" fmla="*/ 700265 w 791255"/>
                  <a:gd name="csY1" fmla="*/ 84853 h 1368242"/>
                  <a:gd name="csX2" fmla="*/ 470739 w 791255"/>
                  <a:gd name="csY2" fmla="*/ 130892 h 1368242"/>
                  <a:gd name="csX3" fmla="*/ 319721 w 791255"/>
                  <a:gd name="csY3" fmla="*/ 130889 h 1368242"/>
                  <a:gd name="csX4" fmla="*/ 90115 w 791255"/>
                  <a:gd name="csY4" fmla="*/ 84799 h 1368242"/>
                  <a:gd name="csX5" fmla="*/ 57858 w 791255"/>
                  <a:gd name="csY5" fmla="*/ 69054 h 1368242"/>
                  <a:gd name="csX6" fmla="*/ 70436 w 791255"/>
                  <a:gd name="csY6" fmla="*/ 101129 h 1368242"/>
                  <a:gd name="csX7" fmla="*/ 133132 w 791255"/>
                  <a:gd name="csY7" fmla="*/ 607702 h 1368242"/>
                  <a:gd name="csX8" fmla="*/ 133131 w 791255"/>
                  <a:gd name="csY8" fmla="*/ 760590 h 1368242"/>
                  <a:gd name="csX9" fmla="*/ 70324 w 791255"/>
                  <a:gd name="csY9" fmla="*/ 1267468 h 1368242"/>
                  <a:gd name="csX10" fmla="*/ 57677 w 791255"/>
                  <a:gd name="csY10" fmla="*/ 1299630 h 1368242"/>
                  <a:gd name="csX11" fmla="*/ 90989 w 791255"/>
                  <a:gd name="csY11" fmla="*/ 1283389 h 1368242"/>
                  <a:gd name="csX12" fmla="*/ 320516 w 791255"/>
                  <a:gd name="csY12" fmla="*/ 1237349 h 1368242"/>
                  <a:gd name="csX13" fmla="*/ 471534 w 791255"/>
                  <a:gd name="csY13" fmla="*/ 1237352 h 1368242"/>
                  <a:gd name="csX14" fmla="*/ 701139 w 791255"/>
                  <a:gd name="csY14" fmla="*/ 1283443 h 1368242"/>
                  <a:gd name="csX15" fmla="*/ 731500 w 791255"/>
                  <a:gd name="csY15" fmla="*/ 1298262 h 1368242"/>
                  <a:gd name="csX16" fmla="*/ 719284 w 791255"/>
                  <a:gd name="csY16" fmla="*/ 1267112 h 1368242"/>
                  <a:gd name="csX17" fmla="*/ 656588 w 791255"/>
                  <a:gd name="csY17" fmla="*/ 760539 h 1368242"/>
                  <a:gd name="csX18" fmla="*/ 656589 w 791255"/>
                  <a:gd name="csY18" fmla="*/ 607651 h 1368242"/>
                  <a:gd name="csX19" fmla="*/ 719397 w 791255"/>
                  <a:gd name="csY19" fmla="*/ 100773 h 1368242"/>
                  <a:gd name="csX20" fmla="*/ 791255 w 791255"/>
                  <a:gd name="csY20" fmla="*/ 1368242 h 1368242"/>
                  <a:gd name="csX21" fmla="*/ 744 w 791255"/>
                  <a:gd name="csY21" fmla="*/ 1368121 h 1368242"/>
                  <a:gd name="csX22" fmla="*/ 774 w 791255"/>
                  <a:gd name="csY22" fmla="*/ 1368007 h 1368242"/>
                  <a:gd name="csX23" fmla="*/ 534 w 791255"/>
                  <a:gd name="csY23" fmla="*/ 1368120 h 1368242"/>
                  <a:gd name="csX24" fmla="*/ 742 w 791255"/>
                  <a:gd name="csY24" fmla="*/ 2868 h 1368242"/>
                  <a:gd name="csX25" fmla="*/ 0 w 791255"/>
                  <a:gd name="csY25" fmla="*/ 0 h 1368242"/>
                  <a:gd name="csX26" fmla="*/ 789186 w 791255"/>
                  <a:gd name="csY26" fmla="*/ 121 h 1368242"/>
                  <a:gd name="csX27" fmla="*/ 789186 w 791255"/>
                  <a:gd name="csY27" fmla="*/ 120 h 1368242"/>
                  <a:gd name="csX28" fmla="*/ 789186 w 791255"/>
                  <a:gd name="csY28" fmla="*/ 121 h 1368242"/>
                  <a:gd name="csX29" fmla="*/ 790511 w 791255"/>
                  <a:gd name="csY29" fmla="*/ 121 h 1368242"/>
                  <a:gd name="csX30" fmla="*/ 789185 w 791255"/>
                  <a:gd name="csY30" fmla="*/ 5191 h 1368242"/>
                  <a:gd name="csX31" fmla="*/ 788980 w 791255"/>
                  <a:gd name="csY31" fmla="*/ 1359451 h 136824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Lst>
                <a:rect l="l" t="t" r="r" b="b"/>
                <a:pathLst>
                  <a:path w="791255" h="1368242">
                    <a:moveTo>
                      <a:pt x="731679" y="69538"/>
                    </a:moveTo>
                    <a:lnTo>
                      <a:pt x="700265" y="84853"/>
                    </a:lnTo>
                    <a:cubicBezTo>
                      <a:pt x="643536" y="108053"/>
                      <a:pt x="563593" y="124804"/>
                      <a:pt x="470739" y="130892"/>
                    </a:cubicBezTo>
                    <a:cubicBezTo>
                      <a:pt x="420867" y="134162"/>
                      <a:pt x="369592" y="134161"/>
                      <a:pt x="319721" y="130889"/>
                    </a:cubicBezTo>
                    <a:cubicBezTo>
                      <a:pt x="226813" y="124792"/>
                      <a:pt x="146840" y="108022"/>
                      <a:pt x="90115" y="84799"/>
                    </a:cubicBezTo>
                    <a:lnTo>
                      <a:pt x="57858" y="69054"/>
                    </a:lnTo>
                    <a:lnTo>
                      <a:pt x="70436" y="101129"/>
                    </a:lnTo>
                    <a:cubicBezTo>
                      <a:pt x="104357" y="208172"/>
                      <a:pt x="128397" y="391445"/>
                      <a:pt x="133132" y="607702"/>
                    </a:cubicBezTo>
                    <a:cubicBezTo>
                      <a:pt x="134244" y="658506"/>
                      <a:pt x="134244" y="709788"/>
                      <a:pt x="133131" y="760590"/>
                    </a:cubicBezTo>
                    <a:cubicBezTo>
                      <a:pt x="128388" y="977087"/>
                      <a:pt x="104299" y="1160492"/>
                      <a:pt x="70324" y="1267468"/>
                    </a:cubicBezTo>
                    <a:lnTo>
                      <a:pt x="57677" y="1299630"/>
                    </a:lnTo>
                    <a:lnTo>
                      <a:pt x="90989" y="1283389"/>
                    </a:lnTo>
                    <a:cubicBezTo>
                      <a:pt x="147719" y="1260189"/>
                      <a:pt x="227662" y="1243438"/>
                      <a:pt x="320516" y="1237349"/>
                    </a:cubicBezTo>
                    <a:cubicBezTo>
                      <a:pt x="370388" y="1234079"/>
                      <a:pt x="421663" y="1234080"/>
                      <a:pt x="471534" y="1237352"/>
                    </a:cubicBezTo>
                    <a:cubicBezTo>
                      <a:pt x="564442" y="1243450"/>
                      <a:pt x="644415" y="1260220"/>
                      <a:pt x="701139" y="1283443"/>
                    </a:cubicBezTo>
                    <a:lnTo>
                      <a:pt x="731500" y="1298262"/>
                    </a:lnTo>
                    <a:lnTo>
                      <a:pt x="719284" y="1267112"/>
                    </a:lnTo>
                    <a:cubicBezTo>
                      <a:pt x="685363" y="1160069"/>
                      <a:pt x="661324" y="976796"/>
                      <a:pt x="656588" y="760539"/>
                    </a:cubicBezTo>
                    <a:cubicBezTo>
                      <a:pt x="655476" y="709735"/>
                      <a:pt x="655476" y="658453"/>
                      <a:pt x="656589" y="607651"/>
                    </a:cubicBezTo>
                    <a:cubicBezTo>
                      <a:pt x="661333" y="391154"/>
                      <a:pt x="685422" y="207749"/>
                      <a:pt x="719397" y="100773"/>
                    </a:cubicBezTo>
                    <a:close/>
                    <a:moveTo>
                      <a:pt x="791255" y="1368242"/>
                    </a:moveTo>
                    <a:lnTo>
                      <a:pt x="744" y="1368121"/>
                    </a:lnTo>
                    <a:lnTo>
                      <a:pt x="774" y="1368007"/>
                    </a:lnTo>
                    <a:lnTo>
                      <a:pt x="534" y="1368120"/>
                    </a:lnTo>
                    <a:lnTo>
                      <a:pt x="742" y="2868"/>
                    </a:lnTo>
                    <a:lnTo>
                      <a:pt x="0" y="0"/>
                    </a:lnTo>
                    <a:lnTo>
                      <a:pt x="789186" y="121"/>
                    </a:lnTo>
                    <a:lnTo>
                      <a:pt x="789186" y="120"/>
                    </a:lnTo>
                    <a:lnTo>
                      <a:pt x="789186" y="121"/>
                    </a:lnTo>
                    <a:lnTo>
                      <a:pt x="790511" y="121"/>
                    </a:lnTo>
                    <a:lnTo>
                      <a:pt x="789185" y="5191"/>
                    </a:lnTo>
                    <a:lnTo>
                      <a:pt x="788980" y="1359451"/>
                    </a:lnTo>
                    <a:close/>
                  </a:path>
                </a:pathLst>
              </a:custGeom>
              <a:ln>
                <a:solidFill>
                  <a:schemeClr val="tx1"/>
                </a:solidFill>
                <a:prstDash val="dash"/>
              </a:ln>
            </p:spPr>
            <p:style>
              <a:lnRef idx="1">
                <a:schemeClr val="accent1"/>
              </a:lnRef>
              <a:fillRef idx="0">
                <a:schemeClr val="accent1"/>
              </a:fillRef>
              <a:effectRef idx="0">
                <a:schemeClr val="accent1"/>
              </a:effectRef>
              <a:fontRef idx="minor">
                <a:schemeClr val="tx1"/>
              </a:fontRef>
            </p:style>
            <p:txBody>
              <a:bodyPr wrap="square" rtlCol="0" anchor="ctr">
                <a:noAutofit/>
              </a:bodyPr>
              <a:lstStyle/>
              <a:p>
                <a:pPr algn="ctr"/>
                <a:endParaRPr lang="en-GB"/>
              </a:p>
            </p:txBody>
          </p:sp>
          <p:sp>
            <p:nvSpPr>
              <p:cNvPr id="38" name="Rectangle 37">
                <a:extLst>
                  <a:ext uri="{FF2B5EF4-FFF2-40B4-BE49-F238E27FC236}">
                    <a16:creationId xmlns:a16="http://schemas.microsoft.com/office/drawing/2014/main" id="{941D0CC8-E1CD-34B3-537E-DA742446723B}"/>
                  </a:ext>
                </a:extLst>
              </p:cNvPr>
              <p:cNvSpPr/>
              <p:nvPr/>
            </p:nvSpPr>
            <p:spPr>
              <a:xfrm>
                <a:off x="3905990" y="5414052"/>
                <a:ext cx="1368243" cy="791256"/>
              </a:xfrm>
              <a:prstGeom prst="rect">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54" name="TextBox 53">
            <a:extLst>
              <a:ext uri="{FF2B5EF4-FFF2-40B4-BE49-F238E27FC236}">
                <a16:creationId xmlns:a16="http://schemas.microsoft.com/office/drawing/2014/main" id="{025962E6-C558-8151-1545-1E7F7B28FE18}"/>
              </a:ext>
            </a:extLst>
          </p:cNvPr>
          <p:cNvSpPr txBox="1"/>
          <p:nvPr/>
        </p:nvSpPr>
        <p:spPr>
          <a:xfrm>
            <a:off x="0" y="5340029"/>
            <a:ext cx="5717894" cy="1323439"/>
          </a:xfrm>
          <a:prstGeom prst="rect">
            <a:avLst/>
          </a:prstGeom>
          <a:noFill/>
          <a:effectLst/>
        </p:spPr>
        <p:txBody>
          <a:bodyPr wrap="square" rtlCol="0" anchor="t">
            <a:spAutoFit/>
          </a:bodyPr>
          <a:lstStyle/>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Hypothesis: the accumulation of positive charges in the </a:t>
            </a:r>
            <a:r>
              <a:rPr lang="en-US" sz="1600" dirty="0">
                <a:latin typeface="+mj-lt"/>
                <a:cs typeface="Times New Roman" panose="02020603050405020304" pitchFamily="18" charset="0"/>
              </a:rPr>
              <a:t>SiO</a:t>
            </a:r>
            <a:r>
              <a:rPr lang="en-US" sz="1600" baseline="-25000" dirty="0">
                <a:latin typeface="+mj-lt"/>
                <a:cs typeface="Times New Roman" panose="02020603050405020304" pitchFamily="18" charset="0"/>
              </a:rPr>
              <a:t>2</a:t>
            </a:r>
            <a:r>
              <a:rPr lang="en-US" sz="1600" dirty="0">
                <a:latin typeface="+mj-lt"/>
                <a:cs typeface="Arial" panose="020B0604020202020204" pitchFamily="34" charset="0"/>
              </a:rPr>
              <a:t> and at the Si/</a:t>
            </a:r>
            <a:r>
              <a:rPr lang="en-US" sz="1600" dirty="0">
                <a:latin typeface="+mj-lt"/>
                <a:cs typeface="Times New Roman" panose="02020603050405020304" pitchFamily="18" charset="0"/>
              </a:rPr>
              <a:t>SiO</a:t>
            </a:r>
            <a:r>
              <a:rPr lang="en-US" sz="1600" baseline="-25000" dirty="0">
                <a:latin typeface="+mj-lt"/>
                <a:cs typeface="Times New Roman" panose="02020603050405020304" pitchFamily="18" charset="0"/>
              </a:rPr>
              <a:t>2</a:t>
            </a:r>
            <a:r>
              <a:rPr lang="en-US" sz="1600" dirty="0">
                <a:latin typeface="+mj-lt"/>
                <a:cs typeface="Arial" panose="020B0604020202020204" pitchFamily="34" charset="0"/>
              </a:rPr>
              <a:t> interface pushes free carriers in the waveguide (slightly p-doped) toward the center, increasing their </a:t>
            </a:r>
            <a:r>
              <a:rPr lang="en-US" sz="1600" b="1" dirty="0">
                <a:latin typeface="+mj-lt"/>
                <a:cs typeface="Arial" panose="020B0604020202020204" pitchFamily="34" charset="0"/>
              </a:rPr>
              <a:t>overlap with the optical mode </a:t>
            </a:r>
            <a:r>
              <a:rPr lang="en-US" sz="1600" dirty="0">
                <a:latin typeface="+mj-lt"/>
                <a:cs typeface="Arial" panose="020B0604020202020204" pitchFamily="34" charset="0"/>
              </a:rPr>
              <a:t>and enhancing absorption due to free-carrier absorption</a:t>
            </a:r>
          </a:p>
        </p:txBody>
      </p:sp>
      <p:sp>
        <p:nvSpPr>
          <p:cNvPr id="5" name="TextBox 4">
            <a:extLst>
              <a:ext uri="{FF2B5EF4-FFF2-40B4-BE49-F238E27FC236}">
                <a16:creationId xmlns:a16="http://schemas.microsoft.com/office/drawing/2014/main" id="{8FF101D5-8A5B-3FB9-0BF2-B98C239DC024}"/>
              </a:ext>
            </a:extLst>
          </p:cNvPr>
          <p:cNvSpPr txBox="1"/>
          <p:nvPr/>
        </p:nvSpPr>
        <p:spPr>
          <a:xfrm>
            <a:off x="6696942" y="5707331"/>
            <a:ext cx="5053632" cy="738664"/>
          </a:xfrm>
          <a:prstGeom prst="rect">
            <a:avLst/>
          </a:prstGeom>
          <a:noFill/>
          <a:ln w="12700">
            <a:noFill/>
          </a:ln>
          <a:effectLst/>
        </p:spPr>
        <p:txBody>
          <a:bodyPr wrap="square" rtlCol="0" anchor="ctr">
            <a:spAutoFit/>
          </a:bodyPr>
          <a:lstStyle>
            <a:defPPr>
              <a:defRPr lang="en-US"/>
            </a:defPPr>
            <a:lvl1pPr>
              <a:defRPr>
                <a:solidFill>
                  <a:srgbClr val="0033A0"/>
                </a:solidFill>
                <a:latin typeface="Optima" pitchFamily="2" charset="0"/>
                <a:cs typeface="Arial" panose="020B0604020202020204" pitchFamily="34" charset="0"/>
              </a:defRPr>
            </a:lvl1pPr>
          </a:lstStyle>
          <a:p>
            <a:pPr algn="ctr"/>
            <a:r>
              <a:rPr lang="en-GB" sz="1400" i="1" dirty="0"/>
              <a:t>Many thanks to </a:t>
            </a:r>
            <a:r>
              <a:rPr lang="en-GB" sz="1400" i="1" u="sng" dirty="0"/>
              <a:t>Carlos Solans Sanchez</a:t>
            </a:r>
            <a:r>
              <a:rPr lang="en-GB" sz="1400" i="1" dirty="0"/>
              <a:t> and the </a:t>
            </a:r>
            <a:r>
              <a:rPr lang="en-GB" sz="1400" i="1" u="sng" dirty="0"/>
              <a:t>ATLAS Tracking Detectors</a:t>
            </a:r>
            <a:r>
              <a:rPr lang="en-GB" sz="1400" i="1" dirty="0"/>
              <a:t> (EP-ATL-TRK) group for providing access to their X-ray facility, and to </a:t>
            </a:r>
            <a:r>
              <a:rPr lang="en-GB" sz="1400" i="1" u="sng" dirty="0"/>
              <a:t>Kourosh Sarbandi</a:t>
            </a:r>
            <a:r>
              <a:rPr lang="en-GB" sz="1400" i="1" dirty="0"/>
              <a:t> for assistance with the dosimetry!</a:t>
            </a:r>
          </a:p>
        </p:txBody>
      </p:sp>
    </p:spTree>
    <p:extLst>
      <p:ext uri="{BB962C8B-B14F-4D97-AF65-F5344CB8AC3E}">
        <p14:creationId xmlns:p14="http://schemas.microsoft.com/office/powerpoint/2010/main" val="21603470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6E746C-DFC6-B0AB-FE3A-BFDADA3AFE95}"/>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214A8685-B4D1-D3AD-5932-94BECBCBB29F}"/>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24</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E4E0F093-3502-56CD-DAAB-E98D300A880A}"/>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Setup</a:t>
            </a:r>
            <a:endParaRPr lang="en-GB" sz="2400" b="1" dirty="0">
              <a:solidFill>
                <a:srgbClr val="0033A0"/>
              </a:solidFill>
              <a:latin typeface="Optima" pitchFamily="2" charset="0"/>
              <a:cs typeface="Arial" panose="020B0604020202020204" pitchFamily="34" charset="0"/>
            </a:endParaRPr>
          </a:p>
        </p:txBody>
      </p:sp>
      <p:sp>
        <p:nvSpPr>
          <p:cNvPr id="10" name="TextBox 9">
            <a:extLst>
              <a:ext uri="{FF2B5EF4-FFF2-40B4-BE49-F238E27FC236}">
                <a16:creationId xmlns:a16="http://schemas.microsoft.com/office/drawing/2014/main" id="{91D87FCF-3CA9-5EAE-5570-E3DFBFF55DE9}"/>
              </a:ext>
            </a:extLst>
          </p:cNvPr>
          <p:cNvSpPr txBox="1"/>
          <p:nvPr/>
        </p:nvSpPr>
        <p:spPr>
          <a:xfrm>
            <a:off x="0" y="924443"/>
            <a:ext cx="11780963" cy="861774"/>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Evaluation of </a:t>
            </a:r>
            <a:r>
              <a:rPr lang="en-US" sz="1600" b="1" dirty="0">
                <a:latin typeface="+mj-lt"/>
                <a:cs typeface="Arial" panose="020B0604020202020204" pitchFamily="34" charset="0"/>
              </a:rPr>
              <a:t>optical single-event transients (OSETs) </a:t>
            </a:r>
            <a:r>
              <a:rPr lang="en-US" sz="1600" dirty="0">
                <a:latin typeface="+mj-lt"/>
                <a:cs typeface="Arial" panose="020B0604020202020204" pitchFamily="34" charset="0"/>
              </a:rPr>
              <a:t>in SiPh waveguides</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GB" sz="1600" b="1" dirty="0">
                <a:latin typeface="+mj-lt"/>
                <a:cs typeface="Arial" panose="020B0604020202020204" pitchFamily="34" charset="0"/>
              </a:rPr>
              <a:t>First heavy-ion test for OSETs </a:t>
            </a:r>
            <a:r>
              <a:rPr lang="en-GB" sz="1600" dirty="0">
                <a:latin typeface="+mj-lt"/>
                <a:cs typeface="Arial" panose="020B0604020202020204" pitchFamily="34" charset="0"/>
              </a:rPr>
              <a:t>(no tests for OSETs have been reported in the literature)</a:t>
            </a:r>
            <a:endParaRPr lang="en-US" sz="1600" dirty="0">
              <a:latin typeface="+mj-lt"/>
              <a:cs typeface="Arial" panose="020B0604020202020204" pitchFamily="34" charset="0"/>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02014FB4-8F3B-F9DC-8FC5-82B3B94AEE8A}"/>
                  </a:ext>
                </a:extLst>
              </p:cNvPr>
              <p:cNvSpPr txBox="1"/>
              <p:nvPr/>
            </p:nvSpPr>
            <p:spPr>
              <a:xfrm>
                <a:off x="457166" y="1811804"/>
                <a:ext cx="3072492" cy="4128284"/>
              </a:xfrm>
              <a:prstGeom prst="roundRect">
                <a:avLst/>
              </a:prstGeom>
              <a:solidFill>
                <a:schemeClr val="bg1"/>
              </a:solidFill>
              <a:ln w="28575">
                <a:solidFill>
                  <a:srgbClr val="0033A0"/>
                </a:solidFill>
              </a:ln>
            </p:spPr>
            <p:txBody>
              <a:bodyPr wrap="square">
                <a:spAutoFit/>
              </a:bodyPr>
              <a:lstStyle/>
              <a:p>
                <a:pPr algn="ctr">
                  <a:lnSpc>
                    <a:spcPct val="150000"/>
                  </a:lnSpc>
                </a:pPr>
                <a:r>
                  <a:rPr lang="en-US" b="1" dirty="0">
                    <a:solidFill>
                      <a:srgbClr val="0033A0"/>
                    </a:solidFill>
                    <a:latin typeface="+mj-lt"/>
                    <a:ea typeface="Verdana" panose="020B0604030504040204" pitchFamily="34" charset="0"/>
                    <a:cs typeface="Tahoma" panose="020B0604030504040204" pitchFamily="34" charset="0"/>
                  </a:rPr>
                  <a:t>Max. LET available from the ion cocktail:</a:t>
                </a:r>
              </a:p>
              <a:p>
                <a:pPr algn="ctr">
                  <a:lnSpc>
                    <a:spcPct val="150000"/>
                  </a:lnSpc>
                </a:pPr>
                <a14:m>
                  <m:oMathPara xmlns:m="http://schemas.openxmlformats.org/officeDocument/2006/math">
                    <m:oMathParaPr>
                      <m:jc m:val="centerGroup"/>
                    </m:oMathParaPr>
                    <m:oMath xmlns:m="http://schemas.openxmlformats.org/officeDocument/2006/math">
                      <m:r>
                        <a:rPr lang="en-US" b="0" i="1" dirty="0" smtClean="0">
                          <a:latin typeface="Cambria Math" panose="02040503050406030204" pitchFamily="18" charset="0"/>
                          <a:ea typeface="Cambria Math" panose="02040503050406030204" pitchFamily="18" charset="0"/>
                          <a:cs typeface="Tahoma" panose="020B0604030504040204" pitchFamily="34" charset="0"/>
                        </a:rPr>
                        <m:t>61.3 </m:t>
                      </m:r>
                      <m:r>
                        <a:rPr lang="en-US" b="0" i="1" dirty="0" smtClean="0">
                          <a:latin typeface="Cambria Math" panose="02040503050406030204" pitchFamily="18" charset="0"/>
                          <a:ea typeface="Cambria Math" panose="02040503050406030204" pitchFamily="18" charset="0"/>
                          <a:cs typeface="Tahoma" panose="020B0604030504040204" pitchFamily="34" charset="0"/>
                        </a:rPr>
                        <m:t>𝑀𝑒𝑉</m:t>
                      </m:r>
                      <m:r>
                        <a:rPr lang="en-US" b="0" i="1" dirty="0" smtClean="0">
                          <a:latin typeface="Cambria Math" panose="02040503050406030204" pitchFamily="18" charset="0"/>
                          <a:ea typeface="Cambria Math" panose="02040503050406030204" pitchFamily="18" charset="0"/>
                          <a:cs typeface="Tahoma" panose="020B0604030504040204" pitchFamily="34" charset="0"/>
                        </a:rPr>
                        <m:t>∙</m:t>
                      </m:r>
                      <m:sSup>
                        <m:sSupPr>
                          <m:ctrlPr>
                            <a:rPr lang="en-US" b="0" i="1" dirty="0" smtClean="0">
                              <a:latin typeface="Cambria Math" panose="02040503050406030204" pitchFamily="18" charset="0"/>
                              <a:ea typeface="Cambria Math" panose="02040503050406030204" pitchFamily="18" charset="0"/>
                              <a:cs typeface="Tahoma" panose="020B0604030504040204" pitchFamily="34" charset="0"/>
                            </a:rPr>
                          </m:ctrlPr>
                        </m:sSupPr>
                        <m:e>
                          <m:r>
                            <a:rPr lang="en-US" b="0" i="1" dirty="0" smtClean="0">
                              <a:latin typeface="Cambria Math" panose="02040503050406030204" pitchFamily="18" charset="0"/>
                              <a:ea typeface="Cambria Math" panose="02040503050406030204" pitchFamily="18" charset="0"/>
                              <a:cs typeface="Tahoma" panose="020B0604030504040204" pitchFamily="34" charset="0"/>
                            </a:rPr>
                            <m:t>𝑐𝑚</m:t>
                          </m:r>
                        </m:e>
                        <m:sup>
                          <m:r>
                            <a:rPr lang="en-US" b="0" i="1" dirty="0" smtClean="0">
                              <a:latin typeface="Cambria Math" panose="02040503050406030204" pitchFamily="18" charset="0"/>
                              <a:ea typeface="Cambria Math" panose="02040503050406030204" pitchFamily="18" charset="0"/>
                              <a:cs typeface="Tahoma" panose="020B0604030504040204" pitchFamily="34" charset="0"/>
                            </a:rPr>
                            <m:t>2</m:t>
                          </m:r>
                        </m:sup>
                      </m:sSup>
                      <m:r>
                        <a:rPr lang="en-US" b="0" i="1" dirty="0" smtClean="0">
                          <a:latin typeface="Cambria Math" panose="02040503050406030204" pitchFamily="18" charset="0"/>
                          <a:ea typeface="Cambria Math" panose="02040503050406030204" pitchFamily="18" charset="0"/>
                          <a:cs typeface="Tahoma" panose="020B0604030504040204" pitchFamily="34" charset="0"/>
                        </a:rPr>
                        <m:t>/</m:t>
                      </m:r>
                      <m:r>
                        <a:rPr lang="en-US" b="0" i="1" dirty="0" smtClean="0">
                          <a:latin typeface="Cambria Math" panose="02040503050406030204" pitchFamily="18" charset="0"/>
                          <a:ea typeface="Cambria Math" panose="02040503050406030204" pitchFamily="18" charset="0"/>
                          <a:cs typeface="Tahoma" panose="020B0604030504040204" pitchFamily="34" charset="0"/>
                        </a:rPr>
                        <m:t>𝑚𝑔</m:t>
                      </m:r>
                    </m:oMath>
                  </m:oMathPara>
                </a14:m>
                <a:endParaRPr lang="en-US" dirty="0">
                  <a:latin typeface="+mj-lt"/>
                  <a:ea typeface="Verdana" panose="020B0604030504040204" pitchFamily="34" charset="0"/>
                  <a:cs typeface="Tahoma" panose="020B0604030504040204" pitchFamily="34" charset="0"/>
                </a:endParaRPr>
              </a:p>
              <a:p>
                <a:pPr algn="ctr">
                  <a:lnSpc>
                    <a:spcPct val="150000"/>
                  </a:lnSpc>
                </a:pPr>
                <a:endParaRPr lang="en-US" b="1" dirty="0">
                  <a:solidFill>
                    <a:srgbClr val="0033A0"/>
                  </a:solidFill>
                  <a:latin typeface="+mj-lt"/>
                  <a:ea typeface="Verdana" panose="020B0604030504040204" pitchFamily="34" charset="0"/>
                  <a:cs typeface="Tahoma" panose="020B0604030504040204" pitchFamily="34" charset="0"/>
                </a:endParaRPr>
              </a:p>
              <a:p>
                <a:pPr algn="ctr">
                  <a:lnSpc>
                    <a:spcPct val="150000"/>
                  </a:lnSpc>
                </a:pPr>
                <a:r>
                  <a:rPr lang="en-US" b="1" dirty="0">
                    <a:solidFill>
                      <a:srgbClr val="0033A0"/>
                    </a:solidFill>
                    <a:latin typeface="+mj-lt"/>
                    <a:ea typeface="Verdana" panose="020B0604030504040204" pitchFamily="34" charset="0"/>
                    <a:cs typeface="Tahoma" panose="020B0604030504040204" pitchFamily="34" charset="0"/>
                  </a:rPr>
                  <a:t>Ion flux:</a:t>
                </a:r>
              </a:p>
              <a:p>
                <a:pPr algn="ctr">
                  <a:lnSpc>
                    <a:spcPct val="150000"/>
                  </a:lnSpc>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ea typeface="Cambria Math" panose="02040503050406030204" pitchFamily="18" charset="0"/>
                          <a:cs typeface="Tahoma" panose="020B0604030504040204" pitchFamily="34" charset="0"/>
                        </a:rPr>
                        <m:t>1</m:t>
                      </m:r>
                      <m:r>
                        <a:rPr lang="en-US" b="0" i="1" dirty="0" smtClean="0">
                          <a:latin typeface="Cambria Math" panose="02040503050406030204" pitchFamily="18" charset="0"/>
                          <a:ea typeface="Cambria Math" panose="02040503050406030204" pitchFamily="18" charset="0"/>
                          <a:cs typeface="Tahoma" panose="020B0604030504040204" pitchFamily="34" charset="0"/>
                        </a:rPr>
                        <m:t>5000</m:t>
                      </m:r>
                      <m:r>
                        <a:rPr lang="en-US" i="1" dirty="0">
                          <a:latin typeface="Cambria Math" panose="02040503050406030204" pitchFamily="18" charset="0"/>
                          <a:ea typeface="Cambria Math" panose="02040503050406030204" pitchFamily="18" charset="0"/>
                          <a:cs typeface="Tahoma" panose="020B0604030504040204" pitchFamily="34" charset="0"/>
                        </a:rPr>
                        <m:t> </m:t>
                      </m:r>
                      <m:r>
                        <a:rPr lang="en-US" b="0" i="1" dirty="0" smtClean="0">
                          <a:latin typeface="Cambria Math" panose="02040503050406030204" pitchFamily="18" charset="0"/>
                          <a:ea typeface="Cambria Math" panose="02040503050406030204" pitchFamily="18" charset="0"/>
                          <a:cs typeface="Tahoma" panose="020B0604030504040204" pitchFamily="34" charset="0"/>
                        </a:rPr>
                        <m:t>𝑖𝑜𝑛𝑠</m:t>
                      </m:r>
                      <m:r>
                        <a:rPr lang="en-US" b="0" i="1" dirty="0" smtClean="0">
                          <a:latin typeface="Cambria Math" panose="02040503050406030204" pitchFamily="18" charset="0"/>
                          <a:ea typeface="Cambria Math" panose="02040503050406030204" pitchFamily="18" charset="0"/>
                          <a:cs typeface="Tahoma" panose="020B0604030504040204" pitchFamily="34" charset="0"/>
                        </a:rPr>
                        <m:t>/</m:t>
                      </m:r>
                      <m:r>
                        <a:rPr lang="en-US" b="0" i="1" dirty="0" smtClean="0">
                          <a:latin typeface="Cambria Math" panose="02040503050406030204" pitchFamily="18" charset="0"/>
                          <a:ea typeface="Cambria Math" panose="02040503050406030204" pitchFamily="18" charset="0"/>
                          <a:cs typeface="Tahoma" panose="020B0604030504040204" pitchFamily="34" charset="0"/>
                        </a:rPr>
                        <m:t>𝑠</m:t>
                      </m:r>
                      <m:r>
                        <a:rPr lang="en-US" i="1" dirty="0">
                          <a:latin typeface="Cambria Math" panose="02040503050406030204" pitchFamily="18" charset="0"/>
                          <a:ea typeface="Cambria Math" panose="02040503050406030204" pitchFamily="18" charset="0"/>
                          <a:cs typeface="Tahoma" panose="020B0604030504040204" pitchFamily="34" charset="0"/>
                        </a:rPr>
                        <m:t>∙</m:t>
                      </m:r>
                      <m:sSup>
                        <m:sSupPr>
                          <m:ctrlPr>
                            <a:rPr lang="en-US" i="1" dirty="0">
                              <a:latin typeface="Cambria Math" panose="02040503050406030204" pitchFamily="18" charset="0"/>
                              <a:ea typeface="Cambria Math" panose="02040503050406030204" pitchFamily="18" charset="0"/>
                              <a:cs typeface="Tahoma" panose="020B0604030504040204" pitchFamily="34" charset="0"/>
                            </a:rPr>
                          </m:ctrlPr>
                        </m:sSupPr>
                        <m:e>
                          <m:r>
                            <a:rPr lang="en-US" i="1" dirty="0">
                              <a:latin typeface="Cambria Math" panose="02040503050406030204" pitchFamily="18" charset="0"/>
                              <a:ea typeface="Cambria Math" panose="02040503050406030204" pitchFamily="18" charset="0"/>
                              <a:cs typeface="Tahoma" panose="020B0604030504040204" pitchFamily="34" charset="0"/>
                            </a:rPr>
                            <m:t>𝑐𝑚</m:t>
                          </m:r>
                        </m:e>
                        <m:sup>
                          <m:r>
                            <a:rPr lang="en-US" i="1" dirty="0">
                              <a:latin typeface="Cambria Math" panose="02040503050406030204" pitchFamily="18" charset="0"/>
                              <a:ea typeface="Cambria Math" panose="02040503050406030204" pitchFamily="18" charset="0"/>
                              <a:cs typeface="Tahoma" panose="020B0604030504040204" pitchFamily="34" charset="0"/>
                            </a:rPr>
                            <m:t>2</m:t>
                          </m:r>
                        </m:sup>
                      </m:sSup>
                    </m:oMath>
                  </m:oMathPara>
                </a14:m>
                <a:endParaRPr lang="en-US" dirty="0">
                  <a:ea typeface="Verdana" panose="020B0604030504040204" pitchFamily="34" charset="0"/>
                  <a:cs typeface="Tahoma" panose="020B0604030504040204" pitchFamily="34" charset="0"/>
                </a:endParaRPr>
              </a:p>
              <a:p>
                <a:pPr algn="ctr">
                  <a:lnSpc>
                    <a:spcPct val="150000"/>
                  </a:lnSpc>
                </a:pPr>
                <a:endParaRPr lang="en-US" b="1" dirty="0">
                  <a:solidFill>
                    <a:srgbClr val="0033A0"/>
                  </a:solidFill>
                  <a:latin typeface="+mj-lt"/>
                  <a:ea typeface="Verdana" panose="020B0604030504040204" pitchFamily="34" charset="0"/>
                  <a:cs typeface="Tahoma" panose="020B0604030504040204" pitchFamily="34" charset="0"/>
                </a:endParaRPr>
              </a:p>
              <a:p>
                <a:pPr algn="ctr">
                  <a:lnSpc>
                    <a:spcPct val="150000"/>
                  </a:lnSpc>
                </a:pPr>
                <a:r>
                  <a:rPr lang="en-US" b="1" dirty="0">
                    <a:solidFill>
                      <a:srgbClr val="0033A0"/>
                    </a:solidFill>
                    <a:latin typeface="+mj-lt"/>
                    <a:ea typeface="Verdana" panose="020B0604030504040204" pitchFamily="34" charset="0"/>
                    <a:cs typeface="Tahoma" panose="020B0604030504040204" pitchFamily="34" charset="0"/>
                  </a:rPr>
                  <a:t>Angles of incidence:</a:t>
                </a:r>
              </a:p>
              <a:p>
                <a:pPr algn="ctr">
                  <a:lnSpc>
                    <a:spcPct val="150000"/>
                  </a:lnSpc>
                </a:pPr>
                <a14:m>
                  <m:oMathPara xmlns:m="http://schemas.openxmlformats.org/officeDocument/2006/math">
                    <m:oMathParaPr>
                      <m:jc m:val="centerGroup"/>
                    </m:oMathParaPr>
                    <m:oMath xmlns:m="http://schemas.openxmlformats.org/officeDocument/2006/math">
                      <m:r>
                        <a:rPr lang="en-US" b="0" i="1" dirty="0" smtClean="0">
                          <a:latin typeface="Cambria Math" panose="02040503050406030204" pitchFamily="18" charset="0"/>
                          <a:ea typeface="Cambria Math" panose="02040503050406030204" pitchFamily="18" charset="0"/>
                          <a:cs typeface="Tahoma" panose="020B0604030504040204" pitchFamily="34" charset="0"/>
                        </a:rPr>
                        <m:t>0°−45</m:t>
                      </m:r>
                      <m:r>
                        <a:rPr lang="en-US" i="1" dirty="0">
                          <a:latin typeface="Cambria Math" panose="02040503050406030204" pitchFamily="18" charset="0"/>
                          <a:ea typeface="Cambria Math" panose="02040503050406030204" pitchFamily="18" charset="0"/>
                          <a:cs typeface="Tahoma" panose="020B0604030504040204" pitchFamily="34" charset="0"/>
                        </a:rPr>
                        <m:t>°</m:t>
                      </m:r>
                      <m:r>
                        <a:rPr lang="en-US" b="0" i="1" dirty="0" smtClean="0">
                          <a:latin typeface="Cambria Math" panose="02040503050406030204" pitchFamily="18" charset="0"/>
                          <a:ea typeface="Cambria Math" panose="02040503050406030204" pitchFamily="18" charset="0"/>
                          <a:cs typeface="Tahoma" panose="020B0604030504040204" pitchFamily="34" charset="0"/>
                        </a:rPr>
                        <m:t>−75</m:t>
                      </m:r>
                      <m:r>
                        <a:rPr lang="en-US" i="1" dirty="0">
                          <a:latin typeface="Cambria Math" panose="02040503050406030204" pitchFamily="18" charset="0"/>
                          <a:ea typeface="Cambria Math" panose="02040503050406030204" pitchFamily="18" charset="0"/>
                          <a:cs typeface="Tahoma" panose="020B0604030504040204" pitchFamily="34" charset="0"/>
                        </a:rPr>
                        <m:t>°</m:t>
                      </m:r>
                    </m:oMath>
                  </m:oMathPara>
                </a14:m>
                <a:endParaRPr lang="en-US" dirty="0">
                  <a:latin typeface="+mj-lt"/>
                  <a:ea typeface="Verdana" panose="020B0604030504040204" pitchFamily="34" charset="0"/>
                  <a:cs typeface="Tahoma" panose="020B0604030504040204" pitchFamily="34" charset="0"/>
                </a:endParaRPr>
              </a:p>
            </p:txBody>
          </p:sp>
        </mc:Choice>
        <mc:Fallback xmlns="">
          <p:sp>
            <p:nvSpPr>
              <p:cNvPr id="53" name="TextBox 52">
                <a:extLst>
                  <a:ext uri="{FF2B5EF4-FFF2-40B4-BE49-F238E27FC236}">
                    <a16:creationId xmlns:a16="http://schemas.microsoft.com/office/drawing/2014/main" id="{02014FB4-8F3B-F9DC-8FC5-82B3B94AEE8A}"/>
                  </a:ext>
                </a:extLst>
              </p:cNvPr>
              <p:cNvSpPr txBox="1">
                <a:spLocks noRot="1" noChangeAspect="1" noMove="1" noResize="1" noEditPoints="1" noAdjustHandles="1" noChangeArrowheads="1" noChangeShapeType="1" noTextEdit="1"/>
              </p:cNvSpPr>
              <p:nvPr/>
            </p:nvSpPr>
            <p:spPr>
              <a:xfrm>
                <a:off x="457166" y="1811804"/>
                <a:ext cx="3072492" cy="4128284"/>
              </a:xfrm>
              <a:prstGeom prst="roundRect">
                <a:avLst/>
              </a:prstGeom>
              <a:blipFill>
                <a:blip r:embed="rId2"/>
                <a:stretch>
                  <a:fillRect/>
                </a:stretch>
              </a:blipFill>
              <a:ln w="28575">
                <a:solidFill>
                  <a:srgbClr val="0033A0"/>
                </a:solidFill>
              </a:ln>
            </p:spPr>
            <p:txBody>
              <a:bodyPr/>
              <a:lstStyle/>
              <a:p>
                <a:r>
                  <a:rPr lang="en-GB">
                    <a:noFill/>
                  </a:rPr>
                  <a:t> </a:t>
                </a:r>
              </a:p>
            </p:txBody>
          </p:sp>
        </mc:Fallback>
      </mc:AlternateContent>
      <p:grpSp>
        <p:nvGrpSpPr>
          <p:cNvPr id="119" name="Group 118">
            <a:extLst>
              <a:ext uri="{FF2B5EF4-FFF2-40B4-BE49-F238E27FC236}">
                <a16:creationId xmlns:a16="http://schemas.microsoft.com/office/drawing/2014/main" id="{39293E23-D9D2-9132-3D74-7E83FDE45D39}"/>
              </a:ext>
            </a:extLst>
          </p:cNvPr>
          <p:cNvGrpSpPr/>
          <p:nvPr/>
        </p:nvGrpSpPr>
        <p:grpSpPr>
          <a:xfrm>
            <a:off x="3666398" y="2023673"/>
            <a:ext cx="7767501" cy="3703248"/>
            <a:chOff x="0" y="1165765"/>
            <a:chExt cx="11330380" cy="5401893"/>
          </a:xfrm>
        </p:grpSpPr>
        <p:grpSp>
          <p:nvGrpSpPr>
            <p:cNvPr id="120" name="Group 119">
              <a:extLst>
                <a:ext uri="{FF2B5EF4-FFF2-40B4-BE49-F238E27FC236}">
                  <a16:creationId xmlns:a16="http://schemas.microsoft.com/office/drawing/2014/main" id="{81CEC5C2-155C-0915-C058-B8203D013ABC}"/>
                </a:ext>
              </a:extLst>
            </p:cNvPr>
            <p:cNvGrpSpPr/>
            <p:nvPr/>
          </p:nvGrpSpPr>
          <p:grpSpPr>
            <a:xfrm>
              <a:off x="0" y="1167658"/>
              <a:ext cx="5400000" cy="5400000"/>
              <a:chOff x="145902" y="729000"/>
              <a:chExt cx="5400000" cy="5400000"/>
            </a:xfrm>
          </p:grpSpPr>
          <p:sp>
            <p:nvSpPr>
              <p:cNvPr id="164" name="Rectangle 163">
                <a:extLst>
                  <a:ext uri="{FF2B5EF4-FFF2-40B4-BE49-F238E27FC236}">
                    <a16:creationId xmlns:a16="http://schemas.microsoft.com/office/drawing/2014/main" id="{4B30D12D-36EA-421C-64DC-0E4FD71B5CDA}"/>
                  </a:ext>
                </a:extLst>
              </p:cNvPr>
              <p:cNvSpPr/>
              <p:nvPr/>
            </p:nvSpPr>
            <p:spPr>
              <a:xfrm>
                <a:off x="145902" y="729000"/>
                <a:ext cx="5400000" cy="5400000"/>
              </a:xfrm>
              <a:prstGeom prst="rect">
                <a:avLst/>
              </a:prstGeom>
              <a:gradFill flip="none" rotWithShape="1">
                <a:gsLst>
                  <a:gs pos="0">
                    <a:schemeClr val="bg1">
                      <a:lumMod val="85000"/>
                      <a:shade val="30000"/>
                      <a:satMod val="115000"/>
                    </a:schemeClr>
                  </a:gs>
                  <a:gs pos="15000">
                    <a:schemeClr val="bg1">
                      <a:lumMod val="85000"/>
                      <a:shade val="67500"/>
                      <a:satMod val="115000"/>
                    </a:schemeClr>
                  </a:gs>
                  <a:gs pos="75000">
                    <a:schemeClr val="bg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5" name="Group 164">
                <a:extLst>
                  <a:ext uri="{FF2B5EF4-FFF2-40B4-BE49-F238E27FC236}">
                    <a16:creationId xmlns:a16="http://schemas.microsoft.com/office/drawing/2014/main" id="{65929D52-F2E4-48C7-0480-808E6B7FAFD5}"/>
                  </a:ext>
                </a:extLst>
              </p:cNvPr>
              <p:cNvGrpSpPr/>
              <p:nvPr/>
            </p:nvGrpSpPr>
            <p:grpSpPr>
              <a:xfrm>
                <a:off x="4915106" y="1299950"/>
                <a:ext cx="309831" cy="4258100"/>
                <a:chOff x="4838906" y="1389950"/>
                <a:chExt cx="309831" cy="4258100"/>
              </a:xfrm>
            </p:grpSpPr>
            <p:pic>
              <p:nvPicPr>
                <p:cNvPr id="185" name="Picture 184">
                  <a:extLst>
                    <a:ext uri="{FF2B5EF4-FFF2-40B4-BE49-F238E27FC236}">
                      <a16:creationId xmlns:a16="http://schemas.microsoft.com/office/drawing/2014/main" id="{099BADAD-4497-A340-6598-942EDD956C7C}"/>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3339000"/>
                  <a:ext cx="305688" cy="180000"/>
                </a:xfrm>
                <a:prstGeom prst="rect">
                  <a:avLst/>
                </a:prstGeom>
              </p:spPr>
            </p:pic>
            <p:pic>
              <p:nvPicPr>
                <p:cNvPr id="186" name="Picture 185">
                  <a:extLst>
                    <a:ext uri="{FF2B5EF4-FFF2-40B4-BE49-F238E27FC236}">
                      <a16:creationId xmlns:a16="http://schemas.microsoft.com/office/drawing/2014/main" id="{4E7259B2-1726-3E99-C96A-9DF31A432A2D}"/>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3159000"/>
                  <a:ext cx="305688" cy="180000"/>
                </a:xfrm>
                <a:prstGeom prst="rect">
                  <a:avLst/>
                </a:prstGeom>
              </p:spPr>
            </p:pic>
            <p:pic>
              <p:nvPicPr>
                <p:cNvPr id="187" name="Picture 186">
                  <a:extLst>
                    <a:ext uri="{FF2B5EF4-FFF2-40B4-BE49-F238E27FC236}">
                      <a16:creationId xmlns:a16="http://schemas.microsoft.com/office/drawing/2014/main" id="{DF2D6417-AEDF-A6B0-562A-72F8A7B0302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2979000"/>
                  <a:ext cx="305688" cy="180000"/>
                </a:xfrm>
                <a:prstGeom prst="rect">
                  <a:avLst/>
                </a:prstGeom>
              </p:spPr>
            </p:pic>
            <p:pic>
              <p:nvPicPr>
                <p:cNvPr id="188" name="Picture 187">
                  <a:extLst>
                    <a:ext uri="{FF2B5EF4-FFF2-40B4-BE49-F238E27FC236}">
                      <a16:creationId xmlns:a16="http://schemas.microsoft.com/office/drawing/2014/main" id="{C9763B84-0D06-5213-92CC-A0DEC1736A3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2799000"/>
                  <a:ext cx="305688" cy="180000"/>
                </a:xfrm>
                <a:prstGeom prst="rect">
                  <a:avLst/>
                </a:prstGeom>
              </p:spPr>
            </p:pic>
            <p:pic>
              <p:nvPicPr>
                <p:cNvPr id="189" name="Picture 188">
                  <a:extLst>
                    <a:ext uri="{FF2B5EF4-FFF2-40B4-BE49-F238E27FC236}">
                      <a16:creationId xmlns:a16="http://schemas.microsoft.com/office/drawing/2014/main" id="{A7AD04DF-D7F3-C932-2986-6C4DAA9BD15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2619000"/>
                  <a:ext cx="305688" cy="180000"/>
                </a:xfrm>
                <a:prstGeom prst="rect">
                  <a:avLst/>
                </a:prstGeom>
              </p:spPr>
            </p:pic>
            <p:pic>
              <p:nvPicPr>
                <p:cNvPr id="190" name="Picture 189">
                  <a:extLst>
                    <a:ext uri="{FF2B5EF4-FFF2-40B4-BE49-F238E27FC236}">
                      <a16:creationId xmlns:a16="http://schemas.microsoft.com/office/drawing/2014/main" id="{DF52BE17-DCB7-7152-FCD5-A6EF2185449E}"/>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43049" y="2439000"/>
                  <a:ext cx="305688" cy="180000"/>
                </a:xfrm>
                <a:prstGeom prst="rect">
                  <a:avLst/>
                </a:prstGeom>
              </p:spPr>
            </p:pic>
            <p:pic>
              <p:nvPicPr>
                <p:cNvPr id="191" name="Picture 190">
                  <a:extLst>
                    <a:ext uri="{FF2B5EF4-FFF2-40B4-BE49-F238E27FC236}">
                      <a16:creationId xmlns:a16="http://schemas.microsoft.com/office/drawing/2014/main" id="{FEA53A87-380A-9046-15A9-2F60D5907AE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2269250"/>
                  <a:ext cx="305688" cy="180000"/>
                </a:xfrm>
                <a:prstGeom prst="rect">
                  <a:avLst/>
                </a:prstGeom>
              </p:spPr>
            </p:pic>
            <p:pic>
              <p:nvPicPr>
                <p:cNvPr id="192" name="Picture 191">
                  <a:extLst>
                    <a:ext uri="{FF2B5EF4-FFF2-40B4-BE49-F238E27FC236}">
                      <a16:creationId xmlns:a16="http://schemas.microsoft.com/office/drawing/2014/main" id="{16311571-B826-3045-0797-7CBA998C1C9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2089250"/>
                  <a:ext cx="305688" cy="180000"/>
                </a:xfrm>
                <a:prstGeom prst="rect">
                  <a:avLst/>
                </a:prstGeom>
              </p:spPr>
            </p:pic>
            <p:pic>
              <p:nvPicPr>
                <p:cNvPr id="193" name="Picture 192">
                  <a:extLst>
                    <a:ext uri="{FF2B5EF4-FFF2-40B4-BE49-F238E27FC236}">
                      <a16:creationId xmlns:a16="http://schemas.microsoft.com/office/drawing/2014/main" id="{6EAAC623-DDBB-1E4C-02E1-9A41459EC75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40127" y="1919000"/>
                  <a:ext cx="305688" cy="180000"/>
                </a:xfrm>
                <a:prstGeom prst="rect">
                  <a:avLst/>
                </a:prstGeom>
              </p:spPr>
            </p:pic>
            <p:pic>
              <p:nvPicPr>
                <p:cNvPr id="194" name="Picture 193">
                  <a:extLst>
                    <a:ext uri="{FF2B5EF4-FFF2-40B4-BE49-F238E27FC236}">
                      <a16:creationId xmlns:a16="http://schemas.microsoft.com/office/drawing/2014/main" id="{9C5E217E-29D5-7E24-D4FC-38C62773241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40127" y="1749950"/>
                  <a:ext cx="305688" cy="180000"/>
                </a:xfrm>
                <a:prstGeom prst="rect">
                  <a:avLst/>
                </a:prstGeom>
              </p:spPr>
            </p:pic>
            <p:pic>
              <p:nvPicPr>
                <p:cNvPr id="195" name="Picture 194">
                  <a:extLst>
                    <a:ext uri="{FF2B5EF4-FFF2-40B4-BE49-F238E27FC236}">
                      <a16:creationId xmlns:a16="http://schemas.microsoft.com/office/drawing/2014/main" id="{E6A301B8-FE87-5DEE-A1EA-614C59D43E0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1569950"/>
                  <a:ext cx="305688" cy="180000"/>
                </a:xfrm>
                <a:prstGeom prst="rect">
                  <a:avLst/>
                </a:prstGeom>
              </p:spPr>
            </p:pic>
            <p:pic>
              <p:nvPicPr>
                <p:cNvPr id="196" name="Picture 195">
                  <a:extLst>
                    <a:ext uri="{FF2B5EF4-FFF2-40B4-BE49-F238E27FC236}">
                      <a16:creationId xmlns:a16="http://schemas.microsoft.com/office/drawing/2014/main" id="{3B2AC82D-15DB-3578-E9C2-84C538907224}"/>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1389950"/>
                  <a:ext cx="305688" cy="180000"/>
                </a:xfrm>
                <a:prstGeom prst="rect">
                  <a:avLst/>
                </a:prstGeom>
              </p:spPr>
            </p:pic>
            <p:pic>
              <p:nvPicPr>
                <p:cNvPr id="197" name="Picture 196">
                  <a:extLst>
                    <a:ext uri="{FF2B5EF4-FFF2-40B4-BE49-F238E27FC236}">
                      <a16:creationId xmlns:a16="http://schemas.microsoft.com/office/drawing/2014/main" id="{D601CCA8-9FFB-9488-9810-A0CBADDE8AC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5468050"/>
                  <a:ext cx="305688" cy="180000"/>
                </a:xfrm>
                <a:prstGeom prst="rect">
                  <a:avLst/>
                </a:prstGeom>
              </p:spPr>
            </p:pic>
            <p:pic>
              <p:nvPicPr>
                <p:cNvPr id="198" name="Picture 197">
                  <a:extLst>
                    <a:ext uri="{FF2B5EF4-FFF2-40B4-BE49-F238E27FC236}">
                      <a16:creationId xmlns:a16="http://schemas.microsoft.com/office/drawing/2014/main" id="{5A8E149A-2817-C708-45BC-0BC98934546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5288050"/>
                  <a:ext cx="305688" cy="180000"/>
                </a:xfrm>
                <a:prstGeom prst="rect">
                  <a:avLst/>
                </a:prstGeom>
              </p:spPr>
            </p:pic>
            <p:pic>
              <p:nvPicPr>
                <p:cNvPr id="199" name="Picture 198">
                  <a:extLst>
                    <a:ext uri="{FF2B5EF4-FFF2-40B4-BE49-F238E27FC236}">
                      <a16:creationId xmlns:a16="http://schemas.microsoft.com/office/drawing/2014/main" id="{CB346E03-8E73-702D-D503-4A232A77CE2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5108050"/>
                  <a:ext cx="305688" cy="180000"/>
                </a:xfrm>
                <a:prstGeom prst="rect">
                  <a:avLst/>
                </a:prstGeom>
              </p:spPr>
            </p:pic>
            <p:pic>
              <p:nvPicPr>
                <p:cNvPr id="200" name="Picture 199">
                  <a:extLst>
                    <a:ext uri="{FF2B5EF4-FFF2-40B4-BE49-F238E27FC236}">
                      <a16:creationId xmlns:a16="http://schemas.microsoft.com/office/drawing/2014/main" id="{1F7F0EB9-7D9F-D0F0-A22A-29EBD662E07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4928050"/>
                  <a:ext cx="305688" cy="180000"/>
                </a:xfrm>
                <a:prstGeom prst="rect">
                  <a:avLst/>
                </a:prstGeom>
              </p:spPr>
            </p:pic>
            <p:pic>
              <p:nvPicPr>
                <p:cNvPr id="201" name="Picture 200">
                  <a:extLst>
                    <a:ext uri="{FF2B5EF4-FFF2-40B4-BE49-F238E27FC236}">
                      <a16:creationId xmlns:a16="http://schemas.microsoft.com/office/drawing/2014/main" id="{BDA5E17B-243E-67BC-3681-39CBC33A61A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4748050"/>
                  <a:ext cx="305688" cy="180000"/>
                </a:xfrm>
                <a:prstGeom prst="rect">
                  <a:avLst/>
                </a:prstGeom>
              </p:spPr>
            </p:pic>
            <p:pic>
              <p:nvPicPr>
                <p:cNvPr id="202" name="Picture 201">
                  <a:extLst>
                    <a:ext uri="{FF2B5EF4-FFF2-40B4-BE49-F238E27FC236}">
                      <a16:creationId xmlns:a16="http://schemas.microsoft.com/office/drawing/2014/main" id="{9F778884-172A-5CE6-A8A2-10FE3EA9493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43049" y="4568050"/>
                  <a:ext cx="305688" cy="180000"/>
                </a:xfrm>
                <a:prstGeom prst="rect">
                  <a:avLst/>
                </a:prstGeom>
              </p:spPr>
            </p:pic>
            <p:pic>
              <p:nvPicPr>
                <p:cNvPr id="203" name="Picture 202">
                  <a:extLst>
                    <a:ext uri="{FF2B5EF4-FFF2-40B4-BE49-F238E27FC236}">
                      <a16:creationId xmlns:a16="http://schemas.microsoft.com/office/drawing/2014/main" id="{D39B46C6-D24C-A30A-AAC1-8608E46D902D}"/>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4398300"/>
                  <a:ext cx="305688" cy="180000"/>
                </a:xfrm>
                <a:prstGeom prst="rect">
                  <a:avLst/>
                </a:prstGeom>
              </p:spPr>
            </p:pic>
            <p:pic>
              <p:nvPicPr>
                <p:cNvPr id="204" name="Picture 203">
                  <a:extLst>
                    <a:ext uri="{FF2B5EF4-FFF2-40B4-BE49-F238E27FC236}">
                      <a16:creationId xmlns:a16="http://schemas.microsoft.com/office/drawing/2014/main" id="{0137F4F8-A1AC-DF1D-8A93-9596F8FDC9F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4218300"/>
                  <a:ext cx="305688" cy="180000"/>
                </a:xfrm>
                <a:prstGeom prst="rect">
                  <a:avLst/>
                </a:prstGeom>
              </p:spPr>
            </p:pic>
            <p:pic>
              <p:nvPicPr>
                <p:cNvPr id="205" name="Picture 204">
                  <a:extLst>
                    <a:ext uri="{FF2B5EF4-FFF2-40B4-BE49-F238E27FC236}">
                      <a16:creationId xmlns:a16="http://schemas.microsoft.com/office/drawing/2014/main" id="{7BD769B3-1BE0-248C-D0A8-74DAAD885D5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40127" y="4048050"/>
                  <a:ext cx="305688" cy="180000"/>
                </a:xfrm>
                <a:prstGeom prst="rect">
                  <a:avLst/>
                </a:prstGeom>
              </p:spPr>
            </p:pic>
            <p:pic>
              <p:nvPicPr>
                <p:cNvPr id="206" name="Picture 205">
                  <a:extLst>
                    <a:ext uri="{FF2B5EF4-FFF2-40B4-BE49-F238E27FC236}">
                      <a16:creationId xmlns:a16="http://schemas.microsoft.com/office/drawing/2014/main" id="{BA7E2191-0C56-4454-BFC6-887D54AB91EC}"/>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40127" y="3879000"/>
                  <a:ext cx="305688" cy="180000"/>
                </a:xfrm>
                <a:prstGeom prst="rect">
                  <a:avLst/>
                </a:prstGeom>
              </p:spPr>
            </p:pic>
            <p:pic>
              <p:nvPicPr>
                <p:cNvPr id="207" name="Picture 206">
                  <a:extLst>
                    <a:ext uri="{FF2B5EF4-FFF2-40B4-BE49-F238E27FC236}">
                      <a16:creationId xmlns:a16="http://schemas.microsoft.com/office/drawing/2014/main" id="{731DDFCE-65F0-993C-DABF-24E2D3F3B02C}"/>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3699000"/>
                  <a:ext cx="305688" cy="180000"/>
                </a:xfrm>
                <a:prstGeom prst="rect">
                  <a:avLst/>
                </a:prstGeom>
              </p:spPr>
            </p:pic>
            <p:pic>
              <p:nvPicPr>
                <p:cNvPr id="208" name="Picture 207">
                  <a:extLst>
                    <a:ext uri="{FF2B5EF4-FFF2-40B4-BE49-F238E27FC236}">
                      <a16:creationId xmlns:a16="http://schemas.microsoft.com/office/drawing/2014/main" id="{483D0AB8-1559-3152-9963-5C829AC480C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375" b="87464" l="1407" r="99472">
                              <a14:foregroundMark x1="93502" y1="15458" x2="97361" y2="21902"/>
                              <a14:foregroundMark x1="97361" y1="21902" x2="98769" y2="77666"/>
                              <a14:foregroundMark x1="98769" y1="77666" x2="92964" y2="83285"/>
                              <a14:foregroundMark x1="92964" y1="83285" x2="57872" y2="70029"/>
                              <a14:foregroundMark x1="97098" y1="65562" x2="97889" y2="27666"/>
                              <a14:foregroundMark x1="97889" y1="27666" x2="94547" y2="48271"/>
                              <a14:foregroundMark x1="94547" y1="48271" x2="94811" y2="60951"/>
                              <a14:foregroundMark x1="94811" y1="60951" x2="94811" y2="60951"/>
                              <a14:foregroundMark x1="95778" y1="78530" x2="99208" y2="68588"/>
                              <a14:foregroundMark x1="99208" y1="68588" x2="96130" y2="72478"/>
                              <a14:foregroundMark x1="99472" y1="85879" x2="94195" y2="83429"/>
                              <a14:foregroundMark x1="94195" y1="83429" x2="93668" y2="83429"/>
                              <a14:foregroundMark x1="10642" y1="52305" x2="2111" y2="49712"/>
                              <a14:foregroundMark x1="2111" y1="49712" x2="10818" y2="45965"/>
                              <a14:foregroundMark x1="10818" y1="45965" x2="12137" y2="47839"/>
                              <a14:foregroundMark x1="98153" y1="13256" x2="99560" y2="11960"/>
                              <a14:foregroundMark x1="1407" y1="47983" x2="97361" y2="13256"/>
                            </a14:backgroundRemoval>
                          </a14:imgEffect>
                        </a14:imgLayer>
                      </a14:imgProps>
                    </a:ext>
                  </a:extLst>
                </a:blip>
                <a:srcRect t="785" b="2745"/>
                <a:stretch>
                  <a:fillRect/>
                </a:stretch>
              </p:blipFill>
              <p:spPr>
                <a:xfrm flipV="1">
                  <a:off x="4838906" y="3519000"/>
                  <a:ext cx="305688" cy="180000"/>
                </a:xfrm>
                <a:prstGeom prst="rect">
                  <a:avLst/>
                </a:prstGeom>
              </p:spPr>
            </p:pic>
          </p:grpSp>
          <p:grpSp>
            <p:nvGrpSpPr>
              <p:cNvPr id="166" name="Group 165">
                <a:extLst>
                  <a:ext uri="{FF2B5EF4-FFF2-40B4-BE49-F238E27FC236}">
                    <a16:creationId xmlns:a16="http://schemas.microsoft.com/office/drawing/2014/main" id="{975780FF-F88C-B1A6-678C-847CA4F14F19}"/>
                  </a:ext>
                </a:extLst>
              </p:cNvPr>
              <p:cNvGrpSpPr/>
              <p:nvPr/>
            </p:nvGrpSpPr>
            <p:grpSpPr>
              <a:xfrm>
                <a:off x="2376674" y="962212"/>
                <a:ext cx="2542575" cy="2020295"/>
                <a:chOff x="2376674" y="962212"/>
                <a:chExt cx="2542575" cy="2020295"/>
              </a:xfrm>
            </p:grpSpPr>
            <p:cxnSp>
              <p:nvCxnSpPr>
                <p:cNvPr id="167" name="Straight Connector 166">
                  <a:extLst>
                    <a:ext uri="{FF2B5EF4-FFF2-40B4-BE49-F238E27FC236}">
                      <a16:creationId xmlns:a16="http://schemas.microsoft.com/office/drawing/2014/main" id="{F6BC9DD5-81BE-84B1-26E2-4C82531B6802}"/>
                    </a:ext>
                  </a:extLst>
                </p:cNvPr>
                <p:cNvCxnSpPr>
                  <a:cxnSpLocks/>
                </p:cNvCxnSpPr>
                <p:nvPr/>
              </p:nvCxnSpPr>
              <p:spPr>
                <a:xfrm flipH="1" flipV="1">
                  <a:off x="4365705" y="2615493"/>
                  <a:ext cx="553544" cy="4763"/>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168" name="Arc 167">
                  <a:extLst>
                    <a:ext uri="{FF2B5EF4-FFF2-40B4-BE49-F238E27FC236}">
                      <a16:creationId xmlns:a16="http://schemas.microsoft.com/office/drawing/2014/main" id="{FFAA9F83-83D0-4533-3E8B-4190A2439C0C}"/>
                    </a:ext>
                  </a:extLst>
                </p:cNvPr>
                <p:cNvSpPr/>
                <p:nvPr/>
              </p:nvSpPr>
              <p:spPr>
                <a:xfrm rot="10800000">
                  <a:off x="4279027" y="2453942"/>
                  <a:ext cx="173358" cy="161550"/>
                </a:xfrm>
                <a:prstGeom prst="arc">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cxnSp>
              <p:nvCxnSpPr>
                <p:cNvPr id="169" name="Straight Connector 168">
                  <a:extLst>
                    <a:ext uri="{FF2B5EF4-FFF2-40B4-BE49-F238E27FC236}">
                      <a16:creationId xmlns:a16="http://schemas.microsoft.com/office/drawing/2014/main" id="{43088B79-97D7-7F93-5A35-29BF2E1F5887}"/>
                    </a:ext>
                  </a:extLst>
                </p:cNvPr>
                <p:cNvCxnSpPr>
                  <a:cxnSpLocks/>
                  <a:endCxn id="168" idx="2"/>
                </p:cNvCxnSpPr>
                <p:nvPr/>
              </p:nvCxnSpPr>
              <p:spPr>
                <a:xfrm>
                  <a:off x="4279027" y="1306192"/>
                  <a:ext cx="0" cy="1228525"/>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170" name="Arc 169">
                  <a:extLst>
                    <a:ext uri="{FF2B5EF4-FFF2-40B4-BE49-F238E27FC236}">
                      <a16:creationId xmlns:a16="http://schemas.microsoft.com/office/drawing/2014/main" id="{96D4585C-96DD-4B4A-EAAD-A6C2545AE543}"/>
                    </a:ext>
                  </a:extLst>
                </p:cNvPr>
                <p:cNvSpPr/>
                <p:nvPr/>
              </p:nvSpPr>
              <p:spPr>
                <a:xfrm>
                  <a:off x="4105669" y="1228400"/>
                  <a:ext cx="173358" cy="161550"/>
                </a:xfrm>
                <a:prstGeom prst="arc">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cxnSp>
              <p:nvCxnSpPr>
                <p:cNvPr id="171" name="Straight Connector 170">
                  <a:extLst>
                    <a:ext uri="{FF2B5EF4-FFF2-40B4-BE49-F238E27FC236}">
                      <a16:creationId xmlns:a16="http://schemas.microsoft.com/office/drawing/2014/main" id="{678C9B57-BE92-4924-06F6-A1F458D36BFA}"/>
                    </a:ext>
                  </a:extLst>
                </p:cNvPr>
                <p:cNvCxnSpPr>
                  <a:cxnSpLocks/>
                </p:cNvCxnSpPr>
                <p:nvPr/>
              </p:nvCxnSpPr>
              <p:spPr>
                <a:xfrm flipH="1">
                  <a:off x="2976171" y="1228400"/>
                  <a:ext cx="1216177"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172" name="Arc 171">
                  <a:extLst>
                    <a:ext uri="{FF2B5EF4-FFF2-40B4-BE49-F238E27FC236}">
                      <a16:creationId xmlns:a16="http://schemas.microsoft.com/office/drawing/2014/main" id="{E3D41466-A1FA-7D71-A64D-1B215EB726A0}"/>
                    </a:ext>
                  </a:extLst>
                </p:cNvPr>
                <p:cNvSpPr/>
                <p:nvPr/>
              </p:nvSpPr>
              <p:spPr>
                <a:xfrm rot="10800000">
                  <a:off x="2889492" y="1066850"/>
                  <a:ext cx="173358" cy="161550"/>
                </a:xfrm>
                <a:prstGeom prst="arc">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cxnSp>
              <p:nvCxnSpPr>
                <p:cNvPr id="173" name="Straight Connector 172">
                  <a:extLst>
                    <a:ext uri="{FF2B5EF4-FFF2-40B4-BE49-F238E27FC236}">
                      <a16:creationId xmlns:a16="http://schemas.microsoft.com/office/drawing/2014/main" id="{06BC462B-5093-8EFE-CF4F-32B2FEBC7E81}"/>
                    </a:ext>
                  </a:extLst>
                </p:cNvPr>
                <p:cNvCxnSpPr>
                  <a:cxnSpLocks/>
                </p:cNvCxnSpPr>
                <p:nvPr/>
              </p:nvCxnSpPr>
              <p:spPr>
                <a:xfrm>
                  <a:off x="2889492" y="1042988"/>
                  <a:ext cx="0" cy="104637"/>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174" name="Arc 173">
                  <a:extLst>
                    <a:ext uri="{FF2B5EF4-FFF2-40B4-BE49-F238E27FC236}">
                      <a16:creationId xmlns:a16="http://schemas.microsoft.com/office/drawing/2014/main" id="{7C5FB83D-3F94-EA80-0C19-0962ABE2F030}"/>
                    </a:ext>
                  </a:extLst>
                </p:cNvPr>
                <p:cNvSpPr/>
                <p:nvPr/>
              </p:nvSpPr>
              <p:spPr>
                <a:xfrm>
                  <a:off x="2716133" y="962212"/>
                  <a:ext cx="173358" cy="161550"/>
                </a:xfrm>
                <a:prstGeom prst="arc">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cxnSp>
              <p:nvCxnSpPr>
                <p:cNvPr id="175" name="Straight Connector 174">
                  <a:extLst>
                    <a:ext uri="{FF2B5EF4-FFF2-40B4-BE49-F238E27FC236}">
                      <a16:creationId xmlns:a16="http://schemas.microsoft.com/office/drawing/2014/main" id="{9FAB417A-3A5E-1B30-5B83-B7F4F5F6AA6E}"/>
                    </a:ext>
                  </a:extLst>
                </p:cNvPr>
                <p:cNvCxnSpPr>
                  <a:cxnSpLocks/>
                </p:cNvCxnSpPr>
                <p:nvPr/>
              </p:nvCxnSpPr>
              <p:spPr>
                <a:xfrm flipH="1">
                  <a:off x="2457450" y="962212"/>
                  <a:ext cx="345362"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176" name="Arc 175">
                  <a:extLst>
                    <a:ext uri="{FF2B5EF4-FFF2-40B4-BE49-F238E27FC236}">
                      <a16:creationId xmlns:a16="http://schemas.microsoft.com/office/drawing/2014/main" id="{EEB73CB4-DD43-660A-D98F-C7DB302644D3}"/>
                    </a:ext>
                  </a:extLst>
                </p:cNvPr>
                <p:cNvSpPr/>
                <p:nvPr/>
              </p:nvSpPr>
              <p:spPr>
                <a:xfrm rot="16200000">
                  <a:off x="2370770" y="968116"/>
                  <a:ext cx="173358" cy="161550"/>
                </a:xfrm>
                <a:prstGeom prst="arc">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cxnSp>
              <p:nvCxnSpPr>
                <p:cNvPr id="177" name="Straight Connector 176">
                  <a:extLst>
                    <a:ext uri="{FF2B5EF4-FFF2-40B4-BE49-F238E27FC236}">
                      <a16:creationId xmlns:a16="http://schemas.microsoft.com/office/drawing/2014/main" id="{5A2699BB-AF45-934A-04A3-6C8B65AB8E79}"/>
                    </a:ext>
                  </a:extLst>
                </p:cNvPr>
                <p:cNvCxnSpPr>
                  <a:cxnSpLocks/>
                </p:cNvCxnSpPr>
                <p:nvPr/>
              </p:nvCxnSpPr>
              <p:spPr>
                <a:xfrm>
                  <a:off x="2376674" y="1042987"/>
                  <a:ext cx="0" cy="221457"/>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178" name="Arc 177">
                  <a:extLst>
                    <a:ext uri="{FF2B5EF4-FFF2-40B4-BE49-F238E27FC236}">
                      <a16:creationId xmlns:a16="http://schemas.microsoft.com/office/drawing/2014/main" id="{D85953A6-C8BE-065A-3B17-02F4440C8C45}"/>
                    </a:ext>
                  </a:extLst>
                </p:cNvPr>
                <p:cNvSpPr/>
                <p:nvPr/>
              </p:nvSpPr>
              <p:spPr>
                <a:xfrm rot="10800000">
                  <a:off x="2376675" y="1183669"/>
                  <a:ext cx="173358" cy="161550"/>
                </a:xfrm>
                <a:prstGeom prst="arc">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cxnSp>
              <p:nvCxnSpPr>
                <p:cNvPr id="179" name="Straight Connector 178">
                  <a:extLst>
                    <a:ext uri="{FF2B5EF4-FFF2-40B4-BE49-F238E27FC236}">
                      <a16:creationId xmlns:a16="http://schemas.microsoft.com/office/drawing/2014/main" id="{24417AFB-D7AE-3AC9-8A5D-2FAFF01F8343}"/>
                    </a:ext>
                  </a:extLst>
                </p:cNvPr>
                <p:cNvCxnSpPr>
                  <a:cxnSpLocks/>
                </p:cNvCxnSpPr>
                <p:nvPr/>
              </p:nvCxnSpPr>
              <p:spPr>
                <a:xfrm flipH="1">
                  <a:off x="2454761" y="1345220"/>
                  <a:ext cx="1686233"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181" name="Arc 180">
                  <a:extLst>
                    <a:ext uri="{FF2B5EF4-FFF2-40B4-BE49-F238E27FC236}">
                      <a16:creationId xmlns:a16="http://schemas.microsoft.com/office/drawing/2014/main" id="{96EFE5A2-B07E-4C98-D04C-1BF0AF12C224}"/>
                    </a:ext>
                  </a:extLst>
                </p:cNvPr>
                <p:cNvSpPr/>
                <p:nvPr/>
              </p:nvSpPr>
              <p:spPr>
                <a:xfrm>
                  <a:off x="4054316" y="1345219"/>
                  <a:ext cx="173358" cy="161550"/>
                </a:xfrm>
                <a:prstGeom prst="arc">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cxnSp>
              <p:nvCxnSpPr>
                <p:cNvPr id="182" name="Straight Connector 181">
                  <a:extLst>
                    <a:ext uri="{FF2B5EF4-FFF2-40B4-BE49-F238E27FC236}">
                      <a16:creationId xmlns:a16="http://schemas.microsoft.com/office/drawing/2014/main" id="{B6AB385A-5142-10C9-8A56-859AABBFB2D7}"/>
                    </a:ext>
                  </a:extLst>
                </p:cNvPr>
                <p:cNvCxnSpPr>
                  <a:cxnSpLocks/>
                  <a:endCxn id="184" idx="2"/>
                </p:cNvCxnSpPr>
                <p:nvPr/>
              </p:nvCxnSpPr>
              <p:spPr>
                <a:xfrm>
                  <a:off x="4227674" y="1425994"/>
                  <a:ext cx="0" cy="1470975"/>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83" name="Straight Connector 182">
                  <a:extLst>
                    <a:ext uri="{FF2B5EF4-FFF2-40B4-BE49-F238E27FC236}">
                      <a16:creationId xmlns:a16="http://schemas.microsoft.com/office/drawing/2014/main" id="{B1897269-A245-3801-29B7-CC9D52EEB270}"/>
                    </a:ext>
                  </a:extLst>
                </p:cNvPr>
                <p:cNvCxnSpPr>
                  <a:cxnSpLocks/>
                </p:cNvCxnSpPr>
                <p:nvPr/>
              </p:nvCxnSpPr>
              <p:spPr>
                <a:xfrm flipH="1" flipV="1">
                  <a:off x="4314353" y="2977744"/>
                  <a:ext cx="604896" cy="4763"/>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184" name="Arc 183">
                  <a:extLst>
                    <a:ext uri="{FF2B5EF4-FFF2-40B4-BE49-F238E27FC236}">
                      <a16:creationId xmlns:a16="http://schemas.microsoft.com/office/drawing/2014/main" id="{6E90D894-05C0-1074-1A54-9F9E59C19032}"/>
                    </a:ext>
                  </a:extLst>
                </p:cNvPr>
                <p:cNvSpPr/>
                <p:nvPr/>
              </p:nvSpPr>
              <p:spPr>
                <a:xfrm rot="10800000">
                  <a:off x="4227674" y="2816194"/>
                  <a:ext cx="173358" cy="161550"/>
                </a:xfrm>
                <a:prstGeom prst="arc">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grpSp>
        </p:grpSp>
        <p:sp>
          <p:nvSpPr>
            <p:cNvPr id="121" name="Text Box 2">
              <a:extLst>
                <a:ext uri="{FF2B5EF4-FFF2-40B4-BE49-F238E27FC236}">
                  <a16:creationId xmlns:a16="http://schemas.microsoft.com/office/drawing/2014/main" id="{2FF59CC6-5C48-4EB5-A6A6-DD25D66E1930}"/>
                </a:ext>
              </a:extLst>
            </p:cNvPr>
            <p:cNvSpPr txBox="1">
              <a:spLocks noChangeArrowheads="1"/>
            </p:cNvSpPr>
            <p:nvPr/>
          </p:nvSpPr>
          <p:spPr bwMode="auto">
            <a:xfrm>
              <a:off x="2927656" y="5996708"/>
              <a:ext cx="1020554" cy="444705"/>
            </a:xfrm>
            <a:prstGeom prst="rect">
              <a:avLst/>
            </a:prstGeom>
            <a:noFill/>
            <a:ln>
              <a:no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PIC</a:t>
              </a:r>
              <a:endParaRPr kumimoji="0" lang="en-GB" sz="1400" b="0" i="0" u="none" strike="noStrike" cap="none" normalizeH="0" baseline="0" noProof="0" dirty="0">
                <a:ln>
                  <a:noFill/>
                </a:ln>
                <a:solidFill>
                  <a:schemeClr val="tx1"/>
                </a:solidFill>
                <a:effectLst/>
                <a:latin typeface="+mj-lt"/>
                <a:cs typeface="Times New Roman" panose="02020603050405020304" pitchFamily="18" charset="0"/>
              </a:endParaRPr>
            </a:p>
          </p:txBody>
        </p:sp>
        <p:sp>
          <p:nvSpPr>
            <p:cNvPr id="122" name="Text Box 2">
              <a:extLst>
                <a:ext uri="{FF2B5EF4-FFF2-40B4-BE49-F238E27FC236}">
                  <a16:creationId xmlns:a16="http://schemas.microsoft.com/office/drawing/2014/main" id="{79404EB8-5FB1-CA0F-7D05-FC6C9151F5FE}"/>
                </a:ext>
              </a:extLst>
            </p:cNvPr>
            <p:cNvSpPr txBox="1">
              <a:spLocks noChangeArrowheads="1"/>
            </p:cNvSpPr>
            <p:nvPr/>
          </p:nvSpPr>
          <p:spPr bwMode="auto">
            <a:xfrm>
              <a:off x="2589534" y="1799070"/>
              <a:ext cx="1482874" cy="811656"/>
            </a:xfrm>
            <a:prstGeom prst="rect">
              <a:avLst/>
            </a:prstGeom>
            <a:noFill/>
            <a:ln>
              <a:no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GB" sz="1400" b="1" dirty="0">
                  <a:solidFill>
                    <a:schemeClr val="accent1">
                      <a:lumMod val="75000"/>
                    </a:schemeClr>
                  </a:solidFill>
                  <a:latin typeface="+mj-lt"/>
                  <a:ea typeface="Calibri" panose="020F0502020204030204" pitchFamily="34" charset="0"/>
                  <a:cs typeface="Times New Roman" panose="02020603050405020304" pitchFamily="18" charset="0"/>
                </a:rPr>
                <a:t>waveguide</a:t>
              </a:r>
              <a:r>
                <a:rPr kumimoji="0" lang="en-GB" sz="1400" b="1" i="0" u="none" strike="noStrike" cap="none" normalizeH="0" baseline="0" noProof="0" dirty="0">
                  <a:ln>
                    <a:noFill/>
                  </a:ln>
                  <a:solidFill>
                    <a:schemeClr val="accent1">
                      <a:lumMod val="75000"/>
                    </a:schemeClr>
                  </a:solidFill>
                  <a:effectLst/>
                  <a:latin typeface="+mj-lt"/>
                  <a:ea typeface="Calibri" panose="020F0502020204030204" pitchFamily="34" charset="0"/>
                  <a:cs typeface="Times New Roman" panose="02020603050405020304"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noProof="0" dirty="0">
                  <a:ln>
                    <a:noFill/>
                  </a:ln>
                  <a:solidFill>
                    <a:schemeClr val="accent1">
                      <a:lumMod val="75000"/>
                    </a:schemeClr>
                  </a:solidFill>
                  <a:effectLst/>
                  <a:latin typeface="+mj-lt"/>
                  <a:ea typeface="Calibri" panose="020F0502020204030204" pitchFamily="34" charset="0"/>
                  <a:cs typeface="Times New Roman" panose="02020603050405020304" pitchFamily="18" charset="0"/>
                </a:rPr>
                <a:t>7.5 mm</a:t>
              </a:r>
              <a:endParaRPr kumimoji="0" lang="en-GB" sz="1400" b="0" i="0" u="none" strike="noStrike" cap="none" normalizeH="0" baseline="0" noProof="0" dirty="0">
                <a:ln>
                  <a:noFill/>
                </a:ln>
                <a:solidFill>
                  <a:schemeClr val="accent1">
                    <a:lumMod val="75000"/>
                  </a:schemeClr>
                </a:solidFill>
                <a:effectLst/>
                <a:latin typeface="+mj-lt"/>
                <a:cs typeface="Times New Roman" panose="02020603050405020304" pitchFamily="18" charset="0"/>
              </a:endParaRPr>
            </a:p>
          </p:txBody>
        </p:sp>
        <p:sp>
          <p:nvSpPr>
            <p:cNvPr id="123" name="Text Box 2">
              <a:extLst>
                <a:ext uri="{FF2B5EF4-FFF2-40B4-BE49-F238E27FC236}">
                  <a16:creationId xmlns:a16="http://schemas.microsoft.com/office/drawing/2014/main" id="{E009C538-42E1-7C8B-8683-1010B97607AE}"/>
                </a:ext>
              </a:extLst>
            </p:cNvPr>
            <p:cNvSpPr txBox="1">
              <a:spLocks noChangeArrowheads="1"/>
            </p:cNvSpPr>
            <p:nvPr/>
          </p:nvSpPr>
          <p:spPr bwMode="auto">
            <a:xfrm>
              <a:off x="5842499" y="1165765"/>
              <a:ext cx="1657726" cy="1022179"/>
            </a:xfrm>
            <a:prstGeom prst="rect">
              <a:avLst/>
            </a:prstGeom>
            <a:noFill/>
            <a:ln>
              <a:no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noProof="0" dirty="0">
                  <a:ln>
                    <a:noFill/>
                  </a:ln>
                  <a:solidFill>
                    <a:schemeClr val="accent2">
                      <a:lumMod val="75000"/>
                    </a:schemeClr>
                  </a:solidFill>
                  <a:effectLst/>
                  <a:latin typeface="+mj-lt"/>
                  <a:ea typeface="Calibri" panose="020F0502020204030204" pitchFamily="34" charset="0"/>
                  <a:cs typeface="Times New Roman" panose="02020603050405020304" pitchFamily="18" charset="0"/>
                </a:rPr>
                <a:t>24-ch</a:t>
              </a:r>
            </a:p>
            <a:p>
              <a:pPr marL="0" marR="0" lvl="0" indent="0" algn="ctr" defTabSz="914400" rtl="0" eaLnBrk="0" fontAlgn="base" latinLnBrk="0" hangingPunct="0">
                <a:lnSpc>
                  <a:spcPct val="100000"/>
                </a:lnSpc>
                <a:spcBef>
                  <a:spcPct val="0"/>
                </a:spcBef>
                <a:spcAft>
                  <a:spcPct val="0"/>
                </a:spcAft>
                <a:buClrTx/>
                <a:buSzTx/>
                <a:buFontTx/>
                <a:buNone/>
                <a:tabLst/>
              </a:pPr>
              <a:r>
                <a:rPr lang="en-GB" sz="1400" b="1" dirty="0">
                  <a:solidFill>
                    <a:schemeClr val="accent2">
                      <a:lumMod val="75000"/>
                    </a:schemeClr>
                  </a:solidFill>
                  <a:latin typeface="+mj-lt"/>
                  <a:ea typeface="Calibri" panose="020F0502020204030204" pitchFamily="34" charset="0"/>
                  <a:cs typeface="Times New Roman" panose="02020603050405020304" pitchFamily="18" charset="0"/>
                </a:rPr>
                <a:t>fiber-array</a:t>
              </a:r>
            </a:p>
            <a:p>
              <a:pPr marL="0" marR="0" lvl="0" indent="0" algn="ctr" defTabSz="914400" rtl="0" eaLnBrk="0" fontAlgn="base" latinLnBrk="0" hangingPunct="0">
                <a:lnSpc>
                  <a:spcPct val="100000"/>
                </a:lnSpc>
                <a:spcBef>
                  <a:spcPct val="0"/>
                </a:spcBef>
                <a:spcAft>
                  <a:spcPct val="0"/>
                </a:spcAft>
                <a:buClrTx/>
                <a:buSzTx/>
                <a:buFontTx/>
                <a:buNone/>
                <a:tabLst/>
              </a:pPr>
              <a:r>
                <a:rPr lang="en-GB" sz="1400" b="1" dirty="0">
                  <a:solidFill>
                    <a:schemeClr val="accent2">
                      <a:lumMod val="75000"/>
                    </a:schemeClr>
                  </a:solidFill>
                  <a:latin typeface="+mj-lt"/>
                  <a:ea typeface="Calibri" panose="020F0502020204030204" pitchFamily="34" charset="0"/>
                  <a:cs typeface="Times New Roman" panose="02020603050405020304" pitchFamily="18" charset="0"/>
                </a:rPr>
                <a:t>unit</a:t>
              </a:r>
              <a:endParaRPr kumimoji="0" lang="en-GB" sz="1400" b="0" i="0" u="none" strike="noStrike" cap="none" normalizeH="0" baseline="0" noProof="0" dirty="0">
                <a:ln>
                  <a:noFill/>
                </a:ln>
                <a:solidFill>
                  <a:schemeClr val="accent2">
                    <a:lumMod val="75000"/>
                  </a:schemeClr>
                </a:solidFill>
                <a:effectLst/>
                <a:latin typeface="+mj-lt"/>
                <a:cs typeface="Times New Roman" panose="02020603050405020304" pitchFamily="18" charset="0"/>
              </a:endParaRPr>
            </a:p>
          </p:txBody>
        </p:sp>
        <p:sp>
          <p:nvSpPr>
            <p:cNvPr id="124" name="Text Box 2">
              <a:extLst>
                <a:ext uri="{FF2B5EF4-FFF2-40B4-BE49-F238E27FC236}">
                  <a16:creationId xmlns:a16="http://schemas.microsoft.com/office/drawing/2014/main" id="{A45E3810-1290-96CA-4022-F2142661C42E}"/>
                </a:ext>
              </a:extLst>
            </p:cNvPr>
            <p:cNvSpPr txBox="1">
              <a:spLocks noChangeArrowheads="1"/>
            </p:cNvSpPr>
            <p:nvPr/>
          </p:nvSpPr>
          <p:spPr bwMode="auto">
            <a:xfrm>
              <a:off x="9844480" y="2409226"/>
              <a:ext cx="1485900" cy="128985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DFB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LASER</a:t>
              </a:r>
            </a:p>
            <a:p>
              <a:pPr marL="0" marR="0" lvl="0" indent="0" algn="ctr" defTabSz="914400" rtl="0" eaLnBrk="0" fontAlgn="base" latinLnBrk="0" hangingPunct="0">
                <a:lnSpc>
                  <a:spcPct val="100000"/>
                </a:lnSpc>
                <a:spcBef>
                  <a:spcPct val="0"/>
                </a:spcBef>
                <a:spcAft>
                  <a:spcPct val="0"/>
                </a:spcAft>
                <a:buClrTx/>
                <a:buSzTx/>
                <a:buFontTx/>
                <a:buNone/>
                <a:tabLst/>
              </a:pPr>
              <a:r>
                <a:rPr lang="en-GB" sz="1400" b="1" dirty="0">
                  <a:solidFill>
                    <a:schemeClr val="tx1"/>
                  </a:solidFill>
                  <a:latin typeface="+mj-lt"/>
                  <a:ea typeface="Calibri" panose="020F0502020204030204" pitchFamily="34" charset="0"/>
                  <a:cs typeface="Times New Roman" panose="02020603050405020304" pitchFamily="18" charset="0"/>
                </a:rPr>
                <a:t>1310 nm</a:t>
              </a:r>
              <a:endParaRPr kumimoji="0" lang="en-GB" sz="1400" b="0" i="0" u="none" strike="noStrike" cap="none" normalizeH="0" baseline="0" noProof="0" dirty="0">
                <a:ln>
                  <a:noFill/>
                </a:ln>
                <a:solidFill>
                  <a:schemeClr val="tx1"/>
                </a:solidFill>
                <a:effectLst/>
                <a:latin typeface="+mj-lt"/>
                <a:cs typeface="Times New Roman" panose="02020603050405020304" pitchFamily="18" charset="0"/>
              </a:endParaRPr>
            </a:p>
          </p:txBody>
        </p:sp>
        <p:cxnSp>
          <p:nvCxnSpPr>
            <p:cNvPr id="125" name="Straight Connector 124">
              <a:extLst>
                <a:ext uri="{FF2B5EF4-FFF2-40B4-BE49-F238E27FC236}">
                  <a16:creationId xmlns:a16="http://schemas.microsoft.com/office/drawing/2014/main" id="{005F7536-73CA-A0CF-76FE-8493E1ABBCCC}"/>
                </a:ext>
              </a:extLst>
            </p:cNvPr>
            <p:cNvCxnSpPr>
              <a:cxnSpLocks/>
              <a:stCxn id="124" idx="1"/>
            </p:cNvCxnSpPr>
            <p:nvPr/>
          </p:nvCxnSpPr>
          <p:spPr>
            <a:xfrm flipH="1">
              <a:off x="5932286" y="3054151"/>
              <a:ext cx="3912194" cy="0"/>
            </a:xfrm>
            <a:prstGeom prst="line">
              <a:avLst/>
            </a:prstGeom>
            <a:ln w="38100">
              <a:solidFill>
                <a:srgbClr val="D5BB48"/>
              </a:solidFill>
            </a:ln>
          </p:spPr>
          <p:style>
            <a:lnRef idx="2">
              <a:schemeClr val="accent1"/>
            </a:lnRef>
            <a:fillRef idx="0">
              <a:schemeClr val="accent1"/>
            </a:fillRef>
            <a:effectRef idx="1">
              <a:schemeClr val="accent1"/>
            </a:effectRef>
            <a:fontRef idx="minor">
              <a:schemeClr val="tx1"/>
            </a:fontRef>
          </p:style>
        </p:cxnSp>
        <p:sp>
          <p:nvSpPr>
            <p:cNvPr id="126" name="Oval 125">
              <a:extLst>
                <a:ext uri="{FF2B5EF4-FFF2-40B4-BE49-F238E27FC236}">
                  <a16:creationId xmlns:a16="http://schemas.microsoft.com/office/drawing/2014/main" id="{99259DB0-AEAE-CD78-E214-C8E9FF8C98E2}"/>
                </a:ext>
              </a:extLst>
            </p:cNvPr>
            <p:cNvSpPr/>
            <p:nvPr/>
          </p:nvSpPr>
          <p:spPr>
            <a:xfrm>
              <a:off x="8602274" y="2699743"/>
              <a:ext cx="302302" cy="302302"/>
            </a:xfrm>
            <a:prstGeom prst="ellipse">
              <a:avLst/>
            </a:prstGeom>
            <a:noFill/>
            <a:ln w="38100">
              <a:solidFill>
                <a:srgbClr val="0BA8B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Oval 126">
              <a:extLst>
                <a:ext uri="{FF2B5EF4-FFF2-40B4-BE49-F238E27FC236}">
                  <a16:creationId xmlns:a16="http://schemas.microsoft.com/office/drawing/2014/main" id="{10FB1248-EE2F-46D2-EA57-FCBFBB8A1DD7}"/>
                </a:ext>
              </a:extLst>
            </p:cNvPr>
            <p:cNvSpPr/>
            <p:nvPr/>
          </p:nvSpPr>
          <p:spPr>
            <a:xfrm>
              <a:off x="8299972" y="2699743"/>
              <a:ext cx="302302" cy="302302"/>
            </a:xfrm>
            <a:prstGeom prst="ellipse">
              <a:avLst/>
            </a:prstGeom>
            <a:noFill/>
            <a:ln w="38100">
              <a:solidFill>
                <a:srgbClr val="0BA8B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Oval 127">
              <a:extLst>
                <a:ext uri="{FF2B5EF4-FFF2-40B4-BE49-F238E27FC236}">
                  <a16:creationId xmlns:a16="http://schemas.microsoft.com/office/drawing/2014/main" id="{B7088F9C-DAA6-343C-B582-9658231EFFB7}"/>
                </a:ext>
              </a:extLst>
            </p:cNvPr>
            <p:cNvSpPr/>
            <p:nvPr/>
          </p:nvSpPr>
          <p:spPr>
            <a:xfrm>
              <a:off x="7997670" y="2699743"/>
              <a:ext cx="302302" cy="302302"/>
            </a:xfrm>
            <a:prstGeom prst="ellipse">
              <a:avLst/>
            </a:prstGeom>
            <a:noFill/>
            <a:ln w="38100">
              <a:solidFill>
                <a:srgbClr val="0BA8B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Text Box 2">
              <a:extLst>
                <a:ext uri="{FF2B5EF4-FFF2-40B4-BE49-F238E27FC236}">
                  <a16:creationId xmlns:a16="http://schemas.microsoft.com/office/drawing/2014/main" id="{9DC40AC0-E1C5-F289-9B00-42D263F90715}"/>
                </a:ext>
              </a:extLst>
            </p:cNvPr>
            <p:cNvSpPr txBox="1">
              <a:spLocks noChangeArrowheads="1"/>
            </p:cNvSpPr>
            <p:nvPr/>
          </p:nvSpPr>
          <p:spPr bwMode="auto">
            <a:xfrm>
              <a:off x="7451496" y="1972290"/>
              <a:ext cx="1999253" cy="773706"/>
            </a:xfrm>
            <a:prstGeom prst="rect">
              <a:avLst/>
            </a:prstGeom>
            <a:noFill/>
            <a:ln>
              <a:no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noProof="0" dirty="0">
                  <a:ln>
                    <a:noFill/>
                  </a:ln>
                  <a:solidFill>
                    <a:srgbClr val="0BA8BD"/>
                  </a:solidFill>
                  <a:effectLst/>
                  <a:latin typeface="+mj-lt"/>
                  <a:ea typeface="Calibri" panose="020F0502020204030204" pitchFamily="34" charset="0"/>
                  <a:cs typeface="Times New Roman" panose="02020603050405020304" pitchFamily="18" charset="0"/>
                </a:rPr>
                <a:t>polarization </a:t>
              </a:r>
              <a:r>
                <a:rPr lang="en-GB" sz="1400" b="1" dirty="0">
                  <a:solidFill>
                    <a:srgbClr val="0BA8BD"/>
                  </a:solidFill>
                  <a:latin typeface="+mj-lt"/>
                  <a:ea typeface="Calibri" panose="020F0502020204030204" pitchFamily="34" charset="0"/>
                  <a:cs typeface="Times New Roman" panose="02020603050405020304" pitchFamily="18" charset="0"/>
                </a:rPr>
                <a:t>controller</a:t>
              </a:r>
              <a:endParaRPr kumimoji="0" lang="en-GB" sz="1400" b="0" i="0" u="none" strike="noStrike" cap="none" normalizeH="0" baseline="0" noProof="0" dirty="0">
                <a:ln>
                  <a:noFill/>
                </a:ln>
                <a:solidFill>
                  <a:srgbClr val="0BA8BD"/>
                </a:solidFill>
                <a:effectLst/>
                <a:latin typeface="+mj-lt"/>
                <a:cs typeface="Times New Roman" panose="02020603050405020304" pitchFamily="18" charset="0"/>
              </a:endParaRPr>
            </a:p>
          </p:txBody>
        </p:sp>
        <p:sp>
          <p:nvSpPr>
            <p:cNvPr id="130" name="Text Box 2">
              <a:extLst>
                <a:ext uri="{FF2B5EF4-FFF2-40B4-BE49-F238E27FC236}">
                  <a16:creationId xmlns:a16="http://schemas.microsoft.com/office/drawing/2014/main" id="{9B0966C5-3E2C-B516-EAAD-BFA851A9AA18}"/>
                </a:ext>
              </a:extLst>
            </p:cNvPr>
            <p:cNvSpPr txBox="1">
              <a:spLocks noChangeArrowheads="1"/>
            </p:cNvSpPr>
            <p:nvPr/>
          </p:nvSpPr>
          <p:spPr bwMode="auto">
            <a:xfrm>
              <a:off x="9844480" y="1167658"/>
              <a:ext cx="1485900" cy="78219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LASER</a:t>
              </a:r>
            </a:p>
            <a:p>
              <a:pPr marL="0" marR="0" lvl="0" indent="0" algn="ctr" defTabSz="914400" rtl="0" eaLnBrk="0" fontAlgn="base" latinLnBrk="0" hangingPunct="0">
                <a:lnSpc>
                  <a:spcPct val="100000"/>
                </a:lnSpc>
                <a:spcBef>
                  <a:spcPct val="0"/>
                </a:spcBef>
                <a:spcAft>
                  <a:spcPct val="0"/>
                </a:spcAft>
                <a:buClrTx/>
                <a:buSzTx/>
                <a:buFontTx/>
                <a:buNone/>
                <a:tabLst/>
              </a:pPr>
              <a:r>
                <a:rPr lang="en-GB" sz="1400" b="1" dirty="0">
                  <a:solidFill>
                    <a:schemeClr val="tx1"/>
                  </a:solidFill>
                  <a:latin typeface="+mj-lt"/>
                  <a:ea typeface="Calibri" panose="020F0502020204030204" pitchFamily="34" charset="0"/>
                  <a:cs typeface="Times New Roman" panose="02020603050405020304" pitchFamily="18" charset="0"/>
                </a:rPr>
                <a:t>controller</a:t>
              </a:r>
              <a:endParaRPr kumimoji="0" lang="en-GB" sz="1400" b="0" i="0" u="none" strike="noStrike" cap="none" normalizeH="0" baseline="0" noProof="0" dirty="0">
                <a:ln>
                  <a:noFill/>
                </a:ln>
                <a:solidFill>
                  <a:schemeClr val="tx1"/>
                </a:solidFill>
                <a:effectLst/>
                <a:latin typeface="+mj-lt"/>
                <a:cs typeface="Times New Roman" panose="02020603050405020304" pitchFamily="18" charset="0"/>
              </a:endParaRPr>
            </a:p>
          </p:txBody>
        </p:sp>
        <p:cxnSp>
          <p:nvCxnSpPr>
            <p:cNvPr id="131" name="Straight Connector 130">
              <a:extLst>
                <a:ext uri="{FF2B5EF4-FFF2-40B4-BE49-F238E27FC236}">
                  <a16:creationId xmlns:a16="http://schemas.microsoft.com/office/drawing/2014/main" id="{795F1FC9-47A1-5243-7B75-AA833E6C5C25}"/>
                </a:ext>
              </a:extLst>
            </p:cNvPr>
            <p:cNvCxnSpPr>
              <a:cxnSpLocks/>
              <a:stCxn id="130" idx="2"/>
              <a:endCxn id="124" idx="0"/>
            </p:cNvCxnSpPr>
            <p:nvPr/>
          </p:nvCxnSpPr>
          <p:spPr>
            <a:xfrm>
              <a:off x="10587430" y="1949848"/>
              <a:ext cx="0" cy="459378"/>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32" name="Rectangle 131">
              <a:extLst>
                <a:ext uri="{FF2B5EF4-FFF2-40B4-BE49-F238E27FC236}">
                  <a16:creationId xmlns:a16="http://schemas.microsoft.com/office/drawing/2014/main" id="{ED02E40E-B397-462E-4E4A-32634C1B0108}"/>
                </a:ext>
              </a:extLst>
            </p:cNvPr>
            <p:cNvSpPr/>
            <p:nvPr/>
          </p:nvSpPr>
          <p:spPr>
            <a:xfrm>
              <a:off x="4907985" y="1600564"/>
              <a:ext cx="1020428" cy="4534188"/>
            </a:xfrm>
            <a:prstGeom prst="rect">
              <a:avLst/>
            </a:prstGeom>
            <a:solidFill>
              <a:schemeClr val="accent2">
                <a:lumMod val="20000"/>
                <a:lumOff val="80000"/>
                <a:alpha val="25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3" name="Straight Connector 132">
              <a:extLst>
                <a:ext uri="{FF2B5EF4-FFF2-40B4-BE49-F238E27FC236}">
                  <a16:creationId xmlns:a16="http://schemas.microsoft.com/office/drawing/2014/main" id="{94014EA6-BCA0-EED7-3DDE-EC81A1EAAC00}"/>
                </a:ext>
              </a:extLst>
            </p:cNvPr>
            <p:cNvCxnSpPr>
              <a:cxnSpLocks/>
            </p:cNvCxnSpPr>
            <p:nvPr/>
          </p:nvCxnSpPr>
          <p:spPr>
            <a:xfrm>
              <a:off x="5014913" y="18286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191E18DE-2A65-8365-2358-16A2CF01E6D7}"/>
                </a:ext>
              </a:extLst>
            </p:cNvPr>
            <p:cNvCxnSpPr>
              <a:cxnSpLocks/>
            </p:cNvCxnSpPr>
            <p:nvPr/>
          </p:nvCxnSpPr>
          <p:spPr>
            <a:xfrm>
              <a:off x="5014913" y="20086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6F744327-A6D6-FE2E-5431-43039E36B80E}"/>
                </a:ext>
              </a:extLst>
            </p:cNvPr>
            <p:cNvCxnSpPr>
              <a:cxnSpLocks/>
            </p:cNvCxnSpPr>
            <p:nvPr/>
          </p:nvCxnSpPr>
          <p:spPr>
            <a:xfrm>
              <a:off x="5014913" y="21886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36" name="Straight Connector 135">
              <a:extLst>
                <a:ext uri="{FF2B5EF4-FFF2-40B4-BE49-F238E27FC236}">
                  <a16:creationId xmlns:a16="http://schemas.microsoft.com/office/drawing/2014/main" id="{0D54A319-63C7-55D6-B4E7-144ABA35DAB6}"/>
                </a:ext>
              </a:extLst>
            </p:cNvPr>
            <p:cNvCxnSpPr>
              <a:cxnSpLocks/>
            </p:cNvCxnSpPr>
            <p:nvPr/>
          </p:nvCxnSpPr>
          <p:spPr>
            <a:xfrm>
              <a:off x="5014913" y="235765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37" name="Straight Connector 136">
              <a:extLst>
                <a:ext uri="{FF2B5EF4-FFF2-40B4-BE49-F238E27FC236}">
                  <a16:creationId xmlns:a16="http://schemas.microsoft.com/office/drawing/2014/main" id="{CB73B3F7-2999-3342-D915-33213E0B5CA9}"/>
                </a:ext>
              </a:extLst>
            </p:cNvPr>
            <p:cNvCxnSpPr>
              <a:cxnSpLocks/>
            </p:cNvCxnSpPr>
            <p:nvPr/>
          </p:nvCxnSpPr>
          <p:spPr>
            <a:xfrm>
              <a:off x="5014913" y="2527620"/>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38" name="Straight Connector 137">
              <a:extLst>
                <a:ext uri="{FF2B5EF4-FFF2-40B4-BE49-F238E27FC236}">
                  <a16:creationId xmlns:a16="http://schemas.microsoft.com/office/drawing/2014/main" id="{FD250CF4-A70F-4041-58CA-5BC8C81D5FBF}"/>
                </a:ext>
              </a:extLst>
            </p:cNvPr>
            <p:cNvCxnSpPr>
              <a:cxnSpLocks/>
            </p:cNvCxnSpPr>
            <p:nvPr/>
          </p:nvCxnSpPr>
          <p:spPr>
            <a:xfrm>
              <a:off x="5014913" y="27079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a:extLst>
                <a:ext uri="{FF2B5EF4-FFF2-40B4-BE49-F238E27FC236}">
                  <a16:creationId xmlns:a16="http://schemas.microsoft.com/office/drawing/2014/main" id="{302D1375-6564-7DE7-9B09-98F92CD3182A}"/>
                </a:ext>
              </a:extLst>
            </p:cNvPr>
            <p:cNvCxnSpPr>
              <a:cxnSpLocks/>
            </p:cNvCxnSpPr>
            <p:nvPr/>
          </p:nvCxnSpPr>
          <p:spPr>
            <a:xfrm>
              <a:off x="5014913" y="287765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a:extLst>
                <a:ext uri="{FF2B5EF4-FFF2-40B4-BE49-F238E27FC236}">
                  <a16:creationId xmlns:a16="http://schemas.microsoft.com/office/drawing/2014/main" id="{338C1504-B69A-56FB-BCB5-80BD8184B53A}"/>
                </a:ext>
              </a:extLst>
            </p:cNvPr>
            <p:cNvCxnSpPr>
              <a:cxnSpLocks/>
            </p:cNvCxnSpPr>
            <p:nvPr/>
          </p:nvCxnSpPr>
          <p:spPr>
            <a:xfrm>
              <a:off x="5014913" y="3054151"/>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1" name="Straight Connector 140">
              <a:extLst>
                <a:ext uri="{FF2B5EF4-FFF2-40B4-BE49-F238E27FC236}">
                  <a16:creationId xmlns:a16="http://schemas.microsoft.com/office/drawing/2014/main" id="{59C91DE8-F646-A292-AAFB-13585B6B5DF3}"/>
                </a:ext>
              </a:extLst>
            </p:cNvPr>
            <p:cNvCxnSpPr>
              <a:cxnSpLocks/>
            </p:cNvCxnSpPr>
            <p:nvPr/>
          </p:nvCxnSpPr>
          <p:spPr>
            <a:xfrm>
              <a:off x="5014913" y="3245682"/>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2" name="Straight Connector 141">
              <a:extLst>
                <a:ext uri="{FF2B5EF4-FFF2-40B4-BE49-F238E27FC236}">
                  <a16:creationId xmlns:a16="http://schemas.microsoft.com/office/drawing/2014/main" id="{DAC794EC-1FA8-D7B3-3055-22251AC4D895}"/>
                </a:ext>
              </a:extLst>
            </p:cNvPr>
            <p:cNvCxnSpPr>
              <a:cxnSpLocks/>
            </p:cNvCxnSpPr>
            <p:nvPr/>
          </p:nvCxnSpPr>
          <p:spPr>
            <a:xfrm>
              <a:off x="5014913" y="3416402"/>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a:extLst>
                <a:ext uri="{FF2B5EF4-FFF2-40B4-BE49-F238E27FC236}">
                  <a16:creationId xmlns:a16="http://schemas.microsoft.com/office/drawing/2014/main" id="{98D759D6-F7B7-9EC0-B380-125C8F6AB5CB}"/>
                </a:ext>
              </a:extLst>
            </p:cNvPr>
            <p:cNvCxnSpPr>
              <a:cxnSpLocks/>
            </p:cNvCxnSpPr>
            <p:nvPr/>
          </p:nvCxnSpPr>
          <p:spPr>
            <a:xfrm>
              <a:off x="5014913" y="359765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4" name="Straight Connector 143">
              <a:extLst>
                <a:ext uri="{FF2B5EF4-FFF2-40B4-BE49-F238E27FC236}">
                  <a16:creationId xmlns:a16="http://schemas.microsoft.com/office/drawing/2014/main" id="{F91B1B7F-7D58-B9A2-F659-858D5D85AC50}"/>
                </a:ext>
              </a:extLst>
            </p:cNvPr>
            <p:cNvCxnSpPr>
              <a:cxnSpLocks/>
            </p:cNvCxnSpPr>
            <p:nvPr/>
          </p:nvCxnSpPr>
          <p:spPr>
            <a:xfrm>
              <a:off x="5014913" y="377435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5" name="Straight Connector 144">
              <a:extLst>
                <a:ext uri="{FF2B5EF4-FFF2-40B4-BE49-F238E27FC236}">
                  <a16:creationId xmlns:a16="http://schemas.microsoft.com/office/drawing/2014/main" id="{80ECA11D-730D-E721-9E12-C394B25F7D33}"/>
                </a:ext>
              </a:extLst>
            </p:cNvPr>
            <p:cNvCxnSpPr>
              <a:cxnSpLocks/>
            </p:cNvCxnSpPr>
            <p:nvPr/>
          </p:nvCxnSpPr>
          <p:spPr>
            <a:xfrm>
              <a:off x="5014913" y="3954845"/>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D1FA2624-38A0-E705-6095-73E3FBBD63EC}"/>
                </a:ext>
              </a:extLst>
            </p:cNvPr>
            <p:cNvCxnSpPr>
              <a:cxnSpLocks/>
            </p:cNvCxnSpPr>
            <p:nvPr/>
          </p:nvCxnSpPr>
          <p:spPr>
            <a:xfrm>
              <a:off x="5014913" y="413765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18CC01CF-C9E6-C437-A10C-7A82DD1578E0}"/>
                </a:ext>
              </a:extLst>
            </p:cNvPr>
            <p:cNvCxnSpPr>
              <a:cxnSpLocks/>
            </p:cNvCxnSpPr>
            <p:nvPr/>
          </p:nvCxnSpPr>
          <p:spPr>
            <a:xfrm>
              <a:off x="5014913" y="431765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8" name="Straight Connector 147">
              <a:extLst>
                <a:ext uri="{FF2B5EF4-FFF2-40B4-BE49-F238E27FC236}">
                  <a16:creationId xmlns:a16="http://schemas.microsoft.com/office/drawing/2014/main" id="{D0C882D5-5800-0B9E-1E95-10D7E55656E8}"/>
                </a:ext>
              </a:extLst>
            </p:cNvPr>
            <p:cNvCxnSpPr>
              <a:cxnSpLocks/>
            </p:cNvCxnSpPr>
            <p:nvPr/>
          </p:nvCxnSpPr>
          <p:spPr>
            <a:xfrm>
              <a:off x="5014913" y="44867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9" name="Straight Connector 148">
              <a:extLst>
                <a:ext uri="{FF2B5EF4-FFF2-40B4-BE49-F238E27FC236}">
                  <a16:creationId xmlns:a16="http://schemas.microsoft.com/office/drawing/2014/main" id="{C5FADF9B-917E-BE83-C3AF-1AE5027B0C57}"/>
                </a:ext>
              </a:extLst>
            </p:cNvPr>
            <p:cNvCxnSpPr>
              <a:cxnSpLocks/>
            </p:cNvCxnSpPr>
            <p:nvPr/>
          </p:nvCxnSpPr>
          <p:spPr>
            <a:xfrm>
              <a:off x="5014913" y="4656883"/>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0" name="Straight Connector 149">
              <a:extLst>
                <a:ext uri="{FF2B5EF4-FFF2-40B4-BE49-F238E27FC236}">
                  <a16:creationId xmlns:a16="http://schemas.microsoft.com/office/drawing/2014/main" id="{8B24E90B-C685-4504-371E-9A4E7BCB37F4}"/>
                </a:ext>
              </a:extLst>
            </p:cNvPr>
            <p:cNvCxnSpPr>
              <a:cxnSpLocks/>
            </p:cNvCxnSpPr>
            <p:nvPr/>
          </p:nvCxnSpPr>
          <p:spPr>
            <a:xfrm>
              <a:off x="5014913" y="483695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1" name="Straight Connector 150">
              <a:extLst>
                <a:ext uri="{FF2B5EF4-FFF2-40B4-BE49-F238E27FC236}">
                  <a16:creationId xmlns:a16="http://schemas.microsoft.com/office/drawing/2014/main" id="{C1A4F8F8-7A42-2A9C-48FF-6311FB80A800}"/>
                </a:ext>
              </a:extLst>
            </p:cNvPr>
            <p:cNvCxnSpPr>
              <a:cxnSpLocks/>
            </p:cNvCxnSpPr>
            <p:nvPr/>
          </p:nvCxnSpPr>
          <p:spPr>
            <a:xfrm>
              <a:off x="5014913" y="50067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2" name="Straight Connector 151">
              <a:extLst>
                <a:ext uri="{FF2B5EF4-FFF2-40B4-BE49-F238E27FC236}">
                  <a16:creationId xmlns:a16="http://schemas.microsoft.com/office/drawing/2014/main" id="{6F951373-201E-5E0C-C0B6-ECD519550912}"/>
                </a:ext>
              </a:extLst>
            </p:cNvPr>
            <p:cNvCxnSpPr>
              <a:cxnSpLocks/>
            </p:cNvCxnSpPr>
            <p:nvPr/>
          </p:nvCxnSpPr>
          <p:spPr>
            <a:xfrm>
              <a:off x="5014913" y="5189902"/>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3" name="Straight Connector 152">
              <a:extLst>
                <a:ext uri="{FF2B5EF4-FFF2-40B4-BE49-F238E27FC236}">
                  <a16:creationId xmlns:a16="http://schemas.microsoft.com/office/drawing/2014/main" id="{4019F1A7-C9A6-2029-AB32-49A3BF00969C}"/>
                </a:ext>
              </a:extLst>
            </p:cNvPr>
            <p:cNvCxnSpPr>
              <a:cxnSpLocks/>
            </p:cNvCxnSpPr>
            <p:nvPr/>
          </p:nvCxnSpPr>
          <p:spPr>
            <a:xfrm>
              <a:off x="5014913" y="53667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4" name="Straight Connector 153">
              <a:extLst>
                <a:ext uri="{FF2B5EF4-FFF2-40B4-BE49-F238E27FC236}">
                  <a16:creationId xmlns:a16="http://schemas.microsoft.com/office/drawing/2014/main" id="{FDE3A5E0-9B40-F00E-2983-E5E84F424163}"/>
                </a:ext>
              </a:extLst>
            </p:cNvPr>
            <p:cNvCxnSpPr>
              <a:cxnSpLocks/>
            </p:cNvCxnSpPr>
            <p:nvPr/>
          </p:nvCxnSpPr>
          <p:spPr>
            <a:xfrm>
              <a:off x="5014913" y="55467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5" name="Straight Connector 154">
              <a:extLst>
                <a:ext uri="{FF2B5EF4-FFF2-40B4-BE49-F238E27FC236}">
                  <a16:creationId xmlns:a16="http://schemas.microsoft.com/office/drawing/2014/main" id="{54E65090-19C9-D5C0-69CF-45B18A166044}"/>
                </a:ext>
              </a:extLst>
            </p:cNvPr>
            <p:cNvCxnSpPr>
              <a:cxnSpLocks/>
            </p:cNvCxnSpPr>
            <p:nvPr/>
          </p:nvCxnSpPr>
          <p:spPr>
            <a:xfrm>
              <a:off x="5014913" y="57267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56" name="Straight Connector 155">
              <a:extLst>
                <a:ext uri="{FF2B5EF4-FFF2-40B4-BE49-F238E27FC236}">
                  <a16:creationId xmlns:a16="http://schemas.microsoft.com/office/drawing/2014/main" id="{50E1ACDB-FF1B-3642-56C8-384C44976FF5}"/>
                </a:ext>
              </a:extLst>
            </p:cNvPr>
            <p:cNvCxnSpPr>
              <a:cxnSpLocks/>
            </p:cNvCxnSpPr>
            <p:nvPr/>
          </p:nvCxnSpPr>
          <p:spPr>
            <a:xfrm>
              <a:off x="5014913" y="5906708"/>
              <a:ext cx="903300"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157" name="Arc 156">
              <a:extLst>
                <a:ext uri="{FF2B5EF4-FFF2-40B4-BE49-F238E27FC236}">
                  <a16:creationId xmlns:a16="http://schemas.microsoft.com/office/drawing/2014/main" id="{406341D3-EAC0-0C63-EB45-FB5738CB9F6B}"/>
                </a:ext>
              </a:extLst>
            </p:cNvPr>
            <p:cNvSpPr/>
            <p:nvPr/>
          </p:nvSpPr>
          <p:spPr>
            <a:xfrm>
              <a:off x="5739153" y="3415797"/>
              <a:ext cx="388720" cy="362243"/>
            </a:xfrm>
            <a:prstGeom prst="arc">
              <a:avLst/>
            </a:prstGeom>
            <a:ln w="38100">
              <a:solidFill>
                <a:srgbClr val="D5BB48"/>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cxnSp>
          <p:nvCxnSpPr>
            <p:cNvPr id="158" name="Straight Connector 157">
              <a:extLst>
                <a:ext uri="{FF2B5EF4-FFF2-40B4-BE49-F238E27FC236}">
                  <a16:creationId xmlns:a16="http://schemas.microsoft.com/office/drawing/2014/main" id="{ABBC9945-4441-92F3-39B8-CC19C482B4BE}"/>
                </a:ext>
              </a:extLst>
            </p:cNvPr>
            <p:cNvCxnSpPr>
              <a:cxnSpLocks/>
              <a:stCxn id="159" idx="2"/>
            </p:cNvCxnSpPr>
            <p:nvPr/>
          </p:nvCxnSpPr>
          <p:spPr>
            <a:xfrm flipV="1">
              <a:off x="6127873" y="3580989"/>
              <a:ext cx="0" cy="1727716"/>
            </a:xfrm>
            <a:prstGeom prst="line">
              <a:avLst/>
            </a:prstGeom>
            <a:ln w="38100">
              <a:solidFill>
                <a:srgbClr val="D5BB48"/>
              </a:solidFill>
            </a:ln>
          </p:spPr>
          <p:style>
            <a:lnRef idx="2">
              <a:schemeClr val="accent1"/>
            </a:lnRef>
            <a:fillRef idx="0">
              <a:schemeClr val="accent1"/>
            </a:fillRef>
            <a:effectRef idx="1">
              <a:schemeClr val="accent1"/>
            </a:effectRef>
            <a:fontRef idx="minor">
              <a:schemeClr val="tx1"/>
            </a:fontRef>
          </p:style>
        </p:cxnSp>
        <p:sp>
          <p:nvSpPr>
            <p:cNvPr id="159" name="Arc 158">
              <a:extLst>
                <a:ext uri="{FF2B5EF4-FFF2-40B4-BE49-F238E27FC236}">
                  <a16:creationId xmlns:a16="http://schemas.microsoft.com/office/drawing/2014/main" id="{8B3FC50F-2F4F-5A74-3687-8B1F4AC432F5}"/>
                </a:ext>
              </a:extLst>
            </p:cNvPr>
            <p:cNvSpPr/>
            <p:nvPr/>
          </p:nvSpPr>
          <p:spPr>
            <a:xfrm rot="10800000">
              <a:off x="6127873" y="5127584"/>
              <a:ext cx="388720" cy="362243"/>
            </a:xfrm>
            <a:prstGeom prst="arc">
              <a:avLst/>
            </a:prstGeom>
            <a:ln w="38100">
              <a:solidFill>
                <a:srgbClr val="D5BB48"/>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60" name="Text Box 2">
              <a:extLst>
                <a:ext uri="{FF2B5EF4-FFF2-40B4-BE49-F238E27FC236}">
                  <a16:creationId xmlns:a16="http://schemas.microsoft.com/office/drawing/2014/main" id="{E865D623-03AE-ACDC-7292-8A26002643B2}"/>
                </a:ext>
              </a:extLst>
            </p:cNvPr>
            <p:cNvSpPr txBox="1">
              <a:spLocks noChangeArrowheads="1"/>
            </p:cNvSpPr>
            <p:nvPr/>
          </p:nvSpPr>
          <p:spPr bwMode="auto">
            <a:xfrm>
              <a:off x="7267526" y="4844902"/>
              <a:ext cx="1485900" cy="128985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reference</a:t>
              </a:r>
            </a:p>
            <a:p>
              <a:pPr marL="0" marR="0" lvl="0" indent="0" algn="ctr" defTabSz="914400" rtl="0" eaLnBrk="0" fontAlgn="base" latinLnBrk="0" hangingPunct="0">
                <a:lnSpc>
                  <a:spcPct val="100000"/>
                </a:lnSpc>
                <a:spcBef>
                  <a:spcPct val="0"/>
                </a:spcBef>
                <a:spcAft>
                  <a:spcPct val="0"/>
                </a:spcAft>
                <a:buClrTx/>
                <a:buSzTx/>
                <a:buFontTx/>
                <a:buNone/>
                <a:tabLst/>
              </a:pPr>
              <a:r>
                <a:rPr lang="en-GB" sz="1400" b="1" dirty="0">
                  <a:solidFill>
                    <a:schemeClr val="tx1"/>
                  </a:solidFill>
                  <a:latin typeface="+mj-lt"/>
                  <a:ea typeface="Calibri" panose="020F0502020204030204" pitchFamily="34" charset="0"/>
                  <a:cs typeface="Times New Roman" panose="02020603050405020304" pitchFamily="18" charset="0"/>
                </a:rPr>
                <a:t>receiver</a:t>
              </a:r>
              <a:endParaRPr kumimoji="0" lang="en-GB" sz="1400" b="0" i="0" u="none" strike="noStrike" cap="none" normalizeH="0" baseline="0" noProof="0" dirty="0">
                <a:ln>
                  <a:noFill/>
                </a:ln>
                <a:solidFill>
                  <a:schemeClr val="tx1"/>
                </a:solidFill>
                <a:effectLst/>
                <a:latin typeface="+mj-lt"/>
                <a:cs typeface="Times New Roman" panose="02020603050405020304" pitchFamily="18" charset="0"/>
              </a:endParaRPr>
            </a:p>
          </p:txBody>
        </p:sp>
        <p:cxnSp>
          <p:nvCxnSpPr>
            <p:cNvPr id="161" name="Straight Connector 160">
              <a:extLst>
                <a:ext uri="{FF2B5EF4-FFF2-40B4-BE49-F238E27FC236}">
                  <a16:creationId xmlns:a16="http://schemas.microsoft.com/office/drawing/2014/main" id="{6E54AF4D-DE6E-0EC3-4845-6E3FD96DDB25}"/>
                </a:ext>
              </a:extLst>
            </p:cNvPr>
            <p:cNvCxnSpPr>
              <a:cxnSpLocks/>
              <a:stCxn id="159" idx="0"/>
              <a:endCxn id="160" idx="1"/>
            </p:cNvCxnSpPr>
            <p:nvPr/>
          </p:nvCxnSpPr>
          <p:spPr>
            <a:xfrm>
              <a:off x="6322233" y="5489827"/>
              <a:ext cx="945293" cy="0"/>
            </a:xfrm>
            <a:prstGeom prst="line">
              <a:avLst/>
            </a:prstGeom>
            <a:ln w="38100">
              <a:solidFill>
                <a:srgbClr val="D5BB48"/>
              </a:solidFill>
            </a:ln>
          </p:spPr>
          <p:style>
            <a:lnRef idx="2">
              <a:schemeClr val="accent1"/>
            </a:lnRef>
            <a:fillRef idx="0">
              <a:schemeClr val="accent1"/>
            </a:fillRef>
            <a:effectRef idx="1">
              <a:schemeClr val="accent1"/>
            </a:effectRef>
            <a:fontRef idx="minor">
              <a:schemeClr val="tx1"/>
            </a:fontRef>
          </p:style>
        </p:cxnSp>
        <p:sp>
          <p:nvSpPr>
            <p:cNvPr id="162" name="Text Box 2">
              <a:extLst>
                <a:ext uri="{FF2B5EF4-FFF2-40B4-BE49-F238E27FC236}">
                  <a16:creationId xmlns:a16="http://schemas.microsoft.com/office/drawing/2014/main" id="{C4081BCB-1C5E-3B17-DF81-F634D4176235}"/>
                </a:ext>
              </a:extLst>
            </p:cNvPr>
            <p:cNvSpPr txBox="1">
              <a:spLocks noChangeArrowheads="1"/>
            </p:cNvSpPr>
            <p:nvPr/>
          </p:nvSpPr>
          <p:spPr bwMode="auto">
            <a:xfrm>
              <a:off x="9319819" y="5141245"/>
              <a:ext cx="2010561" cy="70120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noProof="0" dirty="0">
                  <a:ln>
                    <a:noFill/>
                  </a:ln>
                  <a:solidFill>
                    <a:schemeClr val="tx1"/>
                  </a:solidFill>
                  <a:effectLst/>
                  <a:latin typeface="+mj-lt"/>
                  <a:ea typeface="Calibri" panose="020F0502020204030204" pitchFamily="34" charset="0"/>
                  <a:cs typeface="Times New Roman" panose="02020603050405020304" pitchFamily="18" charset="0"/>
                </a:rPr>
                <a:t>oscilloscope</a:t>
              </a:r>
              <a:endParaRPr kumimoji="0" lang="en-GB" sz="1400" b="0" i="0" u="none" strike="noStrike" cap="none" normalizeH="0" baseline="0" noProof="0" dirty="0">
                <a:ln>
                  <a:noFill/>
                </a:ln>
                <a:solidFill>
                  <a:schemeClr val="tx1"/>
                </a:solidFill>
                <a:effectLst/>
                <a:latin typeface="+mj-lt"/>
                <a:cs typeface="Times New Roman" panose="02020603050405020304" pitchFamily="18" charset="0"/>
              </a:endParaRPr>
            </a:p>
          </p:txBody>
        </p:sp>
        <p:cxnSp>
          <p:nvCxnSpPr>
            <p:cNvPr id="163" name="Straight Connector 162">
              <a:extLst>
                <a:ext uri="{FF2B5EF4-FFF2-40B4-BE49-F238E27FC236}">
                  <a16:creationId xmlns:a16="http://schemas.microsoft.com/office/drawing/2014/main" id="{8DC15096-B443-8294-7A34-95BD33353AB5}"/>
                </a:ext>
              </a:extLst>
            </p:cNvPr>
            <p:cNvCxnSpPr>
              <a:cxnSpLocks/>
              <a:stCxn id="162" idx="1"/>
              <a:endCxn id="160" idx="3"/>
            </p:cNvCxnSpPr>
            <p:nvPr/>
          </p:nvCxnSpPr>
          <p:spPr>
            <a:xfrm flipH="1" flipV="1">
              <a:off x="8753426" y="5489827"/>
              <a:ext cx="566393" cy="2022"/>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13" name="Rectangle 1">
            <a:extLst>
              <a:ext uri="{FF2B5EF4-FFF2-40B4-BE49-F238E27FC236}">
                <a16:creationId xmlns:a16="http://schemas.microsoft.com/office/drawing/2014/main" id="{FDC5DBE1-99AB-B3BF-3171-803903DD4B9C}"/>
              </a:ext>
            </a:extLst>
          </p:cNvPr>
          <p:cNvSpPr>
            <a:spLocks noChangeArrowheads="1"/>
          </p:cNvSpPr>
          <p:nvPr/>
        </p:nvSpPr>
        <p:spPr bwMode="auto">
          <a:xfrm rot="10800000" flipV="1">
            <a:off x="2751349" y="6180627"/>
            <a:ext cx="817322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dirty="0">
                <a:ln>
                  <a:noFill/>
                </a:ln>
                <a:solidFill>
                  <a:srgbClr val="0033A0"/>
                </a:solidFill>
                <a:effectLst/>
                <a:latin typeface="+mj-lt"/>
              </a:rPr>
              <a:t>This activity has received funding from the European Union's 2020 research and innovation programme under grant agreement No 101008126, corresponding to the </a:t>
            </a:r>
            <a:r>
              <a:rPr kumimoji="0" lang="en-US" altLang="en-US" sz="1400" b="1" i="1" u="none" strike="noStrike" cap="none" normalizeH="0" baseline="0" dirty="0">
                <a:ln>
                  <a:noFill/>
                </a:ln>
                <a:solidFill>
                  <a:srgbClr val="0033A0"/>
                </a:solidFill>
                <a:effectLst/>
                <a:latin typeface="+mj-lt"/>
              </a:rPr>
              <a:t>RADNEXT</a:t>
            </a:r>
            <a:r>
              <a:rPr kumimoji="0" lang="en-US" altLang="en-US" sz="1400" b="0" i="1" u="none" strike="noStrike" cap="none" normalizeH="0" baseline="0" dirty="0">
                <a:ln>
                  <a:noFill/>
                </a:ln>
                <a:solidFill>
                  <a:srgbClr val="0033A0"/>
                </a:solidFill>
                <a:effectLst/>
                <a:latin typeface="+mj-lt"/>
              </a:rPr>
              <a:t> project.</a:t>
            </a:r>
          </a:p>
        </p:txBody>
      </p:sp>
      <p:pic>
        <p:nvPicPr>
          <p:cNvPr id="215" name="Picture 214">
            <a:extLst>
              <a:ext uri="{FF2B5EF4-FFF2-40B4-BE49-F238E27FC236}">
                <a16:creationId xmlns:a16="http://schemas.microsoft.com/office/drawing/2014/main" id="{9385A60D-3B8C-E404-FBF0-8306EB1BFF6A}"/>
              </a:ext>
            </a:extLst>
          </p:cNvPr>
          <p:cNvPicPr>
            <a:picLocks noChangeAspect="1"/>
          </p:cNvPicPr>
          <p:nvPr/>
        </p:nvPicPr>
        <p:blipFill>
          <a:blip r:embed="rId5"/>
          <a:stretch>
            <a:fillRect/>
          </a:stretch>
        </p:blipFill>
        <p:spPr>
          <a:xfrm>
            <a:off x="457166" y="6147851"/>
            <a:ext cx="2156494" cy="588134"/>
          </a:xfrm>
          <a:prstGeom prst="rect">
            <a:avLst/>
          </a:prstGeom>
        </p:spPr>
      </p:pic>
    </p:spTree>
    <p:extLst>
      <p:ext uri="{BB962C8B-B14F-4D97-AF65-F5344CB8AC3E}">
        <p14:creationId xmlns:p14="http://schemas.microsoft.com/office/powerpoint/2010/main" val="19624829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0259DD-EFBC-09AA-2A6B-7050D7261620}"/>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8EED58FA-9ADD-D57D-B6BA-8CEE7F7AD5E7}"/>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25</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9F3D12CA-5BB2-EC3F-0089-A6CB35BA27F2}"/>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What is an OSET?</a:t>
            </a:r>
            <a:endParaRPr lang="en-GB" sz="2400" b="1" dirty="0">
              <a:solidFill>
                <a:srgbClr val="0033A0"/>
              </a:solidFill>
              <a:latin typeface="Optima" pitchFamily="2" charset="0"/>
              <a:cs typeface="Arial" panose="020B0604020202020204" pitchFamily="34" charset="0"/>
            </a:endParaRPr>
          </a:p>
        </p:txBody>
      </p:sp>
      <p:pic>
        <p:nvPicPr>
          <p:cNvPr id="14" name="Picture 13">
            <a:extLst>
              <a:ext uri="{FF2B5EF4-FFF2-40B4-BE49-F238E27FC236}">
                <a16:creationId xmlns:a16="http://schemas.microsoft.com/office/drawing/2014/main" id="{3C278611-2F4F-DAA8-D58F-C42BDACB5006}"/>
              </a:ext>
            </a:extLst>
          </p:cNvPr>
          <p:cNvPicPr>
            <a:picLocks noChangeAspect="1"/>
          </p:cNvPicPr>
          <p:nvPr/>
        </p:nvPicPr>
        <p:blipFill>
          <a:blip r:embed="rId2"/>
          <a:stretch>
            <a:fillRect/>
          </a:stretch>
        </p:blipFill>
        <p:spPr>
          <a:xfrm>
            <a:off x="7424863" y="1152697"/>
            <a:ext cx="4356100" cy="2661653"/>
          </a:xfrm>
          <a:prstGeom prst="rect">
            <a:avLst/>
          </a:prstGeom>
          <a:ln w="9525">
            <a:solidFill>
              <a:srgbClr val="FF0000"/>
            </a:solidFill>
          </a:ln>
        </p:spPr>
      </p:pic>
      <p:pic>
        <p:nvPicPr>
          <p:cNvPr id="50" name="Picture 49">
            <a:extLst>
              <a:ext uri="{FF2B5EF4-FFF2-40B4-BE49-F238E27FC236}">
                <a16:creationId xmlns:a16="http://schemas.microsoft.com/office/drawing/2014/main" id="{CF9F5046-2E28-BD65-DDB1-399674BB9491}"/>
              </a:ext>
            </a:extLst>
          </p:cNvPr>
          <p:cNvPicPr>
            <a:picLocks noChangeAspect="1"/>
          </p:cNvPicPr>
          <p:nvPr/>
        </p:nvPicPr>
        <p:blipFill>
          <a:blip r:embed="rId3"/>
          <a:stretch>
            <a:fillRect/>
          </a:stretch>
        </p:blipFill>
        <p:spPr>
          <a:xfrm>
            <a:off x="7421989" y="3918035"/>
            <a:ext cx="4358974" cy="2660418"/>
          </a:xfrm>
          <a:prstGeom prst="rect">
            <a:avLst/>
          </a:prstGeom>
          <a:ln w="9525">
            <a:noFill/>
          </a:ln>
        </p:spPr>
      </p:pic>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B83381A5-37DC-AE4F-356D-8D2BC0F84F7D}"/>
                  </a:ext>
                </a:extLst>
              </p:cNvPr>
              <p:cNvSpPr txBox="1"/>
              <p:nvPr/>
            </p:nvSpPr>
            <p:spPr>
              <a:xfrm>
                <a:off x="2374189" y="5982883"/>
                <a:ext cx="4234360" cy="584775"/>
              </a:xfrm>
              <a:prstGeom prst="rect">
                <a:avLst/>
              </a:prstGeom>
              <a:noFill/>
              <a:ln>
                <a:solidFill>
                  <a:srgbClr val="FF0000"/>
                </a:solidFill>
              </a:ln>
              <a:effectLst/>
            </p:spPr>
            <p:txBody>
              <a:bodyPr wrap="square" rtlCol="0" anchor="ctr">
                <a:spAutoFit/>
              </a:bodyPr>
              <a:lstStyle/>
              <a:p>
                <a:pPr algn="ctr">
                  <a:lnSpc>
                    <a:spcPct val="200000"/>
                  </a:lnSpc>
                </a:pPr>
                <a14:m>
                  <m:oMathPara xmlns:m="http://schemas.openxmlformats.org/officeDocument/2006/math">
                    <m:oMathParaPr>
                      <m:jc m:val="centerGroup"/>
                    </m:oMathParaPr>
                    <m:oMath xmlns:m="http://schemas.openxmlformats.org/officeDocument/2006/math">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𝑎𝑏𝑠𝑜𝑟𝑝𝑡𝑖𝑜𝑛</m:t>
                      </m:r>
                      <m:r>
                        <a:rPr lang="en-US" sz="1600" b="0" i="1" dirty="0" smtClean="0">
                          <a:latin typeface="Cambria Math" panose="02040503050406030204" pitchFamily="18" charset="0"/>
                          <a:ea typeface="Cambria Math" panose="02040503050406030204" pitchFamily="18" charset="0"/>
                          <a:cs typeface="Tahoma" panose="020B0604030504040204" pitchFamily="34" charset="0"/>
                        </a:rPr>
                        <m:t> (∆</m:t>
                      </m:r>
                      <m:r>
                        <a:rPr lang="en-US" sz="1600" i="1" dirty="0" smtClean="0">
                          <a:latin typeface="Cambria Math" panose="02040503050406030204" pitchFamily="18" charset="0"/>
                          <a:ea typeface="Cambria Math" panose="02040503050406030204" pitchFamily="18" charset="0"/>
                          <a:cs typeface="Tahoma" panose="020B0604030504040204" pitchFamily="34" charset="0"/>
                        </a:rPr>
                        <m:t>𝛼</m:t>
                      </m:r>
                      <m:r>
                        <a:rPr lang="en-US" sz="1600" b="0" i="1" dirty="0" smtClean="0">
                          <a:latin typeface="Cambria Math" panose="02040503050406030204" pitchFamily="18" charset="0"/>
                          <a:ea typeface="Cambria Math" panose="02040503050406030204" pitchFamily="18" charset="0"/>
                          <a:cs typeface="Tahoma" panose="020B0604030504040204" pitchFamily="34" charset="0"/>
                        </a:rPr>
                        <m:t>)</m:t>
                      </m:r>
                      <m:r>
                        <a:rPr lang="en-US" sz="1600" i="1" dirty="0">
                          <a:latin typeface="Cambria Math" panose="02040503050406030204" pitchFamily="18" charset="0"/>
                          <a:ea typeface="Cambria Math" panose="02040503050406030204" pitchFamily="18" charset="0"/>
                          <a:cs typeface="Tahoma" panose="020B0604030504040204" pitchFamily="34" charset="0"/>
                        </a:rPr>
                        <m:t>∝</m:t>
                      </m:r>
                      <m:d>
                        <m:dPr>
                          <m:ctrlPr>
                            <a:rPr lang="en-US" sz="1600" i="1" dirty="0">
                              <a:latin typeface="Cambria Math" panose="02040503050406030204" pitchFamily="18" charset="0"/>
                              <a:ea typeface="Cambria Math" panose="02040503050406030204" pitchFamily="18" charset="0"/>
                              <a:cs typeface="Tahoma" panose="020B0604030504040204" pitchFamily="34" charset="0"/>
                            </a:rPr>
                          </m:ctrlPr>
                        </m:dPr>
                        <m:e>
                          <m:r>
                            <a:rPr lang="en-US" sz="1600" i="1" dirty="0">
                              <a:latin typeface="Cambria Math" panose="02040503050406030204" pitchFamily="18" charset="0"/>
                              <a:ea typeface="Cambria Math" panose="02040503050406030204" pitchFamily="18" charset="0"/>
                              <a:cs typeface="Tahoma" panose="020B0604030504040204" pitchFamily="34" charset="0"/>
                            </a:rPr>
                            <m:t>∆</m:t>
                          </m:r>
                          <m:sSub>
                            <m:sSubPr>
                              <m:ctrlPr>
                                <a:rPr lang="en-US" sz="1600" i="1" dirty="0">
                                  <a:latin typeface="Cambria Math" panose="02040503050406030204" pitchFamily="18" charset="0"/>
                                  <a:ea typeface="Cambria Math" panose="02040503050406030204" pitchFamily="18" charset="0"/>
                                  <a:cs typeface="Tahoma" panose="020B0604030504040204" pitchFamily="34" charset="0"/>
                                </a:rPr>
                              </m:ctrlPr>
                            </m:sSubPr>
                            <m:e>
                              <m:r>
                                <a:rPr lang="en-US" sz="1600" i="1" dirty="0">
                                  <a:latin typeface="Cambria Math" panose="02040503050406030204" pitchFamily="18" charset="0"/>
                                  <a:ea typeface="Cambria Math" panose="02040503050406030204" pitchFamily="18" charset="0"/>
                                  <a:cs typeface="Tahoma" panose="020B0604030504040204" pitchFamily="34" charset="0"/>
                                </a:rPr>
                                <m:t>𝑁</m:t>
                              </m:r>
                            </m:e>
                            <m:sub>
                              <m:r>
                                <m:rPr>
                                  <m:sty m:val="p"/>
                                </m:rPr>
                                <a:rPr lang="en-US" sz="1600" dirty="0">
                                  <a:latin typeface="Cambria Math" panose="02040503050406030204" pitchFamily="18" charset="0"/>
                                  <a:ea typeface="Cambria Math" panose="02040503050406030204" pitchFamily="18" charset="0"/>
                                  <a:cs typeface="Tahoma" panose="020B0604030504040204" pitchFamily="34" charset="0"/>
                                </a:rPr>
                                <m:t>electron</m:t>
                              </m:r>
                              <m:r>
                                <a:rPr lang="en-US" sz="1600" i="1" dirty="0">
                                  <a:latin typeface="Cambria Math" panose="02040503050406030204" pitchFamily="18" charset="0"/>
                                  <a:ea typeface="Cambria Math" panose="02040503050406030204" pitchFamily="18" charset="0"/>
                                  <a:cs typeface="Tahoma" panose="020B0604030504040204" pitchFamily="34" charset="0"/>
                                </a:rPr>
                                <m:t>𝑠</m:t>
                              </m:r>
                            </m:sub>
                          </m:sSub>
                          <m:r>
                            <a:rPr lang="en-US" sz="1600" i="1" dirty="0">
                              <a:latin typeface="Cambria Math" panose="02040503050406030204" pitchFamily="18" charset="0"/>
                              <a:ea typeface="Cambria Math" panose="02040503050406030204" pitchFamily="18" charset="0"/>
                              <a:cs typeface="Tahoma" panose="020B0604030504040204" pitchFamily="34" charset="0"/>
                            </a:rPr>
                            <m:t>+∆</m:t>
                          </m:r>
                          <m:sSub>
                            <m:sSubPr>
                              <m:ctrlPr>
                                <a:rPr lang="en-US" sz="1600" i="1" dirty="0">
                                  <a:latin typeface="Cambria Math" panose="02040503050406030204" pitchFamily="18" charset="0"/>
                                  <a:ea typeface="Cambria Math" panose="02040503050406030204" pitchFamily="18" charset="0"/>
                                  <a:cs typeface="Tahoma" panose="020B0604030504040204" pitchFamily="34" charset="0"/>
                                </a:rPr>
                              </m:ctrlPr>
                            </m:sSubPr>
                            <m:e>
                              <m:r>
                                <a:rPr lang="en-US" sz="1600" i="1" dirty="0">
                                  <a:latin typeface="Cambria Math" panose="02040503050406030204" pitchFamily="18" charset="0"/>
                                  <a:ea typeface="Cambria Math" panose="02040503050406030204" pitchFamily="18" charset="0"/>
                                  <a:cs typeface="Tahoma" panose="020B0604030504040204" pitchFamily="34" charset="0"/>
                                </a:rPr>
                                <m:t>𝑁</m:t>
                              </m:r>
                            </m:e>
                            <m:sub>
                              <m:r>
                                <m:rPr>
                                  <m:sty m:val="p"/>
                                </m:rPr>
                                <a:rPr lang="en-US" sz="1600" dirty="0">
                                  <a:latin typeface="Cambria Math" panose="02040503050406030204" pitchFamily="18" charset="0"/>
                                  <a:ea typeface="Cambria Math" panose="02040503050406030204" pitchFamily="18" charset="0"/>
                                  <a:cs typeface="Tahoma" panose="020B0604030504040204" pitchFamily="34" charset="0"/>
                                </a:rPr>
                                <m:t>holes</m:t>
                              </m:r>
                            </m:sub>
                          </m:sSub>
                        </m:e>
                      </m:d>
                    </m:oMath>
                  </m:oMathPara>
                </a14:m>
                <a:endParaRPr lang="en-US" sz="1600" b="0" i="1" dirty="0">
                  <a:solidFill>
                    <a:schemeClr val="tx1"/>
                  </a:solidFill>
                  <a:latin typeface="Cambria Math" panose="02040503050406030204" pitchFamily="18" charset="0"/>
                  <a:ea typeface="Cambria Math" panose="02040503050406030204" pitchFamily="18" charset="0"/>
                  <a:cs typeface="Tahoma" panose="020B0604030504040204" pitchFamily="34" charset="0"/>
                </a:endParaRPr>
              </a:p>
            </p:txBody>
          </p:sp>
        </mc:Choice>
        <mc:Fallback xmlns="">
          <p:sp>
            <p:nvSpPr>
              <p:cNvPr id="63" name="TextBox 62">
                <a:extLst>
                  <a:ext uri="{FF2B5EF4-FFF2-40B4-BE49-F238E27FC236}">
                    <a16:creationId xmlns:a16="http://schemas.microsoft.com/office/drawing/2014/main" id="{B83381A5-37DC-AE4F-356D-8D2BC0F84F7D}"/>
                  </a:ext>
                </a:extLst>
              </p:cNvPr>
              <p:cNvSpPr txBox="1">
                <a:spLocks noRot="1" noChangeAspect="1" noMove="1" noResize="1" noEditPoints="1" noAdjustHandles="1" noChangeArrowheads="1" noChangeShapeType="1" noTextEdit="1"/>
              </p:cNvSpPr>
              <p:nvPr/>
            </p:nvSpPr>
            <p:spPr>
              <a:xfrm>
                <a:off x="2374189" y="5982883"/>
                <a:ext cx="4234360" cy="584775"/>
              </a:xfrm>
              <a:prstGeom prst="rect">
                <a:avLst/>
              </a:prstGeom>
              <a:blipFill>
                <a:blip r:embed="rId4"/>
                <a:stretch>
                  <a:fillRect/>
                </a:stretch>
              </a:blipFill>
              <a:ln>
                <a:solidFill>
                  <a:srgbClr val="FF0000"/>
                </a:solidFill>
              </a:ln>
              <a:effectLst/>
            </p:spPr>
            <p:txBody>
              <a:bodyPr/>
              <a:lstStyle/>
              <a:p>
                <a:r>
                  <a:rPr lang="en-GB">
                    <a:noFill/>
                  </a:rPr>
                  <a:t> </a:t>
                </a:r>
              </a:p>
            </p:txBody>
          </p:sp>
        </mc:Fallback>
      </mc:AlternateContent>
      <p:cxnSp>
        <p:nvCxnSpPr>
          <p:cNvPr id="65" name="Straight Arrow Connector 64">
            <a:extLst>
              <a:ext uri="{FF2B5EF4-FFF2-40B4-BE49-F238E27FC236}">
                <a16:creationId xmlns:a16="http://schemas.microsoft.com/office/drawing/2014/main" id="{9DF69D97-504C-E75C-39D1-0EF0F760206E}"/>
              </a:ext>
            </a:extLst>
          </p:cNvPr>
          <p:cNvCxnSpPr>
            <a:cxnSpLocks/>
          </p:cNvCxnSpPr>
          <p:nvPr/>
        </p:nvCxnSpPr>
        <p:spPr>
          <a:xfrm flipH="1">
            <a:off x="4640580" y="5630285"/>
            <a:ext cx="772001" cy="28283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5" name="Group 4">
            <a:extLst>
              <a:ext uri="{FF2B5EF4-FFF2-40B4-BE49-F238E27FC236}">
                <a16:creationId xmlns:a16="http://schemas.microsoft.com/office/drawing/2014/main" id="{739487E4-B4A5-FE49-4DAC-0512B1BD51BA}"/>
              </a:ext>
            </a:extLst>
          </p:cNvPr>
          <p:cNvGrpSpPr/>
          <p:nvPr/>
        </p:nvGrpSpPr>
        <p:grpSpPr>
          <a:xfrm>
            <a:off x="267454" y="1254472"/>
            <a:ext cx="5738294" cy="4083219"/>
            <a:chOff x="267454" y="869950"/>
            <a:chExt cx="6006346" cy="4273958"/>
          </a:xfrm>
        </p:grpSpPr>
        <p:grpSp>
          <p:nvGrpSpPr>
            <p:cNvPr id="56" name="Group 55">
              <a:extLst>
                <a:ext uri="{FF2B5EF4-FFF2-40B4-BE49-F238E27FC236}">
                  <a16:creationId xmlns:a16="http://schemas.microsoft.com/office/drawing/2014/main" id="{027EBA5C-5090-3C84-822C-14654D2ACF91}"/>
                </a:ext>
              </a:extLst>
            </p:cNvPr>
            <p:cNvGrpSpPr/>
            <p:nvPr/>
          </p:nvGrpSpPr>
          <p:grpSpPr>
            <a:xfrm>
              <a:off x="267454" y="869950"/>
              <a:ext cx="6006346" cy="4273958"/>
              <a:chOff x="534154" y="1390650"/>
              <a:chExt cx="6006346" cy="4273958"/>
            </a:xfrm>
          </p:grpSpPr>
          <p:pic>
            <p:nvPicPr>
              <p:cNvPr id="9" name="Picture 8">
                <a:extLst>
                  <a:ext uri="{FF2B5EF4-FFF2-40B4-BE49-F238E27FC236}">
                    <a16:creationId xmlns:a16="http://schemas.microsoft.com/office/drawing/2014/main" id="{4F6DB75E-0B8C-E88F-033E-469A6DD05422}"/>
                  </a:ext>
                </a:extLst>
              </p:cNvPr>
              <p:cNvPicPr>
                <a:picLocks noChangeAspect="1"/>
              </p:cNvPicPr>
              <p:nvPr/>
            </p:nvPicPr>
            <p:blipFill>
              <a:blip r:embed="rId5"/>
              <a:stretch>
                <a:fillRect/>
              </a:stretch>
            </p:blipFill>
            <p:spPr>
              <a:xfrm>
                <a:off x="534154" y="1390650"/>
                <a:ext cx="6006346" cy="4273958"/>
              </a:xfrm>
              <a:prstGeom prst="rect">
                <a:avLst/>
              </a:prstGeom>
            </p:spPr>
          </p:pic>
          <p:grpSp>
            <p:nvGrpSpPr>
              <p:cNvPr id="39" name="Group 38">
                <a:extLst>
                  <a:ext uri="{FF2B5EF4-FFF2-40B4-BE49-F238E27FC236}">
                    <a16:creationId xmlns:a16="http://schemas.microsoft.com/office/drawing/2014/main" id="{6DDA1DB9-341D-B268-9B38-273D289DE09D}"/>
                  </a:ext>
                </a:extLst>
              </p:cNvPr>
              <p:cNvGrpSpPr/>
              <p:nvPr/>
            </p:nvGrpSpPr>
            <p:grpSpPr>
              <a:xfrm>
                <a:off x="801989" y="2901381"/>
                <a:ext cx="4153392" cy="913929"/>
                <a:chOff x="801989" y="2901381"/>
                <a:chExt cx="4153392" cy="913929"/>
              </a:xfrm>
            </p:grpSpPr>
            <p:sp>
              <p:nvSpPr>
                <p:cNvPr id="22" name="TextBox 21">
                  <a:extLst>
                    <a:ext uri="{FF2B5EF4-FFF2-40B4-BE49-F238E27FC236}">
                      <a16:creationId xmlns:a16="http://schemas.microsoft.com/office/drawing/2014/main" id="{03F45B26-C2FC-031A-67E4-411A84C0149B}"/>
                    </a:ext>
                  </a:extLst>
                </p:cNvPr>
                <p:cNvSpPr txBox="1"/>
                <p:nvPr/>
              </p:nvSpPr>
              <p:spPr>
                <a:xfrm>
                  <a:off x="801989" y="2901381"/>
                  <a:ext cx="1019909" cy="322154"/>
                </a:xfrm>
                <a:prstGeom prst="rect">
                  <a:avLst/>
                </a:prstGeom>
                <a:noFill/>
              </p:spPr>
              <p:txBody>
                <a:bodyPr wrap="square" rtlCol="0" anchor="ctr">
                  <a:spAutoFit/>
                </a:bodyPr>
                <a:lstStyle/>
                <a:p>
                  <a:pPr algn="ctr"/>
                  <a:r>
                    <a:rPr lang="en-US" sz="1400" b="1" dirty="0">
                      <a:latin typeface="+mj-lt"/>
                    </a:rPr>
                    <a:t>Ion strike</a:t>
                  </a:r>
                  <a:endParaRPr lang="en-GB" sz="1400" b="1" dirty="0">
                    <a:latin typeface="+mj-lt"/>
                  </a:endParaRPr>
                </a:p>
              </p:txBody>
            </p:sp>
            <p:cxnSp>
              <p:nvCxnSpPr>
                <p:cNvPr id="24" name="Straight Connector 23">
                  <a:extLst>
                    <a:ext uri="{FF2B5EF4-FFF2-40B4-BE49-F238E27FC236}">
                      <a16:creationId xmlns:a16="http://schemas.microsoft.com/office/drawing/2014/main" id="{C24D4F26-145A-2A9E-5DAC-F926B19275B7}"/>
                    </a:ext>
                  </a:extLst>
                </p:cNvPr>
                <p:cNvCxnSpPr>
                  <a:cxnSpLocks/>
                </p:cNvCxnSpPr>
                <p:nvPr/>
              </p:nvCxnSpPr>
              <p:spPr>
                <a:xfrm flipV="1">
                  <a:off x="1283846" y="3042689"/>
                  <a:ext cx="3500085" cy="772621"/>
                </a:xfrm>
                <a:prstGeom prst="line">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CC2CB5E-3D81-2496-6874-1A3638F6984F}"/>
                    </a:ext>
                  </a:extLst>
                </p:cNvPr>
                <p:cNvCxnSpPr>
                  <a:cxnSpLocks/>
                </p:cNvCxnSpPr>
                <p:nvPr/>
              </p:nvCxnSpPr>
              <p:spPr>
                <a:xfrm>
                  <a:off x="4776787" y="3042689"/>
                  <a:ext cx="178594" cy="290513"/>
                </a:xfrm>
                <a:prstGeom prst="line">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1ABC819-9B27-2319-9324-A3CAAABF0C6D}"/>
                    </a:ext>
                  </a:extLst>
                </p:cNvPr>
                <p:cNvCxnSpPr>
                  <a:cxnSpLocks/>
                </p:cNvCxnSpPr>
                <p:nvPr/>
              </p:nvCxnSpPr>
              <p:spPr>
                <a:xfrm flipV="1">
                  <a:off x="4866084" y="3333202"/>
                  <a:ext cx="89297" cy="26742"/>
                </a:xfrm>
                <a:prstGeom prst="line">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sp>
          <p:nvSpPr>
            <p:cNvPr id="68" name="TextBox 67">
              <a:extLst>
                <a:ext uri="{FF2B5EF4-FFF2-40B4-BE49-F238E27FC236}">
                  <a16:creationId xmlns:a16="http://schemas.microsoft.com/office/drawing/2014/main" id="{C184AC93-9FD5-54F8-B426-DC73AAE60543}"/>
                </a:ext>
              </a:extLst>
            </p:cNvPr>
            <p:cNvSpPr txBox="1"/>
            <p:nvPr/>
          </p:nvSpPr>
          <p:spPr>
            <a:xfrm>
              <a:off x="2482899" y="3116309"/>
              <a:ext cx="369012" cy="400110"/>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Si</a:t>
              </a:r>
              <a:endParaRPr lang="en-GB" sz="2000" b="1" dirty="0">
                <a:solidFill>
                  <a:schemeClr val="bg1"/>
                </a:solidFill>
                <a:latin typeface="+mj-lt"/>
                <a:cs typeface="Times New Roman" panose="02020603050405020304" pitchFamily="18" charset="0"/>
              </a:endParaRPr>
            </a:p>
          </p:txBody>
        </p:sp>
        <p:sp>
          <p:nvSpPr>
            <p:cNvPr id="69" name="TextBox 68">
              <a:extLst>
                <a:ext uri="{FF2B5EF4-FFF2-40B4-BE49-F238E27FC236}">
                  <a16:creationId xmlns:a16="http://schemas.microsoft.com/office/drawing/2014/main" id="{375D929D-020B-A5A0-5CFA-91B6B3122D49}"/>
                </a:ext>
              </a:extLst>
            </p:cNvPr>
            <p:cNvSpPr txBox="1"/>
            <p:nvPr/>
          </p:nvSpPr>
          <p:spPr>
            <a:xfrm>
              <a:off x="1662882" y="4350171"/>
              <a:ext cx="628698" cy="400110"/>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SiO</a:t>
              </a:r>
              <a:r>
                <a:rPr lang="en-US" sz="2000" b="1" baseline="-25000" dirty="0">
                  <a:solidFill>
                    <a:schemeClr val="bg1"/>
                  </a:solidFill>
                  <a:latin typeface="+mj-lt"/>
                  <a:cs typeface="Times New Roman" panose="02020603050405020304" pitchFamily="18" charset="0"/>
                </a:rPr>
                <a:t>2</a:t>
              </a:r>
              <a:endParaRPr lang="en-GB" sz="2000" b="1" dirty="0">
                <a:solidFill>
                  <a:schemeClr val="bg1"/>
                </a:solidFill>
                <a:latin typeface="+mj-lt"/>
                <a:cs typeface="Times New Roman" panose="02020603050405020304" pitchFamily="18" charset="0"/>
              </a:endParaRPr>
            </a:p>
          </p:txBody>
        </p:sp>
      </p:grpSp>
      <p:sp>
        <p:nvSpPr>
          <p:cNvPr id="70" name="TextBox 69">
            <a:extLst>
              <a:ext uri="{FF2B5EF4-FFF2-40B4-BE49-F238E27FC236}">
                <a16:creationId xmlns:a16="http://schemas.microsoft.com/office/drawing/2014/main" id="{61B14025-6F27-C1C9-E497-32BA4982AB3C}"/>
              </a:ext>
            </a:extLst>
          </p:cNvPr>
          <p:cNvSpPr txBox="1"/>
          <p:nvPr/>
        </p:nvSpPr>
        <p:spPr>
          <a:xfrm>
            <a:off x="11282108" y="2283468"/>
            <a:ext cx="369012" cy="400110"/>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Si</a:t>
            </a:r>
            <a:endParaRPr lang="en-GB" sz="2000" b="1" dirty="0">
              <a:solidFill>
                <a:schemeClr val="bg1"/>
              </a:solidFill>
              <a:latin typeface="+mj-lt"/>
              <a:cs typeface="Times New Roman" panose="02020603050405020304" pitchFamily="18" charset="0"/>
            </a:endParaRPr>
          </a:p>
        </p:txBody>
      </p:sp>
      <p:sp>
        <p:nvSpPr>
          <p:cNvPr id="71" name="TextBox 70">
            <a:extLst>
              <a:ext uri="{FF2B5EF4-FFF2-40B4-BE49-F238E27FC236}">
                <a16:creationId xmlns:a16="http://schemas.microsoft.com/office/drawing/2014/main" id="{B07128FF-3F28-7004-8BF3-48EC649152FC}"/>
              </a:ext>
            </a:extLst>
          </p:cNvPr>
          <p:cNvSpPr txBox="1"/>
          <p:nvPr/>
        </p:nvSpPr>
        <p:spPr>
          <a:xfrm>
            <a:off x="11152265" y="1254473"/>
            <a:ext cx="628698" cy="400110"/>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SiO</a:t>
            </a:r>
            <a:r>
              <a:rPr lang="en-US" sz="2000" b="1" baseline="-25000" dirty="0">
                <a:solidFill>
                  <a:schemeClr val="bg1"/>
                </a:solidFill>
                <a:latin typeface="+mj-lt"/>
                <a:cs typeface="Times New Roman" panose="02020603050405020304" pitchFamily="18" charset="0"/>
              </a:rPr>
              <a:t>2</a:t>
            </a:r>
            <a:endParaRPr lang="en-GB" sz="2000" b="1" dirty="0">
              <a:solidFill>
                <a:schemeClr val="bg1"/>
              </a:solidFill>
              <a:latin typeface="+mj-lt"/>
              <a:cs typeface="Times New Roman" panose="02020603050405020304" pitchFamily="18" charset="0"/>
            </a:endParaRPr>
          </a:p>
        </p:txBody>
      </p:sp>
      <p:cxnSp>
        <p:nvCxnSpPr>
          <p:cNvPr id="72" name="Straight Arrow Connector 71">
            <a:extLst>
              <a:ext uri="{FF2B5EF4-FFF2-40B4-BE49-F238E27FC236}">
                <a16:creationId xmlns:a16="http://schemas.microsoft.com/office/drawing/2014/main" id="{36A1EA10-9287-826D-E104-F304EF9A4D24}"/>
              </a:ext>
            </a:extLst>
          </p:cNvPr>
          <p:cNvCxnSpPr>
            <a:cxnSpLocks/>
          </p:cNvCxnSpPr>
          <p:nvPr/>
        </p:nvCxnSpPr>
        <p:spPr>
          <a:xfrm>
            <a:off x="1218730" y="3056447"/>
            <a:ext cx="630669" cy="239634"/>
          </a:xfrm>
          <a:prstGeom prst="straightConnector1">
            <a:avLst/>
          </a:prstGeom>
          <a:ln w="57150">
            <a:solidFill>
              <a:schemeClr val="bg1"/>
            </a:solidFill>
            <a:tailEnd type="triangle"/>
          </a:ln>
          <a:scene3d>
            <a:camera prst="perspectiveHeroicExtremeLeftFacing" fov="5100000">
              <a:rot lat="682041" lon="21222776" rev="21184403"/>
            </a:camera>
            <a:lightRig rig="threePt" dir="t"/>
          </a:scene3d>
          <a:sp3d>
            <a:bevelT h="38100"/>
            <a:bevelB h="38100"/>
          </a:sp3d>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32EBA765-85B6-5EB6-037B-E01F1F427752}"/>
              </a:ext>
            </a:extLst>
          </p:cNvPr>
          <p:cNvSpPr>
            <a:spLocks noChangeArrowheads="1"/>
          </p:cNvSpPr>
          <p:nvPr/>
        </p:nvSpPr>
        <p:spPr bwMode="auto">
          <a:xfrm rot="10800000" flipV="1">
            <a:off x="319445" y="885140"/>
            <a:ext cx="498769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b="0" u="none" strike="noStrike" cap="none" normalizeH="0" baseline="0" dirty="0">
                <a:ln>
                  <a:noFill/>
                </a:ln>
                <a:solidFill>
                  <a:schemeClr val="tx1"/>
                </a:solidFill>
                <a:effectLst/>
                <a:latin typeface="+mj-lt"/>
              </a:rPr>
              <a:t>OSET: single-event transient in the optical domain</a:t>
            </a:r>
          </a:p>
        </p:txBody>
      </p:sp>
      <p:cxnSp>
        <p:nvCxnSpPr>
          <p:cNvPr id="41" name="Straight Connector 40">
            <a:extLst>
              <a:ext uri="{FF2B5EF4-FFF2-40B4-BE49-F238E27FC236}">
                <a16:creationId xmlns:a16="http://schemas.microsoft.com/office/drawing/2014/main" id="{F3186728-8756-4C58-9E21-5FD4EDCBCF71}"/>
              </a:ext>
            </a:extLst>
          </p:cNvPr>
          <p:cNvCxnSpPr>
            <a:cxnSpLocks/>
          </p:cNvCxnSpPr>
          <p:nvPr/>
        </p:nvCxnSpPr>
        <p:spPr>
          <a:xfrm flipV="1">
            <a:off x="4327572" y="1152697"/>
            <a:ext cx="3097291" cy="1672564"/>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48FD318-8D32-A296-6104-1DC99790C718}"/>
              </a:ext>
            </a:extLst>
          </p:cNvPr>
          <p:cNvCxnSpPr>
            <a:cxnSpLocks/>
          </p:cNvCxnSpPr>
          <p:nvPr/>
        </p:nvCxnSpPr>
        <p:spPr>
          <a:xfrm>
            <a:off x="4491370" y="3117855"/>
            <a:ext cx="2930619" cy="696495"/>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2" name="TextBox 61">
                <a:extLst>
                  <a:ext uri="{FF2B5EF4-FFF2-40B4-BE49-F238E27FC236}">
                    <a16:creationId xmlns:a16="http://schemas.microsoft.com/office/drawing/2014/main" id="{B97A6C31-7221-CC4A-E8E2-74D485B4AE65}"/>
                  </a:ext>
                </a:extLst>
              </p:cNvPr>
              <p:cNvSpPr txBox="1"/>
              <p:nvPr/>
            </p:nvSpPr>
            <p:spPr>
              <a:xfrm>
                <a:off x="1948515" y="4784554"/>
                <a:ext cx="5085709" cy="1027589"/>
              </a:xfrm>
              <a:prstGeom prst="rect">
                <a:avLst/>
              </a:prstGeom>
              <a:noFill/>
              <a:ln>
                <a:noFill/>
              </a:ln>
              <a:effectLst/>
            </p:spPr>
            <p:txBody>
              <a:bodyPr wrap="square" rtlCol="0" anchor="ctr">
                <a:spAutoFit/>
              </a:bodyPr>
              <a:lstStyle/>
              <a:p>
                <a:pPr algn="ctr">
                  <a:lnSpc>
                    <a:spcPct val="200000"/>
                  </a:lnSpc>
                </a:pPr>
                <a14:m>
                  <m:oMathPara xmlns:m="http://schemas.openxmlformats.org/officeDocument/2006/math">
                    <m:oMathParaPr>
                      <m:jc m:val="center"/>
                    </m:oMathParaPr>
                    <m:oMath xmlns:m="http://schemas.openxmlformats.org/officeDocument/2006/math">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𝑛</m:t>
                      </m:r>
                      <m:d>
                        <m:d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dPr>
                        <m:e>
                          <m:r>
                            <a:rPr lang="en-US" sz="1600" b="0" i="1" dirty="0" smtClean="0">
                              <a:latin typeface="Cambria Math" panose="02040503050406030204" pitchFamily="18" charset="0"/>
                              <a:ea typeface="Cambria Math" panose="02040503050406030204" pitchFamily="18" charset="0"/>
                              <a:cs typeface="Tahoma" panose="020B0604030504040204" pitchFamily="34" charset="0"/>
                            </a:rPr>
                            <m:t>𝜆</m:t>
                          </m:r>
                          <m:r>
                            <a:rPr lang="en-US" sz="1600" b="0" i="1" dirty="0" smtClean="0">
                              <a:latin typeface="Cambria Math" panose="02040503050406030204" pitchFamily="18" charset="0"/>
                              <a:ea typeface="Cambria Math" panose="02040503050406030204" pitchFamily="18" charset="0"/>
                              <a:cs typeface="Tahoma" panose="020B0604030504040204" pitchFamily="34" charset="0"/>
                            </a:rPr>
                            <m:t>,</m:t>
                          </m:r>
                          <m:sSub>
                            <m:sSub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sSubPr>
                            <m:e>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𝑁</m:t>
                              </m:r>
                            </m:e>
                            <m:sub>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𝑒</m:t>
                              </m:r>
                            </m:sub>
                          </m:sSub>
                          <m:r>
                            <a:rPr lang="en-US" sz="1600" b="0" i="1" dirty="0" smtClean="0">
                              <a:latin typeface="Cambria Math" panose="02040503050406030204" pitchFamily="18" charset="0"/>
                              <a:ea typeface="Cambria Math" panose="02040503050406030204" pitchFamily="18" charset="0"/>
                              <a:cs typeface="Tahoma" panose="020B0604030504040204" pitchFamily="34" charset="0"/>
                            </a:rPr>
                            <m:t>,</m:t>
                          </m:r>
                          <m:sSub>
                            <m:sSub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sSubPr>
                            <m:e>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𝑁</m:t>
                              </m:r>
                            </m:e>
                            <m:sub>
                              <m:r>
                                <a:rPr lang="en-US" sz="1600" b="0" i="1" dirty="0" smtClean="0">
                                  <a:latin typeface="Cambria Math" panose="02040503050406030204" pitchFamily="18" charset="0"/>
                                  <a:ea typeface="Cambria Math" panose="02040503050406030204" pitchFamily="18" charset="0"/>
                                  <a:cs typeface="Tahoma" panose="020B0604030504040204" pitchFamily="34" charset="0"/>
                                </a:rPr>
                                <m:t>h</m:t>
                              </m:r>
                            </m:sub>
                          </m:sSub>
                        </m:e>
                      </m:d>
                      <m:r>
                        <a:rPr lang="en-US" sz="1600" b="0" i="1" dirty="0" smtClean="0">
                          <a:latin typeface="Cambria Math" panose="02040503050406030204" pitchFamily="18" charset="0"/>
                          <a:ea typeface="Cambria Math" panose="02040503050406030204" pitchFamily="18" charset="0"/>
                          <a:cs typeface="Tahoma" panose="020B0604030504040204" pitchFamily="34" charset="0"/>
                        </a:rPr>
                        <m:t>=</m:t>
                      </m:r>
                      <m:sSub>
                        <m:sSub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sSubPr>
                        <m:e>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𝑛</m:t>
                          </m:r>
                        </m:e>
                        <m:sub>
                          <m:r>
                            <a:rPr lang="en-US" sz="1600" b="0" i="1" dirty="0" smtClean="0">
                              <a:latin typeface="Cambria Math" panose="02040503050406030204" pitchFamily="18" charset="0"/>
                              <a:ea typeface="Cambria Math" panose="02040503050406030204" pitchFamily="18" charset="0"/>
                              <a:cs typeface="Tahoma" panose="020B0604030504040204" pitchFamily="34" charset="0"/>
                            </a:rPr>
                            <m:t>0</m:t>
                          </m:r>
                        </m:sub>
                      </m:sSub>
                      <m:d>
                        <m:d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dPr>
                        <m:e>
                          <m:r>
                            <a:rPr lang="en-US" sz="1600" b="0" i="1" dirty="0" smtClean="0">
                              <a:latin typeface="Cambria Math" panose="02040503050406030204" pitchFamily="18" charset="0"/>
                              <a:ea typeface="Cambria Math" panose="02040503050406030204" pitchFamily="18" charset="0"/>
                              <a:cs typeface="Tahoma" panose="020B0604030504040204" pitchFamily="34" charset="0"/>
                            </a:rPr>
                            <m:t>𝜆</m:t>
                          </m:r>
                        </m:e>
                      </m:d>
                      <m:r>
                        <a:rPr lang="en-US" sz="1600" b="0" i="1" dirty="0" smtClean="0">
                          <a:latin typeface="Cambria Math" panose="02040503050406030204" pitchFamily="18" charset="0"/>
                          <a:ea typeface="Cambria Math" panose="02040503050406030204" pitchFamily="18" charset="0"/>
                          <a:cs typeface="Tahoma" panose="020B0604030504040204" pitchFamily="34" charset="0"/>
                        </a:rPr>
                        <m:t>+</m:t>
                      </m:r>
                      <m:sSub>
                        <m:sSub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sSubPr>
                        <m:e>
                          <m:r>
                            <m:rPr>
                              <m:sty m:val="p"/>
                            </m:rPr>
                            <a:rPr lang="el-GR" sz="1600" b="0" i="1" dirty="0" smtClean="0">
                              <a:latin typeface="Cambria Math" panose="02040503050406030204" pitchFamily="18" charset="0"/>
                              <a:ea typeface="Cambria Math" panose="02040503050406030204" pitchFamily="18" charset="0"/>
                              <a:cs typeface="Tahoma" panose="020B0604030504040204" pitchFamily="34" charset="0"/>
                            </a:rPr>
                            <m:t>Δ</m:t>
                          </m:r>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𝑛</m:t>
                          </m:r>
                        </m:e>
                        <m:sub>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𝑓𝑐</m:t>
                          </m:r>
                        </m:sub>
                      </m:sSub>
                      <m:d>
                        <m:d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dPr>
                        <m:e>
                          <m:sSub>
                            <m:sSub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sSubPr>
                            <m:e>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𝑁</m:t>
                              </m:r>
                            </m:e>
                            <m:sub>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𝑒</m:t>
                              </m:r>
                            </m:sub>
                          </m:sSub>
                          <m:r>
                            <a:rPr lang="en-US" sz="1600" b="0" i="1" dirty="0" smtClean="0">
                              <a:latin typeface="Cambria Math" panose="02040503050406030204" pitchFamily="18" charset="0"/>
                              <a:ea typeface="Cambria Math" panose="02040503050406030204" pitchFamily="18" charset="0"/>
                              <a:cs typeface="Tahoma" panose="020B0604030504040204" pitchFamily="34" charset="0"/>
                            </a:rPr>
                            <m:t>,</m:t>
                          </m:r>
                          <m:sSub>
                            <m:sSub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sSubPr>
                            <m:e>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𝑁</m:t>
                              </m:r>
                            </m:e>
                            <m:sub>
                              <m:r>
                                <a:rPr lang="en-US" sz="1600" b="0" i="1" dirty="0" smtClean="0">
                                  <a:latin typeface="Cambria Math" panose="02040503050406030204" pitchFamily="18" charset="0"/>
                                  <a:ea typeface="Cambria Math" panose="02040503050406030204" pitchFamily="18" charset="0"/>
                                  <a:cs typeface="Tahoma" panose="020B0604030504040204" pitchFamily="34" charset="0"/>
                                </a:rPr>
                                <m:t>h</m:t>
                              </m:r>
                            </m:sub>
                          </m:sSub>
                        </m:e>
                      </m:d>
                      <m:r>
                        <a:rPr lang="en-US" sz="1600" b="0" i="1" dirty="0" smtClean="0">
                          <a:latin typeface="Cambria Math" panose="02040503050406030204" pitchFamily="18" charset="0"/>
                          <a:ea typeface="Cambria Math" panose="02040503050406030204" pitchFamily="18" charset="0"/>
                          <a:cs typeface="Tahoma" panose="020B0604030504040204" pitchFamily="34" charset="0"/>
                        </a:rPr>
                        <m:t>−</m:t>
                      </m:r>
                      <m:r>
                        <a:rPr lang="en-US" sz="1600" b="0" i="1" dirty="0" smtClean="0">
                          <a:latin typeface="Cambria Math" panose="02040503050406030204" pitchFamily="18" charset="0"/>
                          <a:ea typeface="Cambria Math" panose="02040503050406030204" pitchFamily="18" charset="0"/>
                          <a:cs typeface="Tahoma" panose="020B0604030504040204" pitchFamily="34" charset="0"/>
                        </a:rPr>
                        <m:t>𝑖</m:t>
                      </m:r>
                      <m:f>
                        <m:fPr>
                          <m:ctrlPr>
                            <a:rPr lang="en-US" sz="1600" b="0" i="1" dirty="0" smtClean="0">
                              <a:latin typeface="Cambria Math" panose="02040503050406030204" pitchFamily="18" charset="0"/>
                              <a:ea typeface="Cambria Math" panose="02040503050406030204" pitchFamily="18" charset="0"/>
                              <a:cs typeface="Tahoma" panose="020B0604030504040204" pitchFamily="34" charset="0"/>
                            </a:rPr>
                          </m:ctrlPr>
                        </m:fPr>
                        <m:num>
                          <m:r>
                            <a:rPr lang="en-US" sz="1600" b="0" i="1" dirty="0" smtClean="0">
                              <a:latin typeface="Cambria Math" panose="02040503050406030204" pitchFamily="18" charset="0"/>
                              <a:ea typeface="Cambria Math" panose="02040503050406030204" pitchFamily="18" charset="0"/>
                              <a:cs typeface="Tahoma" panose="020B0604030504040204" pitchFamily="34" charset="0"/>
                            </a:rPr>
                            <m:t>𝜆</m:t>
                          </m:r>
                        </m:num>
                        <m:den>
                          <m:r>
                            <a:rPr lang="en-US" sz="1600" b="0" i="1" dirty="0" smtClean="0">
                              <a:latin typeface="Cambria Math" panose="02040503050406030204" pitchFamily="18" charset="0"/>
                              <a:ea typeface="Cambria Math" panose="02040503050406030204" pitchFamily="18" charset="0"/>
                              <a:cs typeface="Tahoma" panose="020B0604030504040204" pitchFamily="34" charset="0"/>
                            </a:rPr>
                            <m:t>4</m:t>
                          </m:r>
                          <m:r>
                            <a:rPr lang="en-US" sz="1600" b="0" i="1" dirty="0" smtClean="0">
                              <a:latin typeface="Cambria Math" panose="02040503050406030204" pitchFamily="18" charset="0"/>
                              <a:ea typeface="Cambria Math" panose="02040503050406030204" pitchFamily="18" charset="0"/>
                              <a:cs typeface="Tahoma" panose="020B0604030504040204" pitchFamily="34" charset="0"/>
                            </a:rPr>
                            <m:t>𝜋</m:t>
                          </m:r>
                        </m:den>
                      </m:f>
                      <m:sSub>
                        <m:sSubPr>
                          <m:ctrlPr>
                            <a:rPr lang="en-US" sz="1600" i="1" dirty="0">
                              <a:latin typeface="Cambria Math" panose="02040503050406030204" pitchFamily="18" charset="0"/>
                              <a:ea typeface="Cambria Math" panose="02040503050406030204" pitchFamily="18" charset="0"/>
                              <a:cs typeface="Tahoma" panose="020B0604030504040204" pitchFamily="34" charset="0"/>
                            </a:rPr>
                          </m:ctrlPr>
                        </m:sSubPr>
                        <m:e>
                          <m:r>
                            <m:rPr>
                              <m:sty m:val="p"/>
                            </m:rPr>
                            <a:rPr lang="el-GR" sz="1600" i="1" dirty="0">
                              <a:latin typeface="Cambria Math" panose="02040503050406030204" pitchFamily="18" charset="0"/>
                              <a:ea typeface="Cambria Math" panose="02040503050406030204" pitchFamily="18" charset="0"/>
                              <a:cs typeface="Tahoma" panose="020B0604030504040204" pitchFamily="34" charset="0"/>
                            </a:rPr>
                            <m:t>Δ</m:t>
                          </m:r>
                          <m:r>
                            <a:rPr lang="el-GR" sz="1600" i="1" dirty="0" smtClean="0">
                              <a:latin typeface="Cambria Math" panose="02040503050406030204" pitchFamily="18" charset="0"/>
                              <a:ea typeface="Cambria Math" panose="02040503050406030204" pitchFamily="18" charset="0"/>
                              <a:cs typeface="Tahoma" panose="020B0604030504040204" pitchFamily="34" charset="0"/>
                            </a:rPr>
                            <m:t>𝛼</m:t>
                          </m:r>
                        </m:e>
                        <m:sub>
                          <m:r>
                            <a:rPr lang="en-US" sz="1600" i="1" dirty="0">
                              <a:latin typeface="Cambria Math" panose="02040503050406030204" pitchFamily="18" charset="0"/>
                              <a:ea typeface="Cambria Math" panose="02040503050406030204" pitchFamily="18" charset="0"/>
                              <a:cs typeface="Tahoma" panose="020B0604030504040204" pitchFamily="34" charset="0"/>
                            </a:rPr>
                            <m:t>𝑓𝑐</m:t>
                          </m:r>
                        </m:sub>
                      </m:sSub>
                      <m:d>
                        <m:dPr>
                          <m:ctrlPr>
                            <a:rPr lang="en-US" sz="1600" i="1" dirty="0">
                              <a:latin typeface="Cambria Math" panose="02040503050406030204" pitchFamily="18" charset="0"/>
                              <a:ea typeface="Cambria Math" panose="02040503050406030204" pitchFamily="18" charset="0"/>
                              <a:cs typeface="Tahoma" panose="020B0604030504040204" pitchFamily="34" charset="0"/>
                            </a:rPr>
                          </m:ctrlPr>
                        </m:dPr>
                        <m:e>
                          <m:sSub>
                            <m:sSubPr>
                              <m:ctrlPr>
                                <a:rPr lang="en-US" sz="1600" i="1" dirty="0">
                                  <a:latin typeface="Cambria Math" panose="02040503050406030204" pitchFamily="18" charset="0"/>
                                  <a:ea typeface="Cambria Math" panose="02040503050406030204" pitchFamily="18" charset="0"/>
                                  <a:cs typeface="Tahoma" panose="020B0604030504040204" pitchFamily="34" charset="0"/>
                                </a:rPr>
                              </m:ctrlPr>
                            </m:sSubPr>
                            <m:e>
                              <m:r>
                                <a:rPr lang="en-US" sz="1600" i="1" dirty="0">
                                  <a:latin typeface="Cambria Math" panose="02040503050406030204" pitchFamily="18" charset="0"/>
                                  <a:ea typeface="Cambria Math" panose="02040503050406030204" pitchFamily="18" charset="0"/>
                                  <a:cs typeface="Tahoma" panose="020B0604030504040204" pitchFamily="34" charset="0"/>
                                </a:rPr>
                                <m:t>𝑁</m:t>
                              </m:r>
                            </m:e>
                            <m:sub>
                              <m:r>
                                <a:rPr lang="en-US" sz="1600" i="1" dirty="0">
                                  <a:latin typeface="Cambria Math" panose="02040503050406030204" pitchFamily="18" charset="0"/>
                                  <a:ea typeface="Cambria Math" panose="02040503050406030204" pitchFamily="18" charset="0"/>
                                  <a:cs typeface="Tahoma" panose="020B0604030504040204" pitchFamily="34" charset="0"/>
                                </a:rPr>
                                <m:t>𝑒</m:t>
                              </m:r>
                            </m:sub>
                          </m:sSub>
                          <m:r>
                            <a:rPr lang="en-US" sz="1600" i="1" dirty="0">
                              <a:latin typeface="Cambria Math" panose="02040503050406030204" pitchFamily="18" charset="0"/>
                              <a:ea typeface="Cambria Math" panose="02040503050406030204" pitchFamily="18" charset="0"/>
                              <a:cs typeface="Tahoma" panose="020B0604030504040204" pitchFamily="34" charset="0"/>
                            </a:rPr>
                            <m:t>,</m:t>
                          </m:r>
                          <m:sSub>
                            <m:sSubPr>
                              <m:ctrlPr>
                                <a:rPr lang="en-US" sz="1600" i="1" dirty="0">
                                  <a:latin typeface="Cambria Math" panose="02040503050406030204" pitchFamily="18" charset="0"/>
                                  <a:ea typeface="Cambria Math" panose="02040503050406030204" pitchFamily="18" charset="0"/>
                                  <a:cs typeface="Tahoma" panose="020B0604030504040204" pitchFamily="34" charset="0"/>
                                </a:rPr>
                              </m:ctrlPr>
                            </m:sSubPr>
                            <m:e>
                              <m:r>
                                <a:rPr lang="en-US" sz="1600" i="1" dirty="0">
                                  <a:latin typeface="Cambria Math" panose="02040503050406030204" pitchFamily="18" charset="0"/>
                                  <a:ea typeface="Cambria Math" panose="02040503050406030204" pitchFamily="18" charset="0"/>
                                  <a:cs typeface="Tahoma" panose="020B0604030504040204" pitchFamily="34" charset="0"/>
                                </a:rPr>
                                <m:t>𝑁</m:t>
                              </m:r>
                            </m:e>
                            <m:sub>
                              <m:r>
                                <a:rPr lang="en-US" sz="1600" i="1" dirty="0">
                                  <a:latin typeface="Cambria Math" panose="02040503050406030204" pitchFamily="18" charset="0"/>
                                  <a:ea typeface="Cambria Math" panose="02040503050406030204" pitchFamily="18" charset="0"/>
                                  <a:cs typeface="Tahoma" panose="020B0604030504040204" pitchFamily="34" charset="0"/>
                                </a:rPr>
                                <m:t>h</m:t>
                              </m:r>
                            </m:sub>
                          </m:sSub>
                        </m:e>
                      </m:d>
                    </m:oMath>
                  </m:oMathPara>
                </a14:m>
                <a:endParaRPr lang="en-US" sz="1600" b="0" i="1" dirty="0">
                  <a:solidFill>
                    <a:schemeClr val="tx1"/>
                  </a:solidFill>
                  <a:latin typeface="Cambria Math" panose="02040503050406030204" pitchFamily="18" charset="0"/>
                  <a:ea typeface="Cambria Math" panose="02040503050406030204" pitchFamily="18" charset="0"/>
                  <a:cs typeface="Tahoma" panose="020B0604030504040204" pitchFamily="34" charset="0"/>
                </a:endParaRPr>
              </a:p>
            </p:txBody>
          </p:sp>
        </mc:Choice>
        <mc:Fallback xmlns="">
          <p:sp>
            <p:nvSpPr>
              <p:cNvPr id="62" name="TextBox 61">
                <a:extLst>
                  <a:ext uri="{FF2B5EF4-FFF2-40B4-BE49-F238E27FC236}">
                    <a16:creationId xmlns:a16="http://schemas.microsoft.com/office/drawing/2014/main" id="{B97A6C31-7221-CC4A-E8E2-74D485B4AE65}"/>
                  </a:ext>
                </a:extLst>
              </p:cNvPr>
              <p:cNvSpPr txBox="1">
                <a:spLocks noRot="1" noChangeAspect="1" noMove="1" noResize="1" noEditPoints="1" noAdjustHandles="1" noChangeArrowheads="1" noChangeShapeType="1" noTextEdit="1"/>
              </p:cNvSpPr>
              <p:nvPr/>
            </p:nvSpPr>
            <p:spPr>
              <a:xfrm>
                <a:off x="1948515" y="4784554"/>
                <a:ext cx="5085709" cy="1027589"/>
              </a:xfrm>
              <a:prstGeom prst="rect">
                <a:avLst/>
              </a:prstGeom>
              <a:blipFill>
                <a:blip r:embed="rId6"/>
                <a:stretch>
                  <a:fillRect/>
                </a:stretch>
              </a:blipFill>
              <a:ln>
                <a:noFill/>
              </a:ln>
              <a:effectLst/>
            </p:spPr>
            <p:txBody>
              <a:bodyPr/>
              <a:lstStyle/>
              <a:p>
                <a:r>
                  <a:rPr lang="en-GB">
                    <a:noFill/>
                  </a:rPr>
                  <a:t> </a:t>
                </a:r>
              </a:p>
            </p:txBody>
          </p:sp>
        </mc:Fallback>
      </mc:AlternateContent>
    </p:spTree>
    <p:extLst>
      <p:ext uri="{BB962C8B-B14F-4D97-AF65-F5344CB8AC3E}">
        <p14:creationId xmlns:p14="http://schemas.microsoft.com/office/powerpoint/2010/main" val="8560318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0378F-F420-7F29-61BA-B72EACF3630F}"/>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5ECECE2D-8EDD-65CF-3AD8-B1E36B795765}"/>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26</a:t>
            </a:fld>
            <a:endParaRPr lang="en-GB" sz="1200" dirty="0">
              <a:solidFill>
                <a:srgbClr val="0033A0"/>
              </a:solidFill>
              <a:latin typeface="+mj-lt"/>
            </a:endParaRPr>
          </a:p>
        </p:txBody>
      </p:sp>
      <p:grpSp>
        <p:nvGrpSpPr>
          <p:cNvPr id="15" name="Group 14">
            <a:extLst>
              <a:ext uri="{FF2B5EF4-FFF2-40B4-BE49-F238E27FC236}">
                <a16:creationId xmlns:a16="http://schemas.microsoft.com/office/drawing/2014/main" id="{3344E2B4-E8A9-1E2F-5940-63BC4BC9C065}"/>
              </a:ext>
            </a:extLst>
          </p:cNvPr>
          <p:cNvGrpSpPr/>
          <p:nvPr/>
        </p:nvGrpSpPr>
        <p:grpSpPr>
          <a:xfrm>
            <a:off x="321676" y="1101982"/>
            <a:ext cx="5160461" cy="3066730"/>
            <a:chOff x="321676" y="1035370"/>
            <a:chExt cx="5160461" cy="3066730"/>
          </a:xfrm>
        </p:grpSpPr>
        <p:sp>
          <p:nvSpPr>
            <p:cNvPr id="68" name="TextBox 67">
              <a:extLst>
                <a:ext uri="{FF2B5EF4-FFF2-40B4-BE49-F238E27FC236}">
                  <a16:creationId xmlns:a16="http://schemas.microsoft.com/office/drawing/2014/main" id="{54D2A19D-1978-9C99-4A6E-9D1F3392C899}"/>
                </a:ext>
              </a:extLst>
            </p:cNvPr>
            <p:cNvSpPr txBox="1"/>
            <p:nvPr/>
          </p:nvSpPr>
          <p:spPr>
            <a:xfrm>
              <a:off x="2482899" y="3116309"/>
              <a:ext cx="369012" cy="400110"/>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Si</a:t>
              </a:r>
              <a:endParaRPr lang="en-GB" sz="2000" b="1" dirty="0">
                <a:solidFill>
                  <a:schemeClr val="bg1"/>
                </a:solidFill>
                <a:latin typeface="+mj-lt"/>
                <a:cs typeface="Times New Roman" panose="02020603050405020304" pitchFamily="18" charset="0"/>
              </a:endParaRPr>
            </a:p>
          </p:txBody>
        </p:sp>
        <p:pic>
          <p:nvPicPr>
            <p:cNvPr id="5" name="Picture 4">
              <a:extLst>
                <a:ext uri="{FF2B5EF4-FFF2-40B4-BE49-F238E27FC236}">
                  <a16:creationId xmlns:a16="http://schemas.microsoft.com/office/drawing/2014/main" id="{B6E13E8F-7D24-2138-9F27-45E799306FFD}"/>
                </a:ext>
              </a:extLst>
            </p:cNvPr>
            <p:cNvPicPr>
              <a:picLocks noChangeAspect="1"/>
            </p:cNvPicPr>
            <p:nvPr/>
          </p:nvPicPr>
          <p:blipFill>
            <a:blip r:embed="rId2"/>
            <a:stretch>
              <a:fillRect/>
            </a:stretch>
          </p:blipFill>
          <p:spPr>
            <a:xfrm>
              <a:off x="321676" y="1035370"/>
              <a:ext cx="5160461" cy="3066730"/>
            </a:xfrm>
            <a:prstGeom prst="rect">
              <a:avLst/>
            </a:prstGeom>
          </p:spPr>
        </p:pic>
        <p:sp>
          <p:nvSpPr>
            <p:cNvPr id="6" name="TextBox 5">
              <a:extLst>
                <a:ext uri="{FF2B5EF4-FFF2-40B4-BE49-F238E27FC236}">
                  <a16:creationId xmlns:a16="http://schemas.microsoft.com/office/drawing/2014/main" id="{DCD06969-2BB8-D805-C54D-1F4EA4050D50}"/>
                </a:ext>
              </a:extLst>
            </p:cNvPr>
            <p:cNvSpPr txBox="1"/>
            <p:nvPr/>
          </p:nvSpPr>
          <p:spPr>
            <a:xfrm>
              <a:off x="321676" y="1035370"/>
              <a:ext cx="1930449" cy="646331"/>
            </a:xfrm>
            <a:prstGeom prst="rect">
              <a:avLst/>
            </a:prstGeom>
            <a:noFill/>
          </p:spPr>
          <p:txBody>
            <a:bodyPr wrap="square" rtlCol="0">
              <a:spAutoFit/>
            </a:bodyPr>
            <a:lstStyle/>
            <a:p>
              <a:r>
                <a:rPr lang="en-US" b="1" dirty="0">
                  <a:latin typeface="+mj-lt"/>
                </a:rPr>
                <a:t>Light propagation in the waveguide</a:t>
              </a:r>
              <a:endParaRPr lang="en-GB" b="1" dirty="0">
                <a:latin typeface="+mj-lt"/>
              </a:endParaRPr>
            </a:p>
          </p:txBody>
        </p:sp>
        <p:cxnSp>
          <p:nvCxnSpPr>
            <p:cNvPr id="8" name="Straight Arrow Connector 7">
              <a:extLst>
                <a:ext uri="{FF2B5EF4-FFF2-40B4-BE49-F238E27FC236}">
                  <a16:creationId xmlns:a16="http://schemas.microsoft.com/office/drawing/2014/main" id="{1B6EBC21-798B-EE08-DE96-10F0CD365408}"/>
                </a:ext>
              </a:extLst>
            </p:cNvPr>
            <p:cNvCxnSpPr>
              <a:cxnSpLocks/>
            </p:cNvCxnSpPr>
            <p:nvPr/>
          </p:nvCxnSpPr>
          <p:spPr>
            <a:xfrm>
              <a:off x="1374776" y="2464523"/>
              <a:ext cx="618331" cy="252546"/>
            </a:xfrm>
            <a:prstGeom prst="straightConnector1">
              <a:avLst/>
            </a:prstGeom>
            <a:ln w="57150">
              <a:solidFill>
                <a:schemeClr val="bg1"/>
              </a:solidFill>
              <a:tailEnd type="triangle"/>
            </a:ln>
            <a:scene3d>
              <a:camera prst="perspectiveHeroicExtremeLeftFacing" fov="5100000">
                <a:rot lat="191817" lon="18542501" rev="20825772"/>
              </a:camera>
              <a:lightRig rig="threePt" dir="t"/>
            </a:scene3d>
            <a:sp3d>
              <a:bevelT h="38100"/>
              <a:bevelB h="38100"/>
            </a:sp3d>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C749645-F8CF-C4CA-8F2E-90059120433D}"/>
                </a:ext>
              </a:extLst>
            </p:cNvPr>
            <p:cNvSpPr txBox="1"/>
            <p:nvPr/>
          </p:nvSpPr>
          <p:spPr>
            <a:xfrm>
              <a:off x="819808" y="2052164"/>
              <a:ext cx="1019908" cy="338554"/>
            </a:xfrm>
            <a:prstGeom prst="rect">
              <a:avLst/>
            </a:prstGeom>
            <a:noFill/>
          </p:spPr>
          <p:txBody>
            <a:bodyPr wrap="square" rtlCol="0" anchor="ctr">
              <a:spAutoFit/>
            </a:bodyPr>
            <a:lstStyle/>
            <a:p>
              <a:pPr algn="ctr"/>
              <a:r>
                <a:rPr lang="en-US" sz="1600" dirty="0">
                  <a:latin typeface="+mj-lt"/>
                </a:rPr>
                <a:t>Ion strike</a:t>
              </a:r>
              <a:endParaRPr lang="en-GB" sz="1600" dirty="0">
                <a:latin typeface="+mj-lt"/>
              </a:endParaRPr>
            </a:p>
          </p:txBody>
        </p:sp>
      </p:grpSp>
      <p:pic>
        <p:nvPicPr>
          <p:cNvPr id="13" name="Picture 12">
            <a:extLst>
              <a:ext uri="{FF2B5EF4-FFF2-40B4-BE49-F238E27FC236}">
                <a16:creationId xmlns:a16="http://schemas.microsoft.com/office/drawing/2014/main" id="{9566AF38-D906-DDC0-D5CD-EF07E6DEBD35}"/>
              </a:ext>
            </a:extLst>
          </p:cNvPr>
          <p:cNvPicPr>
            <a:picLocks noChangeAspect="1"/>
          </p:cNvPicPr>
          <p:nvPr/>
        </p:nvPicPr>
        <p:blipFill>
          <a:blip r:embed="rId3"/>
          <a:stretch>
            <a:fillRect/>
          </a:stretch>
        </p:blipFill>
        <p:spPr>
          <a:xfrm>
            <a:off x="6531562" y="1101983"/>
            <a:ext cx="5252920" cy="3212578"/>
          </a:xfrm>
          <a:prstGeom prst="rect">
            <a:avLst/>
          </a:prstGeom>
          <a:ln>
            <a:solidFill>
              <a:srgbClr val="FF0000"/>
            </a:solidFill>
          </a:ln>
        </p:spPr>
      </p:pic>
      <p:cxnSp>
        <p:nvCxnSpPr>
          <p:cNvPr id="16" name="Straight Connector 15">
            <a:extLst>
              <a:ext uri="{FF2B5EF4-FFF2-40B4-BE49-F238E27FC236}">
                <a16:creationId xmlns:a16="http://schemas.microsoft.com/office/drawing/2014/main" id="{95FED98C-05E0-6E54-211F-8B2625E3CC5E}"/>
              </a:ext>
            </a:extLst>
          </p:cNvPr>
          <p:cNvCxnSpPr>
            <a:cxnSpLocks/>
          </p:cNvCxnSpPr>
          <p:nvPr/>
        </p:nvCxnSpPr>
        <p:spPr>
          <a:xfrm flipV="1">
            <a:off x="740569" y="1302544"/>
            <a:ext cx="4243387" cy="2090737"/>
          </a:xfrm>
          <a:prstGeom prst="line">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BA82830-3A90-8E48-A2DF-79826565AC0E}"/>
              </a:ext>
            </a:extLst>
          </p:cNvPr>
          <p:cNvCxnSpPr>
            <a:cxnSpLocks/>
          </p:cNvCxnSpPr>
          <p:nvPr/>
        </p:nvCxnSpPr>
        <p:spPr>
          <a:xfrm>
            <a:off x="740569" y="3393281"/>
            <a:ext cx="16669" cy="523875"/>
          </a:xfrm>
          <a:prstGeom prst="line">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C43D03B-D7AD-CAFB-5A00-7EA8829C0CF2}"/>
              </a:ext>
            </a:extLst>
          </p:cNvPr>
          <p:cNvCxnSpPr>
            <a:cxnSpLocks/>
          </p:cNvCxnSpPr>
          <p:nvPr/>
        </p:nvCxnSpPr>
        <p:spPr>
          <a:xfrm flipV="1">
            <a:off x="757238" y="1101982"/>
            <a:ext cx="5774324" cy="2291299"/>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13BD5D0-2CC3-142D-6500-DC3F572DE9F0}"/>
              </a:ext>
            </a:extLst>
          </p:cNvPr>
          <p:cNvCxnSpPr>
            <a:cxnSpLocks/>
          </p:cNvCxnSpPr>
          <p:nvPr/>
        </p:nvCxnSpPr>
        <p:spPr>
          <a:xfrm>
            <a:off x="757238" y="3917156"/>
            <a:ext cx="5774324" cy="397405"/>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7E97D0A3-B9FF-FD1F-EF12-F01C51A5D9EA}"/>
              </a:ext>
            </a:extLst>
          </p:cNvPr>
          <p:cNvCxnSpPr>
            <a:cxnSpLocks/>
          </p:cNvCxnSpPr>
          <p:nvPr/>
        </p:nvCxnSpPr>
        <p:spPr>
          <a:xfrm flipV="1">
            <a:off x="808028" y="4759644"/>
            <a:ext cx="0" cy="178701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59" name="Straight Arrow Connector 58">
            <a:extLst>
              <a:ext uri="{FF2B5EF4-FFF2-40B4-BE49-F238E27FC236}">
                <a16:creationId xmlns:a16="http://schemas.microsoft.com/office/drawing/2014/main" id="{37308574-21EF-5F6E-D574-056E31BDB23F}"/>
              </a:ext>
            </a:extLst>
          </p:cNvPr>
          <p:cNvCxnSpPr>
            <a:cxnSpLocks/>
          </p:cNvCxnSpPr>
          <p:nvPr/>
        </p:nvCxnSpPr>
        <p:spPr>
          <a:xfrm>
            <a:off x="808028" y="6546654"/>
            <a:ext cx="4027910" cy="2650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28D6F57E-70A8-D174-DDFF-DAE70532DB9F}"/>
              </a:ext>
            </a:extLst>
          </p:cNvPr>
          <p:cNvSpPr txBox="1"/>
          <p:nvPr/>
        </p:nvSpPr>
        <p:spPr>
          <a:xfrm>
            <a:off x="-88085" y="4414021"/>
            <a:ext cx="1792225" cy="338554"/>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Output power</a:t>
            </a:r>
          </a:p>
        </p:txBody>
      </p:sp>
      <p:sp>
        <p:nvSpPr>
          <p:cNvPr id="61" name="TextBox 60">
            <a:extLst>
              <a:ext uri="{FF2B5EF4-FFF2-40B4-BE49-F238E27FC236}">
                <a16:creationId xmlns:a16="http://schemas.microsoft.com/office/drawing/2014/main" id="{95F17C66-BE79-E109-BF1C-D367AC923ADC}"/>
              </a:ext>
            </a:extLst>
          </p:cNvPr>
          <p:cNvSpPr txBox="1"/>
          <p:nvPr/>
        </p:nvSpPr>
        <p:spPr>
          <a:xfrm>
            <a:off x="4739219" y="6405513"/>
            <a:ext cx="833345" cy="338554"/>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Time</a:t>
            </a:r>
          </a:p>
        </p:txBody>
      </p:sp>
      <p:grpSp>
        <p:nvGrpSpPr>
          <p:cNvPr id="86" name="Group 85">
            <a:extLst>
              <a:ext uri="{FF2B5EF4-FFF2-40B4-BE49-F238E27FC236}">
                <a16:creationId xmlns:a16="http://schemas.microsoft.com/office/drawing/2014/main" id="{1A81910C-09EE-4DB0-264B-B5FBF4445892}"/>
              </a:ext>
            </a:extLst>
          </p:cNvPr>
          <p:cNvGrpSpPr/>
          <p:nvPr/>
        </p:nvGrpSpPr>
        <p:grpSpPr>
          <a:xfrm>
            <a:off x="819808" y="5038249"/>
            <a:ext cx="3618903" cy="1463277"/>
            <a:chOff x="1041205" y="5136355"/>
            <a:chExt cx="3618903" cy="1463277"/>
          </a:xfrm>
        </p:grpSpPr>
        <p:pic>
          <p:nvPicPr>
            <p:cNvPr id="64" name="Graphic 63">
              <a:extLst>
                <a:ext uri="{FF2B5EF4-FFF2-40B4-BE49-F238E27FC236}">
                  <a16:creationId xmlns:a16="http://schemas.microsoft.com/office/drawing/2014/main" id="{B3022531-CD18-5568-2BE1-6029B92BA477}"/>
                </a:ext>
              </a:extLst>
            </p:cNvPr>
            <p:cNvPicPr>
              <a:picLocks noChangeAspect="1"/>
            </p:cNvPicPr>
            <p:nvPr/>
          </p:nvPicPr>
          <p:blipFill>
            <a:blip r:embed="rId4">
              <a:extLst>
                <a:ext uri="{96DAC541-7B7A-43D3-8B79-37D633B846F1}">
                  <asvg:svgBlip xmlns:asvg="http://schemas.microsoft.com/office/drawing/2016/SVG/main" r:embed="rId5"/>
                </a:ext>
              </a:extLst>
            </a:blip>
            <a:srcRect t="15278" r="50059" b="35833"/>
            <a:stretch>
              <a:fillRect/>
            </a:stretch>
          </p:blipFill>
          <p:spPr>
            <a:xfrm>
              <a:off x="1817503" y="5136355"/>
              <a:ext cx="639948" cy="1463277"/>
            </a:xfrm>
            <a:prstGeom prst="rect">
              <a:avLst/>
            </a:prstGeom>
          </p:spPr>
        </p:pic>
        <p:sp>
          <p:nvSpPr>
            <p:cNvPr id="66" name="Freeform: Shape 65">
              <a:extLst>
                <a:ext uri="{FF2B5EF4-FFF2-40B4-BE49-F238E27FC236}">
                  <a16:creationId xmlns:a16="http://schemas.microsoft.com/office/drawing/2014/main" id="{492F9237-1025-4D86-8B76-E3B2DF91BD50}"/>
                </a:ext>
              </a:extLst>
            </p:cNvPr>
            <p:cNvSpPr/>
            <p:nvPr/>
          </p:nvSpPr>
          <p:spPr>
            <a:xfrm>
              <a:off x="1041205" y="5150493"/>
              <a:ext cx="809625" cy="14288"/>
            </a:xfrm>
            <a:custGeom>
              <a:avLst/>
              <a:gdLst>
                <a:gd name="connsiteX0" fmla="*/ 0 w 809625"/>
                <a:gd name="connsiteY0" fmla="*/ 11907 h 14288"/>
                <a:gd name="connsiteX1" fmla="*/ 109538 w 809625"/>
                <a:gd name="connsiteY1" fmla="*/ 4763 h 14288"/>
                <a:gd name="connsiteX2" fmla="*/ 245269 w 809625"/>
                <a:gd name="connsiteY2" fmla="*/ 2382 h 14288"/>
                <a:gd name="connsiteX3" fmla="*/ 428625 w 809625"/>
                <a:gd name="connsiteY3" fmla="*/ 0 h 14288"/>
                <a:gd name="connsiteX4" fmla="*/ 600075 w 809625"/>
                <a:gd name="connsiteY4" fmla="*/ 4763 h 14288"/>
                <a:gd name="connsiteX5" fmla="*/ 695325 w 809625"/>
                <a:gd name="connsiteY5" fmla="*/ 4763 h 14288"/>
                <a:gd name="connsiteX6" fmla="*/ 809625 w 809625"/>
                <a:gd name="connsiteY6" fmla="*/ 14288 h 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625" h="14288">
                  <a:moveTo>
                    <a:pt x="0" y="11907"/>
                  </a:moveTo>
                  <a:cubicBezTo>
                    <a:pt x="34330" y="9128"/>
                    <a:pt x="68660" y="6350"/>
                    <a:pt x="109538" y="4763"/>
                  </a:cubicBezTo>
                  <a:cubicBezTo>
                    <a:pt x="150416" y="3176"/>
                    <a:pt x="245269" y="2382"/>
                    <a:pt x="245269" y="2382"/>
                  </a:cubicBezTo>
                  <a:lnTo>
                    <a:pt x="428625" y="0"/>
                  </a:lnTo>
                  <a:cubicBezTo>
                    <a:pt x="487759" y="397"/>
                    <a:pt x="555625" y="3969"/>
                    <a:pt x="600075" y="4763"/>
                  </a:cubicBezTo>
                  <a:cubicBezTo>
                    <a:pt x="644525" y="5557"/>
                    <a:pt x="660400" y="3175"/>
                    <a:pt x="695325" y="4763"/>
                  </a:cubicBezTo>
                  <a:cubicBezTo>
                    <a:pt x="730250" y="6351"/>
                    <a:pt x="769937" y="10319"/>
                    <a:pt x="809625" y="14288"/>
                  </a:cubicBezTo>
                </a:path>
              </a:pathLst>
            </a:cu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Freeform: Shape 82">
              <a:extLst>
                <a:ext uri="{FF2B5EF4-FFF2-40B4-BE49-F238E27FC236}">
                  <a16:creationId xmlns:a16="http://schemas.microsoft.com/office/drawing/2014/main" id="{7136EF1B-42E8-989D-D66E-9FD9626850E7}"/>
                </a:ext>
              </a:extLst>
            </p:cNvPr>
            <p:cNvSpPr/>
            <p:nvPr/>
          </p:nvSpPr>
          <p:spPr>
            <a:xfrm>
              <a:off x="2447927" y="5150918"/>
              <a:ext cx="2212181" cy="1429388"/>
            </a:xfrm>
            <a:custGeom>
              <a:avLst/>
              <a:gdLst>
                <a:gd name="csX0" fmla="*/ 0 w 2212181"/>
                <a:gd name="csY0" fmla="*/ 1369218 h 1429388"/>
                <a:gd name="csX1" fmla="*/ 16669 w 2212181"/>
                <a:gd name="csY1" fmla="*/ 1428750 h 1429388"/>
                <a:gd name="csX2" fmla="*/ 50006 w 2212181"/>
                <a:gd name="csY2" fmla="*/ 1397793 h 1429388"/>
                <a:gd name="csX3" fmla="*/ 76200 w 2212181"/>
                <a:gd name="csY3" fmla="*/ 1352550 h 1429388"/>
                <a:gd name="csX4" fmla="*/ 123825 w 2212181"/>
                <a:gd name="csY4" fmla="*/ 1247775 h 1429388"/>
                <a:gd name="csX5" fmla="*/ 190500 w 2212181"/>
                <a:gd name="csY5" fmla="*/ 1078706 h 1429388"/>
                <a:gd name="csX6" fmla="*/ 297656 w 2212181"/>
                <a:gd name="csY6" fmla="*/ 821531 h 1429388"/>
                <a:gd name="csX7" fmla="*/ 407194 w 2212181"/>
                <a:gd name="csY7" fmla="*/ 597693 h 1429388"/>
                <a:gd name="csX8" fmla="*/ 497681 w 2212181"/>
                <a:gd name="csY8" fmla="*/ 450056 h 1429388"/>
                <a:gd name="csX9" fmla="*/ 626269 w 2212181"/>
                <a:gd name="csY9" fmla="*/ 302418 h 1429388"/>
                <a:gd name="csX10" fmla="*/ 812006 w 2212181"/>
                <a:gd name="csY10" fmla="*/ 150018 h 1429388"/>
                <a:gd name="csX11" fmla="*/ 912019 w 2212181"/>
                <a:gd name="csY11" fmla="*/ 88106 h 1429388"/>
                <a:gd name="csX12" fmla="*/ 1016794 w 2212181"/>
                <a:gd name="csY12" fmla="*/ 52387 h 1429388"/>
                <a:gd name="csX13" fmla="*/ 1104900 w 2212181"/>
                <a:gd name="csY13" fmla="*/ 26193 h 1429388"/>
                <a:gd name="csX14" fmla="*/ 1347788 w 2212181"/>
                <a:gd name="csY14" fmla="*/ 4762 h 1429388"/>
                <a:gd name="csX15" fmla="*/ 1633538 w 2212181"/>
                <a:gd name="csY15" fmla="*/ 4762 h 1429388"/>
                <a:gd name="csX16" fmla="*/ 1905000 w 2212181"/>
                <a:gd name="csY16" fmla="*/ 2381 h 1429388"/>
                <a:gd name="csX17" fmla="*/ 2212181 w 2212181"/>
                <a:gd name="csY17" fmla="*/ 0 h 14293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Lst>
              <a:rect l="l" t="t" r="r" b="b"/>
              <a:pathLst>
                <a:path w="2212181" h="1429388">
                  <a:moveTo>
                    <a:pt x="0" y="1369218"/>
                  </a:moveTo>
                  <a:cubicBezTo>
                    <a:pt x="4167" y="1396603"/>
                    <a:pt x="8335" y="1423988"/>
                    <a:pt x="16669" y="1428750"/>
                  </a:cubicBezTo>
                  <a:cubicBezTo>
                    <a:pt x="25003" y="1433512"/>
                    <a:pt x="40084" y="1410493"/>
                    <a:pt x="50006" y="1397793"/>
                  </a:cubicBezTo>
                  <a:cubicBezTo>
                    <a:pt x="59928" y="1385093"/>
                    <a:pt x="63897" y="1377553"/>
                    <a:pt x="76200" y="1352550"/>
                  </a:cubicBezTo>
                  <a:cubicBezTo>
                    <a:pt x="88503" y="1327547"/>
                    <a:pt x="104775" y="1293416"/>
                    <a:pt x="123825" y="1247775"/>
                  </a:cubicBezTo>
                  <a:cubicBezTo>
                    <a:pt x="142875" y="1202134"/>
                    <a:pt x="161528" y="1149747"/>
                    <a:pt x="190500" y="1078706"/>
                  </a:cubicBezTo>
                  <a:cubicBezTo>
                    <a:pt x="219472" y="1007665"/>
                    <a:pt x="261540" y="901700"/>
                    <a:pt x="297656" y="821531"/>
                  </a:cubicBezTo>
                  <a:cubicBezTo>
                    <a:pt x="333772" y="741362"/>
                    <a:pt x="373857" y="659605"/>
                    <a:pt x="407194" y="597693"/>
                  </a:cubicBezTo>
                  <a:cubicBezTo>
                    <a:pt x="440531" y="535781"/>
                    <a:pt x="461169" y="499268"/>
                    <a:pt x="497681" y="450056"/>
                  </a:cubicBezTo>
                  <a:cubicBezTo>
                    <a:pt x="534194" y="400843"/>
                    <a:pt x="573882" y="352424"/>
                    <a:pt x="626269" y="302418"/>
                  </a:cubicBezTo>
                  <a:cubicBezTo>
                    <a:pt x="678656" y="252412"/>
                    <a:pt x="764381" y="185737"/>
                    <a:pt x="812006" y="150018"/>
                  </a:cubicBezTo>
                  <a:cubicBezTo>
                    <a:pt x="859631" y="114299"/>
                    <a:pt x="877888" y="104378"/>
                    <a:pt x="912019" y="88106"/>
                  </a:cubicBezTo>
                  <a:cubicBezTo>
                    <a:pt x="946150" y="71834"/>
                    <a:pt x="984647" y="62706"/>
                    <a:pt x="1016794" y="52387"/>
                  </a:cubicBezTo>
                  <a:cubicBezTo>
                    <a:pt x="1048941" y="42068"/>
                    <a:pt x="1049734" y="34130"/>
                    <a:pt x="1104900" y="26193"/>
                  </a:cubicBezTo>
                  <a:cubicBezTo>
                    <a:pt x="1160066" y="18256"/>
                    <a:pt x="1259682" y="8334"/>
                    <a:pt x="1347788" y="4762"/>
                  </a:cubicBezTo>
                  <a:cubicBezTo>
                    <a:pt x="1435894" y="1190"/>
                    <a:pt x="1633538" y="4762"/>
                    <a:pt x="1633538" y="4762"/>
                  </a:cubicBezTo>
                  <a:lnTo>
                    <a:pt x="1905000" y="2381"/>
                  </a:lnTo>
                  <a:lnTo>
                    <a:pt x="2212181" y="0"/>
                  </a:lnTo>
                </a:path>
              </a:pathLst>
            </a:custGeom>
            <a:noFill/>
            <a:ln w="222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TextBox 91">
            <a:extLst>
              <a:ext uri="{FF2B5EF4-FFF2-40B4-BE49-F238E27FC236}">
                <a16:creationId xmlns:a16="http://schemas.microsoft.com/office/drawing/2014/main" id="{44B20D56-9E98-95DD-6269-F44559032E16}"/>
              </a:ext>
            </a:extLst>
          </p:cNvPr>
          <p:cNvSpPr txBox="1"/>
          <p:nvPr/>
        </p:nvSpPr>
        <p:spPr>
          <a:xfrm>
            <a:off x="2032565" y="4612910"/>
            <a:ext cx="1211720" cy="369332"/>
          </a:xfrm>
          <a:prstGeom prst="rect">
            <a:avLst/>
          </a:prstGeom>
          <a:noFill/>
        </p:spPr>
        <p:txBody>
          <a:bodyPr wrap="square" rtlCol="0">
            <a:spAutoFit/>
          </a:bodyPr>
          <a:lstStyle/>
          <a:p>
            <a:pPr algn="ctr"/>
            <a:r>
              <a:rPr lang="en-US" b="1" dirty="0">
                <a:solidFill>
                  <a:schemeClr val="accent5">
                    <a:lumMod val="60000"/>
                    <a:lumOff val="40000"/>
                  </a:schemeClr>
                </a:solidFill>
                <a:latin typeface="+mj-lt"/>
              </a:rPr>
              <a:t>OSET</a:t>
            </a:r>
            <a:endParaRPr lang="en-GB" b="1" dirty="0">
              <a:solidFill>
                <a:schemeClr val="accent5">
                  <a:lumMod val="60000"/>
                  <a:lumOff val="40000"/>
                </a:schemeClr>
              </a:solidFill>
              <a:latin typeface="+mj-lt"/>
            </a:endParaRPr>
          </a:p>
        </p:txBody>
      </p:sp>
      <p:sp>
        <p:nvSpPr>
          <p:cNvPr id="93" name="Rectangle 92">
            <a:extLst>
              <a:ext uri="{FF2B5EF4-FFF2-40B4-BE49-F238E27FC236}">
                <a16:creationId xmlns:a16="http://schemas.microsoft.com/office/drawing/2014/main" id="{9BCF59B3-423F-BF90-FB2C-CCCCE538F589}"/>
              </a:ext>
            </a:extLst>
          </p:cNvPr>
          <p:cNvSpPr/>
          <p:nvPr/>
        </p:nvSpPr>
        <p:spPr>
          <a:xfrm>
            <a:off x="1790700" y="5038249"/>
            <a:ext cx="1695450" cy="1479829"/>
          </a:xfrm>
          <a:prstGeom prst="rect">
            <a:avLst/>
          </a:prstGeom>
          <a:solidFill>
            <a:schemeClr val="accent5">
              <a:lumMod val="20000"/>
              <a:lumOff val="80000"/>
              <a:alpha val="50000"/>
            </a:schemeClr>
          </a:solidFill>
          <a:ln>
            <a:solidFill>
              <a:schemeClr val="accent5">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a:extLst>
              <a:ext uri="{FF2B5EF4-FFF2-40B4-BE49-F238E27FC236}">
                <a16:creationId xmlns:a16="http://schemas.microsoft.com/office/drawing/2014/main" id="{69C17DFE-E909-BEFB-D57F-B5715487CEEF}"/>
              </a:ext>
            </a:extLst>
          </p:cNvPr>
          <p:cNvSpPr txBox="1"/>
          <p:nvPr/>
        </p:nvSpPr>
        <p:spPr>
          <a:xfrm>
            <a:off x="2145321" y="6383802"/>
            <a:ext cx="252000" cy="252000"/>
          </a:xfrm>
          <a:prstGeom prst="ellipse">
            <a:avLst/>
          </a:prstGeom>
          <a:solidFill>
            <a:schemeClr val="bg1"/>
          </a:solidFill>
          <a:ln w="12700">
            <a:solidFill>
              <a:schemeClr val="tx1"/>
            </a:solidFill>
          </a:ln>
        </p:spPr>
        <p:txBody>
          <a:bodyPr wrap="square" rtlCol="0" anchor="ctr">
            <a:spAutoFit/>
          </a:bodyPr>
          <a:lstStyle/>
          <a:p>
            <a:pPr algn="ctr"/>
            <a:r>
              <a:rPr lang="en-US" sz="1400" b="1" dirty="0">
                <a:latin typeface="+mj-lt"/>
              </a:rPr>
              <a:t>2</a:t>
            </a:r>
            <a:endParaRPr lang="en-GB" sz="1400" b="1" dirty="0">
              <a:latin typeface="+mj-lt"/>
            </a:endParaRPr>
          </a:p>
        </p:txBody>
      </p:sp>
      <p:sp>
        <p:nvSpPr>
          <p:cNvPr id="96" name="TextBox 95">
            <a:extLst>
              <a:ext uri="{FF2B5EF4-FFF2-40B4-BE49-F238E27FC236}">
                <a16:creationId xmlns:a16="http://schemas.microsoft.com/office/drawing/2014/main" id="{872ECC90-A2B0-34D4-E8D8-1DCEEAD439F7}"/>
              </a:ext>
            </a:extLst>
          </p:cNvPr>
          <p:cNvSpPr txBox="1"/>
          <p:nvPr/>
        </p:nvSpPr>
        <p:spPr>
          <a:xfrm>
            <a:off x="2667405" y="5373374"/>
            <a:ext cx="252000" cy="252000"/>
          </a:xfrm>
          <a:prstGeom prst="ellipse">
            <a:avLst/>
          </a:prstGeom>
          <a:solidFill>
            <a:schemeClr val="bg1"/>
          </a:solidFill>
          <a:ln w="12700">
            <a:solidFill>
              <a:schemeClr val="tx1"/>
            </a:solidFill>
          </a:ln>
        </p:spPr>
        <p:txBody>
          <a:bodyPr wrap="square" rtlCol="0" anchor="ctr">
            <a:spAutoFit/>
          </a:bodyPr>
          <a:lstStyle/>
          <a:p>
            <a:pPr algn="ctr"/>
            <a:r>
              <a:rPr lang="en-US" sz="1400" b="1" dirty="0">
                <a:latin typeface="+mj-lt"/>
              </a:rPr>
              <a:t>3</a:t>
            </a:r>
            <a:endParaRPr lang="en-GB" sz="1400" b="1" dirty="0">
              <a:latin typeface="+mj-lt"/>
            </a:endParaRPr>
          </a:p>
        </p:txBody>
      </p:sp>
      <p:sp>
        <p:nvSpPr>
          <p:cNvPr id="97" name="TextBox 96">
            <a:extLst>
              <a:ext uri="{FF2B5EF4-FFF2-40B4-BE49-F238E27FC236}">
                <a16:creationId xmlns:a16="http://schemas.microsoft.com/office/drawing/2014/main" id="{C4EF1591-9711-E3FC-87F1-F0A51133A49A}"/>
              </a:ext>
            </a:extLst>
          </p:cNvPr>
          <p:cNvSpPr txBox="1"/>
          <p:nvPr/>
        </p:nvSpPr>
        <p:spPr>
          <a:xfrm>
            <a:off x="3725187" y="4940675"/>
            <a:ext cx="252000" cy="252000"/>
          </a:xfrm>
          <a:prstGeom prst="ellipse">
            <a:avLst/>
          </a:prstGeom>
          <a:solidFill>
            <a:schemeClr val="bg1"/>
          </a:solidFill>
          <a:ln w="12700">
            <a:solidFill>
              <a:schemeClr val="tx1"/>
            </a:solidFill>
          </a:ln>
        </p:spPr>
        <p:txBody>
          <a:bodyPr wrap="square" rtlCol="0" anchor="ctr">
            <a:spAutoFit/>
          </a:bodyPr>
          <a:lstStyle/>
          <a:p>
            <a:pPr algn="ctr"/>
            <a:r>
              <a:rPr lang="en-US" sz="1400" b="1" dirty="0">
                <a:latin typeface="+mj-lt"/>
              </a:rPr>
              <a:t>4</a:t>
            </a:r>
            <a:endParaRPr lang="en-GB" sz="1400" b="1" dirty="0">
              <a:latin typeface="+mj-lt"/>
            </a:endParaRPr>
          </a:p>
        </p:txBody>
      </p:sp>
      <p:sp>
        <p:nvSpPr>
          <p:cNvPr id="98" name="TextBox 97">
            <a:extLst>
              <a:ext uri="{FF2B5EF4-FFF2-40B4-BE49-F238E27FC236}">
                <a16:creationId xmlns:a16="http://schemas.microsoft.com/office/drawing/2014/main" id="{CA7D19EF-F8E0-7A41-D7ED-D67518C6BC0C}"/>
              </a:ext>
            </a:extLst>
          </p:cNvPr>
          <p:cNvSpPr txBox="1"/>
          <p:nvPr/>
        </p:nvSpPr>
        <p:spPr>
          <a:xfrm>
            <a:off x="2048728" y="5641506"/>
            <a:ext cx="252000" cy="252000"/>
          </a:xfrm>
          <a:prstGeom prst="ellipse">
            <a:avLst/>
          </a:prstGeom>
          <a:solidFill>
            <a:schemeClr val="bg1"/>
          </a:solidFill>
          <a:ln w="12700">
            <a:solidFill>
              <a:schemeClr val="tx1"/>
            </a:solidFill>
          </a:ln>
        </p:spPr>
        <p:txBody>
          <a:bodyPr wrap="square" rtlCol="0" anchor="ctr">
            <a:spAutoFit/>
          </a:bodyPr>
          <a:lstStyle/>
          <a:p>
            <a:pPr algn="ctr"/>
            <a:r>
              <a:rPr lang="en-US" sz="1400" b="1" dirty="0">
                <a:latin typeface="+mj-lt"/>
              </a:rPr>
              <a:t>1</a:t>
            </a:r>
            <a:endParaRPr lang="en-GB" sz="1400" b="1" dirty="0">
              <a:latin typeface="+mj-lt"/>
            </a:endParaRPr>
          </a:p>
        </p:txBody>
      </p:sp>
      <p:sp>
        <p:nvSpPr>
          <p:cNvPr id="99" name="TextBox 98">
            <a:extLst>
              <a:ext uri="{FF2B5EF4-FFF2-40B4-BE49-F238E27FC236}">
                <a16:creationId xmlns:a16="http://schemas.microsoft.com/office/drawing/2014/main" id="{DF20C5C0-446F-A61C-373F-C8FCF7E36171}"/>
              </a:ext>
            </a:extLst>
          </p:cNvPr>
          <p:cNvSpPr txBox="1"/>
          <p:nvPr/>
        </p:nvSpPr>
        <p:spPr>
          <a:xfrm>
            <a:off x="6531562" y="4565541"/>
            <a:ext cx="252000" cy="252000"/>
          </a:xfrm>
          <a:prstGeom prst="ellipse">
            <a:avLst/>
          </a:prstGeom>
          <a:solidFill>
            <a:schemeClr val="bg1"/>
          </a:solidFill>
          <a:ln w="12700">
            <a:solidFill>
              <a:schemeClr val="tx1"/>
            </a:solidFill>
          </a:ln>
        </p:spPr>
        <p:txBody>
          <a:bodyPr wrap="square" rtlCol="0" anchor="ctr">
            <a:spAutoFit/>
          </a:bodyPr>
          <a:lstStyle/>
          <a:p>
            <a:pPr algn="ctr"/>
            <a:r>
              <a:rPr lang="en-US" sz="1400" b="1" dirty="0">
                <a:latin typeface="+mj-lt"/>
              </a:rPr>
              <a:t>1</a:t>
            </a:r>
            <a:endParaRPr lang="en-GB" sz="1400" b="1" dirty="0">
              <a:latin typeface="+mj-lt"/>
            </a:endParaRPr>
          </a:p>
        </p:txBody>
      </p:sp>
      <p:sp>
        <p:nvSpPr>
          <p:cNvPr id="100" name="TextBox 99">
            <a:extLst>
              <a:ext uri="{FF2B5EF4-FFF2-40B4-BE49-F238E27FC236}">
                <a16:creationId xmlns:a16="http://schemas.microsoft.com/office/drawing/2014/main" id="{226AF0AC-B955-DB78-52A2-84F5C83CEDDE}"/>
              </a:ext>
            </a:extLst>
          </p:cNvPr>
          <p:cNvSpPr txBox="1"/>
          <p:nvPr/>
        </p:nvSpPr>
        <p:spPr>
          <a:xfrm>
            <a:off x="6531562" y="5027974"/>
            <a:ext cx="252000" cy="252000"/>
          </a:xfrm>
          <a:prstGeom prst="ellipse">
            <a:avLst/>
          </a:prstGeom>
          <a:solidFill>
            <a:schemeClr val="bg1"/>
          </a:solidFill>
          <a:ln w="12700">
            <a:solidFill>
              <a:schemeClr val="tx1"/>
            </a:solidFill>
          </a:ln>
        </p:spPr>
        <p:txBody>
          <a:bodyPr wrap="square" rtlCol="0" anchor="ctr">
            <a:spAutoFit/>
          </a:bodyPr>
          <a:lstStyle/>
          <a:p>
            <a:pPr algn="ctr"/>
            <a:r>
              <a:rPr lang="en-US" sz="1400" b="1" dirty="0">
                <a:latin typeface="+mj-lt"/>
              </a:rPr>
              <a:t>2</a:t>
            </a:r>
            <a:endParaRPr lang="en-GB" sz="1400" b="1" dirty="0">
              <a:latin typeface="+mj-lt"/>
            </a:endParaRPr>
          </a:p>
        </p:txBody>
      </p:sp>
      <p:sp>
        <p:nvSpPr>
          <p:cNvPr id="101" name="TextBox 100">
            <a:extLst>
              <a:ext uri="{FF2B5EF4-FFF2-40B4-BE49-F238E27FC236}">
                <a16:creationId xmlns:a16="http://schemas.microsoft.com/office/drawing/2014/main" id="{FB607087-8CBD-4E2D-EC37-96DEAE879A50}"/>
              </a:ext>
            </a:extLst>
          </p:cNvPr>
          <p:cNvSpPr txBox="1"/>
          <p:nvPr/>
        </p:nvSpPr>
        <p:spPr>
          <a:xfrm>
            <a:off x="6531562" y="5488448"/>
            <a:ext cx="252000" cy="252000"/>
          </a:xfrm>
          <a:prstGeom prst="ellipse">
            <a:avLst/>
          </a:prstGeom>
          <a:solidFill>
            <a:schemeClr val="bg1"/>
          </a:solidFill>
          <a:ln w="12700">
            <a:solidFill>
              <a:schemeClr val="tx1"/>
            </a:solidFill>
          </a:ln>
        </p:spPr>
        <p:txBody>
          <a:bodyPr wrap="square" rtlCol="0" anchor="ctr">
            <a:spAutoFit/>
          </a:bodyPr>
          <a:lstStyle/>
          <a:p>
            <a:pPr algn="ctr"/>
            <a:r>
              <a:rPr lang="en-US" sz="1400" b="1" dirty="0">
                <a:latin typeface="+mj-lt"/>
              </a:rPr>
              <a:t>3</a:t>
            </a:r>
            <a:endParaRPr lang="en-GB" sz="1400" b="1" dirty="0">
              <a:latin typeface="+mj-lt"/>
            </a:endParaRPr>
          </a:p>
        </p:txBody>
      </p:sp>
      <p:sp>
        <p:nvSpPr>
          <p:cNvPr id="102" name="TextBox 101">
            <a:extLst>
              <a:ext uri="{FF2B5EF4-FFF2-40B4-BE49-F238E27FC236}">
                <a16:creationId xmlns:a16="http://schemas.microsoft.com/office/drawing/2014/main" id="{11552A49-DA45-DBDF-E612-821AF3D4A636}"/>
              </a:ext>
            </a:extLst>
          </p:cNvPr>
          <p:cNvSpPr txBox="1"/>
          <p:nvPr/>
        </p:nvSpPr>
        <p:spPr>
          <a:xfrm>
            <a:off x="6531562" y="5948922"/>
            <a:ext cx="252000" cy="252000"/>
          </a:xfrm>
          <a:prstGeom prst="ellipse">
            <a:avLst/>
          </a:prstGeom>
          <a:solidFill>
            <a:schemeClr val="bg1"/>
          </a:solidFill>
          <a:ln w="12700">
            <a:solidFill>
              <a:schemeClr val="tx1"/>
            </a:solidFill>
          </a:ln>
        </p:spPr>
        <p:txBody>
          <a:bodyPr wrap="square" rtlCol="0" anchor="ctr">
            <a:spAutoFit/>
          </a:bodyPr>
          <a:lstStyle/>
          <a:p>
            <a:pPr algn="ctr"/>
            <a:r>
              <a:rPr lang="en-US" sz="1400" b="1" dirty="0">
                <a:latin typeface="+mj-lt"/>
              </a:rPr>
              <a:t>4</a:t>
            </a:r>
            <a:endParaRPr lang="en-GB" sz="1400" b="1" dirty="0">
              <a:latin typeface="+mj-lt"/>
            </a:endParaRPr>
          </a:p>
        </p:txBody>
      </p:sp>
      <p:sp>
        <p:nvSpPr>
          <p:cNvPr id="103" name="TextBox 102">
            <a:extLst>
              <a:ext uri="{FF2B5EF4-FFF2-40B4-BE49-F238E27FC236}">
                <a16:creationId xmlns:a16="http://schemas.microsoft.com/office/drawing/2014/main" id="{56090814-702D-8BA4-C631-7A4C6A90548B}"/>
              </a:ext>
            </a:extLst>
          </p:cNvPr>
          <p:cNvSpPr txBox="1"/>
          <p:nvPr/>
        </p:nvSpPr>
        <p:spPr>
          <a:xfrm>
            <a:off x="7032347" y="4537652"/>
            <a:ext cx="4242908" cy="307777"/>
          </a:xfrm>
          <a:prstGeom prst="rect">
            <a:avLst/>
          </a:prstGeom>
          <a:noFill/>
        </p:spPr>
        <p:txBody>
          <a:bodyPr wrap="square" rtlCol="0">
            <a:spAutoFit/>
          </a:bodyPr>
          <a:lstStyle/>
          <a:p>
            <a:r>
              <a:rPr lang="en-US" sz="1400" dirty="0">
                <a:latin typeface="+mj-lt"/>
              </a:rPr>
              <a:t>Initial carrier generation from ion strike [100 ps to 1 ns]</a:t>
            </a:r>
            <a:endParaRPr lang="en-GB" sz="1400" dirty="0">
              <a:latin typeface="+mj-lt"/>
            </a:endParaRPr>
          </a:p>
        </p:txBody>
      </p:sp>
      <p:sp>
        <p:nvSpPr>
          <p:cNvPr id="104" name="TextBox 103">
            <a:extLst>
              <a:ext uri="{FF2B5EF4-FFF2-40B4-BE49-F238E27FC236}">
                <a16:creationId xmlns:a16="http://schemas.microsoft.com/office/drawing/2014/main" id="{757D5592-F505-47FF-B2E3-84BC011D7319}"/>
              </a:ext>
            </a:extLst>
          </p:cNvPr>
          <p:cNvSpPr txBox="1"/>
          <p:nvPr/>
        </p:nvSpPr>
        <p:spPr>
          <a:xfrm>
            <a:off x="7032346" y="5000085"/>
            <a:ext cx="4418755" cy="307777"/>
          </a:xfrm>
          <a:prstGeom prst="rect">
            <a:avLst/>
          </a:prstGeom>
          <a:noFill/>
        </p:spPr>
        <p:txBody>
          <a:bodyPr wrap="square" rtlCol="0">
            <a:spAutoFit/>
          </a:bodyPr>
          <a:lstStyle/>
          <a:p>
            <a:r>
              <a:rPr lang="en-US" sz="1400" dirty="0">
                <a:latin typeface="+mj-lt"/>
              </a:rPr>
              <a:t>Peak of carrier generation and optical attenuation</a:t>
            </a:r>
            <a:endParaRPr lang="en-GB" sz="1400" dirty="0">
              <a:latin typeface="+mj-lt"/>
            </a:endParaRPr>
          </a:p>
        </p:txBody>
      </p:sp>
      <p:sp>
        <p:nvSpPr>
          <p:cNvPr id="105" name="TextBox 104">
            <a:extLst>
              <a:ext uri="{FF2B5EF4-FFF2-40B4-BE49-F238E27FC236}">
                <a16:creationId xmlns:a16="http://schemas.microsoft.com/office/drawing/2014/main" id="{E4982D96-97BD-E938-3F30-828A9DC89B84}"/>
              </a:ext>
            </a:extLst>
          </p:cNvPr>
          <p:cNvSpPr txBox="1"/>
          <p:nvPr/>
        </p:nvSpPr>
        <p:spPr>
          <a:xfrm>
            <a:off x="7032346" y="5458626"/>
            <a:ext cx="4418755" cy="307777"/>
          </a:xfrm>
          <a:prstGeom prst="rect">
            <a:avLst/>
          </a:prstGeom>
          <a:noFill/>
        </p:spPr>
        <p:txBody>
          <a:bodyPr wrap="square" rtlCol="0">
            <a:spAutoFit/>
          </a:bodyPr>
          <a:lstStyle/>
          <a:p>
            <a:r>
              <a:rPr lang="en-US" sz="1400" dirty="0">
                <a:latin typeface="+mj-lt"/>
              </a:rPr>
              <a:t>Recombination mechanisms [tens of ns]</a:t>
            </a:r>
            <a:endParaRPr lang="en-GB" sz="1400" dirty="0">
              <a:latin typeface="+mj-lt"/>
            </a:endParaRPr>
          </a:p>
        </p:txBody>
      </p:sp>
      <mc:AlternateContent xmlns:mc="http://schemas.openxmlformats.org/markup-compatibility/2006" xmlns:a14="http://schemas.microsoft.com/office/drawing/2010/main">
        <mc:Choice Requires="a14">
          <p:sp>
            <p:nvSpPr>
              <p:cNvPr id="106" name="TextBox 105">
                <a:extLst>
                  <a:ext uri="{FF2B5EF4-FFF2-40B4-BE49-F238E27FC236}">
                    <a16:creationId xmlns:a16="http://schemas.microsoft.com/office/drawing/2014/main" id="{84874D3C-0AC4-E3A4-A22B-2A39378408AA}"/>
                  </a:ext>
                </a:extLst>
              </p:cNvPr>
              <p:cNvSpPr txBox="1"/>
              <p:nvPr/>
            </p:nvSpPr>
            <p:spPr>
              <a:xfrm>
                <a:off x="7032345" y="5926237"/>
                <a:ext cx="4581805" cy="597536"/>
              </a:xfrm>
              <a:prstGeom prst="rect">
                <a:avLst/>
              </a:prstGeom>
              <a:noFill/>
            </p:spPr>
            <p:txBody>
              <a:bodyPr wrap="square" rtlCol="0">
                <a:spAutoFit/>
              </a:bodyPr>
              <a:lstStyle/>
              <a:p>
                <a:r>
                  <a:rPr lang="en-US" sz="1400" dirty="0">
                    <a:latin typeface="+mj-lt"/>
                  </a:rPr>
                  <a:t>Complete recovery from the transient event [after </a:t>
                </a:r>
                <a14:m>
                  <m:oMath xmlns:m="http://schemas.openxmlformats.org/officeDocument/2006/math">
                    <m:r>
                      <a:rPr lang="en-US" sz="1400" i="1" smtClean="0">
                        <a:latin typeface="Cambria Math" panose="02040503050406030204" pitchFamily="18" charset="0"/>
                        <a:ea typeface="Cambria Math" panose="02040503050406030204" pitchFamily="18" charset="0"/>
                      </a:rPr>
                      <m:t>~</m:t>
                    </m:r>
                  </m:oMath>
                </a14:m>
                <a:r>
                  <a:rPr lang="en-US" sz="1400" dirty="0">
                    <a:latin typeface="+mj-lt"/>
                  </a:rPr>
                  <a:t>100 ns]</a:t>
                </a:r>
              </a:p>
              <a:p>
                <a:pPr>
                  <a:lnSpc>
                    <a:spcPct val="150000"/>
                  </a:lnSpc>
                </a:pPr>
                <a:r>
                  <a:rPr lang="en-US" sz="1400" i="1" dirty="0">
                    <a:latin typeface="+mj-lt"/>
                  </a:rPr>
                  <a:t>(unit interval for a bit at 25 Gbps is </a:t>
                </a:r>
                <a:r>
                  <a:rPr lang="en-GB" sz="1400" i="1" dirty="0">
                    <a:latin typeface="+mj-lt"/>
                  </a:rPr>
                  <a:t>40 ps)</a:t>
                </a:r>
              </a:p>
            </p:txBody>
          </p:sp>
        </mc:Choice>
        <mc:Fallback xmlns="">
          <p:sp>
            <p:nvSpPr>
              <p:cNvPr id="106" name="TextBox 105">
                <a:extLst>
                  <a:ext uri="{FF2B5EF4-FFF2-40B4-BE49-F238E27FC236}">
                    <a16:creationId xmlns:a16="http://schemas.microsoft.com/office/drawing/2014/main" id="{84874D3C-0AC4-E3A4-A22B-2A39378408AA}"/>
                  </a:ext>
                </a:extLst>
              </p:cNvPr>
              <p:cNvSpPr txBox="1">
                <a:spLocks noRot="1" noChangeAspect="1" noMove="1" noResize="1" noEditPoints="1" noAdjustHandles="1" noChangeArrowheads="1" noChangeShapeType="1" noTextEdit="1"/>
              </p:cNvSpPr>
              <p:nvPr/>
            </p:nvSpPr>
            <p:spPr>
              <a:xfrm>
                <a:off x="7032345" y="5926237"/>
                <a:ext cx="4581805" cy="597536"/>
              </a:xfrm>
              <a:prstGeom prst="rect">
                <a:avLst/>
              </a:prstGeom>
              <a:blipFill>
                <a:blip r:embed="rId6"/>
                <a:stretch>
                  <a:fillRect l="-399" t="-2041" b="-10204"/>
                </a:stretch>
              </a:blipFill>
            </p:spPr>
            <p:txBody>
              <a:bodyPr/>
              <a:lstStyle/>
              <a:p>
                <a:r>
                  <a:rPr lang="en-GB">
                    <a:noFill/>
                  </a:rPr>
                  <a:t> </a:t>
                </a:r>
              </a:p>
            </p:txBody>
          </p:sp>
        </mc:Fallback>
      </mc:AlternateContent>
      <p:sp>
        <p:nvSpPr>
          <p:cNvPr id="2" name="Freeform 2">
            <a:extLst>
              <a:ext uri="{FF2B5EF4-FFF2-40B4-BE49-F238E27FC236}">
                <a16:creationId xmlns:a16="http://schemas.microsoft.com/office/drawing/2014/main" id="{91612093-2BF6-719E-EC19-91755DABB2F4}"/>
              </a:ext>
            </a:extLst>
          </p:cNvPr>
          <p:cNvSpPr/>
          <p:nvPr/>
        </p:nvSpPr>
        <p:spPr>
          <a:xfrm rot="11009656">
            <a:off x="5030837" y="374968"/>
            <a:ext cx="1497100" cy="1037082"/>
          </a:xfrm>
          <a:custGeom>
            <a:avLst/>
            <a:gdLst/>
            <a:ahLst/>
            <a:cxnLst/>
            <a:rect l="l" t="t" r="r" b="b"/>
            <a:pathLst>
              <a:path w="13611449" h="9429022">
                <a:moveTo>
                  <a:pt x="0" y="0"/>
                </a:moveTo>
                <a:lnTo>
                  <a:pt x="13611450" y="0"/>
                </a:lnTo>
                <a:lnTo>
                  <a:pt x="13611450" y="9429022"/>
                </a:lnTo>
                <a:lnTo>
                  <a:pt x="0" y="942902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1" name="TextBox 10">
            <a:extLst>
              <a:ext uri="{FF2B5EF4-FFF2-40B4-BE49-F238E27FC236}">
                <a16:creationId xmlns:a16="http://schemas.microsoft.com/office/drawing/2014/main" id="{FF9DE683-7568-C2C0-AC14-75BAD52620CF}"/>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What is an OSET?</a:t>
            </a:r>
            <a:endParaRPr lang="en-GB" sz="2400" b="1" dirty="0">
              <a:solidFill>
                <a:srgbClr val="0033A0"/>
              </a:solidFill>
              <a:latin typeface="Optima" pitchFamily="2" charset="0"/>
              <a:cs typeface="Arial" panose="020B0604020202020204" pitchFamily="34" charset="0"/>
            </a:endParaRPr>
          </a:p>
        </p:txBody>
      </p:sp>
    </p:spTree>
    <p:extLst>
      <p:ext uri="{BB962C8B-B14F-4D97-AF65-F5344CB8AC3E}">
        <p14:creationId xmlns:p14="http://schemas.microsoft.com/office/powerpoint/2010/main" val="2443339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left)">
                                      <p:cBhvr>
                                        <p:cTn id="17" dur="2000"/>
                                        <p:tgtEl>
                                          <p:spTgt spid="8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3"/>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9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0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98"/>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9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94"/>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00"/>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04"/>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9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01"/>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05"/>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97"/>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1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92" grpId="0"/>
      <p:bldP spid="93" grpId="0" animBg="1"/>
      <p:bldP spid="94" grpId="0" animBg="1"/>
      <p:bldP spid="96" grpId="0" animBg="1"/>
      <p:bldP spid="97" grpId="0" animBg="1"/>
      <p:bldP spid="98" grpId="0" animBg="1"/>
      <p:bldP spid="99" grpId="0" animBg="1"/>
      <p:bldP spid="100" grpId="0" animBg="1"/>
      <p:bldP spid="101" grpId="0" animBg="1"/>
      <p:bldP spid="102" grpId="0" animBg="1"/>
      <p:bldP spid="103" grpId="0"/>
      <p:bldP spid="104" grpId="0"/>
      <p:bldP spid="105" grpId="0"/>
      <p:bldP spid="10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C0575-BD1A-A92E-6CA6-0867CC1567F0}"/>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598E5FBB-4982-8477-164C-68FE7092B4DE}"/>
              </a:ext>
            </a:extLst>
          </p:cNvPr>
          <p:cNvPicPr>
            <a:picLocks noChangeAspect="1"/>
          </p:cNvPicPr>
          <p:nvPr/>
        </p:nvPicPr>
        <p:blipFill>
          <a:blip r:embed="rId2"/>
          <a:stretch>
            <a:fillRect/>
          </a:stretch>
        </p:blipFill>
        <p:spPr>
          <a:xfrm>
            <a:off x="1380448" y="3771513"/>
            <a:ext cx="4019653" cy="3003354"/>
          </a:xfrm>
          <a:prstGeom prst="rect">
            <a:avLst/>
          </a:prstGeom>
        </p:spPr>
      </p:pic>
      <p:sp>
        <p:nvSpPr>
          <p:cNvPr id="3" name="Slide Number Placeholder 1">
            <a:extLst>
              <a:ext uri="{FF2B5EF4-FFF2-40B4-BE49-F238E27FC236}">
                <a16:creationId xmlns:a16="http://schemas.microsoft.com/office/drawing/2014/main" id="{8C7848FB-FEDF-E9B1-4BB7-2D7A9D5AE3EC}"/>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27</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9326C148-BA64-F20B-53BD-50E670D70318}"/>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Measurements</a:t>
            </a:r>
            <a:endParaRPr lang="en-GB" sz="2400" b="1" dirty="0">
              <a:solidFill>
                <a:srgbClr val="0033A0"/>
              </a:solidFill>
              <a:latin typeface="Optima" pitchFamily="2" charset="0"/>
              <a:cs typeface="Arial" panose="020B0604020202020204" pitchFamily="34" charset="0"/>
            </a:endParaRPr>
          </a:p>
        </p:txBody>
      </p:sp>
      <p:pic>
        <p:nvPicPr>
          <p:cNvPr id="6" name="Picture 5">
            <a:extLst>
              <a:ext uri="{FF2B5EF4-FFF2-40B4-BE49-F238E27FC236}">
                <a16:creationId xmlns:a16="http://schemas.microsoft.com/office/drawing/2014/main" id="{E84F56D9-F3D0-4140-BB15-365E5CC8A1AE}"/>
              </a:ext>
            </a:extLst>
          </p:cNvPr>
          <p:cNvPicPr>
            <a:picLocks noChangeAspect="1"/>
          </p:cNvPicPr>
          <p:nvPr/>
        </p:nvPicPr>
        <p:blipFill>
          <a:blip r:embed="rId3"/>
          <a:stretch>
            <a:fillRect/>
          </a:stretch>
        </p:blipFill>
        <p:spPr>
          <a:xfrm>
            <a:off x="321677" y="826945"/>
            <a:ext cx="3808363" cy="2728615"/>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F8A8173-E341-1534-DD7D-45100322AF2F}"/>
                  </a:ext>
                </a:extLst>
              </p:cNvPr>
              <p:cNvSpPr txBox="1"/>
              <p:nvPr/>
            </p:nvSpPr>
            <p:spPr>
              <a:xfrm>
                <a:off x="3823252" y="1117555"/>
                <a:ext cx="7957710" cy="2308324"/>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For perpendicular strike, OSETs were observed only for the heaviest ion (</a:t>
                </a:r>
                <a:r>
                  <a:rPr lang="en-US" sz="1600" baseline="30000" dirty="0">
                    <a:latin typeface="+mj-lt"/>
                    <a:cs typeface="Arial" panose="020B0604020202020204" pitchFamily="34" charset="0"/>
                  </a:rPr>
                  <a:t>124</a:t>
                </a:r>
                <a:r>
                  <a:rPr lang="en-US" sz="1600" dirty="0">
                    <a:latin typeface="+mj-lt"/>
                    <a:cs typeface="Arial" panose="020B0604020202020204" pitchFamily="34" charset="0"/>
                  </a:rPr>
                  <a:t>Xe</a:t>
                </a:r>
                <a:r>
                  <a:rPr lang="en-US" sz="1600" baseline="30000" dirty="0">
                    <a:latin typeface="+mj-lt"/>
                    <a:cs typeface="Arial" panose="020B0604020202020204" pitchFamily="34" charset="0"/>
                  </a:rPr>
                  <a:t>35+</a:t>
                </a:r>
                <a:r>
                  <a:rPr lang="en-US" sz="1600" dirty="0">
                    <a:latin typeface="+mj-lt"/>
                    <a:cs typeface="Arial" panose="020B0604020202020204" pitchFamily="34" charset="0"/>
                  </a:rPr>
                  <a:t>, LET of 61.3 MeV·cm</a:t>
                </a:r>
                <a:r>
                  <a:rPr lang="en-US" sz="1600" baseline="30000" dirty="0">
                    <a:latin typeface="+mj-lt"/>
                    <a:cs typeface="Arial" panose="020B0604020202020204" pitchFamily="34" charset="0"/>
                  </a:rPr>
                  <a:t>2</a:t>
                </a:r>
                <a:r>
                  <a:rPr lang="en-US" sz="1600" dirty="0">
                    <a:latin typeface="+mj-lt"/>
                    <a:cs typeface="Arial" panose="020B0604020202020204" pitchFamily="34" charset="0"/>
                  </a:rPr>
                  <a:t>/mg)</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The ratio was approximately of 1 hits/min, with maximum amplitude of transient of </a:t>
                </a:r>
                <a14:m>
                  <m:oMath xmlns:m="http://schemas.openxmlformats.org/officeDocument/2006/math">
                    <m:r>
                      <a:rPr lang="en-US" sz="1600" i="1" smtClean="0">
                        <a:latin typeface="Cambria Math" panose="02040503050406030204" pitchFamily="18" charset="0"/>
                        <a:ea typeface="Cambria Math" panose="02040503050406030204" pitchFamily="18" charset="0"/>
                        <a:cs typeface="Arial" panose="020B0604020202020204" pitchFamily="34" charset="0"/>
                      </a:rPr>
                      <m:t>~</m:t>
                    </m:r>
                  </m:oMath>
                </a14:m>
                <a:r>
                  <a:rPr lang="en-US" sz="1600" dirty="0">
                    <a:latin typeface="+mj-lt"/>
                    <a:cs typeface="Arial" panose="020B0604020202020204" pitchFamily="34" charset="0"/>
                  </a:rPr>
                  <a:t>1.5 %</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b="1" dirty="0">
                    <a:latin typeface="+mj-lt"/>
                    <a:cs typeface="Arial" panose="020B0604020202020204" pitchFamily="34" charset="0"/>
                  </a:rPr>
                  <a:t>Maximum transient amplitude of </a:t>
                </a:r>
                <a14:m>
                  <m:oMath xmlns:m="http://schemas.openxmlformats.org/officeDocument/2006/math">
                    <m:r>
                      <a:rPr lang="en-US" sz="1600" b="1" i="1">
                        <a:latin typeface="Cambria Math" panose="02040503050406030204" pitchFamily="18" charset="0"/>
                        <a:ea typeface="Cambria Math" panose="02040503050406030204" pitchFamily="18" charset="0"/>
                        <a:cs typeface="Arial" panose="020B0604020202020204" pitchFamily="34" charset="0"/>
                      </a:rPr>
                      <m:t>~</m:t>
                    </m:r>
                  </m:oMath>
                </a14:m>
                <a:r>
                  <a:rPr lang="en-US" sz="1600" b="1" dirty="0">
                    <a:latin typeface="+mj-lt"/>
                    <a:cs typeface="Arial" panose="020B0604020202020204" pitchFamily="34" charset="0"/>
                  </a:rPr>
                  <a:t>4 % </a:t>
                </a:r>
                <a:r>
                  <a:rPr lang="en-US" sz="1600" dirty="0">
                    <a:latin typeface="+mj-lt"/>
                    <a:cs typeface="Arial" panose="020B0604020202020204" pitchFamily="34" charset="0"/>
                  </a:rPr>
                  <a:t>with highest LET and angle of incidence of 75</a:t>
                </a:r>
                <a:r>
                  <a:rPr lang="en-GB" sz="1600" dirty="0">
                    <a:latin typeface="+mj-lt"/>
                    <a:cs typeface="Arial" panose="020B0604020202020204" pitchFamily="34" charset="0"/>
                  </a:rPr>
                  <a:t>°</a:t>
                </a: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endParaRPr lang="en-US" sz="1600" dirty="0">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Two-peaks distribution of the transient amplitude because of the L-shaped waveguide</a:t>
                </a:r>
              </a:p>
            </p:txBody>
          </p:sp>
        </mc:Choice>
        <mc:Fallback xmlns="">
          <p:sp>
            <p:nvSpPr>
              <p:cNvPr id="7" name="TextBox 6">
                <a:extLst>
                  <a:ext uri="{FF2B5EF4-FFF2-40B4-BE49-F238E27FC236}">
                    <a16:creationId xmlns:a16="http://schemas.microsoft.com/office/drawing/2014/main" id="{8F8A8173-E341-1534-DD7D-45100322AF2F}"/>
                  </a:ext>
                </a:extLst>
              </p:cNvPr>
              <p:cNvSpPr txBox="1">
                <a:spLocks noRot="1" noChangeAspect="1" noMove="1" noResize="1" noEditPoints="1" noAdjustHandles="1" noChangeArrowheads="1" noChangeShapeType="1" noTextEdit="1"/>
              </p:cNvSpPr>
              <p:nvPr/>
            </p:nvSpPr>
            <p:spPr>
              <a:xfrm>
                <a:off x="3823252" y="1117555"/>
                <a:ext cx="7957710" cy="2308324"/>
              </a:xfrm>
              <a:prstGeom prst="rect">
                <a:avLst/>
              </a:prstGeom>
              <a:blipFill>
                <a:blip r:embed="rId4"/>
                <a:stretch>
                  <a:fillRect t="-792" b="-2375"/>
                </a:stretch>
              </a:blipFill>
              <a:effectLst/>
            </p:spPr>
            <p:txBody>
              <a:bodyPr/>
              <a:lstStyle/>
              <a:p>
                <a:r>
                  <a:rPr lang="en-GB">
                    <a:noFill/>
                  </a:rPr>
                  <a:t> </a:t>
                </a:r>
              </a:p>
            </p:txBody>
          </p:sp>
        </mc:Fallback>
      </mc:AlternateContent>
      <p:pic>
        <p:nvPicPr>
          <p:cNvPr id="8" name="Picture 7">
            <a:extLst>
              <a:ext uri="{FF2B5EF4-FFF2-40B4-BE49-F238E27FC236}">
                <a16:creationId xmlns:a16="http://schemas.microsoft.com/office/drawing/2014/main" id="{6D9C694E-0BED-E0D3-A946-52F10D3451FF}"/>
              </a:ext>
            </a:extLst>
          </p:cNvPr>
          <p:cNvPicPr>
            <a:picLocks noChangeAspect="1"/>
          </p:cNvPicPr>
          <p:nvPr/>
        </p:nvPicPr>
        <p:blipFill>
          <a:blip r:embed="rId5"/>
          <a:stretch>
            <a:fillRect/>
          </a:stretch>
        </p:blipFill>
        <p:spPr>
          <a:xfrm>
            <a:off x="6791900" y="3771513"/>
            <a:ext cx="4152206" cy="3003355"/>
          </a:xfrm>
          <a:prstGeom prst="rect">
            <a:avLst/>
          </a:prstGeom>
        </p:spPr>
      </p:pic>
      <p:cxnSp>
        <p:nvCxnSpPr>
          <p:cNvPr id="10" name="Straight Arrow Connector 9">
            <a:extLst>
              <a:ext uri="{FF2B5EF4-FFF2-40B4-BE49-F238E27FC236}">
                <a16:creationId xmlns:a16="http://schemas.microsoft.com/office/drawing/2014/main" id="{FAEB3049-895D-50B5-A107-78D880961AA6}"/>
              </a:ext>
            </a:extLst>
          </p:cNvPr>
          <p:cNvCxnSpPr>
            <a:cxnSpLocks/>
          </p:cNvCxnSpPr>
          <p:nvPr/>
        </p:nvCxnSpPr>
        <p:spPr>
          <a:xfrm>
            <a:off x="3070860" y="4511040"/>
            <a:ext cx="4866640" cy="7621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64BB4C9-3C62-FDBF-0458-534B156A0FE6}"/>
              </a:ext>
            </a:extLst>
          </p:cNvPr>
          <p:cNvCxnSpPr>
            <a:cxnSpLocks/>
          </p:cNvCxnSpPr>
          <p:nvPr/>
        </p:nvCxnSpPr>
        <p:spPr>
          <a:xfrm>
            <a:off x="4267200" y="5158740"/>
            <a:ext cx="3670300" cy="1080135"/>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ACE8A46-5FB1-738F-0C7E-BCC852BEA4BD}"/>
              </a:ext>
            </a:extLst>
          </p:cNvPr>
          <p:cNvCxnSpPr>
            <a:cxnSpLocks/>
          </p:cNvCxnSpPr>
          <p:nvPr/>
        </p:nvCxnSpPr>
        <p:spPr>
          <a:xfrm>
            <a:off x="2796540" y="4279795"/>
            <a:ext cx="5140960" cy="844655"/>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775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AD54EA-C872-D52A-4754-A138F4CE1D54}"/>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03B608E8-ED5F-A175-F568-A7BC87DEA019}"/>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28</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60FEED6C-92AA-8C44-3D45-21C7D0178F91}"/>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TCAD simulations</a:t>
            </a:r>
            <a:endParaRPr lang="en-GB" sz="2400" b="1" dirty="0">
              <a:solidFill>
                <a:srgbClr val="0033A0"/>
              </a:solidFill>
              <a:latin typeface="Optima" pitchFamily="2" charset="0"/>
              <a:cs typeface="Arial" panose="020B0604020202020204" pitchFamily="34" charset="0"/>
            </a:endParaRPr>
          </a:p>
        </p:txBody>
      </p:sp>
      <p:sp>
        <p:nvSpPr>
          <p:cNvPr id="2" name="TextBox 1">
            <a:extLst>
              <a:ext uri="{FF2B5EF4-FFF2-40B4-BE49-F238E27FC236}">
                <a16:creationId xmlns:a16="http://schemas.microsoft.com/office/drawing/2014/main" id="{E3A5319C-3793-9696-C4C2-07B468C435EF}"/>
              </a:ext>
            </a:extLst>
          </p:cNvPr>
          <p:cNvSpPr txBox="1"/>
          <p:nvPr/>
        </p:nvSpPr>
        <p:spPr>
          <a:xfrm>
            <a:off x="0" y="993416"/>
            <a:ext cx="11777445" cy="1569660"/>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Sentaurus</a:t>
            </a:r>
            <a:r>
              <a:rPr lang="en-US" sz="1600" dirty="0">
                <a:cs typeface="Arial" panose="020B0604020202020204" pitchFamily="34" charset="0"/>
              </a:rPr>
              <a:t> </a:t>
            </a:r>
            <a:r>
              <a:rPr lang="en-US" sz="1600" dirty="0">
                <a:latin typeface="+mj-lt"/>
                <a:cs typeface="Arial" panose="020B0604020202020204" pitchFamily="34" charset="0"/>
              </a:rPr>
              <a:t>TCAD is a powerful tool to combine:</a:t>
            </a:r>
          </a:p>
          <a:p>
            <a:pPr lvl="1">
              <a:buClr>
                <a:srgbClr val="E500B5"/>
              </a:buClr>
            </a:pPr>
            <a:endParaRPr lang="en-US" sz="1600" dirty="0">
              <a:latin typeface="+mj-lt"/>
              <a:cs typeface="Arial" panose="020B0604020202020204" pitchFamily="34" charset="0"/>
            </a:endParaRPr>
          </a:p>
          <a:p>
            <a:pPr marL="1085850" lvl="2" indent="-171450">
              <a:buClr>
                <a:srgbClr val="E500B5"/>
              </a:buClr>
              <a:buFont typeface="Arial" panose="020B0604020202020204" pitchFamily="34" charset="0"/>
              <a:buChar char="•"/>
            </a:pPr>
            <a:r>
              <a:rPr lang="en-GB" sz="1600" b="1" dirty="0">
                <a:solidFill>
                  <a:srgbClr val="0033A0"/>
                </a:solidFill>
                <a:latin typeface="Optima" pitchFamily="2" charset="0"/>
                <a:cs typeface="Arial" panose="020B0604020202020204" pitchFamily="34" charset="0"/>
              </a:rPr>
              <a:t>Electrical simulations </a:t>
            </a:r>
            <a:r>
              <a:rPr lang="en-US" sz="1600" dirty="0">
                <a:latin typeface="+mj-lt"/>
                <a:cs typeface="Arial" panose="020B0604020202020204" pitchFamily="34" charset="0"/>
                <a:sym typeface="Wingdings" panose="05000000000000000000" pitchFamily="2" charset="2"/>
              </a:rPr>
              <a:t> carrier generation, diffusion and recombination from the heavy ion strike (</a:t>
            </a:r>
            <a:r>
              <a:rPr lang="en-US" sz="1600" b="1" dirty="0">
                <a:latin typeface="+mj-lt"/>
                <a:cs typeface="Arial" panose="020B0604020202020204" pitchFamily="34" charset="0"/>
                <a:sym typeface="Wingdings" panose="05000000000000000000" pitchFamily="2" charset="2"/>
              </a:rPr>
              <a:t>variation in the complex refractive index </a:t>
            </a:r>
            <a:r>
              <a:rPr lang="en-US" sz="1600" dirty="0">
                <a:latin typeface="+mj-lt"/>
                <a:cs typeface="Arial" panose="020B0604020202020204" pitchFamily="34" charset="0"/>
                <a:sym typeface="Wingdings" panose="05000000000000000000" pitchFamily="2" charset="2"/>
              </a:rPr>
              <a:t>due to the different number of carriers)</a:t>
            </a:r>
          </a:p>
          <a:p>
            <a:pPr lvl="2">
              <a:buClr>
                <a:srgbClr val="E500B5"/>
              </a:buClr>
            </a:pPr>
            <a:endParaRPr lang="en-US" sz="1600" dirty="0">
              <a:latin typeface="+mj-lt"/>
              <a:cs typeface="Arial" panose="020B0604020202020204" pitchFamily="34" charset="0"/>
              <a:sym typeface="Wingdings" panose="05000000000000000000" pitchFamily="2" charset="2"/>
            </a:endParaRPr>
          </a:p>
          <a:p>
            <a:pPr marL="1085850" lvl="2" indent="-171450">
              <a:buClr>
                <a:srgbClr val="E500B5"/>
              </a:buClr>
              <a:buFont typeface="Arial" panose="020B0604020202020204" pitchFamily="34" charset="0"/>
              <a:buChar char="•"/>
            </a:pPr>
            <a:r>
              <a:rPr lang="en-GB" sz="1600" b="1" dirty="0">
                <a:solidFill>
                  <a:srgbClr val="0033A0"/>
                </a:solidFill>
                <a:latin typeface="Optima" pitchFamily="2" charset="0"/>
                <a:cs typeface="Arial" panose="020B0604020202020204" pitchFamily="34" charset="0"/>
              </a:rPr>
              <a:t>Electromagnetic simulations </a:t>
            </a:r>
            <a:r>
              <a:rPr lang="en-US" sz="1600" dirty="0">
                <a:latin typeface="+mj-lt"/>
                <a:cs typeface="Arial" panose="020B0604020202020204" pitchFamily="34" charset="0"/>
                <a:sym typeface="Wingdings" panose="05000000000000000000" pitchFamily="2" charset="2"/>
              </a:rPr>
              <a:t> finite-difference time-domain (</a:t>
            </a:r>
            <a:r>
              <a:rPr lang="en-US" sz="1600" b="1" dirty="0">
                <a:latin typeface="+mj-lt"/>
                <a:cs typeface="Arial" panose="020B0604020202020204" pitchFamily="34" charset="0"/>
                <a:sym typeface="Wingdings" panose="05000000000000000000" pitchFamily="2" charset="2"/>
              </a:rPr>
              <a:t>FDTD</a:t>
            </a:r>
            <a:r>
              <a:rPr lang="en-US" sz="1600" dirty="0">
                <a:latin typeface="+mj-lt"/>
                <a:cs typeface="Arial" panose="020B0604020202020204" pitchFamily="34" charset="0"/>
                <a:sym typeface="Wingdings" panose="05000000000000000000" pitchFamily="2" charset="2"/>
              </a:rPr>
              <a:t>) solver to compute the electromagnetic field propagation</a:t>
            </a:r>
            <a:endParaRPr lang="en-US" sz="1600" dirty="0">
              <a:latin typeface="+mj-lt"/>
              <a:cs typeface="Arial" panose="020B0604020202020204" pitchFamily="34" charset="0"/>
            </a:endParaRPr>
          </a:p>
        </p:txBody>
      </p:sp>
      <p:grpSp>
        <p:nvGrpSpPr>
          <p:cNvPr id="109" name="Group 108">
            <a:extLst>
              <a:ext uri="{FF2B5EF4-FFF2-40B4-BE49-F238E27FC236}">
                <a16:creationId xmlns:a16="http://schemas.microsoft.com/office/drawing/2014/main" id="{B6AB58C1-B0AE-D02C-6072-F577E2B745A7}"/>
              </a:ext>
            </a:extLst>
          </p:cNvPr>
          <p:cNvGrpSpPr/>
          <p:nvPr/>
        </p:nvGrpSpPr>
        <p:grpSpPr>
          <a:xfrm>
            <a:off x="2998897" y="2849928"/>
            <a:ext cx="6194205" cy="3717730"/>
            <a:chOff x="235013" y="1014171"/>
            <a:chExt cx="6194205" cy="3717730"/>
          </a:xfrm>
        </p:grpSpPr>
        <p:pic>
          <p:nvPicPr>
            <p:cNvPr id="98" name="Picture 97">
              <a:extLst>
                <a:ext uri="{FF2B5EF4-FFF2-40B4-BE49-F238E27FC236}">
                  <a16:creationId xmlns:a16="http://schemas.microsoft.com/office/drawing/2014/main" id="{57196B59-49BE-3A1B-D9A0-8B9D273D9C16}"/>
                </a:ext>
              </a:extLst>
            </p:cNvPr>
            <p:cNvPicPr>
              <a:picLocks noChangeAspect="1"/>
            </p:cNvPicPr>
            <p:nvPr/>
          </p:nvPicPr>
          <p:blipFill>
            <a:blip r:embed="rId2"/>
            <a:srcRect r="21383"/>
            <a:stretch>
              <a:fillRect/>
            </a:stretch>
          </p:blipFill>
          <p:spPr>
            <a:xfrm>
              <a:off x="321676" y="1014171"/>
              <a:ext cx="4835642" cy="2871985"/>
            </a:xfrm>
            <a:prstGeom prst="rect">
              <a:avLst/>
            </a:prstGeom>
          </p:spPr>
        </p:pic>
        <p:sp>
          <p:nvSpPr>
            <p:cNvPr id="99" name="TextBox 20">
              <a:extLst>
                <a:ext uri="{FF2B5EF4-FFF2-40B4-BE49-F238E27FC236}">
                  <a16:creationId xmlns:a16="http://schemas.microsoft.com/office/drawing/2014/main" id="{3C2AD1D6-93FA-0FE4-3933-4E7E4B1D4222}"/>
                </a:ext>
              </a:extLst>
            </p:cNvPr>
            <p:cNvSpPr txBox="1"/>
            <p:nvPr/>
          </p:nvSpPr>
          <p:spPr>
            <a:xfrm>
              <a:off x="235013" y="3127400"/>
              <a:ext cx="1076833" cy="333040"/>
            </a:xfrm>
            <a:prstGeom prst="rect">
              <a:avLst/>
            </a:prstGeom>
          </p:spPr>
          <p:txBody>
            <a:bodyPr vert="horz" wrap="square" lIns="0" tIns="0" rIns="0" bIns="0" rtlCol="0" anchor="ctr">
              <a:spAutoFit/>
            </a:bodyPr>
            <a:lstStyle/>
            <a:p>
              <a:pPr algn="ctr">
                <a:lnSpc>
                  <a:spcPts val="2896"/>
                </a:lnSpc>
                <a:spcBef>
                  <a:spcPct val="0"/>
                </a:spcBef>
              </a:pPr>
              <a:r>
                <a:rPr lang="en-US" sz="1600" b="1" spc="140" dirty="0">
                  <a:solidFill>
                    <a:srgbClr val="485169"/>
                  </a:solidFill>
                  <a:latin typeface="+mj-lt"/>
                  <a:ea typeface="Times New Roman Bold"/>
                  <a:cs typeface="Times New Roman Bold"/>
                  <a:sym typeface="Times New Roman Bold"/>
                </a:rPr>
                <a:t>sprocess</a:t>
              </a:r>
            </a:p>
          </p:txBody>
        </p:sp>
        <p:sp>
          <p:nvSpPr>
            <p:cNvPr id="100" name="TextBox 20">
              <a:extLst>
                <a:ext uri="{FF2B5EF4-FFF2-40B4-BE49-F238E27FC236}">
                  <a16:creationId xmlns:a16="http://schemas.microsoft.com/office/drawing/2014/main" id="{9E8E48AA-C710-C748-91FD-EA816281EAF6}"/>
                </a:ext>
              </a:extLst>
            </p:cNvPr>
            <p:cNvSpPr txBox="1"/>
            <p:nvPr/>
          </p:nvSpPr>
          <p:spPr>
            <a:xfrm>
              <a:off x="1463738" y="3127400"/>
              <a:ext cx="1076833" cy="333040"/>
            </a:xfrm>
            <a:prstGeom prst="rect">
              <a:avLst/>
            </a:prstGeom>
          </p:spPr>
          <p:txBody>
            <a:bodyPr vert="horz" wrap="square" lIns="0" tIns="0" rIns="0" bIns="0" rtlCol="0" anchor="ctr">
              <a:spAutoFit/>
            </a:bodyPr>
            <a:lstStyle/>
            <a:p>
              <a:pPr algn="ctr">
                <a:lnSpc>
                  <a:spcPts val="2896"/>
                </a:lnSpc>
                <a:spcBef>
                  <a:spcPct val="0"/>
                </a:spcBef>
              </a:pPr>
              <a:r>
                <a:rPr lang="en-US" sz="1600" b="1" spc="140" dirty="0">
                  <a:solidFill>
                    <a:srgbClr val="485169"/>
                  </a:solidFill>
                  <a:latin typeface="+mj-lt"/>
                  <a:ea typeface="Times New Roman Bold"/>
                  <a:cs typeface="Times New Roman Bold"/>
                  <a:sym typeface="Times New Roman Bold"/>
                </a:rPr>
                <a:t>snmesh</a:t>
              </a:r>
            </a:p>
          </p:txBody>
        </p:sp>
        <p:sp>
          <p:nvSpPr>
            <p:cNvPr id="101" name="TextBox 20">
              <a:extLst>
                <a:ext uri="{FF2B5EF4-FFF2-40B4-BE49-F238E27FC236}">
                  <a16:creationId xmlns:a16="http://schemas.microsoft.com/office/drawing/2014/main" id="{CE9F6F85-FABE-9742-AB65-FFEAC79C6B64}"/>
                </a:ext>
              </a:extLst>
            </p:cNvPr>
            <p:cNvSpPr txBox="1"/>
            <p:nvPr/>
          </p:nvSpPr>
          <p:spPr>
            <a:xfrm>
              <a:off x="2662159" y="3127400"/>
              <a:ext cx="1076833" cy="333040"/>
            </a:xfrm>
            <a:prstGeom prst="rect">
              <a:avLst/>
            </a:prstGeom>
          </p:spPr>
          <p:txBody>
            <a:bodyPr vert="horz" wrap="square" lIns="0" tIns="0" rIns="0" bIns="0" rtlCol="0" anchor="ctr">
              <a:spAutoFit/>
            </a:bodyPr>
            <a:lstStyle/>
            <a:p>
              <a:pPr algn="ctr">
                <a:lnSpc>
                  <a:spcPts val="2896"/>
                </a:lnSpc>
                <a:spcBef>
                  <a:spcPct val="0"/>
                </a:spcBef>
              </a:pPr>
              <a:r>
                <a:rPr lang="en-US" sz="1600" b="1" spc="140" dirty="0">
                  <a:solidFill>
                    <a:srgbClr val="485169"/>
                  </a:solidFill>
                  <a:latin typeface="+mj-lt"/>
                  <a:ea typeface="Times New Roman Bold"/>
                  <a:cs typeface="Times New Roman Bold"/>
                  <a:sym typeface="Times New Roman Bold"/>
                </a:rPr>
                <a:t>sdevice</a:t>
              </a:r>
            </a:p>
          </p:txBody>
        </p:sp>
        <p:sp>
          <p:nvSpPr>
            <p:cNvPr id="103" name="TextBox 102">
              <a:extLst>
                <a:ext uri="{FF2B5EF4-FFF2-40B4-BE49-F238E27FC236}">
                  <a16:creationId xmlns:a16="http://schemas.microsoft.com/office/drawing/2014/main" id="{8ED8BF4B-CCDD-53F9-B341-22616959275F}"/>
                </a:ext>
              </a:extLst>
            </p:cNvPr>
            <p:cNvSpPr txBox="1"/>
            <p:nvPr/>
          </p:nvSpPr>
          <p:spPr>
            <a:xfrm>
              <a:off x="235013" y="3562350"/>
              <a:ext cx="1076833" cy="954107"/>
            </a:xfrm>
            <a:prstGeom prst="rect">
              <a:avLst/>
            </a:prstGeom>
            <a:noFill/>
          </p:spPr>
          <p:txBody>
            <a:bodyPr wrap="square" rtlCol="0" anchor="ctr">
              <a:spAutoFit/>
            </a:bodyPr>
            <a:lstStyle/>
            <a:p>
              <a:pPr algn="ctr"/>
              <a:r>
                <a:rPr lang="en-US" sz="1400" dirty="0">
                  <a:latin typeface="+mj-lt"/>
                </a:rPr>
                <a:t>Creation of the 3D strip waveguide structure</a:t>
              </a:r>
              <a:endParaRPr lang="en-GB" sz="1400" dirty="0">
                <a:latin typeface="+mj-lt"/>
              </a:endParaRPr>
            </a:p>
          </p:txBody>
        </p:sp>
        <p:sp>
          <p:nvSpPr>
            <p:cNvPr id="104" name="TextBox 103">
              <a:extLst>
                <a:ext uri="{FF2B5EF4-FFF2-40B4-BE49-F238E27FC236}">
                  <a16:creationId xmlns:a16="http://schemas.microsoft.com/office/drawing/2014/main" id="{D6E50311-6068-EC47-AFF5-E8CA9CD8F1A9}"/>
                </a:ext>
              </a:extLst>
            </p:cNvPr>
            <p:cNvSpPr txBox="1"/>
            <p:nvPr/>
          </p:nvSpPr>
          <p:spPr>
            <a:xfrm>
              <a:off x="1463738" y="3562350"/>
              <a:ext cx="1076833" cy="523220"/>
            </a:xfrm>
            <a:prstGeom prst="rect">
              <a:avLst/>
            </a:prstGeom>
            <a:noFill/>
          </p:spPr>
          <p:txBody>
            <a:bodyPr wrap="square" rtlCol="0" anchor="ctr">
              <a:spAutoFit/>
            </a:bodyPr>
            <a:lstStyle/>
            <a:p>
              <a:pPr algn="ctr"/>
              <a:r>
                <a:rPr lang="en-US" sz="1400" dirty="0">
                  <a:latin typeface="+mj-lt"/>
                </a:rPr>
                <a:t>Generation of the mesh</a:t>
              </a:r>
              <a:endParaRPr lang="en-GB" sz="1400" dirty="0">
                <a:latin typeface="+mj-lt"/>
              </a:endParaRPr>
            </a:p>
          </p:txBody>
        </p:sp>
        <p:sp>
          <p:nvSpPr>
            <p:cNvPr id="105" name="TextBox 104">
              <a:extLst>
                <a:ext uri="{FF2B5EF4-FFF2-40B4-BE49-F238E27FC236}">
                  <a16:creationId xmlns:a16="http://schemas.microsoft.com/office/drawing/2014/main" id="{35AFB47B-E4D3-1901-1260-ACC8D02A3CD0}"/>
                </a:ext>
              </a:extLst>
            </p:cNvPr>
            <p:cNvSpPr txBox="1"/>
            <p:nvPr/>
          </p:nvSpPr>
          <p:spPr>
            <a:xfrm>
              <a:off x="2662158" y="3562350"/>
              <a:ext cx="1076833" cy="1169551"/>
            </a:xfrm>
            <a:prstGeom prst="rect">
              <a:avLst/>
            </a:prstGeom>
            <a:noFill/>
          </p:spPr>
          <p:txBody>
            <a:bodyPr wrap="square" rtlCol="0" anchor="ctr">
              <a:spAutoFit/>
            </a:bodyPr>
            <a:lstStyle/>
            <a:p>
              <a:pPr algn="ctr"/>
              <a:r>
                <a:rPr lang="en-US" sz="1400" dirty="0">
                  <a:latin typeface="+mj-lt"/>
                </a:rPr>
                <a:t>Transient simulation of the heavy ion strike event</a:t>
              </a:r>
              <a:endParaRPr lang="en-GB" sz="1400" dirty="0">
                <a:latin typeface="+mj-lt"/>
              </a:endParaRPr>
            </a:p>
          </p:txBody>
        </p:sp>
        <p:grpSp>
          <p:nvGrpSpPr>
            <p:cNvPr id="108" name="Group 107">
              <a:extLst>
                <a:ext uri="{FF2B5EF4-FFF2-40B4-BE49-F238E27FC236}">
                  <a16:creationId xmlns:a16="http://schemas.microsoft.com/office/drawing/2014/main" id="{87F2559D-42B1-CD5E-F0E6-2B864D15CFB3}"/>
                </a:ext>
              </a:extLst>
            </p:cNvPr>
            <p:cNvGrpSpPr/>
            <p:nvPr/>
          </p:nvGrpSpPr>
          <p:grpSpPr>
            <a:xfrm>
              <a:off x="5200650" y="1160035"/>
              <a:ext cx="1228568" cy="2726121"/>
              <a:chOff x="5200650" y="1160035"/>
              <a:chExt cx="1228568" cy="2726121"/>
            </a:xfrm>
          </p:grpSpPr>
          <p:sp>
            <p:nvSpPr>
              <p:cNvPr id="102" name="TextBox 20">
                <a:extLst>
                  <a:ext uri="{FF2B5EF4-FFF2-40B4-BE49-F238E27FC236}">
                    <a16:creationId xmlns:a16="http://schemas.microsoft.com/office/drawing/2014/main" id="{97B48D07-490D-412D-F8FC-743E9DDF6BDC}"/>
                  </a:ext>
                </a:extLst>
              </p:cNvPr>
              <p:cNvSpPr txBox="1"/>
              <p:nvPr/>
            </p:nvSpPr>
            <p:spPr>
              <a:xfrm>
                <a:off x="5200650" y="1160035"/>
                <a:ext cx="1228568" cy="333040"/>
              </a:xfrm>
              <a:prstGeom prst="rect">
                <a:avLst/>
              </a:prstGeom>
            </p:spPr>
            <p:txBody>
              <a:bodyPr vert="horz" wrap="square" lIns="0" tIns="0" rIns="0" bIns="0" rtlCol="0" anchor="ctr">
                <a:spAutoFit/>
              </a:bodyPr>
              <a:lstStyle/>
              <a:p>
                <a:pPr algn="ctr">
                  <a:lnSpc>
                    <a:spcPts val="2896"/>
                  </a:lnSpc>
                  <a:spcBef>
                    <a:spcPct val="0"/>
                  </a:spcBef>
                </a:pPr>
                <a:r>
                  <a:rPr lang="en-US" sz="1600" b="1" spc="140" dirty="0">
                    <a:solidFill>
                      <a:srgbClr val="485169"/>
                    </a:solidFill>
                    <a:latin typeface="+mj-lt"/>
                    <a:ea typeface="Times New Roman Bold"/>
                    <a:cs typeface="Times New Roman Bold"/>
                    <a:sym typeface="Times New Roman Bold"/>
                  </a:rPr>
                  <a:t>emw</a:t>
                </a:r>
              </a:p>
            </p:txBody>
          </p:sp>
          <p:sp>
            <p:nvSpPr>
              <p:cNvPr id="106" name="TextBox 105">
                <a:extLst>
                  <a:ext uri="{FF2B5EF4-FFF2-40B4-BE49-F238E27FC236}">
                    <a16:creationId xmlns:a16="http://schemas.microsoft.com/office/drawing/2014/main" id="{B667FB61-6927-6EB0-E96D-A4C0BA43D76E}"/>
                  </a:ext>
                </a:extLst>
              </p:cNvPr>
              <p:cNvSpPr txBox="1"/>
              <p:nvPr/>
            </p:nvSpPr>
            <p:spPr>
              <a:xfrm>
                <a:off x="5200650" y="1581789"/>
                <a:ext cx="1228568" cy="954107"/>
              </a:xfrm>
              <a:prstGeom prst="rect">
                <a:avLst/>
              </a:prstGeom>
              <a:noFill/>
            </p:spPr>
            <p:txBody>
              <a:bodyPr wrap="square" rtlCol="0" anchor="ctr">
                <a:spAutoFit/>
              </a:bodyPr>
              <a:lstStyle/>
              <a:p>
                <a:pPr algn="ctr"/>
                <a:r>
                  <a:rPr lang="en-US" sz="1400" dirty="0">
                    <a:latin typeface="+mj-lt"/>
                  </a:rPr>
                  <a:t>FDTD simulations for different time steps</a:t>
                </a:r>
                <a:endParaRPr lang="en-GB" sz="1400" dirty="0">
                  <a:latin typeface="+mj-lt"/>
                </a:endParaRPr>
              </a:p>
            </p:txBody>
          </p:sp>
          <p:sp>
            <p:nvSpPr>
              <p:cNvPr id="107" name="Rectangle 106">
                <a:extLst>
                  <a:ext uri="{FF2B5EF4-FFF2-40B4-BE49-F238E27FC236}">
                    <a16:creationId xmlns:a16="http://schemas.microsoft.com/office/drawing/2014/main" id="{D61CD91B-67F5-3969-B979-FA45A0B785EE}"/>
                  </a:ext>
                </a:extLst>
              </p:cNvPr>
              <p:cNvSpPr/>
              <p:nvPr/>
            </p:nvSpPr>
            <p:spPr>
              <a:xfrm>
                <a:off x="5200650" y="1160035"/>
                <a:ext cx="1228568" cy="2726121"/>
              </a:xfrm>
              <a:prstGeom prst="rect">
                <a:avLst/>
              </a:prstGeom>
              <a:noFill/>
              <a:ln w="28575">
                <a:solidFill>
                  <a:srgbClr val="42BBCA"/>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33345048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F5992B-44A0-8005-5775-59A5B94AB266}"/>
            </a:ext>
          </a:extLst>
        </p:cNvPr>
        <p:cNvGrpSpPr/>
        <p:nvPr/>
      </p:nvGrpSpPr>
      <p:grpSpPr>
        <a:xfrm>
          <a:off x="0" y="0"/>
          <a:ext cx="0" cy="0"/>
          <a:chOff x="0" y="0"/>
          <a:chExt cx="0" cy="0"/>
        </a:xfrm>
      </p:grpSpPr>
      <p:pic>
        <p:nvPicPr>
          <p:cNvPr id="29" name="Picture 28">
            <a:extLst>
              <a:ext uri="{FF2B5EF4-FFF2-40B4-BE49-F238E27FC236}">
                <a16:creationId xmlns:a16="http://schemas.microsoft.com/office/drawing/2014/main" id="{06319C1D-00ED-F6E8-E2A2-E1A093BE5353}"/>
              </a:ext>
            </a:extLst>
          </p:cNvPr>
          <p:cNvPicPr>
            <a:picLocks noChangeAspect="1"/>
          </p:cNvPicPr>
          <p:nvPr/>
        </p:nvPicPr>
        <p:blipFill>
          <a:blip r:embed="rId2"/>
          <a:stretch>
            <a:fillRect/>
          </a:stretch>
        </p:blipFill>
        <p:spPr>
          <a:xfrm>
            <a:off x="318189" y="3826193"/>
            <a:ext cx="4019652" cy="2879999"/>
          </a:xfrm>
          <a:prstGeom prst="rect">
            <a:avLst/>
          </a:prstGeom>
        </p:spPr>
      </p:pic>
      <p:pic>
        <p:nvPicPr>
          <p:cNvPr id="6" name="Picture 5">
            <a:extLst>
              <a:ext uri="{FF2B5EF4-FFF2-40B4-BE49-F238E27FC236}">
                <a16:creationId xmlns:a16="http://schemas.microsoft.com/office/drawing/2014/main" id="{F938C60C-8928-1716-09B5-FC7840443519}"/>
              </a:ext>
            </a:extLst>
          </p:cNvPr>
          <p:cNvPicPr>
            <a:picLocks noChangeAspect="1"/>
          </p:cNvPicPr>
          <p:nvPr/>
        </p:nvPicPr>
        <p:blipFill>
          <a:blip r:embed="rId3"/>
          <a:stretch>
            <a:fillRect/>
          </a:stretch>
        </p:blipFill>
        <p:spPr>
          <a:xfrm>
            <a:off x="318189" y="845886"/>
            <a:ext cx="4019653" cy="2880000"/>
          </a:xfrm>
          <a:prstGeom prst="rect">
            <a:avLst/>
          </a:prstGeom>
        </p:spPr>
      </p:pic>
      <p:sp>
        <p:nvSpPr>
          <p:cNvPr id="31" name="Rectangle: Rounded Corners 30">
            <a:extLst>
              <a:ext uri="{FF2B5EF4-FFF2-40B4-BE49-F238E27FC236}">
                <a16:creationId xmlns:a16="http://schemas.microsoft.com/office/drawing/2014/main" id="{B62B15B7-C16F-795E-74CD-2ADA052F3D79}"/>
              </a:ext>
            </a:extLst>
          </p:cNvPr>
          <p:cNvSpPr/>
          <p:nvPr/>
        </p:nvSpPr>
        <p:spPr>
          <a:xfrm rot="5400000">
            <a:off x="7625527" y="1243326"/>
            <a:ext cx="1781587" cy="8041042"/>
          </a:xfrm>
          <a:prstGeom prst="roundRect">
            <a:avLst/>
          </a:prstGeom>
          <a:solidFill>
            <a:srgbClr val="EBF1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1">
            <a:extLst>
              <a:ext uri="{FF2B5EF4-FFF2-40B4-BE49-F238E27FC236}">
                <a16:creationId xmlns:a16="http://schemas.microsoft.com/office/drawing/2014/main" id="{BEFE77BD-D571-906B-9660-674E9E3D1145}"/>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29</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A94B7A95-6243-8EF7-076C-8B8B898428BC}"/>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TCAD simulations</a:t>
            </a:r>
            <a:endParaRPr lang="en-GB" sz="2400" b="1" dirty="0">
              <a:solidFill>
                <a:srgbClr val="0033A0"/>
              </a:solidFill>
              <a:latin typeface="Optima" pitchFamily="2" charset="0"/>
              <a:cs typeface="Arial" panose="020B0604020202020204" pitchFamily="34" charset="0"/>
            </a:endParaRPr>
          </a:p>
        </p:txBody>
      </p:sp>
      <p:sp>
        <p:nvSpPr>
          <p:cNvPr id="5" name="TextBox 4">
            <a:extLst>
              <a:ext uri="{FF2B5EF4-FFF2-40B4-BE49-F238E27FC236}">
                <a16:creationId xmlns:a16="http://schemas.microsoft.com/office/drawing/2014/main" id="{EC1CCB73-A472-5504-2998-C133CBA3D239}"/>
              </a:ext>
            </a:extLst>
          </p:cNvPr>
          <p:cNvSpPr txBox="1"/>
          <p:nvPr/>
        </p:nvSpPr>
        <p:spPr>
          <a:xfrm>
            <a:off x="7352583" y="1199366"/>
            <a:ext cx="4428380" cy="2800767"/>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Starting from the LET of 61.3 MeV·cm</a:t>
            </a:r>
            <a:r>
              <a:rPr lang="en-US" sz="1600" baseline="30000" dirty="0">
                <a:latin typeface="+mj-lt"/>
                <a:cs typeface="Arial" panose="020B0604020202020204" pitchFamily="34" charset="0"/>
              </a:rPr>
              <a:t>2</a:t>
            </a:r>
            <a:r>
              <a:rPr lang="en-US" sz="1600" dirty="0">
                <a:latin typeface="+mj-lt"/>
                <a:cs typeface="Arial" panose="020B0604020202020204" pitchFamily="34" charset="0"/>
              </a:rPr>
              <a:t>/mg we can set a defined number of electron-hole pairs generated per volume  within the TCAD simulation (details of the calculations in the backup)</a:t>
            </a:r>
          </a:p>
          <a:p>
            <a:pPr lvl="1">
              <a:buClr>
                <a:srgbClr val="E500B5"/>
              </a:buCl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b="1" dirty="0">
                <a:latin typeface="+mj-lt"/>
                <a:cs typeface="Arial" panose="020B0604020202020204" pitchFamily="34" charset="0"/>
              </a:rPr>
              <a:t>Amplitude of the transient matches well the measurements</a:t>
            </a:r>
          </a:p>
          <a:p>
            <a:pPr lvl="1">
              <a:buClr>
                <a:srgbClr val="E500B5"/>
              </a:buCl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Good match also for the left-hand side of the transient (initial charge generation)</a:t>
            </a:r>
          </a:p>
        </p:txBody>
      </p:sp>
      <p:sp>
        <p:nvSpPr>
          <p:cNvPr id="8" name="Rectangle 7">
            <a:extLst>
              <a:ext uri="{FF2B5EF4-FFF2-40B4-BE49-F238E27FC236}">
                <a16:creationId xmlns:a16="http://schemas.microsoft.com/office/drawing/2014/main" id="{F9E293BF-105C-8E8E-09CC-41DDB12DFECF}"/>
              </a:ext>
            </a:extLst>
          </p:cNvPr>
          <p:cNvSpPr/>
          <p:nvPr/>
        </p:nvSpPr>
        <p:spPr>
          <a:xfrm>
            <a:off x="1416049" y="1151331"/>
            <a:ext cx="317501" cy="2073654"/>
          </a:xfrm>
          <a:prstGeom prst="rect">
            <a:avLst/>
          </a:prstGeom>
          <a:noFill/>
          <a:ln w="19050">
            <a:solidFill>
              <a:srgbClr val="E600B5"/>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Connector 25">
            <a:extLst>
              <a:ext uri="{FF2B5EF4-FFF2-40B4-BE49-F238E27FC236}">
                <a16:creationId xmlns:a16="http://schemas.microsoft.com/office/drawing/2014/main" id="{B3EC612E-FD63-67EC-2458-4FFD3BB10D0B}"/>
              </a:ext>
            </a:extLst>
          </p:cNvPr>
          <p:cNvCxnSpPr>
            <a:cxnSpLocks/>
          </p:cNvCxnSpPr>
          <p:nvPr/>
        </p:nvCxnSpPr>
        <p:spPr>
          <a:xfrm>
            <a:off x="1733550" y="1151331"/>
            <a:ext cx="511950" cy="2952"/>
          </a:xfrm>
          <a:prstGeom prst="line">
            <a:avLst/>
          </a:prstGeom>
          <a:ln w="19050">
            <a:solidFill>
              <a:srgbClr val="E600B5"/>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2AA04C4-FD7B-D7D8-23A9-65720D385C35}"/>
              </a:ext>
            </a:extLst>
          </p:cNvPr>
          <p:cNvSpPr txBox="1"/>
          <p:nvPr/>
        </p:nvSpPr>
        <p:spPr>
          <a:xfrm>
            <a:off x="4337844" y="4604474"/>
            <a:ext cx="7443119" cy="1323439"/>
          </a:xfrm>
          <a:prstGeom prst="rect">
            <a:avLst/>
          </a:prstGeom>
          <a:noFill/>
          <a:effectLst/>
        </p:spPr>
        <p:txBody>
          <a:bodyPr wrap="square" rtlCol="0" anchor="t">
            <a:spAutoFit/>
          </a:bodyPr>
          <a:lstStyle/>
          <a:p>
            <a:pPr marL="628650" lvl="1" indent="-171450">
              <a:buClr>
                <a:srgbClr val="E500B5"/>
              </a:buClr>
              <a:buFont typeface="Arial" panose="020B0604020202020204" pitchFamily="34" charset="0"/>
              <a:buChar char="•"/>
            </a:pPr>
            <a:r>
              <a:rPr lang="en-US" sz="1600" dirty="0">
                <a:latin typeface="+mj-lt"/>
                <a:cs typeface="Arial" panose="020B0604020202020204" pitchFamily="34" charset="0"/>
              </a:rPr>
              <a:t>The transient amplitude shows a </a:t>
            </a:r>
            <a:r>
              <a:rPr lang="en-US" sz="1600" b="1" dirty="0">
                <a:latin typeface="+mj-lt"/>
                <a:cs typeface="Arial" panose="020B0604020202020204" pitchFamily="34" charset="0"/>
              </a:rPr>
              <a:t>good matching also when the angle of incidence is changed</a:t>
            </a:r>
          </a:p>
          <a:p>
            <a:pPr marL="628650" lvl="1" indent="-171450">
              <a:buClr>
                <a:srgbClr val="E500B5"/>
              </a:buClr>
              <a:buFont typeface="Arial" panose="020B0604020202020204" pitchFamily="34" charset="0"/>
              <a:buChar char="•"/>
            </a:pPr>
            <a:endParaRPr lang="en-US" sz="1600" dirty="0">
              <a:latin typeface="+mj-lt"/>
              <a:cs typeface="Arial" panose="020B0604020202020204" pitchFamily="34" charset="0"/>
            </a:endParaRPr>
          </a:p>
          <a:p>
            <a:pPr marL="628650" lvl="1" indent="-171450">
              <a:buClr>
                <a:srgbClr val="E500B5"/>
              </a:buClr>
              <a:buFont typeface="Arial" panose="020B0604020202020204" pitchFamily="34" charset="0"/>
              <a:buChar char="•"/>
            </a:pPr>
            <a:r>
              <a:rPr lang="en-US" sz="1600" b="1" dirty="0">
                <a:latin typeface="+mj-lt"/>
                <a:cs typeface="Arial" panose="020B0604020202020204" pitchFamily="34" charset="0"/>
              </a:rPr>
              <a:t>Overestimation of the recombination time constant </a:t>
            </a:r>
            <a:r>
              <a:rPr lang="en-US" sz="1600" dirty="0">
                <a:latin typeface="+mj-lt"/>
                <a:cs typeface="Arial" panose="020B0604020202020204" pitchFamily="34" charset="0"/>
              </a:rPr>
              <a:t>(for now used the pre-defined TCAD values, trying with different recombination parameters)</a:t>
            </a:r>
          </a:p>
        </p:txBody>
      </p:sp>
      <p:cxnSp>
        <p:nvCxnSpPr>
          <p:cNvPr id="14" name="Straight Connector 13">
            <a:extLst>
              <a:ext uri="{FF2B5EF4-FFF2-40B4-BE49-F238E27FC236}">
                <a16:creationId xmlns:a16="http://schemas.microsoft.com/office/drawing/2014/main" id="{E9D2CCC9-E0BF-EB7E-9892-0EE038B042E8}"/>
              </a:ext>
            </a:extLst>
          </p:cNvPr>
          <p:cNvCxnSpPr>
            <a:cxnSpLocks/>
          </p:cNvCxnSpPr>
          <p:nvPr/>
        </p:nvCxnSpPr>
        <p:spPr>
          <a:xfrm>
            <a:off x="2659441" y="1163205"/>
            <a:ext cx="1678401" cy="28716"/>
          </a:xfrm>
          <a:prstGeom prst="line">
            <a:avLst/>
          </a:prstGeom>
          <a:ln w="19050">
            <a:solidFill>
              <a:srgbClr val="E600B5"/>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A0C0D75C-95AC-8817-E5D6-47DE0E935D05}"/>
              </a:ext>
            </a:extLst>
          </p:cNvPr>
          <p:cNvPicPr>
            <a:picLocks noChangeAspect="1"/>
          </p:cNvPicPr>
          <p:nvPr/>
        </p:nvPicPr>
        <p:blipFill>
          <a:blip r:embed="rId4"/>
          <a:stretch>
            <a:fillRect/>
          </a:stretch>
        </p:blipFill>
        <p:spPr>
          <a:xfrm>
            <a:off x="4337842" y="1199366"/>
            <a:ext cx="3014740" cy="2160000"/>
          </a:xfrm>
          <a:prstGeom prst="rect">
            <a:avLst/>
          </a:prstGeom>
          <a:ln w="19050">
            <a:solidFill>
              <a:srgbClr val="E600B5"/>
            </a:solidFill>
          </a:ln>
        </p:spPr>
      </p:pic>
      <p:cxnSp>
        <p:nvCxnSpPr>
          <p:cNvPr id="20" name="Straight Connector 19">
            <a:extLst>
              <a:ext uri="{FF2B5EF4-FFF2-40B4-BE49-F238E27FC236}">
                <a16:creationId xmlns:a16="http://schemas.microsoft.com/office/drawing/2014/main" id="{B9829AD5-55CB-A34D-7FAF-D395D5741115}"/>
              </a:ext>
            </a:extLst>
          </p:cNvPr>
          <p:cNvCxnSpPr>
            <a:cxnSpLocks/>
          </p:cNvCxnSpPr>
          <p:nvPr/>
        </p:nvCxnSpPr>
        <p:spPr>
          <a:xfrm>
            <a:off x="1733550" y="3224985"/>
            <a:ext cx="2604291" cy="134381"/>
          </a:xfrm>
          <a:prstGeom prst="line">
            <a:avLst/>
          </a:prstGeom>
          <a:ln w="19050">
            <a:solidFill>
              <a:srgbClr val="E600B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575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F9FF"/>
        </a:solidFill>
        <a:effectLst/>
      </p:bgPr>
    </p:bg>
    <p:spTree>
      <p:nvGrpSpPr>
        <p:cNvPr id="1" name="">
          <a:extLst>
            <a:ext uri="{FF2B5EF4-FFF2-40B4-BE49-F238E27FC236}">
              <a16:creationId xmlns:a16="http://schemas.microsoft.com/office/drawing/2014/main" id="{650BE24F-DCCA-0F40-020F-B494AAC487FA}"/>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39D1EBC9-B94F-D1E8-D73C-F6C1AD9985CA}"/>
              </a:ext>
            </a:extLst>
          </p:cNvPr>
          <p:cNvSpPr txBox="1">
            <a:spLocks/>
          </p:cNvSpPr>
          <p:nvPr/>
        </p:nvSpPr>
        <p:spPr>
          <a:xfrm>
            <a:off x="9037763" y="6567658"/>
            <a:ext cx="2743200" cy="207209"/>
          </a:xfrm>
          <a:prstGeom prst="rect">
            <a:avLst/>
          </a:prstGeom>
        </p:spPr>
        <p:txBody>
          <a:bodyPr vert="horz" lIns="91440" tIns="45720" rIns="91440" bIns="4572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59709E1C-D83F-42E7-A6F5-DF9CE2C2511D}" type="slidenum">
              <a:rPr lang="en-GB" sz="1200" smtClean="0">
                <a:solidFill>
                  <a:srgbClr val="0033A0"/>
                </a:solidFill>
                <a:latin typeface="+mj-lt"/>
              </a:rPr>
              <a:pPr algn="r"/>
              <a:t>3</a:t>
            </a:fld>
            <a:endParaRPr lang="en-GB" sz="1200" dirty="0">
              <a:solidFill>
                <a:srgbClr val="0033A0"/>
              </a:solidFill>
              <a:latin typeface="+mj-lt"/>
            </a:endParaRPr>
          </a:p>
        </p:txBody>
      </p:sp>
      <p:sp>
        <p:nvSpPr>
          <p:cNvPr id="4" name="TextBox 12">
            <a:extLst>
              <a:ext uri="{FF2B5EF4-FFF2-40B4-BE49-F238E27FC236}">
                <a16:creationId xmlns:a16="http://schemas.microsoft.com/office/drawing/2014/main" id="{5A7038CC-DD4C-BFD5-8FAC-CADBB03781FA}"/>
              </a:ext>
            </a:extLst>
          </p:cNvPr>
          <p:cNvSpPr txBox="1"/>
          <p:nvPr/>
        </p:nvSpPr>
        <p:spPr>
          <a:xfrm>
            <a:off x="966730" y="4201907"/>
            <a:ext cx="8513820" cy="1481944"/>
          </a:xfrm>
          <a:prstGeom prst="rect">
            <a:avLst/>
          </a:prstGeom>
        </p:spPr>
        <p:txBody>
          <a:bodyPr wrap="square" lIns="0" tIns="0" rIns="0" bIns="0" rtlCol="0" anchor="t">
            <a:spAutoFit/>
          </a:bodyPr>
          <a:lstStyle/>
          <a:p>
            <a:pPr>
              <a:lnSpc>
                <a:spcPts val="5060"/>
              </a:lnSpc>
            </a:pPr>
            <a:r>
              <a:rPr lang="en-US" sz="6000" b="1" dirty="0">
                <a:solidFill>
                  <a:srgbClr val="0033A0"/>
                </a:solidFill>
                <a:latin typeface="+mj-lt"/>
                <a:ea typeface="Cooper Hewitt Bold"/>
                <a:cs typeface="Cooper Hewitt Bold"/>
                <a:sym typeface="Cooper Hewitt Bold"/>
              </a:rPr>
              <a:t>Introduction</a:t>
            </a:r>
          </a:p>
          <a:p>
            <a:pPr>
              <a:lnSpc>
                <a:spcPct val="150000"/>
              </a:lnSpc>
            </a:pPr>
            <a:r>
              <a:rPr lang="en-US" sz="4000" dirty="0">
                <a:solidFill>
                  <a:srgbClr val="0033A0"/>
                </a:solidFill>
                <a:latin typeface="+mj-lt"/>
                <a:ea typeface="Cooper Hewitt Bold"/>
                <a:cs typeface="Cooper Hewitt Bold"/>
                <a:sym typeface="Cooper Hewitt Bold"/>
              </a:rPr>
              <a:t>Silicon Photonics for High-Energy Physics</a:t>
            </a:r>
          </a:p>
        </p:txBody>
      </p:sp>
      <p:pic>
        <p:nvPicPr>
          <p:cNvPr id="10" name="Picture 9" descr="A colorful wavy lines on a black background&#10;&#10;AI-generated content may be incorrect.">
            <a:extLst>
              <a:ext uri="{FF2B5EF4-FFF2-40B4-BE49-F238E27FC236}">
                <a16:creationId xmlns:a16="http://schemas.microsoft.com/office/drawing/2014/main" id="{6E413E76-4EC0-2FD0-CE68-67CEDBD2192F}"/>
              </a:ext>
            </a:extLst>
          </p:cNvPr>
          <p:cNvPicPr>
            <a:picLocks noChangeAspect="1"/>
          </p:cNvPicPr>
          <p:nvPr/>
        </p:nvPicPr>
        <p:blipFill>
          <a:blip r:embed="rId2">
            <a:extLst>
              <a:ext uri="{28A0092B-C50C-407E-A947-70E740481C1C}">
                <a14:useLocalDpi xmlns:a14="http://schemas.microsoft.com/office/drawing/2010/main" val="0"/>
              </a:ext>
            </a:extLst>
          </a:blip>
          <a:srcRect l="13242" t="27688" r="12539" b="23242"/>
          <a:stretch>
            <a:fillRect/>
          </a:stretch>
        </p:blipFill>
        <p:spPr>
          <a:xfrm>
            <a:off x="-1" y="0"/>
            <a:ext cx="12192001" cy="4152901"/>
          </a:xfrm>
          <a:prstGeom prst="rect">
            <a:avLst/>
          </a:prstGeom>
        </p:spPr>
      </p:pic>
    </p:spTree>
    <p:extLst>
      <p:ext uri="{BB962C8B-B14F-4D97-AF65-F5344CB8AC3E}">
        <p14:creationId xmlns:p14="http://schemas.microsoft.com/office/powerpoint/2010/main" val="17493211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3E6D6-4C36-3891-836E-A5F1923DC0D4}"/>
            </a:ext>
          </a:extLst>
        </p:cNvPr>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DB746648-976E-1971-BDD7-604774542CDE}"/>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30</a:t>
            </a:fld>
            <a:endParaRPr lang="en-GB" sz="1200" dirty="0">
              <a:solidFill>
                <a:srgbClr val="0033A0"/>
              </a:solidFill>
              <a:latin typeface="+mj-lt"/>
            </a:endParaRPr>
          </a:p>
        </p:txBody>
      </p:sp>
      <p:sp>
        <p:nvSpPr>
          <p:cNvPr id="4" name="TextBox 3">
            <a:extLst>
              <a:ext uri="{FF2B5EF4-FFF2-40B4-BE49-F238E27FC236}">
                <a16:creationId xmlns:a16="http://schemas.microsoft.com/office/drawing/2014/main" id="{816B833E-71DC-3E7B-3BCA-3113AAB63C82}"/>
              </a:ext>
            </a:extLst>
          </p:cNvPr>
          <p:cNvSpPr txBox="1"/>
          <p:nvPr/>
        </p:nvSpPr>
        <p:spPr>
          <a:xfrm>
            <a:off x="321676" y="154153"/>
            <a:ext cx="7460055"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Surface recombination</a:t>
            </a:r>
            <a:endParaRPr lang="en-GB" sz="2400" b="1" dirty="0">
              <a:solidFill>
                <a:srgbClr val="0033A0"/>
              </a:solidFill>
              <a:latin typeface="Optima" pitchFamily="2" charset="0"/>
              <a:cs typeface="Arial" panose="020B0604020202020204" pitchFamily="34" charset="0"/>
            </a:endParaRPr>
          </a:p>
        </p:txBody>
      </p:sp>
      <p:sp>
        <p:nvSpPr>
          <p:cNvPr id="5" name="TextBox 4">
            <a:extLst>
              <a:ext uri="{FF2B5EF4-FFF2-40B4-BE49-F238E27FC236}">
                <a16:creationId xmlns:a16="http://schemas.microsoft.com/office/drawing/2014/main" id="{EB3851F5-23E0-C3C6-3782-A81B13ACFDA4}"/>
              </a:ext>
            </a:extLst>
          </p:cNvPr>
          <p:cNvSpPr txBox="1"/>
          <p:nvPr/>
        </p:nvSpPr>
        <p:spPr>
          <a:xfrm>
            <a:off x="8080309" y="4267249"/>
            <a:ext cx="3700654" cy="1323439"/>
          </a:xfrm>
          <a:prstGeom prst="rect">
            <a:avLst/>
          </a:prstGeom>
          <a:noFill/>
          <a:effectLst/>
        </p:spPr>
        <p:txBody>
          <a:bodyPr wrap="square" rtlCol="0" anchor="t">
            <a:spAutoFit/>
          </a:bodyPr>
          <a:lstStyle/>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By reducing the </a:t>
            </a:r>
            <a:r>
              <a:rPr lang="en-US" sz="1600" dirty="0">
                <a:solidFill>
                  <a:srgbClr val="E600B5"/>
                </a:solidFill>
                <a:latin typeface="+mj-lt"/>
                <a:cs typeface="Arial" panose="020B0604020202020204" pitchFamily="34" charset="0"/>
              </a:rPr>
              <a:t>surface recombination velocity</a:t>
            </a:r>
            <a:r>
              <a:rPr lang="en-US" sz="1600" dirty="0">
                <a:latin typeface="+mj-lt"/>
                <a:cs typeface="Arial" panose="020B0604020202020204" pitchFamily="34" charset="0"/>
              </a:rPr>
              <a:t> from the default value, we match not only the amplitude of the OSET but also the typical recovery time</a:t>
            </a:r>
          </a:p>
        </p:txBody>
      </p:sp>
      <p:pic>
        <p:nvPicPr>
          <p:cNvPr id="7" name="Picture 6">
            <a:extLst>
              <a:ext uri="{FF2B5EF4-FFF2-40B4-BE49-F238E27FC236}">
                <a16:creationId xmlns:a16="http://schemas.microsoft.com/office/drawing/2014/main" id="{5679EC7F-8F49-9562-018B-E2E389C40D9C}"/>
              </a:ext>
            </a:extLst>
          </p:cNvPr>
          <p:cNvPicPr>
            <a:picLocks noChangeAspect="1"/>
          </p:cNvPicPr>
          <p:nvPr/>
        </p:nvPicPr>
        <p:blipFill>
          <a:blip r:embed="rId2"/>
          <a:stretch>
            <a:fillRect/>
          </a:stretch>
        </p:blipFill>
        <p:spPr>
          <a:xfrm>
            <a:off x="318188" y="930087"/>
            <a:ext cx="7762121" cy="5560744"/>
          </a:xfrm>
          <a:prstGeom prst="rect">
            <a:avLst/>
          </a:prstGeom>
        </p:spPr>
      </p:pic>
      <p:cxnSp>
        <p:nvCxnSpPr>
          <p:cNvPr id="10" name="Straight Arrow Connector 9">
            <a:extLst>
              <a:ext uri="{FF2B5EF4-FFF2-40B4-BE49-F238E27FC236}">
                <a16:creationId xmlns:a16="http://schemas.microsoft.com/office/drawing/2014/main" id="{CF71AA3F-7EFE-5FAA-0D3F-A62205A170EA}"/>
              </a:ext>
            </a:extLst>
          </p:cNvPr>
          <p:cNvCxnSpPr>
            <a:cxnSpLocks/>
          </p:cNvCxnSpPr>
          <p:nvPr/>
        </p:nvCxnSpPr>
        <p:spPr>
          <a:xfrm>
            <a:off x="3937518" y="2302947"/>
            <a:ext cx="821094" cy="774441"/>
          </a:xfrm>
          <a:prstGeom prst="straightConnector1">
            <a:avLst/>
          </a:prstGeom>
          <a:ln w="76200">
            <a:solidFill>
              <a:srgbClr val="FF0000"/>
            </a:solidFill>
            <a:tailEnd type="triangle"/>
          </a:ln>
          <a:effectLst>
            <a:glow rad="228600">
              <a:schemeClr val="bg1">
                <a:alpha val="40000"/>
              </a:schemeClr>
            </a:glow>
          </a:effectLst>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09A0AB5D-98FB-565D-7764-BE13BBFC2F9A}"/>
              </a:ext>
            </a:extLst>
          </p:cNvPr>
          <p:cNvPicPr>
            <a:picLocks noChangeAspect="1"/>
          </p:cNvPicPr>
          <p:nvPr/>
        </p:nvPicPr>
        <p:blipFill>
          <a:blip r:embed="rId3"/>
          <a:stretch>
            <a:fillRect/>
          </a:stretch>
        </p:blipFill>
        <p:spPr>
          <a:xfrm>
            <a:off x="9112943" y="2613910"/>
            <a:ext cx="2114845" cy="676369"/>
          </a:xfrm>
          <a:prstGeom prst="rect">
            <a:avLst/>
          </a:prstGeom>
        </p:spPr>
      </p:pic>
      <p:sp>
        <p:nvSpPr>
          <p:cNvPr id="21" name="Oval 20">
            <a:extLst>
              <a:ext uri="{FF2B5EF4-FFF2-40B4-BE49-F238E27FC236}">
                <a16:creationId xmlns:a16="http://schemas.microsoft.com/office/drawing/2014/main" id="{A7180FBF-531B-A253-C3E6-449F27A5996C}"/>
              </a:ext>
            </a:extLst>
          </p:cNvPr>
          <p:cNvSpPr/>
          <p:nvPr/>
        </p:nvSpPr>
        <p:spPr>
          <a:xfrm>
            <a:off x="9559125" y="2778809"/>
            <a:ext cx="371511" cy="371511"/>
          </a:xfrm>
          <a:prstGeom prst="ellipse">
            <a:avLst/>
          </a:prstGeom>
          <a:noFill/>
          <a:ln w="19050">
            <a:solidFill>
              <a:srgbClr val="E600B5"/>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435008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732FF5-30BC-30BA-0ABF-802ECA81411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E2A5BD-CB7C-916E-032F-F60213971598}"/>
              </a:ext>
            </a:extLst>
          </p:cNvPr>
          <p:cNvSpPr>
            <a:spLocks noGrp="1"/>
          </p:cNvSpPr>
          <p:nvPr>
            <p:ph type="sldNum" sz="quarter" idx="12"/>
          </p:nvPr>
        </p:nvSpPr>
        <p:spPr/>
        <p:txBody>
          <a:bodyPr/>
          <a:lstStyle/>
          <a:p>
            <a:fld id="{59709E1C-D83F-42E7-A6F5-DF9CE2C2511D}" type="slidenum">
              <a:rPr lang="en-GB" sz="1200" smtClean="0">
                <a:solidFill>
                  <a:srgbClr val="0033A0"/>
                </a:solidFill>
                <a:latin typeface="+mj-lt"/>
              </a:rPr>
              <a:t>31</a:t>
            </a:fld>
            <a:endParaRPr lang="en-GB" sz="1200">
              <a:solidFill>
                <a:srgbClr val="0033A0"/>
              </a:solidFill>
              <a:latin typeface="+mj-lt"/>
            </a:endParaRPr>
          </a:p>
        </p:txBody>
      </p:sp>
      <p:sp>
        <p:nvSpPr>
          <p:cNvPr id="3" name="TextBox 2">
            <a:extLst>
              <a:ext uri="{FF2B5EF4-FFF2-40B4-BE49-F238E27FC236}">
                <a16:creationId xmlns:a16="http://schemas.microsoft.com/office/drawing/2014/main" id="{FEA5AE07-70CB-04B5-F865-DD0BCC59E10E}"/>
              </a:ext>
            </a:extLst>
          </p:cNvPr>
          <p:cNvSpPr txBox="1"/>
          <p:nvPr/>
        </p:nvSpPr>
        <p:spPr>
          <a:xfrm>
            <a:off x="321677" y="154153"/>
            <a:ext cx="201766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Conclusions…</a:t>
            </a:r>
          </a:p>
        </p:txBody>
      </p:sp>
      <p:sp>
        <p:nvSpPr>
          <p:cNvPr id="4" name="TextBox 3">
            <a:extLst>
              <a:ext uri="{FF2B5EF4-FFF2-40B4-BE49-F238E27FC236}">
                <a16:creationId xmlns:a16="http://schemas.microsoft.com/office/drawing/2014/main" id="{B45D8D75-3D0B-0E74-4783-96D13F9F85FF}"/>
              </a:ext>
            </a:extLst>
          </p:cNvPr>
          <p:cNvSpPr txBox="1"/>
          <p:nvPr/>
        </p:nvSpPr>
        <p:spPr>
          <a:xfrm>
            <a:off x="321677" y="1021907"/>
            <a:ext cx="11459286" cy="3970318"/>
          </a:xfrm>
          <a:prstGeom prst="rect">
            <a:avLst/>
          </a:prstGeom>
          <a:noFill/>
        </p:spPr>
        <p:txBody>
          <a:bodyPr wrap="square" rtlCol="0">
            <a:spAutoFit/>
          </a:bodyPr>
          <a:lstStyle/>
          <a:p>
            <a:pPr marL="171450" indent="-171450" algn="just">
              <a:buClr>
                <a:srgbClr val="E500B5"/>
              </a:buClr>
              <a:buFont typeface="Arial" panose="020B0604020202020204" pitchFamily="34" charset="0"/>
              <a:buChar char="•"/>
            </a:pPr>
            <a:r>
              <a:rPr lang="en-US" b="1" dirty="0">
                <a:latin typeface="+mj-lt"/>
                <a:cs typeface="Arial" panose="020B0604020202020204" pitchFamily="34" charset="0"/>
              </a:rPr>
              <a:t>Dynamic X-ray irradiation test </a:t>
            </a:r>
            <a:r>
              <a:rPr lang="en-US" dirty="0">
                <a:latin typeface="+mj-lt"/>
                <a:cs typeface="Arial" panose="020B0604020202020204" pitchFamily="34" charset="0"/>
              </a:rPr>
              <a:t>on SiPh </a:t>
            </a:r>
            <a:r>
              <a:rPr lang="en-US" b="1" dirty="0">
                <a:latin typeface="+mj-lt"/>
                <a:cs typeface="Arial" panose="020B0604020202020204" pitchFamily="34" charset="0"/>
              </a:rPr>
              <a:t>ring modulators</a:t>
            </a:r>
            <a:r>
              <a:rPr lang="en-US" dirty="0">
                <a:latin typeface="+mj-lt"/>
                <a:cs typeface="Arial" panose="020B0604020202020204" pitchFamily="34" charset="0"/>
              </a:rPr>
              <a:t> have demonstrated the susceptibility of the electro-optic frequency response to TID damage (pinch-off mechanism of the silicon slab).</a:t>
            </a:r>
            <a:endParaRPr lang="en-US" b="1" dirty="0">
              <a:latin typeface="+mj-lt"/>
              <a:cs typeface="Arial" panose="020B0604020202020204" pitchFamily="34" charset="0"/>
            </a:endParaRPr>
          </a:p>
          <a:p>
            <a:pPr marL="171450" indent="-171450" algn="just">
              <a:buClr>
                <a:srgbClr val="E500B5"/>
              </a:buClr>
              <a:buFont typeface="Arial" panose="020B0604020202020204" pitchFamily="34" charset="0"/>
              <a:buChar char="•"/>
            </a:pPr>
            <a:endParaRPr lang="en-US" dirty="0">
              <a:latin typeface="+mj-lt"/>
              <a:cs typeface="Arial" panose="020B0604020202020204" pitchFamily="34" charset="0"/>
            </a:endParaRPr>
          </a:p>
          <a:p>
            <a:pPr marL="171450" indent="-171450" algn="just">
              <a:buClr>
                <a:srgbClr val="E500B5"/>
              </a:buClr>
              <a:buFont typeface="Arial" panose="020B0604020202020204" pitchFamily="34" charset="0"/>
              <a:buChar char="•"/>
            </a:pPr>
            <a:r>
              <a:rPr lang="en-US" b="1" dirty="0">
                <a:latin typeface="+mj-lt"/>
                <a:cs typeface="Arial" panose="020B0604020202020204" pitchFamily="34" charset="0"/>
              </a:rPr>
              <a:t>Localized thermal annealing </a:t>
            </a:r>
            <a:r>
              <a:rPr lang="en-US" dirty="0">
                <a:latin typeface="+mj-lt"/>
                <a:cs typeface="Arial" panose="020B0604020202020204" pitchFamily="34" charset="0"/>
              </a:rPr>
              <a:t>using the built-in micro-heaters </a:t>
            </a:r>
            <a:r>
              <a:rPr lang="en-US" b="1" dirty="0">
                <a:latin typeface="+mj-lt"/>
                <a:cs typeface="Arial" panose="020B0604020202020204" pitchFamily="34" charset="0"/>
              </a:rPr>
              <a:t>restores completely the performance</a:t>
            </a:r>
            <a:r>
              <a:rPr lang="en-US" dirty="0">
                <a:latin typeface="+mj-lt"/>
                <a:cs typeface="Arial" panose="020B0604020202020204" pitchFamily="34" charset="0"/>
              </a:rPr>
              <a:t>. No sign of degradation in the eye diagrams after thermal annealing.</a:t>
            </a:r>
          </a:p>
          <a:p>
            <a:pPr marL="171450" indent="-171450" algn="just">
              <a:buClr>
                <a:srgbClr val="E500B5"/>
              </a:buClr>
              <a:buFont typeface="Arial" panose="020B0604020202020204" pitchFamily="34" charset="0"/>
              <a:buChar char="•"/>
            </a:pPr>
            <a:endParaRPr lang="en-US" dirty="0">
              <a:latin typeface="+mj-lt"/>
              <a:cs typeface="Arial" panose="020B0604020202020204" pitchFamily="34" charset="0"/>
            </a:endParaRPr>
          </a:p>
          <a:p>
            <a:pPr marL="171450" indent="-171450" algn="just">
              <a:buClr>
                <a:srgbClr val="E500B5"/>
              </a:buClr>
              <a:buFont typeface="Arial" panose="020B0604020202020204" pitchFamily="34" charset="0"/>
              <a:buChar char="•"/>
            </a:pPr>
            <a:r>
              <a:rPr lang="en-US" b="1" dirty="0">
                <a:latin typeface="+mj-lt"/>
                <a:cs typeface="Arial" panose="020B0604020202020204" pitchFamily="34" charset="0"/>
              </a:rPr>
              <a:t>Neutron </a:t>
            </a:r>
            <a:r>
              <a:rPr lang="en-US" dirty="0">
                <a:latin typeface="+mj-lt"/>
                <a:cs typeface="Arial" panose="020B0604020202020204" pitchFamily="34" charset="0"/>
              </a:rPr>
              <a:t>and </a:t>
            </a:r>
            <a:r>
              <a:rPr lang="en-US" b="1" dirty="0">
                <a:latin typeface="+mj-lt"/>
                <a:cs typeface="Arial" panose="020B0604020202020204" pitchFamily="34" charset="0"/>
              </a:rPr>
              <a:t>X-ray irradiation tests </a:t>
            </a:r>
            <a:r>
              <a:rPr lang="en-US" dirty="0">
                <a:latin typeface="+mj-lt"/>
                <a:cs typeface="Arial" panose="020B0604020202020204" pitchFamily="34" charset="0"/>
              </a:rPr>
              <a:t>on SiPh </a:t>
            </a:r>
            <a:r>
              <a:rPr lang="en-US" b="1" dirty="0">
                <a:latin typeface="+mj-lt"/>
                <a:cs typeface="Arial" panose="020B0604020202020204" pitchFamily="34" charset="0"/>
              </a:rPr>
              <a:t>waveguides</a:t>
            </a:r>
            <a:r>
              <a:rPr lang="en-US" dirty="0">
                <a:latin typeface="+mj-lt"/>
                <a:cs typeface="Arial" panose="020B0604020202020204" pitchFamily="34" charset="0"/>
              </a:rPr>
              <a:t> highlighted evidence of </a:t>
            </a:r>
            <a:r>
              <a:rPr lang="en-US" b="1" dirty="0">
                <a:latin typeface="+mj-lt"/>
                <a:cs typeface="Arial" panose="020B0604020202020204" pitchFamily="34" charset="0"/>
              </a:rPr>
              <a:t>radiation-induced attenuation</a:t>
            </a:r>
            <a:r>
              <a:rPr lang="en-US" dirty="0">
                <a:latin typeface="+mj-lt"/>
                <a:cs typeface="Arial" panose="020B0604020202020204" pitchFamily="34" charset="0"/>
              </a:rPr>
              <a:t> that must considered for future PIC designs.</a:t>
            </a:r>
          </a:p>
          <a:p>
            <a:pPr marL="171450" indent="-171450" algn="just">
              <a:buClr>
                <a:srgbClr val="E500B5"/>
              </a:buClr>
              <a:buFont typeface="Arial" panose="020B0604020202020204" pitchFamily="34" charset="0"/>
              <a:buChar char="•"/>
            </a:pPr>
            <a:endParaRPr lang="en-US" dirty="0">
              <a:latin typeface="+mj-lt"/>
              <a:cs typeface="Arial" panose="020B0604020202020204" pitchFamily="34" charset="0"/>
            </a:endParaRPr>
          </a:p>
          <a:p>
            <a:pPr marL="171450" indent="-171450" algn="just">
              <a:buClr>
                <a:srgbClr val="E500B5"/>
              </a:buClr>
              <a:buFont typeface="Arial" panose="020B0604020202020204" pitchFamily="34" charset="0"/>
              <a:buChar char="•"/>
            </a:pPr>
            <a:r>
              <a:rPr lang="en-US" b="1" dirty="0">
                <a:latin typeface="+mj-lt"/>
                <a:cs typeface="Arial" panose="020B0604020202020204" pitchFamily="34" charset="0"/>
              </a:rPr>
              <a:t>Heavy ion </a:t>
            </a:r>
            <a:r>
              <a:rPr lang="en-US" dirty="0">
                <a:latin typeface="+mj-lt"/>
                <a:cs typeface="Arial" panose="020B0604020202020204" pitchFamily="34" charset="0"/>
              </a:rPr>
              <a:t>testing demonstrated </a:t>
            </a:r>
            <a:r>
              <a:rPr lang="en-US" b="1" dirty="0">
                <a:latin typeface="+mj-lt"/>
                <a:cs typeface="Arial" panose="020B0604020202020204" pitchFamily="34" charset="0"/>
              </a:rPr>
              <a:t>non-significant influence of OSETs</a:t>
            </a:r>
            <a:r>
              <a:rPr lang="en-US" dirty="0">
                <a:latin typeface="+mj-lt"/>
                <a:cs typeface="Arial" panose="020B0604020202020204" pitchFamily="34" charset="0"/>
              </a:rPr>
              <a:t> in the SiPh waveguides transmission. Transient amplitude with LET up to 61.3 MeV·cm</a:t>
            </a:r>
            <a:r>
              <a:rPr lang="en-US" baseline="30000" dirty="0">
                <a:latin typeface="+mj-lt"/>
                <a:cs typeface="Arial" panose="020B0604020202020204" pitchFamily="34" charset="0"/>
              </a:rPr>
              <a:t>2</a:t>
            </a:r>
            <a:r>
              <a:rPr lang="en-US" dirty="0">
                <a:latin typeface="+mj-lt"/>
                <a:cs typeface="Arial" panose="020B0604020202020204" pitchFamily="34" charset="0"/>
              </a:rPr>
              <a:t>/mg and angle of incidence of 75</a:t>
            </a:r>
            <a:r>
              <a:rPr lang="en-GB" dirty="0">
                <a:latin typeface="+mj-lt"/>
                <a:cs typeface="Arial" panose="020B0604020202020204" pitchFamily="34" charset="0"/>
              </a:rPr>
              <a:t>° remained </a:t>
            </a:r>
            <a:r>
              <a:rPr lang="en-GB" b="1" dirty="0">
                <a:latin typeface="+mj-lt"/>
                <a:cs typeface="Arial" panose="020B0604020202020204" pitchFamily="34" charset="0"/>
              </a:rPr>
              <a:t>below 4 %</a:t>
            </a:r>
            <a:r>
              <a:rPr lang="en-GB" dirty="0">
                <a:latin typeface="+mj-lt"/>
                <a:cs typeface="Arial" panose="020B0604020202020204" pitchFamily="34" charset="0"/>
              </a:rPr>
              <a:t>.</a:t>
            </a:r>
            <a:endParaRPr lang="en-GB" b="1" dirty="0">
              <a:latin typeface="+mj-lt"/>
              <a:cs typeface="Arial" panose="020B0604020202020204" pitchFamily="34" charset="0"/>
            </a:endParaRPr>
          </a:p>
          <a:p>
            <a:pPr marL="171450" indent="-171450" algn="just">
              <a:buClr>
                <a:srgbClr val="E500B5"/>
              </a:buClr>
              <a:buFont typeface="Arial" panose="020B0604020202020204" pitchFamily="34" charset="0"/>
              <a:buChar char="•"/>
            </a:pPr>
            <a:endParaRPr lang="en-GB" dirty="0">
              <a:latin typeface="+mj-lt"/>
              <a:cs typeface="Arial" panose="020B0604020202020204" pitchFamily="34" charset="0"/>
            </a:endParaRPr>
          </a:p>
          <a:p>
            <a:pPr marL="171450" indent="-171450" algn="just">
              <a:buClr>
                <a:srgbClr val="E500B5"/>
              </a:buClr>
              <a:buFont typeface="Arial" panose="020B0604020202020204" pitchFamily="34" charset="0"/>
              <a:buChar char="•"/>
            </a:pPr>
            <a:r>
              <a:rPr lang="en-GB" b="1" dirty="0">
                <a:latin typeface="+mj-lt"/>
                <a:cs typeface="Arial" panose="020B0604020202020204" pitchFamily="34" charset="0"/>
              </a:rPr>
              <a:t>TCAD simulations</a:t>
            </a:r>
            <a:r>
              <a:rPr lang="en-GB" dirty="0">
                <a:latin typeface="+mj-lt"/>
                <a:cs typeface="Arial" panose="020B0604020202020204" pitchFamily="34" charset="0"/>
              </a:rPr>
              <a:t> </a:t>
            </a:r>
            <a:r>
              <a:rPr lang="en-GB" b="1" dirty="0">
                <a:latin typeface="+mj-lt"/>
                <a:cs typeface="Arial" panose="020B0604020202020204" pitchFamily="34" charset="0"/>
              </a:rPr>
              <a:t>of OSETs events </a:t>
            </a:r>
            <a:r>
              <a:rPr lang="en-GB" dirty="0">
                <a:latin typeface="+mj-lt"/>
                <a:cs typeface="Arial" panose="020B0604020202020204" pitchFamily="34" charset="0"/>
              </a:rPr>
              <a:t>show a good agreement with the measured transient, both in amplitude and recombination time.</a:t>
            </a:r>
            <a:endParaRPr lang="en-US" dirty="0">
              <a:latin typeface="+mj-lt"/>
              <a:cs typeface="Arial" panose="020B0604020202020204" pitchFamily="34" charset="0"/>
            </a:endParaRPr>
          </a:p>
        </p:txBody>
      </p:sp>
      <p:sp>
        <p:nvSpPr>
          <p:cNvPr id="18" name="Freeform 2">
            <a:extLst>
              <a:ext uri="{FF2B5EF4-FFF2-40B4-BE49-F238E27FC236}">
                <a16:creationId xmlns:a16="http://schemas.microsoft.com/office/drawing/2014/main" id="{800172FA-8976-E770-130D-A1B6317E9AC7}"/>
              </a:ext>
            </a:extLst>
          </p:cNvPr>
          <p:cNvSpPr>
            <a:spLocks noChangeAspect="1"/>
          </p:cNvSpPr>
          <p:nvPr/>
        </p:nvSpPr>
        <p:spPr>
          <a:xfrm>
            <a:off x="2339340" y="154153"/>
            <a:ext cx="6957059" cy="461665"/>
          </a:xfrm>
          <a:custGeom>
            <a:avLst/>
            <a:gdLst/>
            <a:ahLst/>
            <a:cxnLst/>
            <a:rect l="l" t="t" r="r" b="b"/>
            <a:pathLst>
              <a:path w="10444016" h="4272552">
                <a:moveTo>
                  <a:pt x="0" y="0"/>
                </a:moveTo>
                <a:lnTo>
                  <a:pt x="10444016" y="0"/>
                </a:lnTo>
                <a:lnTo>
                  <a:pt x="10444016" y="4272552"/>
                </a:lnTo>
                <a:lnTo>
                  <a:pt x="0" y="427255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8" name="TextBox 7">
            <a:extLst>
              <a:ext uri="{FF2B5EF4-FFF2-40B4-BE49-F238E27FC236}">
                <a16:creationId xmlns:a16="http://schemas.microsoft.com/office/drawing/2014/main" id="{CDCE1940-973A-C44F-3D77-1D95ACC946B1}"/>
              </a:ext>
            </a:extLst>
          </p:cNvPr>
          <p:cNvSpPr txBox="1"/>
          <p:nvPr/>
        </p:nvSpPr>
        <p:spPr>
          <a:xfrm>
            <a:off x="9160886" y="5341974"/>
            <a:ext cx="2620077" cy="461665"/>
          </a:xfrm>
          <a:prstGeom prst="rect">
            <a:avLst/>
          </a:prstGeom>
          <a:noFill/>
        </p:spPr>
        <p:txBody>
          <a:bodyPr wrap="square" rtlCol="0" anchor="ctr">
            <a:spAutoFit/>
          </a:bodyPr>
          <a:lstStyle/>
          <a:p>
            <a:pPr algn="r"/>
            <a:r>
              <a:rPr lang="en-GB" sz="2400" b="1" dirty="0">
                <a:solidFill>
                  <a:srgbClr val="0033A0"/>
                </a:solidFill>
                <a:latin typeface="Optima" pitchFamily="2" charset="0"/>
                <a:cs typeface="Arial" panose="020B0604020202020204" pitchFamily="34" charset="0"/>
              </a:rPr>
              <a:t>…and future work</a:t>
            </a:r>
          </a:p>
        </p:txBody>
      </p:sp>
      <p:sp>
        <p:nvSpPr>
          <p:cNvPr id="9" name="Freeform 2">
            <a:extLst>
              <a:ext uri="{FF2B5EF4-FFF2-40B4-BE49-F238E27FC236}">
                <a16:creationId xmlns:a16="http://schemas.microsoft.com/office/drawing/2014/main" id="{D4B7102D-3FDF-911C-4629-7B509F5359A3}"/>
              </a:ext>
            </a:extLst>
          </p:cNvPr>
          <p:cNvSpPr>
            <a:spLocks noChangeAspect="1"/>
          </p:cNvSpPr>
          <p:nvPr/>
        </p:nvSpPr>
        <p:spPr>
          <a:xfrm>
            <a:off x="321677" y="5341974"/>
            <a:ext cx="8974722" cy="461665"/>
          </a:xfrm>
          <a:custGeom>
            <a:avLst/>
            <a:gdLst/>
            <a:ahLst/>
            <a:cxnLst/>
            <a:rect l="l" t="t" r="r" b="b"/>
            <a:pathLst>
              <a:path w="10444016" h="4272552">
                <a:moveTo>
                  <a:pt x="0" y="0"/>
                </a:moveTo>
                <a:lnTo>
                  <a:pt x="10444016" y="0"/>
                </a:lnTo>
                <a:lnTo>
                  <a:pt x="10444016" y="4272552"/>
                </a:lnTo>
                <a:lnTo>
                  <a:pt x="0" y="427255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11" name="TextBox 10">
            <a:extLst>
              <a:ext uri="{FF2B5EF4-FFF2-40B4-BE49-F238E27FC236}">
                <a16:creationId xmlns:a16="http://schemas.microsoft.com/office/drawing/2014/main" id="{1738022D-8E92-A203-60C8-DB5071DF56C8}"/>
              </a:ext>
            </a:extLst>
          </p:cNvPr>
          <p:cNvSpPr txBox="1"/>
          <p:nvPr/>
        </p:nvSpPr>
        <p:spPr>
          <a:xfrm>
            <a:off x="321677" y="5948106"/>
            <a:ext cx="10374898" cy="369332"/>
          </a:xfrm>
          <a:prstGeom prst="rect">
            <a:avLst/>
          </a:prstGeom>
          <a:noFill/>
        </p:spPr>
        <p:txBody>
          <a:bodyPr wrap="square" rtlCol="0">
            <a:spAutoFit/>
          </a:bodyPr>
          <a:lstStyle/>
          <a:p>
            <a:pPr marL="171450" indent="-171450" algn="just">
              <a:buClr>
                <a:srgbClr val="E500B5"/>
              </a:buClr>
              <a:buFont typeface="Arial" panose="020B0604020202020204" pitchFamily="34" charset="0"/>
              <a:buChar char="•"/>
            </a:pPr>
            <a:r>
              <a:rPr lang="en-US" dirty="0">
                <a:latin typeface="+mj-lt"/>
                <a:cs typeface="Arial" panose="020B0604020202020204" pitchFamily="34" charset="0"/>
              </a:rPr>
              <a:t>Write the thesis </a:t>
            </a:r>
            <a:r>
              <a:rPr lang="en-GB" dirty="0"/>
              <a:t>🫠</a:t>
            </a:r>
            <a:endParaRPr lang="en-US" b="1" dirty="0">
              <a:latin typeface="+mj-lt"/>
              <a:cs typeface="Arial" panose="020B0604020202020204" pitchFamily="34" charset="0"/>
            </a:endParaRPr>
          </a:p>
        </p:txBody>
      </p:sp>
    </p:spTree>
    <p:extLst>
      <p:ext uri="{BB962C8B-B14F-4D97-AF65-F5344CB8AC3E}">
        <p14:creationId xmlns:p14="http://schemas.microsoft.com/office/powerpoint/2010/main" val="31020626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8DB3B4-3C48-DDA6-D640-1CDF472B04A6}"/>
              </a:ext>
            </a:extLst>
          </p:cNvPr>
          <p:cNvSpPr>
            <a:spLocks noGrp="1"/>
          </p:cNvSpPr>
          <p:nvPr>
            <p:ph type="sldNum" sz="quarter" idx="12"/>
          </p:nvPr>
        </p:nvSpPr>
        <p:spPr/>
        <p:txBody>
          <a:bodyPr/>
          <a:lstStyle/>
          <a:p>
            <a:fld id="{59709E1C-D83F-42E7-A6F5-DF9CE2C2511D}" type="slidenum">
              <a:rPr lang="en-GB" smtClean="0"/>
              <a:t>32</a:t>
            </a:fld>
            <a:endParaRPr lang="en-GB"/>
          </a:p>
        </p:txBody>
      </p:sp>
      <p:sp>
        <p:nvSpPr>
          <p:cNvPr id="3" name="TextBox 2">
            <a:extLst>
              <a:ext uri="{FF2B5EF4-FFF2-40B4-BE49-F238E27FC236}">
                <a16:creationId xmlns:a16="http://schemas.microsoft.com/office/drawing/2014/main" id="{2DBB3463-BF3F-C841-7AEC-395694D11496}"/>
              </a:ext>
            </a:extLst>
          </p:cNvPr>
          <p:cNvSpPr txBox="1"/>
          <p:nvPr/>
        </p:nvSpPr>
        <p:spPr>
          <a:xfrm>
            <a:off x="3780662" y="1701713"/>
            <a:ext cx="4630675" cy="1446550"/>
          </a:xfrm>
          <a:prstGeom prst="rect">
            <a:avLst/>
          </a:prstGeom>
          <a:noFill/>
          <a:ln w="28575">
            <a:noFill/>
          </a:ln>
          <a:effectLst/>
        </p:spPr>
        <p:txBody>
          <a:bodyPr wrap="square" rtlCol="0" anchor="ctr">
            <a:spAutoFit/>
          </a:bodyPr>
          <a:lstStyle/>
          <a:p>
            <a:pPr algn="ctr"/>
            <a:r>
              <a:rPr lang="en-US" sz="4400" b="1" dirty="0">
                <a:solidFill>
                  <a:srgbClr val="0033A0"/>
                </a:solidFill>
                <a:latin typeface="+mj-lt"/>
                <a:ea typeface="Verdana" panose="020B0604030504040204" pitchFamily="34" charset="0"/>
                <a:cs typeface="Tahoma" panose="020B0604030504040204" pitchFamily="34" charset="0"/>
              </a:rPr>
              <a:t>Thank you for your attention!</a:t>
            </a:r>
          </a:p>
        </p:txBody>
      </p:sp>
      <mc:AlternateContent xmlns:mc="http://schemas.openxmlformats.org/markup-compatibility/2006">
        <mc:Choice xmlns:am3d="http://schemas.microsoft.com/office/drawing/2017/model3d" Requires="am3d">
          <p:graphicFrame>
            <p:nvGraphicFramePr>
              <p:cNvPr id="4" name="3D Model 3" descr="Four-leaf clover">
                <a:extLst>
                  <a:ext uri="{FF2B5EF4-FFF2-40B4-BE49-F238E27FC236}">
                    <a16:creationId xmlns:a16="http://schemas.microsoft.com/office/drawing/2014/main" id="{94284C69-48DD-0389-7022-A14D36B88D18}"/>
                  </a:ext>
                </a:extLst>
              </p:cNvPr>
              <p:cNvGraphicFramePr>
                <a:graphicFrameLocks noChangeAspect="1"/>
              </p:cNvGraphicFramePr>
              <p:nvPr>
                <p:extLst>
                  <p:ext uri="{D42A27DB-BD31-4B8C-83A1-F6EECF244321}">
                    <p14:modId xmlns:p14="http://schemas.microsoft.com/office/powerpoint/2010/main" val="816911150"/>
                  </p:ext>
                </p:extLst>
              </p:nvPr>
            </p:nvGraphicFramePr>
            <p:xfrm>
              <a:off x="4932008" y="3709738"/>
              <a:ext cx="2327982" cy="2757352"/>
            </p:xfrm>
            <a:graphic>
              <a:graphicData uri="http://schemas.microsoft.com/office/drawing/2017/model3d">
                <am3d:model3d r:embed="rId2">
                  <am3d:spPr>
                    <a:xfrm>
                      <a:off x="0" y="0"/>
                      <a:ext cx="2327982" cy="2757352"/>
                    </a:xfrm>
                    <a:prstGeom prst="rect">
                      <a:avLst/>
                    </a:prstGeom>
                  </am3d:spPr>
                  <am3d:camera>
                    <am3d:pos x="0" y="0" z="71229188"/>
                    <am3d:up dx="0" dy="36000000" dz="0"/>
                    <am3d:lookAt x="0" y="0" z="0"/>
                    <am3d:perspective fov="2700000"/>
                  </am3d:camera>
                  <am3d:trans>
                    <am3d:meterPerModelUnit n="4380029" d="1000000"/>
                    <am3d:preTrans dx="-4494598" dy="-18000540" dz="-1568819"/>
                    <am3d:scale>
                      <am3d:sx n="1000000" d="1000000"/>
                      <am3d:sy n="1000000" d="1000000"/>
                      <am3d:sz n="1000000" d="1000000"/>
                    </am3d:scale>
                    <am3d:rot ax="2599884" ay="300733" az="282706"/>
                    <am3d:postTrans dx="0" dy="0" dz="0"/>
                  </am3d:trans>
                  <am3d:raster rName="Office3DRenderer" rVer="16.0.8326">
                    <am3d:blip r:embed="rId3"/>
                  </am3d:raster>
                  <am3d:objViewport viewportSz="375026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 name="3D Model 3" descr="Four-leaf clover">
                <a:extLst>
                  <a:ext uri="{FF2B5EF4-FFF2-40B4-BE49-F238E27FC236}">
                    <a16:creationId xmlns:a16="http://schemas.microsoft.com/office/drawing/2014/main" id="{94284C69-48DD-0389-7022-A14D36B88D18}"/>
                  </a:ext>
                </a:extLst>
              </p:cNvPr>
              <p:cNvPicPr>
                <a:picLocks noGrp="1" noRot="1" noChangeAspect="1" noMove="1" noResize="1" noEditPoints="1" noAdjustHandles="1" noChangeArrowheads="1" noChangeShapeType="1" noCrop="1"/>
              </p:cNvPicPr>
              <p:nvPr/>
            </p:nvPicPr>
            <p:blipFill>
              <a:blip r:embed="rId3"/>
              <a:stretch>
                <a:fillRect/>
              </a:stretch>
            </p:blipFill>
            <p:spPr>
              <a:xfrm>
                <a:off x="4932008" y="3709738"/>
                <a:ext cx="2327982" cy="2757352"/>
              </a:xfrm>
              <a:prstGeom prst="rect">
                <a:avLst/>
              </a:prstGeom>
            </p:spPr>
          </p:pic>
        </mc:Fallback>
      </mc:AlternateContent>
      <p:sp>
        <p:nvSpPr>
          <p:cNvPr id="6" name="TextBox 5">
            <a:extLst>
              <a:ext uri="{FF2B5EF4-FFF2-40B4-BE49-F238E27FC236}">
                <a16:creationId xmlns:a16="http://schemas.microsoft.com/office/drawing/2014/main" id="{ABB0F792-94DB-487C-E2E6-264FA3DF2C4E}"/>
              </a:ext>
            </a:extLst>
          </p:cNvPr>
          <p:cNvSpPr txBox="1"/>
          <p:nvPr/>
        </p:nvSpPr>
        <p:spPr>
          <a:xfrm>
            <a:off x="321677" y="231096"/>
            <a:ext cx="4555123" cy="307777"/>
          </a:xfrm>
          <a:prstGeom prst="rect">
            <a:avLst/>
          </a:prstGeom>
          <a:noFill/>
        </p:spPr>
        <p:txBody>
          <a:bodyPr wrap="square" rtlCol="0" anchor="ctr">
            <a:spAutoFit/>
          </a:bodyPr>
          <a:lstStyle/>
          <a:p>
            <a:r>
              <a:rPr lang="en-GB" sz="1400" dirty="0">
                <a:solidFill>
                  <a:srgbClr val="0033A0"/>
                </a:solidFill>
                <a:latin typeface="Optima" pitchFamily="2" charset="0"/>
                <a:cs typeface="Arial" panose="020B0604020202020204" pitchFamily="34" charset="0"/>
              </a:rPr>
              <a:t>daniele.alfiero@cern.ch</a:t>
            </a:r>
          </a:p>
        </p:txBody>
      </p:sp>
    </p:spTree>
    <p:extLst>
      <p:ext uri="{BB962C8B-B14F-4D97-AF65-F5344CB8AC3E}">
        <p14:creationId xmlns:p14="http://schemas.microsoft.com/office/powerpoint/2010/main" val="3743589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37" presetClass="emph" presetSubtype="2" fill="hold" nodeType="withEffect">
                                  <p:stCondLst>
                                    <p:cond delay="0"/>
                                  </p:stCondLst>
                                  <p:childTnLst>
                                    <p:animRot by="21600000">
                                      <p:cBhvr>
                                        <p:cTn id="10" dur="20000" fill="hold"/>
                                        <p:tgtEl>
                                          <p:spTgt spid="4"/>
                                        </p:tgtEl>
                                        <p:attrNameLst>
                                          <p:attrName>3d.object.rotation.y</p:attrName>
                                        </p:attrNameLst>
                                      </p:cBhvr>
                                    </p:animRo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m3d="http://schemas.microsoft.com/office/drawing/2017/model3d" Requires="am3d">
          <p:graphicFrame>
            <p:nvGraphicFramePr>
              <p:cNvPr id="5" name="3D Model 4" descr="Magnifying Glass">
                <a:extLst>
                  <a:ext uri="{FF2B5EF4-FFF2-40B4-BE49-F238E27FC236}">
                    <a16:creationId xmlns:a16="http://schemas.microsoft.com/office/drawing/2014/main" id="{A5BCE475-A1F9-5F70-6701-3CF7F6EE4FCD}"/>
                  </a:ext>
                </a:extLst>
              </p:cNvPr>
              <p:cNvGraphicFramePr>
                <a:graphicFrameLocks noChangeAspect="1"/>
              </p:cNvGraphicFramePr>
              <p:nvPr>
                <p:extLst>
                  <p:ext uri="{D42A27DB-BD31-4B8C-83A1-F6EECF244321}">
                    <p14:modId xmlns:p14="http://schemas.microsoft.com/office/powerpoint/2010/main" val="793109130"/>
                  </p:ext>
                </p:extLst>
              </p:nvPr>
            </p:nvGraphicFramePr>
            <p:xfrm>
              <a:off x="3571875" y="1189684"/>
              <a:ext cx="5048250" cy="4478631"/>
            </p:xfrm>
            <a:graphic>
              <a:graphicData uri="http://schemas.microsoft.com/office/drawing/2017/model3d">
                <am3d:model3d r:embed="rId2">
                  <am3d:spPr>
                    <a:xfrm>
                      <a:off x="0" y="0"/>
                      <a:ext cx="5048250" cy="4478631"/>
                    </a:xfrm>
                    <a:prstGeom prst="rect">
                      <a:avLst/>
                    </a:prstGeom>
                  </am3d:spPr>
                  <am3d:camera>
                    <am3d:pos x="0" y="0" z="66114581"/>
                    <am3d:up dx="0" dy="36000000" dz="0"/>
                    <am3d:lookAt x="0" y="0" z="0"/>
                    <am3d:perspective fov="2700000"/>
                  </am3d:camera>
                  <am3d:trans>
                    <am3d:meterPerModelUnit n="70478" d="1000000"/>
                    <am3d:preTrans dx="3477914" dy="-15515201" dz="-2432555"/>
                    <am3d:scale>
                      <am3d:sx n="1000000" d="1000000"/>
                      <am3d:sy n="1000000" d="1000000"/>
                      <am3d:sz n="1000000" d="1000000"/>
                    </am3d:scale>
                    <am3d:rot ax="1776779" ay="1690311" az="901251"/>
                    <am3d:postTrans dx="0" dy="0" dz="0"/>
                  </am3d:trans>
                  <am3d:raster rName="Office3DRenderer" rVer="16.0.8326">
                    <am3d:blip r:embed="rId3"/>
                  </am3d:raster>
                  <am3d:objViewport viewportSz="7998678"/>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Magnifying Glass">
                <a:extLst>
                  <a:ext uri="{FF2B5EF4-FFF2-40B4-BE49-F238E27FC236}">
                    <a16:creationId xmlns:a16="http://schemas.microsoft.com/office/drawing/2014/main" id="{A5BCE475-A1F9-5F70-6701-3CF7F6EE4FCD}"/>
                  </a:ext>
                </a:extLst>
              </p:cNvPr>
              <p:cNvPicPr>
                <a:picLocks noGrp="1" noRot="1" noChangeAspect="1" noMove="1" noResize="1" noEditPoints="1" noAdjustHandles="1" noChangeArrowheads="1" noChangeShapeType="1" noCrop="1"/>
              </p:cNvPicPr>
              <p:nvPr/>
            </p:nvPicPr>
            <p:blipFill>
              <a:blip r:embed="rId3"/>
              <a:stretch>
                <a:fillRect/>
              </a:stretch>
            </p:blipFill>
            <p:spPr>
              <a:xfrm>
                <a:off x="3571875" y="1189684"/>
                <a:ext cx="5048250" cy="4478631"/>
              </a:xfrm>
              <a:prstGeom prst="rect">
                <a:avLst/>
              </a:prstGeom>
            </p:spPr>
          </p:pic>
        </mc:Fallback>
      </mc:AlternateContent>
      <p:sp>
        <p:nvSpPr>
          <p:cNvPr id="2" name="TextBox 1">
            <a:extLst>
              <a:ext uri="{FF2B5EF4-FFF2-40B4-BE49-F238E27FC236}">
                <a16:creationId xmlns:a16="http://schemas.microsoft.com/office/drawing/2014/main" id="{E06B31AB-E872-4B74-87B2-7495D14FF586}"/>
              </a:ext>
            </a:extLst>
          </p:cNvPr>
          <p:cNvSpPr txBox="1"/>
          <p:nvPr/>
        </p:nvSpPr>
        <p:spPr>
          <a:xfrm>
            <a:off x="321677" y="154153"/>
            <a:ext cx="201766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Backup</a:t>
            </a:r>
          </a:p>
        </p:txBody>
      </p:sp>
    </p:spTree>
    <p:extLst>
      <p:ext uri="{BB962C8B-B14F-4D97-AF65-F5344CB8AC3E}">
        <p14:creationId xmlns:p14="http://schemas.microsoft.com/office/powerpoint/2010/main" val="4822225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D88073C-9011-6802-E385-F96F27ABBC91}"/>
              </a:ext>
            </a:extLst>
          </p:cNvPr>
          <p:cNvSpPr txBox="1"/>
          <p:nvPr/>
        </p:nvSpPr>
        <p:spPr>
          <a:xfrm>
            <a:off x="321676" y="154153"/>
            <a:ext cx="5602873" cy="461665"/>
          </a:xfrm>
          <a:prstGeom prst="rect">
            <a:avLst/>
          </a:prstGeom>
          <a:noFill/>
        </p:spPr>
        <p:txBody>
          <a:bodyPr wrap="square" rtlCol="0" anchor="ctr">
            <a:spAutoFit/>
          </a:bodyPr>
          <a:lstStyle/>
          <a:p>
            <a:r>
              <a:rPr lang="en-US" sz="2400" b="1" dirty="0">
                <a:solidFill>
                  <a:srgbClr val="0033A0"/>
                </a:solidFill>
                <a:latin typeface="Optima" pitchFamily="2" charset="0"/>
                <a:cs typeface="Arial" panose="020B0604020202020204" pitchFamily="34" charset="0"/>
              </a:rPr>
              <a:t>Optical datalinks in High-Energy Physics</a:t>
            </a:r>
            <a:endParaRPr lang="en-GB" sz="2400" b="1" dirty="0">
              <a:solidFill>
                <a:srgbClr val="0033A0"/>
              </a:solidFill>
              <a:latin typeface="Optima" pitchFamily="2" charset="0"/>
              <a:cs typeface="Arial" panose="020B0604020202020204" pitchFamily="34" charset="0"/>
            </a:endParaRPr>
          </a:p>
        </p:txBody>
      </p:sp>
      <p:sp>
        <p:nvSpPr>
          <p:cNvPr id="4" name="Content Placeholder 6">
            <a:extLst>
              <a:ext uri="{FF2B5EF4-FFF2-40B4-BE49-F238E27FC236}">
                <a16:creationId xmlns:a16="http://schemas.microsoft.com/office/drawing/2014/main" id="{25AB0E09-C60D-2547-1032-F1BDAAA9AD91}"/>
              </a:ext>
            </a:extLst>
          </p:cNvPr>
          <p:cNvSpPr txBox="1">
            <a:spLocks/>
          </p:cNvSpPr>
          <p:nvPr/>
        </p:nvSpPr>
        <p:spPr>
          <a:xfrm>
            <a:off x="321676" y="1213967"/>
            <a:ext cx="7628524" cy="2945283"/>
          </a:xfrm>
          <a:prstGeom prst="rect">
            <a:avLst/>
          </a:prstGeom>
        </p:spPr>
        <p:txBody>
          <a:bodyPr>
            <a:normAutofit/>
          </a:bodyPr>
          <a:lstStyle>
            <a:lvl1pPr marL="228600" indent="-228600" algn="l" defTabSz="914400" rtl="0" eaLnBrk="1" latinLnBrk="0" hangingPunct="1">
              <a:lnSpc>
                <a:spcPct val="90000"/>
              </a:lnSpc>
              <a:spcBef>
                <a:spcPts val="1000"/>
              </a:spcBef>
              <a:buClr>
                <a:srgbClr val="FF0000"/>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FF0000"/>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FF0000"/>
              </a:buClr>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FF0000"/>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FF0000"/>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500B5"/>
              </a:buClr>
            </a:pPr>
            <a:r>
              <a:rPr lang="en-US" sz="1600" dirty="0">
                <a:latin typeface="+mj-lt"/>
              </a:rPr>
              <a:t>Optical data link are vital parts of modern High Energy Physics (HEP) experiments</a:t>
            </a:r>
          </a:p>
          <a:p>
            <a:pPr lvl="1">
              <a:buClr>
                <a:srgbClr val="E500B5"/>
              </a:buClr>
              <a:buFontTx/>
              <a:buChar char="-"/>
            </a:pPr>
            <a:r>
              <a:rPr lang="en-US" sz="1400" dirty="0">
                <a:latin typeface="+mj-lt"/>
              </a:rPr>
              <a:t>CERN experiments exploit tens of thousands of custom optical datalinks</a:t>
            </a:r>
          </a:p>
          <a:p>
            <a:pPr lvl="1">
              <a:buClr>
                <a:srgbClr val="E500B5"/>
              </a:buClr>
            </a:pPr>
            <a:endParaRPr lang="en-US" sz="1400" dirty="0">
              <a:latin typeface="+mj-lt"/>
            </a:endParaRPr>
          </a:p>
          <a:p>
            <a:pPr>
              <a:buClr>
                <a:srgbClr val="E500B5"/>
              </a:buClr>
            </a:pPr>
            <a:r>
              <a:rPr lang="en-US" sz="1600" dirty="0">
                <a:latin typeface="+mj-lt"/>
              </a:rPr>
              <a:t>All these links utilize conventional discrete components </a:t>
            </a:r>
          </a:p>
          <a:p>
            <a:pPr lvl="1">
              <a:buClr>
                <a:srgbClr val="E500B5"/>
              </a:buClr>
              <a:buFontTx/>
              <a:buChar char="-"/>
            </a:pPr>
            <a:r>
              <a:rPr lang="en-US" sz="1400" dirty="0">
                <a:latin typeface="+mj-lt"/>
              </a:rPr>
              <a:t>Directly modulated lasers and normal-incidence p-</a:t>
            </a:r>
            <a:r>
              <a:rPr lang="en-US" sz="1400" dirty="0" err="1">
                <a:latin typeface="+mj-lt"/>
              </a:rPr>
              <a:t>i</a:t>
            </a:r>
            <a:r>
              <a:rPr lang="en-US" sz="1400" dirty="0">
                <a:latin typeface="+mj-lt"/>
              </a:rPr>
              <a:t>-n photodiodes</a:t>
            </a:r>
          </a:p>
          <a:p>
            <a:pPr lvl="1">
              <a:buClr>
                <a:srgbClr val="E500B5"/>
              </a:buClr>
              <a:buFontTx/>
              <a:buChar char="-"/>
            </a:pPr>
            <a:r>
              <a:rPr lang="en-US" sz="1400" dirty="0">
                <a:latin typeface="+mj-lt"/>
              </a:rPr>
              <a:t>Mature technologies and thoroughly studied characteristics under irradiation</a:t>
            </a:r>
          </a:p>
          <a:p>
            <a:pPr lvl="1">
              <a:buClr>
                <a:srgbClr val="E500B5"/>
              </a:buClr>
            </a:pPr>
            <a:endParaRPr lang="en-US" sz="1400" dirty="0">
              <a:latin typeface="+mj-lt"/>
            </a:endParaRPr>
          </a:p>
          <a:p>
            <a:pPr>
              <a:buClr>
                <a:srgbClr val="E500B5"/>
              </a:buClr>
            </a:pPr>
            <a:r>
              <a:rPr lang="en-US" sz="1600" dirty="0">
                <a:latin typeface="+mj-lt"/>
              </a:rPr>
              <a:t>We are reaching the limits what can be done with conventional links: few × 10</a:t>
            </a:r>
            <a:r>
              <a:rPr lang="en-US" sz="1600" baseline="30000" dirty="0">
                <a:latin typeface="+mj-lt"/>
              </a:rPr>
              <a:t>15 </a:t>
            </a:r>
            <a:r>
              <a:rPr lang="en-US" sz="1600" dirty="0">
                <a:latin typeface="+mj-lt"/>
              </a:rPr>
              <a:t>n/cm</a:t>
            </a:r>
            <a:r>
              <a:rPr lang="en-US" sz="1600" baseline="30000" dirty="0">
                <a:latin typeface="+mj-lt"/>
              </a:rPr>
              <a:t>2</a:t>
            </a:r>
          </a:p>
          <a:p>
            <a:pPr>
              <a:buClr>
                <a:srgbClr val="E500B5"/>
              </a:buClr>
            </a:pPr>
            <a:endParaRPr lang="en-US" sz="1600" baseline="30000" dirty="0">
              <a:latin typeface="+mj-lt"/>
            </a:endParaRPr>
          </a:p>
          <a:p>
            <a:pPr>
              <a:buClr>
                <a:srgbClr val="E500B5"/>
              </a:buClr>
            </a:pPr>
            <a:r>
              <a:rPr lang="en-US" sz="1600" dirty="0">
                <a:latin typeface="+mj-lt"/>
              </a:rPr>
              <a:t>The placement already restricted by radiation levels during the experiment lifetime</a:t>
            </a:r>
          </a:p>
          <a:p>
            <a:pPr>
              <a:buClr>
                <a:srgbClr val="E500B5"/>
              </a:buClr>
            </a:pPr>
            <a:endParaRPr lang="en-US" sz="1600" dirty="0">
              <a:latin typeface="+mj-lt"/>
            </a:endParaRPr>
          </a:p>
          <a:p>
            <a:pPr lvl="1">
              <a:buClr>
                <a:srgbClr val="E500B5"/>
              </a:buClr>
            </a:pPr>
            <a:endParaRPr lang="en-GB" dirty="0">
              <a:latin typeface="+mj-lt"/>
            </a:endParaRPr>
          </a:p>
        </p:txBody>
      </p:sp>
      <p:sp>
        <p:nvSpPr>
          <p:cNvPr id="5" name="TextBox 4">
            <a:extLst>
              <a:ext uri="{FF2B5EF4-FFF2-40B4-BE49-F238E27FC236}">
                <a16:creationId xmlns:a16="http://schemas.microsoft.com/office/drawing/2014/main" id="{0B26BAAD-6A8F-C84F-06AB-8194815D8B0D}"/>
              </a:ext>
            </a:extLst>
          </p:cNvPr>
          <p:cNvSpPr txBox="1"/>
          <p:nvPr/>
        </p:nvSpPr>
        <p:spPr>
          <a:xfrm>
            <a:off x="8773112" y="2147999"/>
            <a:ext cx="3097212" cy="1077218"/>
          </a:xfrm>
          <a:prstGeom prst="rect">
            <a:avLst/>
          </a:prstGeom>
          <a:noFill/>
        </p:spPr>
        <p:txBody>
          <a:bodyPr wrap="square" rtlCol="0">
            <a:spAutoFit/>
          </a:bodyPr>
          <a:lstStyle/>
          <a:p>
            <a:pPr algn="ctr"/>
            <a:r>
              <a:rPr lang="en-US" sz="1600" b="1" dirty="0">
                <a:latin typeface="+mj-lt"/>
              </a:rPr>
              <a:t>The final runs of High-Luminosity LHC and future accelerators </a:t>
            </a:r>
          </a:p>
          <a:p>
            <a:pPr algn="ctr"/>
            <a:r>
              <a:rPr lang="en-US" sz="1600" b="1" dirty="0">
                <a:latin typeface="+mj-lt"/>
              </a:rPr>
              <a:t>require even higher levels of radiation tolerance</a:t>
            </a:r>
          </a:p>
        </p:txBody>
      </p:sp>
      <p:grpSp>
        <p:nvGrpSpPr>
          <p:cNvPr id="7" name="Group 6">
            <a:extLst>
              <a:ext uri="{FF2B5EF4-FFF2-40B4-BE49-F238E27FC236}">
                <a16:creationId xmlns:a16="http://schemas.microsoft.com/office/drawing/2014/main" id="{4E46209C-28A2-085A-3FE1-F9015867F71E}"/>
              </a:ext>
            </a:extLst>
          </p:cNvPr>
          <p:cNvGrpSpPr/>
          <p:nvPr/>
        </p:nvGrpSpPr>
        <p:grpSpPr>
          <a:xfrm>
            <a:off x="2310898" y="4349309"/>
            <a:ext cx="7227302" cy="2418038"/>
            <a:chOff x="514621" y="3197246"/>
            <a:chExt cx="7227302" cy="2418038"/>
          </a:xfrm>
        </p:grpSpPr>
        <p:pic>
          <p:nvPicPr>
            <p:cNvPr id="9" name="Picture 8">
              <a:extLst>
                <a:ext uri="{FF2B5EF4-FFF2-40B4-BE49-F238E27FC236}">
                  <a16:creationId xmlns:a16="http://schemas.microsoft.com/office/drawing/2014/main" id="{AA1E92DB-9EB7-C94C-83F0-F555814CDEF5}"/>
                </a:ext>
              </a:extLst>
            </p:cNvPr>
            <p:cNvPicPr>
              <a:picLocks noChangeAspect="1"/>
            </p:cNvPicPr>
            <p:nvPr/>
          </p:nvPicPr>
          <p:blipFill>
            <a:blip r:embed="rId2"/>
            <a:stretch>
              <a:fillRect/>
            </a:stretch>
          </p:blipFill>
          <p:spPr>
            <a:xfrm>
              <a:off x="1257779" y="3197246"/>
              <a:ext cx="6484144" cy="2016919"/>
            </a:xfrm>
            <a:prstGeom prst="rect">
              <a:avLst/>
            </a:prstGeom>
          </p:spPr>
        </p:pic>
        <p:sp>
          <p:nvSpPr>
            <p:cNvPr id="10" name="TextBox 9">
              <a:extLst>
                <a:ext uri="{FF2B5EF4-FFF2-40B4-BE49-F238E27FC236}">
                  <a16:creationId xmlns:a16="http://schemas.microsoft.com/office/drawing/2014/main" id="{89F96F61-2D77-6A15-6061-031B88913F96}"/>
                </a:ext>
              </a:extLst>
            </p:cNvPr>
            <p:cNvSpPr txBox="1"/>
            <p:nvPr/>
          </p:nvSpPr>
          <p:spPr>
            <a:xfrm>
              <a:off x="1604984" y="5230563"/>
              <a:ext cx="5819222" cy="384721"/>
            </a:xfrm>
            <a:prstGeom prst="rect">
              <a:avLst/>
            </a:prstGeom>
            <a:noFill/>
          </p:spPr>
          <p:txBody>
            <a:bodyPr wrap="none" rtlCol="0">
              <a:spAutoFit/>
            </a:bodyPr>
            <a:lstStyle/>
            <a:p>
              <a:pPr algn="ctr"/>
              <a:r>
                <a:rPr lang="en-GB" sz="1000" b="1" dirty="0"/>
                <a:t>Integrated particle fluence in 1 MeV neutron equivalent per cm</a:t>
              </a:r>
              <a:r>
                <a:rPr lang="en-GB" sz="1000" b="1" baseline="30000" dirty="0"/>
                <a:t>2</a:t>
              </a:r>
              <a:r>
                <a:rPr lang="en-GB" sz="1000" b="1" dirty="0"/>
                <a:t>, for the CMS Phase-2 tracker.</a:t>
              </a:r>
            </a:p>
            <a:p>
              <a:pPr algn="ctr"/>
              <a:r>
                <a:rPr lang="en-GB" sz="900" dirty="0">
                  <a:solidFill>
                    <a:srgbClr val="000000"/>
                  </a:solidFill>
                </a:rPr>
                <a:t>[</a:t>
              </a:r>
              <a:r>
                <a:rPr lang="en-GB" sz="900" dirty="0">
                  <a:solidFill>
                    <a:srgbClr val="000000"/>
                  </a:solidFill>
                  <a:effectLst/>
                  <a:hlinkClick r:id="rId3"/>
                </a:rPr>
                <a:t>The Phase-2 Upgrade of the CMS Tracker</a:t>
              </a:r>
              <a:r>
                <a:rPr lang="en-GB" sz="900" dirty="0">
                  <a:solidFill>
                    <a:srgbClr val="000000"/>
                  </a:solidFill>
                  <a:effectLst/>
                </a:rPr>
                <a:t>]</a:t>
              </a:r>
              <a:endParaRPr lang="en-GB" sz="900" dirty="0"/>
            </a:p>
          </p:txBody>
        </p:sp>
        <p:cxnSp>
          <p:nvCxnSpPr>
            <p:cNvPr id="11" name="Straight Arrow Connector 10">
              <a:extLst>
                <a:ext uri="{FF2B5EF4-FFF2-40B4-BE49-F238E27FC236}">
                  <a16:creationId xmlns:a16="http://schemas.microsoft.com/office/drawing/2014/main" id="{1B4B11F8-D743-FF9C-1003-F3DD42491AEA}"/>
                </a:ext>
              </a:extLst>
            </p:cNvPr>
            <p:cNvCxnSpPr>
              <a:cxnSpLocks/>
            </p:cNvCxnSpPr>
            <p:nvPr/>
          </p:nvCxnSpPr>
          <p:spPr>
            <a:xfrm flipV="1">
              <a:off x="1546595" y="5062382"/>
              <a:ext cx="236611" cy="12609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2" name="TextBox 11">
              <a:extLst>
                <a:ext uri="{FF2B5EF4-FFF2-40B4-BE49-F238E27FC236}">
                  <a16:creationId xmlns:a16="http://schemas.microsoft.com/office/drawing/2014/main" id="{679C09D7-F48B-D410-DBE5-57C9E424F268}"/>
                </a:ext>
              </a:extLst>
            </p:cNvPr>
            <p:cNvSpPr txBox="1"/>
            <p:nvPr/>
          </p:nvSpPr>
          <p:spPr>
            <a:xfrm>
              <a:off x="514621" y="5054848"/>
              <a:ext cx="1090363" cy="246221"/>
            </a:xfrm>
            <a:prstGeom prst="rect">
              <a:avLst/>
            </a:prstGeom>
            <a:noFill/>
          </p:spPr>
          <p:txBody>
            <a:bodyPr wrap="none" rtlCol="0">
              <a:spAutoFit/>
            </a:bodyPr>
            <a:lstStyle/>
            <a:p>
              <a:pPr algn="ctr"/>
              <a:r>
                <a:rPr lang="en-GB" sz="1000" dirty="0"/>
                <a:t>Interaction point</a:t>
              </a:r>
            </a:p>
          </p:txBody>
        </p:sp>
        <p:sp>
          <p:nvSpPr>
            <p:cNvPr id="13" name="TextBox 12">
              <a:extLst>
                <a:ext uri="{FF2B5EF4-FFF2-40B4-BE49-F238E27FC236}">
                  <a16:creationId xmlns:a16="http://schemas.microsoft.com/office/drawing/2014/main" id="{762B2446-862D-CA3C-E0A9-3C54FCFF5C12}"/>
                </a:ext>
              </a:extLst>
            </p:cNvPr>
            <p:cNvSpPr txBox="1"/>
            <p:nvPr/>
          </p:nvSpPr>
          <p:spPr>
            <a:xfrm>
              <a:off x="3078460" y="3349981"/>
              <a:ext cx="2961068" cy="246221"/>
            </a:xfrm>
            <a:prstGeom prst="rect">
              <a:avLst/>
            </a:prstGeom>
            <a:noFill/>
          </p:spPr>
          <p:txBody>
            <a:bodyPr wrap="none" rtlCol="0">
              <a:spAutoFit/>
            </a:bodyPr>
            <a:lstStyle/>
            <a:p>
              <a:pPr algn="ctr"/>
              <a:r>
                <a:rPr lang="en-GB" sz="1000" b="1" dirty="0">
                  <a:solidFill>
                    <a:schemeClr val="bg1"/>
                  </a:solidFill>
                </a:rPr>
                <a:t>One quarter cross section of CMS experiment</a:t>
              </a:r>
              <a:endParaRPr lang="en-GB" sz="900" dirty="0">
                <a:solidFill>
                  <a:schemeClr val="bg1"/>
                </a:solidFill>
              </a:endParaRPr>
            </a:p>
          </p:txBody>
        </p:sp>
        <p:grpSp>
          <p:nvGrpSpPr>
            <p:cNvPr id="14" name="Group 13">
              <a:extLst>
                <a:ext uri="{FF2B5EF4-FFF2-40B4-BE49-F238E27FC236}">
                  <a16:creationId xmlns:a16="http://schemas.microsoft.com/office/drawing/2014/main" id="{4510F920-C63C-DE1F-0679-8FAC3D5CC097}"/>
                </a:ext>
              </a:extLst>
            </p:cNvPr>
            <p:cNvGrpSpPr/>
            <p:nvPr/>
          </p:nvGrpSpPr>
          <p:grpSpPr>
            <a:xfrm>
              <a:off x="1850485" y="4738901"/>
              <a:ext cx="5025803" cy="246222"/>
              <a:chOff x="4518860" y="5548957"/>
              <a:chExt cx="5417017" cy="298502"/>
            </a:xfrm>
          </p:grpSpPr>
          <p:sp>
            <p:nvSpPr>
              <p:cNvPr id="18" name="Rectangle 17">
                <a:extLst>
                  <a:ext uri="{FF2B5EF4-FFF2-40B4-BE49-F238E27FC236}">
                    <a16:creationId xmlns:a16="http://schemas.microsoft.com/office/drawing/2014/main" id="{7E12530B-D813-3FB6-DB95-FA9317B7916E}"/>
                  </a:ext>
                </a:extLst>
              </p:cNvPr>
              <p:cNvSpPr/>
              <p:nvPr/>
            </p:nvSpPr>
            <p:spPr>
              <a:xfrm>
                <a:off x="4518860" y="5548957"/>
                <a:ext cx="5417017" cy="298502"/>
              </a:xfrm>
              <a:prstGeom prst="rect">
                <a:avLst/>
              </a:prstGeom>
              <a:noFill/>
              <a:ln w="381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a:t>\\\\</a:t>
                </a:r>
                <a:endParaRPr lang="en-GB" dirty="0"/>
              </a:p>
            </p:txBody>
          </p:sp>
          <p:sp>
            <p:nvSpPr>
              <p:cNvPr id="19" name="Rectangle 18">
                <a:extLst>
                  <a:ext uri="{FF2B5EF4-FFF2-40B4-BE49-F238E27FC236}">
                    <a16:creationId xmlns:a16="http://schemas.microsoft.com/office/drawing/2014/main" id="{C12661CB-9E21-8100-517F-DF761F8969CA}"/>
                  </a:ext>
                </a:extLst>
              </p:cNvPr>
              <p:cNvSpPr/>
              <p:nvPr/>
            </p:nvSpPr>
            <p:spPr>
              <a:xfrm>
                <a:off x="4518860" y="5548957"/>
                <a:ext cx="5417017" cy="298502"/>
              </a:xfrm>
              <a:prstGeom prst="rect">
                <a:avLst/>
              </a:prstGeom>
              <a:noFill/>
              <a:ln w="19050">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a:t>\</a:t>
                </a:r>
                <a:endParaRPr lang="en-GB" dirty="0"/>
              </a:p>
            </p:txBody>
          </p:sp>
        </p:grpSp>
        <p:sp>
          <p:nvSpPr>
            <p:cNvPr id="15" name="Oval 14">
              <a:extLst>
                <a:ext uri="{FF2B5EF4-FFF2-40B4-BE49-F238E27FC236}">
                  <a16:creationId xmlns:a16="http://schemas.microsoft.com/office/drawing/2014/main" id="{94EC2095-E965-3640-AEA1-2D0204B57B9E}"/>
                </a:ext>
              </a:extLst>
            </p:cNvPr>
            <p:cNvSpPr/>
            <p:nvPr/>
          </p:nvSpPr>
          <p:spPr>
            <a:xfrm>
              <a:off x="1800654" y="4934656"/>
              <a:ext cx="108000" cy="108000"/>
            </a:xfrm>
            <a:prstGeom prst="ellipse">
              <a:avLst/>
            </a:prstGeom>
            <a:solidFill>
              <a:schemeClr val="bg1"/>
            </a:solidFill>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0C0F8F48-74D8-610C-9ADC-27C9664A237C}"/>
                </a:ext>
              </a:extLst>
            </p:cNvPr>
            <p:cNvSpPr/>
            <p:nvPr/>
          </p:nvSpPr>
          <p:spPr>
            <a:xfrm>
              <a:off x="5663894" y="4766832"/>
              <a:ext cx="788194" cy="176707"/>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CA4E368F-9ECF-30A0-A6BC-0ACFA63F4F1C}"/>
                </a:ext>
              </a:extLst>
            </p:cNvPr>
            <p:cNvSpPr txBox="1"/>
            <p:nvPr/>
          </p:nvSpPr>
          <p:spPr>
            <a:xfrm>
              <a:off x="5621221" y="4724259"/>
              <a:ext cx="869149" cy="246221"/>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rtlCol="0">
              <a:spAutoFit/>
            </a:bodyPr>
            <a:lstStyle/>
            <a:p>
              <a:r>
                <a:rPr lang="en-US" sz="1000" b="1" dirty="0">
                  <a:solidFill>
                    <a:srgbClr val="C00000"/>
                  </a:solidFill>
                </a:rPr>
                <a:t>no-go zone</a:t>
              </a:r>
              <a:endParaRPr lang="en-GB" sz="800" b="1" dirty="0">
                <a:solidFill>
                  <a:srgbClr val="C00000"/>
                </a:solidFill>
              </a:endParaRPr>
            </a:p>
          </p:txBody>
        </p:sp>
      </p:grpSp>
    </p:spTree>
    <p:extLst>
      <p:ext uri="{BB962C8B-B14F-4D97-AF65-F5344CB8AC3E}">
        <p14:creationId xmlns:p14="http://schemas.microsoft.com/office/powerpoint/2010/main" val="1512276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51E113-A324-1E04-8FE1-C57A167CDE99}"/>
              </a:ext>
            </a:extLst>
          </p:cNvPr>
          <p:cNvPicPr>
            <a:picLocks noChangeAspect="1"/>
          </p:cNvPicPr>
          <p:nvPr/>
        </p:nvPicPr>
        <p:blipFill>
          <a:blip r:embed="rId2"/>
          <a:stretch>
            <a:fillRect/>
          </a:stretch>
        </p:blipFill>
        <p:spPr>
          <a:xfrm>
            <a:off x="180267" y="1014935"/>
            <a:ext cx="5030669" cy="4747312"/>
          </a:xfrm>
          <a:prstGeom prst="rect">
            <a:avLst/>
          </a:prstGeom>
        </p:spPr>
      </p:pic>
      <p:sp>
        <p:nvSpPr>
          <p:cNvPr id="7" name="TextBox 6">
            <a:extLst>
              <a:ext uri="{FF2B5EF4-FFF2-40B4-BE49-F238E27FC236}">
                <a16:creationId xmlns:a16="http://schemas.microsoft.com/office/drawing/2014/main" id="{E5EA57C9-656C-1DA1-F36E-02FDAFDBCCE6}"/>
              </a:ext>
            </a:extLst>
          </p:cNvPr>
          <p:cNvSpPr txBox="1"/>
          <p:nvPr/>
        </p:nvSpPr>
        <p:spPr>
          <a:xfrm>
            <a:off x="321677" y="154153"/>
            <a:ext cx="4683460" cy="461665"/>
          </a:xfrm>
          <a:prstGeom prst="rect">
            <a:avLst/>
          </a:prstGeom>
          <a:noFill/>
        </p:spPr>
        <p:txBody>
          <a:bodyPr wrap="square" rtlCol="0" anchor="ctr">
            <a:spAutoFit/>
          </a:bodyPr>
          <a:lstStyle/>
          <a:p>
            <a:r>
              <a:rPr lang="en-US" sz="2400" b="1" dirty="0">
                <a:solidFill>
                  <a:srgbClr val="0033A0"/>
                </a:solidFill>
                <a:latin typeface="Optima" pitchFamily="2" charset="0"/>
                <a:cs typeface="Arial" panose="020B0604020202020204" pitchFamily="34" charset="0"/>
              </a:rPr>
              <a:t>I</a:t>
            </a:r>
            <a:r>
              <a:rPr lang="en-GB" sz="2400" b="1" dirty="0">
                <a:solidFill>
                  <a:srgbClr val="0033A0"/>
                </a:solidFill>
                <a:latin typeface="Optima" pitchFamily="2" charset="0"/>
                <a:cs typeface="Arial" panose="020B0604020202020204" pitchFamily="34" charset="0"/>
              </a:rPr>
              <a:t>ntroduction – </a:t>
            </a:r>
            <a:r>
              <a:rPr lang="en-GB" sz="2400" dirty="0">
                <a:solidFill>
                  <a:srgbClr val="0033A0"/>
                </a:solidFill>
                <a:latin typeface="Optima" pitchFamily="2" charset="0"/>
                <a:cs typeface="Arial" panose="020B0604020202020204" pitchFamily="34" charset="0"/>
              </a:rPr>
              <a:t>Ring Modulators</a:t>
            </a:r>
            <a:endParaRPr lang="en-GB" sz="2400" b="1" dirty="0">
              <a:solidFill>
                <a:srgbClr val="0033A0"/>
              </a:solidFill>
              <a:latin typeface="Optima" pitchFamily="2" charset="0"/>
              <a:cs typeface="Arial" panose="020B0604020202020204" pitchFamily="34" charset="0"/>
            </a:endParaRPr>
          </a:p>
        </p:txBody>
      </p:sp>
      <p:pic>
        <p:nvPicPr>
          <p:cNvPr id="9" name="Picture 8">
            <a:extLst>
              <a:ext uri="{FF2B5EF4-FFF2-40B4-BE49-F238E27FC236}">
                <a16:creationId xmlns:a16="http://schemas.microsoft.com/office/drawing/2014/main" id="{2ED596C2-0D2B-8FB6-6399-DDB1E1198033}"/>
              </a:ext>
            </a:extLst>
          </p:cNvPr>
          <p:cNvPicPr>
            <a:picLocks noChangeAspect="1"/>
          </p:cNvPicPr>
          <p:nvPr/>
        </p:nvPicPr>
        <p:blipFill>
          <a:blip r:embed="rId3"/>
          <a:stretch>
            <a:fillRect/>
          </a:stretch>
        </p:blipFill>
        <p:spPr>
          <a:xfrm>
            <a:off x="5400912" y="1105924"/>
            <a:ext cx="6354721" cy="3113494"/>
          </a:xfrm>
          <a:prstGeom prst="rect">
            <a:avLst/>
          </a:prstGeom>
        </p:spPr>
      </p:pic>
      <p:cxnSp>
        <p:nvCxnSpPr>
          <p:cNvPr id="10" name="Straight Connector 9">
            <a:extLst>
              <a:ext uri="{FF2B5EF4-FFF2-40B4-BE49-F238E27FC236}">
                <a16:creationId xmlns:a16="http://schemas.microsoft.com/office/drawing/2014/main" id="{D0528D6F-B634-4D9F-5332-EC8743BC156B}"/>
              </a:ext>
            </a:extLst>
          </p:cNvPr>
          <p:cNvCxnSpPr>
            <a:cxnSpLocks/>
          </p:cNvCxnSpPr>
          <p:nvPr/>
        </p:nvCxnSpPr>
        <p:spPr>
          <a:xfrm>
            <a:off x="5807517" y="5116941"/>
            <a:ext cx="596763" cy="0"/>
          </a:xfrm>
          <a:prstGeom prst="line">
            <a:avLst/>
          </a:prstGeom>
          <a:ln w="19050">
            <a:solidFill>
              <a:srgbClr val="5E00C9"/>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9D76FD47-0534-7FB5-6FE4-CE040E24FA5E}"/>
              </a:ext>
            </a:extLst>
          </p:cNvPr>
          <p:cNvCxnSpPr>
            <a:cxnSpLocks/>
          </p:cNvCxnSpPr>
          <p:nvPr/>
        </p:nvCxnSpPr>
        <p:spPr>
          <a:xfrm flipH="1">
            <a:off x="6477873" y="5116941"/>
            <a:ext cx="4630011" cy="0"/>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2" name="Picture 11">
            <a:extLst>
              <a:ext uri="{FF2B5EF4-FFF2-40B4-BE49-F238E27FC236}">
                <a16:creationId xmlns:a16="http://schemas.microsoft.com/office/drawing/2014/main" id="{78D4D31A-AC1C-8A04-3105-BB058D36F8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1685" y="5512192"/>
            <a:ext cx="1193249" cy="876937"/>
          </a:xfrm>
          <a:prstGeom prst="rect">
            <a:avLst/>
          </a:prstGeom>
          <a:effectLst/>
        </p:spPr>
      </p:pic>
      <p:sp>
        <p:nvSpPr>
          <p:cNvPr id="13" name="TextBox 12">
            <a:extLst>
              <a:ext uri="{FF2B5EF4-FFF2-40B4-BE49-F238E27FC236}">
                <a16:creationId xmlns:a16="http://schemas.microsoft.com/office/drawing/2014/main" id="{6ACE9C4A-1156-A998-A84D-1ABB0A4EC168}"/>
              </a:ext>
            </a:extLst>
          </p:cNvPr>
          <p:cNvSpPr txBox="1"/>
          <p:nvPr/>
        </p:nvSpPr>
        <p:spPr>
          <a:xfrm>
            <a:off x="10522835" y="5369998"/>
            <a:ext cx="1517723" cy="338554"/>
          </a:xfrm>
          <a:prstGeom prst="rect">
            <a:avLst/>
          </a:prstGeom>
          <a:noFill/>
        </p:spPr>
        <p:txBody>
          <a:bodyPr wrap="none" rtlCol="0">
            <a:spAutoFit/>
          </a:bodyPr>
          <a:lstStyle/>
          <a:p>
            <a:pPr algn="ctr"/>
            <a:r>
              <a:rPr lang="en-GB" sz="1600" dirty="0">
                <a:solidFill>
                  <a:srgbClr val="5E00C9"/>
                </a:solidFill>
                <a:latin typeface="+mj-lt"/>
              </a:rPr>
              <a:t>Optical data out</a:t>
            </a:r>
          </a:p>
        </p:txBody>
      </p:sp>
      <p:sp>
        <p:nvSpPr>
          <p:cNvPr id="14" name="TextBox 13">
            <a:extLst>
              <a:ext uri="{FF2B5EF4-FFF2-40B4-BE49-F238E27FC236}">
                <a16:creationId xmlns:a16="http://schemas.microsoft.com/office/drawing/2014/main" id="{26AF0BFB-CF02-DABD-6641-4698508081F8}"/>
              </a:ext>
            </a:extLst>
          </p:cNvPr>
          <p:cNvSpPr txBox="1"/>
          <p:nvPr/>
        </p:nvSpPr>
        <p:spPr>
          <a:xfrm>
            <a:off x="5512627" y="4744181"/>
            <a:ext cx="1186543" cy="338554"/>
          </a:xfrm>
          <a:prstGeom prst="rect">
            <a:avLst/>
          </a:prstGeom>
          <a:noFill/>
          <a:ln>
            <a:noFill/>
          </a:ln>
        </p:spPr>
        <p:txBody>
          <a:bodyPr wrap="none" rtlCol="0">
            <a:spAutoFit/>
          </a:bodyPr>
          <a:lstStyle/>
          <a:p>
            <a:pPr algn="ctr"/>
            <a:r>
              <a:rPr lang="en-US" sz="1600" dirty="0">
                <a:solidFill>
                  <a:srgbClr val="5E00C9"/>
                </a:solidFill>
                <a:latin typeface="+mj-lt"/>
              </a:rPr>
              <a:t>Input LASER</a:t>
            </a:r>
            <a:endParaRPr lang="en-GB" sz="1600" dirty="0">
              <a:solidFill>
                <a:srgbClr val="5E00C9"/>
              </a:solidFill>
              <a:latin typeface="+mj-lt"/>
            </a:endParaRPr>
          </a:p>
        </p:txBody>
      </p:sp>
      <p:sp>
        <p:nvSpPr>
          <p:cNvPr id="15" name="TextBox 14">
            <a:extLst>
              <a:ext uri="{FF2B5EF4-FFF2-40B4-BE49-F238E27FC236}">
                <a16:creationId xmlns:a16="http://schemas.microsoft.com/office/drawing/2014/main" id="{CBB2FD8B-749B-65A8-F9DB-84B918FB246E}"/>
              </a:ext>
            </a:extLst>
          </p:cNvPr>
          <p:cNvSpPr txBox="1"/>
          <p:nvPr/>
        </p:nvSpPr>
        <p:spPr>
          <a:xfrm>
            <a:off x="7163881" y="5716130"/>
            <a:ext cx="559769" cy="297517"/>
          </a:xfrm>
          <a:prstGeom prst="rect">
            <a:avLst/>
          </a:prstGeom>
          <a:noFill/>
        </p:spPr>
        <p:txBody>
          <a:bodyPr wrap="none" rtlCol="0">
            <a:spAutoFit/>
          </a:bodyPr>
          <a:lstStyle/>
          <a:p>
            <a:r>
              <a:rPr lang="el-GR" sz="2000" baseline="-25000" dirty="0">
                <a:latin typeface="+mj-lt"/>
                <a:ea typeface="Cambria Math" panose="02040503050406030204" pitchFamily="18" charset="0"/>
              </a:rPr>
              <a:t>Δλ</a:t>
            </a:r>
            <a:r>
              <a:rPr lang="en-US" sz="2000" baseline="-25000" dirty="0">
                <a:latin typeface="+mj-lt"/>
                <a:ea typeface="Cambria Math" panose="02040503050406030204" pitchFamily="18" charset="0"/>
              </a:rPr>
              <a:t>(V)</a:t>
            </a:r>
            <a:endParaRPr lang="en-GB" sz="2000" baseline="-25000" dirty="0">
              <a:latin typeface="+mj-lt"/>
              <a:ea typeface="Cambria Math" panose="02040503050406030204" pitchFamily="18" charset="0"/>
            </a:endParaRPr>
          </a:p>
        </p:txBody>
      </p:sp>
      <p:pic>
        <p:nvPicPr>
          <p:cNvPr id="16" name="Picture 26">
            <a:extLst>
              <a:ext uri="{FF2B5EF4-FFF2-40B4-BE49-F238E27FC236}">
                <a16:creationId xmlns:a16="http://schemas.microsoft.com/office/drawing/2014/main" id="{FB3ACE33-EBDA-1010-EA6E-52A1941445EA}"/>
              </a:ext>
            </a:extLst>
          </p:cNvPr>
          <p:cNvPicPr>
            <a:picLocks noChangeAspect="1"/>
          </p:cNvPicPr>
          <p:nvPr/>
        </p:nvPicPr>
        <p:blipFill>
          <a:blip r:embed="rId5">
            <a:duotone>
              <a:prstClr val="black"/>
              <a:srgbClr val="FF0000">
                <a:tint val="45000"/>
                <a:satMod val="400000"/>
              </a:srgbClr>
            </a:duotone>
            <a:extLst>
              <a:ext uri="{BEBA8EAE-BF5A-486C-A8C5-ECC9F3942E4B}">
                <a14:imgProps xmlns:a14="http://schemas.microsoft.com/office/drawing/2010/main">
                  <a14:imgLayer r:embed="rId6">
                    <a14:imgEffect>
                      <a14:artisticPhotocopy/>
                    </a14:imgEffect>
                  </a14:imgLayer>
                </a14:imgProps>
              </a:ext>
            </a:extLst>
          </a:blip>
          <a:srcRect l="13768" t="26728" r="7893" b="20349"/>
          <a:stretch>
            <a:fillRect/>
          </a:stretch>
        </p:blipFill>
        <p:spPr>
          <a:xfrm>
            <a:off x="6374541" y="5700518"/>
            <a:ext cx="495056" cy="496181"/>
          </a:xfrm>
          <a:prstGeom prst="rect">
            <a:avLst/>
          </a:prstGeom>
          <a:noFill/>
          <a:ln cap="flat">
            <a:noFill/>
          </a:ln>
        </p:spPr>
      </p:pic>
      <p:pic>
        <p:nvPicPr>
          <p:cNvPr id="17" name="Picture 26">
            <a:extLst>
              <a:ext uri="{FF2B5EF4-FFF2-40B4-BE49-F238E27FC236}">
                <a16:creationId xmlns:a16="http://schemas.microsoft.com/office/drawing/2014/main" id="{A3C3737B-6655-E841-F986-16346D5A63B0}"/>
              </a:ext>
            </a:extLst>
          </p:cNvPr>
          <p:cNvPicPr>
            <a:picLocks noChangeAspect="1"/>
          </p:cNvPicPr>
          <p:nvPr/>
        </p:nvPicPr>
        <p:blipFill>
          <a:blip r:embed="rId5">
            <a:duotone>
              <a:prstClr val="black"/>
              <a:srgbClr val="7030A0">
                <a:tint val="45000"/>
                <a:satMod val="400000"/>
              </a:srgbClr>
            </a:duotone>
            <a:extLst>
              <a:ext uri="{BEBA8EAE-BF5A-486C-A8C5-ECC9F3942E4B}">
                <a14:imgProps xmlns:a14="http://schemas.microsoft.com/office/drawing/2010/main">
                  <a14:imgLayer r:embed="rId6">
                    <a14:imgEffect>
                      <a14:artisticPhotocopy/>
                    </a14:imgEffect>
                  </a14:imgLayer>
                </a14:imgProps>
              </a:ext>
            </a:extLst>
          </a:blip>
          <a:srcRect l="13768" t="26728" r="7893" b="20349"/>
          <a:stretch>
            <a:fillRect/>
          </a:stretch>
        </p:blipFill>
        <p:spPr>
          <a:xfrm>
            <a:off x="11183954" y="4859377"/>
            <a:ext cx="495056" cy="510621"/>
          </a:xfrm>
          <a:prstGeom prst="rect">
            <a:avLst/>
          </a:prstGeom>
          <a:noFill/>
          <a:ln cap="flat">
            <a:noFill/>
          </a:ln>
        </p:spPr>
      </p:pic>
      <p:cxnSp>
        <p:nvCxnSpPr>
          <p:cNvPr id="18" name="Straight Connector 17">
            <a:extLst>
              <a:ext uri="{FF2B5EF4-FFF2-40B4-BE49-F238E27FC236}">
                <a16:creationId xmlns:a16="http://schemas.microsoft.com/office/drawing/2014/main" id="{2A89DE32-E8FD-E8C5-27E1-626DB3435E9A}"/>
              </a:ext>
            </a:extLst>
          </p:cNvPr>
          <p:cNvCxnSpPr>
            <a:cxnSpLocks/>
          </p:cNvCxnSpPr>
          <p:nvPr/>
        </p:nvCxnSpPr>
        <p:spPr>
          <a:xfrm>
            <a:off x="5748405" y="5960888"/>
            <a:ext cx="596763" cy="0"/>
          </a:xfrm>
          <a:prstGeom prst="line">
            <a:avLst/>
          </a:prstGeom>
          <a:ln w="19050">
            <a:solidFill>
              <a:srgbClr val="002060"/>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9" name="Oval 18">
            <a:extLst>
              <a:ext uri="{FF2B5EF4-FFF2-40B4-BE49-F238E27FC236}">
                <a16:creationId xmlns:a16="http://schemas.microsoft.com/office/drawing/2014/main" id="{C19182E5-19B0-9B34-6247-177E744769EB}"/>
              </a:ext>
            </a:extLst>
          </p:cNvPr>
          <p:cNvSpPr/>
          <p:nvPr/>
        </p:nvSpPr>
        <p:spPr>
          <a:xfrm>
            <a:off x="8189383" y="5306087"/>
            <a:ext cx="1427506" cy="1300131"/>
          </a:xfrm>
          <a:prstGeom prst="ellipse">
            <a:avLst/>
          </a:prstGeom>
          <a:noFill/>
          <a:ln w="152400" cap="flat" cmpd="sng" algn="ctr">
            <a:solidFill>
              <a:srgbClr val="ED7D31">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0055A0"/>
              </a:solidFill>
              <a:effectLst/>
              <a:uLnTx/>
              <a:uFillTx/>
              <a:latin typeface="Calibri" panose="020F0502020204030204"/>
              <a:ea typeface="+mn-ea"/>
              <a:cs typeface="+mn-cs"/>
            </a:endParaRPr>
          </a:p>
        </p:txBody>
      </p:sp>
      <p:sp>
        <p:nvSpPr>
          <p:cNvPr id="20" name="Oval 19">
            <a:extLst>
              <a:ext uri="{FF2B5EF4-FFF2-40B4-BE49-F238E27FC236}">
                <a16:creationId xmlns:a16="http://schemas.microsoft.com/office/drawing/2014/main" id="{7E751156-F00B-A84F-8CCF-E6A828E74510}"/>
              </a:ext>
            </a:extLst>
          </p:cNvPr>
          <p:cNvSpPr/>
          <p:nvPr/>
        </p:nvSpPr>
        <p:spPr>
          <a:xfrm>
            <a:off x="8338282" y="5450784"/>
            <a:ext cx="1155777" cy="1020208"/>
          </a:xfrm>
          <a:prstGeom prst="ellipse">
            <a:avLst/>
          </a:prstGeom>
          <a:noFill/>
          <a:ln w="152400" cap="flat" cmpd="sng" algn="ctr">
            <a:solidFill>
              <a:srgbClr val="5B9BD5">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rgbClr val="0055A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50CC0EBB-B064-BEF3-781D-F12743576CFD}"/>
              </a:ext>
            </a:extLst>
          </p:cNvPr>
          <p:cNvSpPr txBox="1"/>
          <p:nvPr/>
        </p:nvSpPr>
        <p:spPr>
          <a:xfrm>
            <a:off x="9142284" y="5774743"/>
            <a:ext cx="301686" cy="338554"/>
          </a:xfrm>
          <a:prstGeom prst="rect">
            <a:avLst/>
          </a:prstGeom>
          <a:noFill/>
          <a:ln>
            <a:noFill/>
          </a:ln>
        </p:spPr>
        <p:txBody>
          <a:bodyPr wrap="none" rtlCol="0">
            <a:spAutoFit/>
          </a:bodyPr>
          <a:lstStyle/>
          <a:p>
            <a:pPr algn="ctr"/>
            <a:r>
              <a:rPr lang="en-US" sz="1600" dirty="0">
                <a:solidFill>
                  <a:srgbClr val="5B9BD5">
                    <a:lumMod val="60000"/>
                    <a:lumOff val="40000"/>
                  </a:srgbClr>
                </a:solidFill>
                <a:latin typeface="Georgia" panose="02040502050405020303" pitchFamily="18" charset="0"/>
              </a:rPr>
              <a:t>p</a:t>
            </a:r>
            <a:endParaRPr lang="en-GB" sz="1600" dirty="0">
              <a:solidFill>
                <a:srgbClr val="5B9BD5">
                  <a:lumMod val="60000"/>
                  <a:lumOff val="40000"/>
                </a:srgbClr>
              </a:solidFill>
              <a:latin typeface="Georgia" panose="02040502050405020303" pitchFamily="18" charset="0"/>
            </a:endParaRPr>
          </a:p>
        </p:txBody>
      </p:sp>
      <p:sp>
        <p:nvSpPr>
          <p:cNvPr id="22" name="TextBox 21">
            <a:extLst>
              <a:ext uri="{FF2B5EF4-FFF2-40B4-BE49-F238E27FC236}">
                <a16:creationId xmlns:a16="http://schemas.microsoft.com/office/drawing/2014/main" id="{ABE0D6BD-E908-0192-45CE-B8985CA45816}"/>
              </a:ext>
            </a:extLst>
          </p:cNvPr>
          <p:cNvSpPr txBox="1"/>
          <p:nvPr/>
        </p:nvSpPr>
        <p:spPr>
          <a:xfrm>
            <a:off x="9637262" y="5796166"/>
            <a:ext cx="306495" cy="338554"/>
          </a:xfrm>
          <a:prstGeom prst="rect">
            <a:avLst/>
          </a:prstGeom>
          <a:noFill/>
          <a:ln>
            <a:noFill/>
          </a:ln>
        </p:spPr>
        <p:txBody>
          <a:bodyPr wrap="none" rtlCol="0">
            <a:spAutoFit/>
          </a:bodyPr>
          <a:lstStyle/>
          <a:p>
            <a:pPr algn="ctr"/>
            <a:r>
              <a:rPr lang="en-US" sz="1600" dirty="0">
                <a:solidFill>
                  <a:srgbClr val="ED7D31">
                    <a:lumMod val="60000"/>
                    <a:lumOff val="40000"/>
                  </a:srgbClr>
                </a:solidFill>
                <a:latin typeface="Georgia" panose="02040502050405020303" pitchFamily="18" charset="0"/>
              </a:rPr>
              <a:t>n</a:t>
            </a:r>
            <a:endParaRPr lang="en-GB" sz="1600" dirty="0">
              <a:solidFill>
                <a:srgbClr val="ED7D31">
                  <a:lumMod val="60000"/>
                  <a:lumOff val="40000"/>
                </a:srgbClr>
              </a:solidFill>
              <a:latin typeface="Georgia" panose="02040502050405020303" pitchFamily="18" charset="0"/>
            </a:endParaRPr>
          </a:p>
        </p:txBody>
      </p:sp>
      <p:pic>
        <p:nvPicPr>
          <p:cNvPr id="23" name="Picture 22">
            <a:extLst>
              <a:ext uri="{FF2B5EF4-FFF2-40B4-BE49-F238E27FC236}">
                <a16:creationId xmlns:a16="http://schemas.microsoft.com/office/drawing/2014/main" id="{89958DCF-77AA-EC39-09E9-64D6531B038D}"/>
              </a:ext>
            </a:extLst>
          </p:cNvPr>
          <p:cNvPicPr>
            <a:picLocks noChangeAspect="1"/>
          </p:cNvPicPr>
          <p:nvPr/>
        </p:nvPicPr>
        <p:blipFill>
          <a:blip r:embed="rId7"/>
          <a:stretch>
            <a:fillRect/>
          </a:stretch>
        </p:blipFill>
        <p:spPr>
          <a:xfrm>
            <a:off x="251188" y="5996520"/>
            <a:ext cx="4959748" cy="743662"/>
          </a:xfrm>
          <a:prstGeom prst="rect">
            <a:avLst/>
          </a:prstGeom>
        </p:spPr>
      </p:pic>
    </p:spTree>
    <p:extLst>
      <p:ext uri="{BB962C8B-B14F-4D97-AF65-F5344CB8AC3E}">
        <p14:creationId xmlns:p14="http://schemas.microsoft.com/office/powerpoint/2010/main" val="28383696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DCA1CC2-375C-1221-96AC-97AC157CB2E3}"/>
              </a:ext>
            </a:extLst>
          </p:cNvPr>
          <p:cNvSpPr txBox="1"/>
          <p:nvPr/>
        </p:nvSpPr>
        <p:spPr>
          <a:xfrm>
            <a:off x="3940658" y="6191329"/>
            <a:ext cx="2083837" cy="200055"/>
          </a:xfrm>
          <a:prstGeom prst="rect">
            <a:avLst/>
          </a:prstGeom>
          <a:noFill/>
        </p:spPr>
        <p:txBody>
          <a:bodyPr wrap="square">
            <a:spAutoFit/>
          </a:bodyPr>
          <a:lstStyle/>
          <a:p>
            <a:r>
              <a:rPr lang="en-US" sz="700" dirty="0">
                <a:latin typeface="+mj-lt"/>
                <a:hlinkClick r:id="rId2">
                  <a:extLst>
                    <a:ext uri="{A12FA001-AC4F-418D-AE19-62706E023703}">
                      <ahyp:hlinkClr xmlns:ahyp="http://schemas.microsoft.com/office/drawing/2018/hyperlinkcolor" val="tx"/>
                    </a:ext>
                  </a:extLst>
                </a:hlinkClick>
              </a:rPr>
              <a:t>*https://doi.org/10.1017/CBO9781316084168.006</a:t>
            </a:r>
            <a:endParaRPr lang="en-US" sz="700" dirty="0">
              <a:latin typeface="+mj-lt"/>
            </a:endParaRPr>
          </a:p>
        </p:txBody>
      </p:sp>
      <p:grpSp>
        <p:nvGrpSpPr>
          <p:cNvPr id="5" name="Group 4">
            <a:extLst>
              <a:ext uri="{FF2B5EF4-FFF2-40B4-BE49-F238E27FC236}">
                <a16:creationId xmlns:a16="http://schemas.microsoft.com/office/drawing/2014/main" id="{89EAA9F2-0DD9-010A-FCFD-016698EAC7D0}"/>
              </a:ext>
            </a:extLst>
          </p:cNvPr>
          <p:cNvGrpSpPr/>
          <p:nvPr/>
        </p:nvGrpSpPr>
        <p:grpSpPr>
          <a:xfrm>
            <a:off x="319711" y="3821744"/>
            <a:ext cx="3879949" cy="2440189"/>
            <a:chOff x="2049732" y="3890704"/>
            <a:chExt cx="3879949" cy="2440189"/>
          </a:xfrm>
        </p:grpSpPr>
        <p:grpSp>
          <p:nvGrpSpPr>
            <p:cNvPr id="6" name="Group 5">
              <a:extLst>
                <a:ext uri="{FF2B5EF4-FFF2-40B4-BE49-F238E27FC236}">
                  <a16:creationId xmlns:a16="http://schemas.microsoft.com/office/drawing/2014/main" id="{804A807B-BEF7-452D-0EDE-DCC9D972674E}"/>
                </a:ext>
              </a:extLst>
            </p:cNvPr>
            <p:cNvGrpSpPr/>
            <p:nvPr/>
          </p:nvGrpSpPr>
          <p:grpSpPr>
            <a:xfrm>
              <a:off x="2148293" y="3890704"/>
              <a:ext cx="3781388" cy="2440189"/>
              <a:chOff x="-359331" y="3140531"/>
              <a:chExt cx="3781388" cy="2440189"/>
            </a:xfrm>
          </p:grpSpPr>
          <p:pic>
            <p:nvPicPr>
              <p:cNvPr id="8" name="Picture 7" descr="A close-up of a tube&#10;&#10;Description automatically generated">
                <a:extLst>
                  <a:ext uri="{FF2B5EF4-FFF2-40B4-BE49-F238E27FC236}">
                    <a16:creationId xmlns:a16="http://schemas.microsoft.com/office/drawing/2014/main" id="{00398733-42E2-0599-F55F-EB877F712C57}"/>
                  </a:ext>
                </a:extLst>
              </p:cNvPr>
              <p:cNvPicPr>
                <a:picLocks noChangeAspect="1"/>
              </p:cNvPicPr>
              <p:nvPr/>
            </p:nvPicPr>
            <p:blipFill rotWithShape="1">
              <a:blip r:embed="rId3">
                <a:extLst>
                  <a:ext uri="{28A0092B-C50C-407E-A947-70E740481C1C}">
                    <a14:useLocalDpi xmlns:a14="http://schemas.microsoft.com/office/drawing/2010/main" val="0"/>
                  </a:ext>
                </a:extLst>
              </a:blip>
              <a:srcRect r="14876"/>
              <a:stretch/>
            </p:blipFill>
            <p:spPr>
              <a:xfrm>
                <a:off x="-359331" y="3140531"/>
                <a:ext cx="3781388" cy="2440189"/>
              </a:xfrm>
              <a:prstGeom prst="rect">
                <a:avLst/>
              </a:prstGeom>
            </p:spPr>
          </p:pic>
          <p:cxnSp>
            <p:nvCxnSpPr>
              <p:cNvPr id="9" name="Straight Connector 20">
                <a:extLst>
                  <a:ext uri="{FF2B5EF4-FFF2-40B4-BE49-F238E27FC236}">
                    <a16:creationId xmlns:a16="http://schemas.microsoft.com/office/drawing/2014/main" id="{1ED494B0-13BF-19D9-0799-D02BE16E855D}"/>
                  </a:ext>
                </a:extLst>
              </p:cNvPr>
              <p:cNvCxnSpPr>
                <a:cxnSpLocks/>
              </p:cNvCxnSpPr>
              <p:nvPr/>
            </p:nvCxnSpPr>
            <p:spPr>
              <a:xfrm flipH="1">
                <a:off x="1141009" y="3617584"/>
                <a:ext cx="200010" cy="419601"/>
              </a:xfrm>
              <a:prstGeom prst="straightConnector1">
                <a:avLst/>
              </a:prstGeom>
              <a:noFill/>
              <a:ln w="12700" cap="flat">
                <a:solidFill>
                  <a:srgbClr val="FF0000"/>
                </a:solidFill>
                <a:prstDash val="solid"/>
                <a:miter/>
                <a:tailEnd type="arrow"/>
              </a:ln>
            </p:spPr>
          </p:cxnSp>
          <p:cxnSp>
            <p:nvCxnSpPr>
              <p:cNvPr id="10" name="Straight Connector 20">
                <a:extLst>
                  <a:ext uri="{FF2B5EF4-FFF2-40B4-BE49-F238E27FC236}">
                    <a16:creationId xmlns:a16="http://schemas.microsoft.com/office/drawing/2014/main" id="{361C8403-F8D7-D27D-55D2-F97ED33A3DEA}"/>
                  </a:ext>
                </a:extLst>
              </p:cNvPr>
              <p:cNvCxnSpPr>
                <a:cxnSpLocks/>
              </p:cNvCxnSpPr>
              <p:nvPr/>
            </p:nvCxnSpPr>
            <p:spPr>
              <a:xfrm flipV="1">
                <a:off x="1564434" y="3809096"/>
                <a:ext cx="228885" cy="478923"/>
              </a:xfrm>
              <a:prstGeom prst="straightConnector1">
                <a:avLst/>
              </a:prstGeom>
              <a:noFill/>
              <a:ln w="12700" cap="flat">
                <a:solidFill>
                  <a:srgbClr val="FF0000"/>
                </a:solidFill>
                <a:prstDash val="solid"/>
                <a:miter/>
                <a:tailEnd type="arrow"/>
              </a:ln>
            </p:spPr>
          </p:cxnSp>
          <p:sp>
            <p:nvSpPr>
              <p:cNvPr id="11" name="TextBox 10">
                <a:extLst>
                  <a:ext uri="{FF2B5EF4-FFF2-40B4-BE49-F238E27FC236}">
                    <a16:creationId xmlns:a16="http://schemas.microsoft.com/office/drawing/2014/main" id="{FA931B81-0078-DAFA-236B-ADA3A69AB0EA}"/>
                  </a:ext>
                </a:extLst>
              </p:cNvPr>
              <p:cNvSpPr txBox="1"/>
              <p:nvPr/>
            </p:nvSpPr>
            <p:spPr>
              <a:xfrm>
                <a:off x="-19092" y="4577768"/>
                <a:ext cx="994824" cy="276999"/>
              </a:xfrm>
              <a:prstGeom prst="rect">
                <a:avLst/>
              </a:prstGeom>
              <a:noFill/>
            </p:spPr>
            <p:txBody>
              <a:bodyPr wrap="none" rtlCol="0">
                <a:spAutoFit/>
              </a:bodyPr>
              <a:lstStyle/>
              <a:p>
                <a:r>
                  <a:rPr lang="en-US" sz="1200" dirty="0">
                    <a:latin typeface="+mj-lt"/>
                  </a:rPr>
                  <a:t>Si waveguide</a:t>
                </a:r>
                <a:endParaRPr lang="en-GB" sz="1200" dirty="0">
                  <a:latin typeface="+mj-lt"/>
                </a:endParaRPr>
              </a:p>
            </p:txBody>
          </p:sp>
          <p:sp>
            <p:nvSpPr>
              <p:cNvPr id="12" name="TextBox 11">
                <a:extLst>
                  <a:ext uri="{FF2B5EF4-FFF2-40B4-BE49-F238E27FC236}">
                    <a16:creationId xmlns:a16="http://schemas.microsoft.com/office/drawing/2014/main" id="{E3C0E018-86FA-5CBE-6BFE-FE684E6AFBEC}"/>
                  </a:ext>
                </a:extLst>
              </p:cNvPr>
              <p:cNvSpPr txBox="1"/>
              <p:nvPr/>
            </p:nvSpPr>
            <p:spPr>
              <a:xfrm>
                <a:off x="1564434" y="4514799"/>
                <a:ext cx="1150251" cy="276999"/>
              </a:xfrm>
              <a:prstGeom prst="rect">
                <a:avLst/>
              </a:prstGeom>
              <a:noFill/>
            </p:spPr>
            <p:txBody>
              <a:bodyPr wrap="none" rtlCol="0">
                <a:spAutoFit/>
              </a:bodyPr>
              <a:lstStyle/>
              <a:p>
                <a:r>
                  <a:rPr lang="en-US" sz="1200" dirty="0">
                    <a:latin typeface="+mj-lt"/>
                  </a:rPr>
                  <a:t>Grating coupler</a:t>
                </a:r>
                <a:endParaRPr lang="en-GB" sz="1200" dirty="0">
                  <a:latin typeface="+mj-lt"/>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2F46226-11DF-B2D3-5E26-5FF63D2767BE}"/>
                      </a:ext>
                    </a:extLst>
                  </p:cNvPr>
                  <p:cNvSpPr txBox="1"/>
                  <p:nvPr/>
                </p:nvSpPr>
                <p:spPr>
                  <a:xfrm>
                    <a:off x="-193011" y="3390150"/>
                    <a:ext cx="1334020" cy="461665"/>
                  </a:xfrm>
                  <a:prstGeom prst="rect">
                    <a:avLst/>
                  </a:prstGeom>
                  <a:noFill/>
                </p:spPr>
                <p:txBody>
                  <a:bodyPr wrap="none" rtlCol="0">
                    <a:spAutoFit/>
                  </a:bodyPr>
                  <a:lstStyle/>
                  <a:p>
                    <a:pPr algn="ctr"/>
                    <a:r>
                      <a:rPr lang="en-US" sz="1200" dirty="0">
                        <a:latin typeface="+mj-lt"/>
                      </a:rPr>
                      <a:t>Angle of incidence</a:t>
                    </a:r>
                  </a:p>
                  <a:p>
                    <a:pPr algn="ctr"/>
                    <a14:m>
                      <m:oMath xmlns:m="http://schemas.openxmlformats.org/officeDocument/2006/math">
                        <m:r>
                          <a:rPr lang="en-US" sz="1200" i="1" dirty="0" smtClean="0">
                            <a:latin typeface="Cambria Math" panose="02040503050406030204" pitchFamily="18" charset="0"/>
                            <a:ea typeface="Cambria Math" panose="02040503050406030204" pitchFamily="18" charset="0"/>
                            <a:cs typeface="Tahoma" panose="020B0604030504040204" pitchFamily="34" charset="0"/>
                          </a:rPr>
                          <m:t>~</m:t>
                        </m:r>
                        <m:r>
                          <a:rPr lang="en-US" sz="1200" b="0" i="1" dirty="0" smtClean="0">
                            <a:latin typeface="Cambria Math" panose="02040503050406030204" pitchFamily="18" charset="0"/>
                            <a:ea typeface="Cambria Math" panose="02040503050406030204" pitchFamily="18" charset="0"/>
                            <a:cs typeface="Tahoma" panose="020B0604030504040204" pitchFamily="34" charset="0"/>
                          </a:rPr>
                          <m:t>10°</m:t>
                        </m:r>
                        <m:r>
                          <a:rPr lang="en-US" sz="1200" b="0" i="0" dirty="0" smtClean="0">
                            <a:latin typeface="Cambria Math" panose="02040503050406030204" pitchFamily="18" charset="0"/>
                            <a:ea typeface="Cambria Math" panose="02040503050406030204" pitchFamily="18" charset="0"/>
                            <a:cs typeface="Tahoma" panose="020B0604030504040204" pitchFamily="34" charset="0"/>
                          </a:rPr>
                          <m:t> </m:t>
                        </m:r>
                      </m:oMath>
                    </a14:m>
                    <a:r>
                      <a:rPr lang="en-US" sz="1200" dirty="0">
                        <a:latin typeface="+mj-lt"/>
                      </a:rPr>
                      <a:t>off-vertical</a:t>
                    </a:r>
                    <a:endParaRPr lang="en-GB" sz="1200" dirty="0">
                      <a:latin typeface="+mj-lt"/>
                    </a:endParaRPr>
                  </a:p>
                </p:txBody>
              </p:sp>
            </mc:Choice>
            <mc:Fallback xmlns="">
              <p:sp>
                <p:nvSpPr>
                  <p:cNvPr id="15" name="TextBox 14">
                    <a:extLst>
                      <a:ext uri="{FF2B5EF4-FFF2-40B4-BE49-F238E27FC236}">
                        <a16:creationId xmlns:a16="http://schemas.microsoft.com/office/drawing/2014/main" id="{6F6D4957-CE05-43B0-4A6A-3722071E6D8B}"/>
                      </a:ext>
                    </a:extLst>
                  </p:cNvPr>
                  <p:cNvSpPr txBox="1">
                    <a:spLocks noRot="1" noChangeAspect="1" noMove="1" noResize="1" noEditPoints="1" noAdjustHandles="1" noChangeArrowheads="1" noChangeShapeType="1" noTextEdit="1"/>
                  </p:cNvSpPr>
                  <p:nvPr/>
                </p:nvSpPr>
                <p:spPr>
                  <a:xfrm>
                    <a:off x="-193011" y="3390150"/>
                    <a:ext cx="1334020" cy="461665"/>
                  </a:xfrm>
                  <a:prstGeom prst="rect">
                    <a:avLst/>
                  </a:prstGeom>
                  <a:blipFill>
                    <a:blip r:embed="rId7"/>
                    <a:stretch>
                      <a:fillRect b="-9211"/>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A7D46B3D-310A-B155-2D6E-D39D6D9D11EB}"/>
                  </a:ext>
                </a:extLst>
              </p:cNvPr>
              <p:cNvSpPr txBox="1"/>
              <p:nvPr/>
            </p:nvSpPr>
            <p:spPr>
              <a:xfrm>
                <a:off x="2237823" y="3296882"/>
                <a:ext cx="953724" cy="276999"/>
              </a:xfrm>
              <a:prstGeom prst="rect">
                <a:avLst/>
              </a:prstGeom>
              <a:noFill/>
            </p:spPr>
            <p:txBody>
              <a:bodyPr wrap="none" rtlCol="0">
                <a:spAutoFit/>
              </a:bodyPr>
              <a:lstStyle/>
              <a:p>
                <a:pPr algn="ctr"/>
                <a:r>
                  <a:rPr lang="en-US" sz="1200" dirty="0">
                    <a:latin typeface="+mj-lt"/>
                  </a:rPr>
                  <a:t>Optical fiber</a:t>
                </a:r>
                <a:endParaRPr lang="en-GB" sz="1200" dirty="0">
                  <a:latin typeface="+mj-lt"/>
                </a:endParaRPr>
              </a:p>
            </p:txBody>
          </p:sp>
        </p:grpSp>
        <p:sp>
          <p:nvSpPr>
            <p:cNvPr id="7" name="TextBox 6">
              <a:extLst>
                <a:ext uri="{FF2B5EF4-FFF2-40B4-BE49-F238E27FC236}">
                  <a16:creationId xmlns:a16="http://schemas.microsoft.com/office/drawing/2014/main" id="{4BC1652F-E825-560C-90C8-1E57B8C59DAD}"/>
                </a:ext>
              </a:extLst>
            </p:cNvPr>
            <p:cNvSpPr txBox="1"/>
            <p:nvPr/>
          </p:nvSpPr>
          <p:spPr>
            <a:xfrm rot="1747515">
              <a:off x="2049732" y="5721699"/>
              <a:ext cx="1379608" cy="276999"/>
            </a:xfrm>
            <a:prstGeom prst="rect">
              <a:avLst/>
            </a:prstGeom>
            <a:noFill/>
          </p:spPr>
          <p:txBody>
            <a:bodyPr wrap="none" rtlCol="0">
              <a:spAutoFit/>
            </a:bodyPr>
            <a:lstStyle/>
            <a:p>
              <a:r>
                <a:rPr lang="en-US" sz="1200" dirty="0">
                  <a:latin typeface="+mj-lt"/>
                </a:rPr>
                <a:t>Buried Oxide (BOX)</a:t>
              </a:r>
              <a:endParaRPr lang="en-GB" sz="1200" dirty="0">
                <a:latin typeface="+mj-lt"/>
              </a:endParaRPr>
            </a:p>
          </p:txBody>
        </p:sp>
      </p:grpSp>
      <p:pic>
        <p:nvPicPr>
          <p:cNvPr id="15" name="Picture 14" descr="A graph of a blue line&#10;&#10;Description automatically generated">
            <a:extLst>
              <a:ext uri="{FF2B5EF4-FFF2-40B4-BE49-F238E27FC236}">
                <a16:creationId xmlns:a16="http://schemas.microsoft.com/office/drawing/2014/main" id="{3ABF9FF1-3BCD-FEE0-8D5E-488697FF96A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25209" y="3501340"/>
            <a:ext cx="3566791" cy="2617373"/>
          </a:xfrm>
          <a:prstGeom prst="rect">
            <a:avLst/>
          </a:prstGeom>
        </p:spPr>
      </p:pic>
      <p:sp>
        <p:nvSpPr>
          <p:cNvPr id="17" name="TextBox 16">
            <a:extLst>
              <a:ext uri="{FF2B5EF4-FFF2-40B4-BE49-F238E27FC236}">
                <a16:creationId xmlns:a16="http://schemas.microsoft.com/office/drawing/2014/main" id="{980FC5AF-AA2B-7867-89AA-8C47793A72BA}"/>
              </a:ext>
            </a:extLst>
          </p:cNvPr>
          <p:cNvSpPr txBox="1"/>
          <p:nvPr/>
        </p:nvSpPr>
        <p:spPr>
          <a:xfrm>
            <a:off x="321677" y="154153"/>
            <a:ext cx="4683460" cy="461665"/>
          </a:xfrm>
          <a:prstGeom prst="rect">
            <a:avLst/>
          </a:prstGeom>
          <a:noFill/>
        </p:spPr>
        <p:txBody>
          <a:bodyPr wrap="square" rtlCol="0" anchor="ctr">
            <a:spAutoFit/>
          </a:bodyPr>
          <a:lstStyle/>
          <a:p>
            <a:r>
              <a:rPr lang="en-US" sz="2400" b="1" dirty="0">
                <a:solidFill>
                  <a:srgbClr val="0033A0"/>
                </a:solidFill>
                <a:latin typeface="Optima" pitchFamily="2" charset="0"/>
                <a:cs typeface="Arial" panose="020B0604020202020204" pitchFamily="34" charset="0"/>
              </a:rPr>
              <a:t>I</a:t>
            </a:r>
            <a:r>
              <a:rPr lang="en-GB" sz="2400" b="1" dirty="0">
                <a:solidFill>
                  <a:srgbClr val="0033A0"/>
                </a:solidFill>
                <a:latin typeface="Optima" pitchFamily="2" charset="0"/>
                <a:cs typeface="Arial" panose="020B0604020202020204" pitchFamily="34" charset="0"/>
              </a:rPr>
              <a:t>ntroduction – </a:t>
            </a:r>
            <a:r>
              <a:rPr lang="en-GB" sz="2400" dirty="0">
                <a:solidFill>
                  <a:srgbClr val="0033A0"/>
                </a:solidFill>
                <a:latin typeface="Optima" pitchFamily="2" charset="0"/>
                <a:cs typeface="Arial" panose="020B0604020202020204" pitchFamily="34" charset="0"/>
              </a:rPr>
              <a:t>Optical coupling</a:t>
            </a:r>
            <a:endParaRPr lang="en-GB" sz="2400" b="1" dirty="0">
              <a:solidFill>
                <a:srgbClr val="0033A0"/>
              </a:solidFill>
              <a:latin typeface="Optima" pitchFamily="2" charset="0"/>
              <a:cs typeface="Arial" panose="020B0604020202020204" pitchFamily="34" charset="0"/>
            </a:endParaRPr>
          </a:p>
        </p:txBody>
      </p:sp>
      <p:grpSp>
        <p:nvGrpSpPr>
          <p:cNvPr id="26" name="Group 25">
            <a:extLst>
              <a:ext uri="{FF2B5EF4-FFF2-40B4-BE49-F238E27FC236}">
                <a16:creationId xmlns:a16="http://schemas.microsoft.com/office/drawing/2014/main" id="{75F2FFF0-993F-D18A-1FAA-B1785762DD38}"/>
              </a:ext>
            </a:extLst>
          </p:cNvPr>
          <p:cNvGrpSpPr/>
          <p:nvPr/>
        </p:nvGrpSpPr>
        <p:grpSpPr>
          <a:xfrm>
            <a:off x="2108200" y="1070664"/>
            <a:ext cx="7975600" cy="1864518"/>
            <a:chOff x="2036695" y="1070664"/>
            <a:chExt cx="7975600" cy="1864518"/>
          </a:xfrm>
        </p:grpSpPr>
        <p:grpSp>
          <p:nvGrpSpPr>
            <p:cNvPr id="18" name="Group 17">
              <a:extLst>
                <a:ext uri="{FF2B5EF4-FFF2-40B4-BE49-F238E27FC236}">
                  <a16:creationId xmlns:a16="http://schemas.microsoft.com/office/drawing/2014/main" id="{46C89E41-137C-2121-7439-4408EB1910C9}"/>
                </a:ext>
              </a:extLst>
            </p:cNvPr>
            <p:cNvGrpSpPr/>
            <p:nvPr/>
          </p:nvGrpSpPr>
          <p:grpSpPr>
            <a:xfrm>
              <a:off x="2036695" y="1070664"/>
              <a:ext cx="7975600" cy="1864518"/>
              <a:chOff x="2349249" y="2347239"/>
              <a:chExt cx="7975600" cy="1864518"/>
            </a:xfrm>
          </p:grpSpPr>
          <p:pic>
            <p:nvPicPr>
              <p:cNvPr id="19" name="Picture 18" descr="A close-up of a circuit board&#10;&#10;Description automatically generated">
                <a:extLst>
                  <a:ext uri="{FF2B5EF4-FFF2-40B4-BE49-F238E27FC236}">
                    <a16:creationId xmlns:a16="http://schemas.microsoft.com/office/drawing/2014/main" id="{208C4CAE-F942-EAE2-8BF2-DAFC86C67889}"/>
                  </a:ext>
                </a:extLst>
              </p:cNvPr>
              <p:cNvPicPr>
                <a:picLocks noChangeAspect="1"/>
              </p:cNvPicPr>
              <p:nvPr/>
            </p:nvPicPr>
            <p:blipFill>
              <a:blip r:embed="rId9">
                <a:extLst>
                  <a:ext uri="{BEBA8EAE-BF5A-486C-A8C5-ECC9F3942E4B}">
                    <a14:imgProps xmlns:a14="http://schemas.microsoft.com/office/drawing/2010/main">
                      <a14:imgLayer r:embed="rId10">
                        <a14:imgEffect>
                          <a14:sharpenSoften amount="40000"/>
                        </a14:imgEffect>
                        <a14:imgEffect>
                          <a14:brightnessContrast bright="45000" contrast="-30000"/>
                        </a14:imgEffect>
                      </a14:imgLayer>
                    </a14:imgProps>
                  </a:ext>
                  <a:ext uri="{28A0092B-C50C-407E-A947-70E740481C1C}">
                    <a14:useLocalDpi xmlns:a14="http://schemas.microsoft.com/office/drawing/2010/main" val="0"/>
                  </a:ext>
                </a:extLst>
              </a:blip>
              <a:stretch>
                <a:fillRect/>
              </a:stretch>
            </p:blipFill>
            <p:spPr>
              <a:xfrm>
                <a:off x="2349249" y="2347397"/>
                <a:ext cx="2330450" cy="1864360"/>
              </a:xfrm>
              <a:prstGeom prst="rect">
                <a:avLst/>
              </a:prstGeom>
            </p:spPr>
          </p:pic>
          <p:pic>
            <p:nvPicPr>
              <p:cNvPr id="20" name="Picture 19" descr="A close-up of a computer chip&#10;&#10;Description automatically generated">
                <a:extLst>
                  <a:ext uri="{FF2B5EF4-FFF2-40B4-BE49-F238E27FC236}">
                    <a16:creationId xmlns:a16="http://schemas.microsoft.com/office/drawing/2014/main" id="{7A648557-F212-184E-1CEC-4F0D77F463F8}"/>
                  </a:ext>
                </a:extLst>
              </p:cNvPr>
              <p:cNvPicPr>
                <a:picLocks noChangeAspect="1"/>
              </p:cNvPicPr>
              <p:nvPr/>
            </p:nvPicPr>
            <p:blipFill>
              <a:blip r:embed="rId11">
                <a:extLst>
                  <a:ext uri="{BEBA8EAE-BF5A-486C-A8C5-ECC9F3942E4B}">
                    <a14:imgProps xmlns:a14="http://schemas.microsoft.com/office/drawing/2010/main">
                      <a14:imgLayer r:embed="rId12">
                        <a14:imgEffect>
                          <a14:sharpenSoften amount="40000"/>
                        </a14:imgEffect>
                        <a14:imgEffect>
                          <a14:brightnessContrast bright="30000" contrast="-30000"/>
                        </a14:imgEffect>
                      </a14:imgLayer>
                    </a14:imgProps>
                  </a:ext>
                  <a:ext uri="{28A0092B-C50C-407E-A947-70E740481C1C}">
                    <a14:useLocalDpi xmlns:a14="http://schemas.microsoft.com/office/drawing/2010/main" val="0"/>
                  </a:ext>
                </a:extLst>
              </a:blip>
              <a:stretch>
                <a:fillRect/>
              </a:stretch>
            </p:blipFill>
            <p:spPr>
              <a:xfrm>
                <a:off x="4679699" y="2347397"/>
                <a:ext cx="2330450" cy="1864360"/>
              </a:xfrm>
              <a:prstGeom prst="rect">
                <a:avLst/>
              </a:prstGeom>
            </p:spPr>
          </p:pic>
          <p:pic>
            <p:nvPicPr>
              <p:cNvPr id="21" name="Picture 20" descr="A close-up of a circuit board&#10;&#10;Description automatically generated">
                <a:extLst>
                  <a:ext uri="{FF2B5EF4-FFF2-40B4-BE49-F238E27FC236}">
                    <a16:creationId xmlns:a16="http://schemas.microsoft.com/office/drawing/2014/main" id="{E80FC610-3BEE-9799-658A-972FCF986A0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010149" y="2347239"/>
                <a:ext cx="3314700" cy="1864518"/>
              </a:xfrm>
              <a:prstGeom prst="rect">
                <a:avLst/>
              </a:prstGeom>
            </p:spPr>
          </p:pic>
        </p:grpSp>
        <p:cxnSp>
          <p:nvCxnSpPr>
            <p:cNvPr id="22" name="Straight Arrow Connector 21">
              <a:extLst>
                <a:ext uri="{FF2B5EF4-FFF2-40B4-BE49-F238E27FC236}">
                  <a16:creationId xmlns:a16="http://schemas.microsoft.com/office/drawing/2014/main" id="{207D5803-E75A-53DF-87E8-F35C4BD3B4D7}"/>
                </a:ext>
              </a:extLst>
            </p:cNvPr>
            <p:cNvCxnSpPr>
              <a:cxnSpLocks/>
            </p:cNvCxnSpPr>
            <p:nvPr/>
          </p:nvCxnSpPr>
          <p:spPr>
            <a:xfrm>
              <a:off x="4429058" y="1819458"/>
              <a:ext cx="924546" cy="0"/>
            </a:xfrm>
            <a:prstGeom prst="straightConnector1">
              <a:avLst/>
            </a:prstGeom>
            <a:ln w="127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220859C-AA51-4C42-350F-CBE463BF7554}"/>
                </a:ext>
              </a:extLst>
            </p:cNvPr>
            <p:cNvCxnSpPr>
              <a:cxnSpLocks/>
            </p:cNvCxnSpPr>
            <p:nvPr/>
          </p:nvCxnSpPr>
          <p:spPr>
            <a:xfrm rot="-600000">
              <a:off x="5376002" y="1817499"/>
              <a:ext cx="0" cy="257969"/>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5FCB274-18CC-6891-DEF2-F6416CCC1BE6}"/>
                </a:ext>
              </a:extLst>
            </p:cNvPr>
            <p:cNvSpPr txBox="1"/>
            <p:nvPr/>
          </p:nvSpPr>
          <p:spPr>
            <a:xfrm>
              <a:off x="4421138" y="1530986"/>
              <a:ext cx="470193" cy="276999"/>
            </a:xfrm>
            <a:prstGeom prst="rect">
              <a:avLst/>
            </a:prstGeom>
            <a:noFill/>
          </p:spPr>
          <p:txBody>
            <a:bodyPr wrap="none" rtlCol="0">
              <a:spAutoFit/>
            </a:bodyPr>
            <a:lstStyle/>
            <a:p>
              <a:r>
                <a:rPr lang="en-US" sz="1200" b="1" dirty="0">
                  <a:solidFill>
                    <a:srgbClr val="FF0000"/>
                  </a:solidFill>
                  <a:latin typeface="+mj-lt"/>
                </a:rPr>
                <a:t>light</a:t>
              </a:r>
              <a:endParaRPr lang="en-GB" sz="1200" b="1" dirty="0">
                <a:solidFill>
                  <a:srgbClr val="FF0000"/>
                </a:solidFill>
                <a:latin typeface="+mj-lt"/>
              </a:endParaRPr>
            </a:p>
          </p:txBody>
        </p:sp>
        <p:sp>
          <p:nvSpPr>
            <p:cNvPr id="25" name="TextBox 24">
              <a:extLst>
                <a:ext uri="{FF2B5EF4-FFF2-40B4-BE49-F238E27FC236}">
                  <a16:creationId xmlns:a16="http://schemas.microsoft.com/office/drawing/2014/main" id="{69424033-E9CB-17AD-DD3E-008B6FC18C4E}"/>
                </a:ext>
              </a:extLst>
            </p:cNvPr>
            <p:cNvSpPr txBox="1"/>
            <p:nvPr/>
          </p:nvSpPr>
          <p:spPr>
            <a:xfrm>
              <a:off x="2066699" y="1997763"/>
              <a:ext cx="599844" cy="276999"/>
            </a:xfrm>
            <a:prstGeom prst="rect">
              <a:avLst/>
            </a:prstGeom>
            <a:noFill/>
          </p:spPr>
          <p:txBody>
            <a:bodyPr wrap="none" rtlCol="0">
              <a:spAutoFit/>
            </a:bodyPr>
            <a:lstStyle/>
            <a:p>
              <a:r>
                <a:rPr lang="en-US" sz="1200" b="1" dirty="0">
                  <a:solidFill>
                    <a:srgbClr val="29FF33"/>
                  </a:solidFill>
                  <a:latin typeface="+mj-lt"/>
                </a:rPr>
                <a:t>spacer</a:t>
              </a:r>
              <a:endParaRPr lang="en-GB" sz="1200" b="1" dirty="0">
                <a:solidFill>
                  <a:srgbClr val="29FF33"/>
                </a:solidFill>
                <a:latin typeface="+mj-lt"/>
              </a:endParaRPr>
            </a:p>
          </p:txBody>
        </p:sp>
      </p:grpSp>
      <p:pic>
        <p:nvPicPr>
          <p:cNvPr id="2" name="Picture 1">
            <a:extLst>
              <a:ext uri="{FF2B5EF4-FFF2-40B4-BE49-F238E27FC236}">
                <a16:creationId xmlns:a16="http://schemas.microsoft.com/office/drawing/2014/main" id="{7409F35F-B224-698D-0CC3-E6C88DEC9FB6}"/>
              </a:ext>
            </a:extLst>
          </p:cNvPr>
          <p:cNvPicPr>
            <a:picLocks noChangeAspect="1"/>
          </p:cNvPicPr>
          <p:nvPr/>
        </p:nvPicPr>
        <p:blipFill>
          <a:blip r:embed="rId14"/>
          <a:stretch>
            <a:fillRect/>
          </a:stretch>
        </p:blipFill>
        <p:spPr>
          <a:xfrm>
            <a:off x="3969150" y="3390028"/>
            <a:ext cx="4602385" cy="2773724"/>
          </a:xfrm>
          <a:prstGeom prst="rect">
            <a:avLst/>
          </a:prstGeom>
        </p:spPr>
      </p:pic>
      <p:sp>
        <p:nvSpPr>
          <p:cNvPr id="4" name="TextBox 3">
            <a:extLst>
              <a:ext uri="{FF2B5EF4-FFF2-40B4-BE49-F238E27FC236}">
                <a16:creationId xmlns:a16="http://schemas.microsoft.com/office/drawing/2014/main" id="{DD21A999-392E-BFB6-F0A1-898D4BB27AA9}"/>
              </a:ext>
            </a:extLst>
          </p:cNvPr>
          <p:cNvSpPr txBox="1"/>
          <p:nvPr/>
        </p:nvSpPr>
        <p:spPr>
          <a:xfrm>
            <a:off x="6270342" y="4533028"/>
            <a:ext cx="1761123" cy="276999"/>
          </a:xfrm>
          <a:prstGeom prst="rect">
            <a:avLst/>
          </a:prstGeom>
          <a:noFill/>
        </p:spPr>
        <p:txBody>
          <a:bodyPr wrap="none" rtlCol="0">
            <a:spAutoFit/>
          </a:bodyPr>
          <a:lstStyle/>
          <a:p>
            <a:r>
              <a:rPr lang="en-US" sz="1200" dirty="0">
                <a:latin typeface="+mj-lt"/>
              </a:rPr>
              <a:t>GC periodic cross-section</a:t>
            </a:r>
            <a:endParaRPr lang="en-GB" sz="1200" dirty="0">
              <a:latin typeface="+mj-lt"/>
            </a:endParaRPr>
          </a:p>
        </p:txBody>
      </p:sp>
    </p:spTree>
    <p:extLst>
      <p:ext uri="{BB962C8B-B14F-4D97-AF65-F5344CB8AC3E}">
        <p14:creationId xmlns:p14="http://schemas.microsoft.com/office/powerpoint/2010/main" val="20404951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3A7C9AB-9285-4D85-0DF7-A60F7E76020C}"/>
              </a:ext>
            </a:extLst>
          </p:cNvPr>
          <p:cNvSpPr/>
          <p:nvPr/>
        </p:nvSpPr>
        <p:spPr>
          <a:xfrm>
            <a:off x="3454045" y="147639"/>
            <a:ext cx="2741342" cy="6564311"/>
          </a:xfrm>
          <a:prstGeom prst="rect">
            <a:avLst/>
          </a:prstGeom>
          <a:solidFill>
            <a:schemeClr val="bg1">
              <a:lumMod val="95000"/>
            </a:schemeClr>
          </a:solidFill>
          <a:ln>
            <a:solidFill>
              <a:schemeClr val="bg1">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60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4C397A54-AF12-D7D0-AA4F-807B6029DFF9}"/>
              </a:ext>
            </a:extLst>
          </p:cNvPr>
          <p:cNvSpPr txBox="1"/>
          <p:nvPr/>
        </p:nvSpPr>
        <p:spPr>
          <a:xfrm>
            <a:off x="4807076" y="552234"/>
            <a:ext cx="1467999" cy="584775"/>
          </a:xfrm>
          <a:prstGeom prst="rect">
            <a:avLst/>
          </a:prstGeom>
          <a:noFill/>
        </p:spPr>
        <p:txBody>
          <a:bodyPr wrap="square" rtlCol="0">
            <a:spAutoFit/>
          </a:bodyPr>
          <a:lstStyle/>
          <a:p>
            <a:pPr algn="ctr" eaLnBrk="0" fontAlgn="base" hangingPunct="0">
              <a:spcBef>
                <a:spcPct val="0"/>
              </a:spcBef>
              <a:spcAft>
                <a:spcPct val="0"/>
              </a:spcAft>
            </a:pPr>
            <a:r>
              <a:rPr lang="fr-CH" sz="16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Single Mode </a:t>
            </a:r>
          </a:p>
          <a:p>
            <a:pPr algn="ctr" eaLnBrk="0" fontAlgn="base" hangingPunct="0">
              <a:spcBef>
                <a:spcPct val="0"/>
              </a:spcBef>
              <a:spcAft>
                <a:spcPct val="0"/>
              </a:spcAft>
            </a:pPr>
            <a:r>
              <a:rPr lang="fr-CH" sz="16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Optical </a:t>
            </a:r>
            <a:r>
              <a:rPr lang="fr-CH" sz="1600" b="1"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fibers</a:t>
            </a:r>
            <a:endParaRPr lang="en-GB" sz="16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ext Box 2">
            <a:extLst>
              <a:ext uri="{FF2B5EF4-FFF2-40B4-BE49-F238E27FC236}">
                <a16:creationId xmlns:a16="http://schemas.microsoft.com/office/drawing/2014/main" id="{39CD0A1D-32A3-DCBC-0015-486A9CA7703B}"/>
              </a:ext>
            </a:extLst>
          </p:cNvPr>
          <p:cNvSpPr txBox="1">
            <a:spLocks noChangeArrowheads="1"/>
          </p:cNvSpPr>
          <p:nvPr/>
        </p:nvSpPr>
        <p:spPr bwMode="auto">
          <a:xfrm>
            <a:off x="6418200" y="961945"/>
            <a:ext cx="1074115" cy="66236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Optical switch</a:t>
            </a:r>
          </a:p>
        </p:txBody>
      </p:sp>
      <p:sp>
        <p:nvSpPr>
          <p:cNvPr id="6" name="Text Box 2">
            <a:extLst>
              <a:ext uri="{FF2B5EF4-FFF2-40B4-BE49-F238E27FC236}">
                <a16:creationId xmlns:a16="http://schemas.microsoft.com/office/drawing/2014/main" id="{C888ED19-8047-D2B3-3497-0CF62C7B3629}"/>
              </a:ext>
            </a:extLst>
          </p:cNvPr>
          <p:cNvSpPr txBox="1">
            <a:spLocks noChangeArrowheads="1"/>
          </p:cNvSpPr>
          <p:nvPr/>
        </p:nvSpPr>
        <p:spPr bwMode="auto">
          <a:xfrm>
            <a:off x="6414837" y="4868513"/>
            <a:ext cx="1722235" cy="51593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DAQ</a:t>
            </a:r>
          </a:p>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(electrical switch)</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7" name="Text Box 2">
            <a:extLst>
              <a:ext uri="{FF2B5EF4-FFF2-40B4-BE49-F238E27FC236}">
                <a16:creationId xmlns:a16="http://schemas.microsoft.com/office/drawing/2014/main" id="{35EC7DCC-3EC0-D3EF-70BF-57023CC57647}"/>
              </a:ext>
            </a:extLst>
          </p:cNvPr>
          <p:cNvSpPr txBox="1">
            <a:spLocks noChangeArrowheads="1"/>
          </p:cNvSpPr>
          <p:nvPr/>
        </p:nvSpPr>
        <p:spPr bwMode="auto">
          <a:xfrm>
            <a:off x="6414837" y="5757841"/>
            <a:ext cx="1394460" cy="723324"/>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Heater</a:t>
            </a:r>
          </a:p>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Power Supply</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0E1A2A21-03B3-14E8-D86A-4A79C51EC390}"/>
              </a:ext>
            </a:extLst>
          </p:cNvPr>
          <p:cNvSpPr txBox="1"/>
          <p:nvPr/>
        </p:nvSpPr>
        <p:spPr>
          <a:xfrm>
            <a:off x="4807075" y="5330605"/>
            <a:ext cx="1467999" cy="584775"/>
          </a:xfrm>
          <a:prstGeom prst="rect">
            <a:avLst/>
          </a:prstGeom>
          <a:noFill/>
        </p:spPr>
        <p:txBody>
          <a:bodyPr wrap="square" rtlCol="0">
            <a:spAutoFit/>
          </a:bodyPr>
          <a:lstStyle/>
          <a:p>
            <a:pPr algn="ctr" eaLnBrk="0" fontAlgn="base" hangingPunct="0">
              <a:spcBef>
                <a:spcPct val="0"/>
              </a:spcBef>
              <a:spcAft>
                <a:spcPct val="0"/>
              </a:spcAft>
            </a:pPr>
            <a:r>
              <a:rPr lang="fr-CH" sz="16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Electrical cables</a:t>
            </a:r>
            <a:endParaRPr lang="en-GB" sz="16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9" name="Group 8">
            <a:extLst>
              <a:ext uri="{FF2B5EF4-FFF2-40B4-BE49-F238E27FC236}">
                <a16:creationId xmlns:a16="http://schemas.microsoft.com/office/drawing/2014/main" id="{B0C853A1-EBE4-E7CB-C26B-7720D4A19A9D}"/>
              </a:ext>
            </a:extLst>
          </p:cNvPr>
          <p:cNvGrpSpPr/>
          <p:nvPr/>
        </p:nvGrpSpPr>
        <p:grpSpPr>
          <a:xfrm>
            <a:off x="8008127" y="800576"/>
            <a:ext cx="1977167" cy="1345897"/>
            <a:chOff x="8571434" y="1217838"/>
            <a:chExt cx="1284509" cy="1474562"/>
          </a:xfrm>
        </p:grpSpPr>
        <p:sp>
          <p:nvSpPr>
            <p:cNvPr id="10" name="Rectangle 9">
              <a:extLst>
                <a:ext uri="{FF2B5EF4-FFF2-40B4-BE49-F238E27FC236}">
                  <a16:creationId xmlns:a16="http://schemas.microsoft.com/office/drawing/2014/main" id="{491775A3-013A-E44C-0645-3133B0654E77}"/>
                </a:ext>
              </a:extLst>
            </p:cNvPr>
            <p:cNvSpPr/>
            <p:nvPr/>
          </p:nvSpPr>
          <p:spPr>
            <a:xfrm>
              <a:off x="8571434" y="1217838"/>
              <a:ext cx="1284509" cy="147456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Box 2">
              <a:extLst>
                <a:ext uri="{FF2B5EF4-FFF2-40B4-BE49-F238E27FC236}">
                  <a16:creationId xmlns:a16="http://schemas.microsoft.com/office/drawing/2014/main" id="{E2DAB392-D7A3-306E-82C4-6699F2EA925B}"/>
                </a:ext>
              </a:extLst>
            </p:cNvPr>
            <p:cNvSpPr txBox="1">
              <a:spLocks noChangeArrowheads="1"/>
            </p:cNvSpPr>
            <p:nvPr/>
          </p:nvSpPr>
          <p:spPr bwMode="auto">
            <a:xfrm>
              <a:off x="8671305" y="1959654"/>
              <a:ext cx="1072800" cy="682943"/>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C-band</a:t>
              </a:r>
              <a:endPar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Tunable</a:t>
              </a: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LASER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 name="Text Box 2">
              <a:extLst>
                <a:ext uri="{FF2B5EF4-FFF2-40B4-BE49-F238E27FC236}">
                  <a16:creationId xmlns:a16="http://schemas.microsoft.com/office/drawing/2014/main" id="{9AD62398-8777-0143-549C-BEEF42DEB85B}"/>
                </a:ext>
              </a:extLst>
            </p:cNvPr>
            <p:cNvSpPr txBox="1">
              <a:spLocks noChangeArrowheads="1"/>
            </p:cNvSpPr>
            <p:nvPr/>
          </p:nvSpPr>
          <p:spPr bwMode="auto">
            <a:xfrm>
              <a:off x="8671305" y="1265489"/>
              <a:ext cx="1072800" cy="682943"/>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Optical Power Meter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sp>
        <p:nvSpPr>
          <p:cNvPr id="13" name="TextBox 12">
            <a:extLst>
              <a:ext uri="{FF2B5EF4-FFF2-40B4-BE49-F238E27FC236}">
                <a16:creationId xmlns:a16="http://schemas.microsoft.com/office/drawing/2014/main" id="{9411C833-FAE3-EC41-4B10-6AC47BDFB712}"/>
              </a:ext>
            </a:extLst>
          </p:cNvPr>
          <p:cNvSpPr txBox="1"/>
          <p:nvPr/>
        </p:nvSpPr>
        <p:spPr>
          <a:xfrm rot="3296244">
            <a:off x="4928318" y="2097392"/>
            <a:ext cx="281912" cy="523220"/>
          </a:xfrm>
          <a:prstGeom prst="rect">
            <a:avLst/>
          </a:prstGeom>
          <a:noFill/>
        </p:spPr>
        <p:txBody>
          <a:bodyPr wrap="square" rtlCol="0">
            <a:spAutoFit/>
          </a:bodyPr>
          <a:lstStyle/>
          <a:p>
            <a:r>
              <a:rPr lang="fr-CH" sz="2800" dirty="0">
                <a:solidFill>
                  <a:srgbClr val="002060"/>
                </a:solidFill>
              </a:rPr>
              <a:t>|</a:t>
            </a:r>
            <a:endParaRPr lang="en-GB" sz="2800" dirty="0">
              <a:solidFill>
                <a:srgbClr val="002060"/>
              </a:solidFill>
            </a:endParaRPr>
          </a:p>
        </p:txBody>
      </p:sp>
      <p:sp>
        <p:nvSpPr>
          <p:cNvPr id="14" name="TextBox 13">
            <a:extLst>
              <a:ext uri="{FF2B5EF4-FFF2-40B4-BE49-F238E27FC236}">
                <a16:creationId xmlns:a16="http://schemas.microsoft.com/office/drawing/2014/main" id="{06FA31C1-D2A0-A659-220D-F4BF262E974B}"/>
              </a:ext>
            </a:extLst>
          </p:cNvPr>
          <p:cNvSpPr txBox="1"/>
          <p:nvPr/>
        </p:nvSpPr>
        <p:spPr>
          <a:xfrm rot="3296244">
            <a:off x="4351399" y="2097392"/>
            <a:ext cx="281912" cy="523220"/>
          </a:xfrm>
          <a:prstGeom prst="rect">
            <a:avLst/>
          </a:prstGeom>
          <a:noFill/>
        </p:spPr>
        <p:txBody>
          <a:bodyPr wrap="square" rtlCol="0">
            <a:spAutoFit/>
          </a:bodyPr>
          <a:lstStyle/>
          <a:p>
            <a:r>
              <a:rPr lang="fr-CH" sz="2800" dirty="0">
                <a:solidFill>
                  <a:srgbClr val="002060"/>
                </a:solidFill>
              </a:rPr>
              <a:t>|</a:t>
            </a:r>
            <a:endParaRPr lang="en-GB" sz="2800" dirty="0">
              <a:solidFill>
                <a:srgbClr val="002060"/>
              </a:solidFill>
            </a:endParaRPr>
          </a:p>
        </p:txBody>
      </p:sp>
      <p:sp>
        <p:nvSpPr>
          <p:cNvPr id="15" name="TextBox 14">
            <a:extLst>
              <a:ext uri="{FF2B5EF4-FFF2-40B4-BE49-F238E27FC236}">
                <a16:creationId xmlns:a16="http://schemas.microsoft.com/office/drawing/2014/main" id="{C4911264-E281-25E3-C732-2D36BF1E75D1}"/>
              </a:ext>
            </a:extLst>
          </p:cNvPr>
          <p:cNvSpPr txBox="1"/>
          <p:nvPr/>
        </p:nvSpPr>
        <p:spPr>
          <a:xfrm>
            <a:off x="5002090" y="2283546"/>
            <a:ext cx="774619" cy="307777"/>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C-band</a:t>
            </a:r>
          </a:p>
        </p:txBody>
      </p:sp>
      <p:sp>
        <p:nvSpPr>
          <p:cNvPr id="16" name="TextBox 15">
            <a:extLst>
              <a:ext uri="{FF2B5EF4-FFF2-40B4-BE49-F238E27FC236}">
                <a16:creationId xmlns:a16="http://schemas.microsoft.com/office/drawing/2014/main" id="{1ABBC6B3-2A77-11FE-A49E-31F4C19B7649}"/>
              </a:ext>
            </a:extLst>
          </p:cNvPr>
          <p:cNvSpPr txBox="1"/>
          <p:nvPr/>
        </p:nvSpPr>
        <p:spPr>
          <a:xfrm>
            <a:off x="3735527" y="2163253"/>
            <a:ext cx="771206" cy="307777"/>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O-band</a:t>
            </a:r>
          </a:p>
        </p:txBody>
      </p:sp>
      <p:cxnSp>
        <p:nvCxnSpPr>
          <p:cNvPr id="17" name="Connector: Elbow 16">
            <a:extLst>
              <a:ext uri="{FF2B5EF4-FFF2-40B4-BE49-F238E27FC236}">
                <a16:creationId xmlns:a16="http://schemas.microsoft.com/office/drawing/2014/main" id="{69AFB61C-3F65-BDEF-5CF2-70B259C06E06}"/>
              </a:ext>
            </a:extLst>
          </p:cNvPr>
          <p:cNvCxnSpPr>
            <a:cxnSpLocks/>
          </p:cNvCxnSpPr>
          <p:nvPr/>
        </p:nvCxnSpPr>
        <p:spPr>
          <a:xfrm>
            <a:off x="4473363" y="3784478"/>
            <a:ext cx="1933200" cy="2335025"/>
          </a:xfrm>
          <a:prstGeom prst="bentConnector3">
            <a:avLst>
              <a:gd name="adj1" fmla="val 22"/>
            </a:avLst>
          </a:prstGeom>
          <a:ln w="57150">
            <a:solidFill>
              <a:schemeClr val="accent2">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8191772-7D14-BEE3-38F6-CCA88972828B}"/>
              </a:ext>
            </a:extLst>
          </p:cNvPr>
          <p:cNvSpPr txBox="1"/>
          <p:nvPr/>
        </p:nvSpPr>
        <p:spPr>
          <a:xfrm rot="3296244">
            <a:off x="4342528" y="4240695"/>
            <a:ext cx="281912" cy="523220"/>
          </a:xfrm>
          <a:prstGeom prst="rect">
            <a:avLst/>
          </a:prstGeom>
          <a:noFill/>
          <a:ln>
            <a:noFill/>
          </a:ln>
        </p:spPr>
        <p:txBody>
          <a:bodyPr wrap="square" rtlCol="0">
            <a:spAutoFit/>
          </a:bodyPr>
          <a:lstStyle/>
          <a:p>
            <a:r>
              <a:rPr lang="fr-CH" sz="2800" dirty="0">
                <a:solidFill>
                  <a:schemeClr val="accent2">
                    <a:lumMod val="50000"/>
                  </a:schemeClr>
                </a:solidFill>
              </a:rPr>
              <a:t>|</a:t>
            </a:r>
            <a:endParaRPr lang="en-GB" sz="2800" dirty="0">
              <a:solidFill>
                <a:schemeClr val="accent2">
                  <a:lumMod val="50000"/>
                </a:schemeClr>
              </a:solidFill>
            </a:endParaRPr>
          </a:p>
        </p:txBody>
      </p:sp>
      <p:sp>
        <p:nvSpPr>
          <p:cNvPr id="19" name="TextBox 18">
            <a:extLst>
              <a:ext uri="{FF2B5EF4-FFF2-40B4-BE49-F238E27FC236}">
                <a16:creationId xmlns:a16="http://schemas.microsoft.com/office/drawing/2014/main" id="{252816AE-C7D7-586A-171C-B096697C2768}"/>
              </a:ext>
            </a:extLst>
          </p:cNvPr>
          <p:cNvSpPr txBox="1"/>
          <p:nvPr/>
        </p:nvSpPr>
        <p:spPr>
          <a:xfrm>
            <a:off x="3650215" y="4277976"/>
            <a:ext cx="837322" cy="307777"/>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μheaters</a:t>
            </a:r>
            <a:endParaRPr lang="en-GB"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cxnSp>
        <p:nvCxnSpPr>
          <p:cNvPr id="20" name="Connector: Elbow 19">
            <a:extLst>
              <a:ext uri="{FF2B5EF4-FFF2-40B4-BE49-F238E27FC236}">
                <a16:creationId xmlns:a16="http://schemas.microsoft.com/office/drawing/2014/main" id="{71AA056D-6ABD-9F9E-FF86-5272A6B8600A}"/>
              </a:ext>
            </a:extLst>
          </p:cNvPr>
          <p:cNvCxnSpPr>
            <a:cxnSpLocks/>
          </p:cNvCxnSpPr>
          <p:nvPr/>
        </p:nvCxnSpPr>
        <p:spPr>
          <a:xfrm>
            <a:off x="5041856" y="3781934"/>
            <a:ext cx="1368000" cy="1344548"/>
          </a:xfrm>
          <a:prstGeom prst="bentConnector3">
            <a:avLst>
              <a:gd name="adj1" fmla="val 36"/>
            </a:avLst>
          </a:prstGeom>
          <a:ln w="57150">
            <a:solidFill>
              <a:schemeClr val="accent2">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2DE098D-EE70-0E36-A6B9-F20D19FCC751}"/>
              </a:ext>
            </a:extLst>
          </p:cNvPr>
          <p:cNvSpPr txBox="1"/>
          <p:nvPr/>
        </p:nvSpPr>
        <p:spPr>
          <a:xfrm>
            <a:off x="4996680" y="4431865"/>
            <a:ext cx="660510" cy="307777"/>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DUTs</a:t>
            </a:r>
            <a:endParaRPr lang="en-GB"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B91983F2-7465-ED7E-C6F5-A4A151F171AC}"/>
              </a:ext>
            </a:extLst>
          </p:cNvPr>
          <p:cNvSpPr txBox="1"/>
          <p:nvPr/>
        </p:nvSpPr>
        <p:spPr>
          <a:xfrm rot="3296244">
            <a:off x="4925937" y="4240695"/>
            <a:ext cx="281912" cy="523220"/>
          </a:xfrm>
          <a:prstGeom prst="rect">
            <a:avLst/>
          </a:prstGeom>
          <a:noFill/>
          <a:ln>
            <a:noFill/>
          </a:ln>
        </p:spPr>
        <p:txBody>
          <a:bodyPr wrap="square" rtlCol="0">
            <a:spAutoFit/>
          </a:bodyPr>
          <a:lstStyle/>
          <a:p>
            <a:r>
              <a:rPr lang="fr-CH" sz="2800" dirty="0">
                <a:solidFill>
                  <a:schemeClr val="accent2">
                    <a:lumMod val="50000"/>
                  </a:schemeClr>
                </a:solidFill>
              </a:rPr>
              <a:t>|</a:t>
            </a:r>
            <a:endParaRPr lang="en-GB" sz="2800" dirty="0">
              <a:solidFill>
                <a:schemeClr val="accent2">
                  <a:lumMod val="50000"/>
                </a:schemeClr>
              </a:solidFill>
            </a:endParaRPr>
          </a:p>
        </p:txBody>
      </p:sp>
      <p:sp>
        <p:nvSpPr>
          <p:cNvPr id="23" name="Text Box 2">
            <a:extLst>
              <a:ext uri="{FF2B5EF4-FFF2-40B4-BE49-F238E27FC236}">
                <a16:creationId xmlns:a16="http://schemas.microsoft.com/office/drawing/2014/main" id="{B52C4AF1-6950-43A0-F7F3-13B2F362A857}"/>
              </a:ext>
            </a:extLst>
          </p:cNvPr>
          <p:cNvSpPr txBox="1">
            <a:spLocks noChangeArrowheads="1"/>
          </p:cNvSpPr>
          <p:nvPr/>
        </p:nvSpPr>
        <p:spPr bwMode="auto">
          <a:xfrm>
            <a:off x="8861589" y="4739642"/>
            <a:ext cx="1394460" cy="723324"/>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Bias and Idle Sourcemeters</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cxnSp>
        <p:nvCxnSpPr>
          <p:cNvPr id="24" name="Straight Arrow Connector 23">
            <a:extLst>
              <a:ext uri="{FF2B5EF4-FFF2-40B4-BE49-F238E27FC236}">
                <a16:creationId xmlns:a16="http://schemas.microsoft.com/office/drawing/2014/main" id="{1D2995B5-FB23-BF6C-ADB9-81F607B15FD3}"/>
              </a:ext>
            </a:extLst>
          </p:cNvPr>
          <p:cNvCxnSpPr>
            <a:cxnSpLocks/>
          </p:cNvCxnSpPr>
          <p:nvPr/>
        </p:nvCxnSpPr>
        <p:spPr>
          <a:xfrm flipH="1">
            <a:off x="8138791" y="5123333"/>
            <a:ext cx="717078"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39EA664-F4A5-B6BE-CCEE-3842088619A3}"/>
              </a:ext>
            </a:extLst>
          </p:cNvPr>
          <p:cNvCxnSpPr>
            <a:cxnSpLocks/>
          </p:cNvCxnSpPr>
          <p:nvPr/>
        </p:nvCxnSpPr>
        <p:spPr>
          <a:xfrm>
            <a:off x="8995634" y="2150307"/>
            <a:ext cx="1076" cy="253105"/>
          </a:xfrm>
          <a:prstGeom prst="straightConnector1">
            <a:avLst/>
          </a:prstGeom>
          <a:ln w="127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A4802E1-1524-2487-BD5D-48EC796CDCD5}"/>
              </a:ext>
            </a:extLst>
          </p:cNvPr>
          <p:cNvCxnSpPr>
            <a:cxnSpLocks/>
          </p:cNvCxnSpPr>
          <p:nvPr/>
        </p:nvCxnSpPr>
        <p:spPr>
          <a:xfrm>
            <a:off x="11089506" y="2151193"/>
            <a:ext cx="1076" cy="253105"/>
          </a:xfrm>
          <a:prstGeom prst="straightConnector1">
            <a:avLst/>
          </a:prstGeom>
          <a:ln w="127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45602CC5-F94F-F9D9-5C5D-BE910CB9DDEE}"/>
              </a:ext>
            </a:extLst>
          </p:cNvPr>
          <p:cNvCxnSpPr>
            <a:cxnSpLocks/>
          </p:cNvCxnSpPr>
          <p:nvPr/>
        </p:nvCxnSpPr>
        <p:spPr>
          <a:xfrm rot="10800000">
            <a:off x="7165228" y="1623182"/>
            <a:ext cx="1203303" cy="1084902"/>
          </a:xfrm>
          <a:prstGeom prst="bentConnector2">
            <a:avLst/>
          </a:prstGeom>
          <a:ln w="12700">
            <a:solidFill>
              <a:srgbClr val="00206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Connector: Elbow 27">
            <a:extLst>
              <a:ext uri="{FF2B5EF4-FFF2-40B4-BE49-F238E27FC236}">
                <a16:creationId xmlns:a16="http://schemas.microsoft.com/office/drawing/2014/main" id="{E0B01EC1-4AF5-C715-52B0-9CCD99AEC997}"/>
              </a:ext>
            </a:extLst>
          </p:cNvPr>
          <p:cNvCxnSpPr>
            <a:cxnSpLocks/>
          </p:cNvCxnSpPr>
          <p:nvPr/>
        </p:nvCxnSpPr>
        <p:spPr>
          <a:xfrm rot="5400000" flipH="1">
            <a:off x="8222185" y="102482"/>
            <a:ext cx="1337184" cy="4381200"/>
          </a:xfrm>
          <a:prstGeom prst="bentConnector3">
            <a:avLst>
              <a:gd name="adj1" fmla="val -19471"/>
            </a:avLst>
          </a:prstGeom>
          <a:ln w="12700">
            <a:solidFill>
              <a:srgbClr val="00206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Connector: Elbow 28">
            <a:extLst>
              <a:ext uri="{FF2B5EF4-FFF2-40B4-BE49-F238E27FC236}">
                <a16:creationId xmlns:a16="http://schemas.microsoft.com/office/drawing/2014/main" id="{07CE0073-9A0A-CC28-0231-AC62650290E5}"/>
              </a:ext>
            </a:extLst>
          </p:cNvPr>
          <p:cNvCxnSpPr>
            <a:cxnSpLocks/>
            <a:stCxn id="5" idx="0"/>
            <a:endCxn id="10" idx="0"/>
          </p:cNvCxnSpPr>
          <p:nvPr/>
        </p:nvCxnSpPr>
        <p:spPr>
          <a:xfrm rot="5400000" flipH="1" flipV="1">
            <a:off x="8003426" y="-31339"/>
            <a:ext cx="161369" cy="1825200"/>
          </a:xfrm>
          <a:prstGeom prst="bentConnector3">
            <a:avLst>
              <a:gd name="adj1" fmla="val 241663"/>
            </a:avLst>
          </a:prstGeom>
          <a:ln w="12700">
            <a:solidFill>
              <a:srgbClr val="002060"/>
            </a:solidFill>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C6003250-25DD-5F83-A111-0EB2DB13210A}"/>
              </a:ext>
            </a:extLst>
          </p:cNvPr>
          <p:cNvSpPr txBox="1"/>
          <p:nvPr/>
        </p:nvSpPr>
        <p:spPr>
          <a:xfrm>
            <a:off x="3455525" y="146050"/>
            <a:ext cx="1190625" cy="707886"/>
          </a:xfrm>
          <a:prstGeom prst="rect">
            <a:avLst/>
          </a:prstGeom>
          <a:noFill/>
        </p:spPr>
        <p:txBody>
          <a:bodyPr wrap="square" rtlCol="0" anchor="ctr">
            <a:spAutoFit/>
          </a:bodyPr>
          <a:lstStyle/>
          <a:p>
            <a:pPr algn="ctr"/>
            <a:r>
              <a:rPr lang="fr-CH" sz="2000" dirty="0">
                <a:ln>
                  <a:solidFill>
                    <a:schemeClr val="bg2">
                      <a:lumMod val="50000"/>
                    </a:schemeClr>
                  </a:solidFill>
                </a:ln>
                <a:solidFill>
                  <a:schemeClr val="bg2">
                    <a:lumMod val="50000"/>
                  </a:schemeClr>
                </a:solidFill>
                <a:latin typeface="Times New Roman" panose="02020603050405020304" pitchFamily="18" charset="0"/>
                <a:cs typeface="Times New Roman" panose="02020603050405020304" pitchFamily="18" charset="0"/>
              </a:rPr>
              <a:t>X-ray</a:t>
            </a:r>
          </a:p>
          <a:p>
            <a:pPr algn="ctr"/>
            <a:r>
              <a:rPr lang="fr-CH" sz="2000" dirty="0">
                <a:ln>
                  <a:solidFill>
                    <a:schemeClr val="bg2">
                      <a:lumMod val="50000"/>
                    </a:schemeClr>
                  </a:solidFill>
                </a:ln>
                <a:solidFill>
                  <a:schemeClr val="bg2">
                    <a:lumMod val="50000"/>
                  </a:schemeClr>
                </a:solidFill>
                <a:latin typeface="Times New Roman" panose="02020603050405020304" pitchFamily="18" charset="0"/>
                <a:cs typeface="Times New Roman" panose="02020603050405020304" pitchFamily="18" charset="0"/>
              </a:rPr>
              <a:t>machine</a:t>
            </a:r>
            <a:endParaRPr lang="en-GB" sz="2000" dirty="0">
              <a:ln>
                <a:solidFill>
                  <a:schemeClr val="bg2">
                    <a:lumMod val="50000"/>
                  </a:schemeClr>
                </a:solidFill>
              </a:ln>
              <a:solidFill>
                <a:schemeClr val="bg2">
                  <a:lumMod val="50000"/>
                </a:schemeClr>
              </a:solidFill>
              <a:latin typeface="Times New Roman" panose="02020603050405020304" pitchFamily="18" charset="0"/>
              <a:cs typeface="Times New Roman" panose="02020603050405020304" pitchFamily="18" charset="0"/>
            </a:endParaRPr>
          </a:p>
        </p:txBody>
      </p:sp>
      <p:grpSp>
        <p:nvGrpSpPr>
          <p:cNvPr id="31" name="Group 30">
            <a:extLst>
              <a:ext uri="{FF2B5EF4-FFF2-40B4-BE49-F238E27FC236}">
                <a16:creationId xmlns:a16="http://schemas.microsoft.com/office/drawing/2014/main" id="{F8D9B4B3-5771-383C-1E8A-22067D9BE776}"/>
              </a:ext>
            </a:extLst>
          </p:cNvPr>
          <p:cNvGrpSpPr/>
          <p:nvPr/>
        </p:nvGrpSpPr>
        <p:grpSpPr>
          <a:xfrm>
            <a:off x="4178176" y="2648529"/>
            <a:ext cx="1964923" cy="1137723"/>
            <a:chOff x="1803276" y="2648529"/>
            <a:chExt cx="1964923" cy="1137723"/>
          </a:xfrm>
        </p:grpSpPr>
        <p:sp>
          <p:nvSpPr>
            <p:cNvPr id="32" name="Rectangle 31">
              <a:extLst>
                <a:ext uri="{FF2B5EF4-FFF2-40B4-BE49-F238E27FC236}">
                  <a16:creationId xmlns:a16="http://schemas.microsoft.com/office/drawing/2014/main" id="{76786362-F29B-AFE4-D652-E99A5FA34CE5}"/>
                </a:ext>
              </a:extLst>
            </p:cNvPr>
            <p:cNvSpPr/>
            <p:nvPr/>
          </p:nvSpPr>
          <p:spPr>
            <a:xfrm>
              <a:off x="1913768" y="2974984"/>
              <a:ext cx="1159200" cy="7128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Box 2">
              <a:extLst>
                <a:ext uri="{FF2B5EF4-FFF2-40B4-BE49-F238E27FC236}">
                  <a16:creationId xmlns:a16="http://schemas.microsoft.com/office/drawing/2014/main" id="{87B3240B-D0C4-0805-B577-F0BFEF35DDF8}"/>
                </a:ext>
              </a:extLst>
            </p:cNvPr>
            <p:cNvSpPr txBox="1">
              <a:spLocks noChangeArrowheads="1"/>
            </p:cNvSpPr>
            <p:nvPr/>
          </p:nvSpPr>
          <p:spPr bwMode="auto">
            <a:xfrm>
              <a:off x="1803276" y="3075056"/>
              <a:ext cx="1157562" cy="711196"/>
            </a:xfrm>
            <a:prstGeom prst="rect">
              <a:avLst/>
            </a:prstGeom>
            <a:solidFill>
              <a:srgbClr val="FA7E36"/>
            </a:solidFill>
            <a:ln>
              <a:no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System</a:t>
              </a:r>
            </a:p>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cs typeface="Times New Roman" panose="02020603050405020304" pitchFamily="18" charset="0"/>
                </a:rPr>
                <a:t>PIC</a:t>
              </a:r>
              <a:endParaRPr kumimoji="0" lang="en-US" altLang="en-US" sz="16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4" name="TextBox 33">
              <a:extLst>
                <a:ext uri="{FF2B5EF4-FFF2-40B4-BE49-F238E27FC236}">
                  <a16:creationId xmlns:a16="http://schemas.microsoft.com/office/drawing/2014/main" id="{625E53A2-9837-18F8-539D-E33B8E760DC0}"/>
                </a:ext>
              </a:extLst>
            </p:cNvPr>
            <p:cNvSpPr txBox="1"/>
            <p:nvPr/>
          </p:nvSpPr>
          <p:spPr>
            <a:xfrm>
              <a:off x="2849076" y="2648529"/>
              <a:ext cx="919123" cy="584775"/>
            </a:xfrm>
            <a:prstGeom prst="rect">
              <a:avLst/>
            </a:prstGeom>
            <a:noFill/>
          </p:spPr>
          <p:txBody>
            <a:bodyPr wrap="square" rtlCol="0">
              <a:spAutoFit/>
            </a:bodyPr>
            <a:lstStyle/>
            <a:p>
              <a:pPr algn="ctr" eaLnBrk="0" fontAlgn="base" hangingPunct="0">
                <a:spcBef>
                  <a:spcPct val="0"/>
                </a:spcBef>
                <a:spcAft>
                  <a:spcPct val="0"/>
                </a:spcAft>
              </a:pPr>
              <a:r>
                <a:rPr lang="fr-CH" sz="1600" b="1" dirty="0">
                  <a:solidFill>
                    <a:schemeClr val="accent4"/>
                  </a:solidFill>
                  <a:latin typeface="Times New Roman" panose="02020603050405020304" pitchFamily="18" charset="0"/>
                  <a:ea typeface="Calibri" panose="020F0502020204030204" pitchFamily="34" charset="0"/>
                  <a:cs typeface="Times New Roman" panose="02020603050405020304" pitchFamily="18" charset="0"/>
                </a:rPr>
                <a:t>Peltier </a:t>
              </a:r>
              <a:r>
                <a:rPr lang="fr-CH" sz="1600" b="1" dirty="0" err="1">
                  <a:solidFill>
                    <a:schemeClr val="accent4"/>
                  </a:solidFill>
                  <a:latin typeface="Times New Roman" panose="02020603050405020304" pitchFamily="18" charset="0"/>
                  <a:ea typeface="Calibri" panose="020F0502020204030204" pitchFamily="34" charset="0"/>
                  <a:cs typeface="Times New Roman" panose="02020603050405020304" pitchFamily="18" charset="0"/>
                </a:rPr>
                <a:t>cell</a:t>
              </a:r>
              <a:endParaRPr lang="en-GB" sz="1600" b="1" dirty="0">
                <a:solidFill>
                  <a:schemeClr val="accent4"/>
                </a:solidFill>
                <a:latin typeface="Times New Roman" panose="02020603050405020304" pitchFamily="18" charset="0"/>
                <a:ea typeface="Calibri" panose="020F0502020204030204" pitchFamily="34" charset="0"/>
                <a:cs typeface="Times New Roman" panose="02020603050405020304" pitchFamily="18" charset="0"/>
              </a:endParaRPr>
            </a:p>
          </p:txBody>
        </p:sp>
      </p:grpSp>
      <p:cxnSp>
        <p:nvCxnSpPr>
          <p:cNvPr id="35" name="Connector: Elbow 34">
            <a:extLst>
              <a:ext uri="{FF2B5EF4-FFF2-40B4-BE49-F238E27FC236}">
                <a16:creationId xmlns:a16="http://schemas.microsoft.com/office/drawing/2014/main" id="{4FA9DD68-A3F5-B13A-FC34-73A08049A425}"/>
              </a:ext>
            </a:extLst>
          </p:cNvPr>
          <p:cNvCxnSpPr>
            <a:cxnSpLocks/>
          </p:cNvCxnSpPr>
          <p:nvPr/>
        </p:nvCxnSpPr>
        <p:spPr>
          <a:xfrm rot="5400000" flipH="1" flipV="1">
            <a:off x="4911038" y="1576742"/>
            <a:ext cx="1629636" cy="1368000"/>
          </a:xfrm>
          <a:prstGeom prst="bentConnector2">
            <a:avLst/>
          </a:prstGeom>
          <a:ln w="57150">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17D0A05A-E456-5834-692D-331241426844}"/>
              </a:ext>
            </a:extLst>
          </p:cNvPr>
          <p:cNvCxnSpPr>
            <a:cxnSpLocks/>
          </p:cNvCxnSpPr>
          <p:nvPr/>
        </p:nvCxnSpPr>
        <p:spPr>
          <a:xfrm flipV="1">
            <a:off x="4470837" y="1149282"/>
            <a:ext cx="1944000" cy="1925270"/>
          </a:xfrm>
          <a:prstGeom prst="bentConnector3">
            <a:avLst>
              <a:gd name="adj1" fmla="val -10"/>
            </a:avLst>
          </a:prstGeom>
          <a:ln w="57150">
            <a:solidFill>
              <a:srgbClr val="00206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37" name="Text Box 2">
            <a:extLst>
              <a:ext uri="{FF2B5EF4-FFF2-40B4-BE49-F238E27FC236}">
                <a16:creationId xmlns:a16="http://schemas.microsoft.com/office/drawing/2014/main" id="{A9D11EEA-125E-2CCE-91D9-84F6002A512E}"/>
              </a:ext>
            </a:extLst>
          </p:cNvPr>
          <p:cNvSpPr txBox="1">
            <a:spLocks noChangeArrowheads="1"/>
          </p:cNvSpPr>
          <p:nvPr/>
        </p:nvSpPr>
        <p:spPr bwMode="auto">
          <a:xfrm>
            <a:off x="8353379" y="2414112"/>
            <a:ext cx="1284509" cy="547377"/>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Polari</a:t>
            </a: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z</a:t>
            </a: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ation controller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nvGrpSpPr>
          <p:cNvPr id="38" name="Group 37">
            <a:extLst>
              <a:ext uri="{FF2B5EF4-FFF2-40B4-BE49-F238E27FC236}">
                <a16:creationId xmlns:a16="http://schemas.microsoft.com/office/drawing/2014/main" id="{074FB2B3-0DAE-AE5D-EE5B-08EAA7176F04}"/>
              </a:ext>
            </a:extLst>
          </p:cNvPr>
          <p:cNvGrpSpPr/>
          <p:nvPr/>
        </p:nvGrpSpPr>
        <p:grpSpPr>
          <a:xfrm>
            <a:off x="10102383" y="796095"/>
            <a:ext cx="1976400" cy="1345897"/>
            <a:chOff x="8571434" y="1217838"/>
            <a:chExt cx="1284509" cy="1474562"/>
          </a:xfrm>
        </p:grpSpPr>
        <p:sp>
          <p:nvSpPr>
            <p:cNvPr id="39" name="Rectangle 38">
              <a:extLst>
                <a:ext uri="{FF2B5EF4-FFF2-40B4-BE49-F238E27FC236}">
                  <a16:creationId xmlns:a16="http://schemas.microsoft.com/office/drawing/2014/main" id="{CCE728F5-6D49-FBE0-054A-4684E397092B}"/>
                </a:ext>
              </a:extLst>
            </p:cNvPr>
            <p:cNvSpPr/>
            <p:nvPr/>
          </p:nvSpPr>
          <p:spPr>
            <a:xfrm>
              <a:off x="8571434" y="1217838"/>
              <a:ext cx="1284509" cy="147456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 Box 2">
              <a:extLst>
                <a:ext uri="{FF2B5EF4-FFF2-40B4-BE49-F238E27FC236}">
                  <a16:creationId xmlns:a16="http://schemas.microsoft.com/office/drawing/2014/main" id="{519C3356-9357-AAA0-ECA3-9D546A068653}"/>
                </a:ext>
              </a:extLst>
            </p:cNvPr>
            <p:cNvSpPr txBox="1">
              <a:spLocks noChangeArrowheads="1"/>
            </p:cNvSpPr>
            <p:nvPr/>
          </p:nvSpPr>
          <p:spPr bwMode="auto">
            <a:xfrm>
              <a:off x="8671305" y="1959654"/>
              <a:ext cx="1072800" cy="682943"/>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O-band</a:t>
              </a:r>
              <a:endPar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Tunable</a:t>
              </a: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LASER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1" name="Text Box 2">
              <a:extLst>
                <a:ext uri="{FF2B5EF4-FFF2-40B4-BE49-F238E27FC236}">
                  <a16:creationId xmlns:a16="http://schemas.microsoft.com/office/drawing/2014/main" id="{6416D049-77CD-135A-E18E-31B38D0AA305}"/>
                </a:ext>
              </a:extLst>
            </p:cNvPr>
            <p:cNvSpPr txBox="1">
              <a:spLocks noChangeArrowheads="1"/>
            </p:cNvSpPr>
            <p:nvPr/>
          </p:nvSpPr>
          <p:spPr bwMode="auto">
            <a:xfrm>
              <a:off x="8671305" y="1265489"/>
              <a:ext cx="1072800" cy="682943"/>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Optical Power Meter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cxnSp>
        <p:nvCxnSpPr>
          <p:cNvPr id="42" name="Connector: Elbow 41">
            <a:extLst>
              <a:ext uri="{FF2B5EF4-FFF2-40B4-BE49-F238E27FC236}">
                <a16:creationId xmlns:a16="http://schemas.microsoft.com/office/drawing/2014/main" id="{79BFC01F-3485-861E-C424-9BAF7D56FDA9}"/>
              </a:ext>
            </a:extLst>
          </p:cNvPr>
          <p:cNvCxnSpPr>
            <a:cxnSpLocks/>
            <a:stCxn id="5" idx="0"/>
            <a:endCxn id="39" idx="0"/>
          </p:cNvCxnSpPr>
          <p:nvPr/>
        </p:nvCxnSpPr>
        <p:spPr>
          <a:xfrm rot="5400000" flipH="1" flipV="1">
            <a:off x="8811658" y="-1316980"/>
            <a:ext cx="165850" cy="4392000"/>
          </a:xfrm>
          <a:prstGeom prst="bentConnector3">
            <a:avLst>
              <a:gd name="adj1" fmla="val 326853"/>
            </a:avLst>
          </a:prstGeom>
          <a:ln w="12700">
            <a:solidFill>
              <a:srgbClr val="002060"/>
            </a:solidFill>
            <a:tailEnd type="triangle"/>
          </a:ln>
        </p:spPr>
        <p:style>
          <a:lnRef idx="2">
            <a:schemeClr val="accent1"/>
          </a:lnRef>
          <a:fillRef idx="0">
            <a:schemeClr val="accent1"/>
          </a:fillRef>
          <a:effectRef idx="1">
            <a:schemeClr val="accent1"/>
          </a:effectRef>
          <a:fontRef idx="minor">
            <a:schemeClr val="tx1"/>
          </a:fontRef>
        </p:style>
      </p:cxnSp>
      <p:sp>
        <p:nvSpPr>
          <p:cNvPr id="43" name="Text Box 2">
            <a:extLst>
              <a:ext uri="{FF2B5EF4-FFF2-40B4-BE49-F238E27FC236}">
                <a16:creationId xmlns:a16="http://schemas.microsoft.com/office/drawing/2014/main" id="{286032D7-0328-8956-463F-14A52B604DAA}"/>
              </a:ext>
            </a:extLst>
          </p:cNvPr>
          <p:cNvSpPr txBox="1">
            <a:spLocks noChangeArrowheads="1"/>
          </p:cNvSpPr>
          <p:nvPr/>
        </p:nvSpPr>
        <p:spPr bwMode="auto">
          <a:xfrm>
            <a:off x="10448328" y="2414112"/>
            <a:ext cx="1284509" cy="547377"/>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Polari</a:t>
            </a: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z</a:t>
            </a: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ation controller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4" name="Lightning Bolt 43">
            <a:extLst>
              <a:ext uri="{FF2B5EF4-FFF2-40B4-BE49-F238E27FC236}">
                <a16:creationId xmlns:a16="http://schemas.microsoft.com/office/drawing/2014/main" id="{5295BF60-2086-17B2-3C08-34B8CE3F38ED}"/>
              </a:ext>
            </a:extLst>
          </p:cNvPr>
          <p:cNvSpPr/>
          <p:nvPr/>
        </p:nvSpPr>
        <p:spPr>
          <a:xfrm rot="21288906">
            <a:off x="3929930" y="2901398"/>
            <a:ext cx="344351" cy="356612"/>
          </a:xfrm>
          <a:prstGeom prst="lightningBolt">
            <a:avLst/>
          </a:prstGeom>
          <a:solidFill>
            <a:srgbClr val="FFC000"/>
          </a:solidFill>
          <a:ln>
            <a:solidFill>
              <a:srgbClr val="BC8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Lightning Bolt 44">
            <a:extLst>
              <a:ext uri="{FF2B5EF4-FFF2-40B4-BE49-F238E27FC236}">
                <a16:creationId xmlns:a16="http://schemas.microsoft.com/office/drawing/2014/main" id="{88A462FF-2E8E-827A-C9B3-ED030245E6BE}"/>
              </a:ext>
            </a:extLst>
          </p:cNvPr>
          <p:cNvSpPr/>
          <p:nvPr/>
        </p:nvSpPr>
        <p:spPr>
          <a:xfrm rot="1036377">
            <a:off x="4096017" y="2784848"/>
            <a:ext cx="344351" cy="356612"/>
          </a:xfrm>
          <a:prstGeom prst="lightningBolt">
            <a:avLst/>
          </a:prstGeom>
          <a:solidFill>
            <a:srgbClr val="FFC000"/>
          </a:solidFill>
          <a:ln>
            <a:solidFill>
              <a:srgbClr val="BC8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Lightning Bolt 45">
            <a:extLst>
              <a:ext uri="{FF2B5EF4-FFF2-40B4-BE49-F238E27FC236}">
                <a16:creationId xmlns:a16="http://schemas.microsoft.com/office/drawing/2014/main" id="{B8A43A37-8C71-9708-3C0A-E8F1C49C2822}"/>
              </a:ext>
            </a:extLst>
          </p:cNvPr>
          <p:cNvSpPr/>
          <p:nvPr/>
        </p:nvSpPr>
        <p:spPr>
          <a:xfrm rot="20410335">
            <a:off x="3821258" y="3050385"/>
            <a:ext cx="344351" cy="356612"/>
          </a:xfrm>
          <a:prstGeom prst="lightningBolt">
            <a:avLst/>
          </a:prstGeom>
          <a:solidFill>
            <a:srgbClr val="FFC000"/>
          </a:solidFill>
          <a:ln>
            <a:solidFill>
              <a:srgbClr val="BC8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00898EDC-951B-6F3C-E86B-CBFED84F9FE5}"/>
              </a:ext>
            </a:extLst>
          </p:cNvPr>
          <p:cNvSpPr txBox="1"/>
          <p:nvPr/>
        </p:nvSpPr>
        <p:spPr>
          <a:xfrm>
            <a:off x="519857" y="2551837"/>
            <a:ext cx="2282446" cy="1754326"/>
          </a:xfrm>
          <a:prstGeom prst="rect">
            <a:avLst/>
          </a:prstGeom>
          <a:noFill/>
        </p:spPr>
        <p:txBody>
          <a:bodyPr wrap="square">
            <a:spAutoFit/>
          </a:bodyPr>
          <a:lstStyle/>
          <a:p>
            <a:pPr algn="ctr"/>
            <a:r>
              <a:rPr lang="en-US" sz="3600" b="1" dirty="0">
                <a:solidFill>
                  <a:srgbClr val="0033A0"/>
                </a:solidFill>
                <a:latin typeface="+mj-lt"/>
                <a:ea typeface="Verdana" panose="020B0604030504040204" pitchFamily="34" charset="0"/>
                <a:cs typeface="Tahoma" panose="020B0604030504040204" pitchFamily="34" charset="0"/>
              </a:rPr>
              <a:t>Static</a:t>
            </a:r>
          </a:p>
          <a:p>
            <a:pPr algn="ctr"/>
            <a:r>
              <a:rPr lang="en-US" sz="3600" b="1" dirty="0">
                <a:solidFill>
                  <a:srgbClr val="0033A0"/>
                </a:solidFill>
                <a:latin typeface="+mj-lt"/>
                <a:ea typeface="Verdana" panose="020B0604030504040204" pitchFamily="34" charset="0"/>
                <a:cs typeface="Tahoma" panose="020B0604030504040204" pitchFamily="34" charset="0"/>
              </a:rPr>
              <a:t>X-ray Test</a:t>
            </a:r>
          </a:p>
          <a:p>
            <a:pPr algn="ctr"/>
            <a:r>
              <a:rPr lang="en-US" sz="3600" b="1" dirty="0">
                <a:solidFill>
                  <a:srgbClr val="0033A0"/>
                </a:solidFill>
                <a:latin typeface="+mj-lt"/>
                <a:ea typeface="Verdana" panose="020B0604030504040204" pitchFamily="34" charset="0"/>
                <a:cs typeface="Tahoma" panose="020B0604030504040204" pitchFamily="34" charset="0"/>
              </a:rPr>
              <a:t>Setup</a:t>
            </a:r>
          </a:p>
        </p:txBody>
      </p:sp>
    </p:spTree>
    <p:extLst>
      <p:ext uri="{BB962C8B-B14F-4D97-AF65-F5344CB8AC3E}">
        <p14:creationId xmlns:p14="http://schemas.microsoft.com/office/powerpoint/2010/main" val="26878932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2D7518-8727-D12F-511C-DAE4BC37F500}"/>
              </a:ext>
            </a:extLst>
          </p:cNvPr>
          <p:cNvSpPr txBox="1"/>
          <p:nvPr/>
        </p:nvSpPr>
        <p:spPr>
          <a:xfrm>
            <a:off x="321677" y="154153"/>
            <a:ext cx="4683460" cy="461665"/>
          </a:xfrm>
          <a:prstGeom prst="rect">
            <a:avLst/>
          </a:prstGeom>
          <a:noFill/>
        </p:spPr>
        <p:txBody>
          <a:bodyPr wrap="square" rtlCol="0" anchor="ctr">
            <a:spAutoFit/>
          </a:bodyPr>
          <a:lstStyle/>
          <a:p>
            <a:r>
              <a:rPr lang="en-US" sz="2400" b="1" dirty="0">
                <a:solidFill>
                  <a:srgbClr val="0033A0"/>
                </a:solidFill>
                <a:latin typeface="Optima" pitchFamily="2" charset="0"/>
                <a:cs typeface="Arial" panose="020B0604020202020204" pitchFamily="34" charset="0"/>
              </a:rPr>
              <a:t>Static X-ray Test</a:t>
            </a:r>
            <a:r>
              <a:rPr lang="en-GB" sz="2400" b="1" dirty="0">
                <a:solidFill>
                  <a:srgbClr val="0033A0"/>
                </a:solidFill>
                <a:latin typeface="Optima" pitchFamily="2" charset="0"/>
                <a:cs typeface="Arial" panose="020B0604020202020204" pitchFamily="34" charset="0"/>
              </a:rPr>
              <a:t> – </a:t>
            </a:r>
            <a:r>
              <a:rPr lang="en-GB" sz="2400" dirty="0">
                <a:solidFill>
                  <a:srgbClr val="0033A0"/>
                </a:solidFill>
                <a:latin typeface="Optima" pitchFamily="2" charset="0"/>
                <a:cs typeface="Arial" panose="020B0604020202020204" pitchFamily="34" charset="0"/>
              </a:rPr>
              <a:t>Setup</a:t>
            </a:r>
          </a:p>
        </p:txBody>
      </p:sp>
      <p:pic>
        <p:nvPicPr>
          <p:cNvPr id="6" name="Picture 5" descr="A room with computers and electronics&#10;&#10;AI-generated content may be incorrect.">
            <a:extLst>
              <a:ext uri="{FF2B5EF4-FFF2-40B4-BE49-F238E27FC236}">
                <a16:creationId xmlns:a16="http://schemas.microsoft.com/office/drawing/2014/main" id="{3CB4788C-0C13-5E73-0706-30433C0880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50" y="1079335"/>
            <a:ext cx="7499349" cy="5624512"/>
          </a:xfrm>
          <a:prstGeom prst="rect">
            <a:avLst/>
          </a:prstGeom>
        </p:spPr>
      </p:pic>
      <p:pic>
        <p:nvPicPr>
          <p:cNvPr id="8" name="Picture 7" descr="A close up of a machine&#10;&#10;AI-generated content may be incorrect.">
            <a:extLst>
              <a:ext uri="{FF2B5EF4-FFF2-40B4-BE49-F238E27FC236}">
                <a16:creationId xmlns:a16="http://schemas.microsoft.com/office/drawing/2014/main" id="{B6BAEA1A-3E84-F820-45B3-6972C20C05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203017" y="1784714"/>
            <a:ext cx="5621866" cy="4216400"/>
          </a:xfrm>
          <a:prstGeom prst="rect">
            <a:avLst/>
          </a:prstGeom>
        </p:spPr>
      </p:pic>
      <p:sp>
        <p:nvSpPr>
          <p:cNvPr id="9" name="TextBox 8">
            <a:extLst>
              <a:ext uri="{FF2B5EF4-FFF2-40B4-BE49-F238E27FC236}">
                <a16:creationId xmlns:a16="http://schemas.microsoft.com/office/drawing/2014/main" id="{834085C2-1835-3886-D011-0A2DB1A38AA4}"/>
              </a:ext>
            </a:extLst>
          </p:cNvPr>
          <p:cNvSpPr txBox="1"/>
          <p:nvPr/>
        </p:nvSpPr>
        <p:spPr>
          <a:xfrm>
            <a:off x="4600547" y="5018943"/>
            <a:ext cx="874667" cy="338554"/>
          </a:xfrm>
          <a:prstGeom prst="rect">
            <a:avLst/>
          </a:prstGeom>
          <a:solidFill>
            <a:schemeClr val="bg1"/>
          </a:solidFill>
        </p:spPr>
        <p:txBody>
          <a:bodyPr wrap="square" rtlCol="0">
            <a:spAutoFit/>
          </a:bodyPr>
          <a:lstStyle/>
          <a:p>
            <a:pPr algn="ctr"/>
            <a:r>
              <a:rPr lang="en-US" sz="1600" b="1" dirty="0">
                <a:latin typeface="+mj-lt"/>
              </a:rPr>
              <a:t>VNA</a:t>
            </a:r>
            <a:endParaRPr lang="en-GB" sz="1600" b="1" dirty="0">
              <a:latin typeface="+mj-lt"/>
            </a:endParaRPr>
          </a:p>
        </p:txBody>
      </p:sp>
      <p:sp>
        <p:nvSpPr>
          <p:cNvPr id="10" name="TextBox 9">
            <a:extLst>
              <a:ext uri="{FF2B5EF4-FFF2-40B4-BE49-F238E27FC236}">
                <a16:creationId xmlns:a16="http://schemas.microsoft.com/office/drawing/2014/main" id="{2639F6B1-9617-1FE5-1364-F5113F872AC2}"/>
              </a:ext>
            </a:extLst>
          </p:cNvPr>
          <p:cNvSpPr txBox="1"/>
          <p:nvPr/>
        </p:nvSpPr>
        <p:spPr>
          <a:xfrm>
            <a:off x="5601794" y="2784044"/>
            <a:ext cx="988411" cy="584775"/>
          </a:xfrm>
          <a:prstGeom prst="rect">
            <a:avLst/>
          </a:prstGeom>
          <a:solidFill>
            <a:schemeClr val="bg1"/>
          </a:solidFill>
        </p:spPr>
        <p:txBody>
          <a:bodyPr wrap="square" rtlCol="0">
            <a:spAutoFit/>
          </a:bodyPr>
          <a:lstStyle/>
          <a:p>
            <a:pPr algn="ctr"/>
            <a:r>
              <a:rPr lang="en-US" sz="1600" b="1" dirty="0">
                <a:latin typeface="+mj-lt"/>
              </a:rPr>
              <a:t>X-ray machine</a:t>
            </a:r>
            <a:endParaRPr lang="en-GB" sz="1600" b="1" dirty="0">
              <a:latin typeface="+mj-lt"/>
            </a:endParaRPr>
          </a:p>
        </p:txBody>
      </p:sp>
      <p:sp>
        <p:nvSpPr>
          <p:cNvPr id="11" name="TextBox 10">
            <a:extLst>
              <a:ext uri="{FF2B5EF4-FFF2-40B4-BE49-F238E27FC236}">
                <a16:creationId xmlns:a16="http://schemas.microsoft.com/office/drawing/2014/main" id="{2DA1EB0B-ABC0-8C1F-DF9F-81535269DC18}"/>
              </a:ext>
            </a:extLst>
          </p:cNvPr>
          <p:cNvSpPr txBox="1"/>
          <p:nvPr/>
        </p:nvSpPr>
        <p:spPr>
          <a:xfrm>
            <a:off x="3208939" y="5165860"/>
            <a:ext cx="874667" cy="584775"/>
          </a:xfrm>
          <a:prstGeom prst="rect">
            <a:avLst/>
          </a:prstGeom>
          <a:solidFill>
            <a:schemeClr val="bg1"/>
          </a:solidFill>
        </p:spPr>
        <p:txBody>
          <a:bodyPr wrap="square" rtlCol="0">
            <a:spAutoFit/>
          </a:bodyPr>
          <a:lstStyle/>
          <a:p>
            <a:pPr algn="ctr"/>
            <a:r>
              <a:rPr lang="en-US" sz="1600" b="1" dirty="0">
                <a:latin typeface="+mj-lt"/>
              </a:rPr>
              <a:t>Optical</a:t>
            </a:r>
          </a:p>
          <a:p>
            <a:pPr algn="ctr"/>
            <a:r>
              <a:rPr lang="en-US" sz="1600" b="1" dirty="0">
                <a:latin typeface="+mj-lt"/>
              </a:rPr>
              <a:t>switch</a:t>
            </a:r>
            <a:endParaRPr lang="en-GB" sz="1600" b="1" dirty="0">
              <a:latin typeface="+mj-lt"/>
            </a:endParaRPr>
          </a:p>
        </p:txBody>
      </p:sp>
      <p:sp>
        <p:nvSpPr>
          <p:cNvPr id="12" name="TextBox 11">
            <a:extLst>
              <a:ext uri="{FF2B5EF4-FFF2-40B4-BE49-F238E27FC236}">
                <a16:creationId xmlns:a16="http://schemas.microsoft.com/office/drawing/2014/main" id="{A7E425CC-E986-0F0D-667E-0D6CE300625F}"/>
              </a:ext>
            </a:extLst>
          </p:cNvPr>
          <p:cNvSpPr txBox="1"/>
          <p:nvPr/>
        </p:nvSpPr>
        <p:spPr>
          <a:xfrm>
            <a:off x="3736974" y="4647805"/>
            <a:ext cx="1546673" cy="338554"/>
          </a:xfrm>
          <a:prstGeom prst="rect">
            <a:avLst/>
          </a:prstGeom>
          <a:solidFill>
            <a:schemeClr val="bg1"/>
          </a:solidFill>
        </p:spPr>
        <p:txBody>
          <a:bodyPr wrap="square" rtlCol="0">
            <a:spAutoFit/>
          </a:bodyPr>
          <a:lstStyle/>
          <a:p>
            <a:pPr algn="ctr"/>
            <a:r>
              <a:rPr lang="en-US" sz="1600" b="1" dirty="0">
                <a:latin typeface="+mj-lt"/>
              </a:rPr>
              <a:t>Power supplies</a:t>
            </a:r>
            <a:endParaRPr lang="en-GB" sz="1600" b="1" dirty="0">
              <a:latin typeface="+mj-lt"/>
            </a:endParaRPr>
          </a:p>
        </p:txBody>
      </p:sp>
      <p:sp>
        <p:nvSpPr>
          <p:cNvPr id="13" name="TextBox 12">
            <a:extLst>
              <a:ext uri="{FF2B5EF4-FFF2-40B4-BE49-F238E27FC236}">
                <a16:creationId xmlns:a16="http://schemas.microsoft.com/office/drawing/2014/main" id="{2F2FD803-A6BE-8EC9-4AF7-D496CAFD50E9}"/>
              </a:ext>
            </a:extLst>
          </p:cNvPr>
          <p:cNvSpPr txBox="1"/>
          <p:nvPr/>
        </p:nvSpPr>
        <p:spPr>
          <a:xfrm>
            <a:off x="3610865" y="4077493"/>
            <a:ext cx="1394272" cy="338554"/>
          </a:xfrm>
          <a:prstGeom prst="rect">
            <a:avLst/>
          </a:prstGeom>
          <a:solidFill>
            <a:schemeClr val="bg1"/>
          </a:solidFill>
        </p:spPr>
        <p:txBody>
          <a:bodyPr wrap="square" rtlCol="0">
            <a:spAutoFit/>
          </a:bodyPr>
          <a:lstStyle/>
          <a:p>
            <a:pPr algn="ctr"/>
            <a:r>
              <a:rPr lang="en-US" sz="1600" b="1" dirty="0" err="1">
                <a:latin typeface="+mj-lt"/>
              </a:rPr>
              <a:t>Sourcemeters</a:t>
            </a:r>
            <a:endParaRPr lang="en-GB" sz="1600" b="1" dirty="0">
              <a:latin typeface="+mj-lt"/>
            </a:endParaRPr>
          </a:p>
        </p:txBody>
      </p:sp>
      <p:sp>
        <p:nvSpPr>
          <p:cNvPr id="14" name="TextBox 13">
            <a:extLst>
              <a:ext uri="{FF2B5EF4-FFF2-40B4-BE49-F238E27FC236}">
                <a16:creationId xmlns:a16="http://schemas.microsoft.com/office/drawing/2014/main" id="{3B77B695-0CAA-AA13-B26C-DFAF8484DAAA}"/>
              </a:ext>
            </a:extLst>
          </p:cNvPr>
          <p:cNvSpPr txBox="1"/>
          <p:nvPr/>
        </p:nvSpPr>
        <p:spPr>
          <a:xfrm>
            <a:off x="173639" y="5240056"/>
            <a:ext cx="1382111" cy="1077218"/>
          </a:xfrm>
          <a:prstGeom prst="rect">
            <a:avLst/>
          </a:prstGeom>
          <a:solidFill>
            <a:schemeClr val="bg1"/>
          </a:solidFill>
        </p:spPr>
        <p:txBody>
          <a:bodyPr wrap="square" rtlCol="0">
            <a:spAutoFit/>
          </a:bodyPr>
          <a:lstStyle/>
          <a:p>
            <a:pPr algn="ctr"/>
            <a:r>
              <a:rPr lang="en-US" sz="1600" b="1" dirty="0">
                <a:latin typeface="+mj-lt"/>
              </a:rPr>
              <a:t>O-band laser</a:t>
            </a:r>
          </a:p>
          <a:p>
            <a:pPr algn="ctr"/>
            <a:r>
              <a:rPr lang="en-US" sz="1600" b="1" dirty="0">
                <a:latin typeface="+mj-lt"/>
              </a:rPr>
              <a:t>+</a:t>
            </a:r>
          </a:p>
          <a:p>
            <a:pPr algn="ctr"/>
            <a:r>
              <a:rPr lang="en-US" sz="1600" b="1" dirty="0">
                <a:latin typeface="+mj-lt"/>
              </a:rPr>
              <a:t>Optical power meter</a:t>
            </a:r>
            <a:endParaRPr lang="en-GB" sz="1600" b="1" dirty="0">
              <a:latin typeface="+mj-lt"/>
            </a:endParaRPr>
          </a:p>
        </p:txBody>
      </p:sp>
      <p:sp>
        <p:nvSpPr>
          <p:cNvPr id="15" name="TextBox 14">
            <a:extLst>
              <a:ext uri="{FF2B5EF4-FFF2-40B4-BE49-F238E27FC236}">
                <a16:creationId xmlns:a16="http://schemas.microsoft.com/office/drawing/2014/main" id="{55984410-0B91-4B0F-186F-144B3766F858}"/>
              </a:ext>
            </a:extLst>
          </p:cNvPr>
          <p:cNvSpPr txBox="1"/>
          <p:nvPr/>
        </p:nvSpPr>
        <p:spPr>
          <a:xfrm>
            <a:off x="173639" y="3599203"/>
            <a:ext cx="1382111" cy="584775"/>
          </a:xfrm>
          <a:prstGeom prst="rect">
            <a:avLst/>
          </a:prstGeom>
          <a:solidFill>
            <a:schemeClr val="bg1"/>
          </a:solidFill>
        </p:spPr>
        <p:txBody>
          <a:bodyPr wrap="square" rtlCol="0">
            <a:spAutoFit/>
          </a:bodyPr>
          <a:lstStyle/>
          <a:p>
            <a:pPr algn="ctr"/>
            <a:r>
              <a:rPr lang="en-US" sz="1600" b="1" dirty="0">
                <a:latin typeface="+mj-lt"/>
              </a:rPr>
              <a:t>Polarization controller</a:t>
            </a:r>
            <a:endParaRPr lang="en-GB" sz="1600" b="1" dirty="0">
              <a:latin typeface="+mj-lt"/>
            </a:endParaRPr>
          </a:p>
        </p:txBody>
      </p:sp>
    </p:spTree>
    <p:extLst>
      <p:ext uri="{BB962C8B-B14F-4D97-AF65-F5344CB8AC3E}">
        <p14:creationId xmlns:p14="http://schemas.microsoft.com/office/powerpoint/2010/main" val="2034218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48462A-D13D-8CD6-A295-0C4DCF1C136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8751060-425B-A889-96CB-DB84C4A09CC4}"/>
              </a:ext>
            </a:extLst>
          </p:cNvPr>
          <p:cNvSpPr txBox="1"/>
          <p:nvPr/>
        </p:nvSpPr>
        <p:spPr>
          <a:xfrm>
            <a:off x="321677" y="154153"/>
            <a:ext cx="4683460" cy="461665"/>
          </a:xfrm>
          <a:prstGeom prst="rect">
            <a:avLst/>
          </a:prstGeom>
          <a:noFill/>
        </p:spPr>
        <p:txBody>
          <a:bodyPr wrap="square" rtlCol="0" anchor="ctr">
            <a:spAutoFit/>
          </a:bodyPr>
          <a:lstStyle/>
          <a:p>
            <a:r>
              <a:rPr lang="en-US" sz="2400" b="1" dirty="0">
                <a:solidFill>
                  <a:srgbClr val="0033A0"/>
                </a:solidFill>
                <a:latin typeface="Optima" pitchFamily="2" charset="0"/>
                <a:cs typeface="Arial" panose="020B0604020202020204" pitchFamily="34" charset="0"/>
              </a:rPr>
              <a:t>Static X-ray Test</a:t>
            </a:r>
            <a:r>
              <a:rPr lang="en-GB" sz="2400" b="1" dirty="0">
                <a:solidFill>
                  <a:srgbClr val="0033A0"/>
                </a:solidFill>
                <a:latin typeface="Optima" pitchFamily="2" charset="0"/>
                <a:cs typeface="Arial" panose="020B0604020202020204" pitchFamily="34" charset="0"/>
              </a:rPr>
              <a:t> – </a:t>
            </a:r>
            <a:r>
              <a:rPr lang="en-GB" sz="2400" dirty="0">
                <a:solidFill>
                  <a:srgbClr val="0033A0"/>
                </a:solidFill>
                <a:latin typeface="Optima" pitchFamily="2" charset="0"/>
                <a:cs typeface="Arial" panose="020B0604020202020204" pitchFamily="34" charset="0"/>
              </a:rPr>
              <a:t>IVs pre-</a:t>
            </a:r>
            <a:r>
              <a:rPr lang="en-GB" sz="2400" dirty="0" err="1">
                <a:solidFill>
                  <a:srgbClr val="0033A0"/>
                </a:solidFill>
                <a:latin typeface="Optima" pitchFamily="2" charset="0"/>
                <a:cs typeface="Arial" panose="020B0604020202020204" pitchFamily="34" charset="0"/>
              </a:rPr>
              <a:t>irrad</a:t>
            </a:r>
            <a:endParaRPr lang="en-GB" sz="2400" dirty="0">
              <a:solidFill>
                <a:srgbClr val="0033A0"/>
              </a:solidFill>
              <a:latin typeface="Optima" pitchFamily="2" charset="0"/>
              <a:cs typeface="Arial" panose="020B0604020202020204" pitchFamily="34" charset="0"/>
            </a:endParaRPr>
          </a:p>
        </p:txBody>
      </p:sp>
      <p:pic>
        <p:nvPicPr>
          <p:cNvPr id="2" name="Picture 1">
            <a:extLst>
              <a:ext uri="{FF2B5EF4-FFF2-40B4-BE49-F238E27FC236}">
                <a16:creationId xmlns:a16="http://schemas.microsoft.com/office/drawing/2014/main" id="{C72DABF8-884B-3EE0-AB91-43B5E0C3E45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269000"/>
            <a:ext cx="5900858" cy="4320000"/>
          </a:xfrm>
          <a:prstGeom prst="rect">
            <a:avLst/>
          </a:prstGeom>
          <a:noFill/>
          <a:ln>
            <a:noFill/>
          </a:ln>
        </p:spPr>
      </p:pic>
      <p:pic>
        <p:nvPicPr>
          <p:cNvPr id="3" name="Picture 2">
            <a:extLst>
              <a:ext uri="{FF2B5EF4-FFF2-40B4-BE49-F238E27FC236}">
                <a16:creationId xmlns:a16="http://schemas.microsoft.com/office/drawing/2014/main" id="{C1627659-7A76-19F7-F57E-C7B3C583930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6424" y="1269000"/>
            <a:ext cx="5889083" cy="4320000"/>
          </a:xfrm>
          <a:prstGeom prst="rect">
            <a:avLst/>
          </a:prstGeom>
          <a:noFill/>
          <a:ln>
            <a:noFill/>
          </a:ln>
        </p:spPr>
      </p:pic>
    </p:spTree>
    <p:extLst>
      <p:ext uri="{BB962C8B-B14F-4D97-AF65-F5344CB8AC3E}">
        <p14:creationId xmlns:p14="http://schemas.microsoft.com/office/powerpoint/2010/main" val="518484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A6537-0DFE-E80C-BEDF-486A7D708F4C}"/>
            </a:ext>
          </a:extLst>
        </p:cNvPr>
        <p:cNvGrpSpPr/>
        <p:nvPr/>
      </p:nvGrpSpPr>
      <p:grpSpPr>
        <a:xfrm>
          <a:off x="0" y="0"/>
          <a:ext cx="0" cy="0"/>
          <a:chOff x="0" y="0"/>
          <a:chExt cx="0" cy="0"/>
        </a:xfrm>
      </p:grpSpPr>
      <p:pic>
        <p:nvPicPr>
          <p:cNvPr id="57" name="Picture 56" descr="A blue and grey machine&#10;&#10;AI-generated content may be incorrect.">
            <a:extLst>
              <a:ext uri="{FF2B5EF4-FFF2-40B4-BE49-F238E27FC236}">
                <a16:creationId xmlns:a16="http://schemas.microsoft.com/office/drawing/2014/main" id="{9F5C9312-20F0-7ACD-9643-2EEE11B27C2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rot="1811810" flipH="1">
            <a:off x="1835188" y="4051759"/>
            <a:ext cx="6586598" cy="4037829"/>
          </a:xfrm>
          <a:custGeom>
            <a:avLst/>
            <a:gdLst>
              <a:gd name="connsiteX0" fmla="*/ 6784554 w 6784554"/>
              <a:gd name="connsiteY0" fmla="*/ 0 h 4159183"/>
              <a:gd name="connsiteX1" fmla="*/ 0 w 6784554"/>
              <a:gd name="connsiteY1" fmla="*/ 0 h 4159183"/>
              <a:gd name="connsiteX2" fmla="*/ 0 w 6784554"/>
              <a:gd name="connsiteY2" fmla="*/ 1046593 h 4159183"/>
              <a:gd name="connsiteX3" fmla="*/ 5348645 w 6784554"/>
              <a:gd name="connsiteY3" fmla="*/ 4159183 h 4159183"/>
              <a:gd name="connsiteX4" fmla="*/ 6784554 w 6784554"/>
              <a:gd name="connsiteY4" fmla="*/ 4159183 h 4159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4554" h="4159183">
                <a:moveTo>
                  <a:pt x="6784554" y="0"/>
                </a:moveTo>
                <a:lnTo>
                  <a:pt x="0" y="0"/>
                </a:lnTo>
                <a:lnTo>
                  <a:pt x="0" y="1046593"/>
                </a:lnTo>
                <a:lnTo>
                  <a:pt x="5348645" y="4159183"/>
                </a:lnTo>
                <a:lnTo>
                  <a:pt x="6784554" y="4159183"/>
                </a:lnTo>
                <a:close/>
              </a:path>
            </a:pathLst>
          </a:custGeom>
        </p:spPr>
      </p:pic>
      <p:sp>
        <p:nvSpPr>
          <p:cNvPr id="2" name="Slide Number Placeholder 1">
            <a:extLst>
              <a:ext uri="{FF2B5EF4-FFF2-40B4-BE49-F238E27FC236}">
                <a16:creationId xmlns:a16="http://schemas.microsoft.com/office/drawing/2014/main" id="{8C75F877-34AB-3236-2772-5816C2520F2B}"/>
              </a:ext>
            </a:extLst>
          </p:cNvPr>
          <p:cNvSpPr>
            <a:spLocks noGrp="1"/>
          </p:cNvSpPr>
          <p:nvPr>
            <p:ph type="sldNum" sz="quarter" idx="12"/>
          </p:nvPr>
        </p:nvSpPr>
        <p:spPr/>
        <p:txBody>
          <a:bodyPr/>
          <a:lstStyle/>
          <a:p>
            <a:fld id="{59709E1C-D83F-42E7-A6F5-DF9CE2C2511D}" type="slidenum">
              <a:rPr lang="en-GB" sz="1200" smtClean="0">
                <a:solidFill>
                  <a:srgbClr val="0033A0"/>
                </a:solidFill>
                <a:latin typeface="+mj-lt"/>
              </a:rPr>
              <a:t>4</a:t>
            </a:fld>
            <a:endParaRPr lang="en-GB" sz="1200" dirty="0">
              <a:solidFill>
                <a:srgbClr val="0033A0"/>
              </a:solidFill>
              <a:latin typeface="+mj-lt"/>
            </a:endParaRPr>
          </a:p>
        </p:txBody>
      </p:sp>
      <p:sp>
        <p:nvSpPr>
          <p:cNvPr id="3" name="TextBox 2">
            <a:extLst>
              <a:ext uri="{FF2B5EF4-FFF2-40B4-BE49-F238E27FC236}">
                <a16:creationId xmlns:a16="http://schemas.microsoft.com/office/drawing/2014/main" id="{53B18900-E268-5F99-5034-191A73DED4D7}"/>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Introduction </a:t>
            </a:r>
            <a:r>
              <a:rPr lang="en-GB" sz="2400" dirty="0">
                <a:solidFill>
                  <a:srgbClr val="0033A0"/>
                </a:solidFill>
                <a:latin typeface="Optima" pitchFamily="2" charset="0"/>
                <a:cs typeface="Arial" panose="020B0604020202020204" pitchFamily="34" charset="0"/>
              </a:rPr>
              <a:t>– Silicon Photonics for High-Energy Physics</a:t>
            </a:r>
            <a:endParaRPr lang="en-GB" sz="2400" b="1" dirty="0">
              <a:solidFill>
                <a:srgbClr val="0033A0"/>
              </a:solidFill>
              <a:latin typeface="Optima" pitchFamily="2"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7CDF6C91-FF12-E693-D2AB-E3E39C1ABF89}"/>
              </a:ext>
            </a:extLst>
          </p:cNvPr>
          <p:cNvSpPr/>
          <p:nvPr/>
        </p:nvSpPr>
        <p:spPr>
          <a:xfrm>
            <a:off x="333006" y="1759284"/>
            <a:ext cx="3395994" cy="3905047"/>
          </a:xfrm>
          <a:prstGeom prst="roundRect">
            <a:avLst/>
          </a:prstGeom>
          <a:solidFill>
            <a:srgbClr val="EBF1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5F69416-CD75-16AA-9F73-D4DD987FEC6C}"/>
              </a:ext>
            </a:extLst>
          </p:cNvPr>
          <p:cNvSpPr txBox="1"/>
          <p:nvPr/>
        </p:nvSpPr>
        <p:spPr>
          <a:xfrm>
            <a:off x="579133" y="1188518"/>
            <a:ext cx="2994918" cy="400110"/>
          </a:xfrm>
          <a:prstGeom prst="rect">
            <a:avLst/>
          </a:prstGeom>
          <a:noFill/>
          <a:effectLst/>
        </p:spPr>
        <p:txBody>
          <a:bodyPr wrap="square" rtlCol="0" anchor="ctr">
            <a:spAutoFit/>
          </a:bodyPr>
          <a:lstStyle/>
          <a:p>
            <a:r>
              <a:rPr lang="en-US" sz="2000" b="1" dirty="0">
                <a:latin typeface="+mj-lt"/>
                <a:ea typeface="Verdana" panose="020B0604030504040204" pitchFamily="34" charset="0"/>
                <a:cs typeface="Tahoma" panose="020B0604030504040204" pitchFamily="34" charset="0"/>
              </a:rPr>
              <a:t>Silicon Photonics</a:t>
            </a:r>
          </a:p>
        </p:txBody>
      </p:sp>
      <p:pic>
        <p:nvPicPr>
          <p:cNvPr id="18" name="Graphic 17" descr="Checkmark with solid fill">
            <a:extLst>
              <a:ext uri="{FF2B5EF4-FFF2-40B4-BE49-F238E27FC236}">
                <a16:creationId xmlns:a16="http://schemas.microsoft.com/office/drawing/2014/main" id="{D9A8C553-B8A6-610D-0A98-7121632F367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2187" y="2083111"/>
            <a:ext cx="288000" cy="288000"/>
          </a:xfrm>
          <a:prstGeom prst="rect">
            <a:avLst/>
          </a:prstGeom>
        </p:spPr>
      </p:pic>
      <p:sp>
        <p:nvSpPr>
          <p:cNvPr id="19" name="TextBox 18">
            <a:extLst>
              <a:ext uri="{FF2B5EF4-FFF2-40B4-BE49-F238E27FC236}">
                <a16:creationId xmlns:a16="http://schemas.microsoft.com/office/drawing/2014/main" id="{FEF63524-7826-0504-2D2B-3DD618D1DF77}"/>
              </a:ext>
            </a:extLst>
          </p:cNvPr>
          <p:cNvSpPr txBox="1"/>
          <p:nvPr/>
        </p:nvSpPr>
        <p:spPr>
          <a:xfrm>
            <a:off x="1005184" y="1903944"/>
            <a:ext cx="2723816" cy="646331"/>
          </a:xfrm>
          <a:prstGeom prst="rect">
            <a:avLst/>
          </a:prstGeom>
          <a:noFill/>
          <a:effectLst/>
        </p:spPr>
        <p:txBody>
          <a:bodyPr wrap="square" rtlCol="0" anchor="ctr">
            <a:spAutoFit/>
          </a:bodyPr>
          <a:lstStyle>
            <a:defPPr>
              <a:defRPr lang="en-US"/>
            </a:defPPr>
            <a:lvl1pPr>
              <a:defRPr>
                <a:solidFill>
                  <a:srgbClr val="0033A0"/>
                </a:solidFill>
                <a:latin typeface="Optima" pitchFamily="2" charset="0"/>
                <a:cs typeface="Arial" panose="020B0604020202020204" pitchFamily="34" charset="0"/>
              </a:defRPr>
            </a:lvl1pPr>
          </a:lstStyle>
          <a:p>
            <a:r>
              <a:rPr lang="en-US" dirty="0">
                <a:solidFill>
                  <a:schemeClr val="tx1"/>
                </a:solidFill>
              </a:rPr>
              <a:t>High-speed data transmission</a:t>
            </a:r>
          </a:p>
        </p:txBody>
      </p:sp>
      <p:pic>
        <p:nvPicPr>
          <p:cNvPr id="20" name="Graphic 19" descr="Checkmark with solid fill">
            <a:extLst>
              <a:ext uri="{FF2B5EF4-FFF2-40B4-BE49-F238E27FC236}">
                <a16:creationId xmlns:a16="http://schemas.microsoft.com/office/drawing/2014/main" id="{D04F45C7-3AA0-5897-84E1-F8C79FCB0CB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3440" y="2885670"/>
            <a:ext cx="288000" cy="288000"/>
          </a:xfrm>
          <a:prstGeom prst="rect">
            <a:avLst/>
          </a:prstGeom>
        </p:spPr>
      </p:pic>
      <p:sp>
        <p:nvSpPr>
          <p:cNvPr id="21" name="TextBox 20">
            <a:extLst>
              <a:ext uri="{FF2B5EF4-FFF2-40B4-BE49-F238E27FC236}">
                <a16:creationId xmlns:a16="http://schemas.microsoft.com/office/drawing/2014/main" id="{64C4FCE2-84D9-6A1E-886D-FBAB1E5811B2}"/>
              </a:ext>
            </a:extLst>
          </p:cNvPr>
          <p:cNvSpPr txBox="1"/>
          <p:nvPr/>
        </p:nvSpPr>
        <p:spPr>
          <a:xfrm>
            <a:off x="1006437" y="2845003"/>
            <a:ext cx="2722563" cy="369332"/>
          </a:xfrm>
          <a:prstGeom prst="rect">
            <a:avLst/>
          </a:prstGeom>
          <a:noFill/>
          <a:effectLst/>
        </p:spPr>
        <p:txBody>
          <a:bodyPr wrap="square" rtlCol="0" anchor="ctr">
            <a:spAutoFit/>
          </a:bodyPr>
          <a:lstStyle>
            <a:defPPr>
              <a:defRPr lang="en-US"/>
            </a:defPPr>
            <a:lvl1pPr>
              <a:defRPr>
                <a:solidFill>
                  <a:srgbClr val="0033A0"/>
                </a:solidFill>
                <a:latin typeface="Optima" pitchFamily="2" charset="0"/>
                <a:cs typeface="Arial" panose="020B0604020202020204" pitchFamily="34" charset="0"/>
              </a:defRPr>
            </a:lvl1pPr>
          </a:lstStyle>
          <a:p>
            <a:r>
              <a:rPr lang="en-US" dirty="0">
                <a:solidFill>
                  <a:schemeClr val="tx1"/>
                </a:solidFill>
              </a:rPr>
              <a:t>Low mass</a:t>
            </a:r>
          </a:p>
        </p:txBody>
      </p:sp>
      <p:pic>
        <p:nvPicPr>
          <p:cNvPr id="22" name="Graphic 21" descr="Checkmark with solid fill">
            <a:extLst>
              <a:ext uri="{FF2B5EF4-FFF2-40B4-BE49-F238E27FC236}">
                <a16:creationId xmlns:a16="http://schemas.microsoft.com/office/drawing/2014/main" id="{8083F026-052C-CE67-6950-4FB9C928D17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2187" y="3536039"/>
            <a:ext cx="288000" cy="288000"/>
          </a:xfrm>
          <a:prstGeom prst="rect">
            <a:avLst/>
          </a:prstGeom>
        </p:spPr>
      </p:pic>
      <p:sp>
        <p:nvSpPr>
          <p:cNvPr id="23" name="TextBox 22">
            <a:extLst>
              <a:ext uri="{FF2B5EF4-FFF2-40B4-BE49-F238E27FC236}">
                <a16:creationId xmlns:a16="http://schemas.microsoft.com/office/drawing/2014/main" id="{B1C77E58-7FE9-3FAF-B34C-774AD7D3D269}"/>
              </a:ext>
            </a:extLst>
          </p:cNvPr>
          <p:cNvSpPr txBox="1"/>
          <p:nvPr/>
        </p:nvSpPr>
        <p:spPr>
          <a:xfrm>
            <a:off x="1005184" y="3495372"/>
            <a:ext cx="2722563" cy="369332"/>
          </a:xfrm>
          <a:prstGeom prst="rect">
            <a:avLst/>
          </a:prstGeom>
          <a:noFill/>
          <a:effectLst/>
        </p:spPr>
        <p:txBody>
          <a:bodyPr wrap="square" rtlCol="0" anchor="ctr">
            <a:spAutoFit/>
          </a:bodyPr>
          <a:lstStyle>
            <a:defPPr>
              <a:defRPr lang="en-US"/>
            </a:defPPr>
            <a:lvl1pPr>
              <a:defRPr>
                <a:solidFill>
                  <a:srgbClr val="0033A0"/>
                </a:solidFill>
                <a:latin typeface="Optima" pitchFamily="2" charset="0"/>
                <a:cs typeface="Arial" panose="020B0604020202020204" pitchFamily="34" charset="0"/>
              </a:defRPr>
            </a:lvl1pPr>
          </a:lstStyle>
          <a:p>
            <a:r>
              <a:rPr lang="en-US" dirty="0">
                <a:solidFill>
                  <a:schemeClr val="tx1"/>
                </a:solidFill>
              </a:rPr>
              <a:t>Low power consumption</a:t>
            </a:r>
          </a:p>
        </p:txBody>
      </p:sp>
      <p:pic>
        <p:nvPicPr>
          <p:cNvPr id="24" name="Graphic 23" descr="Question Mark with solid fill">
            <a:extLst>
              <a:ext uri="{FF2B5EF4-FFF2-40B4-BE49-F238E27FC236}">
                <a16:creationId xmlns:a16="http://schemas.microsoft.com/office/drawing/2014/main" id="{8959FBAA-EAA0-E26A-30F4-5E5B035BE54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582187" y="5110889"/>
            <a:ext cx="288000" cy="288000"/>
          </a:xfrm>
          <a:prstGeom prst="rect">
            <a:avLst/>
          </a:prstGeom>
        </p:spPr>
      </p:pic>
      <p:sp>
        <p:nvSpPr>
          <p:cNvPr id="25" name="TextBox 24">
            <a:extLst>
              <a:ext uri="{FF2B5EF4-FFF2-40B4-BE49-F238E27FC236}">
                <a16:creationId xmlns:a16="http://schemas.microsoft.com/office/drawing/2014/main" id="{2E4494EE-FF70-3919-E983-BABCA03676CF}"/>
              </a:ext>
            </a:extLst>
          </p:cNvPr>
          <p:cNvSpPr txBox="1"/>
          <p:nvPr/>
        </p:nvSpPr>
        <p:spPr>
          <a:xfrm>
            <a:off x="1005184" y="5070222"/>
            <a:ext cx="2722563" cy="369332"/>
          </a:xfrm>
          <a:prstGeom prst="rect">
            <a:avLst/>
          </a:prstGeom>
          <a:noFill/>
          <a:effectLst/>
        </p:spPr>
        <p:txBody>
          <a:bodyPr wrap="square" rtlCol="0" anchor="ctr">
            <a:spAutoFit/>
          </a:bodyPr>
          <a:lstStyle>
            <a:defPPr>
              <a:defRPr lang="en-US"/>
            </a:defPPr>
            <a:lvl1pPr>
              <a:defRPr>
                <a:solidFill>
                  <a:srgbClr val="0033A0"/>
                </a:solidFill>
                <a:latin typeface="Optima" pitchFamily="2" charset="0"/>
                <a:cs typeface="Arial" panose="020B0604020202020204" pitchFamily="34" charset="0"/>
              </a:defRPr>
            </a:lvl1pPr>
          </a:lstStyle>
          <a:p>
            <a:r>
              <a:rPr lang="en-US" dirty="0">
                <a:solidFill>
                  <a:schemeClr val="tx1"/>
                </a:solidFill>
              </a:rPr>
              <a:t>Radiation hardness</a:t>
            </a:r>
          </a:p>
        </p:txBody>
      </p:sp>
      <p:pic>
        <p:nvPicPr>
          <p:cNvPr id="26" name="Graphic 25" descr="Checkmark with solid fill">
            <a:extLst>
              <a:ext uri="{FF2B5EF4-FFF2-40B4-BE49-F238E27FC236}">
                <a16:creationId xmlns:a16="http://schemas.microsoft.com/office/drawing/2014/main" id="{8A1323BF-DB6F-A931-3EDB-0D3CF5A1556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2187" y="4287742"/>
            <a:ext cx="288000" cy="288000"/>
          </a:xfrm>
          <a:prstGeom prst="rect">
            <a:avLst/>
          </a:prstGeom>
        </p:spPr>
      </p:pic>
      <p:sp>
        <p:nvSpPr>
          <p:cNvPr id="27" name="TextBox 26">
            <a:extLst>
              <a:ext uri="{FF2B5EF4-FFF2-40B4-BE49-F238E27FC236}">
                <a16:creationId xmlns:a16="http://schemas.microsoft.com/office/drawing/2014/main" id="{0E2933E8-403E-22A4-76E4-51EF48625F65}"/>
              </a:ext>
            </a:extLst>
          </p:cNvPr>
          <p:cNvSpPr txBox="1"/>
          <p:nvPr/>
        </p:nvSpPr>
        <p:spPr>
          <a:xfrm>
            <a:off x="1005184" y="4108575"/>
            <a:ext cx="2568867" cy="646331"/>
          </a:xfrm>
          <a:prstGeom prst="rect">
            <a:avLst/>
          </a:prstGeom>
          <a:noFill/>
          <a:effectLst/>
        </p:spPr>
        <p:txBody>
          <a:bodyPr wrap="square" rtlCol="0" anchor="ctr">
            <a:spAutoFit/>
          </a:bodyPr>
          <a:lstStyle>
            <a:defPPr>
              <a:defRPr lang="en-US"/>
            </a:defPPr>
            <a:lvl1pPr>
              <a:defRPr>
                <a:solidFill>
                  <a:srgbClr val="0033A0"/>
                </a:solidFill>
                <a:latin typeface="Optima" pitchFamily="2" charset="0"/>
                <a:cs typeface="Arial" panose="020B0604020202020204" pitchFamily="34" charset="0"/>
              </a:defRPr>
            </a:lvl1pPr>
          </a:lstStyle>
          <a:p>
            <a:r>
              <a:rPr lang="en-US" dirty="0">
                <a:solidFill>
                  <a:schemeClr val="tx1"/>
                </a:solidFill>
              </a:rPr>
              <a:t>CMOS compatible process flow </a:t>
            </a:r>
          </a:p>
        </p:txBody>
      </p:sp>
      <p:grpSp>
        <p:nvGrpSpPr>
          <p:cNvPr id="7" name="Group 6">
            <a:extLst>
              <a:ext uri="{FF2B5EF4-FFF2-40B4-BE49-F238E27FC236}">
                <a16:creationId xmlns:a16="http://schemas.microsoft.com/office/drawing/2014/main" id="{38771137-119A-20C6-97EC-61CE87FA14C4}"/>
              </a:ext>
            </a:extLst>
          </p:cNvPr>
          <p:cNvGrpSpPr/>
          <p:nvPr/>
        </p:nvGrpSpPr>
        <p:grpSpPr>
          <a:xfrm>
            <a:off x="5054283" y="977900"/>
            <a:ext cx="7074608" cy="4160938"/>
            <a:chOff x="4089402" y="1301750"/>
            <a:chExt cx="7769592" cy="4569693"/>
          </a:xfrm>
        </p:grpSpPr>
        <p:grpSp>
          <p:nvGrpSpPr>
            <p:cNvPr id="9" name="Group 8">
              <a:extLst>
                <a:ext uri="{FF2B5EF4-FFF2-40B4-BE49-F238E27FC236}">
                  <a16:creationId xmlns:a16="http://schemas.microsoft.com/office/drawing/2014/main" id="{4D3D90AC-57E9-A269-54E2-E658D224F172}"/>
                </a:ext>
              </a:extLst>
            </p:cNvPr>
            <p:cNvGrpSpPr/>
            <p:nvPr/>
          </p:nvGrpSpPr>
          <p:grpSpPr>
            <a:xfrm>
              <a:off x="4089402" y="1301750"/>
              <a:ext cx="7691563" cy="4569693"/>
              <a:chOff x="4089402" y="1301750"/>
              <a:chExt cx="7691563" cy="4569693"/>
            </a:xfrm>
          </p:grpSpPr>
          <p:grpSp>
            <p:nvGrpSpPr>
              <p:cNvPr id="5" name="Group 4">
                <a:extLst>
                  <a:ext uri="{FF2B5EF4-FFF2-40B4-BE49-F238E27FC236}">
                    <a16:creationId xmlns:a16="http://schemas.microsoft.com/office/drawing/2014/main" id="{8EE8EC92-5566-BE57-C173-A01162504817}"/>
                  </a:ext>
                </a:extLst>
              </p:cNvPr>
              <p:cNvGrpSpPr/>
              <p:nvPr/>
            </p:nvGrpSpPr>
            <p:grpSpPr>
              <a:xfrm>
                <a:off x="4089402" y="1301750"/>
                <a:ext cx="7691563" cy="4569693"/>
                <a:chOff x="4089402" y="1301750"/>
                <a:chExt cx="7691563" cy="4569693"/>
              </a:xfrm>
            </p:grpSpPr>
            <p:pic>
              <p:nvPicPr>
                <p:cNvPr id="6" name="Picture 5" descr="A computer screen with a keyboard and keypad&#10;&#10;AI-generated content may be incorrect.">
                  <a:extLst>
                    <a:ext uri="{FF2B5EF4-FFF2-40B4-BE49-F238E27FC236}">
                      <a16:creationId xmlns:a16="http://schemas.microsoft.com/office/drawing/2014/main" id="{9160E282-2393-B886-47E4-03D81EF1E576}"/>
                    </a:ext>
                  </a:extLst>
                </p:cNvPr>
                <p:cNvPicPr>
                  <a:picLocks noChangeAspect="1"/>
                </p:cNvPicPr>
                <p:nvPr/>
              </p:nvPicPr>
              <p:blipFill>
                <a:blip r:embed="rId7">
                  <a:extLst>
                    <a:ext uri="{28A0092B-C50C-407E-A947-70E740481C1C}">
                      <a14:useLocalDpi xmlns:a14="http://schemas.microsoft.com/office/drawing/2010/main" val="0"/>
                    </a:ext>
                  </a:extLst>
                </a:blip>
                <a:srcRect l="2685" t="22130" r="2870" b="21759"/>
                <a:stretch>
                  <a:fillRect/>
                </a:stretch>
              </p:blipFill>
              <p:spPr>
                <a:xfrm>
                  <a:off x="4089402" y="1301750"/>
                  <a:ext cx="7691563" cy="4569693"/>
                </a:xfrm>
                <a:prstGeom prst="rect">
                  <a:avLst/>
                </a:prstGeom>
              </p:spPr>
            </p:pic>
            <p:sp>
              <p:nvSpPr>
                <p:cNvPr id="4" name="Rectangle 3">
                  <a:extLst>
                    <a:ext uri="{FF2B5EF4-FFF2-40B4-BE49-F238E27FC236}">
                      <a16:creationId xmlns:a16="http://schemas.microsoft.com/office/drawing/2014/main" id="{0E5B3AAC-D38D-C308-2476-5EFD8FAE86D0}"/>
                    </a:ext>
                  </a:extLst>
                </p:cNvPr>
                <p:cNvSpPr/>
                <p:nvPr/>
              </p:nvSpPr>
              <p:spPr>
                <a:xfrm rot="1799366">
                  <a:off x="7949660" y="2914213"/>
                  <a:ext cx="2212021" cy="45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8" name="Straight Connector 7">
                <a:extLst>
                  <a:ext uri="{FF2B5EF4-FFF2-40B4-BE49-F238E27FC236}">
                    <a16:creationId xmlns:a16="http://schemas.microsoft.com/office/drawing/2014/main" id="{0150FBFA-A6E8-D1C2-A27F-E4F4241EA2E6}"/>
                  </a:ext>
                </a:extLst>
              </p:cNvPr>
              <p:cNvCxnSpPr>
                <a:cxnSpLocks/>
                <a:stCxn id="4" idx="1"/>
                <a:endCxn id="4" idx="3"/>
              </p:cNvCxnSpPr>
              <p:nvPr/>
            </p:nvCxnSpPr>
            <p:spPr>
              <a:xfrm>
                <a:off x="8097735" y="2384244"/>
                <a:ext cx="1915870" cy="1105658"/>
              </a:xfrm>
              <a:prstGeom prst="line">
                <a:avLst/>
              </a:prstGeom>
              <a:ln>
                <a:solidFill>
                  <a:srgbClr val="7D9DC6"/>
                </a:solidFill>
                <a:prstDash val="dash"/>
              </a:ln>
            </p:spPr>
            <p:style>
              <a:lnRef idx="1">
                <a:schemeClr val="dk1"/>
              </a:lnRef>
              <a:fillRef idx="0">
                <a:schemeClr val="dk1"/>
              </a:fillRef>
              <a:effectRef idx="0">
                <a:schemeClr val="dk1"/>
              </a:effectRef>
              <a:fontRef idx="minor">
                <a:schemeClr val="tx1"/>
              </a:fontRef>
            </p:style>
          </p:cxnSp>
        </p:grpSp>
        <p:sp>
          <p:nvSpPr>
            <p:cNvPr id="28" name="TextBox 18">
              <a:extLst>
                <a:ext uri="{FF2B5EF4-FFF2-40B4-BE49-F238E27FC236}">
                  <a16:creationId xmlns:a16="http://schemas.microsoft.com/office/drawing/2014/main" id="{A642882C-6193-784C-B5DF-EDEF581F2D62}"/>
                </a:ext>
              </a:extLst>
            </p:cNvPr>
            <p:cNvSpPr txBox="1"/>
            <p:nvPr/>
          </p:nvSpPr>
          <p:spPr>
            <a:xfrm>
              <a:off x="5313349" y="4378351"/>
              <a:ext cx="1466051" cy="338012"/>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1" u="none" strike="noStrike" kern="1200" cap="none" spc="0" baseline="0" dirty="0">
                  <a:solidFill>
                    <a:srgbClr val="181717"/>
                  </a:solidFill>
                  <a:uFillTx/>
                  <a:latin typeface="+mj-lt"/>
                </a:rPr>
                <a:t>Particle sensor</a:t>
              </a:r>
            </a:p>
          </p:txBody>
        </p:sp>
        <p:pic>
          <p:nvPicPr>
            <p:cNvPr id="29" name="Picture 28" descr="Radiation Free Living | The Natural Medicine Practice">
              <a:extLst>
                <a:ext uri="{FF2B5EF4-FFF2-40B4-BE49-F238E27FC236}">
                  <a16:creationId xmlns:a16="http://schemas.microsoft.com/office/drawing/2014/main" id="{EBC59BC5-33E8-A172-09DE-4A3E3BF09C04}"/>
                </a:ext>
              </a:extLst>
            </p:cNvPr>
            <p:cNvPicPr>
              <a:picLocks noChangeAspect="1"/>
            </p:cNvPicPr>
            <p:nvPr/>
          </p:nvPicPr>
          <p:blipFill>
            <a:blip r:embed="rId8"/>
            <a:srcRect/>
            <a:stretch>
              <a:fillRect/>
            </a:stretch>
          </p:blipFill>
          <p:spPr>
            <a:xfrm>
              <a:off x="11023390" y="3088870"/>
              <a:ext cx="548318" cy="545587"/>
            </a:xfrm>
            <a:prstGeom prst="rect">
              <a:avLst/>
            </a:prstGeom>
            <a:noFill/>
            <a:ln cap="flat">
              <a:noFill/>
            </a:ln>
          </p:spPr>
        </p:pic>
        <p:grpSp>
          <p:nvGrpSpPr>
            <p:cNvPr id="34" name="Group 33">
              <a:extLst>
                <a:ext uri="{FF2B5EF4-FFF2-40B4-BE49-F238E27FC236}">
                  <a16:creationId xmlns:a16="http://schemas.microsoft.com/office/drawing/2014/main" id="{8378518E-33C2-7120-2EE8-8E4399AAE54B}"/>
                </a:ext>
              </a:extLst>
            </p:cNvPr>
            <p:cNvGrpSpPr/>
            <p:nvPr/>
          </p:nvGrpSpPr>
          <p:grpSpPr>
            <a:xfrm>
              <a:off x="8106611" y="4778942"/>
              <a:ext cx="653763" cy="653763"/>
              <a:chOff x="8335211" y="4502398"/>
              <a:chExt cx="653763" cy="653763"/>
            </a:xfrm>
          </p:grpSpPr>
          <p:sp>
            <p:nvSpPr>
              <p:cNvPr id="30" name="Oval 29">
                <a:extLst>
                  <a:ext uri="{FF2B5EF4-FFF2-40B4-BE49-F238E27FC236}">
                    <a16:creationId xmlns:a16="http://schemas.microsoft.com/office/drawing/2014/main" id="{E1C15D4F-BFB5-7D2C-4621-8E20ABD1F1C8}"/>
                  </a:ext>
                </a:extLst>
              </p:cNvPr>
              <p:cNvSpPr/>
              <p:nvPr/>
            </p:nvSpPr>
            <p:spPr>
              <a:xfrm>
                <a:off x="8474132" y="4761475"/>
                <a:ext cx="375919" cy="311944"/>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Graphic 30" descr="Radioactive with solid fill">
                <a:extLst>
                  <a:ext uri="{FF2B5EF4-FFF2-40B4-BE49-F238E27FC236}">
                    <a16:creationId xmlns:a16="http://schemas.microsoft.com/office/drawing/2014/main" id="{93DE5E78-B384-679C-70DE-23673F3D8BD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8335211" y="4502398"/>
                <a:ext cx="653763" cy="653763"/>
              </a:xfrm>
              <a:prstGeom prst="rect">
                <a:avLst/>
              </a:prstGeom>
            </p:spPr>
          </p:pic>
        </p:grpSp>
        <p:sp>
          <p:nvSpPr>
            <p:cNvPr id="32" name="TextBox 31">
              <a:extLst>
                <a:ext uri="{FF2B5EF4-FFF2-40B4-BE49-F238E27FC236}">
                  <a16:creationId xmlns:a16="http://schemas.microsoft.com/office/drawing/2014/main" id="{68B42D8A-20D2-8AC8-7B3F-0FFD555DC917}"/>
                </a:ext>
              </a:extLst>
            </p:cNvPr>
            <p:cNvSpPr txBox="1"/>
            <p:nvPr/>
          </p:nvSpPr>
          <p:spPr>
            <a:xfrm>
              <a:off x="8621391" y="3713328"/>
              <a:ext cx="558262" cy="307777"/>
            </a:xfrm>
            <a:prstGeom prst="rect">
              <a:avLst/>
            </a:prstGeom>
            <a:noFill/>
            <a:effectLst/>
          </p:spPr>
          <p:txBody>
            <a:bodyPr wrap="square" rtlCol="0" anchor="ctr">
              <a:spAutoFit/>
            </a:bodyPr>
            <a:lstStyle/>
            <a:p>
              <a:pPr algn="ctr"/>
              <a:r>
                <a:rPr lang="en-US" sz="1400" dirty="0">
                  <a:latin typeface="+mj-lt"/>
                  <a:ea typeface="Verdana" panose="020B0604030504040204" pitchFamily="34" charset="0"/>
                  <a:cs typeface="Tahoma" panose="020B0604030504040204" pitchFamily="34" charset="0"/>
                </a:rPr>
                <a:t>PD</a:t>
              </a:r>
            </a:p>
          </p:txBody>
        </p:sp>
        <p:sp>
          <p:nvSpPr>
            <p:cNvPr id="33" name="TextBox 18">
              <a:extLst>
                <a:ext uri="{FF2B5EF4-FFF2-40B4-BE49-F238E27FC236}">
                  <a16:creationId xmlns:a16="http://schemas.microsoft.com/office/drawing/2014/main" id="{D7CC7D5D-D6E0-7A71-07C0-547974C85095}"/>
                </a:ext>
              </a:extLst>
            </p:cNvPr>
            <p:cNvSpPr txBox="1"/>
            <p:nvPr/>
          </p:nvSpPr>
          <p:spPr>
            <a:xfrm rot="19761476">
              <a:off x="6613044" y="1975139"/>
              <a:ext cx="2572626" cy="338012"/>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1" u="none" strike="noStrike" kern="1200" cap="none" spc="0" baseline="0" dirty="0">
                  <a:solidFill>
                    <a:srgbClr val="181717"/>
                  </a:solidFill>
                  <a:uFillTx/>
                  <a:latin typeface="+mj-lt"/>
                </a:rPr>
                <a:t>&gt;&gt; 100 m Single-mode fibers</a:t>
              </a:r>
            </a:p>
          </p:txBody>
        </p:sp>
        <p:sp>
          <p:nvSpPr>
            <p:cNvPr id="35" name="TextBox 34">
              <a:extLst>
                <a:ext uri="{FF2B5EF4-FFF2-40B4-BE49-F238E27FC236}">
                  <a16:creationId xmlns:a16="http://schemas.microsoft.com/office/drawing/2014/main" id="{D0F3D82E-C540-E37D-2968-9B77B038F0F5}"/>
                </a:ext>
              </a:extLst>
            </p:cNvPr>
            <p:cNvSpPr txBox="1"/>
            <p:nvPr/>
          </p:nvSpPr>
          <p:spPr>
            <a:xfrm>
              <a:off x="4402431" y="3004056"/>
              <a:ext cx="1678578" cy="369332"/>
            </a:xfrm>
            <a:prstGeom prst="rect">
              <a:avLst/>
            </a:prstGeom>
            <a:noFill/>
            <a:effectLst/>
          </p:spPr>
          <p:txBody>
            <a:bodyPr wrap="square" rtlCol="0" anchor="ctr">
              <a:spAutoFit/>
            </a:bodyPr>
            <a:lstStyle/>
            <a:p>
              <a:pPr algn="ctr"/>
              <a:r>
                <a:rPr lang="en-US" b="1" dirty="0">
                  <a:latin typeface="+mj-lt"/>
                  <a:ea typeface="Verdana" panose="020B0604030504040204" pitchFamily="34" charset="0"/>
                  <a:cs typeface="Tahoma" panose="020B0604030504040204" pitchFamily="34" charset="0"/>
                </a:rPr>
                <a:t>Front-End</a:t>
              </a:r>
            </a:p>
          </p:txBody>
        </p:sp>
        <p:sp>
          <p:nvSpPr>
            <p:cNvPr id="36" name="TextBox 35">
              <a:extLst>
                <a:ext uri="{FF2B5EF4-FFF2-40B4-BE49-F238E27FC236}">
                  <a16:creationId xmlns:a16="http://schemas.microsoft.com/office/drawing/2014/main" id="{B25DEF16-E724-F36B-C703-16D7E826344B}"/>
                </a:ext>
              </a:extLst>
            </p:cNvPr>
            <p:cNvSpPr txBox="1"/>
            <p:nvPr/>
          </p:nvSpPr>
          <p:spPr>
            <a:xfrm>
              <a:off x="10360199" y="1569313"/>
              <a:ext cx="1498795" cy="369332"/>
            </a:xfrm>
            <a:prstGeom prst="rect">
              <a:avLst/>
            </a:prstGeom>
            <a:noFill/>
            <a:effectLst/>
          </p:spPr>
          <p:txBody>
            <a:bodyPr wrap="square" rtlCol="0" anchor="ctr">
              <a:spAutoFit/>
            </a:bodyPr>
            <a:lstStyle/>
            <a:p>
              <a:pPr algn="ctr"/>
              <a:r>
                <a:rPr lang="en-US" b="1" dirty="0">
                  <a:latin typeface="+mj-lt"/>
                  <a:ea typeface="Verdana" panose="020B0604030504040204" pitchFamily="34" charset="0"/>
                  <a:cs typeface="Tahoma" panose="020B0604030504040204" pitchFamily="34" charset="0"/>
                </a:rPr>
                <a:t>Back-End</a:t>
              </a:r>
            </a:p>
          </p:txBody>
        </p:sp>
        <p:sp>
          <p:nvSpPr>
            <p:cNvPr id="37" name="TextBox 36">
              <a:extLst>
                <a:ext uri="{FF2B5EF4-FFF2-40B4-BE49-F238E27FC236}">
                  <a16:creationId xmlns:a16="http://schemas.microsoft.com/office/drawing/2014/main" id="{9035BF02-A09A-40DC-168D-FA0EC4A39A49}"/>
                </a:ext>
              </a:extLst>
            </p:cNvPr>
            <p:cNvSpPr txBox="1"/>
            <p:nvPr/>
          </p:nvSpPr>
          <p:spPr>
            <a:xfrm>
              <a:off x="6964041" y="2740426"/>
              <a:ext cx="558262" cy="307777"/>
            </a:xfrm>
            <a:prstGeom prst="rect">
              <a:avLst/>
            </a:prstGeom>
            <a:noFill/>
            <a:effectLst/>
          </p:spPr>
          <p:txBody>
            <a:bodyPr wrap="square" rtlCol="0" anchor="ctr">
              <a:spAutoFit/>
            </a:bodyPr>
            <a:lstStyle/>
            <a:p>
              <a:pPr algn="ctr"/>
              <a:r>
                <a:rPr lang="en-US" sz="1400" dirty="0">
                  <a:latin typeface="+mj-lt"/>
                  <a:ea typeface="Verdana" panose="020B0604030504040204" pitchFamily="34" charset="0"/>
                  <a:cs typeface="Tahoma" panose="020B0604030504040204" pitchFamily="34" charset="0"/>
                </a:rPr>
                <a:t>PIC</a:t>
              </a:r>
            </a:p>
          </p:txBody>
        </p:sp>
        <p:cxnSp>
          <p:nvCxnSpPr>
            <p:cNvPr id="38" name="Straight Arrow Connector 37">
              <a:extLst>
                <a:ext uri="{FF2B5EF4-FFF2-40B4-BE49-F238E27FC236}">
                  <a16:creationId xmlns:a16="http://schemas.microsoft.com/office/drawing/2014/main" id="{CB313FA7-A36C-F032-407E-3728166A309B}"/>
                </a:ext>
              </a:extLst>
            </p:cNvPr>
            <p:cNvCxnSpPr>
              <a:cxnSpLocks/>
            </p:cNvCxnSpPr>
            <p:nvPr/>
          </p:nvCxnSpPr>
          <p:spPr>
            <a:xfrm>
              <a:off x="5996667" y="2415782"/>
              <a:ext cx="961798" cy="4330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9" name="TextBox 38">
              <a:extLst>
                <a:ext uri="{FF2B5EF4-FFF2-40B4-BE49-F238E27FC236}">
                  <a16:creationId xmlns:a16="http://schemas.microsoft.com/office/drawing/2014/main" id="{881B6326-8144-20E4-5076-07F643BE803A}"/>
                </a:ext>
              </a:extLst>
            </p:cNvPr>
            <p:cNvSpPr txBox="1"/>
            <p:nvPr/>
          </p:nvSpPr>
          <p:spPr>
            <a:xfrm>
              <a:off x="5455936" y="1360689"/>
              <a:ext cx="818218" cy="366540"/>
            </a:xfrm>
            <a:prstGeom prst="rect">
              <a:avLst/>
            </a:prstGeom>
            <a:noFill/>
            <a:effectLst/>
          </p:spPr>
          <p:txBody>
            <a:bodyPr wrap="square" rtlCol="0" anchor="ctr">
              <a:spAutoFit/>
            </a:bodyPr>
            <a:lstStyle/>
            <a:p>
              <a:pPr algn="ctr"/>
              <a:r>
                <a:rPr lang="en-US" sz="1400" dirty="0">
                  <a:latin typeface="+mj-lt"/>
                  <a:ea typeface="Verdana" panose="020B0604030504040204" pitchFamily="34" charset="0"/>
                  <a:cs typeface="Tahoma" panose="020B0604030504040204" pitchFamily="34" charset="0"/>
                </a:rPr>
                <a:t>Si-PIC</a:t>
              </a:r>
            </a:p>
          </p:txBody>
        </p:sp>
        <p:pic>
          <p:nvPicPr>
            <p:cNvPr id="42" name="Picture 41" descr="A close-up of a circuit board&#10;&#10;Description automatically generated">
              <a:extLst>
                <a:ext uri="{FF2B5EF4-FFF2-40B4-BE49-F238E27FC236}">
                  <a16:creationId xmlns:a16="http://schemas.microsoft.com/office/drawing/2014/main" id="{A20DC123-6897-2E4F-8DB8-D94708C91831}"/>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5520390" y="1699652"/>
              <a:ext cx="689311" cy="689968"/>
            </a:xfrm>
            <a:prstGeom prst="rect">
              <a:avLst/>
            </a:prstGeom>
            <a:noFill/>
          </p:spPr>
        </p:pic>
        <p:cxnSp>
          <p:nvCxnSpPr>
            <p:cNvPr id="45" name="Straight Arrow Connector 44">
              <a:extLst>
                <a:ext uri="{FF2B5EF4-FFF2-40B4-BE49-F238E27FC236}">
                  <a16:creationId xmlns:a16="http://schemas.microsoft.com/office/drawing/2014/main" id="{9F442D67-9817-82AE-CFB0-E0FB54532922}"/>
                </a:ext>
              </a:extLst>
            </p:cNvPr>
            <p:cNvCxnSpPr>
              <a:cxnSpLocks/>
            </p:cNvCxnSpPr>
            <p:nvPr/>
          </p:nvCxnSpPr>
          <p:spPr>
            <a:xfrm flipH="1">
              <a:off x="7752600" y="2514943"/>
              <a:ext cx="365162" cy="222310"/>
            </a:xfrm>
            <a:prstGeom prst="straightConnector1">
              <a:avLst/>
            </a:prstGeom>
            <a:ln w="127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8" name="Straight Arrow Connector 47">
              <a:extLst>
                <a:ext uri="{FF2B5EF4-FFF2-40B4-BE49-F238E27FC236}">
                  <a16:creationId xmlns:a16="http://schemas.microsoft.com/office/drawing/2014/main" id="{67BAA95A-D341-4D36-B2FA-31AB4B4E6F7A}"/>
                </a:ext>
              </a:extLst>
            </p:cNvPr>
            <p:cNvCxnSpPr>
              <a:cxnSpLocks/>
            </p:cNvCxnSpPr>
            <p:nvPr/>
          </p:nvCxnSpPr>
          <p:spPr>
            <a:xfrm flipH="1">
              <a:off x="9480310" y="3564587"/>
              <a:ext cx="365162" cy="222310"/>
            </a:xfrm>
            <a:prstGeom prst="straightConnector1">
              <a:avLst/>
            </a:prstGeom>
            <a:ln w="12700">
              <a:solidFill>
                <a:srgbClr val="33CC33"/>
              </a:solidFill>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a:extLst>
                <a:ext uri="{FF2B5EF4-FFF2-40B4-BE49-F238E27FC236}">
                  <a16:creationId xmlns:a16="http://schemas.microsoft.com/office/drawing/2014/main" id="{6AAE9305-AA0A-EEAD-B0EF-2C753BC6BD1A}"/>
                </a:ext>
              </a:extLst>
            </p:cNvPr>
            <p:cNvCxnSpPr>
              <a:cxnSpLocks/>
            </p:cNvCxnSpPr>
            <p:nvPr/>
          </p:nvCxnSpPr>
          <p:spPr>
            <a:xfrm rot="10800000" flipH="1">
              <a:off x="8959876" y="3232869"/>
              <a:ext cx="365162" cy="222310"/>
            </a:xfrm>
            <a:prstGeom prst="straightConnector1">
              <a:avLst/>
            </a:prstGeom>
            <a:ln w="127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50" name="TextBox 49">
              <a:extLst>
                <a:ext uri="{FF2B5EF4-FFF2-40B4-BE49-F238E27FC236}">
                  <a16:creationId xmlns:a16="http://schemas.microsoft.com/office/drawing/2014/main" id="{AE7074D3-5D79-7175-BF5C-DEA7E04B2293}"/>
                </a:ext>
              </a:extLst>
            </p:cNvPr>
            <p:cNvSpPr txBox="1"/>
            <p:nvPr/>
          </p:nvSpPr>
          <p:spPr>
            <a:xfrm>
              <a:off x="7999269" y="2773353"/>
              <a:ext cx="1143188" cy="366540"/>
            </a:xfrm>
            <a:prstGeom prst="rect">
              <a:avLst/>
            </a:prstGeom>
            <a:noFill/>
            <a:effectLst/>
          </p:spPr>
          <p:txBody>
            <a:bodyPr wrap="square" rtlCol="0" anchor="ctr">
              <a:spAutoFit/>
            </a:bodyPr>
            <a:lstStyle/>
            <a:p>
              <a:pPr algn="ctr"/>
              <a:r>
                <a:rPr lang="en-US" sz="1400" dirty="0">
                  <a:solidFill>
                    <a:srgbClr val="FF0000"/>
                  </a:solidFill>
                  <a:latin typeface="+mj-lt"/>
                  <a:ea typeface="Verdana" panose="020B0604030504040204" pitchFamily="34" charset="0"/>
                  <a:cs typeface="Tahoma" panose="020B0604030504040204" pitchFamily="34" charset="0"/>
                </a:rPr>
                <a:t>4x25 Gbps</a:t>
              </a:r>
            </a:p>
          </p:txBody>
        </p:sp>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1D43D069-A25B-5137-C225-CC544E280848}"/>
                    </a:ext>
                  </a:extLst>
                </p:cNvPr>
                <p:cNvSpPr txBox="1"/>
                <p:nvPr/>
              </p:nvSpPr>
              <p:spPr>
                <a:xfrm>
                  <a:off x="9590054" y="3540812"/>
                  <a:ext cx="978984" cy="366540"/>
                </a:xfrm>
                <a:prstGeom prst="rect">
                  <a:avLst/>
                </a:prstGeom>
                <a:noFill/>
                <a:effectLst/>
              </p:spPr>
              <p:txBody>
                <a:bodyPr wrap="square" rtlCol="0" anchor="ctr">
                  <a:spAutoFit/>
                </a:bodyPr>
                <a:lstStyle/>
                <a:p>
                  <a:pPr algn="ctr"/>
                  <a14:m>
                    <m:oMath xmlns:m="http://schemas.openxmlformats.org/officeDocument/2006/math">
                      <m:r>
                        <a:rPr lang="en-US" sz="1400" i="1" smtClean="0">
                          <a:solidFill>
                            <a:srgbClr val="33CC33"/>
                          </a:solidFill>
                          <a:latin typeface="Cambria Math" panose="02040503050406030204" pitchFamily="18" charset="0"/>
                          <a:ea typeface="Cambria Math" panose="02040503050406030204" pitchFamily="18" charset="0"/>
                          <a:cs typeface="Tahoma" panose="020B0604030504040204" pitchFamily="34" charset="0"/>
                        </a:rPr>
                        <m:t>~</m:t>
                      </m:r>
                    </m:oMath>
                  </a14:m>
                  <a:r>
                    <a:rPr lang="en-US" sz="1400" dirty="0">
                      <a:solidFill>
                        <a:srgbClr val="33CC33"/>
                      </a:solidFill>
                      <a:latin typeface="+mj-lt"/>
                      <a:ea typeface="Verdana" panose="020B0604030504040204" pitchFamily="34" charset="0"/>
                      <a:cs typeface="Tahoma" panose="020B0604030504040204" pitchFamily="34" charset="0"/>
                    </a:rPr>
                    <a:t>5 Gbps</a:t>
                  </a:r>
                </a:p>
              </p:txBody>
            </p:sp>
          </mc:Choice>
          <mc:Fallback xmlns="">
            <p:sp>
              <p:nvSpPr>
                <p:cNvPr id="51" name="TextBox 50">
                  <a:extLst>
                    <a:ext uri="{FF2B5EF4-FFF2-40B4-BE49-F238E27FC236}">
                      <a16:creationId xmlns:a16="http://schemas.microsoft.com/office/drawing/2014/main" id="{1D43D069-A25B-5137-C225-CC544E280848}"/>
                    </a:ext>
                  </a:extLst>
                </p:cNvPr>
                <p:cNvSpPr txBox="1">
                  <a:spLocks noRot="1" noChangeAspect="1" noMove="1" noResize="1" noEditPoints="1" noAdjustHandles="1" noChangeArrowheads="1" noChangeShapeType="1" noTextEdit="1"/>
                </p:cNvSpPr>
                <p:nvPr/>
              </p:nvSpPr>
              <p:spPr>
                <a:xfrm>
                  <a:off x="9590054" y="3540812"/>
                  <a:ext cx="978984" cy="366540"/>
                </a:xfrm>
                <a:prstGeom prst="rect">
                  <a:avLst/>
                </a:prstGeom>
                <a:blipFill>
                  <a:blip r:embed="rId12"/>
                  <a:stretch>
                    <a:fillRect b="-14545"/>
                  </a:stretch>
                </a:blipFill>
                <a:effectLst/>
              </p:spPr>
              <p:txBody>
                <a:bodyPr/>
                <a:lstStyle/>
                <a:p>
                  <a:r>
                    <a:rPr lang="en-GB">
                      <a:noFill/>
                    </a:rPr>
                    <a:t> </a:t>
                  </a:r>
                </a:p>
              </p:txBody>
            </p:sp>
          </mc:Fallback>
        </mc:AlternateContent>
      </p:grpSp>
      <p:sp>
        <p:nvSpPr>
          <p:cNvPr id="52" name="TextBox 51">
            <a:extLst>
              <a:ext uri="{FF2B5EF4-FFF2-40B4-BE49-F238E27FC236}">
                <a16:creationId xmlns:a16="http://schemas.microsoft.com/office/drawing/2014/main" id="{2D72AE59-2798-B371-0E56-60712B50E382}"/>
              </a:ext>
            </a:extLst>
          </p:cNvPr>
          <p:cNvSpPr txBox="1"/>
          <p:nvPr/>
        </p:nvSpPr>
        <p:spPr>
          <a:xfrm>
            <a:off x="321676" y="6251647"/>
            <a:ext cx="2743200" cy="523220"/>
          </a:xfrm>
          <a:prstGeom prst="rect">
            <a:avLst/>
          </a:prstGeom>
          <a:noFill/>
          <a:effectLst/>
        </p:spPr>
        <p:txBody>
          <a:bodyPr wrap="square" rtlCol="0" anchor="ctr">
            <a:spAutoFit/>
          </a:bodyPr>
          <a:lstStyle/>
          <a:p>
            <a:r>
              <a:rPr lang="en-US" sz="1400" dirty="0">
                <a:latin typeface="+mj-lt"/>
                <a:ea typeface="Verdana" panose="020B0604030504040204" pitchFamily="34" charset="0"/>
                <a:cs typeface="Tahoma" panose="020B0604030504040204" pitchFamily="34" charset="0"/>
              </a:rPr>
              <a:t>PIC: Photonic Integrated Circuit</a:t>
            </a:r>
          </a:p>
          <a:p>
            <a:r>
              <a:rPr lang="en-US" sz="1400" dirty="0">
                <a:latin typeface="+mj-lt"/>
                <a:ea typeface="Verdana" panose="020B0604030504040204" pitchFamily="34" charset="0"/>
                <a:cs typeface="Tahoma" panose="020B0604030504040204" pitchFamily="34" charset="0"/>
              </a:rPr>
              <a:t>PD: Photodiode</a:t>
            </a:r>
          </a:p>
        </p:txBody>
      </p:sp>
      <p:sp>
        <p:nvSpPr>
          <p:cNvPr id="58" name="Rectangle 1">
            <a:extLst>
              <a:ext uri="{FF2B5EF4-FFF2-40B4-BE49-F238E27FC236}">
                <a16:creationId xmlns:a16="http://schemas.microsoft.com/office/drawing/2014/main" id="{D91E6F27-751F-C263-3FE5-F47A1A81ADC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t"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242424"/>
                </a:solidFill>
                <a:effectLst/>
                <a:latin typeface="inherit"/>
              </a:rPr>
              <a:t>Biereigel</a:t>
            </a:r>
            <a:endParaRPr kumimoji="0" lang="en-US" altLang="en-US" sz="600" b="0" i="0" u="none" strike="noStrike" cap="none" normalizeH="0" baseline="0">
              <a:ln>
                <a:noFill/>
              </a:ln>
              <a:solidFill>
                <a:schemeClr val="tx1"/>
              </a:solidFill>
              <a:effectLst/>
            </a:endParaRPr>
          </a:p>
          <a:p>
            <a:pPr marL="0" marR="0" lvl="0" indent="0" algn="r" defTabSz="914400" rtl="0" eaLnBrk="0" fontAlgn="base" latinLnBrk="0" hangingPunct="0">
              <a:lnSpc>
                <a:spcPct val="100000"/>
              </a:lnSpc>
              <a:spcBef>
                <a:spcPct val="0"/>
              </a:spcBef>
              <a:spcAft>
                <a:spcPct val="0"/>
              </a:spcAft>
              <a:buClrTx/>
              <a:buSzTx/>
              <a:buFontTx/>
              <a:buNone/>
              <a:tabLst/>
            </a:pPr>
            <a:br>
              <a:rPr kumimoji="0" lang="en-US" altLang="en-US" sz="1000" b="0" i="0" u="none" strike="noStrike" cap="none" normalizeH="0" baseline="0">
                <a:ln>
                  <a:noFill/>
                </a:ln>
                <a:solidFill>
                  <a:srgbClr val="242424"/>
                </a:solidFill>
                <a:effectLst/>
                <a:latin typeface="Segoe UI" panose="020B0502040204020203" pitchFamily="34" charset="0"/>
                <a:cs typeface="Segoe UI" panose="020B0502040204020203"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cxnSp>
        <p:nvCxnSpPr>
          <p:cNvPr id="12" name="Straight Connector 11">
            <a:extLst>
              <a:ext uri="{FF2B5EF4-FFF2-40B4-BE49-F238E27FC236}">
                <a16:creationId xmlns:a16="http://schemas.microsoft.com/office/drawing/2014/main" id="{416B251A-EF7A-442A-31EF-EB86297A9A2F}"/>
              </a:ext>
            </a:extLst>
          </p:cNvPr>
          <p:cNvCxnSpPr>
            <a:cxnSpLocks/>
          </p:cNvCxnSpPr>
          <p:nvPr/>
        </p:nvCxnSpPr>
        <p:spPr>
          <a:xfrm flipV="1">
            <a:off x="4624054" y="3933190"/>
            <a:ext cx="430228" cy="1321698"/>
          </a:xfrm>
          <a:prstGeom prst="line">
            <a:avLst/>
          </a:prstGeom>
          <a:ln w="1905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45D4D91-B612-1E15-FB1E-2B14CFE5173E}"/>
              </a:ext>
            </a:extLst>
          </p:cNvPr>
          <p:cNvCxnSpPr>
            <a:cxnSpLocks/>
          </p:cNvCxnSpPr>
          <p:nvPr/>
        </p:nvCxnSpPr>
        <p:spPr>
          <a:xfrm flipV="1">
            <a:off x="5409812" y="5197133"/>
            <a:ext cx="1734739" cy="493774"/>
          </a:xfrm>
          <a:prstGeom prst="line">
            <a:avLst/>
          </a:prstGeom>
          <a:ln w="19050">
            <a:solidFill>
              <a:schemeClr val="accent6"/>
            </a:solidFill>
            <a:prstDash val="dash"/>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C938C137-EA81-12A0-82E3-B31114CB991F}"/>
              </a:ext>
            </a:extLst>
          </p:cNvPr>
          <p:cNvGrpSpPr/>
          <p:nvPr/>
        </p:nvGrpSpPr>
        <p:grpSpPr>
          <a:xfrm>
            <a:off x="4627721" y="5254888"/>
            <a:ext cx="783064" cy="436019"/>
            <a:chOff x="720214" y="934074"/>
            <a:chExt cx="5109087" cy="2844800"/>
          </a:xfrm>
        </p:grpSpPr>
        <p:pic>
          <p:nvPicPr>
            <p:cNvPr id="13" name="Picture 12" descr="A computer screen with a keyboard and keypad&#10;&#10;AI-generated content may be incorrect.">
              <a:extLst>
                <a:ext uri="{FF2B5EF4-FFF2-40B4-BE49-F238E27FC236}">
                  <a16:creationId xmlns:a16="http://schemas.microsoft.com/office/drawing/2014/main" id="{DE650B91-EBA1-D164-0303-B230FB1491EB}"/>
                </a:ext>
              </a:extLst>
            </p:cNvPr>
            <p:cNvPicPr>
              <a:picLocks noChangeAspect="1"/>
            </p:cNvPicPr>
            <p:nvPr/>
          </p:nvPicPr>
          <p:blipFill>
            <a:blip r:embed="rId7">
              <a:extLst>
                <a:ext uri="{28A0092B-C50C-407E-A947-70E740481C1C}">
                  <a14:useLocalDpi xmlns:a14="http://schemas.microsoft.com/office/drawing/2010/main" val="0"/>
                </a:ext>
              </a:extLst>
            </a:blip>
            <a:srcRect l="2685" t="37372" r="23529" b="21759"/>
            <a:stretch>
              <a:fillRect/>
            </a:stretch>
          </p:blipFill>
          <p:spPr>
            <a:xfrm>
              <a:off x="726563" y="952500"/>
              <a:ext cx="5102738" cy="2826373"/>
            </a:xfrm>
            <a:prstGeom prst="snipRoundRect">
              <a:avLst>
                <a:gd name="adj1" fmla="val 23376"/>
                <a:gd name="adj2" fmla="val 50000"/>
              </a:avLst>
            </a:prstGeom>
            <a:ln w="19050">
              <a:noFill/>
            </a:ln>
          </p:spPr>
        </p:pic>
        <p:sp>
          <p:nvSpPr>
            <p:cNvPr id="15" name="Rectangle 14">
              <a:extLst>
                <a:ext uri="{FF2B5EF4-FFF2-40B4-BE49-F238E27FC236}">
                  <a16:creationId xmlns:a16="http://schemas.microsoft.com/office/drawing/2014/main" id="{385A3FFC-715F-FB1D-A376-EB601254ED56}"/>
                </a:ext>
              </a:extLst>
            </p:cNvPr>
            <p:cNvSpPr/>
            <p:nvPr/>
          </p:nvSpPr>
          <p:spPr>
            <a:xfrm>
              <a:off x="720214" y="934074"/>
              <a:ext cx="5102738" cy="2844800"/>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313467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9F0569-F7C0-3835-85E9-817D075C331E}"/>
              </a:ext>
            </a:extLst>
          </p:cNvPr>
          <p:cNvSpPr/>
          <p:nvPr/>
        </p:nvSpPr>
        <p:spPr>
          <a:xfrm>
            <a:off x="3454045" y="147639"/>
            <a:ext cx="2741342" cy="6564311"/>
          </a:xfrm>
          <a:prstGeom prst="rect">
            <a:avLst/>
          </a:prstGeom>
          <a:solidFill>
            <a:schemeClr val="bg1">
              <a:lumMod val="95000"/>
            </a:schemeClr>
          </a:solidFill>
          <a:ln>
            <a:solidFill>
              <a:schemeClr val="bg1">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60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5EDF5003-5E59-2C3B-0A92-688788DF0CF2}"/>
              </a:ext>
            </a:extLst>
          </p:cNvPr>
          <p:cNvSpPr txBox="1"/>
          <p:nvPr/>
        </p:nvSpPr>
        <p:spPr>
          <a:xfrm>
            <a:off x="4520670" y="1180952"/>
            <a:ext cx="1830805" cy="584775"/>
          </a:xfrm>
          <a:prstGeom prst="rect">
            <a:avLst/>
          </a:prstGeom>
          <a:noFill/>
        </p:spPr>
        <p:txBody>
          <a:bodyPr wrap="square" rtlCol="0">
            <a:spAutoFit/>
          </a:bodyPr>
          <a:lstStyle/>
          <a:p>
            <a:pPr algn="ctr" eaLnBrk="0" fontAlgn="base" hangingPunct="0">
              <a:spcBef>
                <a:spcPct val="0"/>
              </a:spcBef>
              <a:spcAft>
                <a:spcPct val="0"/>
              </a:spcAft>
            </a:pPr>
            <a:r>
              <a:rPr lang="fr-CH" sz="16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Single Mode </a:t>
            </a:r>
          </a:p>
          <a:p>
            <a:pPr algn="ctr" eaLnBrk="0" fontAlgn="base" hangingPunct="0">
              <a:spcBef>
                <a:spcPct val="0"/>
              </a:spcBef>
              <a:spcAft>
                <a:spcPct val="0"/>
              </a:spcAft>
            </a:pPr>
            <a:r>
              <a:rPr lang="fr-CH" sz="16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Optical fibres</a:t>
            </a:r>
            <a:endParaRPr lang="en-GB" sz="16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ext Box 2">
            <a:extLst>
              <a:ext uri="{FF2B5EF4-FFF2-40B4-BE49-F238E27FC236}">
                <a16:creationId xmlns:a16="http://schemas.microsoft.com/office/drawing/2014/main" id="{91919137-CA0C-5AFC-FC4A-3C20A73CF8EB}"/>
              </a:ext>
            </a:extLst>
          </p:cNvPr>
          <p:cNvSpPr txBox="1">
            <a:spLocks noChangeArrowheads="1"/>
          </p:cNvSpPr>
          <p:nvPr/>
        </p:nvSpPr>
        <p:spPr bwMode="auto">
          <a:xfrm>
            <a:off x="6438952" y="811102"/>
            <a:ext cx="1074115" cy="66236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Optical switch</a:t>
            </a:r>
          </a:p>
        </p:txBody>
      </p:sp>
      <p:sp>
        <p:nvSpPr>
          <p:cNvPr id="5" name="Text Box 2">
            <a:extLst>
              <a:ext uri="{FF2B5EF4-FFF2-40B4-BE49-F238E27FC236}">
                <a16:creationId xmlns:a16="http://schemas.microsoft.com/office/drawing/2014/main" id="{8329CEAF-B0C2-8C0D-01C2-C78EA2D620A0}"/>
              </a:ext>
            </a:extLst>
          </p:cNvPr>
          <p:cNvSpPr txBox="1">
            <a:spLocks noChangeArrowheads="1"/>
          </p:cNvSpPr>
          <p:nvPr/>
        </p:nvSpPr>
        <p:spPr bwMode="auto">
          <a:xfrm>
            <a:off x="6431422" y="5761005"/>
            <a:ext cx="1394460" cy="723324"/>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Heater</a:t>
            </a:r>
          </a:p>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Power Supply</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D0C5A333-1D23-BDE4-561F-A0B1360BCA58}"/>
              </a:ext>
            </a:extLst>
          </p:cNvPr>
          <p:cNvSpPr txBox="1"/>
          <p:nvPr/>
        </p:nvSpPr>
        <p:spPr>
          <a:xfrm>
            <a:off x="4425528" y="5667578"/>
            <a:ext cx="1663341" cy="338554"/>
          </a:xfrm>
          <a:prstGeom prst="rect">
            <a:avLst/>
          </a:prstGeom>
          <a:noFill/>
        </p:spPr>
        <p:txBody>
          <a:bodyPr wrap="square" rtlCol="0">
            <a:spAutoFit/>
          </a:bodyPr>
          <a:lstStyle/>
          <a:p>
            <a:pPr algn="ctr" eaLnBrk="0" fontAlgn="base" hangingPunct="0">
              <a:spcBef>
                <a:spcPct val="0"/>
              </a:spcBef>
              <a:spcAft>
                <a:spcPct val="0"/>
              </a:spcAft>
            </a:pPr>
            <a:r>
              <a:rPr lang="fr-CH" sz="16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Electrical cables</a:t>
            </a:r>
            <a:endParaRPr lang="en-GB" sz="16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C684A4CD-762D-C749-2A97-137720FF53A0}"/>
              </a:ext>
            </a:extLst>
          </p:cNvPr>
          <p:cNvSpPr/>
          <p:nvPr/>
        </p:nvSpPr>
        <p:spPr>
          <a:xfrm>
            <a:off x="3923357" y="3073803"/>
            <a:ext cx="1159200" cy="712800"/>
          </a:xfrm>
          <a:prstGeom prst="rect">
            <a:avLst/>
          </a:prstGeom>
          <a:solidFill>
            <a:srgbClr val="FA7E3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216764E-5011-4C62-6EEB-604BEB6EBFFB}"/>
              </a:ext>
            </a:extLst>
          </p:cNvPr>
          <p:cNvSpPr txBox="1"/>
          <p:nvPr/>
        </p:nvSpPr>
        <p:spPr>
          <a:xfrm rot="3296244">
            <a:off x="4379779" y="2261438"/>
            <a:ext cx="281912" cy="461665"/>
          </a:xfrm>
          <a:prstGeom prst="rect">
            <a:avLst/>
          </a:prstGeom>
          <a:noFill/>
        </p:spPr>
        <p:txBody>
          <a:bodyPr wrap="square" rtlCol="0">
            <a:spAutoFit/>
          </a:bodyPr>
          <a:lstStyle/>
          <a:p>
            <a:r>
              <a:rPr lang="fr-CH" sz="2400" dirty="0">
                <a:solidFill>
                  <a:srgbClr val="002060"/>
                </a:solidFill>
                <a:latin typeface="Times New Roman" panose="02020603050405020304" pitchFamily="18" charset="0"/>
                <a:cs typeface="Times New Roman" panose="02020603050405020304" pitchFamily="18" charset="0"/>
              </a:rPr>
              <a:t>|</a:t>
            </a:r>
            <a:endParaRPr lang="en-GB" sz="2400" dirty="0">
              <a:solidFill>
                <a:srgbClr val="002060"/>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C95E3236-0F42-C28B-94B1-641838D19B9C}"/>
              </a:ext>
            </a:extLst>
          </p:cNvPr>
          <p:cNvSpPr txBox="1"/>
          <p:nvPr/>
        </p:nvSpPr>
        <p:spPr>
          <a:xfrm>
            <a:off x="3756193" y="2260576"/>
            <a:ext cx="769160" cy="307777"/>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O-band</a:t>
            </a:r>
          </a:p>
        </p:txBody>
      </p:sp>
      <p:cxnSp>
        <p:nvCxnSpPr>
          <p:cNvPr id="10" name="Connector: Elbow 9">
            <a:extLst>
              <a:ext uri="{FF2B5EF4-FFF2-40B4-BE49-F238E27FC236}">
                <a16:creationId xmlns:a16="http://schemas.microsoft.com/office/drawing/2014/main" id="{4D8E5594-F824-EAA8-2284-3D9CA2107143}"/>
              </a:ext>
            </a:extLst>
          </p:cNvPr>
          <p:cNvCxnSpPr>
            <a:cxnSpLocks/>
          </p:cNvCxnSpPr>
          <p:nvPr/>
        </p:nvCxnSpPr>
        <p:spPr>
          <a:xfrm rot="5400000" flipH="1" flipV="1">
            <a:off x="4494685" y="1143791"/>
            <a:ext cx="1932774" cy="1944000"/>
          </a:xfrm>
          <a:prstGeom prst="bentConnector2">
            <a:avLst/>
          </a:prstGeom>
          <a:ln w="57150">
            <a:solidFill>
              <a:srgbClr val="00206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1" name="Connector: Elbow 10">
            <a:extLst>
              <a:ext uri="{FF2B5EF4-FFF2-40B4-BE49-F238E27FC236}">
                <a16:creationId xmlns:a16="http://schemas.microsoft.com/office/drawing/2014/main" id="{5C7B89DE-C6D1-7539-0881-9901F7DF4A70}"/>
              </a:ext>
            </a:extLst>
          </p:cNvPr>
          <p:cNvCxnSpPr>
            <a:cxnSpLocks/>
          </p:cNvCxnSpPr>
          <p:nvPr/>
        </p:nvCxnSpPr>
        <p:spPr>
          <a:xfrm rot="16200000" flipH="1">
            <a:off x="4123392" y="3818667"/>
            <a:ext cx="2340000" cy="2268000"/>
          </a:xfrm>
          <a:prstGeom prst="bentConnector2">
            <a:avLst/>
          </a:prstGeom>
          <a:ln w="57150">
            <a:solidFill>
              <a:schemeClr val="accent2">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E06B249-195C-350C-351A-5377E8FE7548}"/>
              </a:ext>
            </a:extLst>
          </p:cNvPr>
          <p:cNvSpPr txBox="1"/>
          <p:nvPr/>
        </p:nvSpPr>
        <p:spPr>
          <a:xfrm>
            <a:off x="3342660" y="4001485"/>
            <a:ext cx="899088" cy="307777"/>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μheaters</a:t>
            </a:r>
            <a:endParaRPr lang="en-GB"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cxnSp>
        <p:nvCxnSpPr>
          <p:cNvPr id="13" name="Connector: Elbow 12">
            <a:extLst>
              <a:ext uri="{FF2B5EF4-FFF2-40B4-BE49-F238E27FC236}">
                <a16:creationId xmlns:a16="http://schemas.microsoft.com/office/drawing/2014/main" id="{4EEF1057-8234-64EC-2679-2024D3A10122}"/>
              </a:ext>
            </a:extLst>
          </p:cNvPr>
          <p:cNvCxnSpPr>
            <a:cxnSpLocks/>
          </p:cNvCxnSpPr>
          <p:nvPr/>
        </p:nvCxnSpPr>
        <p:spPr>
          <a:xfrm rot="16200000" flipH="1">
            <a:off x="4275600" y="4340134"/>
            <a:ext cx="1396326" cy="288000"/>
          </a:xfrm>
          <a:prstGeom prst="bentConnector2">
            <a:avLst/>
          </a:prstGeom>
          <a:ln w="57150">
            <a:solidFill>
              <a:schemeClr val="accent2">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C0CB81D-D67A-636E-9132-FA87A4389B90}"/>
              </a:ext>
            </a:extLst>
          </p:cNvPr>
          <p:cNvSpPr txBox="1"/>
          <p:nvPr/>
        </p:nvSpPr>
        <p:spPr>
          <a:xfrm>
            <a:off x="4241748" y="3992258"/>
            <a:ext cx="628914" cy="307777"/>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DUTs</a:t>
            </a:r>
            <a:endParaRPr lang="en-GB"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15" name="Text Box 2">
            <a:extLst>
              <a:ext uri="{FF2B5EF4-FFF2-40B4-BE49-F238E27FC236}">
                <a16:creationId xmlns:a16="http://schemas.microsoft.com/office/drawing/2014/main" id="{3D0D767D-77B1-C567-804C-2C15DE909A0E}"/>
              </a:ext>
            </a:extLst>
          </p:cNvPr>
          <p:cNvSpPr txBox="1">
            <a:spLocks noChangeArrowheads="1"/>
          </p:cNvSpPr>
          <p:nvPr/>
        </p:nvSpPr>
        <p:spPr bwMode="auto">
          <a:xfrm>
            <a:off x="6433281" y="3938373"/>
            <a:ext cx="1394460" cy="723324"/>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DC Sourcemeter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nvGrpSpPr>
          <p:cNvPr id="16" name="Group 15">
            <a:extLst>
              <a:ext uri="{FF2B5EF4-FFF2-40B4-BE49-F238E27FC236}">
                <a16:creationId xmlns:a16="http://schemas.microsoft.com/office/drawing/2014/main" id="{892AE529-C67A-FF25-1ACE-21BCDE30127E}"/>
              </a:ext>
            </a:extLst>
          </p:cNvPr>
          <p:cNvGrpSpPr/>
          <p:nvPr/>
        </p:nvGrpSpPr>
        <p:grpSpPr>
          <a:xfrm>
            <a:off x="8153520" y="584076"/>
            <a:ext cx="2444509" cy="1046499"/>
            <a:chOff x="8571434" y="1217838"/>
            <a:chExt cx="1284509" cy="1474562"/>
          </a:xfrm>
        </p:grpSpPr>
        <p:sp>
          <p:nvSpPr>
            <p:cNvPr id="17" name="Rectangle 16">
              <a:extLst>
                <a:ext uri="{FF2B5EF4-FFF2-40B4-BE49-F238E27FC236}">
                  <a16:creationId xmlns:a16="http://schemas.microsoft.com/office/drawing/2014/main" id="{68A5E0C7-E34D-25B8-29F2-F1E9FDAD3D5D}"/>
                </a:ext>
              </a:extLst>
            </p:cNvPr>
            <p:cNvSpPr/>
            <p:nvPr/>
          </p:nvSpPr>
          <p:spPr>
            <a:xfrm>
              <a:off x="8571434" y="1217838"/>
              <a:ext cx="1284509" cy="147456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Times New Roman" panose="02020603050405020304" pitchFamily="18" charset="0"/>
                <a:cs typeface="Times New Roman" panose="02020603050405020304" pitchFamily="18" charset="0"/>
              </a:endParaRPr>
            </a:p>
          </p:txBody>
        </p:sp>
        <p:sp>
          <p:nvSpPr>
            <p:cNvPr id="18" name="Text Box 2">
              <a:extLst>
                <a:ext uri="{FF2B5EF4-FFF2-40B4-BE49-F238E27FC236}">
                  <a16:creationId xmlns:a16="http://schemas.microsoft.com/office/drawing/2014/main" id="{685D3ABC-DC9A-879E-D2A6-17AD094FCCD0}"/>
                </a:ext>
              </a:extLst>
            </p:cNvPr>
            <p:cNvSpPr txBox="1">
              <a:spLocks noChangeArrowheads="1"/>
            </p:cNvSpPr>
            <p:nvPr/>
          </p:nvSpPr>
          <p:spPr bwMode="auto">
            <a:xfrm>
              <a:off x="8671305" y="1951504"/>
              <a:ext cx="1072800" cy="691093"/>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O-band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Tunable </a:t>
              </a: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LASER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9" name="Text Box 2">
              <a:extLst>
                <a:ext uri="{FF2B5EF4-FFF2-40B4-BE49-F238E27FC236}">
                  <a16:creationId xmlns:a16="http://schemas.microsoft.com/office/drawing/2014/main" id="{6A7CA6EF-06DE-A51F-776F-5271B0AAC6C8}"/>
                </a:ext>
              </a:extLst>
            </p:cNvPr>
            <p:cNvSpPr txBox="1">
              <a:spLocks noChangeArrowheads="1"/>
            </p:cNvSpPr>
            <p:nvPr/>
          </p:nvSpPr>
          <p:spPr bwMode="auto">
            <a:xfrm>
              <a:off x="8671305" y="1265489"/>
              <a:ext cx="1072800" cy="546959"/>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Optical Power Meter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sp>
        <p:nvSpPr>
          <p:cNvPr id="20" name="Text Box 2">
            <a:extLst>
              <a:ext uri="{FF2B5EF4-FFF2-40B4-BE49-F238E27FC236}">
                <a16:creationId xmlns:a16="http://schemas.microsoft.com/office/drawing/2014/main" id="{E0F0A5BA-A80E-936E-E277-C1C8361595EE}"/>
              </a:ext>
            </a:extLst>
          </p:cNvPr>
          <p:cNvSpPr txBox="1">
            <a:spLocks noChangeArrowheads="1"/>
          </p:cNvSpPr>
          <p:nvPr/>
        </p:nvSpPr>
        <p:spPr bwMode="auto">
          <a:xfrm>
            <a:off x="7211194" y="1910164"/>
            <a:ext cx="1284509" cy="547377"/>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Polari</a:t>
            </a: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z</a:t>
            </a: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ation controller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1" name="TextBox 20">
            <a:extLst>
              <a:ext uri="{FF2B5EF4-FFF2-40B4-BE49-F238E27FC236}">
                <a16:creationId xmlns:a16="http://schemas.microsoft.com/office/drawing/2014/main" id="{913145B5-7B6E-2872-3B51-7BBFC05C2763}"/>
              </a:ext>
            </a:extLst>
          </p:cNvPr>
          <p:cNvSpPr txBox="1"/>
          <p:nvPr/>
        </p:nvSpPr>
        <p:spPr>
          <a:xfrm rot="3296244">
            <a:off x="4722946" y="4017730"/>
            <a:ext cx="281912" cy="461665"/>
          </a:xfrm>
          <a:prstGeom prst="rect">
            <a:avLst/>
          </a:prstGeom>
          <a:noFill/>
          <a:ln>
            <a:noFill/>
          </a:ln>
        </p:spPr>
        <p:txBody>
          <a:bodyPr wrap="square" rtlCol="0">
            <a:spAutoFit/>
          </a:bodyPr>
          <a:lstStyle/>
          <a:p>
            <a:r>
              <a:rPr lang="fr-CH" sz="2400" dirty="0">
                <a:solidFill>
                  <a:schemeClr val="accent2">
                    <a:lumMod val="50000"/>
                  </a:schemeClr>
                </a:solidFill>
                <a:latin typeface="Times New Roman" panose="02020603050405020304" pitchFamily="18" charset="0"/>
                <a:cs typeface="Times New Roman" panose="02020603050405020304" pitchFamily="18" charset="0"/>
              </a:rPr>
              <a:t>|</a:t>
            </a:r>
            <a:endParaRPr lang="en-GB" sz="2400"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4E01B553-9F27-0708-DA38-6CD6B9C85FA1}"/>
              </a:ext>
            </a:extLst>
          </p:cNvPr>
          <p:cNvSpPr txBox="1"/>
          <p:nvPr/>
        </p:nvSpPr>
        <p:spPr>
          <a:xfrm rot="3296244">
            <a:off x="4040900" y="4017730"/>
            <a:ext cx="281912" cy="461665"/>
          </a:xfrm>
          <a:prstGeom prst="rect">
            <a:avLst/>
          </a:prstGeom>
          <a:noFill/>
          <a:ln>
            <a:noFill/>
          </a:ln>
        </p:spPr>
        <p:txBody>
          <a:bodyPr wrap="square" rtlCol="0">
            <a:spAutoFit/>
          </a:bodyPr>
          <a:lstStyle/>
          <a:p>
            <a:r>
              <a:rPr lang="fr-CH" sz="2400" dirty="0">
                <a:solidFill>
                  <a:schemeClr val="accent2">
                    <a:lumMod val="50000"/>
                  </a:schemeClr>
                </a:solidFill>
                <a:latin typeface="Times New Roman" panose="02020603050405020304" pitchFamily="18" charset="0"/>
                <a:cs typeface="Times New Roman" panose="02020603050405020304" pitchFamily="18" charset="0"/>
              </a:rPr>
              <a:t>|</a:t>
            </a:r>
            <a:endParaRPr lang="en-GB" sz="2400" dirty="0">
              <a:solidFill>
                <a:schemeClr val="accent2">
                  <a:lumMod val="50000"/>
                </a:schemeClr>
              </a:solidFill>
              <a:latin typeface="Times New Roman" panose="02020603050405020304" pitchFamily="18" charset="0"/>
              <a:cs typeface="Times New Roman" panose="02020603050405020304" pitchFamily="18" charset="0"/>
            </a:endParaRPr>
          </a:p>
        </p:txBody>
      </p:sp>
      <p:cxnSp>
        <p:nvCxnSpPr>
          <p:cNvPr id="23" name="Connector: Elbow 22">
            <a:extLst>
              <a:ext uri="{FF2B5EF4-FFF2-40B4-BE49-F238E27FC236}">
                <a16:creationId xmlns:a16="http://schemas.microsoft.com/office/drawing/2014/main" id="{A2D82B32-7666-67BC-245E-F74DAC95A9CD}"/>
              </a:ext>
            </a:extLst>
          </p:cNvPr>
          <p:cNvCxnSpPr>
            <a:cxnSpLocks/>
            <a:stCxn id="20" idx="1"/>
            <a:endCxn id="4" idx="2"/>
          </p:cNvCxnSpPr>
          <p:nvPr/>
        </p:nvCxnSpPr>
        <p:spPr>
          <a:xfrm rot="10800000">
            <a:off x="6976010" y="1473463"/>
            <a:ext cx="235184" cy="710391"/>
          </a:xfrm>
          <a:prstGeom prst="bentConnector2">
            <a:avLst/>
          </a:prstGeom>
          <a:ln w="12700">
            <a:solidFill>
              <a:srgbClr val="00206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nector: Elbow 23">
            <a:extLst>
              <a:ext uri="{FF2B5EF4-FFF2-40B4-BE49-F238E27FC236}">
                <a16:creationId xmlns:a16="http://schemas.microsoft.com/office/drawing/2014/main" id="{0C97BD8C-D794-5CB7-AA10-64BD46808BD7}"/>
              </a:ext>
            </a:extLst>
          </p:cNvPr>
          <p:cNvCxnSpPr>
            <a:cxnSpLocks/>
            <a:stCxn id="4" idx="0"/>
            <a:endCxn id="17" idx="0"/>
          </p:cNvCxnSpPr>
          <p:nvPr/>
        </p:nvCxnSpPr>
        <p:spPr>
          <a:xfrm rot="5400000" flipH="1" flipV="1">
            <a:off x="8062379" y="-502293"/>
            <a:ext cx="227026" cy="2399765"/>
          </a:xfrm>
          <a:prstGeom prst="bentConnector3">
            <a:avLst>
              <a:gd name="adj1" fmla="val 200693"/>
            </a:avLst>
          </a:prstGeom>
          <a:ln w="12700">
            <a:solidFill>
              <a:srgbClr val="002060"/>
            </a:solidFill>
            <a:tailEnd type="triangle"/>
          </a:ln>
        </p:spPr>
        <p:style>
          <a:lnRef idx="2">
            <a:schemeClr val="accent1"/>
          </a:lnRef>
          <a:fillRef idx="0">
            <a:schemeClr val="accent1"/>
          </a:fillRef>
          <a:effectRef idx="1">
            <a:schemeClr val="accent1"/>
          </a:effectRef>
          <a:fontRef idx="minor">
            <a:schemeClr val="tx1"/>
          </a:fontRef>
        </p:style>
      </p:cxnSp>
      <p:sp>
        <p:nvSpPr>
          <p:cNvPr id="25" name="Text Box 2">
            <a:extLst>
              <a:ext uri="{FF2B5EF4-FFF2-40B4-BE49-F238E27FC236}">
                <a16:creationId xmlns:a16="http://schemas.microsoft.com/office/drawing/2014/main" id="{E9B99540-77F5-99B5-B813-D1EC14EB3CD7}"/>
              </a:ext>
            </a:extLst>
          </p:cNvPr>
          <p:cNvSpPr txBox="1">
            <a:spLocks noChangeArrowheads="1"/>
          </p:cNvSpPr>
          <p:nvPr/>
        </p:nvSpPr>
        <p:spPr bwMode="auto">
          <a:xfrm>
            <a:off x="9229858" y="3956791"/>
            <a:ext cx="2536692" cy="1676697"/>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VNA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(Vector </a:t>
            </a: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Network Analyzer)</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6466ADED-3C0A-5ECE-9CC4-BBF8AC855CBD}"/>
              </a:ext>
            </a:extLst>
          </p:cNvPr>
          <p:cNvSpPr txBox="1"/>
          <p:nvPr/>
        </p:nvSpPr>
        <p:spPr>
          <a:xfrm>
            <a:off x="6890611" y="332385"/>
            <a:ext cx="645196" cy="523220"/>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Out «B»</a:t>
            </a:r>
            <a:endParaRPr lang="en-GB" sz="1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27" name="Text Box 2">
            <a:extLst>
              <a:ext uri="{FF2B5EF4-FFF2-40B4-BE49-F238E27FC236}">
                <a16:creationId xmlns:a16="http://schemas.microsoft.com/office/drawing/2014/main" id="{74CB34C5-0CDB-BFF6-DDC6-53B199C7509F}"/>
              </a:ext>
            </a:extLst>
          </p:cNvPr>
          <p:cNvSpPr txBox="1">
            <a:spLocks noChangeArrowheads="1"/>
          </p:cNvSpPr>
          <p:nvPr/>
        </p:nvSpPr>
        <p:spPr bwMode="auto">
          <a:xfrm>
            <a:off x="7502894" y="3211743"/>
            <a:ext cx="1475125" cy="571199"/>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Photodetector</a:t>
            </a:r>
            <a:endParaRPr lang="en-US" altLang="en-US" sz="14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28" name="Text Box 2">
            <a:extLst>
              <a:ext uri="{FF2B5EF4-FFF2-40B4-BE49-F238E27FC236}">
                <a16:creationId xmlns:a16="http://schemas.microsoft.com/office/drawing/2014/main" id="{7DC7F308-4FC1-489B-0800-322A732D6297}"/>
              </a:ext>
            </a:extLst>
          </p:cNvPr>
          <p:cNvSpPr txBox="1">
            <a:spLocks noChangeArrowheads="1"/>
          </p:cNvSpPr>
          <p:nvPr/>
        </p:nvSpPr>
        <p:spPr bwMode="auto">
          <a:xfrm>
            <a:off x="5127469" y="4879038"/>
            <a:ext cx="868828" cy="571199"/>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RF switch</a:t>
            </a:r>
          </a:p>
        </p:txBody>
      </p:sp>
      <p:sp>
        <p:nvSpPr>
          <p:cNvPr id="29" name="Text Box 2">
            <a:extLst>
              <a:ext uri="{FF2B5EF4-FFF2-40B4-BE49-F238E27FC236}">
                <a16:creationId xmlns:a16="http://schemas.microsoft.com/office/drawing/2014/main" id="{15C901A9-C902-FAAE-4373-A15464F2E579}"/>
              </a:ext>
            </a:extLst>
          </p:cNvPr>
          <p:cNvSpPr txBox="1">
            <a:spLocks noChangeArrowheads="1"/>
          </p:cNvSpPr>
          <p:nvPr/>
        </p:nvSpPr>
        <p:spPr bwMode="auto">
          <a:xfrm>
            <a:off x="5257199" y="4022202"/>
            <a:ext cx="609368" cy="571199"/>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Bias</a:t>
            </a:r>
          </a:p>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tee</a:t>
            </a:r>
          </a:p>
        </p:txBody>
      </p:sp>
      <p:cxnSp>
        <p:nvCxnSpPr>
          <p:cNvPr id="30" name="Straight Arrow Connector 29">
            <a:extLst>
              <a:ext uri="{FF2B5EF4-FFF2-40B4-BE49-F238E27FC236}">
                <a16:creationId xmlns:a16="http://schemas.microsoft.com/office/drawing/2014/main" id="{5788C96F-B117-B7D5-A1BE-9C1C9FB7B7EA}"/>
              </a:ext>
            </a:extLst>
          </p:cNvPr>
          <p:cNvCxnSpPr>
            <a:cxnSpLocks/>
            <a:stCxn id="29" idx="2"/>
            <a:endCxn id="28" idx="0"/>
          </p:cNvCxnSpPr>
          <p:nvPr/>
        </p:nvCxnSpPr>
        <p:spPr>
          <a:xfrm>
            <a:off x="5561883" y="4593401"/>
            <a:ext cx="0" cy="285637"/>
          </a:xfrm>
          <a:prstGeom prst="straightConnector1">
            <a:avLst/>
          </a:prstGeom>
          <a:ln w="12700">
            <a:solidFill>
              <a:schemeClr val="accent2">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B7E11C9F-4A61-7399-8FFF-2FAC51162AE8}"/>
              </a:ext>
            </a:extLst>
          </p:cNvPr>
          <p:cNvCxnSpPr>
            <a:cxnSpLocks/>
          </p:cNvCxnSpPr>
          <p:nvPr/>
        </p:nvCxnSpPr>
        <p:spPr>
          <a:xfrm flipH="1">
            <a:off x="6007500" y="5164637"/>
            <a:ext cx="3217218" cy="0"/>
          </a:xfrm>
          <a:prstGeom prst="straightConnector1">
            <a:avLst/>
          </a:prstGeom>
          <a:ln w="12700">
            <a:solidFill>
              <a:schemeClr val="accent2">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32" name="Connector: Elbow 31">
            <a:extLst>
              <a:ext uri="{FF2B5EF4-FFF2-40B4-BE49-F238E27FC236}">
                <a16:creationId xmlns:a16="http://schemas.microsoft.com/office/drawing/2014/main" id="{F1F362E2-B151-73A4-D27E-4794E2F35F0A}"/>
              </a:ext>
            </a:extLst>
          </p:cNvPr>
          <p:cNvCxnSpPr>
            <a:cxnSpLocks/>
            <a:endCxn id="27" idx="1"/>
          </p:cNvCxnSpPr>
          <p:nvPr/>
        </p:nvCxnSpPr>
        <p:spPr>
          <a:xfrm rot="16200000" flipH="1">
            <a:off x="6037357" y="2031806"/>
            <a:ext cx="2016592" cy="914482"/>
          </a:xfrm>
          <a:prstGeom prst="bentConnector2">
            <a:avLst/>
          </a:prstGeom>
          <a:ln w="12700">
            <a:solidFill>
              <a:srgbClr val="002060"/>
            </a:solidFill>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0408A84F-C43C-CBE6-1FFE-304627936754}"/>
              </a:ext>
            </a:extLst>
          </p:cNvPr>
          <p:cNvSpPr txBox="1"/>
          <p:nvPr/>
        </p:nvSpPr>
        <p:spPr>
          <a:xfrm>
            <a:off x="6069798" y="1480749"/>
            <a:ext cx="645196" cy="523220"/>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Out «A»</a:t>
            </a:r>
            <a:endParaRPr lang="en-GB" sz="1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p:txBody>
      </p:sp>
      <p:cxnSp>
        <p:nvCxnSpPr>
          <p:cNvPr id="34" name="Connector: Elbow 33">
            <a:extLst>
              <a:ext uri="{FF2B5EF4-FFF2-40B4-BE49-F238E27FC236}">
                <a16:creationId xmlns:a16="http://schemas.microsoft.com/office/drawing/2014/main" id="{36E13AD8-A6FB-CD00-D0FF-A266A1C9014A}"/>
              </a:ext>
            </a:extLst>
          </p:cNvPr>
          <p:cNvCxnSpPr>
            <a:cxnSpLocks/>
            <a:stCxn id="27" idx="2"/>
          </p:cNvCxnSpPr>
          <p:nvPr/>
        </p:nvCxnSpPr>
        <p:spPr>
          <a:xfrm rot="16200000" flipH="1">
            <a:off x="8421438" y="3601961"/>
            <a:ext cx="622646" cy="984608"/>
          </a:xfrm>
          <a:prstGeom prst="bentConnector2">
            <a:avLst/>
          </a:prstGeom>
          <a:ln w="12700">
            <a:solidFill>
              <a:schemeClr val="accent2">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E921050A-92DF-3A60-1149-B69BF4CA9576}"/>
              </a:ext>
            </a:extLst>
          </p:cNvPr>
          <p:cNvSpPr txBox="1"/>
          <p:nvPr/>
        </p:nvSpPr>
        <p:spPr>
          <a:xfrm>
            <a:off x="9176815" y="5097925"/>
            <a:ext cx="695996" cy="307777"/>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Port 1</a:t>
            </a:r>
            <a:endParaRPr lang="en-GB"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36" name="TextBox 35">
            <a:extLst>
              <a:ext uri="{FF2B5EF4-FFF2-40B4-BE49-F238E27FC236}">
                <a16:creationId xmlns:a16="http://schemas.microsoft.com/office/drawing/2014/main" id="{6408067E-379C-9402-ACFF-3ECDE602E3E5}"/>
              </a:ext>
            </a:extLst>
          </p:cNvPr>
          <p:cNvSpPr txBox="1"/>
          <p:nvPr/>
        </p:nvSpPr>
        <p:spPr>
          <a:xfrm>
            <a:off x="9176815" y="4166012"/>
            <a:ext cx="695996" cy="307777"/>
          </a:xfrm>
          <a:prstGeom prst="rect">
            <a:avLst/>
          </a:prstGeom>
          <a:noFill/>
        </p:spPr>
        <p:txBody>
          <a:bodyPr wrap="square" rtlCol="0">
            <a:spAutoFit/>
          </a:bodyPr>
          <a:lstStyle/>
          <a:p>
            <a:pPr algn="ctr" eaLnBrk="0" fontAlgn="base" hangingPunct="0">
              <a:spcBef>
                <a:spcPct val="0"/>
              </a:spcBef>
              <a:spcAft>
                <a:spcPct val="0"/>
              </a:spcAft>
            </a:pPr>
            <a:r>
              <a:rPr lang="fr-CH"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Port 2</a:t>
            </a:r>
            <a:endParaRPr lang="en-GB" sz="1400" b="1" dirty="0">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37" name="Free-form: Shape 130">
            <a:extLst>
              <a:ext uri="{FF2B5EF4-FFF2-40B4-BE49-F238E27FC236}">
                <a16:creationId xmlns:a16="http://schemas.microsoft.com/office/drawing/2014/main" id="{B59F443A-81FC-70AA-E469-F2B679AF51C0}"/>
              </a:ext>
            </a:extLst>
          </p:cNvPr>
          <p:cNvSpPr>
            <a:spLocks noChangeAspect="1"/>
          </p:cNvSpPr>
          <p:nvPr/>
        </p:nvSpPr>
        <p:spPr>
          <a:xfrm>
            <a:off x="8896507" y="4976787"/>
            <a:ext cx="242884" cy="121138"/>
          </a:xfrm>
          <a:custGeom>
            <a:avLst/>
            <a:gdLst>
              <a:gd name="connsiteX0" fmla="*/ 0 w 1684253"/>
              <a:gd name="connsiteY0" fmla="*/ 420308 h 840016"/>
              <a:gd name="connsiteX1" fmla="*/ 35718 w 1684253"/>
              <a:gd name="connsiteY1" fmla="*/ 356014 h 840016"/>
              <a:gd name="connsiteX2" fmla="*/ 61912 w 1684253"/>
              <a:gd name="connsiteY2" fmla="*/ 310770 h 840016"/>
              <a:gd name="connsiteX3" fmla="*/ 97631 w 1684253"/>
              <a:gd name="connsiteY3" fmla="*/ 248858 h 840016"/>
              <a:gd name="connsiteX4" fmla="*/ 138112 w 1684253"/>
              <a:gd name="connsiteY4" fmla="*/ 194089 h 840016"/>
              <a:gd name="connsiteX5" fmla="*/ 188118 w 1684253"/>
              <a:gd name="connsiteY5" fmla="*/ 129795 h 840016"/>
              <a:gd name="connsiteX6" fmla="*/ 226218 w 1684253"/>
              <a:gd name="connsiteY6" fmla="*/ 89314 h 840016"/>
              <a:gd name="connsiteX7" fmla="*/ 261937 w 1684253"/>
              <a:gd name="connsiteY7" fmla="*/ 70264 h 840016"/>
              <a:gd name="connsiteX8" fmla="*/ 309562 w 1684253"/>
              <a:gd name="connsiteY8" fmla="*/ 29783 h 840016"/>
              <a:gd name="connsiteX9" fmla="*/ 354806 w 1684253"/>
              <a:gd name="connsiteY9" fmla="*/ 13114 h 840016"/>
              <a:gd name="connsiteX10" fmla="*/ 400050 w 1684253"/>
              <a:gd name="connsiteY10" fmla="*/ 1208 h 840016"/>
              <a:gd name="connsiteX11" fmla="*/ 442912 w 1684253"/>
              <a:gd name="connsiteY11" fmla="*/ 1208 h 840016"/>
              <a:gd name="connsiteX12" fmla="*/ 492918 w 1684253"/>
              <a:gd name="connsiteY12" fmla="*/ 8351 h 840016"/>
              <a:gd name="connsiteX13" fmla="*/ 528637 w 1684253"/>
              <a:gd name="connsiteY13" fmla="*/ 27401 h 840016"/>
              <a:gd name="connsiteX14" fmla="*/ 578643 w 1684253"/>
              <a:gd name="connsiteY14" fmla="*/ 63120 h 840016"/>
              <a:gd name="connsiteX15" fmla="*/ 616743 w 1684253"/>
              <a:gd name="connsiteY15" fmla="*/ 91695 h 840016"/>
              <a:gd name="connsiteX16" fmla="*/ 661987 w 1684253"/>
              <a:gd name="connsiteY16" fmla="*/ 136939 h 840016"/>
              <a:gd name="connsiteX17" fmla="*/ 697706 w 1684253"/>
              <a:gd name="connsiteY17" fmla="*/ 179801 h 840016"/>
              <a:gd name="connsiteX18" fmla="*/ 723900 w 1684253"/>
              <a:gd name="connsiteY18" fmla="*/ 222664 h 840016"/>
              <a:gd name="connsiteX19" fmla="*/ 752475 w 1684253"/>
              <a:gd name="connsiteY19" fmla="*/ 265526 h 840016"/>
              <a:gd name="connsiteX20" fmla="*/ 769143 w 1684253"/>
              <a:gd name="connsiteY20" fmla="*/ 289339 h 840016"/>
              <a:gd name="connsiteX21" fmla="*/ 788193 w 1684253"/>
              <a:gd name="connsiteY21" fmla="*/ 325058 h 840016"/>
              <a:gd name="connsiteX22" fmla="*/ 807243 w 1684253"/>
              <a:gd name="connsiteY22" fmla="*/ 358395 h 840016"/>
              <a:gd name="connsiteX23" fmla="*/ 831056 w 1684253"/>
              <a:gd name="connsiteY23" fmla="*/ 403639 h 840016"/>
              <a:gd name="connsiteX24" fmla="*/ 850106 w 1684253"/>
              <a:gd name="connsiteY24" fmla="*/ 441739 h 840016"/>
              <a:gd name="connsiteX25" fmla="*/ 876300 w 1684253"/>
              <a:gd name="connsiteY25" fmla="*/ 494126 h 840016"/>
              <a:gd name="connsiteX26" fmla="*/ 904875 w 1684253"/>
              <a:gd name="connsiteY26" fmla="*/ 544133 h 840016"/>
              <a:gd name="connsiteX27" fmla="*/ 931068 w 1684253"/>
              <a:gd name="connsiteY27" fmla="*/ 577470 h 840016"/>
              <a:gd name="connsiteX28" fmla="*/ 962025 w 1684253"/>
              <a:gd name="connsiteY28" fmla="*/ 632239 h 840016"/>
              <a:gd name="connsiteX29" fmla="*/ 992981 w 1684253"/>
              <a:gd name="connsiteY29" fmla="*/ 670339 h 840016"/>
              <a:gd name="connsiteX30" fmla="*/ 1021556 w 1684253"/>
              <a:gd name="connsiteY30" fmla="*/ 701295 h 840016"/>
              <a:gd name="connsiteX31" fmla="*/ 1047750 w 1684253"/>
              <a:gd name="connsiteY31" fmla="*/ 737014 h 840016"/>
              <a:gd name="connsiteX32" fmla="*/ 1081087 w 1684253"/>
              <a:gd name="connsiteY32" fmla="*/ 770351 h 840016"/>
              <a:gd name="connsiteX33" fmla="*/ 1114425 w 1684253"/>
              <a:gd name="connsiteY33" fmla="*/ 791783 h 840016"/>
              <a:gd name="connsiteX34" fmla="*/ 1164431 w 1684253"/>
              <a:gd name="connsiteY34" fmla="*/ 813214 h 840016"/>
              <a:gd name="connsiteX35" fmla="*/ 1202531 w 1684253"/>
              <a:gd name="connsiteY35" fmla="*/ 837026 h 840016"/>
              <a:gd name="connsiteX36" fmla="*/ 1269206 w 1684253"/>
              <a:gd name="connsiteY36" fmla="*/ 839408 h 840016"/>
              <a:gd name="connsiteX37" fmla="*/ 1309687 w 1684253"/>
              <a:gd name="connsiteY37" fmla="*/ 834645 h 840016"/>
              <a:gd name="connsiteX38" fmla="*/ 1362075 w 1684253"/>
              <a:gd name="connsiteY38" fmla="*/ 815595 h 840016"/>
              <a:gd name="connsiteX39" fmla="*/ 1409700 w 1684253"/>
              <a:gd name="connsiteY39" fmla="*/ 789401 h 840016"/>
              <a:gd name="connsiteX40" fmla="*/ 1445418 w 1684253"/>
              <a:gd name="connsiteY40" fmla="*/ 758445 h 840016"/>
              <a:gd name="connsiteX41" fmla="*/ 1473993 w 1684253"/>
              <a:gd name="connsiteY41" fmla="*/ 732251 h 840016"/>
              <a:gd name="connsiteX42" fmla="*/ 1509712 w 1684253"/>
              <a:gd name="connsiteY42" fmla="*/ 694151 h 840016"/>
              <a:gd name="connsiteX43" fmla="*/ 1538287 w 1684253"/>
              <a:gd name="connsiteY43" fmla="*/ 653670 h 840016"/>
              <a:gd name="connsiteX44" fmla="*/ 1564481 w 1684253"/>
              <a:gd name="connsiteY44" fmla="*/ 615570 h 840016"/>
              <a:gd name="connsiteX45" fmla="*/ 1595437 w 1684253"/>
              <a:gd name="connsiteY45" fmla="*/ 575089 h 840016"/>
              <a:gd name="connsiteX46" fmla="*/ 1626393 w 1684253"/>
              <a:gd name="connsiteY46" fmla="*/ 527464 h 840016"/>
              <a:gd name="connsiteX47" fmla="*/ 1643062 w 1684253"/>
              <a:gd name="connsiteY47" fmla="*/ 479839 h 840016"/>
              <a:gd name="connsiteX48" fmla="*/ 1678781 w 1684253"/>
              <a:gd name="connsiteY48" fmla="*/ 432214 h 840016"/>
              <a:gd name="connsiteX49" fmla="*/ 1683543 w 1684253"/>
              <a:gd name="connsiteY49" fmla="*/ 415545 h 84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84253" h="840016">
                <a:moveTo>
                  <a:pt x="0" y="420308"/>
                </a:moveTo>
                <a:cubicBezTo>
                  <a:pt x="12699" y="397289"/>
                  <a:pt x="25399" y="374270"/>
                  <a:pt x="35718" y="356014"/>
                </a:cubicBezTo>
                <a:cubicBezTo>
                  <a:pt x="46037" y="337758"/>
                  <a:pt x="61912" y="310770"/>
                  <a:pt x="61912" y="310770"/>
                </a:cubicBezTo>
                <a:cubicBezTo>
                  <a:pt x="72231" y="292911"/>
                  <a:pt x="84931" y="268305"/>
                  <a:pt x="97631" y="248858"/>
                </a:cubicBezTo>
                <a:cubicBezTo>
                  <a:pt x="110331" y="229411"/>
                  <a:pt x="123031" y="213933"/>
                  <a:pt x="138112" y="194089"/>
                </a:cubicBezTo>
                <a:cubicBezTo>
                  <a:pt x="153193" y="174245"/>
                  <a:pt x="173434" y="147257"/>
                  <a:pt x="188118" y="129795"/>
                </a:cubicBezTo>
                <a:cubicBezTo>
                  <a:pt x="202802" y="112332"/>
                  <a:pt x="213915" y="99236"/>
                  <a:pt x="226218" y="89314"/>
                </a:cubicBezTo>
                <a:cubicBezTo>
                  <a:pt x="238521" y="79392"/>
                  <a:pt x="248046" y="80186"/>
                  <a:pt x="261937" y="70264"/>
                </a:cubicBezTo>
                <a:cubicBezTo>
                  <a:pt x="275828" y="60342"/>
                  <a:pt x="294084" y="39308"/>
                  <a:pt x="309562" y="29783"/>
                </a:cubicBezTo>
                <a:cubicBezTo>
                  <a:pt x="325040" y="20258"/>
                  <a:pt x="339725" y="17876"/>
                  <a:pt x="354806" y="13114"/>
                </a:cubicBezTo>
                <a:cubicBezTo>
                  <a:pt x="369887" y="8351"/>
                  <a:pt x="385366" y="3192"/>
                  <a:pt x="400050" y="1208"/>
                </a:cubicBezTo>
                <a:cubicBezTo>
                  <a:pt x="414734" y="-776"/>
                  <a:pt x="427434" y="17"/>
                  <a:pt x="442912" y="1208"/>
                </a:cubicBezTo>
                <a:cubicBezTo>
                  <a:pt x="458390" y="2398"/>
                  <a:pt x="478631" y="3986"/>
                  <a:pt x="492918" y="8351"/>
                </a:cubicBezTo>
                <a:cubicBezTo>
                  <a:pt x="507205" y="12716"/>
                  <a:pt x="514350" y="18273"/>
                  <a:pt x="528637" y="27401"/>
                </a:cubicBezTo>
                <a:cubicBezTo>
                  <a:pt x="542924" y="36529"/>
                  <a:pt x="563959" y="52404"/>
                  <a:pt x="578643" y="63120"/>
                </a:cubicBezTo>
                <a:cubicBezTo>
                  <a:pt x="593327" y="73836"/>
                  <a:pt x="602852" y="79392"/>
                  <a:pt x="616743" y="91695"/>
                </a:cubicBezTo>
                <a:cubicBezTo>
                  <a:pt x="630634" y="103998"/>
                  <a:pt x="648493" y="122255"/>
                  <a:pt x="661987" y="136939"/>
                </a:cubicBezTo>
                <a:cubicBezTo>
                  <a:pt x="675481" y="151623"/>
                  <a:pt x="687387" y="165514"/>
                  <a:pt x="697706" y="179801"/>
                </a:cubicBezTo>
                <a:cubicBezTo>
                  <a:pt x="708025" y="194088"/>
                  <a:pt x="714772" y="208377"/>
                  <a:pt x="723900" y="222664"/>
                </a:cubicBezTo>
                <a:cubicBezTo>
                  <a:pt x="733028" y="236951"/>
                  <a:pt x="744935" y="254414"/>
                  <a:pt x="752475" y="265526"/>
                </a:cubicBezTo>
                <a:cubicBezTo>
                  <a:pt x="760015" y="276638"/>
                  <a:pt x="763190" y="279417"/>
                  <a:pt x="769143" y="289339"/>
                </a:cubicBezTo>
                <a:cubicBezTo>
                  <a:pt x="775096" y="299261"/>
                  <a:pt x="781843" y="313549"/>
                  <a:pt x="788193" y="325058"/>
                </a:cubicBezTo>
                <a:cubicBezTo>
                  <a:pt x="794543" y="336567"/>
                  <a:pt x="800099" y="345298"/>
                  <a:pt x="807243" y="358395"/>
                </a:cubicBezTo>
                <a:cubicBezTo>
                  <a:pt x="814387" y="371492"/>
                  <a:pt x="823912" y="389748"/>
                  <a:pt x="831056" y="403639"/>
                </a:cubicBezTo>
                <a:cubicBezTo>
                  <a:pt x="838200" y="417530"/>
                  <a:pt x="842565" y="426658"/>
                  <a:pt x="850106" y="441739"/>
                </a:cubicBezTo>
                <a:cubicBezTo>
                  <a:pt x="857647" y="456820"/>
                  <a:pt x="867172" y="477060"/>
                  <a:pt x="876300" y="494126"/>
                </a:cubicBezTo>
                <a:cubicBezTo>
                  <a:pt x="885428" y="511192"/>
                  <a:pt x="895747" y="530242"/>
                  <a:pt x="904875" y="544133"/>
                </a:cubicBezTo>
                <a:cubicBezTo>
                  <a:pt x="914003" y="558024"/>
                  <a:pt x="921543" y="562786"/>
                  <a:pt x="931068" y="577470"/>
                </a:cubicBezTo>
                <a:cubicBezTo>
                  <a:pt x="940593" y="592154"/>
                  <a:pt x="951706" y="616761"/>
                  <a:pt x="962025" y="632239"/>
                </a:cubicBezTo>
                <a:cubicBezTo>
                  <a:pt x="972344" y="647717"/>
                  <a:pt x="983059" y="658830"/>
                  <a:pt x="992981" y="670339"/>
                </a:cubicBezTo>
                <a:cubicBezTo>
                  <a:pt x="1002903" y="681848"/>
                  <a:pt x="1012428" y="690183"/>
                  <a:pt x="1021556" y="701295"/>
                </a:cubicBezTo>
                <a:cubicBezTo>
                  <a:pt x="1030684" y="712408"/>
                  <a:pt x="1037828" y="725505"/>
                  <a:pt x="1047750" y="737014"/>
                </a:cubicBezTo>
                <a:cubicBezTo>
                  <a:pt x="1057672" y="748523"/>
                  <a:pt x="1069975" y="761223"/>
                  <a:pt x="1081087" y="770351"/>
                </a:cubicBezTo>
                <a:cubicBezTo>
                  <a:pt x="1092200" y="779479"/>
                  <a:pt x="1100534" y="784639"/>
                  <a:pt x="1114425" y="791783"/>
                </a:cubicBezTo>
                <a:cubicBezTo>
                  <a:pt x="1128316" y="798927"/>
                  <a:pt x="1149747" y="805674"/>
                  <a:pt x="1164431" y="813214"/>
                </a:cubicBezTo>
                <a:cubicBezTo>
                  <a:pt x="1179115" y="820754"/>
                  <a:pt x="1185069" y="832660"/>
                  <a:pt x="1202531" y="837026"/>
                </a:cubicBezTo>
                <a:cubicBezTo>
                  <a:pt x="1219993" y="841392"/>
                  <a:pt x="1251347" y="839805"/>
                  <a:pt x="1269206" y="839408"/>
                </a:cubicBezTo>
                <a:cubicBezTo>
                  <a:pt x="1287065" y="839011"/>
                  <a:pt x="1294209" y="838614"/>
                  <a:pt x="1309687" y="834645"/>
                </a:cubicBezTo>
                <a:cubicBezTo>
                  <a:pt x="1325165" y="830676"/>
                  <a:pt x="1345406" y="823136"/>
                  <a:pt x="1362075" y="815595"/>
                </a:cubicBezTo>
                <a:cubicBezTo>
                  <a:pt x="1378744" y="808054"/>
                  <a:pt x="1395810" y="798926"/>
                  <a:pt x="1409700" y="789401"/>
                </a:cubicBezTo>
                <a:cubicBezTo>
                  <a:pt x="1423591" y="779876"/>
                  <a:pt x="1434703" y="767970"/>
                  <a:pt x="1445418" y="758445"/>
                </a:cubicBezTo>
                <a:cubicBezTo>
                  <a:pt x="1456133" y="748920"/>
                  <a:pt x="1463277" y="742967"/>
                  <a:pt x="1473993" y="732251"/>
                </a:cubicBezTo>
                <a:cubicBezTo>
                  <a:pt x="1484709" y="721535"/>
                  <a:pt x="1498996" y="707248"/>
                  <a:pt x="1509712" y="694151"/>
                </a:cubicBezTo>
                <a:cubicBezTo>
                  <a:pt x="1520428" y="681054"/>
                  <a:pt x="1529159" y="666767"/>
                  <a:pt x="1538287" y="653670"/>
                </a:cubicBezTo>
                <a:cubicBezTo>
                  <a:pt x="1547415" y="640573"/>
                  <a:pt x="1554956" y="628667"/>
                  <a:pt x="1564481" y="615570"/>
                </a:cubicBezTo>
                <a:cubicBezTo>
                  <a:pt x="1574006" y="602473"/>
                  <a:pt x="1585118" y="589773"/>
                  <a:pt x="1595437" y="575089"/>
                </a:cubicBezTo>
                <a:cubicBezTo>
                  <a:pt x="1605756" y="560405"/>
                  <a:pt x="1618456" y="543339"/>
                  <a:pt x="1626393" y="527464"/>
                </a:cubicBezTo>
                <a:cubicBezTo>
                  <a:pt x="1634330" y="511589"/>
                  <a:pt x="1634331" y="495714"/>
                  <a:pt x="1643062" y="479839"/>
                </a:cubicBezTo>
                <a:cubicBezTo>
                  <a:pt x="1651793" y="463964"/>
                  <a:pt x="1672034" y="442930"/>
                  <a:pt x="1678781" y="432214"/>
                </a:cubicBezTo>
                <a:cubicBezTo>
                  <a:pt x="1685528" y="421498"/>
                  <a:pt x="1684535" y="418521"/>
                  <a:pt x="1683543" y="415545"/>
                </a:cubicBezTo>
              </a:path>
            </a:pathLst>
          </a:custGeom>
          <a:noFill/>
          <a:ln w="28575">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38" name="Free-form: Shape 131">
            <a:extLst>
              <a:ext uri="{FF2B5EF4-FFF2-40B4-BE49-F238E27FC236}">
                <a16:creationId xmlns:a16="http://schemas.microsoft.com/office/drawing/2014/main" id="{E79679F7-4C5B-4C7A-4FD5-7B8742193854}"/>
              </a:ext>
            </a:extLst>
          </p:cNvPr>
          <p:cNvSpPr>
            <a:spLocks noChangeAspect="1"/>
          </p:cNvSpPr>
          <p:nvPr/>
        </p:nvSpPr>
        <p:spPr>
          <a:xfrm rot="5400000">
            <a:off x="4819370" y="4818469"/>
            <a:ext cx="242884" cy="121138"/>
          </a:xfrm>
          <a:custGeom>
            <a:avLst/>
            <a:gdLst>
              <a:gd name="connsiteX0" fmla="*/ 0 w 1684253"/>
              <a:gd name="connsiteY0" fmla="*/ 420308 h 840016"/>
              <a:gd name="connsiteX1" fmla="*/ 35718 w 1684253"/>
              <a:gd name="connsiteY1" fmla="*/ 356014 h 840016"/>
              <a:gd name="connsiteX2" fmla="*/ 61912 w 1684253"/>
              <a:gd name="connsiteY2" fmla="*/ 310770 h 840016"/>
              <a:gd name="connsiteX3" fmla="*/ 97631 w 1684253"/>
              <a:gd name="connsiteY3" fmla="*/ 248858 h 840016"/>
              <a:gd name="connsiteX4" fmla="*/ 138112 w 1684253"/>
              <a:gd name="connsiteY4" fmla="*/ 194089 h 840016"/>
              <a:gd name="connsiteX5" fmla="*/ 188118 w 1684253"/>
              <a:gd name="connsiteY5" fmla="*/ 129795 h 840016"/>
              <a:gd name="connsiteX6" fmla="*/ 226218 w 1684253"/>
              <a:gd name="connsiteY6" fmla="*/ 89314 h 840016"/>
              <a:gd name="connsiteX7" fmla="*/ 261937 w 1684253"/>
              <a:gd name="connsiteY7" fmla="*/ 70264 h 840016"/>
              <a:gd name="connsiteX8" fmla="*/ 309562 w 1684253"/>
              <a:gd name="connsiteY8" fmla="*/ 29783 h 840016"/>
              <a:gd name="connsiteX9" fmla="*/ 354806 w 1684253"/>
              <a:gd name="connsiteY9" fmla="*/ 13114 h 840016"/>
              <a:gd name="connsiteX10" fmla="*/ 400050 w 1684253"/>
              <a:gd name="connsiteY10" fmla="*/ 1208 h 840016"/>
              <a:gd name="connsiteX11" fmla="*/ 442912 w 1684253"/>
              <a:gd name="connsiteY11" fmla="*/ 1208 h 840016"/>
              <a:gd name="connsiteX12" fmla="*/ 492918 w 1684253"/>
              <a:gd name="connsiteY12" fmla="*/ 8351 h 840016"/>
              <a:gd name="connsiteX13" fmla="*/ 528637 w 1684253"/>
              <a:gd name="connsiteY13" fmla="*/ 27401 h 840016"/>
              <a:gd name="connsiteX14" fmla="*/ 578643 w 1684253"/>
              <a:gd name="connsiteY14" fmla="*/ 63120 h 840016"/>
              <a:gd name="connsiteX15" fmla="*/ 616743 w 1684253"/>
              <a:gd name="connsiteY15" fmla="*/ 91695 h 840016"/>
              <a:gd name="connsiteX16" fmla="*/ 661987 w 1684253"/>
              <a:gd name="connsiteY16" fmla="*/ 136939 h 840016"/>
              <a:gd name="connsiteX17" fmla="*/ 697706 w 1684253"/>
              <a:gd name="connsiteY17" fmla="*/ 179801 h 840016"/>
              <a:gd name="connsiteX18" fmla="*/ 723900 w 1684253"/>
              <a:gd name="connsiteY18" fmla="*/ 222664 h 840016"/>
              <a:gd name="connsiteX19" fmla="*/ 752475 w 1684253"/>
              <a:gd name="connsiteY19" fmla="*/ 265526 h 840016"/>
              <a:gd name="connsiteX20" fmla="*/ 769143 w 1684253"/>
              <a:gd name="connsiteY20" fmla="*/ 289339 h 840016"/>
              <a:gd name="connsiteX21" fmla="*/ 788193 w 1684253"/>
              <a:gd name="connsiteY21" fmla="*/ 325058 h 840016"/>
              <a:gd name="connsiteX22" fmla="*/ 807243 w 1684253"/>
              <a:gd name="connsiteY22" fmla="*/ 358395 h 840016"/>
              <a:gd name="connsiteX23" fmla="*/ 831056 w 1684253"/>
              <a:gd name="connsiteY23" fmla="*/ 403639 h 840016"/>
              <a:gd name="connsiteX24" fmla="*/ 850106 w 1684253"/>
              <a:gd name="connsiteY24" fmla="*/ 441739 h 840016"/>
              <a:gd name="connsiteX25" fmla="*/ 876300 w 1684253"/>
              <a:gd name="connsiteY25" fmla="*/ 494126 h 840016"/>
              <a:gd name="connsiteX26" fmla="*/ 904875 w 1684253"/>
              <a:gd name="connsiteY26" fmla="*/ 544133 h 840016"/>
              <a:gd name="connsiteX27" fmla="*/ 931068 w 1684253"/>
              <a:gd name="connsiteY27" fmla="*/ 577470 h 840016"/>
              <a:gd name="connsiteX28" fmla="*/ 962025 w 1684253"/>
              <a:gd name="connsiteY28" fmla="*/ 632239 h 840016"/>
              <a:gd name="connsiteX29" fmla="*/ 992981 w 1684253"/>
              <a:gd name="connsiteY29" fmla="*/ 670339 h 840016"/>
              <a:gd name="connsiteX30" fmla="*/ 1021556 w 1684253"/>
              <a:gd name="connsiteY30" fmla="*/ 701295 h 840016"/>
              <a:gd name="connsiteX31" fmla="*/ 1047750 w 1684253"/>
              <a:gd name="connsiteY31" fmla="*/ 737014 h 840016"/>
              <a:gd name="connsiteX32" fmla="*/ 1081087 w 1684253"/>
              <a:gd name="connsiteY32" fmla="*/ 770351 h 840016"/>
              <a:gd name="connsiteX33" fmla="*/ 1114425 w 1684253"/>
              <a:gd name="connsiteY33" fmla="*/ 791783 h 840016"/>
              <a:gd name="connsiteX34" fmla="*/ 1164431 w 1684253"/>
              <a:gd name="connsiteY34" fmla="*/ 813214 h 840016"/>
              <a:gd name="connsiteX35" fmla="*/ 1202531 w 1684253"/>
              <a:gd name="connsiteY35" fmla="*/ 837026 h 840016"/>
              <a:gd name="connsiteX36" fmla="*/ 1269206 w 1684253"/>
              <a:gd name="connsiteY36" fmla="*/ 839408 h 840016"/>
              <a:gd name="connsiteX37" fmla="*/ 1309687 w 1684253"/>
              <a:gd name="connsiteY37" fmla="*/ 834645 h 840016"/>
              <a:gd name="connsiteX38" fmla="*/ 1362075 w 1684253"/>
              <a:gd name="connsiteY38" fmla="*/ 815595 h 840016"/>
              <a:gd name="connsiteX39" fmla="*/ 1409700 w 1684253"/>
              <a:gd name="connsiteY39" fmla="*/ 789401 h 840016"/>
              <a:gd name="connsiteX40" fmla="*/ 1445418 w 1684253"/>
              <a:gd name="connsiteY40" fmla="*/ 758445 h 840016"/>
              <a:gd name="connsiteX41" fmla="*/ 1473993 w 1684253"/>
              <a:gd name="connsiteY41" fmla="*/ 732251 h 840016"/>
              <a:gd name="connsiteX42" fmla="*/ 1509712 w 1684253"/>
              <a:gd name="connsiteY42" fmla="*/ 694151 h 840016"/>
              <a:gd name="connsiteX43" fmla="*/ 1538287 w 1684253"/>
              <a:gd name="connsiteY43" fmla="*/ 653670 h 840016"/>
              <a:gd name="connsiteX44" fmla="*/ 1564481 w 1684253"/>
              <a:gd name="connsiteY44" fmla="*/ 615570 h 840016"/>
              <a:gd name="connsiteX45" fmla="*/ 1595437 w 1684253"/>
              <a:gd name="connsiteY45" fmla="*/ 575089 h 840016"/>
              <a:gd name="connsiteX46" fmla="*/ 1626393 w 1684253"/>
              <a:gd name="connsiteY46" fmla="*/ 527464 h 840016"/>
              <a:gd name="connsiteX47" fmla="*/ 1643062 w 1684253"/>
              <a:gd name="connsiteY47" fmla="*/ 479839 h 840016"/>
              <a:gd name="connsiteX48" fmla="*/ 1678781 w 1684253"/>
              <a:gd name="connsiteY48" fmla="*/ 432214 h 840016"/>
              <a:gd name="connsiteX49" fmla="*/ 1683543 w 1684253"/>
              <a:gd name="connsiteY49" fmla="*/ 415545 h 84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84253" h="840016">
                <a:moveTo>
                  <a:pt x="0" y="420308"/>
                </a:moveTo>
                <a:cubicBezTo>
                  <a:pt x="12699" y="397289"/>
                  <a:pt x="25399" y="374270"/>
                  <a:pt x="35718" y="356014"/>
                </a:cubicBezTo>
                <a:cubicBezTo>
                  <a:pt x="46037" y="337758"/>
                  <a:pt x="61912" y="310770"/>
                  <a:pt x="61912" y="310770"/>
                </a:cubicBezTo>
                <a:cubicBezTo>
                  <a:pt x="72231" y="292911"/>
                  <a:pt x="84931" y="268305"/>
                  <a:pt x="97631" y="248858"/>
                </a:cubicBezTo>
                <a:cubicBezTo>
                  <a:pt x="110331" y="229411"/>
                  <a:pt x="123031" y="213933"/>
                  <a:pt x="138112" y="194089"/>
                </a:cubicBezTo>
                <a:cubicBezTo>
                  <a:pt x="153193" y="174245"/>
                  <a:pt x="173434" y="147257"/>
                  <a:pt x="188118" y="129795"/>
                </a:cubicBezTo>
                <a:cubicBezTo>
                  <a:pt x="202802" y="112332"/>
                  <a:pt x="213915" y="99236"/>
                  <a:pt x="226218" y="89314"/>
                </a:cubicBezTo>
                <a:cubicBezTo>
                  <a:pt x="238521" y="79392"/>
                  <a:pt x="248046" y="80186"/>
                  <a:pt x="261937" y="70264"/>
                </a:cubicBezTo>
                <a:cubicBezTo>
                  <a:pt x="275828" y="60342"/>
                  <a:pt x="294084" y="39308"/>
                  <a:pt x="309562" y="29783"/>
                </a:cubicBezTo>
                <a:cubicBezTo>
                  <a:pt x="325040" y="20258"/>
                  <a:pt x="339725" y="17876"/>
                  <a:pt x="354806" y="13114"/>
                </a:cubicBezTo>
                <a:cubicBezTo>
                  <a:pt x="369887" y="8351"/>
                  <a:pt x="385366" y="3192"/>
                  <a:pt x="400050" y="1208"/>
                </a:cubicBezTo>
                <a:cubicBezTo>
                  <a:pt x="414734" y="-776"/>
                  <a:pt x="427434" y="17"/>
                  <a:pt x="442912" y="1208"/>
                </a:cubicBezTo>
                <a:cubicBezTo>
                  <a:pt x="458390" y="2398"/>
                  <a:pt x="478631" y="3986"/>
                  <a:pt x="492918" y="8351"/>
                </a:cubicBezTo>
                <a:cubicBezTo>
                  <a:pt x="507205" y="12716"/>
                  <a:pt x="514350" y="18273"/>
                  <a:pt x="528637" y="27401"/>
                </a:cubicBezTo>
                <a:cubicBezTo>
                  <a:pt x="542924" y="36529"/>
                  <a:pt x="563959" y="52404"/>
                  <a:pt x="578643" y="63120"/>
                </a:cubicBezTo>
                <a:cubicBezTo>
                  <a:pt x="593327" y="73836"/>
                  <a:pt x="602852" y="79392"/>
                  <a:pt x="616743" y="91695"/>
                </a:cubicBezTo>
                <a:cubicBezTo>
                  <a:pt x="630634" y="103998"/>
                  <a:pt x="648493" y="122255"/>
                  <a:pt x="661987" y="136939"/>
                </a:cubicBezTo>
                <a:cubicBezTo>
                  <a:pt x="675481" y="151623"/>
                  <a:pt x="687387" y="165514"/>
                  <a:pt x="697706" y="179801"/>
                </a:cubicBezTo>
                <a:cubicBezTo>
                  <a:pt x="708025" y="194088"/>
                  <a:pt x="714772" y="208377"/>
                  <a:pt x="723900" y="222664"/>
                </a:cubicBezTo>
                <a:cubicBezTo>
                  <a:pt x="733028" y="236951"/>
                  <a:pt x="744935" y="254414"/>
                  <a:pt x="752475" y="265526"/>
                </a:cubicBezTo>
                <a:cubicBezTo>
                  <a:pt x="760015" y="276638"/>
                  <a:pt x="763190" y="279417"/>
                  <a:pt x="769143" y="289339"/>
                </a:cubicBezTo>
                <a:cubicBezTo>
                  <a:pt x="775096" y="299261"/>
                  <a:pt x="781843" y="313549"/>
                  <a:pt x="788193" y="325058"/>
                </a:cubicBezTo>
                <a:cubicBezTo>
                  <a:pt x="794543" y="336567"/>
                  <a:pt x="800099" y="345298"/>
                  <a:pt x="807243" y="358395"/>
                </a:cubicBezTo>
                <a:cubicBezTo>
                  <a:pt x="814387" y="371492"/>
                  <a:pt x="823912" y="389748"/>
                  <a:pt x="831056" y="403639"/>
                </a:cubicBezTo>
                <a:cubicBezTo>
                  <a:pt x="838200" y="417530"/>
                  <a:pt x="842565" y="426658"/>
                  <a:pt x="850106" y="441739"/>
                </a:cubicBezTo>
                <a:cubicBezTo>
                  <a:pt x="857647" y="456820"/>
                  <a:pt x="867172" y="477060"/>
                  <a:pt x="876300" y="494126"/>
                </a:cubicBezTo>
                <a:cubicBezTo>
                  <a:pt x="885428" y="511192"/>
                  <a:pt x="895747" y="530242"/>
                  <a:pt x="904875" y="544133"/>
                </a:cubicBezTo>
                <a:cubicBezTo>
                  <a:pt x="914003" y="558024"/>
                  <a:pt x="921543" y="562786"/>
                  <a:pt x="931068" y="577470"/>
                </a:cubicBezTo>
                <a:cubicBezTo>
                  <a:pt x="940593" y="592154"/>
                  <a:pt x="951706" y="616761"/>
                  <a:pt x="962025" y="632239"/>
                </a:cubicBezTo>
                <a:cubicBezTo>
                  <a:pt x="972344" y="647717"/>
                  <a:pt x="983059" y="658830"/>
                  <a:pt x="992981" y="670339"/>
                </a:cubicBezTo>
                <a:cubicBezTo>
                  <a:pt x="1002903" y="681848"/>
                  <a:pt x="1012428" y="690183"/>
                  <a:pt x="1021556" y="701295"/>
                </a:cubicBezTo>
                <a:cubicBezTo>
                  <a:pt x="1030684" y="712408"/>
                  <a:pt x="1037828" y="725505"/>
                  <a:pt x="1047750" y="737014"/>
                </a:cubicBezTo>
                <a:cubicBezTo>
                  <a:pt x="1057672" y="748523"/>
                  <a:pt x="1069975" y="761223"/>
                  <a:pt x="1081087" y="770351"/>
                </a:cubicBezTo>
                <a:cubicBezTo>
                  <a:pt x="1092200" y="779479"/>
                  <a:pt x="1100534" y="784639"/>
                  <a:pt x="1114425" y="791783"/>
                </a:cubicBezTo>
                <a:cubicBezTo>
                  <a:pt x="1128316" y="798927"/>
                  <a:pt x="1149747" y="805674"/>
                  <a:pt x="1164431" y="813214"/>
                </a:cubicBezTo>
                <a:cubicBezTo>
                  <a:pt x="1179115" y="820754"/>
                  <a:pt x="1185069" y="832660"/>
                  <a:pt x="1202531" y="837026"/>
                </a:cubicBezTo>
                <a:cubicBezTo>
                  <a:pt x="1219993" y="841392"/>
                  <a:pt x="1251347" y="839805"/>
                  <a:pt x="1269206" y="839408"/>
                </a:cubicBezTo>
                <a:cubicBezTo>
                  <a:pt x="1287065" y="839011"/>
                  <a:pt x="1294209" y="838614"/>
                  <a:pt x="1309687" y="834645"/>
                </a:cubicBezTo>
                <a:cubicBezTo>
                  <a:pt x="1325165" y="830676"/>
                  <a:pt x="1345406" y="823136"/>
                  <a:pt x="1362075" y="815595"/>
                </a:cubicBezTo>
                <a:cubicBezTo>
                  <a:pt x="1378744" y="808054"/>
                  <a:pt x="1395810" y="798926"/>
                  <a:pt x="1409700" y="789401"/>
                </a:cubicBezTo>
                <a:cubicBezTo>
                  <a:pt x="1423591" y="779876"/>
                  <a:pt x="1434703" y="767970"/>
                  <a:pt x="1445418" y="758445"/>
                </a:cubicBezTo>
                <a:cubicBezTo>
                  <a:pt x="1456133" y="748920"/>
                  <a:pt x="1463277" y="742967"/>
                  <a:pt x="1473993" y="732251"/>
                </a:cubicBezTo>
                <a:cubicBezTo>
                  <a:pt x="1484709" y="721535"/>
                  <a:pt x="1498996" y="707248"/>
                  <a:pt x="1509712" y="694151"/>
                </a:cubicBezTo>
                <a:cubicBezTo>
                  <a:pt x="1520428" y="681054"/>
                  <a:pt x="1529159" y="666767"/>
                  <a:pt x="1538287" y="653670"/>
                </a:cubicBezTo>
                <a:cubicBezTo>
                  <a:pt x="1547415" y="640573"/>
                  <a:pt x="1554956" y="628667"/>
                  <a:pt x="1564481" y="615570"/>
                </a:cubicBezTo>
                <a:cubicBezTo>
                  <a:pt x="1574006" y="602473"/>
                  <a:pt x="1585118" y="589773"/>
                  <a:pt x="1595437" y="575089"/>
                </a:cubicBezTo>
                <a:cubicBezTo>
                  <a:pt x="1605756" y="560405"/>
                  <a:pt x="1618456" y="543339"/>
                  <a:pt x="1626393" y="527464"/>
                </a:cubicBezTo>
                <a:cubicBezTo>
                  <a:pt x="1634330" y="511589"/>
                  <a:pt x="1634331" y="495714"/>
                  <a:pt x="1643062" y="479839"/>
                </a:cubicBezTo>
                <a:cubicBezTo>
                  <a:pt x="1651793" y="463964"/>
                  <a:pt x="1672034" y="442930"/>
                  <a:pt x="1678781" y="432214"/>
                </a:cubicBezTo>
                <a:cubicBezTo>
                  <a:pt x="1685528" y="421498"/>
                  <a:pt x="1684535" y="418521"/>
                  <a:pt x="1683543" y="415545"/>
                </a:cubicBezTo>
              </a:path>
            </a:pathLst>
          </a:custGeom>
          <a:noFill/>
          <a:ln w="28575">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39" name="Free-form: Shape 132">
            <a:extLst>
              <a:ext uri="{FF2B5EF4-FFF2-40B4-BE49-F238E27FC236}">
                <a16:creationId xmlns:a16="http://schemas.microsoft.com/office/drawing/2014/main" id="{AD1D1719-83A6-A5A4-E293-68503F72777F}"/>
              </a:ext>
            </a:extLst>
          </p:cNvPr>
          <p:cNvSpPr>
            <a:spLocks noChangeAspect="1"/>
          </p:cNvSpPr>
          <p:nvPr/>
        </p:nvSpPr>
        <p:spPr>
          <a:xfrm rot="5400000">
            <a:off x="6565848" y="1672998"/>
            <a:ext cx="242884" cy="121138"/>
          </a:xfrm>
          <a:custGeom>
            <a:avLst/>
            <a:gdLst>
              <a:gd name="connsiteX0" fmla="*/ 0 w 1684253"/>
              <a:gd name="connsiteY0" fmla="*/ 420308 h 840016"/>
              <a:gd name="connsiteX1" fmla="*/ 35718 w 1684253"/>
              <a:gd name="connsiteY1" fmla="*/ 356014 h 840016"/>
              <a:gd name="connsiteX2" fmla="*/ 61912 w 1684253"/>
              <a:gd name="connsiteY2" fmla="*/ 310770 h 840016"/>
              <a:gd name="connsiteX3" fmla="*/ 97631 w 1684253"/>
              <a:gd name="connsiteY3" fmla="*/ 248858 h 840016"/>
              <a:gd name="connsiteX4" fmla="*/ 138112 w 1684253"/>
              <a:gd name="connsiteY4" fmla="*/ 194089 h 840016"/>
              <a:gd name="connsiteX5" fmla="*/ 188118 w 1684253"/>
              <a:gd name="connsiteY5" fmla="*/ 129795 h 840016"/>
              <a:gd name="connsiteX6" fmla="*/ 226218 w 1684253"/>
              <a:gd name="connsiteY6" fmla="*/ 89314 h 840016"/>
              <a:gd name="connsiteX7" fmla="*/ 261937 w 1684253"/>
              <a:gd name="connsiteY7" fmla="*/ 70264 h 840016"/>
              <a:gd name="connsiteX8" fmla="*/ 309562 w 1684253"/>
              <a:gd name="connsiteY8" fmla="*/ 29783 h 840016"/>
              <a:gd name="connsiteX9" fmla="*/ 354806 w 1684253"/>
              <a:gd name="connsiteY9" fmla="*/ 13114 h 840016"/>
              <a:gd name="connsiteX10" fmla="*/ 400050 w 1684253"/>
              <a:gd name="connsiteY10" fmla="*/ 1208 h 840016"/>
              <a:gd name="connsiteX11" fmla="*/ 442912 w 1684253"/>
              <a:gd name="connsiteY11" fmla="*/ 1208 h 840016"/>
              <a:gd name="connsiteX12" fmla="*/ 492918 w 1684253"/>
              <a:gd name="connsiteY12" fmla="*/ 8351 h 840016"/>
              <a:gd name="connsiteX13" fmla="*/ 528637 w 1684253"/>
              <a:gd name="connsiteY13" fmla="*/ 27401 h 840016"/>
              <a:gd name="connsiteX14" fmla="*/ 578643 w 1684253"/>
              <a:gd name="connsiteY14" fmla="*/ 63120 h 840016"/>
              <a:gd name="connsiteX15" fmla="*/ 616743 w 1684253"/>
              <a:gd name="connsiteY15" fmla="*/ 91695 h 840016"/>
              <a:gd name="connsiteX16" fmla="*/ 661987 w 1684253"/>
              <a:gd name="connsiteY16" fmla="*/ 136939 h 840016"/>
              <a:gd name="connsiteX17" fmla="*/ 697706 w 1684253"/>
              <a:gd name="connsiteY17" fmla="*/ 179801 h 840016"/>
              <a:gd name="connsiteX18" fmla="*/ 723900 w 1684253"/>
              <a:gd name="connsiteY18" fmla="*/ 222664 h 840016"/>
              <a:gd name="connsiteX19" fmla="*/ 752475 w 1684253"/>
              <a:gd name="connsiteY19" fmla="*/ 265526 h 840016"/>
              <a:gd name="connsiteX20" fmla="*/ 769143 w 1684253"/>
              <a:gd name="connsiteY20" fmla="*/ 289339 h 840016"/>
              <a:gd name="connsiteX21" fmla="*/ 788193 w 1684253"/>
              <a:gd name="connsiteY21" fmla="*/ 325058 h 840016"/>
              <a:gd name="connsiteX22" fmla="*/ 807243 w 1684253"/>
              <a:gd name="connsiteY22" fmla="*/ 358395 h 840016"/>
              <a:gd name="connsiteX23" fmla="*/ 831056 w 1684253"/>
              <a:gd name="connsiteY23" fmla="*/ 403639 h 840016"/>
              <a:gd name="connsiteX24" fmla="*/ 850106 w 1684253"/>
              <a:gd name="connsiteY24" fmla="*/ 441739 h 840016"/>
              <a:gd name="connsiteX25" fmla="*/ 876300 w 1684253"/>
              <a:gd name="connsiteY25" fmla="*/ 494126 h 840016"/>
              <a:gd name="connsiteX26" fmla="*/ 904875 w 1684253"/>
              <a:gd name="connsiteY26" fmla="*/ 544133 h 840016"/>
              <a:gd name="connsiteX27" fmla="*/ 931068 w 1684253"/>
              <a:gd name="connsiteY27" fmla="*/ 577470 h 840016"/>
              <a:gd name="connsiteX28" fmla="*/ 962025 w 1684253"/>
              <a:gd name="connsiteY28" fmla="*/ 632239 h 840016"/>
              <a:gd name="connsiteX29" fmla="*/ 992981 w 1684253"/>
              <a:gd name="connsiteY29" fmla="*/ 670339 h 840016"/>
              <a:gd name="connsiteX30" fmla="*/ 1021556 w 1684253"/>
              <a:gd name="connsiteY30" fmla="*/ 701295 h 840016"/>
              <a:gd name="connsiteX31" fmla="*/ 1047750 w 1684253"/>
              <a:gd name="connsiteY31" fmla="*/ 737014 h 840016"/>
              <a:gd name="connsiteX32" fmla="*/ 1081087 w 1684253"/>
              <a:gd name="connsiteY32" fmla="*/ 770351 h 840016"/>
              <a:gd name="connsiteX33" fmla="*/ 1114425 w 1684253"/>
              <a:gd name="connsiteY33" fmla="*/ 791783 h 840016"/>
              <a:gd name="connsiteX34" fmla="*/ 1164431 w 1684253"/>
              <a:gd name="connsiteY34" fmla="*/ 813214 h 840016"/>
              <a:gd name="connsiteX35" fmla="*/ 1202531 w 1684253"/>
              <a:gd name="connsiteY35" fmla="*/ 837026 h 840016"/>
              <a:gd name="connsiteX36" fmla="*/ 1269206 w 1684253"/>
              <a:gd name="connsiteY36" fmla="*/ 839408 h 840016"/>
              <a:gd name="connsiteX37" fmla="*/ 1309687 w 1684253"/>
              <a:gd name="connsiteY37" fmla="*/ 834645 h 840016"/>
              <a:gd name="connsiteX38" fmla="*/ 1362075 w 1684253"/>
              <a:gd name="connsiteY38" fmla="*/ 815595 h 840016"/>
              <a:gd name="connsiteX39" fmla="*/ 1409700 w 1684253"/>
              <a:gd name="connsiteY39" fmla="*/ 789401 h 840016"/>
              <a:gd name="connsiteX40" fmla="*/ 1445418 w 1684253"/>
              <a:gd name="connsiteY40" fmla="*/ 758445 h 840016"/>
              <a:gd name="connsiteX41" fmla="*/ 1473993 w 1684253"/>
              <a:gd name="connsiteY41" fmla="*/ 732251 h 840016"/>
              <a:gd name="connsiteX42" fmla="*/ 1509712 w 1684253"/>
              <a:gd name="connsiteY42" fmla="*/ 694151 h 840016"/>
              <a:gd name="connsiteX43" fmla="*/ 1538287 w 1684253"/>
              <a:gd name="connsiteY43" fmla="*/ 653670 h 840016"/>
              <a:gd name="connsiteX44" fmla="*/ 1564481 w 1684253"/>
              <a:gd name="connsiteY44" fmla="*/ 615570 h 840016"/>
              <a:gd name="connsiteX45" fmla="*/ 1595437 w 1684253"/>
              <a:gd name="connsiteY45" fmla="*/ 575089 h 840016"/>
              <a:gd name="connsiteX46" fmla="*/ 1626393 w 1684253"/>
              <a:gd name="connsiteY46" fmla="*/ 527464 h 840016"/>
              <a:gd name="connsiteX47" fmla="*/ 1643062 w 1684253"/>
              <a:gd name="connsiteY47" fmla="*/ 479839 h 840016"/>
              <a:gd name="connsiteX48" fmla="*/ 1678781 w 1684253"/>
              <a:gd name="connsiteY48" fmla="*/ 432214 h 840016"/>
              <a:gd name="connsiteX49" fmla="*/ 1683543 w 1684253"/>
              <a:gd name="connsiteY49" fmla="*/ 415545 h 84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84253" h="840016">
                <a:moveTo>
                  <a:pt x="0" y="420308"/>
                </a:moveTo>
                <a:cubicBezTo>
                  <a:pt x="12699" y="397289"/>
                  <a:pt x="25399" y="374270"/>
                  <a:pt x="35718" y="356014"/>
                </a:cubicBezTo>
                <a:cubicBezTo>
                  <a:pt x="46037" y="337758"/>
                  <a:pt x="61912" y="310770"/>
                  <a:pt x="61912" y="310770"/>
                </a:cubicBezTo>
                <a:cubicBezTo>
                  <a:pt x="72231" y="292911"/>
                  <a:pt x="84931" y="268305"/>
                  <a:pt x="97631" y="248858"/>
                </a:cubicBezTo>
                <a:cubicBezTo>
                  <a:pt x="110331" y="229411"/>
                  <a:pt x="123031" y="213933"/>
                  <a:pt x="138112" y="194089"/>
                </a:cubicBezTo>
                <a:cubicBezTo>
                  <a:pt x="153193" y="174245"/>
                  <a:pt x="173434" y="147257"/>
                  <a:pt x="188118" y="129795"/>
                </a:cubicBezTo>
                <a:cubicBezTo>
                  <a:pt x="202802" y="112332"/>
                  <a:pt x="213915" y="99236"/>
                  <a:pt x="226218" y="89314"/>
                </a:cubicBezTo>
                <a:cubicBezTo>
                  <a:pt x="238521" y="79392"/>
                  <a:pt x="248046" y="80186"/>
                  <a:pt x="261937" y="70264"/>
                </a:cubicBezTo>
                <a:cubicBezTo>
                  <a:pt x="275828" y="60342"/>
                  <a:pt x="294084" y="39308"/>
                  <a:pt x="309562" y="29783"/>
                </a:cubicBezTo>
                <a:cubicBezTo>
                  <a:pt x="325040" y="20258"/>
                  <a:pt x="339725" y="17876"/>
                  <a:pt x="354806" y="13114"/>
                </a:cubicBezTo>
                <a:cubicBezTo>
                  <a:pt x="369887" y="8351"/>
                  <a:pt x="385366" y="3192"/>
                  <a:pt x="400050" y="1208"/>
                </a:cubicBezTo>
                <a:cubicBezTo>
                  <a:pt x="414734" y="-776"/>
                  <a:pt x="427434" y="17"/>
                  <a:pt x="442912" y="1208"/>
                </a:cubicBezTo>
                <a:cubicBezTo>
                  <a:pt x="458390" y="2398"/>
                  <a:pt x="478631" y="3986"/>
                  <a:pt x="492918" y="8351"/>
                </a:cubicBezTo>
                <a:cubicBezTo>
                  <a:pt x="507205" y="12716"/>
                  <a:pt x="514350" y="18273"/>
                  <a:pt x="528637" y="27401"/>
                </a:cubicBezTo>
                <a:cubicBezTo>
                  <a:pt x="542924" y="36529"/>
                  <a:pt x="563959" y="52404"/>
                  <a:pt x="578643" y="63120"/>
                </a:cubicBezTo>
                <a:cubicBezTo>
                  <a:pt x="593327" y="73836"/>
                  <a:pt x="602852" y="79392"/>
                  <a:pt x="616743" y="91695"/>
                </a:cubicBezTo>
                <a:cubicBezTo>
                  <a:pt x="630634" y="103998"/>
                  <a:pt x="648493" y="122255"/>
                  <a:pt x="661987" y="136939"/>
                </a:cubicBezTo>
                <a:cubicBezTo>
                  <a:pt x="675481" y="151623"/>
                  <a:pt x="687387" y="165514"/>
                  <a:pt x="697706" y="179801"/>
                </a:cubicBezTo>
                <a:cubicBezTo>
                  <a:pt x="708025" y="194088"/>
                  <a:pt x="714772" y="208377"/>
                  <a:pt x="723900" y="222664"/>
                </a:cubicBezTo>
                <a:cubicBezTo>
                  <a:pt x="733028" y="236951"/>
                  <a:pt x="744935" y="254414"/>
                  <a:pt x="752475" y="265526"/>
                </a:cubicBezTo>
                <a:cubicBezTo>
                  <a:pt x="760015" y="276638"/>
                  <a:pt x="763190" y="279417"/>
                  <a:pt x="769143" y="289339"/>
                </a:cubicBezTo>
                <a:cubicBezTo>
                  <a:pt x="775096" y="299261"/>
                  <a:pt x="781843" y="313549"/>
                  <a:pt x="788193" y="325058"/>
                </a:cubicBezTo>
                <a:cubicBezTo>
                  <a:pt x="794543" y="336567"/>
                  <a:pt x="800099" y="345298"/>
                  <a:pt x="807243" y="358395"/>
                </a:cubicBezTo>
                <a:cubicBezTo>
                  <a:pt x="814387" y="371492"/>
                  <a:pt x="823912" y="389748"/>
                  <a:pt x="831056" y="403639"/>
                </a:cubicBezTo>
                <a:cubicBezTo>
                  <a:pt x="838200" y="417530"/>
                  <a:pt x="842565" y="426658"/>
                  <a:pt x="850106" y="441739"/>
                </a:cubicBezTo>
                <a:cubicBezTo>
                  <a:pt x="857647" y="456820"/>
                  <a:pt x="867172" y="477060"/>
                  <a:pt x="876300" y="494126"/>
                </a:cubicBezTo>
                <a:cubicBezTo>
                  <a:pt x="885428" y="511192"/>
                  <a:pt x="895747" y="530242"/>
                  <a:pt x="904875" y="544133"/>
                </a:cubicBezTo>
                <a:cubicBezTo>
                  <a:pt x="914003" y="558024"/>
                  <a:pt x="921543" y="562786"/>
                  <a:pt x="931068" y="577470"/>
                </a:cubicBezTo>
                <a:cubicBezTo>
                  <a:pt x="940593" y="592154"/>
                  <a:pt x="951706" y="616761"/>
                  <a:pt x="962025" y="632239"/>
                </a:cubicBezTo>
                <a:cubicBezTo>
                  <a:pt x="972344" y="647717"/>
                  <a:pt x="983059" y="658830"/>
                  <a:pt x="992981" y="670339"/>
                </a:cubicBezTo>
                <a:cubicBezTo>
                  <a:pt x="1002903" y="681848"/>
                  <a:pt x="1012428" y="690183"/>
                  <a:pt x="1021556" y="701295"/>
                </a:cubicBezTo>
                <a:cubicBezTo>
                  <a:pt x="1030684" y="712408"/>
                  <a:pt x="1037828" y="725505"/>
                  <a:pt x="1047750" y="737014"/>
                </a:cubicBezTo>
                <a:cubicBezTo>
                  <a:pt x="1057672" y="748523"/>
                  <a:pt x="1069975" y="761223"/>
                  <a:pt x="1081087" y="770351"/>
                </a:cubicBezTo>
                <a:cubicBezTo>
                  <a:pt x="1092200" y="779479"/>
                  <a:pt x="1100534" y="784639"/>
                  <a:pt x="1114425" y="791783"/>
                </a:cubicBezTo>
                <a:cubicBezTo>
                  <a:pt x="1128316" y="798927"/>
                  <a:pt x="1149747" y="805674"/>
                  <a:pt x="1164431" y="813214"/>
                </a:cubicBezTo>
                <a:cubicBezTo>
                  <a:pt x="1179115" y="820754"/>
                  <a:pt x="1185069" y="832660"/>
                  <a:pt x="1202531" y="837026"/>
                </a:cubicBezTo>
                <a:cubicBezTo>
                  <a:pt x="1219993" y="841392"/>
                  <a:pt x="1251347" y="839805"/>
                  <a:pt x="1269206" y="839408"/>
                </a:cubicBezTo>
                <a:cubicBezTo>
                  <a:pt x="1287065" y="839011"/>
                  <a:pt x="1294209" y="838614"/>
                  <a:pt x="1309687" y="834645"/>
                </a:cubicBezTo>
                <a:cubicBezTo>
                  <a:pt x="1325165" y="830676"/>
                  <a:pt x="1345406" y="823136"/>
                  <a:pt x="1362075" y="815595"/>
                </a:cubicBezTo>
                <a:cubicBezTo>
                  <a:pt x="1378744" y="808054"/>
                  <a:pt x="1395810" y="798926"/>
                  <a:pt x="1409700" y="789401"/>
                </a:cubicBezTo>
                <a:cubicBezTo>
                  <a:pt x="1423591" y="779876"/>
                  <a:pt x="1434703" y="767970"/>
                  <a:pt x="1445418" y="758445"/>
                </a:cubicBezTo>
                <a:cubicBezTo>
                  <a:pt x="1456133" y="748920"/>
                  <a:pt x="1463277" y="742967"/>
                  <a:pt x="1473993" y="732251"/>
                </a:cubicBezTo>
                <a:cubicBezTo>
                  <a:pt x="1484709" y="721535"/>
                  <a:pt x="1498996" y="707248"/>
                  <a:pt x="1509712" y="694151"/>
                </a:cubicBezTo>
                <a:cubicBezTo>
                  <a:pt x="1520428" y="681054"/>
                  <a:pt x="1529159" y="666767"/>
                  <a:pt x="1538287" y="653670"/>
                </a:cubicBezTo>
                <a:cubicBezTo>
                  <a:pt x="1547415" y="640573"/>
                  <a:pt x="1554956" y="628667"/>
                  <a:pt x="1564481" y="615570"/>
                </a:cubicBezTo>
                <a:cubicBezTo>
                  <a:pt x="1574006" y="602473"/>
                  <a:pt x="1585118" y="589773"/>
                  <a:pt x="1595437" y="575089"/>
                </a:cubicBezTo>
                <a:cubicBezTo>
                  <a:pt x="1605756" y="560405"/>
                  <a:pt x="1618456" y="543339"/>
                  <a:pt x="1626393" y="527464"/>
                </a:cubicBezTo>
                <a:cubicBezTo>
                  <a:pt x="1634330" y="511589"/>
                  <a:pt x="1634331" y="495714"/>
                  <a:pt x="1643062" y="479839"/>
                </a:cubicBezTo>
                <a:cubicBezTo>
                  <a:pt x="1651793" y="463964"/>
                  <a:pt x="1672034" y="442930"/>
                  <a:pt x="1678781" y="432214"/>
                </a:cubicBezTo>
                <a:cubicBezTo>
                  <a:pt x="1685528" y="421498"/>
                  <a:pt x="1684535" y="418521"/>
                  <a:pt x="1683543" y="415545"/>
                </a:cubicBezTo>
              </a:path>
            </a:pathLst>
          </a:custGeom>
          <a:noFill/>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40" name="Free-form: Shape 133">
            <a:extLst>
              <a:ext uri="{FF2B5EF4-FFF2-40B4-BE49-F238E27FC236}">
                <a16:creationId xmlns:a16="http://schemas.microsoft.com/office/drawing/2014/main" id="{A0F4D3B9-9500-FFAC-67C2-C1543E09062F}"/>
              </a:ext>
            </a:extLst>
          </p:cNvPr>
          <p:cNvSpPr>
            <a:spLocks noChangeAspect="1"/>
          </p:cNvSpPr>
          <p:nvPr/>
        </p:nvSpPr>
        <p:spPr>
          <a:xfrm>
            <a:off x="8896507" y="4203792"/>
            <a:ext cx="242884" cy="121138"/>
          </a:xfrm>
          <a:custGeom>
            <a:avLst/>
            <a:gdLst>
              <a:gd name="connsiteX0" fmla="*/ 0 w 1684253"/>
              <a:gd name="connsiteY0" fmla="*/ 420308 h 840016"/>
              <a:gd name="connsiteX1" fmla="*/ 35718 w 1684253"/>
              <a:gd name="connsiteY1" fmla="*/ 356014 h 840016"/>
              <a:gd name="connsiteX2" fmla="*/ 61912 w 1684253"/>
              <a:gd name="connsiteY2" fmla="*/ 310770 h 840016"/>
              <a:gd name="connsiteX3" fmla="*/ 97631 w 1684253"/>
              <a:gd name="connsiteY3" fmla="*/ 248858 h 840016"/>
              <a:gd name="connsiteX4" fmla="*/ 138112 w 1684253"/>
              <a:gd name="connsiteY4" fmla="*/ 194089 h 840016"/>
              <a:gd name="connsiteX5" fmla="*/ 188118 w 1684253"/>
              <a:gd name="connsiteY5" fmla="*/ 129795 h 840016"/>
              <a:gd name="connsiteX6" fmla="*/ 226218 w 1684253"/>
              <a:gd name="connsiteY6" fmla="*/ 89314 h 840016"/>
              <a:gd name="connsiteX7" fmla="*/ 261937 w 1684253"/>
              <a:gd name="connsiteY7" fmla="*/ 70264 h 840016"/>
              <a:gd name="connsiteX8" fmla="*/ 309562 w 1684253"/>
              <a:gd name="connsiteY8" fmla="*/ 29783 h 840016"/>
              <a:gd name="connsiteX9" fmla="*/ 354806 w 1684253"/>
              <a:gd name="connsiteY9" fmla="*/ 13114 h 840016"/>
              <a:gd name="connsiteX10" fmla="*/ 400050 w 1684253"/>
              <a:gd name="connsiteY10" fmla="*/ 1208 h 840016"/>
              <a:gd name="connsiteX11" fmla="*/ 442912 w 1684253"/>
              <a:gd name="connsiteY11" fmla="*/ 1208 h 840016"/>
              <a:gd name="connsiteX12" fmla="*/ 492918 w 1684253"/>
              <a:gd name="connsiteY12" fmla="*/ 8351 h 840016"/>
              <a:gd name="connsiteX13" fmla="*/ 528637 w 1684253"/>
              <a:gd name="connsiteY13" fmla="*/ 27401 h 840016"/>
              <a:gd name="connsiteX14" fmla="*/ 578643 w 1684253"/>
              <a:gd name="connsiteY14" fmla="*/ 63120 h 840016"/>
              <a:gd name="connsiteX15" fmla="*/ 616743 w 1684253"/>
              <a:gd name="connsiteY15" fmla="*/ 91695 h 840016"/>
              <a:gd name="connsiteX16" fmla="*/ 661987 w 1684253"/>
              <a:gd name="connsiteY16" fmla="*/ 136939 h 840016"/>
              <a:gd name="connsiteX17" fmla="*/ 697706 w 1684253"/>
              <a:gd name="connsiteY17" fmla="*/ 179801 h 840016"/>
              <a:gd name="connsiteX18" fmla="*/ 723900 w 1684253"/>
              <a:gd name="connsiteY18" fmla="*/ 222664 h 840016"/>
              <a:gd name="connsiteX19" fmla="*/ 752475 w 1684253"/>
              <a:gd name="connsiteY19" fmla="*/ 265526 h 840016"/>
              <a:gd name="connsiteX20" fmla="*/ 769143 w 1684253"/>
              <a:gd name="connsiteY20" fmla="*/ 289339 h 840016"/>
              <a:gd name="connsiteX21" fmla="*/ 788193 w 1684253"/>
              <a:gd name="connsiteY21" fmla="*/ 325058 h 840016"/>
              <a:gd name="connsiteX22" fmla="*/ 807243 w 1684253"/>
              <a:gd name="connsiteY22" fmla="*/ 358395 h 840016"/>
              <a:gd name="connsiteX23" fmla="*/ 831056 w 1684253"/>
              <a:gd name="connsiteY23" fmla="*/ 403639 h 840016"/>
              <a:gd name="connsiteX24" fmla="*/ 850106 w 1684253"/>
              <a:gd name="connsiteY24" fmla="*/ 441739 h 840016"/>
              <a:gd name="connsiteX25" fmla="*/ 876300 w 1684253"/>
              <a:gd name="connsiteY25" fmla="*/ 494126 h 840016"/>
              <a:gd name="connsiteX26" fmla="*/ 904875 w 1684253"/>
              <a:gd name="connsiteY26" fmla="*/ 544133 h 840016"/>
              <a:gd name="connsiteX27" fmla="*/ 931068 w 1684253"/>
              <a:gd name="connsiteY27" fmla="*/ 577470 h 840016"/>
              <a:gd name="connsiteX28" fmla="*/ 962025 w 1684253"/>
              <a:gd name="connsiteY28" fmla="*/ 632239 h 840016"/>
              <a:gd name="connsiteX29" fmla="*/ 992981 w 1684253"/>
              <a:gd name="connsiteY29" fmla="*/ 670339 h 840016"/>
              <a:gd name="connsiteX30" fmla="*/ 1021556 w 1684253"/>
              <a:gd name="connsiteY30" fmla="*/ 701295 h 840016"/>
              <a:gd name="connsiteX31" fmla="*/ 1047750 w 1684253"/>
              <a:gd name="connsiteY31" fmla="*/ 737014 h 840016"/>
              <a:gd name="connsiteX32" fmla="*/ 1081087 w 1684253"/>
              <a:gd name="connsiteY32" fmla="*/ 770351 h 840016"/>
              <a:gd name="connsiteX33" fmla="*/ 1114425 w 1684253"/>
              <a:gd name="connsiteY33" fmla="*/ 791783 h 840016"/>
              <a:gd name="connsiteX34" fmla="*/ 1164431 w 1684253"/>
              <a:gd name="connsiteY34" fmla="*/ 813214 h 840016"/>
              <a:gd name="connsiteX35" fmla="*/ 1202531 w 1684253"/>
              <a:gd name="connsiteY35" fmla="*/ 837026 h 840016"/>
              <a:gd name="connsiteX36" fmla="*/ 1269206 w 1684253"/>
              <a:gd name="connsiteY36" fmla="*/ 839408 h 840016"/>
              <a:gd name="connsiteX37" fmla="*/ 1309687 w 1684253"/>
              <a:gd name="connsiteY37" fmla="*/ 834645 h 840016"/>
              <a:gd name="connsiteX38" fmla="*/ 1362075 w 1684253"/>
              <a:gd name="connsiteY38" fmla="*/ 815595 h 840016"/>
              <a:gd name="connsiteX39" fmla="*/ 1409700 w 1684253"/>
              <a:gd name="connsiteY39" fmla="*/ 789401 h 840016"/>
              <a:gd name="connsiteX40" fmla="*/ 1445418 w 1684253"/>
              <a:gd name="connsiteY40" fmla="*/ 758445 h 840016"/>
              <a:gd name="connsiteX41" fmla="*/ 1473993 w 1684253"/>
              <a:gd name="connsiteY41" fmla="*/ 732251 h 840016"/>
              <a:gd name="connsiteX42" fmla="*/ 1509712 w 1684253"/>
              <a:gd name="connsiteY42" fmla="*/ 694151 h 840016"/>
              <a:gd name="connsiteX43" fmla="*/ 1538287 w 1684253"/>
              <a:gd name="connsiteY43" fmla="*/ 653670 h 840016"/>
              <a:gd name="connsiteX44" fmla="*/ 1564481 w 1684253"/>
              <a:gd name="connsiteY44" fmla="*/ 615570 h 840016"/>
              <a:gd name="connsiteX45" fmla="*/ 1595437 w 1684253"/>
              <a:gd name="connsiteY45" fmla="*/ 575089 h 840016"/>
              <a:gd name="connsiteX46" fmla="*/ 1626393 w 1684253"/>
              <a:gd name="connsiteY46" fmla="*/ 527464 h 840016"/>
              <a:gd name="connsiteX47" fmla="*/ 1643062 w 1684253"/>
              <a:gd name="connsiteY47" fmla="*/ 479839 h 840016"/>
              <a:gd name="connsiteX48" fmla="*/ 1678781 w 1684253"/>
              <a:gd name="connsiteY48" fmla="*/ 432214 h 840016"/>
              <a:gd name="connsiteX49" fmla="*/ 1683543 w 1684253"/>
              <a:gd name="connsiteY49" fmla="*/ 415545 h 84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84253" h="840016">
                <a:moveTo>
                  <a:pt x="0" y="420308"/>
                </a:moveTo>
                <a:cubicBezTo>
                  <a:pt x="12699" y="397289"/>
                  <a:pt x="25399" y="374270"/>
                  <a:pt x="35718" y="356014"/>
                </a:cubicBezTo>
                <a:cubicBezTo>
                  <a:pt x="46037" y="337758"/>
                  <a:pt x="61912" y="310770"/>
                  <a:pt x="61912" y="310770"/>
                </a:cubicBezTo>
                <a:cubicBezTo>
                  <a:pt x="72231" y="292911"/>
                  <a:pt x="84931" y="268305"/>
                  <a:pt x="97631" y="248858"/>
                </a:cubicBezTo>
                <a:cubicBezTo>
                  <a:pt x="110331" y="229411"/>
                  <a:pt x="123031" y="213933"/>
                  <a:pt x="138112" y="194089"/>
                </a:cubicBezTo>
                <a:cubicBezTo>
                  <a:pt x="153193" y="174245"/>
                  <a:pt x="173434" y="147257"/>
                  <a:pt x="188118" y="129795"/>
                </a:cubicBezTo>
                <a:cubicBezTo>
                  <a:pt x="202802" y="112332"/>
                  <a:pt x="213915" y="99236"/>
                  <a:pt x="226218" y="89314"/>
                </a:cubicBezTo>
                <a:cubicBezTo>
                  <a:pt x="238521" y="79392"/>
                  <a:pt x="248046" y="80186"/>
                  <a:pt x="261937" y="70264"/>
                </a:cubicBezTo>
                <a:cubicBezTo>
                  <a:pt x="275828" y="60342"/>
                  <a:pt x="294084" y="39308"/>
                  <a:pt x="309562" y="29783"/>
                </a:cubicBezTo>
                <a:cubicBezTo>
                  <a:pt x="325040" y="20258"/>
                  <a:pt x="339725" y="17876"/>
                  <a:pt x="354806" y="13114"/>
                </a:cubicBezTo>
                <a:cubicBezTo>
                  <a:pt x="369887" y="8351"/>
                  <a:pt x="385366" y="3192"/>
                  <a:pt x="400050" y="1208"/>
                </a:cubicBezTo>
                <a:cubicBezTo>
                  <a:pt x="414734" y="-776"/>
                  <a:pt x="427434" y="17"/>
                  <a:pt x="442912" y="1208"/>
                </a:cubicBezTo>
                <a:cubicBezTo>
                  <a:pt x="458390" y="2398"/>
                  <a:pt x="478631" y="3986"/>
                  <a:pt x="492918" y="8351"/>
                </a:cubicBezTo>
                <a:cubicBezTo>
                  <a:pt x="507205" y="12716"/>
                  <a:pt x="514350" y="18273"/>
                  <a:pt x="528637" y="27401"/>
                </a:cubicBezTo>
                <a:cubicBezTo>
                  <a:pt x="542924" y="36529"/>
                  <a:pt x="563959" y="52404"/>
                  <a:pt x="578643" y="63120"/>
                </a:cubicBezTo>
                <a:cubicBezTo>
                  <a:pt x="593327" y="73836"/>
                  <a:pt x="602852" y="79392"/>
                  <a:pt x="616743" y="91695"/>
                </a:cubicBezTo>
                <a:cubicBezTo>
                  <a:pt x="630634" y="103998"/>
                  <a:pt x="648493" y="122255"/>
                  <a:pt x="661987" y="136939"/>
                </a:cubicBezTo>
                <a:cubicBezTo>
                  <a:pt x="675481" y="151623"/>
                  <a:pt x="687387" y="165514"/>
                  <a:pt x="697706" y="179801"/>
                </a:cubicBezTo>
                <a:cubicBezTo>
                  <a:pt x="708025" y="194088"/>
                  <a:pt x="714772" y="208377"/>
                  <a:pt x="723900" y="222664"/>
                </a:cubicBezTo>
                <a:cubicBezTo>
                  <a:pt x="733028" y="236951"/>
                  <a:pt x="744935" y="254414"/>
                  <a:pt x="752475" y="265526"/>
                </a:cubicBezTo>
                <a:cubicBezTo>
                  <a:pt x="760015" y="276638"/>
                  <a:pt x="763190" y="279417"/>
                  <a:pt x="769143" y="289339"/>
                </a:cubicBezTo>
                <a:cubicBezTo>
                  <a:pt x="775096" y="299261"/>
                  <a:pt x="781843" y="313549"/>
                  <a:pt x="788193" y="325058"/>
                </a:cubicBezTo>
                <a:cubicBezTo>
                  <a:pt x="794543" y="336567"/>
                  <a:pt x="800099" y="345298"/>
                  <a:pt x="807243" y="358395"/>
                </a:cubicBezTo>
                <a:cubicBezTo>
                  <a:pt x="814387" y="371492"/>
                  <a:pt x="823912" y="389748"/>
                  <a:pt x="831056" y="403639"/>
                </a:cubicBezTo>
                <a:cubicBezTo>
                  <a:pt x="838200" y="417530"/>
                  <a:pt x="842565" y="426658"/>
                  <a:pt x="850106" y="441739"/>
                </a:cubicBezTo>
                <a:cubicBezTo>
                  <a:pt x="857647" y="456820"/>
                  <a:pt x="867172" y="477060"/>
                  <a:pt x="876300" y="494126"/>
                </a:cubicBezTo>
                <a:cubicBezTo>
                  <a:pt x="885428" y="511192"/>
                  <a:pt x="895747" y="530242"/>
                  <a:pt x="904875" y="544133"/>
                </a:cubicBezTo>
                <a:cubicBezTo>
                  <a:pt x="914003" y="558024"/>
                  <a:pt x="921543" y="562786"/>
                  <a:pt x="931068" y="577470"/>
                </a:cubicBezTo>
                <a:cubicBezTo>
                  <a:pt x="940593" y="592154"/>
                  <a:pt x="951706" y="616761"/>
                  <a:pt x="962025" y="632239"/>
                </a:cubicBezTo>
                <a:cubicBezTo>
                  <a:pt x="972344" y="647717"/>
                  <a:pt x="983059" y="658830"/>
                  <a:pt x="992981" y="670339"/>
                </a:cubicBezTo>
                <a:cubicBezTo>
                  <a:pt x="1002903" y="681848"/>
                  <a:pt x="1012428" y="690183"/>
                  <a:pt x="1021556" y="701295"/>
                </a:cubicBezTo>
                <a:cubicBezTo>
                  <a:pt x="1030684" y="712408"/>
                  <a:pt x="1037828" y="725505"/>
                  <a:pt x="1047750" y="737014"/>
                </a:cubicBezTo>
                <a:cubicBezTo>
                  <a:pt x="1057672" y="748523"/>
                  <a:pt x="1069975" y="761223"/>
                  <a:pt x="1081087" y="770351"/>
                </a:cubicBezTo>
                <a:cubicBezTo>
                  <a:pt x="1092200" y="779479"/>
                  <a:pt x="1100534" y="784639"/>
                  <a:pt x="1114425" y="791783"/>
                </a:cubicBezTo>
                <a:cubicBezTo>
                  <a:pt x="1128316" y="798927"/>
                  <a:pt x="1149747" y="805674"/>
                  <a:pt x="1164431" y="813214"/>
                </a:cubicBezTo>
                <a:cubicBezTo>
                  <a:pt x="1179115" y="820754"/>
                  <a:pt x="1185069" y="832660"/>
                  <a:pt x="1202531" y="837026"/>
                </a:cubicBezTo>
                <a:cubicBezTo>
                  <a:pt x="1219993" y="841392"/>
                  <a:pt x="1251347" y="839805"/>
                  <a:pt x="1269206" y="839408"/>
                </a:cubicBezTo>
                <a:cubicBezTo>
                  <a:pt x="1287065" y="839011"/>
                  <a:pt x="1294209" y="838614"/>
                  <a:pt x="1309687" y="834645"/>
                </a:cubicBezTo>
                <a:cubicBezTo>
                  <a:pt x="1325165" y="830676"/>
                  <a:pt x="1345406" y="823136"/>
                  <a:pt x="1362075" y="815595"/>
                </a:cubicBezTo>
                <a:cubicBezTo>
                  <a:pt x="1378744" y="808054"/>
                  <a:pt x="1395810" y="798926"/>
                  <a:pt x="1409700" y="789401"/>
                </a:cubicBezTo>
                <a:cubicBezTo>
                  <a:pt x="1423591" y="779876"/>
                  <a:pt x="1434703" y="767970"/>
                  <a:pt x="1445418" y="758445"/>
                </a:cubicBezTo>
                <a:cubicBezTo>
                  <a:pt x="1456133" y="748920"/>
                  <a:pt x="1463277" y="742967"/>
                  <a:pt x="1473993" y="732251"/>
                </a:cubicBezTo>
                <a:cubicBezTo>
                  <a:pt x="1484709" y="721535"/>
                  <a:pt x="1498996" y="707248"/>
                  <a:pt x="1509712" y="694151"/>
                </a:cubicBezTo>
                <a:cubicBezTo>
                  <a:pt x="1520428" y="681054"/>
                  <a:pt x="1529159" y="666767"/>
                  <a:pt x="1538287" y="653670"/>
                </a:cubicBezTo>
                <a:cubicBezTo>
                  <a:pt x="1547415" y="640573"/>
                  <a:pt x="1554956" y="628667"/>
                  <a:pt x="1564481" y="615570"/>
                </a:cubicBezTo>
                <a:cubicBezTo>
                  <a:pt x="1574006" y="602473"/>
                  <a:pt x="1585118" y="589773"/>
                  <a:pt x="1595437" y="575089"/>
                </a:cubicBezTo>
                <a:cubicBezTo>
                  <a:pt x="1605756" y="560405"/>
                  <a:pt x="1618456" y="543339"/>
                  <a:pt x="1626393" y="527464"/>
                </a:cubicBezTo>
                <a:cubicBezTo>
                  <a:pt x="1634330" y="511589"/>
                  <a:pt x="1634331" y="495714"/>
                  <a:pt x="1643062" y="479839"/>
                </a:cubicBezTo>
                <a:cubicBezTo>
                  <a:pt x="1651793" y="463964"/>
                  <a:pt x="1672034" y="442930"/>
                  <a:pt x="1678781" y="432214"/>
                </a:cubicBezTo>
                <a:cubicBezTo>
                  <a:pt x="1685528" y="421498"/>
                  <a:pt x="1684535" y="418521"/>
                  <a:pt x="1683543" y="415545"/>
                </a:cubicBezTo>
              </a:path>
            </a:pathLst>
          </a:custGeom>
          <a:noFill/>
          <a:ln w="28575">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cxnSp>
        <p:nvCxnSpPr>
          <p:cNvPr id="41" name="Straight Arrow Connector 40">
            <a:extLst>
              <a:ext uri="{FF2B5EF4-FFF2-40B4-BE49-F238E27FC236}">
                <a16:creationId xmlns:a16="http://schemas.microsoft.com/office/drawing/2014/main" id="{F5B95932-6D23-AA0C-939D-C1BFD4F7F964}"/>
              </a:ext>
            </a:extLst>
          </p:cNvPr>
          <p:cNvCxnSpPr>
            <a:cxnSpLocks/>
            <a:stCxn id="15" idx="1"/>
          </p:cNvCxnSpPr>
          <p:nvPr/>
        </p:nvCxnSpPr>
        <p:spPr>
          <a:xfrm flipH="1">
            <a:off x="5866567" y="4300035"/>
            <a:ext cx="566714" cy="0"/>
          </a:xfrm>
          <a:prstGeom prst="straightConnector1">
            <a:avLst/>
          </a:prstGeom>
          <a:ln w="12700">
            <a:solidFill>
              <a:schemeClr val="accent2">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604634B4-FC72-0AC4-0DA6-481CAB166C7D}"/>
              </a:ext>
            </a:extLst>
          </p:cNvPr>
          <p:cNvSpPr txBox="1"/>
          <p:nvPr/>
        </p:nvSpPr>
        <p:spPr>
          <a:xfrm>
            <a:off x="4057552" y="3140034"/>
            <a:ext cx="867206" cy="584775"/>
          </a:xfrm>
          <a:prstGeom prst="rect">
            <a:avLst/>
          </a:prstGeom>
          <a:noFill/>
        </p:spPr>
        <p:txBody>
          <a:bodyPr wrap="square" rtlCol="0">
            <a:spAutoFit/>
          </a:bodyPr>
          <a:lstStyle/>
          <a:p>
            <a:pPr algn="ctr" eaLnBrk="0" fontAlgn="base" hangingPunct="0">
              <a:spcBef>
                <a:spcPct val="0"/>
              </a:spcBef>
              <a:spcAft>
                <a:spcPct val="0"/>
              </a:spcAft>
            </a:pPr>
            <a:r>
              <a:rPr lang="fr-CH" sz="1600" b="1" dirty="0" err="1">
                <a:latin typeface="Times New Roman" panose="02020603050405020304" pitchFamily="18" charset="0"/>
                <a:ea typeface="Calibri" panose="020F0502020204030204" pitchFamily="34" charset="0"/>
                <a:cs typeface="Times New Roman" panose="02020603050405020304" pitchFamily="18" charset="0"/>
              </a:rPr>
              <a:t>SystemPIC</a:t>
            </a:r>
            <a:endParaRPr lang="en-GB" sz="16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3" name="Lightning Bolt 42">
            <a:extLst>
              <a:ext uri="{FF2B5EF4-FFF2-40B4-BE49-F238E27FC236}">
                <a16:creationId xmlns:a16="http://schemas.microsoft.com/office/drawing/2014/main" id="{F0776CFA-ECB1-2B83-3792-4C8FC028AD78}"/>
              </a:ext>
            </a:extLst>
          </p:cNvPr>
          <p:cNvSpPr/>
          <p:nvPr/>
        </p:nvSpPr>
        <p:spPr>
          <a:xfrm rot="21288906">
            <a:off x="3735847" y="2927456"/>
            <a:ext cx="344351" cy="356612"/>
          </a:xfrm>
          <a:prstGeom prst="lightningBolt">
            <a:avLst/>
          </a:prstGeom>
          <a:solidFill>
            <a:srgbClr val="FFC000"/>
          </a:solidFill>
          <a:ln>
            <a:solidFill>
              <a:srgbClr val="BC8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Lightning Bolt 43">
            <a:extLst>
              <a:ext uri="{FF2B5EF4-FFF2-40B4-BE49-F238E27FC236}">
                <a16:creationId xmlns:a16="http://schemas.microsoft.com/office/drawing/2014/main" id="{EC3CA54B-CB95-9C8E-910B-B60D02042766}"/>
              </a:ext>
            </a:extLst>
          </p:cNvPr>
          <p:cNvSpPr/>
          <p:nvPr/>
        </p:nvSpPr>
        <p:spPr>
          <a:xfrm rot="1036377">
            <a:off x="3901934" y="2810906"/>
            <a:ext cx="344351" cy="356612"/>
          </a:xfrm>
          <a:prstGeom prst="lightningBolt">
            <a:avLst/>
          </a:prstGeom>
          <a:solidFill>
            <a:srgbClr val="FFC000"/>
          </a:solidFill>
          <a:ln>
            <a:solidFill>
              <a:srgbClr val="BC8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Lightning Bolt 44">
            <a:extLst>
              <a:ext uri="{FF2B5EF4-FFF2-40B4-BE49-F238E27FC236}">
                <a16:creationId xmlns:a16="http://schemas.microsoft.com/office/drawing/2014/main" id="{E8A7236F-C2C7-D4D3-CDFB-7122977C73C8}"/>
              </a:ext>
            </a:extLst>
          </p:cNvPr>
          <p:cNvSpPr/>
          <p:nvPr/>
        </p:nvSpPr>
        <p:spPr>
          <a:xfrm rot="20410335">
            <a:off x="3627175" y="3076443"/>
            <a:ext cx="344351" cy="356612"/>
          </a:xfrm>
          <a:prstGeom prst="lightningBolt">
            <a:avLst/>
          </a:prstGeom>
          <a:solidFill>
            <a:srgbClr val="FFC000"/>
          </a:solidFill>
          <a:ln>
            <a:solidFill>
              <a:srgbClr val="BC8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9BB92CC7-D09C-7206-8C0B-664AEB72944C}"/>
              </a:ext>
            </a:extLst>
          </p:cNvPr>
          <p:cNvSpPr txBox="1"/>
          <p:nvPr/>
        </p:nvSpPr>
        <p:spPr>
          <a:xfrm>
            <a:off x="3455525" y="146050"/>
            <a:ext cx="1190625" cy="707886"/>
          </a:xfrm>
          <a:prstGeom prst="rect">
            <a:avLst/>
          </a:prstGeom>
          <a:noFill/>
        </p:spPr>
        <p:txBody>
          <a:bodyPr wrap="square" rtlCol="0" anchor="ctr">
            <a:spAutoFit/>
          </a:bodyPr>
          <a:lstStyle/>
          <a:p>
            <a:pPr algn="ctr"/>
            <a:r>
              <a:rPr lang="fr-CH" sz="2000" dirty="0">
                <a:ln>
                  <a:solidFill>
                    <a:schemeClr val="bg2">
                      <a:lumMod val="50000"/>
                    </a:schemeClr>
                  </a:solidFill>
                </a:ln>
                <a:solidFill>
                  <a:schemeClr val="bg2">
                    <a:lumMod val="50000"/>
                  </a:schemeClr>
                </a:solidFill>
                <a:latin typeface="Times New Roman" panose="02020603050405020304" pitchFamily="18" charset="0"/>
                <a:cs typeface="Times New Roman" panose="02020603050405020304" pitchFamily="18" charset="0"/>
              </a:rPr>
              <a:t>X-ray</a:t>
            </a:r>
          </a:p>
          <a:p>
            <a:pPr algn="ctr"/>
            <a:r>
              <a:rPr lang="fr-CH" sz="2000" dirty="0">
                <a:ln>
                  <a:solidFill>
                    <a:schemeClr val="bg2">
                      <a:lumMod val="50000"/>
                    </a:schemeClr>
                  </a:solidFill>
                </a:ln>
                <a:solidFill>
                  <a:schemeClr val="bg2">
                    <a:lumMod val="50000"/>
                  </a:schemeClr>
                </a:solidFill>
                <a:latin typeface="Times New Roman" panose="02020603050405020304" pitchFamily="18" charset="0"/>
                <a:cs typeface="Times New Roman" panose="02020603050405020304" pitchFamily="18" charset="0"/>
              </a:rPr>
              <a:t>machine</a:t>
            </a:r>
            <a:endParaRPr lang="en-GB" sz="2000" dirty="0">
              <a:ln>
                <a:solidFill>
                  <a:schemeClr val="bg2">
                    <a:lumMod val="50000"/>
                  </a:schemeClr>
                </a:solidFill>
              </a:ln>
              <a:solidFill>
                <a:schemeClr val="bg2">
                  <a:lumMod val="50000"/>
                </a:schemeClr>
              </a:solidFill>
              <a:latin typeface="Times New Roman" panose="02020603050405020304" pitchFamily="18" charset="0"/>
              <a:cs typeface="Times New Roman" panose="02020603050405020304" pitchFamily="18" charset="0"/>
            </a:endParaRPr>
          </a:p>
        </p:txBody>
      </p:sp>
      <p:cxnSp>
        <p:nvCxnSpPr>
          <p:cNvPr id="47" name="Connector: Elbow 46">
            <a:extLst>
              <a:ext uri="{FF2B5EF4-FFF2-40B4-BE49-F238E27FC236}">
                <a16:creationId xmlns:a16="http://schemas.microsoft.com/office/drawing/2014/main" id="{1A7EE024-C3BE-0AC4-66D9-1EC6102F75D3}"/>
              </a:ext>
            </a:extLst>
          </p:cNvPr>
          <p:cNvCxnSpPr>
            <a:cxnSpLocks/>
            <a:stCxn id="17" idx="2"/>
            <a:endCxn id="20" idx="3"/>
          </p:cNvCxnSpPr>
          <p:nvPr/>
        </p:nvCxnSpPr>
        <p:spPr>
          <a:xfrm rot="5400000">
            <a:off x="8659100" y="1467178"/>
            <a:ext cx="553278" cy="880072"/>
          </a:xfrm>
          <a:prstGeom prst="bentConnector2">
            <a:avLst/>
          </a:prstGeom>
          <a:ln w="12700">
            <a:solidFill>
              <a:srgbClr val="002060"/>
            </a:solidFill>
            <a:tailEnd type="triangle"/>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A93359FF-411C-3576-5085-FA0FAA4B68AF}"/>
              </a:ext>
            </a:extLst>
          </p:cNvPr>
          <p:cNvSpPr txBox="1"/>
          <p:nvPr/>
        </p:nvSpPr>
        <p:spPr>
          <a:xfrm>
            <a:off x="519857" y="2551837"/>
            <a:ext cx="2282446" cy="1754326"/>
          </a:xfrm>
          <a:prstGeom prst="rect">
            <a:avLst/>
          </a:prstGeom>
          <a:noFill/>
        </p:spPr>
        <p:txBody>
          <a:bodyPr wrap="square">
            <a:spAutoFit/>
          </a:bodyPr>
          <a:lstStyle/>
          <a:p>
            <a:pPr algn="ctr"/>
            <a:r>
              <a:rPr lang="en-US" sz="3600" b="1" dirty="0">
                <a:solidFill>
                  <a:srgbClr val="0033A0"/>
                </a:solidFill>
                <a:latin typeface="+mj-lt"/>
                <a:ea typeface="Verdana" panose="020B0604030504040204" pitchFamily="34" charset="0"/>
                <a:cs typeface="Tahoma" panose="020B0604030504040204" pitchFamily="34" charset="0"/>
              </a:rPr>
              <a:t>Dynamic</a:t>
            </a:r>
          </a:p>
          <a:p>
            <a:pPr algn="ctr"/>
            <a:r>
              <a:rPr lang="en-US" sz="3600" b="1" dirty="0">
                <a:solidFill>
                  <a:srgbClr val="0033A0"/>
                </a:solidFill>
                <a:latin typeface="+mj-lt"/>
                <a:ea typeface="Verdana" panose="020B0604030504040204" pitchFamily="34" charset="0"/>
                <a:cs typeface="Tahoma" panose="020B0604030504040204" pitchFamily="34" charset="0"/>
              </a:rPr>
              <a:t>X-ray Test</a:t>
            </a:r>
          </a:p>
          <a:p>
            <a:pPr algn="ctr"/>
            <a:r>
              <a:rPr lang="en-US" sz="3600" b="1" dirty="0">
                <a:solidFill>
                  <a:srgbClr val="0033A0"/>
                </a:solidFill>
                <a:latin typeface="+mj-lt"/>
                <a:ea typeface="Verdana" panose="020B0604030504040204" pitchFamily="34" charset="0"/>
                <a:cs typeface="Tahoma" panose="020B0604030504040204" pitchFamily="34" charset="0"/>
              </a:rPr>
              <a:t>Setup</a:t>
            </a:r>
          </a:p>
        </p:txBody>
      </p:sp>
    </p:spTree>
    <p:extLst>
      <p:ext uri="{BB962C8B-B14F-4D97-AF65-F5344CB8AC3E}">
        <p14:creationId xmlns:p14="http://schemas.microsoft.com/office/powerpoint/2010/main" val="25563443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432C62-B696-06EE-0F3F-8248EC0468E7}"/>
            </a:ext>
          </a:extLst>
        </p:cNvPr>
        <p:cNvGrpSpPr/>
        <p:nvPr/>
      </p:nvGrpSpPr>
      <p:grpSpPr>
        <a:xfrm>
          <a:off x="0" y="0"/>
          <a:ext cx="0" cy="0"/>
          <a:chOff x="0" y="0"/>
          <a:chExt cx="0" cy="0"/>
        </a:xfrm>
      </p:grpSpPr>
      <p:pic>
        <p:nvPicPr>
          <p:cNvPr id="3" name="Picture 2" descr="A machine with wires coming out of it&#10;&#10;AI-generated content may be incorrect.">
            <a:extLst>
              <a:ext uri="{FF2B5EF4-FFF2-40B4-BE49-F238E27FC236}">
                <a16:creationId xmlns:a16="http://schemas.microsoft.com/office/drawing/2014/main" id="{5E9D04E4-A803-A636-F76F-4B513EFE30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664011" y="1810098"/>
            <a:ext cx="5621866" cy="4216400"/>
          </a:xfrm>
          <a:prstGeom prst="rect">
            <a:avLst/>
          </a:prstGeom>
        </p:spPr>
      </p:pic>
      <p:pic>
        <p:nvPicPr>
          <p:cNvPr id="7" name="Picture 6" descr="A close up of a machine&#10;&#10;AI-generated content may be incorrect.">
            <a:extLst>
              <a:ext uri="{FF2B5EF4-FFF2-40B4-BE49-F238E27FC236}">
                <a16:creationId xmlns:a16="http://schemas.microsoft.com/office/drawing/2014/main" id="{6288185C-A2DD-10FB-9EA8-1D860276C0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906123" y="1810098"/>
            <a:ext cx="5621866" cy="4216400"/>
          </a:xfrm>
          <a:prstGeom prst="rect">
            <a:avLst/>
          </a:prstGeom>
        </p:spPr>
      </p:pic>
      <p:sp>
        <p:nvSpPr>
          <p:cNvPr id="4" name="TextBox 3">
            <a:extLst>
              <a:ext uri="{FF2B5EF4-FFF2-40B4-BE49-F238E27FC236}">
                <a16:creationId xmlns:a16="http://schemas.microsoft.com/office/drawing/2014/main" id="{F89B20EA-692D-81B2-E881-642DF094B2F6}"/>
              </a:ext>
            </a:extLst>
          </p:cNvPr>
          <p:cNvSpPr txBox="1"/>
          <p:nvPr/>
        </p:nvSpPr>
        <p:spPr>
          <a:xfrm>
            <a:off x="321677" y="154153"/>
            <a:ext cx="4683460" cy="461665"/>
          </a:xfrm>
          <a:prstGeom prst="rect">
            <a:avLst/>
          </a:prstGeom>
          <a:noFill/>
        </p:spPr>
        <p:txBody>
          <a:bodyPr wrap="square" rtlCol="0" anchor="ctr">
            <a:spAutoFit/>
          </a:bodyPr>
          <a:lstStyle/>
          <a:p>
            <a:r>
              <a:rPr lang="en-US" sz="2400" b="1" dirty="0">
                <a:solidFill>
                  <a:srgbClr val="0033A0"/>
                </a:solidFill>
                <a:latin typeface="Optima" pitchFamily="2" charset="0"/>
                <a:cs typeface="Arial" panose="020B0604020202020204" pitchFamily="34" charset="0"/>
              </a:rPr>
              <a:t>Dynamic X-ray Test</a:t>
            </a:r>
            <a:r>
              <a:rPr lang="en-GB" sz="2400" b="1" dirty="0">
                <a:solidFill>
                  <a:srgbClr val="0033A0"/>
                </a:solidFill>
                <a:latin typeface="Optima" pitchFamily="2" charset="0"/>
                <a:cs typeface="Arial" panose="020B0604020202020204" pitchFamily="34" charset="0"/>
              </a:rPr>
              <a:t> – </a:t>
            </a:r>
            <a:r>
              <a:rPr lang="en-GB" sz="2400" dirty="0">
                <a:solidFill>
                  <a:srgbClr val="0033A0"/>
                </a:solidFill>
                <a:latin typeface="Optima" pitchFamily="2" charset="0"/>
                <a:cs typeface="Arial" panose="020B0604020202020204" pitchFamily="34" charset="0"/>
              </a:rPr>
              <a:t>Setup</a:t>
            </a:r>
          </a:p>
        </p:txBody>
      </p:sp>
      <p:sp>
        <p:nvSpPr>
          <p:cNvPr id="10" name="TextBox 9">
            <a:extLst>
              <a:ext uri="{FF2B5EF4-FFF2-40B4-BE49-F238E27FC236}">
                <a16:creationId xmlns:a16="http://schemas.microsoft.com/office/drawing/2014/main" id="{113DEA9E-A723-16DC-4E23-6667D49EE0CC}"/>
              </a:ext>
            </a:extLst>
          </p:cNvPr>
          <p:cNvSpPr txBox="1"/>
          <p:nvPr/>
        </p:nvSpPr>
        <p:spPr>
          <a:xfrm>
            <a:off x="5233494" y="2770766"/>
            <a:ext cx="988411" cy="584775"/>
          </a:xfrm>
          <a:prstGeom prst="rect">
            <a:avLst/>
          </a:prstGeom>
          <a:solidFill>
            <a:schemeClr val="bg1"/>
          </a:solidFill>
        </p:spPr>
        <p:txBody>
          <a:bodyPr wrap="square" rtlCol="0">
            <a:spAutoFit/>
          </a:bodyPr>
          <a:lstStyle/>
          <a:p>
            <a:pPr algn="ctr"/>
            <a:r>
              <a:rPr lang="en-US" sz="1600" b="1" dirty="0">
                <a:latin typeface="+mj-lt"/>
              </a:rPr>
              <a:t>X-ray machine</a:t>
            </a:r>
            <a:endParaRPr lang="en-GB" sz="1600" b="1" dirty="0">
              <a:latin typeface="+mj-lt"/>
            </a:endParaRPr>
          </a:p>
        </p:txBody>
      </p:sp>
      <p:sp>
        <p:nvSpPr>
          <p:cNvPr id="11" name="TextBox 10">
            <a:extLst>
              <a:ext uri="{FF2B5EF4-FFF2-40B4-BE49-F238E27FC236}">
                <a16:creationId xmlns:a16="http://schemas.microsoft.com/office/drawing/2014/main" id="{1158C0D2-D89D-10CA-B4DE-5E0155D176CA}"/>
              </a:ext>
            </a:extLst>
          </p:cNvPr>
          <p:cNvSpPr txBox="1"/>
          <p:nvPr/>
        </p:nvSpPr>
        <p:spPr>
          <a:xfrm>
            <a:off x="4536357" y="4603893"/>
            <a:ext cx="1394273" cy="338554"/>
          </a:xfrm>
          <a:prstGeom prst="rect">
            <a:avLst/>
          </a:prstGeom>
          <a:solidFill>
            <a:schemeClr val="bg1"/>
          </a:solidFill>
        </p:spPr>
        <p:txBody>
          <a:bodyPr wrap="square" rtlCol="0">
            <a:spAutoFit/>
          </a:bodyPr>
          <a:lstStyle/>
          <a:p>
            <a:pPr algn="ctr"/>
            <a:r>
              <a:rPr lang="en-US" sz="1600" b="1" dirty="0">
                <a:latin typeface="+mj-lt"/>
              </a:rPr>
              <a:t>Optical switch</a:t>
            </a:r>
            <a:endParaRPr lang="en-GB" sz="1600" b="1" dirty="0">
              <a:latin typeface="+mj-lt"/>
            </a:endParaRPr>
          </a:p>
        </p:txBody>
      </p:sp>
      <p:sp>
        <p:nvSpPr>
          <p:cNvPr id="12" name="TextBox 11">
            <a:extLst>
              <a:ext uri="{FF2B5EF4-FFF2-40B4-BE49-F238E27FC236}">
                <a16:creationId xmlns:a16="http://schemas.microsoft.com/office/drawing/2014/main" id="{AF3B7152-4846-BDA8-D361-18284AFF80A6}"/>
              </a:ext>
            </a:extLst>
          </p:cNvPr>
          <p:cNvSpPr txBox="1"/>
          <p:nvPr/>
        </p:nvSpPr>
        <p:spPr>
          <a:xfrm>
            <a:off x="3582515" y="5581923"/>
            <a:ext cx="1546673" cy="338554"/>
          </a:xfrm>
          <a:prstGeom prst="rect">
            <a:avLst/>
          </a:prstGeom>
          <a:solidFill>
            <a:schemeClr val="bg1"/>
          </a:solidFill>
        </p:spPr>
        <p:txBody>
          <a:bodyPr wrap="square" rtlCol="0">
            <a:spAutoFit/>
          </a:bodyPr>
          <a:lstStyle/>
          <a:p>
            <a:pPr algn="ctr"/>
            <a:r>
              <a:rPr lang="en-US" sz="1600" b="1" dirty="0">
                <a:latin typeface="+mj-lt"/>
              </a:rPr>
              <a:t>Power supply</a:t>
            </a:r>
            <a:endParaRPr lang="en-GB" sz="1600" b="1" dirty="0">
              <a:latin typeface="+mj-lt"/>
            </a:endParaRPr>
          </a:p>
        </p:txBody>
      </p:sp>
      <p:sp>
        <p:nvSpPr>
          <p:cNvPr id="13" name="TextBox 12">
            <a:extLst>
              <a:ext uri="{FF2B5EF4-FFF2-40B4-BE49-F238E27FC236}">
                <a16:creationId xmlns:a16="http://schemas.microsoft.com/office/drawing/2014/main" id="{9B11982B-CA07-6E19-8D09-646200F02D45}"/>
              </a:ext>
            </a:extLst>
          </p:cNvPr>
          <p:cNvSpPr txBox="1"/>
          <p:nvPr/>
        </p:nvSpPr>
        <p:spPr>
          <a:xfrm>
            <a:off x="2777808" y="4773170"/>
            <a:ext cx="1394272" cy="338554"/>
          </a:xfrm>
          <a:prstGeom prst="rect">
            <a:avLst/>
          </a:prstGeom>
          <a:solidFill>
            <a:schemeClr val="bg1"/>
          </a:solidFill>
        </p:spPr>
        <p:txBody>
          <a:bodyPr wrap="square" rtlCol="0">
            <a:spAutoFit/>
          </a:bodyPr>
          <a:lstStyle/>
          <a:p>
            <a:pPr algn="ctr"/>
            <a:r>
              <a:rPr lang="en-US" sz="1600" b="1" dirty="0" err="1">
                <a:latin typeface="+mj-lt"/>
              </a:rPr>
              <a:t>Sourcemeters</a:t>
            </a:r>
            <a:endParaRPr lang="en-GB" sz="1600" b="1" dirty="0">
              <a:latin typeface="+mj-lt"/>
            </a:endParaRPr>
          </a:p>
        </p:txBody>
      </p:sp>
      <p:sp>
        <p:nvSpPr>
          <p:cNvPr id="14" name="TextBox 13">
            <a:extLst>
              <a:ext uri="{FF2B5EF4-FFF2-40B4-BE49-F238E27FC236}">
                <a16:creationId xmlns:a16="http://schemas.microsoft.com/office/drawing/2014/main" id="{EEFA342C-6E96-7F2F-0F1B-79BCAA597D72}"/>
              </a:ext>
            </a:extLst>
          </p:cNvPr>
          <p:cNvSpPr txBox="1"/>
          <p:nvPr/>
        </p:nvSpPr>
        <p:spPr>
          <a:xfrm>
            <a:off x="213364" y="4201173"/>
            <a:ext cx="1959275" cy="830997"/>
          </a:xfrm>
          <a:prstGeom prst="rect">
            <a:avLst/>
          </a:prstGeom>
          <a:solidFill>
            <a:schemeClr val="bg1"/>
          </a:solidFill>
        </p:spPr>
        <p:txBody>
          <a:bodyPr wrap="square" rtlCol="0">
            <a:spAutoFit/>
          </a:bodyPr>
          <a:lstStyle/>
          <a:p>
            <a:pPr algn="ctr"/>
            <a:r>
              <a:rPr lang="en-US" sz="1600" b="1" dirty="0">
                <a:latin typeface="+mj-lt"/>
              </a:rPr>
              <a:t>O-band laser</a:t>
            </a:r>
          </a:p>
          <a:p>
            <a:pPr algn="ctr"/>
            <a:r>
              <a:rPr lang="en-US" sz="1600" b="1" dirty="0">
                <a:latin typeface="+mj-lt"/>
              </a:rPr>
              <a:t>+</a:t>
            </a:r>
          </a:p>
          <a:p>
            <a:pPr algn="ctr"/>
            <a:r>
              <a:rPr lang="en-US" sz="1600" b="1" dirty="0">
                <a:latin typeface="+mj-lt"/>
              </a:rPr>
              <a:t>Optical power meter</a:t>
            </a:r>
            <a:endParaRPr lang="en-GB" sz="1600" b="1" dirty="0">
              <a:latin typeface="+mj-lt"/>
            </a:endParaRPr>
          </a:p>
        </p:txBody>
      </p:sp>
      <p:sp>
        <p:nvSpPr>
          <p:cNvPr id="15" name="TextBox 14">
            <a:extLst>
              <a:ext uri="{FF2B5EF4-FFF2-40B4-BE49-F238E27FC236}">
                <a16:creationId xmlns:a16="http://schemas.microsoft.com/office/drawing/2014/main" id="{51DB0BAA-52FD-49D3-0391-A73C177B5611}"/>
              </a:ext>
            </a:extLst>
          </p:cNvPr>
          <p:cNvSpPr txBox="1"/>
          <p:nvPr/>
        </p:nvSpPr>
        <p:spPr>
          <a:xfrm>
            <a:off x="4438380" y="4201173"/>
            <a:ext cx="2170476" cy="338554"/>
          </a:xfrm>
          <a:prstGeom prst="rect">
            <a:avLst/>
          </a:prstGeom>
          <a:solidFill>
            <a:schemeClr val="bg1"/>
          </a:solidFill>
        </p:spPr>
        <p:txBody>
          <a:bodyPr wrap="square" rtlCol="0">
            <a:spAutoFit/>
          </a:bodyPr>
          <a:lstStyle/>
          <a:p>
            <a:pPr algn="ctr"/>
            <a:r>
              <a:rPr lang="en-US" sz="1600" b="1" dirty="0">
                <a:latin typeface="+mj-lt"/>
              </a:rPr>
              <a:t>Polarization controllers</a:t>
            </a:r>
            <a:endParaRPr lang="en-GB" sz="1600" b="1" dirty="0">
              <a:latin typeface="+mj-lt"/>
            </a:endParaRPr>
          </a:p>
        </p:txBody>
      </p:sp>
      <p:sp>
        <p:nvSpPr>
          <p:cNvPr id="16" name="TextBox 15">
            <a:extLst>
              <a:ext uri="{FF2B5EF4-FFF2-40B4-BE49-F238E27FC236}">
                <a16:creationId xmlns:a16="http://schemas.microsoft.com/office/drawing/2014/main" id="{72B4C97D-A66B-A24F-2854-9B9B40A07797}"/>
              </a:ext>
            </a:extLst>
          </p:cNvPr>
          <p:cNvSpPr txBox="1"/>
          <p:nvPr/>
        </p:nvSpPr>
        <p:spPr>
          <a:xfrm>
            <a:off x="4678983" y="5070779"/>
            <a:ext cx="652307" cy="338554"/>
          </a:xfrm>
          <a:prstGeom prst="rect">
            <a:avLst/>
          </a:prstGeom>
          <a:solidFill>
            <a:schemeClr val="bg1"/>
          </a:solidFill>
        </p:spPr>
        <p:txBody>
          <a:bodyPr wrap="square" rtlCol="0">
            <a:spAutoFit/>
          </a:bodyPr>
          <a:lstStyle/>
          <a:p>
            <a:pPr algn="ctr"/>
            <a:r>
              <a:rPr lang="en-US" sz="1600" b="1" dirty="0">
                <a:latin typeface="+mj-lt"/>
              </a:rPr>
              <a:t>DAQ</a:t>
            </a:r>
            <a:endParaRPr lang="en-GB" sz="1600" b="1" dirty="0">
              <a:latin typeface="+mj-lt"/>
            </a:endParaRPr>
          </a:p>
        </p:txBody>
      </p:sp>
      <p:sp>
        <p:nvSpPr>
          <p:cNvPr id="17" name="TextBox 16">
            <a:extLst>
              <a:ext uri="{FF2B5EF4-FFF2-40B4-BE49-F238E27FC236}">
                <a16:creationId xmlns:a16="http://schemas.microsoft.com/office/drawing/2014/main" id="{E2AF0866-69CC-F0D3-4FB9-48D94299F3DF}"/>
              </a:ext>
            </a:extLst>
          </p:cNvPr>
          <p:cNvSpPr txBox="1"/>
          <p:nvPr/>
        </p:nvSpPr>
        <p:spPr>
          <a:xfrm>
            <a:off x="3080743" y="3155663"/>
            <a:ext cx="1959275" cy="830997"/>
          </a:xfrm>
          <a:prstGeom prst="rect">
            <a:avLst/>
          </a:prstGeom>
          <a:solidFill>
            <a:schemeClr val="bg1"/>
          </a:solidFill>
        </p:spPr>
        <p:txBody>
          <a:bodyPr wrap="square" rtlCol="0">
            <a:spAutoFit/>
          </a:bodyPr>
          <a:lstStyle/>
          <a:p>
            <a:pPr algn="ctr"/>
            <a:r>
              <a:rPr lang="en-US" sz="1600" b="1" dirty="0">
                <a:latin typeface="+mj-lt"/>
              </a:rPr>
              <a:t>C-band laser</a:t>
            </a:r>
          </a:p>
          <a:p>
            <a:pPr algn="ctr"/>
            <a:r>
              <a:rPr lang="en-US" sz="1600" b="1" dirty="0">
                <a:latin typeface="+mj-lt"/>
              </a:rPr>
              <a:t>+</a:t>
            </a:r>
          </a:p>
          <a:p>
            <a:pPr algn="ctr"/>
            <a:r>
              <a:rPr lang="en-US" sz="1600" b="1" dirty="0">
                <a:latin typeface="+mj-lt"/>
              </a:rPr>
              <a:t>Optical power meter</a:t>
            </a:r>
            <a:endParaRPr lang="en-GB" sz="1600" b="1" dirty="0">
              <a:latin typeface="+mj-lt"/>
            </a:endParaRPr>
          </a:p>
        </p:txBody>
      </p:sp>
    </p:spTree>
    <p:extLst>
      <p:ext uri="{BB962C8B-B14F-4D97-AF65-F5344CB8AC3E}">
        <p14:creationId xmlns:p14="http://schemas.microsoft.com/office/powerpoint/2010/main" val="39412578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CC8A5F-8D13-DC0B-874C-0B0830C8FEF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272F09F-DF9E-6859-8CAC-A8F95D54B2FE}"/>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Dynamic X-ray test </a:t>
            </a:r>
            <a:r>
              <a:rPr lang="en-GB" sz="2400" dirty="0">
                <a:solidFill>
                  <a:srgbClr val="0033A0"/>
                </a:solidFill>
                <a:latin typeface="Optima" pitchFamily="2" charset="0"/>
                <a:cs typeface="Arial" panose="020B0604020202020204" pitchFamily="34" charset="0"/>
              </a:rPr>
              <a:t>– RM efficiency</a:t>
            </a:r>
            <a:endParaRPr lang="en-GB" sz="2400" b="1" dirty="0">
              <a:solidFill>
                <a:srgbClr val="0033A0"/>
              </a:solidFill>
              <a:latin typeface="Optima" pitchFamily="2" charset="0"/>
              <a:cs typeface="Arial" panose="020B0604020202020204" pitchFamily="34" charset="0"/>
            </a:endParaRPr>
          </a:p>
        </p:txBody>
      </p:sp>
      <p:pic>
        <p:nvPicPr>
          <p:cNvPr id="14" name="Picture 13" descr="A graph of a positive sample&#10;&#10;AI-generated content may be incorrect.">
            <a:extLst>
              <a:ext uri="{FF2B5EF4-FFF2-40B4-BE49-F238E27FC236}">
                <a16:creationId xmlns:a16="http://schemas.microsoft.com/office/drawing/2014/main" id="{82FC88C4-3F52-EE21-A260-977E3DC48C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8561" y="1301901"/>
            <a:ext cx="6278286" cy="4594907"/>
          </a:xfrm>
          <a:prstGeom prst="rect">
            <a:avLst/>
          </a:prstGeom>
        </p:spPr>
      </p:pic>
      <p:pic>
        <p:nvPicPr>
          <p:cNvPr id="20" name="Picture 19" descr="A picture containing person, dark, light&#10;&#10;Description automatically generated">
            <a:extLst>
              <a:ext uri="{FF2B5EF4-FFF2-40B4-BE49-F238E27FC236}">
                <a16:creationId xmlns:a16="http://schemas.microsoft.com/office/drawing/2014/main" id="{29E79FB1-A22F-B622-E5B2-EAD0A9BDDC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676" y="1054848"/>
            <a:ext cx="3116399" cy="1911873"/>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83773E9B-2BB9-4268-3667-40997F796A60}"/>
                  </a:ext>
                </a:extLst>
              </p:cNvPr>
              <p:cNvSpPr txBox="1"/>
              <p:nvPr/>
            </p:nvSpPr>
            <p:spPr>
              <a:xfrm>
                <a:off x="365442" y="3216783"/>
                <a:ext cx="3790859" cy="1833322"/>
              </a:xfrm>
              <a:prstGeom prst="rect">
                <a:avLst/>
              </a:prstGeom>
              <a:noFill/>
            </p:spPr>
            <p:txBody>
              <a:bodyPr wrap="square" rtlCol="0">
                <a:spAutoFit/>
              </a:bodyPr>
              <a:lstStyle/>
              <a:p>
                <a:pPr algn="just"/>
                <a:r>
                  <a:rPr lang="en-US" sz="1600" b="1" dirty="0">
                    <a:latin typeface="+mj-lt"/>
                    <a:cs typeface="Arial" panose="020B0604020202020204" pitchFamily="34" charset="0"/>
                  </a:rPr>
                  <a:t>RM efficiency</a:t>
                </a:r>
                <a:r>
                  <a:rPr lang="en-US" sz="1600" dirty="0">
                    <a:latin typeface="+mj-lt"/>
                    <a:cs typeface="Arial" panose="020B0604020202020204" pitchFamily="34" charset="0"/>
                  </a:rPr>
                  <a:t>, defined as:</a:t>
                </a:r>
              </a:p>
              <a:p>
                <a:pPr algn="just">
                  <a:lnSpc>
                    <a:spcPct val="150000"/>
                  </a:lnSpc>
                </a:pPr>
                <a14:m>
                  <m:oMathPara xmlns:m="http://schemas.openxmlformats.org/officeDocument/2006/math">
                    <m:oMathParaPr>
                      <m:jc m:val="centerGroup"/>
                    </m:oMathParaPr>
                    <m:oMath xmlns:m="http://schemas.openxmlformats.org/officeDocument/2006/math">
                      <m:r>
                        <m:rPr>
                          <m:sty m:val="p"/>
                        </m:rPr>
                        <a:rPr lang="en-US" sz="1600" i="0">
                          <a:latin typeface="Cambria Math" panose="02040503050406030204" pitchFamily="18" charset="0"/>
                          <a:ea typeface="Cambria Math" panose="02040503050406030204" pitchFamily="18" charset="0"/>
                          <a:cs typeface="Arial" panose="020B0604020202020204" pitchFamily="34" charset="0"/>
                        </a:rPr>
                        <m:t>η</m:t>
                      </m:r>
                      <m:d>
                        <m:dPr>
                          <m:ctrlPr>
                            <a:rPr lang="en-US" sz="1600" i="1">
                              <a:latin typeface="Cambria Math" panose="02040503050406030204" pitchFamily="18" charset="0"/>
                              <a:ea typeface="Cambria Math" panose="02040503050406030204" pitchFamily="18" charset="0"/>
                              <a:cs typeface="Arial" panose="020B0604020202020204" pitchFamily="34" charset="0"/>
                            </a:rPr>
                          </m:ctrlPr>
                        </m:dPr>
                        <m:e>
                          <m:sSub>
                            <m:sSubPr>
                              <m:ctrlPr>
                                <a:rPr lang="en-US" sz="1600" i="1">
                                  <a:latin typeface="Cambria Math" panose="02040503050406030204" pitchFamily="18" charset="0"/>
                                  <a:ea typeface="Cambria Math" panose="02040503050406030204" pitchFamily="18" charset="0"/>
                                  <a:cs typeface="Arial" panose="020B0604020202020204" pitchFamily="34" charset="0"/>
                                </a:rPr>
                              </m:ctrlPr>
                            </m:sSubPr>
                            <m:e>
                              <m:r>
                                <m:rPr>
                                  <m:sty m:val="p"/>
                                </m:rPr>
                                <a:rPr lang="en-US" sz="1600" i="0">
                                  <a:latin typeface="Cambria Math" panose="02040503050406030204" pitchFamily="18" charset="0"/>
                                  <a:ea typeface="Cambria Math" panose="02040503050406030204" pitchFamily="18" charset="0"/>
                                  <a:cs typeface="Arial" panose="020B0604020202020204" pitchFamily="34" charset="0"/>
                                </a:rPr>
                                <m:t>V</m:t>
                              </m:r>
                            </m:e>
                            <m:sub>
                              <m:r>
                                <m:rPr>
                                  <m:sty m:val="p"/>
                                </m:rPr>
                                <a:rPr lang="en-US" sz="1600" i="0">
                                  <a:latin typeface="Cambria Math" panose="02040503050406030204" pitchFamily="18" charset="0"/>
                                  <a:ea typeface="Cambria Math" panose="02040503050406030204" pitchFamily="18" charset="0"/>
                                  <a:cs typeface="Arial" panose="020B0604020202020204" pitchFamily="34" charset="0"/>
                                </a:rPr>
                                <m:t>mod</m:t>
                              </m:r>
                            </m:sub>
                          </m:sSub>
                        </m:e>
                      </m:d>
                      <m:r>
                        <a:rPr lang="en-US" sz="1600" i="1">
                          <a:latin typeface="Cambria Math" panose="02040503050406030204" pitchFamily="18" charset="0"/>
                          <a:ea typeface="Cambria Math" panose="02040503050406030204" pitchFamily="18" charset="0"/>
                          <a:cs typeface="Arial" panose="020B0604020202020204" pitchFamily="34" charset="0"/>
                        </a:rPr>
                        <m:t>= </m:t>
                      </m:r>
                      <m:f>
                        <m:fPr>
                          <m:ctrlPr>
                            <a:rPr lang="en-US" sz="1600" i="1">
                              <a:latin typeface="Cambria Math" panose="02040503050406030204" pitchFamily="18" charset="0"/>
                              <a:ea typeface="Cambria Math" panose="02040503050406030204" pitchFamily="18" charset="0"/>
                              <a:cs typeface="Arial" panose="020B0604020202020204" pitchFamily="34" charset="0"/>
                            </a:rPr>
                          </m:ctrlPr>
                        </m:fPr>
                        <m:num>
                          <m:r>
                            <m:rPr>
                              <m:sty m:val="p"/>
                            </m:rPr>
                            <a:rPr lang="en-US" sz="1600" i="0">
                              <a:latin typeface="Cambria Math" panose="02040503050406030204" pitchFamily="18" charset="0"/>
                              <a:ea typeface="Cambria Math" panose="02040503050406030204" pitchFamily="18" charset="0"/>
                              <a:cs typeface="Arial" panose="020B0604020202020204" pitchFamily="34" charset="0"/>
                            </a:rPr>
                            <m:t>OMA</m:t>
                          </m:r>
                        </m:num>
                        <m:den>
                          <m:sSub>
                            <m:sSubPr>
                              <m:ctrlPr>
                                <a:rPr lang="en-US" sz="1600" i="1">
                                  <a:latin typeface="Cambria Math" panose="02040503050406030204" pitchFamily="18" charset="0"/>
                                  <a:ea typeface="Cambria Math" panose="02040503050406030204" pitchFamily="18" charset="0"/>
                                  <a:cs typeface="Arial" panose="020B0604020202020204" pitchFamily="34" charset="0"/>
                                </a:rPr>
                              </m:ctrlPr>
                            </m:sSubPr>
                            <m:e>
                              <m:r>
                                <m:rPr>
                                  <m:sty m:val="p"/>
                                </m:rPr>
                                <a:rPr lang="en-US" sz="1600" i="0">
                                  <a:latin typeface="Cambria Math" panose="02040503050406030204" pitchFamily="18" charset="0"/>
                                  <a:ea typeface="Cambria Math" panose="02040503050406030204" pitchFamily="18" charset="0"/>
                                  <a:cs typeface="Arial" panose="020B0604020202020204" pitchFamily="34" charset="0"/>
                                </a:rPr>
                                <m:t>P</m:t>
                              </m:r>
                            </m:e>
                            <m:sub>
                              <m:r>
                                <m:rPr>
                                  <m:sty m:val="p"/>
                                </m:rPr>
                                <a:rPr lang="en-US" sz="1600" i="0">
                                  <a:latin typeface="Cambria Math" panose="02040503050406030204" pitchFamily="18" charset="0"/>
                                  <a:ea typeface="Cambria Math" panose="02040503050406030204" pitchFamily="18" charset="0"/>
                                  <a:cs typeface="Arial" panose="020B0604020202020204" pitchFamily="34" charset="0"/>
                                </a:rPr>
                                <m:t>in</m:t>
                              </m:r>
                            </m:sub>
                          </m:sSub>
                        </m:den>
                      </m:f>
                      <m:r>
                        <a:rPr lang="en-US" sz="1600" i="1">
                          <a:latin typeface="Cambria Math" panose="02040503050406030204" pitchFamily="18" charset="0"/>
                          <a:ea typeface="Cambria Math" panose="02040503050406030204" pitchFamily="18" charset="0"/>
                          <a:cs typeface="Arial" panose="020B0604020202020204" pitchFamily="34" charset="0"/>
                        </a:rPr>
                        <m:t>,</m:t>
                      </m:r>
                    </m:oMath>
                  </m:oMathPara>
                </a14:m>
                <a:endParaRPr lang="en-US" sz="1600" dirty="0">
                  <a:latin typeface="+mj-lt"/>
                  <a:cs typeface="Arial" panose="020B0604020202020204" pitchFamily="34" charset="0"/>
                </a:endParaRPr>
              </a:p>
              <a:p>
                <a:pPr algn="just"/>
                <a:r>
                  <a:rPr lang="en-US" sz="1600" dirty="0">
                    <a:latin typeface="+mj-lt"/>
                    <a:cs typeface="Arial" panose="020B0604020202020204" pitchFamily="34" charset="0"/>
                  </a:rPr>
                  <a:t>of the irradiated sample </a:t>
                </a:r>
                <a:r>
                  <a:rPr lang="en-US" sz="1600" b="1" dirty="0">
                    <a:latin typeface="+mj-lt"/>
                    <a:cs typeface="Arial" panose="020B0604020202020204" pitchFamily="34" charset="0"/>
                  </a:rPr>
                  <a:t>did not change after exposure to 12.3 </a:t>
                </a:r>
                <a:r>
                  <a:rPr lang="en-US" sz="1600" b="1" dirty="0" err="1">
                    <a:latin typeface="+mj-lt"/>
                    <a:cs typeface="Arial" panose="020B0604020202020204" pitchFamily="34" charset="0"/>
                  </a:rPr>
                  <a:t>MGy</a:t>
                </a:r>
                <a:r>
                  <a:rPr lang="en-US" sz="1600" dirty="0">
                    <a:latin typeface="+mj-lt"/>
                    <a:cs typeface="Arial" panose="020B0604020202020204" pitchFamily="34" charset="0"/>
                  </a:rPr>
                  <a:t>, following the annealing procedure</a:t>
                </a:r>
                <a:endParaRPr lang="en-GB" sz="1600" dirty="0">
                  <a:latin typeface="+mj-lt"/>
                </a:endParaRPr>
              </a:p>
            </p:txBody>
          </p:sp>
        </mc:Choice>
        <mc:Fallback xmlns="">
          <p:sp>
            <p:nvSpPr>
              <p:cNvPr id="22" name="TextBox 21">
                <a:extLst>
                  <a:ext uri="{FF2B5EF4-FFF2-40B4-BE49-F238E27FC236}">
                    <a16:creationId xmlns:a16="http://schemas.microsoft.com/office/drawing/2014/main" id="{83773E9B-2BB9-4268-3667-40997F796A60}"/>
                  </a:ext>
                </a:extLst>
              </p:cNvPr>
              <p:cNvSpPr txBox="1">
                <a:spLocks noRot="1" noChangeAspect="1" noMove="1" noResize="1" noEditPoints="1" noAdjustHandles="1" noChangeArrowheads="1" noChangeShapeType="1" noTextEdit="1"/>
              </p:cNvSpPr>
              <p:nvPr/>
            </p:nvSpPr>
            <p:spPr>
              <a:xfrm>
                <a:off x="365442" y="3216783"/>
                <a:ext cx="3790859" cy="1833322"/>
              </a:xfrm>
              <a:prstGeom prst="rect">
                <a:avLst/>
              </a:prstGeom>
              <a:blipFill>
                <a:blip r:embed="rId4"/>
                <a:stretch>
                  <a:fillRect l="-965" t="-1000" r="-804" b="-3667"/>
                </a:stretch>
              </a:blipFill>
            </p:spPr>
            <p:txBody>
              <a:bodyPr/>
              <a:lstStyle/>
              <a:p>
                <a:r>
                  <a:rPr lang="en-GB">
                    <a:noFill/>
                  </a:rPr>
                  <a:t> </a:t>
                </a:r>
              </a:p>
            </p:txBody>
          </p:sp>
        </mc:Fallback>
      </mc:AlternateContent>
      <p:cxnSp>
        <p:nvCxnSpPr>
          <p:cNvPr id="24" name="Straight Arrow Connector 23">
            <a:extLst>
              <a:ext uri="{FF2B5EF4-FFF2-40B4-BE49-F238E27FC236}">
                <a16:creationId xmlns:a16="http://schemas.microsoft.com/office/drawing/2014/main" id="{50FBA1F5-BF06-5AB0-9946-C26613A03766}"/>
              </a:ext>
            </a:extLst>
          </p:cNvPr>
          <p:cNvCxnSpPr/>
          <p:nvPr/>
        </p:nvCxnSpPr>
        <p:spPr>
          <a:xfrm flipV="1">
            <a:off x="1752600" y="1168400"/>
            <a:ext cx="0" cy="1459230"/>
          </a:xfrm>
          <a:prstGeom prst="straightConnector1">
            <a:avLst/>
          </a:prstGeom>
          <a:ln w="19050">
            <a:solidFill>
              <a:srgbClr val="E600B5"/>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57B020C4-F9D2-CC3C-75E0-1C7247E4DCF1}"/>
              </a:ext>
            </a:extLst>
          </p:cNvPr>
          <p:cNvGrpSpPr/>
          <p:nvPr/>
        </p:nvGrpSpPr>
        <p:grpSpPr>
          <a:xfrm>
            <a:off x="988401" y="2083071"/>
            <a:ext cx="511855" cy="448421"/>
            <a:chOff x="2581662" y="5542764"/>
            <a:chExt cx="511855" cy="448421"/>
          </a:xfrm>
        </p:grpSpPr>
        <p:cxnSp>
          <p:nvCxnSpPr>
            <p:cNvPr id="25" name="Straight Connector 24">
              <a:extLst>
                <a:ext uri="{FF2B5EF4-FFF2-40B4-BE49-F238E27FC236}">
                  <a16:creationId xmlns:a16="http://schemas.microsoft.com/office/drawing/2014/main" id="{DB08CF0B-0C12-450A-E7FC-DE8384DD208D}"/>
                </a:ext>
              </a:extLst>
            </p:cNvPr>
            <p:cNvCxnSpPr>
              <a:cxnSpLocks/>
            </p:cNvCxnSpPr>
            <p:nvPr/>
          </p:nvCxnSpPr>
          <p:spPr>
            <a:xfrm>
              <a:off x="2581663" y="5681264"/>
              <a:ext cx="187481" cy="0"/>
            </a:xfrm>
            <a:prstGeom prst="line">
              <a:avLst/>
            </a:prstGeom>
            <a:ln w="9525">
              <a:solidFill>
                <a:srgbClr val="3810E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C6C9DD3-4AA1-82F4-FA7F-0A6A9CEAA45B}"/>
                </a:ext>
              </a:extLst>
            </p:cNvPr>
            <p:cNvSpPr txBox="1"/>
            <p:nvPr/>
          </p:nvSpPr>
          <p:spPr>
            <a:xfrm>
              <a:off x="2769144" y="5542764"/>
              <a:ext cx="322524" cy="276999"/>
            </a:xfrm>
            <a:prstGeom prst="rect">
              <a:avLst/>
            </a:prstGeom>
            <a:noFill/>
          </p:spPr>
          <p:txBody>
            <a:bodyPr wrap="none" rtlCol="0">
              <a:spAutoFit/>
            </a:bodyPr>
            <a:lstStyle/>
            <a:p>
              <a:r>
                <a:rPr lang="en-GB" sz="1200" dirty="0">
                  <a:latin typeface="+mj-lt"/>
                </a:rPr>
                <a:t>V</a:t>
              </a:r>
              <a:r>
                <a:rPr lang="en-GB" sz="1200" baseline="-25000" dirty="0">
                  <a:latin typeface="+mj-lt"/>
                </a:rPr>
                <a:t>0</a:t>
              </a:r>
            </a:p>
          </p:txBody>
        </p:sp>
        <p:cxnSp>
          <p:nvCxnSpPr>
            <p:cNvPr id="27" name="Straight Connector 26">
              <a:extLst>
                <a:ext uri="{FF2B5EF4-FFF2-40B4-BE49-F238E27FC236}">
                  <a16:creationId xmlns:a16="http://schemas.microsoft.com/office/drawing/2014/main" id="{FC185A1F-41A0-1C25-439A-FDEA507F1BBB}"/>
                </a:ext>
              </a:extLst>
            </p:cNvPr>
            <p:cNvCxnSpPr>
              <a:cxnSpLocks/>
            </p:cNvCxnSpPr>
            <p:nvPr/>
          </p:nvCxnSpPr>
          <p:spPr>
            <a:xfrm>
              <a:off x="2581662" y="5852686"/>
              <a:ext cx="187481"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B90B7B9-E21F-0D7C-8C3A-8DBC3B76D65D}"/>
                </a:ext>
              </a:extLst>
            </p:cNvPr>
            <p:cNvSpPr txBox="1"/>
            <p:nvPr/>
          </p:nvSpPr>
          <p:spPr>
            <a:xfrm>
              <a:off x="2770993" y="5714186"/>
              <a:ext cx="322524" cy="276999"/>
            </a:xfrm>
            <a:prstGeom prst="rect">
              <a:avLst/>
            </a:prstGeom>
            <a:noFill/>
          </p:spPr>
          <p:txBody>
            <a:bodyPr wrap="none" rtlCol="0">
              <a:spAutoFit/>
            </a:bodyPr>
            <a:lstStyle/>
            <a:p>
              <a:r>
                <a:rPr lang="en-GB" sz="1200" dirty="0">
                  <a:latin typeface="+mj-lt"/>
                </a:rPr>
                <a:t>V</a:t>
              </a:r>
              <a:r>
                <a:rPr lang="en-GB" sz="1200" baseline="-25000" dirty="0">
                  <a:latin typeface="+mj-lt"/>
                </a:rPr>
                <a:t>1</a:t>
              </a:r>
            </a:p>
          </p:txBody>
        </p:sp>
      </p:gr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A0F60BC1-89D0-4B8B-31C8-266D0590B395}"/>
                  </a:ext>
                </a:extLst>
              </p:cNvPr>
              <p:cNvSpPr txBox="1"/>
              <p:nvPr/>
            </p:nvSpPr>
            <p:spPr>
              <a:xfrm>
                <a:off x="498515" y="903428"/>
                <a:ext cx="421205" cy="302840"/>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400" i="1" dirty="0" smtClean="0">
                              <a:latin typeface="Cambria Math" panose="02040503050406030204" pitchFamily="18" charset="0"/>
                            </a:rPr>
                          </m:ctrlPr>
                        </m:sSubPr>
                        <m:e>
                          <m:r>
                            <m:rPr>
                              <m:sty m:val="p"/>
                            </m:rPr>
                            <a:rPr lang="en-US" sz="1400" b="0" i="0" dirty="0" smtClean="0">
                              <a:latin typeface="Cambria Math" panose="02040503050406030204" pitchFamily="18" charset="0"/>
                            </a:rPr>
                            <m:t>P</m:t>
                          </m:r>
                        </m:e>
                        <m:sub>
                          <m:r>
                            <m:rPr>
                              <m:sty m:val="p"/>
                            </m:rPr>
                            <a:rPr lang="en-US" sz="1400" b="0" i="0" dirty="0" smtClean="0">
                              <a:latin typeface="Cambria Math" panose="02040503050406030204" pitchFamily="18" charset="0"/>
                            </a:rPr>
                            <m:t>in</m:t>
                          </m:r>
                        </m:sub>
                      </m:sSub>
                    </m:oMath>
                  </m:oMathPara>
                </a14:m>
                <a:endParaRPr/>
              </a:p>
            </p:txBody>
          </p:sp>
        </mc:Choice>
        <mc:Fallback xmlns="">
          <p:sp>
            <p:nvSpPr>
              <p:cNvPr id="29" name="TextBox 28">
                <a:extLst>
                  <a:ext uri="{FF2B5EF4-FFF2-40B4-BE49-F238E27FC236}">
                    <a16:creationId xmlns:a16="http://schemas.microsoft.com/office/drawing/2014/main" id="{A0F60BC1-89D0-4B8B-31C8-266D0590B395}"/>
                  </a:ext>
                </a:extLst>
              </p:cNvPr>
              <p:cNvSpPr txBox="1">
                <a:spLocks noRot="1" noChangeAspect="1" noMove="1" noResize="1" noEditPoints="1" noAdjustHandles="1" noChangeArrowheads="1" noChangeShapeType="1" noTextEdit="1"/>
              </p:cNvSpPr>
              <p:nvPr/>
            </p:nvSpPr>
            <p:spPr>
              <a:xfrm>
                <a:off x="498515" y="903428"/>
                <a:ext cx="421205" cy="302840"/>
              </a:xfrm>
              <a:prstGeom prst="rect">
                <a:avLst/>
              </a:prstGeom>
              <a:blipFill>
                <a:blip r:embed="rId5"/>
                <a:stretch>
                  <a:fillRect/>
                </a:stretch>
              </a:blipFill>
            </p:spPr>
            <p:txBody>
              <a:bodyPr/>
              <a:lstStyle/>
              <a:p>
                <a:r>
                  <a:rPr lang="en-GB">
                    <a:noFill/>
                  </a:rPr>
                  <a:t> </a:t>
                </a:r>
              </a:p>
            </p:txBody>
          </p:sp>
        </mc:Fallback>
      </mc:AlternateContent>
      <p:sp>
        <p:nvSpPr>
          <p:cNvPr id="30" name="TextBox 29">
            <a:extLst>
              <a:ext uri="{FF2B5EF4-FFF2-40B4-BE49-F238E27FC236}">
                <a16:creationId xmlns:a16="http://schemas.microsoft.com/office/drawing/2014/main" id="{FC37933A-C130-158E-907D-BE89049B6466}"/>
              </a:ext>
            </a:extLst>
          </p:cNvPr>
          <p:cNvSpPr txBox="1"/>
          <p:nvPr/>
        </p:nvSpPr>
        <p:spPr>
          <a:xfrm>
            <a:off x="1770032" y="1150331"/>
            <a:ext cx="490840" cy="420628"/>
          </a:xfrm>
          <a:prstGeom prst="rect">
            <a:avLst/>
          </a:prstGeom>
          <a:noFill/>
        </p:spPr>
        <p:txBody>
          <a:bodyPr wrap="none" rtlCol="0">
            <a:spAutoFit/>
          </a:bodyPr>
          <a:lstStyle/>
          <a:p>
            <a:r>
              <a:rPr lang="en-US" sz="1600" b="1" baseline="-25000" dirty="0">
                <a:solidFill>
                  <a:srgbClr val="E600B5"/>
                </a:solidFill>
                <a:latin typeface="+mj-lt"/>
              </a:rPr>
              <a:t>Input</a:t>
            </a:r>
            <a:endParaRPr lang="en-US" sz="1600" b="1" i="1" baseline="-25000" dirty="0">
              <a:solidFill>
                <a:srgbClr val="E600B5"/>
              </a:solidFill>
              <a:latin typeface="+mj-lt"/>
            </a:endParaRPr>
          </a:p>
          <a:p>
            <a:r>
              <a:rPr lang="en-US" sz="1600" b="1" baseline="-25000" dirty="0">
                <a:solidFill>
                  <a:srgbClr val="E600B5"/>
                </a:solidFill>
                <a:latin typeface="+mj-lt"/>
              </a:rPr>
              <a:t>Laser</a:t>
            </a:r>
          </a:p>
        </p:txBody>
      </p:sp>
      <p:cxnSp>
        <p:nvCxnSpPr>
          <p:cNvPr id="35" name="Straight Connector 34">
            <a:extLst>
              <a:ext uri="{FF2B5EF4-FFF2-40B4-BE49-F238E27FC236}">
                <a16:creationId xmlns:a16="http://schemas.microsoft.com/office/drawing/2014/main" id="{2A92D9D1-1F8D-0C51-D42F-E5C9637C3814}"/>
              </a:ext>
            </a:extLst>
          </p:cNvPr>
          <p:cNvCxnSpPr>
            <a:cxnSpLocks/>
          </p:cNvCxnSpPr>
          <p:nvPr/>
        </p:nvCxnSpPr>
        <p:spPr>
          <a:xfrm flipH="1">
            <a:off x="1752600" y="1623060"/>
            <a:ext cx="97536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871FA0D-D7A8-0696-AD2B-DAFF53BBCD02}"/>
              </a:ext>
            </a:extLst>
          </p:cNvPr>
          <p:cNvCxnSpPr>
            <a:cxnSpLocks/>
          </p:cNvCxnSpPr>
          <p:nvPr/>
        </p:nvCxnSpPr>
        <p:spPr>
          <a:xfrm flipH="1">
            <a:off x="1773192" y="2360070"/>
            <a:ext cx="97536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7E305740-7979-2D5A-C2AD-F3405D8DEA8E}"/>
              </a:ext>
            </a:extLst>
          </p:cNvPr>
          <p:cNvSpPr txBox="1"/>
          <p:nvPr/>
        </p:nvSpPr>
        <p:spPr>
          <a:xfrm>
            <a:off x="614828" y="1094693"/>
            <a:ext cx="304892" cy="307777"/>
          </a:xfrm>
          <a:prstGeom prst="rect">
            <a:avLst/>
          </a:prstGeom>
          <a:noFill/>
        </p:spPr>
        <p:txBody>
          <a:bodyPr wrap="none" rtlCol="0">
            <a:spAutoFit/>
          </a:bodyPr>
          <a:lstStyle/>
          <a:p>
            <a:r>
              <a:rPr lang="en-US" sz="1400" b="1" dirty="0"/>
              <a:t>X</a:t>
            </a:r>
            <a:endParaRPr lang="en-GB" sz="1400" b="1" dirty="0"/>
          </a:p>
        </p:txBody>
      </p:sp>
      <p:sp>
        <p:nvSpPr>
          <p:cNvPr id="42" name="TextBox 41">
            <a:extLst>
              <a:ext uri="{FF2B5EF4-FFF2-40B4-BE49-F238E27FC236}">
                <a16:creationId xmlns:a16="http://schemas.microsoft.com/office/drawing/2014/main" id="{6C0C628D-23ED-2733-328D-F28A3186AF30}"/>
              </a:ext>
            </a:extLst>
          </p:cNvPr>
          <p:cNvSpPr txBox="1"/>
          <p:nvPr/>
        </p:nvSpPr>
        <p:spPr>
          <a:xfrm>
            <a:off x="2676529" y="1837677"/>
            <a:ext cx="559769" cy="307777"/>
          </a:xfrm>
          <a:prstGeom prst="rect">
            <a:avLst/>
          </a:prstGeom>
          <a:noFill/>
        </p:spPr>
        <p:txBody>
          <a:bodyPr wrap="none" rtlCol="0">
            <a:spAutoFit/>
          </a:bodyPr>
          <a:lstStyle/>
          <a:p>
            <a:pPr algn="ctr"/>
            <a:r>
              <a:rPr lang="en-US" sz="1400" dirty="0">
                <a:latin typeface="Cambria Math" panose="02040503050406030204" pitchFamily="18" charset="0"/>
                <a:ea typeface="Cambria Math" panose="02040503050406030204" pitchFamily="18" charset="0"/>
              </a:rPr>
              <a:t>OMA</a:t>
            </a:r>
            <a:endParaRPr lang="en-GB" sz="1050" dirty="0">
              <a:latin typeface="Cambria Math" panose="02040503050406030204" pitchFamily="18" charset="0"/>
              <a:ea typeface="Cambria Math" panose="02040503050406030204" pitchFamily="18" charset="0"/>
            </a:endParaRPr>
          </a:p>
        </p:txBody>
      </p:sp>
      <p:cxnSp>
        <p:nvCxnSpPr>
          <p:cNvPr id="44" name="Straight Arrow Connector 43">
            <a:extLst>
              <a:ext uri="{FF2B5EF4-FFF2-40B4-BE49-F238E27FC236}">
                <a16:creationId xmlns:a16="http://schemas.microsoft.com/office/drawing/2014/main" id="{85316628-1EFD-2D43-A940-70A7FBFA2128}"/>
              </a:ext>
            </a:extLst>
          </p:cNvPr>
          <p:cNvCxnSpPr>
            <a:cxnSpLocks/>
          </p:cNvCxnSpPr>
          <p:nvPr/>
        </p:nvCxnSpPr>
        <p:spPr>
          <a:xfrm>
            <a:off x="2751364" y="1623060"/>
            <a:ext cx="0" cy="73701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5987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up of a machine&#10;&#10;AI-generated content may be incorrect.">
            <a:extLst>
              <a:ext uri="{FF2B5EF4-FFF2-40B4-BE49-F238E27FC236}">
                <a16:creationId xmlns:a16="http://schemas.microsoft.com/office/drawing/2014/main" id="{A03B69A1-B766-E760-8884-F5D97DA11C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7378024" y="1714506"/>
            <a:ext cx="5031931" cy="3773948"/>
          </a:xfrm>
          <a:prstGeom prst="rect">
            <a:avLst/>
          </a:prstGeom>
        </p:spPr>
      </p:pic>
      <p:pic>
        <p:nvPicPr>
          <p:cNvPr id="11" name="Picture 10" descr="A group of electronic devices on a table&#10;&#10;AI-generated content may be incorrect.">
            <a:extLst>
              <a:ext uri="{FF2B5EF4-FFF2-40B4-BE49-F238E27FC236}">
                <a16:creationId xmlns:a16="http://schemas.microsoft.com/office/drawing/2014/main" id="{1724F83F-0432-ADA9-DE60-633AE90F8F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676" y="1085514"/>
            <a:ext cx="6704765" cy="5028574"/>
          </a:xfrm>
          <a:prstGeom prst="rect">
            <a:avLst/>
          </a:prstGeom>
        </p:spPr>
      </p:pic>
      <p:sp>
        <p:nvSpPr>
          <p:cNvPr id="12" name="TextBox 11">
            <a:extLst>
              <a:ext uri="{FF2B5EF4-FFF2-40B4-BE49-F238E27FC236}">
                <a16:creationId xmlns:a16="http://schemas.microsoft.com/office/drawing/2014/main" id="{DC4BD89A-D63C-A9AD-27CC-FE2F4955730F}"/>
              </a:ext>
            </a:extLst>
          </p:cNvPr>
          <p:cNvSpPr txBox="1"/>
          <p:nvPr/>
        </p:nvSpPr>
        <p:spPr>
          <a:xfrm>
            <a:off x="5582360" y="4304196"/>
            <a:ext cx="1027280" cy="830997"/>
          </a:xfrm>
          <a:prstGeom prst="rect">
            <a:avLst/>
          </a:prstGeom>
          <a:solidFill>
            <a:schemeClr val="bg1"/>
          </a:solidFill>
        </p:spPr>
        <p:txBody>
          <a:bodyPr wrap="square" rtlCol="0" anchor="ctr">
            <a:spAutoFit/>
          </a:bodyPr>
          <a:lstStyle/>
          <a:p>
            <a:pPr algn="ctr"/>
            <a:r>
              <a:rPr lang="en-GB" sz="1600" b="1" dirty="0">
                <a:latin typeface="Optima" pitchFamily="2" charset="0"/>
                <a:cs typeface="Arial" panose="020B0604020202020204" pitchFamily="34" charset="0"/>
              </a:rPr>
              <a:t>Optical Spectrum Analyser</a:t>
            </a:r>
          </a:p>
        </p:txBody>
      </p:sp>
      <p:sp>
        <p:nvSpPr>
          <p:cNvPr id="13" name="TextBox 12">
            <a:extLst>
              <a:ext uri="{FF2B5EF4-FFF2-40B4-BE49-F238E27FC236}">
                <a16:creationId xmlns:a16="http://schemas.microsoft.com/office/drawing/2014/main" id="{D97ED520-DC7F-670B-E962-EEF23514CC32}"/>
              </a:ext>
            </a:extLst>
          </p:cNvPr>
          <p:cNvSpPr txBox="1"/>
          <p:nvPr/>
        </p:nvSpPr>
        <p:spPr>
          <a:xfrm>
            <a:off x="5897186" y="3517707"/>
            <a:ext cx="1291681" cy="338554"/>
          </a:xfrm>
          <a:prstGeom prst="rect">
            <a:avLst/>
          </a:prstGeom>
          <a:solidFill>
            <a:schemeClr val="bg1"/>
          </a:solidFill>
        </p:spPr>
        <p:txBody>
          <a:bodyPr wrap="square" rtlCol="0" anchor="ctr">
            <a:spAutoFit/>
          </a:bodyPr>
          <a:lstStyle/>
          <a:p>
            <a:pPr algn="ctr"/>
            <a:r>
              <a:rPr lang="en-US" sz="1600" b="1" dirty="0">
                <a:latin typeface="Optima" pitchFamily="2" charset="0"/>
                <a:cs typeface="Arial" panose="020B0604020202020204" pitchFamily="34" charset="0"/>
              </a:rPr>
              <a:t>S</a:t>
            </a:r>
            <a:r>
              <a:rPr lang="en-GB" sz="1600" b="1" dirty="0">
                <a:latin typeface="Optima" pitchFamily="2" charset="0"/>
                <a:cs typeface="Arial" panose="020B0604020202020204" pitchFamily="34" charset="0"/>
              </a:rPr>
              <a:t>LED C-band</a:t>
            </a:r>
          </a:p>
        </p:txBody>
      </p:sp>
      <p:sp>
        <p:nvSpPr>
          <p:cNvPr id="14" name="TextBox 13">
            <a:extLst>
              <a:ext uri="{FF2B5EF4-FFF2-40B4-BE49-F238E27FC236}">
                <a16:creationId xmlns:a16="http://schemas.microsoft.com/office/drawing/2014/main" id="{D0DC5926-E70C-326D-A2C6-C171AB823C2B}"/>
              </a:ext>
            </a:extLst>
          </p:cNvPr>
          <p:cNvSpPr txBox="1"/>
          <p:nvPr/>
        </p:nvSpPr>
        <p:spPr>
          <a:xfrm>
            <a:off x="2548396" y="3517707"/>
            <a:ext cx="1291681" cy="338554"/>
          </a:xfrm>
          <a:prstGeom prst="rect">
            <a:avLst/>
          </a:prstGeom>
          <a:solidFill>
            <a:schemeClr val="bg1"/>
          </a:solidFill>
        </p:spPr>
        <p:txBody>
          <a:bodyPr wrap="square" rtlCol="0" anchor="ctr">
            <a:spAutoFit/>
          </a:bodyPr>
          <a:lstStyle/>
          <a:p>
            <a:pPr algn="ctr"/>
            <a:r>
              <a:rPr lang="en-US" sz="1600" b="1" dirty="0">
                <a:latin typeface="Optima" pitchFamily="2" charset="0"/>
                <a:cs typeface="Arial" panose="020B0604020202020204" pitchFamily="34" charset="0"/>
              </a:rPr>
              <a:t>S</a:t>
            </a:r>
            <a:r>
              <a:rPr lang="en-GB" sz="1600" b="1" dirty="0">
                <a:latin typeface="Optima" pitchFamily="2" charset="0"/>
                <a:cs typeface="Arial" panose="020B0604020202020204" pitchFamily="34" charset="0"/>
              </a:rPr>
              <a:t>LED O-band</a:t>
            </a:r>
          </a:p>
        </p:txBody>
      </p:sp>
      <p:sp>
        <p:nvSpPr>
          <p:cNvPr id="15" name="TextBox 14">
            <a:extLst>
              <a:ext uri="{FF2B5EF4-FFF2-40B4-BE49-F238E27FC236}">
                <a16:creationId xmlns:a16="http://schemas.microsoft.com/office/drawing/2014/main" id="{4DEADF13-9FBF-D5AC-B816-84F6A8BA0CAE}"/>
              </a:ext>
            </a:extLst>
          </p:cNvPr>
          <p:cNvSpPr txBox="1"/>
          <p:nvPr/>
        </p:nvSpPr>
        <p:spPr>
          <a:xfrm>
            <a:off x="3308391" y="1259880"/>
            <a:ext cx="2165978" cy="338554"/>
          </a:xfrm>
          <a:prstGeom prst="rect">
            <a:avLst/>
          </a:prstGeom>
          <a:solidFill>
            <a:schemeClr val="bg1"/>
          </a:solidFill>
        </p:spPr>
        <p:txBody>
          <a:bodyPr wrap="square" rtlCol="0" anchor="ctr">
            <a:spAutoFit/>
          </a:bodyPr>
          <a:lstStyle/>
          <a:p>
            <a:pPr algn="ctr"/>
            <a:r>
              <a:rPr lang="en-US" sz="1600" b="1" dirty="0">
                <a:latin typeface="Optima" pitchFamily="2" charset="0"/>
                <a:cs typeface="Arial" panose="020B0604020202020204" pitchFamily="34" charset="0"/>
              </a:rPr>
              <a:t>Polarization Controllers</a:t>
            </a:r>
            <a:endParaRPr lang="en-GB" sz="1600" b="1" dirty="0">
              <a:latin typeface="Optima" pitchFamily="2" charset="0"/>
              <a:cs typeface="Arial" panose="020B0604020202020204" pitchFamily="34" charset="0"/>
            </a:endParaRPr>
          </a:p>
        </p:txBody>
      </p:sp>
      <p:sp>
        <p:nvSpPr>
          <p:cNvPr id="16" name="TextBox 15">
            <a:extLst>
              <a:ext uri="{FF2B5EF4-FFF2-40B4-BE49-F238E27FC236}">
                <a16:creationId xmlns:a16="http://schemas.microsoft.com/office/drawing/2014/main" id="{307A9714-75B4-6616-F6E2-31FFD19D2E58}"/>
              </a:ext>
            </a:extLst>
          </p:cNvPr>
          <p:cNvSpPr txBox="1"/>
          <p:nvPr/>
        </p:nvSpPr>
        <p:spPr>
          <a:xfrm>
            <a:off x="3528970" y="3856261"/>
            <a:ext cx="1291681" cy="338554"/>
          </a:xfrm>
          <a:prstGeom prst="rect">
            <a:avLst/>
          </a:prstGeom>
          <a:solidFill>
            <a:schemeClr val="bg1"/>
          </a:solidFill>
        </p:spPr>
        <p:txBody>
          <a:bodyPr wrap="square" rtlCol="0" anchor="ctr">
            <a:spAutoFit/>
          </a:bodyPr>
          <a:lstStyle/>
          <a:p>
            <a:pPr algn="ctr"/>
            <a:r>
              <a:rPr lang="en-US" sz="1600" b="1" dirty="0">
                <a:latin typeface="Optima" pitchFamily="2" charset="0"/>
                <a:cs typeface="Arial" panose="020B0604020202020204" pitchFamily="34" charset="0"/>
              </a:rPr>
              <a:t>DFB LASER</a:t>
            </a:r>
            <a:endParaRPr lang="en-GB" sz="1600" b="1" dirty="0">
              <a:latin typeface="Optima" pitchFamily="2" charset="0"/>
              <a:cs typeface="Arial" panose="020B0604020202020204" pitchFamily="34" charset="0"/>
            </a:endParaRPr>
          </a:p>
        </p:txBody>
      </p:sp>
      <p:sp>
        <p:nvSpPr>
          <p:cNvPr id="17" name="TextBox 16">
            <a:extLst>
              <a:ext uri="{FF2B5EF4-FFF2-40B4-BE49-F238E27FC236}">
                <a16:creationId xmlns:a16="http://schemas.microsoft.com/office/drawing/2014/main" id="{9B5E3483-413A-793D-AAC6-71174A1CA81B}"/>
              </a:ext>
            </a:extLst>
          </p:cNvPr>
          <p:cNvSpPr txBox="1"/>
          <p:nvPr/>
        </p:nvSpPr>
        <p:spPr>
          <a:xfrm>
            <a:off x="1581422" y="4329191"/>
            <a:ext cx="1402410" cy="338554"/>
          </a:xfrm>
          <a:prstGeom prst="rect">
            <a:avLst/>
          </a:prstGeom>
          <a:solidFill>
            <a:schemeClr val="bg1"/>
          </a:solidFill>
        </p:spPr>
        <p:txBody>
          <a:bodyPr wrap="square" rtlCol="0" anchor="ctr">
            <a:spAutoFit/>
          </a:bodyPr>
          <a:lstStyle/>
          <a:p>
            <a:pPr algn="ctr"/>
            <a:r>
              <a:rPr lang="en-US" sz="1600" b="1" dirty="0" err="1">
                <a:latin typeface="Optima" pitchFamily="2" charset="0"/>
                <a:cs typeface="Arial" panose="020B0604020202020204" pitchFamily="34" charset="0"/>
              </a:rPr>
              <a:t>Sourcemeters</a:t>
            </a:r>
            <a:endParaRPr lang="en-GB" sz="1600" b="1" dirty="0">
              <a:latin typeface="Optima" pitchFamily="2" charset="0"/>
              <a:cs typeface="Arial" panose="020B0604020202020204" pitchFamily="34" charset="0"/>
            </a:endParaRPr>
          </a:p>
        </p:txBody>
      </p:sp>
      <p:sp>
        <p:nvSpPr>
          <p:cNvPr id="18" name="TextBox 17">
            <a:extLst>
              <a:ext uri="{FF2B5EF4-FFF2-40B4-BE49-F238E27FC236}">
                <a16:creationId xmlns:a16="http://schemas.microsoft.com/office/drawing/2014/main" id="{ECB96DB5-E3C8-F96D-3EDB-299B61E5FE85}"/>
              </a:ext>
            </a:extLst>
          </p:cNvPr>
          <p:cNvSpPr txBox="1"/>
          <p:nvPr/>
        </p:nvSpPr>
        <p:spPr>
          <a:xfrm>
            <a:off x="3087519" y="4747094"/>
            <a:ext cx="1291681" cy="338554"/>
          </a:xfrm>
          <a:prstGeom prst="rect">
            <a:avLst/>
          </a:prstGeom>
          <a:solidFill>
            <a:schemeClr val="bg1"/>
          </a:solidFill>
        </p:spPr>
        <p:txBody>
          <a:bodyPr wrap="square" rtlCol="0" anchor="ctr">
            <a:spAutoFit/>
          </a:bodyPr>
          <a:lstStyle/>
          <a:p>
            <a:pPr algn="ctr"/>
            <a:r>
              <a:rPr lang="en-US" sz="1600" b="1" dirty="0">
                <a:latin typeface="Optima" pitchFamily="2" charset="0"/>
                <a:cs typeface="Arial" panose="020B0604020202020204" pitchFamily="34" charset="0"/>
              </a:rPr>
              <a:t>DAQ</a:t>
            </a:r>
            <a:endParaRPr lang="en-GB" sz="1600" b="1" dirty="0">
              <a:latin typeface="Optima" pitchFamily="2" charset="0"/>
              <a:cs typeface="Arial" panose="020B0604020202020204" pitchFamily="34" charset="0"/>
            </a:endParaRPr>
          </a:p>
        </p:txBody>
      </p:sp>
      <p:sp>
        <p:nvSpPr>
          <p:cNvPr id="19" name="TextBox 18">
            <a:extLst>
              <a:ext uri="{FF2B5EF4-FFF2-40B4-BE49-F238E27FC236}">
                <a16:creationId xmlns:a16="http://schemas.microsoft.com/office/drawing/2014/main" id="{19449626-6861-C49B-A753-9CC87C1BC482}"/>
              </a:ext>
            </a:extLst>
          </p:cNvPr>
          <p:cNvSpPr txBox="1"/>
          <p:nvPr/>
        </p:nvSpPr>
        <p:spPr>
          <a:xfrm>
            <a:off x="396801" y="3808077"/>
            <a:ext cx="1402410" cy="338554"/>
          </a:xfrm>
          <a:prstGeom prst="rect">
            <a:avLst/>
          </a:prstGeom>
          <a:solidFill>
            <a:schemeClr val="bg1"/>
          </a:solidFill>
        </p:spPr>
        <p:txBody>
          <a:bodyPr wrap="square" rtlCol="0" anchor="ctr">
            <a:spAutoFit/>
          </a:bodyPr>
          <a:lstStyle/>
          <a:p>
            <a:pPr algn="ctr"/>
            <a:r>
              <a:rPr lang="en-US" sz="1600" b="1" dirty="0">
                <a:latin typeface="Optima" pitchFamily="2" charset="0"/>
                <a:cs typeface="Arial" panose="020B0604020202020204" pitchFamily="34" charset="0"/>
              </a:rPr>
              <a:t>TEC</a:t>
            </a:r>
            <a:endParaRPr lang="en-GB" sz="1600" b="1" dirty="0">
              <a:latin typeface="Optima" pitchFamily="2" charset="0"/>
              <a:cs typeface="Arial" panose="020B0604020202020204" pitchFamily="34" charset="0"/>
            </a:endParaRPr>
          </a:p>
        </p:txBody>
      </p:sp>
      <p:cxnSp>
        <p:nvCxnSpPr>
          <p:cNvPr id="21" name="Straight Arrow Connector 20">
            <a:extLst>
              <a:ext uri="{FF2B5EF4-FFF2-40B4-BE49-F238E27FC236}">
                <a16:creationId xmlns:a16="http://schemas.microsoft.com/office/drawing/2014/main" id="{10A36972-8F2E-5830-E6BA-E02EEA29B2A2}"/>
              </a:ext>
            </a:extLst>
          </p:cNvPr>
          <p:cNvCxnSpPr/>
          <p:nvPr/>
        </p:nvCxnSpPr>
        <p:spPr>
          <a:xfrm flipH="1">
            <a:off x="3393540" y="1665442"/>
            <a:ext cx="270859" cy="20453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D5320FC-D4C3-4B8C-DC5B-07733BD5851D}"/>
              </a:ext>
            </a:extLst>
          </p:cNvPr>
          <p:cNvCxnSpPr>
            <a:cxnSpLocks/>
          </p:cNvCxnSpPr>
          <p:nvPr/>
        </p:nvCxnSpPr>
        <p:spPr>
          <a:xfrm>
            <a:off x="4174810" y="1665442"/>
            <a:ext cx="0" cy="268743"/>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84C0F1D-136F-5B01-1E15-581229A90602}"/>
              </a:ext>
            </a:extLst>
          </p:cNvPr>
          <p:cNvCxnSpPr>
            <a:cxnSpLocks/>
          </p:cNvCxnSpPr>
          <p:nvPr/>
        </p:nvCxnSpPr>
        <p:spPr>
          <a:xfrm>
            <a:off x="4674268" y="1665442"/>
            <a:ext cx="218426" cy="147613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D8AFCE1-F9D4-CA6B-C532-0EAFA1D32DA2}"/>
              </a:ext>
            </a:extLst>
          </p:cNvPr>
          <p:cNvSpPr txBox="1"/>
          <p:nvPr/>
        </p:nvSpPr>
        <p:spPr>
          <a:xfrm>
            <a:off x="8035822" y="1254981"/>
            <a:ext cx="1291681" cy="584775"/>
          </a:xfrm>
          <a:prstGeom prst="rect">
            <a:avLst/>
          </a:prstGeom>
          <a:solidFill>
            <a:schemeClr val="bg1"/>
          </a:solidFill>
        </p:spPr>
        <p:txBody>
          <a:bodyPr wrap="square" rtlCol="0" anchor="ctr">
            <a:spAutoFit/>
          </a:bodyPr>
          <a:lstStyle/>
          <a:p>
            <a:pPr algn="ctr"/>
            <a:r>
              <a:rPr lang="en-US" sz="1600" b="1" dirty="0">
                <a:latin typeface="Optima" pitchFamily="2" charset="0"/>
                <a:cs typeface="Arial" panose="020B0604020202020204" pitchFamily="34" charset="0"/>
              </a:rPr>
              <a:t>Sheet resistance</a:t>
            </a:r>
            <a:endParaRPr lang="en-GB" sz="1600" b="1" dirty="0">
              <a:latin typeface="Optima" pitchFamily="2" charset="0"/>
              <a:cs typeface="Arial" panose="020B0604020202020204" pitchFamily="34" charset="0"/>
            </a:endParaRPr>
          </a:p>
        </p:txBody>
      </p:sp>
      <p:sp>
        <p:nvSpPr>
          <p:cNvPr id="29" name="TextBox 28">
            <a:extLst>
              <a:ext uri="{FF2B5EF4-FFF2-40B4-BE49-F238E27FC236}">
                <a16:creationId xmlns:a16="http://schemas.microsoft.com/office/drawing/2014/main" id="{1C9AD9EF-7AC5-DB2F-E7A2-FAD43C0614D8}"/>
              </a:ext>
            </a:extLst>
          </p:cNvPr>
          <p:cNvSpPr txBox="1"/>
          <p:nvPr/>
        </p:nvSpPr>
        <p:spPr>
          <a:xfrm>
            <a:off x="10290864" y="5470498"/>
            <a:ext cx="1291681" cy="338554"/>
          </a:xfrm>
          <a:prstGeom prst="rect">
            <a:avLst/>
          </a:prstGeom>
          <a:solidFill>
            <a:schemeClr val="bg1"/>
          </a:solidFill>
        </p:spPr>
        <p:txBody>
          <a:bodyPr wrap="square" rtlCol="0" anchor="ctr">
            <a:spAutoFit/>
          </a:bodyPr>
          <a:lstStyle/>
          <a:p>
            <a:pPr algn="ctr"/>
            <a:r>
              <a:rPr lang="en-US" sz="1600" b="1" dirty="0">
                <a:latin typeface="Optima" pitchFamily="2" charset="0"/>
                <a:cs typeface="Arial" panose="020B0604020202020204" pitchFamily="34" charset="0"/>
              </a:rPr>
              <a:t>Waveguides</a:t>
            </a:r>
            <a:endParaRPr lang="en-GB" sz="1600" b="1" dirty="0">
              <a:latin typeface="Optima" pitchFamily="2" charset="0"/>
              <a:cs typeface="Arial" panose="020B0604020202020204" pitchFamily="34" charset="0"/>
            </a:endParaRPr>
          </a:p>
        </p:txBody>
      </p:sp>
      <p:cxnSp>
        <p:nvCxnSpPr>
          <p:cNvPr id="30" name="Straight Arrow Connector 29">
            <a:extLst>
              <a:ext uri="{FF2B5EF4-FFF2-40B4-BE49-F238E27FC236}">
                <a16:creationId xmlns:a16="http://schemas.microsoft.com/office/drawing/2014/main" id="{3512A71C-FC99-0AB2-2BD5-15698997CB26}"/>
              </a:ext>
            </a:extLst>
          </p:cNvPr>
          <p:cNvCxnSpPr>
            <a:cxnSpLocks/>
          </p:cNvCxnSpPr>
          <p:nvPr/>
        </p:nvCxnSpPr>
        <p:spPr>
          <a:xfrm>
            <a:off x="8789068" y="1934185"/>
            <a:ext cx="565431" cy="1657332"/>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2152630E-A23B-8C17-3C5E-AC382B6A9482}"/>
              </a:ext>
            </a:extLst>
          </p:cNvPr>
          <p:cNvCxnSpPr>
            <a:cxnSpLocks/>
          </p:cNvCxnSpPr>
          <p:nvPr/>
        </p:nvCxnSpPr>
        <p:spPr>
          <a:xfrm flipH="1" flipV="1">
            <a:off x="9792284" y="3808077"/>
            <a:ext cx="1144420" cy="160808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124F532-A213-426B-122A-C4A249AF01DD}"/>
              </a:ext>
            </a:extLst>
          </p:cNvPr>
          <p:cNvSpPr txBox="1"/>
          <p:nvPr/>
        </p:nvSpPr>
        <p:spPr>
          <a:xfrm>
            <a:off x="327482" y="6259881"/>
            <a:ext cx="11542842" cy="276999"/>
          </a:xfrm>
          <a:prstGeom prst="rect">
            <a:avLst/>
          </a:prstGeom>
          <a:solidFill>
            <a:schemeClr val="bg1"/>
          </a:solidFill>
        </p:spPr>
        <p:txBody>
          <a:bodyPr wrap="square" rtlCol="0" anchor="ctr">
            <a:spAutoFit/>
          </a:bodyPr>
          <a:lstStyle/>
          <a:p>
            <a:r>
              <a:rPr lang="en-US" sz="1200" b="1" dirty="0">
                <a:latin typeface="Optima" pitchFamily="2" charset="0"/>
                <a:cs typeface="Arial" panose="020B0604020202020204" pitchFamily="34" charset="0"/>
              </a:rPr>
              <a:t>Beam distance: </a:t>
            </a:r>
            <a:r>
              <a:rPr lang="en-US" sz="1200" dirty="0">
                <a:latin typeface="Optima" pitchFamily="2" charset="0"/>
                <a:cs typeface="Arial" panose="020B0604020202020204" pitchFamily="34" charset="0"/>
              </a:rPr>
              <a:t>4.5 cm for sheet resistance - 6.05 cm for </a:t>
            </a:r>
            <a:r>
              <a:rPr lang="en-US" sz="1200" dirty="0" err="1">
                <a:latin typeface="Optima" pitchFamily="2" charset="0"/>
                <a:cs typeface="Arial" panose="020B0604020202020204" pitchFamily="34" charset="0"/>
              </a:rPr>
              <a:t>cSKT</a:t>
            </a:r>
            <a:r>
              <a:rPr lang="en-US" sz="1200" dirty="0">
                <a:latin typeface="Optima" pitchFamily="2" charset="0"/>
                <a:cs typeface="Arial" panose="020B0604020202020204" pitchFamily="34" charset="0"/>
              </a:rPr>
              <a:t>, </a:t>
            </a:r>
            <a:r>
              <a:rPr lang="en-US" sz="1200" dirty="0" err="1">
                <a:latin typeface="Optima" pitchFamily="2" charset="0"/>
                <a:cs typeface="Arial" panose="020B0604020202020204" pitchFamily="34" charset="0"/>
              </a:rPr>
              <a:t>cWG</a:t>
            </a:r>
            <a:r>
              <a:rPr lang="en-US" sz="1200" dirty="0">
                <a:latin typeface="Optima" pitchFamily="2" charset="0"/>
                <a:cs typeface="Arial" panose="020B0604020202020204" pitchFamily="34" charset="0"/>
              </a:rPr>
              <a:t>, </a:t>
            </a:r>
            <a:r>
              <a:rPr lang="en-US" sz="1200" dirty="0" err="1">
                <a:latin typeface="Optima" pitchFamily="2" charset="0"/>
                <a:cs typeface="Arial" panose="020B0604020202020204" pitchFamily="34" charset="0"/>
              </a:rPr>
              <a:t>oSKT</a:t>
            </a:r>
            <a:r>
              <a:rPr lang="en-US" sz="1200" dirty="0">
                <a:latin typeface="Optima" pitchFamily="2" charset="0"/>
                <a:cs typeface="Arial" panose="020B0604020202020204" pitchFamily="34" charset="0"/>
              </a:rPr>
              <a:t>, </a:t>
            </a:r>
            <a:r>
              <a:rPr lang="en-US" sz="1200" dirty="0" err="1">
                <a:latin typeface="Optima" pitchFamily="2" charset="0"/>
                <a:cs typeface="Arial" panose="020B0604020202020204" pitchFamily="34" charset="0"/>
              </a:rPr>
              <a:t>oWG</a:t>
            </a:r>
            <a:r>
              <a:rPr lang="en-US" sz="1200" dirty="0">
                <a:latin typeface="Optima" pitchFamily="2" charset="0"/>
                <a:cs typeface="Arial" panose="020B0604020202020204" pitchFamily="34" charset="0"/>
              </a:rPr>
              <a:t> – 6.65 cm for </a:t>
            </a:r>
            <a:r>
              <a:rPr lang="en-US" sz="1200" dirty="0" err="1">
                <a:latin typeface="Optima" pitchFamily="2" charset="0"/>
                <a:cs typeface="Arial" panose="020B0604020202020204" pitchFamily="34" charset="0"/>
              </a:rPr>
              <a:t>cFC</a:t>
            </a:r>
            <a:r>
              <a:rPr lang="en-US" sz="1200" dirty="0">
                <a:latin typeface="Optima" pitchFamily="2" charset="0"/>
                <a:cs typeface="Arial" panose="020B0604020202020204" pitchFamily="34" charset="0"/>
              </a:rPr>
              <a:t>, </a:t>
            </a:r>
            <a:r>
              <a:rPr lang="en-US" sz="1200" dirty="0" err="1">
                <a:latin typeface="Optima" pitchFamily="2" charset="0"/>
                <a:cs typeface="Arial" panose="020B0604020202020204" pitchFamily="34" charset="0"/>
              </a:rPr>
              <a:t>oFC</a:t>
            </a:r>
            <a:r>
              <a:rPr lang="en-US" sz="1200" dirty="0">
                <a:latin typeface="Optima" pitchFamily="2" charset="0"/>
                <a:cs typeface="Arial" panose="020B0604020202020204" pitchFamily="34" charset="0"/>
              </a:rPr>
              <a:t>, Nonlinearity</a:t>
            </a:r>
            <a:endParaRPr lang="en-GB" sz="1200" dirty="0">
              <a:latin typeface="Optima" pitchFamily="2" charset="0"/>
              <a:cs typeface="Arial" panose="020B0604020202020204" pitchFamily="34" charset="0"/>
            </a:endParaRPr>
          </a:p>
        </p:txBody>
      </p:sp>
      <p:sp>
        <p:nvSpPr>
          <p:cNvPr id="4" name="TextBox 3">
            <a:extLst>
              <a:ext uri="{FF2B5EF4-FFF2-40B4-BE49-F238E27FC236}">
                <a16:creationId xmlns:a16="http://schemas.microsoft.com/office/drawing/2014/main" id="{A8723D76-BC88-6DD3-0363-88B522F76495}"/>
              </a:ext>
            </a:extLst>
          </p:cNvPr>
          <p:cNvSpPr txBox="1"/>
          <p:nvPr/>
        </p:nvSpPr>
        <p:spPr>
          <a:xfrm>
            <a:off x="460647" y="2247209"/>
            <a:ext cx="2241550" cy="830997"/>
          </a:xfrm>
          <a:prstGeom prst="rect">
            <a:avLst/>
          </a:prstGeom>
          <a:solidFill>
            <a:schemeClr val="bg1"/>
          </a:solidFill>
        </p:spPr>
        <p:txBody>
          <a:bodyPr wrap="square" rtlCol="0" anchor="ctr">
            <a:spAutoFit/>
          </a:bodyPr>
          <a:lstStyle/>
          <a:p>
            <a:pPr algn="ctr"/>
            <a:r>
              <a:rPr lang="en-GB" sz="1600" b="1" dirty="0">
                <a:latin typeface="Optima" pitchFamily="2" charset="0"/>
                <a:cs typeface="Arial" panose="020B0604020202020204" pitchFamily="34" charset="0"/>
              </a:rPr>
              <a:t>Optical switch +</a:t>
            </a:r>
          </a:p>
          <a:p>
            <a:pPr algn="ctr"/>
            <a:r>
              <a:rPr lang="en-GB" sz="1600" b="1" dirty="0">
                <a:latin typeface="Optima" pitchFamily="2" charset="0"/>
                <a:cs typeface="Arial" panose="020B0604020202020204" pitchFamily="34" charset="0"/>
              </a:rPr>
              <a:t>optical </a:t>
            </a:r>
            <a:r>
              <a:rPr lang="en-GB" sz="1600" b="1" dirty="0" err="1">
                <a:latin typeface="Optima" pitchFamily="2" charset="0"/>
                <a:cs typeface="Arial" panose="020B0604020202020204" pitchFamily="34" charset="0"/>
              </a:rPr>
              <a:t>powermeters</a:t>
            </a:r>
            <a:r>
              <a:rPr lang="en-GB" sz="1600" b="1" dirty="0">
                <a:latin typeface="Optima" pitchFamily="2" charset="0"/>
                <a:cs typeface="Arial" panose="020B0604020202020204" pitchFamily="34" charset="0"/>
              </a:rPr>
              <a:t> +</a:t>
            </a:r>
          </a:p>
          <a:p>
            <a:pPr algn="ctr"/>
            <a:r>
              <a:rPr lang="en-GB" sz="1600" b="1" dirty="0">
                <a:latin typeface="Optima" pitchFamily="2" charset="0"/>
                <a:cs typeface="Arial" panose="020B0604020202020204" pitchFamily="34" charset="0"/>
              </a:rPr>
              <a:t>optical attenuator</a:t>
            </a:r>
          </a:p>
        </p:txBody>
      </p:sp>
      <p:sp>
        <p:nvSpPr>
          <p:cNvPr id="10" name="TextBox 9">
            <a:extLst>
              <a:ext uri="{FF2B5EF4-FFF2-40B4-BE49-F238E27FC236}">
                <a16:creationId xmlns:a16="http://schemas.microsoft.com/office/drawing/2014/main" id="{99396865-844A-BE37-B8BA-8BAE2C88272A}"/>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Neutron test </a:t>
            </a:r>
            <a:r>
              <a:rPr lang="en-GB" sz="2400" dirty="0">
                <a:solidFill>
                  <a:srgbClr val="0033A0"/>
                </a:solidFill>
                <a:latin typeface="Optima" pitchFamily="2" charset="0"/>
                <a:cs typeface="Arial" panose="020B0604020202020204" pitchFamily="34" charset="0"/>
              </a:rPr>
              <a:t>– Setup</a:t>
            </a:r>
            <a:endParaRPr lang="en-GB" sz="2400" b="1" dirty="0">
              <a:solidFill>
                <a:srgbClr val="0033A0"/>
              </a:solidFill>
              <a:latin typeface="Optima" pitchFamily="2" charset="0"/>
              <a:cs typeface="Arial" panose="020B0604020202020204" pitchFamily="34" charset="0"/>
            </a:endParaRPr>
          </a:p>
        </p:txBody>
      </p:sp>
    </p:spTree>
    <p:extLst>
      <p:ext uri="{BB962C8B-B14F-4D97-AF65-F5344CB8AC3E}">
        <p14:creationId xmlns:p14="http://schemas.microsoft.com/office/powerpoint/2010/main" val="12410142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988E6-7448-1566-3B2B-7725C54DFA71}"/>
            </a:ext>
          </a:extLst>
        </p:cNvPr>
        <p:cNvGrpSpPr/>
        <p:nvPr/>
      </p:nvGrpSpPr>
      <p:grpSpPr>
        <a:xfrm>
          <a:off x="0" y="0"/>
          <a:ext cx="0" cy="0"/>
          <a:chOff x="0" y="0"/>
          <a:chExt cx="0" cy="0"/>
        </a:xfrm>
      </p:grpSpPr>
      <p:pic>
        <p:nvPicPr>
          <p:cNvPr id="26" name="Picture 25">
            <a:extLst>
              <a:ext uri="{FF2B5EF4-FFF2-40B4-BE49-F238E27FC236}">
                <a16:creationId xmlns:a16="http://schemas.microsoft.com/office/drawing/2014/main" id="{896AD4B8-823E-5A61-4141-C23C64D0BE17}"/>
              </a:ext>
            </a:extLst>
          </p:cNvPr>
          <p:cNvPicPr>
            <a:picLocks noChangeAspect="1"/>
          </p:cNvPicPr>
          <p:nvPr/>
        </p:nvPicPr>
        <p:blipFill>
          <a:blip r:embed="rId2"/>
          <a:stretch>
            <a:fillRect/>
          </a:stretch>
        </p:blipFill>
        <p:spPr>
          <a:xfrm>
            <a:off x="6007822" y="1410499"/>
            <a:ext cx="4926878" cy="3646414"/>
          </a:xfrm>
          <a:prstGeom prst="rect">
            <a:avLst/>
          </a:prstGeom>
        </p:spPr>
      </p:pic>
      <p:sp>
        <p:nvSpPr>
          <p:cNvPr id="4" name="TextBox 3">
            <a:extLst>
              <a:ext uri="{FF2B5EF4-FFF2-40B4-BE49-F238E27FC236}">
                <a16:creationId xmlns:a16="http://schemas.microsoft.com/office/drawing/2014/main" id="{F34FEB01-DC3E-6696-FC9C-A5E139633B00}"/>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Neutron test </a:t>
            </a:r>
            <a:r>
              <a:rPr lang="en-GB" sz="2400" dirty="0">
                <a:solidFill>
                  <a:srgbClr val="0033A0"/>
                </a:solidFill>
                <a:latin typeface="Optima" pitchFamily="2" charset="0"/>
                <a:cs typeface="Arial" panose="020B0604020202020204" pitchFamily="34" charset="0"/>
              </a:rPr>
              <a:t>– Explaining the results</a:t>
            </a:r>
            <a:endParaRPr lang="en-GB" sz="2400" b="1" dirty="0">
              <a:solidFill>
                <a:srgbClr val="0033A0"/>
              </a:solidFill>
              <a:latin typeface="Optima" pitchFamily="2" charset="0"/>
              <a:cs typeface="Arial" panose="020B0604020202020204" pitchFamily="34" charset="0"/>
            </a:endParaRPr>
          </a:p>
        </p:txBody>
      </p:sp>
      <p:pic>
        <p:nvPicPr>
          <p:cNvPr id="5" name="Picture 4">
            <a:extLst>
              <a:ext uri="{FF2B5EF4-FFF2-40B4-BE49-F238E27FC236}">
                <a16:creationId xmlns:a16="http://schemas.microsoft.com/office/drawing/2014/main" id="{17B4E1F8-5749-5535-9229-3F528D42A2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80" y="941414"/>
            <a:ext cx="4125672" cy="2880000"/>
          </a:xfrm>
          <a:prstGeom prst="rect">
            <a:avLst/>
          </a:prstGeom>
        </p:spPr>
      </p:pic>
      <p:grpSp>
        <p:nvGrpSpPr>
          <p:cNvPr id="15" name="Group 14">
            <a:extLst>
              <a:ext uri="{FF2B5EF4-FFF2-40B4-BE49-F238E27FC236}">
                <a16:creationId xmlns:a16="http://schemas.microsoft.com/office/drawing/2014/main" id="{1B593E2D-C08A-860A-320B-50FB95C0E680}"/>
              </a:ext>
            </a:extLst>
          </p:cNvPr>
          <p:cNvGrpSpPr/>
          <p:nvPr/>
        </p:nvGrpSpPr>
        <p:grpSpPr>
          <a:xfrm>
            <a:off x="275480" y="3969398"/>
            <a:ext cx="7280378" cy="2805469"/>
            <a:chOff x="-570829" y="3008731"/>
            <a:chExt cx="7280378" cy="2805469"/>
          </a:xfrm>
        </p:grpSpPr>
        <p:pic>
          <p:nvPicPr>
            <p:cNvPr id="10" name="Picture 9">
              <a:extLst>
                <a:ext uri="{FF2B5EF4-FFF2-40B4-BE49-F238E27FC236}">
                  <a16:creationId xmlns:a16="http://schemas.microsoft.com/office/drawing/2014/main" id="{EE5C65B0-020A-2309-7797-4C1BF163678C}"/>
                </a:ext>
              </a:extLst>
            </p:cNvPr>
            <p:cNvPicPr>
              <a:picLocks noChangeAspect="1"/>
            </p:cNvPicPr>
            <p:nvPr/>
          </p:nvPicPr>
          <p:blipFill>
            <a:blip r:embed="rId4"/>
            <a:stretch>
              <a:fillRect/>
            </a:stretch>
          </p:blipFill>
          <p:spPr>
            <a:xfrm>
              <a:off x="-570829" y="3008731"/>
              <a:ext cx="3578671" cy="2805469"/>
            </a:xfrm>
            <a:prstGeom prst="rect">
              <a:avLst/>
            </a:prstGeom>
          </p:spPr>
        </p:pic>
        <p:pic>
          <p:nvPicPr>
            <p:cNvPr id="12" name="Picture 11">
              <a:extLst>
                <a:ext uri="{FF2B5EF4-FFF2-40B4-BE49-F238E27FC236}">
                  <a16:creationId xmlns:a16="http://schemas.microsoft.com/office/drawing/2014/main" id="{380D6796-F9CC-7E4B-061F-025A6C7A3510}"/>
                </a:ext>
              </a:extLst>
            </p:cNvPr>
            <p:cNvPicPr>
              <a:picLocks noChangeAspect="1"/>
            </p:cNvPicPr>
            <p:nvPr/>
          </p:nvPicPr>
          <p:blipFill>
            <a:blip r:embed="rId5"/>
            <a:stretch>
              <a:fillRect/>
            </a:stretch>
          </p:blipFill>
          <p:spPr>
            <a:xfrm>
              <a:off x="3130878" y="4814047"/>
              <a:ext cx="3578671" cy="1000153"/>
            </a:xfrm>
            <a:prstGeom prst="rect">
              <a:avLst/>
            </a:prstGeom>
          </p:spPr>
        </p:pic>
      </p:grpSp>
      <p:grpSp>
        <p:nvGrpSpPr>
          <p:cNvPr id="21" name="Group 20">
            <a:extLst>
              <a:ext uri="{FF2B5EF4-FFF2-40B4-BE49-F238E27FC236}">
                <a16:creationId xmlns:a16="http://schemas.microsoft.com/office/drawing/2014/main" id="{6A1181FC-4BC6-C586-953B-F8DBA631C977}"/>
              </a:ext>
            </a:extLst>
          </p:cNvPr>
          <p:cNvGrpSpPr/>
          <p:nvPr/>
        </p:nvGrpSpPr>
        <p:grpSpPr>
          <a:xfrm>
            <a:off x="8527381" y="2919704"/>
            <a:ext cx="319894" cy="319894"/>
            <a:chOff x="8448657" y="2901537"/>
            <a:chExt cx="319894" cy="319894"/>
          </a:xfrm>
        </p:grpSpPr>
        <p:cxnSp>
          <p:nvCxnSpPr>
            <p:cNvPr id="19" name="Straight Connector 18">
              <a:extLst>
                <a:ext uri="{FF2B5EF4-FFF2-40B4-BE49-F238E27FC236}">
                  <a16:creationId xmlns:a16="http://schemas.microsoft.com/office/drawing/2014/main" id="{54A78DE6-EA95-DC58-B386-7A9D43561737}"/>
                </a:ext>
              </a:extLst>
            </p:cNvPr>
            <p:cNvCxnSpPr/>
            <p:nvPr/>
          </p:nvCxnSpPr>
          <p:spPr>
            <a:xfrm>
              <a:off x="8448657" y="3215539"/>
              <a:ext cx="31989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08213926-7DD4-1FB8-3C43-8BC6BB6AE8DA}"/>
                </a:ext>
              </a:extLst>
            </p:cNvPr>
            <p:cNvCxnSpPr>
              <a:cxnSpLocks/>
            </p:cNvCxnSpPr>
            <p:nvPr/>
          </p:nvCxnSpPr>
          <p:spPr>
            <a:xfrm rot="5400000">
              <a:off x="8608604" y="3061484"/>
              <a:ext cx="319894" cy="0"/>
            </a:xfrm>
            <a:prstGeom prst="line">
              <a:avLst/>
            </a:prstGeom>
            <a:ln w="12700"/>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4722B5A-C937-73A5-F5B0-47641E376FA3}"/>
                  </a:ext>
                </a:extLst>
              </p:cNvPr>
              <p:cNvSpPr txBox="1"/>
              <p:nvPr/>
            </p:nvSpPr>
            <p:spPr>
              <a:xfrm>
                <a:off x="9928414" y="1357418"/>
                <a:ext cx="141609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𝑚𝑥</m:t>
                      </m:r>
                      <m:r>
                        <a:rPr lang="en-US" b="0" i="1" smtClean="0">
                          <a:latin typeface="Cambria Math" panose="02040503050406030204" pitchFamily="18" charset="0"/>
                        </a:rPr>
                        <m:t>+</m:t>
                      </m:r>
                      <m:r>
                        <a:rPr lang="en-US" b="0" i="1" smtClean="0">
                          <a:latin typeface="Cambria Math" panose="02040503050406030204" pitchFamily="18" charset="0"/>
                        </a:rPr>
                        <m:t>𝑞</m:t>
                      </m:r>
                    </m:oMath>
                  </m:oMathPara>
                </a14:m>
                <a:endParaRPr lang="en-GB" dirty="0"/>
              </a:p>
            </p:txBody>
          </p:sp>
        </mc:Choice>
        <mc:Fallback xmlns="">
          <p:sp>
            <p:nvSpPr>
              <p:cNvPr id="22" name="TextBox 21">
                <a:extLst>
                  <a:ext uri="{FF2B5EF4-FFF2-40B4-BE49-F238E27FC236}">
                    <a16:creationId xmlns:a16="http://schemas.microsoft.com/office/drawing/2014/main" id="{44722B5A-C937-73A5-F5B0-47641E376FA3}"/>
                  </a:ext>
                </a:extLst>
              </p:cNvPr>
              <p:cNvSpPr txBox="1">
                <a:spLocks noRot="1" noChangeAspect="1" noMove="1" noResize="1" noEditPoints="1" noAdjustHandles="1" noChangeArrowheads="1" noChangeShapeType="1" noTextEdit="1"/>
              </p:cNvSpPr>
              <p:nvPr/>
            </p:nvSpPr>
            <p:spPr>
              <a:xfrm>
                <a:off x="9928414" y="1357418"/>
                <a:ext cx="1416093" cy="369332"/>
              </a:xfrm>
              <a:prstGeom prst="rect">
                <a:avLst/>
              </a:prstGeom>
              <a:blipFill>
                <a:blip r:embed="rId6"/>
                <a:stretch>
                  <a:fillRect b="-8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52E04AF-88AD-87F7-3B9E-2F8ECC0D3E84}"/>
                  </a:ext>
                </a:extLst>
              </p:cNvPr>
              <p:cNvSpPr txBox="1"/>
              <p:nvPr/>
            </p:nvSpPr>
            <p:spPr>
              <a:xfrm>
                <a:off x="8847275" y="3052829"/>
                <a:ext cx="161749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𝑚</m:t>
                      </m:r>
                      <m:r>
                        <a:rPr lang="en-US" b="0" i="1" smtClean="0">
                          <a:latin typeface="Cambria Math" panose="02040503050406030204" pitchFamily="18" charset="0"/>
                        </a:rPr>
                        <m:t> →</m:t>
                      </m:r>
                      <m:r>
                        <a:rPr lang="en-US" b="0" i="1" smtClean="0">
                          <a:latin typeface="Cambria Math" panose="02040503050406030204" pitchFamily="18" charset="0"/>
                        </a:rPr>
                        <m:t>𝑑𝐵</m:t>
                      </m:r>
                      <m:r>
                        <a:rPr lang="en-US" b="0" i="1" smtClean="0">
                          <a:latin typeface="Cambria Math" panose="02040503050406030204" pitchFamily="18" charset="0"/>
                        </a:rPr>
                        <m:t>/</m:t>
                      </m:r>
                      <m:r>
                        <a:rPr lang="en-US" b="0" i="1" smtClean="0">
                          <a:latin typeface="Cambria Math" panose="02040503050406030204" pitchFamily="18" charset="0"/>
                        </a:rPr>
                        <m:t>𝑚𝑚</m:t>
                      </m:r>
                    </m:oMath>
                  </m:oMathPara>
                </a14:m>
                <a:endParaRPr lang="en-GB" dirty="0"/>
              </a:p>
            </p:txBody>
          </p:sp>
        </mc:Choice>
        <mc:Fallback xmlns="">
          <p:sp>
            <p:nvSpPr>
              <p:cNvPr id="23" name="TextBox 22">
                <a:extLst>
                  <a:ext uri="{FF2B5EF4-FFF2-40B4-BE49-F238E27FC236}">
                    <a16:creationId xmlns:a16="http://schemas.microsoft.com/office/drawing/2014/main" id="{A52E04AF-88AD-87F7-3B9E-2F8ECC0D3E84}"/>
                  </a:ext>
                </a:extLst>
              </p:cNvPr>
              <p:cNvSpPr txBox="1">
                <a:spLocks noRot="1" noChangeAspect="1" noMove="1" noResize="1" noEditPoints="1" noAdjustHandles="1" noChangeArrowheads="1" noChangeShapeType="1" noTextEdit="1"/>
              </p:cNvSpPr>
              <p:nvPr/>
            </p:nvSpPr>
            <p:spPr>
              <a:xfrm>
                <a:off x="8847275" y="3052829"/>
                <a:ext cx="1617494" cy="369332"/>
              </a:xfrm>
              <a:prstGeom prst="rect">
                <a:avLst/>
              </a:prstGeom>
              <a:blipFill>
                <a:blip r:embed="rId7"/>
                <a:stretch>
                  <a:fillRect b="-15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3E87A86-49CB-D884-C73C-11B99A16216D}"/>
                  </a:ext>
                </a:extLst>
              </p:cNvPr>
              <p:cNvSpPr txBox="1"/>
              <p:nvPr/>
            </p:nvSpPr>
            <p:spPr>
              <a:xfrm>
                <a:off x="367263" y="756748"/>
                <a:ext cx="416652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𝑞</m:t>
                      </m:r>
                      <m:r>
                        <a:rPr lang="en-US" b="0" i="1" smtClean="0">
                          <a:latin typeface="Cambria Math" panose="02040503050406030204" pitchFamily="18" charset="0"/>
                        </a:rPr>
                        <m:t> →</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𝑖𝑛𝑡𝑒𝑟𝑐𝑒𝑝𝑡</m:t>
                      </m:r>
                      <m:r>
                        <a:rPr lang="en-US" b="0" i="1" smtClean="0">
                          <a:latin typeface="Cambria Math" panose="02040503050406030204" pitchFamily="18" charset="0"/>
                        </a:rPr>
                        <m:t> →</m:t>
                      </m:r>
                      <m:r>
                        <a:rPr lang="en-US" b="0" i="1" smtClean="0">
                          <a:latin typeface="Cambria Math" panose="02040503050406030204" pitchFamily="18" charset="0"/>
                        </a:rPr>
                        <m:t>𝑔𝑟𝑎𝑡𝑖𝑛𝑔</m:t>
                      </m:r>
                      <m:r>
                        <a:rPr lang="en-US" b="0" i="1" smtClean="0">
                          <a:latin typeface="Cambria Math" panose="02040503050406030204" pitchFamily="18" charset="0"/>
                        </a:rPr>
                        <m:t> </m:t>
                      </m:r>
                      <m:r>
                        <a:rPr lang="en-US" b="0" i="1" smtClean="0">
                          <a:latin typeface="Cambria Math" panose="02040503050406030204" pitchFamily="18" charset="0"/>
                        </a:rPr>
                        <m:t>𝑐𝑜𝑢𝑝𝑙𝑒𝑟</m:t>
                      </m:r>
                    </m:oMath>
                  </m:oMathPara>
                </a14:m>
                <a:endParaRPr lang="en-GB" dirty="0"/>
              </a:p>
            </p:txBody>
          </p:sp>
        </mc:Choice>
        <mc:Fallback xmlns="">
          <p:sp>
            <p:nvSpPr>
              <p:cNvPr id="24" name="TextBox 23">
                <a:extLst>
                  <a:ext uri="{FF2B5EF4-FFF2-40B4-BE49-F238E27FC236}">
                    <a16:creationId xmlns:a16="http://schemas.microsoft.com/office/drawing/2014/main" id="{E3E87A86-49CB-D884-C73C-11B99A16216D}"/>
                  </a:ext>
                </a:extLst>
              </p:cNvPr>
              <p:cNvSpPr txBox="1">
                <a:spLocks noRot="1" noChangeAspect="1" noMove="1" noResize="1" noEditPoints="1" noAdjustHandles="1" noChangeArrowheads="1" noChangeShapeType="1" noTextEdit="1"/>
              </p:cNvSpPr>
              <p:nvPr/>
            </p:nvSpPr>
            <p:spPr>
              <a:xfrm>
                <a:off x="367263" y="756748"/>
                <a:ext cx="4166525" cy="369332"/>
              </a:xfrm>
              <a:prstGeom prst="rect">
                <a:avLst/>
              </a:prstGeom>
              <a:blipFill>
                <a:blip r:embed="rId8"/>
                <a:stretch>
                  <a:fillRect b="-14754"/>
                </a:stretch>
              </a:blipFill>
            </p:spPr>
            <p:txBody>
              <a:bodyPr/>
              <a:lstStyle/>
              <a:p>
                <a:r>
                  <a:rPr lang="en-GB">
                    <a:noFill/>
                  </a:rPr>
                  <a:t> </a:t>
                </a:r>
              </a:p>
            </p:txBody>
          </p:sp>
        </mc:Fallback>
      </mc:AlternateContent>
    </p:spTree>
    <p:extLst>
      <p:ext uri="{BB962C8B-B14F-4D97-AF65-F5344CB8AC3E}">
        <p14:creationId xmlns:p14="http://schemas.microsoft.com/office/powerpoint/2010/main" val="30006005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6ECFFD-5D8D-D949-6B74-B8B8D0A5973D}"/>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74A6ABB2-3399-3CC3-0B52-41240E4CBE72}"/>
              </a:ext>
            </a:extLst>
          </p:cNvPr>
          <p:cNvSpPr txBox="1"/>
          <p:nvPr/>
        </p:nvSpPr>
        <p:spPr>
          <a:xfrm>
            <a:off x="404363" y="1048300"/>
            <a:ext cx="11317737" cy="523220"/>
          </a:xfrm>
          <a:prstGeom prst="rect">
            <a:avLst/>
          </a:prstGeom>
          <a:noFill/>
        </p:spPr>
        <p:txBody>
          <a:bodyPr wrap="square" rtlCol="0">
            <a:spAutoFit/>
          </a:bodyPr>
          <a:lstStyle/>
          <a:p>
            <a:pPr algn="just"/>
            <a:r>
              <a:rPr lang="en-GB" sz="1400" dirty="0">
                <a:latin typeface="+mj-lt"/>
              </a:rPr>
              <a:t>If we plot the increase in linear loss together with the RIA coefficient for the </a:t>
            </a:r>
            <a:r>
              <a:rPr lang="en-GB" sz="1400" dirty="0" err="1">
                <a:latin typeface="+mj-lt"/>
              </a:rPr>
              <a:t>oWG</a:t>
            </a:r>
            <a:r>
              <a:rPr lang="en-GB" sz="1400" dirty="0">
                <a:latin typeface="+mj-lt"/>
              </a:rPr>
              <a:t> waveguides, the discrepancy between the two measurements becomes evident.</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3C31FE5-1BB5-CE1B-E70C-5B81B8213A9E}"/>
                  </a:ext>
                </a:extLst>
              </p:cNvPr>
              <p:cNvSpPr txBox="1"/>
              <p:nvPr/>
            </p:nvSpPr>
            <p:spPr>
              <a:xfrm>
                <a:off x="6096000" y="2044920"/>
                <a:ext cx="5626100" cy="3754874"/>
              </a:xfrm>
              <a:prstGeom prst="rect">
                <a:avLst/>
              </a:prstGeom>
              <a:noFill/>
            </p:spPr>
            <p:txBody>
              <a:bodyPr wrap="square" rtlCol="0">
                <a:spAutoFit/>
              </a:bodyPr>
              <a:lstStyle>
                <a:defPPr>
                  <a:defRPr lang="en-US"/>
                </a:defPPr>
                <a:lvl1pPr algn="just">
                  <a:defRPr sz="1400">
                    <a:latin typeface="+mj-lt"/>
                  </a:defRPr>
                </a:lvl1pPr>
              </a:lstStyle>
              <a:p>
                <a:r>
                  <a:rPr lang="en-GB" dirty="0"/>
                  <a:t>The RIA coefficient, calculated from the increase in linear loss for the 10.4 mm sample, shows a much smaller increase with neutron fluence compared to the other waveguides. This is likely due to a photobleaching effect that induces partial annealing in the waveguide when high optical power is injected. This observation should be emphasized in a potential publication, as it is both important for understanding the behaviour of the device. However, at the same time, this is promising for our application, since it indicates that the calculated RIA coefficient is likely an overestimation.</a:t>
                </a:r>
              </a:p>
              <a:p>
                <a:endParaRPr lang="en-GB" dirty="0"/>
              </a:p>
              <a:p>
                <a:endParaRPr lang="en-GB" dirty="0"/>
              </a:p>
              <a:p>
                <a:r>
                  <a:rPr lang="en-GB" dirty="0"/>
                  <a:t>N.B. 	For a mistake in the acquisition loop, I forgot to set the 	attenuation to 25dB in the idle time, that’s why we have this 	annealing effect. The power into the waveguide during the 	test was </a:t>
                </a:r>
                <a14:m>
                  <m:oMath xmlns:m="http://schemas.openxmlformats.org/officeDocument/2006/math">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14.9</m:t>
                    </m:r>
                    <m:r>
                      <a:rPr lang="en-US" i="1">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𝑚𝑊</m:t>
                    </m:r>
                  </m:oMath>
                </a14:m>
                <a:r>
                  <a:rPr lang="en-US" dirty="0"/>
                  <a:t> (calculated from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𝑃</m:t>
                        </m:r>
                      </m:e>
                      <m:sub>
                        <m:r>
                          <m:rPr>
                            <m:sty m:val="p"/>
                          </m:rPr>
                          <a:rPr lang="en-US" b="0" i="0" smtClean="0">
                            <a:latin typeface="Cambria Math" panose="02040503050406030204" pitchFamily="18" charset="0"/>
                          </a:rPr>
                          <m:t>o</m:t>
                        </m:r>
                      </m:sub>
                    </m:sSub>
                  </m:oMath>
                </a14:m>
                <a:r>
                  <a:rPr lang="en-US" dirty="0"/>
                  <a:t>). Even if this was a 	mistake, it actually gives us an extra data point which is really 	useful. </a:t>
                </a:r>
                <a:endParaRPr lang="en-GB" dirty="0"/>
              </a:p>
            </p:txBody>
          </p:sp>
        </mc:Choice>
        <mc:Fallback xmlns="">
          <p:sp>
            <p:nvSpPr>
              <p:cNvPr id="10" name="TextBox 9">
                <a:extLst>
                  <a:ext uri="{FF2B5EF4-FFF2-40B4-BE49-F238E27FC236}">
                    <a16:creationId xmlns:a16="http://schemas.microsoft.com/office/drawing/2014/main" id="{A3C31FE5-1BB5-CE1B-E70C-5B81B8213A9E}"/>
                  </a:ext>
                </a:extLst>
              </p:cNvPr>
              <p:cNvSpPr txBox="1">
                <a:spLocks noRot="1" noChangeAspect="1" noMove="1" noResize="1" noEditPoints="1" noAdjustHandles="1" noChangeArrowheads="1" noChangeShapeType="1" noTextEdit="1"/>
              </p:cNvSpPr>
              <p:nvPr/>
            </p:nvSpPr>
            <p:spPr>
              <a:xfrm>
                <a:off x="6096000" y="2044920"/>
                <a:ext cx="5626100" cy="3754874"/>
              </a:xfrm>
              <a:prstGeom prst="rect">
                <a:avLst/>
              </a:prstGeom>
              <a:blipFill>
                <a:blip r:embed="rId2"/>
                <a:stretch>
                  <a:fillRect l="-325" t="-162" r="-325" b="-812"/>
                </a:stretch>
              </a:blipFill>
            </p:spPr>
            <p:txBody>
              <a:bodyPr/>
              <a:lstStyle/>
              <a:p>
                <a:r>
                  <a:rPr lang="en-GB">
                    <a:noFill/>
                  </a:rPr>
                  <a:t> </a:t>
                </a:r>
              </a:p>
            </p:txBody>
          </p:sp>
        </mc:Fallback>
      </mc:AlternateContent>
      <p:pic>
        <p:nvPicPr>
          <p:cNvPr id="6" name="Picture 5">
            <a:extLst>
              <a:ext uri="{FF2B5EF4-FFF2-40B4-BE49-F238E27FC236}">
                <a16:creationId xmlns:a16="http://schemas.microsoft.com/office/drawing/2014/main" id="{CCDCEE7A-89EB-1CB7-4810-B032FB7CE144}"/>
              </a:ext>
            </a:extLst>
          </p:cNvPr>
          <p:cNvPicPr>
            <a:picLocks noChangeAspect="1"/>
          </p:cNvPicPr>
          <p:nvPr/>
        </p:nvPicPr>
        <p:blipFill>
          <a:blip r:embed="rId3"/>
          <a:stretch>
            <a:fillRect/>
          </a:stretch>
        </p:blipFill>
        <p:spPr>
          <a:xfrm>
            <a:off x="404363" y="2044920"/>
            <a:ext cx="5142995" cy="3600000"/>
          </a:xfrm>
          <a:prstGeom prst="rect">
            <a:avLst/>
          </a:prstGeom>
        </p:spPr>
      </p:pic>
      <p:sp>
        <p:nvSpPr>
          <p:cNvPr id="9" name="TextBox 8">
            <a:extLst>
              <a:ext uri="{FF2B5EF4-FFF2-40B4-BE49-F238E27FC236}">
                <a16:creationId xmlns:a16="http://schemas.microsoft.com/office/drawing/2014/main" id="{EC4FD591-6367-23F4-D752-407C2D9ADA49}"/>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Neutron test </a:t>
            </a:r>
            <a:r>
              <a:rPr lang="en-GB" sz="2400" dirty="0">
                <a:solidFill>
                  <a:srgbClr val="0033A0"/>
                </a:solidFill>
                <a:latin typeface="Optima" pitchFamily="2" charset="0"/>
                <a:cs typeface="Arial" panose="020B0604020202020204" pitchFamily="34" charset="0"/>
              </a:rPr>
              <a:t>– </a:t>
            </a:r>
            <a:r>
              <a:rPr lang="en-GB" sz="2400" dirty="0" err="1">
                <a:solidFill>
                  <a:srgbClr val="0033A0"/>
                </a:solidFill>
                <a:latin typeface="Optima" pitchFamily="2" charset="0"/>
                <a:cs typeface="Arial" panose="020B0604020202020204" pitchFamily="34" charset="0"/>
              </a:rPr>
              <a:t>oWG</a:t>
            </a:r>
            <a:r>
              <a:rPr lang="en-GB" sz="2400" dirty="0">
                <a:solidFill>
                  <a:srgbClr val="0033A0"/>
                </a:solidFill>
                <a:latin typeface="Optima" pitchFamily="2" charset="0"/>
                <a:cs typeface="Arial" panose="020B0604020202020204" pitchFamily="34" charset="0"/>
              </a:rPr>
              <a:t> annealing</a:t>
            </a:r>
            <a:endParaRPr lang="en-GB" sz="2400" b="1" dirty="0">
              <a:solidFill>
                <a:srgbClr val="0033A0"/>
              </a:solidFill>
              <a:latin typeface="Optima" pitchFamily="2" charset="0"/>
              <a:cs typeface="Arial" panose="020B0604020202020204" pitchFamily="34" charset="0"/>
            </a:endParaRPr>
          </a:p>
        </p:txBody>
      </p:sp>
    </p:spTree>
    <p:extLst>
      <p:ext uri="{BB962C8B-B14F-4D97-AF65-F5344CB8AC3E}">
        <p14:creationId xmlns:p14="http://schemas.microsoft.com/office/powerpoint/2010/main" val="4976724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DC6F8-DA04-6722-B549-08C86CB9E791}"/>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9DAA1569-7B5E-E044-683A-1C535A1F2BEB}"/>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X-ray test </a:t>
            </a:r>
            <a:r>
              <a:rPr lang="en-GB" sz="2400" dirty="0">
                <a:solidFill>
                  <a:srgbClr val="0033A0"/>
                </a:solidFill>
                <a:latin typeface="Optima" pitchFamily="2" charset="0"/>
                <a:cs typeface="Arial" panose="020B0604020202020204" pitchFamily="34" charset="0"/>
              </a:rPr>
              <a:t>– GC variation</a:t>
            </a:r>
            <a:endParaRPr lang="en-GB" sz="2400" b="1" dirty="0">
              <a:solidFill>
                <a:srgbClr val="0033A0"/>
              </a:solidFill>
              <a:latin typeface="Optima" pitchFamily="2" charset="0"/>
              <a:cs typeface="Arial" panose="020B0604020202020204" pitchFamily="34" charset="0"/>
            </a:endParaRPr>
          </a:p>
        </p:txBody>
      </p:sp>
      <p:pic>
        <p:nvPicPr>
          <p:cNvPr id="3" name="Picture 2">
            <a:extLst>
              <a:ext uri="{FF2B5EF4-FFF2-40B4-BE49-F238E27FC236}">
                <a16:creationId xmlns:a16="http://schemas.microsoft.com/office/drawing/2014/main" id="{FFF65F96-D1E3-4B83-6993-E7151FFCD957}"/>
              </a:ext>
            </a:extLst>
          </p:cNvPr>
          <p:cNvPicPr>
            <a:picLocks noChangeAspect="1"/>
          </p:cNvPicPr>
          <p:nvPr/>
        </p:nvPicPr>
        <p:blipFill>
          <a:blip r:embed="rId2"/>
          <a:stretch>
            <a:fillRect/>
          </a:stretch>
        </p:blipFill>
        <p:spPr>
          <a:xfrm>
            <a:off x="2921175" y="1206682"/>
            <a:ext cx="6349650" cy="4444636"/>
          </a:xfrm>
          <a:prstGeom prst="rect">
            <a:avLst/>
          </a:prstGeom>
        </p:spPr>
      </p:pic>
    </p:spTree>
    <p:extLst>
      <p:ext uri="{BB962C8B-B14F-4D97-AF65-F5344CB8AC3E}">
        <p14:creationId xmlns:p14="http://schemas.microsoft.com/office/powerpoint/2010/main" val="17991292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99D09C-5140-7C52-0FF0-AD6474CC1D7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F2ACD2D-7AEA-260D-54DF-0AC8CF9FE224}"/>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Setup</a:t>
            </a:r>
            <a:endParaRPr lang="en-GB" sz="2400" b="1" dirty="0">
              <a:solidFill>
                <a:srgbClr val="0033A0"/>
              </a:solidFill>
              <a:latin typeface="Optima" pitchFamily="2" charset="0"/>
              <a:cs typeface="Arial" panose="020B0604020202020204" pitchFamily="34" charset="0"/>
            </a:endParaRPr>
          </a:p>
        </p:txBody>
      </p:sp>
      <p:pic>
        <p:nvPicPr>
          <p:cNvPr id="8" name="Picture 7">
            <a:extLst>
              <a:ext uri="{FF2B5EF4-FFF2-40B4-BE49-F238E27FC236}">
                <a16:creationId xmlns:a16="http://schemas.microsoft.com/office/drawing/2014/main" id="{34485C37-A2DD-1E2E-EA65-2B613DBF85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147" y="1203960"/>
            <a:ext cx="6967350" cy="5225513"/>
          </a:xfrm>
          <a:prstGeom prst="rect">
            <a:avLst/>
          </a:prstGeom>
        </p:spPr>
      </p:pic>
      <p:pic>
        <p:nvPicPr>
          <p:cNvPr id="10" name="Picture 9">
            <a:extLst>
              <a:ext uri="{FF2B5EF4-FFF2-40B4-BE49-F238E27FC236}">
                <a16:creationId xmlns:a16="http://schemas.microsoft.com/office/drawing/2014/main" id="{8D22FFB5-2F4C-CB92-65B2-547942AC72D5}"/>
              </a:ext>
            </a:extLst>
          </p:cNvPr>
          <p:cNvPicPr>
            <a:picLocks noChangeAspect="1"/>
          </p:cNvPicPr>
          <p:nvPr/>
        </p:nvPicPr>
        <p:blipFill>
          <a:blip r:embed="rId3">
            <a:extLst>
              <a:ext uri="{28A0092B-C50C-407E-A947-70E740481C1C}">
                <a14:useLocalDpi xmlns:a14="http://schemas.microsoft.com/office/drawing/2010/main" val="0"/>
              </a:ext>
            </a:extLst>
          </a:blip>
          <a:srcRect l="11166" r="17166"/>
          <a:stretch>
            <a:fillRect/>
          </a:stretch>
        </p:blipFill>
        <p:spPr>
          <a:xfrm>
            <a:off x="7104509" y="1203960"/>
            <a:ext cx="5004344" cy="5237105"/>
          </a:xfrm>
          <a:prstGeom prst="rect">
            <a:avLst/>
          </a:prstGeom>
        </p:spPr>
      </p:pic>
    </p:spTree>
    <p:extLst>
      <p:ext uri="{BB962C8B-B14F-4D97-AF65-F5344CB8AC3E}">
        <p14:creationId xmlns:p14="http://schemas.microsoft.com/office/powerpoint/2010/main" val="22887573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DDC6C4-387C-5344-6488-087459EC2AE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AC879B1-37AA-99E5-03B9-5E2259E8ADAB}"/>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TCAD simulation</a:t>
            </a:r>
            <a:endParaRPr lang="en-GB" sz="2400" b="1" dirty="0">
              <a:solidFill>
                <a:srgbClr val="0033A0"/>
              </a:solidFill>
              <a:latin typeface="Optima" pitchFamily="2" charset="0"/>
              <a:cs typeface="Arial" panose="020B0604020202020204" pitchFamily="34" charset="0"/>
            </a:endParaRPr>
          </a:p>
        </p:txBody>
      </p:sp>
      <p:pic>
        <p:nvPicPr>
          <p:cNvPr id="28" name="Picture 27">
            <a:extLst>
              <a:ext uri="{FF2B5EF4-FFF2-40B4-BE49-F238E27FC236}">
                <a16:creationId xmlns:a16="http://schemas.microsoft.com/office/drawing/2014/main" id="{3D671ABF-FC8D-7C5D-C065-1DB9856E81D7}"/>
              </a:ext>
            </a:extLst>
          </p:cNvPr>
          <p:cNvPicPr>
            <a:picLocks noChangeAspect="1"/>
          </p:cNvPicPr>
          <p:nvPr/>
        </p:nvPicPr>
        <p:blipFill>
          <a:blip r:embed="rId2"/>
          <a:stretch>
            <a:fillRect/>
          </a:stretch>
        </p:blipFill>
        <p:spPr>
          <a:xfrm>
            <a:off x="321676" y="1400852"/>
            <a:ext cx="8151764" cy="4982394"/>
          </a:xfrm>
          <a:prstGeom prst="rect">
            <a:avLst/>
          </a:prstGeom>
        </p:spPr>
      </p:pic>
      <p:sp>
        <p:nvSpPr>
          <p:cNvPr id="2" name="TextBox 1">
            <a:extLst>
              <a:ext uri="{FF2B5EF4-FFF2-40B4-BE49-F238E27FC236}">
                <a16:creationId xmlns:a16="http://schemas.microsoft.com/office/drawing/2014/main" id="{F6860523-7CA2-0944-253D-DD92B595EBF1}"/>
              </a:ext>
            </a:extLst>
          </p:cNvPr>
          <p:cNvSpPr txBox="1"/>
          <p:nvPr/>
        </p:nvSpPr>
        <p:spPr>
          <a:xfrm>
            <a:off x="321676" y="933450"/>
            <a:ext cx="2923174" cy="369332"/>
          </a:xfrm>
          <a:prstGeom prst="rect">
            <a:avLst/>
          </a:prstGeom>
          <a:noFill/>
        </p:spPr>
        <p:txBody>
          <a:bodyPr wrap="square" rtlCol="0">
            <a:spAutoFit/>
          </a:bodyPr>
          <a:lstStyle/>
          <a:p>
            <a:r>
              <a:rPr lang="en-US" b="1" dirty="0">
                <a:latin typeface="+mj-lt"/>
              </a:rPr>
              <a:t>TCAD mesh</a:t>
            </a:r>
            <a:endParaRPr lang="en-GB" b="1" dirty="0">
              <a:latin typeface="+mj-lt"/>
            </a:endParaRPr>
          </a:p>
        </p:txBody>
      </p:sp>
    </p:spTree>
    <p:extLst>
      <p:ext uri="{BB962C8B-B14F-4D97-AF65-F5344CB8AC3E}">
        <p14:creationId xmlns:p14="http://schemas.microsoft.com/office/powerpoint/2010/main" val="27015814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62754F6-9EEA-ABBE-10EC-D511F924CDF6}"/>
              </a:ext>
            </a:extLst>
          </p:cNvPr>
          <p:cNvPicPr>
            <a:picLocks noChangeAspect="1"/>
          </p:cNvPicPr>
          <p:nvPr/>
        </p:nvPicPr>
        <p:blipFill>
          <a:blip r:embed="rId2"/>
          <a:srcRect r="957"/>
          <a:stretch>
            <a:fillRect/>
          </a:stretch>
        </p:blipFill>
        <p:spPr>
          <a:xfrm>
            <a:off x="6457440" y="1097280"/>
            <a:ext cx="5597400" cy="5470378"/>
          </a:xfrm>
          <a:prstGeom prst="rect">
            <a:avLst/>
          </a:prstGeom>
        </p:spPr>
      </p:pic>
      <p:sp>
        <p:nvSpPr>
          <p:cNvPr id="4" name="TextBox 3">
            <a:extLst>
              <a:ext uri="{FF2B5EF4-FFF2-40B4-BE49-F238E27FC236}">
                <a16:creationId xmlns:a16="http://schemas.microsoft.com/office/drawing/2014/main" id="{0628E994-90F1-FD76-0FC4-13801CB433DB}"/>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TCAD simulation</a:t>
            </a:r>
            <a:endParaRPr lang="en-GB" sz="2400" b="1" dirty="0">
              <a:solidFill>
                <a:srgbClr val="0033A0"/>
              </a:solidFill>
              <a:latin typeface="Optima" pitchFamily="2" charset="0"/>
              <a:cs typeface="Arial" panose="020B0604020202020204" pitchFamily="34" charset="0"/>
            </a:endParaRPr>
          </a:p>
        </p:txBody>
      </p:sp>
      <p:pic>
        <p:nvPicPr>
          <p:cNvPr id="6" name="Picture 5">
            <a:extLst>
              <a:ext uri="{FF2B5EF4-FFF2-40B4-BE49-F238E27FC236}">
                <a16:creationId xmlns:a16="http://schemas.microsoft.com/office/drawing/2014/main" id="{C7872AB3-2AE3-520D-F505-BA118B6F2EC9}"/>
              </a:ext>
            </a:extLst>
          </p:cNvPr>
          <p:cNvPicPr>
            <a:picLocks noChangeAspect="1"/>
          </p:cNvPicPr>
          <p:nvPr/>
        </p:nvPicPr>
        <p:blipFill>
          <a:blip r:embed="rId3"/>
          <a:stretch>
            <a:fillRect/>
          </a:stretch>
        </p:blipFill>
        <p:spPr>
          <a:xfrm>
            <a:off x="321676" y="1511862"/>
            <a:ext cx="5597400" cy="4653652"/>
          </a:xfrm>
          <a:prstGeom prst="rect">
            <a:avLst/>
          </a:prstGeom>
        </p:spPr>
      </p:pic>
    </p:spTree>
    <p:extLst>
      <p:ext uri="{BB962C8B-B14F-4D97-AF65-F5344CB8AC3E}">
        <p14:creationId xmlns:p14="http://schemas.microsoft.com/office/powerpoint/2010/main" val="2097227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7" name="Straight Connector 166">
            <a:extLst>
              <a:ext uri="{FF2B5EF4-FFF2-40B4-BE49-F238E27FC236}">
                <a16:creationId xmlns:a16="http://schemas.microsoft.com/office/drawing/2014/main" id="{90F4DA26-DAB5-C9B5-935E-1A1281DEA7B0}"/>
              </a:ext>
            </a:extLst>
          </p:cNvPr>
          <p:cNvCxnSpPr>
            <a:cxnSpLocks/>
          </p:cNvCxnSpPr>
          <p:nvPr/>
        </p:nvCxnSpPr>
        <p:spPr>
          <a:xfrm flipH="1">
            <a:off x="5280733" y="1082139"/>
            <a:ext cx="1071" cy="5621708"/>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D6961227-4C32-4963-EB39-6953599678E4}"/>
              </a:ext>
            </a:extLst>
          </p:cNvPr>
          <p:cNvCxnSpPr>
            <a:cxnSpLocks/>
          </p:cNvCxnSpPr>
          <p:nvPr/>
        </p:nvCxnSpPr>
        <p:spPr>
          <a:xfrm flipH="1">
            <a:off x="3077521" y="4922014"/>
            <a:ext cx="583223" cy="0"/>
          </a:xfrm>
          <a:prstGeom prst="straightConnector1">
            <a:avLst/>
          </a:prstGeom>
          <a:ln w="38100">
            <a:gradFill flip="none" rotWithShape="1">
              <a:gsLst>
                <a:gs pos="0">
                  <a:srgbClr val="E74B30"/>
                </a:gs>
                <a:gs pos="33000">
                  <a:srgbClr val="00B050"/>
                </a:gs>
                <a:gs pos="66000">
                  <a:srgbClr val="0033A0"/>
                </a:gs>
                <a:gs pos="100000">
                  <a:srgbClr val="E600B5"/>
                </a:gs>
              </a:gsLst>
              <a:lin ang="0" scaled="1"/>
              <a:tileRect/>
            </a:gradFill>
            <a:tailEnd type="triangle"/>
          </a:ln>
        </p:spPr>
        <p:style>
          <a:lnRef idx="1">
            <a:schemeClr val="dk1"/>
          </a:lnRef>
          <a:fillRef idx="0">
            <a:schemeClr val="dk1"/>
          </a:fillRef>
          <a:effectRef idx="0">
            <a:schemeClr val="dk1"/>
          </a:effectRef>
          <a:fontRef idx="minor">
            <a:schemeClr val="tx1"/>
          </a:fontRef>
        </p:style>
      </p:cxnSp>
      <p:sp>
        <p:nvSpPr>
          <p:cNvPr id="184" name="Freeform: Shape 183">
            <a:extLst>
              <a:ext uri="{FF2B5EF4-FFF2-40B4-BE49-F238E27FC236}">
                <a16:creationId xmlns:a16="http://schemas.microsoft.com/office/drawing/2014/main" id="{9679B08A-7DDF-AB63-75A8-02A127ADFC18}"/>
              </a:ext>
            </a:extLst>
          </p:cNvPr>
          <p:cNvSpPr/>
          <p:nvPr/>
        </p:nvSpPr>
        <p:spPr>
          <a:xfrm>
            <a:off x="7433000" y="3671544"/>
            <a:ext cx="4759000" cy="3186456"/>
          </a:xfrm>
          <a:custGeom>
            <a:avLst/>
            <a:gdLst>
              <a:gd name="csX0" fmla="*/ 650854 w 4755652"/>
              <a:gd name="csY0" fmla="*/ 0 h 3186453"/>
              <a:gd name="csX1" fmla="*/ 4755652 w 4755652"/>
              <a:gd name="csY1" fmla="*/ 0 h 3186453"/>
              <a:gd name="csX2" fmla="*/ 4755652 w 4755652"/>
              <a:gd name="csY2" fmla="*/ 3186453 h 3186453"/>
              <a:gd name="csX3" fmla="*/ 0 w 4755652"/>
              <a:gd name="csY3" fmla="*/ 3186453 h 3186453"/>
              <a:gd name="csX4" fmla="*/ 0 w 4755652"/>
              <a:gd name="csY4" fmla="*/ 650854 h 3186453"/>
              <a:gd name="csX5" fmla="*/ 650854 w 4755652"/>
              <a:gd name="csY5" fmla="*/ 0 h 3186453"/>
            </a:gdLst>
            <a:ahLst/>
            <a:cxnLst>
              <a:cxn ang="0">
                <a:pos x="csX0" y="csY0"/>
              </a:cxn>
              <a:cxn ang="0">
                <a:pos x="csX1" y="csY1"/>
              </a:cxn>
              <a:cxn ang="0">
                <a:pos x="csX2" y="csY2"/>
              </a:cxn>
              <a:cxn ang="0">
                <a:pos x="csX3" y="csY3"/>
              </a:cxn>
              <a:cxn ang="0">
                <a:pos x="csX4" y="csY4"/>
              </a:cxn>
              <a:cxn ang="0">
                <a:pos x="csX5" y="csY5"/>
              </a:cxn>
            </a:cxnLst>
            <a:rect l="l" t="t" r="r" b="b"/>
            <a:pathLst>
              <a:path w="4755652" h="3186453">
                <a:moveTo>
                  <a:pt x="650854" y="0"/>
                </a:moveTo>
                <a:lnTo>
                  <a:pt x="4755652" y="0"/>
                </a:lnTo>
                <a:lnTo>
                  <a:pt x="4755652" y="3186453"/>
                </a:lnTo>
                <a:lnTo>
                  <a:pt x="0" y="3186453"/>
                </a:lnTo>
                <a:lnTo>
                  <a:pt x="0" y="650854"/>
                </a:lnTo>
                <a:cubicBezTo>
                  <a:pt x="0" y="291397"/>
                  <a:pt x="291397" y="0"/>
                  <a:pt x="650854" y="0"/>
                </a:cubicBezTo>
                <a:close/>
              </a:path>
            </a:pathLst>
          </a:custGeom>
          <a:solidFill>
            <a:srgbClr val="EBF1F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7" name="Cube 176">
            <a:extLst>
              <a:ext uri="{FF2B5EF4-FFF2-40B4-BE49-F238E27FC236}">
                <a16:creationId xmlns:a16="http://schemas.microsoft.com/office/drawing/2014/main" id="{8F6C8BC6-9D87-B105-401D-D6D79D873995}"/>
              </a:ext>
            </a:extLst>
          </p:cNvPr>
          <p:cNvSpPr/>
          <p:nvPr/>
        </p:nvSpPr>
        <p:spPr>
          <a:xfrm flipH="1">
            <a:off x="79576" y="882561"/>
            <a:ext cx="2882367" cy="5842788"/>
          </a:xfrm>
          <a:prstGeom prst="cube">
            <a:avLst>
              <a:gd name="adj" fmla="val 3925"/>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5" name="Group 164">
            <a:extLst>
              <a:ext uri="{FF2B5EF4-FFF2-40B4-BE49-F238E27FC236}">
                <a16:creationId xmlns:a16="http://schemas.microsoft.com/office/drawing/2014/main" id="{CA1251DD-4B33-D51F-6736-4C41614C5C77}"/>
              </a:ext>
            </a:extLst>
          </p:cNvPr>
          <p:cNvGrpSpPr/>
          <p:nvPr/>
        </p:nvGrpSpPr>
        <p:grpSpPr>
          <a:xfrm>
            <a:off x="2078586" y="4343364"/>
            <a:ext cx="338555" cy="1466628"/>
            <a:chOff x="821376" y="4330156"/>
            <a:chExt cx="482808" cy="1466628"/>
          </a:xfrm>
        </p:grpSpPr>
        <p:cxnSp>
          <p:nvCxnSpPr>
            <p:cNvPr id="157" name="Straight Arrow Connector 156">
              <a:extLst>
                <a:ext uri="{FF2B5EF4-FFF2-40B4-BE49-F238E27FC236}">
                  <a16:creationId xmlns:a16="http://schemas.microsoft.com/office/drawing/2014/main" id="{577707BC-B6F6-186E-E22E-7BCEFCAA3189}"/>
                </a:ext>
              </a:extLst>
            </p:cNvPr>
            <p:cNvCxnSpPr>
              <a:cxnSpLocks/>
            </p:cNvCxnSpPr>
            <p:nvPr/>
          </p:nvCxnSpPr>
          <p:spPr>
            <a:xfrm>
              <a:off x="821376" y="4330156"/>
              <a:ext cx="470429" cy="3"/>
            </a:xfrm>
            <a:prstGeom prst="straightConnector1">
              <a:avLst/>
            </a:prstGeom>
            <a:ln w="38100">
              <a:solidFill>
                <a:srgbClr val="E74B30"/>
              </a:solidFill>
              <a:tailEnd type="none"/>
            </a:ln>
          </p:spPr>
          <p:style>
            <a:lnRef idx="1">
              <a:schemeClr val="dk1"/>
            </a:lnRef>
            <a:fillRef idx="0">
              <a:schemeClr val="dk1"/>
            </a:fillRef>
            <a:effectRef idx="0">
              <a:schemeClr val="dk1"/>
            </a:effectRef>
            <a:fontRef idx="minor">
              <a:schemeClr val="tx1"/>
            </a:fontRef>
          </p:style>
        </p:cxnSp>
        <p:cxnSp>
          <p:nvCxnSpPr>
            <p:cNvPr id="162" name="Straight Arrow Connector 161">
              <a:extLst>
                <a:ext uri="{FF2B5EF4-FFF2-40B4-BE49-F238E27FC236}">
                  <a16:creationId xmlns:a16="http://schemas.microsoft.com/office/drawing/2014/main" id="{D8CC1A77-12FB-2128-7CB0-A754E6944CF0}"/>
                </a:ext>
              </a:extLst>
            </p:cNvPr>
            <p:cNvCxnSpPr>
              <a:cxnSpLocks/>
            </p:cNvCxnSpPr>
            <p:nvPr/>
          </p:nvCxnSpPr>
          <p:spPr>
            <a:xfrm>
              <a:off x="833755" y="4823543"/>
              <a:ext cx="470429" cy="3"/>
            </a:xfrm>
            <a:prstGeom prst="straightConnector1">
              <a:avLst/>
            </a:prstGeom>
            <a:ln w="38100">
              <a:solidFill>
                <a:srgbClr val="00CB65"/>
              </a:solidFill>
              <a:tailEnd type="none"/>
            </a:ln>
          </p:spPr>
          <p:style>
            <a:lnRef idx="1">
              <a:schemeClr val="dk1"/>
            </a:lnRef>
            <a:fillRef idx="0">
              <a:schemeClr val="dk1"/>
            </a:fillRef>
            <a:effectRef idx="0">
              <a:schemeClr val="dk1"/>
            </a:effectRef>
            <a:fontRef idx="minor">
              <a:schemeClr val="tx1"/>
            </a:fontRef>
          </p:style>
        </p:cxnSp>
        <p:cxnSp>
          <p:nvCxnSpPr>
            <p:cNvPr id="163" name="Straight Arrow Connector 162">
              <a:extLst>
                <a:ext uri="{FF2B5EF4-FFF2-40B4-BE49-F238E27FC236}">
                  <a16:creationId xmlns:a16="http://schemas.microsoft.com/office/drawing/2014/main" id="{0BC34F66-595B-94BD-AE74-2FCAE6B6A634}"/>
                </a:ext>
              </a:extLst>
            </p:cNvPr>
            <p:cNvCxnSpPr>
              <a:cxnSpLocks/>
            </p:cNvCxnSpPr>
            <p:nvPr/>
          </p:nvCxnSpPr>
          <p:spPr>
            <a:xfrm>
              <a:off x="821376" y="5313080"/>
              <a:ext cx="470429" cy="3"/>
            </a:xfrm>
            <a:prstGeom prst="straightConnector1">
              <a:avLst/>
            </a:prstGeom>
            <a:ln w="38100">
              <a:solidFill>
                <a:srgbClr val="0000FF"/>
              </a:solidFill>
              <a:tailEnd type="none"/>
            </a:ln>
          </p:spPr>
          <p:style>
            <a:lnRef idx="1">
              <a:schemeClr val="dk1"/>
            </a:lnRef>
            <a:fillRef idx="0">
              <a:schemeClr val="dk1"/>
            </a:fillRef>
            <a:effectRef idx="0">
              <a:schemeClr val="dk1"/>
            </a:effectRef>
            <a:fontRef idx="minor">
              <a:schemeClr val="tx1"/>
            </a:fontRef>
          </p:style>
        </p:cxnSp>
        <p:cxnSp>
          <p:nvCxnSpPr>
            <p:cNvPr id="164" name="Straight Arrow Connector 163">
              <a:extLst>
                <a:ext uri="{FF2B5EF4-FFF2-40B4-BE49-F238E27FC236}">
                  <a16:creationId xmlns:a16="http://schemas.microsoft.com/office/drawing/2014/main" id="{A0696F27-3258-BCCB-CD48-721B651EAF21}"/>
                </a:ext>
              </a:extLst>
            </p:cNvPr>
            <p:cNvCxnSpPr>
              <a:cxnSpLocks/>
            </p:cNvCxnSpPr>
            <p:nvPr/>
          </p:nvCxnSpPr>
          <p:spPr>
            <a:xfrm>
              <a:off x="821376" y="5796781"/>
              <a:ext cx="470429" cy="3"/>
            </a:xfrm>
            <a:prstGeom prst="straightConnector1">
              <a:avLst/>
            </a:prstGeom>
            <a:ln w="38100">
              <a:solidFill>
                <a:srgbClr val="E600B5"/>
              </a:solidFill>
              <a:tailEnd type="none"/>
            </a:ln>
          </p:spPr>
          <p:style>
            <a:lnRef idx="1">
              <a:schemeClr val="dk1"/>
            </a:lnRef>
            <a:fillRef idx="0">
              <a:schemeClr val="dk1"/>
            </a:fillRef>
            <a:effectRef idx="0">
              <a:schemeClr val="dk1"/>
            </a:effectRef>
            <a:fontRef idx="minor">
              <a:schemeClr val="tx1"/>
            </a:fontRef>
          </p:style>
        </p:cxnSp>
      </p:grpSp>
      <p:cxnSp>
        <p:nvCxnSpPr>
          <p:cNvPr id="151" name="Straight Connector 150">
            <a:extLst>
              <a:ext uri="{FF2B5EF4-FFF2-40B4-BE49-F238E27FC236}">
                <a16:creationId xmlns:a16="http://schemas.microsoft.com/office/drawing/2014/main" id="{B29E28D6-9D41-375F-F73B-6110397B9CB0}"/>
              </a:ext>
            </a:extLst>
          </p:cNvPr>
          <p:cNvCxnSpPr>
            <a:cxnSpLocks/>
          </p:cNvCxnSpPr>
          <p:nvPr/>
        </p:nvCxnSpPr>
        <p:spPr>
          <a:xfrm>
            <a:off x="2966466" y="5076678"/>
            <a:ext cx="2152269" cy="0"/>
          </a:xfrm>
          <a:prstGeom prst="line">
            <a:avLst/>
          </a:prstGeom>
          <a:ln w="50800">
            <a:solidFill>
              <a:srgbClr val="FCEE6C"/>
            </a:solidFill>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cxnSp>
        <p:nvCxnSpPr>
          <p:cNvPr id="148" name="Straight Connector 147">
            <a:extLst>
              <a:ext uri="{FF2B5EF4-FFF2-40B4-BE49-F238E27FC236}">
                <a16:creationId xmlns:a16="http://schemas.microsoft.com/office/drawing/2014/main" id="{2F86466B-73E8-43EE-6E00-038D4D3FBE22}"/>
              </a:ext>
            </a:extLst>
          </p:cNvPr>
          <p:cNvCxnSpPr>
            <a:cxnSpLocks/>
          </p:cNvCxnSpPr>
          <p:nvPr/>
        </p:nvCxnSpPr>
        <p:spPr>
          <a:xfrm>
            <a:off x="5111821" y="2446447"/>
            <a:ext cx="0" cy="2646000"/>
          </a:xfrm>
          <a:prstGeom prst="line">
            <a:avLst/>
          </a:prstGeom>
          <a:ln w="50800">
            <a:solidFill>
              <a:srgbClr val="FCEE6C"/>
            </a:solidFill>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DBEF6054-4863-0076-8916-714442C81BCE}"/>
              </a:ext>
            </a:extLst>
          </p:cNvPr>
          <p:cNvCxnSpPr>
            <a:cxnSpLocks/>
          </p:cNvCxnSpPr>
          <p:nvPr/>
        </p:nvCxnSpPr>
        <p:spPr>
          <a:xfrm>
            <a:off x="2970990" y="2387959"/>
            <a:ext cx="2556000" cy="5295"/>
          </a:xfrm>
          <a:prstGeom prst="line">
            <a:avLst/>
          </a:prstGeom>
          <a:ln w="50800">
            <a:solidFill>
              <a:srgbClr val="FCEE6C"/>
            </a:solidFill>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sp>
        <p:nvSpPr>
          <p:cNvPr id="2" name="Slide Number Placeholder 1">
            <a:extLst>
              <a:ext uri="{FF2B5EF4-FFF2-40B4-BE49-F238E27FC236}">
                <a16:creationId xmlns:a16="http://schemas.microsoft.com/office/drawing/2014/main" id="{61550847-0E73-CBC7-D183-616FF1C98D69}"/>
              </a:ext>
            </a:extLst>
          </p:cNvPr>
          <p:cNvSpPr>
            <a:spLocks noGrp="1"/>
          </p:cNvSpPr>
          <p:nvPr>
            <p:ph type="sldNum" sz="quarter" idx="12"/>
          </p:nvPr>
        </p:nvSpPr>
        <p:spPr/>
        <p:txBody>
          <a:bodyPr/>
          <a:lstStyle/>
          <a:p>
            <a:fld id="{59709E1C-D83F-42E7-A6F5-DF9CE2C2511D}" type="slidenum">
              <a:rPr lang="en-GB" smtClean="0"/>
              <a:t>5</a:t>
            </a:fld>
            <a:endParaRPr lang="en-GB"/>
          </a:p>
        </p:txBody>
      </p:sp>
      <p:sp>
        <p:nvSpPr>
          <p:cNvPr id="4" name="TextBox 3">
            <a:extLst>
              <a:ext uri="{FF2B5EF4-FFF2-40B4-BE49-F238E27FC236}">
                <a16:creationId xmlns:a16="http://schemas.microsoft.com/office/drawing/2014/main" id="{C9792ECF-EC53-1A01-F614-0CD5204D6C17}"/>
              </a:ext>
            </a:extLst>
          </p:cNvPr>
          <p:cNvSpPr txBox="1"/>
          <p:nvPr/>
        </p:nvSpPr>
        <p:spPr>
          <a:xfrm>
            <a:off x="222340" y="2085189"/>
            <a:ext cx="856391" cy="584775"/>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Input light</a:t>
            </a:r>
          </a:p>
        </p:txBody>
      </p:sp>
      <p:grpSp>
        <p:nvGrpSpPr>
          <p:cNvPr id="23" name="Group 22">
            <a:extLst>
              <a:ext uri="{FF2B5EF4-FFF2-40B4-BE49-F238E27FC236}">
                <a16:creationId xmlns:a16="http://schemas.microsoft.com/office/drawing/2014/main" id="{0BDFBC14-2E62-DECE-CC7A-4DD4DD66218C}"/>
              </a:ext>
            </a:extLst>
          </p:cNvPr>
          <p:cNvGrpSpPr/>
          <p:nvPr/>
        </p:nvGrpSpPr>
        <p:grpSpPr>
          <a:xfrm>
            <a:off x="1261111" y="1251417"/>
            <a:ext cx="1705356" cy="2278380"/>
            <a:chOff x="171451" y="1251417"/>
            <a:chExt cx="1705356" cy="2278380"/>
          </a:xfrm>
        </p:grpSpPr>
        <p:pic>
          <p:nvPicPr>
            <p:cNvPr id="8" name="Graphic 7">
              <a:extLst>
                <a:ext uri="{FF2B5EF4-FFF2-40B4-BE49-F238E27FC236}">
                  <a16:creationId xmlns:a16="http://schemas.microsoft.com/office/drawing/2014/main" id="{B4D269A0-419E-7C54-3D28-01F9052D346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71451" y="1419057"/>
              <a:ext cx="1562100" cy="485775"/>
            </a:xfrm>
            <a:prstGeom prst="rect">
              <a:avLst/>
            </a:prstGeom>
          </p:spPr>
        </p:pic>
        <p:pic>
          <p:nvPicPr>
            <p:cNvPr id="14" name="Graphic 13">
              <a:extLst>
                <a:ext uri="{FF2B5EF4-FFF2-40B4-BE49-F238E27FC236}">
                  <a16:creationId xmlns:a16="http://schemas.microsoft.com/office/drawing/2014/main" id="{56C1C1C6-D5DE-CCC4-3144-755B6CD7004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1451" y="1904832"/>
              <a:ext cx="1562100" cy="485775"/>
            </a:xfrm>
            <a:prstGeom prst="rect">
              <a:avLst/>
            </a:prstGeom>
          </p:spPr>
        </p:pic>
        <p:pic>
          <p:nvPicPr>
            <p:cNvPr id="18" name="Graphic 17">
              <a:extLst>
                <a:ext uri="{FF2B5EF4-FFF2-40B4-BE49-F238E27FC236}">
                  <a16:creationId xmlns:a16="http://schemas.microsoft.com/office/drawing/2014/main" id="{BDA6B01B-485A-37C9-2DFD-2AE4CE208E2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451" y="2390607"/>
              <a:ext cx="1562100" cy="485775"/>
            </a:xfrm>
            <a:prstGeom prst="rect">
              <a:avLst/>
            </a:prstGeom>
          </p:spPr>
        </p:pic>
        <p:pic>
          <p:nvPicPr>
            <p:cNvPr id="20" name="Graphic 19">
              <a:extLst>
                <a:ext uri="{FF2B5EF4-FFF2-40B4-BE49-F238E27FC236}">
                  <a16:creationId xmlns:a16="http://schemas.microsoft.com/office/drawing/2014/main" id="{00B7A65A-40A3-752A-6F06-FFA3BE6EED2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71451" y="2876382"/>
              <a:ext cx="1562100" cy="485775"/>
            </a:xfrm>
            <a:prstGeom prst="rect">
              <a:avLst/>
            </a:prstGeom>
          </p:spPr>
        </p:pic>
        <p:sp>
          <p:nvSpPr>
            <p:cNvPr id="21" name="Trapezoid 20">
              <a:extLst>
                <a:ext uri="{FF2B5EF4-FFF2-40B4-BE49-F238E27FC236}">
                  <a16:creationId xmlns:a16="http://schemas.microsoft.com/office/drawing/2014/main" id="{3DBDBB5F-E429-DE3B-F71E-FC50980D2273}"/>
                </a:ext>
              </a:extLst>
            </p:cNvPr>
            <p:cNvSpPr/>
            <p:nvPr/>
          </p:nvSpPr>
          <p:spPr>
            <a:xfrm rot="5400000">
              <a:off x="451307" y="2104296"/>
              <a:ext cx="2278380" cy="572621"/>
            </a:xfrm>
            <a:prstGeom prst="trapezoid">
              <a:avLst>
                <a:gd name="adj" fmla="val 51614"/>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5341A3E1-A7D5-6B26-08AD-9B249D1D83C8}"/>
                </a:ext>
              </a:extLst>
            </p:cNvPr>
            <p:cNvSpPr txBox="1"/>
            <p:nvPr/>
          </p:nvSpPr>
          <p:spPr>
            <a:xfrm rot="5400000">
              <a:off x="694383" y="2221328"/>
              <a:ext cx="1792225" cy="338554"/>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Multiplexer</a:t>
              </a:r>
            </a:p>
          </p:txBody>
        </p:sp>
      </p:grpSp>
      <p:pic>
        <p:nvPicPr>
          <p:cNvPr id="33" name="Picture 32" descr="A close-up of a circuit board&#10;&#10;AI-generated content may be incorrect.">
            <a:extLst>
              <a:ext uri="{FF2B5EF4-FFF2-40B4-BE49-F238E27FC236}">
                <a16:creationId xmlns:a16="http://schemas.microsoft.com/office/drawing/2014/main" id="{6CD3651B-31AF-32A2-C39D-867F7A8879E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46563" y="1737974"/>
            <a:ext cx="1478402" cy="1479992"/>
          </a:xfrm>
          <a:prstGeom prst="rect">
            <a:avLst/>
          </a:prstGeom>
          <a:scene3d>
            <a:camera prst="perspectiveRelaxedModerately" fov="2700000">
              <a:rot lat="19199999" lon="0" rev="21299999"/>
            </a:camera>
            <a:lightRig rig="morning" dir="t"/>
          </a:scene3d>
          <a:sp3d extrusionH="165100">
            <a:bevelT w="38100" h="19050"/>
            <a:bevelB w="38100" h="19050"/>
          </a:sp3d>
        </p:spPr>
      </p:pic>
      <p:sp>
        <p:nvSpPr>
          <p:cNvPr id="36" name="Rectangle 35">
            <a:extLst>
              <a:ext uri="{FF2B5EF4-FFF2-40B4-BE49-F238E27FC236}">
                <a16:creationId xmlns:a16="http://schemas.microsoft.com/office/drawing/2014/main" id="{72522427-9E17-EC39-7AE7-63D618FCB2C7}"/>
              </a:ext>
            </a:extLst>
          </p:cNvPr>
          <p:cNvSpPr/>
          <p:nvPr/>
        </p:nvSpPr>
        <p:spPr>
          <a:xfrm rot="295054">
            <a:off x="6098648" y="2411838"/>
            <a:ext cx="502444" cy="164307"/>
          </a:xfrm>
          <a:prstGeom prst="rect">
            <a:avLst/>
          </a:prstGeom>
          <a:noFill/>
          <a:ln w="1905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03055948-67B4-B515-FDB4-9E0CA5917442}"/>
              </a:ext>
            </a:extLst>
          </p:cNvPr>
          <p:cNvCxnSpPr>
            <a:cxnSpLocks/>
          </p:cNvCxnSpPr>
          <p:nvPr/>
        </p:nvCxnSpPr>
        <p:spPr>
          <a:xfrm flipV="1">
            <a:off x="6607210" y="1613416"/>
            <a:ext cx="1091674" cy="77718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7300DA7-F470-8841-BD1C-B5D0750A5C92}"/>
              </a:ext>
            </a:extLst>
          </p:cNvPr>
          <p:cNvCxnSpPr>
            <a:cxnSpLocks/>
          </p:cNvCxnSpPr>
          <p:nvPr/>
        </p:nvCxnSpPr>
        <p:spPr>
          <a:xfrm>
            <a:off x="6588439" y="2616897"/>
            <a:ext cx="1132240" cy="62134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DC165C5F-CF6B-7FF0-D88C-7115DEF2601F}"/>
              </a:ext>
            </a:extLst>
          </p:cNvPr>
          <p:cNvGrpSpPr/>
          <p:nvPr/>
        </p:nvGrpSpPr>
        <p:grpSpPr>
          <a:xfrm>
            <a:off x="7745998" y="1613416"/>
            <a:ext cx="3880692" cy="682714"/>
            <a:chOff x="6922701" y="2064149"/>
            <a:chExt cx="2402956" cy="422742"/>
          </a:xfrm>
        </p:grpSpPr>
        <p:grpSp>
          <p:nvGrpSpPr>
            <p:cNvPr id="48" name="Group 47">
              <a:extLst>
                <a:ext uri="{FF2B5EF4-FFF2-40B4-BE49-F238E27FC236}">
                  <a16:creationId xmlns:a16="http://schemas.microsoft.com/office/drawing/2014/main" id="{ABDD93BB-2138-13F7-99CE-1F5DCDFAFF2F}"/>
                </a:ext>
              </a:extLst>
            </p:cNvPr>
            <p:cNvGrpSpPr/>
            <p:nvPr/>
          </p:nvGrpSpPr>
          <p:grpSpPr>
            <a:xfrm rot="16200000">
              <a:off x="7975087" y="1347747"/>
              <a:ext cx="361139" cy="1917150"/>
              <a:chOff x="5881908" y="2460893"/>
              <a:chExt cx="327027" cy="1736064"/>
            </a:xfrm>
          </p:grpSpPr>
          <p:sp>
            <p:nvSpPr>
              <p:cNvPr id="50" name="Circle: Hollow 49">
                <a:extLst>
                  <a:ext uri="{FF2B5EF4-FFF2-40B4-BE49-F238E27FC236}">
                    <a16:creationId xmlns:a16="http://schemas.microsoft.com/office/drawing/2014/main" id="{5A9E8D20-14DF-29CB-E109-8265279E9726}"/>
                  </a:ext>
                </a:extLst>
              </p:cNvPr>
              <p:cNvSpPr/>
              <p:nvPr/>
            </p:nvSpPr>
            <p:spPr>
              <a:xfrm>
                <a:off x="5881910" y="2460893"/>
                <a:ext cx="327025" cy="327025"/>
              </a:xfrm>
              <a:prstGeom prst="donut">
                <a:avLst>
                  <a:gd name="adj" fmla="val 11526"/>
                </a:avLst>
              </a:prstGeom>
              <a:solidFill>
                <a:srgbClr val="FF0000"/>
              </a:solidFill>
              <a:ln>
                <a:noFill/>
              </a:ln>
              <a:effectLst>
                <a:glow rad="38100">
                  <a:srgbClr val="FF0000">
                    <a:alpha val="50000"/>
                  </a:srgbClr>
                </a:glow>
              </a:effectLst>
              <a:scene3d>
                <a:camera prst="orthographicFront"/>
                <a:lightRig rig="morning" dir="t"/>
              </a:scene3d>
              <a:sp3d prstMaterial="softEdge">
                <a:bevelT w="19050" h="38100"/>
                <a:bevelB w="19050" h="381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 name="Circle: Hollow 50">
                <a:extLst>
                  <a:ext uri="{FF2B5EF4-FFF2-40B4-BE49-F238E27FC236}">
                    <a16:creationId xmlns:a16="http://schemas.microsoft.com/office/drawing/2014/main" id="{718A600B-1F4B-38A5-54F2-C5B9550FBE84}"/>
                  </a:ext>
                </a:extLst>
              </p:cNvPr>
              <p:cNvSpPr/>
              <p:nvPr/>
            </p:nvSpPr>
            <p:spPr>
              <a:xfrm>
                <a:off x="5881909" y="2929193"/>
                <a:ext cx="327025" cy="327025"/>
              </a:xfrm>
              <a:prstGeom prst="donut">
                <a:avLst>
                  <a:gd name="adj" fmla="val 11425"/>
                </a:avLst>
              </a:prstGeom>
              <a:solidFill>
                <a:srgbClr val="00D25F"/>
              </a:solidFill>
              <a:ln>
                <a:noFill/>
              </a:ln>
              <a:effectLst>
                <a:glow rad="38100">
                  <a:srgbClr val="00D25F">
                    <a:alpha val="50000"/>
                  </a:srgbClr>
                </a:glow>
              </a:effectLst>
              <a:scene3d>
                <a:camera prst="orthographicFront"/>
                <a:lightRig rig="morning" dir="t"/>
              </a:scene3d>
              <a:sp3d prstMaterial="softEdge">
                <a:bevelT w="19050" h="38100"/>
                <a:bevelB w="19050" h="381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D25F"/>
                  </a:solidFill>
                </a:endParaRPr>
              </a:p>
            </p:txBody>
          </p:sp>
          <p:sp>
            <p:nvSpPr>
              <p:cNvPr id="52" name="Circle: Hollow 51">
                <a:extLst>
                  <a:ext uri="{FF2B5EF4-FFF2-40B4-BE49-F238E27FC236}">
                    <a16:creationId xmlns:a16="http://schemas.microsoft.com/office/drawing/2014/main" id="{EDCA6A04-21C3-97C5-D33F-49A12F070FC5}"/>
                  </a:ext>
                </a:extLst>
              </p:cNvPr>
              <p:cNvSpPr/>
              <p:nvPr/>
            </p:nvSpPr>
            <p:spPr>
              <a:xfrm>
                <a:off x="5881909" y="3401632"/>
                <a:ext cx="327025" cy="327025"/>
              </a:xfrm>
              <a:prstGeom prst="donut">
                <a:avLst>
                  <a:gd name="adj" fmla="val 11790"/>
                </a:avLst>
              </a:prstGeom>
              <a:solidFill>
                <a:srgbClr val="003DBE"/>
              </a:solidFill>
              <a:ln>
                <a:noFill/>
              </a:ln>
              <a:effectLst>
                <a:glow rad="38100">
                  <a:srgbClr val="003DBE">
                    <a:alpha val="50000"/>
                  </a:srgbClr>
                </a:glow>
              </a:effectLst>
              <a:scene3d>
                <a:camera prst="orthographicFront"/>
                <a:lightRig rig="morning" dir="t"/>
              </a:scene3d>
              <a:sp3d prstMaterial="softEdge">
                <a:bevelT w="19050" h="38100"/>
                <a:bevelB w="19050" h="381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3" name="Circle: Hollow 52">
                <a:extLst>
                  <a:ext uri="{FF2B5EF4-FFF2-40B4-BE49-F238E27FC236}">
                    <a16:creationId xmlns:a16="http://schemas.microsoft.com/office/drawing/2014/main" id="{5B708A64-9A98-C4D2-D92F-3F68D9FF162F}"/>
                  </a:ext>
                </a:extLst>
              </p:cNvPr>
              <p:cNvSpPr/>
              <p:nvPr/>
            </p:nvSpPr>
            <p:spPr>
              <a:xfrm>
                <a:off x="5881908" y="3869932"/>
                <a:ext cx="327025" cy="327025"/>
              </a:xfrm>
              <a:prstGeom prst="donut">
                <a:avLst>
                  <a:gd name="adj" fmla="val 11492"/>
                </a:avLst>
              </a:prstGeom>
              <a:solidFill>
                <a:srgbClr val="FF00D7"/>
              </a:solidFill>
              <a:ln>
                <a:noFill/>
              </a:ln>
              <a:effectLst>
                <a:glow rad="38100">
                  <a:srgbClr val="FF00D7">
                    <a:alpha val="50000"/>
                  </a:srgbClr>
                </a:glow>
              </a:effectLst>
              <a:scene3d>
                <a:camera prst="orthographicFront"/>
                <a:lightRig rig="morning" dir="t"/>
              </a:scene3d>
              <a:sp3d prstMaterial="softEdge">
                <a:bevelT w="19050" h="38100"/>
                <a:bevelB w="19050" h="381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cxnSp>
          <p:nvCxnSpPr>
            <p:cNvPr id="54" name="Straight Connector 53">
              <a:extLst>
                <a:ext uri="{FF2B5EF4-FFF2-40B4-BE49-F238E27FC236}">
                  <a16:creationId xmlns:a16="http://schemas.microsoft.com/office/drawing/2014/main" id="{8312E300-320E-C282-FFFF-0F3A901996AD}"/>
                </a:ext>
              </a:extLst>
            </p:cNvPr>
            <p:cNvCxnSpPr>
              <a:cxnSpLocks/>
            </p:cNvCxnSpPr>
            <p:nvPr/>
          </p:nvCxnSpPr>
          <p:spPr>
            <a:xfrm>
              <a:off x="6922701" y="2064149"/>
              <a:ext cx="2402956" cy="0"/>
            </a:xfrm>
            <a:prstGeom prst="line">
              <a:avLst/>
            </a:prstGeom>
            <a:ln w="50800">
              <a:solidFill>
                <a:srgbClr val="FF99CC"/>
              </a:solidFill>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grpSp>
      <p:sp>
        <p:nvSpPr>
          <p:cNvPr id="60" name="TextBox 59">
            <a:extLst>
              <a:ext uri="{FF2B5EF4-FFF2-40B4-BE49-F238E27FC236}">
                <a16:creationId xmlns:a16="http://schemas.microsoft.com/office/drawing/2014/main" id="{2FE3822F-940C-FE87-435B-815893FAD3F3}"/>
              </a:ext>
            </a:extLst>
          </p:cNvPr>
          <p:cNvSpPr txBox="1"/>
          <p:nvPr/>
        </p:nvSpPr>
        <p:spPr>
          <a:xfrm>
            <a:off x="1257497" y="1292613"/>
            <a:ext cx="371655" cy="369332"/>
          </a:xfrm>
          <a:prstGeom prst="rect">
            <a:avLst/>
          </a:prstGeom>
          <a:noFill/>
        </p:spPr>
        <p:txBody>
          <a:bodyPr wrap="square">
            <a:spAutoFit/>
          </a:bodyPr>
          <a:lstStyle/>
          <a:p>
            <a:pPr algn="ctr"/>
            <a:r>
              <a:rPr lang="el-GR" sz="1800" dirty="0">
                <a:solidFill>
                  <a:srgbClr val="E74B30"/>
                </a:solidFill>
                <a:latin typeface="+mj-lt"/>
                <a:cs typeface="Arial" panose="020B0604020202020204" pitchFamily="34" charset="0"/>
              </a:rPr>
              <a:t>λ</a:t>
            </a:r>
            <a:r>
              <a:rPr lang="en-US" sz="1800" baseline="-25000" dirty="0">
                <a:solidFill>
                  <a:srgbClr val="E74B30"/>
                </a:solidFill>
                <a:latin typeface="+mj-lt"/>
                <a:cs typeface="Arial" panose="020B0604020202020204" pitchFamily="34" charset="0"/>
              </a:rPr>
              <a:t>1</a:t>
            </a:r>
            <a:endParaRPr lang="en-GB" dirty="0">
              <a:solidFill>
                <a:srgbClr val="E74B30"/>
              </a:solidFill>
              <a:latin typeface="+mj-lt"/>
            </a:endParaRPr>
          </a:p>
        </p:txBody>
      </p:sp>
      <p:sp>
        <p:nvSpPr>
          <p:cNvPr id="61" name="TextBox 60">
            <a:extLst>
              <a:ext uri="{FF2B5EF4-FFF2-40B4-BE49-F238E27FC236}">
                <a16:creationId xmlns:a16="http://schemas.microsoft.com/office/drawing/2014/main" id="{9E417D86-801F-BB65-30A5-F17C40D35471}"/>
              </a:ext>
            </a:extLst>
          </p:cNvPr>
          <p:cNvSpPr txBox="1"/>
          <p:nvPr/>
        </p:nvSpPr>
        <p:spPr>
          <a:xfrm>
            <a:off x="1266708" y="1778387"/>
            <a:ext cx="371655" cy="369332"/>
          </a:xfrm>
          <a:prstGeom prst="rect">
            <a:avLst/>
          </a:prstGeom>
          <a:noFill/>
        </p:spPr>
        <p:txBody>
          <a:bodyPr wrap="square">
            <a:spAutoFit/>
          </a:bodyPr>
          <a:lstStyle/>
          <a:p>
            <a:pPr algn="ctr"/>
            <a:r>
              <a:rPr lang="el-GR" sz="1800" dirty="0">
                <a:solidFill>
                  <a:srgbClr val="00CB65"/>
                </a:solidFill>
                <a:latin typeface="+mj-lt"/>
                <a:cs typeface="Arial" panose="020B0604020202020204" pitchFamily="34" charset="0"/>
              </a:rPr>
              <a:t>λ</a:t>
            </a:r>
            <a:r>
              <a:rPr lang="en-US" sz="1800" baseline="-25000" dirty="0">
                <a:solidFill>
                  <a:srgbClr val="00CB65"/>
                </a:solidFill>
                <a:latin typeface="+mj-lt"/>
                <a:cs typeface="Arial" panose="020B0604020202020204" pitchFamily="34" charset="0"/>
              </a:rPr>
              <a:t>2</a:t>
            </a:r>
            <a:endParaRPr lang="en-GB" dirty="0">
              <a:solidFill>
                <a:srgbClr val="00CB65"/>
              </a:solidFill>
              <a:latin typeface="+mj-lt"/>
            </a:endParaRPr>
          </a:p>
        </p:txBody>
      </p:sp>
      <p:sp>
        <p:nvSpPr>
          <p:cNvPr id="62" name="TextBox 61">
            <a:extLst>
              <a:ext uri="{FF2B5EF4-FFF2-40B4-BE49-F238E27FC236}">
                <a16:creationId xmlns:a16="http://schemas.microsoft.com/office/drawing/2014/main" id="{090C7029-AACE-DDD4-BC4F-DA65FF8BF0B9}"/>
              </a:ext>
            </a:extLst>
          </p:cNvPr>
          <p:cNvSpPr txBox="1"/>
          <p:nvPr/>
        </p:nvSpPr>
        <p:spPr>
          <a:xfrm>
            <a:off x="1264526" y="2264161"/>
            <a:ext cx="371655" cy="369332"/>
          </a:xfrm>
          <a:prstGeom prst="rect">
            <a:avLst/>
          </a:prstGeom>
          <a:noFill/>
        </p:spPr>
        <p:txBody>
          <a:bodyPr wrap="square">
            <a:spAutoFit/>
          </a:bodyPr>
          <a:lstStyle/>
          <a:p>
            <a:pPr algn="ctr"/>
            <a:r>
              <a:rPr lang="el-GR" sz="1800" dirty="0">
                <a:solidFill>
                  <a:srgbClr val="0000FF"/>
                </a:solidFill>
                <a:latin typeface="+mj-lt"/>
                <a:cs typeface="Arial" panose="020B0604020202020204" pitchFamily="34" charset="0"/>
              </a:rPr>
              <a:t>λ</a:t>
            </a:r>
            <a:r>
              <a:rPr lang="en-US" sz="1800" baseline="-25000" dirty="0">
                <a:solidFill>
                  <a:srgbClr val="0000FF"/>
                </a:solidFill>
                <a:latin typeface="+mj-lt"/>
                <a:cs typeface="Arial" panose="020B0604020202020204" pitchFamily="34" charset="0"/>
              </a:rPr>
              <a:t>3</a:t>
            </a:r>
            <a:endParaRPr lang="en-GB" dirty="0">
              <a:solidFill>
                <a:srgbClr val="0000FF"/>
              </a:solidFill>
              <a:latin typeface="+mj-lt"/>
            </a:endParaRPr>
          </a:p>
        </p:txBody>
      </p:sp>
      <p:sp>
        <p:nvSpPr>
          <p:cNvPr id="63" name="TextBox 62">
            <a:extLst>
              <a:ext uri="{FF2B5EF4-FFF2-40B4-BE49-F238E27FC236}">
                <a16:creationId xmlns:a16="http://schemas.microsoft.com/office/drawing/2014/main" id="{F8708017-80AB-76C3-B547-0BEE69B4C4AB}"/>
              </a:ext>
            </a:extLst>
          </p:cNvPr>
          <p:cNvSpPr txBox="1"/>
          <p:nvPr/>
        </p:nvSpPr>
        <p:spPr>
          <a:xfrm>
            <a:off x="1257496" y="2759939"/>
            <a:ext cx="371655" cy="369332"/>
          </a:xfrm>
          <a:prstGeom prst="rect">
            <a:avLst/>
          </a:prstGeom>
          <a:noFill/>
        </p:spPr>
        <p:txBody>
          <a:bodyPr wrap="square">
            <a:spAutoFit/>
          </a:bodyPr>
          <a:lstStyle/>
          <a:p>
            <a:pPr algn="ctr"/>
            <a:r>
              <a:rPr lang="el-GR" sz="1800" dirty="0">
                <a:solidFill>
                  <a:srgbClr val="E600B5"/>
                </a:solidFill>
                <a:latin typeface="+mj-lt"/>
                <a:cs typeface="Arial" panose="020B0604020202020204" pitchFamily="34" charset="0"/>
              </a:rPr>
              <a:t>λ</a:t>
            </a:r>
            <a:r>
              <a:rPr lang="en-US" sz="1800" baseline="-25000" dirty="0">
                <a:solidFill>
                  <a:srgbClr val="E600B5"/>
                </a:solidFill>
                <a:latin typeface="+mj-lt"/>
                <a:cs typeface="Arial" panose="020B0604020202020204" pitchFamily="34" charset="0"/>
              </a:rPr>
              <a:t>4</a:t>
            </a:r>
            <a:endParaRPr lang="en-GB" dirty="0">
              <a:solidFill>
                <a:srgbClr val="E600B5"/>
              </a:solidFill>
              <a:latin typeface="+mj-lt"/>
            </a:endParaRPr>
          </a:p>
        </p:txBody>
      </p:sp>
      <p:sp>
        <p:nvSpPr>
          <p:cNvPr id="103" name="TextBox 102">
            <a:extLst>
              <a:ext uri="{FF2B5EF4-FFF2-40B4-BE49-F238E27FC236}">
                <a16:creationId xmlns:a16="http://schemas.microsoft.com/office/drawing/2014/main" id="{6EE6447E-C081-949F-3725-4F5AB00FA81D}"/>
              </a:ext>
            </a:extLst>
          </p:cNvPr>
          <p:cNvSpPr txBox="1"/>
          <p:nvPr/>
        </p:nvSpPr>
        <p:spPr>
          <a:xfrm>
            <a:off x="321676" y="154153"/>
            <a:ext cx="7742824"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Introduction </a:t>
            </a:r>
            <a:r>
              <a:rPr lang="en-GB" sz="2400" dirty="0">
                <a:solidFill>
                  <a:srgbClr val="0033A0"/>
                </a:solidFill>
                <a:latin typeface="Optima" pitchFamily="2" charset="0"/>
                <a:cs typeface="Arial" panose="020B0604020202020204" pitchFamily="34" charset="0"/>
              </a:rPr>
              <a:t>– Overview of a SiPh-based transceiver</a:t>
            </a:r>
            <a:endParaRPr lang="en-GB" sz="2400" b="1" dirty="0">
              <a:solidFill>
                <a:srgbClr val="0033A0"/>
              </a:solidFill>
              <a:latin typeface="Optima" pitchFamily="2" charset="0"/>
              <a:cs typeface="Arial" panose="020B0604020202020204" pitchFamily="34" charset="0"/>
            </a:endParaRPr>
          </a:p>
        </p:txBody>
      </p:sp>
      <p:sp>
        <p:nvSpPr>
          <p:cNvPr id="107" name="Trapezoid 106">
            <a:extLst>
              <a:ext uri="{FF2B5EF4-FFF2-40B4-BE49-F238E27FC236}">
                <a16:creationId xmlns:a16="http://schemas.microsoft.com/office/drawing/2014/main" id="{A5E16EC4-80A7-B4D7-197C-CC66810D5F9E}"/>
              </a:ext>
            </a:extLst>
          </p:cNvPr>
          <p:cNvSpPr/>
          <p:nvPr/>
        </p:nvSpPr>
        <p:spPr>
          <a:xfrm rot="5400000">
            <a:off x="1540965" y="4793016"/>
            <a:ext cx="2278380" cy="572621"/>
          </a:xfrm>
          <a:prstGeom prst="trapezoid">
            <a:avLst>
              <a:gd name="adj" fmla="val 51614"/>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TextBox 107">
            <a:extLst>
              <a:ext uri="{FF2B5EF4-FFF2-40B4-BE49-F238E27FC236}">
                <a16:creationId xmlns:a16="http://schemas.microsoft.com/office/drawing/2014/main" id="{FC39AD72-EE05-1B65-0D1A-CD72049182E8}"/>
              </a:ext>
            </a:extLst>
          </p:cNvPr>
          <p:cNvSpPr txBox="1"/>
          <p:nvPr/>
        </p:nvSpPr>
        <p:spPr>
          <a:xfrm rot="5400000">
            <a:off x="1784043" y="4910049"/>
            <a:ext cx="1792225" cy="338554"/>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Demultiplexer</a:t>
            </a:r>
          </a:p>
        </p:txBody>
      </p:sp>
      <p:cxnSp>
        <p:nvCxnSpPr>
          <p:cNvPr id="121" name="Straight Connector 120">
            <a:extLst>
              <a:ext uri="{FF2B5EF4-FFF2-40B4-BE49-F238E27FC236}">
                <a16:creationId xmlns:a16="http://schemas.microsoft.com/office/drawing/2014/main" id="{C20E6D45-B2E7-3E29-BAB0-FFAC7B14A348}"/>
              </a:ext>
            </a:extLst>
          </p:cNvPr>
          <p:cNvCxnSpPr>
            <a:cxnSpLocks/>
          </p:cNvCxnSpPr>
          <p:nvPr/>
        </p:nvCxnSpPr>
        <p:spPr>
          <a:xfrm>
            <a:off x="11606948" y="1587637"/>
            <a:ext cx="3348" cy="1666248"/>
          </a:xfrm>
          <a:prstGeom prst="line">
            <a:avLst/>
          </a:prstGeom>
          <a:ln w="50800">
            <a:solidFill>
              <a:srgbClr val="FF99CC"/>
            </a:solidFill>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grpSp>
        <p:nvGrpSpPr>
          <p:cNvPr id="146" name="Group 145">
            <a:extLst>
              <a:ext uri="{FF2B5EF4-FFF2-40B4-BE49-F238E27FC236}">
                <a16:creationId xmlns:a16="http://schemas.microsoft.com/office/drawing/2014/main" id="{995442F1-420F-AC0F-D80C-2316490CB70E}"/>
              </a:ext>
            </a:extLst>
          </p:cNvPr>
          <p:cNvGrpSpPr/>
          <p:nvPr/>
        </p:nvGrpSpPr>
        <p:grpSpPr>
          <a:xfrm>
            <a:off x="7768452" y="2715241"/>
            <a:ext cx="242884" cy="484552"/>
            <a:chOff x="6678792" y="2715241"/>
            <a:chExt cx="242884" cy="484552"/>
          </a:xfrm>
        </p:grpSpPr>
        <p:sp>
          <p:nvSpPr>
            <p:cNvPr id="92" name="Free-form: Shape 133">
              <a:extLst>
                <a:ext uri="{FF2B5EF4-FFF2-40B4-BE49-F238E27FC236}">
                  <a16:creationId xmlns:a16="http://schemas.microsoft.com/office/drawing/2014/main" id="{F3D3D6D2-3026-4B40-ACA6-0A53757F4D36}"/>
                </a:ext>
              </a:extLst>
            </p:cNvPr>
            <p:cNvSpPr>
              <a:spLocks noChangeAspect="1"/>
            </p:cNvSpPr>
            <p:nvPr/>
          </p:nvSpPr>
          <p:spPr>
            <a:xfrm>
              <a:off x="6678792" y="2715241"/>
              <a:ext cx="242884" cy="121138"/>
            </a:xfrm>
            <a:custGeom>
              <a:avLst/>
              <a:gdLst>
                <a:gd name="connsiteX0" fmla="*/ 0 w 1684253"/>
                <a:gd name="connsiteY0" fmla="*/ 420308 h 840016"/>
                <a:gd name="connsiteX1" fmla="*/ 35718 w 1684253"/>
                <a:gd name="connsiteY1" fmla="*/ 356014 h 840016"/>
                <a:gd name="connsiteX2" fmla="*/ 61912 w 1684253"/>
                <a:gd name="connsiteY2" fmla="*/ 310770 h 840016"/>
                <a:gd name="connsiteX3" fmla="*/ 97631 w 1684253"/>
                <a:gd name="connsiteY3" fmla="*/ 248858 h 840016"/>
                <a:gd name="connsiteX4" fmla="*/ 138112 w 1684253"/>
                <a:gd name="connsiteY4" fmla="*/ 194089 h 840016"/>
                <a:gd name="connsiteX5" fmla="*/ 188118 w 1684253"/>
                <a:gd name="connsiteY5" fmla="*/ 129795 h 840016"/>
                <a:gd name="connsiteX6" fmla="*/ 226218 w 1684253"/>
                <a:gd name="connsiteY6" fmla="*/ 89314 h 840016"/>
                <a:gd name="connsiteX7" fmla="*/ 261937 w 1684253"/>
                <a:gd name="connsiteY7" fmla="*/ 70264 h 840016"/>
                <a:gd name="connsiteX8" fmla="*/ 309562 w 1684253"/>
                <a:gd name="connsiteY8" fmla="*/ 29783 h 840016"/>
                <a:gd name="connsiteX9" fmla="*/ 354806 w 1684253"/>
                <a:gd name="connsiteY9" fmla="*/ 13114 h 840016"/>
                <a:gd name="connsiteX10" fmla="*/ 400050 w 1684253"/>
                <a:gd name="connsiteY10" fmla="*/ 1208 h 840016"/>
                <a:gd name="connsiteX11" fmla="*/ 442912 w 1684253"/>
                <a:gd name="connsiteY11" fmla="*/ 1208 h 840016"/>
                <a:gd name="connsiteX12" fmla="*/ 492918 w 1684253"/>
                <a:gd name="connsiteY12" fmla="*/ 8351 h 840016"/>
                <a:gd name="connsiteX13" fmla="*/ 528637 w 1684253"/>
                <a:gd name="connsiteY13" fmla="*/ 27401 h 840016"/>
                <a:gd name="connsiteX14" fmla="*/ 578643 w 1684253"/>
                <a:gd name="connsiteY14" fmla="*/ 63120 h 840016"/>
                <a:gd name="connsiteX15" fmla="*/ 616743 w 1684253"/>
                <a:gd name="connsiteY15" fmla="*/ 91695 h 840016"/>
                <a:gd name="connsiteX16" fmla="*/ 661987 w 1684253"/>
                <a:gd name="connsiteY16" fmla="*/ 136939 h 840016"/>
                <a:gd name="connsiteX17" fmla="*/ 697706 w 1684253"/>
                <a:gd name="connsiteY17" fmla="*/ 179801 h 840016"/>
                <a:gd name="connsiteX18" fmla="*/ 723900 w 1684253"/>
                <a:gd name="connsiteY18" fmla="*/ 222664 h 840016"/>
                <a:gd name="connsiteX19" fmla="*/ 752475 w 1684253"/>
                <a:gd name="connsiteY19" fmla="*/ 265526 h 840016"/>
                <a:gd name="connsiteX20" fmla="*/ 769143 w 1684253"/>
                <a:gd name="connsiteY20" fmla="*/ 289339 h 840016"/>
                <a:gd name="connsiteX21" fmla="*/ 788193 w 1684253"/>
                <a:gd name="connsiteY21" fmla="*/ 325058 h 840016"/>
                <a:gd name="connsiteX22" fmla="*/ 807243 w 1684253"/>
                <a:gd name="connsiteY22" fmla="*/ 358395 h 840016"/>
                <a:gd name="connsiteX23" fmla="*/ 831056 w 1684253"/>
                <a:gd name="connsiteY23" fmla="*/ 403639 h 840016"/>
                <a:gd name="connsiteX24" fmla="*/ 850106 w 1684253"/>
                <a:gd name="connsiteY24" fmla="*/ 441739 h 840016"/>
                <a:gd name="connsiteX25" fmla="*/ 876300 w 1684253"/>
                <a:gd name="connsiteY25" fmla="*/ 494126 h 840016"/>
                <a:gd name="connsiteX26" fmla="*/ 904875 w 1684253"/>
                <a:gd name="connsiteY26" fmla="*/ 544133 h 840016"/>
                <a:gd name="connsiteX27" fmla="*/ 931068 w 1684253"/>
                <a:gd name="connsiteY27" fmla="*/ 577470 h 840016"/>
                <a:gd name="connsiteX28" fmla="*/ 962025 w 1684253"/>
                <a:gd name="connsiteY28" fmla="*/ 632239 h 840016"/>
                <a:gd name="connsiteX29" fmla="*/ 992981 w 1684253"/>
                <a:gd name="connsiteY29" fmla="*/ 670339 h 840016"/>
                <a:gd name="connsiteX30" fmla="*/ 1021556 w 1684253"/>
                <a:gd name="connsiteY30" fmla="*/ 701295 h 840016"/>
                <a:gd name="connsiteX31" fmla="*/ 1047750 w 1684253"/>
                <a:gd name="connsiteY31" fmla="*/ 737014 h 840016"/>
                <a:gd name="connsiteX32" fmla="*/ 1081087 w 1684253"/>
                <a:gd name="connsiteY32" fmla="*/ 770351 h 840016"/>
                <a:gd name="connsiteX33" fmla="*/ 1114425 w 1684253"/>
                <a:gd name="connsiteY33" fmla="*/ 791783 h 840016"/>
                <a:gd name="connsiteX34" fmla="*/ 1164431 w 1684253"/>
                <a:gd name="connsiteY34" fmla="*/ 813214 h 840016"/>
                <a:gd name="connsiteX35" fmla="*/ 1202531 w 1684253"/>
                <a:gd name="connsiteY35" fmla="*/ 837026 h 840016"/>
                <a:gd name="connsiteX36" fmla="*/ 1269206 w 1684253"/>
                <a:gd name="connsiteY36" fmla="*/ 839408 h 840016"/>
                <a:gd name="connsiteX37" fmla="*/ 1309687 w 1684253"/>
                <a:gd name="connsiteY37" fmla="*/ 834645 h 840016"/>
                <a:gd name="connsiteX38" fmla="*/ 1362075 w 1684253"/>
                <a:gd name="connsiteY38" fmla="*/ 815595 h 840016"/>
                <a:gd name="connsiteX39" fmla="*/ 1409700 w 1684253"/>
                <a:gd name="connsiteY39" fmla="*/ 789401 h 840016"/>
                <a:gd name="connsiteX40" fmla="*/ 1445418 w 1684253"/>
                <a:gd name="connsiteY40" fmla="*/ 758445 h 840016"/>
                <a:gd name="connsiteX41" fmla="*/ 1473993 w 1684253"/>
                <a:gd name="connsiteY41" fmla="*/ 732251 h 840016"/>
                <a:gd name="connsiteX42" fmla="*/ 1509712 w 1684253"/>
                <a:gd name="connsiteY42" fmla="*/ 694151 h 840016"/>
                <a:gd name="connsiteX43" fmla="*/ 1538287 w 1684253"/>
                <a:gd name="connsiteY43" fmla="*/ 653670 h 840016"/>
                <a:gd name="connsiteX44" fmla="*/ 1564481 w 1684253"/>
                <a:gd name="connsiteY44" fmla="*/ 615570 h 840016"/>
                <a:gd name="connsiteX45" fmla="*/ 1595437 w 1684253"/>
                <a:gd name="connsiteY45" fmla="*/ 575089 h 840016"/>
                <a:gd name="connsiteX46" fmla="*/ 1626393 w 1684253"/>
                <a:gd name="connsiteY46" fmla="*/ 527464 h 840016"/>
                <a:gd name="connsiteX47" fmla="*/ 1643062 w 1684253"/>
                <a:gd name="connsiteY47" fmla="*/ 479839 h 840016"/>
                <a:gd name="connsiteX48" fmla="*/ 1678781 w 1684253"/>
                <a:gd name="connsiteY48" fmla="*/ 432214 h 840016"/>
                <a:gd name="connsiteX49" fmla="*/ 1683543 w 1684253"/>
                <a:gd name="connsiteY49" fmla="*/ 415545 h 84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84253" h="840016">
                  <a:moveTo>
                    <a:pt x="0" y="420308"/>
                  </a:moveTo>
                  <a:cubicBezTo>
                    <a:pt x="12699" y="397289"/>
                    <a:pt x="25399" y="374270"/>
                    <a:pt x="35718" y="356014"/>
                  </a:cubicBezTo>
                  <a:cubicBezTo>
                    <a:pt x="46037" y="337758"/>
                    <a:pt x="61912" y="310770"/>
                    <a:pt x="61912" y="310770"/>
                  </a:cubicBezTo>
                  <a:cubicBezTo>
                    <a:pt x="72231" y="292911"/>
                    <a:pt x="84931" y="268305"/>
                    <a:pt x="97631" y="248858"/>
                  </a:cubicBezTo>
                  <a:cubicBezTo>
                    <a:pt x="110331" y="229411"/>
                    <a:pt x="123031" y="213933"/>
                    <a:pt x="138112" y="194089"/>
                  </a:cubicBezTo>
                  <a:cubicBezTo>
                    <a:pt x="153193" y="174245"/>
                    <a:pt x="173434" y="147257"/>
                    <a:pt x="188118" y="129795"/>
                  </a:cubicBezTo>
                  <a:cubicBezTo>
                    <a:pt x="202802" y="112332"/>
                    <a:pt x="213915" y="99236"/>
                    <a:pt x="226218" y="89314"/>
                  </a:cubicBezTo>
                  <a:cubicBezTo>
                    <a:pt x="238521" y="79392"/>
                    <a:pt x="248046" y="80186"/>
                    <a:pt x="261937" y="70264"/>
                  </a:cubicBezTo>
                  <a:cubicBezTo>
                    <a:pt x="275828" y="60342"/>
                    <a:pt x="294084" y="39308"/>
                    <a:pt x="309562" y="29783"/>
                  </a:cubicBezTo>
                  <a:cubicBezTo>
                    <a:pt x="325040" y="20258"/>
                    <a:pt x="339725" y="17876"/>
                    <a:pt x="354806" y="13114"/>
                  </a:cubicBezTo>
                  <a:cubicBezTo>
                    <a:pt x="369887" y="8351"/>
                    <a:pt x="385366" y="3192"/>
                    <a:pt x="400050" y="1208"/>
                  </a:cubicBezTo>
                  <a:cubicBezTo>
                    <a:pt x="414734" y="-776"/>
                    <a:pt x="427434" y="17"/>
                    <a:pt x="442912" y="1208"/>
                  </a:cubicBezTo>
                  <a:cubicBezTo>
                    <a:pt x="458390" y="2398"/>
                    <a:pt x="478631" y="3986"/>
                    <a:pt x="492918" y="8351"/>
                  </a:cubicBezTo>
                  <a:cubicBezTo>
                    <a:pt x="507205" y="12716"/>
                    <a:pt x="514350" y="18273"/>
                    <a:pt x="528637" y="27401"/>
                  </a:cubicBezTo>
                  <a:cubicBezTo>
                    <a:pt x="542924" y="36529"/>
                    <a:pt x="563959" y="52404"/>
                    <a:pt x="578643" y="63120"/>
                  </a:cubicBezTo>
                  <a:cubicBezTo>
                    <a:pt x="593327" y="73836"/>
                    <a:pt x="602852" y="79392"/>
                    <a:pt x="616743" y="91695"/>
                  </a:cubicBezTo>
                  <a:cubicBezTo>
                    <a:pt x="630634" y="103998"/>
                    <a:pt x="648493" y="122255"/>
                    <a:pt x="661987" y="136939"/>
                  </a:cubicBezTo>
                  <a:cubicBezTo>
                    <a:pt x="675481" y="151623"/>
                    <a:pt x="687387" y="165514"/>
                    <a:pt x="697706" y="179801"/>
                  </a:cubicBezTo>
                  <a:cubicBezTo>
                    <a:pt x="708025" y="194088"/>
                    <a:pt x="714772" y="208377"/>
                    <a:pt x="723900" y="222664"/>
                  </a:cubicBezTo>
                  <a:cubicBezTo>
                    <a:pt x="733028" y="236951"/>
                    <a:pt x="744935" y="254414"/>
                    <a:pt x="752475" y="265526"/>
                  </a:cubicBezTo>
                  <a:cubicBezTo>
                    <a:pt x="760015" y="276638"/>
                    <a:pt x="763190" y="279417"/>
                    <a:pt x="769143" y="289339"/>
                  </a:cubicBezTo>
                  <a:cubicBezTo>
                    <a:pt x="775096" y="299261"/>
                    <a:pt x="781843" y="313549"/>
                    <a:pt x="788193" y="325058"/>
                  </a:cubicBezTo>
                  <a:cubicBezTo>
                    <a:pt x="794543" y="336567"/>
                    <a:pt x="800099" y="345298"/>
                    <a:pt x="807243" y="358395"/>
                  </a:cubicBezTo>
                  <a:cubicBezTo>
                    <a:pt x="814387" y="371492"/>
                    <a:pt x="823912" y="389748"/>
                    <a:pt x="831056" y="403639"/>
                  </a:cubicBezTo>
                  <a:cubicBezTo>
                    <a:pt x="838200" y="417530"/>
                    <a:pt x="842565" y="426658"/>
                    <a:pt x="850106" y="441739"/>
                  </a:cubicBezTo>
                  <a:cubicBezTo>
                    <a:pt x="857647" y="456820"/>
                    <a:pt x="867172" y="477060"/>
                    <a:pt x="876300" y="494126"/>
                  </a:cubicBezTo>
                  <a:cubicBezTo>
                    <a:pt x="885428" y="511192"/>
                    <a:pt x="895747" y="530242"/>
                    <a:pt x="904875" y="544133"/>
                  </a:cubicBezTo>
                  <a:cubicBezTo>
                    <a:pt x="914003" y="558024"/>
                    <a:pt x="921543" y="562786"/>
                    <a:pt x="931068" y="577470"/>
                  </a:cubicBezTo>
                  <a:cubicBezTo>
                    <a:pt x="940593" y="592154"/>
                    <a:pt x="951706" y="616761"/>
                    <a:pt x="962025" y="632239"/>
                  </a:cubicBezTo>
                  <a:cubicBezTo>
                    <a:pt x="972344" y="647717"/>
                    <a:pt x="983059" y="658830"/>
                    <a:pt x="992981" y="670339"/>
                  </a:cubicBezTo>
                  <a:cubicBezTo>
                    <a:pt x="1002903" y="681848"/>
                    <a:pt x="1012428" y="690183"/>
                    <a:pt x="1021556" y="701295"/>
                  </a:cubicBezTo>
                  <a:cubicBezTo>
                    <a:pt x="1030684" y="712408"/>
                    <a:pt x="1037828" y="725505"/>
                    <a:pt x="1047750" y="737014"/>
                  </a:cubicBezTo>
                  <a:cubicBezTo>
                    <a:pt x="1057672" y="748523"/>
                    <a:pt x="1069975" y="761223"/>
                    <a:pt x="1081087" y="770351"/>
                  </a:cubicBezTo>
                  <a:cubicBezTo>
                    <a:pt x="1092200" y="779479"/>
                    <a:pt x="1100534" y="784639"/>
                    <a:pt x="1114425" y="791783"/>
                  </a:cubicBezTo>
                  <a:cubicBezTo>
                    <a:pt x="1128316" y="798927"/>
                    <a:pt x="1149747" y="805674"/>
                    <a:pt x="1164431" y="813214"/>
                  </a:cubicBezTo>
                  <a:cubicBezTo>
                    <a:pt x="1179115" y="820754"/>
                    <a:pt x="1185069" y="832660"/>
                    <a:pt x="1202531" y="837026"/>
                  </a:cubicBezTo>
                  <a:cubicBezTo>
                    <a:pt x="1219993" y="841392"/>
                    <a:pt x="1251347" y="839805"/>
                    <a:pt x="1269206" y="839408"/>
                  </a:cubicBezTo>
                  <a:cubicBezTo>
                    <a:pt x="1287065" y="839011"/>
                    <a:pt x="1294209" y="838614"/>
                    <a:pt x="1309687" y="834645"/>
                  </a:cubicBezTo>
                  <a:cubicBezTo>
                    <a:pt x="1325165" y="830676"/>
                    <a:pt x="1345406" y="823136"/>
                    <a:pt x="1362075" y="815595"/>
                  </a:cubicBezTo>
                  <a:cubicBezTo>
                    <a:pt x="1378744" y="808054"/>
                    <a:pt x="1395810" y="798926"/>
                    <a:pt x="1409700" y="789401"/>
                  </a:cubicBezTo>
                  <a:cubicBezTo>
                    <a:pt x="1423591" y="779876"/>
                    <a:pt x="1434703" y="767970"/>
                    <a:pt x="1445418" y="758445"/>
                  </a:cubicBezTo>
                  <a:cubicBezTo>
                    <a:pt x="1456133" y="748920"/>
                    <a:pt x="1463277" y="742967"/>
                    <a:pt x="1473993" y="732251"/>
                  </a:cubicBezTo>
                  <a:cubicBezTo>
                    <a:pt x="1484709" y="721535"/>
                    <a:pt x="1498996" y="707248"/>
                    <a:pt x="1509712" y="694151"/>
                  </a:cubicBezTo>
                  <a:cubicBezTo>
                    <a:pt x="1520428" y="681054"/>
                    <a:pt x="1529159" y="666767"/>
                    <a:pt x="1538287" y="653670"/>
                  </a:cubicBezTo>
                  <a:cubicBezTo>
                    <a:pt x="1547415" y="640573"/>
                    <a:pt x="1554956" y="628667"/>
                    <a:pt x="1564481" y="615570"/>
                  </a:cubicBezTo>
                  <a:cubicBezTo>
                    <a:pt x="1574006" y="602473"/>
                    <a:pt x="1585118" y="589773"/>
                    <a:pt x="1595437" y="575089"/>
                  </a:cubicBezTo>
                  <a:cubicBezTo>
                    <a:pt x="1605756" y="560405"/>
                    <a:pt x="1618456" y="543339"/>
                    <a:pt x="1626393" y="527464"/>
                  </a:cubicBezTo>
                  <a:cubicBezTo>
                    <a:pt x="1634330" y="511589"/>
                    <a:pt x="1634331" y="495714"/>
                    <a:pt x="1643062" y="479839"/>
                  </a:cubicBezTo>
                  <a:cubicBezTo>
                    <a:pt x="1651793" y="463964"/>
                    <a:pt x="1672034" y="442930"/>
                    <a:pt x="1678781" y="432214"/>
                  </a:cubicBezTo>
                  <a:cubicBezTo>
                    <a:pt x="1685528" y="421498"/>
                    <a:pt x="1684535" y="418521"/>
                    <a:pt x="1683543" y="415545"/>
                  </a:cubicBezTo>
                </a:path>
              </a:pathLst>
            </a:custGeom>
            <a:solidFill>
              <a:schemeClr val="bg1"/>
            </a:solidFill>
            <a:ln w="12700">
              <a:solidFill>
                <a:srgbClr val="E74B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ree-form: Shape 133">
              <a:extLst>
                <a:ext uri="{FF2B5EF4-FFF2-40B4-BE49-F238E27FC236}">
                  <a16:creationId xmlns:a16="http://schemas.microsoft.com/office/drawing/2014/main" id="{D512BF6A-2BF6-CE0B-4CAE-F72322025774}"/>
                </a:ext>
              </a:extLst>
            </p:cNvPr>
            <p:cNvSpPr>
              <a:spLocks noChangeAspect="1"/>
            </p:cNvSpPr>
            <p:nvPr/>
          </p:nvSpPr>
          <p:spPr>
            <a:xfrm>
              <a:off x="6678792" y="2836379"/>
              <a:ext cx="242884" cy="121138"/>
            </a:xfrm>
            <a:custGeom>
              <a:avLst/>
              <a:gdLst>
                <a:gd name="connsiteX0" fmla="*/ 0 w 1684253"/>
                <a:gd name="connsiteY0" fmla="*/ 420308 h 840016"/>
                <a:gd name="connsiteX1" fmla="*/ 35718 w 1684253"/>
                <a:gd name="connsiteY1" fmla="*/ 356014 h 840016"/>
                <a:gd name="connsiteX2" fmla="*/ 61912 w 1684253"/>
                <a:gd name="connsiteY2" fmla="*/ 310770 h 840016"/>
                <a:gd name="connsiteX3" fmla="*/ 97631 w 1684253"/>
                <a:gd name="connsiteY3" fmla="*/ 248858 h 840016"/>
                <a:gd name="connsiteX4" fmla="*/ 138112 w 1684253"/>
                <a:gd name="connsiteY4" fmla="*/ 194089 h 840016"/>
                <a:gd name="connsiteX5" fmla="*/ 188118 w 1684253"/>
                <a:gd name="connsiteY5" fmla="*/ 129795 h 840016"/>
                <a:gd name="connsiteX6" fmla="*/ 226218 w 1684253"/>
                <a:gd name="connsiteY6" fmla="*/ 89314 h 840016"/>
                <a:gd name="connsiteX7" fmla="*/ 261937 w 1684253"/>
                <a:gd name="connsiteY7" fmla="*/ 70264 h 840016"/>
                <a:gd name="connsiteX8" fmla="*/ 309562 w 1684253"/>
                <a:gd name="connsiteY8" fmla="*/ 29783 h 840016"/>
                <a:gd name="connsiteX9" fmla="*/ 354806 w 1684253"/>
                <a:gd name="connsiteY9" fmla="*/ 13114 h 840016"/>
                <a:gd name="connsiteX10" fmla="*/ 400050 w 1684253"/>
                <a:gd name="connsiteY10" fmla="*/ 1208 h 840016"/>
                <a:gd name="connsiteX11" fmla="*/ 442912 w 1684253"/>
                <a:gd name="connsiteY11" fmla="*/ 1208 h 840016"/>
                <a:gd name="connsiteX12" fmla="*/ 492918 w 1684253"/>
                <a:gd name="connsiteY12" fmla="*/ 8351 h 840016"/>
                <a:gd name="connsiteX13" fmla="*/ 528637 w 1684253"/>
                <a:gd name="connsiteY13" fmla="*/ 27401 h 840016"/>
                <a:gd name="connsiteX14" fmla="*/ 578643 w 1684253"/>
                <a:gd name="connsiteY14" fmla="*/ 63120 h 840016"/>
                <a:gd name="connsiteX15" fmla="*/ 616743 w 1684253"/>
                <a:gd name="connsiteY15" fmla="*/ 91695 h 840016"/>
                <a:gd name="connsiteX16" fmla="*/ 661987 w 1684253"/>
                <a:gd name="connsiteY16" fmla="*/ 136939 h 840016"/>
                <a:gd name="connsiteX17" fmla="*/ 697706 w 1684253"/>
                <a:gd name="connsiteY17" fmla="*/ 179801 h 840016"/>
                <a:gd name="connsiteX18" fmla="*/ 723900 w 1684253"/>
                <a:gd name="connsiteY18" fmla="*/ 222664 h 840016"/>
                <a:gd name="connsiteX19" fmla="*/ 752475 w 1684253"/>
                <a:gd name="connsiteY19" fmla="*/ 265526 h 840016"/>
                <a:gd name="connsiteX20" fmla="*/ 769143 w 1684253"/>
                <a:gd name="connsiteY20" fmla="*/ 289339 h 840016"/>
                <a:gd name="connsiteX21" fmla="*/ 788193 w 1684253"/>
                <a:gd name="connsiteY21" fmla="*/ 325058 h 840016"/>
                <a:gd name="connsiteX22" fmla="*/ 807243 w 1684253"/>
                <a:gd name="connsiteY22" fmla="*/ 358395 h 840016"/>
                <a:gd name="connsiteX23" fmla="*/ 831056 w 1684253"/>
                <a:gd name="connsiteY23" fmla="*/ 403639 h 840016"/>
                <a:gd name="connsiteX24" fmla="*/ 850106 w 1684253"/>
                <a:gd name="connsiteY24" fmla="*/ 441739 h 840016"/>
                <a:gd name="connsiteX25" fmla="*/ 876300 w 1684253"/>
                <a:gd name="connsiteY25" fmla="*/ 494126 h 840016"/>
                <a:gd name="connsiteX26" fmla="*/ 904875 w 1684253"/>
                <a:gd name="connsiteY26" fmla="*/ 544133 h 840016"/>
                <a:gd name="connsiteX27" fmla="*/ 931068 w 1684253"/>
                <a:gd name="connsiteY27" fmla="*/ 577470 h 840016"/>
                <a:gd name="connsiteX28" fmla="*/ 962025 w 1684253"/>
                <a:gd name="connsiteY28" fmla="*/ 632239 h 840016"/>
                <a:gd name="connsiteX29" fmla="*/ 992981 w 1684253"/>
                <a:gd name="connsiteY29" fmla="*/ 670339 h 840016"/>
                <a:gd name="connsiteX30" fmla="*/ 1021556 w 1684253"/>
                <a:gd name="connsiteY30" fmla="*/ 701295 h 840016"/>
                <a:gd name="connsiteX31" fmla="*/ 1047750 w 1684253"/>
                <a:gd name="connsiteY31" fmla="*/ 737014 h 840016"/>
                <a:gd name="connsiteX32" fmla="*/ 1081087 w 1684253"/>
                <a:gd name="connsiteY32" fmla="*/ 770351 h 840016"/>
                <a:gd name="connsiteX33" fmla="*/ 1114425 w 1684253"/>
                <a:gd name="connsiteY33" fmla="*/ 791783 h 840016"/>
                <a:gd name="connsiteX34" fmla="*/ 1164431 w 1684253"/>
                <a:gd name="connsiteY34" fmla="*/ 813214 h 840016"/>
                <a:gd name="connsiteX35" fmla="*/ 1202531 w 1684253"/>
                <a:gd name="connsiteY35" fmla="*/ 837026 h 840016"/>
                <a:gd name="connsiteX36" fmla="*/ 1269206 w 1684253"/>
                <a:gd name="connsiteY36" fmla="*/ 839408 h 840016"/>
                <a:gd name="connsiteX37" fmla="*/ 1309687 w 1684253"/>
                <a:gd name="connsiteY37" fmla="*/ 834645 h 840016"/>
                <a:gd name="connsiteX38" fmla="*/ 1362075 w 1684253"/>
                <a:gd name="connsiteY38" fmla="*/ 815595 h 840016"/>
                <a:gd name="connsiteX39" fmla="*/ 1409700 w 1684253"/>
                <a:gd name="connsiteY39" fmla="*/ 789401 h 840016"/>
                <a:gd name="connsiteX40" fmla="*/ 1445418 w 1684253"/>
                <a:gd name="connsiteY40" fmla="*/ 758445 h 840016"/>
                <a:gd name="connsiteX41" fmla="*/ 1473993 w 1684253"/>
                <a:gd name="connsiteY41" fmla="*/ 732251 h 840016"/>
                <a:gd name="connsiteX42" fmla="*/ 1509712 w 1684253"/>
                <a:gd name="connsiteY42" fmla="*/ 694151 h 840016"/>
                <a:gd name="connsiteX43" fmla="*/ 1538287 w 1684253"/>
                <a:gd name="connsiteY43" fmla="*/ 653670 h 840016"/>
                <a:gd name="connsiteX44" fmla="*/ 1564481 w 1684253"/>
                <a:gd name="connsiteY44" fmla="*/ 615570 h 840016"/>
                <a:gd name="connsiteX45" fmla="*/ 1595437 w 1684253"/>
                <a:gd name="connsiteY45" fmla="*/ 575089 h 840016"/>
                <a:gd name="connsiteX46" fmla="*/ 1626393 w 1684253"/>
                <a:gd name="connsiteY46" fmla="*/ 527464 h 840016"/>
                <a:gd name="connsiteX47" fmla="*/ 1643062 w 1684253"/>
                <a:gd name="connsiteY47" fmla="*/ 479839 h 840016"/>
                <a:gd name="connsiteX48" fmla="*/ 1678781 w 1684253"/>
                <a:gd name="connsiteY48" fmla="*/ 432214 h 840016"/>
                <a:gd name="connsiteX49" fmla="*/ 1683543 w 1684253"/>
                <a:gd name="connsiteY49" fmla="*/ 415545 h 84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84253" h="840016">
                  <a:moveTo>
                    <a:pt x="0" y="420308"/>
                  </a:moveTo>
                  <a:cubicBezTo>
                    <a:pt x="12699" y="397289"/>
                    <a:pt x="25399" y="374270"/>
                    <a:pt x="35718" y="356014"/>
                  </a:cubicBezTo>
                  <a:cubicBezTo>
                    <a:pt x="46037" y="337758"/>
                    <a:pt x="61912" y="310770"/>
                    <a:pt x="61912" y="310770"/>
                  </a:cubicBezTo>
                  <a:cubicBezTo>
                    <a:pt x="72231" y="292911"/>
                    <a:pt x="84931" y="268305"/>
                    <a:pt x="97631" y="248858"/>
                  </a:cubicBezTo>
                  <a:cubicBezTo>
                    <a:pt x="110331" y="229411"/>
                    <a:pt x="123031" y="213933"/>
                    <a:pt x="138112" y="194089"/>
                  </a:cubicBezTo>
                  <a:cubicBezTo>
                    <a:pt x="153193" y="174245"/>
                    <a:pt x="173434" y="147257"/>
                    <a:pt x="188118" y="129795"/>
                  </a:cubicBezTo>
                  <a:cubicBezTo>
                    <a:pt x="202802" y="112332"/>
                    <a:pt x="213915" y="99236"/>
                    <a:pt x="226218" y="89314"/>
                  </a:cubicBezTo>
                  <a:cubicBezTo>
                    <a:pt x="238521" y="79392"/>
                    <a:pt x="248046" y="80186"/>
                    <a:pt x="261937" y="70264"/>
                  </a:cubicBezTo>
                  <a:cubicBezTo>
                    <a:pt x="275828" y="60342"/>
                    <a:pt x="294084" y="39308"/>
                    <a:pt x="309562" y="29783"/>
                  </a:cubicBezTo>
                  <a:cubicBezTo>
                    <a:pt x="325040" y="20258"/>
                    <a:pt x="339725" y="17876"/>
                    <a:pt x="354806" y="13114"/>
                  </a:cubicBezTo>
                  <a:cubicBezTo>
                    <a:pt x="369887" y="8351"/>
                    <a:pt x="385366" y="3192"/>
                    <a:pt x="400050" y="1208"/>
                  </a:cubicBezTo>
                  <a:cubicBezTo>
                    <a:pt x="414734" y="-776"/>
                    <a:pt x="427434" y="17"/>
                    <a:pt x="442912" y="1208"/>
                  </a:cubicBezTo>
                  <a:cubicBezTo>
                    <a:pt x="458390" y="2398"/>
                    <a:pt x="478631" y="3986"/>
                    <a:pt x="492918" y="8351"/>
                  </a:cubicBezTo>
                  <a:cubicBezTo>
                    <a:pt x="507205" y="12716"/>
                    <a:pt x="514350" y="18273"/>
                    <a:pt x="528637" y="27401"/>
                  </a:cubicBezTo>
                  <a:cubicBezTo>
                    <a:pt x="542924" y="36529"/>
                    <a:pt x="563959" y="52404"/>
                    <a:pt x="578643" y="63120"/>
                  </a:cubicBezTo>
                  <a:cubicBezTo>
                    <a:pt x="593327" y="73836"/>
                    <a:pt x="602852" y="79392"/>
                    <a:pt x="616743" y="91695"/>
                  </a:cubicBezTo>
                  <a:cubicBezTo>
                    <a:pt x="630634" y="103998"/>
                    <a:pt x="648493" y="122255"/>
                    <a:pt x="661987" y="136939"/>
                  </a:cubicBezTo>
                  <a:cubicBezTo>
                    <a:pt x="675481" y="151623"/>
                    <a:pt x="687387" y="165514"/>
                    <a:pt x="697706" y="179801"/>
                  </a:cubicBezTo>
                  <a:cubicBezTo>
                    <a:pt x="708025" y="194088"/>
                    <a:pt x="714772" y="208377"/>
                    <a:pt x="723900" y="222664"/>
                  </a:cubicBezTo>
                  <a:cubicBezTo>
                    <a:pt x="733028" y="236951"/>
                    <a:pt x="744935" y="254414"/>
                    <a:pt x="752475" y="265526"/>
                  </a:cubicBezTo>
                  <a:cubicBezTo>
                    <a:pt x="760015" y="276638"/>
                    <a:pt x="763190" y="279417"/>
                    <a:pt x="769143" y="289339"/>
                  </a:cubicBezTo>
                  <a:cubicBezTo>
                    <a:pt x="775096" y="299261"/>
                    <a:pt x="781843" y="313549"/>
                    <a:pt x="788193" y="325058"/>
                  </a:cubicBezTo>
                  <a:cubicBezTo>
                    <a:pt x="794543" y="336567"/>
                    <a:pt x="800099" y="345298"/>
                    <a:pt x="807243" y="358395"/>
                  </a:cubicBezTo>
                  <a:cubicBezTo>
                    <a:pt x="814387" y="371492"/>
                    <a:pt x="823912" y="389748"/>
                    <a:pt x="831056" y="403639"/>
                  </a:cubicBezTo>
                  <a:cubicBezTo>
                    <a:pt x="838200" y="417530"/>
                    <a:pt x="842565" y="426658"/>
                    <a:pt x="850106" y="441739"/>
                  </a:cubicBezTo>
                  <a:cubicBezTo>
                    <a:pt x="857647" y="456820"/>
                    <a:pt x="867172" y="477060"/>
                    <a:pt x="876300" y="494126"/>
                  </a:cubicBezTo>
                  <a:cubicBezTo>
                    <a:pt x="885428" y="511192"/>
                    <a:pt x="895747" y="530242"/>
                    <a:pt x="904875" y="544133"/>
                  </a:cubicBezTo>
                  <a:cubicBezTo>
                    <a:pt x="914003" y="558024"/>
                    <a:pt x="921543" y="562786"/>
                    <a:pt x="931068" y="577470"/>
                  </a:cubicBezTo>
                  <a:cubicBezTo>
                    <a:pt x="940593" y="592154"/>
                    <a:pt x="951706" y="616761"/>
                    <a:pt x="962025" y="632239"/>
                  </a:cubicBezTo>
                  <a:cubicBezTo>
                    <a:pt x="972344" y="647717"/>
                    <a:pt x="983059" y="658830"/>
                    <a:pt x="992981" y="670339"/>
                  </a:cubicBezTo>
                  <a:cubicBezTo>
                    <a:pt x="1002903" y="681848"/>
                    <a:pt x="1012428" y="690183"/>
                    <a:pt x="1021556" y="701295"/>
                  </a:cubicBezTo>
                  <a:cubicBezTo>
                    <a:pt x="1030684" y="712408"/>
                    <a:pt x="1037828" y="725505"/>
                    <a:pt x="1047750" y="737014"/>
                  </a:cubicBezTo>
                  <a:cubicBezTo>
                    <a:pt x="1057672" y="748523"/>
                    <a:pt x="1069975" y="761223"/>
                    <a:pt x="1081087" y="770351"/>
                  </a:cubicBezTo>
                  <a:cubicBezTo>
                    <a:pt x="1092200" y="779479"/>
                    <a:pt x="1100534" y="784639"/>
                    <a:pt x="1114425" y="791783"/>
                  </a:cubicBezTo>
                  <a:cubicBezTo>
                    <a:pt x="1128316" y="798927"/>
                    <a:pt x="1149747" y="805674"/>
                    <a:pt x="1164431" y="813214"/>
                  </a:cubicBezTo>
                  <a:cubicBezTo>
                    <a:pt x="1179115" y="820754"/>
                    <a:pt x="1185069" y="832660"/>
                    <a:pt x="1202531" y="837026"/>
                  </a:cubicBezTo>
                  <a:cubicBezTo>
                    <a:pt x="1219993" y="841392"/>
                    <a:pt x="1251347" y="839805"/>
                    <a:pt x="1269206" y="839408"/>
                  </a:cubicBezTo>
                  <a:cubicBezTo>
                    <a:pt x="1287065" y="839011"/>
                    <a:pt x="1294209" y="838614"/>
                    <a:pt x="1309687" y="834645"/>
                  </a:cubicBezTo>
                  <a:cubicBezTo>
                    <a:pt x="1325165" y="830676"/>
                    <a:pt x="1345406" y="823136"/>
                    <a:pt x="1362075" y="815595"/>
                  </a:cubicBezTo>
                  <a:cubicBezTo>
                    <a:pt x="1378744" y="808054"/>
                    <a:pt x="1395810" y="798926"/>
                    <a:pt x="1409700" y="789401"/>
                  </a:cubicBezTo>
                  <a:cubicBezTo>
                    <a:pt x="1423591" y="779876"/>
                    <a:pt x="1434703" y="767970"/>
                    <a:pt x="1445418" y="758445"/>
                  </a:cubicBezTo>
                  <a:cubicBezTo>
                    <a:pt x="1456133" y="748920"/>
                    <a:pt x="1463277" y="742967"/>
                    <a:pt x="1473993" y="732251"/>
                  </a:cubicBezTo>
                  <a:cubicBezTo>
                    <a:pt x="1484709" y="721535"/>
                    <a:pt x="1498996" y="707248"/>
                    <a:pt x="1509712" y="694151"/>
                  </a:cubicBezTo>
                  <a:cubicBezTo>
                    <a:pt x="1520428" y="681054"/>
                    <a:pt x="1529159" y="666767"/>
                    <a:pt x="1538287" y="653670"/>
                  </a:cubicBezTo>
                  <a:cubicBezTo>
                    <a:pt x="1547415" y="640573"/>
                    <a:pt x="1554956" y="628667"/>
                    <a:pt x="1564481" y="615570"/>
                  </a:cubicBezTo>
                  <a:cubicBezTo>
                    <a:pt x="1574006" y="602473"/>
                    <a:pt x="1585118" y="589773"/>
                    <a:pt x="1595437" y="575089"/>
                  </a:cubicBezTo>
                  <a:cubicBezTo>
                    <a:pt x="1605756" y="560405"/>
                    <a:pt x="1618456" y="543339"/>
                    <a:pt x="1626393" y="527464"/>
                  </a:cubicBezTo>
                  <a:cubicBezTo>
                    <a:pt x="1634330" y="511589"/>
                    <a:pt x="1634331" y="495714"/>
                    <a:pt x="1643062" y="479839"/>
                  </a:cubicBezTo>
                  <a:cubicBezTo>
                    <a:pt x="1651793" y="463964"/>
                    <a:pt x="1672034" y="442930"/>
                    <a:pt x="1678781" y="432214"/>
                  </a:cubicBezTo>
                  <a:cubicBezTo>
                    <a:pt x="1685528" y="421498"/>
                    <a:pt x="1684535" y="418521"/>
                    <a:pt x="1683543" y="415545"/>
                  </a:cubicBezTo>
                </a:path>
              </a:pathLst>
            </a:custGeom>
            <a:solidFill>
              <a:schemeClr val="bg1"/>
            </a:solidFill>
            <a:ln w="12700">
              <a:solidFill>
                <a:srgbClr val="00CB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Free-form: Shape 133">
              <a:extLst>
                <a:ext uri="{FF2B5EF4-FFF2-40B4-BE49-F238E27FC236}">
                  <a16:creationId xmlns:a16="http://schemas.microsoft.com/office/drawing/2014/main" id="{54FFF807-7D1D-A833-A32F-83931AD3B035}"/>
                </a:ext>
              </a:extLst>
            </p:cNvPr>
            <p:cNvSpPr>
              <a:spLocks noChangeAspect="1"/>
            </p:cNvSpPr>
            <p:nvPr/>
          </p:nvSpPr>
          <p:spPr>
            <a:xfrm>
              <a:off x="6678792" y="2957517"/>
              <a:ext cx="242884" cy="121138"/>
            </a:xfrm>
            <a:custGeom>
              <a:avLst/>
              <a:gdLst>
                <a:gd name="connsiteX0" fmla="*/ 0 w 1684253"/>
                <a:gd name="connsiteY0" fmla="*/ 420308 h 840016"/>
                <a:gd name="connsiteX1" fmla="*/ 35718 w 1684253"/>
                <a:gd name="connsiteY1" fmla="*/ 356014 h 840016"/>
                <a:gd name="connsiteX2" fmla="*/ 61912 w 1684253"/>
                <a:gd name="connsiteY2" fmla="*/ 310770 h 840016"/>
                <a:gd name="connsiteX3" fmla="*/ 97631 w 1684253"/>
                <a:gd name="connsiteY3" fmla="*/ 248858 h 840016"/>
                <a:gd name="connsiteX4" fmla="*/ 138112 w 1684253"/>
                <a:gd name="connsiteY4" fmla="*/ 194089 h 840016"/>
                <a:gd name="connsiteX5" fmla="*/ 188118 w 1684253"/>
                <a:gd name="connsiteY5" fmla="*/ 129795 h 840016"/>
                <a:gd name="connsiteX6" fmla="*/ 226218 w 1684253"/>
                <a:gd name="connsiteY6" fmla="*/ 89314 h 840016"/>
                <a:gd name="connsiteX7" fmla="*/ 261937 w 1684253"/>
                <a:gd name="connsiteY7" fmla="*/ 70264 h 840016"/>
                <a:gd name="connsiteX8" fmla="*/ 309562 w 1684253"/>
                <a:gd name="connsiteY8" fmla="*/ 29783 h 840016"/>
                <a:gd name="connsiteX9" fmla="*/ 354806 w 1684253"/>
                <a:gd name="connsiteY9" fmla="*/ 13114 h 840016"/>
                <a:gd name="connsiteX10" fmla="*/ 400050 w 1684253"/>
                <a:gd name="connsiteY10" fmla="*/ 1208 h 840016"/>
                <a:gd name="connsiteX11" fmla="*/ 442912 w 1684253"/>
                <a:gd name="connsiteY11" fmla="*/ 1208 h 840016"/>
                <a:gd name="connsiteX12" fmla="*/ 492918 w 1684253"/>
                <a:gd name="connsiteY12" fmla="*/ 8351 h 840016"/>
                <a:gd name="connsiteX13" fmla="*/ 528637 w 1684253"/>
                <a:gd name="connsiteY13" fmla="*/ 27401 h 840016"/>
                <a:gd name="connsiteX14" fmla="*/ 578643 w 1684253"/>
                <a:gd name="connsiteY14" fmla="*/ 63120 h 840016"/>
                <a:gd name="connsiteX15" fmla="*/ 616743 w 1684253"/>
                <a:gd name="connsiteY15" fmla="*/ 91695 h 840016"/>
                <a:gd name="connsiteX16" fmla="*/ 661987 w 1684253"/>
                <a:gd name="connsiteY16" fmla="*/ 136939 h 840016"/>
                <a:gd name="connsiteX17" fmla="*/ 697706 w 1684253"/>
                <a:gd name="connsiteY17" fmla="*/ 179801 h 840016"/>
                <a:gd name="connsiteX18" fmla="*/ 723900 w 1684253"/>
                <a:gd name="connsiteY18" fmla="*/ 222664 h 840016"/>
                <a:gd name="connsiteX19" fmla="*/ 752475 w 1684253"/>
                <a:gd name="connsiteY19" fmla="*/ 265526 h 840016"/>
                <a:gd name="connsiteX20" fmla="*/ 769143 w 1684253"/>
                <a:gd name="connsiteY20" fmla="*/ 289339 h 840016"/>
                <a:gd name="connsiteX21" fmla="*/ 788193 w 1684253"/>
                <a:gd name="connsiteY21" fmla="*/ 325058 h 840016"/>
                <a:gd name="connsiteX22" fmla="*/ 807243 w 1684253"/>
                <a:gd name="connsiteY22" fmla="*/ 358395 h 840016"/>
                <a:gd name="connsiteX23" fmla="*/ 831056 w 1684253"/>
                <a:gd name="connsiteY23" fmla="*/ 403639 h 840016"/>
                <a:gd name="connsiteX24" fmla="*/ 850106 w 1684253"/>
                <a:gd name="connsiteY24" fmla="*/ 441739 h 840016"/>
                <a:gd name="connsiteX25" fmla="*/ 876300 w 1684253"/>
                <a:gd name="connsiteY25" fmla="*/ 494126 h 840016"/>
                <a:gd name="connsiteX26" fmla="*/ 904875 w 1684253"/>
                <a:gd name="connsiteY26" fmla="*/ 544133 h 840016"/>
                <a:gd name="connsiteX27" fmla="*/ 931068 w 1684253"/>
                <a:gd name="connsiteY27" fmla="*/ 577470 h 840016"/>
                <a:gd name="connsiteX28" fmla="*/ 962025 w 1684253"/>
                <a:gd name="connsiteY28" fmla="*/ 632239 h 840016"/>
                <a:gd name="connsiteX29" fmla="*/ 992981 w 1684253"/>
                <a:gd name="connsiteY29" fmla="*/ 670339 h 840016"/>
                <a:gd name="connsiteX30" fmla="*/ 1021556 w 1684253"/>
                <a:gd name="connsiteY30" fmla="*/ 701295 h 840016"/>
                <a:gd name="connsiteX31" fmla="*/ 1047750 w 1684253"/>
                <a:gd name="connsiteY31" fmla="*/ 737014 h 840016"/>
                <a:gd name="connsiteX32" fmla="*/ 1081087 w 1684253"/>
                <a:gd name="connsiteY32" fmla="*/ 770351 h 840016"/>
                <a:gd name="connsiteX33" fmla="*/ 1114425 w 1684253"/>
                <a:gd name="connsiteY33" fmla="*/ 791783 h 840016"/>
                <a:gd name="connsiteX34" fmla="*/ 1164431 w 1684253"/>
                <a:gd name="connsiteY34" fmla="*/ 813214 h 840016"/>
                <a:gd name="connsiteX35" fmla="*/ 1202531 w 1684253"/>
                <a:gd name="connsiteY35" fmla="*/ 837026 h 840016"/>
                <a:gd name="connsiteX36" fmla="*/ 1269206 w 1684253"/>
                <a:gd name="connsiteY36" fmla="*/ 839408 h 840016"/>
                <a:gd name="connsiteX37" fmla="*/ 1309687 w 1684253"/>
                <a:gd name="connsiteY37" fmla="*/ 834645 h 840016"/>
                <a:gd name="connsiteX38" fmla="*/ 1362075 w 1684253"/>
                <a:gd name="connsiteY38" fmla="*/ 815595 h 840016"/>
                <a:gd name="connsiteX39" fmla="*/ 1409700 w 1684253"/>
                <a:gd name="connsiteY39" fmla="*/ 789401 h 840016"/>
                <a:gd name="connsiteX40" fmla="*/ 1445418 w 1684253"/>
                <a:gd name="connsiteY40" fmla="*/ 758445 h 840016"/>
                <a:gd name="connsiteX41" fmla="*/ 1473993 w 1684253"/>
                <a:gd name="connsiteY41" fmla="*/ 732251 h 840016"/>
                <a:gd name="connsiteX42" fmla="*/ 1509712 w 1684253"/>
                <a:gd name="connsiteY42" fmla="*/ 694151 h 840016"/>
                <a:gd name="connsiteX43" fmla="*/ 1538287 w 1684253"/>
                <a:gd name="connsiteY43" fmla="*/ 653670 h 840016"/>
                <a:gd name="connsiteX44" fmla="*/ 1564481 w 1684253"/>
                <a:gd name="connsiteY44" fmla="*/ 615570 h 840016"/>
                <a:gd name="connsiteX45" fmla="*/ 1595437 w 1684253"/>
                <a:gd name="connsiteY45" fmla="*/ 575089 h 840016"/>
                <a:gd name="connsiteX46" fmla="*/ 1626393 w 1684253"/>
                <a:gd name="connsiteY46" fmla="*/ 527464 h 840016"/>
                <a:gd name="connsiteX47" fmla="*/ 1643062 w 1684253"/>
                <a:gd name="connsiteY47" fmla="*/ 479839 h 840016"/>
                <a:gd name="connsiteX48" fmla="*/ 1678781 w 1684253"/>
                <a:gd name="connsiteY48" fmla="*/ 432214 h 840016"/>
                <a:gd name="connsiteX49" fmla="*/ 1683543 w 1684253"/>
                <a:gd name="connsiteY49" fmla="*/ 415545 h 84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84253" h="840016">
                  <a:moveTo>
                    <a:pt x="0" y="420308"/>
                  </a:moveTo>
                  <a:cubicBezTo>
                    <a:pt x="12699" y="397289"/>
                    <a:pt x="25399" y="374270"/>
                    <a:pt x="35718" y="356014"/>
                  </a:cubicBezTo>
                  <a:cubicBezTo>
                    <a:pt x="46037" y="337758"/>
                    <a:pt x="61912" y="310770"/>
                    <a:pt x="61912" y="310770"/>
                  </a:cubicBezTo>
                  <a:cubicBezTo>
                    <a:pt x="72231" y="292911"/>
                    <a:pt x="84931" y="268305"/>
                    <a:pt x="97631" y="248858"/>
                  </a:cubicBezTo>
                  <a:cubicBezTo>
                    <a:pt x="110331" y="229411"/>
                    <a:pt x="123031" y="213933"/>
                    <a:pt x="138112" y="194089"/>
                  </a:cubicBezTo>
                  <a:cubicBezTo>
                    <a:pt x="153193" y="174245"/>
                    <a:pt x="173434" y="147257"/>
                    <a:pt x="188118" y="129795"/>
                  </a:cubicBezTo>
                  <a:cubicBezTo>
                    <a:pt x="202802" y="112332"/>
                    <a:pt x="213915" y="99236"/>
                    <a:pt x="226218" y="89314"/>
                  </a:cubicBezTo>
                  <a:cubicBezTo>
                    <a:pt x="238521" y="79392"/>
                    <a:pt x="248046" y="80186"/>
                    <a:pt x="261937" y="70264"/>
                  </a:cubicBezTo>
                  <a:cubicBezTo>
                    <a:pt x="275828" y="60342"/>
                    <a:pt x="294084" y="39308"/>
                    <a:pt x="309562" y="29783"/>
                  </a:cubicBezTo>
                  <a:cubicBezTo>
                    <a:pt x="325040" y="20258"/>
                    <a:pt x="339725" y="17876"/>
                    <a:pt x="354806" y="13114"/>
                  </a:cubicBezTo>
                  <a:cubicBezTo>
                    <a:pt x="369887" y="8351"/>
                    <a:pt x="385366" y="3192"/>
                    <a:pt x="400050" y="1208"/>
                  </a:cubicBezTo>
                  <a:cubicBezTo>
                    <a:pt x="414734" y="-776"/>
                    <a:pt x="427434" y="17"/>
                    <a:pt x="442912" y="1208"/>
                  </a:cubicBezTo>
                  <a:cubicBezTo>
                    <a:pt x="458390" y="2398"/>
                    <a:pt x="478631" y="3986"/>
                    <a:pt x="492918" y="8351"/>
                  </a:cubicBezTo>
                  <a:cubicBezTo>
                    <a:pt x="507205" y="12716"/>
                    <a:pt x="514350" y="18273"/>
                    <a:pt x="528637" y="27401"/>
                  </a:cubicBezTo>
                  <a:cubicBezTo>
                    <a:pt x="542924" y="36529"/>
                    <a:pt x="563959" y="52404"/>
                    <a:pt x="578643" y="63120"/>
                  </a:cubicBezTo>
                  <a:cubicBezTo>
                    <a:pt x="593327" y="73836"/>
                    <a:pt x="602852" y="79392"/>
                    <a:pt x="616743" y="91695"/>
                  </a:cubicBezTo>
                  <a:cubicBezTo>
                    <a:pt x="630634" y="103998"/>
                    <a:pt x="648493" y="122255"/>
                    <a:pt x="661987" y="136939"/>
                  </a:cubicBezTo>
                  <a:cubicBezTo>
                    <a:pt x="675481" y="151623"/>
                    <a:pt x="687387" y="165514"/>
                    <a:pt x="697706" y="179801"/>
                  </a:cubicBezTo>
                  <a:cubicBezTo>
                    <a:pt x="708025" y="194088"/>
                    <a:pt x="714772" y="208377"/>
                    <a:pt x="723900" y="222664"/>
                  </a:cubicBezTo>
                  <a:cubicBezTo>
                    <a:pt x="733028" y="236951"/>
                    <a:pt x="744935" y="254414"/>
                    <a:pt x="752475" y="265526"/>
                  </a:cubicBezTo>
                  <a:cubicBezTo>
                    <a:pt x="760015" y="276638"/>
                    <a:pt x="763190" y="279417"/>
                    <a:pt x="769143" y="289339"/>
                  </a:cubicBezTo>
                  <a:cubicBezTo>
                    <a:pt x="775096" y="299261"/>
                    <a:pt x="781843" y="313549"/>
                    <a:pt x="788193" y="325058"/>
                  </a:cubicBezTo>
                  <a:cubicBezTo>
                    <a:pt x="794543" y="336567"/>
                    <a:pt x="800099" y="345298"/>
                    <a:pt x="807243" y="358395"/>
                  </a:cubicBezTo>
                  <a:cubicBezTo>
                    <a:pt x="814387" y="371492"/>
                    <a:pt x="823912" y="389748"/>
                    <a:pt x="831056" y="403639"/>
                  </a:cubicBezTo>
                  <a:cubicBezTo>
                    <a:pt x="838200" y="417530"/>
                    <a:pt x="842565" y="426658"/>
                    <a:pt x="850106" y="441739"/>
                  </a:cubicBezTo>
                  <a:cubicBezTo>
                    <a:pt x="857647" y="456820"/>
                    <a:pt x="867172" y="477060"/>
                    <a:pt x="876300" y="494126"/>
                  </a:cubicBezTo>
                  <a:cubicBezTo>
                    <a:pt x="885428" y="511192"/>
                    <a:pt x="895747" y="530242"/>
                    <a:pt x="904875" y="544133"/>
                  </a:cubicBezTo>
                  <a:cubicBezTo>
                    <a:pt x="914003" y="558024"/>
                    <a:pt x="921543" y="562786"/>
                    <a:pt x="931068" y="577470"/>
                  </a:cubicBezTo>
                  <a:cubicBezTo>
                    <a:pt x="940593" y="592154"/>
                    <a:pt x="951706" y="616761"/>
                    <a:pt x="962025" y="632239"/>
                  </a:cubicBezTo>
                  <a:cubicBezTo>
                    <a:pt x="972344" y="647717"/>
                    <a:pt x="983059" y="658830"/>
                    <a:pt x="992981" y="670339"/>
                  </a:cubicBezTo>
                  <a:cubicBezTo>
                    <a:pt x="1002903" y="681848"/>
                    <a:pt x="1012428" y="690183"/>
                    <a:pt x="1021556" y="701295"/>
                  </a:cubicBezTo>
                  <a:cubicBezTo>
                    <a:pt x="1030684" y="712408"/>
                    <a:pt x="1037828" y="725505"/>
                    <a:pt x="1047750" y="737014"/>
                  </a:cubicBezTo>
                  <a:cubicBezTo>
                    <a:pt x="1057672" y="748523"/>
                    <a:pt x="1069975" y="761223"/>
                    <a:pt x="1081087" y="770351"/>
                  </a:cubicBezTo>
                  <a:cubicBezTo>
                    <a:pt x="1092200" y="779479"/>
                    <a:pt x="1100534" y="784639"/>
                    <a:pt x="1114425" y="791783"/>
                  </a:cubicBezTo>
                  <a:cubicBezTo>
                    <a:pt x="1128316" y="798927"/>
                    <a:pt x="1149747" y="805674"/>
                    <a:pt x="1164431" y="813214"/>
                  </a:cubicBezTo>
                  <a:cubicBezTo>
                    <a:pt x="1179115" y="820754"/>
                    <a:pt x="1185069" y="832660"/>
                    <a:pt x="1202531" y="837026"/>
                  </a:cubicBezTo>
                  <a:cubicBezTo>
                    <a:pt x="1219993" y="841392"/>
                    <a:pt x="1251347" y="839805"/>
                    <a:pt x="1269206" y="839408"/>
                  </a:cubicBezTo>
                  <a:cubicBezTo>
                    <a:pt x="1287065" y="839011"/>
                    <a:pt x="1294209" y="838614"/>
                    <a:pt x="1309687" y="834645"/>
                  </a:cubicBezTo>
                  <a:cubicBezTo>
                    <a:pt x="1325165" y="830676"/>
                    <a:pt x="1345406" y="823136"/>
                    <a:pt x="1362075" y="815595"/>
                  </a:cubicBezTo>
                  <a:cubicBezTo>
                    <a:pt x="1378744" y="808054"/>
                    <a:pt x="1395810" y="798926"/>
                    <a:pt x="1409700" y="789401"/>
                  </a:cubicBezTo>
                  <a:cubicBezTo>
                    <a:pt x="1423591" y="779876"/>
                    <a:pt x="1434703" y="767970"/>
                    <a:pt x="1445418" y="758445"/>
                  </a:cubicBezTo>
                  <a:cubicBezTo>
                    <a:pt x="1456133" y="748920"/>
                    <a:pt x="1463277" y="742967"/>
                    <a:pt x="1473993" y="732251"/>
                  </a:cubicBezTo>
                  <a:cubicBezTo>
                    <a:pt x="1484709" y="721535"/>
                    <a:pt x="1498996" y="707248"/>
                    <a:pt x="1509712" y="694151"/>
                  </a:cubicBezTo>
                  <a:cubicBezTo>
                    <a:pt x="1520428" y="681054"/>
                    <a:pt x="1529159" y="666767"/>
                    <a:pt x="1538287" y="653670"/>
                  </a:cubicBezTo>
                  <a:cubicBezTo>
                    <a:pt x="1547415" y="640573"/>
                    <a:pt x="1554956" y="628667"/>
                    <a:pt x="1564481" y="615570"/>
                  </a:cubicBezTo>
                  <a:cubicBezTo>
                    <a:pt x="1574006" y="602473"/>
                    <a:pt x="1585118" y="589773"/>
                    <a:pt x="1595437" y="575089"/>
                  </a:cubicBezTo>
                  <a:cubicBezTo>
                    <a:pt x="1605756" y="560405"/>
                    <a:pt x="1618456" y="543339"/>
                    <a:pt x="1626393" y="527464"/>
                  </a:cubicBezTo>
                  <a:cubicBezTo>
                    <a:pt x="1634330" y="511589"/>
                    <a:pt x="1634331" y="495714"/>
                    <a:pt x="1643062" y="479839"/>
                  </a:cubicBezTo>
                  <a:cubicBezTo>
                    <a:pt x="1651793" y="463964"/>
                    <a:pt x="1672034" y="442930"/>
                    <a:pt x="1678781" y="432214"/>
                  </a:cubicBezTo>
                  <a:cubicBezTo>
                    <a:pt x="1685528" y="421498"/>
                    <a:pt x="1684535" y="418521"/>
                    <a:pt x="1683543" y="415545"/>
                  </a:cubicBezTo>
                </a:path>
              </a:pathLst>
            </a:custGeom>
            <a:solidFill>
              <a:schemeClr val="bg1"/>
            </a:solidFill>
            <a:ln w="12700">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Free-form: Shape 133">
              <a:extLst>
                <a:ext uri="{FF2B5EF4-FFF2-40B4-BE49-F238E27FC236}">
                  <a16:creationId xmlns:a16="http://schemas.microsoft.com/office/drawing/2014/main" id="{336BAC90-A467-C07D-FBAF-EF5C6D69D176}"/>
                </a:ext>
              </a:extLst>
            </p:cNvPr>
            <p:cNvSpPr>
              <a:spLocks noChangeAspect="1"/>
            </p:cNvSpPr>
            <p:nvPr/>
          </p:nvSpPr>
          <p:spPr>
            <a:xfrm>
              <a:off x="6678792" y="3078655"/>
              <a:ext cx="242884" cy="121138"/>
            </a:xfrm>
            <a:custGeom>
              <a:avLst/>
              <a:gdLst>
                <a:gd name="connsiteX0" fmla="*/ 0 w 1684253"/>
                <a:gd name="connsiteY0" fmla="*/ 420308 h 840016"/>
                <a:gd name="connsiteX1" fmla="*/ 35718 w 1684253"/>
                <a:gd name="connsiteY1" fmla="*/ 356014 h 840016"/>
                <a:gd name="connsiteX2" fmla="*/ 61912 w 1684253"/>
                <a:gd name="connsiteY2" fmla="*/ 310770 h 840016"/>
                <a:gd name="connsiteX3" fmla="*/ 97631 w 1684253"/>
                <a:gd name="connsiteY3" fmla="*/ 248858 h 840016"/>
                <a:gd name="connsiteX4" fmla="*/ 138112 w 1684253"/>
                <a:gd name="connsiteY4" fmla="*/ 194089 h 840016"/>
                <a:gd name="connsiteX5" fmla="*/ 188118 w 1684253"/>
                <a:gd name="connsiteY5" fmla="*/ 129795 h 840016"/>
                <a:gd name="connsiteX6" fmla="*/ 226218 w 1684253"/>
                <a:gd name="connsiteY6" fmla="*/ 89314 h 840016"/>
                <a:gd name="connsiteX7" fmla="*/ 261937 w 1684253"/>
                <a:gd name="connsiteY7" fmla="*/ 70264 h 840016"/>
                <a:gd name="connsiteX8" fmla="*/ 309562 w 1684253"/>
                <a:gd name="connsiteY8" fmla="*/ 29783 h 840016"/>
                <a:gd name="connsiteX9" fmla="*/ 354806 w 1684253"/>
                <a:gd name="connsiteY9" fmla="*/ 13114 h 840016"/>
                <a:gd name="connsiteX10" fmla="*/ 400050 w 1684253"/>
                <a:gd name="connsiteY10" fmla="*/ 1208 h 840016"/>
                <a:gd name="connsiteX11" fmla="*/ 442912 w 1684253"/>
                <a:gd name="connsiteY11" fmla="*/ 1208 h 840016"/>
                <a:gd name="connsiteX12" fmla="*/ 492918 w 1684253"/>
                <a:gd name="connsiteY12" fmla="*/ 8351 h 840016"/>
                <a:gd name="connsiteX13" fmla="*/ 528637 w 1684253"/>
                <a:gd name="connsiteY13" fmla="*/ 27401 h 840016"/>
                <a:gd name="connsiteX14" fmla="*/ 578643 w 1684253"/>
                <a:gd name="connsiteY14" fmla="*/ 63120 h 840016"/>
                <a:gd name="connsiteX15" fmla="*/ 616743 w 1684253"/>
                <a:gd name="connsiteY15" fmla="*/ 91695 h 840016"/>
                <a:gd name="connsiteX16" fmla="*/ 661987 w 1684253"/>
                <a:gd name="connsiteY16" fmla="*/ 136939 h 840016"/>
                <a:gd name="connsiteX17" fmla="*/ 697706 w 1684253"/>
                <a:gd name="connsiteY17" fmla="*/ 179801 h 840016"/>
                <a:gd name="connsiteX18" fmla="*/ 723900 w 1684253"/>
                <a:gd name="connsiteY18" fmla="*/ 222664 h 840016"/>
                <a:gd name="connsiteX19" fmla="*/ 752475 w 1684253"/>
                <a:gd name="connsiteY19" fmla="*/ 265526 h 840016"/>
                <a:gd name="connsiteX20" fmla="*/ 769143 w 1684253"/>
                <a:gd name="connsiteY20" fmla="*/ 289339 h 840016"/>
                <a:gd name="connsiteX21" fmla="*/ 788193 w 1684253"/>
                <a:gd name="connsiteY21" fmla="*/ 325058 h 840016"/>
                <a:gd name="connsiteX22" fmla="*/ 807243 w 1684253"/>
                <a:gd name="connsiteY22" fmla="*/ 358395 h 840016"/>
                <a:gd name="connsiteX23" fmla="*/ 831056 w 1684253"/>
                <a:gd name="connsiteY23" fmla="*/ 403639 h 840016"/>
                <a:gd name="connsiteX24" fmla="*/ 850106 w 1684253"/>
                <a:gd name="connsiteY24" fmla="*/ 441739 h 840016"/>
                <a:gd name="connsiteX25" fmla="*/ 876300 w 1684253"/>
                <a:gd name="connsiteY25" fmla="*/ 494126 h 840016"/>
                <a:gd name="connsiteX26" fmla="*/ 904875 w 1684253"/>
                <a:gd name="connsiteY26" fmla="*/ 544133 h 840016"/>
                <a:gd name="connsiteX27" fmla="*/ 931068 w 1684253"/>
                <a:gd name="connsiteY27" fmla="*/ 577470 h 840016"/>
                <a:gd name="connsiteX28" fmla="*/ 962025 w 1684253"/>
                <a:gd name="connsiteY28" fmla="*/ 632239 h 840016"/>
                <a:gd name="connsiteX29" fmla="*/ 992981 w 1684253"/>
                <a:gd name="connsiteY29" fmla="*/ 670339 h 840016"/>
                <a:gd name="connsiteX30" fmla="*/ 1021556 w 1684253"/>
                <a:gd name="connsiteY30" fmla="*/ 701295 h 840016"/>
                <a:gd name="connsiteX31" fmla="*/ 1047750 w 1684253"/>
                <a:gd name="connsiteY31" fmla="*/ 737014 h 840016"/>
                <a:gd name="connsiteX32" fmla="*/ 1081087 w 1684253"/>
                <a:gd name="connsiteY32" fmla="*/ 770351 h 840016"/>
                <a:gd name="connsiteX33" fmla="*/ 1114425 w 1684253"/>
                <a:gd name="connsiteY33" fmla="*/ 791783 h 840016"/>
                <a:gd name="connsiteX34" fmla="*/ 1164431 w 1684253"/>
                <a:gd name="connsiteY34" fmla="*/ 813214 h 840016"/>
                <a:gd name="connsiteX35" fmla="*/ 1202531 w 1684253"/>
                <a:gd name="connsiteY35" fmla="*/ 837026 h 840016"/>
                <a:gd name="connsiteX36" fmla="*/ 1269206 w 1684253"/>
                <a:gd name="connsiteY36" fmla="*/ 839408 h 840016"/>
                <a:gd name="connsiteX37" fmla="*/ 1309687 w 1684253"/>
                <a:gd name="connsiteY37" fmla="*/ 834645 h 840016"/>
                <a:gd name="connsiteX38" fmla="*/ 1362075 w 1684253"/>
                <a:gd name="connsiteY38" fmla="*/ 815595 h 840016"/>
                <a:gd name="connsiteX39" fmla="*/ 1409700 w 1684253"/>
                <a:gd name="connsiteY39" fmla="*/ 789401 h 840016"/>
                <a:gd name="connsiteX40" fmla="*/ 1445418 w 1684253"/>
                <a:gd name="connsiteY40" fmla="*/ 758445 h 840016"/>
                <a:gd name="connsiteX41" fmla="*/ 1473993 w 1684253"/>
                <a:gd name="connsiteY41" fmla="*/ 732251 h 840016"/>
                <a:gd name="connsiteX42" fmla="*/ 1509712 w 1684253"/>
                <a:gd name="connsiteY42" fmla="*/ 694151 h 840016"/>
                <a:gd name="connsiteX43" fmla="*/ 1538287 w 1684253"/>
                <a:gd name="connsiteY43" fmla="*/ 653670 h 840016"/>
                <a:gd name="connsiteX44" fmla="*/ 1564481 w 1684253"/>
                <a:gd name="connsiteY44" fmla="*/ 615570 h 840016"/>
                <a:gd name="connsiteX45" fmla="*/ 1595437 w 1684253"/>
                <a:gd name="connsiteY45" fmla="*/ 575089 h 840016"/>
                <a:gd name="connsiteX46" fmla="*/ 1626393 w 1684253"/>
                <a:gd name="connsiteY46" fmla="*/ 527464 h 840016"/>
                <a:gd name="connsiteX47" fmla="*/ 1643062 w 1684253"/>
                <a:gd name="connsiteY47" fmla="*/ 479839 h 840016"/>
                <a:gd name="connsiteX48" fmla="*/ 1678781 w 1684253"/>
                <a:gd name="connsiteY48" fmla="*/ 432214 h 840016"/>
                <a:gd name="connsiteX49" fmla="*/ 1683543 w 1684253"/>
                <a:gd name="connsiteY49" fmla="*/ 415545 h 84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84253" h="840016">
                  <a:moveTo>
                    <a:pt x="0" y="420308"/>
                  </a:moveTo>
                  <a:cubicBezTo>
                    <a:pt x="12699" y="397289"/>
                    <a:pt x="25399" y="374270"/>
                    <a:pt x="35718" y="356014"/>
                  </a:cubicBezTo>
                  <a:cubicBezTo>
                    <a:pt x="46037" y="337758"/>
                    <a:pt x="61912" y="310770"/>
                    <a:pt x="61912" y="310770"/>
                  </a:cubicBezTo>
                  <a:cubicBezTo>
                    <a:pt x="72231" y="292911"/>
                    <a:pt x="84931" y="268305"/>
                    <a:pt x="97631" y="248858"/>
                  </a:cubicBezTo>
                  <a:cubicBezTo>
                    <a:pt x="110331" y="229411"/>
                    <a:pt x="123031" y="213933"/>
                    <a:pt x="138112" y="194089"/>
                  </a:cubicBezTo>
                  <a:cubicBezTo>
                    <a:pt x="153193" y="174245"/>
                    <a:pt x="173434" y="147257"/>
                    <a:pt x="188118" y="129795"/>
                  </a:cubicBezTo>
                  <a:cubicBezTo>
                    <a:pt x="202802" y="112332"/>
                    <a:pt x="213915" y="99236"/>
                    <a:pt x="226218" y="89314"/>
                  </a:cubicBezTo>
                  <a:cubicBezTo>
                    <a:pt x="238521" y="79392"/>
                    <a:pt x="248046" y="80186"/>
                    <a:pt x="261937" y="70264"/>
                  </a:cubicBezTo>
                  <a:cubicBezTo>
                    <a:pt x="275828" y="60342"/>
                    <a:pt x="294084" y="39308"/>
                    <a:pt x="309562" y="29783"/>
                  </a:cubicBezTo>
                  <a:cubicBezTo>
                    <a:pt x="325040" y="20258"/>
                    <a:pt x="339725" y="17876"/>
                    <a:pt x="354806" y="13114"/>
                  </a:cubicBezTo>
                  <a:cubicBezTo>
                    <a:pt x="369887" y="8351"/>
                    <a:pt x="385366" y="3192"/>
                    <a:pt x="400050" y="1208"/>
                  </a:cubicBezTo>
                  <a:cubicBezTo>
                    <a:pt x="414734" y="-776"/>
                    <a:pt x="427434" y="17"/>
                    <a:pt x="442912" y="1208"/>
                  </a:cubicBezTo>
                  <a:cubicBezTo>
                    <a:pt x="458390" y="2398"/>
                    <a:pt x="478631" y="3986"/>
                    <a:pt x="492918" y="8351"/>
                  </a:cubicBezTo>
                  <a:cubicBezTo>
                    <a:pt x="507205" y="12716"/>
                    <a:pt x="514350" y="18273"/>
                    <a:pt x="528637" y="27401"/>
                  </a:cubicBezTo>
                  <a:cubicBezTo>
                    <a:pt x="542924" y="36529"/>
                    <a:pt x="563959" y="52404"/>
                    <a:pt x="578643" y="63120"/>
                  </a:cubicBezTo>
                  <a:cubicBezTo>
                    <a:pt x="593327" y="73836"/>
                    <a:pt x="602852" y="79392"/>
                    <a:pt x="616743" y="91695"/>
                  </a:cubicBezTo>
                  <a:cubicBezTo>
                    <a:pt x="630634" y="103998"/>
                    <a:pt x="648493" y="122255"/>
                    <a:pt x="661987" y="136939"/>
                  </a:cubicBezTo>
                  <a:cubicBezTo>
                    <a:pt x="675481" y="151623"/>
                    <a:pt x="687387" y="165514"/>
                    <a:pt x="697706" y="179801"/>
                  </a:cubicBezTo>
                  <a:cubicBezTo>
                    <a:pt x="708025" y="194088"/>
                    <a:pt x="714772" y="208377"/>
                    <a:pt x="723900" y="222664"/>
                  </a:cubicBezTo>
                  <a:cubicBezTo>
                    <a:pt x="733028" y="236951"/>
                    <a:pt x="744935" y="254414"/>
                    <a:pt x="752475" y="265526"/>
                  </a:cubicBezTo>
                  <a:cubicBezTo>
                    <a:pt x="760015" y="276638"/>
                    <a:pt x="763190" y="279417"/>
                    <a:pt x="769143" y="289339"/>
                  </a:cubicBezTo>
                  <a:cubicBezTo>
                    <a:pt x="775096" y="299261"/>
                    <a:pt x="781843" y="313549"/>
                    <a:pt x="788193" y="325058"/>
                  </a:cubicBezTo>
                  <a:cubicBezTo>
                    <a:pt x="794543" y="336567"/>
                    <a:pt x="800099" y="345298"/>
                    <a:pt x="807243" y="358395"/>
                  </a:cubicBezTo>
                  <a:cubicBezTo>
                    <a:pt x="814387" y="371492"/>
                    <a:pt x="823912" y="389748"/>
                    <a:pt x="831056" y="403639"/>
                  </a:cubicBezTo>
                  <a:cubicBezTo>
                    <a:pt x="838200" y="417530"/>
                    <a:pt x="842565" y="426658"/>
                    <a:pt x="850106" y="441739"/>
                  </a:cubicBezTo>
                  <a:cubicBezTo>
                    <a:pt x="857647" y="456820"/>
                    <a:pt x="867172" y="477060"/>
                    <a:pt x="876300" y="494126"/>
                  </a:cubicBezTo>
                  <a:cubicBezTo>
                    <a:pt x="885428" y="511192"/>
                    <a:pt x="895747" y="530242"/>
                    <a:pt x="904875" y="544133"/>
                  </a:cubicBezTo>
                  <a:cubicBezTo>
                    <a:pt x="914003" y="558024"/>
                    <a:pt x="921543" y="562786"/>
                    <a:pt x="931068" y="577470"/>
                  </a:cubicBezTo>
                  <a:cubicBezTo>
                    <a:pt x="940593" y="592154"/>
                    <a:pt x="951706" y="616761"/>
                    <a:pt x="962025" y="632239"/>
                  </a:cubicBezTo>
                  <a:cubicBezTo>
                    <a:pt x="972344" y="647717"/>
                    <a:pt x="983059" y="658830"/>
                    <a:pt x="992981" y="670339"/>
                  </a:cubicBezTo>
                  <a:cubicBezTo>
                    <a:pt x="1002903" y="681848"/>
                    <a:pt x="1012428" y="690183"/>
                    <a:pt x="1021556" y="701295"/>
                  </a:cubicBezTo>
                  <a:cubicBezTo>
                    <a:pt x="1030684" y="712408"/>
                    <a:pt x="1037828" y="725505"/>
                    <a:pt x="1047750" y="737014"/>
                  </a:cubicBezTo>
                  <a:cubicBezTo>
                    <a:pt x="1057672" y="748523"/>
                    <a:pt x="1069975" y="761223"/>
                    <a:pt x="1081087" y="770351"/>
                  </a:cubicBezTo>
                  <a:cubicBezTo>
                    <a:pt x="1092200" y="779479"/>
                    <a:pt x="1100534" y="784639"/>
                    <a:pt x="1114425" y="791783"/>
                  </a:cubicBezTo>
                  <a:cubicBezTo>
                    <a:pt x="1128316" y="798927"/>
                    <a:pt x="1149747" y="805674"/>
                    <a:pt x="1164431" y="813214"/>
                  </a:cubicBezTo>
                  <a:cubicBezTo>
                    <a:pt x="1179115" y="820754"/>
                    <a:pt x="1185069" y="832660"/>
                    <a:pt x="1202531" y="837026"/>
                  </a:cubicBezTo>
                  <a:cubicBezTo>
                    <a:pt x="1219993" y="841392"/>
                    <a:pt x="1251347" y="839805"/>
                    <a:pt x="1269206" y="839408"/>
                  </a:cubicBezTo>
                  <a:cubicBezTo>
                    <a:pt x="1287065" y="839011"/>
                    <a:pt x="1294209" y="838614"/>
                    <a:pt x="1309687" y="834645"/>
                  </a:cubicBezTo>
                  <a:cubicBezTo>
                    <a:pt x="1325165" y="830676"/>
                    <a:pt x="1345406" y="823136"/>
                    <a:pt x="1362075" y="815595"/>
                  </a:cubicBezTo>
                  <a:cubicBezTo>
                    <a:pt x="1378744" y="808054"/>
                    <a:pt x="1395810" y="798926"/>
                    <a:pt x="1409700" y="789401"/>
                  </a:cubicBezTo>
                  <a:cubicBezTo>
                    <a:pt x="1423591" y="779876"/>
                    <a:pt x="1434703" y="767970"/>
                    <a:pt x="1445418" y="758445"/>
                  </a:cubicBezTo>
                  <a:cubicBezTo>
                    <a:pt x="1456133" y="748920"/>
                    <a:pt x="1463277" y="742967"/>
                    <a:pt x="1473993" y="732251"/>
                  </a:cubicBezTo>
                  <a:cubicBezTo>
                    <a:pt x="1484709" y="721535"/>
                    <a:pt x="1498996" y="707248"/>
                    <a:pt x="1509712" y="694151"/>
                  </a:cubicBezTo>
                  <a:cubicBezTo>
                    <a:pt x="1520428" y="681054"/>
                    <a:pt x="1529159" y="666767"/>
                    <a:pt x="1538287" y="653670"/>
                  </a:cubicBezTo>
                  <a:cubicBezTo>
                    <a:pt x="1547415" y="640573"/>
                    <a:pt x="1554956" y="628667"/>
                    <a:pt x="1564481" y="615570"/>
                  </a:cubicBezTo>
                  <a:cubicBezTo>
                    <a:pt x="1574006" y="602473"/>
                    <a:pt x="1585118" y="589773"/>
                    <a:pt x="1595437" y="575089"/>
                  </a:cubicBezTo>
                  <a:cubicBezTo>
                    <a:pt x="1605756" y="560405"/>
                    <a:pt x="1618456" y="543339"/>
                    <a:pt x="1626393" y="527464"/>
                  </a:cubicBezTo>
                  <a:cubicBezTo>
                    <a:pt x="1634330" y="511589"/>
                    <a:pt x="1634331" y="495714"/>
                    <a:pt x="1643062" y="479839"/>
                  </a:cubicBezTo>
                  <a:cubicBezTo>
                    <a:pt x="1651793" y="463964"/>
                    <a:pt x="1672034" y="442930"/>
                    <a:pt x="1678781" y="432214"/>
                  </a:cubicBezTo>
                  <a:cubicBezTo>
                    <a:pt x="1685528" y="421498"/>
                    <a:pt x="1684535" y="418521"/>
                    <a:pt x="1683543" y="415545"/>
                  </a:cubicBezTo>
                </a:path>
              </a:pathLst>
            </a:custGeom>
            <a:solidFill>
              <a:schemeClr val="bg1"/>
            </a:solidFill>
            <a:ln w="12700">
              <a:solidFill>
                <a:srgbClr val="E600B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4" name="Group 133">
            <a:extLst>
              <a:ext uri="{FF2B5EF4-FFF2-40B4-BE49-F238E27FC236}">
                <a16:creationId xmlns:a16="http://schemas.microsoft.com/office/drawing/2014/main" id="{09CD3A51-4F9D-F6A9-16C8-19245DF2BB5D}"/>
              </a:ext>
            </a:extLst>
          </p:cNvPr>
          <p:cNvGrpSpPr/>
          <p:nvPr/>
        </p:nvGrpSpPr>
        <p:grpSpPr>
          <a:xfrm rot="5400000">
            <a:off x="7746645" y="1250598"/>
            <a:ext cx="301734" cy="258121"/>
            <a:chOff x="6647131" y="1352295"/>
            <a:chExt cx="301734" cy="258121"/>
          </a:xfrm>
        </p:grpSpPr>
        <p:cxnSp>
          <p:nvCxnSpPr>
            <p:cNvPr id="126" name="Straight Arrow Connector 125">
              <a:extLst>
                <a:ext uri="{FF2B5EF4-FFF2-40B4-BE49-F238E27FC236}">
                  <a16:creationId xmlns:a16="http://schemas.microsoft.com/office/drawing/2014/main" id="{008F4665-C64A-8034-41A9-6B36DB1CDA52}"/>
                </a:ext>
              </a:extLst>
            </p:cNvPr>
            <p:cNvCxnSpPr>
              <a:cxnSpLocks/>
            </p:cNvCxnSpPr>
            <p:nvPr/>
          </p:nvCxnSpPr>
          <p:spPr>
            <a:xfrm flipV="1">
              <a:off x="6647131" y="1352295"/>
              <a:ext cx="0" cy="255121"/>
            </a:xfrm>
            <a:prstGeom prst="straightConnector1">
              <a:avLst/>
            </a:prstGeom>
            <a:ln w="12700">
              <a:solidFill>
                <a:srgbClr val="E74B30"/>
              </a:solidFill>
              <a:tailEnd type="none"/>
            </a:ln>
          </p:spPr>
          <p:style>
            <a:lnRef idx="1">
              <a:schemeClr val="dk1"/>
            </a:lnRef>
            <a:fillRef idx="0">
              <a:schemeClr val="dk1"/>
            </a:fillRef>
            <a:effectRef idx="0">
              <a:schemeClr val="dk1"/>
            </a:effectRef>
            <a:fontRef idx="minor">
              <a:schemeClr val="tx1"/>
            </a:fontRef>
          </p:style>
        </p:cxnSp>
        <p:cxnSp>
          <p:nvCxnSpPr>
            <p:cNvPr id="127" name="Straight Arrow Connector 126">
              <a:extLst>
                <a:ext uri="{FF2B5EF4-FFF2-40B4-BE49-F238E27FC236}">
                  <a16:creationId xmlns:a16="http://schemas.microsoft.com/office/drawing/2014/main" id="{2EC9B976-81A8-8DBA-E5B4-EFE6D53A1367}"/>
                </a:ext>
              </a:extLst>
            </p:cNvPr>
            <p:cNvCxnSpPr>
              <a:cxnSpLocks/>
            </p:cNvCxnSpPr>
            <p:nvPr/>
          </p:nvCxnSpPr>
          <p:spPr>
            <a:xfrm flipV="1">
              <a:off x="6745323" y="1352295"/>
              <a:ext cx="0" cy="255121"/>
            </a:xfrm>
            <a:prstGeom prst="straightConnector1">
              <a:avLst/>
            </a:prstGeom>
            <a:ln w="12700">
              <a:solidFill>
                <a:srgbClr val="00CB65"/>
              </a:solidFill>
              <a:tailEnd type="none"/>
            </a:ln>
          </p:spPr>
          <p:style>
            <a:lnRef idx="1">
              <a:schemeClr val="dk1"/>
            </a:lnRef>
            <a:fillRef idx="0">
              <a:schemeClr val="dk1"/>
            </a:fillRef>
            <a:effectRef idx="0">
              <a:schemeClr val="dk1"/>
            </a:effectRef>
            <a:fontRef idx="minor">
              <a:schemeClr val="tx1"/>
            </a:fontRef>
          </p:style>
        </p:cxnSp>
        <p:cxnSp>
          <p:nvCxnSpPr>
            <p:cNvPr id="128" name="Straight Arrow Connector 127">
              <a:extLst>
                <a:ext uri="{FF2B5EF4-FFF2-40B4-BE49-F238E27FC236}">
                  <a16:creationId xmlns:a16="http://schemas.microsoft.com/office/drawing/2014/main" id="{77ECBADD-5744-5DE0-7D29-0FA5804A0050}"/>
                </a:ext>
              </a:extLst>
            </p:cNvPr>
            <p:cNvCxnSpPr>
              <a:cxnSpLocks/>
            </p:cNvCxnSpPr>
            <p:nvPr/>
          </p:nvCxnSpPr>
          <p:spPr>
            <a:xfrm flipV="1">
              <a:off x="6844887" y="1352295"/>
              <a:ext cx="3682" cy="258121"/>
            </a:xfrm>
            <a:prstGeom prst="straightConnector1">
              <a:avLst/>
            </a:prstGeom>
            <a:ln w="12700">
              <a:solidFill>
                <a:srgbClr val="0000FF"/>
              </a:solidFill>
              <a:tailEnd type="none"/>
            </a:ln>
          </p:spPr>
          <p:style>
            <a:lnRef idx="1">
              <a:schemeClr val="dk1"/>
            </a:lnRef>
            <a:fillRef idx="0">
              <a:schemeClr val="dk1"/>
            </a:fillRef>
            <a:effectRef idx="0">
              <a:schemeClr val="dk1"/>
            </a:effectRef>
            <a:fontRef idx="minor">
              <a:schemeClr val="tx1"/>
            </a:fontRef>
          </p:style>
        </p:cxnSp>
        <p:cxnSp>
          <p:nvCxnSpPr>
            <p:cNvPr id="129" name="Straight Arrow Connector 128">
              <a:extLst>
                <a:ext uri="{FF2B5EF4-FFF2-40B4-BE49-F238E27FC236}">
                  <a16:creationId xmlns:a16="http://schemas.microsoft.com/office/drawing/2014/main" id="{7C4BB5A7-D959-88A4-67AF-EED34B9F2C44}"/>
                </a:ext>
              </a:extLst>
            </p:cNvPr>
            <p:cNvCxnSpPr>
              <a:cxnSpLocks/>
            </p:cNvCxnSpPr>
            <p:nvPr/>
          </p:nvCxnSpPr>
          <p:spPr>
            <a:xfrm flipV="1">
              <a:off x="6948865" y="1355295"/>
              <a:ext cx="0" cy="252120"/>
            </a:xfrm>
            <a:prstGeom prst="straightConnector1">
              <a:avLst/>
            </a:prstGeom>
            <a:ln w="12700">
              <a:solidFill>
                <a:srgbClr val="E600B5"/>
              </a:solidFill>
              <a:tailEnd type="none"/>
            </a:ln>
          </p:spPr>
          <p:style>
            <a:lnRef idx="1">
              <a:schemeClr val="dk1"/>
            </a:lnRef>
            <a:fillRef idx="0">
              <a:schemeClr val="dk1"/>
            </a:fillRef>
            <a:effectRef idx="0">
              <a:schemeClr val="dk1"/>
            </a:effectRef>
            <a:fontRef idx="minor">
              <a:schemeClr val="tx1"/>
            </a:fontRef>
          </p:style>
        </p:cxnSp>
      </p:grpSp>
      <p:cxnSp>
        <p:nvCxnSpPr>
          <p:cNvPr id="135" name="Straight Connector 134">
            <a:extLst>
              <a:ext uri="{FF2B5EF4-FFF2-40B4-BE49-F238E27FC236}">
                <a16:creationId xmlns:a16="http://schemas.microsoft.com/office/drawing/2014/main" id="{3FB0589D-6826-4AC2-5226-B8416905484C}"/>
              </a:ext>
            </a:extLst>
          </p:cNvPr>
          <p:cNvCxnSpPr>
            <a:cxnSpLocks/>
          </p:cNvCxnSpPr>
          <p:nvPr/>
        </p:nvCxnSpPr>
        <p:spPr>
          <a:xfrm>
            <a:off x="7754166" y="3238243"/>
            <a:ext cx="3880800" cy="0"/>
          </a:xfrm>
          <a:prstGeom prst="line">
            <a:avLst/>
          </a:prstGeom>
          <a:ln w="50800">
            <a:solidFill>
              <a:srgbClr val="FF99CC"/>
            </a:solidFill>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sp>
        <p:nvSpPr>
          <p:cNvPr id="147" name="TextBox 146">
            <a:extLst>
              <a:ext uri="{FF2B5EF4-FFF2-40B4-BE49-F238E27FC236}">
                <a16:creationId xmlns:a16="http://schemas.microsoft.com/office/drawing/2014/main" id="{03EDE2B2-ACA3-02D6-4D24-C2A406374148}"/>
              </a:ext>
            </a:extLst>
          </p:cNvPr>
          <p:cNvSpPr txBox="1"/>
          <p:nvPr/>
        </p:nvSpPr>
        <p:spPr>
          <a:xfrm>
            <a:off x="5996279" y="1509840"/>
            <a:ext cx="835892" cy="338554"/>
          </a:xfrm>
          <a:prstGeom prst="rect">
            <a:avLst/>
          </a:prstGeom>
          <a:noFill/>
          <a:effectLst/>
        </p:spPr>
        <p:txBody>
          <a:bodyPr wrap="square" rtlCol="0" anchor="ctr">
            <a:spAutoFit/>
          </a:bodyPr>
          <a:lstStyle>
            <a:defPPr>
              <a:defRPr lang="en-US"/>
            </a:defPPr>
            <a:lvl1pPr algn="ctr">
              <a:defRPr sz="1600" b="1">
                <a:latin typeface="+mj-lt"/>
                <a:ea typeface="Verdana" panose="020B0604030504040204" pitchFamily="34" charset="0"/>
                <a:cs typeface="Tahoma" panose="020B0604030504040204" pitchFamily="34" charset="0"/>
              </a:defRPr>
            </a:lvl1pPr>
          </a:lstStyle>
          <a:p>
            <a:r>
              <a:rPr lang="en-US"/>
              <a:t>Si-PIC</a:t>
            </a:r>
            <a:endParaRPr lang="en-US" dirty="0"/>
          </a:p>
        </p:txBody>
      </p:sp>
      <p:pic>
        <p:nvPicPr>
          <p:cNvPr id="166" name="Picture 165" descr="Radiation Free Living | The Natural Medicine Practice">
            <a:extLst>
              <a:ext uri="{FF2B5EF4-FFF2-40B4-BE49-F238E27FC236}">
                <a16:creationId xmlns:a16="http://schemas.microsoft.com/office/drawing/2014/main" id="{8CDD862D-79C7-0816-AD0B-C36219F4A2BE}"/>
              </a:ext>
            </a:extLst>
          </p:cNvPr>
          <p:cNvPicPr>
            <a:picLocks noChangeAspect="1"/>
          </p:cNvPicPr>
          <p:nvPr/>
        </p:nvPicPr>
        <p:blipFill>
          <a:blip r:embed="rId11"/>
          <a:srcRect/>
          <a:stretch>
            <a:fillRect/>
          </a:stretch>
        </p:blipFill>
        <p:spPr>
          <a:xfrm>
            <a:off x="3913508" y="6125675"/>
            <a:ext cx="548318" cy="545587"/>
          </a:xfrm>
          <a:prstGeom prst="rect">
            <a:avLst/>
          </a:prstGeom>
          <a:noFill/>
          <a:ln cap="flat">
            <a:noFill/>
          </a:ln>
        </p:spPr>
      </p:pic>
      <p:grpSp>
        <p:nvGrpSpPr>
          <p:cNvPr id="170" name="Group 169">
            <a:extLst>
              <a:ext uri="{FF2B5EF4-FFF2-40B4-BE49-F238E27FC236}">
                <a16:creationId xmlns:a16="http://schemas.microsoft.com/office/drawing/2014/main" id="{4C72122C-5080-F003-936C-D2BB1D9797CB}"/>
              </a:ext>
            </a:extLst>
          </p:cNvPr>
          <p:cNvGrpSpPr/>
          <p:nvPr/>
        </p:nvGrpSpPr>
        <p:grpSpPr>
          <a:xfrm>
            <a:off x="6230872" y="6071586"/>
            <a:ext cx="653763" cy="653763"/>
            <a:chOff x="8335211" y="4502398"/>
            <a:chExt cx="653763" cy="653763"/>
          </a:xfrm>
        </p:grpSpPr>
        <p:sp>
          <p:nvSpPr>
            <p:cNvPr id="171" name="Oval 170">
              <a:extLst>
                <a:ext uri="{FF2B5EF4-FFF2-40B4-BE49-F238E27FC236}">
                  <a16:creationId xmlns:a16="http://schemas.microsoft.com/office/drawing/2014/main" id="{E0D2710C-6930-4979-D70F-7305A5459392}"/>
                </a:ext>
              </a:extLst>
            </p:cNvPr>
            <p:cNvSpPr/>
            <p:nvPr/>
          </p:nvSpPr>
          <p:spPr>
            <a:xfrm>
              <a:off x="8474132" y="4761475"/>
              <a:ext cx="375919" cy="311944"/>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2" name="Graphic 171" descr="Radioactive with solid fill">
              <a:extLst>
                <a:ext uri="{FF2B5EF4-FFF2-40B4-BE49-F238E27FC236}">
                  <a16:creationId xmlns:a16="http://schemas.microsoft.com/office/drawing/2014/main" id="{9E8021E6-A121-E67B-8466-CD800853BB3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8335211" y="4502398"/>
              <a:ext cx="653763" cy="653763"/>
            </a:xfrm>
            <a:prstGeom prst="rect">
              <a:avLst/>
            </a:prstGeom>
          </p:spPr>
        </p:pic>
      </p:grpSp>
      <p:sp>
        <p:nvSpPr>
          <p:cNvPr id="173" name="TextBox 172">
            <a:extLst>
              <a:ext uri="{FF2B5EF4-FFF2-40B4-BE49-F238E27FC236}">
                <a16:creationId xmlns:a16="http://schemas.microsoft.com/office/drawing/2014/main" id="{022A031D-B7F2-52FD-B0A5-C1A20B0611FE}"/>
              </a:ext>
            </a:extLst>
          </p:cNvPr>
          <p:cNvSpPr txBox="1"/>
          <p:nvPr/>
        </p:nvSpPr>
        <p:spPr>
          <a:xfrm>
            <a:off x="1679368" y="4193328"/>
            <a:ext cx="407898" cy="307777"/>
          </a:xfrm>
          <a:prstGeom prst="rect">
            <a:avLst/>
          </a:prstGeom>
          <a:solidFill>
            <a:schemeClr val="bg1">
              <a:lumMod val="85000"/>
            </a:schemeClr>
          </a:solidFill>
          <a:ln w="19050">
            <a:solidFill>
              <a:srgbClr val="FF0000"/>
            </a:solidFill>
          </a:ln>
          <a:scene3d>
            <a:camera prst="orthographicFront"/>
            <a:lightRig rig="threePt" dir="t"/>
          </a:scene3d>
          <a:sp3d>
            <a:bevelT w="38100" h="38100"/>
            <a:bevelB w="38100" h="38100"/>
          </a:sp3d>
        </p:spPr>
        <p:txBody>
          <a:bodyPr wrap="square" rtlCol="0">
            <a:spAutoFit/>
          </a:bodyPr>
          <a:lstStyle/>
          <a:p>
            <a:pPr algn="ctr"/>
            <a:r>
              <a:rPr lang="en-US" sz="1400" dirty="0">
                <a:latin typeface="Arial" panose="020B0604020202020204" pitchFamily="34" charset="0"/>
                <a:cs typeface="Arial" panose="020B0604020202020204" pitchFamily="34" charset="0"/>
              </a:rPr>
              <a:t>Rx</a:t>
            </a:r>
            <a:endParaRPr lang="en-GB" sz="1400" dirty="0">
              <a:latin typeface="Arial" panose="020B0604020202020204" pitchFamily="34" charset="0"/>
              <a:cs typeface="Arial" panose="020B0604020202020204" pitchFamily="34" charset="0"/>
            </a:endParaRPr>
          </a:p>
        </p:txBody>
      </p:sp>
      <p:sp>
        <p:nvSpPr>
          <p:cNvPr id="174" name="TextBox 173">
            <a:extLst>
              <a:ext uri="{FF2B5EF4-FFF2-40B4-BE49-F238E27FC236}">
                <a16:creationId xmlns:a16="http://schemas.microsoft.com/office/drawing/2014/main" id="{47CD0873-91D2-A545-35C0-4BBEE982783A}"/>
              </a:ext>
            </a:extLst>
          </p:cNvPr>
          <p:cNvSpPr txBox="1"/>
          <p:nvPr/>
        </p:nvSpPr>
        <p:spPr>
          <a:xfrm>
            <a:off x="1679369" y="4682862"/>
            <a:ext cx="407897" cy="307777"/>
          </a:xfrm>
          <a:prstGeom prst="rect">
            <a:avLst/>
          </a:prstGeom>
          <a:solidFill>
            <a:schemeClr val="bg1">
              <a:lumMod val="85000"/>
            </a:schemeClr>
          </a:solidFill>
          <a:ln w="19050">
            <a:solidFill>
              <a:srgbClr val="00D25F"/>
            </a:solidFill>
          </a:ln>
          <a:scene3d>
            <a:camera prst="orthographicFront"/>
            <a:lightRig rig="threePt" dir="t"/>
          </a:scene3d>
          <a:sp3d>
            <a:bevelT w="38100" h="38100"/>
            <a:bevelB w="38100" h="38100"/>
          </a:sp3d>
        </p:spPr>
        <p:txBody>
          <a:bodyPr wrap="square" rtlCol="0">
            <a:spAutoFit/>
          </a:bodyPr>
          <a:lstStyle/>
          <a:p>
            <a:pPr algn="ctr"/>
            <a:r>
              <a:rPr lang="en-US" sz="1400" dirty="0">
                <a:latin typeface="Arial" panose="020B0604020202020204" pitchFamily="34" charset="0"/>
                <a:cs typeface="Arial" panose="020B0604020202020204" pitchFamily="34" charset="0"/>
              </a:rPr>
              <a:t>Rx</a:t>
            </a:r>
            <a:endParaRPr lang="en-GB" sz="1400" dirty="0">
              <a:latin typeface="Arial" panose="020B0604020202020204" pitchFamily="34" charset="0"/>
              <a:cs typeface="Arial" panose="020B0604020202020204" pitchFamily="34" charset="0"/>
            </a:endParaRPr>
          </a:p>
        </p:txBody>
      </p:sp>
      <p:sp>
        <p:nvSpPr>
          <p:cNvPr id="175" name="TextBox 174">
            <a:extLst>
              <a:ext uri="{FF2B5EF4-FFF2-40B4-BE49-F238E27FC236}">
                <a16:creationId xmlns:a16="http://schemas.microsoft.com/office/drawing/2014/main" id="{60E2E2B6-7C17-684C-1A6E-469F8BA01644}"/>
              </a:ext>
            </a:extLst>
          </p:cNvPr>
          <p:cNvSpPr txBox="1"/>
          <p:nvPr/>
        </p:nvSpPr>
        <p:spPr>
          <a:xfrm>
            <a:off x="1679369" y="5172399"/>
            <a:ext cx="406015" cy="307777"/>
          </a:xfrm>
          <a:prstGeom prst="rect">
            <a:avLst/>
          </a:prstGeom>
          <a:solidFill>
            <a:schemeClr val="bg1">
              <a:lumMod val="85000"/>
            </a:schemeClr>
          </a:solidFill>
          <a:ln w="19050">
            <a:solidFill>
              <a:srgbClr val="003DBE"/>
            </a:solidFill>
          </a:ln>
          <a:scene3d>
            <a:camera prst="orthographicFront"/>
            <a:lightRig rig="threePt" dir="t"/>
          </a:scene3d>
          <a:sp3d>
            <a:bevelT w="38100" h="38100"/>
            <a:bevelB w="38100" h="38100"/>
          </a:sp3d>
        </p:spPr>
        <p:txBody>
          <a:bodyPr wrap="square" rtlCol="0">
            <a:spAutoFit/>
          </a:bodyPr>
          <a:lstStyle/>
          <a:p>
            <a:pPr algn="ctr"/>
            <a:r>
              <a:rPr lang="en-US" sz="1400" dirty="0">
                <a:latin typeface="Arial" panose="020B0604020202020204" pitchFamily="34" charset="0"/>
                <a:cs typeface="Arial" panose="020B0604020202020204" pitchFamily="34" charset="0"/>
              </a:rPr>
              <a:t>Rx</a:t>
            </a:r>
            <a:endParaRPr lang="en-GB" sz="1400" dirty="0">
              <a:latin typeface="Arial" panose="020B0604020202020204" pitchFamily="34" charset="0"/>
              <a:cs typeface="Arial" panose="020B0604020202020204" pitchFamily="34" charset="0"/>
            </a:endParaRPr>
          </a:p>
        </p:txBody>
      </p:sp>
      <p:sp>
        <p:nvSpPr>
          <p:cNvPr id="176" name="TextBox 175">
            <a:extLst>
              <a:ext uri="{FF2B5EF4-FFF2-40B4-BE49-F238E27FC236}">
                <a16:creationId xmlns:a16="http://schemas.microsoft.com/office/drawing/2014/main" id="{C4F1A8B0-F1FB-F8FC-6DA7-AB79DCEE102E}"/>
              </a:ext>
            </a:extLst>
          </p:cNvPr>
          <p:cNvSpPr txBox="1"/>
          <p:nvPr/>
        </p:nvSpPr>
        <p:spPr>
          <a:xfrm>
            <a:off x="1679369" y="5656100"/>
            <a:ext cx="406014" cy="307777"/>
          </a:xfrm>
          <a:prstGeom prst="rect">
            <a:avLst/>
          </a:prstGeom>
          <a:solidFill>
            <a:schemeClr val="bg1">
              <a:lumMod val="85000"/>
            </a:schemeClr>
          </a:solidFill>
          <a:ln w="19050">
            <a:solidFill>
              <a:srgbClr val="FF00D7"/>
            </a:solidFill>
          </a:ln>
          <a:scene3d>
            <a:camera prst="orthographicFront"/>
            <a:lightRig rig="threePt" dir="t"/>
          </a:scene3d>
          <a:sp3d>
            <a:bevelT w="38100" h="38100"/>
            <a:bevelB w="38100" h="38100"/>
          </a:sp3d>
        </p:spPr>
        <p:txBody>
          <a:bodyPr wrap="square" rtlCol="0">
            <a:spAutoFit/>
          </a:bodyPr>
          <a:lstStyle/>
          <a:p>
            <a:pPr algn="ctr"/>
            <a:r>
              <a:rPr lang="en-US" sz="1400" dirty="0">
                <a:latin typeface="Arial" panose="020B0604020202020204" pitchFamily="34" charset="0"/>
                <a:cs typeface="Arial" panose="020B0604020202020204" pitchFamily="34" charset="0"/>
              </a:rPr>
              <a:t>Rx</a:t>
            </a:r>
            <a:endParaRPr lang="en-GB" sz="1400" dirty="0">
              <a:latin typeface="Arial" panose="020B0604020202020204" pitchFamily="34" charset="0"/>
              <a:cs typeface="Arial" panose="020B0604020202020204" pitchFamily="34" charset="0"/>
            </a:endParaRPr>
          </a:p>
        </p:txBody>
      </p:sp>
      <p:sp>
        <p:nvSpPr>
          <p:cNvPr id="180" name="TextBox 179">
            <a:extLst>
              <a:ext uri="{FF2B5EF4-FFF2-40B4-BE49-F238E27FC236}">
                <a16:creationId xmlns:a16="http://schemas.microsoft.com/office/drawing/2014/main" id="{F96F39FB-00B6-744C-DF65-A82CC47AE314}"/>
              </a:ext>
            </a:extLst>
          </p:cNvPr>
          <p:cNvSpPr txBox="1"/>
          <p:nvPr/>
        </p:nvSpPr>
        <p:spPr>
          <a:xfrm>
            <a:off x="282619" y="4522680"/>
            <a:ext cx="1305627" cy="1107996"/>
          </a:xfrm>
          <a:prstGeom prst="rect">
            <a:avLst/>
          </a:prstGeom>
          <a:solidFill>
            <a:schemeClr val="bg1">
              <a:lumMod val="85000"/>
            </a:schemeClr>
          </a:solidFill>
        </p:spPr>
        <p:txBody>
          <a:bodyPr wrap="square" rtlCol="0" anchor="ctr">
            <a:spAutoFit/>
          </a:bodyPr>
          <a:lstStyle/>
          <a:p>
            <a:pPr algn="ctr"/>
            <a:r>
              <a:rPr lang="en-US" sz="1600" b="1" dirty="0">
                <a:latin typeface="+mj-lt"/>
                <a:cs typeface="Times New Roman" panose="02020603050405020304" pitchFamily="18" charset="0"/>
              </a:rPr>
              <a:t>Commercial</a:t>
            </a:r>
          </a:p>
          <a:p>
            <a:pPr algn="ctr"/>
            <a:r>
              <a:rPr lang="en-US" sz="1600" b="1" dirty="0">
                <a:latin typeface="+mj-lt"/>
                <a:cs typeface="Times New Roman" panose="02020603050405020304" pitchFamily="18" charset="0"/>
              </a:rPr>
              <a:t>off-the-shelf</a:t>
            </a:r>
          </a:p>
          <a:p>
            <a:pPr algn="ctr"/>
            <a:r>
              <a:rPr lang="en-US" sz="1600" b="1" dirty="0">
                <a:latin typeface="+mj-lt"/>
                <a:cs typeface="Times New Roman" panose="02020603050405020304" pitchFamily="18" charset="0"/>
              </a:rPr>
              <a:t>components,</a:t>
            </a:r>
          </a:p>
          <a:p>
            <a:pPr algn="ctr"/>
            <a:r>
              <a:rPr lang="en-US" sz="1600" b="1" dirty="0">
                <a:latin typeface="+mj-lt"/>
                <a:cs typeface="Times New Roman" panose="02020603050405020304" pitchFamily="18" charset="0"/>
              </a:rPr>
              <a:t>FPGAs, etc.</a:t>
            </a:r>
            <a:endParaRPr lang="en-GB" sz="1600" b="1" dirty="0">
              <a:latin typeface="+mj-lt"/>
              <a:cs typeface="Times New Roman" panose="02020603050405020304" pitchFamily="18" charset="0"/>
            </a:endParaRPr>
          </a:p>
        </p:txBody>
      </p:sp>
      <p:sp>
        <p:nvSpPr>
          <p:cNvPr id="186" name="TextBox 185">
            <a:extLst>
              <a:ext uri="{FF2B5EF4-FFF2-40B4-BE49-F238E27FC236}">
                <a16:creationId xmlns:a16="http://schemas.microsoft.com/office/drawing/2014/main" id="{F187B885-E4E3-84CF-D264-0FA84E90734D}"/>
              </a:ext>
            </a:extLst>
          </p:cNvPr>
          <p:cNvSpPr txBox="1"/>
          <p:nvPr/>
        </p:nvSpPr>
        <p:spPr>
          <a:xfrm>
            <a:off x="8064500" y="4218942"/>
            <a:ext cx="1587440" cy="923330"/>
          </a:xfrm>
          <a:prstGeom prst="rect">
            <a:avLst/>
          </a:prstGeom>
          <a:noFill/>
          <a:ln>
            <a:solidFill>
              <a:schemeClr val="tx1"/>
            </a:solidFill>
          </a:ln>
          <a:effectLst/>
        </p:spPr>
        <p:txBody>
          <a:bodyPr wrap="square" rtlCol="0" anchor="ctr">
            <a:spAutoFit/>
          </a:bodyPr>
          <a:lstStyle>
            <a:defPPr>
              <a:defRPr lang="en-US"/>
            </a:defPPr>
            <a:lvl1pPr>
              <a:defRPr>
                <a:solidFill>
                  <a:srgbClr val="0033A0"/>
                </a:solidFill>
                <a:latin typeface="Optima" pitchFamily="2" charset="0"/>
                <a:cs typeface="Arial" panose="020B0604020202020204" pitchFamily="34" charset="0"/>
              </a:defRPr>
            </a:lvl1pPr>
          </a:lstStyle>
          <a:p>
            <a:pPr algn="ctr"/>
            <a:r>
              <a:rPr lang="en-US" b="1" dirty="0">
                <a:solidFill>
                  <a:schemeClr val="tx1"/>
                </a:solidFill>
              </a:rPr>
              <a:t>Mirco-Ring Modulators (RM)</a:t>
            </a:r>
          </a:p>
        </p:txBody>
      </p:sp>
      <p:sp>
        <p:nvSpPr>
          <p:cNvPr id="187" name="TextBox 186">
            <a:extLst>
              <a:ext uri="{FF2B5EF4-FFF2-40B4-BE49-F238E27FC236}">
                <a16:creationId xmlns:a16="http://schemas.microsoft.com/office/drawing/2014/main" id="{561EFA9E-4F45-105D-5517-459A7BA8346C}"/>
              </a:ext>
            </a:extLst>
          </p:cNvPr>
          <p:cNvSpPr txBox="1"/>
          <p:nvPr/>
        </p:nvSpPr>
        <p:spPr>
          <a:xfrm>
            <a:off x="10047526" y="4489817"/>
            <a:ext cx="1587440" cy="369332"/>
          </a:xfrm>
          <a:prstGeom prst="rect">
            <a:avLst/>
          </a:prstGeom>
          <a:noFill/>
          <a:ln>
            <a:solidFill>
              <a:schemeClr val="tx1"/>
            </a:solidFill>
          </a:ln>
          <a:effectLst/>
        </p:spPr>
        <p:txBody>
          <a:bodyPr wrap="square" rtlCol="0" anchor="ctr">
            <a:spAutoFit/>
          </a:bodyPr>
          <a:lstStyle>
            <a:defPPr>
              <a:defRPr lang="en-US"/>
            </a:defPPr>
            <a:lvl1pPr>
              <a:defRPr>
                <a:solidFill>
                  <a:srgbClr val="0033A0"/>
                </a:solidFill>
                <a:latin typeface="Optima" pitchFamily="2" charset="0"/>
                <a:cs typeface="Arial" panose="020B0604020202020204" pitchFamily="34" charset="0"/>
              </a:defRPr>
            </a:lvl1pPr>
          </a:lstStyle>
          <a:p>
            <a:pPr algn="ctr"/>
            <a:r>
              <a:rPr lang="en-US" b="1" dirty="0">
                <a:solidFill>
                  <a:schemeClr val="tx1"/>
                </a:solidFill>
              </a:rPr>
              <a:t>Waveguides</a:t>
            </a:r>
          </a:p>
        </p:txBody>
      </p:sp>
      <p:sp>
        <p:nvSpPr>
          <p:cNvPr id="188" name="TextBox 187">
            <a:extLst>
              <a:ext uri="{FF2B5EF4-FFF2-40B4-BE49-F238E27FC236}">
                <a16:creationId xmlns:a16="http://schemas.microsoft.com/office/drawing/2014/main" id="{0F5C8213-5B71-34CF-CA89-ACEF9D10D9ED}"/>
              </a:ext>
            </a:extLst>
          </p:cNvPr>
          <p:cNvSpPr txBox="1"/>
          <p:nvPr/>
        </p:nvSpPr>
        <p:spPr>
          <a:xfrm>
            <a:off x="8469445" y="5404953"/>
            <a:ext cx="2794800" cy="923330"/>
          </a:xfrm>
          <a:prstGeom prst="rect">
            <a:avLst/>
          </a:prstGeom>
          <a:noFill/>
          <a:effectLst/>
        </p:spPr>
        <p:txBody>
          <a:bodyPr wrap="square" rtlCol="0" anchor="ctr">
            <a:spAutoFit/>
          </a:bodyPr>
          <a:lstStyle>
            <a:defPPr>
              <a:defRPr lang="en-US"/>
            </a:defPPr>
            <a:lvl1pPr>
              <a:defRPr>
                <a:solidFill>
                  <a:srgbClr val="0033A0"/>
                </a:solidFill>
                <a:latin typeface="Optima" pitchFamily="2" charset="0"/>
                <a:cs typeface="Arial" panose="020B0604020202020204" pitchFamily="34" charset="0"/>
              </a:defRPr>
            </a:lvl1pPr>
          </a:lstStyle>
          <a:p>
            <a:pPr algn="ctr"/>
            <a:r>
              <a:rPr lang="en-US" dirty="0">
                <a:solidFill>
                  <a:schemeClr val="tx1"/>
                </a:solidFill>
              </a:rPr>
              <a:t>two of the main photonic components exposed to radiation !</a:t>
            </a:r>
          </a:p>
        </p:txBody>
      </p:sp>
      <p:cxnSp>
        <p:nvCxnSpPr>
          <p:cNvPr id="190" name="Straight Arrow Connector 189">
            <a:extLst>
              <a:ext uri="{FF2B5EF4-FFF2-40B4-BE49-F238E27FC236}">
                <a16:creationId xmlns:a16="http://schemas.microsoft.com/office/drawing/2014/main" id="{50C6DB5A-D45F-9406-B05A-CA85A6431323}"/>
              </a:ext>
            </a:extLst>
          </p:cNvPr>
          <p:cNvCxnSpPr/>
          <p:nvPr/>
        </p:nvCxnSpPr>
        <p:spPr>
          <a:xfrm flipV="1">
            <a:off x="8858220" y="2399234"/>
            <a:ext cx="384840" cy="1819708"/>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91" name="Straight Arrow Connector 190">
            <a:extLst>
              <a:ext uri="{FF2B5EF4-FFF2-40B4-BE49-F238E27FC236}">
                <a16:creationId xmlns:a16="http://schemas.microsoft.com/office/drawing/2014/main" id="{15A6D18B-020D-FCB0-56AA-8CFF74D4751A}"/>
              </a:ext>
            </a:extLst>
          </p:cNvPr>
          <p:cNvCxnSpPr>
            <a:cxnSpLocks/>
          </p:cNvCxnSpPr>
          <p:nvPr/>
        </p:nvCxnSpPr>
        <p:spPr>
          <a:xfrm flipH="1" flipV="1">
            <a:off x="10193041" y="3321926"/>
            <a:ext cx="596440" cy="1053486"/>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94" name="Straight Arrow Connector 193">
            <a:extLst>
              <a:ext uri="{FF2B5EF4-FFF2-40B4-BE49-F238E27FC236}">
                <a16:creationId xmlns:a16="http://schemas.microsoft.com/office/drawing/2014/main" id="{3717497D-0AAC-220B-4FDF-0281A3C07D38}"/>
              </a:ext>
            </a:extLst>
          </p:cNvPr>
          <p:cNvCxnSpPr/>
          <p:nvPr/>
        </p:nvCxnSpPr>
        <p:spPr>
          <a:xfrm>
            <a:off x="3077522" y="2539496"/>
            <a:ext cx="583223" cy="0"/>
          </a:xfrm>
          <a:prstGeom prst="straightConnector1">
            <a:avLst/>
          </a:prstGeom>
          <a:ln w="38100">
            <a:gradFill flip="none" rotWithShape="1">
              <a:gsLst>
                <a:gs pos="0">
                  <a:srgbClr val="E74B30"/>
                </a:gs>
                <a:gs pos="33000">
                  <a:srgbClr val="00B050"/>
                </a:gs>
                <a:gs pos="66000">
                  <a:srgbClr val="0033A0"/>
                </a:gs>
                <a:gs pos="100000">
                  <a:srgbClr val="E600B5"/>
                </a:gs>
              </a:gsLst>
              <a:lin ang="0" scaled="1"/>
              <a:tileRect/>
            </a:gradFill>
            <a:tailEnd type="triangle"/>
          </a:ln>
        </p:spPr>
        <p:style>
          <a:lnRef idx="1">
            <a:schemeClr val="dk1"/>
          </a:lnRef>
          <a:fillRef idx="0">
            <a:schemeClr val="dk1"/>
          </a:fillRef>
          <a:effectRef idx="0">
            <a:schemeClr val="dk1"/>
          </a:effectRef>
          <a:fontRef idx="minor">
            <a:schemeClr val="tx1"/>
          </a:fontRef>
        </p:style>
      </p:cxnSp>
      <p:sp>
        <p:nvSpPr>
          <p:cNvPr id="196" name="TextBox 195">
            <a:extLst>
              <a:ext uri="{FF2B5EF4-FFF2-40B4-BE49-F238E27FC236}">
                <a16:creationId xmlns:a16="http://schemas.microsoft.com/office/drawing/2014/main" id="{90A87513-394B-CEEA-0531-FD606E676BDE}"/>
              </a:ext>
            </a:extLst>
          </p:cNvPr>
          <p:cNvSpPr txBox="1"/>
          <p:nvPr/>
        </p:nvSpPr>
        <p:spPr>
          <a:xfrm>
            <a:off x="5287490" y="3452450"/>
            <a:ext cx="872823" cy="738664"/>
          </a:xfrm>
          <a:prstGeom prst="rect">
            <a:avLst/>
          </a:prstGeom>
          <a:noFill/>
          <a:effectLst/>
        </p:spPr>
        <p:txBody>
          <a:bodyPr wrap="square" rtlCol="0" anchor="ctr">
            <a:spAutoFit/>
          </a:bodyPr>
          <a:lstStyle/>
          <a:p>
            <a:pPr algn="ctr"/>
            <a:r>
              <a:rPr lang="en-US" sz="1400" dirty="0">
                <a:latin typeface="+mj-lt"/>
                <a:ea typeface="Verdana" panose="020B0604030504040204" pitchFamily="34" charset="0"/>
                <a:cs typeface="Tahoma" panose="020B0604030504040204" pitchFamily="34" charset="0"/>
              </a:rPr>
              <a:t>fiber array unit</a:t>
            </a:r>
          </a:p>
        </p:txBody>
      </p:sp>
      <p:sp>
        <p:nvSpPr>
          <p:cNvPr id="3" name="TextBox 2">
            <a:extLst>
              <a:ext uri="{FF2B5EF4-FFF2-40B4-BE49-F238E27FC236}">
                <a16:creationId xmlns:a16="http://schemas.microsoft.com/office/drawing/2014/main" id="{7C97A7A0-8A9A-F50E-40DA-7600FD77155C}"/>
              </a:ext>
            </a:extLst>
          </p:cNvPr>
          <p:cNvSpPr txBox="1"/>
          <p:nvPr/>
        </p:nvSpPr>
        <p:spPr>
          <a:xfrm>
            <a:off x="3099595" y="2058525"/>
            <a:ext cx="1986323" cy="338554"/>
          </a:xfrm>
          <a:prstGeom prst="rect">
            <a:avLst/>
          </a:prstGeom>
          <a:noFill/>
          <a:effectLst/>
        </p:spPr>
        <p:txBody>
          <a:bodyPr wrap="square" rtlCol="0" anchor="ctr">
            <a:spAutoFit/>
          </a:bodyPr>
          <a:lstStyle/>
          <a:p>
            <a:pPr algn="ctr"/>
            <a:r>
              <a:rPr lang="en-US" sz="1600" dirty="0">
                <a:latin typeface="+mj-lt"/>
                <a:ea typeface="Verdana" panose="020B0604030504040204" pitchFamily="34" charset="0"/>
                <a:cs typeface="Tahoma" panose="020B0604030504040204" pitchFamily="34" charset="0"/>
              </a:rPr>
              <a:t>unmodulated light</a:t>
            </a:r>
          </a:p>
        </p:txBody>
      </p:sp>
      <p:cxnSp>
        <p:nvCxnSpPr>
          <p:cNvPr id="7" name="Straight Connector 6">
            <a:extLst>
              <a:ext uri="{FF2B5EF4-FFF2-40B4-BE49-F238E27FC236}">
                <a16:creationId xmlns:a16="http://schemas.microsoft.com/office/drawing/2014/main" id="{359FBECC-FD4B-2DF1-1DAC-5F7C163224B7}"/>
              </a:ext>
            </a:extLst>
          </p:cNvPr>
          <p:cNvCxnSpPr>
            <a:cxnSpLocks/>
          </p:cNvCxnSpPr>
          <p:nvPr/>
        </p:nvCxnSpPr>
        <p:spPr>
          <a:xfrm>
            <a:off x="5084398" y="2452372"/>
            <a:ext cx="429692" cy="2157"/>
          </a:xfrm>
          <a:prstGeom prst="line">
            <a:avLst/>
          </a:prstGeom>
          <a:ln w="50800">
            <a:solidFill>
              <a:srgbClr val="FCEE6C"/>
            </a:solidFill>
          </a:ln>
          <a:scene3d>
            <a:camera prst="orthographicFront"/>
            <a:lightRig rig="sunrise" dir="t"/>
          </a:scene3d>
          <a:sp3d prstMaterial="softEdge">
            <a:bevelT w="12700" h="38100"/>
            <a:bevelB w="6350" h="38100"/>
          </a:sp3d>
        </p:spPr>
        <p:style>
          <a:lnRef idx="2">
            <a:schemeClr val="accent1"/>
          </a:lnRef>
          <a:fillRef idx="0">
            <a:schemeClr val="accent1"/>
          </a:fillRef>
          <a:effectRef idx="1">
            <a:schemeClr val="accent1"/>
          </a:effectRef>
          <a:fontRef idx="minor">
            <a:schemeClr val="tx1"/>
          </a:fontRef>
        </p:style>
      </p:cxnSp>
      <p:grpSp>
        <p:nvGrpSpPr>
          <p:cNvPr id="6" name="Group 5">
            <a:extLst>
              <a:ext uri="{FF2B5EF4-FFF2-40B4-BE49-F238E27FC236}">
                <a16:creationId xmlns:a16="http://schemas.microsoft.com/office/drawing/2014/main" id="{277CEBF2-C208-F363-C8A8-C42FA32C91EF}"/>
              </a:ext>
            </a:extLst>
          </p:cNvPr>
          <p:cNvGrpSpPr/>
          <p:nvPr/>
        </p:nvGrpSpPr>
        <p:grpSpPr>
          <a:xfrm>
            <a:off x="5468767" y="2118223"/>
            <a:ext cx="338554" cy="572623"/>
            <a:chOff x="5458951" y="2083645"/>
            <a:chExt cx="338554" cy="572623"/>
          </a:xfrm>
        </p:grpSpPr>
        <p:sp>
          <p:nvSpPr>
            <p:cNvPr id="34" name="Rectangle 33">
              <a:extLst>
                <a:ext uri="{FF2B5EF4-FFF2-40B4-BE49-F238E27FC236}">
                  <a16:creationId xmlns:a16="http://schemas.microsoft.com/office/drawing/2014/main" id="{80522EDF-66B8-1108-37D2-0CA27B15ECB1}"/>
                </a:ext>
              </a:extLst>
            </p:cNvPr>
            <p:cNvSpPr/>
            <p:nvPr/>
          </p:nvSpPr>
          <p:spPr>
            <a:xfrm>
              <a:off x="5487258" y="2099449"/>
              <a:ext cx="281940" cy="541019"/>
            </a:xfrm>
            <a:prstGeom prst="rect">
              <a:avLst/>
            </a:prstGeom>
            <a:solidFill>
              <a:schemeClr val="bg1">
                <a:lumMod val="65000"/>
              </a:schemeClr>
            </a:solidFill>
            <a:ln>
              <a:solidFill>
                <a:schemeClr val="tx1"/>
              </a:solidFill>
            </a:ln>
            <a:scene3d>
              <a:camera prst="orthographicFront">
                <a:rot lat="19199999" lon="0" rev="21300001"/>
              </a:camera>
              <a:lightRig rig="threePt" dir="t"/>
            </a:scene3d>
            <a:sp3d extrusionH="12700">
              <a:bevelT w="38100" h="19050"/>
              <a:bevelB w="127000" h="146050"/>
              <a:extrusionClr>
                <a:schemeClr val="tx1"/>
              </a:extrusionClr>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F6374963-68BB-179C-C94D-C4400B16A909}"/>
                </a:ext>
              </a:extLst>
            </p:cNvPr>
            <p:cNvSpPr txBox="1"/>
            <p:nvPr/>
          </p:nvSpPr>
          <p:spPr>
            <a:xfrm rot="5712893">
              <a:off x="5341916" y="2200680"/>
              <a:ext cx="572623" cy="338554"/>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FAU</a:t>
              </a:r>
            </a:p>
          </p:txBody>
        </p:sp>
      </p:grpSp>
      <p:sp>
        <p:nvSpPr>
          <p:cNvPr id="12" name="TextBox 11">
            <a:extLst>
              <a:ext uri="{FF2B5EF4-FFF2-40B4-BE49-F238E27FC236}">
                <a16:creationId xmlns:a16="http://schemas.microsoft.com/office/drawing/2014/main" id="{60EEAFE9-1E1A-1097-ED74-1F5E42B27E3F}"/>
              </a:ext>
            </a:extLst>
          </p:cNvPr>
          <p:cNvSpPr txBox="1"/>
          <p:nvPr/>
        </p:nvSpPr>
        <p:spPr>
          <a:xfrm>
            <a:off x="3337801" y="5076678"/>
            <a:ext cx="1509912" cy="338554"/>
          </a:xfrm>
          <a:prstGeom prst="rect">
            <a:avLst/>
          </a:prstGeom>
          <a:noFill/>
          <a:effectLst/>
        </p:spPr>
        <p:txBody>
          <a:bodyPr wrap="square" rtlCol="0" anchor="ctr">
            <a:spAutoFit/>
          </a:bodyPr>
          <a:lstStyle/>
          <a:p>
            <a:pPr algn="ctr"/>
            <a:r>
              <a:rPr lang="en-US" sz="1600" dirty="0">
                <a:latin typeface="+mj-lt"/>
                <a:ea typeface="Verdana" panose="020B0604030504040204" pitchFamily="34" charset="0"/>
                <a:cs typeface="Tahoma" panose="020B0604030504040204" pitchFamily="34" charset="0"/>
              </a:rPr>
              <a:t>modulated light</a:t>
            </a:r>
          </a:p>
        </p:txBody>
      </p:sp>
      <p:cxnSp>
        <p:nvCxnSpPr>
          <p:cNvPr id="13" name="Straight Arrow Connector 12">
            <a:extLst>
              <a:ext uri="{FF2B5EF4-FFF2-40B4-BE49-F238E27FC236}">
                <a16:creationId xmlns:a16="http://schemas.microsoft.com/office/drawing/2014/main" id="{185F38ED-4FC0-58D1-D11F-D7BDEDE5FD1D}"/>
              </a:ext>
            </a:extLst>
          </p:cNvPr>
          <p:cNvCxnSpPr>
            <a:cxnSpLocks/>
            <a:stCxn id="35" idx="3"/>
            <a:endCxn id="196" idx="0"/>
          </p:cNvCxnSpPr>
          <p:nvPr/>
        </p:nvCxnSpPr>
        <p:spPr>
          <a:xfrm>
            <a:off x="5612020" y="2689661"/>
            <a:ext cx="111882" cy="762789"/>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5BEBFECE-BEF1-80D3-28B4-B9D38C7451B5}"/>
              </a:ext>
            </a:extLst>
          </p:cNvPr>
          <p:cNvCxnSpPr/>
          <p:nvPr/>
        </p:nvCxnSpPr>
        <p:spPr>
          <a:xfrm>
            <a:off x="10841246" y="1442216"/>
            <a:ext cx="583223" cy="0"/>
          </a:xfrm>
          <a:prstGeom prst="straightConnector1">
            <a:avLst/>
          </a:prstGeom>
          <a:ln w="38100">
            <a:gradFill flip="none" rotWithShape="1">
              <a:gsLst>
                <a:gs pos="0">
                  <a:srgbClr val="E74B30"/>
                </a:gs>
                <a:gs pos="33000">
                  <a:srgbClr val="00B050"/>
                </a:gs>
                <a:gs pos="66000">
                  <a:srgbClr val="0033A0"/>
                </a:gs>
                <a:gs pos="100000">
                  <a:srgbClr val="E600B5"/>
                </a:gs>
              </a:gsLst>
              <a:lin ang="0" scaled="1"/>
              <a:tileRect/>
            </a:gradFill>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D199F03D-78C9-BB24-4E21-9B0A5051AF3A}"/>
              </a:ext>
            </a:extLst>
          </p:cNvPr>
          <p:cNvCxnSpPr>
            <a:cxnSpLocks/>
          </p:cNvCxnSpPr>
          <p:nvPr/>
        </p:nvCxnSpPr>
        <p:spPr>
          <a:xfrm rot="5400000">
            <a:off x="11490755" y="2425639"/>
            <a:ext cx="583223" cy="0"/>
          </a:xfrm>
          <a:prstGeom prst="straightConnector1">
            <a:avLst/>
          </a:prstGeom>
          <a:ln w="38100">
            <a:gradFill flip="none" rotWithShape="1">
              <a:gsLst>
                <a:gs pos="0">
                  <a:srgbClr val="E74B30"/>
                </a:gs>
                <a:gs pos="33000">
                  <a:srgbClr val="00B050"/>
                </a:gs>
                <a:gs pos="66000">
                  <a:srgbClr val="0033A0"/>
                </a:gs>
                <a:gs pos="100000">
                  <a:srgbClr val="E600B5"/>
                </a:gs>
              </a:gsLst>
              <a:lin ang="0" scaled="1"/>
              <a:tileRect/>
            </a:gradFill>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86A097FC-FA75-37CC-AC90-7E7ACD3A4ED7}"/>
              </a:ext>
            </a:extLst>
          </p:cNvPr>
          <p:cNvCxnSpPr>
            <a:cxnSpLocks/>
          </p:cNvCxnSpPr>
          <p:nvPr/>
        </p:nvCxnSpPr>
        <p:spPr>
          <a:xfrm rot="10800000">
            <a:off x="10789481" y="3392637"/>
            <a:ext cx="583223" cy="0"/>
          </a:xfrm>
          <a:prstGeom prst="straightConnector1">
            <a:avLst/>
          </a:prstGeom>
          <a:ln w="38100">
            <a:gradFill flip="none" rotWithShape="1">
              <a:gsLst>
                <a:gs pos="0">
                  <a:srgbClr val="E74B30"/>
                </a:gs>
                <a:gs pos="33000">
                  <a:srgbClr val="00B050"/>
                </a:gs>
                <a:gs pos="66000">
                  <a:srgbClr val="0033A0"/>
                </a:gs>
                <a:gs pos="100000">
                  <a:srgbClr val="E600B5"/>
                </a:gs>
              </a:gsLst>
              <a:lin ang="0" scaled="1"/>
              <a:tileRect/>
            </a:gra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30563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P spid="186" grpId="0" animBg="1"/>
      <p:bldP spid="187" grpId="0" animBg="1"/>
      <p:bldP spid="18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9969D1-C2B5-B71C-706F-09361F31E28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B2BD5F9-E447-50D6-2803-A9503F0DEBC9}"/>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TCAD simulation</a:t>
            </a:r>
            <a:endParaRPr lang="en-GB" sz="2400" b="1" dirty="0">
              <a:solidFill>
                <a:srgbClr val="0033A0"/>
              </a:solidFill>
              <a:latin typeface="Optima" pitchFamily="2" charset="0"/>
              <a:cs typeface="Arial" panose="020B0604020202020204" pitchFamily="34" charset="0"/>
            </a:endParaRPr>
          </a:p>
        </p:txBody>
      </p:sp>
      <p:pic>
        <p:nvPicPr>
          <p:cNvPr id="5" name="Picture 4">
            <a:extLst>
              <a:ext uri="{FF2B5EF4-FFF2-40B4-BE49-F238E27FC236}">
                <a16:creationId xmlns:a16="http://schemas.microsoft.com/office/drawing/2014/main" id="{809A23CB-AF1A-D4A1-5883-8E58F89A74FE}"/>
              </a:ext>
            </a:extLst>
          </p:cNvPr>
          <p:cNvPicPr>
            <a:picLocks noChangeAspect="1"/>
          </p:cNvPicPr>
          <p:nvPr/>
        </p:nvPicPr>
        <p:blipFill>
          <a:blip r:embed="rId2"/>
          <a:stretch>
            <a:fillRect/>
          </a:stretch>
        </p:blipFill>
        <p:spPr>
          <a:xfrm>
            <a:off x="321676" y="914400"/>
            <a:ext cx="6084386" cy="317796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A739D6E-4DE3-5E89-F4CC-AB29EF7B5899}"/>
                  </a:ext>
                </a:extLst>
              </p:cNvPr>
              <p:cNvSpPr txBox="1"/>
              <p:nvPr/>
            </p:nvSpPr>
            <p:spPr>
              <a:xfrm>
                <a:off x="6859986" y="1051560"/>
                <a:ext cx="2177777" cy="287323"/>
              </a:xfrm>
              <a:prstGeom prst="rect">
                <a:avLst/>
              </a:prstGeom>
              <a:noFill/>
            </p:spPr>
            <p:txBody>
              <a:bodyPr wrap="none" lIns="0" tIns="0" rIns="0" bIns="0" rtlCol="0">
                <a:spAutoFit/>
              </a:bodyPr>
              <a:lstStyle/>
              <a:p>
                <a:pPr marL="285750" indent="-285750">
                  <a:buClr>
                    <a:srgbClr val="E600B5"/>
                  </a:buClr>
                  <a:buFont typeface="Arial" panose="020B0604020202020204" pitchFamily="34" charset="0"/>
                  <a:buChar char="•"/>
                </a:pPr>
                <a14:m>
                  <m:oMath xmlns:m="http://schemas.openxmlformats.org/officeDocument/2006/math">
                    <m:r>
                      <a:rPr lang="en-US" b="0" i="1" smtClean="0">
                        <a:latin typeface="Cambria Math" panose="02040503050406030204" pitchFamily="18" charset="0"/>
                      </a:rPr>
                      <m:t>𝑁</m:t>
                    </m:r>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𝑖𝑜𝑛</m:t>
                            </m:r>
                          </m:sub>
                        </m:sSub>
                      </m:sup>
                    </m:sSup>
                  </m:oMath>
                </a14:m>
                <a:endParaRPr lang="en-GB" dirty="0"/>
              </a:p>
            </p:txBody>
          </p:sp>
        </mc:Choice>
        <mc:Fallback xmlns="">
          <p:sp>
            <p:nvSpPr>
              <p:cNvPr id="7" name="TextBox 6">
                <a:extLst>
                  <a:ext uri="{FF2B5EF4-FFF2-40B4-BE49-F238E27FC236}">
                    <a16:creationId xmlns:a16="http://schemas.microsoft.com/office/drawing/2014/main" id="{1A739D6E-4DE3-5E89-F4CC-AB29EF7B5899}"/>
                  </a:ext>
                </a:extLst>
              </p:cNvPr>
              <p:cNvSpPr txBox="1">
                <a:spLocks noRot="1" noChangeAspect="1" noMove="1" noResize="1" noEditPoints="1" noAdjustHandles="1" noChangeArrowheads="1" noChangeShapeType="1" noTextEdit="1"/>
              </p:cNvSpPr>
              <p:nvPr/>
            </p:nvSpPr>
            <p:spPr>
              <a:xfrm>
                <a:off x="6859986" y="1051560"/>
                <a:ext cx="2177777" cy="287323"/>
              </a:xfrm>
              <a:prstGeom prst="rect">
                <a:avLst/>
              </a:prstGeom>
              <a:blipFill>
                <a:blip r:embed="rId3"/>
                <a:stretch>
                  <a:fillRect l="-5866" t="-14894" b="-425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A547D61-56F6-71F0-4460-4C9D4DD93202}"/>
                  </a:ext>
                </a:extLst>
              </p:cNvPr>
              <p:cNvSpPr txBox="1"/>
              <p:nvPr/>
            </p:nvSpPr>
            <p:spPr>
              <a:xfrm>
                <a:off x="6859986" y="1676683"/>
                <a:ext cx="3686096" cy="457369"/>
              </a:xfrm>
              <a:prstGeom prst="rect">
                <a:avLst/>
              </a:prstGeom>
              <a:noFill/>
            </p:spPr>
            <p:txBody>
              <a:bodyPr wrap="square" lIns="0" tIns="0" rIns="0" bIns="0" rtlCol="0">
                <a:spAutoFit/>
              </a:bodyPr>
              <a:lstStyle/>
              <a:p>
                <a:pPr marL="285750" indent="-285750">
                  <a:buClr>
                    <a:srgbClr val="E600B5"/>
                  </a:buClr>
                  <a:buFont typeface="Arial" panose="020B0604020202020204" pitchFamily="34" charset="0"/>
                  <a:buChar char="•"/>
                </a:pP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𝐿𝐸𝑇</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ea typeface="Cambria Math" panose="02040503050406030204" pitchFamily="18" charset="0"/>
                              </a:rPr>
                              <m:t>𝑆𝑖</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𝑒h𝑝</m:t>
                            </m:r>
                          </m:sub>
                        </m:sSub>
                      </m:den>
                    </m:f>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𝑁</m:t>
                        </m:r>
                      </m:e>
                      <m:sub>
                        <m:r>
                          <a:rPr lang="en-US" b="0" i="1" smtClean="0">
                            <a:latin typeface="Cambria Math" panose="02040503050406030204" pitchFamily="18" charset="0"/>
                            <a:ea typeface="Cambria Math" panose="02040503050406030204" pitchFamily="18" charset="0"/>
                          </a:rPr>
                          <m:t>0</m:t>
                        </m:r>
                      </m:sub>
                    </m:sSub>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𝑖𝑜𝑛</m:t>
                        </m:r>
                      </m:sub>
                      <m:sup>
                        <m:r>
                          <a:rPr lang="en-US" b="0" i="1" smtClean="0">
                            <a:latin typeface="Cambria Math" panose="02040503050406030204" pitchFamily="18" charset="0"/>
                            <a:ea typeface="Cambria Math" panose="02040503050406030204" pitchFamily="18" charset="0"/>
                          </a:rPr>
                          <m:t>2</m:t>
                        </m:r>
                      </m:sup>
                    </m:sSubSup>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𝑄</m:t>
                            </m:r>
                          </m:e>
                          <m:sub>
                            <m:r>
                              <a:rPr lang="en-US" b="0" i="1" smtClean="0">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h</m:t>
                        </m:r>
                      </m:den>
                    </m:f>
                  </m:oMath>
                </a14:m>
                <a:endParaRPr lang="en-GB" dirty="0"/>
              </a:p>
            </p:txBody>
          </p:sp>
        </mc:Choice>
        <mc:Fallback xmlns="">
          <p:sp>
            <p:nvSpPr>
              <p:cNvPr id="9" name="TextBox 8">
                <a:extLst>
                  <a:ext uri="{FF2B5EF4-FFF2-40B4-BE49-F238E27FC236}">
                    <a16:creationId xmlns:a16="http://schemas.microsoft.com/office/drawing/2014/main" id="{9A547D61-56F6-71F0-4460-4C9D4DD93202}"/>
                  </a:ext>
                </a:extLst>
              </p:cNvPr>
              <p:cNvSpPr txBox="1">
                <a:spLocks noRot="1" noChangeAspect="1" noMove="1" noResize="1" noEditPoints="1" noAdjustHandles="1" noChangeArrowheads="1" noChangeShapeType="1" noTextEdit="1"/>
              </p:cNvSpPr>
              <p:nvPr/>
            </p:nvSpPr>
            <p:spPr>
              <a:xfrm>
                <a:off x="6859986" y="1676683"/>
                <a:ext cx="3686096" cy="457369"/>
              </a:xfrm>
              <a:prstGeom prst="rect">
                <a:avLst/>
              </a:prstGeom>
              <a:blipFill>
                <a:blip r:embed="rId4"/>
                <a:stretch>
                  <a:fillRect l="-3471" b="-14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5C2459A-679D-BA0B-4DCF-1E6F60C5CBE3}"/>
                  </a:ext>
                </a:extLst>
              </p:cNvPr>
              <p:cNvSpPr txBox="1"/>
              <p:nvPr/>
            </p:nvSpPr>
            <p:spPr>
              <a:xfrm>
                <a:off x="6859986" y="2471852"/>
                <a:ext cx="3686096" cy="472565"/>
              </a:xfrm>
              <a:prstGeom prst="rect">
                <a:avLst/>
              </a:prstGeom>
              <a:noFill/>
            </p:spPr>
            <p:txBody>
              <a:bodyPr wrap="square" lIns="0" tIns="0" rIns="0" bIns="0" rtlCol="0">
                <a:spAutoFit/>
              </a:bodyPr>
              <a:lstStyle/>
              <a:p>
                <a:pPr marL="285750" indent="-285750">
                  <a:buClr>
                    <a:srgbClr val="E600B5"/>
                  </a:buClr>
                  <a:buFont typeface="Arial" panose="020B0604020202020204" pitchFamily="34" charset="0"/>
                  <a:buChar char="•"/>
                </a:pP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𝐿𝐸𝑇</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ea typeface="Cambria Math" panose="02040503050406030204" pitchFamily="18" charset="0"/>
                              </a:rPr>
                              <m:t>𝑆𝑖</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𝑒h𝑝</m:t>
                            </m:r>
                          </m:sub>
                        </m:sSub>
                      </m:den>
                    </m:f>
                    <m:r>
                      <a:rPr lang="en-US" b="0" i="1" smtClean="0">
                        <a:latin typeface="Cambria Math" panose="02040503050406030204" pitchFamily="18" charset="0"/>
                      </a:rPr>
                      <m:t>=3.9455</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10</m:t>
                        </m:r>
                      </m:sup>
                    </m:sSup>
                    <m:r>
                      <a:rPr lang="en-US" b="0" i="1" smtClean="0">
                        <a:latin typeface="Cambria Math" panose="02040503050406030204" pitchFamily="18" charset="0"/>
                        <a:ea typeface="Cambria Math" panose="02040503050406030204" pitchFamily="18" charset="0"/>
                      </a:rPr>
                      <m:t>𝑒h𝑝</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𝑐𝑚</m:t>
                    </m:r>
                  </m:oMath>
                </a14:m>
                <a:endParaRPr lang="en-GB" dirty="0"/>
              </a:p>
            </p:txBody>
          </p:sp>
        </mc:Choice>
        <mc:Fallback xmlns="">
          <p:sp>
            <p:nvSpPr>
              <p:cNvPr id="10" name="TextBox 9">
                <a:extLst>
                  <a:ext uri="{FF2B5EF4-FFF2-40B4-BE49-F238E27FC236}">
                    <a16:creationId xmlns:a16="http://schemas.microsoft.com/office/drawing/2014/main" id="{E5C2459A-679D-BA0B-4DCF-1E6F60C5CBE3}"/>
                  </a:ext>
                </a:extLst>
              </p:cNvPr>
              <p:cNvSpPr txBox="1">
                <a:spLocks noRot="1" noChangeAspect="1" noMove="1" noResize="1" noEditPoints="1" noAdjustHandles="1" noChangeArrowheads="1" noChangeShapeType="1" noTextEdit="1"/>
              </p:cNvSpPr>
              <p:nvPr/>
            </p:nvSpPr>
            <p:spPr>
              <a:xfrm>
                <a:off x="6859986" y="2471852"/>
                <a:ext cx="3686096" cy="472565"/>
              </a:xfrm>
              <a:prstGeom prst="rect">
                <a:avLst/>
              </a:prstGeom>
              <a:blipFill>
                <a:blip r:embed="rId5"/>
                <a:stretch>
                  <a:fillRect l="-3471" b="-102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B44ABCE-603E-3DCD-5610-872933629674}"/>
                  </a:ext>
                </a:extLst>
              </p:cNvPr>
              <p:cNvSpPr txBox="1"/>
              <p:nvPr/>
            </p:nvSpPr>
            <p:spPr>
              <a:xfrm>
                <a:off x="6859986" y="3282217"/>
                <a:ext cx="3686096" cy="276999"/>
              </a:xfrm>
              <a:prstGeom prst="rect">
                <a:avLst/>
              </a:prstGeom>
              <a:noFill/>
            </p:spPr>
            <p:txBody>
              <a:bodyPr wrap="square" lIns="0" tIns="0" rIns="0" bIns="0" rtlCol="0">
                <a:spAutoFit/>
              </a:bodyPr>
              <a:lstStyle/>
              <a:p>
                <a:pPr marL="285750" indent="-285750">
                  <a:buClr>
                    <a:srgbClr val="E600B5"/>
                  </a:buClr>
                  <a:buFont typeface="Arial" panose="020B0604020202020204" pitchFamily="34" charset="0"/>
                  <a:buChar char="•"/>
                </a:pPr>
                <a14:m>
                  <m:oMath xmlns:m="http://schemas.openxmlformats.org/officeDocument/2006/math">
                    <m:r>
                      <a:rPr lang="en-US" b="0" i="1" smtClean="0">
                        <a:latin typeface="Cambria Math" panose="02040503050406030204" pitchFamily="18" charset="0"/>
                      </a:rPr>
                      <m:t>h</m:t>
                    </m:r>
                    <m:r>
                      <a:rPr lang="en-US" b="0" i="1" smtClean="0">
                        <a:latin typeface="Cambria Math" panose="02040503050406030204" pitchFamily="18" charset="0"/>
                      </a:rPr>
                      <m:t>=220 </m:t>
                    </m:r>
                    <m:r>
                      <a:rPr lang="en-US" b="0" i="1" smtClean="0">
                        <a:latin typeface="Cambria Math" panose="02040503050406030204" pitchFamily="18" charset="0"/>
                      </a:rPr>
                      <m:t>𝑛𝑚</m:t>
                    </m:r>
                    <m:r>
                      <a:rPr lang="en-US" b="0" i="1" smtClean="0">
                        <a:latin typeface="Cambria Math" panose="02040503050406030204" pitchFamily="18" charset="0"/>
                      </a:rPr>
                      <m:t> →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868021 </m:t>
                    </m:r>
                    <m:r>
                      <a:rPr lang="en-US" b="0" i="1" smtClean="0">
                        <a:latin typeface="Cambria Math" panose="02040503050406030204" pitchFamily="18" charset="0"/>
                      </a:rPr>
                      <m:t>𝑒h𝑝</m:t>
                    </m:r>
                  </m:oMath>
                </a14:m>
                <a:endParaRPr lang="en-GB" dirty="0"/>
              </a:p>
            </p:txBody>
          </p:sp>
        </mc:Choice>
        <mc:Fallback xmlns="">
          <p:sp>
            <p:nvSpPr>
              <p:cNvPr id="11" name="TextBox 10">
                <a:extLst>
                  <a:ext uri="{FF2B5EF4-FFF2-40B4-BE49-F238E27FC236}">
                    <a16:creationId xmlns:a16="http://schemas.microsoft.com/office/drawing/2014/main" id="{DB44ABCE-603E-3DCD-5610-872933629674}"/>
                  </a:ext>
                </a:extLst>
              </p:cNvPr>
              <p:cNvSpPr txBox="1">
                <a:spLocks noRot="1" noChangeAspect="1" noMove="1" noResize="1" noEditPoints="1" noAdjustHandles="1" noChangeArrowheads="1" noChangeShapeType="1" noTextEdit="1"/>
              </p:cNvSpPr>
              <p:nvPr/>
            </p:nvSpPr>
            <p:spPr>
              <a:xfrm>
                <a:off x="6859986" y="3282217"/>
                <a:ext cx="3686096" cy="276999"/>
              </a:xfrm>
              <a:prstGeom prst="rect">
                <a:avLst/>
              </a:prstGeom>
              <a:blipFill>
                <a:blip r:embed="rId6"/>
                <a:stretch>
                  <a:fillRect l="-3471" t="-19565" r="-1322" b="-434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8E79F6BB-4638-508C-4C4A-AFED9006EF8B}"/>
                  </a:ext>
                </a:extLst>
              </p:cNvPr>
              <p:cNvSpPr txBox="1"/>
              <p:nvPr/>
            </p:nvSpPr>
            <p:spPr>
              <a:xfrm>
                <a:off x="6859986" y="3897016"/>
                <a:ext cx="3686096" cy="449418"/>
              </a:xfrm>
              <a:prstGeom prst="rect">
                <a:avLst/>
              </a:prstGeom>
              <a:noFill/>
            </p:spPr>
            <p:txBody>
              <a:bodyPr wrap="square" lIns="0" tIns="0" rIns="0" bIns="0" rtlCol="0">
                <a:spAutoFit/>
              </a:bodyPr>
              <a:lstStyle/>
              <a:p>
                <a:pPr marL="285750" indent="-285750">
                  <a:buClr>
                    <a:srgbClr val="E600B5"/>
                  </a:buClr>
                  <a:buFont typeface="Arial" panose="020B0604020202020204" pitchFamily="34" charset="0"/>
                  <a:buChar char="•"/>
                </a:pPr>
                <a14:m>
                  <m:oMath xmlns:m="http://schemas.openxmlformats.org/officeDocument/2006/math">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0</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0</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h</m:t>
                        </m:r>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𝑖𝑜𝑛</m:t>
                            </m:r>
                          </m:sub>
                          <m:sup>
                            <m:r>
                              <a:rPr lang="en-US" b="0" i="1" smtClean="0">
                                <a:latin typeface="Cambria Math" panose="02040503050406030204" pitchFamily="18" charset="0"/>
                                <a:ea typeface="Cambria Math" panose="02040503050406030204" pitchFamily="18" charset="0"/>
                              </a:rPr>
                              <m:t>2</m:t>
                            </m:r>
                          </m:sup>
                        </m:sSubSup>
                      </m:den>
                    </m:f>
                  </m:oMath>
                </a14:m>
                <a:endParaRPr lang="en-GB" dirty="0"/>
              </a:p>
            </p:txBody>
          </p:sp>
        </mc:Choice>
        <mc:Fallback xmlns="">
          <p:sp>
            <p:nvSpPr>
              <p:cNvPr id="12" name="TextBox 11">
                <a:extLst>
                  <a:ext uri="{FF2B5EF4-FFF2-40B4-BE49-F238E27FC236}">
                    <a16:creationId xmlns:a16="http://schemas.microsoft.com/office/drawing/2014/main" id="{8E79F6BB-4638-508C-4C4A-AFED9006EF8B}"/>
                  </a:ext>
                </a:extLst>
              </p:cNvPr>
              <p:cNvSpPr txBox="1">
                <a:spLocks noRot="1" noChangeAspect="1" noMove="1" noResize="1" noEditPoints="1" noAdjustHandles="1" noChangeArrowheads="1" noChangeShapeType="1" noTextEdit="1"/>
              </p:cNvSpPr>
              <p:nvPr/>
            </p:nvSpPr>
            <p:spPr>
              <a:xfrm>
                <a:off x="6859986" y="3897016"/>
                <a:ext cx="3686096" cy="449418"/>
              </a:xfrm>
              <a:prstGeom prst="rect">
                <a:avLst/>
              </a:prstGeom>
              <a:blipFill>
                <a:blip r:embed="rId7"/>
                <a:stretch>
                  <a:fillRect l="-3471" b="-121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899000A-FCBA-8475-48D7-07C98831F145}"/>
                  </a:ext>
                </a:extLst>
              </p:cNvPr>
              <p:cNvSpPr txBox="1"/>
              <p:nvPr/>
            </p:nvSpPr>
            <p:spPr>
              <a:xfrm>
                <a:off x="321676" y="4390942"/>
                <a:ext cx="6140084" cy="384336"/>
              </a:xfrm>
              <a:prstGeom prst="rect">
                <a:avLst/>
              </a:prstGeom>
              <a:noFill/>
            </p:spPr>
            <p:txBody>
              <a:bodyPr wrap="square" rtlCol="0">
                <a:spAutoFit/>
              </a:bodyPr>
              <a:lstStyle/>
              <a:p>
                <a:r>
                  <a:rPr lang="en-US" b="1" dirty="0">
                    <a:latin typeface="+mj-lt"/>
                  </a:rPr>
                  <a:t>For a defined value of </a:t>
                </a:r>
                <a14:m>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𝑖𝑜𝑛</m:t>
                        </m:r>
                      </m:sub>
                      <m:sup>
                        <m:r>
                          <a:rPr lang="en-US" b="0" i="1" smtClean="0">
                            <a:latin typeface="Cambria Math" panose="02040503050406030204" pitchFamily="18" charset="0"/>
                          </a:rPr>
                          <m:t>2</m:t>
                        </m:r>
                      </m:sup>
                    </m:sSubSup>
                  </m:oMath>
                </a14:m>
                <a:r>
                  <a:rPr lang="en-GB" dirty="0">
                    <a:latin typeface="+mj-lt"/>
                  </a:rPr>
                  <a:t> </a:t>
                </a:r>
                <a:r>
                  <a:rPr lang="en-GB" b="1" dirty="0">
                    <a:latin typeface="+mj-lt"/>
                  </a:rPr>
                  <a:t>we can find the corresponding </a:t>
                </a:r>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0</m:t>
                        </m:r>
                      </m:sub>
                    </m:sSub>
                  </m:oMath>
                </a14:m>
                <a:r>
                  <a:rPr lang="en-GB" b="1" dirty="0">
                    <a:latin typeface="+mj-lt"/>
                  </a:rPr>
                  <a:t>:</a:t>
                </a:r>
              </a:p>
            </p:txBody>
          </p:sp>
        </mc:Choice>
        <mc:Fallback xmlns="">
          <p:sp>
            <p:nvSpPr>
              <p:cNvPr id="13" name="TextBox 12">
                <a:extLst>
                  <a:ext uri="{FF2B5EF4-FFF2-40B4-BE49-F238E27FC236}">
                    <a16:creationId xmlns:a16="http://schemas.microsoft.com/office/drawing/2014/main" id="{D899000A-FCBA-8475-48D7-07C98831F145}"/>
                  </a:ext>
                </a:extLst>
              </p:cNvPr>
              <p:cNvSpPr txBox="1">
                <a:spLocks noRot="1" noChangeAspect="1" noMove="1" noResize="1" noEditPoints="1" noAdjustHandles="1" noChangeArrowheads="1" noChangeShapeType="1" noTextEdit="1"/>
              </p:cNvSpPr>
              <p:nvPr/>
            </p:nvSpPr>
            <p:spPr>
              <a:xfrm>
                <a:off x="321676" y="4390942"/>
                <a:ext cx="6140084" cy="384336"/>
              </a:xfrm>
              <a:prstGeom prst="rect">
                <a:avLst/>
              </a:prstGeom>
              <a:blipFill>
                <a:blip r:embed="rId8"/>
                <a:stretch>
                  <a:fillRect l="-894" t="-3175" b="-253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EF81D5D-9A70-E05D-ED0A-FA72D9389488}"/>
                  </a:ext>
                </a:extLst>
              </p:cNvPr>
              <p:cNvSpPr txBox="1"/>
              <p:nvPr/>
            </p:nvSpPr>
            <p:spPr>
              <a:xfrm>
                <a:off x="321676" y="5073860"/>
                <a:ext cx="4974224" cy="276999"/>
              </a:xfrm>
              <a:prstGeom prst="rect">
                <a:avLst/>
              </a:prstGeom>
              <a:noFill/>
            </p:spPr>
            <p:txBody>
              <a:bodyPr wrap="square" lIns="0" tIns="0" rIns="0" bIns="0" rtlCol="0">
                <a:spAutoFit/>
              </a:bodyPr>
              <a:lstStyle/>
              <a:p>
                <a:pPr marL="285750" indent="-285750">
                  <a:buClr>
                    <a:srgbClr val="E600B5"/>
                  </a:buClr>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𝑖𝑜𝑛</m:t>
                        </m:r>
                      </m:sub>
                    </m:sSub>
                    <m:r>
                      <a:rPr lang="en-US" b="0" i="1" smtClean="0">
                        <a:latin typeface="Cambria Math" panose="02040503050406030204" pitchFamily="18" charset="0"/>
                      </a:rPr>
                      <m:t>=10 </m:t>
                    </m:r>
                    <m:r>
                      <a:rPr lang="en-US" b="0" i="1" smtClean="0">
                        <a:latin typeface="Cambria Math" panose="02040503050406030204" pitchFamily="18" charset="0"/>
                      </a:rPr>
                      <m:t>𝑛𝑚</m:t>
                    </m:r>
                    <m:r>
                      <a:rPr lang="en-US" b="0" i="1" smtClean="0">
                        <a:latin typeface="Cambria Math" panose="02040503050406030204" pitchFamily="18" charset="0"/>
                      </a:rPr>
                      <m:t> →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0</m:t>
                        </m:r>
                      </m:sub>
                    </m:sSub>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6.28×</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21</m:t>
                        </m:r>
                      </m:sup>
                    </m:sSup>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𝑒h𝑝</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𝑐𝑚</m:t>
                        </m:r>
                      </m:e>
                      <m:sup>
                        <m:r>
                          <a:rPr lang="en-US" b="0" i="1" smtClean="0">
                            <a:latin typeface="Cambria Math" panose="02040503050406030204" pitchFamily="18" charset="0"/>
                            <a:ea typeface="Cambria Math" panose="02040503050406030204" pitchFamily="18" charset="0"/>
                          </a:rPr>
                          <m:t>3</m:t>
                        </m:r>
                      </m:sup>
                    </m:sSup>
                  </m:oMath>
                </a14:m>
                <a:endParaRPr lang="en-GB" dirty="0"/>
              </a:p>
            </p:txBody>
          </p:sp>
        </mc:Choice>
        <mc:Fallback xmlns="">
          <p:sp>
            <p:nvSpPr>
              <p:cNvPr id="14" name="TextBox 13">
                <a:extLst>
                  <a:ext uri="{FF2B5EF4-FFF2-40B4-BE49-F238E27FC236}">
                    <a16:creationId xmlns:a16="http://schemas.microsoft.com/office/drawing/2014/main" id="{9EF81D5D-9A70-E05D-ED0A-FA72D9389488}"/>
                  </a:ext>
                </a:extLst>
              </p:cNvPr>
              <p:cNvSpPr txBox="1">
                <a:spLocks noRot="1" noChangeAspect="1" noMove="1" noResize="1" noEditPoints="1" noAdjustHandles="1" noChangeArrowheads="1" noChangeShapeType="1" noTextEdit="1"/>
              </p:cNvSpPr>
              <p:nvPr/>
            </p:nvSpPr>
            <p:spPr>
              <a:xfrm>
                <a:off x="321676" y="5073860"/>
                <a:ext cx="4974224" cy="276999"/>
              </a:xfrm>
              <a:prstGeom prst="rect">
                <a:avLst/>
              </a:prstGeom>
              <a:blipFill>
                <a:blip r:embed="rId9"/>
                <a:stretch>
                  <a:fillRect l="-2696" t="-19565" b="-434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AF37700-4D6A-38B5-9365-91A90280BA8D}"/>
                  </a:ext>
                </a:extLst>
              </p:cNvPr>
              <p:cNvSpPr txBox="1"/>
              <p:nvPr/>
            </p:nvSpPr>
            <p:spPr>
              <a:xfrm>
                <a:off x="321676" y="5510941"/>
                <a:ext cx="4974224" cy="276999"/>
              </a:xfrm>
              <a:prstGeom prst="rect">
                <a:avLst/>
              </a:prstGeom>
              <a:noFill/>
            </p:spPr>
            <p:txBody>
              <a:bodyPr wrap="square" lIns="0" tIns="0" rIns="0" bIns="0" rtlCol="0">
                <a:spAutoFit/>
              </a:bodyPr>
              <a:lstStyle/>
              <a:p>
                <a:pPr marL="285750" indent="-285750">
                  <a:buClr>
                    <a:srgbClr val="E600B5"/>
                  </a:buClr>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𝑖𝑜𝑛</m:t>
                        </m:r>
                      </m:sub>
                    </m:sSub>
                    <m:r>
                      <a:rPr lang="en-US" b="0" i="1" smtClean="0">
                        <a:latin typeface="Cambria Math" panose="02040503050406030204" pitchFamily="18" charset="0"/>
                      </a:rPr>
                      <m:t>=20 </m:t>
                    </m:r>
                    <m:r>
                      <a:rPr lang="en-US" b="0" i="1" smtClean="0">
                        <a:latin typeface="Cambria Math" panose="02040503050406030204" pitchFamily="18" charset="0"/>
                      </a:rPr>
                      <m:t>𝑛𝑚</m:t>
                    </m:r>
                    <m:r>
                      <a:rPr lang="en-US" b="0" i="1" smtClean="0">
                        <a:latin typeface="Cambria Math" panose="02040503050406030204" pitchFamily="18" charset="0"/>
                      </a:rPr>
                      <m:t> →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0</m:t>
                        </m:r>
                      </m:sub>
                    </m:sSub>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1.57×</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21</m:t>
                        </m:r>
                      </m:sup>
                    </m:sSup>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𝑒h𝑝</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𝑐𝑚</m:t>
                        </m:r>
                      </m:e>
                      <m:sup>
                        <m:r>
                          <a:rPr lang="en-US" b="0" i="1" smtClean="0">
                            <a:latin typeface="Cambria Math" panose="02040503050406030204" pitchFamily="18" charset="0"/>
                            <a:ea typeface="Cambria Math" panose="02040503050406030204" pitchFamily="18" charset="0"/>
                          </a:rPr>
                          <m:t>3</m:t>
                        </m:r>
                      </m:sup>
                    </m:sSup>
                  </m:oMath>
                </a14:m>
                <a:endParaRPr lang="en-GB" dirty="0"/>
              </a:p>
            </p:txBody>
          </p:sp>
        </mc:Choice>
        <mc:Fallback xmlns="">
          <p:sp>
            <p:nvSpPr>
              <p:cNvPr id="15" name="TextBox 14">
                <a:extLst>
                  <a:ext uri="{FF2B5EF4-FFF2-40B4-BE49-F238E27FC236}">
                    <a16:creationId xmlns:a16="http://schemas.microsoft.com/office/drawing/2014/main" id="{FAF37700-4D6A-38B5-9365-91A90280BA8D}"/>
                  </a:ext>
                </a:extLst>
              </p:cNvPr>
              <p:cNvSpPr txBox="1">
                <a:spLocks noRot="1" noChangeAspect="1" noMove="1" noResize="1" noEditPoints="1" noAdjustHandles="1" noChangeArrowheads="1" noChangeShapeType="1" noTextEdit="1"/>
              </p:cNvSpPr>
              <p:nvPr/>
            </p:nvSpPr>
            <p:spPr>
              <a:xfrm>
                <a:off x="321676" y="5510941"/>
                <a:ext cx="4974224" cy="276999"/>
              </a:xfrm>
              <a:prstGeom prst="rect">
                <a:avLst/>
              </a:prstGeom>
              <a:blipFill>
                <a:blip r:embed="rId10"/>
                <a:stretch>
                  <a:fillRect l="-2696" t="-20000" b="-4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C006EE5-AB64-4759-9C19-5F4766C0CF40}"/>
                  </a:ext>
                </a:extLst>
              </p:cNvPr>
              <p:cNvSpPr txBox="1"/>
              <p:nvPr/>
            </p:nvSpPr>
            <p:spPr>
              <a:xfrm>
                <a:off x="321676" y="5943600"/>
                <a:ext cx="4974224" cy="276999"/>
              </a:xfrm>
              <a:prstGeom prst="rect">
                <a:avLst/>
              </a:prstGeom>
              <a:noFill/>
            </p:spPr>
            <p:txBody>
              <a:bodyPr wrap="square" lIns="0" tIns="0" rIns="0" bIns="0" rtlCol="0">
                <a:spAutoFit/>
              </a:bodyPr>
              <a:lstStyle/>
              <a:p>
                <a:pPr marL="285750" indent="-285750">
                  <a:buClr>
                    <a:srgbClr val="E600B5"/>
                  </a:buClr>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𝑖𝑜𝑛</m:t>
                        </m:r>
                      </m:sub>
                    </m:sSub>
                    <m:r>
                      <a:rPr lang="en-US" b="0" i="1" smtClean="0">
                        <a:latin typeface="Cambria Math" panose="02040503050406030204" pitchFamily="18" charset="0"/>
                      </a:rPr>
                      <m:t>=30 </m:t>
                    </m:r>
                    <m:r>
                      <a:rPr lang="en-US" b="0" i="1" smtClean="0">
                        <a:latin typeface="Cambria Math" panose="02040503050406030204" pitchFamily="18" charset="0"/>
                      </a:rPr>
                      <m:t>𝑛𝑚</m:t>
                    </m:r>
                    <m:r>
                      <a:rPr lang="en-US" b="0" i="1" smtClean="0">
                        <a:latin typeface="Cambria Math" panose="02040503050406030204" pitchFamily="18" charset="0"/>
                      </a:rPr>
                      <m:t> →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0</m:t>
                        </m:r>
                      </m:sub>
                    </m:sSub>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6.98×</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20</m:t>
                        </m:r>
                      </m:sup>
                    </m:sSup>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𝑒h𝑝</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𝑐𝑚</m:t>
                        </m:r>
                      </m:e>
                      <m:sup>
                        <m:r>
                          <a:rPr lang="en-US" b="0" i="1" smtClean="0">
                            <a:latin typeface="Cambria Math" panose="02040503050406030204" pitchFamily="18" charset="0"/>
                            <a:ea typeface="Cambria Math" panose="02040503050406030204" pitchFamily="18" charset="0"/>
                          </a:rPr>
                          <m:t>3</m:t>
                        </m:r>
                      </m:sup>
                    </m:sSup>
                  </m:oMath>
                </a14:m>
                <a:endParaRPr lang="en-GB" dirty="0"/>
              </a:p>
            </p:txBody>
          </p:sp>
        </mc:Choice>
        <mc:Fallback xmlns="">
          <p:sp>
            <p:nvSpPr>
              <p:cNvPr id="16" name="TextBox 15">
                <a:extLst>
                  <a:ext uri="{FF2B5EF4-FFF2-40B4-BE49-F238E27FC236}">
                    <a16:creationId xmlns:a16="http://schemas.microsoft.com/office/drawing/2014/main" id="{DC006EE5-AB64-4759-9C19-5F4766C0CF40}"/>
                  </a:ext>
                </a:extLst>
              </p:cNvPr>
              <p:cNvSpPr txBox="1">
                <a:spLocks noRot="1" noChangeAspect="1" noMove="1" noResize="1" noEditPoints="1" noAdjustHandles="1" noChangeArrowheads="1" noChangeShapeType="1" noTextEdit="1"/>
              </p:cNvSpPr>
              <p:nvPr/>
            </p:nvSpPr>
            <p:spPr>
              <a:xfrm>
                <a:off x="321676" y="5943600"/>
                <a:ext cx="4974224" cy="276999"/>
              </a:xfrm>
              <a:prstGeom prst="rect">
                <a:avLst/>
              </a:prstGeom>
              <a:blipFill>
                <a:blip r:embed="rId11"/>
                <a:stretch>
                  <a:fillRect l="-2696" t="-20000" b="-444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A4C3B62-1307-100B-969F-E9DCDEE93D7B}"/>
                  </a:ext>
                </a:extLst>
              </p:cNvPr>
              <p:cNvSpPr txBox="1"/>
              <p:nvPr/>
            </p:nvSpPr>
            <p:spPr>
              <a:xfrm>
                <a:off x="6859986" y="5897433"/>
                <a:ext cx="5126274" cy="369332"/>
              </a:xfrm>
              <a:prstGeom prst="rect">
                <a:avLst/>
              </a:prstGeom>
              <a:noFill/>
            </p:spPr>
            <p:txBody>
              <a:bodyPr wrap="square" rtlCol="0">
                <a:spAutoFit/>
              </a:bodyPr>
              <a:lstStyle/>
              <a:p>
                <a:r>
                  <a:rPr lang="en-US" dirty="0">
                    <a:latin typeface="+mj-lt"/>
                  </a:rPr>
                  <a:t>Selected</a:t>
                </a:r>
                <a:r>
                  <a:rPr lang="en-US" b="1" dirty="0">
                    <a:latin typeface="+mj-lt"/>
                  </a:rPr>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rPr>
                          <m:t>𝑖𝑜𝑛</m:t>
                        </m:r>
                      </m:sub>
                    </m:sSub>
                    <m:r>
                      <a:rPr lang="en-US" i="1">
                        <a:latin typeface="Cambria Math" panose="02040503050406030204" pitchFamily="18" charset="0"/>
                      </a:rPr>
                      <m:t>=30 </m:t>
                    </m:r>
                    <m:r>
                      <a:rPr lang="en-US" i="1">
                        <a:latin typeface="Cambria Math" panose="02040503050406030204" pitchFamily="18" charset="0"/>
                      </a:rPr>
                      <m:t>𝑛𝑚</m:t>
                    </m:r>
                  </m:oMath>
                </a14:m>
                <a:r>
                  <a:rPr lang="en-US" b="1" dirty="0">
                    <a:latin typeface="+mj-lt"/>
                  </a:rPr>
                  <a:t> </a:t>
                </a:r>
                <a:r>
                  <a:rPr lang="en-US" dirty="0">
                    <a:latin typeface="+mj-lt"/>
                  </a:rPr>
                  <a:t>for all simulations  </a:t>
                </a:r>
                <a:endParaRPr lang="en-GB" dirty="0">
                  <a:latin typeface="+mj-lt"/>
                </a:endParaRPr>
              </a:p>
            </p:txBody>
          </p:sp>
        </mc:Choice>
        <mc:Fallback xmlns="">
          <p:sp>
            <p:nvSpPr>
              <p:cNvPr id="17" name="TextBox 16">
                <a:extLst>
                  <a:ext uri="{FF2B5EF4-FFF2-40B4-BE49-F238E27FC236}">
                    <a16:creationId xmlns:a16="http://schemas.microsoft.com/office/drawing/2014/main" id="{9A4C3B62-1307-100B-969F-E9DCDEE93D7B}"/>
                  </a:ext>
                </a:extLst>
              </p:cNvPr>
              <p:cNvSpPr txBox="1">
                <a:spLocks noRot="1" noChangeAspect="1" noMove="1" noResize="1" noEditPoints="1" noAdjustHandles="1" noChangeArrowheads="1" noChangeShapeType="1" noTextEdit="1"/>
              </p:cNvSpPr>
              <p:nvPr/>
            </p:nvSpPr>
            <p:spPr>
              <a:xfrm>
                <a:off x="6859986" y="5897433"/>
                <a:ext cx="5126274" cy="369332"/>
              </a:xfrm>
              <a:prstGeom prst="rect">
                <a:avLst/>
              </a:prstGeom>
              <a:blipFill>
                <a:blip r:embed="rId12"/>
                <a:stretch>
                  <a:fillRect l="-951" t="-8197" b="-24590"/>
                </a:stretch>
              </a:blipFill>
            </p:spPr>
            <p:txBody>
              <a:bodyPr/>
              <a:lstStyle/>
              <a:p>
                <a:r>
                  <a:rPr lang="en-GB">
                    <a:noFill/>
                  </a:rPr>
                  <a:t> </a:t>
                </a:r>
              </a:p>
            </p:txBody>
          </p:sp>
        </mc:Fallback>
      </mc:AlternateContent>
      <p:cxnSp>
        <p:nvCxnSpPr>
          <p:cNvPr id="19" name="Straight Arrow Connector 18">
            <a:extLst>
              <a:ext uri="{FF2B5EF4-FFF2-40B4-BE49-F238E27FC236}">
                <a16:creationId xmlns:a16="http://schemas.microsoft.com/office/drawing/2014/main" id="{B6A6A0C9-D9A3-9438-D9CC-F80CC578B4C8}"/>
              </a:ext>
            </a:extLst>
          </p:cNvPr>
          <p:cNvCxnSpPr/>
          <p:nvPr/>
        </p:nvCxnSpPr>
        <p:spPr>
          <a:xfrm>
            <a:off x="5410200" y="6082099"/>
            <a:ext cx="131826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976193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3D8F4B-8194-EA92-B67B-FDE0F3FCCEB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66F3B8B-CAD5-0B38-889D-842BC29970AB}"/>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TCAD simulations</a:t>
            </a:r>
            <a:endParaRPr lang="en-GB" sz="2400" b="1" dirty="0">
              <a:solidFill>
                <a:srgbClr val="0033A0"/>
              </a:solidFill>
              <a:latin typeface="Optima" pitchFamily="2" charset="0"/>
              <a:cs typeface="Arial" panose="020B0604020202020204" pitchFamily="34" charset="0"/>
            </a:endParaRPr>
          </a:p>
        </p:txBody>
      </p:sp>
      <p:pic>
        <p:nvPicPr>
          <p:cNvPr id="111" name="Picture 110">
            <a:extLst>
              <a:ext uri="{FF2B5EF4-FFF2-40B4-BE49-F238E27FC236}">
                <a16:creationId xmlns:a16="http://schemas.microsoft.com/office/drawing/2014/main" id="{636B77B7-BDF1-509F-5D06-4BAD8A1B1EFD}"/>
              </a:ext>
            </a:extLst>
          </p:cNvPr>
          <p:cNvPicPr>
            <a:picLocks noChangeAspect="1"/>
          </p:cNvPicPr>
          <p:nvPr/>
        </p:nvPicPr>
        <p:blipFill>
          <a:blip r:embed="rId2"/>
          <a:stretch>
            <a:fillRect/>
          </a:stretch>
        </p:blipFill>
        <p:spPr>
          <a:xfrm>
            <a:off x="641953" y="1629000"/>
            <a:ext cx="5024567" cy="3600000"/>
          </a:xfrm>
          <a:prstGeom prst="rect">
            <a:avLst/>
          </a:prstGeom>
        </p:spPr>
      </p:pic>
      <p:pic>
        <p:nvPicPr>
          <p:cNvPr id="18" name="Picture 17">
            <a:extLst>
              <a:ext uri="{FF2B5EF4-FFF2-40B4-BE49-F238E27FC236}">
                <a16:creationId xmlns:a16="http://schemas.microsoft.com/office/drawing/2014/main" id="{D4AC96FC-93A0-285E-C2A2-73143CA8D58E}"/>
              </a:ext>
            </a:extLst>
          </p:cNvPr>
          <p:cNvPicPr>
            <a:picLocks noChangeAspect="1"/>
          </p:cNvPicPr>
          <p:nvPr/>
        </p:nvPicPr>
        <p:blipFill>
          <a:blip r:embed="rId3"/>
          <a:stretch>
            <a:fillRect/>
          </a:stretch>
        </p:blipFill>
        <p:spPr>
          <a:xfrm>
            <a:off x="6525479" y="1629000"/>
            <a:ext cx="5024568" cy="3600000"/>
          </a:xfrm>
          <a:prstGeom prst="rect">
            <a:avLst/>
          </a:prstGeom>
        </p:spPr>
      </p:pic>
    </p:spTree>
    <p:extLst>
      <p:ext uri="{BB962C8B-B14F-4D97-AF65-F5344CB8AC3E}">
        <p14:creationId xmlns:p14="http://schemas.microsoft.com/office/powerpoint/2010/main" val="8041644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393FBA-4288-1A6D-6DD0-E9C52873B05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373C128-BF95-3C2E-D190-1FC972A1D556}"/>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Heavy ion test </a:t>
            </a:r>
            <a:r>
              <a:rPr lang="en-GB" sz="2400" dirty="0">
                <a:solidFill>
                  <a:srgbClr val="0033A0"/>
                </a:solidFill>
                <a:latin typeface="Optima" pitchFamily="2" charset="0"/>
                <a:cs typeface="Arial" panose="020B0604020202020204" pitchFamily="34" charset="0"/>
              </a:rPr>
              <a:t>– Recombination mechanisms</a:t>
            </a:r>
            <a:endParaRPr lang="en-GB" sz="2400" b="1" dirty="0">
              <a:solidFill>
                <a:srgbClr val="0033A0"/>
              </a:solidFill>
              <a:latin typeface="Optima" pitchFamily="2" charset="0"/>
              <a:cs typeface="Arial" panose="020B0604020202020204" pitchFamily="34" charset="0"/>
            </a:endParaRPr>
          </a:p>
        </p:txBody>
      </p:sp>
      <p:pic>
        <p:nvPicPr>
          <p:cNvPr id="2" name="Picture 1">
            <a:extLst>
              <a:ext uri="{FF2B5EF4-FFF2-40B4-BE49-F238E27FC236}">
                <a16:creationId xmlns:a16="http://schemas.microsoft.com/office/drawing/2014/main" id="{85F15F91-B80B-236A-B54C-F7AACD1ED0B7}"/>
              </a:ext>
            </a:extLst>
          </p:cNvPr>
          <p:cNvPicPr>
            <a:picLocks noChangeAspect="1"/>
          </p:cNvPicPr>
          <p:nvPr/>
        </p:nvPicPr>
        <p:blipFill>
          <a:blip r:embed="rId2"/>
          <a:stretch>
            <a:fillRect/>
          </a:stretch>
        </p:blipFill>
        <p:spPr>
          <a:xfrm>
            <a:off x="254956" y="914067"/>
            <a:ext cx="9536744" cy="5789181"/>
          </a:xfrm>
          <a:prstGeom prst="rect">
            <a:avLst/>
          </a:prstGeom>
        </p:spPr>
      </p:pic>
    </p:spTree>
    <p:extLst>
      <p:ext uri="{BB962C8B-B14F-4D97-AF65-F5344CB8AC3E}">
        <p14:creationId xmlns:p14="http://schemas.microsoft.com/office/powerpoint/2010/main" val="2892886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C2080D-37EF-60C2-C92F-108172FBAA5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29D55B-2C4C-D521-DC50-55A34859D686}"/>
              </a:ext>
            </a:extLst>
          </p:cNvPr>
          <p:cNvSpPr>
            <a:spLocks noGrp="1"/>
          </p:cNvSpPr>
          <p:nvPr>
            <p:ph type="sldNum" sz="quarter" idx="12"/>
          </p:nvPr>
        </p:nvSpPr>
        <p:spPr/>
        <p:txBody>
          <a:bodyPr/>
          <a:lstStyle/>
          <a:p>
            <a:fld id="{59709E1C-D83F-42E7-A6F5-DF9CE2C2511D}" type="slidenum">
              <a:rPr lang="en-GB" smtClean="0"/>
              <a:t>6</a:t>
            </a:fld>
            <a:endParaRPr lang="en-GB"/>
          </a:p>
        </p:txBody>
      </p:sp>
      <p:sp>
        <p:nvSpPr>
          <p:cNvPr id="103" name="TextBox 102">
            <a:extLst>
              <a:ext uri="{FF2B5EF4-FFF2-40B4-BE49-F238E27FC236}">
                <a16:creationId xmlns:a16="http://schemas.microsoft.com/office/drawing/2014/main" id="{27FC66CB-6505-06BB-C932-10E4B5A9AB66}"/>
              </a:ext>
            </a:extLst>
          </p:cNvPr>
          <p:cNvSpPr txBox="1"/>
          <p:nvPr/>
        </p:nvSpPr>
        <p:spPr>
          <a:xfrm>
            <a:off x="321676" y="154153"/>
            <a:ext cx="7742824"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Introduction </a:t>
            </a:r>
            <a:r>
              <a:rPr lang="en-GB" sz="2400" dirty="0">
                <a:solidFill>
                  <a:srgbClr val="0033A0"/>
                </a:solidFill>
                <a:latin typeface="Optima" pitchFamily="2" charset="0"/>
                <a:cs typeface="Arial" panose="020B0604020202020204" pitchFamily="34" charset="0"/>
              </a:rPr>
              <a:t>– Light coupling and waveguides</a:t>
            </a:r>
            <a:endParaRPr lang="en-GB" sz="2400" b="1" dirty="0">
              <a:solidFill>
                <a:srgbClr val="0033A0"/>
              </a:solidFill>
              <a:latin typeface="Optima" pitchFamily="2" charset="0"/>
              <a:cs typeface="Arial" panose="020B0604020202020204" pitchFamily="34" charset="0"/>
            </a:endParaRPr>
          </a:p>
        </p:txBody>
      </p:sp>
      <p:pic>
        <p:nvPicPr>
          <p:cNvPr id="3" name="Picture 2" descr="A close-up of a tube&#10;&#10;Description automatically generated">
            <a:extLst>
              <a:ext uri="{FF2B5EF4-FFF2-40B4-BE49-F238E27FC236}">
                <a16:creationId xmlns:a16="http://schemas.microsoft.com/office/drawing/2014/main" id="{C8B41A16-7A0A-7251-3DAE-F31A92819FD0}"/>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3724901" y="1220085"/>
            <a:ext cx="3068752" cy="1967462"/>
          </a:xfrm>
          <a:prstGeom prst="rect">
            <a:avLst/>
          </a:prstGeom>
        </p:spPr>
      </p:pic>
      <p:cxnSp>
        <p:nvCxnSpPr>
          <p:cNvPr id="5" name="Straight Connector 20">
            <a:extLst>
              <a:ext uri="{FF2B5EF4-FFF2-40B4-BE49-F238E27FC236}">
                <a16:creationId xmlns:a16="http://schemas.microsoft.com/office/drawing/2014/main" id="{4B27238D-1762-598E-0471-1B48AED50752}"/>
              </a:ext>
            </a:extLst>
          </p:cNvPr>
          <p:cNvCxnSpPr>
            <a:cxnSpLocks/>
          </p:cNvCxnSpPr>
          <p:nvPr/>
        </p:nvCxnSpPr>
        <p:spPr>
          <a:xfrm flipH="1">
            <a:off x="4870586" y="1606681"/>
            <a:ext cx="232552" cy="487870"/>
          </a:xfrm>
          <a:prstGeom prst="straightConnector1">
            <a:avLst/>
          </a:prstGeom>
          <a:noFill/>
          <a:ln w="12700" cap="flat">
            <a:solidFill>
              <a:srgbClr val="FF0000"/>
            </a:solidFill>
            <a:prstDash val="solid"/>
            <a:miter/>
            <a:tailEnd type="arrow"/>
          </a:ln>
        </p:spPr>
      </p:cxnSp>
      <p:cxnSp>
        <p:nvCxnSpPr>
          <p:cNvPr id="6" name="Straight Connector 20">
            <a:extLst>
              <a:ext uri="{FF2B5EF4-FFF2-40B4-BE49-F238E27FC236}">
                <a16:creationId xmlns:a16="http://schemas.microsoft.com/office/drawing/2014/main" id="{FC28F684-171F-4F17-B618-0D03CB8BCDF1}"/>
              </a:ext>
            </a:extLst>
          </p:cNvPr>
          <p:cNvCxnSpPr>
            <a:cxnSpLocks/>
          </p:cNvCxnSpPr>
          <p:nvPr/>
        </p:nvCxnSpPr>
        <p:spPr>
          <a:xfrm flipV="1">
            <a:off x="5259277" y="1706212"/>
            <a:ext cx="264044" cy="556844"/>
          </a:xfrm>
          <a:prstGeom prst="straightConnector1">
            <a:avLst/>
          </a:prstGeom>
          <a:noFill/>
          <a:ln w="12700" cap="flat">
            <a:solidFill>
              <a:srgbClr val="FF0000"/>
            </a:solidFill>
            <a:prstDash val="solid"/>
            <a:miter/>
            <a:tailEnd type="arrow"/>
          </a:ln>
        </p:spPr>
      </p:cxnSp>
      <p:sp>
        <p:nvSpPr>
          <p:cNvPr id="9" name="TextBox 8">
            <a:extLst>
              <a:ext uri="{FF2B5EF4-FFF2-40B4-BE49-F238E27FC236}">
                <a16:creationId xmlns:a16="http://schemas.microsoft.com/office/drawing/2014/main" id="{E16B6861-08BA-A326-EC3D-50811D6930C3}"/>
              </a:ext>
            </a:extLst>
          </p:cNvPr>
          <p:cNvSpPr txBox="1"/>
          <p:nvPr/>
        </p:nvSpPr>
        <p:spPr>
          <a:xfrm>
            <a:off x="4500063" y="763797"/>
            <a:ext cx="1518429" cy="338554"/>
          </a:xfrm>
          <a:prstGeom prst="rect">
            <a:avLst/>
          </a:prstGeom>
          <a:noFill/>
        </p:spPr>
        <p:txBody>
          <a:bodyPr wrap="none" rtlCol="0">
            <a:spAutoFit/>
          </a:bodyPr>
          <a:lstStyle>
            <a:defPPr>
              <a:defRPr lang="en-US"/>
            </a:defPPr>
            <a:lvl1pPr algn="ctr">
              <a:defRPr sz="1400">
                <a:latin typeface="+mj-lt"/>
              </a:defRPr>
            </a:lvl1pPr>
          </a:lstStyle>
          <a:p>
            <a:r>
              <a:rPr lang="en-US" sz="1600" b="1" dirty="0"/>
              <a:t>Vertical coupler</a:t>
            </a:r>
          </a:p>
        </p:txBody>
      </p:sp>
      <p:sp>
        <p:nvSpPr>
          <p:cNvPr id="10" name="TextBox 9">
            <a:extLst>
              <a:ext uri="{FF2B5EF4-FFF2-40B4-BE49-F238E27FC236}">
                <a16:creationId xmlns:a16="http://schemas.microsoft.com/office/drawing/2014/main" id="{3C5DFA94-4E7D-1455-8484-4F969B8F4FAD}"/>
              </a:ext>
            </a:extLst>
          </p:cNvPr>
          <p:cNvSpPr txBox="1"/>
          <p:nvPr/>
        </p:nvSpPr>
        <p:spPr>
          <a:xfrm>
            <a:off x="3864778" y="1099967"/>
            <a:ext cx="964623" cy="954107"/>
          </a:xfrm>
          <a:prstGeom prst="rect">
            <a:avLst/>
          </a:prstGeom>
          <a:noFill/>
        </p:spPr>
        <p:txBody>
          <a:bodyPr wrap="square" rtlCol="0">
            <a:spAutoFit/>
          </a:bodyPr>
          <a:lstStyle>
            <a:defPPr>
              <a:defRPr lang="en-US"/>
            </a:defPPr>
            <a:lvl1pPr algn="ctr">
              <a:defRPr sz="1400">
                <a:latin typeface="+mj-lt"/>
              </a:defRPr>
            </a:lvl1pPr>
          </a:lstStyle>
          <a:p>
            <a:r>
              <a:rPr lang="en-US" dirty="0"/>
              <a:t>Angle of incidence</a:t>
            </a:r>
          </a:p>
          <a:p>
            <a:r>
              <a:rPr lang="en-US" dirty="0"/>
              <a:t>~ 10° off-vertical</a:t>
            </a:r>
          </a:p>
        </p:txBody>
      </p:sp>
      <p:sp>
        <p:nvSpPr>
          <p:cNvPr id="11" name="TextBox 10">
            <a:extLst>
              <a:ext uri="{FF2B5EF4-FFF2-40B4-BE49-F238E27FC236}">
                <a16:creationId xmlns:a16="http://schemas.microsoft.com/office/drawing/2014/main" id="{B612C2E5-8F90-6205-13FB-F53E3D0D66DA}"/>
              </a:ext>
            </a:extLst>
          </p:cNvPr>
          <p:cNvSpPr txBox="1"/>
          <p:nvPr/>
        </p:nvSpPr>
        <p:spPr>
          <a:xfrm>
            <a:off x="5258430" y="1218567"/>
            <a:ext cx="1084912" cy="307777"/>
          </a:xfrm>
          <a:prstGeom prst="rect">
            <a:avLst/>
          </a:prstGeom>
          <a:noFill/>
        </p:spPr>
        <p:txBody>
          <a:bodyPr wrap="none" rtlCol="0">
            <a:spAutoFit/>
          </a:bodyPr>
          <a:lstStyle>
            <a:defPPr>
              <a:defRPr lang="en-US"/>
            </a:defPPr>
            <a:lvl1pPr algn="ctr">
              <a:defRPr sz="1400">
                <a:latin typeface="+mj-lt"/>
              </a:defRPr>
            </a:lvl1pPr>
          </a:lstStyle>
          <a:p>
            <a:r>
              <a:rPr lang="en-US" dirty="0"/>
              <a:t>Optical fiber</a:t>
            </a:r>
          </a:p>
        </p:txBody>
      </p:sp>
      <p:pic>
        <p:nvPicPr>
          <p:cNvPr id="13" name="Picture 12" descr="A white rectangular object with pink paper clip&#10;&#10;Description automatically generated">
            <a:extLst>
              <a:ext uri="{FF2B5EF4-FFF2-40B4-BE49-F238E27FC236}">
                <a16:creationId xmlns:a16="http://schemas.microsoft.com/office/drawing/2014/main" id="{7A263380-EE69-0C04-328B-23B6E104F0D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84928" y="1218567"/>
            <a:ext cx="3068751" cy="1940228"/>
          </a:xfrm>
          <a:prstGeom prst="rect">
            <a:avLst/>
          </a:prstGeom>
        </p:spPr>
      </p:pic>
      <p:cxnSp>
        <p:nvCxnSpPr>
          <p:cNvPr id="15" name="Straight Connector 20">
            <a:extLst>
              <a:ext uri="{FF2B5EF4-FFF2-40B4-BE49-F238E27FC236}">
                <a16:creationId xmlns:a16="http://schemas.microsoft.com/office/drawing/2014/main" id="{4E83EAB4-825C-F50C-41B2-322054305064}"/>
              </a:ext>
            </a:extLst>
          </p:cNvPr>
          <p:cNvCxnSpPr/>
          <p:nvPr/>
        </p:nvCxnSpPr>
        <p:spPr>
          <a:xfrm flipH="1">
            <a:off x="1730998" y="1637909"/>
            <a:ext cx="433505" cy="252077"/>
          </a:xfrm>
          <a:prstGeom prst="straightConnector1">
            <a:avLst/>
          </a:prstGeom>
          <a:noFill/>
          <a:ln w="12700" cap="flat">
            <a:solidFill>
              <a:srgbClr val="FF0000"/>
            </a:solidFill>
            <a:prstDash val="solid"/>
            <a:miter/>
            <a:tailEnd type="arrow"/>
          </a:ln>
        </p:spPr>
      </p:cxnSp>
      <p:cxnSp>
        <p:nvCxnSpPr>
          <p:cNvPr id="16" name="Straight Connector 20">
            <a:extLst>
              <a:ext uri="{FF2B5EF4-FFF2-40B4-BE49-F238E27FC236}">
                <a16:creationId xmlns:a16="http://schemas.microsoft.com/office/drawing/2014/main" id="{CF718667-F376-8772-3452-05F2BF7D9A23}"/>
              </a:ext>
            </a:extLst>
          </p:cNvPr>
          <p:cNvCxnSpPr>
            <a:cxnSpLocks/>
          </p:cNvCxnSpPr>
          <p:nvPr/>
        </p:nvCxnSpPr>
        <p:spPr>
          <a:xfrm flipV="1">
            <a:off x="2064899" y="1782213"/>
            <a:ext cx="497040" cy="304675"/>
          </a:xfrm>
          <a:prstGeom prst="straightConnector1">
            <a:avLst/>
          </a:prstGeom>
          <a:noFill/>
          <a:ln w="12700" cap="flat">
            <a:solidFill>
              <a:srgbClr val="FF0000"/>
            </a:solidFill>
            <a:prstDash val="solid"/>
            <a:miter/>
            <a:tailEnd type="arrow"/>
          </a:ln>
        </p:spPr>
      </p:cxnSp>
      <p:sp>
        <p:nvSpPr>
          <p:cNvPr id="17" name="TextBox 16">
            <a:extLst>
              <a:ext uri="{FF2B5EF4-FFF2-40B4-BE49-F238E27FC236}">
                <a16:creationId xmlns:a16="http://schemas.microsoft.com/office/drawing/2014/main" id="{F6E30D34-0931-2E0F-8AA2-39F9E6E42E10}"/>
              </a:ext>
            </a:extLst>
          </p:cNvPr>
          <p:cNvSpPr txBox="1"/>
          <p:nvPr/>
        </p:nvSpPr>
        <p:spPr>
          <a:xfrm>
            <a:off x="1079448" y="769427"/>
            <a:ext cx="1279710" cy="338554"/>
          </a:xfrm>
          <a:prstGeom prst="rect">
            <a:avLst/>
          </a:prstGeom>
          <a:noFill/>
        </p:spPr>
        <p:txBody>
          <a:bodyPr wrap="none" rtlCol="0">
            <a:spAutoFit/>
          </a:bodyPr>
          <a:lstStyle/>
          <a:p>
            <a:pPr algn="ctr"/>
            <a:r>
              <a:rPr lang="en-US" sz="1600" b="1" noProof="0" dirty="0">
                <a:latin typeface="+mj-lt"/>
              </a:rPr>
              <a:t>Edge coupler</a:t>
            </a:r>
          </a:p>
        </p:txBody>
      </p:sp>
      <p:sp>
        <p:nvSpPr>
          <p:cNvPr id="19" name="TextBox 18">
            <a:extLst>
              <a:ext uri="{FF2B5EF4-FFF2-40B4-BE49-F238E27FC236}">
                <a16:creationId xmlns:a16="http://schemas.microsoft.com/office/drawing/2014/main" id="{6A7AE998-29DF-EB4F-4D06-04BDDE4DEA62}"/>
              </a:ext>
            </a:extLst>
          </p:cNvPr>
          <p:cNvSpPr txBox="1"/>
          <p:nvPr/>
        </p:nvSpPr>
        <p:spPr>
          <a:xfrm>
            <a:off x="2350087" y="1310614"/>
            <a:ext cx="903592" cy="256338"/>
          </a:xfrm>
          <a:prstGeom prst="rect">
            <a:avLst/>
          </a:prstGeom>
          <a:noFill/>
        </p:spPr>
        <p:txBody>
          <a:bodyPr wrap="none" rtlCol="0">
            <a:spAutoFit/>
          </a:bodyPr>
          <a:lstStyle/>
          <a:p>
            <a:pPr algn="ctr"/>
            <a:r>
              <a:rPr lang="en-US" sz="1400" noProof="0" dirty="0">
                <a:latin typeface="+mj-lt"/>
              </a:rPr>
              <a:t>Optical fiber</a:t>
            </a:r>
          </a:p>
        </p:txBody>
      </p:sp>
      <p:pic>
        <p:nvPicPr>
          <p:cNvPr id="24" name="Picture 23">
            <a:extLst>
              <a:ext uri="{FF2B5EF4-FFF2-40B4-BE49-F238E27FC236}">
                <a16:creationId xmlns:a16="http://schemas.microsoft.com/office/drawing/2014/main" id="{FC35FF89-9A95-AA06-2BEE-E51582EDD4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667" y="3615367"/>
            <a:ext cx="4199704" cy="3009192"/>
          </a:xfrm>
          <a:prstGeom prst="rect">
            <a:avLst/>
          </a:prstGeom>
        </p:spPr>
      </p:pic>
      <p:graphicFrame>
        <p:nvGraphicFramePr>
          <p:cNvPr id="30" name="Table 29">
            <a:extLst>
              <a:ext uri="{FF2B5EF4-FFF2-40B4-BE49-F238E27FC236}">
                <a16:creationId xmlns:a16="http://schemas.microsoft.com/office/drawing/2014/main" id="{6C5BBF43-7611-C66B-3ADE-56CFCFA7DC62}"/>
              </a:ext>
            </a:extLst>
          </p:cNvPr>
          <p:cNvGraphicFramePr>
            <a:graphicFrameLocks noGrp="1"/>
          </p:cNvGraphicFramePr>
          <p:nvPr>
            <p:extLst>
              <p:ext uri="{D42A27DB-BD31-4B8C-83A1-F6EECF244321}">
                <p14:modId xmlns:p14="http://schemas.microsoft.com/office/powerpoint/2010/main" val="3515649597"/>
              </p:ext>
            </p:extLst>
          </p:nvPr>
        </p:nvGraphicFramePr>
        <p:xfrm>
          <a:off x="4359393" y="3720193"/>
          <a:ext cx="3068751" cy="2407498"/>
        </p:xfrm>
        <a:graphic>
          <a:graphicData uri="http://schemas.openxmlformats.org/drawingml/2006/table">
            <a:tbl>
              <a:tblPr firstRow="1" firstCol="1" bandRow="1">
                <a:tableStyleId>{5C22544A-7EE6-4342-B048-85BDC9FD1C3A}</a:tableStyleId>
              </a:tblPr>
              <a:tblGrid>
                <a:gridCol w="1546107">
                  <a:extLst>
                    <a:ext uri="{9D8B030D-6E8A-4147-A177-3AD203B41FA5}">
                      <a16:colId xmlns:a16="http://schemas.microsoft.com/office/drawing/2014/main" val="491658964"/>
                    </a:ext>
                  </a:extLst>
                </a:gridCol>
                <a:gridCol w="685800">
                  <a:extLst>
                    <a:ext uri="{9D8B030D-6E8A-4147-A177-3AD203B41FA5}">
                      <a16:colId xmlns:a16="http://schemas.microsoft.com/office/drawing/2014/main" val="219228786"/>
                    </a:ext>
                  </a:extLst>
                </a:gridCol>
                <a:gridCol w="836844">
                  <a:extLst>
                    <a:ext uri="{9D8B030D-6E8A-4147-A177-3AD203B41FA5}">
                      <a16:colId xmlns:a16="http://schemas.microsoft.com/office/drawing/2014/main" val="1007041498"/>
                    </a:ext>
                  </a:extLst>
                </a:gridCol>
              </a:tblGrid>
              <a:tr h="551672">
                <a:tc>
                  <a:txBody>
                    <a:bodyPr/>
                    <a:lstStyle/>
                    <a:p>
                      <a:pPr algn="ctr"/>
                      <a:endParaRPr lang="en-US" sz="1600" dirty="0">
                        <a:latin typeface="+mj-lt"/>
                      </a:endParaRPr>
                    </a:p>
                  </a:txBody>
                  <a:tcPr anchor="ctr">
                    <a:solidFill>
                      <a:schemeClr val="bg1"/>
                    </a:solidFill>
                  </a:tcPr>
                </a:tc>
                <a:tc>
                  <a:txBody>
                    <a:bodyPr/>
                    <a:lstStyle/>
                    <a:p>
                      <a:pPr algn="ctr"/>
                      <a:r>
                        <a:rPr lang="en-US" sz="1600" dirty="0">
                          <a:latin typeface="+mj-lt"/>
                        </a:rPr>
                        <a:t>Edge</a:t>
                      </a:r>
                    </a:p>
                  </a:txBody>
                  <a:tcPr anchor="ctr"/>
                </a:tc>
                <a:tc>
                  <a:txBody>
                    <a:bodyPr/>
                    <a:lstStyle/>
                    <a:p>
                      <a:pPr algn="ctr"/>
                      <a:r>
                        <a:rPr lang="en-US" sz="1600" dirty="0">
                          <a:latin typeface="+mj-lt"/>
                        </a:rPr>
                        <a:t>Vertical</a:t>
                      </a:r>
                    </a:p>
                  </a:txBody>
                  <a:tcPr anchor="ctr"/>
                </a:tc>
                <a:extLst>
                  <a:ext uri="{0D108BD9-81ED-4DB2-BD59-A6C34878D82A}">
                    <a16:rowId xmlns:a16="http://schemas.microsoft.com/office/drawing/2014/main" val="1573630027"/>
                  </a:ext>
                </a:extLst>
              </a:tr>
              <a:tr h="348793">
                <a:tc>
                  <a:txBody>
                    <a:bodyPr/>
                    <a:lstStyle/>
                    <a:p>
                      <a:pPr algn="l"/>
                      <a:r>
                        <a:rPr lang="en-US" sz="1600" dirty="0">
                          <a:latin typeface="+mj-lt"/>
                        </a:rPr>
                        <a:t>Insertion Loss</a:t>
                      </a:r>
                    </a:p>
                  </a:txBody>
                  <a:tcPr anchor="ctr"/>
                </a:tc>
                <a:tc>
                  <a:txBody>
                    <a:bodyPr/>
                    <a:lstStyle/>
                    <a:p>
                      <a:pPr algn="ctr"/>
                      <a:r>
                        <a:rPr lang="en-US" sz="1600" dirty="0">
                          <a:solidFill>
                            <a:srgbClr val="008000"/>
                          </a:solidFill>
                          <a:latin typeface="+mj-lt"/>
                        </a:rPr>
                        <a:t>✓</a:t>
                      </a:r>
                    </a:p>
                  </a:txBody>
                  <a:tcPr anchor="ctr"/>
                </a:tc>
                <a:tc>
                  <a:txBody>
                    <a:bodyPr/>
                    <a:lstStyle/>
                    <a:p>
                      <a:pPr algn="ctr"/>
                      <a:r>
                        <a:rPr lang="en-US" sz="1600" dirty="0">
                          <a:solidFill>
                            <a:srgbClr val="C00000"/>
                          </a:solidFill>
                          <a:latin typeface="+mj-lt"/>
                        </a:rPr>
                        <a:t>✖</a:t>
                      </a:r>
                    </a:p>
                  </a:txBody>
                  <a:tcPr anchor="ctr"/>
                </a:tc>
                <a:extLst>
                  <a:ext uri="{0D108BD9-81ED-4DB2-BD59-A6C34878D82A}">
                    <a16:rowId xmlns:a16="http://schemas.microsoft.com/office/drawing/2014/main" val="1918834493"/>
                  </a:ext>
                </a:extLst>
              </a:tr>
              <a:tr h="348793">
                <a:tc>
                  <a:txBody>
                    <a:bodyPr/>
                    <a:lstStyle/>
                    <a:p>
                      <a:pPr algn="l"/>
                      <a:r>
                        <a:rPr lang="en-US" sz="1600" dirty="0">
                          <a:latin typeface="+mj-lt"/>
                        </a:rPr>
                        <a:t>Bandwidth</a:t>
                      </a:r>
                    </a:p>
                  </a:txBody>
                  <a:tcPr anchor="ctr"/>
                </a:tc>
                <a:tc>
                  <a:txBody>
                    <a:bodyPr/>
                    <a:lstStyle/>
                    <a:p>
                      <a:pPr algn="ctr"/>
                      <a:r>
                        <a:rPr lang="en-US" sz="1600" dirty="0">
                          <a:solidFill>
                            <a:srgbClr val="008000"/>
                          </a:solidFill>
                          <a:latin typeface="+mj-lt"/>
                        </a:rPr>
                        <a:t>✓</a:t>
                      </a:r>
                    </a:p>
                  </a:txBody>
                  <a:tcPr anchor="ctr"/>
                </a:tc>
                <a:tc>
                  <a:txBody>
                    <a:bodyPr/>
                    <a:lstStyle/>
                    <a:p>
                      <a:pPr algn="ctr"/>
                      <a:r>
                        <a:rPr lang="en-US" sz="1600" dirty="0">
                          <a:solidFill>
                            <a:srgbClr val="C00000"/>
                          </a:solidFill>
                          <a:latin typeface="+mj-lt"/>
                        </a:rPr>
                        <a:t>✖</a:t>
                      </a:r>
                    </a:p>
                  </a:txBody>
                  <a:tcPr anchor="ctr"/>
                </a:tc>
                <a:extLst>
                  <a:ext uri="{0D108BD9-81ED-4DB2-BD59-A6C34878D82A}">
                    <a16:rowId xmlns:a16="http://schemas.microsoft.com/office/drawing/2014/main" val="2854910147"/>
                  </a:ext>
                </a:extLst>
              </a:tr>
              <a:tr h="551672">
                <a:tc>
                  <a:txBody>
                    <a:bodyPr/>
                    <a:lstStyle/>
                    <a:p>
                      <a:pPr algn="l"/>
                      <a:r>
                        <a:rPr lang="en-US" sz="1600" dirty="0">
                          <a:latin typeface="+mj-lt"/>
                        </a:rPr>
                        <a:t>Packaging Complexity</a:t>
                      </a:r>
                    </a:p>
                  </a:txBody>
                  <a:tcPr anchor="ctr"/>
                </a:tc>
                <a:tc>
                  <a:txBody>
                    <a:bodyPr/>
                    <a:lstStyle/>
                    <a:p>
                      <a:pPr algn="ctr"/>
                      <a:r>
                        <a:rPr lang="de-DE" sz="1600" dirty="0">
                          <a:solidFill>
                            <a:srgbClr val="FFC000"/>
                          </a:solidFill>
                          <a:latin typeface="+mj-lt"/>
                        </a:rPr>
                        <a:t>O</a:t>
                      </a:r>
                      <a:endParaRPr lang="en-US" sz="1600" dirty="0">
                        <a:solidFill>
                          <a:srgbClr val="FFC000"/>
                        </a:solidFill>
                        <a:latin typeface="+mj-lt"/>
                      </a:endParaRPr>
                    </a:p>
                  </a:txBody>
                  <a:tcPr anchor="ctr"/>
                </a:tc>
                <a:tc>
                  <a:txBody>
                    <a:bodyPr/>
                    <a:lstStyle/>
                    <a:p>
                      <a:pPr algn="ctr"/>
                      <a:r>
                        <a:rPr lang="en-US" sz="1600" dirty="0">
                          <a:solidFill>
                            <a:srgbClr val="008000"/>
                          </a:solidFill>
                          <a:latin typeface="+mj-lt"/>
                        </a:rPr>
                        <a:t>✓</a:t>
                      </a:r>
                    </a:p>
                  </a:txBody>
                  <a:tcPr anchor="ctr"/>
                </a:tc>
                <a:extLst>
                  <a:ext uri="{0D108BD9-81ED-4DB2-BD59-A6C34878D82A}">
                    <a16:rowId xmlns:a16="http://schemas.microsoft.com/office/drawing/2014/main" val="2511328159"/>
                  </a:ext>
                </a:extLst>
              </a:tr>
              <a:tr h="551672">
                <a:tc>
                  <a:txBody>
                    <a:bodyPr/>
                    <a:lstStyle/>
                    <a:p>
                      <a:pPr algn="l"/>
                      <a:r>
                        <a:rPr lang="en-US" sz="1600" dirty="0">
                          <a:latin typeface="+mj-lt"/>
                        </a:rPr>
                        <a:t>Wafer Level Probing</a:t>
                      </a:r>
                    </a:p>
                  </a:txBody>
                  <a:tcPr anchor="ctr"/>
                </a:tc>
                <a:tc>
                  <a:txBody>
                    <a:bodyPr/>
                    <a:lstStyle/>
                    <a:p>
                      <a:pPr algn="ctr"/>
                      <a:r>
                        <a:rPr lang="de-DE" sz="1600" dirty="0">
                          <a:solidFill>
                            <a:srgbClr val="FFC000"/>
                          </a:solidFill>
                          <a:latin typeface="+mj-lt"/>
                        </a:rPr>
                        <a:t>O</a:t>
                      </a:r>
                      <a:endParaRPr lang="en-US" sz="1600" dirty="0">
                        <a:solidFill>
                          <a:srgbClr val="FFC000"/>
                        </a:solidFill>
                        <a:latin typeface="+mj-lt"/>
                      </a:endParaRPr>
                    </a:p>
                  </a:txBody>
                  <a:tcPr anchor="ctr"/>
                </a:tc>
                <a:tc>
                  <a:txBody>
                    <a:bodyPr/>
                    <a:lstStyle/>
                    <a:p>
                      <a:pPr algn="ctr"/>
                      <a:r>
                        <a:rPr lang="en-US" sz="1600" dirty="0">
                          <a:solidFill>
                            <a:srgbClr val="008000"/>
                          </a:solidFill>
                          <a:latin typeface="+mj-lt"/>
                        </a:rPr>
                        <a:t>✓</a:t>
                      </a:r>
                    </a:p>
                  </a:txBody>
                  <a:tcPr anchor="ctr"/>
                </a:tc>
                <a:extLst>
                  <a:ext uri="{0D108BD9-81ED-4DB2-BD59-A6C34878D82A}">
                    <a16:rowId xmlns:a16="http://schemas.microsoft.com/office/drawing/2014/main" val="2579471311"/>
                  </a:ext>
                </a:extLst>
              </a:tr>
            </a:tbl>
          </a:graphicData>
        </a:graphic>
      </p:graphicFrame>
      <p:sp>
        <p:nvSpPr>
          <p:cNvPr id="7" name="TextBox 6">
            <a:extLst>
              <a:ext uri="{FF2B5EF4-FFF2-40B4-BE49-F238E27FC236}">
                <a16:creationId xmlns:a16="http://schemas.microsoft.com/office/drawing/2014/main" id="{77831971-3133-F478-CA8E-DB663434D9EE}"/>
              </a:ext>
            </a:extLst>
          </p:cNvPr>
          <p:cNvSpPr txBox="1"/>
          <p:nvPr/>
        </p:nvSpPr>
        <p:spPr>
          <a:xfrm>
            <a:off x="4892715" y="2805765"/>
            <a:ext cx="979510" cy="523220"/>
          </a:xfrm>
          <a:prstGeom prst="rect">
            <a:avLst/>
          </a:prstGeom>
          <a:noFill/>
        </p:spPr>
        <p:txBody>
          <a:bodyPr wrap="square" rtlCol="0">
            <a:spAutoFit/>
          </a:bodyPr>
          <a:lstStyle>
            <a:defPPr>
              <a:defRPr lang="en-US"/>
            </a:defPPr>
            <a:lvl1pPr algn="ctr">
              <a:defRPr sz="1400">
                <a:latin typeface="+mj-lt"/>
              </a:defRPr>
            </a:lvl1pPr>
          </a:lstStyle>
          <a:p>
            <a:r>
              <a:rPr lang="en-US" dirty="0"/>
              <a:t>Si waveguide</a:t>
            </a:r>
          </a:p>
        </p:txBody>
      </p:sp>
      <p:cxnSp>
        <p:nvCxnSpPr>
          <p:cNvPr id="37" name="Straight Arrow Connector 36">
            <a:extLst>
              <a:ext uri="{FF2B5EF4-FFF2-40B4-BE49-F238E27FC236}">
                <a16:creationId xmlns:a16="http://schemas.microsoft.com/office/drawing/2014/main" id="{8A9CB29F-92E8-50C9-4C10-DC37E0C584BA}"/>
              </a:ext>
            </a:extLst>
          </p:cNvPr>
          <p:cNvCxnSpPr>
            <a:cxnSpLocks/>
          </p:cNvCxnSpPr>
          <p:nvPr/>
        </p:nvCxnSpPr>
        <p:spPr>
          <a:xfrm>
            <a:off x="4595794" y="2578168"/>
            <a:ext cx="617556" cy="39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BD262676-0E41-3779-3D44-F15ED0846F07}"/>
              </a:ext>
            </a:extLst>
          </p:cNvPr>
          <p:cNvCxnSpPr>
            <a:cxnSpLocks/>
          </p:cNvCxnSpPr>
          <p:nvPr/>
        </p:nvCxnSpPr>
        <p:spPr>
          <a:xfrm>
            <a:off x="5382470" y="2490653"/>
            <a:ext cx="540290" cy="17856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8DA6030A-80AA-6238-9D49-D8C20A001D97}"/>
              </a:ext>
            </a:extLst>
          </p:cNvPr>
          <p:cNvSpPr txBox="1"/>
          <p:nvPr/>
        </p:nvSpPr>
        <p:spPr>
          <a:xfrm>
            <a:off x="5684572" y="2471645"/>
            <a:ext cx="979510" cy="523220"/>
          </a:xfrm>
          <a:prstGeom prst="rect">
            <a:avLst/>
          </a:prstGeom>
          <a:noFill/>
        </p:spPr>
        <p:txBody>
          <a:bodyPr wrap="square" rtlCol="0">
            <a:spAutoFit/>
          </a:bodyPr>
          <a:lstStyle>
            <a:defPPr>
              <a:defRPr lang="en-US"/>
            </a:defPPr>
            <a:lvl1pPr algn="ctr">
              <a:defRPr sz="1400">
                <a:latin typeface="+mj-lt"/>
              </a:defRPr>
            </a:lvl1pPr>
          </a:lstStyle>
          <a:p>
            <a:r>
              <a:rPr lang="en-US" dirty="0"/>
              <a:t>SiO</a:t>
            </a:r>
            <a:r>
              <a:rPr lang="en-US" baseline="-25000" dirty="0"/>
              <a:t>2</a:t>
            </a:r>
            <a:r>
              <a:rPr lang="en-US" dirty="0"/>
              <a:t> substrate</a:t>
            </a:r>
          </a:p>
        </p:txBody>
      </p:sp>
      <p:sp>
        <p:nvSpPr>
          <p:cNvPr id="76" name="TextBox 75">
            <a:extLst>
              <a:ext uri="{FF2B5EF4-FFF2-40B4-BE49-F238E27FC236}">
                <a16:creationId xmlns:a16="http://schemas.microsoft.com/office/drawing/2014/main" id="{E8C61650-1ED9-E05B-8E56-E954999F4628}"/>
              </a:ext>
            </a:extLst>
          </p:cNvPr>
          <p:cNvSpPr txBox="1"/>
          <p:nvPr/>
        </p:nvSpPr>
        <p:spPr>
          <a:xfrm>
            <a:off x="8419291" y="1310121"/>
            <a:ext cx="2366033" cy="338554"/>
          </a:xfrm>
          <a:prstGeom prst="rect">
            <a:avLst/>
          </a:prstGeom>
          <a:noFill/>
        </p:spPr>
        <p:txBody>
          <a:bodyPr wrap="none" rtlCol="0">
            <a:spAutoFit/>
          </a:bodyPr>
          <a:lstStyle>
            <a:defPPr>
              <a:defRPr lang="en-US"/>
            </a:defPPr>
            <a:lvl1pPr algn="ctr">
              <a:defRPr sz="1400">
                <a:latin typeface="+mj-lt"/>
              </a:defRPr>
            </a:lvl1pPr>
          </a:lstStyle>
          <a:p>
            <a:r>
              <a:rPr lang="en-US" sz="1600" b="1" dirty="0"/>
              <a:t>Waveguides cross-section</a:t>
            </a:r>
          </a:p>
        </p:txBody>
      </p:sp>
      <p:grpSp>
        <p:nvGrpSpPr>
          <p:cNvPr id="81" name="Group 80">
            <a:extLst>
              <a:ext uri="{FF2B5EF4-FFF2-40B4-BE49-F238E27FC236}">
                <a16:creationId xmlns:a16="http://schemas.microsoft.com/office/drawing/2014/main" id="{889ED9A9-6FDB-E032-1C3D-C30549D85024}"/>
              </a:ext>
            </a:extLst>
          </p:cNvPr>
          <p:cNvGrpSpPr/>
          <p:nvPr/>
        </p:nvGrpSpPr>
        <p:grpSpPr>
          <a:xfrm>
            <a:off x="7730639" y="1836893"/>
            <a:ext cx="4416912" cy="4280384"/>
            <a:chOff x="7730639" y="1836893"/>
            <a:chExt cx="4416912" cy="4280384"/>
          </a:xfrm>
        </p:grpSpPr>
        <p:grpSp>
          <p:nvGrpSpPr>
            <p:cNvPr id="46" name="Group 45">
              <a:extLst>
                <a:ext uri="{FF2B5EF4-FFF2-40B4-BE49-F238E27FC236}">
                  <a16:creationId xmlns:a16="http://schemas.microsoft.com/office/drawing/2014/main" id="{F1577607-1261-093D-9C1D-F762CDF60C5C}"/>
                </a:ext>
              </a:extLst>
            </p:cNvPr>
            <p:cNvGrpSpPr/>
            <p:nvPr/>
          </p:nvGrpSpPr>
          <p:grpSpPr>
            <a:xfrm>
              <a:off x="7730639" y="1836893"/>
              <a:ext cx="4416912" cy="4280384"/>
              <a:chOff x="2813892" y="253714"/>
              <a:chExt cx="6543662" cy="6341396"/>
            </a:xfrm>
          </p:grpSpPr>
          <p:grpSp>
            <p:nvGrpSpPr>
              <p:cNvPr id="47" name="Group 46">
                <a:extLst>
                  <a:ext uri="{FF2B5EF4-FFF2-40B4-BE49-F238E27FC236}">
                    <a16:creationId xmlns:a16="http://schemas.microsoft.com/office/drawing/2014/main" id="{C732BAFA-BBF2-D3BF-ADEF-4A3D4AA4F097}"/>
                  </a:ext>
                </a:extLst>
              </p:cNvPr>
              <p:cNvGrpSpPr/>
              <p:nvPr/>
            </p:nvGrpSpPr>
            <p:grpSpPr>
              <a:xfrm>
                <a:off x="2813892" y="262890"/>
                <a:ext cx="6543662" cy="6332220"/>
                <a:chOff x="3075502" y="262890"/>
                <a:chExt cx="6543662" cy="6332220"/>
              </a:xfrm>
            </p:grpSpPr>
            <p:grpSp>
              <p:nvGrpSpPr>
                <p:cNvPr id="58" name="Group 57">
                  <a:extLst>
                    <a:ext uri="{FF2B5EF4-FFF2-40B4-BE49-F238E27FC236}">
                      <a16:creationId xmlns:a16="http://schemas.microsoft.com/office/drawing/2014/main" id="{8AFED91F-4789-D726-9840-4BA528FAADFA}"/>
                    </a:ext>
                  </a:extLst>
                </p:cNvPr>
                <p:cNvGrpSpPr/>
                <p:nvPr/>
              </p:nvGrpSpPr>
              <p:grpSpPr>
                <a:xfrm>
                  <a:off x="3075502" y="262890"/>
                  <a:ext cx="5985670" cy="6332220"/>
                  <a:chOff x="3317409" y="262890"/>
                  <a:chExt cx="5985670" cy="6332220"/>
                </a:xfrm>
              </p:grpSpPr>
              <p:grpSp>
                <p:nvGrpSpPr>
                  <p:cNvPr id="64" name="Group 63">
                    <a:extLst>
                      <a:ext uri="{FF2B5EF4-FFF2-40B4-BE49-F238E27FC236}">
                        <a16:creationId xmlns:a16="http://schemas.microsoft.com/office/drawing/2014/main" id="{33AFEF37-4E2C-4073-DF36-6EC95BB358D6}"/>
                      </a:ext>
                    </a:extLst>
                  </p:cNvPr>
                  <p:cNvGrpSpPr/>
                  <p:nvPr/>
                </p:nvGrpSpPr>
                <p:grpSpPr>
                  <a:xfrm>
                    <a:off x="3379470" y="262890"/>
                    <a:ext cx="5433060" cy="6332220"/>
                    <a:chOff x="3379470" y="0"/>
                    <a:chExt cx="5433060" cy="6332220"/>
                  </a:xfrm>
                </p:grpSpPr>
                <p:pic>
                  <p:nvPicPr>
                    <p:cNvPr id="73" name="Picture 72">
                      <a:extLst>
                        <a:ext uri="{FF2B5EF4-FFF2-40B4-BE49-F238E27FC236}">
                          <a16:creationId xmlns:a16="http://schemas.microsoft.com/office/drawing/2014/main" id="{9B470EB0-FDAC-2764-3204-CC9D80A15088}"/>
                        </a:ext>
                      </a:extLst>
                    </p:cNvPr>
                    <p:cNvPicPr>
                      <a:picLocks noChangeAspect="1"/>
                    </p:cNvPicPr>
                    <p:nvPr/>
                  </p:nvPicPr>
                  <p:blipFill>
                    <a:blip r:embed="rId5">
                      <a:extLst>
                        <a:ext uri="{28A0092B-C50C-407E-A947-70E740481C1C}">
                          <a14:useLocalDpi xmlns:a14="http://schemas.microsoft.com/office/drawing/2010/main" val="0"/>
                        </a:ext>
                      </a:extLst>
                    </a:blip>
                    <a:srcRect l="20582" t="37333" r="22576" b="31889"/>
                    <a:stretch>
                      <a:fillRect/>
                    </a:stretch>
                  </p:blipFill>
                  <p:spPr>
                    <a:xfrm>
                      <a:off x="3379470" y="2110740"/>
                      <a:ext cx="5433060" cy="2110740"/>
                    </a:xfrm>
                    <a:prstGeom prst="rect">
                      <a:avLst/>
                    </a:prstGeom>
                  </p:spPr>
                </p:pic>
                <p:pic>
                  <p:nvPicPr>
                    <p:cNvPr id="74" name="Picture 73">
                      <a:extLst>
                        <a:ext uri="{FF2B5EF4-FFF2-40B4-BE49-F238E27FC236}">
                          <a16:creationId xmlns:a16="http://schemas.microsoft.com/office/drawing/2014/main" id="{78BA2D55-BD6D-9933-E71B-6AE930099220}"/>
                        </a:ext>
                      </a:extLst>
                    </p:cNvPr>
                    <p:cNvPicPr>
                      <a:picLocks noChangeAspect="1"/>
                    </p:cNvPicPr>
                    <p:nvPr/>
                  </p:nvPicPr>
                  <p:blipFill>
                    <a:blip r:embed="rId6">
                      <a:extLst>
                        <a:ext uri="{28A0092B-C50C-407E-A947-70E740481C1C}">
                          <a14:useLocalDpi xmlns:a14="http://schemas.microsoft.com/office/drawing/2010/main" val="0"/>
                        </a:ext>
                      </a:extLst>
                    </a:blip>
                    <a:srcRect l="20462" t="37333" r="22465" b="31889"/>
                    <a:stretch>
                      <a:fillRect/>
                    </a:stretch>
                  </p:blipFill>
                  <p:spPr>
                    <a:xfrm>
                      <a:off x="3379470" y="0"/>
                      <a:ext cx="5433060" cy="2110740"/>
                    </a:xfrm>
                    <a:prstGeom prst="rect">
                      <a:avLst/>
                    </a:prstGeom>
                  </p:spPr>
                </p:pic>
                <p:pic>
                  <p:nvPicPr>
                    <p:cNvPr id="75" name="Picture 74">
                      <a:extLst>
                        <a:ext uri="{FF2B5EF4-FFF2-40B4-BE49-F238E27FC236}">
                          <a16:creationId xmlns:a16="http://schemas.microsoft.com/office/drawing/2014/main" id="{A8C12484-90AE-E28D-FAEF-0F68CA910437}"/>
                        </a:ext>
                      </a:extLst>
                    </p:cNvPr>
                    <p:cNvPicPr>
                      <a:picLocks noChangeAspect="1"/>
                    </p:cNvPicPr>
                    <p:nvPr/>
                  </p:nvPicPr>
                  <p:blipFill>
                    <a:blip r:embed="rId7">
                      <a:extLst>
                        <a:ext uri="{28A0092B-C50C-407E-A947-70E740481C1C}">
                          <a14:useLocalDpi xmlns:a14="http://schemas.microsoft.com/office/drawing/2010/main" val="0"/>
                        </a:ext>
                      </a:extLst>
                    </a:blip>
                    <a:srcRect l="20582" t="37333" r="22576" b="31889"/>
                    <a:stretch>
                      <a:fillRect/>
                    </a:stretch>
                  </p:blipFill>
                  <p:spPr>
                    <a:xfrm>
                      <a:off x="3379470" y="4221480"/>
                      <a:ext cx="5433060" cy="2110740"/>
                    </a:xfrm>
                    <a:prstGeom prst="rect">
                      <a:avLst/>
                    </a:prstGeom>
                  </p:spPr>
                </p:pic>
              </p:grpSp>
              <p:sp>
                <p:nvSpPr>
                  <p:cNvPr id="65" name="TextBox 64">
                    <a:extLst>
                      <a:ext uri="{FF2B5EF4-FFF2-40B4-BE49-F238E27FC236}">
                        <a16:creationId xmlns:a16="http://schemas.microsoft.com/office/drawing/2014/main" id="{14BC2AC6-74AF-49F7-0F8E-3B00D269BF15}"/>
                      </a:ext>
                    </a:extLst>
                  </p:cNvPr>
                  <p:cNvSpPr txBox="1"/>
                  <p:nvPr/>
                </p:nvSpPr>
                <p:spPr>
                  <a:xfrm>
                    <a:off x="3322036" y="262890"/>
                    <a:ext cx="698682" cy="592764"/>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(a)</a:t>
                    </a:r>
                    <a:endParaRPr lang="en-GB" sz="2000" b="1" dirty="0">
                      <a:solidFill>
                        <a:schemeClr val="bg1"/>
                      </a:solidFill>
                      <a:latin typeface="+mj-lt"/>
                      <a:cs typeface="Times New Roman" panose="02020603050405020304" pitchFamily="18" charset="0"/>
                    </a:endParaRPr>
                  </a:p>
                </p:txBody>
              </p:sp>
              <p:sp>
                <p:nvSpPr>
                  <p:cNvPr id="66" name="TextBox 65">
                    <a:extLst>
                      <a:ext uri="{FF2B5EF4-FFF2-40B4-BE49-F238E27FC236}">
                        <a16:creationId xmlns:a16="http://schemas.microsoft.com/office/drawing/2014/main" id="{9ED67BC7-6DE8-56AA-CF66-7ED81FE7BD51}"/>
                      </a:ext>
                    </a:extLst>
                  </p:cNvPr>
                  <p:cNvSpPr txBox="1"/>
                  <p:nvPr/>
                </p:nvSpPr>
                <p:spPr>
                  <a:xfrm>
                    <a:off x="3317409" y="2373630"/>
                    <a:ext cx="715306" cy="592764"/>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(b)</a:t>
                    </a:r>
                    <a:endParaRPr lang="en-GB" sz="2000" b="1" dirty="0">
                      <a:solidFill>
                        <a:schemeClr val="bg1"/>
                      </a:solidFill>
                      <a:latin typeface="+mj-lt"/>
                      <a:cs typeface="Times New Roman" panose="02020603050405020304" pitchFamily="18" charset="0"/>
                    </a:endParaRPr>
                  </a:p>
                </p:txBody>
              </p:sp>
              <p:sp>
                <p:nvSpPr>
                  <p:cNvPr id="67" name="TextBox 66">
                    <a:extLst>
                      <a:ext uri="{FF2B5EF4-FFF2-40B4-BE49-F238E27FC236}">
                        <a16:creationId xmlns:a16="http://schemas.microsoft.com/office/drawing/2014/main" id="{C4B31319-CA26-C872-0FB1-EC4D80900657}"/>
                      </a:ext>
                    </a:extLst>
                  </p:cNvPr>
                  <p:cNvSpPr txBox="1"/>
                  <p:nvPr/>
                </p:nvSpPr>
                <p:spPr>
                  <a:xfrm>
                    <a:off x="3330738" y="4484370"/>
                    <a:ext cx="667808" cy="592764"/>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(c)</a:t>
                    </a:r>
                    <a:endParaRPr lang="en-GB" sz="2000" b="1" dirty="0">
                      <a:solidFill>
                        <a:schemeClr val="bg1"/>
                      </a:solidFill>
                      <a:latin typeface="+mj-lt"/>
                      <a:cs typeface="Times New Roman" panose="02020603050405020304" pitchFamily="18" charset="0"/>
                    </a:endParaRPr>
                  </a:p>
                </p:txBody>
              </p:sp>
              <p:pic>
                <p:nvPicPr>
                  <p:cNvPr id="72" name="Picture 71">
                    <a:extLst>
                      <a:ext uri="{FF2B5EF4-FFF2-40B4-BE49-F238E27FC236}">
                        <a16:creationId xmlns:a16="http://schemas.microsoft.com/office/drawing/2014/main" id="{A0C3BE47-A204-CBC6-6C91-A44549922059}"/>
                      </a:ext>
                    </a:extLst>
                  </p:cNvPr>
                  <p:cNvPicPr>
                    <a:picLocks noChangeAspect="1"/>
                  </p:cNvPicPr>
                  <p:nvPr/>
                </p:nvPicPr>
                <p:blipFill>
                  <a:blip r:embed="rId7">
                    <a:extLst>
                      <a:ext uri="{28A0092B-C50C-407E-A947-70E740481C1C}">
                        <a14:useLocalDpi xmlns:a14="http://schemas.microsoft.com/office/drawing/2010/main" val="0"/>
                      </a:ext>
                    </a:extLst>
                  </a:blip>
                  <a:srcRect l="90709" t="12258" r="4820" b="7861"/>
                  <a:stretch>
                    <a:fillRect/>
                  </a:stretch>
                </p:blipFill>
                <p:spPr>
                  <a:xfrm>
                    <a:off x="8875732" y="262890"/>
                    <a:ext cx="427347" cy="6332220"/>
                  </a:xfrm>
                  <a:prstGeom prst="rect">
                    <a:avLst/>
                  </a:prstGeom>
                </p:spPr>
              </p:pic>
            </p:grpSp>
            <p:sp>
              <p:nvSpPr>
                <p:cNvPr id="59" name="TextBox 58">
                  <a:extLst>
                    <a:ext uri="{FF2B5EF4-FFF2-40B4-BE49-F238E27FC236}">
                      <a16:creationId xmlns:a16="http://schemas.microsoft.com/office/drawing/2014/main" id="{F9EA5142-931E-B4F3-B875-3FDDBEC970BA}"/>
                    </a:ext>
                  </a:extLst>
                </p:cNvPr>
                <p:cNvSpPr txBox="1"/>
                <p:nvPr/>
              </p:nvSpPr>
              <p:spPr>
                <a:xfrm rot="5400000">
                  <a:off x="8472348" y="3132618"/>
                  <a:ext cx="1700868" cy="592764"/>
                </a:xfrm>
                <a:prstGeom prst="rect">
                  <a:avLst/>
                </a:prstGeom>
                <a:noFill/>
              </p:spPr>
              <p:txBody>
                <a:bodyPr wrap="none" rtlCol="0">
                  <a:spAutoFit/>
                </a:bodyPr>
                <a:lstStyle/>
                <a:p>
                  <a:pPr algn="ctr"/>
                  <a:r>
                    <a:rPr lang="en-US" sz="2000" dirty="0">
                      <a:latin typeface="+mj-lt"/>
                      <a:cs typeface="Times New Roman" panose="02020603050405020304" pitchFamily="18" charset="0"/>
                    </a:rPr>
                    <a:t>|E| [a.u.]</a:t>
                  </a:r>
                  <a:endParaRPr lang="en-GB" sz="2000" dirty="0">
                    <a:latin typeface="+mj-lt"/>
                    <a:cs typeface="Times New Roman" panose="02020603050405020304" pitchFamily="18" charset="0"/>
                  </a:endParaRPr>
                </a:p>
              </p:txBody>
            </p:sp>
          </p:grpSp>
          <p:sp>
            <p:nvSpPr>
              <p:cNvPr id="49" name="TextBox 48">
                <a:extLst>
                  <a:ext uri="{FF2B5EF4-FFF2-40B4-BE49-F238E27FC236}">
                    <a16:creationId xmlns:a16="http://schemas.microsoft.com/office/drawing/2014/main" id="{D2ACF786-9F53-76CB-8991-F42C6AA45AE0}"/>
                  </a:ext>
                </a:extLst>
              </p:cNvPr>
              <p:cNvSpPr txBox="1"/>
              <p:nvPr/>
            </p:nvSpPr>
            <p:spPr>
              <a:xfrm>
                <a:off x="6955104" y="253714"/>
                <a:ext cx="984138" cy="592764"/>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strip</a:t>
                </a:r>
                <a:endParaRPr lang="en-GB" sz="2000" b="1" dirty="0">
                  <a:solidFill>
                    <a:schemeClr val="bg1"/>
                  </a:solidFill>
                  <a:latin typeface="+mj-lt"/>
                  <a:cs typeface="Times New Roman" panose="02020603050405020304" pitchFamily="18" charset="0"/>
                </a:endParaRPr>
              </a:p>
            </p:txBody>
          </p:sp>
          <p:sp>
            <p:nvSpPr>
              <p:cNvPr id="56" name="TextBox 55">
                <a:extLst>
                  <a:ext uri="{FF2B5EF4-FFF2-40B4-BE49-F238E27FC236}">
                    <a16:creationId xmlns:a16="http://schemas.microsoft.com/office/drawing/2014/main" id="{EA428464-66B2-A56F-48FD-43514469117F}"/>
                  </a:ext>
                </a:extLst>
              </p:cNvPr>
              <p:cNvSpPr txBox="1"/>
              <p:nvPr/>
            </p:nvSpPr>
            <p:spPr>
              <a:xfrm>
                <a:off x="6604149" y="2091886"/>
                <a:ext cx="1686048" cy="957540"/>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rib</a:t>
                </a:r>
              </a:p>
              <a:p>
                <a:pPr algn="ctr"/>
                <a:r>
                  <a:rPr lang="en-GB" sz="1600" dirty="0">
                    <a:solidFill>
                      <a:schemeClr val="bg1"/>
                    </a:solidFill>
                    <a:latin typeface="+mj-lt"/>
                    <a:cs typeface="Times New Roman" panose="02020603050405020304" pitchFamily="18" charset="0"/>
                  </a:rPr>
                  <a:t>(deep etch)</a:t>
                </a:r>
              </a:p>
            </p:txBody>
          </p:sp>
        </p:grpSp>
        <p:sp>
          <p:nvSpPr>
            <p:cNvPr id="78" name="TextBox 77">
              <a:extLst>
                <a:ext uri="{FF2B5EF4-FFF2-40B4-BE49-F238E27FC236}">
                  <a16:creationId xmlns:a16="http://schemas.microsoft.com/office/drawing/2014/main" id="{924617DB-027C-03DF-84B1-7408EC1DADAC}"/>
                </a:ext>
              </a:extLst>
            </p:cNvPr>
            <p:cNvSpPr txBox="1"/>
            <p:nvPr/>
          </p:nvSpPr>
          <p:spPr>
            <a:xfrm>
              <a:off x="10182042" y="4428962"/>
              <a:ext cx="1352038" cy="646331"/>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rib</a:t>
              </a:r>
            </a:p>
            <a:p>
              <a:pPr algn="ctr"/>
              <a:r>
                <a:rPr lang="en-GB" sz="1600" dirty="0">
                  <a:solidFill>
                    <a:schemeClr val="bg1"/>
                  </a:solidFill>
                  <a:latin typeface="+mj-lt"/>
                  <a:cs typeface="Times New Roman" panose="02020603050405020304" pitchFamily="18" charset="0"/>
                </a:rPr>
                <a:t>(shallow etch)</a:t>
              </a:r>
            </a:p>
          </p:txBody>
        </p:sp>
        <p:sp>
          <p:nvSpPr>
            <p:cNvPr id="79" name="TextBox 78">
              <a:extLst>
                <a:ext uri="{FF2B5EF4-FFF2-40B4-BE49-F238E27FC236}">
                  <a16:creationId xmlns:a16="http://schemas.microsoft.com/office/drawing/2014/main" id="{63437E60-4E10-9561-C275-2D70D2876239}"/>
                </a:ext>
              </a:extLst>
            </p:cNvPr>
            <p:cNvSpPr txBox="1"/>
            <p:nvPr/>
          </p:nvSpPr>
          <p:spPr>
            <a:xfrm>
              <a:off x="8120855" y="5317057"/>
              <a:ext cx="369012" cy="400110"/>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Si</a:t>
              </a:r>
              <a:endParaRPr lang="en-GB" sz="2000" b="1" dirty="0">
                <a:solidFill>
                  <a:schemeClr val="bg1"/>
                </a:solidFill>
                <a:latin typeface="+mj-lt"/>
                <a:cs typeface="Times New Roman" panose="02020603050405020304" pitchFamily="18" charset="0"/>
              </a:endParaRPr>
            </a:p>
          </p:txBody>
        </p:sp>
        <p:sp>
          <p:nvSpPr>
            <p:cNvPr id="80" name="TextBox 79">
              <a:extLst>
                <a:ext uri="{FF2B5EF4-FFF2-40B4-BE49-F238E27FC236}">
                  <a16:creationId xmlns:a16="http://schemas.microsoft.com/office/drawing/2014/main" id="{8DE32E92-3109-DDDF-FAA8-AFF3741D0FC6}"/>
                </a:ext>
              </a:extLst>
            </p:cNvPr>
            <p:cNvSpPr txBox="1"/>
            <p:nvPr/>
          </p:nvSpPr>
          <p:spPr>
            <a:xfrm>
              <a:off x="8348588" y="4585100"/>
              <a:ext cx="628698" cy="400110"/>
            </a:xfrm>
            <a:prstGeom prst="rect">
              <a:avLst/>
            </a:prstGeom>
            <a:noFill/>
          </p:spPr>
          <p:txBody>
            <a:bodyPr wrap="none" rtlCol="0">
              <a:spAutoFit/>
            </a:bodyPr>
            <a:lstStyle/>
            <a:p>
              <a:pPr algn="ctr"/>
              <a:r>
                <a:rPr lang="en-US" sz="2000" b="1" dirty="0">
                  <a:solidFill>
                    <a:schemeClr val="bg1"/>
                  </a:solidFill>
                  <a:latin typeface="+mj-lt"/>
                  <a:cs typeface="Times New Roman" panose="02020603050405020304" pitchFamily="18" charset="0"/>
                </a:rPr>
                <a:t>SiO</a:t>
              </a:r>
              <a:r>
                <a:rPr lang="en-US" sz="2000" b="1" baseline="-25000" dirty="0">
                  <a:solidFill>
                    <a:schemeClr val="bg1"/>
                  </a:solidFill>
                  <a:latin typeface="+mj-lt"/>
                  <a:cs typeface="Times New Roman" panose="02020603050405020304" pitchFamily="18" charset="0"/>
                </a:rPr>
                <a:t>2</a:t>
              </a:r>
              <a:endParaRPr lang="en-GB" sz="2000" b="1" dirty="0">
                <a:solidFill>
                  <a:schemeClr val="bg1"/>
                </a:solidFill>
                <a:latin typeface="+mj-lt"/>
                <a:cs typeface="Times New Roman" panose="02020603050405020304" pitchFamily="18" charset="0"/>
              </a:endParaRPr>
            </a:p>
          </p:txBody>
        </p:sp>
      </p:grpSp>
      <p:cxnSp>
        <p:nvCxnSpPr>
          <p:cNvPr id="83" name="Straight Arrow Connector 82">
            <a:extLst>
              <a:ext uri="{FF2B5EF4-FFF2-40B4-BE49-F238E27FC236}">
                <a16:creationId xmlns:a16="http://schemas.microsoft.com/office/drawing/2014/main" id="{125ECE04-8130-4211-FBBA-4C5066BBF78C}"/>
              </a:ext>
            </a:extLst>
          </p:cNvPr>
          <p:cNvCxnSpPr>
            <a:cxnSpLocks/>
          </p:cNvCxnSpPr>
          <p:nvPr/>
        </p:nvCxnSpPr>
        <p:spPr>
          <a:xfrm>
            <a:off x="8953500" y="2171700"/>
            <a:ext cx="1304925" cy="0"/>
          </a:xfrm>
          <a:prstGeom prst="straightConnector1">
            <a:avLst/>
          </a:prstGeom>
          <a:ln w="952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5F955240-9F0D-6F85-1AB9-9769E65A37D3}"/>
              </a:ext>
            </a:extLst>
          </p:cNvPr>
          <p:cNvSpPr txBox="1"/>
          <p:nvPr/>
        </p:nvSpPr>
        <p:spPr>
          <a:xfrm>
            <a:off x="9114206" y="1829137"/>
            <a:ext cx="978153" cy="400110"/>
          </a:xfrm>
          <a:prstGeom prst="rect">
            <a:avLst/>
          </a:prstGeom>
          <a:noFill/>
        </p:spPr>
        <p:txBody>
          <a:bodyPr wrap="none" rtlCol="0">
            <a:spAutoFit/>
          </a:bodyPr>
          <a:lstStyle/>
          <a:p>
            <a:pPr algn="ctr"/>
            <a:r>
              <a:rPr lang="en-US" sz="2000" dirty="0">
                <a:solidFill>
                  <a:schemeClr val="bg1"/>
                </a:solidFill>
                <a:latin typeface="+mj-lt"/>
                <a:cs typeface="Times New Roman" panose="02020603050405020304" pitchFamily="18" charset="0"/>
              </a:rPr>
              <a:t>380 nm</a:t>
            </a:r>
            <a:endParaRPr lang="en-GB" sz="2000" dirty="0">
              <a:solidFill>
                <a:schemeClr val="bg1"/>
              </a:solidFill>
              <a:latin typeface="+mj-lt"/>
              <a:cs typeface="Times New Roman" panose="02020603050405020304" pitchFamily="18" charset="0"/>
            </a:endParaRPr>
          </a:p>
        </p:txBody>
      </p:sp>
      <p:cxnSp>
        <p:nvCxnSpPr>
          <p:cNvPr id="87" name="Straight Arrow Connector 86">
            <a:extLst>
              <a:ext uri="{FF2B5EF4-FFF2-40B4-BE49-F238E27FC236}">
                <a16:creationId xmlns:a16="http://schemas.microsoft.com/office/drawing/2014/main" id="{1276E5AB-96AE-F38A-8488-FEBFBBB04DD9}"/>
              </a:ext>
            </a:extLst>
          </p:cNvPr>
          <p:cNvCxnSpPr>
            <a:cxnSpLocks/>
          </p:cNvCxnSpPr>
          <p:nvPr/>
        </p:nvCxnSpPr>
        <p:spPr>
          <a:xfrm>
            <a:off x="8855075" y="2256522"/>
            <a:ext cx="0" cy="597803"/>
          </a:xfrm>
          <a:prstGeom prst="straightConnector1">
            <a:avLst/>
          </a:prstGeom>
          <a:ln w="952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5423C3CA-B467-8E90-774E-1E77ED8D2D93}"/>
              </a:ext>
            </a:extLst>
          </p:cNvPr>
          <p:cNvSpPr txBox="1"/>
          <p:nvPr/>
        </p:nvSpPr>
        <p:spPr>
          <a:xfrm>
            <a:off x="7910912" y="2351290"/>
            <a:ext cx="971741" cy="400110"/>
          </a:xfrm>
          <a:prstGeom prst="rect">
            <a:avLst/>
          </a:prstGeom>
          <a:noFill/>
        </p:spPr>
        <p:txBody>
          <a:bodyPr wrap="none" rtlCol="0">
            <a:spAutoFit/>
          </a:bodyPr>
          <a:lstStyle/>
          <a:p>
            <a:pPr algn="ctr"/>
            <a:r>
              <a:rPr lang="en-US" sz="2000" dirty="0">
                <a:solidFill>
                  <a:schemeClr val="bg1"/>
                </a:solidFill>
                <a:latin typeface="+mj-lt"/>
                <a:cs typeface="Times New Roman" panose="02020603050405020304" pitchFamily="18" charset="0"/>
              </a:rPr>
              <a:t>220 nm</a:t>
            </a:r>
            <a:endParaRPr lang="en-GB" sz="2000" dirty="0">
              <a:solidFill>
                <a:schemeClr val="bg1"/>
              </a:solidFill>
              <a:latin typeface="+mj-lt"/>
              <a:cs typeface="Times New Roman" panose="02020603050405020304" pitchFamily="18" charset="0"/>
            </a:endParaRPr>
          </a:p>
        </p:txBody>
      </p:sp>
    </p:spTree>
    <p:extLst>
      <p:ext uri="{BB962C8B-B14F-4D97-AF65-F5344CB8AC3E}">
        <p14:creationId xmlns:p14="http://schemas.microsoft.com/office/powerpoint/2010/main" val="216531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EADCC-4F39-182F-E302-7453FD746FC4}"/>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82236093-8A51-ABF1-B662-6F23931EE54E}"/>
              </a:ext>
            </a:extLst>
          </p:cNvPr>
          <p:cNvSpPr/>
          <p:nvPr/>
        </p:nvSpPr>
        <p:spPr>
          <a:xfrm rot="5400000">
            <a:off x="7214703" y="86498"/>
            <a:ext cx="2550245" cy="5319031"/>
          </a:xfrm>
          <a:prstGeom prst="rect">
            <a:avLst/>
          </a:prstGeom>
          <a:solidFill>
            <a:schemeClr val="bg1">
              <a:lumMod val="95000"/>
            </a:schemeClr>
          </a:solidFill>
          <a:ln>
            <a:noFill/>
          </a:ln>
          <a:effectLst>
            <a:softEdge rad="3175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12ED6392-67C0-DB28-DDF5-7CCC7D8E0A10}"/>
              </a:ext>
            </a:extLst>
          </p:cNvPr>
          <p:cNvSpPr>
            <a:spLocks noChangeAspect="1"/>
          </p:cNvSpPr>
          <p:nvPr/>
        </p:nvSpPr>
        <p:spPr>
          <a:xfrm>
            <a:off x="7345449" y="1703643"/>
            <a:ext cx="2211823" cy="2211823"/>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B70356A5-40BA-E697-5270-23CDE568C313}"/>
              </a:ext>
            </a:extLst>
          </p:cNvPr>
          <p:cNvCxnSpPr/>
          <p:nvPr/>
        </p:nvCxnSpPr>
        <p:spPr>
          <a:xfrm>
            <a:off x="5830314" y="1586632"/>
            <a:ext cx="5242094" cy="0"/>
          </a:xfrm>
          <a:prstGeom prst="line">
            <a:avLst/>
          </a:prstGeom>
          <a:ln w="76200"/>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1B3073D7-80D0-97C0-3BC1-BBF2D7725C90}"/>
              </a:ext>
            </a:extLst>
          </p:cNvPr>
          <p:cNvCxnSpPr>
            <a:cxnSpLocks/>
          </p:cNvCxnSpPr>
          <p:nvPr/>
        </p:nvCxnSpPr>
        <p:spPr>
          <a:xfrm flipV="1">
            <a:off x="857975" y="3673144"/>
            <a:ext cx="0" cy="234448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6CEABB13-20BD-A5CA-D8B9-EFAE04BFFB5C}"/>
              </a:ext>
            </a:extLst>
          </p:cNvPr>
          <p:cNvCxnSpPr>
            <a:cxnSpLocks/>
          </p:cNvCxnSpPr>
          <p:nvPr/>
        </p:nvCxnSpPr>
        <p:spPr>
          <a:xfrm>
            <a:off x="857975" y="6017632"/>
            <a:ext cx="5657125"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518147DE-5931-7A21-D100-32FCF8C5FA11}"/>
              </a:ext>
            </a:extLst>
          </p:cNvPr>
          <p:cNvSpPr txBox="1"/>
          <p:nvPr/>
        </p:nvSpPr>
        <p:spPr>
          <a:xfrm>
            <a:off x="37798" y="3316658"/>
            <a:ext cx="1792225" cy="338554"/>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Optical power</a:t>
            </a:r>
          </a:p>
        </p:txBody>
      </p:sp>
      <p:sp>
        <p:nvSpPr>
          <p:cNvPr id="13" name="TextBox 12">
            <a:extLst>
              <a:ext uri="{FF2B5EF4-FFF2-40B4-BE49-F238E27FC236}">
                <a16:creationId xmlns:a16="http://schemas.microsoft.com/office/drawing/2014/main" id="{AFB5C951-B10D-8218-B6D0-E1059E96040B}"/>
              </a:ext>
            </a:extLst>
          </p:cNvPr>
          <p:cNvSpPr txBox="1"/>
          <p:nvPr/>
        </p:nvSpPr>
        <p:spPr>
          <a:xfrm>
            <a:off x="6391368" y="5848355"/>
            <a:ext cx="1458504" cy="338554"/>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Wavelength</a:t>
            </a:r>
          </a:p>
        </p:txBody>
      </p:sp>
      <p:cxnSp>
        <p:nvCxnSpPr>
          <p:cNvPr id="14" name="Straight Connector 13">
            <a:extLst>
              <a:ext uri="{FF2B5EF4-FFF2-40B4-BE49-F238E27FC236}">
                <a16:creationId xmlns:a16="http://schemas.microsoft.com/office/drawing/2014/main" id="{E1A90BD6-5837-2570-A5FD-B79AE865F644}"/>
              </a:ext>
            </a:extLst>
          </p:cNvPr>
          <p:cNvCxnSpPr>
            <a:cxnSpLocks/>
          </p:cNvCxnSpPr>
          <p:nvPr/>
        </p:nvCxnSpPr>
        <p:spPr>
          <a:xfrm flipV="1">
            <a:off x="4724636" y="4064006"/>
            <a:ext cx="0" cy="1939749"/>
          </a:xfrm>
          <a:prstGeom prst="line">
            <a:avLst/>
          </a:prstGeom>
          <a:ln w="19050">
            <a:solidFill>
              <a:srgbClr val="45C0E7"/>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86A05BB-593A-A2A6-08E7-793D6BD710A4}"/>
              </a:ext>
            </a:extLst>
          </p:cNvPr>
          <p:cNvSpPr txBox="1"/>
          <p:nvPr/>
        </p:nvSpPr>
        <p:spPr>
          <a:xfrm>
            <a:off x="6639521" y="1198751"/>
            <a:ext cx="590790" cy="400110"/>
          </a:xfrm>
          <a:prstGeom prst="rect">
            <a:avLst/>
          </a:prstGeom>
          <a:noFill/>
          <a:effectLst/>
        </p:spPr>
        <p:txBody>
          <a:bodyPr wrap="square" rtlCol="0" anchor="ctr">
            <a:spAutoFit/>
          </a:bodyPr>
          <a:lstStyle/>
          <a:p>
            <a:pPr algn="ctr"/>
            <a:r>
              <a:rPr lang="en-US" sz="2000" dirty="0">
                <a:latin typeface="+mj-lt"/>
                <a:ea typeface="Verdana" panose="020B0604030504040204" pitchFamily="34" charset="0"/>
                <a:cs typeface="Tahoma" panose="020B0604030504040204" pitchFamily="34" charset="0"/>
              </a:rPr>
              <a:t>Si</a:t>
            </a:r>
          </a:p>
        </p:txBody>
      </p:sp>
      <p:sp>
        <p:nvSpPr>
          <p:cNvPr id="18" name="TextBox 17">
            <a:extLst>
              <a:ext uri="{FF2B5EF4-FFF2-40B4-BE49-F238E27FC236}">
                <a16:creationId xmlns:a16="http://schemas.microsoft.com/office/drawing/2014/main" id="{A8CA2825-734F-39D7-5E45-F629920F5206}"/>
              </a:ext>
            </a:extLst>
          </p:cNvPr>
          <p:cNvSpPr txBox="1"/>
          <p:nvPr/>
        </p:nvSpPr>
        <p:spPr>
          <a:xfrm>
            <a:off x="8751795" y="2755962"/>
            <a:ext cx="595369" cy="307777"/>
          </a:xfrm>
          <a:prstGeom prst="rect">
            <a:avLst/>
          </a:prstGeom>
          <a:noFill/>
          <a:effectLst/>
        </p:spPr>
        <p:txBody>
          <a:bodyPr wrap="square" rtlCol="0" anchor="ctr">
            <a:spAutoFit/>
          </a:bodyPr>
          <a:lstStyle/>
          <a:p>
            <a:pPr algn="ctr"/>
            <a:r>
              <a:rPr lang="en-US" sz="1400" dirty="0">
                <a:latin typeface="+mj-lt"/>
                <a:ea typeface="Verdana" panose="020B0604030504040204" pitchFamily="34" charset="0"/>
                <a:cs typeface="Tahoma" panose="020B0604030504040204" pitchFamily="34" charset="0"/>
              </a:rPr>
              <a:t>5 </a:t>
            </a:r>
            <a:r>
              <a:rPr lang="el-GR" sz="1400" dirty="0">
                <a:latin typeface="+mj-lt"/>
                <a:ea typeface="Verdana" panose="020B0604030504040204" pitchFamily="34" charset="0"/>
                <a:cs typeface="Tahoma" panose="020B0604030504040204" pitchFamily="34" charset="0"/>
              </a:rPr>
              <a:t>μ</a:t>
            </a:r>
            <a:r>
              <a:rPr lang="en-US" sz="1400" dirty="0">
                <a:latin typeface="+mj-lt"/>
                <a:ea typeface="Verdana" panose="020B0604030504040204" pitchFamily="34" charset="0"/>
                <a:cs typeface="Tahoma" panose="020B0604030504040204" pitchFamily="34" charset="0"/>
              </a:rPr>
              <a:t>m</a:t>
            </a:r>
          </a:p>
        </p:txBody>
      </p:sp>
      <p:pic>
        <p:nvPicPr>
          <p:cNvPr id="32" name="Graphic 31">
            <a:extLst>
              <a:ext uri="{FF2B5EF4-FFF2-40B4-BE49-F238E27FC236}">
                <a16:creationId xmlns:a16="http://schemas.microsoft.com/office/drawing/2014/main" id="{87045C5B-791F-EF04-2232-0A4C9774E9E3}"/>
              </a:ext>
            </a:extLst>
          </p:cNvPr>
          <p:cNvPicPr>
            <a:picLocks noChangeAspect="1"/>
          </p:cNvPicPr>
          <p:nvPr/>
        </p:nvPicPr>
        <p:blipFill>
          <a:blip r:embed="rId2">
            <a:extLst>
              <a:ext uri="{96DAC541-7B7A-43D3-8B79-37D633B846F1}">
                <asvg:svgBlip xmlns:asvg="http://schemas.microsoft.com/office/drawing/2016/SVG/main" r:embed="rId3"/>
              </a:ext>
            </a:extLst>
          </a:blip>
          <a:srcRect t="15278" b="35833"/>
          <a:stretch>
            <a:fillRect/>
          </a:stretch>
        </p:blipFill>
        <p:spPr>
          <a:xfrm>
            <a:off x="2018904" y="4064006"/>
            <a:ext cx="1281420" cy="1784349"/>
          </a:xfrm>
          <a:prstGeom prst="rect">
            <a:avLst/>
          </a:prstGeom>
        </p:spPr>
      </p:pic>
      <p:pic>
        <p:nvPicPr>
          <p:cNvPr id="33" name="Graphic 32">
            <a:extLst>
              <a:ext uri="{FF2B5EF4-FFF2-40B4-BE49-F238E27FC236}">
                <a16:creationId xmlns:a16="http://schemas.microsoft.com/office/drawing/2014/main" id="{BA6256E3-5331-B739-A943-0CBB92DEA384}"/>
              </a:ext>
            </a:extLst>
          </p:cNvPr>
          <p:cNvPicPr>
            <a:picLocks noChangeAspect="1"/>
          </p:cNvPicPr>
          <p:nvPr/>
        </p:nvPicPr>
        <p:blipFill>
          <a:blip r:embed="rId2">
            <a:extLst>
              <a:ext uri="{96DAC541-7B7A-43D3-8B79-37D633B846F1}">
                <asvg:svgBlip xmlns:asvg="http://schemas.microsoft.com/office/drawing/2016/SVG/main" r:embed="rId3"/>
              </a:ext>
            </a:extLst>
          </a:blip>
          <a:srcRect t="15278" b="35833"/>
          <a:stretch>
            <a:fillRect/>
          </a:stretch>
        </p:blipFill>
        <p:spPr>
          <a:xfrm>
            <a:off x="4080947" y="4064006"/>
            <a:ext cx="1281420" cy="1784349"/>
          </a:xfrm>
          <a:prstGeom prst="rect">
            <a:avLst/>
          </a:prstGeom>
        </p:spPr>
      </p:pic>
      <p:sp>
        <p:nvSpPr>
          <p:cNvPr id="36" name="Freeform: Shape 35">
            <a:extLst>
              <a:ext uri="{FF2B5EF4-FFF2-40B4-BE49-F238E27FC236}">
                <a16:creationId xmlns:a16="http://schemas.microsoft.com/office/drawing/2014/main" id="{40CBA728-AE62-CF24-E018-3922B52D575C}"/>
              </a:ext>
            </a:extLst>
          </p:cNvPr>
          <p:cNvSpPr/>
          <p:nvPr/>
        </p:nvSpPr>
        <p:spPr>
          <a:xfrm>
            <a:off x="3295348" y="4082362"/>
            <a:ext cx="809625" cy="14288"/>
          </a:xfrm>
          <a:custGeom>
            <a:avLst/>
            <a:gdLst>
              <a:gd name="connsiteX0" fmla="*/ 0 w 809625"/>
              <a:gd name="connsiteY0" fmla="*/ 11907 h 14288"/>
              <a:gd name="connsiteX1" fmla="*/ 109538 w 809625"/>
              <a:gd name="connsiteY1" fmla="*/ 4763 h 14288"/>
              <a:gd name="connsiteX2" fmla="*/ 245269 w 809625"/>
              <a:gd name="connsiteY2" fmla="*/ 2382 h 14288"/>
              <a:gd name="connsiteX3" fmla="*/ 428625 w 809625"/>
              <a:gd name="connsiteY3" fmla="*/ 0 h 14288"/>
              <a:gd name="connsiteX4" fmla="*/ 600075 w 809625"/>
              <a:gd name="connsiteY4" fmla="*/ 4763 h 14288"/>
              <a:gd name="connsiteX5" fmla="*/ 695325 w 809625"/>
              <a:gd name="connsiteY5" fmla="*/ 4763 h 14288"/>
              <a:gd name="connsiteX6" fmla="*/ 809625 w 809625"/>
              <a:gd name="connsiteY6" fmla="*/ 14288 h 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625" h="14288">
                <a:moveTo>
                  <a:pt x="0" y="11907"/>
                </a:moveTo>
                <a:cubicBezTo>
                  <a:pt x="34330" y="9128"/>
                  <a:pt x="68660" y="6350"/>
                  <a:pt x="109538" y="4763"/>
                </a:cubicBezTo>
                <a:cubicBezTo>
                  <a:pt x="150416" y="3176"/>
                  <a:pt x="245269" y="2382"/>
                  <a:pt x="245269" y="2382"/>
                </a:cubicBezTo>
                <a:lnTo>
                  <a:pt x="428625" y="0"/>
                </a:lnTo>
                <a:cubicBezTo>
                  <a:pt x="487759" y="397"/>
                  <a:pt x="555625" y="3969"/>
                  <a:pt x="600075" y="4763"/>
                </a:cubicBezTo>
                <a:cubicBezTo>
                  <a:pt x="644525" y="5557"/>
                  <a:pt x="660400" y="3175"/>
                  <a:pt x="695325" y="4763"/>
                </a:cubicBezTo>
                <a:cubicBezTo>
                  <a:pt x="730250" y="6351"/>
                  <a:pt x="769937" y="10319"/>
                  <a:pt x="809625" y="14288"/>
                </a:cubicBezTo>
              </a:path>
            </a:pathLst>
          </a:cu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reeform: Shape 36">
            <a:extLst>
              <a:ext uri="{FF2B5EF4-FFF2-40B4-BE49-F238E27FC236}">
                <a16:creationId xmlns:a16="http://schemas.microsoft.com/office/drawing/2014/main" id="{A3120739-42BB-0D55-074A-FB9464ABB725}"/>
              </a:ext>
            </a:extLst>
          </p:cNvPr>
          <p:cNvSpPr/>
          <p:nvPr/>
        </p:nvSpPr>
        <p:spPr>
          <a:xfrm>
            <a:off x="1244984" y="4082362"/>
            <a:ext cx="809625" cy="14288"/>
          </a:xfrm>
          <a:custGeom>
            <a:avLst/>
            <a:gdLst>
              <a:gd name="connsiteX0" fmla="*/ 0 w 809625"/>
              <a:gd name="connsiteY0" fmla="*/ 11907 h 14288"/>
              <a:gd name="connsiteX1" fmla="*/ 109538 w 809625"/>
              <a:gd name="connsiteY1" fmla="*/ 4763 h 14288"/>
              <a:gd name="connsiteX2" fmla="*/ 245269 w 809625"/>
              <a:gd name="connsiteY2" fmla="*/ 2382 h 14288"/>
              <a:gd name="connsiteX3" fmla="*/ 428625 w 809625"/>
              <a:gd name="connsiteY3" fmla="*/ 0 h 14288"/>
              <a:gd name="connsiteX4" fmla="*/ 600075 w 809625"/>
              <a:gd name="connsiteY4" fmla="*/ 4763 h 14288"/>
              <a:gd name="connsiteX5" fmla="*/ 695325 w 809625"/>
              <a:gd name="connsiteY5" fmla="*/ 4763 h 14288"/>
              <a:gd name="connsiteX6" fmla="*/ 809625 w 809625"/>
              <a:gd name="connsiteY6" fmla="*/ 14288 h 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625" h="14288">
                <a:moveTo>
                  <a:pt x="0" y="11907"/>
                </a:moveTo>
                <a:cubicBezTo>
                  <a:pt x="34330" y="9128"/>
                  <a:pt x="68660" y="6350"/>
                  <a:pt x="109538" y="4763"/>
                </a:cubicBezTo>
                <a:cubicBezTo>
                  <a:pt x="150416" y="3176"/>
                  <a:pt x="245269" y="2382"/>
                  <a:pt x="245269" y="2382"/>
                </a:cubicBezTo>
                <a:lnTo>
                  <a:pt x="428625" y="0"/>
                </a:lnTo>
                <a:cubicBezTo>
                  <a:pt x="487759" y="397"/>
                  <a:pt x="555625" y="3969"/>
                  <a:pt x="600075" y="4763"/>
                </a:cubicBezTo>
                <a:cubicBezTo>
                  <a:pt x="644525" y="5557"/>
                  <a:pt x="660400" y="3175"/>
                  <a:pt x="695325" y="4763"/>
                </a:cubicBezTo>
                <a:cubicBezTo>
                  <a:pt x="730250" y="6351"/>
                  <a:pt x="769937" y="10319"/>
                  <a:pt x="809625" y="14288"/>
                </a:cubicBezTo>
              </a:path>
            </a:pathLst>
          </a:cu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reeform: Shape 37">
            <a:extLst>
              <a:ext uri="{FF2B5EF4-FFF2-40B4-BE49-F238E27FC236}">
                <a16:creationId xmlns:a16="http://schemas.microsoft.com/office/drawing/2014/main" id="{E1E61BA0-1941-A142-1B9E-F013A82D4211}"/>
              </a:ext>
            </a:extLst>
          </p:cNvPr>
          <p:cNvSpPr/>
          <p:nvPr/>
        </p:nvSpPr>
        <p:spPr>
          <a:xfrm>
            <a:off x="5345712" y="4084742"/>
            <a:ext cx="809625" cy="14288"/>
          </a:xfrm>
          <a:custGeom>
            <a:avLst/>
            <a:gdLst>
              <a:gd name="connsiteX0" fmla="*/ 0 w 809625"/>
              <a:gd name="connsiteY0" fmla="*/ 11907 h 14288"/>
              <a:gd name="connsiteX1" fmla="*/ 109538 w 809625"/>
              <a:gd name="connsiteY1" fmla="*/ 4763 h 14288"/>
              <a:gd name="connsiteX2" fmla="*/ 245269 w 809625"/>
              <a:gd name="connsiteY2" fmla="*/ 2382 h 14288"/>
              <a:gd name="connsiteX3" fmla="*/ 428625 w 809625"/>
              <a:gd name="connsiteY3" fmla="*/ 0 h 14288"/>
              <a:gd name="connsiteX4" fmla="*/ 600075 w 809625"/>
              <a:gd name="connsiteY4" fmla="*/ 4763 h 14288"/>
              <a:gd name="connsiteX5" fmla="*/ 695325 w 809625"/>
              <a:gd name="connsiteY5" fmla="*/ 4763 h 14288"/>
              <a:gd name="connsiteX6" fmla="*/ 809625 w 809625"/>
              <a:gd name="connsiteY6" fmla="*/ 14288 h 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625" h="14288">
                <a:moveTo>
                  <a:pt x="0" y="11907"/>
                </a:moveTo>
                <a:cubicBezTo>
                  <a:pt x="34330" y="9128"/>
                  <a:pt x="68660" y="6350"/>
                  <a:pt x="109538" y="4763"/>
                </a:cubicBezTo>
                <a:cubicBezTo>
                  <a:pt x="150416" y="3176"/>
                  <a:pt x="245269" y="2382"/>
                  <a:pt x="245269" y="2382"/>
                </a:cubicBezTo>
                <a:lnTo>
                  <a:pt x="428625" y="0"/>
                </a:lnTo>
                <a:cubicBezTo>
                  <a:pt x="487759" y="397"/>
                  <a:pt x="555625" y="3969"/>
                  <a:pt x="600075" y="4763"/>
                </a:cubicBezTo>
                <a:cubicBezTo>
                  <a:pt x="644525" y="5557"/>
                  <a:pt x="660400" y="3175"/>
                  <a:pt x="695325" y="4763"/>
                </a:cubicBezTo>
                <a:cubicBezTo>
                  <a:pt x="730250" y="6351"/>
                  <a:pt x="769937" y="10319"/>
                  <a:pt x="809625" y="14288"/>
                </a:cubicBezTo>
              </a:path>
            </a:pathLst>
          </a:cu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2">
            <a:extLst>
              <a:ext uri="{FF2B5EF4-FFF2-40B4-BE49-F238E27FC236}">
                <a16:creationId xmlns:a16="http://schemas.microsoft.com/office/drawing/2014/main" id="{C0BF1A79-E7FA-089C-398F-DCF8680ABE08}"/>
              </a:ext>
            </a:extLst>
          </p:cNvPr>
          <p:cNvSpPr>
            <a:spLocks noChangeAspect="1"/>
          </p:cNvSpPr>
          <p:nvPr/>
        </p:nvSpPr>
        <p:spPr>
          <a:xfrm rot="2532144">
            <a:off x="4654668" y="1026823"/>
            <a:ext cx="1233809" cy="1144076"/>
          </a:xfrm>
          <a:custGeom>
            <a:avLst/>
            <a:gdLst/>
            <a:ahLst/>
            <a:cxnLst/>
            <a:rect l="l" t="t" r="r" b="b"/>
            <a:pathLst>
              <a:path w="10517273" h="9752380">
                <a:moveTo>
                  <a:pt x="0" y="0"/>
                </a:moveTo>
                <a:lnTo>
                  <a:pt x="10517272" y="0"/>
                </a:lnTo>
                <a:lnTo>
                  <a:pt x="10517272" y="9752380"/>
                </a:lnTo>
                <a:lnTo>
                  <a:pt x="0" y="975238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cxnSp>
        <p:nvCxnSpPr>
          <p:cNvPr id="42" name="Straight Connector 41">
            <a:extLst>
              <a:ext uri="{FF2B5EF4-FFF2-40B4-BE49-F238E27FC236}">
                <a16:creationId xmlns:a16="http://schemas.microsoft.com/office/drawing/2014/main" id="{44492232-F191-A124-5608-FB8C6C6C73A4}"/>
              </a:ext>
            </a:extLst>
          </p:cNvPr>
          <p:cNvCxnSpPr/>
          <p:nvPr/>
        </p:nvCxnSpPr>
        <p:spPr>
          <a:xfrm>
            <a:off x="5830314" y="1586632"/>
            <a:ext cx="5242094" cy="0"/>
          </a:xfrm>
          <a:prstGeom prst="line">
            <a:avLst/>
          </a:prstGeom>
          <a:ln w="76200">
            <a:solidFill>
              <a:srgbClr val="E74B30"/>
            </a:solidFill>
          </a:ln>
          <a:effectLst>
            <a:softEdge rad="25400"/>
          </a:effectLst>
        </p:spPr>
        <p:style>
          <a:lnRef idx="1">
            <a:schemeClr val="dk1"/>
          </a:lnRef>
          <a:fillRef idx="0">
            <a:schemeClr val="dk1"/>
          </a:fillRef>
          <a:effectRef idx="0">
            <a:schemeClr val="dk1"/>
          </a:effectRef>
          <a:fontRef idx="minor">
            <a:schemeClr val="tx1"/>
          </a:fontRef>
        </p:style>
      </p:cxnSp>
      <p:sp>
        <p:nvSpPr>
          <p:cNvPr id="2" name="Slide Number Placeholder 1">
            <a:extLst>
              <a:ext uri="{FF2B5EF4-FFF2-40B4-BE49-F238E27FC236}">
                <a16:creationId xmlns:a16="http://schemas.microsoft.com/office/drawing/2014/main" id="{6AD8D3E0-71D7-FCBA-396B-13018DF985AA}"/>
              </a:ext>
            </a:extLst>
          </p:cNvPr>
          <p:cNvSpPr>
            <a:spLocks noGrp="1"/>
          </p:cNvSpPr>
          <p:nvPr>
            <p:ph type="sldNum" sz="quarter" idx="12"/>
          </p:nvPr>
        </p:nvSpPr>
        <p:spPr>
          <a:xfrm>
            <a:off x="9037763" y="6567658"/>
            <a:ext cx="2743200" cy="207209"/>
          </a:xfrm>
        </p:spPr>
        <p:txBody>
          <a:bodyPr vert="horz" lIns="91440" tIns="45720" rIns="91440" bIns="45720" rtlCol="0" anchor="ctr"/>
          <a:lstStyle/>
          <a:p>
            <a:fld id="{59709E1C-D83F-42E7-A6F5-DF9CE2C2511D}" type="slidenum">
              <a:rPr lang="en-GB" sz="1200">
                <a:solidFill>
                  <a:srgbClr val="0033A0"/>
                </a:solidFill>
                <a:latin typeface="+mj-lt"/>
              </a:rPr>
              <a:pPr/>
              <a:t>7</a:t>
            </a:fld>
            <a:endParaRPr lang="en-GB" sz="1200" dirty="0">
              <a:solidFill>
                <a:srgbClr val="0033A0"/>
              </a:solidFill>
              <a:latin typeface="+mj-lt"/>
            </a:endParaRPr>
          </a:p>
        </p:txBody>
      </p:sp>
      <p:sp>
        <p:nvSpPr>
          <p:cNvPr id="5" name="TextBox 4">
            <a:extLst>
              <a:ext uri="{FF2B5EF4-FFF2-40B4-BE49-F238E27FC236}">
                <a16:creationId xmlns:a16="http://schemas.microsoft.com/office/drawing/2014/main" id="{2FFBA8FD-181B-7EF0-BC77-CF13C52F3DEB}"/>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Introduction </a:t>
            </a:r>
            <a:r>
              <a:rPr lang="en-GB" sz="2400" dirty="0">
                <a:solidFill>
                  <a:srgbClr val="0033A0"/>
                </a:solidFill>
                <a:latin typeface="Optima" pitchFamily="2" charset="0"/>
                <a:cs typeface="Arial" panose="020B0604020202020204" pitchFamily="34" charset="0"/>
              </a:rPr>
              <a:t>– Ring Modulators</a:t>
            </a:r>
            <a:endParaRPr lang="en-GB" sz="2400" b="1" dirty="0">
              <a:solidFill>
                <a:srgbClr val="0033A0"/>
              </a:solidFill>
              <a:latin typeface="Optima" pitchFamily="2" charset="0"/>
              <a:cs typeface="Arial" panose="020B0604020202020204" pitchFamily="34" charset="0"/>
            </a:endParaRPr>
          </a:p>
        </p:txBody>
      </p:sp>
      <p:sp>
        <p:nvSpPr>
          <p:cNvPr id="7" name="Rectangle: Rounded Corners 6">
            <a:extLst>
              <a:ext uri="{FF2B5EF4-FFF2-40B4-BE49-F238E27FC236}">
                <a16:creationId xmlns:a16="http://schemas.microsoft.com/office/drawing/2014/main" id="{DF9DDAAF-C592-2DFF-5414-A95789CEF87D}"/>
              </a:ext>
            </a:extLst>
          </p:cNvPr>
          <p:cNvSpPr/>
          <p:nvPr/>
        </p:nvSpPr>
        <p:spPr>
          <a:xfrm rot="5400000">
            <a:off x="1133468" y="-515886"/>
            <a:ext cx="1390349" cy="4552645"/>
          </a:xfrm>
          <a:prstGeom prst="roundRect">
            <a:avLst/>
          </a:prstGeom>
          <a:solidFill>
            <a:srgbClr val="EBF1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23A8807F-7E4C-A583-FA56-5F1225379DC5}"/>
              </a:ext>
            </a:extLst>
          </p:cNvPr>
          <p:cNvGrpSpPr/>
          <p:nvPr/>
        </p:nvGrpSpPr>
        <p:grpSpPr>
          <a:xfrm>
            <a:off x="925444" y="3790950"/>
            <a:ext cx="636906" cy="2604300"/>
            <a:chOff x="925444" y="3790950"/>
            <a:chExt cx="636906" cy="2604300"/>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9BAA3DA-13DE-01DC-A858-266CD91B4359}"/>
                    </a:ext>
                  </a:extLst>
                </p:cNvPr>
                <p:cNvSpPr txBox="1"/>
                <p:nvPr/>
              </p:nvSpPr>
              <p:spPr>
                <a:xfrm>
                  <a:off x="925444" y="6149029"/>
                  <a:ext cx="63690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E74B30"/>
                                </a:solidFill>
                                <a:latin typeface="Cambria Math" panose="02040503050406030204" pitchFamily="18" charset="0"/>
                              </a:rPr>
                            </m:ctrlPr>
                          </m:sSubPr>
                          <m:e>
                            <m:r>
                              <a:rPr lang="en-US" sz="1600" b="1" i="1" smtClean="0">
                                <a:solidFill>
                                  <a:srgbClr val="E74B30"/>
                                </a:solidFill>
                                <a:latin typeface="Cambria Math" panose="02040503050406030204" pitchFamily="18" charset="0"/>
                                <a:ea typeface="Cambria Math" panose="02040503050406030204" pitchFamily="18" charset="0"/>
                              </a:rPr>
                              <m:t>𝝀</m:t>
                            </m:r>
                          </m:e>
                          <m:sub>
                            <m:r>
                              <a:rPr lang="en-US" sz="1600" b="1" i="0" smtClean="0">
                                <a:solidFill>
                                  <a:srgbClr val="E74B30"/>
                                </a:solidFill>
                                <a:latin typeface="Cambria Math" panose="02040503050406030204" pitchFamily="18" charset="0"/>
                              </a:rPr>
                              <m:t>𝐋𝐀𝐒𝐄𝐑</m:t>
                            </m:r>
                          </m:sub>
                        </m:sSub>
                      </m:oMath>
                    </m:oMathPara>
                  </a14:m>
                  <a:endParaRPr lang="en-US" sz="1600" b="1" dirty="0">
                    <a:solidFill>
                      <a:srgbClr val="E74B30"/>
                    </a:solidFill>
                  </a:endParaRPr>
                </a:p>
              </p:txBody>
            </p:sp>
          </mc:Choice>
          <mc:Fallback xmlns="">
            <p:sp>
              <p:nvSpPr>
                <p:cNvPr id="11" name="TextBox 10">
                  <a:extLst>
                    <a:ext uri="{FF2B5EF4-FFF2-40B4-BE49-F238E27FC236}">
                      <a16:creationId xmlns:a16="http://schemas.microsoft.com/office/drawing/2014/main" id="{B9BAA3DA-13DE-01DC-A858-266CD91B4359}"/>
                    </a:ext>
                  </a:extLst>
                </p:cNvPr>
                <p:cNvSpPr txBox="1">
                  <a:spLocks noRot="1" noChangeAspect="1" noMove="1" noResize="1" noEditPoints="1" noAdjustHandles="1" noChangeArrowheads="1" noChangeShapeType="1" noTextEdit="1"/>
                </p:cNvSpPr>
                <p:nvPr/>
              </p:nvSpPr>
              <p:spPr>
                <a:xfrm>
                  <a:off x="925444" y="6149029"/>
                  <a:ext cx="636906" cy="246221"/>
                </a:xfrm>
                <a:prstGeom prst="rect">
                  <a:avLst/>
                </a:prstGeom>
                <a:blipFill>
                  <a:blip r:embed="rId6"/>
                  <a:stretch>
                    <a:fillRect l="-6731" r="-962" b="-17500"/>
                  </a:stretch>
                </a:blipFill>
              </p:spPr>
              <p:txBody>
                <a:bodyPr/>
                <a:lstStyle/>
                <a:p>
                  <a:r>
                    <a:rPr lang="en-GB">
                      <a:noFill/>
                    </a:rPr>
                    <a:t> </a:t>
                  </a:r>
                </a:p>
              </p:txBody>
            </p:sp>
          </mc:Fallback>
        </mc:AlternateContent>
        <p:cxnSp>
          <p:nvCxnSpPr>
            <p:cNvPr id="19" name="Straight Connector 18">
              <a:extLst>
                <a:ext uri="{FF2B5EF4-FFF2-40B4-BE49-F238E27FC236}">
                  <a16:creationId xmlns:a16="http://schemas.microsoft.com/office/drawing/2014/main" id="{4F09CB6B-F2E6-587A-48DC-326B9C4E268D}"/>
                </a:ext>
              </a:extLst>
            </p:cNvPr>
            <p:cNvCxnSpPr>
              <a:cxnSpLocks/>
            </p:cNvCxnSpPr>
            <p:nvPr/>
          </p:nvCxnSpPr>
          <p:spPr>
            <a:xfrm flipV="1">
              <a:off x="1243897" y="3790950"/>
              <a:ext cx="0" cy="2226682"/>
            </a:xfrm>
            <a:prstGeom prst="line">
              <a:avLst/>
            </a:prstGeom>
            <a:ln w="38100">
              <a:solidFill>
                <a:srgbClr val="E74B30"/>
              </a:solidFill>
              <a:tailEnd type="triangle"/>
            </a:ln>
            <a:effectLst/>
          </p:spPr>
          <p:style>
            <a:lnRef idx="1">
              <a:schemeClr val="dk1"/>
            </a:lnRef>
            <a:fillRef idx="0">
              <a:schemeClr val="dk1"/>
            </a:fillRef>
            <a:effectRef idx="0">
              <a:schemeClr val="dk1"/>
            </a:effectRef>
            <a:fontRef idx="minor">
              <a:schemeClr val="tx1"/>
            </a:fontRef>
          </p:style>
        </p:cxnSp>
      </p:grpSp>
      <p:sp>
        <p:nvSpPr>
          <p:cNvPr id="24" name="Oval 23">
            <a:extLst>
              <a:ext uri="{FF2B5EF4-FFF2-40B4-BE49-F238E27FC236}">
                <a16:creationId xmlns:a16="http://schemas.microsoft.com/office/drawing/2014/main" id="{E785A0D3-DF53-5246-29AC-862DB52AE77B}"/>
              </a:ext>
            </a:extLst>
          </p:cNvPr>
          <p:cNvSpPr>
            <a:spLocks noChangeAspect="1"/>
          </p:cNvSpPr>
          <p:nvPr/>
        </p:nvSpPr>
        <p:spPr>
          <a:xfrm>
            <a:off x="7345449" y="1703643"/>
            <a:ext cx="2211823" cy="2211823"/>
          </a:xfrm>
          <a:prstGeom prst="ellipse">
            <a:avLst/>
          </a:prstGeom>
          <a:noFill/>
          <a:ln w="76200">
            <a:solidFill>
              <a:srgbClr val="E74B30"/>
            </a:solidFill>
          </a:ln>
          <a:effectLst>
            <a:softEdge rad="1905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D88638B6-A5E9-C67D-755C-1A496535A074}"/>
              </a:ext>
            </a:extLst>
          </p:cNvPr>
          <p:cNvSpPr txBox="1"/>
          <p:nvPr/>
        </p:nvSpPr>
        <p:spPr>
          <a:xfrm>
            <a:off x="4934201" y="1065261"/>
            <a:ext cx="1792225" cy="338554"/>
          </a:xfrm>
          <a:prstGeom prst="rect">
            <a:avLst/>
          </a:prstGeom>
          <a:noFill/>
          <a:effectLst/>
        </p:spPr>
        <p:txBody>
          <a:bodyPr wrap="square" rtlCol="0" anchor="ctr">
            <a:spAutoFit/>
          </a:bodyPr>
          <a:lstStyle/>
          <a:p>
            <a:pPr algn="ctr"/>
            <a:r>
              <a:rPr lang="en-US" sz="1600" b="1" dirty="0">
                <a:solidFill>
                  <a:srgbClr val="E74B30"/>
                </a:solidFill>
                <a:latin typeface="+mj-lt"/>
                <a:ea typeface="Verdana" panose="020B0604030504040204" pitchFamily="34" charset="0"/>
                <a:cs typeface="Tahoma" panose="020B0604030504040204" pitchFamily="34" charset="0"/>
              </a:rPr>
              <a:t>Input light</a:t>
            </a:r>
          </a:p>
        </p:txBody>
      </p:sp>
      <p:sp>
        <p:nvSpPr>
          <p:cNvPr id="26" name="TextBox 25">
            <a:extLst>
              <a:ext uri="{FF2B5EF4-FFF2-40B4-BE49-F238E27FC236}">
                <a16:creationId xmlns:a16="http://schemas.microsoft.com/office/drawing/2014/main" id="{2EF26F86-2B56-F3C2-DBFE-260D3B35AE1E}"/>
              </a:ext>
            </a:extLst>
          </p:cNvPr>
          <p:cNvSpPr txBox="1"/>
          <p:nvPr/>
        </p:nvSpPr>
        <p:spPr>
          <a:xfrm>
            <a:off x="10176295" y="1065261"/>
            <a:ext cx="1792225" cy="338554"/>
          </a:xfrm>
          <a:prstGeom prst="rect">
            <a:avLst/>
          </a:prstGeom>
          <a:noFill/>
          <a:effectLst/>
        </p:spPr>
        <p:txBody>
          <a:bodyPr wrap="square" rtlCol="0" anchor="ctr">
            <a:spAutoFit/>
          </a:bodyPr>
          <a:lstStyle/>
          <a:p>
            <a:pPr algn="ctr"/>
            <a:r>
              <a:rPr lang="en-US" sz="1600" b="1" dirty="0">
                <a:solidFill>
                  <a:srgbClr val="E74B30"/>
                </a:solidFill>
                <a:latin typeface="+mj-lt"/>
                <a:ea typeface="Verdana" panose="020B0604030504040204" pitchFamily="34" charset="0"/>
                <a:cs typeface="Tahoma" panose="020B0604030504040204" pitchFamily="34" charset="0"/>
              </a:rPr>
              <a:t>Output light</a:t>
            </a:r>
          </a:p>
        </p:txBody>
      </p:sp>
      <p:cxnSp>
        <p:nvCxnSpPr>
          <p:cNvPr id="27" name="Straight Connector 26">
            <a:extLst>
              <a:ext uri="{FF2B5EF4-FFF2-40B4-BE49-F238E27FC236}">
                <a16:creationId xmlns:a16="http://schemas.microsoft.com/office/drawing/2014/main" id="{88C800E3-EF42-31F5-DA39-D8E80356B45E}"/>
              </a:ext>
            </a:extLst>
          </p:cNvPr>
          <p:cNvCxnSpPr>
            <a:cxnSpLocks/>
          </p:cNvCxnSpPr>
          <p:nvPr/>
        </p:nvCxnSpPr>
        <p:spPr>
          <a:xfrm>
            <a:off x="8553590" y="1586632"/>
            <a:ext cx="2518818" cy="0"/>
          </a:xfrm>
          <a:prstGeom prst="line">
            <a:avLst/>
          </a:prstGeom>
          <a:ln w="7620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6E439D6-6EFD-7B4D-AA02-70B4B6395C31}"/>
              </a:ext>
            </a:extLst>
          </p:cNvPr>
          <p:cNvCxnSpPr>
            <a:cxnSpLocks/>
          </p:cNvCxnSpPr>
          <p:nvPr/>
        </p:nvCxnSpPr>
        <p:spPr>
          <a:xfrm flipV="1">
            <a:off x="2659614" y="4064006"/>
            <a:ext cx="0" cy="1941436"/>
          </a:xfrm>
          <a:prstGeom prst="line">
            <a:avLst/>
          </a:prstGeom>
          <a:ln w="19050">
            <a:solidFill>
              <a:srgbClr val="45C0E7"/>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C5C1A619-AE04-897B-F5E1-09CA09F11B63}"/>
                  </a:ext>
                </a:extLst>
              </p:cNvPr>
              <p:cNvSpPr txBox="1"/>
              <p:nvPr/>
            </p:nvSpPr>
            <p:spPr>
              <a:xfrm>
                <a:off x="2380435" y="6153290"/>
                <a:ext cx="558358" cy="2569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45C0E7"/>
                              </a:solidFill>
                              <a:latin typeface="Cambria Math" panose="02040503050406030204" pitchFamily="18" charset="0"/>
                            </a:rPr>
                          </m:ctrlPr>
                        </m:sSubPr>
                        <m:e>
                          <m:r>
                            <a:rPr lang="en-US" sz="1600" b="1" i="1" smtClean="0">
                              <a:solidFill>
                                <a:srgbClr val="45C0E7"/>
                              </a:solidFill>
                              <a:latin typeface="Cambria Math" panose="02040503050406030204" pitchFamily="18" charset="0"/>
                              <a:ea typeface="Cambria Math" panose="02040503050406030204" pitchFamily="18" charset="0"/>
                            </a:rPr>
                            <m:t>𝝀</m:t>
                          </m:r>
                        </m:e>
                        <m:sub>
                          <m:r>
                            <a:rPr lang="it-IT" sz="1600" b="1" i="0" smtClean="0">
                              <a:solidFill>
                                <a:srgbClr val="45C0E7"/>
                              </a:solidFill>
                              <a:latin typeface="Cambria Math" panose="02040503050406030204" pitchFamily="18" charset="0"/>
                            </a:rPr>
                            <m:t>𝐫𝐞𝐬</m:t>
                          </m:r>
                          <m:r>
                            <a:rPr lang="en-US" sz="1600" b="1" i="1" smtClean="0">
                              <a:solidFill>
                                <a:srgbClr val="45C0E7"/>
                              </a:solidFill>
                              <a:latin typeface="Cambria Math" panose="02040503050406030204" pitchFamily="18" charset="0"/>
                            </a:rPr>
                            <m:t>,   </m:t>
                          </m:r>
                          <m:r>
                            <a:rPr lang="en-US" sz="1600" b="1" i="1" smtClean="0">
                              <a:solidFill>
                                <a:srgbClr val="45C0E7"/>
                              </a:solidFill>
                              <a:latin typeface="Cambria Math" panose="02040503050406030204" pitchFamily="18" charset="0"/>
                            </a:rPr>
                            <m:t>𝟎</m:t>
                          </m:r>
                        </m:sub>
                      </m:sSub>
                    </m:oMath>
                  </m:oMathPara>
                </a14:m>
                <a:endParaRPr lang="en-US" sz="1600" b="1" dirty="0">
                  <a:solidFill>
                    <a:srgbClr val="45C0E7"/>
                  </a:solidFill>
                </a:endParaRPr>
              </a:p>
            </p:txBody>
          </p:sp>
        </mc:Choice>
        <mc:Fallback xmlns="">
          <p:sp>
            <p:nvSpPr>
              <p:cNvPr id="31" name="TextBox 30">
                <a:extLst>
                  <a:ext uri="{FF2B5EF4-FFF2-40B4-BE49-F238E27FC236}">
                    <a16:creationId xmlns:a16="http://schemas.microsoft.com/office/drawing/2014/main" id="{C5C1A619-AE04-897B-F5E1-09CA09F11B63}"/>
                  </a:ext>
                </a:extLst>
              </p:cNvPr>
              <p:cNvSpPr txBox="1">
                <a:spLocks noRot="1" noChangeAspect="1" noMove="1" noResize="1" noEditPoints="1" noAdjustHandles="1" noChangeArrowheads="1" noChangeShapeType="1" noTextEdit="1"/>
              </p:cNvSpPr>
              <p:nvPr/>
            </p:nvSpPr>
            <p:spPr>
              <a:xfrm>
                <a:off x="2380435" y="6153290"/>
                <a:ext cx="558358" cy="256993"/>
              </a:xfrm>
              <a:prstGeom prst="rect">
                <a:avLst/>
              </a:prstGeom>
              <a:blipFill>
                <a:blip r:embed="rId7"/>
                <a:stretch>
                  <a:fillRect l="-7609" r="-1087" b="-1162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3FD8D747-9B33-91CA-4742-5A1FCBF81102}"/>
                  </a:ext>
                </a:extLst>
              </p:cNvPr>
              <p:cNvSpPr txBox="1"/>
              <p:nvPr/>
            </p:nvSpPr>
            <p:spPr>
              <a:xfrm>
                <a:off x="4442478" y="6159335"/>
                <a:ext cx="558358" cy="2569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45C0E7"/>
                              </a:solidFill>
                              <a:latin typeface="Cambria Math" panose="02040503050406030204" pitchFamily="18" charset="0"/>
                            </a:rPr>
                          </m:ctrlPr>
                        </m:sSubPr>
                        <m:e>
                          <m:r>
                            <a:rPr lang="en-US" sz="1600" b="1" i="1" smtClean="0">
                              <a:solidFill>
                                <a:srgbClr val="45C0E7"/>
                              </a:solidFill>
                              <a:latin typeface="Cambria Math" panose="02040503050406030204" pitchFamily="18" charset="0"/>
                              <a:ea typeface="Cambria Math" panose="02040503050406030204" pitchFamily="18" charset="0"/>
                            </a:rPr>
                            <m:t>𝝀</m:t>
                          </m:r>
                        </m:e>
                        <m:sub>
                          <m:r>
                            <a:rPr lang="it-IT" sz="1600" b="1" i="0" smtClean="0">
                              <a:solidFill>
                                <a:srgbClr val="45C0E7"/>
                              </a:solidFill>
                              <a:latin typeface="Cambria Math" panose="02040503050406030204" pitchFamily="18" charset="0"/>
                            </a:rPr>
                            <m:t>𝐫𝐞𝐬</m:t>
                          </m:r>
                          <m:r>
                            <a:rPr lang="en-US" sz="1600" b="1" i="1" smtClean="0">
                              <a:solidFill>
                                <a:srgbClr val="45C0E7"/>
                              </a:solidFill>
                              <a:latin typeface="Cambria Math" panose="02040503050406030204" pitchFamily="18" charset="0"/>
                            </a:rPr>
                            <m:t>,   </m:t>
                          </m:r>
                          <m:r>
                            <a:rPr lang="en-US" sz="1600" b="1" i="1" smtClean="0">
                              <a:solidFill>
                                <a:srgbClr val="45C0E7"/>
                              </a:solidFill>
                              <a:latin typeface="Cambria Math" panose="02040503050406030204" pitchFamily="18" charset="0"/>
                            </a:rPr>
                            <m:t>𝟏</m:t>
                          </m:r>
                        </m:sub>
                      </m:sSub>
                    </m:oMath>
                  </m:oMathPara>
                </a14:m>
                <a:endParaRPr lang="en-US" sz="1600" b="1" dirty="0">
                  <a:solidFill>
                    <a:srgbClr val="45C0E7"/>
                  </a:solidFill>
                </a:endParaRPr>
              </a:p>
            </p:txBody>
          </p:sp>
        </mc:Choice>
        <mc:Fallback xmlns="">
          <p:sp>
            <p:nvSpPr>
              <p:cNvPr id="34" name="TextBox 33">
                <a:extLst>
                  <a:ext uri="{FF2B5EF4-FFF2-40B4-BE49-F238E27FC236}">
                    <a16:creationId xmlns:a16="http://schemas.microsoft.com/office/drawing/2014/main" id="{3FD8D747-9B33-91CA-4742-5A1FCBF81102}"/>
                  </a:ext>
                </a:extLst>
              </p:cNvPr>
              <p:cNvSpPr txBox="1">
                <a:spLocks noRot="1" noChangeAspect="1" noMove="1" noResize="1" noEditPoints="1" noAdjustHandles="1" noChangeArrowheads="1" noChangeShapeType="1" noTextEdit="1"/>
              </p:cNvSpPr>
              <p:nvPr/>
            </p:nvSpPr>
            <p:spPr>
              <a:xfrm>
                <a:off x="4442478" y="6159335"/>
                <a:ext cx="558358" cy="256993"/>
              </a:xfrm>
              <a:prstGeom prst="rect">
                <a:avLst/>
              </a:prstGeom>
              <a:blipFill>
                <a:blip r:embed="rId8"/>
                <a:stretch>
                  <a:fillRect l="-7692" r="-1099" b="-1162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66646A0F-4E98-04FA-3F04-80D89C73B071}"/>
                  </a:ext>
                </a:extLst>
              </p:cNvPr>
              <p:cNvSpPr txBox="1"/>
              <p:nvPr/>
            </p:nvSpPr>
            <p:spPr>
              <a:xfrm>
                <a:off x="8061145" y="4784444"/>
                <a:ext cx="3503707" cy="870175"/>
              </a:xfrm>
              <a:prstGeom prst="rect">
                <a:avLst/>
              </a:prstGeom>
              <a:noFill/>
              <a:ln>
                <a:solidFill>
                  <a:schemeClr val="tx1"/>
                </a:solidFill>
              </a:ln>
              <a:effectLst/>
            </p:spPr>
            <p:txBody>
              <a:bodyPr wrap="square" rtlCol="0" anchor="ctr">
                <a:spAutoFit/>
              </a:bodyPr>
              <a:lstStyle/>
              <a:p>
                <a:pPr algn="ctr">
                  <a:lnSpc>
                    <a:spcPct val="150000"/>
                  </a:lnSpc>
                </a:pPr>
                <a14:m>
                  <m:oMathPara xmlns:m="http://schemas.openxmlformats.org/officeDocument/2006/math">
                    <m:oMathParaPr>
                      <m:jc m:val="centerGroup"/>
                    </m:oMathParaPr>
                    <m:oMath xmlns:m="http://schemas.openxmlformats.org/officeDocument/2006/math">
                      <m:sSub>
                        <m:sSubPr>
                          <m:ctrlP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ctrlPr>
                        </m:sSubPr>
                        <m:e>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𝜆</m:t>
                          </m:r>
                        </m:e>
                        <m:sub>
                          <m:r>
                            <m:rPr>
                              <m:sty m:val="p"/>
                            </m:rPr>
                            <a:rPr lang="en-US" b="0" i="0"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res</m:t>
                          </m:r>
                          <m:r>
                            <a:rPr lang="en-US" b="0" i="0"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   </m:t>
                          </m:r>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𝑚</m:t>
                          </m:r>
                        </m:sub>
                      </m:sSub>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m:t>
                      </m:r>
                      <m:f>
                        <m:fPr>
                          <m:ctrlP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ctrlPr>
                        </m:fPr>
                        <m:num>
                          <m:sSub>
                            <m:sSubPr>
                              <m:ctrlP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ctrlPr>
                            </m:sSubPr>
                            <m:e>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𝑛</m:t>
                              </m:r>
                            </m:e>
                            <m:sub>
                              <m:r>
                                <m:rPr>
                                  <m:sty m:val="p"/>
                                </m:rPr>
                                <a:rPr lang="en-US" b="0" i="0"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eff</m:t>
                              </m:r>
                            </m:sub>
                          </m:sSub>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𝐿</m:t>
                          </m:r>
                        </m:num>
                        <m:den>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𝑚</m:t>
                          </m:r>
                        </m:den>
                      </m:f>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  </m:t>
                      </m:r>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𝑚</m:t>
                      </m:r>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=1, 2, 3,…</m:t>
                      </m:r>
                    </m:oMath>
                  </m:oMathPara>
                </a14:m>
                <a:endParaRPr lang="en-US" b="0" i="1" dirty="0">
                  <a:solidFill>
                    <a:schemeClr val="tx1"/>
                  </a:solidFill>
                  <a:latin typeface="Cambria Math" panose="02040503050406030204" pitchFamily="18" charset="0"/>
                  <a:ea typeface="Cambria Math" panose="02040503050406030204" pitchFamily="18" charset="0"/>
                  <a:cs typeface="Tahoma" panose="020B0604030504040204" pitchFamily="34" charset="0"/>
                </a:endParaRPr>
              </a:p>
            </p:txBody>
          </p:sp>
        </mc:Choice>
        <mc:Fallback xmlns="">
          <p:sp>
            <p:nvSpPr>
              <p:cNvPr id="35" name="TextBox 34">
                <a:extLst>
                  <a:ext uri="{FF2B5EF4-FFF2-40B4-BE49-F238E27FC236}">
                    <a16:creationId xmlns:a16="http://schemas.microsoft.com/office/drawing/2014/main" id="{66646A0F-4E98-04FA-3F04-80D89C73B071}"/>
                  </a:ext>
                </a:extLst>
              </p:cNvPr>
              <p:cNvSpPr txBox="1">
                <a:spLocks noRot="1" noChangeAspect="1" noMove="1" noResize="1" noEditPoints="1" noAdjustHandles="1" noChangeArrowheads="1" noChangeShapeType="1" noTextEdit="1"/>
              </p:cNvSpPr>
              <p:nvPr/>
            </p:nvSpPr>
            <p:spPr>
              <a:xfrm>
                <a:off x="8061145" y="4784444"/>
                <a:ext cx="3503707" cy="870175"/>
              </a:xfrm>
              <a:prstGeom prst="rect">
                <a:avLst/>
              </a:prstGeom>
              <a:blipFill>
                <a:blip r:embed="rId9"/>
                <a:stretch>
                  <a:fillRect/>
                </a:stretch>
              </a:blipFill>
              <a:ln>
                <a:solidFill>
                  <a:schemeClr val="tx1"/>
                </a:solidFill>
              </a:ln>
              <a:effectLst/>
            </p:spPr>
            <p:txBody>
              <a:bodyPr/>
              <a:lstStyle/>
              <a:p>
                <a:r>
                  <a:rPr lang="en-GB">
                    <a:noFill/>
                  </a:rPr>
                  <a:t> </a:t>
                </a:r>
              </a:p>
            </p:txBody>
          </p:sp>
        </mc:Fallback>
      </mc:AlternateContent>
      <p:sp>
        <p:nvSpPr>
          <p:cNvPr id="41" name="TextBox 40">
            <a:extLst>
              <a:ext uri="{FF2B5EF4-FFF2-40B4-BE49-F238E27FC236}">
                <a16:creationId xmlns:a16="http://schemas.microsoft.com/office/drawing/2014/main" id="{0F7AE2FF-5226-6FAA-DE9A-AF2FF4D4505B}"/>
              </a:ext>
            </a:extLst>
          </p:cNvPr>
          <p:cNvSpPr txBox="1"/>
          <p:nvPr/>
        </p:nvSpPr>
        <p:spPr>
          <a:xfrm>
            <a:off x="316027" y="1162484"/>
            <a:ext cx="3687013" cy="1120756"/>
          </a:xfrm>
          <a:prstGeom prst="rect">
            <a:avLst/>
          </a:prstGeom>
          <a:noFill/>
          <a:effectLst/>
        </p:spPr>
        <p:txBody>
          <a:bodyPr wrap="square" rtlCol="0" anchor="ctr">
            <a:spAutoFit/>
          </a:bodyPr>
          <a:lstStyle/>
          <a:p>
            <a:pPr>
              <a:lnSpc>
                <a:spcPct val="150000"/>
              </a:lnSpc>
            </a:pPr>
            <a:r>
              <a:rPr lang="en-US" b="1" dirty="0">
                <a:latin typeface="+mj-lt"/>
                <a:ea typeface="Verdana" panose="020B0604030504040204" pitchFamily="34" charset="0"/>
                <a:cs typeface="Tahoma" panose="020B0604030504040204" pitchFamily="34" charset="0"/>
              </a:rPr>
              <a:t>Working principle:</a:t>
            </a:r>
          </a:p>
          <a:p>
            <a:pPr marL="628650" lvl="1" indent="-171450" algn="just">
              <a:lnSpc>
                <a:spcPct val="150000"/>
              </a:lnSpc>
              <a:buClr>
                <a:srgbClr val="E500B5"/>
              </a:buClr>
              <a:buFont typeface="Arial" panose="020B0604020202020204" pitchFamily="34" charset="0"/>
              <a:buChar char="•"/>
            </a:pPr>
            <a:r>
              <a:rPr lang="en-US" sz="1400" dirty="0">
                <a:latin typeface="+mj-lt"/>
                <a:cs typeface="Arial" panose="020B0604020202020204" pitchFamily="34" charset="0"/>
              </a:rPr>
              <a:t>Light coupled into the silicon micro-ring</a:t>
            </a:r>
          </a:p>
          <a:p>
            <a:pPr marL="628650" lvl="1" indent="-171450" algn="just">
              <a:lnSpc>
                <a:spcPct val="150000"/>
              </a:lnSpc>
              <a:buClr>
                <a:srgbClr val="E500B5"/>
              </a:buClr>
              <a:buFont typeface="Arial" panose="020B0604020202020204" pitchFamily="34" charset="0"/>
              <a:buChar char="•"/>
            </a:pPr>
            <a:r>
              <a:rPr lang="en-US" sz="1400" dirty="0">
                <a:latin typeface="+mj-lt"/>
                <a:cs typeface="Arial" panose="020B0604020202020204" pitchFamily="34" charset="0"/>
              </a:rPr>
              <a:t>Destructive interference </a:t>
            </a:r>
            <a:r>
              <a:rPr lang="en-US" sz="1400" dirty="0">
                <a:latin typeface="+mj-lt"/>
                <a:cs typeface="Arial" panose="020B0604020202020204" pitchFamily="34" charset="0"/>
                <a:sym typeface="Wingdings" panose="05000000000000000000" pitchFamily="2" charset="2"/>
              </a:rPr>
              <a:t></a:t>
            </a:r>
            <a:r>
              <a:rPr lang="en-US" sz="1400" dirty="0">
                <a:latin typeface="+mj-lt"/>
                <a:cs typeface="Arial" panose="020B0604020202020204" pitchFamily="34" charset="0"/>
              </a:rPr>
              <a:t> </a:t>
            </a:r>
            <a:r>
              <a:rPr lang="en-US" sz="1400" b="1" dirty="0">
                <a:latin typeface="+mj-lt"/>
                <a:cs typeface="Arial" panose="020B0604020202020204" pitchFamily="34" charset="0"/>
              </a:rPr>
              <a:t>resonance</a:t>
            </a:r>
          </a:p>
        </p:txBody>
      </p:sp>
      <p:cxnSp>
        <p:nvCxnSpPr>
          <p:cNvPr id="44" name="Straight Connector 43">
            <a:extLst>
              <a:ext uri="{FF2B5EF4-FFF2-40B4-BE49-F238E27FC236}">
                <a16:creationId xmlns:a16="http://schemas.microsoft.com/office/drawing/2014/main" id="{2C9AB882-7BC6-EB96-188A-E1FB408A0118}"/>
              </a:ext>
            </a:extLst>
          </p:cNvPr>
          <p:cNvCxnSpPr>
            <a:cxnSpLocks/>
          </p:cNvCxnSpPr>
          <p:nvPr/>
        </p:nvCxnSpPr>
        <p:spPr>
          <a:xfrm>
            <a:off x="11176256" y="1583048"/>
            <a:ext cx="923669" cy="0"/>
          </a:xfrm>
          <a:prstGeom prst="line">
            <a:avLst/>
          </a:prstGeom>
          <a:ln w="76200">
            <a:solidFill>
              <a:srgbClr val="E74B30"/>
            </a:solidFill>
            <a:tailEnd type="triangle"/>
          </a:ln>
          <a:effectLst>
            <a:softEdge rad="12700"/>
          </a:effectLst>
        </p:spPr>
        <p:style>
          <a:lnRef idx="1">
            <a:schemeClr val="dk1"/>
          </a:lnRef>
          <a:fillRef idx="0">
            <a:schemeClr val="dk1"/>
          </a:fillRef>
          <a:effectRef idx="0">
            <a:schemeClr val="dk1"/>
          </a:effectRef>
          <a:fontRef idx="minor">
            <a:schemeClr val="tx1"/>
          </a:fontRef>
        </p:style>
      </p:cxnSp>
      <p:grpSp>
        <p:nvGrpSpPr>
          <p:cNvPr id="51" name="Group 50">
            <a:extLst>
              <a:ext uri="{FF2B5EF4-FFF2-40B4-BE49-F238E27FC236}">
                <a16:creationId xmlns:a16="http://schemas.microsoft.com/office/drawing/2014/main" id="{EF669386-3810-64C0-DECF-BA3124AE900C}"/>
              </a:ext>
            </a:extLst>
          </p:cNvPr>
          <p:cNvGrpSpPr/>
          <p:nvPr/>
        </p:nvGrpSpPr>
        <p:grpSpPr>
          <a:xfrm>
            <a:off x="10912010" y="970578"/>
            <a:ext cx="535934" cy="535934"/>
            <a:chOff x="10912010" y="970578"/>
            <a:chExt cx="535934" cy="535934"/>
          </a:xfrm>
        </p:grpSpPr>
        <p:cxnSp>
          <p:nvCxnSpPr>
            <p:cNvPr id="49" name="Straight Connector 48">
              <a:extLst>
                <a:ext uri="{FF2B5EF4-FFF2-40B4-BE49-F238E27FC236}">
                  <a16:creationId xmlns:a16="http://schemas.microsoft.com/office/drawing/2014/main" id="{4EAC0E42-4B02-4D9E-ADB3-F63136DC8396}"/>
                </a:ext>
              </a:extLst>
            </p:cNvPr>
            <p:cNvCxnSpPr>
              <a:cxnSpLocks/>
            </p:cNvCxnSpPr>
            <p:nvPr/>
          </p:nvCxnSpPr>
          <p:spPr>
            <a:xfrm rot="2700000">
              <a:off x="10885131" y="1238545"/>
              <a:ext cx="5359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70BBC2E-AD22-69FA-4BBA-CB0FF336DCDC}"/>
                </a:ext>
              </a:extLst>
            </p:cNvPr>
            <p:cNvCxnSpPr>
              <a:cxnSpLocks/>
            </p:cNvCxnSpPr>
            <p:nvPr/>
          </p:nvCxnSpPr>
          <p:spPr>
            <a:xfrm rot="8100000">
              <a:off x="10912010" y="1234537"/>
              <a:ext cx="5359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41A83ED8-A624-0650-9AED-C29F0CE4D02A}"/>
              </a:ext>
            </a:extLst>
          </p:cNvPr>
          <p:cNvGrpSpPr/>
          <p:nvPr/>
        </p:nvGrpSpPr>
        <p:grpSpPr>
          <a:xfrm>
            <a:off x="2488077" y="3337529"/>
            <a:ext cx="2424165" cy="584775"/>
            <a:chOff x="2488077" y="3337529"/>
            <a:chExt cx="2424165" cy="584775"/>
          </a:xfrm>
        </p:grpSpPr>
        <p:cxnSp>
          <p:nvCxnSpPr>
            <p:cNvPr id="20" name="Straight Connector 19">
              <a:extLst>
                <a:ext uri="{FF2B5EF4-FFF2-40B4-BE49-F238E27FC236}">
                  <a16:creationId xmlns:a16="http://schemas.microsoft.com/office/drawing/2014/main" id="{C41804D6-F9A8-1F3B-FBB1-B8D45AC3D268}"/>
                </a:ext>
              </a:extLst>
            </p:cNvPr>
            <p:cNvCxnSpPr>
              <a:cxnSpLocks/>
            </p:cNvCxnSpPr>
            <p:nvPr/>
          </p:nvCxnSpPr>
          <p:spPr>
            <a:xfrm>
              <a:off x="2659614" y="3915466"/>
              <a:ext cx="2065022" cy="0"/>
            </a:xfrm>
            <a:prstGeom prst="line">
              <a:avLst/>
            </a:prstGeom>
            <a:ln w="9525">
              <a:headEnd type="arrow"/>
              <a:tailEnd type="arrow"/>
            </a:ln>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B3576783-1D67-B7B9-52CB-6F39FB61C031}"/>
                </a:ext>
              </a:extLst>
            </p:cNvPr>
            <p:cNvSpPr txBox="1"/>
            <p:nvPr/>
          </p:nvSpPr>
          <p:spPr>
            <a:xfrm>
              <a:off x="2488077" y="3337529"/>
              <a:ext cx="2424165" cy="584775"/>
            </a:xfrm>
            <a:prstGeom prst="rect">
              <a:avLst/>
            </a:prstGeom>
            <a:noFill/>
            <a:effectLst/>
          </p:spPr>
          <p:txBody>
            <a:bodyPr wrap="square" rtlCol="0" anchor="ctr">
              <a:spAutoFit/>
            </a:bodyPr>
            <a:lstStyle/>
            <a:p>
              <a:pPr algn="ctr"/>
              <a:r>
                <a:rPr lang="en-US" sz="1600" dirty="0">
                  <a:latin typeface="+mj-lt"/>
                  <a:ea typeface="Verdana" panose="020B0604030504040204" pitchFamily="34" charset="0"/>
                  <a:cs typeface="Tahoma" panose="020B0604030504040204" pitchFamily="34" charset="0"/>
                </a:rPr>
                <a:t>Free Spectral Range</a:t>
              </a:r>
            </a:p>
            <a:p>
              <a:pPr algn="ctr"/>
              <a:r>
                <a:rPr lang="en-US" sz="1600" dirty="0">
                  <a:latin typeface="+mj-lt"/>
                  <a:ea typeface="Verdana" panose="020B0604030504040204" pitchFamily="34" charset="0"/>
                  <a:cs typeface="Tahoma" panose="020B0604030504040204" pitchFamily="34" charset="0"/>
                </a:rPr>
                <a:t>(FSR)</a:t>
              </a:r>
            </a:p>
          </p:txBody>
        </p:sp>
      </p:grpSp>
      <p:sp>
        <p:nvSpPr>
          <p:cNvPr id="15" name="TextBox 14">
            <a:extLst>
              <a:ext uri="{FF2B5EF4-FFF2-40B4-BE49-F238E27FC236}">
                <a16:creationId xmlns:a16="http://schemas.microsoft.com/office/drawing/2014/main" id="{B5EDCF88-1CC7-74B2-0CC6-DF9E86CF734B}"/>
              </a:ext>
            </a:extLst>
          </p:cNvPr>
          <p:cNvSpPr txBox="1"/>
          <p:nvPr/>
        </p:nvSpPr>
        <p:spPr>
          <a:xfrm>
            <a:off x="10351010" y="3522194"/>
            <a:ext cx="639485" cy="400110"/>
          </a:xfrm>
          <a:prstGeom prst="rect">
            <a:avLst/>
          </a:prstGeom>
          <a:noFill/>
          <a:effectLst/>
        </p:spPr>
        <p:txBody>
          <a:bodyPr wrap="square" rtlCol="0" anchor="ctr">
            <a:spAutoFit/>
          </a:bodyPr>
          <a:lstStyle/>
          <a:p>
            <a:pPr algn="ctr"/>
            <a:r>
              <a:rPr lang="en-US" sz="2000" dirty="0">
                <a:latin typeface="+mj-lt"/>
                <a:ea typeface="Verdana" panose="020B0604030504040204" pitchFamily="34" charset="0"/>
                <a:cs typeface="Tahoma" panose="020B0604030504040204" pitchFamily="34" charset="0"/>
              </a:rPr>
              <a:t>SiO</a:t>
            </a:r>
            <a:r>
              <a:rPr lang="en-US" sz="2000" baseline="-25000" dirty="0">
                <a:latin typeface="+mj-lt"/>
                <a:ea typeface="Verdana" panose="020B0604030504040204" pitchFamily="34" charset="0"/>
                <a:cs typeface="Tahoma" panose="020B0604030504040204" pitchFamily="34" charset="0"/>
              </a:rPr>
              <a:t>2</a:t>
            </a:r>
            <a:endParaRPr lang="en-US" sz="2000" dirty="0">
              <a:latin typeface="+mj-lt"/>
              <a:ea typeface="Verdana" panose="020B0604030504040204" pitchFamily="34" charset="0"/>
              <a:cs typeface="Tahoma" panose="020B0604030504040204" pitchFamily="34" charset="0"/>
            </a:endParaRPr>
          </a:p>
        </p:txBody>
      </p:sp>
      <p:sp>
        <p:nvSpPr>
          <p:cNvPr id="21" name="Arc 20">
            <a:extLst>
              <a:ext uri="{FF2B5EF4-FFF2-40B4-BE49-F238E27FC236}">
                <a16:creationId xmlns:a16="http://schemas.microsoft.com/office/drawing/2014/main" id="{1AD347E1-3921-6768-896F-04DA788FDA09}"/>
              </a:ext>
            </a:extLst>
          </p:cNvPr>
          <p:cNvSpPr/>
          <p:nvPr/>
        </p:nvSpPr>
        <p:spPr>
          <a:xfrm rot="5400000">
            <a:off x="7481974" y="1622484"/>
            <a:ext cx="2210400" cy="2210400"/>
          </a:xfrm>
          <a:prstGeom prst="arc">
            <a:avLst>
              <a:gd name="adj1" fmla="val 11930663"/>
              <a:gd name="adj2" fmla="val 14726383"/>
            </a:avLst>
          </a:prstGeom>
          <a:ln w="38100">
            <a:solidFill>
              <a:srgbClr val="E74B3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274CCCBE-CF2F-0866-1A97-A50420307F0F}"/>
              </a:ext>
            </a:extLst>
          </p:cNvPr>
          <p:cNvCxnSpPr>
            <a:cxnSpLocks/>
          </p:cNvCxnSpPr>
          <p:nvPr/>
        </p:nvCxnSpPr>
        <p:spPr>
          <a:xfrm>
            <a:off x="8457341" y="2809554"/>
            <a:ext cx="1114849" cy="0"/>
          </a:xfrm>
          <a:prstGeom prst="straightConnector1">
            <a:avLst/>
          </a:prstGeom>
          <a:ln w="12700">
            <a:solidFill>
              <a:schemeClr val="tx1"/>
            </a:solidFill>
            <a:headEnd type="arrow"/>
            <a:tailEnd type="arrow"/>
          </a:ln>
        </p:spPr>
        <p:style>
          <a:lnRef idx="1">
            <a:schemeClr val="accent6"/>
          </a:lnRef>
          <a:fillRef idx="0">
            <a:schemeClr val="accent6"/>
          </a:fillRef>
          <a:effectRef idx="0">
            <a:schemeClr val="accent6"/>
          </a:effectRef>
          <a:fontRef idx="minor">
            <a:schemeClr val="tx1"/>
          </a:fontRef>
        </p:style>
      </p:cxnSp>
      <p:sp>
        <p:nvSpPr>
          <p:cNvPr id="22" name="Arc 21">
            <a:extLst>
              <a:ext uri="{FF2B5EF4-FFF2-40B4-BE49-F238E27FC236}">
                <a16:creationId xmlns:a16="http://schemas.microsoft.com/office/drawing/2014/main" id="{5FCE23AB-6603-06F1-756F-755D4E385F1C}"/>
              </a:ext>
            </a:extLst>
          </p:cNvPr>
          <p:cNvSpPr/>
          <p:nvPr/>
        </p:nvSpPr>
        <p:spPr>
          <a:xfrm rot="16200000">
            <a:off x="7222542" y="1802041"/>
            <a:ext cx="2210400" cy="2210400"/>
          </a:xfrm>
          <a:prstGeom prst="arc">
            <a:avLst>
              <a:gd name="adj1" fmla="val 11930663"/>
              <a:gd name="adj2" fmla="val 14726383"/>
            </a:avLst>
          </a:prstGeom>
          <a:ln w="38100">
            <a:solidFill>
              <a:srgbClr val="E74B3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TextBox 39">
            <a:extLst>
              <a:ext uri="{FF2B5EF4-FFF2-40B4-BE49-F238E27FC236}">
                <a16:creationId xmlns:a16="http://schemas.microsoft.com/office/drawing/2014/main" id="{7DD347CA-52DD-81D5-0DD0-CF5E1FE823C3}"/>
              </a:ext>
            </a:extLst>
          </p:cNvPr>
          <p:cNvSpPr txBox="1"/>
          <p:nvPr/>
        </p:nvSpPr>
        <p:spPr>
          <a:xfrm>
            <a:off x="5861412" y="3682048"/>
            <a:ext cx="839950" cy="276999"/>
          </a:xfrm>
          <a:prstGeom prst="rect">
            <a:avLst/>
          </a:prstGeom>
          <a:noFill/>
          <a:effectLst/>
        </p:spPr>
        <p:txBody>
          <a:bodyPr wrap="square" rtlCol="0" anchor="ctr">
            <a:spAutoFit/>
          </a:bodyPr>
          <a:lstStyle/>
          <a:p>
            <a:r>
              <a:rPr lang="en-US" sz="1200" dirty="0">
                <a:latin typeface="+mj-lt"/>
                <a:ea typeface="Verdana" panose="020B0604030504040204" pitchFamily="34" charset="0"/>
                <a:cs typeface="Tahoma" panose="020B0604030504040204" pitchFamily="34" charset="0"/>
              </a:rPr>
              <a:t>Top view</a:t>
            </a: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99F073EA-2EAA-4944-63E3-32BD7FF9922D}"/>
                  </a:ext>
                </a:extLst>
              </p:cNvPr>
              <p:cNvSpPr txBox="1"/>
              <p:nvPr/>
            </p:nvSpPr>
            <p:spPr>
              <a:xfrm>
                <a:off x="8059711" y="6044438"/>
                <a:ext cx="3503707" cy="523220"/>
              </a:xfrm>
              <a:prstGeom prst="rect">
                <a:avLst/>
              </a:prstGeom>
              <a:noFill/>
            </p:spPr>
            <p:txBody>
              <a:bodyPr wrap="square">
                <a:spAutoFit/>
              </a:bodyPr>
              <a:lstStyle/>
              <a:p>
                <a14:m>
                  <m:oMath xmlns:m="http://schemas.openxmlformats.org/officeDocument/2006/math">
                    <m:sSub>
                      <m:sSubPr>
                        <m:ctrlPr>
                          <a:rPr lang="en-US" sz="1400"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ctrlPr>
                      </m:sSubPr>
                      <m:e>
                        <m:r>
                          <a:rPr lang="en-US" sz="1400"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𝑛</m:t>
                        </m:r>
                      </m:e>
                      <m:sub>
                        <m:r>
                          <m:rPr>
                            <m:sty m:val="p"/>
                          </m:rPr>
                          <a:rPr lang="en-US" sz="1400" b="0" i="0"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eff</m:t>
                        </m:r>
                      </m:sub>
                    </m:sSub>
                  </m:oMath>
                </a14:m>
                <a:r>
                  <a:rPr lang="en-GB" sz="1400" dirty="0">
                    <a:latin typeface="+mj-lt"/>
                  </a:rPr>
                  <a:t>: effective refractive index</a:t>
                </a:r>
              </a:p>
              <a:p>
                <a14:m>
                  <m:oMath xmlns:m="http://schemas.openxmlformats.org/officeDocument/2006/math">
                    <m:r>
                      <a:rPr lang="en-US" sz="1400" b="0" i="1" smtClean="0">
                        <a:latin typeface="Cambria Math" panose="02040503050406030204" pitchFamily="18" charset="0"/>
                      </a:rPr>
                      <m:t>𝐿</m:t>
                    </m:r>
                  </m:oMath>
                </a14:m>
                <a:r>
                  <a:rPr lang="en-GB" sz="1400" dirty="0">
                    <a:latin typeface="+mj-lt"/>
                  </a:rPr>
                  <a:t>: round trip length</a:t>
                </a:r>
              </a:p>
            </p:txBody>
          </p:sp>
        </mc:Choice>
        <mc:Fallback xmlns="">
          <p:sp>
            <p:nvSpPr>
              <p:cNvPr id="43" name="TextBox 42">
                <a:extLst>
                  <a:ext uri="{FF2B5EF4-FFF2-40B4-BE49-F238E27FC236}">
                    <a16:creationId xmlns:a16="http://schemas.microsoft.com/office/drawing/2014/main" id="{99F073EA-2EAA-4944-63E3-32BD7FF9922D}"/>
                  </a:ext>
                </a:extLst>
              </p:cNvPr>
              <p:cNvSpPr txBox="1">
                <a:spLocks noRot="1" noChangeAspect="1" noMove="1" noResize="1" noEditPoints="1" noAdjustHandles="1" noChangeArrowheads="1" noChangeShapeType="1" noTextEdit="1"/>
              </p:cNvSpPr>
              <p:nvPr/>
            </p:nvSpPr>
            <p:spPr>
              <a:xfrm>
                <a:off x="8059711" y="6044438"/>
                <a:ext cx="3503707" cy="523220"/>
              </a:xfrm>
              <a:prstGeom prst="rect">
                <a:avLst/>
              </a:prstGeom>
              <a:blipFill>
                <a:blip r:embed="rId10"/>
                <a:stretch>
                  <a:fillRect t="-2353" b="-11765"/>
                </a:stretch>
              </a:blipFill>
            </p:spPr>
            <p:txBody>
              <a:bodyPr/>
              <a:lstStyle/>
              <a:p>
                <a:r>
                  <a:rPr lang="en-GB">
                    <a:noFill/>
                  </a:rPr>
                  <a:t> </a:t>
                </a:r>
              </a:p>
            </p:txBody>
          </p:sp>
        </mc:Fallback>
      </mc:AlternateContent>
    </p:spTree>
    <p:extLst>
      <p:ext uri="{BB962C8B-B14F-4D97-AF65-F5344CB8AC3E}">
        <p14:creationId xmlns:p14="http://schemas.microsoft.com/office/powerpoint/2010/main" val="52937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125E-6 -2.59259E-6 L 0.06368 -2.59259E-6 " pathEditMode="relative" rAng="0" ptsTypes="AA">
                                      <p:cBhvr>
                                        <p:cTn id="6" dur="2000" fill="hold"/>
                                        <p:tgtEl>
                                          <p:spTgt spid="23"/>
                                        </p:tgtEl>
                                        <p:attrNameLst>
                                          <p:attrName>ppt_x</p:attrName>
                                          <p:attrName>ppt_y</p:attrName>
                                        </p:attrNameLst>
                                      </p:cBhvr>
                                      <p:rCtr x="3177" y="0"/>
                                    </p:animMotion>
                                  </p:childTnLst>
                                </p:cTn>
                              </p:par>
                              <p:par>
                                <p:cTn id="7" presetID="22" presetClass="entr" presetSubtype="8" fill="hold" nodeType="withEffect">
                                  <p:stCondLst>
                                    <p:cond delay="0"/>
                                  </p:stCondLst>
                                  <p:childTnLst>
                                    <p:set>
                                      <p:cBhvr>
                                        <p:cTn id="8" dur="1" fill="hold">
                                          <p:stCondLst>
                                            <p:cond delay="0"/>
                                          </p:stCondLst>
                                        </p:cTn>
                                        <p:tgtEl>
                                          <p:spTgt spid="42"/>
                                        </p:tgtEl>
                                        <p:attrNameLst>
                                          <p:attrName>style.visibility</p:attrName>
                                        </p:attrNameLst>
                                      </p:cBhvr>
                                      <p:to>
                                        <p:strVal val="visible"/>
                                      </p:to>
                                    </p:set>
                                    <p:animEffect transition="in" filter="wipe(left)">
                                      <p:cBhvr>
                                        <p:cTn id="9" dur="1000"/>
                                        <p:tgtEl>
                                          <p:spTgt spid="42"/>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childTnLst>
                                </p:cTn>
                              </p:par>
                              <p:par>
                                <p:cTn id="12" presetID="22" presetClass="entr" presetSubtype="8" fill="hold" grpId="0"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1750"/>
                                        <p:tgtEl>
                                          <p:spTgt spid="37"/>
                                        </p:tgtEl>
                                      </p:cBhvr>
                                    </p:animEffect>
                                  </p:childTnLst>
                                </p:cTn>
                              </p:par>
                              <p:par>
                                <p:cTn id="15" presetID="22" presetClass="entr" presetSubtype="8" fill="hold" nodeType="withEffect">
                                  <p:stCondLst>
                                    <p:cond delay="100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63" presetClass="path" presetSubtype="0" accel="50000" decel="50000" fill="hold" nodeType="clickEffect">
                                  <p:stCondLst>
                                    <p:cond delay="0"/>
                                  </p:stCondLst>
                                  <p:childTnLst>
                                    <p:animMotion origin="layout" path="M 0.06367 1.85185E-6 L 0.11615 -0.00069 " pathEditMode="relative" rAng="0" ptsTypes="AA">
                                      <p:cBhvr>
                                        <p:cTn id="21" dur="2000" fill="hold"/>
                                        <p:tgtEl>
                                          <p:spTgt spid="23"/>
                                        </p:tgtEl>
                                        <p:attrNameLst>
                                          <p:attrName>ppt_x</p:attrName>
                                          <p:attrName>ppt_y</p:attrName>
                                        </p:attrNameLst>
                                      </p:cBhvr>
                                      <p:rCtr x="2630" y="0"/>
                                    </p:animMotion>
                                  </p:childTnLst>
                                </p:cTn>
                              </p:par>
                              <p:par>
                                <p:cTn id="22" presetID="21" presetClass="entr" presetSubtype="1"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heel(1)">
                                      <p:cBhvr>
                                        <p:cTn id="24" dur="2000"/>
                                        <p:tgtEl>
                                          <p:spTgt spid="24"/>
                                        </p:tgtEl>
                                      </p:cBhvr>
                                    </p:animEffect>
                                  </p:childTnLst>
                                </p:cTn>
                              </p:par>
                              <p:par>
                                <p:cTn id="25" presetID="10"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childTnLst>
                                </p:cTn>
                              </p:par>
                              <p:par>
                                <p:cTn id="28" presetID="22" presetClass="entr" presetSubtype="8"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ipe(left)">
                                      <p:cBhvr>
                                        <p:cTn id="30" dur="2000"/>
                                        <p:tgtEl>
                                          <p:spTgt spid="32"/>
                                        </p:tgtEl>
                                      </p:cBhvr>
                                    </p:animEffect>
                                  </p:childTnLst>
                                </p:cTn>
                              </p:par>
                              <p:par>
                                <p:cTn id="31" presetID="1" presetClass="exit" presetSubtype="0" fill="hold" nodeType="withEffect">
                                  <p:stCondLst>
                                    <p:cond delay="0"/>
                                  </p:stCondLst>
                                  <p:childTnLst>
                                    <p:set>
                                      <p:cBhvr>
                                        <p:cTn id="32" dur="1" fill="hold">
                                          <p:stCondLst>
                                            <p:cond delay="0"/>
                                          </p:stCondLst>
                                        </p:cTn>
                                        <p:tgtEl>
                                          <p:spTgt spid="44"/>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par>
                                <p:cTn id="35" presetID="22" presetClass="entr" presetSubtype="8"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par>
                                <p:cTn id="38" presetID="22" presetClass="entr" presetSubtype="4" fill="hold" grpId="0" nodeType="withEffect">
                                  <p:stCondLst>
                                    <p:cond delay="1000"/>
                                  </p:stCondLst>
                                  <p:childTnLst>
                                    <p:set>
                                      <p:cBhvr>
                                        <p:cTn id="39" dur="1" fill="hold">
                                          <p:stCondLst>
                                            <p:cond delay="0"/>
                                          </p:stCondLst>
                                        </p:cTn>
                                        <p:tgtEl>
                                          <p:spTgt spid="22"/>
                                        </p:tgtEl>
                                        <p:attrNameLst>
                                          <p:attrName>style.visibility</p:attrName>
                                        </p:attrNameLst>
                                      </p:cBhvr>
                                      <p:to>
                                        <p:strVal val="visible"/>
                                      </p:to>
                                    </p:set>
                                    <p:animEffect transition="in" filter="wipe(down)">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xit" presetSubtype="0" fill="hold" nodeType="withEffect">
                                  <p:stCondLst>
                                    <p:cond delay="0"/>
                                  </p:stCondLst>
                                  <p:childTnLst>
                                    <p:set>
                                      <p:cBhvr>
                                        <p:cTn id="50" dur="1" fill="hold">
                                          <p:stCondLst>
                                            <p:cond delay="0"/>
                                          </p:stCondLst>
                                        </p:cTn>
                                        <p:tgtEl>
                                          <p:spTgt spid="23"/>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42"/>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24"/>
                                        </p:tgtEl>
                                        <p:attrNameLst>
                                          <p:attrName>style.visibility</p:attrName>
                                        </p:attrNameLst>
                                      </p:cBhvr>
                                      <p:to>
                                        <p:strVal val="hidden"/>
                                      </p:to>
                                    </p:set>
                                  </p:childTnLst>
                                </p:cTn>
                              </p:par>
                              <p:par>
                                <p:cTn id="55" presetID="1"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0"/>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childTnLst>
                                </p:cTn>
                              </p:par>
                              <p:par>
                                <p:cTn id="65" presetID="1" presetClass="exit" presetSubtype="0" fill="hold" grpId="1" nodeType="withEffect">
                                  <p:stCondLst>
                                    <p:cond delay="0"/>
                                  </p:stCondLst>
                                  <p:childTnLst>
                                    <p:set>
                                      <p:cBhvr>
                                        <p:cTn id="66" dur="1" fill="hold">
                                          <p:stCondLst>
                                            <p:cond delay="0"/>
                                          </p:stCondLst>
                                        </p:cTn>
                                        <p:tgtEl>
                                          <p:spTgt spid="26"/>
                                        </p:tgtEl>
                                        <p:attrNameLst>
                                          <p:attrName>style.visibility</p:attrName>
                                        </p:attrNameLst>
                                      </p:cBhvr>
                                      <p:to>
                                        <p:strVal val="hidden"/>
                                      </p:to>
                                    </p:set>
                                  </p:childTnLst>
                                </p:cTn>
                              </p:par>
                              <p:par>
                                <p:cTn id="67" presetID="1" presetClass="exit" presetSubtype="0" fill="hold" grpId="0" nodeType="withEffect">
                                  <p:stCondLst>
                                    <p:cond delay="0"/>
                                  </p:stCondLst>
                                  <p:childTnLst>
                                    <p:set>
                                      <p:cBhvr>
                                        <p:cTn id="68" dur="1" fill="hold">
                                          <p:stCondLst>
                                            <p:cond delay="0"/>
                                          </p:stCondLst>
                                        </p:cTn>
                                        <p:tgtEl>
                                          <p:spTgt spid="25"/>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51"/>
                                        </p:tgtEl>
                                        <p:attrNameLst>
                                          <p:attrName>style.visibility</p:attrName>
                                        </p:attrNameLst>
                                      </p:cBhvr>
                                      <p:to>
                                        <p:strVal val="hidden"/>
                                      </p:to>
                                    </p:set>
                                  </p:childTnLst>
                                </p:cTn>
                              </p:par>
                              <p:par>
                                <p:cTn id="71" presetID="1" presetClass="entr" presetSubtype="0" fill="hold" nodeType="withEffect">
                                  <p:stCondLst>
                                    <p:cond delay="0"/>
                                  </p:stCondLst>
                                  <p:childTnLst>
                                    <p:set>
                                      <p:cBhvr>
                                        <p:cTn id="72" dur="1" fill="hold">
                                          <p:stCondLst>
                                            <p:cond delay="0"/>
                                          </p:stCondLst>
                                        </p:cTn>
                                        <p:tgtEl>
                                          <p:spTgt spid="29"/>
                                        </p:tgtEl>
                                        <p:attrNameLst>
                                          <p:attrName>style.visibility</p:attrName>
                                        </p:attrNameLst>
                                      </p:cBhvr>
                                      <p:to>
                                        <p:strVal val="visible"/>
                                      </p:to>
                                    </p:set>
                                  </p:childTnLst>
                                </p:cTn>
                              </p:par>
                              <p:par>
                                <p:cTn id="73" presetID="1" presetClass="exit" presetSubtype="0" fill="hold" grpId="1" nodeType="withEffect">
                                  <p:stCondLst>
                                    <p:cond delay="0"/>
                                  </p:stCondLst>
                                  <p:childTnLst>
                                    <p:set>
                                      <p:cBhvr>
                                        <p:cTn id="74" dur="1" fill="hold">
                                          <p:stCondLst>
                                            <p:cond delay="0"/>
                                          </p:stCondLst>
                                        </p:cTn>
                                        <p:tgtEl>
                                          <p:spTgt spid="21"/>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22"/>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24" grpId="0" animBg="1"/>
      <p:bldP spid="24" grpId="1" animBg="1"/>
      <p:bldP spid="25" grpId="0"/>
      <p:bldP spid="26" grpId="0"/>
      <p:bldP spid="26" grpId="1"/>
      <p:bldP spid="31" grpId="0"/>
      <p:bldP spid="34" grpId="0"/>
      <p:bldP spid="35" grpId="0" animBg="1"/>
      <p:bldP spid="21" grpId="0" animBg="1"/>
      <p:bldP spid="21" grpId="1" animBg="1"/>
      <p:bldP spid="22" grpId="0" animBg="1"/>
      <p:bldP spid="22" grpId="1" animBg="1"/>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408D7278-CF62-CF56-5872-216804E93162}"/>
              </a:ext>
            </a:extLst>
          </p:cNvPr>
          <p:cNvPicPr>
            <a:picLocks noChangeAspect="1"/>
          </p:cNvPicPr>
          <p:nvPr/>
        </p:nvPicPr>
        <p:blipFill>
          <a:blip r:embed="rId2"/>
          <a:stretch>
            <a:fillRect/>
          </a:stretch>
        </p:blipFill>
        <p:spPr>
          <a:xfrm>
            <a:off x="2603263" y="3894392"/>
            <a:ext cx="3488171" cy="1939265"/>
          </a:xfrm>
          <a:prstGeom prst="rect">
            <a:avLst/>
          </a:prstGeom>
        </p:spPr>
      </p:pic>
      <p:cxnSp>
        <p:nvCxnSpPr>
          <p:cNvPr id="53" name="Straight Connector 52">
            <a:extLst>
              <a:ext uri="{FF2B5EF4-FFF2-40B4-BE49-F238E27FC236}">
                <a16:creationId xmlns:a16="http://schemas.microsoft.com/office/drawing/2014/main" id="{1B95A844-B7C9-84A4-8987-4F2C91A33B1D}"/>
              </a:ext>
            </a:extLst>
          </p:cNvPr>
          <p:cNvCxnSpPr>
            <a:cxnSpLocks/>
          </p:cNvCxnSpPr>
          <p:nvPr/>
        </p:nvCxnSpPr>
        <p:spPr>
          <a:xfrm>
            <a:off x="6912260" y="5052548"/>
            <a:ext cx="2307118" cy="0"/>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18B8632-7F8C-323B-F7DE-02E2E12C0A0C}"/>
              </a:ext>
            </a:extLst>
          </p:cNvPr>
          <p:cNvCxnSpPr>
            <a:cxnSpLocks/>
          </p:cNvCxnSpPr>
          <p:nvPr/>
        </p:nvCxnSpPr>
        <p:spPr>
          <a:xfrm>
            <a:off x="6912260" y="4246879"/>
            <a:ext cx="2307118" cy="0"/>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306E68F3-CD39-FF59-CBAE-10A767C43D63}"/>
              </a:ext>
            </a:extLst>
          </p:cNvPr>
          <p:cNvSpPr>
            <a:spLocks noGrp="1"/>
          </p:cNvSpPr>
          <p:nvPr>
            <p:ph type="sldNum" sz="quarter" idx="12"/>
          </p:nvPr>
        </p:nvSpPr>
        <p:spPr/>
        <p:txBody>
          <a:bodyPr vert="horz" lIns="91440" tIns="45720" rIns="91440" bIns="45720" rtlCol="0" anchor="ctr"/>
          <a:lstStyle/>
          <a:p>
            <a:fld id="{59709E1C-D83F-42E7-A6F5-DF9CE2C2511D}" type="slidenum">
              <a:rPr lang="en-GB" sz="1200">
                <a:solidFill>
                  <a:srgbClr val="0033A0"/>
                </a:solidFill>
                <a:latin typeface="+mj-lt"/>
              </a:rPr>
              <a:pPr/>
              <a:t>8</a:t>
            </a:fld>
            <a:endParaRPr lang="en-GB" sz="1200" dirty="0">
              <a:solidFill>
                <a:srgbClr val="0033A0"/>
              </a:solidFill>
              <a:latin typeface="+mj-lt"/>
            </a:endParaRPr>
          </a:p>
        </p:txBody>
      </p:sp>
      <p:sp>
        <p:nvSpPr>
          <p:cNvPr id="3" name="TextBox 2">
            <a:extLst>
              <a:ext uri="{FF2B5EF4-FFF2-40B4-BE49-F238E27FC236}">
                <a16:creationId xmlns:a16="http://schemas.microsoft.com/office/drawing/2014/main" id="{A0CA2719-C922-070F-4AC5-415C56C40E12}"/>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Introduction </a:t>
            </a:r>
            <a:r>
              <a:rPr lang="en-GB" sz="2400" dirty="0">
                <a:solidFill>
                  <a:srgbClr val="0033A0"/>
                </a:solidFill>
                <a:latin typeface="Optima" pitchFamily="2" charset="0"/>
                <a:cs typeface="Arial" panose="020B0604020202020204" pitchFamily="34" charset="0"/>
              </a:rPr>
              <a:t>– Ring Modulators</a:t>
            </a:r>
            <a:endParaRPr lang="en-GB" sz="2400" b="1" dirty="0">
              <a:solidFill>
                <a:srgbClr val="0033A0"/>
              </a:solidFill>
              <a:latin typeface="Optima" pitchFamily="2" charset="0"/>
              <a:cs typeface="Arial" panose="020B0604020202020204" pitchFamily="34" charset="0"/>
            </a:endParaRPr>
          </a:p>
        </p:txBody>
      </p:sp>
      <p:cxnSp>
        <p:nvCxnSpPr>
          <p:cNvPr id="23" name="Straight Connector 22">
            <a:extLst>
              <a:ext uri="{FF2B5EF4-FFF2-40B4-BE49-F238E27FC236}">
                <a16:creationId xmlns:a16="http://schemas.microsoft.com/office/drawing/2014/main" id="{24EAC3F0-C33C-02F1-5E53-D07E70482B61}"/>
              </a:ext>
            </a:extLst>
          </p:cNvPr>
          <p:cNvCxnSpPr/>
          <p:nvPr/>
        </p:nvCxnSpPr>
        <p:spPr>
          <a:xfrm flipV="1">
            <a:off x="2917997" y="3153867"/>
            <a:ext cx="0" cy="76200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143B2EFD-7CF3-801B-7D1D-BF42D2EF9B0E}"/>
              </a:ext>
            </a:extLst>
          </p:cNvPr>
          <p:cNvCxnSpPr/>
          <p:nvPr/>
        </p:nvCxnSpPr>
        <p:spPr>
          <a:xfrm flipV="1">
            <a:off x="5756891" y="3153867"/>
            <a:ext cx="0" cy="76200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8486115E-3E0C-45F6-26D3-0FCA79C0E124}"/>
              </a:ext>
            </a:extLst>
          </p:cNvPr>
          <p:cNvCxnSpPr>
            <a:cxnSpLocks/>
          </p:cNvCxnSpPr>
          <p:nvPr/>
        </p:nvCxnSpPr>
        <p:spPr>
          <a:xfrm>
            <a:off x="2917997" y="3147517"/>
            <a:ext cx="2836711" cy="0"/>
          </a:xfrm>
          <a:prstGeom prst="line">
            <a:avLst/>
          </a:prstGeom>
          <a:ln w="12700"/>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7625FC3B-B27C-B468-663D-AE45FEF69D79}"/>
              </a:ext>
            </a:extLst>
          </p:cNvPr>
          <p:cNvSpPr txBox="1"/>
          <p:nvPr/>
        </p:nvSpPr>
        <p:spPr>
          <a:xfrm>
            <a:off x="5898062" y="2211936"/>
            <a:ext cx="488685" cy="307777"/>
          </a:xfrm>
          <a:prstGeom prst="rect">
            <a:avLst/>
          </a:prstGeom>
          <a:noFill/>
          <a:effectLst/>
        </p:spPr>
        <p:txBody>
          <a:bodyPr wrap="square" rtlCol="0" anchor="ctr">
            <a:spAutoFit/>
          </a:bodyPr>
          <a:lstStyle/>
          <a:p>
            <a:pPr algn="ctr"/>
            <a:r>
              <a:rPr lang="el-GR" sz="1400" dirty="0">
                <a:latin typeface="Georgia" panose="02040502050405020303" pitchFamily="18" charset="0"/>
                <a:ea typeface="Verdana" panose="020B0604030504040204" pitchFamily="34" charset="0"/>
                <a:cs typeface="Tahoma" panose="020B0604030504040204" pitchFamily="34" charset="0"/>
              </a:rPr>
              <a:t>Δ</a:t>
            </a:r>
            <a:r>
              <a:rPr lang="en-US" sz="1400" dirty="0">
                <a:latin typeface="Georgia" panose="02040502050405020303" pitchFamily="18" charset="0"/>
                <a:ea typeface="Verdana" panose="020B0604030504040204" pitchFamily="34" charset="0"/>
                <a:cs typeface="Tahoma" panose="020B0604030504040204" pitchFamily="34" charset="0"/>
              </a:rPr>
              <a:t>V</a:t>
            </a:r>
          </a:p>
        </p:txBody>
      </p:sp>
      <p:pic>
        <p:nvPicPr>
          <p:cNvPr id="29" name="OSA Image" descr="OSA Image">
            <a:extLst>
              <a:ext uri="{FF2B5EF4-FFF2-40B4-BE49-F238E27FC236}">
                <a16:creationId xmlns:a16="http://schemas.microsoft.com/office/drawing/2014/main" id="{62D6A1EF-9997-A1CF-6633-1BD95732FA9C}"/>
              </a:ext>
            </a:extLst>
          </p:cNvPr>
          <p:cNvPicPr>
            <a:picLocks noChangeAspect="1"/>
          </p:cNvPicPr>
          <p:nvPr/>
        </p:nvPicPr>
        <p:blipFill>
          <a:blip r:embed="rId3">
            <a:alphaModFix/>
          </a:blip>
          <a:srcRect l="8103" t="48931" r="84647" b="40856"/>
          <a:stretch>
            <a:fillRect/>
          </a:stretch>
        </p:blipFill>
        <p:spPr>
          <a:xfrm rot="5400013">
            <a:off x="4182327" y="4565639"/>
            <a:ext cx="330041" cy="479330"/>
          </a:xfrm>
          <a:prstGeom prst="rect">
            <a:avLst/>
          </a:prstGeom>
          <a:noFill/>
          <a:ln cap="flat">
            <a:noFill/>
          </a:ln>
        </p:spPr>
      </p:pic>
      <p:sp>
        <p:nvSpPr>
          <p:cNvPr id="52" name="TextBox 51">
            <a:extLst>
              <a:ext uri="{FF2B5EF4-FFF2-40B4-BE49-F238E27FC236}">
                <a16:creationId xmlns:a16="http://schemas.microsoft.com/office/drawing/2014/main" id="{4BCED825-60E4-B24E-C303-96506E6C766D}"/>
              </a:ext>
            </a:extLst>
          </p:cNvPr>
          <p:cNvSpPr txBox="1"/>
          <p:nvPr/>
        </p:nvSpPr>
        <p:spPr>
          <a:xfrm>
            <a:off x="316027" y="6250734"/>
            <a:ext cx="4644899" cy="523220"/>
          </a:xfrm>
          <a:prstGeom prst="rect">
            <a:avLst/>
          </a:prstGeom>
          <a:noFill/>
          <a:effectLst/>
        </p:spPr>
        <p:txBody>
          <a:bodyPr wrap="square" rtlCol="0" anchor="ctr">
            <a:spAutoFit/>
          </a:bodyPr>
          <a:lstStyle/>
          <a:p>
            <a:r>
              <a:rPr lang="en-US" sz="1400" dirty="0">
                <a:solidFill>
                  <a:srgbClr val="00CB65"/>
                </a:solidFill>
                <a:latin typeface="+mj-lt"/>
                <a:ea typeface="Verdana" panose="020B0604030504040204" pitchFamily="34" charset="0"/>
                <a:cs typeface="Tahoma" panose="020B0604030504040204" pitchFamily="34" charset="0"/>
              </a:rPr>
              <a:t>OMA:   Optical Modulation Amplitude</a:t>
            </a:r>
          </a:p>
          <a:p>
            <a:r>
              <a:rPr lang="en-US" sz="1400" dirty="0">
                <a:solidFill>
                  <a:srgbClr val="FFA600"/>
                </a:solidFill>
                <a:latin typeface="+mj-lt"/>
                <a:ea typeface="Verdana" panose="020B0604030504040204" pitchFamily="34" charset="0"/>
                <a:cs typeface="Tahoma" panose="020B0604030504040204" pitchFamily="34" charset="0"/>
              </a:rPr>
              <a:t>ME:      Modulation Efficiency</a:t>
            </a:r>
          </a:p>
        </p:txBody>
      </p:sp>
      <p:pic>
        <p:nvPicPr>
          <p:cNvPr id="63" name="Picture 62">
            <a:extLst>
              <a:ext uri="{FF2B5EF4-FFF2-40B4-BE49-F238E27FC236}">
                <a16:creationId xmlns:a16="http://schemas.microsoft.com/office/drawing/2014/main" id="{23A8FCC2-AE1C-4633-2383-CC3EE66593E3}"/>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063" b="94375" l="870" r="98261">
                        <a14:foregroundMark x1="1087" y1="72813" x2="12609" y2="59062"/>
                        <a14:foregroundMark x1="19654" y1="61017" x2="25000" y2="62500"/>
                        <a14:foregroundMark x1="12609" y1="59062" x2="15185" y2="59777"/>
                        <a14:foregroundMark x1="25000" y1="62500" x2="39565" y2="78438"/>
                        <a14:foregroundMark x1="39565" y1="78438" x2="56522" y2="81875"/>
                        <a14:foregroundMark x1="56522" y1="81875" x2="80217" y2="50938"/>
                        <a14:foregroundMark x1="80217" y1="50938" x2="98261" y2="73750"/>
                        <a14:foregroundMark x1="13696" y1="45000" x2="2609" y2="27500"/>
                        <a14:foregroundMark x1="2609" y1="27500" x2="870" y2="26250"/>
                        <a14:foregroundMark x1="2391" y1="11875" x2="22391" y2="9063"/>
                        <a14:foregroundMark x1="22391" y1="9063" x2="29565" y2="10938"/>
                        <a14:foregroundMark x1="2174" y1="93750" x2="22174" y2="91563"/>
                        <a14:foregroundMark x1="22174" y1="91563" x2="35870" y2="94375"/>
                        <a14:foregroundMark x1="35870" y1="94375" x2="42174" y2="94063"/>
                        <a14:backgroundMark x1="19348" y1="62813" x2="15870" y2="61563"/>
                        <a14:backgroundMark x1="19130" y1="60938" x2="18261" y2="59688"/>
                        <a14:backgroundMark x1="20000" y1="62187" x2="18913" y2="60625"/>
                      </a14:backgroundRemoval>
                    </a14:imgEffect>
                  </a14:imgLayer>
                </a14:imgProps>
              </a:ext>
            </a:extLst>
          </a:blip>
          <a:stretch>
            <a:fillRect/>
          </a:stretch>
        </p:blipFill>
        <p:spPr>
          <a:xfrm>
            <a:off x="9219378" y="4109775"/>
            <a:ext cx="2253440" cy="1044621"/>
          </a:xfrm>
          <a:prstGeom prst="rect">
            <a:avLst/>
          </a:prstGeom>
        </p:spPr>
      </p:pic>
      <p:sp>
        <p:nvSpPr>
          <p:cNvPr id="64" name="TextBox 63">
            <a:extLst>
              <a:ext uri="{FF2B5EF4-FFF2-40B4-BE49-F238E27FC236}">
                <a16:creationId xmlns:a16="http://schemas.microsoft.com/office/drawing/2014/main" id="{1436757A-3EF4-E6C3-6ACA-2BA5EF1D5811}"/>
              </a:ext>
            </a:extLst>
          </p:cNvPr>
          <p:cNvSpPr txBox="1"/>
          <p:nvPr/>
        </p:nvSpPr>
        <p:spPr>
          <a:xfrm>
            <a:off x="8828843" y="3484768"/>
            <a:ext cx="510804" cy="307777"/>
          </a:xfrm>
          <a:prstGeom prst="rect">
            <a:avLst/>
          </a:prstGeom>
          <a:solidFill>
            <a:schemeClr val="bg1"/>
          </a:solidFill>
          <a:effectLst/>
        </p:spPr>
        <p:txBody>
          <a:bodyPr wrap="square" rtlCol="0" anchor="ctr">
            <a:spAutoFit/>
          </a:bodyPr>
          <a:lstStyle/>
          <a:p>
            <a:pPr algn="ctr"/>
            <a:r>
              <a:rPr lang="en-US" sz="1400" dirty="0" err="1">
                <a:latin typeface="+mj-lt"/>
                <a:ea typeface="Verdana" panose="020B0604030504040204" pitchFamily="34" charset="0"/>
                <a:cs typeface="Tahoma" panose="020B0604030504040204" pitchFamily="34" charset="0"/>
              </a:rPr>
              <a:t>P</a:t>
            </a:r>
            <a:r>
              <a:rPr lang="en-US" sz="1400" baseline="-25000" dirty="0" err="1">
                <a:latin typeface="+mj-lt"/>
                <a:ea typeface="Verdana" panose="020B0604030504040204" pitchFamily="34" charset="0"/>
                <a:cs typeface="Tahoma" panose="020B0604030504040204" pitchFamily="34" charset="0"/>
              </a:rPr>
              <a:t>opt</a:t>
            </a:r>
            <a:endParaRPr lang="en-US" sz="1400" dirty="0">
              <a:latin typeface="+mj-lt"/>
              <a:ea typeface="Verdana" panose="020B0604030504040204" pitchFamily="34" charset="0"/>
              <a:cs typeface="Tahoma" panose="020B0604030504040204" pitchFamily="34" charset="0"/>
            </a:endParaRPr>
          </a:p>
        </p:txBody>
      </p:sp>
      <p:sp>
        <p:nvSpPr>
          <p:cNvPr id="65" name="TextBox 64">
            <a:extLst>
              <a:ext uri="{FF2B5EF4-FFF2-40B4-BE49-F238E27FC236}">
                <a16:creationId xmlns:a16="http://schemas.microsoft.com/office/drawing/2014/main" id="{172359C6-A9AA-D411-834B-0F971F56D69E}"/>
              </a:ext>
            </a:extLst>
          </p:cNvPr>
          <p:cNvSpPr txBox="1"/>
          <p:nvPr/>
        </p:nvSpPr>
        <p:spPr>
          <a:xfrm>
            <a:off x="11521545" y="5092050"/>
            <a:ext cx="662964" cy="307777"/>
          </a:xfrm>
          <a:prstGeom prst="rect">
            <a:avLst/>
          </a:prstGeom>
          <a:noFill/>
          <a:effectLst/>
        </p:spPr>
        <p:txBody>
          <a:bodyPr wrap="square" rtlCol="0" anchor="ctr">
            <a:spAutoFit/>
          </a:bodyPr>
          <a:lstStyle/>
          <a:p>
            <a:pPr algn="ctr"/>
            <a:r>
              <a:rPr lang="en-US" sz="1400" dirty="0">
                <a:latin typeface="+mj-lt"/>
                <a:ea typeface="Verdana" panose="020B0604030504040204" pitchFamily="34" charset="0"/>
                <a:cs typeface="Tahoma" panose="020B0604030504040204" pitchFamily="34" charset="0"/>
              </a:rPr>
              <a:t>time</a:t>
            </a:r>
          </a:p>
        </p:txBody>
      </p:sp>
      <p:cxnSp>
        <p:nvCxnSpPr>
          <p:cNvPr id="66" name="Straight Arrow Connector 65">
            <a:extLst>
              <a:ext uri="{FF2B5EF4-FFF2-40B4-BE49-F238E27FC236}">
                <a16:creationId xmlns:a16="http://schemas.microsoft.com/office/drawing/2014/main" id="{93EFCC4A-C5F9-E40A-B0BE-383DE325BB18}"/>
              </a:ext>
            </a:extLst>
          </p:cNvPr>
          <p:cNvCxnSpPr>
            <a:cxnSpLocks/>
          </p:cNvCxnSpPr>
          <p:nvPr/>
        </p:nvCxnSpPr>
        <p:spPr>
          <a:xfrm flipV="1">
            <a:off x="9081001" y="3851083"/>
            <a:ext cx="0" cy="1405024"/>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67" name="Straight Arrow Connector 66">
            <a:extLst>
              <a:ext uri="{FF2B5EF4-FFF2-40B4-BE49-F238E27FC236}">
                <a16:creationId xmlns:a16="http://schemas.microsoft.com/office/drawing/2014/main" id="{937694BA-2B76-8096-0DEB-FEE9C94DCC68}"/>
              </a:ext>
            </a:extLst>
          </p:cNvPr>
          <p:cNvCxnSpPr>
            <a:cxnSpLocks/>
          </p:cNvCxnSpPr>
          <p:nvPr/>
        </p:nvCxnSpPr>
        <p:spPr>
          <a:xfrm flipV="1">
            <a:off x="9081001" y="5245939"/>
            <a:ext cx="2472274" cy="26468"/>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4" name="Rectangle: Rounded Corners 3">
            <a:extLst>
              <a:ext uri="{FF2B5EF4-FFF2-40B4-BE49-F238E27FC236}">
                <a16:creationId xmlns:a16="http://schemas.microsoft.com/office/drawing/2014/main" id="{467BC25F-8C35-FDE0-DB33-6FA5752BF1AF}"/>
              </a:ext>
            </a:extLst>
          </p:cNvPr>
          <p:cNvSpPr/>
          <p:nvPr/>
        </p:nvSpPr>
        <p:spPr>
          <a:xfrm rot="5400000">
            <a:off x="2594063" y="-2236953"/>
            <a:ext cx="1390349" cy="7994779"/>
          </a:xfrm>
          <a:prstGeom prst="roundRect">
            <a:avLst/>
          </a:prstGeom>
          <a:solidFill>
            <a:srgbClr val="EBF1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E948D65F-FE33-414D-A589-9E81C2CABBCD}"/>
              </a:ext>
            </a:extLst>
          </p:cNvPr>
          <p:cNvSpPr txBox="1"/>
          <p:nvPr/>
        </p:nvSpPr>
        <p:spPr>
          <a:xfrm>
            <a:off x="316027" y="1163157"/>
            <a:ext cx="6862085" cy="1119409"/>
          </a:xfrm>
          <a:prstGeom prst="rect">
            <a:avLst/>
          </a:prstGeom>
          <a:noFill/>
          <a:effectLst/>
        </p:spPr>
        <p:txBody>
          <a:bodyPr wrap="square" rtlCol="0" anchor="ctr">
            <a:spAutoFit/>
          </a:bodyPr>
          <a:lstStyle/>
          <a:p>
            <a:pPr>
              <a:lnSpc>
                <a:spcPct val="150000"/>
              </a:lnSpc>
            </a:pPr>
            <a:r>
              <a:rPr lang="en-US" b="1" dirty="0">
                <a:latin typeface="+mj-lt"/>
                <a:ea typeface="Verdana" panose="020B0604030504040204" pitchFamily="34" charset="0"/>
                <a:cs typeface="Tahoma" panose="020B0604030504040204" pitchFamily="34" charset="0"/>
              </a:rPr>
              <a:t>How do we modulate it?</a:t>
            </a:r>
          </a:p>
          <a:p>
            <a:pPr marL="628650" lvl="1" indent="-171450" algn="just">
              <a:lnSpc>
                <a:spcPct val="150000"/>
              </a:lnSpc>
              <a:buClr>
                <a:srgbClr val="E500B5"/>
              </a:buClr>
              <a:buFont typeface="Arial" panose="020B0604020202020204" pitchFamily="34" charset="0"/>
              <a:buChar char="•"/>
            </a:pPr>
            <a:r>
              <a:rPr lang="en-US" sz="1400" dirty="0">
                <a:latin typeface="+mj-lt"/>
                <a:cs typeface="Arial" panose="020B0604020202020204" pitchFamily="34" charset="0"/>
              </a:rPr>
              <a:t>Modulation of the resonance peak through the applied voltage</a:t>
            </a:r>
          </a:p>
          <a:p>
            <a:pPr marL="1200150" lvl="2" indent="-285750" algn="just">
              <a:lnSpc>
                <a:spcPct val="150000"/>
              </a:lnSpc>
              <a:buClr>
                <a:srgbClr val="E500B5"/>
              </a:buClr>
              <a:buFontTx/>
              <a:buChar char="-"/>
            </a:pPr>
            <a:r>
              <a:rPr lang="en-US" sz="1400" b="1" dirty="0">
                <a:latin typeface="+mj-lt"/>
                <a:cs typeface="Arial" panose="020B0604020202020204" pitchFamily="34" charset="0"/>
              </a:rPr>
              <a:t>Injection/depletion of carriers </a:t>
            </a:r>
            <a:r>
              <a:rPr lang="en-US" sz="1400" dirty="0">
                <a:latin typeface="+mj-lt"/>
                <a:cs typeface="Arial" panose="020B0604020202020204" pitchFamily="34" charset="0"/>
                <a:sym typeface="Wingdings" panose="05000000000000000000" pitchFamily="2" charset="2"/>
              </a:rPr>
              <a:t> variation of the effective refractive index</a:t>
            </a:r>
            <a:endParaRPr lang="en-US" sz="1400" dirty="0">
              <a:latin typeface="+mj-lt"/>
              <a:cs typeface="Arial" panose="020B0604020202020204" pitchFamily="34" charset="0"/>
            </a:endParaRPr>
          </a:p>
        </p:txBody>
      </p:sp>
      <p:cxnSp>
        <p:nvCxnSpPr>
          <p:cNvPr id="9" name="Straight Arrow Connector 8">
            <a:extLst>
              <a:ext uri="{FF2B5EF4-FFF2-40B4-BE49-F238E27FC236}">
                <a16:creationId xmlns:a16="http://schemas.microsoft.com/office/drawing/2014/main" id="{6C856590-B60D-DC86-9686-48F1BB6EFD13}"/>
              </a:ext>
            </a:extLst>
          </p:cNvPr>
          <p:cNvCxnSpPr>
            <a:cxnSpLocks/>
          </p:cNvCxnSpPr>
          <p:nvPr/>
        </p:nvCxnSpPr>
        <p:spPr>
          <a:xfrm flipV="1">
            <a:off x="6912261" y="3247820"/>
            <a:ext cx="0" cy="259301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F95B4643-3FED-2BA7-4458-C64D17922A56}"/>
              </a:ext>
            </a:extLst>
          </p:cNvPr>
          <p:cNvCxnSpPr>
            <a:cxnSpLocks/>
          </p:cNvCxnSpPr>
          <p:nvPr/>
        </p:nvCxnSpPr>
        <p:spPr>
          <a:xfrm>
            <a:off x="6912261" y="5840839"/>
            <a:ext cx="202176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8" name="TextBox 37">
            <a:extLst>
              <a:ext uri="{FF2B5EF4-FFF2-40B4-BE49-F238E27FC236}">
                <a16:creationId xmlns:a16="http://schemas.microsoft.com/office/drawing/2014/main" id="{C3F861B4-5F98-4101-C74D-C2402624848F}"/>
              </a:ext>
            </a:extLst>
          </p:cNvPr>
          <p:cNvSpPr txBox="1"/>
          <p:nvPr/>
        </p:nvSpPr>
        <p:spPr>
          <a:xfrm>
            <a:off x="5875940" y="2870283"/>
            <a:ext cx="1792225" cy="338554"/>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Optical power</a:t>
            </a:r>
          </a:p>
        </p:txBody>
      </p:sp>
      <p:sp>
        <p:nvSpPr>
          <p:cNvPr id="39" name="TextBox 38">
            <a:extLst>
              <a:ext uri="{FF2B5EF4-FFF2-40B4-BE49-F238E27FC236}">
                <a16:creationId xmlns:a16="http://schemas.microsoft.com/office/drawing/2014/main" id="{CD0B5159-123B-337B-2911-C5B1843A6E61}"/>
              </a:ext>
            </a:extLst>
          </p:cNvPr>
          <p:cNvSpPr txBox="1"/>
          <p:nvPr/>
        </p:nvSpPr>
        <p:spPr>
          <a:xfrm>
            <a:off x="8796585" y="5671562"/>
            <a:ext cx="1458504" cy="338554"/>
          </a:xfrm>
          <a:prstGeom prst="rect">
            <a:avLst/>
          </a:prstGeom>
          <a:noFill/>
          <a:effectLst/>
        </p:spPr>
        <p:txBody>
          <a:bodyPr wrap="square" rtlCol="0" anchor="ctr">
            <a:spAutoFit/>
          </a:bodyPr>
          <a:lstStyle/>
          <a:p>
            <a:pPr algn="ctr"/>
            <a:r>
              <a:rPr lang="en-US" sz="1600" b="1" dirty="0">
                <a:latin typeface="+mj-lt"/>
                <a:ea typeface="Verdana" panose="020B0604030504040204" pitchFamily="34" charset="0"/>
                <a:cs typeface="Tahoma" panose="020B0604030504040204" pitchFamily="34" charset="0"/>
              </a:rPr>
              <a:t>Wavelength</a:t>
            </a:r>
          </a:p>
        </p:txBody>
      </p:sp>
      <p:grpSp>
        <p:nvGrpSpPr>
          <p:cNvPr id="17" name="Group 16">
            <a:extLst>
              <a:ext uri="{FF2B5EF4-FFF2-40B4-BE49-F238E27FC236}">
                <a16:creationId xmlns:a16="http://schemas.microsoft.com/office/drawing/2014/main" id="{E9235148-68E5-1EE4-B407-6382CF1F6D40}"/>
              </a:ext>
            </a:extLst>
          </p:cNvPr>
          <p:cNvGrpSpPr/>
          <p:nvPr/>
        </p:nvGrpSpPr>
        <p:grpSpPr>
          <a:xfrm>
            <a:off x="4104579" y="2744624"/>
            <a:ext cx="463546" cy="420707"/>
            <a:chOff x="4104580" y="2739207"/>
            <a:chExt cx="463546" cy="420707"/>
          </a:xfrm>
        </p:grpSpPr>
        <p:sp>
          <p:nvSpPr>
            <p:cNvPr id="27" name="Oval 26">
              <a:extLst>
                <a:ext uri="{FF2B5EF4-FFF2-40B4-BE49-F238E27FC236}">
                  <a16:creationId xmlns:a16="http://schemas.microsoft.com/office/drawing/2014/main" id="{F0288A2B-4C61-5057-C331-6CDF00AF7C44}"/>
                </a:ext>
              </a:extLst>
            </p:cNvPr>
            <p:cNvSpPr>
              <a:spLocks noChangeAspect="1"/>
            </p:cNvSpPr>
            <p:nvPr/>
          </p:nvSpPr>
          <p:spPr>
            <a:xfrm>
              <a:off x="4217383" y="2807206"/>
              <a:ext cx="288000" cy="288000"/>
            </a:xfrm>
            <a:prstGeom prst="ellipse">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c 27">
              <a:extLst>
                <a:ext uri="{FF2B5EF4-FFF2-40B4-BE49-F238E27FC236}">
                  <a16:creationId xmlns:a16="http://schemas.microsoft.com/office/drawing/2014/main" id="{ADF0AF25-4D20-BA9E-B524-C8A16CE2C5B2}"/>
                </a:ext>
              </a:extLst>
            </p:cNvPr>
            <p:cNvSpPr/>
            <p:nvPr/>
          </p:nvSpPr>
          <p:spPr>
            <a:xfrm rot="19190402">
              <a:off x="4104580" y="2739207"/>
              <a:ext cx="463546" cy="420707"/>
            </a:xfrm>
            <a:prstGeom prst="arc">
              <a:avLst/>
            </a:prstGeom>
            <a:ln w="6350">
              <a:headEnd type="triangle" w="sm" len="sm"/>
              <a:tailEnd type="triangle" w="sm" len="s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E7DEE461-2192-6667-9903-9033A92E9F03}"/>
                </a:ext>
              </a:extLst>
            </p:cNvPr>
            <p:cNvSpPr txBox="1"/>
            <p:nvPr/>
          </p:nvSpPr>
          <p:spPr>
            <a:xfrm>
              <a:off x="4173323" y="2799779"/>
              <a:ext cx="374445" cy="307777"/>
            </a:xfrm>
            <a:prstGeom prst="rect">
              <a:avLst/>
            </a:prstGeom>
            <a:noFill/>
            <a:effectLst/>
          </p:spPr>
          <p:txBody>
            <a:bodyPr wrap="square" rtlCol="0" anchor="ctr">
              <a:spAutoFit/>
            </a:bodyPr>
            <a:lstStyle/>
            <a:p>
              <a:pPr algn="ctr"/>
              <a:r>
                <a:rPr lang="en-US" sz="1400" dirty="0">
                  <a:latin typeface="+mj-lt"/>
                  <a:ea typeface="Verdana" panose="020B0604030504040204" pitchFamily="34" charset="0"/>
                  <a:cs typeface="Tahoma" panose="020B0604030504040204" pitchFamily="34" charset="0"/>
                </a:rPr>
                <a:t>V</a:t>
              </a:r>
            </a:p>
          </p:txBody>
        </p:sp>
      </p:grpSp>
      <p:pic>
        <p:nvPicPr>
          <p:cNvPr id="42" name="Graphic 41">
            <a:extLst>
              <a:ext uri="{FF2B5EF4-FFF2-40B4-BE49-F238E27FC236}">
                <a16:creationId xmlns:a16="http://schemas.microsoft.com/office/drawing/2014/main" id="{4B1EE276-BD3E-BD69-622B-E6C2B73AC4A4}"/>
              </a:ext>
            </a:extLst>
          </p:cNvPr>
          <p:cNvPicPr>
            <a:picLocks noChangeAspect="1"/>
          </p:cNvPicPr>
          <p:nvPr/>
        </p:nvPicPr>
        <p:blipFill>
          <a:blip r:embed="rId6">
            <a:extLst>
              <a:ext uri="{96DAC541-7B7A-43D3-8B79-37D633B846F1}">
                <asvg:svgBlip xmlns:asvg="http://schemas.microsoft.com/office/drawing/2016/SVG/main" r:embed="rId7"/>
              </a:ext>
            </a:extLst>
          </a:blip>
          <a:srcRect l="21001" t="15278" r="21947" b="35833"/>
          <a:stretch>
            <a:fillRect/>
          </a:stretch>
        </p:blipFill>
        <p:spPr>
          <a:xfrm>
            <a:off x="6950023" y="3657298"/>
            <a:ext cx="1716699" cy="2118595"/>
          </a:xfrm>
          <a:prstGeom prst="rect">
            <a:avLst/>
          </a:prstGeom>
        </p:spPr>
      </p:pic>
      <p:pic>
        <p:nvPicPr>
          <p:cNvPr id="44" name="Graphic 43">
            <a:extLst>
              <a:ext uri="{FF2B5EF4-FFF2-40B4-BE49-F238E27FC236}">
                <a16:creationId xmlns:a16="http://schemas.microsoft.com/office/drawing/2014/main" id="{99802B07-20D9-47C9-8120-E14AF70C7678}"/>
              </a:ext>
            </a:extLst>
          </p:cNvPr>
          <p:cNvPicPr>
            <a:picLocks noChangeAspect="1"/>
          </p:cNvPicPr>
          <p:nvPr/>
        </p:nvPicPr>
        <p:blipFill>
          <a:blip r:embed="rId8">
            <a:extLst>
              <a:ext uri="{96DAC541-7B7A-43D3-8B79-37D633B846F1}">
                <asvg:svgBlip xmlns:asvg="http://schemas.microsoft.com/office/drawing/2016/SVG/main" r:embed="rId9"/>
              </a:ext>
            </a:extLst>
          </a:blip>
          <a:srcRect l="21001" t="15278" r="21947" b="35833"/>
          <a:stretch>
            <a:fillRect/>
          </a:stretch>
        </p:blipFill>
        <p:spPr>
          <a:xfrm>
            <a:off x="7079886" y="3662209"/>
            <a:ext cx="1716699" cy="2118595"/>
          </a:xfrm>
          <a:prstGeom prst="rect">
            <a:avLst/>
          </a:prstGeom>
        </p:spPr>
      </p:pic>
      <p:grpSp>
        <p:nvGrpSpPr>
          <p:cNvPr id="46" name="Group 45">
            <a:extLst>
              <a:ext uri="{FF2B5EF4-FFF2-40B4-BE49-F238E27FC236}">
                <a16:creationId xmlns:a16="http://schemas.microsoft.com/office/drawing/2014/main" id="{120108BE-FC77-4D1E-42E4-08371DBD33DF}"/>
              </a:ext>
            </a:extLst>
          </p:cNvPr>
          <p:cNvGrpSpPr/>
          <p:nvPr/>
        </p:nvGrpSpPr>
        <p:grpSpPr>
          <a:xfrm>
            <a:off x="7400259" y="3606979"/>
            <a:ext cx="636906" cy="2532938"/>
            <a:chOff x="925444" y="3790950"/>
            <a:chExt cx="636906" cy="2532938"/>
          </a:xfrm>
        </p:grpSpPr>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CE84AAFD-A0F2-25C9-6D75-34F4218C2E28}"/>
                    </a:ext>
                  </a:extLst>
                </p:cNvPr>
                <p:cNvSpPr txBox="1"/>
                <p:nvPr/>
              </p:nvSpPr>
              <p:spPr>
                <a:xfrm>
                  <a:off x="925444" y="6077667"/>
                  <a:ext cx="63690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E600B5"/>
                                </a:solidFill>
                                <a:latin typeface="Cambria Math" panose="02040503050406030204" pitchFamily="18" charset="0"/>
                              </a:rPr>
                            </m:ctrlPr>
                          </m:sSubPr>
                          <m:e>
                            <m:r>
                              <a:rPr lang="en-US" sz="1600" b="1" i="1" smtClean="0">
                                <a:solidFill>
                                  <a:srgbClr val="E600B5"/>
                                </a:solidFill>
                                <a:latin typeface="Cambria Math" panose="02040503050406030204" pitchFamily="18" charset="0"/>
                                <a:ea typeface="Cambria Math" panose="02040503050406030204" pitchFamily="18" charset="0"/>
                              </a:rPr>
                              <m:t>𝝀</m:t>
                            </m:r>
                          </m:e>
                          <m:sub>
                            <m:r>
                              <a:rPr lang="en-US" sz="1600" b="1" i="0" smtClean="0">
                                <a:solidFill>
                                  <a:srgbClr val="E600B5"/>
                                </a:solidFill>
                                <a:latin typeface="Cambria Math" panose="02040503050406030204" pitchFamily="18" charset="0"/>
                              </a:rPr>
                              <m:t>𝐋𝐀𝐒𝐄𝐑</m:t>
                            </m:r>
                          </m:sub>
                        </m:sSub>
                      </m:oMath>
                    </m:oMathPara>
                  </a14:m>
                  <a:endParaRPr lang="en-US" sz="1600" b="1" dirty="0">
                    <a:solidFill>
                      <a:srgbClr val="E600B5"/>
                    </a:solidFill>
                  </a:endParaRPr>
                </a:p>
              </p:txBody>
            </p:sp>
          </mc:Choice>
          <mc:Fallback xmlns="">
            <p:sp>
              <p:nvSpPr>
                <p:cNvPr id="47" name="TextBox 46">
                  <a:extLst>
                    <a:ext uri="{FF2B5EF4-FFF2-40B4-BE49-F238E27FC236}">
                      <a16:creationId xmlns:a16="http://schemas.microsoft.com/office/drawing/2014/main" id="{CE84AAFD-A0F2-25C9-6D75-34F4218C2E28}"/>
                    </a:ext>
                  </a:extLst>
                </p:cNvPr>
                <p:cNvSpPr txBox="1">
                  <a:spLocks noRot="1" noChangeAspect="1" noMove="1" noResize="1" noEditPoints="1" noAdjustHandles="1" noChangeArrowheads="1" noChangeShapeType="1" noTextEdit="1"/>
                </p:cNvSpPr>
                <p:nvPr/>
              </p:nvSpPr>
              <p:spPr>
                <a:xfrm>
                  <a:off x="925444" y="6077667"/>
                  <a:ext cx="636906" cy="246221"/>
                </a:xfrm>
                <a:prstGeom prst="rect">
                  <a:avLst/>
                </a:prstGeom>
                <a:blipFill>
                  <a:blip r:embed="rId10"/>
                  <a:stretch>
                    <a:fillRect l="-6731" r="-962" b="-17500"/>
                  </a:stretch>
                </a:blipFill>
              </p:spPr>
              <p:txBody>
                <a:bodyPr/>
                <a:lstStyle/>
                <a:p>
                  <a:r>
                    <a:rPr lang="en-GB">
                      <a:noFill/>
                    </a:rPr>
                    <a:t> </a:t>
                  </a:r>
                </a:p>
              </p:txBody>
            </p:sp>
          </mc:Fallback>
        </mc:AlternateContent>
        <p:cxnSp>
          <p:nvCxnSpPr>
            <p:cNvPr id="48" name="Straight Connector 47">
              <a:extLst>
                <a:ext uri="{FF2B5EF4-FFF2-40B4-BE49-F238E27FC236}">
                  <a16:creationId xmlns:a16="http://schemas.microsoft.com/office/drawing/2014/main" id="{ED2E8962-16C9-EE56-0451-164230A3CC76}"/>
                </a:ext>
              </a:extLst>
            </p:cNvPr>
            <p:cNvCxnSpPr>
              <a:cxnSpLocks/>
            </p:cNvCxnSpPr>
            <p:nvPr/>
          </p:nvCxnSpPr>
          <p:spPr>
            <a:xfrm flipV="1">
              <a:off x="1243897" y="3790950"/>
              <a:ext cx="0" cy="2226682"/>
            </a:xfrm>
            <a:prstGeom prst="line">
              <a:avLst/>
            </a:prstGeom>
            <a:ln w="38100">
              <a:solidFill>
                <a:srgbClr val="E600B5"/>
              </a:solidFill>
              <a:tailEnd type="triangle"/>
            </a:ln>
            <a:effectLst/>
          </p:spPr>
          <p:style>
            <a:lnRef idx="1">
              <a:schemeClr val="dk1"/>
            </a:lnRef>
            <a:fillRef idx="0">
              <a:schemeClr val="dk1"/>
            </a:fillRef>
            <a:effectRef idx="0">
              <a:schemeClr val="dk1"/>
            </a:effectRef>
            <a:fontRef idx="minor">
              <a:schemeClr val="tx1"/>
            </a:fontRef>
          </p:style>
        </p:cxnSp>
      </p:grpSp>
      <p:cxnSp>
        <p:nvCxnSpPr>
          <p:cNvPr id="70" name="Straight Connector 69">
            <a:extLst>
              <a:ext uri="{FF2B5EF4-FFF2-40B4-BE49-F238E27FC236}">
                <a16:creationId xmlns:a16="http://schemas.microsoft.com/office/drawing/2014/main" id="{799B9166-0EB7-BEF0-125B-1253EE1BB6A8}"/>
              </a:ext>
            </a:extLst>
          </p:cNvPr>
          <p:cNvCxnSpPr/>
          <p:nvPr/>
        </p:nvCxnSpPr>
        <p:spPr>
          <a:xfrm>
            <a:off x="8324427" y="5272407"/>
            <a:ext cx="222672"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D7CBF66-EC44-589C-8B75-5DBCBBCF1D57}"/>
              </a:ext>
            </a:extLst>
          </p:cNvPr>
          <p:cNvCxnSpPr/>
          <p:nvPr/>
        </p:nvCxnSpPr>
        <p:spPr>
          <a:xfrm>
            <a:off x="8324427" y="5519634"/>
            <a:ext cx="22267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04AAE541-F7CA-89D2-E1C1-E9EA6CD6F088}"/>
              </a:ext>
            </a:extLst>
          </p:cNvPr>
          <p:cNvSpPr txBox="1"/>
          <p:nvPr/>
        </p:nvSpPr>
        <p:spPr>
          <a:xfrm>
            <a:off x="8564347" y="5101712"/>
            <a:ext cx="348172" cy="307777"/>
          </a:xfrm>
          <a:prstGeom prst="rect">
            <a:avLst/>
          </a:prstGeom>
          <a:noFill/>
        </p:spPr>
        <p:txBody>
          <a:bodyPr wrap="none" rtlCol="0">
            <a:spAutoFit/>
          </a:bodyPr>
          <a:lstStyle/>
          <a:p>
            <a:r>
              <a:rPr lang="en-GB" sz="1400" dirty="0">
                <a:latin typeface="+mj-lt"/>
              </a:rPr>
              <a:t>V</a:t>
            </a:r>
            <a:r>
              <a:rPr lang="en-GB" sz="1400" baseline="-25000" dirty="0">
                <a:latin typeface="+mj-lt"/>
              </a:rPr>
              <a:t>0</a:t>
            </a:r>
          </a:p>
        </p:txBody>
      </p:sp>
      <p:sp>
        <p:nvSpPr>
          <p:cNvPr id="76" name="TextBox 75">
            <a:extLst>
              <a:ext uri="{FF2B5EF4-FFF2-40B4-BE49-F238E27FC236}">
                <a16:creationId xmlns:a16="http://schemas.microsoft.com/office/drawing/2014/main" id="{774A75FC-B776-E5D0-BED3-6EBBA65B2279}"/>
              </a:ext>
            </a:extLst>
          </p:cNvPr>
          <p:cNvSpPr txBox="1"/>
          <p:nvPr/>
        </p:nvSpPr>
        <p:spPr>
          <a:xfrm>
            <a:off x="8564347" y="5351612"/>
            <a:ext cx="348172" cy="307777"/>
          </a:xfrm>
          <a:prstGeom prst="rect">
            <a:avLst/>
          </a:prstGeom>
          <a:noFill/>
        </p:spPr>
        <p:txBody>
          <a:bodyPr wrap="none" rtlCol="0">
            <a:spAutoFit/>
          </a:bodyPr>
          <a:lstStyle/>
          <a:p>
            <a:r>
              <a:rPr lang="en-GB" sz="1400" dirty="0">
                <a:latin typeface="+mj-lt"/>
              </a:rPr>
              <a:t>V</a:t>
            </a:r>
            <a:r>
              <a:rPr lang="en-GB" sz="1400" baseline="-25000" dirty="0">
                <a:latin typeface="+mj-lt"/>
              </a:rPr>
              <a:t>1</a:t>
            </a:r>
          </a:p>
        </p:txBody>
      </p:sp>
      <p:sp>
        <p:nvSpPr>
          <p:cNvPr id="79" name="TextBox 78">
            <a:extLst>
              <a:ext uri="{FF2B5EF4-FFF2-40B4-BE49-F238E27FC236}">
                <a16:creationId xmlns:a16="http://schemas.microsoft.com/office/drawing/2014/main" id="{7E7B53D2-2FDF-30CF-A862-43D379A79628}"/>
              </a:ext>
            </a:extLst>
          </p:cNvPr>
          <p:cNvSpPr txBox="1"/>
          <p:nvPr/>
        </p:nvSpPr>
        <p:spPr>
          <a:xfrm>
            <a:off x="6521456" y="4092990"/>
            <a:ext cx="338554" cy="307777"/>
          </a:xfrm>
          <a:prstGeom prst="rect">
            <a:avLst/>
          </a:prstGeom>
          <a:noFill/>
        </p:spPr>
        <p:txBody>
          <a:bodyPr wrap="none" rtlCol="0">
            <a:spAutoFit/>
          </a:bodyPr>
          <a:lstStyle/>
          <a:p>
            <a:r>
              <a:rPr lang="en-GB" sz="1400" dirty="0">
                <a:latin typeface="+mj-lt"/>
              </a:rPr>
              <a:t>P</a:t>
            </a:r>
            <a:r>
              <a:rPr lang="en-GB" sz="1400" baseline="-25000" dirty="0">
                <a:latin typeface="+mj-lt"/>
              </a:rPr>
              <a:t>1</a:t>
            </a:r>
          </a:p>
        </p:txBody>
      </p:sp>
      <p:sp>
        <p:nvSpPr>
          <p:cNvPr id="80" name="TextBox 79">
            <a:extLst>
              <a:ext uri="{FF2B5EF4-FFF2-40B4-BE49-F238E27FC236}">
                <a16:creationId xmlns:a16="http://schemas.microsoft.com/office/drawing/2014/main" id="{23BBD00C-E98B-F6A3-D860-0001EBAEA623}"/>
              </a:ext>
            </a:extLst>
          </p:cNvPr>
          <p:cNvSpPr txBox="1"/>
          <p:nvPr/>
        </p:nvSpPr>
        <p:spPr>
          <a:xfrm>
            <a:off x="6524437" y="4846619"/>
            <a:ext cx="338554" cy="307777"/>
          </a:xfrm>
          <a:prstGeom prst="rect">
            <a:avLst/>
          </a:prstGeom>
          <a:noFill/>
        </p:spPr>
        <p:txBody>
          <a:bodyPr wrap="none" rtlCol="0">
            <a:spAutoFit/>
          </a:bodyPr>
          <a:lstStyle/>
          <a:p>
            <a:r>
              <a:rPr lang="en-GB" sz="1400" dirty="0">
                <a:latin typeface="+mj-lt"/>
              </a:rPr>
              <a:t>P</a:t>
            </a:r>
            <a:r>
              <a:rPr lang="en-GB" sz="1400" baseline="-25000" dirty="0">
                <a:latin typeface="+mj-lt"/>
              </a:rPr>
              <a:t>0</a:t>
            </a:r>
          </a:p>
        </p:txBody>
      </p:sp>
      <p:sp>
        <p:nvSpPr>
          <p:cNvPr id="83" name="TextBox 82">
            <a:extLst>
              <a:ext uri="{FF2B5EF4-FFF2-40B4-BE49-F238E27FC236}">
                <a16:creationId xmlns:a16="http://schemas.microsoft.com/office/drawing/2014/main" id="{FAF57EE7-7316-02A1-1F72-C2F565DE7935}"/>
              </a:ext>
            </a:extLst>
          </p:cNvPr>
          <p:cNvSpPr txBox="1"/>
          <p:nvPr/>
        </p:nvSpPr>
        <p:spPr>
          <a:xfrm>
            <a:off x="11502453" y="4478196"/>
            <a:ext cx="682056" cy="307777"/>
          </a:xfrm>
          <a:prstGeom prst="rect">
            <a:avLst/>
          </a:prstGeom>
          <a:noFill/>
          <a:effectLst/>
        </p:spPr>
        <p:txBody>
          <a:bodyPr wrap="square" rtlCol="0" anchor="ctr">
            <a:spAutoFit/>
          </a:bodyPr>
          <a:lstStyle/>
          <a:p>
            <a:pPr algn="ctr"/>
            <a:r>
              <a:rPr lang="en-US" sz="1400" b="1" dirty="0">
                <a:solidFill>
                  <a:srgbClr val="00CB65"/>
                </a:solidFill>
                <a:latin typeface="+mj-lt"/>
                <a:ea typeface="Verdana" panose="020B0604030504040204" pitchFamily="34" charset="0"/>
                <a:cs typeface="Tahoma" panose="020B0604030504040204" pitchFamily="34" charset="0"/>
              </a:rPr>
              <a:t>OMA</a:t>
            </a:r>
            <a:endParaRPr lang="en-US" sz="1400" b="1" dirty="0">
              <a:solidFill>
                <a:srgbClr val="FFA600"/>
              </a:solidFill>
              <a:latin typeface="+mj-lt"/>
              <a:ea typeface="Verdana" panose="020B0604030504040204" pitchFamily="34" charset="0"/>
              <a:cs typeface="Tahoma" panose="020B0604030504040204" pitchFamily="34" charset="0"/>
            </a:endParaRPr>
          </a:p>
        </p:txBody>
      </p:sp>
      <p:cxnSp>
        <p:nvCxnSpPr>
          <p:cNvPr id="87" name="Straight Arrow Connector 86">
            <a:extLst>
              <a:ext uri="{FF2B5EF4-FFF2-40B4-BE49-F238E27FC236}">
                <a16:creationId xmlns:a16="http://schemas.microsoft.com/office/drawing/2014/main" id="{D6C3705E-E2A0-FF4A-E569-109E8F7E0521}"/>
              </a:ext>
            </a:extLst>
          </p:cNvPr>
          <p:cNvCxnSpPr>
            <a:cxnSpLocks/>
          </p:cNvCxnSpPr>
          <p:nvPr/>
        </p:nvCxnSpPr>
        <p:spPr>
          <a:xfrm>
            <a:off x="11553275" y="4168912"/>
            <a:ext cx="0" cy="932800"/>
          </a:xfrm>
          <a:prstGeom prst="straightConnector1">
            <a:avLst/>
          </a:prstGeom>
          <a:ln w="9525">
            <a:solidFill>
              <a:srgbClr val="00CB65"/>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38730C83-F45C-1953-3F37-10B86163170F}"/>
              </a:ext>
            </a:extLst>
          </p:cNvPr>
          <p:cNvCxnSpPr>
            <a:cxnSpLocks/>
          </p:cNvCxnSpPr>
          <p:nvPr/>
        </p:nvCxnSpPr>
        <p:spPr>
          <a:xfrm>
            <a:off x="7788730" y="5783071"/>
            <a:ext cx="201404" cy="0"/>
          </a:xfrm>
          <a:prstGeom prst="straightConnector1">
            <a:avLst/>
          </a:prstGeom>
          <a:ln w="9525">
            <a:solidFill>
              <a:srgbClr val="FFA600"/>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81B02384-C796-CC46-1003-D327380B4029}"/>
              </a:ext>
            </a:extLst>
          </p:cNvPr>
          <p:cNvSpPr txBox="1"/>
          <p:nvPr/>
        </p:nvSpPr>
        <p:spPr>
          <a:xfrm>
            <a:off x="7920774" y="5605220"/>
            <a:ext cx="486594" cy="307777"/>
          </a:xfrm>
          <a:prstGeom prst="rect">
            <a:avLst/>
          </a:prstGeom>
          <a:noFill/>
          <a:effectLst/>
        </p:spPr>
        <p:txBody>
          <a:bodyPr wrap="square" rtlCol="0" anchor="ctr">
            <a:spAutoFit/>
          </a:bodyPr>
          <a:lstStyle/>
          <a:p>
            <a:pPr algn="ctr"/>
            <a:r>
              <a:rPr lang="en-US" sz="1400" b="1" dirty="0">
                <a:solidFill>
                  <a:srgbClr val="FFA600"/>
                </a:solidFill>
                <a:latin typeface="+mj-lt"/>
                <a:ea typeface="Verdana" panose="020B0604030504040204" pitchFamily="34" charset="0"/>
                <a:cs typeface="Tahoma" panose="020B0604030504040204" pitchFamily="34" charset="0"/>
              </a:rPr>
              <a:t>ME</a:t>
            </a:r>
          </a:p>
        </p:txBody>
      </p:sp>
      <p:pic>
        <p:nvPicPr>
          <p:cNvPr id="5" name="Picture 4">
            <a:extLst>
              <a:ext uri="{FF2B5EF4-FFF2-40B4-BE49-F238E27FC236}">
                <a16:creationId xmlns:a16="http://schemas.microsoft.com/office/drawing/2014/main" id="{2DFF7CD9-CC5D-DFF6-2E6A-9A78BC61249A}"/>
              </a:ext>
            </a:extLst>
          </p:cNvPr>
          <p:cNvPicPr>
            <a:picLocks noChangeAspect="1"/>
          </p:cNvPicPr>
          <p:nvPr/>
        </p:nvPicPr>
        <p:blipFill>
          <a:blip r:embed="rId11"/>
          <a:stretch>
            <a:fillRect/>
          </a:stretch>
        </p:blipFill>
        <p:spPr>
          <a:xfrm>
            <a:off x="123095" y="2689275"/>
            <a:ext cx="2410151" cy="1392186"/>
          </a:xfrm>
          <a:prstGeom prst="rect">
            <a:avLst/>
          </a:prstGeom>
        </p:spPr>
      </p:pic>
      <p:grpSp>
        <p:nvGrpSpPr>
          <p:cNvPr id="6" name="Group 5">
            <a:extLst>
              <a:ext uri="{FF2B5EF4-FFF2-40B4-BE49-F238E27FC236}">
                <a16:creationId xmlns:a16="http://schemas.microsoft.com/office/drawing/2014/main" id="{766CDFE3-A293-5452-7FE8-F77AED3CB355}"/>
              </a:ext>
            </a:extLst>
          </p:cNvPr>
          <p:cNvGrpSpPr>
            <a:grpSpLocks noChangeAspect="1"/>
          </p:cNvGrpSpPr>
          <p:nvPr/>
        </p:nvGrpSpPr>
        <p:grpSpPr>
          <a:xfrm>
            <a:off x="1286206" y="3054349"/>
            <a:ext cx="399016" cy="526405"/>
            <a:chOff x="5824330" y="1851991"/>
            <a:chExt cx="1961323" cy="2587487"/>
          </a:xfrm>
        </p:grpSpPr>
        <p:cxnSp>
          <p:nvCxnSpPr>
            <p:cNvPr id="7" name="Straight Connector 6">
              <a:extLst>
                <a:ext uri="{FF2B5EF4-FFF2-40B4-BE49-F238E27FC236}">
                  <a16:creationId xmlns:a16="http://schemas.microsoft.com/office/drawing/2014/main" id="{F5A2653F-3C1F-EBB4-4B91-A73D0980C6B0}"/>
                </a:ext>
              </a:extLst>
            </p:cNvPr>
            <p:cNvCxnSpPr>
              <a:cxnSpLocks/>
            </p:cNvCxnSpPr>
            <p:nvPr/>
          </p:nvCxnSpPr>
          <p:spPr>
            <a:xfrm flipV="1">
              <a:off x="5830957" y="1851991"/>
              <a:ext cx="0" cy="1056861"/>
            </a:xfrm>
            <a:prstGeom prst="line">
              <a:avLst/>
            </a:prstGeom>
            <a:ln w="12700">
              <a:solidFill>
                <a:srgbClr val="4B7B2A"/>
              </a:solidFill>
              <a:prstDash val="sysDash"/>
            </a:ln>
          </p:spPr>
          <p:style>
            <a:lnRef idx="2">
              <a:schemeClr val="dk1"/>
            </a:lnRef>
            <a:fillRef idx="0">
              <a:schemeClr val="dk1"/>
            </a:fillRef>
            <a:effectRef idx="1">
              <a:schemeClr val="dk1"/>
            </a:effectRef>
            <a:fontRef idx="minor">
              <a:schemeClr val="tx1"/>
            </a:fontRef>
          </p:style>
        </p:cxnSp>
        <p:cxnSp>
          <p:nvCxnSpPr>
            <p:cNvPr id="8" name="Straight Connector 7">
              <a:extLst>
                <a:ext uri="{FF2B5EF4-FFF2-40B4-BE49-F238E27FC236}">
                  <a16:creationId xmlns:a16="http://schemas.microsoft.com/office/drawing/2014/main" id="{DED43FAE-EE69-EB72-7219-38C71C0C0FD8}"/>
                </a:ext>
              </a:extLst>
            </p:cNvPr>
            <p:cNvCxnSpPr>
              <a:cxnSpLocks/>
            </p:cNvCxnSpPr>
            <p:nvPr/>
          </p:nvCxnSpPr>
          <p:spPr>
            <a:xfrm flipH="1" flipV="1">
              <a:off x="5830957" y="1851991"/>
              <a:ext cx="1948069" cy="1318591"/>
            </a:xfrm>
            <a:prstGeom prst="line">
              <a:avLst/>
            </a:prstGeom>
            <a:ln w="12700">
              <a:solidFill>
                <a:srgbClr val="4B7B2A"/>
              </a:solidFill>
              <a:prstDash val="sysDash"/>
            </a:ln>
          </p:spPr>
          <p:style>
            <a:lnRef idx="2">
              <a:schemeClr val="dk1"/>
            </a:lnRef>
            <a:fillRef idx="0">
              <a:schemeClr val="dk1"/>
            </a:fillRef>
            <a:effectRef idx="1">
              <a:schemeClr val="dk1"/>
            </a:effectRef>
            <a:fontRef idx="minor">
              <a:schemeClr val="tx1"/>
            </a:fontRef>
          </p:style>
        </p:cxnSp>
        <p:cxnSp>
          <p:nvCxnSpPr>
            <p:cNvPr id="10" name="Straight Connector 9">
              <a:extLst>
                <a:ext uri="{FF2B5EF4-FFF2-40B4-BE49-F238E27FC236}">
                  <a16:creationId xmlns:a16="http://schemas.microsoft.com/office/drawing/2014/main" id="{ADD253CE-FC74-2D28-F3F0-81DA08AF0035}"/>
                </a:ext>
              </a:extLst>
            </p:cNvPr>
            <p:cNvCxnSpPr>
              <a:cxnSpLocks/>
            </p:cNvCxnSpPr>
            <p:nvPr/>
          </p:nvCxnSpPr>
          <p:spPr>
            <a:xfrm flipV="1">
              <a:off x="7779026" y="3170582"/>
              <a:ext cx="6627" cy="1268896"/>
            </a:xfrm>
            <a:prstGeom prst="line">
              <a:avLst/>
            </a:prstGeom>
            <a:ln w="12700">
              <a:solidFill>
                <a:srgbClr val="4B7B2A"/>
              </a:solidFill>
              <a:prstDash val="sysDash"/>
            </a:ln>
          </p:spPr>
          <p:style>
            <a:lnRef idx="2">
              <a:schemeClr val="dk1"/>
            </a:lnRef>
            <a:fillRef idx="0">
              <a:schemeClr val="dk1"/>
            </a:fillRef>
            <a:effectRef idx="1">
              <a:schemeClr val="dk1"/>
            </a:effectRef>
            <a:fontRef idx="minor">
              <a:schemeClr val="tx1"/>
            </a:fontRef>
          </p:style>
        </p:cxnSp>
        <p:cxnSp>
          <p:nvCxnSpPr>
            <p:cNvPr id="11" name="Straight Connector 10">
              <a:extLst>
                <a:ext uri="{FF2B5EF4-FFF2-40B4-BE49-F238E27FC236}">
                  <a16:creationId xmlns:a16="http://schemas.microsoft.com/office/drawing/2014/main" id="{A99057B0-A174-4EB6-559C-DD799CC2B5EB}"/>
                </a:ext>
              </a:extLst>
            </p:cNvPr>
            <p:cNvCxnSpPr/>
            <p:nvPr/>
          </p:nvCxnSpPr>
          <p:spPr>
            <a:xfrm flipH="1" flipV="1">
              <a:off x="7441096" y="4167809"/>
              <a:ext cx="344557" cy="271669"/>
            </a:xfrm>
            <a:prstGeom prst="line">
              <a:avLst/>
            </a:prstGeom>
            <a:ln w="12700">
              <a:solidFill>
                <a:srgbClr val="4B7B2A"/>
              </a:solidFill>
              <a:prstDash val="sysDash"/>
            </a:ln>
          </p:spPr>
          <p:style>
            <a:lnRef idx="2">
              <a:schemeClr val="dk1"/>
            </a:lnRef>
            <a:fillRef idx="0">
              <a:schemeClr val="dk1"/>
            </a:fillRef>
            <a:effectRef idx="1">
              <a:schemeClr val="dk1"/>
            </a:effectRef>
            <a:fontRef idx="minor">
              <a:schemeClr val="tx1"/>
            </a:fontRef>
          </p:style>
        </p:cxnSp>
        <p:cxnSp>
          <p:nvCxnSpPr>
            <p:cNvPr id="12" name="Straight Connector 11">
              <a:extLst>
                <a:ext uri="{FF2B5EF4-FFF2-40B4-BE49-F238E27FC236}">
                  <a16:creationId xmlns:a16="http://schemas.microsoft.com/office/drawing/2014/main" id="{F9C5789E-651A-433F-228C-064FED76B562}"/>
                </a:ext>
              </a:extLst>
            </p:cNvPr>
            <p:cNvCxnSpPr>
              <a:cxnSpLocks/>
            </p:cNvCxnSpPr>
            <p:nvPr/>
          </p:nvCxnSpPr>
          <p:spPr>
            <a:xfrm flipH="1" flipV="1">
              <a:off x="5824330" y="2898913"/>
              <a:ext cx="79513" cy="56322"/>
            </a:xfrm>
            <a:prstGeom prst="line">
              <a:avLst/>
            </a:prstGeom>
            <a:ln w="12700">
              <a:solidFill>
                <a:srgbClr val="4B7B2A"/>
              </a:solidFill>
              <a:prstDash val="sysDash"/>
            </a:ln>
          </p:spPr>
          <p:style>
            <a:lnRef idx="2">
              <a:schemeClr val="dk1"/>
            </a:lnRef>
            <a:fillRef idx="0">
              <a:schemeClr val="dk1"/>
            </a:fillRef>
            <a:effectRef idx="1">
              <a:schemeClr val="dk1"/>
            </a:effectRef>
            <a:fontRef idx="minor">
              <a:schemeClr val="tx1"/>
            </a:fontRef>
          </p:style>
        </p:cxnSp>
      </p:grpSp>
      <p:cxnSp>
        <p:nvCxnSpPr>
          <p:cNvPr id="19" name="Straight Connector 18">
            <a:extLst>
              <a:ext uri="{FF2B5EF4-FFF2-40B4-BE49-F238E27FC236}">
                <a16:creationId xmlns:a16="http://schemas.microsoft.com/office/drawing/2014/main" id="{766A898B-611B-EE98-0BB1-CCC63DB7EA4C}"/>
              </a:ext>
            </a:extLst>
          </p:cNvPr>
          <p:cNvCxnSpPr>
            <a:cxnSpLocks/>
          </p:cNvCxnSpPr>
          <p:nvPr/>
        </p:nvCxnSpPr>
        <p:spPr>
          <a:xfrm>
            <a:off x="1711325" y="3331988"/>
            <a:ext cx="886685" cy="583879"/>
          </a:xfrm>
          <a:prstGeom prst="line">
            <a:avLst/>
          </a:prstGeom>
          <a:ln w="12700">
            <a:solidFill>
              <a:srgbClr val="4B7B2A"/>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610F069-EFF3-04A0-EC06-009183A6006F}"/>
              </a:ext>
            </a:extLst>
          </p:cNvPr>
          <p:cNvCxnSpPr>
            <a:cxnSpLocks/>
          </p:cNvCxnSpPr>
          <p:nvPr/>
        </p:nvCxnSpPr>
        <p:spPr>
          <a:xfrm>
            <a:off x="1683874" y="3590865"/>
            <a:ext cx="908882" cy="2242796"/>
          </a:xfrm>
          <a:prstGeom prst="line">
            <a:avLst/>
          </a:prstGeom>
          <a:ln w="12700">
            <a:solidFill>
              <a:srgbClr val="4B7B2A"/>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D5E91F0F-3A49-1E3A-F306-B73075AFF594}"/>
              </a:ext>
            </a:extLst>
          </p:cNvPr>
          <p:cNvSpPr txBox="1"/>
          <p:nvPr/>
        </p:nvSpPr>
        <p:spPr>
          <a:xfrm>
            <a:off x="2603267" y="5840839"/>
            <a:ext cx="3488167" cy="276999"/>
          </a:xfrm>
          <a:prstGeom prst="rect">
            <a:avLst/>
          </a:prstGeom>
          <a:noFill/>
          <a:effectLst/>
        </p:spPr>
        <p:txBody>
          <a:bodyPr wrap="square" rtlCol="0" anchor="ctr">
            <a:spAutoFit/>
          </a:bodyPr>
          <a:lstStyle/>
          <a:p>
            <a:r>
              <a:rPr lang="en-US" sz="1200" dirty="0">
                <a:latin typeface="+mj-lt"/>
                <a:ea typeface="Verdana" panose="020B0604030504040204" pitchFamily="34" charset="0"/>
                <a:cs typeface="Tahoma" panose="020B0604030504040204" pitchFamily="34" charset="0"/>
              </a:rPr>
              <a:t>Phase shifter cross-section</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B6FDE59-A59F-7169-26E8-43819882F09B}"/>
                  </a:ext>
                </a:extLst>
              </p:cNvPr>
              <p:cNvSpPr txBox="1"/>
              <p:nvPr/>
            </p:nvSpPr>
            <p:spPr>
              <a:xfrm>
                <a:off x="8080139" y="1116608"/>
                <a:ext cx="3503707" cy="1200329"/>
              </a:xfrm>
              <a:prstGeom prst="rect">
                <a:avLst/>
              </a:prstGeom>
              <a:noFill/>
              <a:ln>
                <a:solidFill>
                  <a:schemeClr val="bg1"/>
                </a:solidFill>
              </a:ln>
              <a:effectLst/>
            </p:spPr>
            <p:txBody>
              <a:bodyPr wrap="square" rtlCol="0" anchor="ctr">
                <a:spAutoFit/>
              </a:bodyPr>
              <a:lstStyle/>
              <a:p>
                <a:pPr algn="ctr">
                  <a:lnSpc>
                    <a:spcPct val="200000"/>
                  </a:lnSpc>
                </a:pPr>
                <a14:m>
                  <m:oMathPara xmlns:m="http://schemas.openxmlformats.org/officeDocument/2006/math">
                    <m:oMathParaPr>
                      <m:jc m:val="centerGroup"/>
                    </m:oMathParaPr>
                    <m:oMath xmlns:m="http://schemas.openxmlformats.org/officeDocument/2006/math">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m:t>
                      </m:r>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𝑛</m:t>
                      </m:r>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m:t>
                      </m:r>
                      <m:d>
                        <m:dPr>
                          <m:ctrlP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ctrlPr>
                        </m:dPr>
                        <m:e>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m:t>
                          </m:r>
                          <m:sSub>
                            <m:sSubPr>
                              <m:ctrlP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ctrlPr>
                            </m:sSubPr>
                            <m:e>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𝑁</m:t>
                              </m:r>
                            </m:e>
                            <m:sub>
                              <m:r>
                                <m:rPr>
                                  <m:sty m:val="p"/>
                                </m:rPr>
                                <a:rPr lang="en-US" b="0" i="0"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electron</m:t>
                              </m:r>
                              <m:r>
                                <a:rPr lang="en-US" b="0" i="1" dirty="0" smtClean="0">
                                  <a:solidFill>
                                    <a:schemeClr val="tx1"/>
                                  </a:solidFill>
                                  <a:latin typeface="Cambria Math" panose="02040503050406030204" pitchFamily="18" charset="0"/>
                                  <a:ea typeface="Cambria Math" panose="02040503050406030204" pitchFamily="18" charset="0"/>
                                  <a:cs typeface="Tahoma" panose="020B0604030504040204" pitchFamily="34" charset="0"/>
                                </a:rPr>
                                <m:t>𝑠</m:t>
                              </m:r>
                            </m:sub>
                          </m:sSub>
                          <m:r>
                            <a:rPr lang="en-US" i="1" dirty="0">
                              <a:latin typeface="Cambria Math" panose="02040503050406030204" pitchFamily="18" charset="0"/>
                              <a:ea typeface="Cambria Math" panose="02040503050406030204" pitchFamily="18" charset="0"/>
                              <a:cs typeface="Tahoma" panose="020B0604030504040204" pitchFamily="34" charset="0"/>
                            </a:rPr>
                            <m:t>+∆</m:t>
                          </m:r>
                          <m:sSub>
                            <m:sSubPr>
                              <m:ctrlPr>
                                <a:rPr lang="en-US" i="1" dirty="0">
                                  <a:latin typeface="Cambria Math" panose="02040503050406030204" pitchFamily="18" charset="0"/>
                                  <a:ea typeface="Cambria Math" panose="02040503050406030204" pitchFamily="18" charset="0"/>
                                  <a:cs typeface="Tahoma" panose="020B0604030504040204" pitchFamily="34" charset="0"/>
                                </a:rPr>
                              </m:ctrlPr>
                            </m:sSubPr>
                            <m:e>
                              <m:r>
                                <a:rPr lang="en-US" i="1" dirty="0">
                                  <a:latin typeface="Cambria Math" panose="02040503050406030204" pitchFamily="18" charset="0"/>
                                  <a:ea typeface="Cambria Math" panose="02040503050406030204" pitchFamily="18" charset="0"/>
                                  <a:cs typeface="Tahoma" panose="020B0604030504040204" pitchFamily="34" charset="0"/>
                                </a:rPr>
                                <m:t>𝑁</m:t>
                              </m:r>
                            </m:e>
                            <m:sub>
                              <m:r>
                                <m:rPr>
                                  <m:sty m:val="p"/>
                                </m:rPr>
                                <a:rPr lang="en-US" b="0" i="0" dirty="0" smtClean="0">
                                  <a:latin typeface="Cambria Math" panose="02040503050406030204" pitchFamily="18" charset="0"/>
                                  <a:ea typeface="Cambria Math" panose="02040503050406030204" pitchFamily="18" charset="0"/>
                                  <a:cs typeface="Tahoma" panose="020B0604030504040204" pitchFamily="34" charset="0"/>
                                </a:rPr>
                                <m:t>holes</m:t>
                              </m:r>
                            </m:sub>
                          </m:sSub>
                        </m:e>
                      </m:d>
                    </m:oMath>
                  </m:oMathPara>
                </a14:m>
                <a:endParaRPr lang="en-US" b="0" i="1" dirty="0">
                  <a:solidFill>
                    <a:schemeClr val="tx1"/>
                  </a:solidFill>
                  <a:latin typeface="Cambria Math" panose="02040503050406030204" pitchFamily="18" charset="0"/>
                  <a:ea typeface="Cambria Math" panose="02040503050406030204" pitchFamily="18" charset="0"/>
                  <a:cs typeface="Tahoma" panose="020B0604030504040204" pitchFamily="34" charset="0"/>
                </a:endParaRPr>
              </a:p>
              <a:p>
                <a:pPr algn="ctr">
                  <a:lnSpc>
                    <a:spcPct val="200000"/>
                  </a:lnSpc>
                </a:pPr>
                <a14:m>
                  <m:oMathPara xmlns:m="http://schemas.openxmlformats.org/officeDocument/2006/math">
                    <m:oMathParaPr>
                      <m:jc m:val="centerGroup"/>
                    </m:oMathParaPr>
                    <m:oMath xmlns:m="http://schemas.openxmlformats.org/officeDocument/2006/math">
                      <m:r>
                        <a:rPr lang="en-US" i="1" dirty="0">
                          <a:latin typeface="Cambria Math" panose="02040503050406030204" pitchFamily="18" charset="0"/>
                          <a:ea typeface="Cambria Math" panose="02040503050406030204" pitchFamily="18" charset="0"/>
                          <a:cs typeface="Tahoma" panose="020B0604030504040204" pitchFamily="34" charset="0"/>
                        </a:rPr>
                        <m:t>∆</m:t>
                      </m:r>
                      <m:r>
                        <a:rPr lang="en-US" i="1" dirty="0" smtClean="0">
                          <a:latin typeface="Cambria Math" panose="02040503050406030204" pitchFamily="18" charset="0"/>
                          <a:ea typeface="Cambria Math" panose="02040503050406030204" pitchFamily="18" charset="0"/>
                          <a:cs typeface="Tahoma" panose="020B0604030504040204" pitchFamily="34" charset="0"/>
                        </a:rPr>
                        <m:t>𝛼</m:t>
                      </m:r>
                      <m:r>
                        <a:rPr lang="en-US" i="1" dirty="0">
                          <a:latin typeface="Cambria Math" panose="02040503050406030204" pitchFamily="18" charset="0"/>
                          <a:ea typeface="Cambria Math" panose="02040503050406030204" pitchFamily="18" charset="0"/>
                          <a:cs typeface="Tahoma" panose="020B0604030504040204" pitchFamily="34" charset="0"/>
                        </a:rPr>
                        <m:t>∝</m:t>
                      </m:r>
                      <m:d>
                        <m:dPr>
                          <m:ctrlPr>
                            <a:rPr lang="en-US" i="1" dirty="0">
                              <a:latin typeface="Cambria Math" panose="02040503050406030204" pitchFamily="18" charset="0"/>
                              <a:ea typeface="Cambria Math" panose="02040503050406030204" pitchFamily="18" charset="0"/>
                              <a:cs typeface="Tahoma" panose="020B0604030504040204" pitchFamily="34" charset="0"/>
                            </a:rPr>
                          </m:ctrlPr>
                        </m:dPr>
                        <m:e>
                          <m:r>
                            <a:rPr lang="en-US" i="1" dirty="0">
                              <a:latin typeface="Cambria Math" panose="02040503050406030204" pitchFamily="18" charset="0"/>
                              <a:ea typeface="Cambria Math" panose="02040503050406030204" pitchFamily="18" charset="0"/>
                              <a:cs typeface="Tahoma" panose="020B0604030504040204" pitchFamily="34" charset="0"/>
                            </a:rPr>
                            <m:t>∆</m:t>
                          </m:r>
                          <m:sSub>
                            <m:sSubPr>
                              <m:ctrlPr>
                                <a:rPr lang="en-US" i="1" dirty="0">
                                  <a:latin typeface="Cambria Math" panose="02040503050406030204" pitchFamily="18" charset="0"/>
                                  <a:ea typeface="Cambria Math" panose="02040503050406030204" pitchFamily="18" charset="0"/>
                                  <a:cs typeface="Tahoma" panose="020B0604030504040204" pitchFamily="34" charset="0"/>
                                </a:rPr>
                              </m:ctrlPr>
                            </m:sSubPr>
                            <m:e>
                              <m:r>
                                <a:rPr lang="en-US" i="1" dirty="0">
                                  <a:latin typeface="Cambria Math" panose="02040503050406030204" pitchFamily="18" charset="0"/>
                                  <a:ea typeface="Cambria Math" panose="02040503050406030204" pitchFamily="18" charset="0"/>
                                  <a:cs typeface="Tahoma" panose="020B0604030504040204" pitchFamily="34" charset="0"/>
                                </a:rPr>
                                <m:t>𝑁</m:t>
                              </m:r>
                            </m:e>
                            <m:sub>
                              <m:r>
                                <m:rPr>
                                  <m:sty m:val="p"/>
                                </m:rPr>
                                <a:rPr lang="en-US" dirty="0">
                                  <a:latin typeface="Cambria Math" panose="02040503050406030204" pitchFamily="18" charset="0"/>
                                  <a:ea typeface="Cambria Math" panose="02040503050406030204" pitchFamily="18" charset="0"/>
                                  <a:cs typeface="Tahoma" panose="020B0604030504040204" pitchFamily="34" charset="0"/>
                                </a:rPr>
                                <m:t>electron</m:t>
                              </m:r>
                              <m:r>
                                <a:rPr lang="en-US" i="1" dirty="0">
                                  <a:latin typeface="Cambria Math" panose="02040503050406030204" pitchFamily="18" charset="0"/>
                                  <a:ea typeface="Cambria Math" panose="02040503050406030204" pitchFamily="18" charset="0"/>
                                  <a:cs typeface="Tahoma" panose="020B0604030504040204" pitchFamily="34" charset="0"/>
                                </a:rPr>
                                <m:t>𝑠</m:t>
                              </m:r>
                            </m:sub>
                          </m:sSub>
                          <m:r>
                            <a:rPr lang="en-US" i="1" dirty="0">
                              <a:latin typeface="Cambria Math" panose="02040503050406030204" pitchFamily="18" charset="0"/>
                              <a:ea typeface="Cambria Math" panose="02040503050406030204" pitchFamily="18" charset="0"/>
                              <a:cs typeface="Tahoma" panose="020B0604030504040204" pitchFamily="34" charset="0"/>
                            </a:rPr>
                            <m:t>+∆</m:t>
                          </m:r>
                          <m:sSub>
                            <m:sSubPr>
                              <m:ctrlPr>
                                <a:rPr lang="en-US" i="1" dirty="0">
                                  <a:latin typeface="Cambria Math" panose="02040503050406030204" pitchFamily="18" charset="0"/>
                                  <a:ea typeface="Cambria Math" panose="02040503050406030204" pitchFamily="18" charset="0"/>
                                  <a:cs typeface="Tahoma" panose="020B0604030504040204" pitchFamily="34" charset="0"/>
                                </a:rPr>
                              </m:ctrlPr>
                            </m:sSubPr>
                            <m:e>
                              <m:r>
                                <a:rPr lang="en-US" i="1" dirty="0">
                                  <a:latin typeface="Cambria Math" panose="02040503050406030204" pitchFamily="18" charset="0"/>
                                  <a:ea typeface="Cambria Math" panose="02040503050406030204" pitchFamily="18" charset="0"/>
                                  <a:cs typeface="Tahoma" panose="020B0604030504040204" pitchFamily="34" charset="0"/>
                                </a:rPr>
                                <m:t>𝑁</m:t>
                              </m:r>
                            </m:e>
                            <m:sub>
                              <m:r>
                                <m:rPr>
                                  <m:sty m:val="p"/>
                                </m:rPr>
                                <a:rPr lang="en-US" dirty="0">
                                  <a:latin typeface="Cambria Math" panose="02040503050406030204" pitchFamily="18" charset="0"/>
                                  <a:ea typeface="Cambria Math" panose="02040503050406030204" pitchFamily="18" charset="0"/>
                                  <a:cs typeface="Tahoma" panose="020B0604030504040204" pitchFamily="34" charset="0"/>
                                </a:rPr>
                                <m:t>holes</m:t>
                              </m:r>
                            </m:sub>
                          </m:sSub>
                        </m:e>
                      </m:d>
                    </m:oMath>
                  </m:oMathPara>
                </a14:m>
                <a:endParaRPr lang="en-US" b="0" i="1" dirty="0">
                  <a:solidFill>
                    <a:schemeClr val="tx1"/>
                  </a:solidFill>
                  <a:latin typeface="Cambria Math" panose="02040503050406030204" pitchFamily="18" charset="0"/>
                  <a:ea typeface="Cambria Math" panose="02040503050406030204" pitchFamily="18" charset="0"/>
                  <a:cs typeface="Tahoma" panose="020B0604030504040204" pitchFamily="34" charset="0"/>
                </a:endParaRPr>
              </a:p>
            </p:txBody>
          </p:sp>
        </mc:Choice>
        <mc:Fallback xmlns="">
          <p:sp>
            <p:nvSpPr>
              <p:cNvPr id="13" name="TextBox 12">
                <a:extLst>
                  <a:ext uri="{FF2B5EF4-FFF2-40B4-BE49-F238E27FC236}">
                    <a16:creationId xmlns:a16="http://schemas.microsoft.com/office/drawing/2014/main" id="{9B6FDE59-A59F-7169-26E8-43819882F09B}"/>
                  </a:ext>
                </a:extLst>
              </p:cNvPr>
              <p:cNvSpPr txBox="1">
                <a:spLocks noRot="1" noChangeAspect="1" noMove="1" noResize="1" noEditPoints="1" noAdjustHandles="1" noChangeArrowheads="1" noChangeShapeType="1" noTextEdit="1"/>
              </p:cNvSpPr>
              <p:nvPr/>
            </p:nvSpPr>
            <p:spPr>
              <a:xfrm>
                <a:off x="8080139" y="1116608"/>
                <a:ext cx="3503707" cy="1200329"/>
              </a:xfrm>
              <a:prstGeom prst="rect">
                <a:avLst/>
              </a:prstGeom>
              <a:blipFill>
                <a:blip r:embed="rId12"/>
                <a:stretch>
                  <a:fillRect/>
                </a:stretch>
              </a:blipFill>
              <a:ln>
                <a:solidFill>
                  <a:schemeClr val="bg1"/>
                </a:solidFill>
              </a:ln>
              <a:effectLst/>
            </p:spPr>
            <p:txBody>
              <a:bodyPr/>
              <a:lstStyle/>
              <a:p>
                <a:r>
                  <a:rPr lang="en-GB">
                    <a:noFill/>
                  </a:rPr>
                  <a:t> </a:t>
                </a:r>
              </a:p>
            </p:txBody>
          </p:sp>
        </mc:Fallback>
      </mc:AlternateContent>
      <p:sp>
        <p:nvSpPr>
          <p:cNvPr id="14" name="TextBox 13">
            <a:extLst>
              <a:ext uri="{FF2B5EF4-FFF2-40B4-BE49-F238E27FC236}">
                <a16:creationId xmlns:a16="http://schemas.microsoft.com/office/drawing/2014/main" id="{4D3582FF-5B9D-62E5-A28D-242CF423D8BF}"/>
              </a:ext>
            </a:extLst>
          </p:cNvPr>
          <p:cNvSpPr txBox="1"/>
          <p:nvPr/>
        </p:nvSpPr>
        <p:spPr>
          <a:xfrm>
            <a:off x="7598459" y="4062212"/>
            <a:ext cx="240505" cy="369332"/>
          </a:xfrm>
          <a:prstGeom prst="rect">
            <a:avLst/>
          </a:prstGeom>
          <a:noFill/>
        </p:spPr>
        <p:txBody>
          <a:bodyPr wrap="square" rtlCol="0" anchor="ctr">
            <a:spAutoFit/>
          </a:bodyPr>
          <a:lstStyle/>
          <a:p>
            <a:pPr algn="ctr"/>
            <a:r>
              <a:rPr lang="en-US" b="1" dirty="0">
                <a:latin typeface="+mj-lt"/>
              </a:rPr>
              <a:t>X</a:t>
            </a:r>
            <a:endParaRPr lang="en-GB" b="1" dirty="0">
              <a:latin typeface="+mj-lt"/>
            </a:endParaRPr>
          </a:p>
        </p:txBody>
      </p:sp>
      <p:sp>
        <p:nvSpPr>
          <p:cNvPr id="15" name="TextBox 14">
            <a:extLst>
              <a:ext uri="{FF2B5EF4-FFF2-40B4-BE49-F238E27FC236}">
                <a16:creationId xmlns:a16="http://schemas.microsoft.com/office/drawing/2014/main" id="{C4D25B83-629C-DF87-A4EB-DAACDDA271EA}"/>
              </a:ext>
            </a:extLst>
          </p:cNvPr>
          <p:cNvSpPr txBox="1"/>
          <p:nvPr/>
        </p:nvSpPr>
        <p:spPr>
          <a:xfrm>
            <a:off x="7598459" y="4864024"/>
            <a:ext cx="240505" cy="369332"/>
          </a:xfrm>
          <a:prstGeom prst="rect">
            <a:avLst/>
          </a:prstGeom>
          <a:noFill/>
        </p:spPr>
        <p:txBody>
          <a:bodyPr wrap="square" rtlCol="0" anchor="ctr">
            <a:spAutoFit/>
          </a:bodyPr>
          <a:lstStyle/>
          <a:p>
            <a:pPr algn="ctr"/>
            <a:r>
              <a:rPr lang="en-US" b="1" dirty="0">
                <a:latin typeface="+mj-lt"/>
              </a:rPr>
              <a:t>X</a:t>
            </a:r>
            <a:endParaRPr lang="en-GB" b="1" dirty="0">
              <a:latin typeface="+mj-lt"/>
            </a:endParaRPr>
          </a:p>
        </p:txBody>
      </p:sp>
      <p:sp>
        <p:nvSpPr>
          <p:cNvPr id="16" name="TextBox 15">
            <a:extLst>
              <a:ext uri="{FF2B5EF4-FFF2-40B4-BE49-F238E27FC236}">
                <a16:creationId xmlns:a16="http://schemas.microsoft.com/office/drawing/2014/main" id="{A8E1C6A5-4EB7-061E-38A8-8975941C0F34}"/>
              </a:ext>
            </a:extLst>
          </p:cNvPr>
          <p:cNvSpPr txBox="1"/>
          <p:nvPr/>
        </p:nvSpPr>
        <p:spPr>
          <a:xfrm>
            <a:off x="8407368" y="6079727"/>
            <a:ext cx="1396014" cy="523220"/>
          </a:xfrm>
          <a:prstGeom prst="rect">
            <a:avLst/>
          </a:prstGeom>
          <a:noFill/>
          <a:effectLst/>
        </p:spPr>
        <p:txBody>
          <a:bodyPr wrap="square" rtlCol="0" anchor="ctr">
            <a:spAutoFit/>
          </a:bodyPr>
          <a:lstStyle/>
          <a:p>
            <a:pPr algn="ctr"/>
            <a:r>
              <a:rPr lang="en-US" sz="1400" b="1" dirty="0">
                <a:solidFill>
                  <a:srgbClr val="FFA600"/>
                </a:solidFill>
                <a:latin typeface="+mj-lt"/>
                <a:ea typeface="Verdana" panose="020B0604030504040204" pitchFamily="34" charset="0"/>
                <a:cs typeface="Tahoma" panose="020B0604030504040204" pitchFamily="34" charset="0"/>
              </a:rPr>
              <a:t>Modulation</a:t>
            </a:r>
          </a:p>
          <a:p>
            <a:pPr algn="ctr"/>
            <a:r>
              <a:rPr lang="en-US" sz="1400" b="1" dirty="0">
                <a:solidFill>
                  <a:srgbClr val="FFA600"/>
                </a:solidFill>
                <a:latin typeface="+mj-lt"/>
                <a:ea typeface="Verdana" panose="020B0604030504040204" pitchFamily="34" charset="0"/>
                <a:cs typeface="Tahoma" panose="020B0604030504040204" pitchFamily="34" charset="0"/>
              </a:rPr>
              <a:t>Efficiency</a:t>
            </a:r>
          </a:p>
        </p:txBody>
      </p:sp>
      <p:cxnSp>
        <p:nvCxnSpPr>
          <p:cNvPr id="22" name="Straight Arrow Connector 21">
            <a:extLst>
              <a:ext uri="{FF2B5EF4-FFF2-40B4-BE49-F238E27FC236}">
                <a16:creationId xmlns:a16="http://schemas.microsoft.com/office/drawing/2014/main" id="{82E47EBB-CCE4-CBB9-D5A3-F6863178D03D}"/>
              </a:ext>
            </a:extLst>
          </p:cNvPr>
          <p:cNvCxnSpPr>
            <a:cxnSpLocks/>
            <a:stCxn id="96" idx="3"/>
            <a:endCxn id="16" idx="0"/>
          </p:cNvCxnSpPr>
          <p:nvPr/>
        </p:nvCxnSpPr>
        <p:spPr>
          <a:xfrm>
            <a:off x="8407368" y="5759109"/>
            <a:ext cx="698007" cy="320618"/>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777460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64" grpId="0" animBg="1"/>
      <p:bldP spid="65" grpId="0"/>
      <p:bldP spid="76" grpId="0"/>
      <p:bldP spid="79" grpId="0"/>
      <p:bldP spid="80" grpId="0"/>
      <p:bldP spid="83" grpId="0"/>
      <p:bldP spid="96" grpId="0"/>
      <p:bldP spid="13" grpId="0" animBg="1"/>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9FDAF-80A3-3B51-D29E-CC020ED8C16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63608736-C839-865D-B227-8145E0AA1607}"/>
              </a:ext>
            </a:extLst>
          </p:cNvPr>
          <p:cNvPicPr>
            <a:picLocks noChangeAspect="1"/>
          </p:cNvPicPr>
          <p:nvPr/>
        </p:nvPicPr>
        <p:blipFill>
          <a:blip r:embed="rId2"/>
          <a:srcRect l="24169" t="3204" r="27738" b="38391"/>
          <a:stretch>
            <a:fillRect/>
          </a:stretch>
        </p:blipFill>
        <p:spPr>
          <a:xfrm>
            <a:off x="4845763" y="1199767"/>
            <a:ext cx="3166450" cy="2221200"/>
          </a:xfrm>
          <a:prstGeom prst="rect">
            <a:avLst/>
          </a:prstGeom>
        </p:spPr>
      </p:pic>
      <p:sp>
        <p:nvSpPr>
          <p:cNvPr id="2" name="Slide Number Placeholder 1">
            <a:extLst>
              <a:ext uri="{FF2B5EF4-FFF2-40B4-BE49-F238E27FC236}">
                <a16:creationId xmlns:a16="http://schemas.microsoft.com/office/drawing/2014/main" id="{D4AC3B85-4282-264A-BCDF-B04A31F3FDF1}"/>
              </a:ext>
            </a:extLst>
          </p:cNvPr>
          <p:cNvSpPr>
            <a:spLocks noGrp="1"/>
          </p:cNvSpPr>
          <p:nvPr>
            <p:ph type="sldNum" sz="quarter" idx="12"/>
          </p:nvPr>
        </p:nvSpPr>
        <p:spPr/>
        <p:txBody>
          <a:bodyPr vert="horz" lIns="91440" tIns="45720" rIns="91440" bIns="45720" rtlCol="0" anchor="ctr"/>
          <a:lstStyle/>
          <a:p>
            <a:fld id="{59709E1C-D83F-42E7-A6F5-DF9CE2C2511D}" type="slidenum">
              <a:rPr lang="en-GB" sz="1200">
                <a:solidFill>
                  <a:srgbClr val="0033A0"/>
                </a:solidFill>
                <a:latin typeface="+mj-lt"/>
              </a:rPr>
              <a:pPr/>
              <a:t>9</a:t>
            </a:fld>
            <a:endParaRPr lang="en-GB" sz="1200" dirty="0">
              <a:solidFill>
                <a:srgbClr val="0033A0"/>
              </a:solidFill>
              <a:latin typeface="+mj-lt"/>
            </a:endParaRPr>
          </a:p>
        </p:txBody>
      </p:sp>
      <p:sp>
        <p:nvSpPr>
          <p:cNvPr id="3" name="TextBox 2">
            <a:extLst>
              <a:ext uri="{FF2B5EF4-FFF2-40B4-BE49-F238E27FC236}">
                <a16:creationId xmlns:a16="http://schemas.microsoft.com/office/drawing/2014/main" id="{C1C3AA3A-7BE3-0C61-1956-AFA86EB4AE40}"/>
              </a:ext>
            </a:extLst>
          </p:cNvPr>
          <p:cNvSpPr txBox="1"/>
          <p:nvPr/>
        </p:nvSpPr>
        <p:spPr>
          <a:xfrm>
            <a:off x="321676" y="154153"/>
            <a:ext cx="7311023" cy="461665"/>
          </a:xfrm>
          <a:prstGeom prst="rect">
            <a:avLst/>
          </a:prstGeom>
          <a:noFill/>
        </p:spPr>
        <p:txBody>
          <a:bodyPr wrap="square" rtlCol="0" anchor="ctr">
            <a:spAutoFit/>
          </a:bodyPr>
          <a:lstStyle/>
          <a:p>
            <a:r>
              <a:rPr lang="en-GB" sz="2400" b="1" dirty="0">
                <a:solidFill>
                  <a:srgbClr val="0033A0"/>
                </a:solidFill>
                <a:latin typeface="Optima" pitchFamily="2" charset="0"/>
                <a:cs typeface="Arial" panose="020B0604020202020204" pitchFamily="34" charset="0"/>
              </a:rPr>
              <a:t>Introduction </a:t>
            </a:r>
            <a:r>
              <a:rPr lang="en-GB" sz="2400" dirty="0">
                <a:solidFill>
                  <a:srgbClr val="0033A0"/>
                </a:solidFill>
                <a:latin typeface="Optima" pitchFamily="2" charset="0"/>
                <a:cs typeface="Arial" panose="020B0604020202020204" pitchFamily="34" charset="0"/>
              </a:rPr>
              <a:t>– Tungsten micro-heaters</a:t>
            </a:r>
            <a:endParaRPr lang="en-GB" sz="2400" b="1" dirty="0">
              <a:solidFill>
                <a:srgbClr val="0033A0"/>
              </a:solidFill>
              <a:latin typeface="Optima" pitchFamily="2" charset="0"/>
              <a:cs typeface="Arial" panose="020B0604020202020204" pitchFamily="34" charset="0"/>
            </a:endParaRPr>
          </a:p>
        </p:txBody>
      </p:sp>
      <p:grpSp>
        <p:nvGrpSpPr>
          <p:cNvPr id="57" name="Group 56">
            <a:extLst>
              <a:ext uri="{FF2B5EF4-FFF2-40B4-BE49-F238E27FC236}">
                <a16:creationId xmlns:a16="http://schemas.microsoft.com/office/drawing/2014/main" id="{69F4A0A8-EE15-1961-E664-75956638469A}"/>
              </a:ext>
            </a:extLst>
          </p:cNvPr>
          <p:cNvGrpSpPr/>
          <p:nvPr/>
        </p:nvGrpSpPr>
        <p:grpSpPr>
          <a:xfrm>
            <a:off x="4680427" y="1218450"/>
            <a:ext cx="7177587" cy="2509707"/>
            <a:chOff x="330677" y="2317000"/>
            <a:chExt cx="7177587" cy="2509707"/>
          </a:xfrm>
        </p:grpSpPr>
        <p:grpSp>
          <p:nvGrpSpPr>
            <p:cNvPr id="20" name="Group 19">
              <a:extLst>
                <a:ext uri="{FF2B5EF4-FFF2-40B4-BE49-F238E27FC236}">
                  <a16:creationId xmlns:a16="http://schemas.microsoft.com/office/drawing/2014/main" id="{847B3015-4639-7BBE-9829-18130AFEBE8A}"/>
                </a:ext>
              </a:extLst>
            </p:cNvPr>
            <p:cNvGrpSpPr/>
            <p:nvPr/>
          </p:nvGrpSpPr>
          <p:grpSpPr>
            <a:xfrm>
              <a:off x="330677" y="3702471"/>
              <a:ext cx="3939160" cy="1124236"/>
              <a:chOff x="476840" y="3522464"/>
              <a:chExt cx="3939160" cy="1124236"/>
            </a:xfrm>
          </p:grpSpPr>
          <p:sp>
            <p:nvSpPr>
              <p:cNvPr id="36" name="TextBox 35">
                <a:extLst>
                  <a:ext uri="{FF2B5EF4-FFF2-40B4-BE49-F238E27FC236}">
                    <a16:creationId xmlns:a16="http://schemas.microsoft.com/office/drawing/2014/main" id="{D2597A50-3A60-A2EC-2291-492EF967019A}"/>
                  </a:ext>
                </a:extLst>
              </p:cNvPr>
              <p:cNvSpPr txBox="1"/>
              <p:nvPr/>
            </p:nvSpPr>
            <p:spPr>
              <a:xfrm>
                <a:off x="2376851" y="4338923"/>
                <a:ext cx="2039149" cy="307777"/>
              </a:xfrm>
              <a:prstGeom prst="rect">
                <a:avLst/>
              </a:prstGeom>
              <a:noFill/>
            </p:spPr>
            <p:txBody>
              <a:bodyPr wrap="square">
                <a:spAutoFit/>
              </a:bodyPr>
              <a:lstStyle/>
              <a:p>
                <a:pPr algn="ctr"/>
                <a:r>
                  <a:rPr lang="en-GB" sz="1400" b="0" i="0" u="none" strike="noStrike" kern="1200" cap="none" spc="0" baseline="0" dirty="0">
                    <a:solidFill>
                      <a:srgbClr val="000000"/>
                    </a:solidFill>
                    <a:uFillTx/>
                    <a:latin typeface="+mj-lt"/>
                  </a:rPr>
                  <a:t>µ-heater</a:t>
                </a:r>
                <a:endParaRPr lang="en-GB" sz="1400" dirty="0">
                  <a:latin typeface="+mj-lt"/>
                </a:endParaRPr>
              </a:p>
            </p:txBody>
          </p:sp>
          <p:cxnSp>
            <p:nvCxnSpPr>
              <p:cNvPr id="43" name="Straight Arrow Connector 42">
                <a:extLst>
                  <a:ext uri="{FF2B5EF4-FFF2-40B4-BE49-F238E27FC236}">
                    <a16:creationId xmlns:a16="http://schemas.microsoft.com/office/drawing/2014/main" id="{12B41E25-61C3-4A40-4B64-20128CA750A4}"/>
                  </a:ext>
                </a:extLst>
              </p:cNvPr>
              <p:cNvCxnSpPr>
                <a:cxnSpLocks/>
                <a:stCxn id="36" idx="0"/>
              </p:cNvCxnSpPr>
              <p:nvPr/>
            </p:nvCxnSpPr>
            <p:spPr>
              <a:xfrm flipH="1" flipV="1">
                <a:off x="2885527" y="3522464"/>
                <a:ext cx="510899" cy="8164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12247023-A268-909B-9FEF-E7D1F5F33CBE}"/>
                  </a:ext>
                </a:extLst>
              </p:cNvPr>
              <p:cNvSpPr txBox="1"/>
              <p:nvPr/>
            </p:nvSpPr>
            <p:spPr>
              <a:xfrm>
                <a:off x="476840" y="4338923"/>
                <a:ext cx="1684849" cy="307777"/>
              </a:xfrm>
              <a:prstGeom prst="rect">
                <a:avLst/>
              </a:prstGeom>
              <a:noFill/>
            </p:spPr>
            <p:txBody>
              <a:bodyPr wrap="square">
                <a:spAutoFit/>
              </a:bodyPr>
              <a:lstStyle/>
              <a:p>
                <a:pPr algn="ctr"/>
                <a:r>
                  <a:rPr lang="en-GB" sz="1400" b="0" i="0" u="none" strike="noStrike" kern="1200" cap="none" spc="0" baseline="0" dirty="0">
                    <a:solidFill>
                      <a:srgbClr val="000000"/>
                    </a:solidFill>
                    <a:uFillTx/>
                    <a:latin typeface="+mj-lt"/>
                  </a:rPr>
                  <a:t>Si waveguide</a:t>
                </a:r>
                <a:endParaRPr lang="en-GB" sz="1400" dirty="0">
                  <a:latin typeface="+mj-lt"/>
                </a:endParaRPr>
              </a:p>
            </p:txBody>
          </p:sp>
          <p:cxnSp>
            <p:nvCxnSpPr>
              <p:cNvPr id="46" name="Straight Arrow Connector 45">
                <a:extLst>
                  <a:ext uri="{FF2B5EF4-FFF2-40B4-BE49-F238E27FC236}">
                    <a16:creationId xmlns:a16="http://schemas.microsoft.com/office/drawing/2014/main" id="{89626E27-1BAE-48DE-3CC4-ADE438810F39}"/>
                  </a:ext>
                </a:extLst>
              </p:cNvPr>
              <p:cNvCxnSpPr>
                <a:cxnSpLocks/>
                <a:stCxn id="45" idx="0"/>
              </p:cNvCxnSpPr>
              <p:nvPr/>
            </p:nvCxnSpPr>
            <p:spPr>
              <a:xfrm flipV="1">
                <a:off x="1319265" y="3897487"/>
                <a:ext cx="368361" cy="4414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50" name="Picture 49" descr="A picture containing graphical user interface&#10;&#10;Description automatically generated">
              <a:extLst>
                <a:ext uri="{FF2B5EF4-FFF2-40B4-BE49-F238E27FC236}">
                  <a16:creationId xmlns:a16="http://schemas.microsoft.com/office/drawing/2014/main" id="{9ED0F5D8-831E-7CDC-C0A4-8CA92D4E5796}"/>
                </a:ext>
              </a:extLst>
            </p:cNvPr>
            <p:cNvPicPr>
              <a:picLocks noChangeAspect="1"/>
            </p:cNvPicPr>
            <p:nvPr/>
          </p:nvPicPr>
          <p:blipFill rotWithShape="1">
            <a:blip r:embed="rId3">
              <a:extLst>
                <a:ext uri="{28A0092B-C50C-407E-A947-70E740481C1C}">
                  <a14:useLocalDpi xmlns:a14="http://schemas.microsoft.com/office/drawing/2010/main" val="0"/>
                </a:ext>
              </a:extLst>
            </a:blip>
            <a:srcRect l="84555" t="12875" r="12907" b="6250"/>
            <a:stretch/>
          </p:blipFill>
          <p:spPr>
            <a:xfrm>
              <a:off x="6559181" y="3142296"/>
              <a:ext cx="357254" cy="1428982"/>
            </a:xfrm>
            <a:prstGeom prst="rect">
              <a:avLst/>
            </a:prstGeom>
          </p:spPr>
        </p:pic>
        <p:sp>
          <p:nvSpPr>
            <p:cNvPr id="51" name="TextBox 50">
              <a:extLst>
                <a:ext uri="{FF2B5EF4-FFF2-40B4-BE49-F238E27FC236}">
                  <a16:creationId xmlns:a16="http://schemas.microsoft.com/office/drawing/2014/main" id="{E6292799-EFB1-1E4B-5151-34C66781AF8E}"/>
                </a:ext>
              </a:extLst>
            </p:cNvPr>
            <p:cNvSpPr txBox="1"/>
            <p:nvPr/>
          </p:nvSpPr>
          <p:spPr>
            <a:xfrm>
              <a:off x="6916434" y="4260285"/>
              <a:ext cx="591829" cy="307777"/>
            </a:xfrm>
            <a:prstGeom prst="rect">
              <a:avLst/>
            </a:prstGeom>
            <a:noFill/>
          </p:spPr>
          <p:txBody>
            <a:bodyPr wrap="none" rtlCol="0">
              <a:spAutoFit/>
            </a:bodyPr>
            <a:lstStyle/>
            <a:p>
              <a:r>
                <a:rPr lang="en-GB" sz="1400" dirty="0">
                  <a:latin typeface="+mj-lt"/>
                </a:rPr>
                <a:t>300 K</a:t>
              </a:r>
            </a:p>
          </p:txBody>
        </p:sp>
        <p:sp>
          <p:nvSpPr>
            <p:cNvPr id="53" name="TextBox 52">
              <a:extLst>
                <a:ext uri="{FF2B5EF4-FFF2-40B4-BE49-F238E27FC236}">
                  <a16:creationId xmlns:a16="http://schemas.microsoft.com/office/drawing/2014/main" id="{B79B867A-7326-2B2B-18B8-602AF5BBF0EE}"/>
                </a:ext>
              </a:extLst>
            </p:cNvPr>
            <p:cNvSpPr txBox="1"/>
            <p:nvPr/>
          </p:nvSpPr>
          <p:spPr>
            <a:xfrm>
              <a:off x="6916435" y="3142296"/>
              <a:ext cx="591829" cy="307777"/>
            </a:xfrm>
            <a:prstGeom prst="rect">
              <a:avLst/>
            </a:prstGeom>
            <a:noFill/>
          </p:spPr>
          <p:txBody>
            <a:bodyPr wrap="none" rtlCol="0">
              <a:spAutoFit/>
            </a:bodyPr>
            <a:lstStyle/>
            <a:p>
              <a:r>
                <a:rPr lang="en-GB" sz="1400" dirty="0">
                  <a:latin typeface="+mj-lt"/>
                </a:rPr>
                <a:t>400 K</a:t>
              </a:r>
            </a:p>
          </p:txBody>
        </p:sp>
        <p:pic>
          <p:nvPicPr>
            <p:cNvPr id="54" name="Picture 53" descr="A bright light in the dark&#10;&#10;Description automatically generated with low confidence">
              <a:extLst>
                <a:ext uri="{FF2B5EF4-FFF2-40B4-BE49-F238E27FC236}">
                  <a16:creationId xmlns:a16="http://schemas.microsoft.com/office/drawing/2014/main" id="{47B74FB4-8E63-22CB-1352-D9F8D759F7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9583" y="2317000"/>
              <a:ext cx="2219954" cy="2223998"/>
            </a:xfrm>
            <a:prstGeom prst="rect">
              <a:avLst/>
            </a:prstGeom>
          </p:spPr>
        </p:pic>
      </p:grpSp>
      <p:sp>
        <p:nvSpPr>
          <p:cNvPr id="56" name="TextBox 55">
            <a:extLst>
              <a:ext uri="{FF2B5EF4-FFF2-40B4-BE49-F238E27FC236}">
                <a16:creationId xmlns:a16="http://schemas.microsoft.com/office/drawing/2014/main" id="{B4305C00-C67C-93B1-7ED2-04AF5B2BD0FA}"/>
              </a:ext>
            </a:extLst>
          </p:cNvPr>
          <p:cNvSpPr txBox="1"/>
          <p:nvPr/>
        </p:nvSpPr>
        <p:spPr>
          <a:xfrm>
            <a:off x="0" y="1299398"/>
            <a:ext cx="4634239" cy="2062103"/>
          </a:xfrm>
          <a:prstGeom prst="rect">
            <a:avLst/>
          </a:prstGeom>
          <a:noFill/>
          <a:effectLst/>
        </p:spPr>
        <p:txBody>
          <a:bodyPr wrap="square" rtlCol="0" anchor="t">
            <a:spAutoFit/>
          </a:bodyPr>
          <a:lstStyle/>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Tungsten µ-heater to shift the resonance wavelength</a:t>
            </a:r>
          </a:p>
          <a:p>
            <a:pPr lvl="1" algn="just"/>
            <a:endParaRPr lang="en-US" sz="1600" dirty="0">
              <a:latin typeface="+mj-lt"/>
              <a:cs typeface="Arial" panose="020B0604020202020204" pitchFamily="34" charset="0"/>
            </a:endParaRPr>
          </a:p>
          <a:p>
            <a:pPr marL="628650" lvl="1" indent="-171450" algn="just">
              <a:lnSpc>
                <a:spcPct val="150000"/>
              </a:lnSpc>
              <a:buClr>
                <a:srgbClr val="E500B5"/>
              </a:buClr>
              <a:buFont typeface="Arial" panose="020B0604020202020204" pitchFamily="34" charset="0"/>
              <a:buChar char="•"/>
            </a:pPr>
            <a:r>
              <a:rPr lang="en-US" sz="1600" b="1" dirty="0">
                <a:latin typeface="+mj-lt"/>
                <a:cs typeface="Arial" panose="020B0604020202020204" pitchFamily="34" charset="0"/>
              </a:rPr>
              <a:t>Localized heating</a:t>
            </a:r>
          </a:p>
          <a:p>
            <a:pPr lvl="1" algn="just">
              <a:lnSpc>
                <a:spcPct val="150000"/>
              </a:lnSpc>
            </a:pPr>
            <a:endParaRPr lang="en-US" sz="1600" b="1" dirty="0">
              <a:latin typeface="+mj-lt"/>
              <a:cs typeface="Arial" panose="020B0604020202020204" pitchFamily="34" charset="0"/>
            </a:endParaRPr>
          </a:p>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Thermo-optic coefficient of silicon stronger than electrical modulation but </a:t>
            </a:r>
            <a:r>
              <a:rPr lang="en-US" sz="1600" b="1" dirty="0">
                <a:latin typeface="+mj-lt"/>
                <a:cs typeface="Arial" panose="020B0604020202020204" pitchFamily="34" charset="0"/>
              </a:rPr>
              <a:t>slower</a:t>
            </a:r>
          </a:p>
        </p:txBody>
      </p:sp>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5F82FE43-ED69-0920-9414-940F2934B956}"/>
                  </a:ext>
                </a:extLst>
              </p:cNvPr>
              <p:cNvSpPr txBox="1"/>
              <p:nvPr/>
            </p:nvSpPr>
            <p:spPr>
              <a:xfrm>
                <a:off x="4273550" y="4653168"/>
                <a:ext cx="7507413" cy="1323439"/>
              </a:xfrm>
              <a:prstGeom prst="rect">
                <a:avLst/>
              </a:prstGeom>
              <a:noFill/>
              <a:effectLst/>
            </p:spPr>
            <p:txBody>
              <a:bodyPr wrap="square" rtlCol="0" anchor="t">
                <a:spAutoFit/>
              </a:bodyPr>
              <a:lstStyle/>
              <a:p>
                <a:pPr marL="628650" lvl="1" indent="-171450" algn="just">
                  <a:buClr>
                    <a:srgbClr val="E500B5"/>
                  </a:buClr>
                  <a:buFont typeface="Arial" panose="020B0604020202020204" pitchFamily="34" charset="0"/>
                  <a:buChar char="•"/>
                </a:pPr>
                <a:r>
                  <a:rPr lang="en-US" sz="1600" dirty="0">
                    <a:latin typeface="+mj-lt"/>
                    <a:cs typeface="Arial" panose="020B0604020202020204" pitchFamily="34" charset="0"/>
                  </a:rPr>
                  <a:t>Thermal shift coefficient of </a:t>
                </a:r>
                <a:r>
                  <a:rPr lang="en-US" sz="1600" b="1" dirty="0">
                    <a:latin typeface="+mj-lt"/>
                    <a:cs typeface="Arial" panose="020B0604020202020204" pitchFamily="34" charset="0"/>
                  </a:rPr>
                  <a:t>70 pm/°C </a:t>
                </a:r>
                <a:r>
                  <a:rPr lang="en-US" sz="1600" dirty="0">
                    <a:latin typeface="+mj-lt"/>
                    <a:cs typeface="Arial" panose="020B0604020202020204" pitchFamily="34" charset="0"/>
                  </a:rPr>
                  <a:t>for O-band (1310 nm) and </a:t>
                </a:r>
                <a:r>
                  <a:rPr lang="en-US" sz="1600" b="1" dirty="0">
                    <a:latin typeface="+mj-lt"/>
                    <a:cs typeface="Arial" panose="020B0604020202020204" pitchFamily="34" charset="0"/>
                  </a:rPr>
                  <a:t>80 pm/°C</a:t>
                </a:r>
                <a:r>
                  <a:rPr lang="en-US" sz="1600" dirty="0">
                    <a:latin typeface="+mj-lt"/>
                    <a:cs typeface="Arial" panose="020B0604020202020204" pitchFamily="34" charset="0"/>
                  </a:rPr>
                  <a:t> for C-band (1550 nm) ring modulators, significantly larger than the modulation efficiency (</a:t>
                </a:r>
                <a14:m>
                  <m:oMath xmlns:m="http://schemas.openxmlformats.org/officeDocument/2006/math">
                    <m:r>
                      <a:rPr lang="en-US" sz="1600" i="1" smtClean="0">
                        <a:latin typeface="Cambria Math" panose="02040503050406030204" pitchFamily="18" charset="0"/>
                        <a:ea typeface="Cambria Math" panose="02040503050406030204" pitchFamily="18" charset="0"/>
                        <a:cs typeface="Arial" panose="020B0604020202020204" pitchFamily="34" charset="0"/>
                      </a:rPr>
                      <m:t>~</m:t>
                    </m:r>
                  </m:oMath>
                </a14:m>
                <a:r>
                  <a:rPr lang="en-US" sz="1600" dirty="0">
                    <a:latin typeface="+mj-lt"/>
                    <a:cs typeface="Arial" panose="020B0604020202020204" pitchFamily="34" charset="0"/>
                  </a:rPr>
                  <a:t>35 pm/V)</a:t>
                </a:r>
              </a:p>
              <a:p>
                <a:pPr lvl="1" algn="just">
                  <a:buClr>
                    <a:srgbClr val="E500B5"/>
                  </a:buClr>
                </a:pPr>
                <a:endParaRPr lang="en-US" sz="1600" dirty="0">
                  <a:latin typeface="+mj-lt"/>
                  <a:cs typeface="Arial" panose="020B0604020202020204" pitchFamily="34" charset="0"/>
                </a:endParaRPr>
              </a:p>
              <a:p>
                <a:pPr marL="628650" lvl="1" indent="-171450" algn="just">
                  <a:buClr>
                    <a:srgbClr val="E500B5"/>
                  </a:buClr>
                  <a:buFont typeface="Arial" panose="020B0604020202020204" pitchFamily="34" charset="0"/>
                  <a:buChar char="•"/>
                </a:pPr>
                <a:r>
                  <a:rPr lang="en-GB" sz="1600" dirty="0">
                    <a:latin typeface="+mj-lt"/>
                    <a:cs typeface="Arial" panose="020B0604020202020204" pitchFamily="34" charset="0"/>
                  </a:rPr>
                  <a:t>µ-heater</a:t>
                </a:r>
                <a:r>
                  <a:rPr lang="en-US" sz="1600" dirty="0">
                    <a:latin typeface="+mj-lt"/>
                    <a:cs typeface="Arial" panose="020B0604020202020204" pitchFamily="34" charset="0"/>
                  </a:rPr>
                  <a:t>s can be used for </a:t>
                </a:r>
                <a:r>
                  <a:rPr lang="en-US" sz="1600" b="1" dirty="0">
                    <a:latin typeface="+mj-lt"/>
                    <a:cs typeface="Arial" panose="020B0604020202020204" pitchFamily="34" charset="0"/>
                  </a:rPr>
                  <a:t>localized thermal annealing</a:t>
                </a:r>
                <a:endParaRPr lang="en-GB" sz="1600" b="1" dirty="0">
                  <a:latin typeface="+mj-lt"/>
                  <a:cs typeface="Arial" panose="020B0604020202020204" pitchFamily="34" charset="0"/>
                </a:endParaRPr>
              </a:p>
            </p:txBody>
          </p:sp>
        </mc:Choice>
        <mc:Fallback xmlns="">
          <p:sp>
            <p:nvSpPr>
              <p:cNvPr id="60" name="TextBox 59">
                <a:extLst>
                  <a:ext uri="{FF2B5EF4-FFF2-40B4-BE49-F238E27FC236}">
                    <a16:creationId xmlns:a16="http://schemas.microsoft.com/office/drawing/2014/main" id="{5F82FE43-ED69-0920-9414-940F2934B956}"/>
                  </a:ext>
                </a:extLst>
              </p:cNvPr>
              <p:cNvSpPr txBox="1">
                <a:spLocks noRot="1" noChangeAspect="1" noMove="1" noResize="1" noEditPoints="1" noAdjustHandles="1" noChangeArrowheads="1" noChangeShapeType="1" noTextEdit="1"/>
              </p:cNvSpPr>
              <p:nvPr/>
            </p:nvSpPr>
            <p:spPr>
              <a:xfrm>
                <a:off x="4273550" y="4653168"/>
                <a:ext cx="7507413" cy="1323439"/>
              </a:xfrm>
              <a:prstGeom prst="rect">
                <a:avLst/>
              </a:prstGeom>
              <a:blipFill>
                <a:blip r:embed="rId5"/>
                <a:stretch>
                  <a:fillRect t="-1843" r="-406" b="-5069"/>
                </a:stretch>
              </a:blipFill>
              <a:effectLst/>
            </p:spPr>
            <p:txBody>
              <a:bodyPr/>
              <a:lstStyle/>
              <a:p>
                <a:r>
                  <a:rPr lang="en-GB">
                    <a:noFill/>
                  </a:rPr>
                  <a:t> </a:t>
                </a:r>
              </a:p>
            </p:txBody>
          </p:sp>
        </mc:Fallback>
      </mc:AlternateContent>
      <p:pic>
        <p:nvPicPr>
          <p:cNvPr id="6" name="Picture 5" descr="A diagram of a spectrum&#10;&#10;AI-generated content may be incorrect.">
            <a:extLst>
              <a:ext uri="{FF2B5EF4-FFF2-40B4-BE49-F238E27FC236}">
                <a16:creationId xmlns:a16="http://schemas.microsoft.com/office/drawing/2014/main" id="{298265CA-4B65-F892-4298-82F821455E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1677" y="3839268"/>
            <a:ext cx="3688592" cy="2706753"/>
          </a:xfrm>
          <a:prstGeom prst="rect">
            <a:avLst/>
          </a:prstGeom>
        </p:spPr>
      </p:pic>
      <p:cxnSp>
        <p:nvCxnSpPr>
          <p:cNvPr id="10" name="Straight Arrow Connector 9">
            <a:extLst>
              <a:ext uri="{FF2B5EF4-FFF2-40B4-BE49-F238E27FC236}">
                <a16:creationId xmlns:a16="http://schemas.microsoft.com/office/drawing/2014/main" id="{98819783-8FE4-93CC-B671-52C93A8B0E46}"/>
              </a:ext>
            </a:extLst>
          </p:cNvPr>
          <p:cNvCxnSpPr>
            <a:cxnSpLocks/>
          </p:cNvCxnSpPr>
          <p:nvPr/>
        </p:nvCxnSpPr>
        <p:spPr>
          <a:xfrm>
            <a:off x="736600" y="3987800"/>
            <a:ext cx="2984500" cy="0"/>
          </a:xfrm>
          <a:prstGeom prst="straightConnector1">
            <a:avLst/>
          </a:prstGeom>
          <a:ln w="57150">
            <a:gradFill flip="none" rotWithShape="1">
              <a:gsLst>
                <a:gs pos="0">
                  <a:srgbClr val="831EE9"/>
                </a:gs>
                <a:gs pos="20000">
                  <a:srgbClr val="0000FF"/>
                </a:gs>
                <a:gs pos="40000">
                  <a:srgbClr val="34BBFF"/>
                </a:gs>
                <a:gs pos="60000">
                  <a:srgbClr val="12FF12"/>
                </a:gs>
                <a:gs pos="100000">
                  <a:srgbClr val="FF0000"/>
                </a:gs>
                <a:gs pos="80000">
                  <a:srgbClr val="FFB31C"/>
                </a:gs>
              </a:gsLst>
              <a:lin ang="10800000" scaled="1"/>
              <a:tileRect/>
            </a:gra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BD9C633-F95A-ACC0-8C48-5AAB00B301AC}"/>
              </a:ext>
            </a:extLst>
          </p:cNvPr>
          <p:cNvSpPr txBox="1"/>
          <p:nvPr/>
        </p:nvSpPr>
        <p:spPr>
          <a:xfrm>
            <a:off x="501111" y="3617226"/>
            <a:ext cx="3455478" cy="307777"/>
          </a:xfrm>
          <a:prstGeom prst="rect">
            <a:avLst/>
          </a:prstGeom>
          <a:noFill/>
        </p:spPr>
        <p:txBody>
          <a:bodyPr wrap="square" rtlCol="0">
            <a:spAutoFit/>
          </a:bodyPr>
          <a:lstStyle/>
          <a:p>
            <a:pPr algn="ctr"/>
            <a:r>
              <a:rPr lang="en-GB" sz="1400" dirty="0">
                <a:latin typeface="+mj-lt"/>
                <a:cs typeface="Arial" panose="020B0604020202020204" pitchFamily="34" charset="0"/>
              </a:rPr>
              <a:t>µ-heater</a:t>
            </a:r>
            <a:r>
              <a:rPr lang="en-US" sz="1400" dirty="0">
                <a:latin typeface="+mj-lt"/>
                <a:cs typeface="Arial" panose="020B0604020202020204" pitchFamily="34" charset="0"/>
              </a:rPr>
              <a:t>’s electrical power </a:t>
            </a:r>
            <a:r>
              <a:rPr lang="en-GB" sz="1400" dirty="0">
                <a:latin typeface="+mj-lt"/>
                <a:cs typeface="Arial" panose="020B0604020202020204" pitchFamily="34" charset="0"/>
              </a:rPr>
              <a:t>and temperature</a:t>
            </a:r>
            <a:endParaRPr lang="en-US" sz="1400" dirty="0">
              <a:latin typeface="+mj-lt"/>
              <a:cs typeface="Arial" panose="020B0604020202020204" pitchFamily="34" charset="0"/>
            </a:endParaRPr>
          </a:p>
        </p:txBody>
      </p:sp>
      <p:sp>
        <p:nvSpPr>
          <p:cNvPr id="15" name="TextBox 14">
            <a:extLst>
              <a:ext uri="{FF2B5EF4-FFF2-40B4-BE49-F238E27FC236}">
                <a16:creationId xmlns:a16="http://schemas.microsoft.com/office/drawing/2014/main" id="{F6AE9343-318C-5351-9018-360DA8DBEB0D}"/>
              </a:ext>
            </a:extLst>
          </p:cNvPr>
          <p:cNvSpPr txBox="1"/>
          <p:nvPr/>
        </p:nvSpPr>
        <p:spPr>
          <a:xfrm>
            <a:off x="8639333" y="1280162"/>
            <a:ext cx="789728" cy="307777"/>
          </a:xfrm>
          <a:prstGeom prst="rect">
            <a:avLst/>
          </a:prstGeom>
          <a:noFill/>
        </p:spPr>
        <p:txBody>
          <a:bodyPr wrap="square">
            <a:spAutoFit/>
          </a:bodyPr>
          <a:lstStyle/>
          <a:p>
            <a:pPr algn="ctr"/>
            <a:r>
              <a:rPr lang="en-GB" sz="1400" b="0" i="0" u="none" strike="noStrike" kern="1200" cap="none" spc="0" baseline="0" dirty="0">
                <a:solidFill>
                  <a:schemeClr val="bg1"/>
                </a:solidFill>
                <a:uFillTx/>
                <a:latin typeface="+mj-lt"/>
              </a:rPr>
              <a:t>SiO</a:t>
            </a:r>
            <a:r>
              <a:rPr lang="en-GB" sz="1400" b="0" i="0" u="none" strike="noStrike" kern="1200" cap="none" spc="0" baseline="-25000" dirty="0">
                <a:solidFill>
                  <a:schemeClr val="bg1"/>
                </a:solidFill>
                <a:uFillTx/>
                <a:latin typeface="+mj-lt"/>
              </a:rPr>
              <a:t>2</a:t>
            </a:r>
            <a:endParaRPr lang="en-GB" sz="1400" dirty="0">
              <a:solidFill>
                <a:schemeClr val="bg1"/>
              </a:solidFill>
              <a:latin typeface="+mj-lt"/>
            </a:endParaRPr>
          </a:p>
        </p:txBody>
      </p:sp>
    </p:spTree>
    <p:extLst>
      <p:ext uri="{BB962C8B-B14F-4D97-AF65-F5344CB8AC3E}">
        <p14:creationId xmlns:p14="http://schemas.microsoft.com/office/powerpoint/2010/main" val="4248810181"/>
      </p:ext>
    </p:extLst>
  </p:cSld>
  <p:clrMapOvr>
    <a:masterClrMapping/>
  </p:clrMapOvr>
</p:sld>
</file>

<file path=ppt/theme/theme1.xml><?xml version="1.0" encoding="utf-8"?>
<a:theme xmlns:a="http://schemas.openxmlformats.org/drawingml/2006/main" name="Opto SiPh">
  <a:themeElements>
    <a:clrScheme name="CERN SiPh colors">
      <a:dk1>
        <a:sysClr val="windowText" lastClr="000000"/>
      </a:dk1>
      <a:lt1>
        <a:sysClr val="window" lastClr="FFFFFF"/>
      </a:lt1>
      <a:dk2>
        <a:srgbClr val="1C446B"/>
      </a:dk2>
      <a:lt2>
        <a:srgbClr val="BEBEC8"/>
      </a:lt2>
      <a:accent1>
        <a:srgbClr val="0033A0"/>
      </a:accent1>
      <a:accent2>
        <a:srgbClr val="E15E32"/>
      </a:accent2>
      <a:accent3>
        <a:srgbClr val="BEBEBE"/>
      </a:accent3>
      <a:accent4>
        <a:srgbClr val="61C5D3"/>
      </a:accent4>
      <a:accent5>
        <a:srgbClr val="6E2466"/>
      </a:accent5>
      <a:accent6>
        <a:srgbClr val="FF0000"/>
      </a:accent6>
      <a:hlink>
        <a:srgbClr val="0033A0"/>
      </a:hlink>
      <a:folHlink>
        <a:srgbClr val="6E2466"/>
      </a:folHlink>
    </a:clrScheme>
    <a:fontScheme name="Opto SiPh fonts">
      <a:majorFont>
        <a:latin typeface="Optim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pto SiPh" id="{651A539A-6360-43E4-9CD3-1A75A0389851}" vid="{467BDA9E-BD8E-45B8-8641-092E1E6131B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Opto SiPh</Template>
  <TotalTime>31880</TotalTime>
  <Words>3067</Words>
  <Application>Microsoft Office PowerPoint</Application>
  <PresentationFormat>Widescreen</PresentationFormat>
  <Paragraphs>664</Paragraphs>
  <Slides>52</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52</vt:i4>
      </vt:variant>
    </vt:vector>
  </HeadingPairs>
  <TitlesOfParts>
    <vt:vector size="66" baseType="lpstr">
      <vt:lpstr>Aptos</vt:lpstr>
      <vt:lpstr>Arial</vt:lpstr>
      <vt:lpstr>Calibri</vt:lpstr>
      <vt:lpstr>Cambria Math</vt:lpstr>
      <vt:lpstr>Dreaming Outloud Script Pro</vt:lpstr>
      <vt:lpstr>Georgia</vt:lpstr>
      <vt:lpstr>inherit</vt:lpstr>
      <vt:lpstr>Optima</vt:lpstr>
      <vt:lpstr>Segoe UI</vt:lpstr>
      <vt:lpstr>Times New Roman</vt:lpstr>
      <vt:lpstr>Tw Cen MT</vt:lpstr>
      <vt:lpstr>Verdana</vt:lpstr>
      <vt:lpstr>Wingdings</vt:lpstr>
      <vt:lpstr>Opto SiPh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Daniele Alfiero</dc:creator>
  <cp:lastModifiedBy>Daniele alfi</cp:lastModifiedBy>
  <cp:revision>237</cp:revision>
  <cp:lastPrinted>2024-05-08T16:49:25Z</cp:lastPrinted>
  <dcterms:created xsi:type="dcterms:W3CDTF">2024-02-05T09:17:25Z</dcterms:created>
  <dcterms:modified xsi:type="dcterms:W3CDTF">2026-05-27T20:52:01Z</dcterms:modified>
</cp:coreProperties>
</file>