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9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theme/theme10.xml" ContentType="application/vnd.openxmlformats-officedocument.theme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theme/theme11.xml" ContentType="application/vnd.openxmlformats-officedocument.theme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theme/theme12.xml" ContentType="application/vnd.openxmlformats-officedocument.theme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theme/theme13.xml" ContentType="application/vnd.openxmlformats-officedocument.theme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theme/theme14.xml" ContentType="application/vnd.openxmlformats-officedocument.theme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theme/theme15.xml" ContentType="application/vnd.openxmlformats-officedocument.theme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23" r:id="rId6"/>
    <p:sldMasterId id="2147483735" r:id="rId7"/>
    <p:sldMasterId id="2147483748" r:id="rId8"/>
    <p:sldMasterId id="2147483760" r:id="rId9"/>
    <p:sldMasterId id="2147483772" r:id="rId10"/>
    <p:sldMasterId id="2147483784" r:id="rId11"/>
    <p:sldMasterId id="2147483788" r:id="rId12"/>
    <p:sldMasterId id="2147483826" r:id="rId13"/>
    <p:sldMasterId id="2147483840" r:id="rId14"/>
    <p:sldMasterId id="2147483843" r:id="rId15"/>
    <p:sldMasterId id="2147483869" r:id="rId16"/>
  </p:sldMasterIdLst>
  <p:notesMasterIdLst>
    <p:notesMasterId r:id="rId51"/>
  </p:notesMasterIdLst>
  <p:sldIdLst>
    <p:sldId id="258" r:id="rId17"/>
    <p:sldId id="260" r:id="rId18"/>
    <p:sldId id="259" r:id="rId19"/>
    <p:sldId id="256" r:id="rId20"/>
    <p:sldId id="3400" r:id="rId21"/>
    <p:sldId id="257" r:id="rId22"/>
    <p:sldId id="263" r:id="rId23"/>
    <p:sldId id="3346" r:id="rId24"/>
    <p:sldId id="3348" r:id="rId25"/>
    <p:sldId id="3349" r:id="rId26"/>
    <p:sldId id="3350" r:id="rId27"/>
    <p:sldId id="3351" r:id="rId28"/>
    <p:sldId id="1311" r:id="rId29"/>
    <p:sldId id="1209" r:id="rId30"/>
    <p:sldId id="2501" r:id="rId31"/>
    <p:sldId id="1190" r:id="rId32"/>
    <p:sldId id="318" r:id="rId33"/>
    <p:sldId id="3383" r:id="rId34"/>
    <p:sldId id="337" r:id="rId35"/>
    <p:sldId id="338" r:id="rId36"/>
    <p:sldId id="3384" r:id="rId37"/>
    <p:sldId id="3385" r:id="rId38"/>
    <p:sldId id="3386" r:id="rId39"/>
    <p:sldId id="3399" r:id="rId40"/>
    <p:sldId id="3395" r:id="rId41"/>
    <p:sldId id="3396" r:id="rId42"/>
    <p:sldId id="3394" r:id="rId43"/>
    <p:sldId id="3371" r:id="rId44"/>
    <p:sldId id="3397" r:id="rId45"/>
    <p:sldId id="3398" r:id="rId46"/>
    <p:sldId id="3345" r:id="rId47"/>
    <p:sldId id="3370" r:id="rId48"/>
    <p:sldId id="881" r:id="rId49"/>
    <p:sldId id="3378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61"/>
    <p:restoredTop sz="94568"/>
  </p:normalViewPr>
  <p:slideViewPr>
    <p:cSldViewPr snapToGrid="0">
      <p:cViewPr varScale="1">
        <p:scale>
          <a:sx n="158" d="100"/>
          <a:sy n="158" d="100"/>
        </p:scale>
        <p:origin x="2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2.xml"/><Relationship Id="rId26" Type="http://schemas.openxmlformats.org/officeDocument/2006/relationships/slide" Target="slides/slide10.xml"/><Relationship Id="rId39" Type="http://schemas.openxmlformats.org/officeDocument/2006/relationships/slide" Target="slides/slide23.xml"/><Relationship Id="rId21" Type="http://schemas.openxmlformats.org/officeDocument/2006/relationships/slide" Target="slides/slide5.xml"/><Relationship Id="rId34" Type="http://schemas.openxmlformats.org/officeDocument/2006/relationships/slide" Target="slides/slide18.xml"/><Relationship Id="rId42" Type="http://schemas.openxmlformats.org/officeDocument/2006/relationships/slide" Target="slides/slide26.xml"/><Relationship Id="rId47" Type="http://schemas.openxmlformats.org/officeDocument/2006/relationships/slide" Target="slides/slide31.xml"/><Relationship Id="rId50" Type="http://schemas.openxmlformats.org/officeDocument/2006/relationships/slide" Target="slides/slide34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13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8.xml"/><Relationship Id="rId32" Type="http://schemas.openxmlformats.org/officeDocument/2006/relationships/slide" Target="slides/slide16.xml"/><Relationship Id="rId37" Type="http://schemas.openxmlformats.org/officeDocument/2006/relationships/slide" Target="slides/slide21.xml"/><Relationship Id="rId40" Type="http://schemas.openxmlformats.org/officeDocument/2006/relationships/slide" Target="slides/slide24.xml"/><Relationship Id="rId45" Type="http://schemas.openxmlformats.org/officeDocument/2006/relationships/slide" Target="slides/slide29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3.xml"/><Relationship Id="rId31" Type="http://schemas.openxmlformats.org/officeDocument/2006/relationships/slide" Target="slides/slide15.xml"/><Relationship Id="rId44" Type="http://schemas.openxmlformats.org/officeDocument/2006/relationships/slide" Target="slides/slide28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6.xml"/><Relationship Id="rId27" Type="http://schemas.openxmlformats.org/officeDocument/2006/relationships/slide" Target="slides/slide11.xml"/><Relationship Id="rId30" Type="http://schemas.openxmlformats.org/officeDocument/2006/relationships/slide" Target="slides/slide14.xml"/><Relationship Id="rId35" Type="http://schemas.openxmlformats.org/officeDocument/2006/relationships/slide" Target="slides/slide19.xml"/><Relationship Id="rId43" Type="http://schemas.openxmlformats.org/officeDocument/2006/relationships/slide" Target="slides/slide27.xml"/><Relationship Id="rId48" Type="http://schemas.openxmlformats.org/officeDocument/2006/relationships/slide" Target="slides/slide32.xml"/><Relationship Id="rId8" Type="http://schemas.openxmlformats.org/officeDocument/2006/relationships/slideMaster" Target="slideMasters/slideMaster8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1.xml"/><Relationship Id="rId25" Type="http://schemas.openxmlformats.org/officeDocument/2006/relationships/slide" Target="slides/slide9.xml"/><Relationship Id="rId33" Type="http://schemas.openxmlformats.org/officeDocument/2006/relationships/slide" Target="slides/slide17.xml"/><Relationship Id="rId38" Type="http://schemas.openxmlformats.org/officeDocument/2006/relationships/slide" Target="slides/slide22.xml"/><Relationship Id="rId46" Type="http://schemas.openxmlformats.org/officeDocument/2006/relationships/slide" Target="slides/slide30.xml"/><Relationship Id="rId20" Type="http://schemas.openxmlformats.org/officeDocument/2006/relationships/slide" Target="slides/slide4.xml"/><Relationship Id="rId41" Type="http://schemas.openxmlformats.org/officeDocument/2006/relationships/slide" Target="slides/slide25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7.xml"/><Relationship Id="rId28" Type="http://schemas.openxmlformats.org/officeDocument/2006/relationships/slide" Target="slides/slide12.xml"/><Relationship Id="rId36" Type="http://schemas.openxmlformats.org/officeDocument/2006/relationships/slide" Target="slides/slide20.xml"/><Relationship Id="rId49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5A1453-98DC-E24A-92F3-C23D31693B4C}" type="datetimeFigureOut">
              <a:rPr lang="en-US" smtClean="0"/>
              <a:t>5/13/26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834CB-EB65-674E-9850-7D2E895A0C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928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8834CB-EB65-674E-9850-7D2E895A0C9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759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360A0B-03C8-954B-9029-961046090F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8063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6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ea typeface="+mn-ea"/>
                <a:cs typeface="+mn-cs"/>
              </a:rPr>
              <a:t>Take the astounding journey inside the </a:t>
            </a:r>
            <a:r>
              <a:rPr lang="en-US" dirty="0" err="1">
                <a:ea typeface="+mn-ea"/>
                <a:cs typeface="+mn-cs"/>
              </a:rPr>
              <a:t>IceCube</a:t>
            </a:r>
            <a:r>
              <a:rPr lang="en-US" dirty="0">
                <a:ea typeface="+mn-ea"/>
                <a:cs typeface="+mn-cs"/>
              </a:rPr>
              <a:t> detector where, deep in the ice at the heart of Antarctica, over five thousand light sensors wait to capture traces of the ghost particle. 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6471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3C8B6F-8940-F945-8B17-B91A4CFB241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Arial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060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7AFA3-874E-3171-5742-91DF6943A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A59A2D-96A1-B67B-714B-6AC3C72DD8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48F517-4FC0-6F96-E68D-73B5263B8C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29C283-BBA6-FE62-EBA9-3391CFEBCE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3120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570977-F06A-B57A-959B-27C9D5048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BD84D9-6559-3DAE-11D9-41EA6941D6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DCE08D-F85B-89EA-5D2C-E3B33E55BC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FD6FAB-14D3-41DF-7AC3-56A9F778DF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9165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7E8E1-71F9-B01A-A805-3C377A639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D5EA6-85D8-3A22-9987-53077D1D3B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B525CD-EBB3-C63F-F15B-B540968B88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10msec_w_noise.mp4 (Mac y PC)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B8CA9-BE83-2138-EA84-18C19D038A5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1579A7-1B06-AC43-9201-981D5FF3EEC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94965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64834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48160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3815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45140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8834CB-EB65-674E-9850-7D2E895A0C95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946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360A0B-03C8-954B-9029-961046090F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43408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07D7B4-B863-C940-8762-0BF688F85E27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charset="0"/>
                <a:ea typeface="ＭＳ Ｐゴシック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charset="0"/>
              <a:ea typeface="ＭＳ Ｐゴシック" charset="0"/>
            </a:endParaRPr>
          </a:p>
        </p:txBody>
      </p:sp>
      <p:sp>
        <p:nvSpPr>
          <p:cNvPr id="64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2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4557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75138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360A0B-03C8-954B-9029-961046090F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7576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AFEF-3C76-BA0D-1E4B-F05B93BF6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3EAB5-2C49-0418-0B20-BC7EBD0238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8F87D-F0B5-B69A-ED3C-E5BB55BDC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6EEEC0-BDB6-811D-2874-809405496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0EA2D-35E3-1CB4-7C16-C4DB31EC3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966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41110-4B58-E54C-F059-B5DCD7E3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E01A5-546C-E5C4-C1CB-7A5A45AA2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FD7E9-20A7-59F0-67B9-96F309F3D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11C29-E1F0-E0FF-EAA5-6344A7383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1F951-D6EE-17CF-5C47-5799128B6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989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8C72A-E0A6-E26B-5AFC-543F0B84C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E5339-FDA7-9F27-74AB-BC94DAD3C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D7531-FE2C-27FE-9A48-BABC27C49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A986B-4A2F-E1E6-0F7F-2813954C9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98BE3-30BB-D34F-C2EA-9EF681B6F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216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3D0B6-B2B8-B6B1-0702-323E38768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A7210-173D-0806-C493-9F271075C5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4FAB20-AB8D-77FE-45F8-6F3CBF7A8B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1FF616-BACC-1C4C-CFDA-C2ADFB95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037845-5162-6E01-5B66-9647417D7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A1894E-DC82-35F3-B263-5606E8884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372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83F1F-F9C7-0695-6EE6-0A855740F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E33CA4-6E84-5135-8CC8-3A1701F3DA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5C0404-359B-FBA5-EBE8-104FF3FB1C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CCA02-70F3-A99D-1D3D-1B22A7CA05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C45D8F-5203-DAEF-C358-6E38EB2B78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F20B9C-6BFF-73CB-1E73-E500CB724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A45CD7-F736-C45C-8E8A-A32D1EE48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2C9B05-6450-C70D-602A-962ED3FE6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29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D03C5-BED5-251F-CD1F-AB5E78DCA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1F0BD4-0214-7389-597E-1A0E6A941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0A8602-075E-B8C8-0BD9-1B6E66A01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E6388C-5F10-FE97-0889-4C3B145AB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653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3289C3-1CEE-D3CF-42F4-0F8B24CA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2BBCE0-91F5-323C-0097-753F8FD38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17DEB9-5D05-B51B-694E-5032D2A1C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65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B8F8E-63F8-638E-2BD5-582EACD4E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E0C06-696D-DE02-3945-1F8000EEE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F9C669-AC95-5984-5F0F-93F1890479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10170C-A69A-5A3E-8254-1AB0AB06F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4C9EA7-039A-AD2C-C345-BD1271FB4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EF86F-D3D7-F38F-F9FB-EDDC1E162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223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A655F-C601-27C5-656A-3DDF39658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AD6A2D-78A1-BC4B-7D35-91C7363BA2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BB931-7D4B-C32F-FF48-318645478D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81CA8-8FE9-60BE-81D2-E8AACEC85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75613-409C-0BBE-3D8A-1F9E5E6E0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FF5DA7-B3D4-CA0D-EFFA-A7FC12B6F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326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A3CE1-8A4E-6B98-3D17-8DAD2C4C4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878611-B3C9-2871-899B-9C4DC2EA25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F0A69-8098-D134-9622-047FFF981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3147E-41AA-01E5-A1DA-EB15D2088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22E04-64A7-0880-C45C-908F56AD6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380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F7066E-5C87-3F7E-DA52-7B84314D6D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B2F2D6-FAB9-2586-DCD7-F0046ED53C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1810B-5453-5960-2BD2-530CA8C54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772B4-75B6-3547-ACCD-05C4074FD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13820-3319-1766-44F0-E96149E0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208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38400" y="2130426"/>
            <a:ext cx="8839200" cy="1470025"/>
          </a:xfrm>
        </p:spPr>
        <p:txBody>
          <a:bodyPr/>
          <a:lstStyle>
            <a:lvl1pPr>
              <a:defRPr b="0" baseline="0">
                <a:solidFill>
                  <a:srgbClr val="29B5FF"/>
                </a:solidFill>
                <a:latin typeface="Are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438400" y="3886200"/>
            <a:ext cx="7924800" cy="1752600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44927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6865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599" y="4406901"/>
            <a:ext cx="9192684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599" y="2906713"/>
            <a:ext cx="9192684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688" y="6465899"/>
            <a:ext cx="38608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353331" y="6492876"/>
            <a:ext cx="2844800" cy="365125"/>
          </a:xfrm>
        </p:spPr>
        <p:txBody>
          <a:bodyPr/>
          <a:lstStyle>
            <a:lvl1pPr algn="r">
              <a:defRPr/>
            </a:lvl1pPr>
          </a:lstStyle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784123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5600" y="1600201"/>
            <a:ext cx="4368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40540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5600" y="1535113"/>
            <a:ext cx="4370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5600" y="2174875"/>
            <a:ext cx="4370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62745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05701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19047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374984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61379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426648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20752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659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8456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9963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1920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541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8524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97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0636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41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4069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9844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27C8DB1-EB87-B640-B6E5-DE0684047013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5177FEB1-14B7-4145-961A-3C435446D4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540076"/>
      </p:ext>
    </p:extLst>
  </p:cSld>
  <p:clrMapOvr>
    <a:masterClrMapping/>
  </p:clrMapOvr>
  <p:transition spd="slow">
    <p:randomBar dir="vert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E6D2E53-2BDB-3A45-B887-71912D82FA07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B4266089-2FA9-4548-A9D6-1C404AEEDB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51177"/>
      </p:ext>
    </p:extLst>
  </p:cSld>
  <p:clrMapOvr>
    <a:masterClrMapping/>
  </p:clrMapOvr>
  <p:transition spd="slow">
    <p:randomBar dir="vert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B852C7B-841D-9541-B7DE-7B7713612D25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9CA49EC3-3A4C-D540-8DE9-9429B8A0F0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657502"/>
      </p:ext>
    </p:extLst>
  </p:cSld>
  <p:clrMapOvr>
    <a:masterClrMapping/>
  </p:clrMapOvr>
  <p:transition spd="slow">
    <p:randomBar dir="vert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265661D-FF89-DF42-8ABF-7D94D64E7038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C655C55F-B080-854E-96A3-A1B3EC0FB5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651143"/>
      </p:ext>
    </p:extLst>
  </p:cSld>
  <p:clrMapOvr>
    <a:masterClrMapping/>
  </p:clrMapOvr>
  <p:transition spd="slow">
    <p:randomBar dir="vert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3B30A9A-7C73-BA4D-9741-92606D10109B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8B510A6-45CC-8A48-869B-07C61269E4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718053"/>
      </p:ext>
    </p:extLst>
  </p:cSld>
  <p:clrMapOvr>
    <a:masterClrMapping/>
  </p:clrMapOvr>
  <p:transition spd="slow">
    <p:randomBar dir="vert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CCCE0A2-6215-F348-9BCE-A57AC0E34E4F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0D02D158-EA39-9142-A4A2-239869BE45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642106"/>
      </p:ext>
    </p:extLst>
  </p:cSld>
  <p:clrMapOvr>
    <a:masterClrMapping/>
  </p:clrMapOvr>
  <p:transition spd="slow">
    <p:randomBar dir="vert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4B635027-FC6A-5F43-A87C-326FD736AACC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AD80412-BED0-F64D-AF36-68A7F4EBA7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874746"/>
      </p:ext>
    </p:extLst>
  </p:cSld>
  <p:clrMapOvr>
    <a:masterClrMapping/>
  </p:clrMapOvr>
  <p:transition spd="slow">
    <p:randomBar dir="vert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D081F200-8E38-B74E-87D2-962C3438E0AA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08CACEE1-F2D9-BE41-90E7-DE96F54659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17078"/>
      </p:ext>
    </p:extLst>
  </p:cSld>
  <p:clrMapOvr>
    <a:masterClrMapping/>
  </p:clrMapOvr>
  <p:transition spd="slow">
    <p:randomBar dir="vert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DD98BF4F-0B67-4348-9EC4-7E19E3437BF8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F6436B6-2A22-9A48-9B87-AB70DF57EC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545355"/>
      </p:ext>
    </p:extLst>
  </p:cSld>
  <p:clrMapOvr>
    <a:masterClrMapping/>
  </p:clrMapOvr>
  <p:transition spd="slow">
    <p:randomBar dir="vert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373EB681-E005-7040-850E-D25E41A0B582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700AE423-BFEC-2349-90D1-9C581BEAA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463132"/>
      </p:ext>
    </p:extLst>
  </p:cSld>
  <p:clrMapOvr>
    <a:masterClrMapping/>
  </p:clrMapOvr>
  <p:transition spd="slow">
    <p:randomBar dir="vert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5844AB66-9160-7D43-AAE2-BB71D93A83FB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CFA074F8-1213-DF45-94DE-6C838A6378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803499"/>
      </p:ext>
    </p:extLst>
  </p:cSld>
  <p:clrMapOvr>
    <a:masterClrMapping/>
  </p:clrMapOvr>
  <p:transition spd="slow">
    <p:randomBar dir="vert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44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1BC090-751B-354D-A5F1-0602D80110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033891"/>
      </p:ext>
    </p:extLst>
  </p:cSld>
  <p:clrMapOvr>
    <a:masterClrMapping/>
  </p:clrMapOvr>
  <p:transition spd="slow">
    <p:randomBar dir="vert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27CF2-9B19-6A4B-A094-EDFCB8EA1A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284501"/>
      </p:ext>
    </p:extLst>
  </p:cSld>
  <p:clrMapOvr>
    <a:masterClrMapping/>
  </p:clrMapOvr>
  <p:transition spd="slow">
    <p:randomBar dir="vert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1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91C9C-52A2-D041-BA6A-C3356C12AA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787236"/>
      </p:ext>
    </p:extLst>
  </p:cSld>
  <p:clrMapOvr>
    <a:masterClrMapping/>
  </p:clrMapOvr>
  <p:transition spd="slow">
    <p:randomBar dir="vert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48363-3C53-1940-AF4C-4AA1FB6BC05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185819"/>
      </p:ext>
    </p:extLst>
  </p:cSld>
  <p:clrMapOvr>
    <a:masterClrMapping/>
  </p:clrMapOvr>
  <p:transition spd="slow">
    <p:randomBar dir="vert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5A969-61D7-DF49-BBD4-41716139F1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880056"/>
      </p:ext>
    </p:extLst>
  </p:cSld>
  <p:clrMapOvr>
    <a:masterClrMapping/>
  </p:clrMapOvr>
  <p:transition spd="slow">
    <p:randomBar dir="vert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73FE1-BD18-B048-AAB0-5B3ABC61EC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741195"/>
      </p:ext>
    </p:extLst>
  </p:cSld>
  <p:clrMapOvr>
    <a:masterClrMapping/>
  </p:clrMapOvr>
  <p:transition spd="slow">
    <p:randomBar dir="vert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C2352-6198-D446-A24A-CA5F00FFA6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581297"/>
      </p:ext>
    </p:extLst>
  </p:cSld>
  <p:clrMapOvr>
    <a:masterClrMapping/>
  </p:clrMapOvr>
  <p:transition spd="slow">
    <p:randomBar dir="vert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6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A4485-D20B-8F4B-B7DD-405AE4F1DE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325500"/>
      </p:ext>
    </p:extLst>
  </p:cSld>
  <p:clrMapOvr>
    <a:masterClrMapping/>
  </p:clrMapOvr>
  <p:transition spd="slow">
    <p:randomBar dir="vert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F8D10-4905-6743-8452-D91A39CB84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2699"/>
      </p:ext>
    </p:extLst>
  </p:cSld>
  <p:clrMapOvr>
    <a:masterClrMapping/>
  </p:clrMapOvr>
  <p:transition spd="slow">
    <p:randomBar dir="vert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7F746-C52D-6541-A322-0F23FFD6C8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613295"/>
      </p:ext>
    </p:extLst>
  </p:cSld>
  <p:clrMapOvr>
    <a:masterClrMapping/>
  </p:clrMapOvr>
  <p:transition spd="slow">
    <p:randomBar dir="vert"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E0C2C-EA71-8244-B2F2-52C98BA6AD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122395"/>
      </p:ext>
    </p:extLst>
  </p:cSld>
  <p:clrMapOvr>
    <a:masterClrMapping/>
  </p:clrMapOvr>
  <p:transition spd="slow">
    <p:randomBar dir="vert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3CD04-D46B-864D-AEBC-ED13158ACD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404304"/>
      </p:ext>
    </p:extLst>
  </p:cSld>
  <p:clrMapOvr>
    <a:masterClrMapping/>
  </p:clrMapOvr>
  <p:transition spd="slow">
    <p:randomBar dir="vert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9812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1148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89D63-7BFE-644F-A0AF-4758483C10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17483"/>
      </p:ext>
    </p:extLst>
  </p:cSld>
  <p:clrMapOvr>
    <a:masterClrMapping/>
  </p:clrMapOvr>
  <p:transition spd="slow">
    <p:randomBar dir="vert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71142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0029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03639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76513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62494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80354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49358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44139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15965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69413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21573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670E1B87-F11F-CC4A-A581-6835C93A6F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118474"/>
      </p:ext>
    </p:extLst>
  </p:cSld>
  <p:clrMapOvr>
    <a:masterClrMapping/>
  </p:clrMapOvr>
  <p:transition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EBD5CF5-494F-D64C-95DF-CBDF4C76D3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140828"/>
      </p:ext>
    </p:extLst>
  </p:cSld>
  <p:clrMapOvr>
    <a:masterClrMapping/>
  </p:clrMapOvr>
  <p:transition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C2B95D8-3B00-7944-8A1F-339632497B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074385"/>
      </p:ext>
    </p:extLst>
  </p:cSld>
  <p:clrMapOvr>
    <a:masterClrMapping/>
  </p:clrMapOvr>
  <p:transition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7D26D56B-368F-684B-A4A6-EB38133246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451373"/>
      </p:ext>
    </p:extLst>
  </p:cSld>
  <p:clrMapOvr>
    <a:masterClrMapping/>
  </p:clrMapOvr>
  <p:transition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5C88169F-AECD-CB45-A63C-515C945F6D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048519"/>
      </p:ext>
    </p:extLst>
  </p:cSld>
  <p:clrMapOvr>
    <a:masterClrMapping/>
  </p:clrMapOvr>
  <p:transition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58223735-4E06-E349-B79B-5C5124335E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4476"/>
      </p:ext>
    </p:extLst>
  </p:cSld>
  <p:clrMapOvr>
    <a:masterClrMapping/>
  </p:clrMapOvr>
  <p:transition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0FB1C56-5E6C-464F-A7C2-0D8D63A47E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581633"/>
      </p:ext>
    </p:extLst>
  </p:cSld>
  <p:clrMapOvr>
    <a:masterClrMapping/>
  </p:clrMapOvr>
  <p:transition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D0553002-6FA5-4148-B40A-4D19E5187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644541"/>
      </p:ext>
    </p:extLst>
  </p:cSld>
  <p:clrMapOvr>
    <a:masterClrMapping/>
  </p:clrMapOvr>
  <p:transition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EF826A82-E5EA-E043-B805-89B99F1E13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755485"/>
      </p:ext>
    </p:extLst>
  </p:cSld>
  <p:clrMapOvr>
    <a:masterClrMapping/>
  </p:clrMapOvr>
  <p:transition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40AFE2F-EB25-FE4A-BE82-B2468CBBF7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374195"/>
      </p:ext>
    </p:extLst>
  </p:cSld>
  <p:clrMapOvr>
    <a:masterClrMapping/>
  </p:clrMapOvr>
  <p:transition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CA5E062-4E0A-6C4B-B80E-A1ACEBAA13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436246"/>
      </p:ext>
    </p:extLst>
  </p:cSld>
  <p:clrMapOvr>
    <a:masterClrMapping/>
  </p:clrMapOvr>
  <p:transition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FDFC54E-E5F3-8044-A6DA-0E5D5C44DF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238324"/>
      </p:ext>
    </p:extLst>
  </p:cSld>
  <p:clrMapOvr>
    <a:masterClrMapping/>
  </p:clrMapOvr>
  <p:transition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28424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92537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9388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71478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17787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30370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79382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8118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00025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17644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64787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2829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165938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38976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26229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51350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1924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684684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35386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02103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02786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182945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Modifiez le style des sous-titres du masque</a:t>
            </a:r>
            <a:endParaRPr lang="en-GB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75867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84284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7963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64537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196416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22976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495238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850220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9817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140902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18 Jun 2024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Joao Coelho - APC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560095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9E330-CF41-4845-B3AE-380BC1E75D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9943AB-67FD-5746-9639-7BE5ED8DB5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CD60E-6728-8E41-AC3B-4E424B32D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111" y="6470739"/>
            <a:ext cx="5609778" cy="365125"/>
          </a:xfrm>
          <a:prstGeom prst="rect">
            <a:avLst/>
          </a:prstGeom>
        </p:spPr>
        <p:txBody>
          <a:bodyPr/>
          <a:lstStyle>
            <a:lvl1pPr>
              <a:defRPr sz="1100"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r>
              <a:rPr lang="pt-BR" dirty="0"/>
              <a:t>SAC 2024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2BC8C-EF6B-0549-9F54-4466FC172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356" y="6457306"/>
            <a:ext cx="1177917" cy="365125"/>
          </a:xfrm>
        </p:spPr>
        <p:txBody>
          <a:bodyPr/>
          <a:lstStyle>
            <a:lvl1pPr>
              <a:defRPr sz="1100"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fld id="{472BAD65-9C2C-2F47-8CFF-56575FDFF3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745753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eCube Upgra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35CE3880-3DDC-0F6B-A20C-BE3249A62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111" y="6470739"/>
            <a:ext cx="5609778" cy="365125"/>
          </a:xfrm>
          <a:prstGeom prst="rect">
            <a:avLst/>
          </a:prstGeom>
        </p:spPr>
        <p:txBody>
          <a:bodyPr/>
          <a:lstStyle>
            <a:lvl1pPr>
              <a:defRPr sz="1100"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r>
              <a:rPr lang="pt-BR" dirty="0"/>
              <a:t>SAC 2024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B35C027-EC9D-DC90-7788-90ACDC4AE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356" y="6457306"/>
            <a:ext cx="1177917" cy="365125"/>
          </a:xfrm>
        </p:spPr>
        <p:txBody>
          <a:bodyPr/>
          <a:lstStyle>
            <a:lvl1pPr>
              <a:defRPr sz="1100"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fld id="{472BAD65-9C2C-2F47-8CFF-56575FDFF3E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C5EC6B-B584-1300-6708-37F90B302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3808"/>
            <a:ext cx="8987444" cy="782031"/>
          </a:xfrm>
        </p:spPr>
        <p:txBody>
          <a:bodyPr>
            <a:normAutofit/>
          </a:bodyPr>
          <a:lstStyle>
            <a:lvl1pPr>
              <a:defRPr sz="3600"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41E1DEC-3162-509F-5B8C-3B0FCBD68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3782"/>
            <a:ext cx="10515600" cy="4820459"/>
          </a:xfrm>
        </p:spPr>
        <p:txBody>
          <a:bodyPr/>
          <a:lstStyle>
            <a:lvl1pPr>
              <a:defRPr b="0" i="0"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  <a:lvl2pPr>
              <a:defRPr b="0" i="0">
                <a:latin typeface="Arial" panose="020B0604020202020204" pitchFamily="34" charset="0"/>
                <a:ea typeface="Helvetica Neue Light" panose="02000403000000020004" pitchFamily="2" charset="0"/>
              </a:defRPr>
            </a:lvl2pPr>
            <a:lvl3pPr>
              <a:defRPr b="0" i="0">
                <a:latin typeface="Arial" panose="020B0604020202020204" pitchFamily="34" charset="0"/>
                <a:ea typeface="Helvetica Neue Light" panose="02000403000000020004" pitchFamily="2" charset="0"/>
              </a:defRPr>
            </a:lvl3pPr>
            <a:lvl4pPr>
              <a:defRPr b="0" i="0">
                <a:latin typeface="Arial" panose="020B0604020202020204" pitchFamily="34" charset="0"/>
                <a:ea typeface="Helvetica Neue Light" panose="02000403000000020004" pitchFamily="2" charset="0"/>
              </a:defRPr>
            </a:lvl4pPr>
            <a:lvl5pPr>
              <a:defRPr b="0" i="0">
                <a:latin typeface="Arial" panose="020B0604020202020204" pitchFamily="34" charset="0"/>
                <a:ea typeface="Helvetica Neue Light" panose="02000403000000020004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07385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ea typeface="ＭＳ Ｐゴシック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ea typeface="ＭＳ Ｐゴシック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69450-2694-3649-9D3A-A160FACE426E}" type="slidenum">
              <a:rPr lang="en-US">
                <a:latin typeface="Arial"/>
                <a:ea typeface="ＭＳ Ｐゴシック"/>
              </a:rPr>
              <a:pPr>
                <a:defRPr/>
              </a:pPr>
              <a:t>‹#›</a:t>
            </a:fld>
            <a:endParaRPr lang="en-US">
              <a:latin typeface="Arial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932456937"/>
      </p:ext>
    </p:extLst>
  </p:cSld>
  <p:clrMapOvr>
    <a:masterClrMapping/>
  </p:clrMapOvr>
  <p:transition spd="slow">
    <p:randomBar dir="vert"/>
  </p:transition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021100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842913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601505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657575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542837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683282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355095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30325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076499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828801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633089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44A856-D7FC-C244-816D-4FEA9B1A8B8E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815233970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9139C3-2570-B449-BAA2-E97D2E6ADE41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25630816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07E646-DFC0-F14C-B752-4CECD24F8029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292078387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5ACB02-D53E-0542-8BAA-B6ECD041F72D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968007587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7E0D77-C770-1F4B-BEBB-3CC987811147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251362915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F412C8-F66D-8547-9666-474B9E80ED7F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578464161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0DE968-9815-1D43-910D-5F6A5B197381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639503128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8612DB-1A96-ED48-8253-015A9943E8A5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746273133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AB44A0-8785-D349-8DA5-4F82BF6D54AA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809886523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4D0C1-458C-5C43-BC9B-2AFE98F7E068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968908000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8F9AC2-3A73-414A-BB3E-A9D8C5D91E83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038300948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1CA8B39F-5631-D648-99E5-6065F3D7701B}" type="slidenum">
              <a:rPr lang="en-US">
                <a:solidFill>
                  <a:srgbClr val="000000"/>
                </a:solidFill>
                <a:latin typeface="Arial"/>
              </a:rPr>
              <a:pPr/>
              <a:t>‹#›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1615660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479846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A41D2A-EA15-6140-9D1E-4C998EE7EFE7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079998698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8E5D1F-23E2-814F-A02C-BAD86298FE25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136750720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5E37AF-ACB6-534C-A584-6DA6C20DA2E9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122209897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A5BF08-3F63-494E-A6A5-F0A4B9A942FB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013727385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63F656-9DBC-9148-BDDE-33A7C5425240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193217328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48CEAB-1179-5B45-B4B1-6468BDB5650B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151092472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9F76D4-D383-E34B-AE0B-CBBF61CF8EB9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931524309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5C7DA7-F3C6-C041-94E1-6ABCE252C941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56147605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55EA87-7602-4E45-9C7D-2394CD60D31E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168322562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39B04-C40F-B442-A787-BAB344B0C44F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725271072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FE1E42-9D4C-D54F-9B94-CAE9850E196D}" type="slidenum">
              <a:rPr lang="en-US">
                <a:solidFill>
                  <a:srgbClr val="000000"/>
                </a:solidFill>
                <a:latin typeface="Times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85400610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191CB-E939-72C9-EAAD-D1CE177772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A9F5BA-9EE9-5005-529E-30DEFC0197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E7566-5A1E-AAB2-E769-C13084A3E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C169D-0031-D178-DA06-CCDE7A749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2B0F5-1C9B-F30D-AD9A-8B0E2879E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236539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811AC-BC30-DAF7-2911-0C42C1C55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E7D72-B79F-6BD2-B755-AA4087E22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0AA5B-E92F-D191-D4E0-B83F1151B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5F656-D1FA-BC86-F25B-F184DB267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CC616-5336-DA2F-CB9A-69FB4086C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764956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E1E99-4265-A5AD-3117-0970B4B88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83792A-A01F-55FD-EC04-0DE254DA82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F0B8A-B10A-AAED-0810-5980B4FB2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19C69-93CD-7769-28C8-71A26E238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94D3D-949B-2E94-3BB3-302DA46BA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173196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28A3A-3D94-F958-9AAA-33E8F2CF0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270EC-8B09-C7BC-9BF4-8AD6F82108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5CBD9-E28C-AF9F-1290-15D4613B1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A4AB60-D21C-69CD-5AD8-3CB0E3A04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C80DD3-A30C-9000-803C-8E0E56C6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59137-0085-7BE7-AA1A-90F5B021C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151652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2AC66-F315-34F3-035C-7D2E2C274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FB4080-C8BD-5584-24ED-D33682F587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842F9A-0C78-8880-3522-1AA4B15C85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329563-E6A6-E659-9884-2F294512D1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E05D91-D032-D1BB-28E3-1CB73EDCA7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72770A-C486-809E-E13F-AD96523CA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0666E4-601F-D542-1CE6-445964A55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00BF6D-68F6-1F0F-0492-3503C5E58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395018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9672-313E-4C02-C7CB-4B28124F5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77AAE6-FFB8-4B62-8490-8A23B7AC4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8A977E-745A-17F8-1EC9-449E79D28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8D4362-C448-34D4-A813-28732AAB1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512768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2B878-AB2C-3C60-9650-22DF090FC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893F6E-5E9F-F0BA-1499-C8D76CB51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DB58A1-0754-5B2C-32CD-99F2BB7CC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61873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B40FF-DC7B-440E-F76E-E70258E7F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A877D-A133-C4E5-D453-1AA56AFF6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90C241-174F-54FC-EF1F-9585C6F2DA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6D442-246E-013B-6AA3-AD6BB338E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D5E26-3B89-EB78-F039-FC569037A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B87378-186E-6985-BD35-AEAFF695E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434221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A1BAC-6F5C-F46F-8B1A-8D070226E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CA2B15-E71C-D17F-62E4-1DE1D7A47E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F68C05-2A80-F0B8-6489-8CE112C1DB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397D03-1196-EA7E-470F-B081D3749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9151D-FC54-5030-EA4A-1BCDF59EA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ECAB07-D9CD-193A-B80E-BF71CC59B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37167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D171B-5F45-B35B-B9C0-48D82DFC7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BD9D53-4EF4-F7BB-4D46-2567DA51D1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93F2A-7368-193B-2C6F-88849D15C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B4BF1-8C3A-E3A5-695D-DBDB14A5F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81B77-6FCF-88A4-6925-F7398112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77030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D8C5F0-05FA-EB96-17E9-F26FCF090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7941F9-FA42-918C-9E21-18462F370F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53D0C-71B2-0452-1522-18357A86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052FE4-4588-0B13-495A-2412B1C50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C649A-2E7C-971C-A6FC-FF4057E56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891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tif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slideLayout" Target="../slideLayouts/slideLayout57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3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4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112.xml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6.xml"/><Relationship Id="rId2" Type="http://schemas.openxmlformats.org/officeDocument/2006/relationships/slideLayout" Target="../slideLayouts/slideLayout115.xml"/><Relationship Id="rId1" Type="http://schemas.openxmlformats.org/officeDocument/2006/relationships/slideLayout" Target="../slideLayouts/slideLayout114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4.xml"/><Relationship Id="rId3" Type="http://schemas.openxmlformats.org/officeDocument/2006/relationships/slideLayout" Target="../slideLayouts/slideLayout119.xml"/><Relationship Id="rId7" Type="http://schemas.openxmlformats.org/officeDocument/2006/relationships/slideLayout" Target="../slideLayouts/slideLayout123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18.xml"/><Relationship Id="rId1" Type="http://schemas.openxmlformats.org/officeDocument/2006/relationships/slideLayout" Target="../slideLayouts/slideLayout117.xml"/><Relationship Id="rId6" Type="http://schemas.openxmlformats.org/officeDocument/2006/relationships/slideLayout" Target="../slideLayouts/slideLayout122.xml"/><Relationship Id="rId11" Type="http://schemas.openxmlformats.org/officeDocument/2006/relationships/slideLayout" Target="../slideLayouts/slideLayout127.xml"/><Relationship Id="rId5" Type="http://schemas.openxmlformats.org/officeDocument/2006/relationships/slideLayout" Target="../slideLayouts/slideLayout121.xml"/><Relationship Id="rId10" Type="http://schemas.openxmlformats.org/officeDocument/2006/relationships/slideLayout" Target="../slideLayouts/slideLayout126.xml"/><Relationship Id="rId4" Type="http://schemas.openxmlformats.org/officeDocument/2006/relationships/slideLayout" Target="../slideLayouts/slideLayout120.xml"/><Relationship Id="rId9" Type="http://schemas.openxmlformats.org/officeDocument/2006/relationships/slideLayout" Target="../slideLayouts/slideLayout125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5.xml"/><Relationship Id="rId3" Type="http://schemas.openxmlformats.org/officeDocument/2006/relationships/slideLayout" Target="../slideLayouts/slideLayout130.xml"/><Relationship Id="rId7" Type="http://schemas.openxmlformats.org/officeDocument/2006/relationships/slideLayout" Target="../slideLayouts/slideLayout134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29.xml"/><Relationship Id="rId1" Type="http://schemas.openxmlformats.org/officeDocument/2006/relationships/slideLayout" Target="../slideLayouts/slideLayout128.xml"/><Relationship Id="rId6" Type="http://schemas.openxmlformats.org/officeDocument/2006/relationships/slideLayout" Target="../slideLayouts/slideLayout133.xml"/><Relationship Id="rId11" Type="http://schemas.openxmlformats.org/officeDocument/2006/relationships/slideLayout" Target="../slideLayouts/slideLayout138.xml"/><Relationship Id="rId5" Type="http://schemas.openxmlformats.org/officeDocument/2006/relationships/slideLayout" Target="../slideLayouts/slideLayout132.xml"/><Relationship Id="rId10" Type="http://schemas.openxmlformats.org/officeDocument/2006/relationships/slideLayout" Target="../slideLayouts/slideLayout137.xml"/><Relationship Id="rId4" Type="http://schemas.openxmlformats.org/officeDocument/2006/relationships/slideLayout" Target="../slideLayouts/slideLayout131.xml"/><Relationship Id="rId9" Type="http://schemas.openxmlformats.org/officeDocument/2006/relationships/slideLayout" Target="../slideLayouts/slideLayout1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theme" Target="../theme/theme14.xml"/><Relationship Id="rId2" Type="http://schemas.openxmlformats.org/officeDocument/2006/relationships/slideLayout" Target="../slideLayouts/slideLayout140.xml"/><Relationship Id="rId1" Type="http://schemas.openxmlformats.org/officeDocument/2006/relationships/slideLayout" Target="../slideLayouts/slideLayout139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8.xml"/><Relationship Id="rId3" Type="http://schemas.openxmlformats.org/officeDocument/2006/relationships/slideLayout" Target="../slideLayouts/slideLayout143.xml"/><Relationship Id="rId7" Type="http://schemas.openxmlformats.org/officeDocument/2006/relationships/slideLayout" Target="../slideLayouts/slideLayout147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42.xml"/><Relationship Id="rId1" Type="http://schemas.openxmlformats.org/officeDocument/2006/relationships/slideLayout" Target="../slideLayouts/slideLayout141.xml"/><Relationship Id="rId6" Type="http://schemas.openxmlformats.org/officeDocument/2006/relationships/slideLayout" Target="../slideLayouts/slideLayout146.xml"/><Relationship Id="rId11" Type="http://schemas.openxmlformats.org/officeDocument/2006/relationships/slideLayout" Target="../slideLayouts/slideLayout151.xml"/><Relationship Id="rId5" Type="http://schemas.openxmlformats.org/officeDocument/2006/relationships/slideLayout" Target="../slideLayouts/slideLayout145.xml"/><Relationship Id="rId10" Type="http://schemas.openxmlformats.org/officeDocument/2006/relationships/slideLayout" Target="../slideLayouts/slideLayout150.xml"/><Relationship Id="rId4" Type="http://schemas.openxmlformats.org/officeDocument/2006/relationships/slideLayout" Target="../slideLayouts/slideLayout144.xml"/><Relationship Id="rId9" Type="http://schemas.openxmlformats.org/officeDocument/2006/relationships/slideLayout" Target="../slideLayouts/slideLayout149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9.xml"/><Relationship Id="rId3" Type="http://schemas.openxmlformats.org/officeDocument/2006/relationships/slideLayout" Target="../slideLayouts/slideLayout154.xml"/><Relationship Id="rId7" Type="http://schemas.openxmlformats.org/officeDocument/2006/relationships/slideLayout" Target="../slideLayouts/slideLayout158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53.xml"/><Relationship Id="rId1" Type="http://schemas.openxmlformats.org/officeDocument/2006/relationships/slideLayout" Target="../slideLayouts/slideLayout152.xml"/><Relationship Id="rId6" Type="http://schemas.openxmlformats.org/officeDocument/2006/relationships/slideLayout" Target="../slideLayouts/slideLayout157.xml"/><Relationship Id="rId11" Type="http://schemas.openxmlformats.org/officeDocument/2006/relationships/slideLayout" Target="../slideLayouts/slideLayout162.xml"/><Relationship Id="rId5" Type="http://schemas.openxmlformats.org/officeDocument/2006/relationships/slideLayout" Target="../slideLayouts/slideLayout156.xml"/><Relationship Id="rId10" Type="http://schemas.openxmlformats.org/officeDocument/2006/relationships/slideLayout" Target="../slideLayouts/slideLayout161.xml"/><Relationship Id="rId4" Type="http://schemas.openxmlformats.org/officeDocument/2006/relationships/slideLayout" Target="../slideLayouts/slideLayout155.xml"/><Relationship Id="rId9" Type="http://schemas.openxmlformats.org/officeDocument/2006/relationships/slideLayout" Target="../slideLayouts/slideLayout16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FF796-A087-B4C8-9AE8-82AC36644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EC5EC2-38F2-6117-2322-C19D5E3B7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E18BD-61E2-F15C-DA7C-DD3B8CA75B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5FE75C-32AB-424A-AE95-93F6EDB5CA29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F077D-A0B3-2B85-0B27-24403643A9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E73018-AA15-E788-79A4-97561DF4D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8DB53C-3FDE-AD4B-A956-FAD537CC3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417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1"/>
            <a:ext cx="9448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7" name="Picture 6" descr="glassyDOM_dec9.tif"/>
          <p:cNvPicPr>
            <a:picLocks noChangeAspect="1"/>
          </p:cNvPicPr>
          <p:nvPr/>
        </p:nvPicPr>
        <p:blipFill>
          <a:blip r:embed="rId13" cstate="print"/>
          <a:srcRect l="26122" r="37306"/>
          <a:stretch>
            <a:fillRect/>
          </a:stretch>
        </p:blipFill>
        <p:spPr>
          <a:xfrm>
            <a:off x="0" y="0"/>
            <a:ext cx="21336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25600" y="274638"/>
            <a:ext cx="995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898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400" kern="1200" baseline="0">
          <a:solidFill>
            <a:srgbClr val="29B5FF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 smtClean="0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295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4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56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3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342900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D520036B-1E10-BC4B-A95C-2D6B06DBFF0A}" type="datetimeFigureOut">
              <a:rPr lang="en-US"/>
              <a:pPr>
                <a:defRPr/>
              </a:pPr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342900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defTabSz="342900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4518C171-7963-1547-A15A-7E5CDA4D03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899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randomBar dir="vert"/>
  </p:transition>
  <p:txStyles>
    <p:titleStyle>
      <a:lvl1pPr algn="ctr" defTabSz="342900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3429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6858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0287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3716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257175" indent="-257175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57213" indent="-214313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8572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8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2001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15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5430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15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73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ＭＳ Ｐゴシック" pitchFamily="34" charset="-128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873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ＭＳ Ｐゴシック" pitchFamily="34" charset="-128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873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5892727B-B22F-6744-B886-A818C9D513A9}" type="slidenum">
              <a:rPr lang="en-US" smtClean="0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72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</p:sldLayoutIdLst>
  <p:transition spd="slow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4527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58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2058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205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3666AC4-BA7C-7044-BA09-D76930113EEF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772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64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b="0" i="0" kern="1200">
          <a:solidFill>
            <a:schemeClr val="tx1"/>
          </a:solidFill>
          <a:latin typeface="Arial Regular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0" i="0" kern="1200">
          <a:solidFill>
            <a:schemeClr val="tx1"/>
          </a:solidFill>
          <a:latin typeface="Arial Regular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0" i="0" kern="1200">
          <a:solidFill>
            <a:schemeClr val="tx1"/>
          </a:solidFill>
          <a:latin typeface="Arial Regular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0" i="0" kern="1200">
          <a:solidFill>
            <a:schemeClr val="tx1"/>
          </a:solidFill>
          <a:latin typeface="Arial Regular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0" i="0" kern="1200">
          <a:solidFill>
            <a:schemeClr val="tx1"/>
          </a:solidFill>
          <a:latin typeface="Arial Regular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0" i="0" kern="1200">
          <a:solidFill>
            <a:schemeClr val="tx1"/>
          </a:solidFill>
          <a:latin typeface="Arial Regular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DFD997-63CE-7F43-84FC-1CE3AB14BCCA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53505D-821D-FA40-A20F-D1CC7268B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551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18 Jun 2024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Joao Coelho - APC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7BCBA-4EEB-461D-A835-899ACC60E9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031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2AB5773-5AF4-6340-965F-466971386CD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3348"/>
          <a:stretch/>
        </p:blipFill>
        <p:spPr>
          <a:xfrm>
            <a:off x="11174082" y="5935065"/>
            <a:ext cx="820730" cy="842569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DBAB93-CEA7-4C4E-A891-7992B5643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7586"/>
            <a:ext cx="8896004" cy="698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210C9-B66D-4141-9CD5-8BAC0123E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072342"/>
            <a:ext cx="10515600" cy="51046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1641C-3BE3-E445-B54F-3027DB6879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534846" y="6487136"/>
            <a:ext cx="12634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fld id="{472BAD65-9C2C-2F47-8CFF-56575FDFF3E4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B93D5E2-13E4-A84D-A8BB-BF3DA0920913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rcRect/>
          <a:stretch/>
        </p:blipFill>
        <p:spPr>
          <a:xfrm>
            <a:off x="9902716" y="34073"/>
            <a:ext cx="2092096" cy="55208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0A117E9-6202-6840-BA14-B1303BB12F71}"/>
              </a:ext>
            </a:extLst>
          </p:cNvPr>
          <p:cNvSpPr/>
          <p:nvPr/>
        </p:nvSpPr>
        <p:spPr>
          <a:xfrm>
            <a:off x="838200" y="0"/>
            <a:ext cx="1519989" cy="1365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01C535D-3EFC-E447-8E20-5C48F86824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096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Helvetica Neue Light" panose="02000403000000020004" pitchFamily="2" charset="0"/>
              </a:defRPr>
            </a:lvl1pPr>
          </a:lstStyle>
          <a:p>
            <a:r>
              <a:rPr lang="en-US" dirty="0"/>
              <a:t>SAC 2024</a:t>
            </a:r>
          </a:p>
        </p:txBody>
      </p:sp>
    </p:spTree>
    <p:extLst>
      <p:ext uri="{BB962C8B-B14F-4D97-AF65-F5344CB8AC3E}">
        <p14:creationId xmlns:p14="http://schemas.microsoft.com/office/powerpoint/2010/main" val="916133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i="0" kern="1200">
          <a:solidFill>
            <a:schemeClr val="tx1"/>
          </a:solidFill>
          <a:latin typeface="Arial" panose="020B0604020202020204" pitchFamily="34" charset="0"/>
          <a:ea typeface="Helvetica Neue Light" panose="02000403000000020004" pitchFamily="2" charset="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b="0" i="0" kern="1200" spc="30" baseline="0">
          <a:solidFill>
            <a:schemeClr val="tx1"/>
          </a:solidFill>
          <a:latin typeface="Arial" panose="020B0604020202020204" pitchFamily="34" charset="0"/>
          <a:ea typeface="Helvetica Neue Light" panose="02000403000000020004" pitchFamily="2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spc="40" baseline="0">
          <a:solidFill>
            <a:schemeClr val="tx1"/>
          </a:solidFill>
          <a:latin typeface="Arial" panose="020B0604020202020204" pitchFamily="34" charset="0"/>
          <a:ea typeface="Helvetica Neue Light" panose="02000403000000020004" pitchFamily="2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spc="40" baseline="0">
          <a:solidFill>
            <a:schemeClr val="tx1"/>
          </a:solidFill>
          <a:latin typeface="Arial" panose="020B0604020202020204" pitchFamily="34" charset="0"/>
          <a:ea typeface="Helvetica Neue Light" panose="02000403000000020004" pitchFamily="2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spc="40" baseline="0">
          <a:solidFill>
            <a:schemeClr val="tx1"/>
          </a:solidFill>
          <a:latin typeface="Arial" panose="020B0604020202020204" pitchFamily="34" charset="0"/>
          <a:ea typeface="Helvetica Neue Light" panose="02000403000000020004" pitchFamily="2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spc="40" baseline="0">
          <a:solidFill>
            <a:schemeClr val="tx1"/>
          </a:solidFill>
          <a:latin typeface="Arial" panose="020B0604020202020204" pitchFamily="34" charset="0"/>
          <a:ea typeface="Helvetica Neue Light" panose="02000403000000020004" pitchFamily="2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77E8F-EA32-464F-A028-EA27EF5BB5F5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46082-791D-934C-9644-25901BF7A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494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5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515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515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 i="0">
                <a:effectLst/>
                <a:latin typeface="+mn-lt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515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i="0">
                <a:effectLst/>
                <a:latin typeface="+mn-lt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515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 i="0">
                <a:effectLst/>
                <a:latin typeface="+mn-lt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7948D94D-86FF-8E4D-9A0F-9B239E012906}" type="slidenum">
              <a:rPr lang="en-US" smtClean="0">
                <a:solidFill>
                  <a:srgbClr val="000000"/>
                </a:solidFill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91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BACCCA31-3880-F540-89B4-0B306062A363}" type="slidenum">
              <a:rPr lang="en-US" smtClean="0">
                <a:solidFill>
                  <a:srgbClr val="000000"/>
                </a:solidFill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37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7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97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97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 i="0">
                <a:effectLst/>
                <a:latin typeface="+mn-lt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97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i="0">
                <a:effectLst/>
                <a:latin typeface="+mn-lt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97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 i="0">
                <a:effectLst/>
                <a:latin typeface="+mn-lt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85C9C524-08B0-F848-A7C9-6B4AC1F1BA48}" type="slidenum">
              <a:rPr lang="en-US" smtClean="0">
                <a:solidFill>
                  <a:srgbClr val="000000"/>
                </a:solidFill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53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5E4B31-17FF-8556-7CB1-B54DC2CD6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92922-90AB-791D-A113-B866645829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688D8-DEAC-8528-4660-ABB2B884BA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C7545B-D695-B144-BE7C-66218DAC1CF0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5EF2C-4E40-EDB3-71E3-BCDD7CBE0F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B5F5B-BA97-A04F-7544-30EDFD546F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65861C-921C-0B46-956E-E8E574D50F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495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7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29.xml"/><Relationship Id="rId7" Type="http://schemas.openxmlformats.org/officeDocument/2006/relationships/image" Target="../media/image20.jpe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microsoft.com/office/2007/relationships/media" Target="../media/media1.mov"/><Relationship Id="rId7" Type="http://schemas.openxmlformats.org/officeDocument/2006/relationships/image" Target="../media/image2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oleObject" Target="../embeddings/oleObject2.bin"/><Relationship Id="rId5" Type="http://schemas.openxmlformats.org/officeDocument/2006/relationships/slideLayout" Target="../slideLayouts/slideLayout64.xml"/><Relationship Id="rId4" Type="http://schemas.openxmlformats.org/officeDocument/2006/relationships/video" Target="../media/media1.mov"/><Relationship Id="rId9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5.xml"/><Relationship Id="rId5" Type="http://schemas.openxmlformats.org/officeDocument/2006/relationships/image" Target="../media/image30.png"/><Relationship Id="rId4" Type="http://schemas.openxmlformats.org/officeDocument/2006/relationships/image" Target="../media/image29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4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3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4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140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4.bin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4.jpeg"/><Relationship Id="rId11" Type="http://schemas.openxmlformats.org/officeDocument/2006/relationships/image" Target="../media/image47.wmf"/><Relationship Id="rId5" Type="http://schemas.openxmlformats.org/officeDocument/2006/relationships/image" Target="../media/image43.png"/><Relationship Id="rId10" Type="http://schemas.openxmlformats.org/officeDocument/2006/relationships/oleObject" Target="../embeddings/oleObject5.bin"/><Relationship Id="rId4" Type="http://schemas.openxmlformats.org/officeDocument/2006/relationships/image" Target="../media/image25.png"/><Relationship Id="rId9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4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arxiv.org/abs/2308.00105" TargetMode="External"/><Relationship Id="rId5" Type="http://schemas.openxmlformats.org/officeDocument/2006/relationships/image" Target="../media/image43.png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47.xml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5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5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9.png"/><Relationship Id="rId5" Type="http://schemas.openxmlformats.org/officeDocument/2006/relationships/image" Target="../media/image21.png"/><Relationship Id="rId4" Type="http://schemas.openxmlformats.org/officeDocument/2006/relationships/image" Target="../media/image1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7.xml"/><Relationship Id="rId5" Type="http://schemas.openxmlformats.org/officeDocument/2006/relationships/image" Target="../media/image29.emf"/><Relationship Id="rId4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16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B0363E-BCEF-1774-A76C-6056D4620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8417" y="-574039"/>
            <a:ext cx="12862558" cy="85750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DE32E3-E239-5F07-E8AF-E0446A2F9D2B}"/>
              </a:ext>
            </a:extLst>
          </p:cNvPr>
          <p:cNvSpPr txBox="1"/>
          <p:nvPr/>
        </p:nvSpPr>
        <p:spPr>
          <a:xfrm>
            <a:off x="286374" y="186044"/>
            <a:ext cx="63786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Pheno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from Madison to Pittsburgh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Francis Halzen</a:t>
            </a:r>
          </a:p>
        </p:txBody>
      </p:sp>
    </p:spTree>
    <p:extLst>
      <p:ext uri="{BB962C8B-B14F-4D97-AF65-F5344CB8AC3E}">
        <p14:creationId xmlns:p14="http://schemas.microsoft.com/office/powerpoint/2010/main" val="2518432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D2806B-CB34-D79A-9FDC-3311968D8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3266" y="769957"/>
            <a:ext cx="4878734" cy="50572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1C1370F-42CA-5D98-82FE-143BCA8837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772400" cy="2196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60DBA1-95ED-5888-9765-0262914B2D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982136"/>
            <a:ext cx="7772400" cy="18758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4017CA-9FEE-42A7-8FB4-5F5318267395}"/>
              </a:ext>
            </a:extLst>
          </p:cNvPr>
          <p:cNvSpPr txBox="1"/>
          <p:nvPr/>
        </p:nvSpPr>
        <p:spPr>
          <a:xfrm>
            <a:off x="113122" y="2318993"/>
            <a:ext cx="2605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[Han, Lykken and Zhang]</a:t>
            </a:r>
          </a:p>
        </p:txBody>
      </p:sp>
    </p:spTree>
    <p:extLst>
      <p:ext uri="{BB962C8B-B14F-4D97-AF65-F5344CB8AC3E}">
        <p14:creationId xmlns:p14="http://schemas.microsoft.com/office/powerpoint/2010/main" val="19214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95CD65-5DFF-8BD1-51FB-0E2DABFE8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0394" y="0"/>
            <a:ext cx="4992775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41C128-4B2A-28E5-D349-A837C8F672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348" y="0"/>
            <a:ext cx="55916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158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0660AA-0818-DB36-032C-D426780CB248}"/>
              </a:ext>
            </a:extLst>
          </p:cNvPr>
          <p:cNvSpPr txBox="1"/>
          <p:nvPr/>
        </p:nvSpPr>
        <p:spPr>
          <a:xfrm>
            <a:off x="376381" y="1437365"/>
            <a:ext cx="11695894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move the Planck scale to 1 TeV and you solve the hierarchy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gravity isn't weak; it just "leaks" into extra dimensions that are curled up at small scales of size R and only</a:t>
            </a:r>
          </a:p>
          <a:p>
            <a:r>
              <a:rPr lang="en-US" dirty="0"/>
              <a:t>      become apparent at 1 TeV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extra dimensions appear to us in 4D as a series of states with increasing mass, known as a Kaluza-Klein tower;</a:t>
            </a:r>
          </a:p>
          <a:p>
            <a:r>
              <a:rPr lang="en-US" dirty="0"/>
              <a:t>      these are just the fundamental and excited states in the extra dimension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At high energies, the neutrino can transition into these higher-mass KK states. Because there are so many</a:t>
            </a:r>
          </a:p>
          <a:p>
            <a:r>
              <a:rPr lang="en-US" dirty="0"/>
              <a:t>     available states to transition into, the total cross section increases suddenly, even though the basic cross</a:t>
            </a:r>
          </a:p>
          <a:p>
            <a:r>
              <a:rPr lang="en-US" dirty="0"/>
              <a:t>     section remains weak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If sufficient energy is deposit in the limited volume R, the space collapses to a (micro) black hole</a:t>
            </a:r>
          </a:p>
          <a:p>
            <a:r>
              <a:rPr lang="en-US" dirty="0"/>
              <a:t>    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94EA71-3F50-810A-4814-93594BED2E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8950" y="5326436"/>
            <a:ext cx="3594100" cy="11684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E7777E-ED2E-5B97-8B3D-73F340930C0E}"/>
              </a:ext>
            </a:extLst>
          </p:cNvPr>
          <p:cNvSpPr txBox="1"/>
          <p:nvPr/>
        </p:nvSpPr>
        <p:spPr>
          <a:xfrm>
            <a:off x="646612" y="363164"/>
            <a:ext cx="8528650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Physics with Tao: Large Extra Dimensions or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					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non 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vero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 ben trovato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C5A856-A9FA-4C79-22AC-DF33D51F4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5262" y="-3891"/>
            <a:ext cx="3016738" cy="164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239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4482E3-49A9-88C0-8743-1AC713F36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3188" y="187557"/>
            <a:ext cx="8545623" cy="648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373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301968-1E15-019E-8AC6-2BE619382A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768" y="0"/>
            <a:ext cx="70304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415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13"/>
          <a:stretch/>
        </p:blipFill>
        <p:spPr bwMode="auto">
          <a:xfrm>
            <a:off x="3057628" y="648130"/>
            <a:ext cx="8205257" cy="5743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タイトル 3"/>
          <p:cNvSpPr>
            <a:spLocks noGrp="1"/>
          </p:cNvSpPr>
          <p:nvPr>
            <p:ph type="title"/>
          </p:nvPr>
        </p:nvSpPr>
        <p:spPr>
          <a:xfrm>
            <a:off x="-46162" y="-168642"/>
            <a:ext cx="4572441" cy="1161419"/>
          </a:xfrm>
        </p:spPr>
        <p:txBody>
          <a:bodyPr>
            <a:normAutofit/>
          </a:bodyPr>
          <a:lstStyle/>
          <a:p>
            <a:pPr algn="ctr"/>
            <a:r>
              <a:rPr kumimoji="1" lang="en-US" altLang="ja-JP" sz="2800" dirty="0" err="1">
                <a:solidFill>
                  <a:schemeClr val="bg1"/>
                </a:solidFill>
              </a:rPr>
              <a:t>IceCube</a:t>
            </a:r>
            <a:r>
              <a:rPr kumimoji="1" lang="en-US" altLang="ja-JP" sz="2800" dirty="0">
                <a:solidFill>
                  <a:schemeClr val="bg1"/>
                </a:solidFill>
              </a:rPr>
              <a:t>: a BSM Machine</a:t>
            </a:r>
            <a:endParaRPr kumimoji="1" lang="ja-JP" altLang="en-US" sz="2800" dirty="0">
              <a:solidFill>
                <a:schemeClr val="bg1"/>
              </a:solidFill>
            </a:endParaRPr>
          </a:p>
        </p:txBody>
      </p:sp>
      <p:cxnSp>
        <p:nvCxnSpPr>
          <p:cNvPr id="7" name="直線矢印コネクタ 6"/>
          <p:cNvCxnSpPr>
            <a:cxnSpLocks/>
            <a:stCxn id="5" idx="1"/>
          </p:cNvCxnSpPr>
          <p:nvPr/>
        </p:nvCxnSpPr>
        <p:spPr>
          <a:xfrm>
            <a:off x="3057628" y="3519970"/>
            <a:ext cx="2023955" cy="1570288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9239954" y="5698177"/>
            <a:ext cx="26677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5160 10-inch PMs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1 km</a:t>
            </a:r>
            <a:r>
              <a:rPr kumimoji="1" lang="en-US" sz="24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 </a:t>
            </a:r>
            <a:r>
              <a:rPr kumimoji="1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 ice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125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146" name="Picture 3" descr="7-DOM-field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343" y="-47137"/>
            <a:ext cx="7431852" cy="6952273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3BEE5E-4A20-824D-4F73-9879933603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106311"/>
            <a:ext cx="3196326" cy="2744489"/>
          </a:xfrm>
          <a:prstGeom prst="rect">
            <a:avLst/>
          </a:prstGeom>
        </p:spPr>
      </p:pic>
      <p:graphicFrame>
        <p:nvGraphicFramePr>
          <p:cNvPr id="4" name="Object 12">
            <a:extLst>
              <a:ext uri="{FF2B5EF4-FFF2-40B4-BE49-F238E27FC236}">
                <a16:creationId xmlns:a16="http://schemas.microsoft.com/office/drawing/2014/main" id="{3E4FE4FC-2ACD-C6E6-C80D-BCA6C654F3D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47918" y="1742536"/>
          <a:ext cx="3273425" cy="2455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12215873" imgH="9168254" progId="">
                  <p:embed/>
                </p:oleObj>
              </mc:Choice>
              <mc:Fallback>
                <p:oleObj r:id="rId5" imgW="12215873" imgH="9168254" progId="">
                  <p:embed/>
                  <p:pic>
                    <p:nvPicPr>
                      <p:cNvPr id="4" name="Object 12">
                        <a:extLst>
                          <a:ext uri="{FF2B5EF4-FFF2-40B4-BE49-F238E27FC236}">
                            <a16:creationId xmlns:a16="http://schemas.microsoft.com/office/drawing/2014/main" id="{3E4FE4FC-2ACD-C6E6-C80D-BCA6C654F3D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47918" y="1742536"/>
                        <a:ext cx="3273425" cy="2455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7439DD62-C21A-3947-93CF-78B459D4AB87}"/>
              </a:ext>
            </a:extLst>
          </p:cNvPr>
          <p:cNvSpPr txBox="1"/>
          <p:nvPr/>
        </p:nvSpPr>
        <p:spPr>
          <a:xfrm>
            <a:off x="424881" y="0"/>
            <a:ext cx="326243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IceCube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5160 10-inch photomultipliers,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60 per string on 86 strings,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instrument one km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of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Antarctic ice between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1.4 and 2.4 km depth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as a Cherenkov detector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8118451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99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295B0C-97B3-BB6A-D834-52849B9CE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High_energy_Kloppo.mov">
            <a:hlinkClick r:id="" action="ppaction://media"/>
            <a:extLst>
              <a:ext uri="{FF2B5EF4-FFF2-40B4-BE49-F238E27FC236}">
                <a16:creationId xmlns:a16="http://schemas.microsoft.com/office/drawing/2014/main" id="{DA2582A5-EF88-039F-9B40-59EE042608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2479" y="0"/>
            <a:ext cx="12191999" cy="6857999"/>
          </a:xfrm>
          <a:prstGeom prst="rect">
            <a:avLst/>
          </a:prstGeom>
          <a:ln>
            <a:noFill/>
          </a:ln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9BF0E41-3F7D-352C-7CE6-F5EA306B2DE0}"/>
              </a:ext>
            </a:extLst>
          </p:cNvPr>
          <p:cNvCxnSpPr>
            <a:cxnSpLocks/>
          </p:cNvCxnSpPr>
          <p:nvPr/>
        </p:nvCxnSpPr>
        <p:spPr>
          <a:xfrm>
            <a:off x="9332814" y="4936142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6D95D537-61D3-8E9F-51FB-0474938880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479" y="1562136"/>
            <a:ext cx="3234970" cy="345943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97649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D7564C5-3C22-004C-C943-2DCCDBCE4E2D}"/>
              </a:ext>
            </a:extLst>
          </p:cNvPr>
          <p:cNvSpPr txBox="1"/>
          <p:nvPr/>
        </p:nvSpPr>
        <p:spPr>
          <a:xfrm>
            <a:off x="68354" y="266767"/>
            <a:ext cx="4384376" cy="156966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 km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 Antarctic ice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instrumented with 5160 PMT (10inch) below 1450m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" name="Picture 4" descr="lighted dom string.jpeg">
            <a:extLst>
              <a:ext uri="{FF2B5EF4-FFF2-40B4-BE49-F238E27FC236}">
                <a16:creationId xmlns:a16="http://schemas.microsoft.com/office/drawing/2014/main" id="{09B5A254-5D90-69EF-FFD3-DCF4B9AB39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10639814" y="-620134"/>
            <a:ext cx="1335186" cy="4913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B93CCFE-88E1-AB44-A53A-4388069F2AEC}"/>
              </a:ext>
            </a:extLst>
          </p:cNvPr>
          <p:cNvCxnSpPr>
            <a:cxnSpLocks/>
          </p:cNvCxnSpPr>
          <p:nvPr/>
        </p:nvCxnSpPr>
        <p:spPr>
          <a:xfrm flipH="1">
            <a:off x="9227268" y="1562136"/>
            <a:ext cx="1412546" cy="44158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FE193269-AD05-7CEE-003B-FFF3624A2A1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65622" y="5080384"/>
            <a:ext cx="2155931" cy="1510849"/>
          </a:xfrm>
          <a:prstGeom prst="rect">
            <a:avLst/>
          </a:prstGeom>
          <a:effectLst>
            <a:softEdge rad="20793"/>
          </a:effectLst>
        </p:spPr>
      </p:pic>
    </p:spTree>
    <p:extLst>
      <p:ext uri="{BB962C8B-B14F-4D97-AF65-F5344CB8AC3E}">
        <p14:creationId xmlns:p14="http://schemas.microsoft.com/office/powerpoint/2010/main" val="330164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99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092E53-77A6-8C5C-C1A9-9468919CA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6B4735FE-F209-3578-13B6-6E03BC359A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074" y="-53291"/>
            <a:ext cx="9277667" cy="696458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FB04EBC-2E0D-EB72-1A9A-EFEB37D9667E}"/>
              </a:ext>
            </a:extLst>
          </p:cNvPr>
          <p:cNvCxnSpPr>
            <a:cxnSpLocks/>
          </p:cNvCxnSpPr>
          <p:nvPr/>
        </p:nvCxnSpPr>
        <p:spPr>
          <a:xfrm flipH="1" flipV="1">
            <a:off x="4234833" y="3609996"/>
            <a:ext cx="4592085" cy="1008792"/>
          </a:xfrm>
          <a:prstGeom prst="straightConnector1">
            <a:avLst/>
          </a:prstGeom>
          <a:ln>
            <a:solidFill>
              <a:schemeClr val="bg1">
                <a:lumMod val="40000"/>
                <a:lumOff val="60000"/>
              </a:schemeClr>
            </a:solidFill>
            <a:tailEnd type="triangle"/>
          </a:ln>
          <a:effectLst>
            <a:outerShdw blurRad="40000" dist="20000" dir="5400000" rotWithShape="0">
              <a:schemeClr val="bg1">
                <a:lumMod val="60000"/>
                <a:lumOff val="40000"/>
                <a:alpha val="84000"/>
              </a:scheme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716801-C3E8-76FB-4AFC-B734E46BAEC0}"/>
              </a:ext>
            </a:extLst>
          </p:cNvPr>
          <p:cNvCxnSpPr>
            <a:cxnSpLocks/>
          </p:cNvCxnSpPr>
          <p:nvPr/>
        </p:nvCxnSpPr>
        <p:spPr>
          <a:xfrm>
            <a:off x="9332814" y="4936142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FB780CC-929B-9050-CF98-196408C09E23}"/>
              </a:ext>
            </a:extLst>
          </p:cNvPr>
          <p:cNvCxnSpPr>
            <a:cxnSpLocks/>
          </p:cNvCxnSpPr>
          <p:nvPr/>
        </p:nvCxnSpPr>
        <p:spPr>
          <a:xfrm flipH="1" flipV="1">
            <a:off x="8690833" y="4596879"/>
            <a:ext cx="3501167" cy="754960"/>
          </a:xfrm>
          <a:prstGeom prst="straightConnector1">
            <a:avLst/>
          </a:prstGeom>
          <a:ln w="38100">
            <a:solidFill>
              <a:schemeClr val="accent1"/>
            </a:solidFill>
            <a:prstDash val="sysDot"/>
            <a:headEnd type="diamond" w="med" len="med"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Freeform 3">
            <a:extLst>
              <a:ext uri="{FF2B5EF4-FFF2-40B4-BE49-F238E27FC236}">
                <a16:creationId xmlns:a16="http://schemas.microsoft.com/office/drawing/2014/main" id="{964D04E9-77CA-C6C7-832F-1A15D1EAF32D}"/>
              </a:ext>
            </a:extLst>
          </p:cNvPr>
          <p:cNvSpPr>
            <a:spLocks/>
          </p:cNvSpPr>
          <p:nvPr/>
        </p:nvSpPr>
        <p:spPr bwMode="auto">
          <a:xfrm rot="-764698">
            <a:off x="7942754" y="4348813"/>
            <a:ext cx="748403" cy="341499"/>
          </a:xfrm>
          <a:custGeom>
            <a:avLst/>
            <a:gdLst>
              <a:gd name="T0" fmla="*/ 2147483647 w 912"/>
              <a:gd name="T1" fmla="*/ 2147483647 h 912"/>
              <a:gd name="T2" fmla="*/ 2147483647 w 912"/>
              <a:gd name="T3" fmla="*/ 2147483647 h 912"/>
              <a:gd name="T4" fmla="*/ 2147483647 w 912"/>
              <a:gd name="T5" fmla="*/ 2147483647 h 912"/>
              <a:gd name="T6" fmla="*/ 0 w 912"/>
              <a:gd name="T7" fmla="*/ 2147483647 h 912"/>
              <a:gd name="T8" fmla="*/ 2147483647 w 912"/>
              <a:gd name="T9" fmla="*/ 2147483647 h 912"/>
              <a:gd name="T10" fmla="*/ 2147483647 w 912"/>
              <a:gd name="T11" fmla="*/ 0 h 912"/>
              <a:gd name="T12" fmla="*/ 2147483647 w 912"/>
              <a:gd name="T13" fmla="*/ 2147483647 h 912"/>
              <a:gd name="T14" fmla="*/ 2147483647 w 912"/>
              <a:gd name="T15" fmla="*/ 2147483647 h 912"/>
              <a:gd name="T16" fmla="*/ 2147483647 w 912"/>
              <a:gd name="T17" fmla="*/ 2147483647 h 91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12"/>
              <a:gd name="T28" fmla="*/ 0 h 912"/>
              <a:gd name="T29" fmla="*/ 912 w 912"/>
              <a:gd name="T30" fmla="*/ 912 h 912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12" h="912">
                <a:moveTo>
                  <a:pt x="912" y="912"/>
                </a:moveTo>
                <a:lnTo>
                  <a:pt x="96" y="528"/>
                </a:lnTo>
                <a:lnTo>
                  <a:pt x="624" y="672"/>
                </a:lnTo>
                <a:lnTo>
                  <a:pt x="0" y="96"/>
                </a:lnTo>
                <a:lnTo>
                  <a:pt x="672" y="624"/>
                </a:lnTo>
                <a:lnTo>
                  <a:pt x="288" y="0"/>
                </a:lnTo>
                <a:lnTo>
                  <a:pt x="720" y="624"/>
                </a:lnTo>
                <a:lnTo>
                  <a:pt x="624" y="192"/>
                </a:lnTo>
                <a:lnTo>
                  <a:pt x="912" y="912"/>
                </a:lnTo>
                <a:close/>
              </a:path>
            </a:pathLst>
          </a:custGeom>
          <a:solidFill>
            <a:schemeClr val="bg1">
              <a:lumMod val="60000"/>
              <a:lumOff val="40000"/>
            </a:schemeClr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B5F828-889C-81C4-0216-26E7A76A77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4369" y="2394466"/>
            <a:ext cx="3233976" cy="1651391"/>
          </a:xfrm>
          <a:prstGeom prst="rect">
            <a:avLst/>
          </a:prstGeom>
          <a:effectLst>
            <a:softEdge rad="53039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B015FC-6863-8517-CD0B-ED3E1A838CFC}"/>
              </a:ext>
            </a:extLst>
          </p:cNvPr>
          <p:cNvSpPr txBox="1"/>
          <p:nvPr/>
        </p:nvSpPr>
        <p:spPr>
          <a:xfrm>
            <a:off x="10216964" y="5094301"/>
            <a:ext cx="646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ymbol" pitchFamily="2" charset="2"/>
                <a:ea typeface="+mn-ea"/>
                <a:cs typeface="Arial" panose="020B0604020202020204" pitchFamily="34" charset="0"/>
              </a:rPr>
              <a:t>n</a:t>
            </a:r>
            <a:r>
              <a:rPr kumimoji="0" lang="en-US" sz="28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ymbol" pitchFamily="2" charset="2"/>
                <a:ea typeface="+mn-ea"/>
                <a:cs typeface="Arial" panose="020B0604020202020204" pitchFamily="34" charset="0"/>
              </a:rPr>
              <a:t>m</a:t>
            </a:r>
            <a:endParaRPr kumimoji="0" lang="en-US" sz="2400" b="0" i="0" u="none" strike="noStrike" kern="120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ymbol" pitchFamily="2" charset="2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0EF2C3-30BB-C5C3-33B6-11515FFA30A0}"/>
              </a:ext>
            </a:extLst>
          </p:cNvPr>
          <p:cNvSpPr txBox="1"/>
          <p:nvPr/>
        </p:nvSpPr>
        <p:spPr>
          <a:xfrm>
            <a:off x="7782991" y="4594750"/>
            <a:ext cx="60976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ymbol" pitchFamily="2" charset="2"/>
                <a:ea typeface="+mn-ea"/>
                <a:cs typeface="Arial" panose="020B0604020202020204" pitchFamily="34" charset="0"/>
              </a:rPr>
              <a:t>m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5C6AAE-28F2-FA3C-641D-16AB283E28E3}"/>
              </a:ext>
            </a:extLst>
          </p:cNvPr>
          <p:cNvSpPr txBox="1"/>
          <p:nvPr/>
        </p:nvSpPr>
        <p:spPr>
          <a:xfrm>
            <a:off x="147427" y="135731"/>
            <a:ext cx="4018328" cy="535531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Look through the Earth: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upgoing muon  11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 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below surface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produced by 8,700 TeV neutrino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2,600 TeV deposited energy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atmospheric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reconstructed &lt; 0.3 degree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astronomy</a:t>
            </a:r>
          </a:p>
        </p:txBody>
      </p:sp>
    </p:spTree>
    <p:extLst>
      <p:ext uri="{BB962C8B-B14F-4D97-AF65-F5344CB8AC3E}">
        <p14:creationId xmlns:p14="http://schemas.microsoft.com/office/powerpoint/2010/main" val="1550883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D1A35D-DB9A-A6A9-ABB3-B3A2E2685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0msec_w_noise.mp4">
            <a:hlinkClick r:id="" action="ppaction://media"/>
            <a:extLst>
              <a:ext uri="{FF2B5EF4-FFF2-40B4-BE49-F238E27FC236}">
                <a16:creationId xmlns:a16="http://schemas.microsoft.com/office/drawing/2014/main" id="{177C20D6-1C9E-CFED-DBB9-94F1C819395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319133" y="0"/>
            <a:ext cx="9061450" cy="6858000"/>
          </a:xfrm>
          <a:prstGeom prst="rect">
            <a:avLst/>
          </a:prstGeom>
          <a:effectLst>
            <a:softEdge rad="227628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056592-4913-1493-23B9-B8C7B68EDD88}"/>
              </a:ext>
            </a:extLst>
          </p:cNvPr>
          <p:cNvSpPr txBox="1"/>
          <p:nvPr/>
        </p:nvSpPr>
        <p:spPr>
          <a:xfrm>
            <a:off x="7914841" y="930687"/>
            <a:ext cx="6167596" cy="4667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10 msec movie of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IceCube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taking data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muons detected per year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cosmic ray muons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ymbol" charset="0"/>
                <a:ea typeface="+mn-ea"/>
                <a:cs typeface="+mn-cs"/>
              </a:rPr>
              <a:t>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/>
                <a:ea typeface="+mn-ea"/>
                <a:cs typeface="+mn-cs"/>
                <a:sym typeface="Wingdings" charset="0"/>
              </a:rPr>
              <a:t>   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~ 10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11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30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Wingdings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 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(3000 per second)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30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Wingdings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30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/>
              <a:ea typeface="+mn-ea"/>
              <a:cs typeface="+mn-cs"/>
              <a:sym typeface="Wingdings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atmospheric neutrinos ~ 10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5</a:t>
            </a:r>
            <a:endParaRPr kumimoji="0" lang="en-US" sz="2000" b="0" i="0" u="none" strike="noStrike" kern="1200" cap="none" spc="0" normalizeH="0" baseline="30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Wingdings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  (1 every 5 minutes)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/>
              <a:ea typeface="+mn-ea"/>
              <a:cs typeface="+mn-cs"/>
              <a:sym typeface="Wingdings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cosmic neutrinos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charset="0"/>
              </a:rPr>
              <a:t>            ~ 200</a:t>
            </a:r>
          </a:p>
        </p:txBody>
      </p:sp>
    </p:spTree>
    <p:extLst>
      <p:ext uri="{BB962C8B-B14F-4D97-AF65-F5344CB8AC3E}">
        <p14:creationId xmlns:p14="http://schemas.microsoft.com/office/powerpoint/2010/main" val="264221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-95147" y="-1176727"/>
          <a:ext cx="12530138" cy="93997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2215873" imgH="9168254" progId="">
                  <p:embed/>
                </p:oleObj>
              </mc:Choice>
              <mc:Fallback>
                <p:oleObj r:id="rId6" imgW="12215873" imgH="9168254" progId="">
                  <p:embed/>
                  <p:pic>
                    <p:nvPicPr>
                      <p:cNvPr id="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95147" y="-1176727"/>
                        <a:ext cx="12530138" cy="93997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982665" y="5307944"/>
            <a:ext cx="37257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superior total energy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measurement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to 10%, all flavors, all sky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65783" y="0"/>
            <a:ext cx="29594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neutrinos interacting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inside the detector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723059" y="5385696"/>
            <a:ext cx="5021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superior angular resolution &lt; 0.3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including systematics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665053-EAFB-474C-8B00-97315A21DE2B}"/>
              </a:ext>
            </a:extLst>
          </p:cNvPr>
          <p:cNvSpPr txBox="1"/>
          <p:nvPr/>
        </p:nvSpPr>
        <p:spPr>
          <a:xfrm>
            <a:off x="7580503" y="-23016"/>
            <a:ext cx="28536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muon neutrinos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filtered by the Earth</a:t>
            </a:r>
          </a:p>
        </p:txBody>
      </p:sp>
      <p:pic>
        <p:nvPicPr>
          <p:cNvPr id="2" name="gal_HEevents_Event_22" descr="gal_HEevents_Event_22">
            <a:hlinkClick r:id="" action="ppaction://media"/>
            <a:extLst>
              <a:ext uri="{FF2B5EF4-FFF2-40B4-BE49-F238E27FC236}">
                <a16:creationId xmlns:a16="http://schemas.microsoft.com/office/drawing/2014/main" id="{E3B2E805-A408-DA42-A45B-572C7CAD6C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>
            <a:lum bright="-16000"/>
          </a:blip>
          <a:srcRect/>
          <a:stretch>
            <a:fillRect/>
          </a:stretch>
        </p:blipFill>
        <p:spPr>
          <a:xfrm>
            <a:off x="-95147" y="1074709"/>
            <a:ext cx="6954524" cy="388294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0" name="High_energy_Kloppo.mov">
            <a:hlinkClick r:id="" action="ppaction://media"/>
            <a:extLst>
              <a:ext uri="{FF2B5EF4-FFF2-40B4-BE49-F238E27FC236}">
                <a16:creationId xmlns:a16="http://schemas.microsoft.com/office/drawing/2014/main" id="{46B5E602-35CC-D943-9C23-A6712E2E16F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68112" y="1074708"/>
            <a:ext cx="6903444" cy="3883187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FB9945-E933-E518-F0E9-BA3B8C7A38E3}"/>
              </a:ext>
            </a:extLst>
          </p:cNvPr>
          <p:cNvSpPr txBox="1"/>
          <p:nvPr/>
        </p:nvSpPr>
        <p:spPr>
          <a:xfrm>
            <a:off x="6374296" y="2011562"/>
            <a:ext cx="1311964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45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13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65463" y="133825"/>
            <a:ext cx="7661072" cy="52322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Glashow resonance event with energy 6.3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PeV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AD00DB-3AE0-6743-B05F-6E93780877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75" y="2238993"/>
            <a:ext cx="5615528" cy="46190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31ED31-BC9E-574F-90E9-DBB2ADA04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30" y="1081733"/>
            <a:ext cx="3928365" cy="236429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22DDA95-C954-474D-A38C-82825D907BB7}"/>
              </a:ext>
            </a:extLst>
          </p:cNvPr>
          <p:cNvSpPr/>
          <p:nvPr/>
        </p:nvSpPr>
        <p:spPr>
          <a:xfrm flipH="1">
            <a:off x="4214815" y="1028703"/>
            <a:ext cx="663257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718392C-2361-DF44-BBCD-89FC638B22A4}"/>
              </a:ext>
            </a:extLst>
          </p:cNvPr>
          <p:cNvSpPr/>
          <p:nvPr/>
        </p:nvSpPr>
        <p:spPr>
          <a:xfrm>
            <a:off x="4197388" y="2765387"/>
            <a:ext cx="396262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40F504-29EB-A440-AF0B-310C398FF2D3}"/>
              </a:ext>
            </a:extLst>
          </p:cNvPr>
          <p:cNvSpPr txBox="1"/>
          <p:nvPr/>
        </p:nvSpPr>
        <p:spPr>
          <a:xfrm flipH="1">
            <a:off x="4254866" y="2523569"/>
            <a:ext cx="704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_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0ADF0F-8A29-7247-A7E7-0B80BCE4572A}"/>
              </a:ext>
            </a:extLst>
          </p:cNvPr>
          <p:cNvSpPr txBox="1"/>
          <p:nvPr/>
        </p:nvSpPr>
        <p:spPr>
          <a:xfrm>
            <a:off x="6481761" y="1028703"/>
            <a:ext cx="4760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resonant production of a weak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intermediate boson by an anti-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electron neutrino interacting with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atomic electron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C7B7D4-1C24-38D3-1ABD-085C302119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7760" y="4444629"/>
            <a:ext cx="3451703" cy="11247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E45174E-2B97-16F4-54E7-BB2CE661AF2D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628" y="1090702"/>
            <a:ext cx="4815207" cy="2875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366560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E8E3AC-430A-65E7-02C9-CE70D1A134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758479"/>
            <a:ext cx="9144000" cy="53410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426C35-E337-1564-CAB4-33C5060C3653}"/>
              </a:ext>
            </a:extLst>
          </p:cNvPr>
          <p:cNvSpPr txBox="1"/>
          <p:nvPr/>
        </p:nvSpPr>
        <p:spPr>
          <a:xfrm>
            <a:off x="1775669" y="100669"/>
            <a:ext cx="3422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IceCube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DeepCore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475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C57F19-A217-1856-3E9D-90D4068A0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9964" y="156716"/>
            <a:ext cx="6002036" cy="43660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CB8D57-5CA7-6FF5-705E-26CC8EB922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3574" y="4560063"/>
            <a:ext cx="5517903" cy="21412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88B89E-CC4A-36D5-8322-A0B1AC5C3A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191993" y="2806752"/>
            <a:ext cx="8637540" cy="4035789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669BFAA-2B38-3FF8-6F74-41DE280A2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074" y="1401306"/>
            <a:ext cx="5461890" cy="1418509"/>
          </a:xfrm>
        </p:spPr>
        <p:txBody>
          <a:bodyPr>
            <a:normAutofit fontScale="70000" lnSpcReduction="20000"/>
          </a:bodyPr>
          <a:lstStyle/>
          <a:p>
            <a:r>
              <a:rPr lang="en-US" sz="2400" dirty="0">
                <a:sym typeface="Wingdings" pitchFamily="2" charset="2"/>
              </a:rPr>
              <a:t>higher energies, same oscillation</a:t>
            </a:r>
          </a:p>
          <a:p>
            <a:pPr marL="0" indent="0">
              <a:buNone/>
            </a:pPr>
            <a:r>
              <a:rPr lang="en-US" sz="2400" dirty="0">
                <a:sym typeface="Wingdings" pitchFamily="2" charset="2"/>
              </a:rPr>
              <a:t>      parameters</a:t>
            </a:r>
          </a:p>
          <a:p>
            <a:r>
              <a:rPr lang="en-US" sz="2400" dirty="0">
                <a:sym typeface="Wingdings" pitchFamily="2" charset="2"/>
              </a:rPr>
              <a:t>fit both the atmospheric flux and the </a:t>
            </a:r>
          </a:p>
          <a:p>
            <a:pPr marL="0" indent="0">
              <a:buNone/>
            </a:pPr>
            <a:r>
              <a:rPr lang="en-US" sz="2400" dirty="0">
                <a:sym typeface="Wingdings" pitchFamily="2" charset="2"/>
              </a:rPr>
              <a:t>      oscillation parameters</a:t>
            </a:r>
          </a:p>
          <a:p>
            <a:r>
              <a:rPr lang="en-US" sz="2400" dirty="0">
                <a:sym typeface="Wingdings" pitchFamily="2" charset="2"/>
              </a:rPr>
              <a:t>blind analysis</a:t>
            </a:r>
            <a:endParaRPr 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B0C698-78A4-594F-36D7-994701F99882}"/>
              </a:ext>
            </a:extLst>
          </p:cNvPr>
          <p:cNvSpPr txBox="1"/>
          <p:nvPr/>
        </p:nvSpPr>
        <p:spPr>
          <a:xfrm>
            <a:off x="697531" y="78813"/>
            <a:ext cx="496642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one million neutrinos [5-55 GeV]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low background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veto)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  <a:r>
              <a:rPr lang="en-US" sz="2400" dirty="0" err="1">
                <a:latin typeface="Symbol" pitchFamily="2" charset="2"/>
                <a:cs typeface="Arial" panose="020B0604020202020204" pitchFamily="34" charset="0"/>
              </a:rPr>
              <a:t>n</a:t>
            </a:r>
            <a:r>
              <a:rPr lang="en-US" sz="3200" baseline="-25000" dirty="0" err="1">
                <a:latin typeface="Symbol" pitchFamily="2" charset="2"/>
                <a:cs typeface="Arial" panose="020B0604020202020204" pitchFamily="34" charset="0"/>
              </a:rPr>
              <a:t>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disappear and appear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3DECCA-917B-EF3F-87BC-C05CEE245048}"/>
              </a:ext>
            </a:extLst>
          </p:cNvPr>
          <p:cNvSpPr txBox="1"/>
          <p:nvPr/>
        </p:nvSpPr>
        <p:spPr>
          <a:xfrm>
            <a:off x="-378823" y="2645229"/>
            <a:ext cx="1106897" cy="24884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293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4D819D-BAC5-3D4A-A2EA-7186708B79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054015"/>
            <a:ext cx="6010355" cy="54456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F2C03C-CDF1-3F4A-8E1B-403F3DC0E9EF}"/>
              </a:ext>
            </a:extLst>
          </p:cNvPr>
          <p:cNvSpPr txBox="1"/>
          <p:nvPr/>
        </p:nvSpPr>
        <p:spPr>
          <a:xfrm>
            <a:off x="161086" y="140072"/>
            <a:ext cx="11861286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oscillations of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PeV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neutrinos over cosmic distances to 1:1:1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C370BC4-210D-7BB8-313C-C2DAE5CE5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1645" y="1087489"/>
            <a:ext cx="6010355" cy="54122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D25AFC0-345E-CD8E-F6C7-39E7B50F60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1300" y="970164"/>
            <a:ext cx="5811044" cy="561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3776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3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28589"/>
            <a:ext cx="5334000" cy="660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903173" name="Text Box 5"/>
          <p:cNvSpPr txBox="1">
            <a:spLocks noChangeArrowheads="1"/>
          </p:cNvSpPr>
          <p:nvPr/>
        </p:nvSpPr>
        <p:spPr bwMode="auto">
          <a:xfrm>
            <a:off x="7908570" y="5177904"/>
            <a:ext cx="2717411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supersymmetry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 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the back of 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envelope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arXiv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 9404252</a:t>
            </a:r>
          </a:p>
        </p:txBody>
      </p:sp>
    </p:spTree>
    <p:extLst>
      <p:ext uri="{BB962C8B-B14F-4D97-AF65-F5344CB8AC3E}">
        <p14:creationId xmlns:p14="http://schemas.microsoft.com/office/powerpoint/2010/main" val="27568048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CDCD5F-69D9-734B-E069-B1E1F118A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410" y="0"/>
            <a:ext cx="6667905" cy="679640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76F1FE-5EAE-D88E-1B99-CA18BA1C2012}"/>
              </a:ext>
            </a:extLst>
          </p:cNvPr>
          <p:cNvSpPr txBox="1"/>
          <p:nvPr/>
        </p:nvSpPr>
        <p:spPr>
          <a:xfrm>
            <a:off x="636423" y="2644170"/>
            <a:ext cx="40559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world-leading limits on the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spin-dependent interactions 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 dark matter particles with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ordinary matter</a:t>
            </a:r>
          </a:p>
        </p:txBody>
      </p:sp>
    </p:spTree>
    <p:extLst>
      <p:ext uri="{BB962C8B-B14F-4D97-AF65-F5344CB8AC3E}">
        <p14:creationId xmlns:p14="http://schemas.microsoft.com/office/powerpoint/2010/main" val="3921557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1801" y="-65328"/>
            <a:ext cx="8770327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4635" y="83551"/>
            <a:ext cx="8727454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rial Bold"/>
                <a:ea typeface="ヒラギノ角ゴ ProN W6"/>
                <a:cs typeface="ヒラギノ角ゴ ProN W6"/>
              </a:rPr>
              <a:t>eV</a:t>
            </a:r>
            <a:r>
              <a:rPr lang="en-US" sz="2400" dirty="0">
                <a:solidFill>
                  <a:srgbClr val="000000"/>
                </a:solidFill>
                <a:latin typeface="Arial Bold"/>
                <a:ea typeface="ヒラギノ角ゴ ProN W6"/>
                <a:cs typeface="ヒラギノ角ゴ ProN W6"/>
              </a:rPr>
              <a:t> sterile neutrino </a:t>
            </a:r>
            <a:r>
              <a:rPr lang="en-US" sz="2400" dirty="0">
                <a:solidFill>
                  <a:srgbClr val="000000"/>
                </a:solidFill>
                <a:latin typeface="Arial Bold"/>
                <a:ea typeface="ヒラギノ角ゴ ProN W6"/>
                <a:cs typeface="ヒラギノ角ゴ ProN W6"/>
                <a:sym typeface="Wingdings"/>
              </a:rPr>
              <a:t> Earth MSW resonance for </a:t>
            </a:r>
            <a:r>
              <a:rPr lang="en-US" sz="2400" dirty="0" err="1">
                <a:solidFill>
                  <a:srgbClr val="000000"/>
                </a:solidFill>
                <a:latin typeface="Arial Bold"/>
                <a:ea typeface="ヒラギノ角ゴ ProN W6"/>
                <a:cs typeface="ヒラギノ角ゴ ProN W6"/>
                <a:sym typeface="Wingdings"/>
              </a:rPr>
              <a:t>TeV</a:t>
            </a:r>
            <a:r>
              <a:rPr lang="en-US" sz="2400" dirty="0">
                <a:solidFill>
                  <a:srgbClr val="000000"/>
                </a:solidFill>
                <a:latin typeface="Arial Bold"/>
                <a:ea typeface="ヒラギノ角ゴ ProN W6"/>
                <a:cs typeface="ヒラギノ角ゴ ProN W6"/>
                <a:sym typeface="Wingdings"/>
              </a:rPr>
              <a:t> neutrinos </a:t>
            </a:r>
            <a:endParaRPr lang="en-US" sz="2400" dirty="0">
              <a:solidFill>
                <a:srgbClr val="000000"/>
              </a:solidFill>
              <a:latin typeface="Arial Bold"/>
              <a:ea typeface="ヒラギノ角ゴ ProN W6"/>
              <a:cs typeface="ヒラギノ角ゴ ProN W6"/>
            </a:endParaRPr>
          </a:p>
        </p:txBody>
      </p:sp>
    </p:spTree>
    <p:extLst>
      <p:ext uri="{BB962C8B-B14F-4D97-AF65-F5344CB8AC3E}">
        <p14:creationId xmlns:p14="http://schemas.microsoft.com/office/powerpoint/2010/main" val="2281474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15" y="741113"/>
            <a:ext cx="5413541" cy="52863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7D73C53-32CE-92EC-403E-946A5DAF0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3118" y="789383"/>
            <a:ext cx="5823777" cy="52792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CAAEF92-BFBB-605E-B44D-5FB6FFBE6232}"/>
              </a:ext>
            </a:extLst>
          </p:cNvPr>
          <p:cNvSpPr txBox="1"/>
          <p:nvPr/>
        </p:nvSpPr>
        <p:spPr>
          <a:xfrm>
            <a:off x="4769963" y="6027413"/>
            <a:ext cx="3098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sterile neutrino?</a:t>
            </a:r>
          </a:p>
        </p:txBody>
      </p:sp>
    </p:spTree>
    <p:extLst>
      <p:ext uri="{BB962C8B-B14F-4D97-AF65-F5344CB8AC3E}">
        <p14:creationId xmlns:p14="http://schemas.microsoft.com/office/powerpoint/2010/main" val="57269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51956557-F7B2-EFC5-E06F-2088EEA6B4B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89338" y="-908535"/>
          <a:ext cx="12370676" cy="92844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51956557-F7B2-EFC5-E06F-2088EEA6B4B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89338" y="-908535"/>
                        <a:ext cx="12370676" cy="928445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CAC38262-C17B-7A21-1166-C6E874186C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561" y="139141"/>
            <a:ext cx="6647639" cy="2933700"/>
          </a:xfrm>
          <a:prstGeom prst="rect">
            <a:avLst/>
          </a:prstGeom>
        </p:spPr>
      </p:pic>
      <p:pic>
        <p:nvPicPr>
          <p:cNvPr id="4" name="Picture 2" descr="crys">
            <a:extLst>
              <a:ext uri="{FF2B5EF4-FFF2-40B4-BE49-F238E27FC236}">
                <a16:creationId xmlns:a16="http://schemas.microsoft.com/office/drawing/2014/main" id="{4FC30641-64B8-9C61-E998-FF90DAD634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12956" y="3562333"/>
            <a:ext cx="913828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Object 8">
            <a:extLst>
              <a:ext uri="{FF2B5EF4-FFF2-40B4-BE49-F238E27FC236}">
                <a16:creationId xmlns:a16="http://schemas.microsoft.com/office/drawing/2014/main" id="{4F77C3FD-4AB2-10EE-2760-36ED4DCCC98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54408" y="4443329"/>
          <a:ext cx="4279050" cy="10122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879560" imgH="444240" progId="Equation.3">
                  <p:embed/>
                </p:oleObj>
              </mc:Choice>
              <mc:Fallback>
                <p:oleObj name="Equation" r:id="rId7" imgW="1879560" imgH="444240" progId="Equation.3">
                  <p:embed/>
                  <p:pic>
                    <p:nvPicPr>
                      <p:cNvPr id="7" name="Object 8">
                        <a:extLst>
                          <a:ext uri="{FF2B5EF4-FFF2-40B4-BE49-F238E27FC236}">
                            <a16:creationId xmlns:a16="http://schemas.microsoft.com/office/drawing/2014/main" id="{4F77C3FD-4AB2-10EE-2760-36ED4DCCC98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408" y="4443329"/>
                        <a:ext cx="4279050" cy="1012277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7">
            <a:extLst>
              <a:ext uri="{FF2B5EF4-FFF2-40B4-BE49-F238E27FC236}">
                <a16:creationId xmlns:a16="http://schemas.microsoft.com/office/drawing/2014/main" id="{AEC192CA-F17C-7379-0EE7-0449672693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0528" y="343389"/>
            <a:ext cx="4973126" cy="1915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68565" tIns="34283" rIns="68565" bIns="34283"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/>
                <a:cs typeface="Arial" pitchFamily="34" charset="0"/>
              </a:rPr>
              <a:t>quantized space: quantum fluctuations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/>
                <a:cs typeface="Arial" pitchFamily="34" charset="0"/>
              </a:rPr>
              <a:t>       of space-time when geometry 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/>
                <a:cs typeface="Arial" pitchFamily="34" charset="0"/>
              </a:rPr>
              <a:t>       activated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/>
                <a:cs typeface="Arial" pitchFamily="34" charset="0"/>
              </a:rPr>
              <a:t>oscillations as interferometer sensing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/>
                <a:cs typeface="Arial" pitchFamily="34" charset="0"/>
              </a:rPr>
              <a:t>       quantum fluctuations</a:t>
            </a:r>
          </a:p>
        </p:txBody>
      </p:sp>
      <p:grpSp>
        <p:nvGrpSpPr>
          <p:cNvPr id="10" name="Group 4">
            <a:extLst>
              <a:ext uri="{FF2B5EF4-FFF2-40B4-BE49-F238E27FC236}">
                <a16:creationId xmlns:a16="http://schemas.microsoft.com/office/drawing/2014/main" id="{8738290E-4DCE-F6AA-7142-766A014FD922}"/>
              </a:ext>
            </a:extLst>
          </p:cNvPr>
          <p:cNvGrpSpPr>
            <a:grpSpLocks/>
          </p:cNvGrpSpPr>
          <p:nvPr/>
        </p:nvGrpSpPr>
        <p:grpSpPr bwMode="auto">
          <a:xfrm>
            <a:off x="3965875" y="1359941"/>
            <a:ext cx="2130125" cy="1712900"/>
            <a:chOff x="3717" y="3057"/>
            <a:chExt cx="1334" cy="1235"/>
          </a:xfrm>
        </p:grpSpPr>
        <p:pic>
          <p:nvPicPr>
            <p:cNvPr id="11" name="Picture 5">
              <a:extLst>
                <a:ext uri="{FF2B5EF4-FFF2-40B4-BE49-F238E27FC236}">
                  <a16:creationId xmlns:a16="http://schemas.microsoft.com/office/drawing/2014/main" id="{65E3D3E6-F3D1-08E9-166D-B5D88257D2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3717" y="3057"/>
              <a:ext cx="1334" cy="8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aphicFrame>
          <p:nvGraphicFramePr>
            <p:cNvPr id="12" name="Object 6">
              <a:extLst>
                <a:ext uri="{FF2B5EF4-FFF2-40B4-BE49-F238E27FC236}">
                  <a16:creationId xmlns:a16="http://schemas.microsoft.com/office/drawing/2014/main" id="{AC8859FC-7E9F-42CF-000D-51FA80F5761F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3967" y="3987"/>
            <a:ext cx="831" cy="30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10" imgW="444240" imgH="164880" progId="Equation.3">
                    <p:embed/>
                  </p:oleObj>
                </mc:Choice>
                <mc:Fallback>
                  <p:oleObj name="Equation" r:id="rId10" imgW="444240" imgH="164880" progId="Equation.3">
                    <p:embed/>
                    <p:pic>
                      <p:nvPicPr>
                        <p:cNvPr id="12" name="Object 6">
                          <a:extLst>
                            <a:ext uri="{FF2B5EF4-FFF2-40B4-BE49-F238E27FC236}">
                              <a16:creationId xmlns:a16="http://schemas.microsoft.com/office/drawing/2014/main" id="{AC8859FC-7E9F-42CF-000D-51FA80F5761F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67" y="3987"/>
                          <a:ext cx="831" cy="305"/>
                        </a:xfrm>
                        <a:prstGeom prst="rect">
                          <a:avLst/>
                        </a:prstGeom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6636339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8444DB-70A4-802C-C34C-09B59E3A3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87D1CC30-9516-5A4C-B889-55794E1D13B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8059578"/>
              </p:ext>
            </p:extLst>
          </p:nvPr>
        </p:nvGraphicFramePr>
        <p:xfrm>
          <a:off x="0" y="-1027929"/>
          <a:ext cx="12370676" cy="92844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87D1CC30-9516-5A4C-B889-55794E1D13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-1027929"/>
                        <a:ext cx="12370676" cy="928445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890309CF-35AF-4B10-CCDD-0B20D6F12B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562" y="139141"/>
            <a:ext cx="5462668" cy="24107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3D3624-47D2-BD95-54D8-E4D63320F887}"/>
              </a:ext>
            </a:extLst>
          </p:cNvPr>
          <p:cNvSpPr txBox="1"/>
          <p:nvPr/>
        </p:nvSpPr>
        <p:spPr>
          <a:xfrm>
            <a:off x="390560" y="3305807"/>
            <a:ext cx="1141088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the effects are small but become observable for high energies and long distances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speed of neutrinos depends on their energy, like photons in a crystal	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  <a:sym typeface="Wingdings" pitchFamily="2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modification to dispersion relation leads to an energy dependent speed of light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for some coefficients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IceCube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yields world-best limits with atmospheric neutrinos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[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2308.00105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 [hep-ex]]</a:t>
            </a:r>
          </a:p>
        </p:txBody>
      </p:sp>
      <p:graphicFrame>
        <p:nvGraphicFramePr>
          <p:cNvPr id="6" name="Object 8">
            <a:extLst>
              <a:ext uri="{FF2B5EF4-FFF2-40B4-BE49-F238E27FC236}">
                <a16:creationId xmlns:a16="http://schemas.microsoft.com/office/drawing/2014/main" id="{476F6C99-8E1B-3862-8B97-E52FCCBF633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85338" y="148329"/>
          <a:ext cx="5462668" cy="12922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879560" imgH="444240" progId="Equation.3">
                  <p:embed/>
                </p:oleObj>
              </mc:Choice>
              <mc:Fallback>
                <p:oleObj name="Equation" r:id="rId7" imgW="1879560" imgH="444240" progId="Equation.3">
                  <p:embed/>
                  <p:pic>
                    <p:nvPicPr>
                      <p:cNvPr id="6" name="Object 8">
                        <a:extLst>
                          <a:ext uri="{FF2B5EF4-FFF2-40B4-BE49-F238E27FC236}">
                            <a16:creationId xmlns:a16="http://schemas.microsoft.com/office/drawing/2014/main" id="{476F6C99-8E1B-3862-8B97-E52FCCBF633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85338" y="148329"/>
                        <a:ext cx="5462668" cy="129228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C9EB8D1-70B3-D42F-F3E1-4138D643F2E1}"/>
              </a:ext>
            </a:extLst>
          </p:cNvPr>
          <p:cNvSpPr txBox="1"/>
          <p:nvPr/>
        </p:nvSpPr>
        <p:spPr>
          <a:xfrm>
            <a:off x="6096000" y="1542856"/>
            <a:ext cx="5680529" cy="1384995"/>
          </a:xfrm>
          <a:prstGeom prst="rect">
            <a:avLst/>
          </a:prstGeom>
          <a:solidFill>
            <a:schemeClr val="tx1"/>
          </a:solidFill>
          <a:ln>
            <a:solidFill>
              <a:schemeClr val="accent1"/>
            </a:solidFill>
          </a:ln>
          <a:effectLst>
            <a:softEdge rad="63500"/>
          </a:effectLst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 far standard oscillations prevail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over decoherence reaching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</a:t>
            </a:r>
            <a:r>
              <a:rPr kumimoji="0" lang="en-US" sz="2800" b="0" i="1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QG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&gt; </a:t>
            </a:r>
            <a:r>
              <a:rPr kumimoji="0" lang="en-US" sz="28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</a:t>
            </a:r>
            <a:r>
              <a:rPr kumimoji="0" lang="en-US" sz="2800" b="0" i="1" u="none" strike="noStrike" kern="1200" cap="none" spc="0" normalizeH="0" baseline="-2500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Planck</a:t>
            </a:r>
            <a:endParaRPr kumimoji="0" lang="en-US" sz="2800" b="0" i="1" u="none" strike="noStrike" kern="1200" cap="none" spc="0" normalizeH="0" baseline="-2500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9241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69696"/>
            </a:gs>
            <a:gs pos="50000">
              <a:srgbClr val="969696">
                <a:gamma/>
                <a:shade val="46275"/>
                <a:invGamma/>
              </a:srgbClr>
            </a:gs>
            <a:gs pos="100000">
              <a:srgbClr val="96969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1F04576D-C3A5-724F-0D5B-4FC346E7ADE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4090577"/>
              </p:ext>
            </p:extLst>
          </p:nvPr>
        </p:nvGraphicFramePr>
        <p:xfrm>
          <a:off x="-499622" y="-2008712"/>
          <a:ext cx="12905295" cy="9685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215873" imgH="9168254" progId="">
                  <p:embed/>
                </p:oleObj>
              </mc:Choice>
              <mc:Fallback>
                <p:oleObj r:id="rId2" imgW="12215873" imgH="9168254" progId="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87D1CC30-9516-5A4C-B889-55794E1D13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499622" y="-2008712"/>
                        <a:ext cx="12905295" cy="96856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98051" name="Text Box 3"/>
          <p:cNvSpPr txBox="1">
            <a:spLocks noChangeArrowheads="1"/>
          </p:cNvSpPr>
          <p:nvPr/>
        </p:nvSpPr>
        <p:spPr bwMode="auto">
          <a:xfrm>
            <a:off x="542136" y="1430576"/>
            <a:ext cx="4065349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Lucida Grande" charset="0"/>
                <a:ea typeface="ＭＳ Ｐゴシック" charset="0"/>
                <a:cs typeface="+mn-cs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ＭＳ Ｐゴシック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 equivalence principle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and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 Lorentz invariance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" charset="0"/>
              <a:ea typeface="ＭＳ Ｐゴシック" charset="0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ＭＳ Ｐゴシック" charset="0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ＭＳ Ｐゴシック" charset="0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ＭＳ Ｐゴシック" charset="0"/>
              <a:cs typeface="+mn-cs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7D5E14A-E584-EC1B-F5C3-8DCCC3D9A3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498" y="221477"/>
            <a:ext cx="6516161" cy="6415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1524644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1034F-384B-4ED4-59EF-2BC0CB732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AD3573-FD59-F9FB-1300-E0B2C3EBEC0A}"/>
              </a:ext>
            </a:extLst>
          </p:cNvPr>
          <p:cNvSpPr txBox="1"/>
          <p:nvPr/>
        </p:nvSpPr>
        <p:spPr>
          <a:xfrm>
            <a:off x="392012" y="1149531"/>
            <a:ext cx="11695894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move the Planck scale to 1 TeV and you solve the hierarchy problem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gravity isn't weak; it just "leaks" into extra dimensions that are curled up at small scales of size R and only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become apparent at 1 TeV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extra dimensions appear to us in 4D as a series of states with increasing mass, known as a Kaluza-Klein tower;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these are just the fundamental and excited states in the extra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dimentsion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At high energies, the neutrino can transition into these higher-mass KK states. Because there are so many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available states to transition into, the total cross section increases suddenly, even though the basic cross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section remains weak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If sufficient energy is deposit in the limited volume R, the space collapses to a (micro) black hole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  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1FC005-AC5C-5CB0-9F07-D365EFCF6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8950" y="5124269"/>
            <a:ext cx="3594100" cy="11684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195599-1107-FAD5-3D9C-345557FE18D5}"/>
              </a:ext>
            </a:extLst>
          </p:cNvPr>
          <p:cNvSpPr txBox="1"/>
          <p:nvPr/>
        </p:nvSpPr>
        <p:spPr>
          <a:xfrm>
            <a:off x="646612" y="363164"/>
            <a:ext cx="6441572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Physics with Tao: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non e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 ben trovato</a:t>
            </a:r>
          </a:p>
        </p:txBody>
      </p:sp>
    </p:spTree>
    <p:extLst>
      <p:ext uri="{BB962C8B-B14F-4D97-AF65-F5344CB8AC3E}">
        <p14:creationId xmlns:p14="http://schemas.microsoft.com/office/powerpoint/2010/main" val="40336071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570B49-743D-9786-E673-153216FAB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3744" y="954314"/>
            <a:ext cx="8764511" cy="49493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EB6C71-279A-77BA-C73A-C42F5B258F81}"/>
              </a:ext>
            </a:extLst>
          </p:cNvPr>
          <p:cNvSpPr txBox="1"/>
          <p:nvPr/>
        </p:nvSpPr>
        <p:spPr>
          <a:xfrm>
            <a:off x="1792515" y="6001657"/>
            <a:ext cx="8796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absorption length of a neutrino is 12,500 km at 70 TeV</a:t>
            </a:r>
          </a:p>
        </p:txBody>
      </p:sp>
    </p:spTree>
    <p:extLst>
      <p:ext uri="{BB962C8B-B14F-4D97-AF65-F5344CB8AC3E}">
        <p14:creationId xmlns:p14="http://schemas.microsoft.com/office/powerpoint/2010/main" val="9025448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AD6B74-BC4A-6934-487E-6BE69A090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229" y="0"/>
            <a:ext cx="1010954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BC290B6-C3E9-B74F-1F0A-5BC854F206DC}"/>
              </a:ext>
            </a:extLst>
          </p:cNvPr>
          <p:cNvSpPr txBox="1"/>
          <p:nvPr/>
        </p:nvSpPr>
        <p:spPr>
          <a:xfrm>
            <a:off x="4767943" y="3860800"/>
            <a:ext cx="3044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Earth tomography</a:t>
            </a:r>
          </a:p>
        </p:txBody>
      </p:sp>
    </p:spTree>
    <p:extLst>
      <p:ext uri="{BB962C8B-B14F-4D97-AF65-F5344CB8AC3E}">
        <p14:creationId xmlns:p14="http://schemas.microsoft.com/office/powerpoint/2010/main" val="18400893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figure shows the measured mean inelasticity as a function of neutrino energy in comparison to the GENIE 2.12.8 + HKKMS 2015 prediction for the event sample. The IceCube 1 TeV–1 PeV inelasticity result (2017) and the CSMS + HKKMS 2015 prediction for the corresponding sample are also shown. The highlighted energy range below 245 GeV is where measurements of differential cross section have been made by NuTeV/CCFR and CDHSW collaborations.">
            <a:extLst>
              <a:ext uri="{FF2B5EF4-FFF2-40B4-BE49-F238E27FC236}">
                <a16:creationId xmlns:a16="http://schemas.microsoft.com/office/drawing/2014/main" id="{F6785F18-DF30-978A-11F1-C56834184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268" y="0"/>
            <a:ext cx="101774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8271992-761F-B52D-2993-1B33B9063665}"/>
              </a:ext>
            </a:extLst>
          </p:cNvPr>
          <p:cNvSpPr txBox="1"/>
          <p:nvPr/>
        </p:nvSpPr>
        <p:spPr>
          <a:xfrm>
            <a:off x="3751943" y="4753429"/>
            <a:ext cx="306977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inelasticity &lt;y&gt;</a:t>
            </a:r>
          </a:p>
        </p:txBody>
      </p:sp>
    </p:spTree>
    <p:extLst>
      <p:ext uri="{BB962C8B-B14F-4D97-AF65-F5344CB8AC3E}">
        <p14:creationId xmlns:p14="http://schemas.microsoft.com/office/powerpoint/2010/main" val="31581740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7BEA2E-01FA-F4C9-3184-2D23FB992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405" y="243361"/>
            <a:ext cx="11344939" cy="633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2558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E7CDB-F4D9-D2C4-43E1-569473214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2BB3E0-4740-88CF-E053-724720923A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405" y="243361"/>
            <a:ext cx="11344939" cy="63376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EE7C6F-13CB-807D-0EEE-DB1D22CA2186}"/>
              </a:ext>
            </a:extLst>
          </p:cNvPr>
          <p:cNvSpPr txBox="1"/>
          <p:nvPr/>
        </p:nvSpPr>
        <p:spPr>
          <a:xfrm>
            <a:off x="7067006" y="3918857"/>
            <a:ext cx="40671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sorry Tao, it did not happen,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but we are not finished 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neither are you, I am sure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itchFamily="2" charset="2"/>
              </a:rPr>
              <a:t>:-)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9772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C4F82D-165C-4864-9EB9-D7F220D3E304}"/>
              </a:ext>
            </a:extLst>
          </p:cNvPr>
          <p:cNvSpPr txBox="1"/>
          <p:nvPr/>
        </p:nvSpPr>
        <p:spPr>
          <a:xfrm>
            <a:off x="475488" y="343815"/>
            <a:ext cx="22060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overflow slides</a:t>
            </a:r>
          </a:p>
        </p:txBody>
      </p:sp>
    </p:spTree>
    <p:extLst>
      <p:ext uri="{BB962C8B-B14F-4D97-AF65-F5344CB8AC3E}">
        <p14:creationId xmlns:p14="http://schemas.microsoft.com/office/powerpoint/2010/main" val="39169732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44097" name="Object 2"/>
          <p:cNvGraphicFramePr>
            <a:graphicFrameLocks noGrp="1" noChangeAspect="1"/>
          </p:cNvGraphicFramePr>
          <p:nvPr>
            <p:ph/>
          </p:nvPr>
        </p:nvGraphicFramePr>
        <p:xfrm>
          <a:off x="4796725" y="1231493"/>
          <a:ext cx="7238720" cy="54327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644097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6725" y="1231493"/>
                        <a:ext cx="7238720" cy="543277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5674612" y="168336"/>
            <a:ext cx="6338257" cy="120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20" tIns="45711" rIns="91420" bIns="45711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3" charset="-128"/>
                <a:cs typeface="Arial" panose="020B0604020202020204" pitchFamily="34" charset="0"/>
              </a:rPr>
              <a:t>light signals from 10 inch p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3" charset="-128"/>
                <a:cs typeface="Arial" panose="020B0604020202020204" pitchFamily="34" charset="0"/>
              </a:rPr>
              <a:t>hotomultiplier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3" charset="-128"/>
                <a:cs typeface="Arial" panose="020B0604020202020204" pitchFamily="34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3" charset="-128"/>
                <a:cs typeface="Arial" panose="020B0604020202020204" pitchFamily="34" charset="0"/>
              </a:rPr>
              <a:t>embedded in the deep ice are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3" charset="-128"/>
                <a:cs typeface="Arial" panose="020B0604020202020204" pitchFamily="34" charset="0"/>
              </a:rPr>
              <a:t>digitized and sent to computers at surface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1DA79C-D897-62F2-DB14-8569ED4F52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7769" y="4436358"/>
            <a:ext cx="3179158" cy="2227914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  <a:effectLst>
            <a:softEdge rad="381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39B794-AFF9-961D-7C8C-CD089D0DF9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970" y="-52165"/>
            <a:ext cx="4218755" cy="4511486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97649"/>
          </a:effectLst>
        </p:spPr>
      </p:pic>
    </p:spTree>
    <p:extLst>
      <p:ext uri="{BB962C8B-B14F-4D97-AF65-F5344CB8AC3E}">
        <p14:creationId xmlns:p14="http://schemas.microsoft.com/office/powerpoint/2010/main" val="554624527"/>
      </p:ext>
    </p:extLst>
  </p:cSld>
  <p:clrMapOvr>
    <a:masterClrMapping/>
  </p:clrMapOvr>
  <p:transition spd="slow">
    <p:randomBar dir="vert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467079-DA8E-35E4-FFE3-09FC7051B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139" y="519545"/>
            <a:ext cx="11181721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1994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FB995CF-D694-AD47-8904-46D46C381B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2838" y="1810706"/>
            <a:ext cx="7461386" cy="47783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24866D-8DC9-4D45-8B04-723463234E00}"/>
              </a:ext>
            </a:extLst>
          </p:cNvPr>
          <p:cNvSpPr txBox="1"/>
          <p:nvPr/>
        </p:nvSpPr>
        <p:spPr>
          <a:xfrm>
            <a:off x="2005936" y="212855"/>
            <a:ext cx="534633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energy measurement understood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shower consistent with the hadronic decay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of a weak intermediate boson 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identification of anti-electron neutrino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E0B7B7-07DF-7541-8B03-829B79D2B3F6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0813" y="120522"/>
            <a:ext cx="2373239" cy="15696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9E15261-BB23-5F47-841A-BE0ABFD7A4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52270" y="2013358"/>
            <a:ext cx="1976414" cy="6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3412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E3B0A6-6659-4B78-1619-98F57F43B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969450-2694-3649-9D3A-A160FACE426E}" type="slidenum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343434">
                    <a:tint val="75000"/>
                  </a:srgbClr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343434">
                  <a:tint val="75000"/>
                </a:srgbClr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340F26-B639-772C-C715-49A699383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8988" y="-11914"/>
            <a:ext cx="5659382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8A005B6-A1A2-3706-129F-420A08C1B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575" y="2961329"/>
            <a:ext cx="5874545" cy="3428003"/>
          </a:xfrm>
          <a:prstGeom prst="rect">
            <a:avLst/>
          </a:prstGeom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EB17ACBB-9864-A3F2-8A36-71C7085FBD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31" y="767817"/>
            <a:ext cx="6141632" cy="1809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0F7C21-CAFA-CCBF-A1EA-04B727A2EE52}"/>
              </a:ext>
            </a:extLst>
          </p:cNvPr>
          <p:cNvSpPr txBox="1"/>
          <p:nvPr/>
        </p:nvSpPr>
        <p:spPr>
          <a:xfrm>
            <a:off x="7760897" y="4557484"/>
            <a:ext cx="3218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4343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Maria Prado UW-Madison thesis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2C247C-5058-988D-D6CE-E4B9607E12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0102" y="11914"/>
            <a:ext cx="5800592" cy="437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6667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8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9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12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6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_kallen_halzen">
  <a:themeElements>
    <a:clrScheme name="kallen_halze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llen_halze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llen_halze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llen_halze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3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9.xml><?xml version="1.0" encoding="utf-8"?>
<a:theme xmlns:a="http://schemas.openxmlformats.org/drawingml/2006/main" name="4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que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Theme1-Helvetica">
  <a:themeElements>
    <a:clrScheme name="Custom 6">
      <a:dk1>
        <a:srgbClr val="343434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ceCube_MnO_Template.potx" id="{FDAB94F1-2722-E341-A579-03DA0B499A96}" vid="{3F77BBCA-374F-CF4C-8204-946CA55AA501}"/>
    </a:ext>
  </a:extLst>
</a:theme>
</file>

<file path=ppt/theme/theme1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3.xml><?xml version="1.0" encoding="utf-8"?>
<a:theme xmlns:a="http://schemas.openxmlformats.org/drawingml/2006/main" name="7_Blank Presentation">
  <a:themeElements>
    <a:clrScheme name="5_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5_Blank Presentation">
      <a:majorFont>
        <a:latin typeface="Times"/>
        <a:ea typeface="ＭＳ Ｐゴシック"/>
        <a:cs typeface=""/>
      </a:majorFont>
      <a:minorFont>
        <a:latin typeface="Times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5_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Times"/>
        <a:ea typeface="ＭＳ Ｐゴシック"/>
        <a:cs typeface=""/>
      </a:majorFont>
      <a:minorFont>
        <a:latin typeface="Times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3">
        <a:dk1>
          <a:srgbClr val="000000"/>
        </a:dk1>
        <a:lt1>
          <a:srgbClr val="39A5B8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AECFD8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14">
        <a:dk1>
          <a:srgbClr val="000000"/>
        </a:dk1>
        <a:lt1>
          <a:srgbClr val="389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AECD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10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849</Words>
  <Application>Microsoft Macintosh PowerPoint</Application>
  <PresentationFormat>Widescreen</PresentationFormat>
  <Paragraphs>173</Paragraphs>
  <Slides>34</Slides>
  <Notes>15</Notes>
  <HiddenSlides>0</HiddenSlides>
  <MMClips>4</MMClips>
  <ScaleCrop>false</ScaleCrop>
  <HeadingPairs>
    <vt:vector size="8" baseType="variant">
      <vt:variant>
        <vt:lpstr>Fonts Used</vt:lpstr>
      </vt:variant>
      <vt:variant>
        <vt:i4>15</vt:i4>
      </vt:variant>
      <vt:variant>
        <vt:lpstr>Theme</vt:lpstr>
      </vt:variant>
      <vt:variant>
        <vt:i4>16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66" baseType="lpstr">
      <vt:lpstr>ＭＳ Ｐゴシック</vt:lpstr>
      <vt:lpstr>-apple-system</vt:lpstr>
      <vt:lpstr>Aptos</vt:lpstr>
      <vt:lpstr>Aptos Display</vt:lpstr>
      <vt:lpstr>Areal</vt:lpstr>
      <vt:lpstr>Arial</vt:lpstr>
      <vt:lpstr>Arial Bold</vt:lpstr>
      <vt:lpstr>Arial Regular</vt:lpstr>
      <vt:lpstr>Calibri</vt:lpstr>
      <vt:lpstr>Calibri Light</vt:lpstr>
      <vt:lpstr>Lucida Grande</vt:lpstr>
      <vt:lpstr>Symbol</vt:lpstr>
      <vt:lpstr>Times</vt:lpstr>
      <vt:lpstr>Times New Roman</vt:lpstr>
      <vt:lpstr>Wingdings</vt:lpstr>
      <vt:lpstr>Office Theme</vt:lpstr>
      <vt:lpstr>8_Office Theme</vt:lpstr>
      <vt:lpstr>18_Office Theme</vt:lpstr>
      <vt:lpstr>19_Office Theme</vt:lpstr>
      <vt:lpstr>12_Default Design</vt:lpstr>
      <vt:lpstr>6_Office Theme</vt:lpstr>
      <vt:lpstr>2_kallen_halzen</vt:lpstr>
      <vt:lpstr>33_Office Theme</vt:lpstr>
      <vt:lpstr>4_Office Theme</vt:lpstr>
      <vt:lpstr>Thème Office</vt:lpstr>
      <vt:lpstr>Theme1-Helvetica</vt:lpstr>
      <vt:lpstr>1_Office Theme</vt:lpstr>
      <vt:lpstr>7_Blank Presentation</vt:lpstr>
      <vt:lpstr>Default Design</vt:lpstr>
      <vt:lpstr>Blank</vt:lpstr>
      <vt:lpstr>10_Office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IceCube: a BSM Machine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Francis Halzen</dc:creator>
  <cp:lastModifiedBy>Francis Halzen</cp:lastModifiedBy>
  <cp:revision>29</cp:revision>
  <dcterms:created xsi:type="dcterms:W3CDTF">2026-05-05T13:43:37Z</dcterms:created>
  <dcterms:modified xsi:type="dcterms:W3CDTF">2026-05-13T13:41:22Z</dcterms:modified>
</cp:coreProperties>
</file>