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69" d="100"/>
          <a:sy n="169" d="100"/>
        </p:scale>
        <p:origin x="19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5992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1E27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cathedr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5726" y="274320"/>
            <a:ext cx="2742514" cy="425196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457200" y="914400"/>
            <a:ext cx="109728" cy="274320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Text 1"/>
          <p:cNvSpPr/>
          <p:nvPr/>
        </p:nvSpPr>
        <p:spPr>
          <a:xfrm>
            <a:off x="777240" y="960120"/>
            <a:ext cx="512064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b="1" kern="0" spc="400" dirty="0">
                <a:solidFill>
                  <a:srgbClr val="C9A96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SYMPOSIUM IN HONOR OF TAO HAN</a:t>
            </a:r>
            <a:endParaRPr lang="en-US" sz="1300" dirty="0"/>
          </a:p>
        </p:txBody>
      </p:sp>
      <p:sp>
        <p:nvSpPr>
          <p:cNvPr id="5" name="Text 2"/>
          <p:cNvSpPr/>
          <p:nvPr/>
        </p:nvSpPr>
        <p:spPr>
          <a:xfrm>
            <a:off x="777240" y="1417320"/>
            <a:ext cx="512064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600" b="1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Madison–Pitt Legacy</a:t>
            </a:r>
            <a:endParaRPr lang="en-US" sz="2600" dirty="0"/>
          </a:p>
        </p:txBody>
      </p:sp>
      <p:sp>
        <p:nvSpPr>
          <p:cNvPr id="6" name="Text 3"/>
          <p:cNvSpPr/>
          <p:nvPr/>
        </p:nvSpPr>
        <p:spPr>
          <a:xfrm>
            <a:off x="777240" y="2057400"/>
            <a:ext cx="512064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500" i="1" dirty="0">
                <a:solidFill>
                  <a:srgbClr val="C9A9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From Theoretical Beauty to Collider Discovery</a:t>
            </a:r>
            <a:endParaRPr lang="en-US" sz="1500" dirty="0"/>
          </a:p>
        </p:txBody>
      </p:sp>
      <p:sp>
        <p:nvSpPr>
          <p:cNvPr id="7" name="Shape 4"/>
          <p:cNvSpPr/>
          <p:nvPr/>
        </p:nvSpPr>
        <p:spPr>
          <a:xfrm>
            <a:off x="777240" y="2697480"/>
            <a:ext cx="4023360" cy="18288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8" name="Text 5"/>
          <p:cNvSpPr/>
          <p:nvPr/>
        </p:nvSpPr>
        <p:spPr>
          <a:xfrm>
            <a:off x="777240" y="2834640"/>
            <a:ext cx="512064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kern="0" spc="3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MAY 14–15, 2026</a:t>
            </a:r>
            <a:endParaRPr lang="en-US" sz="1400" dirty="0"/>
          </a:p>
        </p:txBody>
      </p:sp>
      <p:sp>
        <p:nvSpPr>
          <p:cNvPr id="9" name="Text 6"/>
          <p:cNvSpPr/>
          <p:nvPr/>
        </p:nvSpPr>
        <p:spPr>
          <a:xfrm>
            <a:off x="777240" y="3172968"/>
            <a:ext cx="512064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C9CCE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University of Pittsburgh</a:t>
            </a:r>
            <a:endParaRPr lang="en-US" sz="1200" dirty="0"/>
          </a:p>
        </p:txBody>
      </p:sp>
      <p:sp>
        <p:nvSpPr>
          <p:cNvPr id="10" name="Text 7"/>
          <p:cNvSpPr/>
          <p:nvPr/>
        </p:nvSpPr>
        <p:spPr>
          <a:xfrm>
            <a:off x="3108960" y="3977640"/>
            <a:ext cx="283464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1200" i="1" dirty="0">
                <a:solidFill>
                  <a:srgbClr val="C9A9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Note the terrace chairs  →</a:t>
            </a:r>
            <a:endParaRPr lang="en-US" sz="1200" dirty="0"/>
          </a:p>
        </p:txBody>
      </p:sp>
      <p:sp>
        <p:nvSpPr>
          <p:cNvPr id="11" name="Shape 8"/>
          <p:cNvSpPr/>
          <p:nvPr/>
        </p:nvSpPr>
        <p:spPr>
          <a:xfrm>
            <a:off x="457200" y="4572000"/>
            <a:ext cx="8229600" cy="18288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320040"/>
            <a:ext cx="82296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kern="0" spc="4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NEUTRINO PHYSICS</a:t>
            </a:r>
            <a:endParaRPr lang="en-US" sz="1100" dirty="0"/>
          </a:p>
        </p:txBody>
      </p:sp>
      <p:sp>
        <p:nvSpPr>
          <p:cNvPr id="3" name="Shape 1"/>
          <p:cNvSpPr/>
          <p:nvPr/>
        </p:nvSpPr>
        <p:spPr>
          <a:xfrm>
            <a:off x="457200" y="658368"/>
            <a:ext cx="73152" cy="50292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Text 2"/>
          <p:cNvSpPr/>
          <p:nvPr/>
        </p:nvSpPr>
        <p:spPr>
          <a:xfrm>
            <a:off x="658368" y="594360"/>
            <a:ext cx="804672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6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Search for Heavy Majorana Neutrinos</a:t>
            </a:r>
            <a:endParaRPr lang="en-US" sz="2600" dirty="0"/>
          </a:p>
        </p:txBody>
      </p:sp>
      <p:sp>
        <p:nvSpPr>
          <p:cNvPr id="5" name="Text 3"/>
          <p:cNvSpPr/>
          <p:nvPr/>
        </p:nvSpPr>
        <p:spPr>
          <a:xfrm>
            <a:off x="457200" y="1417320"/>
            <a:ext cx="822960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i="1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Tao’s foundational contributions to lepton-number violation at hadron colliders — defining the search strategy and the community reference for a generation of LHC analyses.</a:t>
            </a:r>
            <a:endParaRPr lang="en-US" sz="1300" dirty="0"/>
          </a:p>
        </p:txBody>
      </p:sp>
      <p:sp>
        <p:nvSpPr>
          <p:cNvPr id="6" name="Shape 4"/>
          <p:cNvSpPr/>
          <p:nvPr/>
        </p:nvSpPr>
        <p:spPr>
          <a:xfrm>
            <a:off x="457200" y="2103120"/>
            <a:ext cx="914400" cy="640080"/>
          </a:xfrm>
          <a:prstGeom prst="rect">
            <a:avLst/>
          </a:prstGeom>
          <a:solidFill>
            <a:srgbClr val="1E2761"/>
          </a:solidFill>
          <a:ln w="12700">
            <a:solidFill>
              <a:srgbClr val="1E27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7" name="Text 5"/>
          <p:cNvSpPr/>
          <p:nvPr/>
        </p:nvSpPr>
        <p:spPr>
          <a:xfrm>
            <a:off x="457200" y="2103120"/>
            <a:ext cx="91440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C9A9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2006</a:t>
            </a:r>
            <a:endParaRPr lang="en-US" sz="1600" dirty="0"/>
          </a:p>
        </p:txBody>
      </p:sp>
      <p:sp>
        <p:nvSpPr>
          <p:cNvPr id="8" name="Text 6"/>
          <p:cNvSpPr/>
          <p:nvPr/>
        </p:nvSpPr>
        <p:spPr>
          <a:xfrm>
            <a:off x="1554480" y="2103120"/>
            <a:ext cx="704088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5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Signatures for Majorana Neutrinos at Hadron Colliders</a:t>
            </a:r>
            <a:endParaRPr lang="en-US" sz="1450" dirty="0"/>
          </a:p>
        </p:txBody>
      </p:sp>
      <p:sp>
        <p:nvSpPr>
          <p:cNvPr id="9" name="Text 7"/>
          <p:cNvSpPr/>
          <p:nvPr/>
        </p:nvSpPr>
        <p:spPr>
          <a:xfrm>
            <a:off x="1554480" y="2395728"/>
            <a:ext cx="7040880" cy="2194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i="1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Han &amp; Zhang  ·  Phys. Rev. Lett. 97, 171804</a:t>
            </a:r>
            <a:endParaRPr lang="en-US" sz="1050" dirty="0"/>
          </a:p>
        </p:txBody>
      </p:sp>
      <p:sp>
        <p:nvSpPr>
          <p:cNvPr id="10" name="Text 8"/>
          <p:cNvSpPr/>
          <p:nvPr/>
        </p:nvSpPr>
        <p:spPr>
          <a:xfrm>
            <a:off x="1554480" y="2615184"/>
            <a:ext cx="704088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Introduced the same-sign dilepton + jets channel as the landmark LHC signature for heavy Majorana neutrinos via the Type-I Seesaw mechanism.</a:t>
            </a:r>
            <a:endParaRPr lang="en-US" sz="1100" dirty="0"/>
          </a:p>
        </p:txBody>
      </p:sp>
      <p:sp>
        <p:nvSpPr>
          <p:cNvPr id="11" name="Shape 9"/>
          <p:cNvSpPr/>
          <p:nvPr/>
        </p:nvSpPr>
        <p:spPr>
          <a:xfrm>
            <a:off x="457200" y="2944368"/>
            <a:ext cx="914400" cy="640080"/>
          </a:xfrm>
          <a:prstGeom prst="rect">
            <a:avLst/>
          </a:prstGeom>
          <a:solidFill>
            <a:srgbClr val="1E2761"/>
          </a:solidFill>
          <a:ln w="12700">
            <a:solidFill>
              <a:srgbClr val="1E27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 10"/>
          <p:cNvSpPr/>
          <p:nvPr/>
        </p:nvSpPr>
        <p:spPr>
          <a:xfrm>
            <a:off x="457200" y="2944368"/>
            <a:ext cx="91440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C9A9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2008</a:t>
            </a:r>
            <a:endParaRPr lang="en-US" sz="1600" dirty="0"/>
          </a:p>
        </p:txBody>
      </p:sp>
      <p:sp>
        <p:nvSpPr>
          <p:cNvPr id="13" name="Text 11"/>
          <p:cNvSpPr/>
          <p:nvPr/>
        </p:nvSpPr>
        <p:spPr>
          <a:xfrm>
            <a:off x="1554480" y="2944368"/>
            <a:ext cx="704088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5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Neutrino Masses and the CERN LHC: Testing Type II Seesaw</a:t>
            </a:r>
            <a:endParaRPr lang="en-US" sz="1450" dirty="0"/>
          </a:p>
        </p:txBody>
      </p:sp>
      <p:sp>
        <p:nvSpPr>
          <p:cNvPr id="14" name="Text 12"/>
          <p:cNvSpPr/>
          <p:nvPr/>
        </p:nvSpPr>
        <p:spPr>
          <a:xfrm>
            <a:off x="1554480" y="3236976"/>
            <a:ext cx="7040880" cy="2194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i="1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Fileviez Perez, Han, Huang, Li &amp; Wang  ·  Phys. Rev. D78, 015018</a:t>
            </a:r>
            <a:endParaRPr lang="en-US" sz="1050" dirty="0"/>
          </a:p>
        </p:txBody>
      </p:sp>
      <p:sp>
        <p:nvSpPr>
          <p:cNvPr id="15" name="Text 13"/>
          <p:cNvSpPr/>
          <p:nvPr/>
        </p:nvSpPr>
        <p:spPr>
          <a:xfrm>
            <a:off x="1554480" y="3456432"/>
            <a:ext cx="704088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Extended the programme to the Type-II Seesaw — doubly-charged Higgs triplets and multi-lepton signatures at the LHC.</a:t>
            </a:r>
            <a:endParaRPr lang="en-US" sz="1100" dirty="0"/>
          </a:p>
        </p:txBody>
      </p:sp>
      <p:sp>
        <p:nvSpPr>
          <p:cNvPr id="16" name="Shape 14"/>
          <p:cNvSpPr/>
          <p:nvPr/>
        </p:nvSpPr>
        <p:spPr>
          <a:xfrm>
            <a:off x="457200" y="3785616"/>
            <a:ext cx="914400" cy="640080"/>
          </a:xfrm>
          <a:prstGeom prst="rect">
            <a:avLst/>
          </a:prstGeom>
          <a:solidFill>
            <a:srgbClr val="1E2761"/>
          </a:solidFill>
          <a:ln w="12700">
            <a:solidFill>
              <a:srgbClr val="1E27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7" name="Text 15"/>
          <p:cNvSpPr/>
          <p:nvPr/>
        </p:nvSpPr>
        <p:spPr>
          <a:xfrm>
            <a:off x="457200" y="3785616"/>
            <a:ext cx="91440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C9A9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2009</a:t>
            </a:r>
            <a:endParaRPr lang="en-US" sz="1600" dirty="0"/>
          </a:p>
        </p:txBody>
      </p:sp>
      <p:sp>
        <p:nvSpPr>
          <p:cNvPr id="18" name="Text 16"/>
          <p:cNvSpPr/>
          <p:nvPr/>
        </p:nvSpPr>
        <p:spPr>
          <a:xfrm>
            <a:off x="1554480" y="3785616"/>
            <a:ext cx="704088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5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Search for Heavy Majorana Neutrinos</a:t>
            </a:r>
            <a:endParaRPr lang="en-US" sz="1450" dirty="0"/>
          </a:p>
        </p:txBody>
      </p:sp>
      <p:sp>
        <p:nvSpPr>
          <p:cNvPr id="19" name="Text 17"/>
          <p:cNvSpPr/>
          <p:nvPr/>
        </p:nvSpPr>
        <p:spPr>
          <a:xfrm>
            <a:off x="1554480" y="4078224"/>
            <a:ext cx="7040880" cy="2194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i="1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Atre, Han, Pascoli &amp; Zhang  ·  JHEP 0905:030</a:t>
            </a:r>
            <a:endParaRPr lang="en-US" sz="1050" dirty="0"/>
          </a:p>
        </p:txBody>
      </p:sp>
      <p:sp>
        <p:nvSpPr>
          <p:cNvPr id="20" name="Text 18"/>
          <p:cNvSpPr/>
          <p:nvPr/>
        </p:nvSpPr>
        <p:spPr>
          <a:xfrm>
            <a:off x="1554480" y="4297680"/>
            <a:ext cx="704088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The definitive community review of heavy neutral lepton searches — a 1,000+ citation reference that shaped the LHC experimental programme.</a:t>
            </a:r>
            <a:endParaRPr lang="en-US" sz="1100" dirty="0"/>
          </a:p>
        </p:txBody>
      </p:sp>
      <p:sp>
        <p:nvSpPr>
          <p:cNvPr id="21" name="Text 19"/>
          <p:cNvSpPr/>
          <p:nvPr/>
        </p:nvSpPr>
        <p:spPr>
          <a:xfrm>
            <a:off x="457200" y="4864608"/>
            <a:ext cx="548640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TaoFest  ·  Madison–Pitt Legacy</a:t>
            </a:r>
            <a:endParaRPr lang="en-US" sz="900" dirty="0"/>
          </a:p>
        </p:txBody>
      </p:sp>
      <p:sp>
        <p:nvSpPr>
          <p:cNvPr id="22" name="Text 20"/>
          <p:cNvSpPr/>
          <p:nvPr/>
        </p:nvSpPr>
        <p:spPr>
          <a:xfrm>
            <a:off x="7955280" y="4864608"/>
            <a:ext cx="73152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10 / 15</a:t>
            </a:r>
            <a:endParaRPr lang="en-US" sz="9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bg>
      <p:bgPr>
        <a:solidFill>
          <a:srgbClr val="1E27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48640" y="502920"/>
            <a:ext cx="822960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kern="0" spc="500" dirty="0">
                <a:solidFill>
                  <a:srgbClr val="C9A96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RECOGNITION</a:t>
            </a:r>
            <a:endParaRPr lang="en-US" sz="1200" dirty="0"/>
          </a:p>
        </p:txBody>
      </p:sp>
      <p:sp>
        <p:nvSpPr>
          <p:cNvPr id="3" name="Shape 1"/>
          <p:cNvSpPr/>
          <p:nvPr/>
        </p:nvSpPr>
        <p:spPr>
          <a:xfrm>
            <a:off x="548640" y="868680"/>
            <a:ext cx="73152" cy="50292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Text 2"/>
          <p:cNvSpPr/>
          <p:nvPr/>
        </p:nvSpPr>
        <p:spPr>
          <a:xfrm>
            <a:off x="749808" y="804672"/>
            <a:ext cx="804672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30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2025 APS Mentoring Award</a:t>
            </a:r>
            <a:endParaRPr lang="en-US" sz="3000" dirty="0"/>
          </a:p>
        </p:txBody>
      </p:sp>
      <p:sp>
        <p:nvSpPr>
          <p:cNvPr id="5" name="Text 3"/>
          <p:cNvSpPr/>
          <p:nvPr/>
        </p:nvSpPr>
        <p:spPr>
          <a:xfrm>
            <a:off x="749808" y="1371600"/>
            <a:ext cx="804672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i="1" dirty="0">
                <a:solidFill>
                  <a:srgbClr val="C9A96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Meenakshi Narain Award  ·  Division of Particles and Fields</a:t>
            </a:r>
            <a:endParaRPr lang="en-US" sz="1300" dirty="0"/>
          </a:p>
        </p:txBody>
      </p:sp>
      <p:sp>
        <p:nvSpPr>
          <p:cNvPr id="6" name="Shape 4"/>
          <p:cNvSpPr/>
          <p:nvPr/>
        </p:nvSpPr>
        <p:spPr>
          <a:xfrm>
            <a:off x="548640" y="1828800"/>
            <a:ext cx="8046720" cy="2103120"/>
          </a:xfrm>
          <a:prstGeom prst="rect">
            <a:avLst/>
          </a:prstGeom>
          <a:solidFill>
            <a:srgbClr val="13183E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7" name="Text 5"/>
          <p:cNvSpPr/>
          <p:nvPr/>
        </p:nvSpPr>
        <p:spPr>
          <a:xfrm>
            <a:off x="640080" y="1691640"/>
            <a:ext cx="7315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8000" b="1" dirty="0">
                <a:solidFill>
                  <a:srgbClr val="C9A9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“</a:t>
            </a:r>
            <a:endParaRPr lang="en-US" sz="8000" dirty="0"/>
          </a:p>
        </p:txBody>
      </p:sp>
      <p:sp>
        <p:nvSpPr>
          <p:cNvPr id="8" name="Text 6"/>
          <p:cNvSpPr/>
          <p:nvPr/>
        </p:nvSpPr>
        <p:spPr>
          <a:xfrm>
            <a:off x="1097280" y="1993392"/>
            <a:ext cx="7315200" cy="1783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7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Outstanding mentoring, sustained and caring early-career advising, and a quarter century cultivating the welcoming and supportive Phenomenology symposium.</a:t>
            </a:r>
            <a:endParaRPr lang="en-US" sz="1700" dirty="0"/>
          </a:p>
        </p:txBody>
      </p:sp>
      <p:sp>
        <p:nvSpPr>
          <p:cNvPr id="9" name="Text 7"/>
          <p:cNvSpPr/>
          <p:nvPr/>
        </p:nvSpPr>
        <p:spPr>
          <a:xfrm>
            <a:off x="548640" y="4114800"/>
            <a:ext cx="804672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1200" i="1" dirty="0">
                <a:solidFill>
                  <a:srgbClr val="C9A96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— American Physical Society, Division of Particles and Fields</a:t>
            </a:r>
            <a:endParaRPr lang="en-US" sz="1200" dirty="0"/>
          </a:p>
        </p:txBody>
      </p:sp>
      <p:sp>
        <p:nvSpPr>
          <p:cNvPr id="10" name="Text 8"/>
          <p:cNvSpPr/>
          <p:nvPr/>
        </p:nvSpPr>
        <p:spPr>
          <a:xfrm>
            <a:off x="548640" y="4498848"/>
            <a:ext cx="804672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300" i="1" dirty="0">
                <a:solidFill>
                  <a:srgbClr val="C9CCE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Four decades  ·  Two universities  ·  A global community of students.</a:t>
            </a:r>
            <a:endParaRPr lang="en-US" sz="1300" dirty="0"/>
          </a:p>
        </p:txBody>
      </p:sp>
      <p:sp>
        <p:nvSpPr>
          <p:cNvPr id="11" name="Text 9"/>
          <p:cNvSpPr/>
          <p:nvPr/>
        </p:nvSpPr>
        <p:spPr>
          <a:xfrm>
            <a:off x="457200" y="4864608"/>
            <a:ext cx="548640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8A8DA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TaoFest  ·  Madison–Pitt Legacy</a:t>
            </a:r>
            <a:endParaRPr lang="en-US" sz="900" dirty="0"/>
          </a:p>
        </p:txBody>
      </p:sp>
      <p:sp>
        <p:nvSpPr>
          <p:cNvPr id="12" name="Text 10"/>
          <p:cNvSpPr/>
          <p:nvPr/>
        </p:nvSpPr>
        <p:spPr>
          <a:xfrm>
            <a:off x="7955280" y="4864608"/>
            <a:ext cx="73152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900" dirty="0">
                <a:solidFill>
                  <a:srgbClr val="8A8DA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11 / 15</a:t>
            </a:r>
            <a:endParaRPr lang="en-US" sz="9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320040"/>
            <a:ext cx="82296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kern="0" spc="4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ALSO RECENT</a:t>
            </a:r>
            <a:endParaRPr lang="en-US" sz="1100" dirty="0"/>
          </a:p>
        </p:txBody>
      </p:sp>
      <p:sp>
        <p:nvSpPr>
          <p:cNvPr id="3" name="Shape 1"/>
          <p:cNvSpPr/>
          <p:nvPr/>
        </p:nvSpPr>
        <p:spPr>
          <a:xfrm>
            <a:off x="457200" y="658368"/>
            <a:ext cx="73152" cy="50292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Text 2"/>
          <p:cNvSpPr/>
          <p:nvPr/>
        </p:nvSpPr>
        <p:spPr>
          <a:xfrm>
            <a:off x="658368" y="594360"/>
            <a:ext cx="804672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Honors</a:t>
            </a:r>
            <a:endParaRPr lang="en-US" sz="2800" dirty="0"/>
          </a:p>
        </p:txBody>
      </p:sp>
      <p:sp>
        <p:nvSpPr>
          <p:cNvPr id="5" name="Text 3"/>
          <p:cNvSpPr/>
          <p:nvPr/>
        </p:nvSpPr>
        <p:spPr>
          <a:xfrm>
            <a:off x="457200" y="1417320"/>
            <a:ext cx="822960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i="1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career’s breadth of recognition.</a:t>
            </a:r>
            <a:endParaRPr lang="en-US" sz="1300" dirty="0"/>
          </a:p>
        </p:txBody>
      </p:sp>
      <p:sp>
        <p:nvSpPr>
          <p:cNvPr id="6" name="Shape 4"/>
          <p:cNvSpPr/>
          <p:nvPr/>
        </p:nvSpPr>
        <p:spPr>
          <a:xfrm>
            <a:off x="457200" y="2194560"/>
            <a:ext cx="4069080" cy="2011680"/>
          </a:xfrm>
          <a:prstGeom prst="rect">
            <a:avLst/>
          </a:prstGeom>
          <a:solidFill>
            <a:srgbClr val="F5F6FA"/>
          </a:solidFill>
          <a:ln w="9525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7" name="Shape 5"/>
          <p:cNvSpPr/>
          <p:nvPr/>
        </p:nvSpPr>
        <p:spPr>
          <a:xfrm>
            <a:off x="457200" y="2194560"/>
            <a:ext cx="91440" cy="201168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8" name="Text 6"/>
          <p:cNvSpPr/>
          <p:nvPr/>
        </p:nvSpPr>
        <p:spPr>
          <a:xfrm>
            <a:off x="685800" y="2377440"/>
            <a:ext cx="36576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600" b="1" dirty="0">
                <a:solidFill>
                  <a:srgbClr val="A8884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2024</a:t>
            </a:r>
            <a:endParaRPr lang="en-US" sz="2600" dirty="0"/>
          </a:p>
        </p:txBody>
      </p:sp>
      <p:sp>
        <p:nvSpPr>
          <p:cNvPr id="9" name="Text 7"/>
          <p:cNvSpPr/>
          <p:nvPr/>
        </p:nvSpPr>
        <p:spPr>
          <a:xfrm>
            <a:off x="685800" y="2926080"/>
            <a:ext cx="365760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9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Alexander von Humboldt</a:t>
            </a:r>
            <a:endParaRPr lang="en-US" sz="1900" dirty="0"/>
          </a:p>
        </p:txBody>
      </p:sp>
      <p:sp>
        <p:nvSpPr>
          <p:cNvPr id="10" name="Text 8"/>
          <p:cNvSpPr/>
          <p:nvPr/>
        </p:nvSpPr>
        <p:spPr>
          <a:xfrm>
            <a:off x="685800" y="3291840"/>
            <a:ext cx="365760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9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Research Award</a:t>
            </a:r>
            <a:endParaRPr lang="en-US" sz="1900" dirty="0"/>
          </a:p>
        </p:txBody>
      </p:sp>
      <p:sp>
        <p:nvSpPr>
          <p:cNvPr id="11" name="Text 9"/>
          <p:cNvSpPr/>
          <p:nvPr/>
        </p:nvSpPr>
        <p:spPr>
          <a:xfrm>
            <a:off x="685800" y="3703320"/>
            <a:ext cx="365760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i="1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Federal Republic of Germany</a:t>
            </a:r>
            <a:endParaRPr lang="en-US" sz="1200" dirty="0"/>
          </a:p>
        </p:txBody>
      </p:sp>
      <p:sp>
        <p:nvSpPr>
          <p:cNvPr id="12" name="Shape 10"/>
          <p:cNvSpPr/>
          <p:nvPr/>
        </p:nvSpPr>
        <p:spPr>
          <a:xfrm>
            <a:off x="4617720" y="2194560"/>
            <a:ext cx="4069080" cy="2011680"/>
          </a:xfrm>
          <a:prstGeom prst="rect">
            <a:avLst/>
          </a:prstGeom>
          <a:solidFill>
            <a:srgbClr val="F5F6FA"/>
          </a:solidFill>
          <a:ln w="9525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3" name="Shape 11"/>
          <p:cNvSpPr/>
          <p:nvPr/>
        </p:nvSpPr>
        <p:spPr>
          <a:xfrm>
            <a:off x="4617720" y="2194560"/>
            <a:ext cx="91440" cy="201168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4" name="Text 12"/>
          <p:cNvSpPr/>
          <p:nvPr/>
        </p:nvSpPr>
        <p:spPr>
          <a:xfrm>
            <a:off x="4846320" y="2377440"/>
            <a:ext cx="36576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600" b="1" dirty="0">
                <a:solidFill>
                  <a:srgbClr val="A8884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2025</a:t>
            </a:r>
            <a:endParaRPr lang="en-US" sz="2600" dirty="0"/>
          </a:p>
        </p:txBody>
      </p:sp>
      <p:sp>
        <p:nvSpPr>
          <p:cNvPr id="15" name="Text 13"/>
          <p:cNvSpPr/>
          <p:nvPr/>
        </p:nvSpPr>
        <p:spPr>
          <a:xfrm>
            <a:off x="4846320" y="2926080"/>
            <a:ext cx="365760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9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Distinguished Alumni</a:t>
            </a:r>
            <a:endParaRPr lang="en-US" sz="1900" dirty="0"/>
          </a:p>
        </p:txBody>
      </p:sp>
      <p:sp>
        <p:nvSpPr>
          <p:cNvPr id="16" name="Text 14"/>
          <p:cNvSpPr/>
          <p:nvPr/>
        </p:nvSpPr>
        <p:spPr>
          <a:xfrm>
            <a:off x="4846320" y="3291840"/>
            <a:ext cx="365760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9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Award</a:t>
            </a:r>
            <a:endParaRPr lang="en-US" sz="1900" dirty="0"/>
          </a:p>
        </p:txBody>
      </p:sp>
      <p:sp>
        <p:nvSpPr>
          <p:cNvPr id="17" name="Text 15"/>
          <p:cNvSpPr/>
          <p:nvPr/>
        </p:nvSpPr>
        <p:spPr>
          <a:xfrm>
            <a:off x="4846320" y="3703320"/>
            <a:ext cx="365760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i="1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UW–Madison Department of Physics</a:t>
            </a:r>
            <a:endParaRPr lang="en-US" sz="1200" dirty="0"/>
          </a:p>
        </p:txBody>
      </p:sp>
      <p:sp>
        <p:nvSpPr>
          <p:cNvPr id="18" name="Text 16"/>
          <p:cNvSpPr/>
          <p:nvPr/>
        </p:nvSpPr>
        <p:spPr>
          <a:xfrm>
            <a:off x="457200" y="4864608"/>
            <a:ext cx="548640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TaoFest  ·  Madison–Pitt Legacy</a:t>
            </a:r>
            <a:endParaRPr lang="en-US" sz="900" dirty="0"/>
          </a:p>
        </p:txBody>
      </p:sp>
      <p:sp>
        <p:nvSpPr>
          <p:cNvPr id="19" name="Text 17"/>
          <p:cNvSpPr/>
          <p:nvPr/>
        </p:nvSpPr>
        <p:spPr>
          <a:xfrm>
            <a:off x="7955280" y="4864608"/>
            <a:ext cx="73152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12 / 15</a:t>
            </a:r>
            <a:endParaRPr lang="en-US" sz="9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320040"/>
            <a:ext cx="82296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kern="0" spc="4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SERVICE TO PARTICLE PHYSICS</a:t>
            </a:r>
            <a:endParaRPr lang="en-US" sz="1100" dirty="0"/>
          </a:p>
        </p:txBody>
      </p:sp>
      <p:sp>
        <p:nvSpPr>
          <p:cNvPr id="3" name="Shape 1"/>
          <p:cNvSpPr/>
          <p:nvPr/>
        </p:nvSpPr>
        <p:spPr>
          <a:xfrm>
            <a:off x="457200" y="658368"/>
            <a:ext cx="73152" cy="50292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Text 2"/>
          <p:cNvSpPr/>
          <p:nvPr/>
        </p:nvSpPr>
        <p:spPr>
          <a:xfrm>
            <a:off x="658368" y="594360"/>
            <a:ext cx="804672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Building the Community</a:t>
            </a:r>
            <a:endParaRPr lang="en-US" sz="2800" dirty="0"/>
          </a:p>
        </p:txBody>
      </p:sp>
      <p:sp>
        <p:nvSpPr>
          <p:cNvPr id="5" name="Text 3"/>
          <p:cNvSpPr/>
          <p:nvPr/>
        </p:nvSpPr>
        <p:spPr>
          <a:xfrm>
            <a:off x="457200" y="1417320"/>
            <a:ext cx="822960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i="1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Sustained leadership in the American Physical Society and the U.S. particle physics planning process.</a:t>
            </a:r>
            <a:endParaRPr lang="en-US" sz="1300" dirty="0"/>
          </a:p>
        </p:txBody>
      </p:sp>
      <p:sp>
        <p:nvSpPr>
          <p:cNvPr id="6" name="Shape 4"/>
          <p:cNvSpPr/>
          <p:nvPr/>
        </p:nvSpPr>
        <p:spPr>
          <a:xfrm>
            <a:off x="457200" y="1874520"/>
            <a:ext cx="1280160" cy="603504"/>
          </a:xfrm>
          <a:prstGeom prst="rect">
            <a:avLst/>
          </a:prstGeom>
          <a:solidFill>
            <a:srgbClr val="1E2761"/>
          </a:solidFill>
          <a:ln w="12700">
            <a:solidFill>
              <a:srgbClr val="1E27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7" name="Text 5"/>
          <p:cNvSpPr/>
          <p:nvPr/>
        </p:nvSpPr>
        <p:spPr>
          <a:xfrm>
            <a:off x="457200" y="1874520"/>
            <a:ext cx="1280160" cy="6035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200" b="1" dirty="0">
                <a:solidFill>
                  <a:srgbClr val="C9A9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2019–2022</a:t>
            </a:r>
            <a:endParaRPr lang="en-US" sz="1200" dirty="0"/>
          </a:p>
        </p:txBody>
      </p:sp>
      <p:sp>
        <p:nvSpPr>
          <p:cNvPr id="8" name="Text 6"/>
          <p:cNvSpPr/>
          <p:nvPr/>
        </p:nvSpPr>
        <p:spPr>
          <a:xfrm>
            <a:off x="1874520" y="1837944"/>
            <a:ext cx="676656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5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APS Division of Particles and Fields</a:t>
            </a:r>
            <a:endParaRPr lang="en-US" sz="1350" dirty="0"/>
          </a:p>
        </p:txBody>
      </p:sp>
      <p:sp>
        <p:nvSpPr>
          <p:cNvPr id="9" name="Text 7"/>
          <p:cNvSpPr/>
          <p:nvPr/>
        </p:nvSpPr>
        <p:spPr>
          <a:xfrm>
            <a:off x="1874520" y="2075688"/>
            <a:ext cx="6766560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i="1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Vice-Chair (2019)  ·  Chair-Elect (2020)  ·  Chair (2021)  ·  Past-Chair (2022)</a:t>
            </a:r>
            <a:endParaRPr lang="en-US" sz="1000" dirty="0"/>
          </a:p>
        </p:txBody>
      </p:sp>
      <p:sp>
        <p:nvSpPr>
          <p:cNvPr id="10" name="Text 8"/>
          <p:cNvSpPr/>
          <p:nvPr/>
        </p:nvSpPr>
        <p:spPr>
          <a:xfrm>
            <a:off x="1874520" y="2276856"/>
            <a:ext cx="676656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Led the largest division of the American Physical Society through the COVID era — stewarding the field’s strategic priorities.</a:t>
            </a:r>
            <a:endParaRPr lang="en-US" sz="1050" dirty="0"/>
          </a:p>
        </p:txBody>
      </p:sp>
      <p:sp>
        <p:nvSpPr>
          <p:cNvPr id="11" name="Shape 9"/>
          <p:cNvSpPr/>
          <p:nvPr/>
        </p:nvSpPr>
        <p:spPr>
          <a:xfrm>
            <a:off x="457200" y="2587752"/>
            <a:ext cx="1280160" cy="603504"/>
          </a:xfrm>
          <a:prstGeom prst="rect">
            <a:avLst/>
          </a:prstGeom>
          <a:solidFill>
            <a:srgbClr val="1E2761"/>
          </a:solidFill>
          <a:ln w="12700">
            <a:solidFill>
              <a:srgbClr val="1E27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 10"/>
          <p:cNvSpPr/>
          <p:nvPr/>
        </p:nvSpPr>
        <p:spPr>
          <a:xfrm>
            <a:off x="457200" y="2587752"/>
            <a:ext cx="1280160" cy="6035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200" b="1" dirty="0">
                <a:solidFill>
                  <a:srgbClr val="C9A9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2020</a:t>
            </a:r>
            <a:endParaRPr lang="en-US" sz="1200" dirty="0"/>
          </a:p>
        </p:txBody>
      </p:sp>
      <p:sp>
        <p:nvSpPr>
          <p:cNvPr id="13" name="Text 11"/>
          <p:cNvSpPr/>
          <p:nvPr/>
        </p:nvSpPr>
        <p:spPr>
          <a:xfrm>
            <a:off x="1874520" y="2551176"/>
            <a:ext cx="676656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5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APS April Meeting</a:t>
            </a:r>
            <a:endParaRPr lang="en-US" sz="1350" dirty="0"/>
          </a:p>
        </p:txBody>
      </p:sp>
      <p:sp>
        <p:nvSpPr>
          <p:cNvPr id="14" name="Text 12"/>
          <p:cNvSpPr/>
          <p:nvPr/>
        </p:nvSpPr>
        <p:spPr>
          <a:xfrm>
            <a:off x="1874520" y="2788920"/>
            <a:ext cx="6766560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i="1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Chair</a:t>
            </a:r>
            <a:endParaRPr lang="en-US" sz="1000" dirty="0"/>
          </a:p>
        </p:txBody>
      </p:sp>
      <p:sp>
        <p:nvSpPr>
          <p:cNvPr id="15" name="Text 13"/>
          <p:cNvSpPr/>
          <p:nvPr/>
        </p:nvSpPr>
        <p:spPr>
          <a:xfrm>
            <a:off x="1874520" y="2990088"/>
            <a:ext cx="676656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Organized the APS Division’s flagship annual gathering.</a:t>
            </a:r>
            <a:endParaRPr lang="en-US" sz="1050" dirty="0"/>
          </a:p>
        </p:txBody>
      </p:sp>
      <p:sp>
        <p:nvSpPr>
          <p:cNvPr id="16" name="Shape 14"/>
          <p:cNvSpPr/>
          <p:nvPr/>
        </p:nvSpPr>
        <p:spPr>
          <a:xfrm>
            <a:off x="457200" y="3300984"/>
            <a:ext cx="1280160" cy="603504"/>
          </a:xfrm>
          <a:prstGeom prst="rect">
            <a:avLst/>
          </a:prstGeom>
          <a:solidFill>
            <a:srgbClr val="1E2761"/>
          </a:solidFill>
          <a:ln w="12700">
            <a:solidFill>
              <a:srgbClr val="1E27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7" name="Text 15"/>
          <p:cNvSpPr/>
          <p:nvPr/>
        </p:nvSpPr>
        <p:spPr>
          <a:xfrm>
            <a:off x="457200" y="3300984"/>
            <a:ext cx="1280160" cy="6035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200" b="1" dirty="0">
                <a:solidFill>
                  <a:srgbClr val="C9A9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2020–2022</a:t>
            </a:r>
            <a:endParaRPr lang="en-US" sz="1200" dirty="0"/>
          </a:p>
        </p:txBody>
      </p:sp>
      <p:sp>
        <p:nvSpPr>
          <p:cNvPr id="18" name="Text 16"/>
          <p:cNvSpPr/>
          <p:nvPr/>
        </p:nvSpPr>
        <p:spPr>
          <a:xfrm>
            <a:off x="1874520" y="3264408"/>
            <a:ext cx="676656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5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Snowmass 2021 — Particle Physics Community Planning Exercise</a:t>
            </a:r>
            <a:endParaRPr lang="en-US" sz="1350" dirty="0"/>
          </a:p>
        </p:txBody>
      </p:sp>
      <p:sp>
        <p:nvSpPr>
          <p:cNvPr id="19" name="Text 17"/>
          <p:cNvSpPr/>
          <p:nvPr/>
        </p:nvSpPr>
        <p:spPr>
          <a:xfrm>
            <a:off x="1874520" y="3502152"/>
            <a:ext cx="6766560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i="1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Chair-line and Steering Committee</a:t>
            </a:r>
            <a:endParaRPr lang="en-US" sz="1000" dirty="0"/>
          </a:p>
        </p:txBody>
      </p:sp>
      <p:sp>
        <p:nvSpPr>
          <p:cNvPr id="20" name="Text 18"/>
          <p:cNvSpPr/>
          <p:nvPr/>
        </p:nvSpPr>
        <p:spPr>
          <a:xfrm>
            <a:off x="1874520" y="3703320"/>
            <a:ext cx="676656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Helped guide the once-per-decade community process that sets U.S. particle-physics priorities for the coming decade.</a:t>
            </a:r>
            <a:endParaRPr lang="en-US" sz="1050" dirty="0"/>
          </a:p>
        </p:txBody>
      </p:sp>
      <p:sp>
        <p:nvSpPr>
          <p:cNvPr id="21" name="Shape 19"/>
          <p:cNvSpPr/>
          <p:nvPr/>
        </p:nvSpPr>
        <p:spPr>
          <a:xfrm>
            <a:off x="457200" y="4014216"/>
            <a:ext cx="1280160" cy="603504"/>
          </a:xfrm>
          <a:prstGeom prst="rect">
            <a:avLst/>
          </a:prstGeom>
          <a:solidFill>
            <a:srgbClr val="1E2761"/>
          </a:solidFill>
          <a:ln w="12700">
            <a:solidFill>
              <a:srgbClr val="1E27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 20"/>
          <p:cNvSpPr/>
          <p:nvPr/>
        </p:nvSpPr>
        <p:spPr>
          <a:xfrm>
            <a:off x="457200" y="4014216"/>
            <a:ext cx="1280160" cy="6035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200" b="1" dirty="0">
                <a:solidFill>
                  <a:srgbClr val="C9A9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1998–present</a:t>
            </a:r>
            <a:endParaRPr lang="en-US" sz="1200" dirty="0"/>
          </a:p>
        </p:txBody>
      </p:sp>
      <p:sp>
        <p:nvSpPr>
          <p:cNvPr id="23" name="Text 21"/>
          <p:cNvSpPr/>
          <p:nvPr/>
        </p:nvSpPr>
        <p:spPr>
          <a:xfrm>
            <a:off x="1874520" y="3977640"/>
            <a:ext cx="676656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5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Phenomenology Symposium Series</a:t>
            </a:r>
            <a:endParaRPr lang="en-US" sz="1350" dirty="0"/>
          </a:p>
        </p:txBody>
      </p:sp>
      <p:sp>
        <p:nvSpPr>
          <p:cNvPr id="24" name="Text 22"/>
          <p:cNvSpPr/>
          <p:nvPr/>
        </p:nvSpPr>
        <p:spPr>
          <a:xfrm>
            <a:off x="1874520" y="4215384"/>
            <a:ext cx="6766560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i="1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Founding &amp; continuing organizer  ·  UW–Madison and University of Pittsburgh</a:t>
            </a:r>
            <a:endParaRPr lang="en-US" sz="1000" dirty="0"/>
          </a:p>
        </p:txBody>
      </p:sp>
      <p:sp>
        <p:nvSpPr>
          <p:cNvPr id="25" name="Text 23"/>
          <p:cNvSpPr/>
          <p:nvPr/>
        </p:nvSpPr>
        <p:spPr>
          <a:xfrm>
            <a:off x="1874520" y="4416552"/>
            <a:ext cx="676656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Built and sustained the field’s premier annual gathering for collider phenomenology — a quarter-century legacy of community-building cited in the 2025 APS Mentoring Award.</a:t>
            </a:r>
            <a:endParaRPr lang="en-US" sz="1050" dirty="0"/>
          </a:p>
        </p:txBody>
      </p:sp>
      <p:sp>
        <p:nvSpPr>
          <p:cNvPr id="26" name="Text 24"/>
          <p:cNvSpPr/>
          <p:nvPr/>
        </p:nvSpPr>
        <p:spPr>
          <a:xfrm>
            <a:off x="457200" y="4864608"/>
            <a:ext cx="548640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TaoFest  ·  Madison–Pitt Legacy</a:t>
            </a:r>
            <a:endParaRPr lang="en-US" sz="900" dirty="0"/>
          </a:p>
        </p:txBody>
      </p:sp>
      <p:sp>
        <p:nvSpPr>
          <p:cNvPr id="27" name="Text 25"/>
          <p:cNvSpPr/>
          <p:nvPr/>
        </p:nvSpPr>
        <p:spPr>
          <a:xfrm>
            <a:off x="7955280" y="4864608"/>
            <a:ext cx="73152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13 / 15</a:t>
            </a:r>
            <a:endParaRPr lang="en-US" sz="9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2331720"/>
          </a:xfrm>
          <a:prstGeom prst="rect">
            <a:avLst/>
          </a:prstGeom>
          <a:solidFill>
            <a:srgbClr val="1E2761"/>
          </a:solidFill>
          <a:ln w="12700">
            <a:solidFill>
              <a:srgbClr val="1E27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>
            <a:off x="548640" y="411480"/>
            <a:ext cx="109728" cy="169164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Text 2"/>
          <p:cNvSpPr/>
          <p:nvPr/>
        </p:nvSpPr>
        <p:spPr>
          <a:xfrm>
            <a:off x="822960" y="438912"/>
            <a:ext cx="786384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kern="0" spc="400" dirty="0">
                <a:solidFill>
                  <a:srgbClr val="C9A96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UNIVERSITY OF PITTSBURGH  ·  2011–PRESENT</a:t>
            </a:r>
            <a:endParaRPr lang="en-US" sz="1200" dirty="0"/>
          </a:p>
        </p:txBody>
      </p:sp>
      <p:sp>
        <p:nvSpPr>
          <p:cNvPr id="5" name="Text 3"/>
          <p:cNvSpPr/>
          <p:nvPr/>
        </p:nvSpPr>
        <p:spPr>
          <a:xfrm>
            <a:off x="822960" y="749808"/>
            <a:ext cx="7863840" cy="8686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52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PITT PACC</a:t>
            </a:r>
            <a:endParaRPr lang="en-US" sz="5200" dirty="0"/>
          </a:p>
        </p:txBody>
      </p:sp>
      <p:sp>
        <p:nvSpPr>
          <p:cNvPr id="6" name="Text 4"/>
          <p:cNvSpPr/>
          <p:nvPr/>
        </p:nvSpPr>
        <p:spPr>
          <a:xfrm>
            <a:off x="822960" y="1600200"/>
            <a:ext cx="786384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200" i="1" dirty="0">
                <a:solidFill>
                  <a:srgbClr val="C9A9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Headquarters of Discovery</a:t>
            </a:r>
            <a:endParaRPr lang="en-US" sz="2200" dirty="0"/>
          </a:p>
        </p:txBody>
      </p:sp>
      <p:sp>
        <p:nvSpPr>
          <p:cNvPr id="7" name="Shape 5"/>
          <p:cNvSpPr/>
          <p:nvPr/>
        </p:nvSpPr>
        <p:spPr>
          <a:xfrm>
            <a:off x="548640" y="2487168"/>
            <a:ext cx="8046720" cy="27432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8" name="Text 6"/>
          <p:cNvSpPr/>
          <p:nvPr/>
        </p:nvSpPr>
        <p:spPr>
          <a:xfrm>
            <a:off x="548640" y="2670048"/>
            <a:ext cx="804672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spcAft>
                <a:spcPts val="800"/>
              </a:spcAft>
              <a:buNone/>
            </a:pPr>
            <a:r>
              <a:rPr lang="en-US" sz="2200" i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Since 2011, at Pitt, Tao has led us in new paths of phenomenology research that will be exciting topics of other speakers at this meeting.</a:t>
            </a:r>
            <a:endParaRPr lang="en-US" sz="2200" dirty="0"/>
          </a:p>
        </p:txBody>
      </p:sp>
      <p:sp>
        <p:nvSpPr>
          <p:cNvPr id="9" name="Text 7"/>
          <p:cNvSpPr/>
          <p:nvPr/>
        </p:nvSpPr>
        <p:spPr>
          <a:xfrm>
            <a:off x="457200" y="4864608"/>
            <a:ext cx="548640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TaoFest  ·  Madison–Pitt Legacy</a:t>
            </a:r>
            <a:endParaRPr lang="en-US" sz="900" dirty="0"/>
          </a:p>
        </p:txBody>
      </p:sp>
      <p:sp>
        <p:nvSpPr>
          <p:cNvPr id="10" name="Text 8"/>
          <p:cNvSpPr/>
          <p:nvPr/>
        </p:nvSpPr>
        <p:spPr>
          <a:xfrm>
            <a:off x="7955280" y="4864608"/>
            <a:ext cx="73152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14 / 15</a:t>
            </a:r>
            <a:endParaRPr lang="en-US" sz="9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bg>
      <p:bgPr>
        <a:solidFill>
          <a:srgbClr val="1E27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548640" y="548640"/>
            <a:ext cx="8046720" cy="36576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" name="Text 1"/>
          <p:cNvSpPr/>
          <p:nvPr/>
        </p:nvSpPr>
        <p:spPr>
          <a:xfrm>
            <a:off x="548640" y="960120"/>
            <a:ext cx="80467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4400" b="1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With gratitude</a:t>
            </a:r>
            <a:endParaRPr lang="en-US" sz="4400" dirty="0"/>
          </a:p>
        </p:txBody>
      </p:sp>
      <p:sp>
        <p:nvSpPr>
          <p:cNvPr id="4" name="Text 2"/>
          <p:cNvSpPr/>
          <p:nvPr/>
        </p:nvSpPr>
        <p:spPr>
          <a:xfrm>
            <a:off x="914400" y="2240280"/>
            <a:ext cx="7315200" cy="1828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spcAft>
                <a:spcPts val="800"/>
              </a:spcAft>
              <a:buNone/>
            </a:pPr>
            <a:r>
              <a:rPr lang="en-US" sz="1900" i="1" dirty="0">
                <a:solidFill>
                  <a:srgbClr val="DDE0F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For the theorems and the phenomenology.</a:t>
            </a:r>
            <a:endParaRPr lang="en-US" sz="1900" dirty="0"/>
          </a:p>
          <a:p>
            <a:pPr marL="0" indent="0" algn="ctr">
              <a:spcAft>
                <a:spcPts val="800"/>
              </a:spcAft>
              <a:buNone/>
            </a:pPr>
            <a:r>
              <a:rPr lang="en-US" sz="1900" i="1" dirty="0">
                <a:solidFill>
                  <a:srgbClr val="DDE0F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For the meetings you built and the students you raised.</a:t>
            </a:r>
            <a:endParaRPr lang="en-US" sz="1900" dirty="0"/>
          </a:p>
          <a:p>
            <a:pPr marL="0" indent="0" algn="ctr">
              <a:spcAft>
                <a:spcPts val="800"/>
              </a:spcAft>
              <a:buNone/>
            </a:pPr>
            <a:r>
              <a:rPr lang="en-US" sz="1900" i="1" dirty="0">
                <a:solidFill>
                  <a:srgbClr val="DDE0F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For the warmth, the rigor, and the example.</a:t>
            </a:r>
            <a:endParaRPr lang="en-US" sz="1900" dirty="0"/>
          </a:p>
          <a:p>
            <a:pPr marL="0" indent="0" algn="ctr">
              <a:spcAft>
                <a:spcPts val="800"/>
              </a:spcAft>
              <a:buNone/>
            </a:pPr>
            <a:r>
              <a:rPr lang="en-US" sz="1900" i="1" dirty="0">
                <a:solidFill>
                  <a:srgbClr val="DDE0F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And above all, your friendship.</a:t>
            </a:r>
            <a:endParaRPr lang="en-US" sz="1900" dirty="0"/>
          </a:p>
        </p:txBody>
      </p:sp>
      <p:sp>
        <p:nvSpPr>
          <p:cNvPr id="5" name="Text 3"/>
          <p:cNvSpPr/>
          <p:nvPr/>
        </p:nvSpPr>
        <p:spPr>
          <a:xfrm>
            <a:off x="548640" y="4160520"/>
            <a:ext cx="804672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800" b="1" i="1" dirty="0">
                <a:solidFill>
                  <a:srgbClr val="C9A9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Here’s to the next chapter.</a:t>
            </a:r>
            <a:endParaRPr lang="en-US" sz="1800" dirty="0"/>
          </a:p>
        </p:txBody>
      </p:sp>
      <p:sp>
        <p:nvSpPr>
          <p:cNvPr id="6" name="Shape 4"/>
          <p:cNvSpPr/>
          <p:nvPr/>
        </p:nvSpPr>
        <p:spPr>
          <a:xfrm>
            <a:off x="548640" y="4617720"/>
            <a:ext cx="8046720" cy="36576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7" name="Text 5"/>
          <p:cNvSpPr/>
          <p:nvPr/>
        </p:nvSpPr>
        <p:spPr>
          <a:xfrm>
            <a:off x="548640" y="4709160"/>
            <a:ext cx="804672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100" i="1" dirty="0">
                <a:solidFill>
                  <a:srgbClr val="C9CCE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TaoFest  ·  Madison–Pitt Legacy</a:t>
            </a:r>
            <a:endParaRPr lang="en-US" sz="11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4023360" y="731520"/>
            <a:ext cx="1097280" cy="457200"/>
          </a:xfrm>
          <a:prstGeom prst="ellipse">
            <a:avLst/>
          </a:prstGeom>
          <a:ln w="19050">
            <a:solidFill>
              <a:srgbClr val="1E27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 rot="3600000">
            <a:off x="4023360" y="731520"/>
            <a:ext cx="1097280" cy="457200"/>
          </a:xfrm>
          <a:prstGeom prst="ellipse">
            <a:avLst/>
          </a:prstGeom>
          <a:ln w="19050">
            <a:solidFill>
              <a:srgbClr val="1E27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Shape 2"/>
          <p:cNvSpPr/>
          <p:nvPr/>
        </p:nvSpPr>
        <p:spPr>
          <a:xfrm rot="7200000">
            <a:off x="4023360" y="731520"/>
            <a:ext cx="1097280" cy="457200"/>
          </a:xfrm>
          <a:prstGeom prst="ellipse">
            <a:avLst/>
          </a:prstGeom>
          <a:ln w="19050">
            <a:solidFill>
              <a:srgbClr val="1E27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" name="Shape 3"/>
          <p:cNvSpPr/>
          <p:nvPr/>
        </p:nvSpPr>
        <p:spPr>
          <a:xfrm>
            <a:off x="4453128" y="841248"/>
            <a:ext cx="237744" cy="237744"/>
          </a:xfrm>
          <a:prstGeom prst="ellipse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 4"/>
          <p:cNvSpPr/>
          <p:nvPr/>
        </p:nvSpPr>
        <p:spPr>
          <a:xfrm>
            <a:off x="457200" y="1554480"/>
            <a:ext cx="8229600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4800" b="1" dirty="0">
                <a:solidFill>
                  <a:srgbClr val="A8884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Tao Han</a:t>
            </a:r>
            <a:endParaRPr lang="en-US" sz="4800" dirty="0"/>
          </a:p>
        </p:txBody>
      </p:sp>
      <p:sp>
        <p:nvSpPr>
          <p:cNvPr id="7" name="Text 5"/>
          <p:cNvSpPr/>
          <p:nvPr/>
        </p:nvSpPr>
        <p:spPr>
          <a:xfrm>
            <a:off x="457200" y="2331720"/>
            <a:ext cx="822960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300" i="1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PhD, UW–Madison  ·  1990</a:t>
            </a:r>
            <a:endParaRPr lang="en-US" sz="1300" dirty="0"/>
          </a:p>
        </p:txBody>
      </p:sp>
      <p:sp>
        <p:nvSpPr>
          <p:cNvPr id="8" name="Text 6"/>
          <p:cNvSpPr/>
          <p:nvPr/>
        </p:nvSpPr>
        <p:spPr>
          <a:xfrm>
            <a:off x="457200" y="2743200"/>
            <a:ext cx="8229600" cy="11887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400" i="1" dirty="0">
                <a:solidFill>
                  <a:srgbClr val="1A1A2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Bridging theory and experiment in the </a:t>
            </a:r>
            <a:r>
              <a:rPr lang="en-US" sz="2400" b="1" i="1" dirty="0">
                <a:solidFill>
                  <a:srgbClr val="A8884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Golden Era of Phenomenology</a:t>
            </a:r>
            <a:endParaRPr lang="en-US" sz="2400" dirty="0"/>
          </a:p>
        </p:txBody>
      </p:sp>
      <p:sp>
        <p:nvSpPr>
          <p:cNvPr id="9" name="Text 7"/>
          <p:cNvSpPr/>
          <p:nvPr/>
        </p:nvSpPr>
        <p:spPr>
          <a:xfrm>
            <a:off x="457200" y="4160520"/>
            <a:ext cx="822960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600" i="1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Phenomenologist  ·  Mentor  ·  Builder of communities</a:t>
            </a:r>
            <a:endParaRPr lang="en-US" sz="1600" dirty="0"/>
          </a:p>
        </p:txBody>
      </p:sp>
      <p:sp>
        <p:nvSpPr>
          <p:cNvPr id="10" name="Text 8"/>
          <p:cNvSpPr/>
          <p:nvPr/>
        </p:nvSpPr>
        <p:spPr>
          <a:xfrm>
            <a:off x="457200" y="4864608"/>
            <a:ext cx="548640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TaoFest  ·  Madison–Pitt Legacy</a:t>
            </a:r>
            <a:endParaRPr lang="en-US" sz="900" dirty="0"/>
          </a:p>
        </p:txBody>
      </p:sp>
      <p:sp>
        <p:nvSpPr>
          <p:cNvPr id="11" name="Text 9"/>
          <p:cNvSpPr/>
          <p:nvPr/>
        </p:nvSpPr>
        <p:spPr>
          <a:xfrm>
            <a:off x="7955280" y="4864608"/>
            <a:ext cx="73152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2 / 15</a:t>
            </a:r>
            <a:endParaRPr lang="en-US" sz="9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320040"/>
            <a:ext cx="82296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kern="0" spc="4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WITH US TODAY</a:t>
            </a:r>
            <a:endParaRPr lang="en-US" sz="1100" dirty="0"/>
          </a:p>
        </p:txBody>
      </p:sp>
      <p:sp>
        <p:nvSpPr>
          <p:cNvPr id="3" name="Shape 1"/>
          <p:cNvSpPr/>
          <p:nvPr/>
        </p:nvSpPr>
        <p:spPr>
          <a:xfrm>
            <a:off x="457200" y="658368"/>
            <a:ext cx="73152" cy="50292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Text 2"/>
          <p:cNvSpPr/>
          <p:nvPr/>
        </p:nvSpPr>
        <p:spPr>
          <a:xfrm>
            <a:off x="658368" y="594360"/>
            <a:ext cx="804672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UW Phenolanders &amp; Alumni</a:t>
            </a:r>
            <a:endParaRPr lang="en-US" sz="2800" dirty="0"/>
          </a:p>
        </p:txBody>
      </p:sp>
      <p:sp>
        <p:nvSpPr>
          <p:cNvPr id="5" name="Text 3"/>
          <p:cNvSpPr/>
          <p:nvPr/>
        </p:nvSpPr>
        <p:spPr>
          <a:xfrm>
            <a:off x="457200" y="1417320"/>
            <a:ext cx="822960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50" i="1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Here to celebrate Tao’s amazing career — and its lasting impact on particle physics and on mentoring the next pheno generations.</a:t>
            </a:r>
            <a:endParaRPr lang="en-US" sz="1250" dirty="0"/>
          </a:p>
        </p:txBody>
      </p:sp>
      <p:sp>
        <p:nvSpPr>
          <p:cNvPr id="6" name="Text 4"/>
          <p:cNvSpPr/>
          <p:nvPr/>
        </p:nvSpPr>
        <p:spPr>
          <a:xfrm>
            <a:off x="457200" y="1993392"/>
            <a:ext cx="402336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kern="0" spc="4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UW–MADISON</a:t>
            </a:r>
            <a:endParaRPr lang="en-US" sz="1100" dirty="0"/>
          </a:p>
        </p:txBody>
      </p:sp>
      <p:sp>
        <p:nvSpPr>
          <p:cNvPr id="7" name="Text 5"/>
          <p:cNvSpPr/>
          <p:nvPr/>
        </p:nvSpPr>
        <p:spPr>
          <a:xfrm>
            <a:off x="4663440" y="1993392"/>
            <a:ext cx="402336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b="1" kern="0" spc="2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UW PHENO ALUMNI &amp; FORMER UW FACULTY</a:t>
            </a:r>
            <a:endParaRPr lang="en-US" sz="1050" dirty="0"/>
          </a:p>
        </p:txBody>
      </p:sp>
      <p:sp>
        <p:nvSpPr>
          <p:cNvPr id="8" name="Shape 6"/>
          <p:cNvSpPr/>
          <p:nvPr/>
        </p:nvSpPr>
        <p:spPr>
          <a:xfrm>
            <a:off x="457200" y="2331720"/>
            <a:ext cx="4023360" cy="457200"/>
          </a:xfrm>
          <a:prstGeom prst="rect">
            <a:avLst/>
          </a:prstGeom>
          <a:solidFill>
            <a:srgbClr val="F5F6FA"/>
          </a:solidFill>
          <a:ln w="6350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9" name="Shape 7"/>
          <p:cNvSpPr/>
          <p:nvPr/>
        </p:nvSpPr>
        <p:spPr>
          <a:xfrm>
            <a:off x="457200" y="2331720"/>
            <a:ext cx="73152" cy="45720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0" name="Text 8"/>
          <p:cNvSpPr/>
          <p:nvPr/>
        </p:nvSpPr>
        <p:spPr>
          <a:xfrm>
            <a:off x="658368" y="2331720"/>
            <a:ext cx="374904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Lisa Everett</a:t>
            </a:r>
            <a:endParaRPr lang="en-US" sz="1400" dirty="0"/>
          </a:p>
        </p:txBody>
      </p:sp>
      <p:sp>
        <p:nvSpPr>
          <p:cNvPr id="11" name="Shape 9"/>
          <p:cNvSpPr/>
          <p:nvPr/>
        </p:nvSpPr>
        <p:spPr>
          <a:xfrm>
            <a:off x="457200" y="2834640"/>
            <a:ext cx="4023360" cy="457200"/>
          </a:xfrm>
          <a:prstGeom prst="rect">
            <a:avLst/>
          </a:prstGeom>
          <a:solidFill>
            <a:srgbClr val="F5F6FA"/>
          </a:solidFill>
          <a:ln w="6350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2" name="Shape 10"/>
          <p:cNvSpPr/>
          <p:nvPr/>
        </p:nvSpPr>
        <p:spPr>
          <a:xfrm>
            <a:off x="457200" y="2834640"/>
            <a:ext cx="73152" cy="45720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3" name="Text 11"/>
          <p:cNvSpPr/>
          <p:nvPr/>
        </p:nvSpPr>
        <p:spPr>
          <a:xfrm>
            <a:off x="658368" y="2834640"/>
            <a:ext cx="374904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Francis Halzen</a:t>
            </a:r>
            <a:endParaRPr lang="en-US" sz="1400" dirty="0"/>
          </a:p>
        </p:txBody>
      </p:sp>
      <p:sp>
        <p:nvSpPr>
          <p:cNvPr id="14" name="Shape 12"/>
          <p:cNvSpPr/>
          <p:nvPr/>
        </p:nvSpPr>
        <p:spPr>
          <a:xfrm>
            <a:off x="457200" y="3337560"/>
            <a:ext cx="4023360" cy="457200"/>
          </a:xfrm>
          <a:prstGeom prst="rect">
            <a:avLst/>
          </a:prstGeom>
          <a:solidFill>
            <a:srgbClr val="F5F6FA"/>
          </a:solidFill>
          <a:ln w="6350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5" name="Shape 13"/>
          <p:cNvSpPr/>
          <p:nvPr/>
        </p:nvSpPr>
        <p:spPr>
          <a:xfrm>
            <a:off x="457200" y="3337560"/>
            <a:ext cx="73152" cy="45720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6" name="Text 14"/>
          <p:cNvSpPr/>
          <p:nvPr/>
        </p:nvSpPr>
        <p:spPr>
          <a:xfrm>
            <a:off x="658368" y="3337560"/>
            <a:ext cx="374904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Dan Hooper</a:t>
            </a:r>
            <a:endParaRPr lang="en-US" sz="1400" dirty="0"/>
          </a:p>
        </p:txBody>
      </p:sp>
      <p:sp>
        <p:nvSpPr>
          <p:cNvPr id="17" name="Shape 15"/>
          <p:cNvSpPr/>
          <p:nvPr/>
        </p:nvSpPr>
        <p:spPr>
          <a:xfrm>
            <a:off x="4663440" y="2331720"/>
            <a:ext cx="4023360" cy="274320"/>
          </a:xfrm>
          <a:prstGeom prst="rect">
            <a:avLst/>
          </a:prstGeom>
          <a:solidFill>
            <a:srgbClr val="F5F6FA"/>
          </a:solidFill>
          <a:ln w="6350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8" name="Shape 16"/>
          <p:cNvSpPr/>
          <p:nvPr/>
        </p:nvSpPr>
        <p:spPr>
          <a:xfrm>
            <a:off x="4663440" y="2331720"/>
            <a:ext cx="54864" cy="27432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9" name="Text 17"/>
          <p:cNvSpPr/>
          <p:nvPr/>
        </p:nvSpPr>
        <p:spPr>
          <a:xfrm>
            <a:off x="4828032" y="2331720"/>
            <a:ext cx="37947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5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Neil Christensen</a:t>
            </a:r>
            <a:r>
              <a:rPr lang="en-US" sz="11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·  </a:t>
            </a:r>
            <a:r>
              <a:rPr lang="en-US" sz="1000" i="1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Illinois State University</a:t>
            </a:r>
            <a:endParaRPr lang="en-US" sz="1150" dirty="0"/>
          </a:p>
        </p:txBody>
      </p:sp>
      <p:sp>
        <p:nvSpPr>
          <p:cNvPr id="20" name="Shape 18"/>
          <p:cNvSpPr/>
          <p:nvPr/>
        </p:nvSpPr>
        <p:spPr>
          <a:xfrm>
            <a:off x="4663440" y="2624328"/>
            <a:ext cx="4023360" cy="274320"/>
          </a:xfrm>
          <a:prstGeom prst="rect">
            <a:avLst/>
          </a:prstGeom>
          <a:solidFill>
            <a:srgbClr val="F5F6FA"/>
          </a:solidFill>
          <a:ln w="6350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1" name="Shape 19"/>
          <p:cNvSpPr/>
          <p:nvPr/>
        </p:nvSpPr>
        <p:spPr>
          <a:xfrm>
            <a:off x="4663440" y="2624328"/>
            <a:ext cx="54864" cy="27432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 20"/>
          <p:cNvSpPr/>
          <p:nvPr/>
        </p:nvSpPr>
        <p:spPr>
          <a:xfrm>
            <a:off x="4828032" y="2624328"/>
            <a:ext cx="37947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5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Hooman Davoudiasl</a:t>
            </a:r>
            <a:r>
              <a:rPr lang="en-US" sz="11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·  </a:t>
            </a:r>
            <a:r>
              <a:rPr lang="en-US" sz="1000" i="1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Brookhaven National Laboratory</a:t>
            </a:r>
            <a:endParaRPr lang="en-US" sz="1150" dirty="0"/>
          </a:p>
        </p:txBody>
      </p:sp>
      <p:sp>
        <p:nvSpPr>
          <p:cNvPr id="23" name="Shape 21"/>
          <p:cNvSpPr/>
          <p:nvPr/>
        </p:nvSpPr>
        <p:spPr>
          <a:xfrm>
            <a:off x="4663440" y="2916936"/>
            <a:ext cx="4023360" cy="274320"/>
          </a:xfrm>
          <a:prstGeom prst="rect">
            <a:avLst/>
          </a:prstGeom>
          <a:solidFill>
            <a:srgbClr val="F5F6FA"/>
          </a:solidFill>
          <a:ln w="6350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4" name="Shape 22"/>
          <p:cNvSpPr/>
          <p:nvPr/>
        </p:nvSpPr>
        <p:spPr>
          <a:xfrm>
            <a:off x="4663440" y="2916936"/>
            <a:ext cx="54864" cy="27432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5" name="Text 23"/>
          <p:cNvSpPr/>
          <p:nvPr/>
        </p:nvSpPr>
        <p:spPr>
          <a:xfrm>
            <a:off x="4828032" y="2916936"/>
            <a:ext cx="37947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5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Kaoru Hagiwara</a:t>
            </a:r>
            <a:r>
              <a:rPr lang="en-US" sz="11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·  </a:t>
            </a:r>
            <a:r>
              <a:rPr lang="en-US" sz="1000" i="1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KEK</a:t>
            </a:r>
            <a:endParaRPr lang="en-US" sz="1150" dirty="0"/>
          </a:p>
        </p:txBody>
      </p:sp>
      <p:sp>
        <p:nvSpPr>
          <p:cNvPr id="26" name="Shape 24"/>
          <p:cNvSpPr/>
          <p:nvPr/>
        </p:nvSpPr>
        <p:spPr>
          <a:xfrm>
            <a:off x="4663440" y="3209544"/>
            <a:ext cx="4023360" cy="274320"/>
          </a:xfrm>
          <a:prstGeom prst="rect">
            <a:avLst/>
          </a:prstGeom>
          <a:solidFill>
            <a:srgbClr val="F5F6FA"/>
          </a:solidFill>
          <a:ln w="6350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7" name="Shape 25"/>
          <p:cNvSpPr/>
          <p:nvPr/>
        </p:nvSpPr>
        <p:spPr>
          <a:xfrm>
            <a:off x="4663440" y="3209544"/>
            <a:ext cx="54864" cy="27432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8" name="Text 26"/>
          <p:cNvSpPr/>
          <p:nvPr/>
        </p:nvSpPr>
        <p:spPr>
          <a:xfrm>
            <a:off x="4828032" y="3209544"/>
            <a:ext cx="37947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5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Ian Lewis</a:t>
            </a:r>
            <a:r>
              <a:rPr lang="en-US" sz="11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·  </a:t>
            </a:r>
            <a:r>
              <a:rPr lang="en-US" sz="1000" i="1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University of Kansas</a:t>
            </a:r>
            <a:endParaRPr lang="en-US" sz="1150" dirty="0"/>
          </a:p>
        </p:txBody>
      </p:sp>
      <p:sp>
        <p:nvSpPr>
          <p:cNvPr id="29" name="Shape 27"/>
          <p:cNvSpPr/>
          <p:nvPr/>
        </p:nvSpPr>
        <p:spPr>
          <a:xfrm>
            <a:off x="4663440" y="3502152"/>
            <a:ext cx="4023360" cy="274320"/>
          </a:xfrm>
          <a:prstGeom prst="rect">
            <a:avLst/>
          </a:prstGeom>
          <a:solidFill>
            <a:srgbClr val="F5F6FA"/>
          </a:solidFill>
          <a:ln w="6350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0" name="Shape 28"/>
          <p:cNvSpPr/>
          <p:nvPr/>
        </p:nvSpPr>
        <p:spPr>
          <a:xfrm>
            <a:off x="4663440" y="3502152"/>
            <a:ext cx="54864" cy="27432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1" name="Text 29"/>
          <p:cNvSpPr/>
          <p:nvPr/>
        </p:nvSpPr>
        <p:spPr>
          <a:xfrm>
            <a:off x="4828032" y="3502152"/>
            <a:ext cx="37947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5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Zhen Liu</a:t>
            </a:r>
            <a:r>
              <a:rPr lang="en-US" sz="11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·  </a:t>
            </a:r>
            <a:r>
              <a:rPr lang="en-US" sz="1000" i="1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University of Minnesota</a:t>
            </a:r>
            <a:endParaRPr lang="en-US" sz="1150" dirty="0"/>
          </a:p>
        </p:txBody>
      </p:sp>
      <p:sp>
        <p:nvSpPr>
          <p:cNvPr id="32" name="Shape 30"/>
          <p:cNvSpPr/>
          <p:nvPr/>
        </p:nvSpPr>
        <p:spPr>
          <a:xfrm>
            <a:off x="4663440" y="3794760"/>
            <a:ext cx="4023360" cy="274320"/>
          </a:xfrm>
          <a:prstGeom prst="rect">
            <a:avLst/>
          </a:prstGeom>
          <a:solidFill>
            <a:srgbClr val="F5F6FA"/>
          </a:solidFill>
          <a:ln w="6350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3" name="Shape 31"/>
          <p:cNvSpPr/>
          <p:nvPr/>
        </p:nvSpPr>
        <p:spPr>
          <a:xfrm>
            <a:off x="4663440" y="3794760"/>
            <a:ext cx="54864" cy="27432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4" name="Text 32"/>
          <p:cNvSpPr/>
          <p:nvPr/>
        </p:nvSpPr>
        <p:spPr>
          <a:xfrm>
            <a:off x="4828032" y="3794760"/>
            <a:ext cx="37947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5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Tilman Plehn</a:t>
            </a:r>
            <a:r>
              <a:rPr lang="en-US" sz="11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·  </a:t>
            </a:r>
            <a:r>
              <a:rPr lang="en-US" sz="1000" i="1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Heidelberg University</a:t>
            </a:r>
            <a:endParaRPr lang="en-US" sz="1150" dirty="0"/>
          </a:p>
        </p:txBody>
      </p:sp>
      <p:sp>
        <p:nvSpPr>
          <p:cNvPr id="35" name="Shape 33"/>
          <p:cNvSpPr/>
          <p:nvPr/>
        </p:nvSpPr>
        <p:spPr>
          <a:xfrm>
            <a:off x="4663440" y="4087368"/>
            <a:ext cx="4023360" cy="274320"/>
          </a:xfrm>
          <a:prstGeom prst="rect">
            <a:avLst/>
          </a:prstGeom>
          <a:solidFill>
            <a:srgbClr val="F5F6FA"/>
          </a:solidFill>
          <a:ln w="6350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6" name="Shape 34"/>
          <p:cNvSpPr/>
          <p:nvPr/>
        </p:nvSpPr>
        <p:spPr>
          <a:xfrm>
            <a:off x="4663440" y="4087368"/>
            <a:ext cx="54864" cy="27432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7" name="Text 35"/>
          <p:cNvSpPr/>
          <p:nvPr/>
        </p:nvSpPr>
        <p:spPr>
          <a:xfrm>
            <a:off x="4828032" y="4087368"/>
            <a:ext cx="37947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5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Xerxes Tata</a:t>
            </a:r>
            <a:r>
              <a:rPr lang="en-US" sz="11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·  </a:t>
            </a:r>
            <a:r>
              <a:rPr lang="en-US" sz="1000" i="1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University of Hawai‘i at Mānoa</a:t>
            </a:r>
            <a:endParaRPr lang="en-US" sz="1150" dirty="0"/>
          </a:p>
        </p:txBody>
      </p:sp>
      <p:sp>
        <p:nvSpPr>
          <p:cNvPr id="38" name="Shape 36"/>
          <p:cNvSpPr/>
          <p:nvPr/>
        </p:nvSpPr>
        <p:spPr>
          <a:xfrm>
            <a:off x="4663440" y="4379976"/>
            <a:ext cx="4023360" cy="274320"/>
          </a:xfrm>
          <a:prstGeom prst="rect">
            <a:avLst/>
          </a:prstGeom>
          <a:solidFill>
            <a:srgbClr val="F5F6FA"/>
          </a:solidFill>
          <a:ln w="6350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9" name="Shape 37"/>
          <p:cNvSpPr/>
          <p:nvPr/>
        </p:nvSpPr>
        <p:spPr>
          <a:xfrm>
            <a:off x="4663440" y="4379976"/>
            <a:ext cx="54864" cy="27432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0" name="Text 38"/>
          <p:cNvSpPr/>
          <p:nvPr/>
        </p:nvSpPr>
        <p:spPr>
          <a:xfrm>
            <a:off x="4828032" y="4379976"/>
            <a:ext cx="37947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5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Liantao Wang</a:t>
            </a:r>
            <a:r>
              <a:rPr lang="en-US" sz="11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·  </a:t>
            </a:r>
            <a:r>
              <a:rPr lang="en-US" sz="1000" i="1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University of Chicago</a:t>
            </a:r>
            <a:endParaRPr lang="en-US" sz="1150" dirty="0"/>
          </a:p>
        </p:txBody>
      </p:sp>
      <p:sp>
        <p:nvSpPr>
          <p:cNvPr id="41" name="Shape 39"/>
          <p:cNvSpPr/>
          <p:nvPr/>
        </p:nvSpPr>
        <p:spPr>
          <a:xfrm>
            <a:off x="4663440" y="4672584"/>
            <a:ext cx="4023360" cy="274320"/>
          </a:xfrm>
          <a:prstGeom prst="rect">
            <a:avLst/>
          </a:prstGeom>
          <a:solidFill>
            <a:srgbClr val="F5F6FA"/>
          </a:solidFill>
          <a:ln w="6350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2" name="Shape 40"/>
          <p:cNvSpPr/>
          <p:nvPr/>
        </p:nvSpPr>
        <p:spPr>
          <a:xfrm>
            <a:off x="4663440" y="4672584"/>
            <a:ext cx="54864" cy="27432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3" name="Text 41"/>
          <p:cNvSpPr/>
          <p:nvPr/>
        </p:nvSpPr>
        <p:spPr>
          <a:xfrm>
            <a:off x="4828032" y="4672584"/>
            <a:ext cx="37947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5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Dieter Zeppenfeld</a:t>
            </a:r>
            <a:r>
              <a:rPr lang="en-US" sz="11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·  </a:t>
            </a:r>
            <a:r>
              <a:rPr lang="en-US" sz="1000" i="1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KIT, Karlsruhe</a:t>
            </a:r>
            <a:endParaRPr lang="en-US" sz="1150" dirty="0"/>
          </a:p>
        </p:txBody>
      </p:sp>
      <p:sp>
        <p:nvSpPr>
          <p:cNvPr id="44" name="Text 42"/>
          <p:cNvSpPr/>
          <p:nvPr/>
        </p:nvSpPr>
        <p:spPr>
          <a:xfrm>
            <a:off x="457200" y="4864608"/>
            <a:ext cx="548640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TaoFest  ·  Madison–Pitt Legacy</a:t>
            </a:r>
            <a:endParaRPr lang="en-US" sz="900" dirty="0"/>
          </a:p>
        </p:txBody>
      </p:sp>
      <p:sp>
        <p:nvSpPr>
          <p:cNvPr id="45" name="Text 43"/>
          <p:cNvSpPr/>
          <p:nvPr/>
        </p:nvSpPr>
        <p:spPr>
          <a:xfrm>
            <a:off x="7955280" y="4864608"/>
            <a:ext cx="73152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3 / 15</a:t>
            </a:r>
            <a:endParaRPr lang="en-US" sz="9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457200" y="658368"/>
            <a:ext cx="73152" cy="50292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" name="Text 1"/>
          <p:cNvSpPr/>
          <p:nvPr/>
        </p:nvSpPr>
        <p:spPr>
          <a:xfrm>
            <a:off x="658368" y="594360"/>
            <a:ext cx="804672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Tao’s PhD Years at UW–Madison</a:t>
            </a:r>
            <a:endParaRPr lang="en-US" sz="2800" dirty="0"/>
          </a:p>
        </p:txBody>
      </p:sp>
      <p:sp>
        <p:nvSpPr>
          <p:cNvPr id="4" name="Text 2"/>
          <p:cNvSpPr/>
          <p:nvPr/>
        </p:nvSpPr>
        <p:spPr>
          <a:xfrm>
            <a:off x="658368" y="1115568"/>
            <a:ext cx="804672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i="1" dirty="0">
                <a:solidFill>
                  <a:srgbClr val="A8884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Spirit of Chamberlin Hall</a:t>
            </a:r>
            <a:endParaRPr lang="en-US" sz="1600" dirty="0"/>
          </a:p>
        </p:txBody>
      </p:sp>
      <p:sp>
        <p:nvSpPr>
          <p:cNvPr id="5" name="Text 3"/>
          <p:cNvSpPr/>
          <p:nvPr/>
        </p:nvSpPr>
        <p:spPr>
          <a:xfrm>
            <a:off x="457200" y="1481328"/>
            <a:ext cx="82296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50" i="1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During this time, the Madison “Pheno” group was exceptionally cohesive. These individuals were either fellow students or postdocs with whom Tao co-authored several foundational collider papers.</a:t>
            </a:r>
            <a:endParaRPr lang="en-US" sz="1250" dirty="0"/>
          </a:p>
        </p:txBody>
      </p:sp>
      <p:sp>
        <p:nvSpPr>
          <p:cNvPr id="6" name="Text 4"/>
          <p:cNvSpPr/>
          <p:nvPr/>
        </p:nvSpPr>
        <p:spPr>
          <a:xfrm>
            <a:off x="457200" y="2103120"/>
            <a:ext cx="82296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kern="0" spc="4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THE PHD-ERA CIRCLE</a:t>
            </a:r>
            <a:endParaRPr lang="en-US" sz="1100" dirty="0"/>
          </a:p>
        </p:txBody>
      </p:sp>
      <p:graphicFrame>
        <p:nvGraphicFramePr>
          <p:cNvPr id="7" name="Table 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011935"/>
              </p:ext>
            </p:extLst>
          </p:nvPr>
        </p:nvGraphicFramePr>
        <p:xfrm>
          <a:off x="457200" y="2286000"/>
          <a:ext cx="8229600" cy="914400"/>
        </p:xfrm>
        <a:graphic>
          <a:graphicData uri="http://schemas.openxmlformats.org/drawingml/2006/table">
            <a:tbl>
              <a:tblPr/>
              <a:tblGrid>
                <a:gridCol w="2011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3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Collaborator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276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3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Madison Role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276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3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Scientific Synergy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27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James Ohnemus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PhD student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NLO heavy-quark &amp; triple-gauge-boson production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Kingman Cheung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6F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PhD student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6F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Strong WW scattering &amp; Higgs collider signatures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6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Howard Baer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PhD student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Early top quark physics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Scott Willenbrock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6F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Postdoc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6F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Structure-function approach to VBF discovery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6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Kaoru Hagiwara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Postdoc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Higgs signals &amp; electroweak-precision isolation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Text 5"/>
          <p:cNvSpPr/>
          <p:nvPr/>
        </p:nvSpPr>
        <p:spPr>
          <a:xfrm>
            <a:off x="457200" y="4864608"/>
            <a:ext cx="548640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TaoFest  ·  Madison–Pitt Legacy</a:t>
            </a:r>
            <a:endParaRPr lang="en-US" sz="900" dirty="0"/>
          </a:p>
        </p:txBody>
      </p:sp>
      <p:sp>
        <p:nvSpPr>
          <p:cNvPr id="9" name="Text 6"/>
          <p:cNvSpPr/>
          <p:nvPr/>
        </p:nvSpPr>
        <p:spPr>
          <a:xfrm>
            <a:off x="7955280" y="4864608"/>
            <a:ext cx="73152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4 / 15</a:t>
            </a:r>
            <a:endParaRPr lang="en-US" sz="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457200" y="658368"/>
            <a:ext cx="73152" cy="50292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" name="Text 1"/>
          <p:cNvSpPr/>
          <p:nvPr/>
        </p:nvSpPr>
        <p:spPr>
          <a:xfrm>
            <a:off x="658368" y="594360"/>
            <a:ext cx="804672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Tao’s PhD-Era Publications</a:t>
            </a:r>
            <a:endParaRPr lang="en-US" sz="2800" dirty="0"/>
          </a:p>
        </p:txBody>
      </p:sp>
      <p:sp>
        <p:nvSpPr>
          <p:cNvPr id="4" name="Text 2"/>
          <p:cNvSpPr/>
          <p:nvPr/>
        </p:nvSpPr>
        <p:spPr>
          <a:xfrm>
            <a:off x="457200" y="1417320"/>
            <a:ext cx="822960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i="1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Three foundational papers that defined his trajectory — the collider phenomenology papers set the stage for the LHC No-Lose Theorem that followed.</a:t>
            </a:r>
            <a:endParaRPr lang="en-US" sz="1300" dirty="0"/>
          </a:p>
        </p:txBody>
      </p:sp>
      <p:sp>
        <p:nvSpPr>
          <p:cNvPr id="5" name="Shape 3"/>
          <p:cNvSpPr/>
          <p:nvPr/>
        </p:nvSpPr>
        <p:spPr>
          <a:xfrm>
            <a:off x="457200" y="2103120"/>
            <a:ext cx="914400" cy="640080"/>
          </a:xfrm>
          <a:prstGeom prst="rect">
            <a:avLst/>
          </a:prstGeom>
          <a:solidFill>
            <a:srgbClr val="1E2761"/>
          </a:solidFill>
          <a:ln w="12700">
            <a:solidFill>
              <a:srgbClr val="1E27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 4"/>
          <p:cNvSpPr/>
          <p:nvPr/>
        </p:nvSpPr>
        <p:spPr>
          <a:xfrm>
            <a:off x="457200" y="2103120"/>
            <a:ext cx="91440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800" b="1" dirty="0">
                <a:solidFill>
                  <a:srgbClr val="C9A9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1989</a:t>
            </a:r>
            <a:endParaRPr lang="en-US" sz="1800" dirty="0"/>
          </a:p>
        </p:txBody>
      </p:sp>
      <p:sp>
        <p:nvSpPr>
          <p:cNvPr id="7" name="Text 5"/>
          <p:cNvSpPr/>
          <p:nvPr/>
        </p:nvSpPr>
        <p:spPr>
          <a:xfrm>
            <a:off x="1554480" y="2103120"/>
            <a:ext cx="704088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5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Some New Aspects of R-Parity-Violating SUSY</a:t>
            </a:r>
            <a:endParaRPr lang="en-US" sz="1500" dirty="0"/>
          </a:p>
        </p:txBody>
      </p:sp>
      <p:sp>
        <p:nvSpPr>
          <p:cNvPr id="8" name="Text 6"/>
          <p:cNvSpPr/>
          <p:nvPr/>
        </p:nvSpPr>
        <p:spPr>
          <a:xfrm>
            <a:off x="1554480" y="2395728"/>
            <a:ext cx="704088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i="1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Barger, Giudice &amp; Han  ·  Phys. Rev. D40, 2987</a:t>
            </a:r>
            <a:endParaRPr lang="en-US" sz="1050" dirty="0"/>
          </a:p>
        </p:txBody>
      </p:sp>
      <p:sp>
        <p:nvSpPr>
          <p:cNvPr id="9" name="Text 7"/>
          <p:cNvSpPr/>
          <p:nvPr/>
        </p:nvSpPr>
        <p:spPr>
          <a:xfrm>
            <a:off x="1554480" y="2651760"/>
            <a:ext cx="704088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Systematic phenomenology of R-parity violation — a framework that shaped SUSY collider analyses for decades.</a:t>
            </a:r>
            <a:endParaRPr lang="en-US" sz="1100" dirty="0"/>
          </a:p>
        </p:txBody>
      </p:sp>
      <p:sp>
        <p:nvSpPr>
          <p:cNvPr id="10" name="Shape 8"/>
          <p:cNvSpPr/>
          <p:nvPr/>
        </p:nvSpPr>
        <p:spPr>
          <a:xfrm>
            <a:off x="457200" y="2971800"/>
            <a:ext cx="914400" cy="640080"/>
          </a:xfrm>
          <a:prstGeom prst="rect">
            <a:avLst/>
          </a:prstGeom>
          <a:solidFill>
            <a:srgbClr val="1E2761"/>
          </a:solidFill>
          <a:ln w="12700">
            <a:solidFill>
              <a:srgbClr val="1E27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1" name="Text 9"/>
          <p:cNvSpPr/>
          <p:nvPr/>
        </p:nvSpPr>
        <p:spPr>
          <a:xfrm>
            <a:off x="457200" y="2971800"/>
            <a:ext cx="91440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800" b="1" dirty="0">
                <a:solidFill>
                  <a:srgbClr val="C9A9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1990</a:t>
            </a:r>
            <a:endParaRPr lang="en-US" sz="1800" dirty="0"/>
          </a:p>
        </p:txBody>
      </p:sp>
      <p:sp>
        <p:nvSpPr>
          <p:cNvPr id="12" name="Text 10"/>
          <p:cNvSpPr/>
          <p:nvPr/>
        </p:nvSpPr>
        <p:spPr>
          <a:xfrm>
            <a:off x="1554480" y="2971800"/>
            <a:ext cx="704088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5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Strong W⁺W⁺ Scattering Signals at pp Supercollider</a:t>
            </a:r>
            <a:endParaRPr lang="en-US" sz="1500" dirty="0"/>
          </a:p>
        </p:txBody>
      </p:sp>
      <p:sp>
        <p:nvSpPr>
          <p:cNvPr id="13" name="Text 11"/>
          <p:cNvSpPr/>
          <p:nvPr/>
        </p:nvSpPr>
        <p:spPr>
          <a:xfrm>
            <a:off x="1554480" y="3264408"/>
            <a:ext cx="704088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i="1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Barger, Cheung, Han &amp; Phillips  ·  Phys. Rev. D42, 3052</a:t>
            </a:r>
            <a:endParaRPr lang="en-US" sz="1050" dirty="0"/>
          </a:p>
        </p:txBody>
      </p:sp>
      <p:sp>
        <p:nvSpPr>
          <p:cNvPr id="14" name="Text 12"/>
          <p:cNvSpPr/>
          <p:nvPr/>
        </p:nvSpPr>
        <p:spPr>
          <a:xfrm>
            <a:off x="1554480" y="3520440"/>
            <a:ext cx="704088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Established the collider signature of strong electroweak symmetry breaking — the no-Higgs leg of the No-Lose argument.</a:t>
            </a:r>
            <a:endParaRPr lang="en-US" sz="1100" dirty="0"/>
          </a:p>
        </p:txBody>
      </p:sp>
      <p:sp>
        <p:nvSpPr>
          <p:cNvPr id="15" name="Shape 13"/>
          <p:cNvSpPr/>
          <p:nvPr/>
        </p:nvSpPr>
        <p:spPr>
          <a:xfrm>
            <a:off x="457200" y="3840480"/>
            <a:ext cx="914400" cy="640080"/>
          </a:xfrm>
          <a:prstGeom prst="rect">
            <a:avLst/>
          </a:prstGeom>
          <a:solidFill>
            <a:srgbClr val="1E2761"/>
          </a:solidFill>
          <a:ln w="12700">
            <a:solidFill>
              <a:srgbClr val="1E27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6" name="Text 14"/>
          <p:cNvSpPr/>
          <p:nvPr/>
        </p:nvSpPr>
        <p:spPr>
          <a:xfrm>
            <a:off x="457200" y="3840480"/>
            <a:ext cx="91440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800" b="1" dirty="0">
                <a:solidFill>
                  <a:srgbClr val="C9A9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1991</a:t>
            </a:r>
            <a:endParaRPr lang="en-US" sz="1800" dirty="0"/>
          </a:p>
        </p:txBody>
      </p:sp>
      <p:sp>
        <p:nvSpPr>
          <p:cNvPr id="17" name="Text 15"/>
          <p:cNvSpPr/>
          <p:nvPr/>
        </p:nvSpPr>
        <p:spPr>
          <a:xfrm>
            <a:off x="1554480" y="3840480"/>
            <a:ext cx="704088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5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Intermediate Mass Higgs Boson Physics at Hadron Colliders</a:t>
            </a:r>
            <a:endParaRPr lang="en-US" sz="1500" dirty="0"/>
          </a:p>
        </p:txBody>
      </p:sp>
      <p:sp>
        <p:nvSpPr>
          <p:cNvPr id="18" name="Text 16"/>
          <p:cNvSpPr/>
          <p:nvPr/>
        </p:nvSpPr>
        <p:spPr>
          <a:xfrm>
            <a:off x="1554480" y="4133088"/>
            <a:ext cx="704088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i="1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Barger, Bhattacharya, Han &amp; Kniehl  ·  Phys. Rev. D43, 779</a:t>
            </a:r>
            <a:endParaRPr lang="en-US" sz="1050" dirty="0"/>
          </a:p>
        </p:txBody>
      </p:sp>
      <p:sp>
        <p:nvSpPr>
          <p:cNvPr id="19" name="Text 17"/>
          <p:cNvSpPr/>
          <p:nvPr/>
        </p:nvSpPr>
        <p:spPr>
          <a:xfrm>
            <a:off x="1554480" y="4389120"/>
            <a:ext cx="704088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Mapped the search for the standard-model Higgs in the elusive intermediate-mass window via H → W*W* → leptons + missing energy.</a:t>
            </a:r>
            <a:endParaRPr lang="en-US" sz="1100" dirty="0"/>
          </a:p>
        </p:txBody>
      </p:sp>
      <p:sp>
        <p:nvSpPr>
          <p:cNvPr id="20" name="Text 18"/>
          <p:cNvSpPr/>
          <p:nvPr/>
        </p:nvSpPr>
        <p:spPr>
          <a:xfrm>
            <a:off x="457200" y="4864608"/>
            <a:ext cx="548640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TaoFest  ·  Madison–Pitt Legacy</a:t>
            </a:r>
            <a:endParaRPr lang="en-US" sz="900" dirty="0"/>
          </a:p>
        </p:txBody>
      </p:sp>
      <p:sp>
        <p:nvSpPr>
          <p:cNvPr id="21" name="Text 19"/>
          <p:cNvSpPr/>
          <p:nvPr/>
        </p:nvSpPr>
        <p:spPr>
          <a:xfrm>
            <a:off x="7955280" y="4864608"/>
            <a:ext cx="73152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 / 15</a:t>
            </a:r>
            <a:endParaRPr lang="en-US" sz="9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320040"/>
            <a:ext cx="82296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kern="0" spc="4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LANDMARK</a:t>
            </a:r>
            <a:endParaRPr lang="en-US" sz="1100" dirty="0"/>
          </a:p>
        </p:txBody>
      </p:sp>
      <p:sp>
        <p:nvSpPr>
          <p:cNvPr id="3" name="Shape 1"/>
          <p:cNvSpPr/>
          <p:nvPr/>
        </p:nvSpPr>
        <p:spPr>
          <a:xfrm>
            <a:off x="457200" y="658368"/>
            <a:ext cx="73152" cy="50292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Text 2"/>
          <p:cNvSpPr/>
          <p:nvPr/>
        </p:nvSpPr>
        <p:spPr>
          <a:xfrm>
            <a:off x="658368" y="594360"/>
            <a:ext cx="804672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1994–95 No-Lose Theorem</a:t>
            </a:r>
            <a:endParaRPr lang="en-US" sz="2800" dirty="0"/>
          </a:p>
        </p:txBody>
      </p:sp>
      <p:sp>
        <p:nvSpPr>
          <p:cNvPr id="5" name="Shape 3"/>
          <p:cNvSpPr/>
          <p:nvPr/>
        </p:nvSpPr>
        <p:spPr>
          <a:xfrm>
            <a:off x="457200" y="1554480"/>
            <a:ext cx="8229600" cy="1325880"/>
          </a:xfrm>
          <a:prstGeom prst="rect">
            <a:avLst/>
          </a:prstGeom>
          <a:solidFill>
            <a:srgbClr val="1E2761"/>
          </a:solidFill>
          <a:ln w="12700">
            <a:solidFill>
              <a:srgbClr val="1E27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 4"/>
          <p:cNvSpPr/>
          <p:nvPr/>
        </p:nvSpPr>
        <p:spPr>
          <a:xfrm>
            <a:off x="640080" y="1664208"/>
            <a:ext cx="7863840" cy="10972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200" b="1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“The LHC will discover the mechanism of</a:t>
            </a:r>
            <a:endParaRPr lang="en-US" sz="2200" dirty="0"/>
          </a:p>
          <a:p>
            <a:pPr marL="0" indent="0" algn="ctr">
              <a:buNone/>
            </a:pPr>
            <a:r>
              <a:rPr lang="en-US" sz="2200" b="1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electroweak symmetry breaking.”</a:t>
            </a:r>
            <a:endParaRPr lang="en-US" sz="2200" dirty="0"/>
          </a:p>
        </p:txBody>
      </p:sp>
      <p:sp>
        <p:nvSpPr>
          <p:cNvPr id="7" name="Text 5"/>
          <p:cNvSpPr/>
          <p:nvPr/>
        </p:nvSpPr>
        <p:spPr>
          <a:xfrm>
            <a:off x="457200" y="2944368"/>
            <a:ext cx="822960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500" b="1" i="1" dirty="0">
                <a:solidFill>
                  <a:srgbClr val="A8884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Guaranteed Discovery of the Higgs or New Physics at multi-TeV energies</a:t>
            </a:r>
            <a:endParaRPr lang="en-US" sz="1500" dirty="0"/>
          </a:p>
        </p:txBody>
      </p:sp>
      <p:sp>
        <p:nvSpPr>
          <p:cNvPr id="8" name="Shape 6"/>
          <p:cNvSpPr/>
          <p:nvPr/>
        </p:nvSpPr>
        <p:spPr>
          <a:xfrm>
            <a:off x="457200" y="3337560"/>
            <a:ext cx="2697480" cy="1371600"/>
          </a:xfrm>
          <a:prstGeom prst="rect">
            <a:avLst/>
          </a:prstGeom>
          <a:solidFill>
            <a:srgbClr val="F5F6FA"/>
          </a:solidFill>
          <a:ln w="9525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 7"/>
          <p:cNvSpPr/>
          <p:nvPr/>
        </p:nvSpPr>
        <p:spPr>
          <a:xfrm>
            <a:off x="640080" y="3419856"/>
            <a:ext cx="237744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b="1" kern="0" spc="3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AUTHORSHIP</a:t>
            </a:r>
            <a:endParaRPr lang="en-US" sz="1000" dirty="0"/>
          </a:p>
        </p:txBody>
      </p:sp>
      <p:sp>
        <p:nvSpPr>
          <p:cNvPr id="10" name="Text 8"/>
          <p:cNvSpPr/>
          <p:nvPr/>
        </p:nvSpPr>
        <p:spPr>
          <a:xfrm>
            <a:off x="640080" y="3648456"/>
            <a:ext cx="237744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Bagger et al., 1994/95</a:t>
            </a:r>
            <a:endParaRPr lang="en-US" sz="1400" dirty="0"/>
          </a:p>
        </p:txBody>
      </p:sp>
      <p:sp>
        <p:nvSpPr>
          <p:cNvPr id="11" name="Text 9"/>
          <p:cNvSpPr/>
          <p:nvPr/>
        </p:nvSpPr>
        <p:spPr>
          <a:xfrm>
            <a:off x="640080" y="4005072"/>
            <a:ext cx="2377440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The landmark study, with Tao Han playing a leading role.</a:t>
            </a:r>
            <a:endParaRPr lang="en-US" sz="1100" dirty="0"/>
          </a:p>
        </p:txBody>
      </p:sp>
      <p:sp>
        <p:nvSpPr>
          <p:cNvPr id="12" name="Shape 10"/>
          <p:cNvSpPr/>
          <p:nvPr/>
        </p:nvSpPr>
        <p:spPr>
          <a:xfrm>
            <a:off x="3246120" y="3337560"/>
            <a:ext cx="2697480" cy="1371600"/>
          </a:xfrm>
          <a:prstGeom prst="rect">
            <a:avLst/>
          </a:prstGeom>
          <a:solidFill>
            <a:srgbClr val="F5F6FA"/>
          </a:solidFill>
          <a:ln w="9525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3" name="Text 11"/>
          <p:cNvSpPr/>
          <p:nvPr/>
        </p:nvSpPr>
        <p:spPr>
          <a:xfrm>
            <a:off x="3429000" y="3419856"/>
            <a:ext cx="237744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b="1" kern="0" spc="3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RESULT</a:t>
            </a:r>
            <a:endParaRPr lang="en-US" sz="1000" dirty="0"/>
          </a:p>
        </p:txBody>
      </p:sp>
      <p:sp>
        <p:nvSpPr>
          <p:cNvPr id="14" name="Text 12"/>
          <p:cNvSpPr/>
          <p:nvPr/>
        </p:nvSpPr>
        <p:spPr>
          <a:xfrm>
            <a:off x="3429000" y="3648456"/>
            <a:ext cx="237744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 guarantee, not a hope</a:t>
            </a:r>
            <a:endParaRPr lang="en-US" sz="1400" dirty="0"/>
          </a:p>
        </p:txBody>
      </p:sp>
      <p:sp>
        <p:nvSpPr>
          <p:cNvPr id="15" name="Text 13"/>
          <p:cNvSpPr/>
          <p:nvPr/>
        </p:nvSpPr>
        <p:spPr>
          <a:xfrm>
            <a:off x="3429000" y="4005072"/>
            <a:ext cx="2377440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Proved the LHC would either find the Higgs or the strong WW dynamics.</a:t>
            </a:r>
            <a:endParaRPr lang="en-US" sz="1100" dirty="0"/>
          </a:p>
        </p:txBody>
      </p:sp>
      <p:sp>
        <p:nvSpPr>
          <p:cNvPr id="16" name="Shape 14"/>
          <p:cNvSpPr/>
          <p:nvPr/>
        </p:nvSpPr>
        <p:spPr>
          <a:xfrm>
            <a:off x="6035040" y="3337560"/>
            <a:ext cx="2697480" cy="1371600"/>
          </a:xfrm>
          <a:prstGeom prst="rect">
            <a:avLst/>
          </a:prstGeom>
          <a:solidFill>
            <a:srgbClr val="F5F6FA"/>
          </a:solidFill>
          <a:ln w="9525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7" name="Text 15"/>
          <p:cNvSpPr/>
          <p:nvPr/>
        </p:nvSpPr>
        <p:spPr>
          <a:xfrm>
            <a:off x="6217920" y="3419856"/>
            <a:ext cx="237744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b="1" kern="0" spc="3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IMPACT</a:t>
            </a:r>
            <a:endParaRPr lang="en-US" sz="1000" dirty="0"/>
          </a:p>
        </p:txBody>
      </p:sp>
      <p:sp>
        <p:nvSpPr>
          <p:cNvPr id="18" name="Text 16"/>
          <p:cNvSpPr/>
          <p:nvPr/>
        </p:nvSpPr>
        <p:spPr>
          <a:xfrm>
            <a:off x="6217920" y="3648456"/>
            <a:ext cx="237744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mandate to build</a:t>
            </a:r>
            <a:endParaRPr lang="en-US" sz="1400" dirty="0"/>
          </a:p>
        </p:txBody>
      </p:sp>
      <p:sp>
        <p:nvSpPr>
          <p:cNvPr id="19" name="Text 17"/>
          <p:cNvSpPr/>
          <p:nvPr/>
        </p:nvSpPr>
        <p:spPr>
          <a:xfrm>
            <a:off x="6217920" y="4005072"/>
            <a:ext cx="2377440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Provided the strategic case that justified construction of the LHC.</a:t>
            </a:r>
            <a:endParaRPr lang="en-US" sz="1100" dirty="0"/>
          </a:p>
        </p:txBody>
      </p:sp>
      <p:sp>
        <p:nvSpPr>
          <p:cNvPr id="20" name="Text 18"/>
          <p:cNvSpPr/>
          <p:nvPr/>
        </p:nvSpPr>
        <p:spPr>
          <a:xfrm>
            <a:off x="457200" y="4864608"/>
            <a:ext cx="548640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TaoFest  ·  Madison–Pitt Legacy</a:t>
            </a:r>
            <a:endParaRPr lang="en-US" sz="900" dirty="0"/>
          </a:p>
        </p:txBody>
      </p:sp>
      <p:sp>
        <p:nvSpPr>
          <p:cNvPr id="21" name="Text 19"/>
          <p:cNvSpPr/>
          <p:nvPr/>
        </p:nvSpPr>
        <p:spPr>
          <a:xfrm>
            <a:off x="7955280" y="4864608"/>
            <a:ext cx="73152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6 / 15</a:t>
            </a:r>
            <a:endParaRPr lang="en-US" sz="9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457200" y="658368"/>
            <a:ext cx="73152" cy="50292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" name="Text 1"/>
          <p:cNvSpPr/>
          <p:nvPr/>
        </p:nvSpPr>
        <p:spPr>
          <a:xfrm>
            <a:off x="658368" y="594360"/>
            <a:ext cx="804672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Tao’s Higgs Search Toolkit</a:t>
            </a:r>
            <a:endParaRPr lang="en-US" sz="2800" dirty="0"/>
          </a:p>
        </p:txBody>
      </p:sp>
      <p:sp>
        <p:nvSpPr>
          <p:cNvPr id="4" name="Text 2"/>
          <p:cNvSpPr/>
          <p:nvPr/>
        </p:nvSpPr>
        <p:spPr>
          <a:xfrm>
            <a:off x="457200" y="1417320"/>
            <a:ext cx="822960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i="1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Three signature contributions that defined the LHC Higgs-search playbook — applied and refined throughout his Madison return, which contributed to the Higgs discovery by ATLAS and CMS.</a:t>
            </a:r>
            <a:endParaRPr lang="en-US" sz="1300" dirty="0"/>
          </a:p>
        </p:txBody>
      </p:sp>
      <p:sp>
        <p:nvSpPr>
          <p:cNvPr id="5" name="Shape 3"/>
          <p:cNvSpPr/>
          <p:nvPr/>
        </p:nvSpPr>
        <p:spPr>
          <a:xfrm>
            <a:off x="457200" y="2103120"/>
            <a:ext cx="914400" cy="640080"/>
          </a:xfrm>
          <a:prstGeom prst="ellipse">
            <a:avLst/>
          </a:prstGeom>
          <a:solidFill>
            <a:srgbClr val="1E2761"/>
          </a:solidFill>
          <a:ln w="12700">
            <a:solidFill>
              <a:srgbClr val="1E27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 4"/>
          <p:cNvSpPr/>
          <p:nvPr/>
        </p:nvSpPr>
        <p:spPr>
          <a:xfrm>
            <a:off x="457200" y="2103120"/>
            <a:ext cx="91440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C9A9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1991</a:t>
            </a:r>
            <a:endParaRPr lang="en-US" sz="1400" dirty="0"/>
          </a:p>
        </p:txBody>
      </p:sp>
      <p:sp>
        <p:nvSpPr>
          <p:cNvPr id="7" name="Text 5"/>
          <p:cNvSpPr/>
          <p:nvPr/>
        </p:nvSpPr>
        <p:spPr>
          <a:xfrm>
            <a:off x="1554480" y="2121408"/>
            <a:ext cx="70408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Cluster Transverse Mass</a:t>
            </a:r>
            <a:endParaRPr lang="en-US" sz="1600" dirty="0"/>
          </a:p>
        </p:txBody>
      </p:sp>
      <p:sp>
        <p:nvSpPr>
          <p:cNvPr id="8" name="Text 6"/>
          <p:cNvSpPr/>
          <p:nvPr/>
        </p:nvSpPr>
        <p:spPr>
          <a:xfrm>
            <a:off x="1554480" y="2432304"/>
            <a:ext cx="704088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5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new variable for reconstructing Higgs decays with missing energy — a foundational technique for isolating signals from massive backgrounds.</a:t>
            </a:r>
            <a:endParaRPr lang="en-US" sz="1150" dirty="0"/>
          </a:p>
        </p:txBody>
      </p:sp>
      <p:sp>
        <p:nvSpPr>
          <p:cNvPr id="9" name="Shape 7"/>
          <p:cNvSpPr/>
          <p:nvPr/>
        </p:nvSpPr>
        <p:spPr>
          <a:xfrm>
            <a:off x="457200" y="2944368"/>
            <a:ext cx="914400" cy="640080"/>
          </a:xfrm>
          <a:prstGeom prst="ellipse">
            <a:avLst/>
          </a:prstGeom>
          <a:solidFill>
            <a:srgbClr val="1E2761"/>
          </a:solidFill>
          <a:ln w="12700">
            <a:solidFill>
              <a:srgbClr val="1E27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0" name="Text 8"/>
          <p:cNvSpPr/>
          <p:nvPr/>
        </p:nvSpPr>
        <p:spPr>
          <a:xfrm>
            <a:off x="457200" y="2944368"/>
            <a:ext cx="91440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C9A9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1991</a:t>
            </a:r>
            <a:endParaRPr lang="en-US" sz="1400" dirty="0"/>
          </a:p>
        </p:txBody>
      </p:sp>
      <p:sp>
        <p:nvSpPr>
          <p:cNvPr id="11" name="Text 9"/>
          <p:cNvSpPr/>
          <p:nvPr/>
        </p:nvSpPr>
        <p:spPr>
          <a:xfrm>
            <a:off x="1554480" y="2962656"/>
            <a:ext cx="70408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Forward-Jet Tagging &amp; Central-Jet Vetoing</a:t>
            </a:r>
            <a:endParaRPr lang="en-US" sz="1600" dirty="0"/>
          </a:p>
        </p:txBody>
      </p:sp>
      <p:sp>
        <p:nvSpPr>
          <p:cNvPr id="12" name="Text 10"/>
          <p:cNvSpPr/>
          <p:nvPr/>
        </p:nvSpPr>
        <p:spPr>
          <a:xfrm>
            <a:off x="1554480" y="3273552"/>
            <a:ext cx="704088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5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Initiated the strategy that became the standard for Higgs discovery via Vector Boson Fusion.</a:t>
            </a:r>
            <a:endParaRPr lang="en-US" sz="1150" dirty="0"/>
          </a:p>
        </p:txBody>
      </p:sp>
      <p:sp>
        <p:nvSpPr>
          <p:cNvPr id="13" name="Shape 11"/>
          <p:cNvSpPr/>
          <p:nvPr/>
        </p:nvSpPr>
        <p:spPr>
          <a:xfrm>
            <a:off x="457200" y="3785616"/>
            <a:ext cx="914400" cy="640080"/>
          </a:xfrm>
          <a:prstGeom prst="ellipse">
            <a:avLst/>
          </a:prstGeom>
          <a:solidFill>
            <a:srgbClr val="1E2761"/>
          </a:solidFill>
          <a:ln w="12700">
            <a:solidFill>
              <a:srgbClr val="1E27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4" name="Text 12"/>
          <p:cNvSpPr/>
          <p:nvPr/>
        </p:nvSpPr>
        <p:spPr>
          <a:xfrm>
            <a:off x="457200" y="3785616"/>
            <a:ext cx="91440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C9A9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1992</a:t>
            </a:r>
            <a:endParaRPr lang="en-US" sz="1400" dirty="0"/>
          </a:p>
        </p:txBody>
      </p:sp>
      <p:sp>
        <p:nvSpPr>
          <p:cNvPr id="15" name="Text 13"/>
          <p:cNvSpPr/>
          <p:nvPr/>
        </p:nvSpPr>
        <p:spPr>
          <a:xfrm>
            <a:off x="1554480" y="3803904"/>
            <a:ext cx="70408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Structure-Function Approach to EWSB</a:t>
            </a:r>
            <a:endParaRPr lang="en-US" sz="1600" dirty="0"/>
          </a:p>
        </p:txBody>
      </p:sp>
      <p:sp>
        <p:nvSpPr>
          <p:cNvPr id="16" name="Text 14"/>
          <p:cNvSpPr/>
          <p:nvPr/>
        </p:nvSpPr>
        <p:spPr>
          <a:xfrm>
            <a:off x="1554480" y="4114800"/>
            <a:ext cx="704088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5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Pioneering NLO framework for vector-boson scattering — figures from this work appear in the iconic Collider Physics textbook.</a:t>
            </a:r>
            <a:endParaRPr lang="en-US" sz="1150" dirty="0"/>
          </a:p>
        </p:txBody>
      </p:sp>
      <p:sp>
        <p:nvSpPr>
          <p:cNvPr id="17" name="Text 15"/>
          <p:cNvSpPr/>
          <p:nvPr/>
        </p:nvSpPr>
        <p:spPr>
          <a:xfrm>
            <a:off x="457200" y="4864608"/>
            <a:ext cx="548640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TaoFest  ·  Madison–Pitt Legacy</a:t>
            </a:r>
            <a:endParaRPr lang="en-US" sz="900" dirty="0"/>
          </a:p>
        </p:txBody>
      </p:sp>
      <p:sp>
        <p:nvSpPr>
          <p:cNvPr id="18" name="Text 16"/>
          <p:cNvSpPr/>
          <p:nvPr/>
        </p:nvSpPr>
        <p:spPr>
          <a:xfrm>
            <a:off x="7955280" y="4864608"/>
            <a:ext cx="73152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7 / 15</a:t>
            </a:r>
            <a:endParaRPr lang="en-US" sz="9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320040"/>
            <a:ext cx="82296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kern="0" spc="4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LEGACY</a:t>
            </a:r>
            <a:endParaRPr lang="en-US" sz="1100" dirty="0"/>
          </a:p>
        </p:txBody>
      </p:sp>
      <p:sp>
        <p:nvSpPr>
          <p:cNvPr id="3" name="Shape 1"/>
          <p:cNvSpPr/>
          <p:nvPr/>
        </p:nvSpPr>
        <p:spPr>
          <a:xfrm>
            <a:off x="457200" y="658368"/>
            <a:ext cx="73152" cy="50292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Text 2"/>
          <p:cNvSpPr/>
          <p:nvPr/>
        </p:nvSpPr>
        <p:spPr>
          <a:xfrm>
            <a:off x="658368" y="594360"/>
            <a:ext cx="804672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PhD Alumni — The Madison Generation</a:t>
            </a:r>
            <a:endParaRPr lang="en-US" sz="2800" dirty="0"/>
          </a:p>
        </p:txBody>
      </p:sp>
      <p:sp>
        <p:nvSpPr>
          <p:cNvPr id="5" name="Text 3"/>
          <p:cNvSpPr/>
          <p:nvPr/>
        </p:nvSpPr>
        <p:spPr>
          <a:xfrm>
            <a:off x="457200" y="1417320"/>
            <a:ext cx="822960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i="1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From a single advisor, a generation of leaders dispersed across continents.</a:t>
            </a:r>
            <a:endParaRPr lang="en-US" sz="1300" dirty="0"/>
          </a:p>
        </p:txBody>
      </p:sp>
      <p:graphicFrame>
        <p:nvGraphicFramePr>
          <p:cNvPr id="9" name="Table 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011935"/>
              </p:ext>
            </p:extLst>
          </p:nvPr>
        </p:nvGraphicFramePr>
        <p:xfrm>
          <a:off x="457200" y="1874520"/>
          <a:ext cx="8229600" cy="914400"/>
        </p:xfrm>
        <a:graphic>
          <a:graphicData uri="http://schemas.openxmlformats.org/drawingml/2006/table">
            <a:tbl>
              <a:tblPr/>
              <a:tblGrid>
                <a:gridCol w="2377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3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Alumnus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276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3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PhD Year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276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3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Current Position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27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Danny Marfatia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2001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Professor, University of Hawaii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Piyabut Burikham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6F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2005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6F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Professor, Chulalongkorn University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6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Kai Wang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2008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Professor, Zhejiang University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Tong Li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6F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2008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6F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Associate Professor, Nankai University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6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Ian Lewis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2011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dirty="0">
                          <a:solidFill>
                            <a:srgbClr val="1A1A2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Professor, University of Kansas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4D7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Shape 4"/>
          <p:cNvSpPr/>
          <p:nvPr/>
        </p:nvSpPr>
        <p:spPr>
          <a:xfrm>
            <a:off x="457200" y="4160520"/>
            <a:ext cx="8229600" cy="502920"/>
          </a:xfrm>
          <a:prstGeom prst="rect">
            <a:avLst/>
          </a:prstGeom>
          <a:solidFill>
            <a:srgbClr val="F5F6FA"/>
          </a:solidFill>
          <a:ln w="6350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8" name="Shape 5"/>
          <p:cNvSpPr/>
          <p:nvPr/>
        </p:nvSpPr>
        <p:spPr>
          <a:xfrm>
            <a:off x="457200" y="4160520"/>
            <a:ext cx="73152" cy="50292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 6"/>
          <p:cNvSpPr/>
          <p:nvPr/>
        </p:nvSpPr>
        <p:spPr>
          <a:xfrm>
            <a:off x="640080" y="4206240"/>
            <a:ext cx="795528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50" b="1" kern="0" spc="2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SELECTED WORK WITH MADISON POSTDOCS:  </a:t>
            </a:r>
            <a:r>
              <a:rPr lang="en-US" sz="1150" b="1" i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Phenomenology of the Little Higgs Model  </a:t>
            </a:r>
            <a:r>
              <a:rPr lang="en-US" sz="105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(Han, Logan, McElrath &amp; L.-T. Wang, 2003)  ·  Phys. Rev. D67, 095004.</a:t>
            </a:r>
            <a:endParaRPr lang="en-US" sz="950" dirty="0"/>
          </a:p>
        </p:txBody>
      </p:sp>
      <p:sp>
        <p:nvSpPr>
          <p:cNvPr id="10" name="Text 7"/>
          <p:cNvSpPr/>
          <p:nvPr/>
        </p:nvSpPr>
        <p:spPr>
          <a:xfrm>
            <a:off x="457200" y="4864608"/>
            <a:ext cx="548640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TaoFest  ·  Madison–Pitt Legacy</a:t>
            </a:r>
            <a:endParaRPr lang="en-US" sz="900" dirty="0"/>
          </a:p>
        </p:txBody>
      </p:sp>
      <p:sp>
        <p:nvSpPr>
          <p:cNvPr id="11" name="Text 8"/>
          <p:cNvSpPr/>
          <p:nvPr/>
        </p:nvSpPr>
        <p:spPr>
          <a:xfrm>
            <a:off x="7955280" y="4864608"/>
            <a:ext cx="73152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8 / 15</a:t>
            </a:r>
            <a:endParaRPr lang="en-US" sz="9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320040"/>
            <a:ext cx="82296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kern="0" spc="4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LOOKING FORWARD</a:t>
            </a:r>
            <a:endParaRPr lang="en-US" sz="1100" dirty="0"/>
          </a:p>
        </p:txBody>
      </p:sp>
      <p:sp>
        <p:nvSpPr>
          <p:cNvPr id="3" name="Shape 1"/>
          <p:cNvSpPr/>
          <p:nvPr/>
        </p:nvSpPr>
        <p:spPr>
          <a:xfrm>
            <a:off x="457200" y="658368"/>
            <a:ext cx="73152" cy="502920"/>
          </a:xfrm>
          <a:prstGeom prst="rect">
            <a:avLst/>
          </a:prstGeom>
          <a:solidFill>
            <a:srgbClr val="C9A961"/>
          </a:solidFill>
          <a:ln w="12700">
            <a:solidFill>
              <a:srgbClr val="C9A96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Text 2"/>
          <p:cNvSpPr/>
          <p:nvPr/>
        </p:nvSpPr>
        <p:spPr>
          <a:xfrm>
            <a:off x="658368" y="594360"/>
            <a:ext cx="804672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Muon Quartet</a:t>
            </a:r>
            <a:endParaRPr lang="en-US" sz="2800" dirty="0"/>
          </a:p>
        </p:txBody>
      </p:sp>
      <p:sp>
        <p:nvSpPr>
          <p:cNvPr id="5" name="Text 3"/>
          <p:cNvSpPr/>
          <p:nvPr/>
        </p:nvSpPr>
        <p:spPr>
          <a:xfrm>
            <a:off x="457200" y="1280160"/>
            <a:ext cx="822960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b="1" kern="0" spc="2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Founding paper:  </a:t>
            </a:r>
            <a:r>
              <a:rPr lang="en-US" sz="1050" i="1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Barger, Berger, Gunion &amp; Han, </a:t>
            </a:r>
            <a:r>
              <a:rPr lang="en-US" sz="1050" b="1" i="1" dirty="0">
                <a:solidFill>
                  <a:srgbClr val="1E276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s-channel Higgs Boson Production at a Muon-Muon Collider</a:t>
            </a:r>
            <a:r>
              <a:rPr lang="en-US" sz="105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,  Phys. Rev. Lett. 75, 1462 (1995).</a:t>
            </a:r>
            <a:endParaRPr lang="en-US" sz="1000" dirty="0"/>
          </a:p>
        </p:txBody>
      </p:sp>
      <p:sp>
        <p:nvSpPr>
          <p:cNvPr id="6" name="Text 4"/>
          <p:cNvSpPr/>
          <p:nvPr/>
        </p:nvSpPr>
        <p:spPr>
          <a:xfrm>
            <a:off x="457200" y="1627632"/>
            <a:ext cx="82296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i="1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Tao’s vision for the next frontier — co-founder of the team defining the physics potential of a multi-TeV muon collider.</a:t>
            </a:r>
            <a:endParaRPr lang="en-US" sz="1300" dirty="0"/>
          </a:p>
        </p:txBody>
      </p:sp>
      <p:sp>
        <p:nvSpPr>
          <p:cNvPr id="7" name="Shape 5"/>
          <p:cNvSpPr/>
          <p:nvPr/>
        </p:nvSpPr>
        <p:spPr>
          <a:xfrm>
            <a:off x="914400" y="2194560"/>
            <a:ext cx="1280160" cy="1280160"/>
          </a:xfrm>
          <a:prstGeom prst="ellipse">
            <a:avLst/>
          </a:prstGeom>
          <a:solidFill>
            <a:srgbClr val="C9A961"/>
          </a:solidFill>
          <a:ln w="19050">
            <a:solidFill>
              <a:srgbClr val="A88842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8" name="Text 6"/>
          <p:cNvSpPr/>
          <p:nvPr/>
        </p:nvSpPr>
        <p:spPr>
          <a:xfrm>
            <a:off x="914400" y="2194560"/>
            <a:ext cx="1280160" cy="12801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8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Han</a:t>
            </a:r>
            <a:endParaRPr lang="en-US" sz="1800" dirty="0"/>
          </a:p>
        </p:txBody>
      </p:sp>
      <p:sp>
        <p:nvSpPr>
          <p:cNvPr id="9" name="Shape 7"/>
          <p:cNvSpPr/>
          <p:nvPr/>
        </p:nvSpPr>
        <p:spPr>
          <a:xfrm>
            <a:off x="2194560" y="2834640"/>
            <a:ext cx="685800" cy="0"/>
          </a:xfrm>
          <a:prstGeom prst="line">
            <a:avLst/>
          </a:prstGeom>
          <a:noFill/>
          <a:ln w="19050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0" name="Shape 8"/>
          <p:cNvSpPr/>
          <p:nvPr/>
        </p:nvSpPr>
        <p:spPr>
          <a:xfrm>
            <a:off x="2880360" y="2194560"/>
            <a:ext cx="1280160" cy="1280160"/>
          </a:xfrm>
          <a:prstGeom prst="ellipse">
            <a:avLst/>
          </a:prstGeom>
          <a:solidFill>
            <a:srgbClr val="F5F6FA"/>
          </a:solidFill>
          <a:ln w="12700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1" name="Text 9"/>
          <p:cNvSpPr/>
          <p:nvPr/>
        </p:nvSpPr>
        <p:spPr>
          <a:xfrm>
            <a:off x="2880360" y="2194560"/>
            <a:ext cx="1280160" cy="12801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8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Barger</a:t>
            </a:r>
            <a:endParaRPr lang="en-US" sz="1800" dirty="0"/>
          </a:p>
        </p:txBody>
      </p:sp>
      <p:sp>
        <p:nvSpPr>
          <p:cNvPr id="12" name="Shape 10"/>
          <p:cNvSpPr/>
          <p:nvPr/>
        </p:nvSpPr>
        <p:spPr>
          <a:xfrm>
            <a:off x="4160520" y="2834640"/>
            <a:ext cx="685800" cy="0"/>
          </a:xfrm>
          <a:prstGeom prst="line">
            <a:avLst/>
          </a:prstGeom>
          <a:noFill/>
          <a:ln w="19050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3" name="Shape 11"/>
          <p:cNvSpPr/>
          <p:nvPr/>
        </p:nvSpPr>
        <p:spPr>
          <a:xfrm>
            <a:off x="4846320" y="2194560"/>
            <a:ext cx="1280160" cy="1280160"/>
          </a:xfrm>
          <a:prstGeom prst="ellipse">
            <a:avLst/>
          </a:prstGeom>
          <a:solidFill>
            <a:srgbClr val="F5F6FA"/>
          </a:solidFill>
          <a:ln w="12700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4" name="Text 12"/>
          <p:cNvSpPr/>
          <p:nvPr/>
        </p:nvSpPr>
        <p:spPr>
          <a:xfrm>
            <a:off x="4846320" y="2194560"/>
            <a:ext cx="1280160" cy="12801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8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Berger</a:t>
            </a:r>
            <a:endParaRPr lang="en-US" sz="1800" dirty="0"/>
          </a:p>
        </p:txBody>
      </p:sp>
      <p:sp>
        <p:nvSpPr>
          <p:cNvPr id="15" name="Shape 13"/>
          <p:cNvSpPr/>
          <p:nvPr/>
        </p:nvSpPr>
        <p:spPr>
          <a:xfrm>
            <a:off x="6126480" y="2834640"/>
            <a:ext cx="685800" cy="0"/>
          </a:xfrm>
          <a:prstGeom prst="line">
            <a:avLst/>
          </a:prstGeom>
          <a:noFill/>
          <a:ln w="19050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6" name="Shape 14"/>
          <p:cNvSpPr/>
          <p:nvPr/>
        </p:nvSpPr>
        <p:spPr>
          <a:xfrm>
            <a:off x="6812280" y="2194560"/>
            <a:ext cx="1280160" cy="1280160"/>
          </a:xfrm>
          <a:prstGeom prst="ellipse">
            <a:avLst/>
          </a:prstGeom>
          <a:solidFill>
            <a:srgbClr val="F5F6FA"/>
          </a:solidFill>
          <a:ln w="12700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7" name="Text 15"/>
          <p:cNvSpPr/>
          <p:nvPr/>
        </p:nvSpPr>
        <p:spPr>
          <a:xfrm>
            <a:off x="6812280" y="2194560"/>
            <a:ext cx="1280160" cy="12801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800" b="1" dirty="0">
                <a:solidFill>
                  <a:srgbClr val="1E276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Gunion</a:t>
            </a:r>
            <a:endParaRPr lang="en-US" sz="1800" dirty="0"/>
          </a:p>
        </p:txBody>
      </p:sp>
      <p:sp>
        <p:nvSpPr>
          <p:cNvPr id="18" name="Shape 16"/>
          <p:cNvSpPr/>
          <p:nvPr/>
        </p:nvSpPr>
        <p:spPr>
          <a:xfrm>
            <a:off x="457200" y="3611880"/>
            <a:ext cx="8229600" cy="566928"/>
          </a:xfrm>
          <a:prstGeom prst="rect">
            <a:avLst/>
          </a:prstGeom>
          <a:solidFill>
            <a:srgbClr val="F5F6FA"/>
          </a:solidFill>
          <a:ln w="9525">
            <a:solidFill>
              <a:srgbClr val="D4D7E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9" name="Text 17"/>
          <p:cNvSpPr/>
          <p:nvPr/>
        </p:nvSpPr>
        <p:spPr>
          <a:xfrm>
            <a:off x="640080" y="3657600"/>
            <a:ext cx="786384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50" i="1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Tao harmonizing theory with the next multi-TeV frontier. </a:t>
            </a:r>
            <a:r>
              <a:rPr lang="en-US" sz="1150" b="1" dirty="0">
                <a:solidFill>
                  <a:srgbClr val="1E276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top priority for P5 and the NAS.</a:t>
            </a:r>
            <a:endParaRPr lang="en-US" sz="1150" dirty="0"/>
          </a:p>
        </p:txBody>
      </p:sp>
      <p:sp>
        <p:nvSpPr>
          <p:cNvPr id="20" name="Text 18"/>
          <p:cNvSpPr/>
          <p:nvPr/>
        </p:nvSpPr>
        <p:spPr>
          <a:xfrm>
            <a:off x="457200" y="4251960"/>
            <a:ext cx="4023360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b="1" kern="0" spc="2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SELECTED PAPER</a:t>
            </a:r>
            <a:endParaRPr lang="en-US" sz="900" dirty="0"/>
          </a:p>
        </p:txBody>
      </p:sp>
      <p:sp>
        <p:nvSpPr>
          <p:cNvPr id="21" name="Text 19"/>
          <p:cNvSpPr/>
          <p:nvPr/>
        </p:nvSpPr>
        <p:spPr>
          <a:xfrm>
            <a:off x="4663440" y="4251960"/>
            <a:ext cx="4023360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b="1" kern="0" spc="200" dirty="0">
                <a:solidFill>
                  <a:srgbClr val="A8884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FOLLOW-ON COMMUNITY VISION</a:t>
            </a:r>
            <a:endParaRPr lang="en-US" sz="900" dirty="0"/>
          </a:p>
        </p:txBody>
      </p:sp>
      <p:sp>
        <p:nvSpPr>
          <p:cNvPr id="22" name="Text 20"/>
          <p:cNvSpPr/>
          <p:nvPr/>
        </p:nvSpPr>
        <p:spPr>
          <a:xfrm>
            <a:off x="457200" y="4498848"/>
            <a:ext cx="402336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000" i="1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Han, Liu, L.-T. Wang &amp; X. Wang, </a:t>
            </a:r>
            <a:r>
              <a:rPr lang="en-US" sz="1000" b="1" i="1" dirty="0">
                <a:solidFill>
                  <a:srgbClr val="1E276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WIMPs at High-Energy Muon Colliders</a:t>
            </a:r>
            <a:r>
              <a:rPr lang="en-US" sz="10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,  Phys. Rev. D103 (2021).</a:t>
            </a:r>
            <a:endParaRPr lang="en-US" sz="1000" dirty="0"/>
          </a:p>
        </p:txBody>
      </p:sp>
      <p:sp>
        <p:nvSpPr>
          <p:cNvPr id="23" name="Text 21"/>
          <p:cNvSpPr/>
          <p:nvPr/>
        </p:nvSpPr>
        <p:spPr>
          <a:xfrm>
            <a:off x="4663440" y="4498848"/>
            <a:ext cx="402336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000" i="1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Al Ali, Arkani-Hamed, et al., </a:t>
            </a:r>
            <a:r>
              <a:rPr lang="en-US" sz="1000" b="1" i="1" dirty="0">
                <a:solidFill>
                  <a:srgbClr val="1E276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The Muon Smasher’s Guide</a:t>
            </a:r>
            <a:r>
              <a:rPr lang="en-US" sz="10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,  Rep. Prog. Phys. 85 (2022).</a:t>
            </a:r>
            <a:endParaRPr lang="en-US" sz="1000" dirty="0"/>
          </a:p>
        </p:txBody>
      </p:sp>
      <p:sp>
        <p:nvSpPr>
          <p:cNvPr id="24" name="Text 22"/>
          <p:cNvSpPr/>
          <p:nvPr/>
        </p:nvSpPr>
        <p:spPr>
          <a:xfrm>
            <a:off x="457200" y="4864608"/>
            <a:ext cx="548640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TaoFest  ·  Madison–Pitt Legacy</a:t>
            </a:r>
            <a:endParaRPr lang="en-US" sz="900" dirty="0"/>
          </a:p>
        </p:txBody>
      </p:sp>
      <p:sp>
        <p:nvSpPr>
          <p:cNvPr id="25" name="Text 23"/>
          <p:cNvSpPr/>
          <p:nvPr/>
        </p:nvSpPr>
        <p:spPr>
          <a:xfrm>
            <a:off x="7955280" y="4864608"/>
            <a:ext cx="73152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900" dirty="0">
                <a:solidFill>
                  <a:srgbClr val="5A5A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9 / 15</a:t>
            </a:r>
            <a:endParaRPr lang="en-US" sz="9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1459</Words>
  <Application>Microsoft Macintosh PowerPoint</Application>
  <PresentationFormat>On-screen Show (16:9)</PresentationFormat>
  <Paragraphs>227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Georgia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TaoFest: A Madison-Pitt Legacy</dc:title>
  <dc:subject>PptxGenJS Presentation</dc:subject>
  <dc:creator>Fest Organizing Committee</dc:creator>
  <cp:lastModifiedBy>Brian Batell</cp:lastModifiedBy>
  <cp:revision>1</cp:revision>
  <dcterms:created xsi:type="dcterms:W3CDTF">2026-05-12T17:27:49Z</dcterms:created>
  <dcterms:modified xsi:type="dcterms:W3CDTF">2026-05-13T20:43:49Z</dcterms:modified>
</cp:coreProperties>
</file>