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76" r:id="rId6"/>
    <p:sldId id="274" r:id="rId7"/>
    <p:sldId id="275" r:id="rId8"/>
    <p:sldId id="280" r:id="rId9"/>
    <p:sldId id="264" r:id="rId10"/>
    <p:sldId id="271" r:id="rId11"/>
    <p:sldId id="272" r:id="rId12"/>
    <p:sldId id="281" r:id="rId13"/>
    <p:sldId id="259" r:id="rId14"/>
    <p:sldId id="261" r:id="rId15"/>
    <p:sldId id="262" r:id="rId16"/>
    <p:sldId id="263" r:id="rId17"/>
    <p:sldId id="265" r:id="rId18"/>
    <p:sldId id="268" r:id="rId19"/>
    <p:sldId id="266" r:id="rId20"/>
    <p:sldId id="269" r:id="rId21"/>
    <p:sldId id="267" r:id="rId22"/>
    <p:sldId id="270" r:id="rId23"/>
    <p:sldId id="278" r:id="rId24"/>
    <p:sldId id="279" r:id="rId25"/>
    <p:sldId id="277" r:id="rId26"/>
    <p:sldId id="27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0D47F"/>
    <a:srgbClr val="19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D9967-D1AD-4DD0-8774-D24BD0ABD8F7}" type="datetimeFigureOut">
              <a:rPr lang="en-GB" smtClean="0"/>
              <a:t>17/03/2026</a:t>
            </a:fld>
            <a:endParaRPr lang="en-GB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E001D-0427-4006-9CEA-3A342C86FD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16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8D-8E3C-499F-AFAC-6AE9E3B35769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72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425C-ECF2-4B59-A919-0A10831708A9}" type="datetime1">
              <a:rPr lang="en-GB" smtClean="0"/>
              <a:t>17/03/2026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12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84CF-DC6A-4E8A-8981-9409D34643C3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127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AD6-BCBC-4115-A2B0-AB486B85B1AB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8266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B40DD-B51D-4295-AEA3-E4C78EDE1E52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654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AE82-1565-46B3-88E8-9D69FC2F69E5}" type="datetime1">
              <a:rPr lang="en-GB" smtClean="0"/>
              <a:t>17/03/2026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40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E191-33FD-48B8-8184-E64B7147BE78}" type="datetime1">
              <a:rPr lang="en-GB" smtClean="0"/>
              <a:t>17/03/2026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162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08D7-F438-4BC6-921A-56BDBCCCD9C5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525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F70C-0EEC-412E-94AA-957B75511141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16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CFF2-F548-49D8-8E3D-2C00D7C1C6F0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11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21F36-A627-4346-AD02-9021CC52BCD9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4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6B25D-FB7F-4845-8F48-663BCA3F8957}" type="datetime1">
              <a:rPr lang="en-GB" smtClean="0"/>
              <a:t>17/03/2026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00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73E7-3D92-4B8A-8B4B-AF8FE9E5FBDE}" type="datetime1">
              <a:rPr lang="en-GB" smtClean="0"/>
              <a:t>17/03/2026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18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03759-ED1A-4DB1-8AB5-A3A799FB57A9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35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F510-1854-43D4-9ECD-2512CF9B85EC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90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D25A-1337-479B-B25E-541A31464E36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397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F0C6-A41F-431E-9986-A0638B31E169}" type="datetime1">
              <a:rPr lang="en-GB" smtClean="0"/>
              <a:t>17/03/2026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03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D2B8643-2CC4-4AD7-ABD2-B4E945CC77D0}" type="datetime1">
              <a:rPr lang="en-GB" smtClean="0"/>
              <a:t>17/03/2026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B0201-9E97-446F-848E-7A925548E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11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50.png"/><Relationship Id="rId7" Type="http://schemas.openxmlformats.org/officeDocument/2006/relationships/image" Target="../media/image19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11" Type="http://schemas.openxmlformats.org/officeDocument/2006/relationships/image" Target="../media/image230.png"/><Relationship Id="rId5" Type="http://schemas.openxmlformats.org/officeDocument/2006/relationships/image" Target="../media/image240.png"/><Relationship Id="rId10" Type="http://schemas.openxmlformats.org/officeDocument/2006/relationships/image" Target="../media/image220.png"/><Relationship Id="rId4" Type="http://schemas.openxmlformats.org/officeDocument/2006/relationships/image" Target="../media/image160.png"/><Relationship Id="rId9" Type="http://schemas.openxmlformats.org/officeDocument/2006/relationships/image" Target="../media/image2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8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20.png"/><Relationship Id="rId4" Type="http://schemas.openxmlformats.org/officeDocument/2006/relationships/image" Target="../media/image3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3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347;p39">
            <a:extLst>
              <a:ext uri="{FF2B5EF4-FFF2-40B4-BE49-F238E27FC236}">
                <a16:creationId xmlns:a16="http://schemas.microsoft.com/office/drawing/2014/main" id="{6135C456-1D64-0C73-17F9-44D0F19A008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131923" y="575162"/>
            <a:ext cx="7928145" cy="11129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GB" sz="3000" b="1" dirty="0"/>
              <a:t>INVESTIGATION OF SUPER-EDDINGTON DISKS AROUND TIDAL DISRUPTION EVENTS</a:t>
            </a:r>
            <a:endParaRPr sz="3000" b="1" dirty="0"/>
          </a:p>
        </p:txBody>
      </p:sp>
      <p:sp>
        <p:nvSpPr>
          <p:cNvPr id="28" name="TextBox 3">
            <a:extLst>
              <a:ext uri="{FF2B5EF4-FFF2-40B4-BE49-F238E27FC236}">
                <a16:creationId xmlns:a16="http://schemas.microsoft.com/office/drawing/2014/main" id="{9C0316C7-080F-60A3-D656-CE231C47CECF}"/>
              </a:ext>
            </a:extLst>
          </p:cNvPr>
          <p:cNvSpPr txBox="1"/>
          <p:nvPr/>
        </p:nvSpPr>
        <p:spPr>
          <a:xfrm>
            <a:off x="1622186" y="2015582"/>
            <a:ext cx="89476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DOMONKOS SZABÓ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ELTE, A</a:t>
            </a:r>
            <a:r>
              <a:rPr lang="en-GB" dirty="0"/>
              <a:t>stronomy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Msc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/>
              <a:t>4th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/>
              <a:t>Semester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Observatory assistant, HUN-REN</a:t>
            </a:r>
            <a:r>
              <a:rPr lang="en-GB" dirty="0"/>
              <a:t> CSFK, Konkoly-</a:t>
            </a:r>
            <a:r>
              <a:rPr lang="en-GB" dirty="0" err="1"/>
              <a:t>Thege</a:t>
            </a:r>
            <a:r>
              <a:rPr lang="en-GB" dirty="0"/>
              <a:t> Miklós Astronomical Institute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Superviso</a:t>
            </a:r>
            <a:r>
              <a:rPr lang="en-GB" dirty="0"/>
              <a:t>rs</a:t>
            </a:r>
            <a:r>
              <a:rPr lang="en-GB" dirty="0">
                <a:solidFill>
                  <a:schemeClr val="tx1"/>
                </a:solidFill>
              </a:rPr>
              <a:t>: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GÁBOR</a:t>
            </a:r>
            <a:r>
              <a:rPr lang="en-GB" b="1" dirty="0"/>
              <a:t> KOVÁCS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/>
              <a:t>Junior research fellow</a:t>
            </a:r>
            <a:r>
              <a:rPr lang="en-GB" dirty="0">
                <a:solidFill>
                  <a:schemeClr val="tx1"/>
                </a:solidFill>
              </a:rPr>
              <a:t>, HUN-REN CSFK, </a:t>
            </a:r>
            <a:r>
              <a:rPr lang="en-GB" dirty="0"/>
              <a:t>Konkoly-</a:t>
            </a:r>
            <a:r>
              <a:rPr lang="en-GB" dirty="0" err="1"/>
              <a:t>Thege</a:t>
            </a:r>
            <a:r>
              <a:rPr lang="en-GB" dirty="0"/>
              <a:t> Miklós Astronomical Institute</a:t>
            </a:r>
            <a:r>
              <a:rPr lang="en-GB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ZSÓFIA</a:t>
            </a:r>
            <a:r>
              <a:rPr lang="en-GB" b="1" dirty="0"/>
              <a:t> KOVÁCS-STERMECZKY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/>
              <a:t>Junior research fellow, HUN-REN CSFK, Konkoly-</a:t>
            </a:r>
            <a:r>
              <a:rPr lang="en-GB" dirty="0" err="1"/>
              <a:t>Thege</a:t>
            </a:r>
            <a:r>
              <a:rPr lang="en-GB" dirty="0"/>
              <a:t> Miklós Astronomical Institute</a:t>
            </a:r>
            <a:br>
              <a:rPr lang="en-GB" sz="1600" dirty="0">
                <a:solidFill>
                  <a:schemeClr val="tx1"/>
                </a:solidFill>
              </a:rPr>
            </a:br>
            <a:endParaRPr lang="hu-HU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9" name="Google Shape;58;p14">
            <a:extLst>
              <a:ext uri="{FF2B5EF4-FFF2-40B4-BE49-F238E27FC236}">
                <a16:creationId xmlns:a16="http://schemas.microsoft.com/office/drawing/2014/main" id="{E4463CB0-F069-6BE4-5EDE-37576B7EC83E}"/>
              </a:ext>
            </a:extLst>
          </p:cNvPr>
          <p:cNvPicPr preferRelativeResize="0"/>
          <p:nvPr/>
        </p:nvPicPr>
        <p:blipFill rotWithShape="1">
          <a:blip r:embed="rId2">
            <a:alphaModFix/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713937" y="5972176"/>
            <a:ext cx="1527625" cy="694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Kép 32" descr="A képen Betűtípus, embléma, Grafika, fehér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C880ED92-3C6A-E32E-E0F4-80FF81B2AA8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213046"/>
              </a:clrFrom>
              <a:clrTo>
                <a:srgbClr val="213046">
                  <a:alpha val="0"/>
                </a:srgbClr>
              </a:clrTo>
            </a:clrChange>
            <a:lum bright="70000" contrast="-70000"/>
            <a:alphaModFix/>
          </a:blip>
          <a:stretch>
            <a:fillRect/>
          </a:stretch>
        </p:blipFill>
        <p:spPr>
          <a:xfrm>
            <a:off x="6885255" y="5930596"/>
            <a:ext cx="1207386" cy="77809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C40C24E8-60B9-7DA4-EFAC-6BA21706F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099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737CB-FB5B-374C-8105-65F7DA471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BA1F1D9-DC01-3F72-78BE-CCB2437D6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Dotan &amp; </a:t>
            </a:r>
            <a:r>
              <a:rPr lang="en-GB" sz="3600" b="1" dirty="0" err="1"/>
              <a:t>Shaviv</a:t>
            </a:r>
            <a:r>
              <a:rPr lang="en-GB" sz="3600" b="1" dirty="0"/>
              <a:t> slim disk model</a:t>
            </a:r>
          </a:p>
        </p:txBody>
      </p:sp>
      <p:pic>
        <p:nvPicPr>
          <p:cNvPr id="7" name="Kép 6" descr="A képen vázlat, Csokornyakkendő, művészet, fekete-fehér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4E86FDD1-7255-455B-28EE-280B52A927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9" y="2019301"/>
            <a:ext cx="12062982" cy="4457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Google Shape;113;p21">
            <a:extLst>
              <a:ext uri="{FF2B5EF4-FFF2-40B4-BE49-F238E27FC236}">
                <a16:creationId xmlns:a16="http://schemas.microsoft.com/office/drawing/2014/main" id="{0EB9D420-EDDA-2D9F-0669-83B118F53F51}"/>
              </a:ext>
            </a:extLst>
          </p:cNvPr>
          <p:cNvSpPr/>
          <p:nvPr/>
        </p:nvSpPr>
        <p:spPr>
          <a:xfrm rot="-8462646">
            <a:off x="8722689" y="2200636"/>
            <a:ext cx="204464" cy="1103714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0" name="Google Shape;106;p21">
            <a:extLst>
              <a:ext uri="{FF2B5EF4-FFF2-40B4-BE49-F238E27FC236}">
                <a16:creationId xmlns:a16="http://schemas.microsoft.com/office/drawing/2014/main" id="{CCE5A7D6-3419-AEDC-E4D2-7CAA508ECD40}"/>
              </a:ext>
            </a:extLst>
          </p:cNvPr>
          <p:cNvSpPr txBox="1"/>
          <p:nvPr/>
        </p:nvSpPr>
        <p:spPr>
          <a:xfrm>
            <a:off x="9182799" y="1875997"/>
            <a:ext cx="1441500" cy="403800"/>
          </a:xfrm>
          <a:prstGeom prst="roundRect">
            <a:avLst/>
          </a:prstGeom>
          <a:solidFill>
            <a:srgbClr val="FCF6EE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po</a:t>
            </a:r>
            <a:r>
              <a:rPr lang="en-GB" b="1" dirty="0" err="1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rous</a:t>
            </a:r>
            <a:r>
              <a:rPr lang="hu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 </a:t>
            </a:r>
            <a:r>
              <a:rPr lang="en-GB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layer</a:t>
            </a:r>
            <a:endParaRPr b="1" dirty="0">
              <a:solidFill>
                <a:sysClr val="windowText" lastClr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Hanken Grotesk"/>
            </a:endParaRPr>
          </a:p>
        </p:txBody>
      </p:sp>
      <p:sp>
        <p:nvSpPr>
          <p:cNvPr id="11" name="Google Shape;107;p21">
            <a:extLst>
              <a:ext uri="{FF2B5EF4-FFF2-40B4-BE49-F238E27FC236}">
                <a16:creationId xmlns:a16="http://schemas.microsoft.com/office/drawing/2014/main" id="{46FC7B68-AF4F-B965-A609-122B6FD83AA4}"/>
              </a:ext>
            </a:extLst>
          </p:cNvPr>
          <p:cNvSpPr txBox="1"/>
          <p:nvPr/>
        </p:nvSpPr>
        <p:spPr>
          <a:xfrm>
            <a:off x="7453785" y="1676778"/>
            <a:ext cx="1614600" cy="403800"/>
          </a:xfrm>
          <a:prstGeom prst="roundRect">
            <a:avLst/>
          </a:prstGeom>
          <a:solidFill>
            <a:srgbClr val="FCF6EE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super-Eddington </a:t>
            </a:r>
            <a:r>
              <a:rPr lang="en-GB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wind</a:t>
            </a:r>
            <a:endParaRPr b="1" dirty="0">
              <a:solidFill>
                <a:sysClr val="windowText" lastClr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Hanken Grotesk"/>
            </a:endParaRPr>
          </a:p>
        </p:txBody>
      </p:sp>
      <p:sp>
        <p:nvSpPr>
          <p:cNvPr id="12" name="Google Shape;108;p21">
            <a:extLst>
              <a:ext uri="{FF2B5EF4-FFF2-40B4-BE49-F238E27FC236}">
                <a16:creationId xmlns:a16="http://schemas.microsoft.com/office/drawing/2014/main" id="{58310051-7B28-9A9B-A404-3AD36808A95C}"/>
              </a:ext>
            </a:extLst>
          </p:cNvPr>
          <p:cNvSpPr txBox="1"/>
          <p:nvPr/>
        </p:nvSpPr>
        <p:spPr>
          <a:xfrm>
            <a:off x="9834768" y="2390614"/>
            <a:ext cx="1360282" cy="3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photosphere</a:t>
            </a:r>
            <a:endParaRPr b="1" dirty="0">
              <a:solidFill>
                <a:sysClr val="windowText" lastClr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Hanken Grotesk"/>
            </a:endParaRPr>
          </a:p>
        </p:txBody>
      </p:sp>
      <p:sp>
        <p:nvSpPr>
          <p:cNvPr id="13" name="Google Shape;104;p21">
            <a:extLst>
              <a:ext uri="{FF2B5EF4-FFF2-40B4-BE49-F238E27FC236}">
                <a16:creationId xmlns:a16="http://schemas.microsoft.com/office/drawing/2014/main" id="{47640ACB-C21C-26EE-9AE4-492ADFAA1D16}"/>
              </a:ext>
            </a:extLst>
          </p:cNvPr>
          <p:cNvSpPr txBox="1"/>
          <p:nvPr/>
        </p:nvSpPr>
        <p:spPr>
          <a:xfrm>
            <a:off x="10209940" y="2917260"/>
            <a:ext cx="1726887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Shakura-Sunyaev </a:t>
            </a:r>
            <a:r>
              <a:rPr lang="en-GB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disk</a:t>
            </a:r>
            <a:endParaRPr b="1" dirty="0">
              <a:solidFill>
                <a:sysClr val="windowText" lastClr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Hanken Grotesk"/>
            </a:endParaRPr>
          </a:p>
        </p:txBody>
      </p:sp>
      <p:sp>
        <p:nvSpPr>
          <p:cNvPr id="14" name="Google Shape;105;p21">
            <a:extLst>
              <a:ext uri="{FF2B5EF4-FFF2-40B4-BE49-F238E27FC236}">
                <a16:creationId xmlns:a16="http://schemas.microsoft.com/office/drawing/2014/main" id="{EFCD967A-3B7E-4F41-05AA-B3D7E1A80D5D}"/>
              </a:ext>
            </a:extLst>
          </p:cNvPr>
          <p:cNvSpPr txBox="1"/>
          <p:nvPr/>
        </p:nvSpPr>
        <p:spPr>
          <a:xfrm>
            <a:off x="9330084" y="5123317"/>
            <a:ext cx="1441500" cy="3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convective</a:t>
            </a:r>
            <a:r>
              <a:rPr lang="hu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 z</a:t>
            </a:r>
            <a:r>
              <a:rPr lang="en-GB" b="1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anken Grotesk"/>
              </a:rPr>
              <a:t>one</a:t>
            </a:r>
            <a:endParaRPr b="1" dirty="0">
              <a:solidFill>
                <a:sysClr val="windowText" lastClr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Hanken Grotesk"/>
            </a:endParaRPr>
          </a:p>
        </p:txBody>
      </p:sp>
      <p:sp>
        <p:nvSpPr>
          <p:cNvPr id="15" name="Google Shape;112;p21">
            <a:extLst>
              <a:ext uri="{FF2B5EF4-FFF2-40B4-BE49-F238E27FC236}">
                <a16:creationId xmlns:a16="http://schemas.microsoft.com/office/drawing/2014/main" id="{676B9E39-BA40-98C9-C055-F83FC03B2947}"/>
              </a:ext>
            </a:extLst>
          </p:cNvPr>
          <p:cNvSpPr/>
          <p:nvPr/>
        </p:nvSpPr>
        <p:spPr>
          <a:xfrm rot="10298047">
            <a:off x="8234935" y="2160173"/>
            <a:ext cx="189332" cy="580591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6" name="Google Shape;111;p21">
            <a:extLst>
              <a:ext uri="{FF2B5EF4-FFF2-40B4-BE49-F238E27FC236}">
                <a16:creationId xmlns:a16="http://schemas.microsoft.com/office/drawing/2014/main" id="{D1DF956A-DBDA-80E7-FA6A-2F7661335ECC}"/>
              </a:ext>
            </a:extLst>
          </p:cNvPr>
          <p:cNvSpPr/>
          <p:nvPr/>
        </p:nvSpPr>
        <p:spPr>
          <a:xfrm rot="15304933">
            <a:off x="9438701" y="2319523"/>
            <a:ext cx="189924" cy="785954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7" name="Google Shape;110;p21">
            <a:extLst>
              <a:ext uri="{FF2B5EF4-FFF2-40B4-BE49-F238E27FC236}">
                <a16:creationId xmlns:a16="http://schemas.microsoft.com/office/drawing/2014/main" id="{017F92FB-C5F1-10BE-27EB-E339A9928A9D}"/>
              </a:ext>
            </a:extLst>
          </p:cNvPr>
          <p:cNvSpPr/>
          <p:nvPr/>
        </p:nvSpPr>
        <p:spPr>
          <a:xfrm rot="9721852">
            <a:off x="11294162" y="3623768"/>
            <a:ext cx="140030" cy="308243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8" name="Google Shape;109;p21">
            <a:extLst>
              <a:ext uri="{FF2B5EF4-FFF2-40B4-BE49-F238E27FC236}">
                <a16:creationId xmlns:a16="http://schemas.microsoft.com/office/drawing/2014/main" id="{79D6E4B9-E581-64CC-847B-C363E6C7648B}"/>
              </a:ext>
            </a:extLst>
          </p:cNvPr>
          <p:cNvSpPr/>
          <p:nvPr/>
        </p:nvSpPr>
        <p:spPr>
          <a:xfrm rot="-1452170">
            <a:off x="9500990" y="4558958"/>
            <a:ext cx="188795" cy="403908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A66DB630-B41B-BFDE-4A84-34AF6089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8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451AC-F849-741E-BA56-18ED64269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5C10F38-3A1D-3461-7F31-5E6874914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Dotan &amp; </a:t>
            </a:r>
            <a:r>
              <a:rPr lang="en-GB" sz="3600" b="1" dirty="0" err="1"/>
              <a:t>Shaviv</a:t>
            </a:r>
            <a:r>
              <a:rPr lang="en-GB" sz="3600" b="1" dirty="0"/>
              <a:t> slim disk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4CEAFC38-948B-2144-5AD3-0FB4C27D34ED}"/>
                  </a:ext>
                </a:extLst>
              </p:cNvPr>
              <p:cNvSpPr txBox="1"/>
              <p:nvPr/>
            </p:nvSpPr>
            <p:spPr>
              <a:xfrm>
                <a:off x="749808" y="1664208"/>
                <a:ext cx="9738360" cy="2119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latin typeface="+mj-lt"/>
                  </a:rPr>
                  <a:t>Half-analytical model, can be solved numerically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latin typeface="+mj-lt"/>
                  </a:rPr>
                  <a:t>Horizontally: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GB" sz="2200" b="1" dirty="0">
                    <a:latin typeface="+mj-lt"/>
                  </a:rPr>
                  <a:t>Outer boundary value: Shakura  &amp; </a:t>
                </a:r>
                <a:r>
                  <a:rPr lang="en-GB" sz="2200" b="1" dirty="0" err="1">
                    <a:latin typeface="+mj-lt"/>
                  </a:rPr>
                  <a:t>Sunyaev</a:t>
                </a:r>
                <a:r>
                  <a:rPr lang="en-GB" sz="2200" b="1" dirty="0">
                    <a:latin typeface="+mj-lt"/>
                  </a:rPr>
                  <a:t> disk solution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GB" sz="2200" b="1" dirty="0"/>
                  <a:t>Inner boundary value : sonic point</a:t>
                </a:r>
                <a:r>
                  <a:rPr lang="en-GB" sz="2200" dirty="0"/>
                  <a:t>            </a:t>
                </a:r>
                <a14:m>
                  <m:oMath xmlns:m="http://schemas.openxmlformats.org/officeDocument/2006/math">
                    <m:r>
                      <a:rPr lang="en-GB" sz="22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200" b="0" i="1" dirty="0" smtClean="0">
                        <a:latin typeface="Cambria Math" panose="02040503050406030204" pitchFamily="18" charset="0"/>
                      </a:rPr>
                      <m:t>−3</m:t>
                    </m:r>
                    <m:sSub>
                      <m:sSubPr>
                        <m:ctrlPr>
                          <a:rPr lang="en-GB" sz="22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 err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200" i="1" dirty="0" err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4CEAFC38-948B-2144-5AD3-0FB4C27D3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08" y="1664208"/>
                <a:ext cx="9738360" cy="2119234"/>
              </a:xfrm>
              <a:prstGeom prst="rect">
                <a:avLst/>
              </a:prstGeom>
              <a:blipFill>
                <a:blip r:embed="rId2"/>
                <a:stretch>
                  <a:fillRect l="-688" b="-31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yíl: jobbra mutató 2">
            <a:extLst>
              <a:ext uri="{FF2B5EF4-FFF2-40B4-BE49-F238E27FC236}">
                <a16:creationId xmlns:a16="http://schemas.microsoft.com/office/drawing/2014/main" id="{505B38FE-23E9-343C-C2C7-779F377ACE3B}"/>
              </a:ext>
            </a:extLst>
          </p:cNvPr>
          <p:cNvSpPr/>
          <p:nvPr/>
        </p:nvSpPr>
        <p:spPr>
          <a:xfrm>
            <a:off x="6437376" y="3429000"/>
            <a:ext cx="504000" cy="1645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DD85085D-1B7D-D86A-25AE-A38CFE4D8687}"/>
              </a:ext>
            </a:extLst>
          </p:cNvPr>
          <p:cNvSpPr txBox="1"/>
          <p:nvPr/>
        </p:nvSpPr>
        <p:spPr>
          <a:xfrm>
            <a:off x="646111" y="4225491"/>
            <a:ext cx="9765792" cy="1043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b="1" dirty="0"/>
              <a:t>Vertically: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/>
              <a:t>Outer boundary value : Flux of photosphere</a:t>
            </a:r>
            <a:endParaRPr lang="en-GB" b="1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F6027053-2897-2058-4BF7-A7CFF8DCA8CB}"/>
              </a:ext>
            </a:extLst>
          </p:cNvPr>
          <p:cNvSpPr txBox="1"/>
          <p:nvPr/>
        </p:nvSpPr>
        <p:spPr>
          <a:xfrm>
            <a:off x="646111" y="5359194"/>
            <a:ext cx="9765792" cy="53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b="1" dirty="0"/>
              <a:t>Nested univariate boundary value problem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013844D-6348-F6B1-48F3-D774DEC0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48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08F9B-483A-3715-814C-3CE891D6A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35C8551-99A1-4F73-CE58-97EA305DC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thin disk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43EA8F19-B5E5-AE0A-E319-A176AF260AF7}"/>
                  </a:ext>
                </a:extLst>
              </p:cNvPr>
              <p:cNvSpPr txBox="1"/>
              <p:nvPr/>
            </p:nvSpPr>
            <p:spPr>
              <a:xfrm>
                <a:off x="749808" y="1664208"/>
                <a:ext cx="9738360" cy="1614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latin typeface="+mj-lt"/>
                  </a:rPr>
                  <a:t>Can be solved analytically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latin typeface="+mj-lt"/>
                  </a:rPr>
                  <a:t>Horizontally: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GB" sz="2200" b="1" dirty="0"/>
                  <a:t>Inner boundary value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GB" sz="22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200" dirty="0"/>
                  <a:t>            </a:t>
                </a:r>
                <a14:m>
                  <m:oMath xmlns:m="http://schemas.openxmlformats.org/officeDocument/2006/math">
                    <m:r>
                      <a:rPr lang="en-GB" sz="2200" b="0" i="1" dirty="0" smtClean="0"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n-GB" sz="22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 err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200" i="1" dirty="0" err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43EA8F19-B5E5-AE0A-E319-A176AF260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08" y="1664208"/>
                <a:ext cx="9738360" cy="1614994"/>
              </a:xfrm>
              <a:prstGeom prst="rect">
                <a:avLst/>
              </a:prstGeom>
              <a:blipFill>
                <a:blip r:embed="rId2"/>
                <a:stretch>
                  <a:fillRect l="-688" b="-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yíl: jobbra mutató 2">
            <a:extLst>
              <a:ext uri="{FF2B5EF4-FFF2-40B4-BE49-F238E27FC236}">
                <a16:creationId xmlns:a16="http://schemas.microsoft.com/office/drawing/2014/main" id="{DF15B91D-3E56-1BC8-8C41-F853BE4B3EF1}"/>
              </a:ext>
            </a:extLst>
          </p:cNvPr>
          <p:cNvSpPr/>
          <p:nvPr/>
        </p:nvSpPr>
        <p:spPr>
          <a:xfrm>
            <a:off x="5929376" y="2904184"/>
            <a:ext cx="504000" cy="1645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CBBF400F-DB49-29EA-FD8C-E364F92DB145}"/>
              </a:ext>
            </a:extLst>
          </p:cNvPr>
          <p:cNvSpPr txBox="1"/>
          <p:nvPr/>
        </p:nvSpPr>
        <p:spPr>
          <a:xfrm>
            <a:off x="646111" y="3876403"/>
            <a:ext cx="9765792" cy="1043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b="1" dirty="0"/>
              <a:t>Vertically: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/>
              <a:t>Outer boundary value : Flux of photosphere</a:t>
            </a:r>
            <a:endParaRPr lang="en-GB" b="1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FC4C802E-F4E5-E76B-03BC-1FE466A8C072}"/>
              </a:ext>
            </a:extLst>
          </p:cNvPr>
          <p:cNvSpPr txBox="1"/>
          <p:nvPr/>
        </p:nvSpPr>
        <p:spPr>
          <a:xfrm>
            <a:off x="646111" y="5193792"/>
            <a:ext cx="9765792" cy="53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b="1" dirty="0"/>
              <a:t>Separated univariate boundary value problem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17273DB-F394-CC64-5926-892CEBB82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7728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41052-CC6E-BB80-68CF-66DBA8364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Egyenes összekötő nyíllal 59">
            <a:extLst>
              <a:ext uri="{FF2B5EF4-FFF2-40B4-BE49-F238E27FC236}">
                <a16:creationId xmlns:a16="http://schemas.microsoft.com/office/drawing/2014/main" id="{67DD9224-645D-8B26-F996-230CE8039212}"/>
              </a:ext>
            </a:extLst>
          </p:cNvPr>
          <p:cNvCxnSpPr>
            <a:cxnSpLocks/>
          </p:cNvCxnSpPr>
          <p:nvPr/>
        </p:nvCxnSpPr>
        <p:spPr>
          <a:xfrm>
            <a:off x="8474697" y="5294542"/>
            <a:ext cx="1106081" cy="4936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Cím 1">
            <a:extLst>
              <a:ext uri="{FF2B5EF4-FFF2-40B4-BE49-F238E27FC236}">
                <a16:creationId xmlns:a16="http://schemas.microsoft.com/office/drawing/2014/main" id="{6D4B81F4-2926-90B3-9190-EB071D5FF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thin disk model</a:t>
            </a:r>
          </a:p>
        </p:txBody>
      </p:sp>
      <p:cxnSp>
        <p:nvCxnSpPr>
          <p:cNvPr id="42" name="Egyenes összekötő nyíllal 41">
            <a:extLst>
              <a:ext uri="{FF2B5EF4-FFF2-40B4-BE49-F238E27FC236}">
                <a16:creationId xmlns:a16="http://schemas.microsoft.com/office/drawing/2014/main" id="{38DB55E7-00F1-760F-4C5E-03E1D2F5980E}"/>
              </a:ext>
            </a:extLst>
          </p:cNvPr>
          <p:cNvCxnSpPr>
            <a:cxnSpLocks/>
          </p:cNvCxnSpPr>
          <p:nvPr/>
        </p:nvCxnSpPr>
        <p:spPr>
          <a:xfrm flipH="1" flipV="1">
            <a:off x="2395980" y="4208834"/>
            <a:ext cx="804199" cy="3377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zövegdoboz 12">
                <a:extLst>
                  <a:ext uri="{FF2B5EF4-FFF2-40B4-BE49-F238E27FC236}">
                    <a16:creationId xmlns:a16="http://schemas.microsoft.com/office/drawing/2014/main" id="{C0905300-9646-44AE-7A59-F63CE6398E15}"/>
                  </a:ext>
                </a:extLst>
              </p:cNvPr>
              <p:cNvSpPr txBox="1"/>
              <p:nvPr/>
            </p:nvSpPr>
            <p:spPr>
              <a:xfrm>
                <a:off x="4849408" y="5868452"/>
                <a:ext cx="2493183" cy="6330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𝜚</m:t>
                      </m:r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</m:num>
                        <m:den>
                          <m:sSub>
                            <m:sSubPr>
                              <m:ctrlPr>
                                <a:rPr lang="en-GB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𝜚</m:t>
                      </m:r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Szövegdoboz 12">
                <a:extLst>
                  <a:ext uri="{FF2B5EF4-FFF2-40B4-BE49-F238E27FC236}">
                    <a16:creationId xmlns:a16="http://schemas.microsoft.com/office/drawing/2014/main" id="{C0905300-9646-44AE-7A59-F63CE6398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408" y="5868452"/>
                <a:ext cx="2493183" cy="6330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Szövegdoboz 13">
                <a:extLst>
                  <a:ext uri="{FF2B5EF4-FFF2-40B4-BE49-F238E27FC236}">
                    <a16:creationId xmlns:a16="http://schemas.microsoft.com/office/drawing/2014/main" id="{7DE63E62-5D49-8DF8-9CB9-A20C8632BAEB}"/>
                  </a:ext>
                </a:extLst>
              </p:cNvPr>
              <p:cNvSpPr txBox="1"/>
              <p:nvPr/>
            </p:nvSpPr>
            <p:spPr>
              <a:xfrm>
                <a:off x="181829" y="2379636"/>
                <a:ext cx="395935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0" dirty="0" smtClean="0">
                          <a:latin typeface="Cambria Math" panose="02040503050406030204" pitchFamily="18" charset="0"/>
                        </a:rPr>
                        <m:t>Σ</m:t>
                      </m:r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sSup>
                            <m:sSupPr>
                              <m:ctrlP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i="0" dirty="0" smtClean="0">
                          <a:latin typeface="Cambria Math" panose="02040503050406030204" pitchFamily="18" charset="0"/>
                        </a:rPr>
                        <m:t>Σ</m:t>
                      </m:r>
                      <m:sSub>
                        <m:sSubPr>
                          <m:ctrlPr>
                            <a:rPr lang="en-GB" i="1" dirty="0" err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sSup>
                            <m:sSup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𝑑𝑅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𝑑𝑅</m:t>
                          </m:r>
                        </m:den>
                      </m:f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4" name="Szövegdoboz 13">
                <a:extLst>
                  <a:ext uri="{FF2B5EF4-FFF2-40B4-BE49-F238E27FC236}">
                    <a16:creationId xmlns:a16="http://schemas.microsoft.com/office/drawing/2014/main" id="{7DE63E62-5D49-8DF8-9CB9-A20C8632BA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29" y="2379636"/>
                <a:ext cx="3959352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zövegdoboz 17">
                <a:extLst>
                  <a:ext uri="{FF2B5EF4-FFF2-40B4-BE49-F238E27FC236}">
                    <a16:creationId xmlns:a16="http://schemas.microsoft.com/office/drawing/2014/main" id="{7E2DF46C-4403-545F-4DD4-036CF120154F}"/>
                  </a:ext>
                </a:extLst>
              </p:cNvPr>
              <p:cNvSpPr txBox="1"/>
              <p:nvPr/>
            </p:nvSpPr>
            <p:spPr>
              <a:xfrm>
                <a:off x="181828" y="3746984"/>
                <a:ext cx="2693959" cy="6908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</m:e>
                      </m:nary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m:rPr>
                          <m:sty m:val="p"/>
                        </m:rPr>
                        <a:rPr lang="en-GB" i="0" dirty="0" smtClean="0">
                          <a:latin typeface="Cambria Math" panose="02040503050406030204" pitchFamily="18" charset="0"/>
                        </a:rPr>
                        <m:t>Σ</m:t>
                      </m:r>
                      <m:sSubSup>
                        <m:sSubSup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Szövegdoboz 17">
                <a:extLst>
                  <a:ext uri="{FF2B5EF4-FFF2-40B4-BE49-F238E27FC236}">
                    <a16:creationId xmlns:a16="http://schemas.microsoft.com/office/drawing/2014/main" id="{7E2DF46C-4403-545F-4DD4-036CF1201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28" y="3746984"/>
                <a:ext cx="2693959" cy="6908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Szövegdoboz 18">
                <a:extLst>
                  <a:ext uri="{FF2B5EF4-FFF2-40B4-BE49-F238E27FC236}">
                    <a16:creationId xmlns:a16="http://schemas.microsoft.com/office/drawing/2014/main" id="{ED5B4BCD-6967-F4CE-F7E0-355F21B00BC0}"/>
                  </a:ext>
                </a:extLst>
              </p:cNvPr>
              <p:cNvSpPr txBox="1"/>
              <p:nvPr/>
            </p:nvSpPr>
            <p:spPr>
              <a:xfrm>
                <a:off x="181829" y="6134753"/>
                <a:ext cx="2483648" cy="37798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pt-BR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acc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m:rPr>
                          <m:sty m:val="p"/>
                        </m:rPr>
                        <a:rPr lang="pt-BR" i="0" dirty="0" smtClean="0">
                          <a:latin typeface="Cambria Math" panose="02040503050406030204" pitchFamily="18" charset="0"/>
                        </a:rPr>
                        <m:t>Σ</m:t>
                      </m:r>
                      <m:sSub>
                        <m:sSubPr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const</m:t>
                      </m:r>
                      <m:r>
                        <m:rPr>
                          <m:nor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Szövegdoboz 18">
                <a:extLst>
                  <a:ext uri="{FF2B5EF4-FFF2-40B4-BE49-F238E27FC236}">
                    <a16:creationId xmlns:a16="http://schemas.microsoft.com/office/drawing/2014/main" id="{ED5B4BCD-6967-F4CE-F7E0-355F21B00B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29" y="6134753"/>
                <a:ext cx="2483648" cy="3779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zövegdoboz 20">
                <a:extLst>
                  <a:ext uri="{FF2B5EF4-FFF2-40B4-BE49-F238E27FC236}">
                    <a16:creationId xmlns:a16="http://schemas.microsoft.com/office/drawing/2014/main" id="{4E87A90C-85B6-6C05-B587-BD473CE4AE91}"/>
                  </a:ext>
                </a:extLst>
              </p:cNvPr>
              <p:cNvSpPr txBox="1"/>
              <p:nvPr/>
            </p:nvSpPr>
            <p:spPr>
              <a:xfrm>
                <a:off x="181828" y="4922383"/>
                <a:ext cx="4231803" cy="7087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𝑅</m:t>
                      </m:r>
                      <m:f>
                        <m:fPr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𝑑𝑅</m:t>
                          </m:r>
                        </m:den>
                      </m:f>
                      <m:r>
                        <a:rPr lang="pt-BR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acc>
                        <m:accPr>
                          <m:chr m:val="̇"/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acc>
                      <m:f>
                        <m:fPr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sSup>
                            <m:sSupPr>
                              <m:ctrlPr>
                                <a:rPr lang="pt-BR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pt-BR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pt-BR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pt-BR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t-BR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pt-BR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i="1" dirty="0" smtClean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pt-BR" i="1" dirty="0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pt-BR" i="1" dirty="0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pt-BR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pt-BR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pt-BR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Szövegdoboz 20">
                <a:extLst>
                  <a:ext uri="{FF2B5EF4-FFF2-40B4-BE49-F238E27FC236}">
                    <a16:creationId xmlns:a16="http://schemas.microsoft.com/office/drawing/2014/main" id="{4E87A90C-85B6-6C05-B587-BD473CE4A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28" y="4922383"/>
                <a:ext cx="4231803" cy="7087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Szövegdoboz 21">
            <a:extLst>
              <a:ext uri="{FF2B5EF4-FFF2-40B4-BE49-F238E27FC236}">
                <a16:creationId xmlns:a16="http://schemas.microsoft.com/office/drawing/2014/main" id="{3AAF7918-C655-53F5-1521-F1EE8E854CE9}"/>
              </a:ext>
            </a:extLst>
          </p:cNvPr>
          <p:cNvSpPr txBox="1"/>
          <p:nvPr/>
        </p:nvSpPr>
        <p:spPr>
          <a:xfrm>
            <a:off x="286985" y="4465967"/>
            <a:ext cx="2840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Radiative flux</a:t>
            </a:r>
          </a:p>
        </p:txBody>
      </p: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B4DE544D-3BFB-BF04-E8C0-CC35E6FDC82A}"/>
              </a:ext>
            </a:extLst>
          </p:cNvPr>
          <p:cNvSpPr txBox="1"/>
          <p:nvPr/>
        </p:nvSpPr>
        <p:spPr>
          <a:xfrm>
            <a:off x="181829" y="5655679"/>
            <a:ext cx="3667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Accretion rate</a:t>
            </a:r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65AE2BB2-E837-9AD4-1378-8C48D655A7F8}"/>
              </a:ext>
            </a:extLst>
          </p:cNvPr>
          <p:cNvSpPr txBox="1"/>
          <p:nvPr/>
        </p:nvSpPr>
        <p:spPr>
          <a:xfrm>
            <a:off x="4932944" y="5229524"/>
            <a:ext cx="2326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Equation of state</a:t>
            </a:r>
          </a:p>
        </p:txBody>
      </p:sp>
      <p:sp>
        <p:nvSpPr>
          <p:cNvPr id="25" name="Szövegdoboz 24">
            <a:extLst>
              <a:ext uri="{FF2B5EF4-FFF2-40B4-BE49-F238E27FC236}">
                <a16:creationId xmlns:a16="http://schemas.microsoft.com/office/drawing/2014/main" id="{6905A54F-B823-BB8C-EBCB-06360F332256}"/>
              </a:ext>
            </a:extLst>
          </p:cNvPr>
          <p:cNvSpPr txBox="1"/>
          <p:nvPr/>
        </p:nvSpPr>
        <p:spPr>
          <a:xfrm>
            <a:off x="8302752" y="1366468"/>
            <a:ext cx="31059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 algn="ctr">
              <a:spcBef>
                <a:spcPts val="1300"/>
              </a:spcBef>
              <a:buSzPct val="60000"/>
              <a:buNone/>
            </a:pPr>
            <a:r>
              <a:rPr lang="en-US" sz="2200" b="1" dirty="0">
                <a:solidFill>
                  <a:schemeClr val="accent3">
                    <a:lumMod val="60000"/>
                    <a:lumOff val="4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Vertical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Szövegdoboz 25">
                <a:extLst>
                  <a:ext uri="{FF2B5EF4-FFF2-40B4-BE49-F238E27FC236}">
                    <a16:creationId xmlns:a16="http://schemas.microsoft.com/office/drawing/2014/main" id="{59A557A1-15C4-9279-5D4B-EBE09CB4D598}"/>
                  </a:ext>
                </a:extLst>
              </p:cNvPr>
              <p:cNvSpPr txBox="1"/>
              <p:nvPr/>
            </p:nvSpPr>
            <p:spPr>
              <a:xfrm>
                <a:off x="8845327" y="2492069"/>
                <a:ext cx="2020824" cy="66582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𝜚</m:t>
                          </m:r>
                        </m:den>
                      </m:f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𝑑𝑃</m:t>
                          </m:r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sSup>
                            <m:sSup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6" name="Szövegdoboz 25">
                <a:extLst>
                  <a:ext uri="{FF2B5EF4-FFF2-40B4-BE49-F238E27FC236}">
                    <a16:creationId xmlns:a16="http://schemas.microsoft.com/office/drawing/2014/main" id="{59A557A1-15C4-9279-5D4B-EBE09CB4D5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5327" y="2492069"/>
                <a:ext cx="2020824" cy="6658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zövegdoboz 26">
            <a:extLst>
              <a:ext uri="{FF2B5EF4-FFF2-40B4-BE49-F238E27FC236}">
                <a16:creationId xmlns:a16="http://schemas.microsoft.com/office/drawing/2014/main" id="{6C6075C5-F61B-7206-B13A-0F2BD2F2FC01}"/>
              </a:ext>
            </a:extLst>
          </p:cNvPr>
          <p:cNvSpPr txBox="1"/>
          <p:nvPr/>
        </p:nvSpPr>
        <p:spPr>
          <a:xfrm>
            <a:off x="8204460" y="1892863"/>
            <a:ext cx="3288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Hydrostatic equilibrium</a:t>
            </a:r>
          </a:p>
        </p:txBody>
      </p:sp>
      <p:sp>
        <p:nvSpPr>
          <p:cNvPr id="28" name="Szövegdoboz 27">
            <a:extLst>
              <a:ext uri="{FF2B5EF4-FFF2-40B4-BE49-F238E27FC236}">
                <a16:creationId xmlns:a16="http://schemas.microsoft.com/office/drawing/2014/main" id="{A324CEA6-FE09-C76A-6364-4B96B152CCB0}"/>
              </a:ext>
            </a:extLst>
          </p:cNvPr>
          <p:cNvSpPr txBox="1"/>
          <p:nvPr/>
        </p:nvSpPr>
        <p:spPr>
          <a:xfrm>
            <a:off x="8247284" y="3327359"/>
            <a:ext cx="3607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Vertical energy transport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Szövegdoboz 28">
                <a:extLst>
                  <a:ext uri="{FF2B5EF4-FFF2-40B4-BE49-F238E27FC236}">
                    <a16:creationId xmlns:a16="http://schemas.microsoft.com/office/drawing/2014/main" id="{C90FE7E8-5C86-8459-A3BE-A5FE67954DF1}"/>
                  </a:ext>
                </a:extLst>
              </p:cNvPr>
              <p:cNvSpPr txBox="1"/>
              <p:nvPr/>
            </p:nvSpPr>
            <p:spPr>
              <a:xfrm>
                <a:off x="8045058" y="3929419"/>
                <a:ext cx="3735137" cy="91044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88900" indent="0">
                  <a:spcBef>
                    <a:spcPts val="1300"/>
                  </a:spcBef>
                  <a:buSzPct val="6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𝜚</m:t>
                          </m:r>
                        </m:den>
                      </m:f>
                      <m:f>
                        <m:f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𝑑𝑞</m:t>
                          </m:r>
                        </m:num>
                        <m:den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𝑑𝑧</m:t>
                          </m:r>
                        </m:den>
                      </m:f>
                      <m:r>
                        <a:rPr lang="en-US" sz="2000" i="1" dirty="0" smtClean="0"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4</m:t>
                          </m:r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𝐺𝑀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𝑀</m:t>
                              </m:r>
                            </m:e>
                          </m:acc>
                        </m:num>
                        <m:den>
                          <m:r>
                            <m:rPr>
                              <m:sty m:val="p"/>
                            </m:rPr>
                            <a:rPr lang="en-US" sz="2000" i="0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Σ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d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 dirty="0">
                                      <a:latin typeface="Cambria Math" panose="02040503050406030204" pitchFamily="18" charset="0"/>
                                      <a:ea typeface="Open Sans" panose="020B0606030504020204" pitchFamily="34" charset="0"/>
                                      <a:cs typeface="Open Sans" panose="020B0606030504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 dirty="0">
                                          <a:latin typeface="Cambria Math" panose="02040503050406030204" pitchFamily="18" charset="0"/>
                                          <a:ea typeface="Open Sans" panose="020B0606030504020204" pitchFamily="34" charset="0"/>
                                          <a:cs typeface="Open Sans" panose="020B0606030504020204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i="1" dirty="0">
                                              <a:latin typeface="Cambria Math" panose="02040503050406030204" pitchFamily="18" charset="0"/>
                                              <a:ea typeface="Open Sans" panose="020B0606030504020204" pitchFamily="34" charset="0"/>
                                              <a:cs typeface="Open Sans" panose="020B0606030504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 dirty="0" smtClean="0">
                                              <a:latin typeface="Cambria Math" panose="02040503050406030204" pitchFamily="18" charset="0"/>
                                              <a:ea typeface="Open Sans" panose="020B0606030504020204" pitchFamily="34" charset="0"/>
                                              <a:cs typeface="Open Sans" panose="020B0606030504020204" pitchFamily="34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2000" i="1" dirty="0" smtClean="0">
                                              <a:latin typeface="Cambria Math" panose="02040503050406030204" pitchFamily="18" charset="0"/>
                                              <a:ea typeface="Open Sans" panose="020B0606030504020204" pitchFamily="34" charset="0"/>
                                              <a:cs typeface="Open Sans" panose="020B0606030504020204" pitchFamily="34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i="1" dirty="0" smtClean="0">
                                          <a:latin typeface="Cambria Math" panose="02040503050406030204" pitchFamily="18" charset="0"/>
                                          <a:ea typeface="Open Sans" panose="020B0606030504020204" pitchFamily="34" charset="0"/>
                                          <a:cs typeface="Open Sans" panose="020B0606030504020204" pitchFamily="34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/</m:t>
                              </m:r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9" name="Szövegdoboz 28">
                <a:extLst>
                  <a:ext uri="{FF2B5EF4-FFF2-40B4-BE49-F238E27FC236}">
                    <a16:creationId xmlns:a16="http://schemas.microsoft.com/office/drawing/2014/main" id="{C90FE7E8-5C86-8459-A3BE-A5FE67954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058" y="3929419"/>
                <a:ext cx="3735137" cy="9104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Szövegdoboz 29">
            <a:extLst>
              <a:ext uri="{FF2B5EF4-FFF2-40B4-BE49-F238E27FC236}">
                <a16:creationId xmlns:a16="http://schemas.microsoft.com/office/drawing/2014/main" id="{486C49ED-64EE-AB9C-0888-A663EF4C9049}"/>
              </a:ext>
            </a:extLst>
          </p:cNvPr>
          <p:cNvSpPr txBox="1"/>
          <p:nvPr/>
        </p:nvSpPr>
        <p:spPr>
          <a:xfrm>
            <a:off x="435864" y="1410387"/>
            <a:ext cx="327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 algn="ctr">
              <a:spcBef>
                <a:spcPts val="1300"/>
              </a:spcBef>
              <a:buSzPct val="60000"/>
              <a:buNone/>
            </a:pPr>
            <a:r>
              <a:rPr lang="en-US" sz="2200" b="1" dirty="0">
                <a:solidFill>
                  <a:srgbClr val="F0D47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Horizontal structure</a:t>
            </a:r>
            <a:endParaRPr lang="en-US" sz="2200" b="1" dirty="0">
              <a:solidFill>
                <a:schemeClr val="accent3">
                  <a:lumMod val="60000"/>
                  <a:lumOff val="4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Szövegdoboz 30">
            <a:extLst>
              <a:ext uri="{FF2B5EF4-FFF2-40B4-BE49-F238E27FC236}">
                <a16:creationId xmlns:a16="http://schemas.microsoft.com/office/drawing/2014/main" id="{332377CA-5E10-0E95-8C60-653B18541A5E}"/>
              </a:ext>
            </a:extLst>
          </p:cNvPr>
          <p:cNvSpPr txBox="1"/>
          <p:nvPr/>
        </p:nvSpPr>
        <p:spPr>
          <a:xfrm>
            <a:off x="36050" y="1856855"/>
            <a:ext cx="3959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Angular momentum transfer</a:t>
            </a:r>
          </a:p>
        </p:txBody>
      </p:sp>
      <p:sp>
        <p:nvSpPr>
          <p:cNvPr id="32" name="Szövegdoboz 31">
            <a:extLst>
              <a:ext uri="{FF2B5EF4-FFF2-40B4-BE49-F238E27FC236}">
                <a16:creationId xmlns:a16="http://schemas.microsoft.com/office/drawing/2014/main" id="{A909CB2B-0B9C-55A6-6B91-708D3150D05F}"/>
              </a:ext>
            </a:extLst>
          </p:cNvPr>
          <p:cNvSpPr txBox="1"/>
          <p:nvPr/>
        </p:nvSpPr>
        <p:spPr>
          <a:xfrm>
            <a:off x="86160" y="3237089"/>
            <a:ext cx="1706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Shear stress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Szövegdoboz 32">
                <a:extLst>
                  <a:ext uri="{FF2B5EF4-FFF2-40B4-BE49-F238E27FC236}">
                    <a16:creationId xmlns:a16="http://schemas.microsoft.com/office/drawing/2014/main" id="{EE3D1F83-8296-B35A-33AA-CDCC9F3890B1}"/>
                  </a:ext>
                </a:extLst>
              </p:cNvPr>
              <p:cNvSpPr txBox="1"/>
              <p:nvPr/>
            </p:nvSpPr>
            <p:spPr>
              <a:xfrm>
                <a:off x="8779065" y="5691009"/>
                <a:ext cx="2543537" cy="7295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88900" indent="0">
                  <a:spcBef>
                    <a:spcPts val="1300"/>
                  </a:spcBef>
                  <a:buSzPct val="6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3</m:t>
                          </m:r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𝜎𝜚</m:t>
                          </m:r>
                        </m:den>
                      </m:f>
                      <m:f>
                        <m:f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fPr>
                        <m:num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𝑑𝑧</m:t>
                          </m:r>
                        </m:den>
                      </m:f>
                      <m:r>
                        <a:rPr lang="en-US" sz="2000" i="1" dirty="0" smtClean="0"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=−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𝑞</m:t>
                      </m:r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d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3" name="Szövegdoboz 32">
                <a:extLst>
                  <a:ext uri="{FF2B5EF4-FFF2-40B4-BE49-F238E27FC236}">
                    <a16:creationId xmlns:a16="http://schemas.microsoft.com/office/drawing/2014/main" id="{EE3D1F83-8296-B35A-33AA-CDCC9F389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065" y="5691009"/>
                <a:ext cx="2543537" cy="72955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Szövegdoboz 34">
                <a:extLst>
                  <a:ext uri="{FF2B5EF4-FFF2-40B4-BE49-F238E27FC236}">
                    <a16:creationId xmlns:a16="http://schemas.microsoft.com/office/drawing/2014/main" id="{B0F62279-A404-A809-2FED-498C4A991382}"/>
                  </a:ext>
                </a:extLst>
              </p:cNvPr>
              <p:cNvSpPr txBox="1"/>
              <p:nvPr/>
            </p:nvSpPr>
            <p:spPr>
              <a:xfrm>
                <a:off x="5194543" y="3929419"/>
                <a:ext cx="1632248" cy="99296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88900" indent="0">
                  <a:spcBef>
                    <a:spcPts val="1300"/>
                  </a:spcBef>
                  <a:buSzPct val="6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i="0" dirty="0" smtClean="0"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Σ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=2</m:t>
                      </m:r>
                      <m:nary>
                        <m:naryPr>
                          <m:limLoc m:val="undOvr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naryPr>
                        <m:sub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𝜚</m:t>
                          </m:r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5" name="Szövegdoboz 34">
                <a:extLst>
                  <a:ext uri="{FF2B5EF4-FFF2-40B4-BE49-F238E27FC236}">
                    <a16:creationId xmlns:a16="http://schemas.microsoft.com/office/drawing/2014/main" id="{B0F62279-A404-A809-2FED-498C4A991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4543" y="3929419"/>
                <a:ext cx="1632248" cy="9929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Szövegdoboz 35">
            <a:extLst>
              <a:ext uri="{FF2B5EF4-FFF2-40B4-BE49-F238E27FC236}">
                <a16:creationId xmlns:a16="http://schemas.microsoft.com/office/drawing/2014/main" id="{9DD1BB31-37D2-AA1F-1070-CA9C114A28E9}"/>
              </a:ext>
            </a:extLst>
          </p:cNvPr>
          <p:cNvSpPr txBox="1"/>
          <p:nvPr/>
        </p:nvSpPr>
        <p:spPr>
          <a:xfrm>
            <a:off x="4963101" y="3115542"/>
            <a:ext cx="2218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Surface density</a:t>
            </a:r>
          </a:p>
        </p:txBody>
      </p:sp>
      <p:cxnSp>
        <p:nvCxnSpPr>
          <p:cNvPr id="38" name="Egyenes összekötő nyíllal 37">
            <a:extLst>
              <a:ext uri="{FF2B5EF4-FFF2-40B4-BE49-F238E27FC236}">
                <a16:creationId xmlns:a16="http://schemas.microsoft.com/office/drawing/2014/main" id="{501E965B-58C3-57E0-D666-96829EF51FE9}"/>
              </a:ext>
            </a:extLst>
          </p:cNvPr>
          <p:cNvCxnSpPr>
            <a:cxnSpLocks/>
          </p:cNvCxnSpPr>
          <p:nvPr/>
        </p:nvCxnSpPr>
        <p:spPr>
          <a:xfrm flipH="1" flipV="1">
            <a:off x="1847654" y="2950590"/>
            <a:ext cx="804199" cy="3377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Szövegdoboz 39">
            <a:extLst>
              <a:ext uri="{FF2B5EF4-FFF2-40B4-BE49-F238E27FC236}">
                <a16:creationId xmlns:a16="http://schemas.microsoft.com/office/drawing/2014/main" id="{13E74CF6-8674-A36F-DD94-EDEDFF7E28D7}"/>
              </a:ext>
            </a:extLst>
          </p:cNvPr>
          <p:cNvSpPr txBox="1"/>
          <p:nvPr/>
        </p:nvSpPr>
        <p:spPr>
          <a:xfrm>
            <a:off x="2684789" y="3290950"/>
            <a:ext cx="17062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Radial velocity</a:t>
            </a:r>
          </a:p>
        </p:txBody>
      </p:sp>
      <p:sp>
        <p:nvSpPr>
          <p:cNvPr id="43" name="Szövegdoboz 42">
            <a:extLst>
              <a:ext uri="{FF2B5EF4-FFF2-40B4-BE49-F238E27FC236}">
                <a16:creationId xmlns:a16="http://schemas.microsoft.com/office/drawing/2014/main" id="{FE7161C6-3F38-3979-20BD-F34047D89F2D}"/>
              </a:ext>
            </a:extLst>
          </p:cNvPr>
          <p:cNvSpPr txBox="1"/>
          <p:nvPr/>
        </p:nvSpPr>
        <p:spPr>
          <a:xfrm>
            <a:off x="2953160" y="4506034"/>
            <a:ext cx="163224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Alpha parameter</a:t>
            </a:r>
          </a:p>
        </p:txBody>
      </p:sp>
      <p:sp>
        <p:nvSpPr>
          <p:cNvPr id="47" name="Szövegdoboz 46">
            <a:extLst>
              <a:ext uri="{FF2B5EF4-FFF2-40B4-BE49-F238E27FC236}">
                <a16:creationId xmlns:a16="http://schemas.microsoft.com/office/drawing/2014/main" id="{F97A6166-FB2E-5F3B-9EE6-57529B33D31C}"/>
              </a:ext>
            </a:extLst>
          </p:cNvPr>
          <p:cNvSpPr txBox="1"/>
          <p:nvPr/>
        </p:nvSpPr>
        <p:spPr>
          <a:xfrm>
            <a:off x="7670497" y="2766998"/>
            <a:ext cx="804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Density</a:t>
            </a:r>
          </a:p>
        </p:txBody>
      </p:sp>
      <p:cxnSp>
        <p:nvCxnSpPr>
          <p:cNvPr id="49" name="Egyenes összekötő nyíllal 48">
            <a:extLst>
              <a:ext uri="{FF2B5EF4-FFF2-40B4-BE49-F238E27FC236}">
                <a16:creationId xmlns:a16="http://schemas.microsoft.com/office/drawing/2014/main" id="{E6BBA530-4E07-7748-3C81-EE0897763F26}"/>
              </a:ext>
            </a:extLst>
          </p:cNvPr>
          <p:cNvCxnSpPr>
            <a:cxnSpLocks/>
          </p:cNvCxnSpPr>
          <p:nvPr/>
        </p:nvCxnSpPr>
        <p:spPr>
          <a:xfrm>
            <a:off x="8474697" y="2915763"/>
            <a:ext cx="556181" cy="55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Egyenes összekötő nyíllal 54">
            <a:extLst>
              <a:ext uri="{FF2B5EF4-FFF2-40B4-BE49-F238E27FC236}">
                <a16:creationId xmlns:a16="http://schemas.microsoft.com/office/drawing/2014/main" id="{28AF1345-472A-1AAA-8A1F-E1F7712C9FB2}"/>
              </a:ext>
            </a:extLst>
          </p:cNvPr>
          <p:cNvCxnSpPr>
            <a:cxnSpLocks/>
            <a:stCxn id="58" idx="1"/>
          </p:cNvCxnSpPr>
          <p:nvPr/>
        </p:nvCxnSpPr>
        <p:spPr>
          <a:xfrm flipH="1">
            <a:off x="2737848" y="4109957"/>
            <a:ext cx="500779" cy="222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Szövegdoboz 57">
            <a:extLst>
              <a:ext uri="{FF2B5EF4-FFF2-40B4-BE49-F238E27FC236}">
                <a16:creationId xmlns:a16="http://schemas.microsoft.com/office/drawing/2014/main" id="{4C7C9579-9503-7A01-AE8D-25A0774F072E}"/>
              </a:ext>
            </a:extLst>
          </p:cNvPr>
          <p:cNvSpPr txBox="1"/>
          <p:nvPr/>
        </p:nvSpPr>
        <p:spPr>
          <a:xfrm>
            <a:off x="3238627" y="3963763"/>
            <a:ext cx="150084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Speed of sound</a:t>
            </a:r>
          </a:p>
        </p:txBody>
      </p:sp>
      <p:sp>
        <p:nvSpPr>
          <p:cNvPr id="59" name="Szövegdoboz 58">
            <a:extLst>
              <a:ext uri="{FF2B5EF4-FFF2-40B4-BE49-F238E27FC236}">
                <a16:creationId xmlns:a16="http://schemas.microsoft.com/office/drawing/2014/main" id="{AD5DB6AC-EC00-054C-261C-2A44F7C50A86}"/>
              </a:ext>
            </a:extLst>
          </p:cNvPr>
          <p:cNvSpPr txBox="1"/>
          <p:nvPr/>
        </p:nvSpPr>
        <p:spPr>
          <a:xfrm>
            <a:off x="7100946" y="4802099"/>
            <a:ext cx="15344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Radiative energy density</a:t>
            </a:r>
          </a:p>
        </p:txBody>
      </p:sp>
      <p:sp>
        <p:nvSpPr>
          <p:cNvPr id="34" name="Szövegdoboz 33">
            <a:extLst>
              <a:ext uri="{FF2B5EF4-FFF2-40B4-BE49-F238E27FC236}">
                <a16:creationId xmlns:a16="http://schemas.microsoft.com/office/drawing/2014/main" id="{6C3713DE-3589-180E-EC72-5913657C1FB5}"/>
              </a:ext>
            </a:extLst>
          </p:cNvPr>
          <p:cNvSpPr txBox="1"/>
          <p:nvPr/>
        </p:nvSpPr>
        <p:spPr>
          <a:xfrm>
            <a:off x="8704122" y="5076688"/>
            <a:ext cx="2457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Radiative transfer</a:t>
            </a:r>
          </a:p>
        </p:txBody>
      </p:sp>
      <p:sp>
        <p:nvSpPr>
          <p:cNvPr id="73" name="Szövegdoboz 72">
            <a:extLst>
              <a:ext uri="{FF2B5EF4-FFF2-40B4-BE49-F238E27FC236}">
                <a16:creationId xmlns:a16="http://schemas.microsoft.com/office/drawing/2014/main" id="{DB704ACA-1740-4F0C-6859-63752940B0FD}"/>
              </a:ext>
            </a:extLst>
          </p:cNvPr>
          <p:cNvSpPr txBox="1"/>
          <p:nvPr/>
        </p:nvSpPr>
        <p:spPr>
          <a:xfrm>
            <a:off x="3078870" y="6405282"/>
            <a:ext cx="142714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Energy density</a:t>
            </a:r>
          </a:p>
        </p:txBody>
      </p:sp>
      <p:cxnSp>
        <p:nvCxnSpPr>
          <p:cNvPr id="74" name="Egyenes összekötő nyíllal 73">
            <a:extLst>
              <a:ext uri="{FF2B5EF4-FFF2-40B4-BE49-F238E27FC236}">
                <a16:creationId xmlns:a16="http://schemas.microsoft.com/office/drawing/2014/main" id="{F09BEFF4-2E40-CDCF-9459-B38AD5F408FA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4413631" y="6184981"/>
            <a:ext cx="435777" cy="2355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Szövegdoboz 78">
            <a:extLst>
              <a:ext uri="{FF2B5EF4-FFF2-40B4-BE49-F238E27FC236}">
                <a16:creationId xmlns:a16="http://schemas.microsoft.com/office/drawing/2014/main" id="{4BB990E3-CFFF-AB13-5D84-B12C7AD2B294}"/>
              </a:ext>
            </a:extLst>
          </p:cNvPr>
          <p:cNvSpPr txBox="1"/>
          <p:nvPr/>
        </p:nvSpPr>
        <p:spPr>
          <a:xfrm>
            <a:off x="11408729" y="5158115"/>
            <a:ext cx="653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Flux</a:t>
            </a:r>
          </a:p>
        </p:txBody>
      </p:sp>
      <p:cxnSp>
        <p:nvCxnSpPr>
          <p:cNvPr id="80" name="Egyenes összekötő nyíllal 79">
            <a:extLst>
              <a:ext uri="{FF2B5EF4-FFF2-40B4-BE49-F238E27FC236}">
                <a16:creationId xmlns:a16="http://schemas.microsoft.com/office/drawing/2014/main" id="{BD7BDEC9-F3CB-3CFA-FF06-869083EE21DF}"/>
              </a:ext>
            </a:extLst>
          </p:cNvPr>
          <p:cNvCxnSpPr>
            <a:cxnSpLocks/>
          </p:cNvCxnSpPr>
          <p:nvPr/>
        </p:nvCxnSpPr>
        <p:spPr>
          <a:xfrm flipH="1">
            <a:off x="10661715" y="5429579"/>
            <a:ext cx="965255" cy="4641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Szövegdoboz 83">
            <a:extLst>
              <a:ext uri="{FF2B5EF4-FFF2-40B4-BE49-F238E27FC236}">
                <a16:creationId xmlns:a16="http://schemas.microsoft.com/office/drawing/2014/main" id="{84C36B64-534E-86EF-601A-8F8FCF4EEBBA}"/>
              </a:ext>
            </a:extLst>
          </p:cNvPr>
          <p:cNvSpPr txBox="1"/>
          <p:nvPr/>
        </p:nvSpPr>
        <p:spPr>
          <a:xfrm>
            <a:off x="6826791" y="3486811"/>
            <a:ext cx="14271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Half-thickness of the disk</a:t>
            </a:r>
          </a:p>
        </p:txBody>
      </p:sp>
      <p:cxnSp>
        <p:nvCxnSpPr>
          <p:cNvPr id="85" name="Egyenes összekötő nyíllal 84">
            <a:extLst>
              <a:ext uri="{FF2B5EF4-FFF2-40B4-BE49-F238E27FC236}">
                <a16:creationId xmlns:a16="http://schemas.microsoft.com/office/drawing/2014/main" id="{66B33C1E-9804-4E69-FC10-15FC1298C13C}"/>
              </a:ext>
            </a:extLst>
          </p:cNvPr>
          <p:cNvCxnSpPr>
            <a:cxnSpLocks/>
          </p:cNvCxnSpPr>
          <p:nvPr/>
        </p:nvCxnSpPr>
        <p:spPr>
          <a:xfrm flipH="1">
            <a:off x="6325386" y="3877451"/>
            <a:ext cx="501405" cy="2121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Szövegdoboz 87">
                <a:extLst>
                  <a:ext uri="{FF2B5EF4-FFF2-40B4-BE49-F238E27FC236}">
                    <a16:creationId xmlns:a16="http://schemas.microsoft.com/office/drawing/2014/main" id="{90312340-8E99-C3CF-D316-513E2E73A775}"/>
                  </a:ext>
                </a:extLst>
              </p:cNvPr>
              <p:cNvSpPr txBox="1"/>
              <p:nvPr/>
            </p:nvSpPr>
            <p:spPr>
              <a:xfrm>
                <a:off x="5144266" y="1905216"/>
                <a:ext cx="1632248" cy="100168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88900" indent="0">
                  <a:spcBef>
                    <a:spcPts val="1300"/>
                  </a:spcBef>
                  <a:buSzPct val="6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𝜔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  <a:ea typeface="Open Sans" panose="020B0606030504020204" pitchFamily="34" charset="0"/>
                              <a:cs typeface="Open Sans" panose="020B0606030504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  <a:ea typeface="Open Sans" panose="020B0606030504020204" pitchFamily="34" charset="0"/>
                                  <a:cs typeface="Open Sans" panose="020B0606030504020204" pitchFamily="34" charset="0"/>
                                </a:rPr>
                                <m:t>𝐺𝑀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000" i="1" dirty="0" smtClean="0">
                                      <a:latin typeface="Cambria Math" panose="02040503050406030204" pitchFamily="18" charset="0"/>
                                      <a:ea typeface="Open Sans" panose="020B0606030504020204" pitchFamily="34" charset="0"/>
                                      <a:cs typeface="Open Sans" panose="020B0606030504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 dirty="0" smtClean="0">
                                      <a:latin typeface="Cambria Math" panose="02040503050406030204" pitchFamily="18" charset="0"/>
                                      <a:ea typeface="Open Sans" panose="020B0606030504020204" pitchFamily="34" charset="0"/>
                                      <a:cs typeface="Open Sans" panose="020B0606030504020204" pitchFamily="34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2000" i="1" dirty="0" smtClean="0">
                                      <a:latin typeface="Cambria Math" panose="02040503050406030204" pitchFamily="18" charset="0"/>
                                      <a:ea typeface="Open Sans" panose="020B0606030504020204" pitchFamily="34" charset="0"/>
                                      <a:cs typeface="Open Sans" panose="020B0606030504020204" pitchFamily="34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88" name="Szövegdoboz 87">
                <a:extLst>
                  <a:ext uri="{FF2B5EF4-FFF2-40B4-BE49-F238E27FC236}">
                    <a16:creationId xmlns:a16="http://schemas.microsoft.com/office/drawing/2014/main" id="{90312340-8E99-C3CF-D316-513E2E73A7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4266" y="1905216"/>
                <a:ext cx="1632248" cy="100168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Szövegdoboz 88">
            <a:extLst>
              <a:ext uri="{FF2B5EF4-FFF2-40B4-BE49-F238E27FC236}">
                <a16:creationId xmlns:a16="http://schemas.microsoft.com/office/drawing/2014/main" id="{EC46A752-BCDB-426A-F736-705FB0FB2FBA}"/>
              </a:ext>
            </a:extLst>
          </p:cNvPr>
          <p:cNvSpPr txBox="1"/>
          <p:nvPr/>
        </p:nvSpPr>
        <p:spPr>
          <a:xfrm>
            <a:off x="4102419" y="1318055"/>
            <a:ext cx="347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0">
              <a:spcBef>
                <a:spcPts val="1300"/>
              </a:spcBef>
              <a:buSzPct val="60000"/>
              <a:buNone/>
            </a:pPr>
            <a:r>
              <a:rPr lang="en-US" sz="2000" b="1" i="1" dirty="0">
                <a:ea typeface="Open Sans" panose="020B0606030504020204" pitchFamily="34" charset="0"/>
                <a:cs typeface="Open Sans" panose="020B0606030504020204" pitchFamily="34" charset="0"/>
              </a:rPr>
              <a:t>Keplerian angular speed</a:t>
            </a:r>
          </a:p>
        </p:txBody>
      </p:sp>
      <p:sp>
        <p:nvSpPr>
          <p:cNvPr id="90" name="Szövegdoboz 89">
            <a:extLst>
              <a:ext uri="{FF2B5EF4-FFF2-40B4-BE49-F238E27FC236}">
                <a16:creationId xmlns:a16="http://schemas.microsoft.com/office/drawing/2014/main" id="{46332E01-008B-F6B0-3C27-6A9BF81F0F30}"/>
              </a:ext>
            </a:extLst>
          </p:cNvPr>
          <p:cNvSpPr txBox="1"/>
          <p:nvPr/>
        </p:nvSpPr>
        <p:spPr>
          <a:xfrm>
            <a:off x="4001502" y="1796077"/>
            <a:ext cx="12753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Gravitational constant</a:t>
            </a:r>
          </a:p>
        </p:txBody>
      </p:sp>
      <p:cxnSp>
        <p:nvCxnSpPr>
          <p:cNvPr id="91" name="Egyenes összekötő nyíllal 90">
            <a:extLst>
              <a:ext uri="{FF2B5EF4-FFF2-40B4-BE49-F238E27FC236}">
                <a16:creationId xmlns:a16="http://schemas.microsoft.com/office/drawing/2014/main" id="{67DE39C7-114C-45CF-7DAA-7560E6EAFB73}"/>
              </a:ext>
            </a:extLst>
          </p:cNvPr>
          <p:cNvCxnSpPr>
            <a:cxnSpLocks/>
          </p:cNvCxnSpPr>
          <p:nvPr/>
        </p:nvCxnSpPr>
        <p:spPr>
          <a:xfrm>
            <a:off x="4932944" y="2127026"/>
            <a:ext cx="1077723" cy="146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Szövegdoboz 93">
            <a:extLst>
              <a:ext uri="{FF2B5EF4-FFF2-40B4-BE49-F238E27FC236}">
                <a16:creationId xmlns:a16="http://schemas.microsoft.com/office/drawing/2014/main" id="{AA900C83-C131-B579-652C-BAA135262497}"/>
              </a:ext>
            </a:extLst>
          </p:cNvPr>
          <p:cNvSpPr txBox="1"/>
          <p:nvPr/>
        </p:nvSpPr>
        <p:spPr>
          <a:xfrm>
            <a:off x="7342591" y="1239379"/>
            <a:ext cx="12079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Black hole mass</a:t>
            </a:r>
          </a:p>
        </p:txBody>
      </p:sp>
      <p:cxnSp>
        <p:nvCxnSpPr>
          <p:cNvPr id="95" name="Egyenes összekötő nyíllal 94">
            <a:extLst>
              <a:ext uri="{FF2B5EF4-FFF2-40B4-BE49-F238E27FC236}">
                <a16:creationId xmlns:a16="http://schemas.microsoft.com/office/drawing/2014/main" id="{C8FFDD1E-34F6-F41C-1694-5FB356305D80}"/>
              </a:ext>
            </a:extLst>
          </p:cNvPr>
          <p:cNvCxnSpPr>
            <a:cxnSpLocks/>
          </p:cNvCxnSpPr>
          <p:nvPr/>
        </p:nvCxnSpPr>
        <p:spPr>
          <a:xfrm flipH="1">
            <a:off x="6490106" y="1731822"/>
            <a:ext cx="1050255" cy="5205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76D77F3B-1D61-AF6B-452B-E1FAB62C7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526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CCABFF-EC55-7291-8B42-709671606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B3C4ED1-0D67-FC9A-86B3-65FC9080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Horizontal integration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8A81BA3F-03C7-4AF7-85C4-38AE4566381A}"/>
                  </a:ext>
                </a:extLst>
              </p:cNvPr>
              <p:cNvSpPr txBox="1"/>
              <p:nvPr/>
            </p:nvSpPr>
            <p:spPr>
              <a:xfrm>
                <a:off x="646111" y="1673352"/>
                <a:ext cx="8933688" cy="655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solidFill>
                      <a:srgbClr val="F0D47F"/>
                    </a:solidFill>
                  </a:rPr>
                  <a:t>Initial value problem:</a:t>
                </a: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t-BR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2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pt-BR" sz="22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pt-BR" sz="2200" b="0" i="1" dirty="0" smtClean="0">
                        <a:latin typeface="Cambria Math" panose="02040503050406030204" pitchFamily="18" charset="0"/>
                      </a:rPr>
                      <m:t>=3</m:t>
                    </m:r>
                    <m:sSub>
                      <m:sSubPr>
                        <m:ctrlPr>
                          <a:rPr lang="pt-BR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2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pt-BR" sz="22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pt-BR" sz="2200" b="0" i="1" dirty="0" smtClean="0">
                        <a:latin typeface="Cambria Math" panose="02040503050406030204" pitchFamily="18" charset="0"/>
                      </a:rPr>
                      <m:t>=6</m:t>
                    </m:r>
                    <m:r>
                      <a:rPr lang="pt-BR" sz="2200" b="0" i="1" dirty="0" smtClean="0">
                        <a:latin typeface="Cambria Math" panose="02040503050406030204" pitchFamily="18" charset="0"/>
                      </a:rPr>
                      <m:t>𝐺𝑀</m:t>
                    </m:r>
                    <m:r>
                      <m:rPr>
                        <m:lit/>
                      </m:rPr>
                      <a:rPr lang="pt-BR" sz="2200" b="0" i="1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pt-BR" sz="2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2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pt-BR" sz="2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200" i="1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GB" sz="2200" i="1" dirty="0">
                        <a:latin typeface="Cambria Math" panose="02040503050406030204" pitchFamily="18" charset="0"/>
                      </a:rPr>
                      <m:t>=3×</m:t>
                    </m:r>
                    <m:sSup>
                      <m:sSupPr>
                        <m:ctrlPr>
                          <a:rPr lang="en-GB" sz="2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  <m:f>
                      <m:fPr>
                        <m:ctrlPr>
                          <a:rPr lang="en-GB" sz="22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GB" sz="2200" b="0" i="0" dirty="0" smtClean="0">
                            <a:latin typeface="Cambria Math" panose="02040503050406030204" pitchFamily="18" charset="0"/>
                          </a:rPr>
                          <m:t>yr</m:t>
                        </m:r>
                      </m:den>
                    </m:f>
                  </m:oMath>
                </a14:m>
                <a:endParaRPr lang="en-GB" sz="2200" i="1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GB" sz="22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200" i="1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endParaRPr lang="en-GB" sz="2200" i="1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endParaRPr lang="en-GB" sz="2200" i="1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endParaRPr lang="en-GB" sz="2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8A81BA3F-03C7-4AF7-85C4-38AE456638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1" y="1673352"/>
                <a:ext cx="8933688" cy="6554295"/>
              </a:xfrm>
              <a:prstGeom prst="rect">
                <a:avLst/>
              </a:prstGeom>
              <a:blipFill>
                <a:blip r:embed="rId2"/>
                <a:stretch>
                  <a:fillRect l="-7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zövegdoboz 6">
            <a:extLst>
              <a:ext uri="{FF2B5EF4-FFF2-40B4-BE49-F238E27FC236}">
                <a16:creationId xmlns:a16="http://schemas.microsoft.com/office/drawing/2014/main" id="{3D673BB3-B34D-8DDF-F362-6BA552D961FD}"/>
              </a:ext>
            </a:extLst>
          </p:cNvPr>
          <p:cNvSpPr txBox="1"/>
          <p:nvPr/>
        </p:nvSpPr>
        <p:spPr>
          <a:xfrm>
            <a:off x="646111" y="5974395"/>
            <a:ext cx="83027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0D47F"/>
                </a:solidFill>
              </a:rPr>
              <a:t>Fourth order Runge-</a:t>
            </a:r>
            <a:r>
              <a:rPr lang="en-GB" sz="2200" b="1" dirty="0" err="1">
                <a:solidFill>
                  <a:srgbClr val="F0D47F"/>
                </a:solidFill>
              </a:rPr>
              <a:t>Kutta</a:t>
            </a:r>
            <a:r>
              <a:rPr lang="en-GB" sz="2200" b="1" dirty="0">
                <a:solidFill>
                  <a:srgbClr val="F0D47F"/>
                </a:solidFill>
              </a:rPr>
              <a:t>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51F5093E-7D16-F413-8BBC-B6F233DF2827}"/>
                  </a:ext>
                </a:extLst>
              </p:cNvPr>
              <p:cNvSpPr txBox="1"/>
              <p:nvPr/>
            </p:nvSpPr>
            <p:spPr>
              <a:xfrm>
                <a:off x="6492648" y="1926402"/>
                <a:ext cx="5256749" cy="7716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200" i="0" dirty="0" smtClean="0">
                          <a:latin typeface="Cambria Math" panose="02040503050406030204" pitchFamily="18" charset="0"/>
                        </a:rPr>
                        <m:t>Σ</m:t>
                      </m:r>
                      <m:f>
                        <m:f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sSup>
                            <m:sSupPr>
                              <m:ctrlPr>
                                <a:rPr lang="en-GB" sz="22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22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200" i="1" dirty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sz="2200" i="0" dirty="0" smtClean="0">
                          <a:latin typeface="Cambria Math" panose="02040503050406030204" pitchFamily="18" charset="0"/>
                        </a:rPr>
                        <m:t>Σ</m:t>
                      </m:r>
                      <m:sSub>
                        <m:sSubPr>
                          <m:ctrlPr>
                            <a:rPr lang="en-GB" sz="2200" i="1" dirty="0" err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𝜔</m:t>
                          </m:r>
                          <m:sSup>
                            <m:sSup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𝑑𝑅</m:t>
                          </m:r>
                        </m:den>
                      </m:f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𝑑𝑅</m:t>
                          </m:r>
                        </m:den>
                      </m:f>
                      <m:d>
                        <m:d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51F5093E-7D16-F413-8BBC-B6F233DF2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648" y="1926402"/>
                <a:ext cx="5256749" cy="7716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Szövegdoboz 9">
                <a:extLst>
                  <a:ext uri="{FF2B5EF4-FFF2-40B4-BE49-F238E27FC236}">
                    <a16:creationId xmlns:a16="http://schemas.microsoft.com/office/drawing/2014/main" id="{D825CDDF-A927-0DF5-71C9-B11ECB2D3D39}"/>
                  </a:ext>
                </a:extLst>
              </p:cNvPr>
              <p:cNvSpPr txBox="1"/>
              <p:nvPr/>
            </p:nvSpPr>
            <p:spPr>
              <a:xfrm>
                <a:off x="7383294" y="3012237"/>
                <a:ext cx="4366103" cy="82394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</m:e>
                      </m:nary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m:rPr>
                          <m:sty m:val="p"/>
                        </m:rPr>
                        <a:rPr lang="en-GB" sz="2200" i="0" dirty="0">
                          <a:latin typeface="Cambria Math" panose="02040503050406030204" pitchFamily="18" charset="0"/>
                        </a:rPr>
                        <m:t>Σ</m:t>
                      </m:r>
                      <m:sSubSup>
                        <m:sSubSup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10" name="Szövegdoboz 9">
                <a:extLst>
                  <a:ext uri="{FF2B5EF4-FFF2-40B4-BE49-F238E27FC236}">
                    <a16:creationId xmlns:a16="http://schemas.microsoft.com/office/drawing/2014/main" id="{D825CDDF-A927-0DF5-71C9-B11ECB2D3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294" y="3012237"/>
                <a:ext cx="4366103" cy="8239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6934B9CC-758B-B4C3-6760-634572B3DD77}"/>
                  </a:ext>
                </a:extLst>
              </p:cNvPr>
              <p:cNvSpPr txBox="1"/>
              <p:nvPr/>
            </p:nvSpPr>
            <p:spPr>
              <a:xfrm>
                <a:off x="8652050" y="4246461"/>
                <a:ext cx="3097347" cy="4415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pt-BR" sz="22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acc>
                      <m:r>
                        <a:rPr lang="pt-BR" sz="2200" i="1" dirty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pt-BR" sz="2200" i="1" dirty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m:rPr>
                          <m:sty m:val="p"/>
                        </m:rPr>
                        <a:rPr lang="pt-BR" sz="2200" i="0" dirty="0">
                          <a:latin typeface="Cambria Math" panose="02040503050406030204" pitchFamily="18" charset="0"/>
                        </a:rPr>
                        <m:t>Σ</m:t>
                      </m:r>
                      <m:sSub>
                        <m:sSubPr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pt-BR" sz="2200" i="1" dirty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pt-BR" sz="22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2200" b="0" i="0" dirty="0" smtClean="0">
                          <a:latin typeface="Cambria Math" panose="02040503050406030204" pitchFamily="18" charset="0"/>
                        </a:rPr>
                        <m:t>const</m:t>
                      </m:r>
                      <m:r>
                        <m:rPr>
                          <m:nor/>
                        </m:rPr>
                        <a:rPr lang="en-GB" sz="2200" b="0" i="0" dirty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6934B9CC-758B-B4C3-6760-634572B3DD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2050" y="4246461"/>
                <a:ext cx="3097347" cy="4415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Szövegdoboz 11">
                <a:extLst>
                  <a:ext uri="{FF2B5EF4-FFF2-40B4-BE49-F238E27FC236}">
                    <a16:creationId xmlns:a16="http://schemas.microsoft.com/office/drawing/2014/main" id="{F21A3E29-7E62-7D9F-E56C-D5E123497C0F}"/>
                  </a:ext>
                </a:extLst>
              </p:cNvPr>
              <p:cNvSpPr txBox="1"/>
              <p:nvPr/>
            </p:nvSpPr>
            <p:spPr>
              <a:xfrm>
                <a:off x="6731852" y="5380725"/>
                <a:ext cx="5256748" cy="9922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200" i="1" dirty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pt-BR" sz="220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pt-BR" sz="2200" i="1" dirty="0">
                          <a:latin typeface="Cambria Math" panose="02040503050406030204" pitchFamily="18" charset="0"/>
                        </a:rPr>
                        <m:t>𝑅</m:t>
                      </m:r>
                      <m:f>
                        <m:fPr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𝑑𝑅</m:t>
                          </m:r>
                        </m:den>
                      </m:f>
                      <m:r>
                        <a:rPr lang="pt-BR" sz="22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acc>
                        <m:accPr>
                          <m:chr m:val="̇"/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acc>
                      <m:f>
                        <m:fPr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sSup>
                            <m:sSupPr>
                              <m:ctrlPr>
                                <a:rPr lang="pt-BR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2200" i="1" dirty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pt-BR" sz="2200" i="1" dirty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pt-BR" sz="22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sz="2200" i="1" dirty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pt-BR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t-BR" sz="22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22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pt-BR" sz="2200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2200" i="1" dirty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pt-BR" sz="2200" i="1" dirty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pt-BR" sz="2200" i="1" dirty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pt-BR" sz="22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pt-BR" sz="2200" i="1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pt-BR" sz="22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12" name="Szövegdoboz 11">
                <a:extLst>
                  <a:ext uri="{FF2B5EF4-FFF2-40B4-BE49-F238E27FC236}">
                    <a16:creationId xmlns:a16="http://schemas.microsoft.com/office/drawing/2014/main" id="{F21A3E29-7E62-7D9F-E56C-D5E123497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852" y="5380725"/>
                <a:ext cx="5256748" cy="99225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09381A33-2A49-ECAE-43D0-865E6BCDA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189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CA8A4-1237-242F-18C4-5EDCEE061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D5119CF-AA44-7ECB-9122-7992B0600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Calculation of initial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810CEDA8-000A-7A85-312C-395A1E1EDD25}"/>
                  </a:ext>
                </a:extLst>
              </p:cNvPr>
              <p:cNvSpPr txBox="1"/>
              <p:nvPr/>
            </p:nvSpPr>
            <p:spPr>
              <a:xfrm>
                <a:off x="646111" y="1148568"/>
                <a:ext cx="6568505" cy="1957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solidFill>
                      <a:srgbClr val="F0D47F"/>
                    </a:solidFill>
                  </a:rPr>
                  <a:t>Horizontal integration </a:t>
                </a:r>
                <a:r>
                  <a:rPr lang="en-GB" sz="2000" b="1" dirty="0">
                    <a:solidFill>
                      <a:srgbClr val="F0D47F"/>
                    </a:solidFill>
                  </a:rPr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500" i="1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500" b="0" i="1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500" b="0" i="1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500" b="0" i="1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</m:oMath>
                </a14:m>
                <a:endParaRPr lang="en-GB" sz="2500" dirty="0">
                  <a:solidFill>
                    <a:srgbClr val="F0D47F"/>
                  </a:solidFill>
                </a:endParaRPr>
              </a:p>
              <a:p>
                <a:pPr marL="285750" indent="-285750">
                  <a:lnSpc>
                    <a:spcPct val="25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2500" b="1" i="0" dirty="0" smtClean="0">
                        <a:solidFill>
                          <a:srgbClr val="F0D47F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r>
                  <a:rPr lang="en-GB" sz="2000" b="1" dirty="0">
                    <a:solidFill>
                      <a:srgbClr val="F0D47F"/>
                    </a:solidFill>
                  </a:rPr>
                  <a:t> </a:t>
                </a:r>
                <a:r>
                  <a:rPr lang="en-GB" sz="2200" b="1" dirty="0">
                    <a:solidFill>
                      <a:srgbClr val="F0D47F"/>
                    </a:solidFill>
                  </a:rPr>
                  <a:t>guess</a:t>
                </a:r>
                <a:endParaRPr lang="en-GB" sz="2200" dirty="0">
                  <a:solidFill>
                    <a:srgbClr val="F0D47F"/>
                  </a:solidFill>
                </a:endParaRPr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810CEDA8-000A-7A85-312C-395A1E1ED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1" y="1148568"/>
                <a:ext cx="6568505" cy="1957011"/>
              </a:xfrm>
              <a:prstGeom prst="rect">
                <a:avLst/>
              </a:prstGeom>
              <a:blipFill>
                <a:blip r:embed="rId2"/>
                <a:stretch>
                  <a:fillRect l="-1391" b="-3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00993F03-FAD6-9F11-809C-29C146E099F5}"/>
              </a:ext>
            </a:extLst>
          </p:cNvPr>
          <p:cNvSpPr/>
          <p:nvPr/>
        </p:nvSpPr>
        <p:spPr>
          <a:xfrm>
            <a:off x="4270248" y="1792915"/>
            <a:ext cx="504000" cy="1645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zövegdoboz 20">
                <a:extLst>
                  <a:ext uri="{FF2B5EF4-FFF2-40B4-BE49-F238E27FC236}">
                    <a16:creationId xmlns:a16="http://schemas.microsoft.com/office/drawing/2014/main" id="{BCE71448-C886-07F9-8F27-FE71D0F2B8B8}"/>
                  </a:ext>
                </a:extLst>
              </p:cNvPr>
              <p:cNvSpPr txBox="1"/>
              <p:nvPr/>
            </p:nvSpPr>
            <p:spPr>
              <a:xfrm>
                <a:off x="7624128" y="1429389"/>
                <a:ext cx="2864040" cy="8384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22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2200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 err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200" i="1" dirty="0" err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𝑏</m:t>
                          </m:r>
                          <m:sSubSup>
                            <m:sSubSup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2200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 err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200" i="1" dirty="0" err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𝜚</m:t>
                          </m:r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21" name="Szövegdoboz 20">
                <a:extLst>
                  <a:ext uri="{FF2B5EF4-FFF2-40B4-BE49-F238E27FC236}">
                    <a16:creationId xmlns:a16="http://schemas.microsoft.com/office/drawing/2014/main" id="{BCE71448-C886-07F9-8F27-FE71D0F2B8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4128" y="1429389"/>
                <a:ext cx="2864040" cy="8384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Szövegdoboz 21">
                <a:extLst>
                  <a:ext uri="{FF2B5EF4-FFF2-40B4-BE49-F238E27FC236}">
                    <a16:creationId xmlns:a16="http://schemas.microsoft.com/office/drawing/2014/main" id="{8F3E7247-A1E9-D114-D2DE-CE5217E95DFE}"/>
                  </a:ext>
                </a:extLst>
              </p:cNvPr>
              <p:cNvSpPr txBox="1"/>
              <p:nvPr/>
            </p:nvSpPr>
            <p:spPr>
              <a:xfrm>
                <a:off x="7586472" y="2462837"/>
                <a:ext cx="4757928" cy="1805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solidFill>
                      <a:srgbClr val="F0D47F"/>
                    </a:solidFill>
                  </a:rPr>
                  <a:t>Brent’s method: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sz="220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 dirty="0" err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dirty="0" err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2200" i="1" dirty="0" err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GB" sz="22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200" dirty="0"/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GB" sz="2200" b="0" i="0" dirty="0" smtClean="0">
                                <a:latin typeface="Cambria Math" panose="02040503050406030204" pitchFamily="18" charset="0"/>
                              </a:rPr>
                              <m:t>left</m:t>
                            </m:r>
                          </m:sub>
                        </m:sSub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22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GB" sz="2200" i="0" dirty="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GB" sz="2200" b="0" i="0" dirty="0" smtClean="0">
                                <a:latin typeface="Cambria Math" panose="02040503050406030204" pitchFamily="18" charset="0"/>
                              </a:rPr>
                              <m:t>right</m:t>
                            </m:r>
                          </m:sub>
                        </m:sSub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22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GB" sz="2200" i="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</m:d>
                  </m:oMath>
                </a14:m>
                <a:endParaRPr lang="en-GB" sz="2200" dirty="0"/>
              </a:p>
            </p:txBody>
          </p:sp>
        </mc:Choice>
        <mc:Fallback xmlns="">
          <p:sp>
            <p:nvSpPr>
              <p:cNvPr id="22" name="Szövegdoboz 21">
                <a:extLst>
                  <a:ext uri="{FF2B5EF4-FFF2-40B4-BE49-F238E27FC236}">
                    <a16:creationId xmlns:a16="http://schemas.microsoft.com/office/drawing/2014/main" id="{8F3E7247-A1E9-D114-D2DE-CE5217E95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72" y="2462837"/>
                <a:ext cx="4757928" cy="1805687"/>
              </a:xfrm>
              <a:prstGeom prst="rect">
                <a:avLst/>
              </a:prstGeom>
              <a:blipFill>
                <a:blip r:embed="rId5"/>
                <a:stretch>
                  <a:fillRect l="-1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38862F39-29C3-0826-260E-7D2C37CAE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15</a:t>
            </a:fld>
            <a:endParaRPr lang="en-GB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97CD9C9-5E68-ED3F-8EBA-CD2A1953CF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7973"/>
            <a:ext cx="12192000" cy="272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33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1D387-6B5B-A24F-712D-A839310F5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E9CB61-7F19-1B5B-4B54-A1EB87E9B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Vertical integration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E28571CB-C131-8558-2A75-12E71A41FAA9}"/>
                  </a:ext>
                </a:extLst>
              </p:cNvPr>
              <p:cNvSpPr txBox="1"/>
              <p:nvPr/>
            </p:nvSpPr>
            <p:spPr>
              <a:xfrm>
                <a:off x="510023" y="1448530"/>
                <a:ext cx="8933688" cy="6488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5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solidFill>
                      <a:srgbClr val="F0D47F"/>
                    </a:solidFill>
                  </a:rPr>
                  <a:t>Boundary value problem             shooting method</a:t>
                </a: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200" i="0" dirty="0" smtClean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GB" sz="2200" b="0" i="0" dirty="0" smtClean="0">
                                <a:latin typeface="Cambria Math" panose="02040503050406030204" pitchFamily="18" charset="0"/>
                              </a:rPr>
                              <m:t>left</m:t>
                            </m:r>
                          </m:sub>
                        </m:sSub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=0.01</m:t>
                        </m:r>
                        <m:r>
                          <m:rPr>
                            <m:nor/>
                          </m:rPr>
                          <a:rPr lang="en-GB" sz="2200" i="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200" i="0" dirty="0">
                            <a:latin typeface="Cambria Math" panose="02040503050406030204" pitchFamily="18" charset="0"/>
                          </a:rPr>
                          <m:t>kg</m:t>
                        </m:r>
                        <m:r>
                          <m:rPr>
                            <m:lit/>
                          </m:rPr>
                          <a:rPr lang="en-GB" sz="2200" i="1" dirty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GB" sz="22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GB" sz="2200" i="0" dirty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200" i="0" dirty="0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GB" sz="2200" b="0" i="0" dirty="0" smtClean="0">
                                <a:latin typeface="Cambria Math" panose="02040503050406030204" pitchFamily="18" charset="0"/>
                              </a:rPr>
                              <m:t>right</m:t>
                            </m:r>
                          </m:sub>
                        </m:sSub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m:rPr>
                            <m:nor/>
                          </m:rPr>
                          <a:rPr lang="en-GB" sz="2200" i="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200" i="0" dirty="0">
                            <a:latin typeface="Cambria Math" panose="02040503050406030204" pitchFamily="18" charset="0"/>
                          </a:rPr>
                          <m:t>kg</m:t>
                        </m:r>
                        <m:r>
                          <m:rPr>
                            <m:lit/>
                          </m:rPr>
                          <a:rPr lang="en-GB" sz="2200" i="1" dirty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GB" sz="22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GB" sz="2200" i="0" dirty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sz="2200" i="1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dirty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2200" dirty="0"/>
                  <a:t>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i="0" dirty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2200" dirty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 smtClean="0">
                            <a:latin typeface="Cambria Math" panose="02040503050406030204" pitchFamily="18" charset="0"/>
                          </a:rPr>
                          <m:t>𝜚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i="0" dirty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endParaRPr lang="en-GB" sz="2200" dirty="0"/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sz="2200" i="1" dirty="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sz="2200" dirty="0"/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GB" sz="2200" dirty="0"/>
              </a:p>
              <a:p>
                <a:pPr marL="800100" lvl="1" indent="-342900">
                  <a:lnSpc>
                    <a:spcPct val="250000"/>
                  </a:lnSpc>
                  <a:buFont typeface="Wingdings" panose="05000000000000000000" pitchFamily="2" charset="2"/>
                  <a:buChar char="Ø"/>
                </a:pPr>
                <a:r>
                  <a:rPr lang="en-GB" sz="2200" b="1" dirty="0">
                    <a:solidFill>
                      <a:srgbClr val="F0D47F"/>
                    </a:solidFill>
                  </a:rPr>
                  <a:t>Brent:</a:t>
                </a:r>
                <a14:m>
                  <m:oMath xmlns:m="http://schemas.openxmlformats.org/officeDocument/2006/math"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20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0" i="0" dirty="0" smtClean="0">
                            <a:latin typeface="Cambria Math" panose="02040503050406030204" pitchFamily="18" charset="0"/>
                          </a:rPr>
                          <m:t>final</m:t>
                        </m:r>
                      </m:sub>
                    </m:sSub>
                    <m:r>
                      <a:rPr lang="en-GB" sz="2200" i="1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i="0" dirty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GB" sz="22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200" dirty="0"/>
              </a:p>
              <a:p>
                <a:pPr marL="800100" lvl="1" indent="-342900">
                  <a:lnSpc>
                    <a:spcPct val="200000"/>
                  </a:lnSpc>
                  <a:buFont typeface="Wingdings" panose="05000000000000000000" pitchFamily="2" charset="2"/>
                  <a:buChar char="Ø"/>
                </a:pPr>
                <a:endParaRPr lang="en-GB" sz="2200" dirty="0"/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GB" sz="2000" b="1" dirty="0"/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GB" sz="2000" b="1" dirty="0"/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E28571CB-C131-8558-2A75-12E71A41F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23" y="1448530"/>
                <a:ext cx="8933688" cy="6488764"/>
              </a:xfrm>
              <a:prstGeom prst="rect">
                <a:avLst/>
              </a:prstGeom>
              <a:blipFill>
                <a:blip r:embed="rId2"/>
                <a:stretch>
                  <a:fillRect l="-7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doboz 2">
                <a:extLst>
                  <a:ext uri="{FF2B5EF4-FFF2-40B4-BE49-F238E27FC236}">
                    <a16:creationId xmlns:a16="http://schemas.microsoft.com/office/drawing/2014/main" id="{EFB7FD9D-F8A5-AABA-76F8-A54580EF05D6}"/>
                  </a:ext>
                </a:extLst>
              </p:cNvPr>
              <p:cNvSpPr txBox="1"/>
              <p:nvPr/>
            </p:nvSpPr>
            <p:spPr>
              <a:xfrm>
                <a:off x="8333295" y="1780397"/>
                <a:ext cx="3395816" cy="73513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𝑑𝑃</m:t>
                          </m:r>
                        </m:num>
                        <m:den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sSup>
                            <m:sSup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𝜚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3" name="Szövegdoboz 2">
                <a:extLst>
                  <a:ext uri="{FF2B5EF4-FFF2-40B4-BE49-F238E27FC236}">
                    <a16:creationId xmlns:a16="http://schemas.microsoft.com/office/drawing/2014/main" id="{EFB7FD9D-F8A5-AABA-76F8-A54580EF0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3295" y="1780397"/>
                <a:ext cx="3395816" cy="7351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A8D756CA-CA8E-BBC7-A0E8-ACCD038E9995}"/>
                  </a:ext>
                </a:extLst>
              </p:cNvPr>
              <p:cNvSpPr txBox="1"/>
              <p:nvPr/>
            </p:nvSpPr>
            <p:spPr>
              <a:xfrm>
                <a:off x="7277493" y="2990594"/>
                <a:ext cx="4451618" cy="84574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𝑑𝑞</m:t>
                          </m:r>
                        </m:num>
                        <m:den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sSup>
                            <m:sSup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acc>
                        </m:num>
                        <m:den>
                          <m:r>
                            <m:rPr>
                              <m:sty m:val="p"/>
                            </m:rPr>
                            <a:rPr lang="en-GB" sz="2200" i="0" dirty="0">
                              <a:latin typeface="Cambria Math" panose="02040503050406030204" pitchFamily="18" charset="0"/>
                            </a:rPr>
                            <m:t>Σ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2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2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2200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200" i="1" dirty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GB" sz="2200" i="1" dirty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2200" i="1" dirty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𝜚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A8D756CA-CA8E-BBC7-A0E8-ACCD038E9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7493" y="2990594"/>
                <a:ext cx="4451618" cy="8457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F82154AC-B643-E21E-2C88-83E66E8326FD}"/>
                  </a:ext>
                </a:extLst>
              </p:cNvPr>
              <p:cNvSpPr txBox="1"/>
              <p:nvPr/>
            </p:nvSpPr>
            <p:spPr>
              <a:xfrm>
                <a:off x="8333295" y="4311398"/>
                <a:ext cx="3348682" cy="7694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2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200" i="1" dirty="0" err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en-GB" sz="2200" i="1" dirty="0" err="1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𝜎𝜚</m:t>
                          </m:r>
                          <m:d>
                            <m:d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F82154AC-B643-E21E-2C88-83E66E832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3295" y="4311398"/>
                <a:ext cx="3348682" cy="7694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54614042-A429-08F9-FF17-5383B9A58992}"/>
                  </a:ext>
                </a:extLst>
              </p:cNvPr>
              <p:cNvSpPr txBox="1"/>
              <p:nvPr/>
            </p:nvSpPr>
            <p:spPr>
              <a:xfrm>
                <a:off x="6744278" y="5533708"/>
                <a:ext cx="4937699" cy="86959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200" i="0" dirty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  <m:r>
                        <a:rPr lang="en-GB" sz="220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200" b="0" i="0" dirty="0" smtClean="0">
                              <a:latin typeface="Cambria Math" panose="02040503050406030204" pitchFamily="18" charset="0"/>
                            </a:rPr>
                            <m:t>total</m:t>
                          </m:r>
                        </m:sub>
                      </m:sSub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sz="2200" i="0" dirty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b>
                          </m:sSub>
                        </m:num>
                        <m:den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, </m:t>
                      </m:r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𝜚</m:t>
                      </m:r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200" i="0" dirty="0"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  <m:f>
                        <m:fPr>
                          <m:ctrlPr>
                            <a:rPr lang="en-GB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sz="2200" i="0" dirty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𝜇</m:t>
                          </m:r>
                          <m:sSup>
                            <m:sSup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sz="22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 dirty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sz="2200" i="0" dirty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54614042-A429-08F9-FF17-5383B9A58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278" y="5533708"/>
                <a:ext cx="4937699" cy="8695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Nyíl: jobbra mutató 8">
            <a:extLst>
              <a:ext uri="{FF2B5EF4-FFF2-40B4-BE49-F238E27FC236}">
                <a16:creationId xmlns:a16="http://schemas.microsoft.com/office/drawing/2014/main" id="{22779119-9A98-F8F1-B2AA-23FACAC25070}"/>
              </a:ext>
            </a:extLst>
          </p:cNvPr>
          <p:cNvSpPr/>
          <p:nvPr/>
        </p:nvSpPr>
        <p:spPr>
          <a:xfrm>
            <a:off x="1957372" y="4039761"/>
            <a:ext cx="504000" cy="1645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Nyíl: jobbra mutató 9">
            <a:extLst>
              <a:ext uri="{FF2B5EF4-FFF2-40B4-BE49-F238E27FC236}">
                <a16:creationId xmlns:a16="http://schemas.microsoft.com/office/drawing/2014/main" id="{8742C04E-0D8A-81AE-CB55-4294EAAB2401}"/>
              </a:ext>
            </a:extLst>
          </p:cNvPr>
          <p:cNvSpPr/>
          <p:nvPr/>
        </p:nvSpPr>
        <p:spPr>
          <a:xfrm>
            <a:off x="3193854" y="4039761"/>
            <a:ext cx="504000" cy="1645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5987302B-5392-94F8-2D37-0FA70332150D}"/>
              </a:ext>
            </a:extLst>
          </p:cNvPr>
          <p:cNvSpPr/>
          <p:nvPr/>
        </p:nvSpPr>
        <p:spPr>
          <a:xfrm>
            <a:off x="1957372" y="4916247"/>
            <a:ext cx="504000" cy="1645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Nyíl: jobbra mutató 12">
            <a:extLst>
              <a:ext uri="{FF2B5EF4-FFF2-40B4-BE49-F238E27FC236}">
                <a16:creationId xmlns:a16="http://schemas.microsoft.com/office/drawing/2014/main" id="{8D17021D-FF37-780A-B908-645E405B45E6}"/>
              </a:ext>
            </a:extLst>
          </p:cNvPr>
          <p:cNvSpPr/>
          <p:nvPr/>
        </p:nvSpPr>
        <p:spPr>
          <a:xfrm>
            <a:off x="4532593" y="1983374"/>
            <a:ext cx="504000" cy="1645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D6B1A546-0991-029F-070C-DFB1274F0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718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903E2-63F3-B277-9598-20185913F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B434EBB-FC70-3234-DE4B-40FE0EA72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Results: 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solution</a:t>
            </a:r>
          </a:p>
        </p:txBody>
      </p:sp>
      <p:pic>
        <p:nvPicPr>
          <p:cNvPr id="13" name="Kép 12" descr="A képen szöveg, diagram, Diagram, sor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DB262552-EF23-BB54-478A-81A719CA9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552574"/>
            <a:ext cx="6667500" cy="5000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E73A2D35-7645-227D-488F-1DFAD84668B2}"/>
                  </a:ext>
                </a:extLst>
              </p:cNvPr>
              <p:cNvSpPr txBox="1"/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𝝋</m:t>
                        </m:r>
                      </m:sub>
                    </m:sSub>
                    <m:r>
                      <a:rPr lang="en-GB" sz="2200" b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𝟑𝟓𝟔𝟔𝟒𝟐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radiation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gas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ff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𝟎𝟒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m:rPr>
                        <m:lit/>
                      </m:rPr>
                      <a:rPr lang="en-GB" sz="2200" b="1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E73A2D35-7645-227D-488F-1DFAD8466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blipFill>
                <a:blip r:embed="rId3"/>
                <a:stretch>
                  <a:fillRect l="-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F7DDC846-6526-6BB9-0C48-6ADFD76951CE}"/>
                  </a:ext>
                </a:extLst>
              </p:cNvPr>
              <p:cNvSpPr txBox="1"/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Convergence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nor/>
                          </m:rPr>
                          <a:rPr lang="en-GB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F7DDC846-6526-6BB9-0C48-6ADFD76951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blipFill>
                <a:blip r:embed="rId4"/>
                <a:stretch>
                  <a:fillRect l="-2100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zövegdoboz 5">
            <a:extLst>
              <a:ext uri="{FF2B5EF4-FFF2-40B4-BE49-F238E27FC236}">
                <a16:creationId xmlns:a16="http://schemas.microsoft.com/office/drawing/2014/main" id="{5C8B239B-C74B-6289-9F49-BBF73E559E12}"/>
              </a:ext>
            </a:extLst>
          </p:cNvPr>
          <p:cNvSpPr txBox="1"/>
          <p:nvPr/>
        </p:nvSpPr>
        <p:spPr>
          <a:xfrm>
            <a:off x="1530626" y="2197652"/>
            <a:ext cx="544578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Iteration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B887EBA-E7D3-866D-2505-2C0971B25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84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C9B1E-4577-CCCB-3C46-E231F431B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B7ECA8-EE5D-6C2A-971C-52678DA36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Results: 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solution</a:t>
            </a:r>
          </a:p>
        </p:txBody>
      </p:sp>
      <p:pic>
        <p:nvPicPr>
          <p:cNvPr id="4" name="Kép 3" descr="A képen szöveg, diagram, sor, szá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FA2939E0-ADA7-1620-FC28-CD3C71A92C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575651"/>
            <a:ext cx="6667200" cy="50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doboz 2">
                <a:extLst>
                  <a:ext uri="{FF2B5EF4-FFF2-40B4-BE49-F238E27FC236}">
                    <a16:creationId xmlns:a16="http://schemas.microsoft.com/office/drawing/2014/main" id="{AD4FD3D0-FB6C-B5DB-DECA-4D40EA65AECC}"/>
                  </a:ext>
                </a:extLst>
              </p:cNvPr>
              <p:cNvSpPr txBox="1"/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𝝋</m:t>
                        </m:r>
                      </m:sub>
                    </m:sSub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𝟑𝟓𝟔𝟔𝟒𝟐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𝟏𝟒</m:t>
                        </m:r>
                      </m:sup>
                    </m:sSup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𝟓𝟎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gas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radiation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ff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𝟎𝟒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m:rPr>
                        <m:lit/>
                      </m:rPr>
                      <a:rPr lang="en-GB" sz="2200" b="1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zövegdoboz 2">
                <a:extLst>
                  <a:ext uri="{FF2B5EF4-FFF2-40B4-BE49-F238E27FC236}">
                    <a16:creationId xmlns:a16="http://schemas.microsoft.com/office/drawing/2014/main" id="{AD4FD3D0-FB6C-B5DB-DECA-4D40EA65A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blipFill>
                <a:blip r:embed="rId3"/>
                <a:stretch>
                  <a:fillRect l="-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65AAA9CB-BBCB-FD83-6864-31B25C167991}"/>
                  </a:ext>
                </a:extLst>
              </p:cNvPr>
              <p:cNvSpPr txBox="1"/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Convergence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nor/>
                          </m:rPr>
                          <a:rPr lang="en-GB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65AAA9CB-BBCB-FD83-6864-31B25C1679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blipFill>
                <a:blip r:embed="rId4"/>
                <a:stretch>
                  <a:fillRect l="-2100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zövegdoboz 6">
            <a:extLst>
              <a:ext uri="{FF2B5EF4-FFF2-40B4-BE49-F238E27FC236}">
                <a16:creationId xmlns:a16="http://schemas.microsoft.com/office/drawing/2014/main" id="{C3FA77BB-E307-064B-24A4-11B70A1036F1}"/>
              </a:ext>
            </a:extLst>
          </p:cNvPr>
          <p:cNvSpPr txBox="1"/>
          <p:nvPr/>
        </p:nvSpPr>
        <p:spPr>
          <a:xfrm>
            <a:off x="1530626" y="2224156"/>
            <a:ext cx="544578" cy="200055"/>
          </a:xfrm>
          <a:prstGeom prst="rect">
            <a:avLst/>
          </a:prstGeom>
          <a:solidFill>
            <a:srgbClr val="FEFEFE"/>
          </a:solidFill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Iteration</a:t>
            </a:r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D3FD0885-E92B-CEC3-D9D5-E47B26C22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510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FAB87-8F6E-4F4A-6DB6-E8CE3C342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50F241-990B-FBAB-239D-F09877D83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Results: 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solution</a:t>
            </a:r>
          </a:p>
        </p:txBody>
      </p:sp>
      <p:pic>
        <p:nvPicPr>
          <p:cNvPr id="4" name="Kép 3" descr="A képen szöveg, diagram, Diagram, szá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A0E5BDB9-859F-068B-172A-804F57F14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533525"/>
            <a:ext cx="6667200" cy="50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E2D464DB-F214-22EE-E3F6-455063C95D89}"/>
                  </a:ext>
                </a:extLst>
              </p:cNvPr>
              <p:cNvSpPr txBox="1"/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𝝋</m:t>
                        </m:r>
                      </m:sub>
                    </m:sSub>
                    <m:r>
                      <a:rPr lang="en-GB" sz="2200" b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𝟑𝟓𝟔𝟔𝟒𝟐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radiation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gas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ff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𝟎𝟒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m:rPr>
                        <m:lit/>
                      </m:rPr>
                      <a:rPr lang="en-GB" sz="2200" b="1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Szövegdoboz 4">
                <a:extLst>
                  <a:ext uri="{FF2B5EF4-FFF2-40B4-BE49-F238E27FC236}">
                    <a16:creationId xmlns:a16="http://schemas.microsoft.com/office/drawing/2014/main" id="{E2D464DB-F214-22EE-E3F6-455063C95D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blipFill>
                <a:blip r:embed="rId3"/>
                <a:stretch>
                  <a:fillRect l="-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12603FB9-0CA8-1A2C-9DF8-38ABB61A0EEB}"/>
                  </a:ext>
                </a:extLst>
              </p:cNvPr>
              <p:cNvSpPr txBox="1"/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Convergence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12603FB9-0CA8-1A2C-9DF8-38ABB61A0E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blipFill>
                <a:blip r:embed="rId4"/>
                <a:stretch>
                  <a:fillRect l="-2100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zövegdoboz 6">
            <a:extLst>
              <a:ext uri="{FF2B5EF4-FFF2-40B4-BE49-F238E27FC236}">
                <a16:creationId xmlns:a16="http://schemas.microsoft.com/office/drawing/2014/main" id="{C97F8A10-D23B-B6CE-3037-2B4F6422396D}"/>
              </a:ext>
            </a:extLst>
          </p:cNvPr>
          <p:cNvSpPr txBox="1"/>
          <p:nvPr/>
        </p:nvSpPr>
        <p:spPr>
          <a:xfrm>
            <a:off x="1537252" y="2184400"/>
            <a:ext cx="544578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Iteration</a:t>
            </a:r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19CDC52B-1B6C-4D7C-D860-A9D33D6F1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82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A3CF38-C55F-D6A7-9445-52B5B3DAD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What is a TDE?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AC8B8D1-44CC-17BD-7031-F4CF63623B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657052"/>
            <a:ext cx="5182128" cy="2914947"/>
          </a:xfrm>
          <a:prstGeom prst="rect">
            <a:avLst/>
          </a:prstGeom>
          <a:ln w="19050">
            <a:solidFill>
              <a:srgbClr val="272727"/>
            </a:solidFill>
          </a:ln>
        </p:spPr>
      </p:pic>
      <p:sp>
        <p:nvSpPr>
          <p:cNvPr id="7" name="Google Shape;594;p45">
            <a:extLst>
              <a:ext uri="{FF2B5EF4-FFF2-40B4-BE49-F238E27FC236}">
                <a16:creationId xmlns:a16="http://schemas.microsoft.com/office/drawing/2014/main" id="{83D1BFDD-8858-6895-5EAE-63710B8A2502}"/>
              </a:ext>
            </a:extLst>
          </p:cNvPr>
          <p:cNvSpPr txBox="1">
            <a:spLocks/>
          </p:cNvSpPr>
          <p:nvPr/>
        </p:nvSpPr>
        <p:spPr>
          <a:xfrm>
            <a:off x="286985" y="1362052"/>
            <a:ext cx="5729767" cy="504323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431800">
              <a:lnSpc>
                <a:spcPct val="120000"/>
              </a:lnSpc>
              <a:buSzPct val="60000"/>
              <a:buFont typeface="Wingdings" panose="05000000000000000000" pitchFamily="2" charset="2"/>
              <a:buChar char="§"/>
            </a:pPr>
            <a:r>
              <a:rPr lang="en-GB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Tidal disruption events</a:t>
            </a:r>
            <a:r>
              <a:rPr lang="hu-HU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 (TDE)</a:t>
            </a:r>
          </a:p>
          <a:p>
            <a:pPr marL="889000">
              <a:lnSpc>
                <a:spcPct val="120000"/>
              </a:lnSpc>
              <a:buSzPct val="60000"/>
              <a:buFont typeface="Wingdings" panose="05000000000000000000" pitchFamily="2" charset="2"/>
              <a:buChar char="Ø"/>
            </a:pPr>
            <a:r>
              <a:rPr lang="en-GB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Black hole: disrupts a star</a:t>
            </a:r>
            <a:endParaRPr lang="en-US" sz="2200" b="1" dirty="0">
              <a:ea typeface="Open Sans" panose="020B0606030504020204" pitchFamily="34" charset="0"/>
              <a:cs typeface="Open Sans" panose="020B0606030504020204" pitchFamily="34" charset="0"/>
              <a:sym typeface="Figtree"/>
            </a:endParaRPr>
          </a:p>
          <a:p>
            <a:pPr marL="889000">
              <a:lnSpc>
                <a:spcPct val="120000"/>
              </a:lnSpc>
              <a:buSzPct val="60000"/>
              <a:buFont typeface="Wingdings" panose="05000000000000000000" pitchFamily="2" charset="2"/>
              <a:buChar char="Ø"/>
            </a:pPr>
            <a:r>
              <a:rPr lang="en-GB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Super-Eddington accretion disk</a:t>
            </a:r>
            <a:endParaRPr lang="en-US" sz="2200" b="1" dirty="0">
              <a:ea typeface="Open Sans" panose="020B0606030504020204" pitchFamily="34" charset="0"/>
              <a:cs typeface="Open Sans" panose="020B0606030504020204" pitchFamily="34" charset="0"/>
              <a:sym typeface="Figtree"/>
            </a:endParaRPr>
          </a:p>
          <a:p>
            <a:pPr marL="889000">
              <a:lnSpc>
                <a:spcPct val="120000"/>
              </a:lnSpc>
              <a:buSzPct val="60000"/>
              <a:buFont typeface="Wingdings" panose="05000000000000000000" pitchFamily="2" charset="2"/>
              <a:buChar char="Ø"/>
            </a:pPr>
            <a:r>
              <a:rPr lang="en-GB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Super-Eddington wind</a:t>
            </a:r>
            <a:endParaRPr lang="hu-HU" sz="2200" b="1" dirty="0">
              <a:ea typeface="Open Sans" panose="020B0606030504020204" pitchFamily="34" charset="0"/>
              <a:cs typeface="Open Sans" panose="020B0606030504020204" pitchFamily="34" charset="0"/>
              <a:sym typeface="Figtree"/>
            </a:endParaRPr>
          </a:p>
          <a:p>
            <a:pPr marL="1828800" indent="0">
              <a:lnSpc>
                <a:spcPct val="120000"/>
              </a:lnSpc>
              <a:buFont typeface="Wingdings 3" charset="2"/>
              <a:buNone/>
            </a:pPr>
            <a:endParaRPr lang="hu-HU" sz="2200" b="1" dirty="0">
              <a:ea typeface="Open Sans" panose="020B0606030504020204" pitchFamily="34" charset="0"/>
              <a:cs typeface="Open Sans" panose="020B0606030504020204" pitchFamily="34" charset="0"/>
              <a:sym typeface="Figtree"/>
            </a:endParaRPr>
          </a:p>
          <a:p>
            <a:pPr marL="431800">
              <a:lnSpc>
                <a:spcPct val="120000"/>
              </a:lnSpc>
              <a:buSzPct val="60000"/>
              <a:buFont typeface="Wingdings" panose="05000000000000000000" pitchFamily="2" charset="2"/>
              <a:buChar char="§"/>
            </a:pPr>
            <a:r>
              <a:rPr lang="en-GB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Great intensity</a:t>
            </a:r>
            <a:endParaRPr lang="hu-HU" sz="2200" b="1" dirty="0">
              <a:ea typeface="Open Sans" panose="020B0606030504020204" pitchFamily="34" charset="0"/>
              <a:cs typeface="Open Sans" panose="020B0606030504020204" pitchFamily="34" charset="0"/>
              <a:sym typeface="Figtree"/>
            </a:endParaRPr>
          </a:p>
          <a:p>
            <a:pPr marL="889000">
              <a:lnSpc>
                <a:spcPct val="120000"/>
              </a:lnSpc>
              <a:buSzPct val="60000"/>
              <a:buFont typeface="Wingdings" panose="05000000000000000000" pitchFamily="2" charset="2"/>
              <a:buChar char="Ø"/>
            </a:pPr>
            <a:r>
              <a:rPr lang="en-GB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Detect black holes</a:t>
            </a:r>
            <a:endParaRPr lang="hu-HU" sz="2200" b="1" dirty="0">
              <a:ea typeface="Open Sans" panose="020B0606030504020204" pitchFamily="34" charset="0"/>
              <a:cs typeface="Open Sans" panose="020B0606030504020204" pitchFamily="34" charset="0"/>
              <a:sym typeface="Figtree"/>
            </a:endParaRPr>
          </a:p>
          <a:p>
            <a:pPr marL="889000">
              <a:lnSpc>
                <a:spcPct val="120000"/>
              </a:lnSpc>
              <a:buSzPct val="60000"/>
              <a:buFont typeface="Wingdings" panose="05000000000000000000" pitchFamily="2" charset="2"/>
              <a:buChar char="Ø"/>
            </a:pPr>
            <a:r>
              <a:rPr lang="en-GB" sz="2200" b="1" dirty="0">
                <a:ea typeface="Open Sans" panose="020B0606030504020204" pitchFamily="34" charset="0"/>
                <a:cs typeface="Open Sans" panose="020B0606030504020204" pitchFamily="34" charset="0"/>
                <a:sym typeface="Figtree"/>
              </a:rPr>
              <a:t>Measure black hole’s mass</a:t>
            </a:r>
            <a:endParaRPr lang="en-US" sz="22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26CBD16-F073-C51C-A371-83A6CD3DBA17}"/>
              </a:ext>
            </a:extLst>
          </p:cNvPr>
          <p:cNvSpPr txBox="1"/>
          <p:nvPr/>
        </p:nvSpPr>
        <p:spPr>
          <a:xfrm>
            <a:off x="7059168" y="4573866"/>
            <a:ext cx="45298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https://vajiramandravi.com/upsc-daily-current-affairs/prelims-pointers/tde/</a:t>
            </a: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1D7F5385-6736-336C-61ED-3C3BF5CAB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590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60EFB-E542-9B74-5E24-DA86CF7A1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21C218B-A15B-43B3-6BF1-A041A4143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Results: 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solution</a:t>
            </a:r>
          </a:p>
        </p:txBody>
      </p:sp>
      <p:pic>
        <p:nvPicPr>
          <p:cNvPr id="5" name="Kép 4" descr="A képen szöveg, szám, Diagram, képernyőkép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671AFC39-19DC-DD11-7A92-C1671F8FC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541834"/>
            <a:ext cx="6667200" cy="50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443C6D6F-5792-1882-FF18-92D35A7A1262}"/>
                  </a:ext>
                </a:extLst>
              </p:cNvPr>
              <p:cNvSpPr txBox="1"/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𝝋</m:t>
                        </m:r>
                      </m:sub>
                    </m:sSub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𝟑𝟓𝟔𝟔𝟒𝟐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𝟏𝟒</m:t>
                        </m:r>
                      </m:sup>
                    </m:sSup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𝟓𝟎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gas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radiation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ff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𝟎𝟒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m:rPr>
                        <m:lit/>
                      </m:rPr>
                      <a:rPr lang="en-GB" sz="2200" b="1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443C6D6F-5792-1882-FF18-92D35A7A1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blipFill>
                <a:blip r:embed="rId3"/>
                <a:stretch>
                  <a:fillRect l="-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zövegdoboz 3">
            <a:extLst>
              <a:ext uri="{FF2B5EF4-FFF2-40B4-BE49-F238E27FC236}">
                <a16:creationId xmlns:a16="http://schemas.microsoft.com/office/drawing/2014/main" id="{7B7BB28C-2DAC-BC35-ECA1-C4E0F9715160}"/>
              </a:ext>
            </a:extLst>
          </p:cNvPr>
          <p:cNvSpPr txBox="1"/>
          <p:nvPr/>
        </p:nvSpPr>
        <p:spPr>
          <a:xfrm>
            <a:off x="1530626" y="2197652"/>
            <a:ext cx="544578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Iteration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63DBE125-CE12-9EE9-2145-B3D765059D5D}"/>
                  </a:ext>
                </a:extLst>
              </p:cNvPr>
              <p:cNvSpPr txBox="1"/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Convergence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63DBE125-CE12-9EE9-2145-B3D765059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blipFill>
                <a:blip r:embed="rId4"/>
                <a:stretch>
                  <a:fillRect l="-2100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66006031-34AA-55E5-00FB-C704AB90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18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C2EF3-2F61-6386-3CD0-25FD018FB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C9A9CB-1A4E-EC1D-DABB-789E3F51F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Results: 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solution</a:t>
            </a:r>
          </a:p>
        </p:txBody>
      </p:sp>
      <p:pic>
        <p:nvPicPr>
          <p:cNvPr id="5" name="Kép 4" descr="A képen szöveg, képernyőkép, szám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60A89780-E5B1-4FC8-4B4B-841C2ABC1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528707"/>
            <a:ext cx="6667200" cy="50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B223EA7C-4B8C-C392-E152-0FF5A4D0B158}"/>
                  </a:ext>
                </a:extLst>
              </p:cNvPr>
              <p:cNvSpPr txBox="1"/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𝝋</m:t>
                        </m:r>
                      </m:sub>
                    </m:sSub>
                    <m:r>
                      <a:rPr lang="en-GB" sz="2200" b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𝟑𝟓𝟔𝟔𝟒𝟐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radiation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gas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ff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𝟎𝟒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m:rPr>
                        <m:lit/>
                      </m:rPr>
                      <a:rPr lang="en-GB" sz="2200" b="1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B223EA7C-4B8C-C392-E152-0FF5A4D0B1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blipFill>
                <a:blip r:embed="rId3"/>
                <a:stretch>
                  <a:fillRect l="-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zövegdoboz 5">
            <a:extLst>
              <a:ext uri="{FF2B5EF4-FFF2-40B4-BE49-F238E27FC236}">
                <a16:creationId xmlns:a16="http://schemas.microsoft.com/office/drawing/2014/main" id="{F81A6947-EE43-82AE-3B7F-7807D994CD8C}"/>
              </a:ext>
            </a:extLst>
          </p:cNvPr>
          <p:cNvSpPr txBox="1"/>
          <p:nvPr/>
        </p:nvSpPr>
        <p:spPr>
          <a:xfrm>
            <a:off x="1524000" y="2177774"/>
            <a:ext cx="544578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Iteration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269A5A86-E4DA-1B61-7951-764574861B8E}"/>
                  </a:ext>
                </a:extLst>
              </p:cNvPr>
              <p:cNvSpPr txBox="1"/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Convergence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q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269A5A86-E4DA-1B61-7951-764574861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blipFill>
                <a:blip r:embed="rId4"/>
                <a:stretch>
                  <a:fillRect l="-2100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5B9AD5C9-D46D-83C1-6FF9-40F98CD6D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403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B8C2DB-7D46-58AA-1260-9ED4E4A6D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9E97DFA-8B73-79D9-14AE-C3AD20DE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Results: 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solution</a:t>
            </a:r>
          </a:p>
        </p:txBody>
      </p:sp>
      <p:pic>
        <p:nvPicPr>
          <p:cNvPr id="4" name="Kép 3" descr="A képen szöveg, diagram, szám, sor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06936371-E41F-FA13-9A16-20EC312E9C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522377"/>
            <a:ext cx="6667200" cy="50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7A41E157-A97D-0D9A-BAFE-2643356746B2}"/>
                  </a:ext>
                </a:extLst>
              </p:cNvPr>
              <p:cNvSpPr txBox="1"/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𝝋</m:t>
                        </m:r>
                      </m:sub>
                    </m:sSub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𝟑𝟓𝟔𝟔𝟒𝟐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𝟏𝟒</m:t>
                        </m:r>
                      </m:sup>
                    </m:sSup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\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𝟓𝟎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gas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radiation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ff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𝟎𝟒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b="1" i="0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m:rPr>
                        <m:lit/>
                      </m:rPr>
                      <a:rPr lang="en-GB" sz="2200" b="1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7A41E157-A97D-0D9A-BAFE-2643356746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2846" y="1552574"/>
                <a:ext cx="4509154" cy="3725059"/>
              </a:xfrm>
              <a:prstGeom prst="rect">
                <a:avLst/>
              </a:prstGeom>
              <a:blipFill>
                <a:blip r:embed="rId3"/>
                <a:stretch>
                  <a:fillRect l="-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zövegdoboz 4">
            <a:extLst>
              <a:ext uri="{FF2B5EF4-FFF2-40B4-BE49-F238E27FC236}">
                <a16:creationId xmlns:a16="http://schemas.microsoft.com/office/drawing/2014/main" id="{65A7B780-D312-FAB2-B933-ABD75BF3DB52}"/>
              </a:ext>
            </a:extLst>
          </p:cNvPr>
          <p:cNvSpPr txBox="1"/>
          <p:nvPr/>
        </p:nvSpPr>
        <p:spPr>
          <a:xfrm>
            <a:off x="1530626" y="2177774"/>
            <a:ext cx="544578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Iteration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24760504-5708-1777-3393-108A1AE2B46C}"/>
                  </a:ext>
                </a:extLst>
              </p:cNvPr>
              <p:cNvSpPr txBox="1"/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Convergence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q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24760504-5708-1777-3393-108A1AE2B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0" y="1670050"/>
                <a:ext cx="2317750" cy="369332"/>
              </a:xfrm>
              <a:prstGeom prst="rect">
                <a:avLst/>
              </a:prstGeom>
              <a:blipFill>
                <a:blip r:embed="rId4"/>
                <a:stretch>
                  <a:fillRect l="-2100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DDAC71BC-00C9-34FB-8AD5-6A13FE50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711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13983-9190-CC49-3EE4-77DCC6981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4A6A878-B6FC-B81F-F46B-D89151B5F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/>
              <a:t>Results: Shakura &amp; Sunyaev solution</a:t>
            </a:r>
            <a:endParaRPr lang="en-GB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9DEA9F50-A596-699A-764E-4042FFD6AF2A}"/>
                  </a:ext>
                </a:extLst>
              </p:cNvPr>
              <p:cNvSpPr txBox="1"/>
              <p:nvPr/>
            </p:nvSpPr>
            <p:spPr>
              <a:xfrm>
                <a:off x="8097963" y="843579"/>
                <a:ext cx="4509154" cy="3436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>
                    <a:solidFill>
                      <a:srgbClr val="F0D47F"/>
                    </a:solidFill>
                  </a:rPr>
                  <a:t>Boundary value problem</a:t>
                </a:r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𝟏𝟎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9DEA9F50-A596-699A-764E-4042FFD6AF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7963" y="843579"/>
                <a:ext cx="4509154" cy="3436775"/>
              </a:xfrm>
              <a:prstGeom prst="rect">
                <a:avLst/>
              </a:prstGeom>
              <a:blipFill>
                <a:blip r:embed="rId2"/>
                <a:stretch>
                  <a:fillRect l="-148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5CB2163-4D40-3CD6-9052-88289284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23</a:t>
            </a:fld>
            <a:endParaRPr lang="en-GB"/>
          </a:p>
        </p:txBody>
      </p:sp>
      <p:pic>
        <p:nvPicPr>
          <p:cNvPr id="5" name="Kép 4" descr="A képen szöveg, képernyőkép, diagram, sor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9AA605E8-313C-889E-C3B8-7E8B81E0D0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7" y="1547447"/>
            <a:ext cx="7712701" cy="47110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1673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86DFD-BF91-866C-29EE-E703E627F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F8EABD-E990-E372-D9DC-AAE077301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Results: Shakura &amp; </a:t>
            </a:r>
            <a:r>
              <a:rPr lang="en-GB" sz="3600" b="1" dirty="0" err="1"/>
              <a:t>Sunyaev</a:t>
            </a:r>
            <a:r>
              <a:rPr lang="en-GB" sz="3600" b="1" dirty="0"/>
              <a:t>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F869A157-1852-396E-58F4-E6D7A94C8EBC}"/>
                  </a:ext>
                </a:extLst>
              </p:cNvPr>
              <p:cNvSpPr txBox="1"/>
              <p:nvPr/>
            </p:nvSpPr>
            <p:spPr>
              <a:xfrm>
                <a:off x="7778096" y="843579"/>
                <a:ext cx="4509154" cy="2082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latin typeface="Cambria Math" panose="02040503050406030204" pitchFamily="18" charset="0"/>
                          </a:rPr>
                          <m:t>start</m:t>
                        </m:r>
                      </m:sub>
                    </m:sSub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GB" sz="22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200" b="1" i="1" dirty="0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dirty="0">
                    <a:latin typeface="+mj-lt"/>
                  </a:rPr>
                  <a:t>Median:  </a:t>
                </a:r>
                <a14:m>
                  <m:oMath xmlns:m="http://schemas.openxmlformats.org/officeDocument/2006/math"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𝟑𝟒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200" b="1" i="1" dirty="0" smtClean="0">
                        <a:latin typeface="Cambria Math" panose="02040503050406030204" pitchFamily="18" charset="0"/>
                      </a:rPr>
                      <m:t>𝟕𝟐𝟏𝟑𝟖</m:t>
                    </m:r>
                    <m:d>
                      <m:dPr>
                        <m:begChr m:val="["/>
                        <m:endChr m:val="]"/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20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endParaRPr lang="en-GB" sz="2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F869A157-1852-396E-58F4-E6D7A94C8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096" y="843579"/>
                <a:ext cx="4509154" cy="2082237"/>
              </a:xfrm>
              <a:prstGeom prst="rect">
                <a:avLst/>
              </a:prstGeom>
              <a:blipFill>
                <a:blip r:embed="rId2"/>
                <a:stretch>
                  <a:fillRect l="-1486" b="-49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>
            <a:extLst>
              <a:ext uri="{FF2B5EF4-FFF2-40B4-BE49-F238E27FC236}">
                <a16:creationId xmlns:a16="http://schemas.microsoft.com/office/drawing/2014/main" id="{DA047BF6-8222-9E85-8B03-5FCAD6F80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6" y="1234440"/>
            <a:ext cx="6537325" cy="5229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9647EC03-722A-49AB-A472-C6D90462E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44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2C9C1-F730-DB73-9F5A-CD7102D2D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3E89654-A062-3D75-593C-BD2C83896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Future steps</a:t>
            </a:r>
          </a:p>
        </p:txBody>
      </p:sp>
      <p:sp>
        <p:nvSpPr>
          <p:cNvPr id="3" name="Google Shape;1223;p70">
            <a:extLst>
              <a:ext uri="{FF2B5EF4-FFF2-40B4-BE49-F238E27FC236}">
                <a16:creationId xmlns:a16="http://schemas.microsoft.com/office/drawing/2014/main" id="{86D552E7-DD83-2449-1CC3-C3883C8AF7C2}"/>
              </a:ext>
            </a:extLst>
          </p:cNvPr>
          <p:cNvSpPr txBox="1"/>
          <p:nvPr/>
        </p:nvSpPr>
        <p:spPr>
          <a:xfrm>
            <a:off x="742897" y="3888510"/>
            <a:ext cx="2811718" cy="67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 dirty="0">
                <a:solidFill>
                  <a:schemeClr val="tx1"/>
                </a:solidFill>
                <a:latin typeface="+mj-lt"/>
                <a:ea typeface="Open Sans"/>
                <a:cs typeface="Open Sans"/>
                <a:sym typeface="Open Sans"/>
              </a:rPr>
              <a:t>Own C algorithm</a:t>
            </a:r>
            <a:endParaRPr sz="2200" b="1" dirty="0">
              <a:solidFill>
                <a:schemeClr val="tx1"/>
              </a:solidFill>
              <a:latin typeface="+mj-lt"/>
              <a:ea typeface="Open Sans"/>
              <a:cs typeface="Open Sans"/>
              <a:sym typeface="Open Sans"/>
            </a:endParaRPr>
          </a:p>
        </p:txBody>
      </p:sp>
      <p:sp>
        <p:nvSpPr>
          <p:cNvPr id="5" name="Google Shape;1224;p70">
            <a:extLst>
              <a:ext uri="{FF2B5EF4-FFF2-40B4-BE49-F238E27FC236}">
                <a16:creationId xmlns:a16="http://schemas.microsoft.com/office/drawing/2014/main" id="{FE67B0A0-FD1D-E829-0609-504FF2E7D088}"/>
              </a:ext>
            </a:extLst>
          </p:cNvPr>
          <p:cNvSpPr txBox="1"/>
          <p:nvPr/>
        </p:nvSpPr>
        <p:spPr>
          <a:xfrm>
            <a:off x="3912717" y="3749484"/>
            <a:ext cx="2424075" cy="8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200" b="1" dirty="0" err="1">
                <a:solidFill>
                  <a:schemeClr val="tx1"/>
                </a:solidFill>
                <a:latin typeface="+mj-lt"/>
                <a:ea typeface="Open Sans"/>
                <a:cs typeface="Open Sans"/>
                <a:sym typeface="Open Sans"/>
              </a:rPr>
              <a:t>Shakura-Sunyaev</a:t>
            </a:r>
            <a:r>
              <a:rPr lang="hu-HU" sz="2200" b="1" dirty="0">
                <a:solidFill>
                  <a:schemeClr val="tx1"/>
                </a:solidFill>
                <a:latin typeface="+mj-lt"/>
                <a:ea typeface="Open Sans"/>
                <a:cs typeface="Open Sans"/>
                <a:sym typeface="Open Sans"/>
              </a:rPr>
              <a:t> </a:t>
            </a:r>
            <a:r>
              <a:rPr lang="en-GB" sz="2200" b="1" dirty="0">
                <a:solidFill>
                  <a:schemeClr val="tx1"/>
                </a:solidFill>
                <a:latin typeface="+mj-lt"/>
                <a:ea typeface="Open Sans"/>
                <a:cs typeface="Open Sans"/>
                <a:sym typeface="Open Sans"/>
              </a:rPr>
              <a:t>disk</a:t>
            </a:r>
            <a:endParaRPr sz="2200" b="1" dirty="0">
              <a:solidFill>
                <a:schemeClr val="tx1"/>
              </a:solidFill>
              <a:latin typeface="+mj-lt"/>
              <a:ea typeface="Open Sans"/>
              <a:cs typeface="Open Sans"/>
              <a:sym typeface="Open Sans"/>
            </a:endParaRPr>
          </a:p>
        </p:txBody>
      </p:sp>
      <p:sp>
        <p:nvSpPr>
          <p:cNvPr id="7" name="Google Shape;1225;p70">
            <a:extLst>
              <a:ext uri="{FF2B5EF4-FFF2-40B4-BE49-F238E27FC236}">
                <a16:creationId xmlns:a16="http://schemas.microsoft.com/office/drawing/2014/main" id="{444E3416-226F-F6B8-8421-0D4271144908}"/>
              </a:ext>
            </a:extLst>
          </p:cNvPr>
          <p:cNvSpPr txBox="1"/>
          <p:nvPr/>
        </p:nvSpPr>
        <p:spPr>
          <a:xfrm>
            <a:off x="6414523" y="3763360"/>
            <a:ext cx="2185582" cy="8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200" b="1" dirty="0" err="1">
                <a:solidFill>
                  <a:schemeClr val="tx1"/>
                </a:solidFill>
                <a:latin typeface="+mj-lt"/>
                <a:ea typeface="Open Sans"/>
                <a:cs typeface="Open Sans"/>
                <a:sym typeface="Open Sans"/>
              </a:rPr>
              <a:t>Dotan</a:t>
            </a:r>
            <a:r>
              <a:rPr lang="hu-HU" sz="2200" b="1" dirty="0">
                <a:solidFill>
                  <a:schemeClr val="tx1"/>
                </a:solidFill>
                <a:latin typeface="+mj-lt"/>
                <a:ea typeface="Open Sans"/>
                <a:cs typeface="Open Sans"/>
                <a:sym typeface="Open Sans"/>
              </a:rPr>
              <a:t> </a:t>
            </a:r>
            <a:r>
              <a:rPr lang="en-GB" sz="2200" b="1" dirty="0">
                <a:solidFill>
                  <a:schemeClr val="tx1"/>
                </a:solidFill>
                <a:latin typeface="+mj-lt"/>
                <a:ea typeface="Open Sans"/>
                <a:cs typeface="Open Sans"/>
                <a:sym typeface="Open Sans"/>
              </a:rPr>
              <a:t>disk solution</a:t>
            </a:r>
            <a:endParaRPr lang="hu-HU" sz="2200" b="1" dirty="0">
              <a:solidFill>
                <a:schemeClr val="tx1"/>
              </a:solidFill>
              <a:latin typeface="+mj-lt"/>
              <a:ea typeface="Open Sans"/>
              <a:cs typeface="Open Sans"/>
              <a:sym typeface="Open Sans"/>
            </a:endParaRPr>
          </a:p>
        </p:txBody>
      </p:sp>
      <p:sp>
        <p:nvSpPr>
          <p:cNvPr id="8" name="Google Shape;1230;p70">
            <a:extLst>
              <a:ext uri="{FF2B5EF4-FFF2-40B4-BE49-F238E27FC236}">
                <a16:creationId xmlns:a16="http://schemas.microsoft.com/office/drawing/2014/main" id="{70D6AC05-8995-2735-09F0-13F8DF1172B9}"/>
              </a:ext>
            </a:extLst>
          </p:cNvPr>
          <p:cNvSpPr/>
          <p:nvPr/>
        </p:nvSpPr>
        <p:spPr>
          <a:xfrm>
            <a:off x="4041913" y="2178822"/>
            <a:ext cx="1112400" cy="81960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tx1"/>
                </a:solidFill>
                <a:latin typeface="Kanit"/>
                <a:ea typeface="Kanit"/>
                <a:cs typeface="Kanit"/>
                <a:sym typeface="Kanit"/>
              </a:rPr>
              <a:t>2</a:t>
            </a:r>
            <a:endParaRPr sz="2000" b="1" dirty="0">
              <a:solidFill>
                <a:schemeClr val="tx1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9" name="Google Shape;1231;p70">
            <a:extLst>
              <a:ext uri="{FF2B5EF4-FFF2-40B4-BE49-F238E27FC236}">
                <a16:creationId xmlns:a16="http://schemas.microsoft.com/office/drawing/2014/main" id="{79794172-281D-CEB8-2C4B-1AC014B71845}"/>
              </a:ext>
            </a:extLst>
          </p:cNvPr>
          <p:cNvSpPr/>
          <p:nvPr/>
        </p:nvSpPr>
        <p:spPr>
          <a:xfrm>
            <a:off x="6925315" y="2191912"/>
            <a:ext cx="1112400" cy="8196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rPr>
              <a:t>3</a:t>
            </a:r>
            <a:endParaRPr sz="2000" b="1" dirty="0">
              <a:solidFill>
                <a:schemeClr val="dk1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10" name="Google Shape;1236;p70">
            <a:extLst>
              <a:ext uri="{FF2B5EF4-FFF2-40B4-BE49-F238E27FC236}">
                <a16:creationId xmlns:a16="http://schemas.microsoft.com/office/drawing/2014/main" id="{DA891F0E-EF24-E2D5-EF2C-46A486288617}"/>
              </a:ext>
            </a:extLst>
          </p:cNvPr>
          <p:cNvSpPr/>
          <p:nvPr/>
        </p:nvSpPr>
        <p:spPr>
          <a:xfrm>
            <a:off x="1158512" y="2205001"/>
            <a:ext cx="1112400" cy="819600"/>
          </a:xfrm>
          <a:prstGeom prst="chevron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b="1" dirty="0">
                <a:solidFill>
                  <a:schemeClr val="tx1"/>
                </a:solidFill>
                <a:latin typeface="Kanit"/>
                <a:ea typeface="Kanit"/>
                <a:cs typeface="Kanit"/>
                <a:sym typeface="Kanit"/>
              </a:rPr>
              <a:t>1</a:t>
            </a:r>
            <a:endParaRPr sz="2000" b="1" dirty="0">
              <a:solidFill>
                <a:schemeClr val="tx1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cxnSp>
        <p:nvCxnSpPr>
          <p:cNvPr id="11" name="Google Shape;1237;p70">
            <a:extLst>
              <a:ext uri="{FF2B5EF4-FFF2-40B4-BE49-F238E27FC236}">
                <a16:creationId xmlns:a16="http://schemas.microsoft.com/office/drawing/2014/main" id="{99732D6E-BBF6-4E2D-618E-5D962D24100C}"/>
              </a:ext>
            </a:extLst>
          </p:cNvPr>
          <p:cNvCxnSpPr>
            <a:cxnSpLocks/>
            <a:stCxn id="10" idx="2"/>
            <a:endCxn id="3" idx="0"/>
          </p:cNvCxnSpPr>
          <p:nvPr/>
        </p:nvCxnSpPr>
        <p:spPr>
          <a:xfrm rot="16200000" flipH="1">
            <a:off x="1397330" y="3137083"/>
            <a:ext cx="863909" cy="638944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Google Shape;1238;p70">
            <a:extLst>
              <a:ext uri="{FF2B5EF4-FFF2-40B4-BE49-F238E27FC236}">
                <a16:creationId xmlns:a16="http://schemas.microsoft.com/office/drawing/2014/main" id="{289225B8-B1B9-716F-E299-3EBF9D35C34D}"/>
              </a:ext>
            </a:extLst>
          </p:cNvPr>
          <p:cNvCxnSpPr>
            <a:cxnSpLocks/>
            <a:stCxn id="8" idx="2"/>
            <a:endCxn id="5" idx="0"/>
          </p:cNvCxnSpPr>
          <p:nvPr/>
        </p:nvCxnSpPr>
        <p:spPr>
          <a:xfrm rot="16200000" flipH="1">
            <a:off x="4383453" y="3008182"/>
            <a:ext cx="751062" cy="73154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Google Shape;1239;p70">
            <a:extLst>
              <a:ext uri="{FF2B5EF4-FFF2-40B4-BE49-F238E27FC236}">
                <a16:creationId xmlns:a16="http://schemas.microsoft.com/office/drawing/2014/main" id="{666B8EFF-E42E-D2D2-B0AE-D51F0262FBEC}"/>
              </a:ext>
            </a:extLst>
          </p:cNvPr>
          <p:cNvCxnSpPr>
            <a:cxnSpLocks/>
            <a:stCxn id="9" idx="2"/>
            <a:endCxn id="7" idx="0"/>
          </p:cNvCxnSpPr>
          <p:nvPr/>
        </p:nvCxnSpPr>
        <p:spPr>
          <a:xfrm rot="16200000" flipH="1">
            <a:off x="7016040" y="3272086"/>
            <a:ext cx="751848" cy="23069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oogle Shape;1244;p70">
            <a:extLst>
              <a:ext uri="{FF2B5EF4-FFF2-40B4-BE49-F238E27FC236}">
                <a16:creationId xmlns:a16="http://schemas.microsoft.com/office/drawing/2014/main" id="{D15985E5-C383-7F7E-DEF6-8757193ABB9E}"/>
              </a:ext>
            </a:extLst>
          </p:cNvPr>
          <p:cNvCxnSpPr>
            <a:stCxn id="10" idx="0"/>
            <a:endCxn id="8" idx="0"/>
          </p:cNvCxnSpPr>
          <p:nvPr/>
        </p:nvCxnSpPr>
        <p:spPr>
          <a:xfrm rot="5400000" flipH="1" flipV="1">
            <a:off x="2938423" y="750212"/>
            <a:ext cx="26179" cy="2883401"/>
          </a:xfrm>
          <a:prstGeom prst="bentConnector3">
            <a:avLst>
              <a:gd name="adj1" fmla="val 973219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oogle Shape;1245;p70">
            <a:extLst>
              <a:ext uri="{FF2B5EF4-FFF2-40B4-BE49-F238E27FC236}">
                <a16:creationId xmlns:a16="http://schemas.microsoft.com/office/drawing/2014/main" id="{AFA10338-3307-94DD-F5AC-8BD81E8B3770}"/>
              </a:ext>
            </a:extLst>
          </p:cNvPr>
          <p:cNvCxnSpPr>
            <a:cxnSpLocks/>
            <a:stCxn id="8" idx="0"/>
            <a:endCxn id="9" idx="0"/>
          </p:cNvCxnSpPr>
          <p:nvPr/>
        </p:nvCxnSpPr>
        <p:spPr>
          <a:xfrm rot="16200000" flipH="1">
            <a:off x="5828369" y="743666"/>
            <a:ext cx="13090" cy="2883402"/>
          </a:xfrm>
          <a:prstGeom prst="bentConnector3">
            <a:avLst>
              <a:gd name="adj1" fmla="val -1746371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Google Shape;1231;p70">
            <a:extLst>
              <a:ext uri="{FF2B5EF4-FFF2-40B4-BE49-F238E27FC236}">
                <a16:creationId xmlns:a16="http://schemas.microsoft.com/office/drawing/2014/main" id="{7818D616-0CB0-7F79-EF78-1C0821917083}"/>
              </a:ext>
            </a:extLst>
          </p:cNvPr>
          <p:cNvSpPr/>
          <p:nvPr/>
        </p:nvSpPr>
        <p:spPr>
          <a:xfrm>
            <a:off x="9663060" y="2178822"/>
            <a:ext cx="1112400" cy="819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b="1" dirty="0">
                <a:solidFill>
                  <a:schemeClr val="tx1"/>
                </a:solidFill>
                <a:latin typeface="Kanit"/>
                <a:ea typeface="Kanit"/>
                <a:cs typeface="Kanit"/>
                <a:sym typeface="Kanit"/>
              </a:rPr>
              <a:t>4</a:t>
            </a:r>
            <a:endParaRPr sz="2000" b="1" dirty="0">
              <a:solidFill>
                <a:schemeClr val="tx1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cxnSp>
        <p:nvCxnSpPr>
          <p:cNvPr id="17" name="Google Shape;1245;p70">
            <a:extLst>
              <a:ext uri="{FF2B5EF4-FFF2-40B4-BE49-F238E27FC236}">
                <a16:creationId xmlns:a16="http://schemas.microsoft.com/office/drawing/2014/main" id="{791B5EBB-C47F-AC1F-A2EB-DC72A930A6FB}"/>
              </a:ext>
            </a:extLst>
          </p:cNvPr>
          <p:cNvCxnSpPr>
            <a:cxnSpLocks/>
            <a:stCxn id="9" idx="0"/>
            <a:endCxn id="16" idx="0"/>
          </p:cNvCxnSpPr>
          <p:nvPr/>
        </p:nvCxnSpPr>
        <p:spPr>
          <a:xfrm rot="5400000" flipH="1" flipV="1">
            <a:off x="8638942" y="816495"/>
            <a:ext cx="13090" cy="2737745"/>
          </a:xfrm>
          <a:prstGeom prst="bentConnector3">
            <a:avLst>
              <a:gd name="adj1" fmla="val 1846371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oogle Shape;1239;p70">
            <a:extLst>
              <a:ext uri="{FF2B5EF4-FFF2-40B4-BE49-F238E27FC236}">
                <a16:creationId xmlns:a16="http://schemas.microsoft.com/office/drawing/2014/main" id="{4893D1EA-D2B4-6148-13E1-359FF78BA31A}"/>
              </a:ext>
            </a:extLst>
          </p:cNvPr>
          <p:cNvCxnSpPr>
            <a:cxnSpLocks/>
            <a:stCxn id="16" idx="2"/>
          </p:cNvCxnSpPr>
          <p:nvPr/>
        </p:nvCxnSpPr>
        <p:spPr>
          <a:xfrm rot="16200000" flipH="1">
            <a:off x="9904001" y="3108781"/>
            <a:ext cx="751062" cy="530344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Google Shape;1225;p70">
                <a:extLst>
                  <a:ext uri="{FF2B5EF4-FFF2-40B4-BE49-F238E27FC236}">
                    <a16:creationId xmlns:a16="http://schemas.microsoft.com/office/drawing/2014/main" id="{BE1C2028-F2EE-8B56-621B-A72B341E683B}"/>
                  </a:ext>
                </a:extLst>
              </p:cNvPr>
              <p:cNvSpPr txBox="1"/>
              <p:nvPr/>
            </p:nvSpPr>
            <p:spPr>
              <a:xfrm>
                <a:off x="9513241" y="3685593"/>
                <a:ext cx="2062926" cy="81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</m:ctrlPr>
                      </m:sSubPr>
                      <m:e>
                        <m:r>
                          <a:rPr lang="en-US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𝒇</m:t>
                        </m:r>
                      </m:e>
                      <m:sub>
                        <m:r>
                          <a:rPr lang="en-US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𝒐𝒖𝒕</m:t>
                        </m:r>
                      </m:sub>
                    </m:sSub>
                  </m:oMath>
                </a14:m>
                <a:r>
                  <a:rPr lang="hu-HU" sz="2200" b="1" dirty="0">
                    <a:solidFill>
                      <a:schemeClr val="tx1"/>
                    </a:solidFill>
                    <a:latin typeface="+mj-lt"/>
                    <a:ea typeface="Open Sans"/>
                    <a:cs typeface="Open Sans"/>
                    <a:sym typeface="Open Sans"/>
                  </a:rPr>
                  <a:t> </a:t>
                </a:r>
                <a:r>
                  <a:rPr lang="en-GB" sz="2200" b="1" dirty="0">
                    <a:solidFill>
                      <a:schemeClr val="tx1"/>
                    </a:solidFill>
                    <a:latin typeface="+mj-lt"/>
                    <a:ea typeface="Open Sans"/>
                    <a:cs typeface="Open Sans"/>
                    <a:sym typeface="Open Sans"/>
                  </a:rPr>
                  <a:t>investigation</a:t>
                </a:r>
                <a:endParaRPr lang="hu-HU" sz="2200" b="1" dirty="0">
                  <a:solidFill>
                    <a:schemeClr val="tx1"/>
                  </a:solidFill>
                  <a:latin typeface="+mj-lt"/>
                  <a:ea typeface="Open Sans"/>
                  <a:cs typeface="Open Sans"/>
                  <a:sym typeface="Open Sans"/>
                </a:endParaRPr>
              </a:p>
            </p:txBody>
          </p:sp>
        </mc:Choice>
        <mc:Fallback xmlns="">
          <p:sp>
            <p:nvSpPr>
              <p:cNvPr id="45" name="Google Shape;1225;p70">
                <a:extLst>
                  <a:ext uri="{FF2B5EF4-FFF2-40B4-BE49-F238E27FC236}">
                    <a16:creationId xmlns:a16="http://schemas.microsoft.com/office/drawing/2014/main" id="{BE1C2028-F2EE-8B56-621B-A72B341E68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3241" y="3685593"/>
                <a:ext cx="2062926" cy="819600"/>
              </a:xfrm>
              <a:prstGeom prst="rect">
                <a:avLst/>
              </a:prstGeom>
              <a:blipFill>
                <a:blip r:embed="rId2"/>
                <a:stretch>
                  <a:fillRect b="-2238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Ábra 3" descr="Pipa egyszínű kitöltéssel">
            <a:extLst>
              <a:ext uri="{FF2B5EF4-FFF2-40B4-BE49-F238E27FC236}">
                <a16:creationId xmlns:a16="http://schemas.microsoft.com/office/drawing/2014/main" id="{00B663CD-8846-70FB-305D-460D72895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829" y="2370958"/>
            <a:ext cx="381033" cy="381033"/>
          </a:xfrm>
          <a:prstGeom prst="rect">
            <a:avLst/>
          </a:prstGeom>
        </p:spPr>
      </p:pic>
      <p:pic>
        <p:nvPicPr>
          <p:cNvPr id="6" name="Ábra 5" descr="Pipa egyszínű kitöltéssel">
            <a:extLst>
              <a:ext uri="{FF2B5EF4-FFF2-40B4-BE49-F238E27FC236}">
                <a16:creationId xmlns:a16="http://schemas.microsoft.com/office/drawing/2014/main" id="{4DD4267F-38DF-6627-CBCD-0E6D09DABA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7947" y="2370958"/>
            <a:ext cx="381033" cy="381033"/>
          </a:xfrm>
          <a:prstGeom prst="rect">
            <a:avLst/>
          </a:prstGeom>
        </p:spPr>
      </p:pic>
      <p:sp>
        <p:nvSpPr>
          <p:cNvPr id="19" name="Dia számának helye 18">
            <a:extLst>
              <a:ext uri="{FF2B5EF4-FFF2-40B4-BE49-F238E27FC236}">
                <a16:creationId xmlns:a16="http://schemas.microsoft.com/office/drawing/2014/main" id="{26CDA3B7-423F-8B75-DFB4-B686CF42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8573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B5BCB-CA80-17D8-63DD-CA0C4FC2A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D31753B-E18F-8071-478A-96E247EDB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Summary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1F562FAA-7CCC-59B9-0C25-382583700403}"/>
              </a:ext>
            </a:extLst>
          </p:cNvPr>
          <p:cNvSpPr txBox="1"/>
          <p:nvPr/>
        </p:nvSpPr>
        <p:spPr>
          <a:xfrm>
            <a:off x="646111" y="1847088"/>
            <a:ext cx="10601009" cy="22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GB" sz="2200" dirty="0"/>
              <a:t>TDEs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GB" sz="2200" dirty="0"/>
              <a:t>Dotan disk model: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sz="2200" dirty="0"/>
              <a:t>Super-Eddington disk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sz="2200" dirty="0"/>
              <a:t>Super-Eddington wind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sz="2200" dirty="0"/>
              <a:t>Nested initial boundary value problem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4F4497F0-DEBC-32A5-2EBC-3FFD8C4E30E2}"/>
              </a:ext>
            </a:extLst>
          </p:cNvPr>
          <p:cNvSpPr txBox="1"/>
          <p:nvPr/>
        </p:nvSpPr>
        <p:spPr>
          <a:xfrm>
            <a:off x="646111" y="4170079"/>
            <a:ext cx="9646920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GB" sz="2200" dirty="0"/>
              <a:t>Shakura &amp; </a:t>
            </a:r>
            <a:r>
              <a:rPr lang="en-GB" sz="2200" dirty="0" err="1"/>
              <a:t>Sunyaev</a:t>
            </a:r>
            <a:r>
              <a:rPr lang="en-GB" sz="2200" dirty="0"/>
              <a:t> disk model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sz="2200" dirty="0"/>
              <a:t>Horizontal structure</a:t>
            </a:r>
          </a:p>
          <a:p>
            <a:pPr marL="800100" lvl="1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sz="2200" dirty="0"/>
              <a:t>Vertical structure</a:t>
            </a:r>
          </a:p>
          <a:p>
            <a:pPr lvl="1"/>
            <a:endParaRPr lang="en-GB" sz="2200" dirty="0"/>
          </a:p>
        </p:txBody>
      </p:sp>
      <p:pic>
        <p:nvPicPr>
          <p:cNvPr id="8" name="Ábra 7" descr="Pipa egyszínű kitöltéssel">
            <a:extLst>
              <a:ext uri="{FF2B5EF4-FFF2-40B4-BE49-F238E27FC236}">
                <a16:creationId xmlns:a16="http://schemas.microsoft.com/office/drawing/2014/main" id="{10D35E30-B720-01CE-C1A9-6A830231F2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8326" y="4682392"/>
            <a:ext cx="381033" cy="381033"/>
          </a:xfrm>
          <a:prstGeom prst="rect">
            <a:avLst/>
          </a:prstGeom>
        </p:spPr>
      </p:pic>
      <p:pic>
        <p:nvPicPr>
          <p:cNvPr id="9" name="Ábra 8" descr="Pipa egyszínű kitöltéssel">
            <a:extLst>
              <a:ext uri="{FF2B5EF4-FFF2-40B4-BE49-F238E27FC236}">
                <a16:creationId xmlns:a16="http://schemas.microsoft.com/office/drawing/2014/main" id="{044D7D68-583C-4570-C2EC-B697877BE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7810" y="5103766"/>
            <a:ext cx="381033" cy="381033"/>
          </a:xfrm>
          <a:prstGeom prst="rect">
            <a:avLst/>
          </a:prstGeom>
        </p:spPr>
      </p:pic>
      <p:pic>
        <p:nvPicPr>
          <p:cNvPr id="10" name="Ábra 9" descr="Pipa egyszínű kitöltéssel">
            <a:extLst>
              <a:ext uri="{FF2B5EF4-FFF2-40B4-BE49-F238E27FC236}">
                <a16:creationId xmlns:a16="http://schemas.microsoft.com/office/drawing/2014/main" id="{299C2CD3-3310-C9BD-F5E0-595AA238B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98842" y="6194905"/>
            <a:ext cx="381033" cy="381033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6B7A7297-0001-1856-DBEF-1DF41DBB52B2}"/>
              </a:ext>
            </a:extLst>
          </p:cNvPr>
          <p:cNvSpPr txBox="1"/>
          <p:nvPr/>
        </p:nvSpPr>
        <p:spPr>
          <a:xfrm>
            <a:off x="646111" y="5575738"/>
            <a:ext cx="5568696" cy="1043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/>
              <a:t>Brent’s method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/>
              <a:t>Own C implementation</a:t>
            </a:r>
          </a:p>
        </p:txBody>
      </p:sp>
      <p:pic>
        <p:nvPicPr>
          <p:cNvPr id="12" name="Ábra 11" descr="Pipa egyszínű kitöltéssel">
            <a:extLst>
              <a:ext uri="{FF2B5EF4-FFF2-40B4-BE49-F238E27FC236}">
                <a16:creationId xmlns:a16="http://schemas.microsoft.com/office/drawing/2014/main" id="{78EE3B62-4C1F-D113-9444-BF7A0E88F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30459" y="5674683"/>
            <a:ext cx="381033" cy="3810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zövegdoboz 12">
                <a:extLst>
                  <a:ext uri="{FF2B5EF4-FFF2-40B4-BE49-F238E27FC236}">
                    <a16:creationId xmlns:a16="http://schemas.microsoft.com/office/drawing/2014/main" id="{33592544-01A3-81C4-A985-5FDB0E71D209}"/>
                  </a:ext>
                </a:extLst>
              </p:cNvPr>
              <p:cNvSpPr txBox="1"/>
              <p:nvPr/>
            </p:nvSpPr>
            <p:spPr>
              <a:xfrm>
                <a:off x="7970542" y="2691053"/>
                <a:ext cx="3995928" cy="24622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0D47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200" b="1" dirty="0">
                    <a:solidFill>
                      <a:srgbClr val="F0D47F"/>
                    </a:solidFill>
                  </a:rPr>
                  <a:t>Since the Shakura &amp; </a:t>
                </a:r>
                <a:r>
                  <a:rPr lang="en-GB" sz="2200" b="1" dirty="0" err="1">
                    <a:solidFill>
                      <a:srgbClr val="F0D47F"/>
                    </a:solidFill>
                  </a:rPr>
                  <a:t>Sunyaev</a:t>
                </a:r>
                <a:r>
                  <a:rPr lang="en-GB" sz="2200" b="1" dirty="0">
                    <a:solidFill>
                      <a:srgbClr val="F0D47F"/>
                    </a:solidFill>
                  </a:rPr>
                  <a:t> disk model is a similar problem to the Dotan disk model, the implementation can be done, after which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i="0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GB" sz="2200" b="1" dirty="0">
                    <a:solidFill>
                      <a:srgbClr val="F0D47F"/>
                    </a:solidFill>
                  </a:rPr>
                  <a:t> can be corrected.</a:t>
                </a:r>
              </a:p>
            </p:txBody>
          </p:sp>
        </mc:Choice>
        <mc:Fallback xmlns="">
          <p:sp>
            <p:nvSpPr>
              <p:cNvPr id="13" name="Szövegdoboz 12">
                <a:extLst>
                  <a:ext uri="{FF2B5EF4-FFF2-40B4-BE49-F238E27FC236}">
                    <a16:creationId xmlns:a16="http://schemas.microsoft.com/office/drawing/2014/main" id="{33592544-01A3-81C4-A985-5FDB0E71D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542" y="2691053"/>
                <a:ext cx="3995928" cy="2462213"/>
              </a:xfrm>
              <a:prstGeom prst="rect">
                <a:avLst/>
              </a:prstGeom>
              <a:blipFill>
                <a:blip r:embed="rId5"/>
                <a:stretch>
                  <a:fillRect l="-1826" t="-1232" b="-3941"/>
                </a:stretch>
              </a:blipFill>
              <a:ln>
                <a:solidFill>
                  <a:srgbClr val="F0D47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78D40E5-2A19-316E-6F6C-371A0AB2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50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1E1D9-BFCD-040F-6E45-1F2059029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C0E232-D6BC-5E74-C5D6-0CC9DAB97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Scientific background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C57674D5-ADDC-A7C8-D191-A55514B610F3}"/>
              </a:ext>
            </a:extLst>
          </p:cNvPr>
          <p:cNvSpPr txBox="1"/>
          <p:nvPr/>
        </p:nvSpPr>
        <p:spPr>
          <a:xfrm>
            <a:off x="8515848" y="6367944"/>
            <a:ext cx="4529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https://doi.org/10.1111/j.1365-2966.2010.17448.x</a:t>
            </a:r>
          </a:p>
        </p:txBody>
      </p:sp>
      <p:pic>
        <p:nvPicPr>
          <p:cNvPr id="12" name="Kép 11" descr="A képen diagram, szöveg, sor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559C0BC5-F193-0DF4-37B0-08B332341A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248" y="1362052"/>
            <a:ext cx="4975767" cy="4920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Google Shape;594;p45">
                <a:extLst>
                  <a:ext uri="{FF2B5EF4-FFF2-40B4-BE49-F238E27FC236}">
                    <a16:creationId xmlns:a16="http://schemas.microsoft.com/office/drawing/2014/main" id="{C79705A2-1E1E-D775-B2D6-94864E0DBF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6985" y="1613352"/>
                <a:ext cx="5061487" cy="5043230"/>
              </a:xfrm>
              <a:prstGeom prst="rect">
                <a:avLst/>
              </a:prstGeom>
            </p:spPr>
            <p:txBody>
              <a:bodyPr spcFirstLastPara="1" vert="horz" wrap="square" lIns="91425" tIns="91425" rIns="91425" bIns="91425" rtlCol="0" anchor="t" anchorCtr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20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8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6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5pPr>
                <a:lvl6pPr marL="2506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bg2">
                      <a:lumMod val="40000"/>
                      <a:lumOff val="60000"/>
                    </a:schemeClr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9pPr>
              </a:lstStyle>
              <a:p>
                <a:pPr marL="431800">
                  <a:lnSpc>
                    <a:spcPct val="250000"/>
                  </a:lnSpc>
                  <a:buSzPct val="60000"/>
                  <a:buFont typeface="Wingdings" panose="05000000000000000000" pitchFamily="2" charset="2"/>
                  <a:buChar char="§"/>
                </a:pPr>
                <a:r>
                  <a:rPr lang="en-GB" sz="2200" b="1" dirty="0" err="1">
                    <a:solidFill>
                      <a:srgbClr val="F0D47F"/>
                    </a:solidFill>
                    <a:ea typeface="Open Sans" panose="020B0606030504020204" pitchFamily="34" charset="0"/>
                    <a:cs typeface="Open Sans" panose="020B0606030504020204" pitchFamily="34" charset="0"/>
                    <a:sym typeface="Figtree"/>
                  </a:rPr>
                  <a:t>TiDE</a:t>
                </a:r>
                <a:r>
                  <a:rPr lang="en-GB" sz="2200" b="1" dirty="0">
                    <a:solidFill>
                      <a:srgbClr val="F0D47F"/>
                    </a:solidFill>
                    <a:ea typeface="Open Sans" panose="020B0606030504020204" pitchFamily="34" charset="0"/>
                    <a:cs typeface="Open Sans" panose="020B0606030504020204" pitchFamily="34" charset="0"/>
                    <a:sym typeface="Figtree"/>
                  </a:rPr>
                  <a:t>: light curve simulation</a:t>
                </a:r>
              </a:p>
              <a:p>
                <a:pPr marL="431800">
                  <a:lnSpc>
                    <a:spcPct val="250000"/>
                  </a:lnSpc>
                  <a:buSzPct val="60000"/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2200" b="1" i="1" dirty="0" smtClean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</m:ctrlPr>
                      </m:sSubPr>
                      <m:e>
                        <m:r>
                          <a:rPr lang="en-US" sz="2200" b="1" i="1" dirty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𝒇</m:t>
                        </m:r>
                      </m:e>
                      <m:sub>
                        <m:r>
                          <a:rPr lang="en-US" sz="2200" b="1" i="1" dirty="0">
                            <a:solidFill>
                              <a:srgbClr val="F0D47F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𝒐𝒖𝒕</m:t>
                        </m:r>
                      </m:sub>
                    </m:sSub>
                  </m:oMath>
                </a14:m>
                <a:r>
                  <a:rPr lang="en-US" sz="2200" b="1" dirty="0">
                    <a:solidFill>
                      <a:srgbClr val="F0D47F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GB" sz="2200" b="1" dirty="0">
                    <a:solidFill>
                      <a:srgbClr val="F0D47F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parameter</a:t>
                </a:r>
                <a:r>
                  <a:rPr lang="hu-HU" sz="2200" b="1" dirty="0">
                    <a:solidFill>
                      <a:srgbClr val="F0D47F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:</a:t>
                </a:r>
                <a:r>
                  <a:rPr lang="en-GB" sz="2200" b="1" dirty="0">
                    <a:solidFill>
                      <a:srgbClr val="F0D47F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</a:p>
              <a:p>
                <a:pPr marL="88900" indent="0">
                  <a:lnSpc>
                    <a:spcPct val="250000"/>
                  </a:lnSpc>
                  <a:buSzPct val="60000"/>
                  <a:buNone/>
                </a:pPr>
                <a:r>
                  <a:rPr lang="hu-HU" sz="1100" b="1" dirty="0" err="1">
                    <a:ea typeface="Open Sans" panose="020B0606030504020204" pitchFamily="34" charset="0"/>
                    <a:cs typeface="Open Sans" panose="020B0606030504020204" pitchFamily="34" charset="0"/>
                  </a:rPr>
                  <a:t>Lodato</a:t>
                </a:r>
                <a:r>
                  <a:rPr lang="hu-HU" sz="11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 &amp; Rossi (2011), </a:t>
                </a:r>
                <a:r>
                  <a:rPr lang="hu-HU" sz="1100" b="1" dirty="0" err="1">
                    <a:ea typeface="Open Sans" panose="020B0606030504020204" pitchFamily="34" charset="0"/>
                    <a:cs typeface="Open Sans" panose="020B0606030504020204" pitchFamily="34" charset="0"/>
                  </a:rPr>
                  <a:t>Dotan</a:t>
                </a:r>
                <a:r>
                  <a:rPr lang="hu-HU" sz="11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 &amp; </a:t>
                </a:r>
                <a:r>
                  <a:rPr lang="hu-HU" sz="1100" b="1" dirty="0" err="1">
                    <a:ea typeface="Open Sans" panose="020B0606030504020204" pitchFamily="34" charset="0"/>
                    <a:cs typeface="Open Sans" panose="020B0606030504020204" pitchFamily="34" charset="0"/>
                  </a:rPr>
                  <a:t>Shaviv</a:t>
                </a:r>
                <a:r>
                  <a:rPr lang="hu-HU" sz="11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 (2011)</a:t>
                </a:r>
              </a:p>
              <a:p>
                <a:pPr marL="88900" indent="0">
                  <a:lnSpc>
                    <a:spcPct val="250000"/>
                  </a:lnSpc>
                  <a:buSzPct val="60000"/>
                  <a:buNone/>
                </a:pPr>
                <a:endParaRPr lang="hu-HU" b="1" dirty="0">
                  <a:solidFill>
                    <a:schemeClr val="tx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marL="431800">
                  <a:lnSpc>
                    <a:spcPct val="120000"/>
                  </a:lnSpc>
                  <a:buSzPct val="60000"/>
                  <a:buFont typeface="Wingdings" panose="05000000000000000000" pitchFamily="2" charset="2"/>
                  <a:buChar char="§"/>
                </a:pPr>
                <a:endParaRPr lang="hu-HU" b="1" dirty="0">
                  <a:ea typeface="Open Sans" panose="020B0606030504020204" pitchFamily="34" charset="0"/>
                  <a:cs typeface="Open Sans" panose="020B0606030504020204" pitchFamily="34" charset="0"/>
                  <a:sym typeface="Figtree"/>
                </a:endParaRPr>
              </a:p>
            </p:txBody>
          </p:sp>
        </mc:Choice>
        <mc:Fallback xmlns="">
          <p:sp>
            <p:nvSpPr>
              <p:cNvPr id="15" name="Google Shape;594;p45">
                <a:extLst>
                  <a:ext uri="{FF2B5EF4-FFF2-40B4-BE49-F238E27FC236}">
                    <a16:creationId xmlns:a16="http://schemas.microsoft.com/office/drawing/2014/main" id="{C79705A2-1E1E-D775-B2D6-94864E0DBF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985" y="1613352"/>
                <a:ext cx="5061487" cy="50432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zövegdoboz 15">
                <a:extLst>
                  <a:ext uri="{FF2B5EF4-FFF2-40B4-BE49-F238E27FC236}">
                    <a16:creationId xmlns:a16="http://schemas.microsoft.com/office/drawing/2014/main" id="{89AF4672-9A66-790F-E5A6-07203E8C1626}"/>
                  </a:ext>
                </a:extLst>
              </p:cNvPr>
              <p:cNvSpPr txBox="1"/>
              <p:nvPr/>
            </p:nvSpPr>
            <p:spPr>
              <a:xfrm>
                <a:off x="3351316" y="2884738"/>
                <a:ext cx="3278084" cy="78887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pt-BR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pt-BR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arc</m:t>
                          </m:r>
                          <m:r>
                            <m:rPr>
                              <m:sty m:val="p"/>
                            </m:rPr>
                            <a:rPr lang="pt-BR" sz="22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pt-BR" sz="2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2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7,5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sz="2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2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pt-BR" sz="22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̇"/>
                                              <m:ctrlPr>
                                                <a:rPr lang="pt-BR" sz="220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GB" sz="22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𝑀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GB" sz="2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pt-BR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̇"/>
                                              <m:ctrlPr>
                                                <a:rPr lang="pt-BR" sz="22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GB" sz="22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𝑀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GB" sz="2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𝐸𝑑𝑑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GB" sz="2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hu-HU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Szövegdoboz 15">
                <a:extLst>
                  <a:ext uri="{FF2B5EF4-FFF2-40B4-BE49-F238E27FC236}">
                    <a16:creationId xmlns:a16="http://schemas.microsoft.com/office/drawing/2014/main" id="{89AF4672-9A66-790F-E5A6-07203E8C16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1316" y="2884738"/>
                <a:ext cx="3278084" cy="7888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D42B39BE-9F69-56D2-82CD-51B7B7D7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3</a:t>
            </a:fld>
            <a:endParaRPr lang="en-GB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63434069-E056-F0E9-8F4E-190961C539A9}"/>
              </a:ext>
            </a:extLst>
          </p:cNvPr>
          <p:cNvSpPr txBox="1"/>
          <p:nvPr/>
        </p:nvSpPr>
        <p:spPr>
          <a:xfrm>
            <a:off x="387848" y="2623128"/>
            <a:ext cx="4529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Kovács-Stermeczky &amp; Vinkó (2023)</a:t>
            </a:r>
          </a:p>
        </p:txBody>
      </p:sp>
    </p:spTree>
    <p:extLst>
      <p:ext uri="{BB962C8B-B14F-4D97-AF65-F5344CB8AC3E}">
        <p14:creationId xmlns:p14="http://schemas.microsoft.com/office/powerpoint/2010/main" val="2912908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2AE8B-EB8A-50AB-CF6C-011587187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31001D7-D6A5-47B5-8A98-974C0568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Scientific background</a:t>
            </a:r>
          </a:p>
        </p:txBody>
      </p:sp>
      <p:pic>
        <p:nvPicPr>
          <p:cNvPr id="6" name="Kép 5" descr="A képen szöveg, diagram, sor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D7C82A27-CDDC-17C4-C353-B2BA5A41A4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4" y="1934295"/>
            <a:ext cx="5973508" cy="4480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Kép 8" descr="A képen szöveg, diagram, képernyőkép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BFAC505D-4AF6-9409-4645-7050504E4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887" y="1934295"/>
            <a:ext cx="5695329" cy="4480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Ellipszis 2">
            <a:extLst>
              <a:ext uri="{FF2B5EF4-FFF2-40B4-BE49-F238E27FC236}">
                <a16:creationId xmlns:a16="http://schemas.microsoft.com/office/drawing/2014/main" id="{D65C755A-B9FB-6EA5-71C7-A305420C2BF4}"/>
              </a:ext>
            </a:extLst>
          </p:cNvPr>
          <p:cNvSpPr/>
          <p:nvPr/>
        </p:nvSpPr>
        <p:spPr>
          <a:xfrm>
            <a:off x="2660904" y="3874849"/>
            <a:ext cx="813816" cy="84124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32064F16-0F1B-3043-9848-7B2E10A40C69}"/>
              </a:ext>
            </a:extLst>
          </p:cNvPr>
          <p:cNvSpPr txBox="1"/>
          <p:nvPr/>
        </p:nvSpPr>
        <p:spPr>
          <a:xfrm>
            <a:off x="10881360" y="6495473"/>
            <a:ext cx="969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Szabó, 2024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83049CB9-5F68-2659-930D-635A331AAB44}"/>
              </a:ext>
            </a:extLst>
          </p:cNvPr>
          <p:cNvSpPr txBox="1"/>
          <p:nvPr/>
        </p:nvSpPr>
        <p:spPr>
          <a:xfrm>
            <a:off x="2990088" y="6137427"/>
            <a:ext cx="969264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time [day]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F87396CB-2535-9148-0DFF-86748F85E5D7}"/>
              </a:ext>
            </a:extLst>
          </p:cNvPr>
          <p:cNvSpPr txBox="1"/>
          <p:nvPr/>
        </p:nvSpPr>
        <p:spPr>
          <a:xfrm>
            <a:off x="9167551" y="6022527"/>
            <a:ext cx="969264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time [day]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EFFC9413-C27D-23AE-85D0-A1538B7B4148}"/>
              </a:ext>
            </a:extLst>
          </p:cNvPr>
          <p:cNvSpPr txBox="1"/>
          <p:nvPr/>
        </p:nvSpPr>
        <p:spPr>
          <a:xfrm>
            <a:off x="9690100" y="3479800"/>
            <a:ext cx="1383284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/>
                </a:solidFill>
              </a:rPr>
              <a:t>time-dependent</a:t>
            </a:r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8548C2E5-F459-EF7C-C7EE-6712784C0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528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2F1E68-40DA-6A5E-C82D-AECCFECB8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C3A7C73-DE22-26D3-D712-15C2F61EA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Goal of my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D8A07921-50C1-8C97-43CC-42E77BEBFFDA}"/>
                  </a:ext>
                </a:extLst>
              </p:cNvPr>
              <p:cNvSpPr txBox="1"/>
              <p:nvPr/>
            </p:nvSpPr>
            <p:spPr>
              <a:xfrm>
                <a:off x="646111" y="1778730"/>
                <a:ext cx="10427273" cy="1342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 typeface="Wingdings" panose="05000000000000000000" pitchFamily="2" charset="2"/>
                  <a:buChar char="§"/>
                </a:pPr>
                <a:r>
                  <a:rPr lang="en-GB" sz="2200" b="1" dirty="0"/>
                  <a:t>Implementation of the Dotan slim disk model</a:t>
                </a:r>
              </a:p>
              <a:p>
                <a:pPr marL="800100" lvl="1" indent="-342900">
                  <a:lnSpc>
                    <a:spcPct val="200000"/>
                  </a:lnSpc>
                  <a:buFont typeface="Wingdings" panose="05000000000000000000" pitchFamily="2" charset="2"/>
                  <a:buChar char="Ø"/>
                </a:pPr>
                <a:r>
                  <a:rPr lang="en-GB" sz="2200" b="1" dirty="0"/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1" i="1" dirty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b="1" dirty="0">
                            <a:latin typeface="Cambria Math" panose="02040503050406030204" pitchFamily="18" charset="0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GB" sz="2200" b="1" dirty="0"/>
                  <a:t> parameter more accurately</a:t>
                </a:r>
              </a:p>
            </p:txBody>
          </p:sp>
        </mc:Choice>
        <mc:Fallback xmlns=""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D8A07921-50C1-8C97-43CC-42E77BEBF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11" y="1778730"/>
                <a:ext cx="10427273" cy="1342034"/>
              </a:xfrm>
              <a:prstGeom prst="rect">
                <a:avLst/>
              </a:prstGeom>
              <a:blipFill>
                <a:blip r:embed="rId2"/>
                <a:stretch>
                  <a:fillRect l="-643" b="-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zövegdoboz 4">
            <a:extLst>
              <a:ext uri="{FF2B5EF4-FFF2-40B4-BE49-F238E27FC236}">
                <a16:creationId xmlns:a16="http://schemas.microsoft.com/office/drawing/2014/main" id="{3C19AA3A-8B5C-CFA7-38B1-303FFFEAF283}"/>
              </a:ext>
            </a:extLst>
          </p:cNvPr>
          <p:cNvSpPr txBox="1"/>
          <p:nvPr/>
        </p:nvSpPr>
        <p:spPr>
          <a:xfrm>
            <a:off x="646111" y="4988153"/>
            <a:ext cx="74829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b="1" dirty="0"/>
              <a:t>Implementation of the Shakura &amp; </a:t>
            </a:r>
            <a:r>
              <a:rPr lang="en-GB" sz="2200" b="1" dirty="0" err="1"/>
              <a:t>Sunyaev</a:t>
            </a:r>
            <a:r>
              <a:rPr lang="en-GB" sz="2200" b="1" dirty="0"/>
              <a:t> thin disk model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200" b="1" dirty="0"/>
              <a:t>Analogue problem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200" b="1" dirty="0"/>
              <a:t>Validating my code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9B7D8E8F-58C5-AEC6-BAA1-75087F2030D9}"/>
              </a:ext>
            </a:extLst>
          </p:cNvPr>
          <p:cNvSpPr txBox="1"/>
          <p:nvPr/>
        </p:nvSpPr>
        <p:spPr>
          <a:xfrm>
            <a:off x="646111" y="3739556"/>
            <a:ext cx="68214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200" b="1" dirty="0"/>
              <a:t>Own numerical solver in C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7DBCCD3-0FEB-E893-B7C2-91FD6282E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0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FABEF-E756-4D64-2F14-2C7E2C977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6BA10CE-0330-7489-3F31-D67E033E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Shooting method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EEA3532-0D0A-1A3E-515A-4D2AAF317D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3" t="7849" r="14665"/>
          <a:stretch>
            <a:fillRect/>
          </a:stretch>
        </p:blipFill>
        <p:spPr bwMode="auto">
          <a:xfrm>
            <a:off x="2038350" y="1304925"/>
            <a:ext cx="7638074" cy="5100357"/>
          </a:xfrm>
          <a:prstGeom prst="roundRect">
            <a:avLst>
              <a:gd name="adj" fmla="val 718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E14C450-DFD7-EC97-E262-51DD969403C0}"/>
              </a:ext>
            </a:extLst>
          </p:cNvPr>
          <p:cNvSpPr txBox="1"/>
          <p:nvPr/>
        </p:nvSpPr>
        <p:spPr>
          <a:xfrm>
            <a:off x="9801225" y="4086225"/>
            <a:ext cx="199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Outer boundary value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9887D564-CBE2-FED0-8366-F26D5EC36355}"/>
              </a:ext>
            </a:extLst>
          </p:cNvPr>
          <p:cNvSpPr txBox="1"/>
          <p:nvPr/>
        </p:nvSpPr>
        <p:spPr>
          <a:xfrm>
            <a:off x="177800" y="5457825"/>
            <a:ext cx="193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Inner boundary value</a:t>
            </a: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3283563E-1DEF-C35F-A6BE-FB97E61D5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364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AE9B0-24A8-5640-CB16-4EBD105E7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246A8BE-5BDC-778A-D4F2-FC8AB2A41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Fourth order Runge-</a:t>
            </a:r>
            <a:r>
              <a:rPr lang="en-GB" sz="3600" b="1" dirty="0" err="1"/>
              <a:t>Kutta</a:t>
            </a:r>
            <a:r>
              <a:rPr lang="en-GB" sz="3600" b="1" dirty="0"/>
              <a:t>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doboz 1">
                <a:extLst>
                  <a:ext uri="{FF2B5EF4-FFF2-40B4-BE49-F238E27FC236}">
                    <a16:creationId xmlns:a16="http://schemas.microsoft.com/office/drawing/2014/main" id="{5BE6E2A1-3989-AB70-2AE9-D8F0D6597D72}"/>
                  </a:ext>
                </a:extLst>
              </p:cNvPr>
              <p:cNvSpPr txBox="1"/>
              <p:nvPr/>
            </p:nvSpPr>
            <p:spPr>
              <a:xfrm>
                <a:off x="0" y="1914223"/>
                <a:ext cx="3208881" cy="6428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zövegdoboz 1">
                <a:extLst>
                  <a:ext uri="{FF2B5EF4-FFF2-40B4-BE49-F238E27FC236}">
                    <a16:creationId xmlns:a16="http://schemas.microsoft.com/office/drawing/2014/main" id="{5BE6E2A1-3989-AB70-2AE9-D8F0D6597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14223"/>
                <a:ext cx="3208881" cy="6428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2">
                <a:extLst>
                  <a:ext uri="{FF2B5EF4-FFF2-40B4-BE49-F238E27FC236}">
                    <a16:creationId xmlns:a16="http://schemas.microsoft.com/office/drawing/2014/main" id="{D1C9C784-4DB0-EA0F-E4C4-F0151E3038F5}"/>
                  </a:ext>
                </a:extLst>
              </p:cNvPr>
              <p:cNvSpPr txBox="1"/>
              <p:nvPr/>
            </p:nvSpPr>
            <p:spPr>
              <a:xfrm>
                <a:off x="362638" y="2792703"/>
                <a:ext cx="2846243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h𝑓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Szövegdoboz 2">
                <a:extLst>
                  <a:ext uri="{FF2B5EF4-FFF2-40B4-BE49-F238E27FC236}">
                    <a16:creationId xmlns:a16="http://schemas.microsoft.com/office/drawing/2014/main" id="{D1C9C784-4DB0-EA0F-E4C4-F0151E303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638" y="2792703"/>
                <a:ext cx="2846243" cy="338554"/>
              </a:xfrm>
              <a:prstGeom prst="rect">
                <a:avLst/>
              </a:prstGeom>
              <a:blipFill>
                <a:blip r:embed="rId3"/>
                <a:stretch>
                  <a:fillRect b="-3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8">
                <a:extLst>
                  <a:ext uri="{FF2B5EF4-FFF2-40B4-BE49-F238E27FC236}">
                    <a16:creationId xmlns:a16="http://schemas.microsoft.com/office/drawing/2014/main" id="{D511EFA8-8465-639F-2FB5-1B485F45112B}"/>
                  </a:ext>
                </a:extLst>
              </p:cNvPr>
              <p:cNvSpPr txBox="1"/>
              <p:nvPr/>
            </p:nvSpPr>
            <p:spPr>
              <a:xfrm>
                <a:off x="627061" y="3236811"/>
                <a:ext cx="3804373" cy="6338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h𝑓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zövegdoboz 8">
                <a:extLst>
                  <a:ext uri="{FF2B5EF4-FFF2-40B4-BE49-F238E27FC236}">
                    <a16:creationId xmlns:a16="http://schemas.microsoft.com/office/drawing/2014/main" id="{D511EFA8-8465-639F-2FB5-1B485F451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61" y="3236811"/>
                <a:ext cx="3804373" cy="6338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9">
                <a:extLst>
                  <a:ext uri="{FF2B5EF4-FFF2-40B4-BE49-F238E27FC236}">
                    <a16:creationId xmlns:a16="http://schemas.microsoft.com/office/drawing/2014/main" id="{F1E37165-B6F0-468E-4327-B15A5F1C6A66}"/>
                  </a:ext>
                </a:extLst>
              </p:cNvPr>
              <p:cNvSpPr txBox="1"/>
              <p:nvPr/>
            </p:nvSpPr>
            <p:spPr>
              <a:xfrm>
                <a:off x="281329" y="3916594"/>
                <a:ext cx="4513807" cy="6338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h𝑓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Szövegdoboz 9">
                <a:extLst>
                  <a:ext uri="{FF2B5EF4-FFF2-40B4-BE49-F238E27FC236}">
                    <a16:creationId xmlns:a16="http://schemas.microsoft.com/office/drawing/2014/main" id="{F1E37165-B6F0-468E-4327-B15A5F1C6A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29" y="3916594"/>
                <a:ext cx="4513807" cy="6338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10">
                <a:extLst>
                  <a:ext uri="{FF2B5EF4-FFF2-40B4-BE49-F238E27FC236}">
                    <a16:creationId xmlns:a16="http://schemas.microsoft.com/office/drawing/2014/main" id="{E1CDA4D0-FE4B-2DD4-8C79-13E235D67D73}"/>
                  </a:ext>
                </a:extLst>
              </p:cNvPr>
              <p:cNvSpPr txBox="1"/>
              <p:nvPr/>
            </p:nvSpPr>
            <p:spPr>
              <a:xfrm>
                <a:off x="515037" y="4748767"/>
                <a:ext cx="368002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h𝑓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Szövegdoboz 10">
                <a:extLst>
                  <a:ext uri="{FF2B5EF4-FFF2-40B4-BE49-F238E27FC236}">
                    <a16:creationId xmlns:a16="http://schemas.microsoft.com/office/drawing/2014/main" id="{E1CDA4D0-FE4B-2DD4-8C79-13E235D67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37" y="4748767"/>
                <a:ext cx="3680024" cy="338554"/>
              </a:xfrm>
              <a:prstGeom prst="rect">
                <a:avLst/>
              </a:prstGeom>
              <a:blipFill>
                <a:blip r:embed="rId6"/>
                <a:stretch>
                  <a:fillRect b="-3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zövegdoboz 11">
                <a:extLst>
                  <a:ext uri="{FF2B5EF4-FFF2-40B4-BE49-F238E27FC236}">
                    <a16:creationId xmlns:a16="http://schemas.microsoft.com/office/drawing/2014/main" id="{D1F15AF0-E2E4-57D2-FF35-74466BD739BA}"/>
                  </a:ext>
                </a:extLst>
              </p:cNvPr>
              <p:cNvSpPr txBox="1"/>
              <p:nvPr/>
            </p:nvSpPr>
            <p:spPr>
              <a:xfrm>
                <a:off x="837178" y="5335759"/>
                <a:ext cx="5411221" cy="4801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GB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sSub>
                      <m:sSubPr>
                        <m:ctrlP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sSub>
                      <m:sSub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GB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GB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Szövegdoboz 11">
                <a:extLst>
                  <a:ext uri="{FF2B5EF4-FFF2-40B4-BE49-F238E27FC236}">
                    <a16:creationId xmlns:a16="http://schemas.microsoft.com/office/drawing/2014/main" id="{D1F15AF0-E2E4-57D2-FF35-74466BD73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78" y="5335759"/>
                <a:ext cx="5411221" cy="4801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oogle Shape;192;p26">
            <a:extLst>
              <a:ext uri="{FF2B5EF4-FFF2-40B4-BE49-F238E27FC236}">
                <a16:creationId xmlns:a16="http://schemas.microsoft.com/office/drawing/2014/main" id="{E5F61CF6-965B-7E05-C213-BB9301FEA5EF}"/>
              </a:ext>
            </a:extLst>
          </p:cNvPr>
          <p:cNvPicPr preferRelativeResize="0"/>
          <p:nvPr/>
        </p:nvPicPr>
        <p:blipFill rotWithShape="1">
          <a:blip r:embed="rId8">
            <a:alphaModFix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181851" y="1234440"/>
            <a:ext cx="4647512" cy="5170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8CCCD3E3-2DE1-CFC3-33D8-B3F004F8FB5F}"/>
              </a:ext>
            </a:extLst>
          </p:cNvPr>
          <p:cNvSpPr txBox="1"/>
          <p:nvPr/>
        </p:nvSpPr>
        <p:spPr>
          <a:xfrm>
            <a:off x="7762874" y="6477000"/>
            <a:ext cx="4133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https://en.wikipedia.org/wiki/Runge%E2%80%93Kutta_methods</a:t>
            </a:r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0CF1AABA-CB71-BB73-6511-8EAB624B5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176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8CFD7-3051-06EF-8CA1-5A1E547F6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880643-CEAB-E7B1-850C-C46DF613A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Brent’s method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DEF0F42A-D4DD-F22F-1B99-B43E121BA887}"/>
              </a:ext>
            </a:extLst>
          </p:cNvPr>
          <p:cNvSpPr txBox="1"/>
          <p:nvPr/>
        </p:nvSpPr>
        <p:spPr>
          <a:xfrm>
            <a:off x="646111" y="5591526"/>
            <a:ext cx="816559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100" b="1" dirty="0"/>
              <a:t>Hybrid method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100" b="1" dirty="0" err="1"/>
              <a:t>Superlinear</a:t>
            </a:r>
            <a:r>
              <a:rPr lang="en-GB" sz="2100" b="1" dirty="0"/>
              <a:t> convergence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100" b="1" dirty="0"/>
              <a:t>No numerical derivative</a:t>
            </a:r>
          </a:p>
        </p:txBody>
      </p:sp>
      <p:pic>
        <p:nvPicPr>
          <p:cNvPr id="17" name="Kép 16">
            <a:extLst>
              <a:ext uri="{FF2B5EF4-FFF2-40B4-BE49-F238E27FC236}">
                <a16:creationId xmlns:a16="http://schemas.microsoft.com/office/drawing/2014/main" id="{E5E98464-3ACD-B2C8-7E2C-B3D29430F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3" y="1575531"/>
            <a:ext cx="3483296" cy="32113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18FE9BD9-B5AA-36EA-F2EA-49F87833F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8387" y="1455852"/>
            <a:ext cx="4155963" cy="3214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Kép 20">
            <a:extLst>
              <a:ext uri="{FF2B5EF4-FFF2-40B4-BE49-F238E27FC236}">
                <a16:creationId xmlns:a16="http://schemas.microsoft.com/office/drawing/2014/main" id="{F7B36EDA-B480-B742-11C5-AD3C77988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1660" y="1539172"/>
            <a:ext cx="3548075" cy="3211351"/>
          </a:xfrm>
          <a:prstGeom prst="round2DiagRect">
            <a:avLst>
              <a:gd name="adj1" fmla="val 5205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Szövegdoboz 21">
            <a:extLst>
              <a:ext uri="{FF2B5EF4-FFF2-40B4-BE49-F238E27FC236}">
                <a16:creationId xmlns:a16="http://schemas.microsoft.com/office/drawing/2014/main" id="{315D8288-864D-2619-195C-9C5F192D1E63}"/>
              </a:ext>
            </a:extLst>
          </p:cNvPr>
          <p:cNvSpPr txBox="1"/>
          <p:nvPr/>
        </p:nvSpPr>
        <p:spPr>
          <a:xfrm>
            <a:off x="957111" y="4909120"/>
            <a:ext cx="19685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/>
              <a:t>Secant method</a:t>
            </a:r>
          </a:p>
        </p:txBody>
      </p: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97E7CDCB-E58C-F468-9268-1ED32B340C73}"/>
              </a:ext>
            </a:extLst>
          </p:cNvPr>
          <p:cNvSpPr txBox="1"/>
          <p:nvPr/>
        </p:nvSpPr>
        <p:spPr>
          <a:xfrm>
            <a:off x="4109064" y="4909120"/>
            <a:ext cx="32532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/>
              <a:t>Inverse quadratic interpolation</a:t>
            </a:r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86420453-D8F5-61E0-5E91-3EFF7D6518C4}"/>
              </a:ext>
            </a:extLst>
          </p:cNvPr>
          <p:cNvSpPr txBox="1"/>
          <p:nvPr/>
        </p:nvSpPr>
        <p:spPr>
          <a:xfrm>
            <a:off x="8882118" y="4909120"/>
            <a:ext cx="19685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/>
              <a:t>Bisection method</a:t>
            </a:r>
          </a:p>
        </p:txBody>
      </p:sp>
      <p:sp>
        <p:nvSpPr>
          <p:cNvPr id="25" name="Dia számának helye 24">
            <a:extLst>
              <a:ext uri="{FF2B5EF4-FFF2-40B4-BE49-F238E27FC236}">
                <a16:creationId xmlns:a16="http://schemas.microsoft.com/office/drawing/2014/main" id="{8F574257-CC59-E1AB-B8A0-E6D79EB5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566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04EFC-F776-98F5-9DAE-0C4BA629D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E26408-E48A-D0FD-FAC3-D53D6D6D6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78049" cy="781722"/>
          </a:xfrm>
        </p:spPr>
        <p:txBody>
          <a:bodyPr/>
          <a:lstStyle/>
          <a:p>
            <a:r>
              <a:rPr lang="en-GB" sz="3600" b="1" dirty="0"/>
              <a:t>Brent’s method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EDC92F1E-2A51-BBD2-78B0-45ED1C222F8E}"/>
              </a:ext>
            </a:extLst>
          </p:cNvPr>
          <p:cNvSpPr txBox="1"/>
          <p:nvPr/>
        </p:nvSpPr>
        <p:spPr>
          <a:xfrm>
            <a:off x="550861" y="5663237"/>
            <a:ext cx="81655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100" b="1" dirty="0"/>
              <a:t>1000 iterations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100" b="1" dirty="0"/>
              <a:t>Brent: 0.005[s],  Newton: 0.06[s]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4" name="Kép 3" descr="A képen szöveg, képernyőkép, diagram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A102A082-D611-EABC-E630-661532BE5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264310"/>
            <a:ext cx="5220462" cy="4176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Kép 5" descr="A képen szöveg, diagram, képernyőkép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DDB900F0-A197-7C9D-04CA-6EAF15BD89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861" y="1264311"/>
            <a:ext cx="5220463" cy="4176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doboz 1">
                <a:extLst>
                  <a:ext uri="{FF2B5EF4-FFF2-40B4-BE49-F238E27FC236}">
                    <a16:creationId xmlns:a16="http://schemas.microsoft.com/office/drawing/2014/main" id="{1EC029A3-69BB-01FC-8D31-544B9939013C}"/>
                  </a:ext>
                </a:extLst>
              </p:cNvPr>
              <p:cNvSpPr txBox="1"/>
              <p:nvPr/>
            </p:nvSpPr>
            <p:spPr>
              <a:xfrm>
                <a:off x="6096000" y="5788074"/>
                <a:ext cx="3880690" cy="3231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1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GB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1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hu-HU" sz="21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zövegdoboz 1">
                <a:extLst>
                  <a:ext uri="{FF2B5EF4-FFF2-40B4-BE49-F238E27FC236}">
                    <a16:creationId xmlns:a16="http://schemas.microsoft.com/office/drawing/2014/main" id="{1EC029A3-69BB-01FC-8D31-544B99390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788074"/>
                <a:ext cx="3880690" cy="323165"/>
              </a:xfrm>
              <a:prstGeom prst="rect">
                <a:avLst/>
              </a:prstGeom>
              <a:blipFill>
                <a:blip r:embed="rId4"/>
                <a:stretch>
                  <a:fillRect r="-314" b="-396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2">
                <a:extLst>
                  <a:ext uri="{FF2B5EF4-FFF2-40B4-BE49-F238E27FC236}">
                    <a16:creationId xmlns:a16="http://schemas.microsoft.com/office/drawing/2014/main" id="{D8365BDB-B0D2-C5A4-D6B3-BCD7F5197204}"/>
                  </a:ext>
                </a:extLst>
              </p:cNvPr>
              <p:cNvSpPr txBox="1"/>
              <p:nvPr/>
            </p:nvSpPr>
            <p:spPr>
              <a:xfrm>
                <a:off x="6096000" y="6332651"/>
                <a:ext cx="4831666" cy="3231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)=−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1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GB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1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21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1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hu-HU" sz="21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Szövegdoboz 2">
                <a:extLst>
                  <a:ext uri="{FF2B5EF4-FFF2-40B4-BE49-F238E27FC236}">
                    <a16:creationId xmlns:a16="http://schemas.microsoft.com/office/drawing/2014/main" id="{D8365BDB-B0D2-C5A4-D6B3-BCD7F5197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6332651"/>
                <a:ext cx="4831666" cy="323165"/>
              </a:xfrm>
              <a:prstGeom prst="rect">
                <a:avLst/>
              </a:prstGeom>
              <a:blipFill>
                <a:blip r:embed="rId5"/>
                <a:stretch>
                  <a:fillRect r="-631" b="-396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4">
                <a:extLst>
                  <a:ext uri="{FF2B5EF4-FFF2-40B4-BE49-F238E27FC236}">
                    <a16:creationId xmlns:a16="http://schemas.microsoft.com/office/drawing/2014/main" id="{A889E8BF-F410-D951-17E6-98901874F3A2}"/>
                  </a:ext>
                </a:extLst>
              </p:cNvPr>
              <p:cNvSpPr txBox="1"/>
              <p:nvPr/>
            </p:nvSpPr>
            <p:spPr>
              <a:xfrm>
                <a:off x="10424160" y="5647137"/>
                <a:ext cx="1636403" cy="6050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GB" sz="21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GB" sz="21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hu-HU" sz="21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Szövegdoboz 4">
                <a:extLst>
                  <a:ext uri="{FF2B5EF4-FFF2-40B4-BE49-F238E27FC236}">
                    <a16:creationId xmlns:a16="http://schemas.microsoft.com/office/drawing/2014/main" id="{A889E8BF-F410-D951-17E6-98901874F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4160" y="5647137"/>
                <a:ext cx="1636403" cy="6050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zövegdoboz 8">
            <a:extLst>
              <a:ext uri="{FF2B5EF4-FFF2-40B4-BE49-F238E27FC236}">
                <a16:creationId xmlns:a16="http://schemas.microsoft.com/office/drawing/2014/main" id="{E5AA6186-8282-6B2E-420D-214695F91D3E}"/>
              </a:ext>
            </a:extLst>
          </p:cNvPr>
          <p:cNvSpPr txBox="1"/>
          <p:nvPr/>
        </p:nvSpPr>
        <p:spPr>
          <a:xfrm>
            <a:off x="1794639" y="1474470"/>
            <a:ext cx="3101211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Newton’s method – Harmonic oscillator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D8DA2920-555E-9679-66A2-E1B57EAE8E2F}"/>
              </a:ext>
            </a:extLst>
          </p:cNvPr>
          <p:cNvSpPr txBox="1"/>
          <p:nvPr/>
        </p:nvSpPr>
        <p:spPr>
          <a:xfrm>
            <a:off x="7826455" y="1455852"/>
            <a:ext cx="3101211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Brent’s method – Harmonic oscillator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68363999-2698-C406-6C16-3E93C09DE099}"/>
              </a:ext>
            </a:extLst>
          </p:cNvPr>
          <p:cNvSpPr txBox="1"/>
          <p:nvPr/>
        </p:nvSpPr>
        <p:spPr>
          <a:xfrm>
            <a:off x="2984342" y="5178779"/>
            <a:ext cx="721804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time [s]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70368856-95BA-F614-A268-E95958E80126}"/>
              </a:ext>
            </a:extLst>
          </p:cNvPr>
          <p:cNvSpPr txBox="1"/>
          <p:nvPr/>
        </p:nvSpPr>
        <p:spPr>
          <a:xfrm rot="16200000">
            <a:off x="384659" y="3306491"/>
            <a:ext cx="955473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frequency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40D9333B-C321-8A9E-9604-09FD4FA71857}"/>
              </a:ext>
            </a:extLst>
          </p:cNvPr>
          <p:cNvSpPr txBox="1"/>
          <p:nvPr/>
        </p:nvSpPr>
        <p:spPr>
          <a:xfrm rot="16200000">
            <a:off x="6239359" y="3213995"/>
            <a:ext cx="955473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frequency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3E439259-C1EF-0543-C5EC-FF99098014AA}"/>
              </a:ext>
            </a:extLst>
          </p:cNvPr>
          <p:cNvSpPr txBox="1"/>
          <p:nvPr/>
        </p:nvSpPr>
        <p:spPr>
          <a:xfrm>
            <a:off x="8846756" y="5161468"/>
            <a:ext cx="721804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time [s]</a:t>
            </a:r>
          </a:p>
        </p:txBody>
      </p:sp>
      <p:sp>
        <p:nvSpPr>
          <p:cNvPr id="16" name="Dia számának helye 15">
            <a:extLst>
              <a:ext uri="{FF2B5EF4-FFF2-40B4-BE49-F238E27FC236}">
                <a16:creationId xmlns:a16="http://schemas.microsoft.com/office/drawing/2014/main" id="{E4DE6B85-7612-6A32-1D7E-A01F64A77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0201-9E97-446F-848E-7A925548E21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94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1935</TotalTime>
  <Words>1118</Words>
  <Application>Microsoft Office PowerPoint</Application>
  <PresentationFormat>Szélesvásznú</PresentationFormat>
  <Paragraphs>250</Paragraphs>
  <Slides>26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26</vt:i4>
      </vt:variant>
    </vt:vector>
  </HeadingPairs>
  <TitlesOfParts>
    <vt:vector size="35" baseType="lpstr">
      <vt:lpstr>Aptos</vt:lpstr>
      <vt:lpstr>Cambria Math</vt:lpstr>
      <vt:lpstr>Century Gothic</vt:lpstr>
      <vt:lpstr>Hanken Grotesk</vt:lpstr>
      <vt:lpstr>Kanit</vt:lpstr>
      <vt:lpstr>Open Sans</vt:lpstr>
      <vt:lpstr>Wingdings</vt:lpstr>
      <vt:lpstr>Wingdings 3</vt:lpstr>
      <vt:lpstr>Ion</vt:lpstr>
      <vt:lpstr>INVESTIGATION OF SUPER-EDDINGTON DISKS AROUND TIDAL DISRUPTION EVENTS</vt:lpstr>
      <vt:lpstr>What is a TDE?</vt:lpstr>
      <vt:lpstr>Scientific background</vt:lpstr>
      <vt:lpstr>Scientific background</vt:lpstr>
      <vt:lpstr>Goal of my work</vt:lpstr>
      <vt:lpstr>Shooting method</vt:lpstr>
      <vt:lpstr>Fourth order Runge-Kutta method</vt:lpstr>
      <vt:lpstr>Brent’s method</vt:lpstr>
      <vt:lpstr>Brent’s method</vt:lpstr>
      <vt:lpstr>Dotan &amp; Shaviv slim disk model</vt:lpstr>
      <vt:lpstr>Dotan &amp; Shaviv slim disk model</vt:lpstr>
      <vt:lpstr>Shakura &amp; Sunyaev thin disk model</vt:lpstr>
      <vt:lpstr>Shakura &amp; Sunyaev thin disk model</vt:lpstr>
      <vt:lpstr>Horizontal integration</vt:lpstr>
      <vt:lpstr>Calculation of initial state</vt:lpstr>
      <vt:lpstr>Vertical integration</vt:lpstr>
      <vt:lpstr>Results: Shakura &amp; Sunyaev solution</vt:lpstr>
      <vt:lpstr>Results: Shakura &amp; Sunyaev solution</vt:lpstr>
      <vt:lpstr>Results: Shakura &amp; Sunyaev solution</vt:lpstr>
      <vt:lpstr>Results: Shakura &amp; Sunyaev solution</vt:lpstr>
      <vt:lpstr>Results: Shakura &amp; Sunyaev solution</vt:lpstr>
      <vt:lpstr>Results: Shakura &amp; Sunyaev solution</vt:lpstr>
      <vt:lpstr>Results: Shakura &amp; Sunyaev solution</vt:lpstr>
      <vt:lpstr>Results: Shakura &amp; Sunyaev solution</vt:lpstr>
      <vt:lpstr>Future steps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Domonkos Szabó</dc:creator>
  <cp:lastModifiedBy>Domonkos Szabó</cp:lastModifiedBy>
  <cp:revision>20</cp:revision>
  <dcterms:created xsi:type="dcterms:W3CDTF">2025-12-10T15:28:17Z</dcterms:created>
  <dcterms:modified xsi:type="dcterms:W3CDTF">2026-03-17T13:45:48Z</dcterms:modified>
</cp:coreProperties>
</file>