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60" r:id="rId6"/>
    <p:sldId id="261" r:id="rId7"/>
    <p:sldId id="269" r:id="rId8"/>
    <p:sldId id="270" r:id="rId9"/>
    <p:sldId id="262" r:id="rId10"/>
    <p:sldId id="263" r:id="rId11"/>
    <p:sldId id="265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35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01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45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312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313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844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0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23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69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955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04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5F848088-7FC1-4650-A80D-B533B2A8EC92}" type="datetimeFigureOut">
              <a:rPr lang="en-GB" smtClean="0"/>
              <a:t>16/03/2026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70E432FE-4EA8-438A-805F-92CCE9A1CFD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007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F86E51-8FBD-DBB1-BB62-158D49D8E9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8787"/>
            <a:ext cx="9144000" cy="197849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Type Ia Supernovae in the Coma Cluster</a:t>
            </a:r>
            <a:endParaRPr lang="en-GB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66A71E6E-0090-1F54-662B-0F66BAF614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06146"/>
            <a:ext cx="9144000" cy="1082203"/>
          </a:xfrm>
        </p:spPr>
        <p:txBody>
          <a:bodyPr>
            <a:normAutofit fontScale="85000" lnSpcReduction="20000"/>
          </a:bodyPr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Ágoston Horti-Dávid</a:t>
            </a:r>
            <a:endParaRPr lang="hu-HU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Supervisor</a:t>
            </a:r>
            <a:r>
              <a:rPr lang="hu-HU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 József Vinkó</a:t>
            </a:r>
            <a:endParaRPr lang="en-GB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NKFIH-OTKA K142534 </a:t>
            </a:r>
          </a:p>
        </p:txBody>
      </p:sp>
      <p:pic>
        <p:nvPicPr>
          <p:cNvPr id="5" name="Kép 4" descr="A képen szöveg, Betűtípus, embléma, Grafik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3E9E0456-499D-8AD4-4276-59B7CF754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19" y="4723429"/>
            <a:ext cx="1423047" cy="2134571"/>
          </a:xfrm>
          <a:prstGeom prst="rect">
            <a:avLst/>
          </a:prstGeom>
        </p:spPr>
      </p:pic>
      <p:pic>
        <p:nvPicPr>
          <p:cNvPr id="7" name="Kép 6" descr="A képen Grafika, Betűtípus, kör, fekete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263AA00E-BC77-4E61-F748-CDEB19D176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000"/>
                    </a14:imgEffect>
                    <a14:imgEffect>
                      <a14:saturation sat="9500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836" y="4723429"/>
            <a:ext cx="1366356" cy="213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84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01575E6-3E16-52B4-D67C-B4E6AB18C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Redshift of the Coma Cluster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D18BE8D-4A4D-9E2F-8AD2-3087DD2345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57777"/>
                <a:ext cx="5523689" cy="4935098"/>
              </a:xfrm>
            </p:spPr>
            <p:txBody>
              <a:bodyPr>
                <a:normAutofit/>
              </a:bodyPr>
              <a:lstStyle/>
              <a:p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</a:t>
                </a:r>
                <a:r>
                  <a:rPr lang="en-GB" sz="18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used the SDSS DR18 spectroscopic data to measure the redshift of the Coma Cluster</a:t>
                </a:r>
              </a:p>
              <a:p>
                <a:r>
                  <a:rPr lang="en-GB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 had to select the member galaxies</a:t>
                </a:r>
                <a:endParaRPr lang="hu-HU" sz="18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used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a Gaussian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Mixture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Model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to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group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galaxies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GB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according to their position and redshift. We then selected the group with the closest position and redshift to the Coma Cluster</a:t>
                </a:r>
                <a:endParaRPr lang="hu-HU" sz="18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917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galaxies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has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higher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GB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probability of cluster membership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than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0.5</a:t>
                </a:r>
              </a:p>
              <a:p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measured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weighted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mean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readshift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for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all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of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these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galaxies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(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weight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with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error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of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spectroscopic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redshift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and </a:t>
                </a:r>
                <a:r>
                  <a:rPr lang="en-GB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 probability of cluster membership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18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lang="hu-HU" sz="18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=0.02408±0.0</m:t>
                    </m:r>
                    <m:r>
                      <a:rPr lang="hu-HU" sz="18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0009</m:t>
                    </m:r>
                  </m:oMath>
                </a14:m>
                <a:endParaRPr lang="hu-HU" sz="18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Scolnic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et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18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al</a:t>
                </a: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. 2025</a:t>
                </a:r>
              </a:p>
              <a:p>
                <a:pPr marL="0" indent="0">
                  <a:buNone/>
                </a:pPr>
                <a:r>
                  <a:rPr lang="hu-HU" sz="18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u-HU" sz="18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lang="hu-HU" sz="18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=0.02445±0.0</m:t>
                    </m:r>
                    <m:r>
                      <a:rPr lang="hu-HU" sz="18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0024</m:t>
                    </m:r>
                  </m:oMath>
                </a14:m>
                <a:endParaRPr lang="hu-HU" sz="18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endParaRPr lang="hu-HU" sz="18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D18BE8D-4A4D-9E2F-8AD2-3087DD2345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57777"/>
                <a:ext cx="5523689" cy="4935098"/>
              </a:xfrm>
              <a:blipFill>
                <a:blip r:embed="rId2"/>
                <a:stretch>
                  <a:fillRect l="-773" t="-1236" r="-11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>
            <a:extLst>
              <a:ext uri="{FF2B5EF4-FFF2-40B4-BE49-F238E27FC236}">
                <a16:creationId xmlns:a16="http://schemas.microsoft.com/office/drawing/2014/main" id="{3A03FE73-DB2E-0408-4DA6-30AFF80D5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80" y="1293779"/>
            <a:ext cx="5564220" cy="556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69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D3EE7A8-497B-181A-49F4-B2399C65D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Hubble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06CF271-0B67-710E-B5EB-D8A7EA1D4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use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DESI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Fundamental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Plane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relation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to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measure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GB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Hubble constant, based on the Coma Cluster's redshift and luminosity distance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i="1" noProof="0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 sz="2000" b="0" i="1" noProof="0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hu-HU" sz="2000" b="0" i="1" noProof="0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=71.9</m:t>
                    </m:r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±1.7 </m:t>
                    </m:r>
                    <m:r>
                      <m:rPr>
                        <m:sty m:val="p"/>
                      </m:rP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Mpc</m:t>
                    </m:r>
                  </m:oMath>
                </a14:m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en-GB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 difference is less than 1σ from the SH0ES measurements</a:t>
                </a:r>
                <a:endParaRPr lang="hu-HU" sz="2000" b="0" noProof="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hu-HU" sz="2000" b="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noProof="0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 sz="2000" b="0" i="1" noProof="0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hu-HU" sz="2000" b="0" i="1" noProof="0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=73.04</m:t>
                    </m:r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±1.04 </m:t>
                    </m:r>
                    <m:r>
                      <m:rPr>
                        <m:sty m:val="p"/>
                      </m:rP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sz="2000" b="0" i="1" noProof="0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Mpc</m:t>
                    </m:r>
                  </m:oMath>
                </a14:m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Scolnic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et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al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. 2025</a:t>
                </a:r>
              </a:p>
              <a:p>
                <a:pPr marL="0" indent="0">
                  <a:buNone/>
                </a:pP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=7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9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km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Mpc</m:t>
                    </m:r>
                  </m:oMath>
                </a14:m>
                <a:endParaRPr lang="hu-HU" sz="2000" noProof="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=&gt; </a:t>
                </a:r>
                <a:r>
                  <a:rPr lang="en-GB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Could the difference be caused by the use of bias correction?</a:t>
                </a:r>
                <a:endParaRPr lang="hu-HU" sz="2000" noProof="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06CF271-0B67-710E-B5EB-D8A7EA1D4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1261" r="-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037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AEB92D7-9B8F-33AA-033C-36712989F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Summary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B77002D-D688-0005-6DB2-738A414FA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622915" cy="4760001"/>
          </a:xfrm>
        </p:spPr>
        <p:txBody>
          <a:bodyPr>
            <a:normAutofit/>
          </a:bodyPr>
          <a:lstStyle/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SN search in the Coma Cluster with the Schmidt telescope</a:t>
            </a:r>
            <a:endParaRPr lang="hu-HU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Discovery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of SN2025ilo</a:t>
            </a:r>
            <a:endParaRPr lang="en-GB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Photometric follow up with the RC80 robotic telescope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SALT3 light curve fitting in the combined data (Schmidt, RC80, ZTF, ATLAS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YSE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)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Calculate redshift from SDSS DR18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select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cluster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member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galaxies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with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GMM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model</a:t>
            </a:r>
            <a:endParaRPr lang="en-GB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</a:t>
            </a:r>
            <a:r>
              <a:rPr lang="en-GB" sz="2000" baseline="-25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= 10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± 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1.9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 Mpc</a:t>
            </a:r>
          </a:p>
          <a:p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z</a:t>
            </a:r>
            <a:r>
              <a:rPr lang="en-GB" sz="2000" baseline="-25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CMB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= 0.024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08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± 0.000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9</a:t>
            </a:r>
            <a:endParaRPr lang="en-GB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</a:t>
            </a:r>
            <a:r>
              <a:rPr lang="en-GB" sz="2000" baseline="-25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= 7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.9 ± 1.7 km/s/Mpc</a:t>
            </a:r>
          </a:p>
          <a:p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Scolnic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et al. 2025: H</a:t>
            </a:r>
            <a:r>
              <a:rPr lang="en-GB" sz="2000" baseline="-25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0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= 76.9 ± 2 km/s/Mpc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(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Bias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correction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?)</a:t>
            </a:r>
            <a:endParaRPr lang="en-GB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ECA2BED3-425F-C88E-2F24-9970BAE0A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745" y="1622561"/>
            <a:ext cx="4896255" cy="489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83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D22DCE-20EE-E720-8F19-8E23ECDE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Background</a:t>
            </a:r>
            <a:r>
              <a:rPr lang="hu-H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of </a:t>
            </a:r>
            <a:r>
              <a:rPr lang="hu-H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project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6ED509A-6960-D92B-AEC7-EB27D855E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Coma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Cluster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is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one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of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largest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galaxy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clusters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in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local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universe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There are thousands of galaxies and a relatively large number of potential supernovae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perfect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cosmic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laboratory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for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SNe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Goal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Search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for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Type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Ia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supernovae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and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measure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precise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distance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to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Coma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Cluster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en-GB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Scolnic</a:t>
            </a: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et al., 2025: Similar work to ours, so we can compare results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02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9ED3CC-5AE9-8D90-3357-EB1373B4F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SN search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2626597-B77E-FDA5-FA49-7B7FCE685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3706239"/>
            <a:ext cx="6652098" cy="2836255"/>
          </a:xfrm>
        </p:spPr>
        <p:txBody>
          <a:bodyPr>
            <a:normAutofit/>
          </a:bodyPr>
          <a:lstStyle/>
          <a:p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used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the Schmidt telescope for search new supernovae in the Coma Cluster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Krisztián </a:t>
            </a:r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Sárneczky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regularly t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ook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a sequence of images 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of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the Coma Cluster</a:t>
            </a:r>
            <a:endParaRPr lang="hu-HU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discovered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SN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so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far</a:t>
            </a:r>
          </a:p>
          <a:p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April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26, 202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5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discovery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of SN2025ilo,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Type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Ib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suprenova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hu-HU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20.59 ± 0.12 mag in PS1-w </a:t>
            </a:r>
            <a:r>
              <a:rPr lang="hu-HU" sz="1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band</a:t>
            </a:r>
            <a:endParaRPr lang="hu-HU" sz="1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18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Spectral</a:t>
            </a:r>
            <a:r>
              <a:rPr lang="hu-HU" sz="18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18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classification</a:t>
            </a:r>
            <a:r>
              <a:rPr lang="hu-HU" sz="18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18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made</a:t>
            </a:r>
            <a:r>
              <a:rPr lang="hu-HU" sz="18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18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with</a:t>
            </a:r>
            <a:r>
              <a:rPr lang="hu-HU" sz="18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18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18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Hobby-</a:t>
            </a:r>
            <a:r>
              <a:rPr lang="hu-HU" sz="18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Eberly</a:t>
            </a:r>
            <a:r>
              <a:rPr lang="hu-HU" sz="18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Tele</a:t>
            </a:r>
            <a:r>
              <a:rPr lang="hu-HU" sz="1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scope</a:t>
            </a:r>
            <a:endParaRPr lang="en-GB" sz="18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GB" noProof="0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815291C4-CBBA-1A2A-35FC-A2BABDED9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490" y="0"/>
            <a:ext cx="3338510" cy="3156973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BCE72894-C0B3-0F35-2860-002D8C6E96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530" y="0"/>
            <a:ext cx="4509960" cy="3156973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E1D4497B-F682-8EB3-1634-E686AD119C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098" y="3657660"/>
            <a:ext cx="5158903" cy="320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2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98B843E-E6B7-72E3-8135-0FBD6DAB3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Photometric</a:t>
            </a:r>
            <a:r>
              <a:rPr lang="en-GB" noProof="0" dirty="0"/>
              <a:t> </a:t>
            </a:r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data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27CA974-E03F-8316-BF57-D87252013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679333" cy="4351338"/>
          </a:xfrm>
        </p:spPr>
        <p:txBody>
          <a:bodyPr>
            <a:normAutofit fontScale="92500"/>
          </a:bodyPr>
          <a:lstStyle/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Schmidt telescope have only one photometric filter, the Pan-STARRS w (400-800 nm)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need more bandpasses to make the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T</a:t>
            </a:r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ype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Ia SN light curve fit and measure the distance of the SN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With the RC80 robotic telescope we made multi colour photometry with 6 filters (Jo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</a:t>
            </a:r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nson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B V  SDSS g r </a:t>
            </a:r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z) for the discovered supernovae in the Coma Cluster at the last 2 years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Combine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our own photometric data with the ZTF and the ATLAS data base to achieve higher precision for the distance measurement</a:t>
            </a:r>
          </a:p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Schmidt data reach the highest single point photometric precision (long integration, wide filter transmission)</a:t>
            </a:r>
          </a:p>
          <a:p>
            <a:endParaRPr lang="en-GB" sz="18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BD4BA1A8-68B8-5B96-4893-67A9FA509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667" y="1825625"/>
            <a:ext cx="5679333" cy="42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8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3BDC274-A951-C45A-0581-2F1D5785C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SALT3 light curve fitting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2421B65-FBA0-5AE0-2F78-B3F558060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>
            <a:normAutofit/>
          </a:bodyPr>
          <a:lstStyle/>
          <a:p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For the distance measurement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we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used the </a:t>
            </a:r>
            <a:r>
              <a:rPr lang="en-GB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SNCosmo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package and the SALT3 model</a:t>
            </a:r>
          </a:p>
          <a:p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We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defined a new bandpass in the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SNCosmo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package</a:t>
            </a:r>
            <a:r>
              <a:rPr lang="en-GB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which was represented the Schmidt telescope photometric system</a:t>
            </a:r>
          </a:p>
          <a:p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Combine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PS1-w filter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transmission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atmospheric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transmission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and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STA1600LN CCD QE </a:t>
            </a:r>
            <a:r>
              <a:rPr lang="hu-HU" sz="2000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curve</a:t>
            </a:r>
            <a:endParaRPr lang="en-GB" sz="2000" noProof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CE445ED1-E97E-C8B6-09F4-742EC1FA6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56" y="3642357"/>
            <a:ext cx="6431287" cy="321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9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4A8A6B-45D9-CAFD-4850-34246DD90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SALT3 light curve fitting </a:t>
            </a:r>
            <a:endParaRPr lang="en-GB" noProof="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5C8AE20-825A-7680-F696-41A77EADF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14746" cy="4351338"/>
          </a:xfrm>
        </p:spPr>
        <p:txBody>
          <a:bodyPr/>
          <a:lstStyle/>
          <a:p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Coma Cluster 13 type Ia supernovae have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high</a:t>
            </a:r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-quality photometric data for SALT3 light curve fit from the last 15 years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 of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them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observed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by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RC80 and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Schmidt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telescope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others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observed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by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ATLAS, ZTF and YSE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survey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older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SNe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light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curves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were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used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from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the</a:t>
            </a:r>
            <a:r>
              <a:rPr lang="hu-HU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Pantheon+ </a:t>
            </a:r>
            <a:r>
              <a:rPr lang="hu-HU" sz="2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database</a:t>
            </a:r>
            <a:endParaRPr lang="hu-H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525D34BA-CC19-85DB-29AA-07895B96DC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455" y="3396807"/>
            <a:ext cx="3028545" cy="3461194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D446D0FE-5A1A-AEC4-0A0E-C4EEF4A7FE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455" y="-12903"/>
            <a:ext cx="3028545" cy="346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46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98B5D-756C-B45C-D957-2A97D1C21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4B739F7-444F-28FB-E9E1-A3E7B1159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</a:t>
            </a:r>
            <a:r>
              <a:rPr lang="hu-HU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ype</a:t>
            </a:r>
            <a:r>
              <a:rPr lang="hu-HU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Ia</a:t>
            </a:r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SN </a:t>
            </a:r>
            <a:r>
              <a:rPr lang="hu-HU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absolute</a:t>
            </a:r>
            <a:r>
              <a:rPr lang="hu-HU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noProof="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brightness</a:t>
            </a:r>
            <a:endParaRPr lang="en-GB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761E057-0DF4-A49C-4EB2-87D13482E8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9288294" cy="4351338"/>
              </a:xfrm>
            </p:spPr>
            <p:txBody>
              <a:bodyPr>
                <a:normAutofit/>
              </a:bodyPr>
              <a:lstStyle/>
              <a:p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For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Pantheon+ and SH0ES 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measurments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they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used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SNANA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package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for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SN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light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curve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fit</a:t>
                </a:r>
              </a:p>
              <a:p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There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is a constant shift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between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SNANA and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SNCosmo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B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band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magnitudes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 =&gt;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had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to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redo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Cepheid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distance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calibration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for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SNCosmo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package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42 Pantheon+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SNe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with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HST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Cepheid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distance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measurments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Measured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B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band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peak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absolute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brightness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sz="2000" i="1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 sz="2000" b="0" i="1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sz="2000" b="0" i="1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  <m:sup>
                        <m:r>
                          <a:rPr lang="hu-HU" sz="2000" b="0" i="1" smtClean="0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 −18.991 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 0.022</m:t>
                    </m:r>
                  </m:oMath>
                </a14:m>
                <a:r>
                  <a:rPr lang="nl-NL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mag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Riess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et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al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. 2022</a:t>
                </a:r>
              </a:p>
              <a:p>
                <a:pPr marL="0" indent="0">
                  <a:buNone/>
                </a:pP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  <m:sup>
                        <m:r>
                          <a:rPr lang="hu-HU" sz="2000" i="1"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−19.253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 0.02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nl-NL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mag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0.26 mag constant shift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between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SNANA and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SNCosmo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results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761E057-0DF4-A49C-4EB2-87D13482E8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9288294" cy="4351338"/>
              </a:xfrm>
              <a:blipFill>
                <a:blip r:embed="rId2"/>
                <a:stretch>
                  <a:fillRect l="-591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395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931141-5C3F-375D-E11F-1E87CB37E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Type</a:t>
            </a:r>
            <a:r>
              <a:rPr lang="hu-H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Ia</a:t>
            </a:r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SN </a:t>
            </a:r>
            <a:r>
              <a:rPr lang="hu-H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absolute</a:t>
            </a:r>
            <a:r>
              <a:rPr lang="hu-H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hu-H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brightness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1A4FE44F-87D5-616B-CD07-A6835D3743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207" y="1505135"/>
            <a:ext cx="9813586" cy="535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808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C8C9B2-0CA9-808A-65FC-990A6CE0F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Luminosity distance of the Coma Cluster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A69841F-234F-96BA-8718-0E5D22AD3D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>
                <a:normAutofit/>
              </a:bodyPr>
              <a:lstStyle/>
              <a:p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measured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weighted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mean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of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13 Coma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SNe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noProof="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distance</a:t>
                </a:r>
                <a:r>
                  <a:rPr lang="hu-HU" sz="2000" noProof="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moduli</a:t>
                </a:r>
              </a:p>
              <a:p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For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proper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error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estimation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use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individual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errorbars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and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intrinsic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scatter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of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the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dataset</a:t>
                </a: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µ=35.049±0.040</m:t>
                      </m:r>
                    </m:oMath>
                  </m:oMathPara>
                </a14:m>
                <a:endParaRPr lang="hu-HU" sz="2000" b="0" i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200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hu-HU" sz="2000" b="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hu-HU" sz="2000" b="0" i="1" smtClean="0">
                              <a:solidFill>
                                <a:schemeClr val="accent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a:rPr lang="hu-HU" sz="2000" b="0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=102.3±1.9 </m:t>
                      </m:r>
                      <m:r>
                        <m:rPr>
                          <m:sty m:val="p"/>
                        </m:rPr>
                        <a:rPr lang="hu-HU" sz="2000" b="0" i="1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Mpc</m:t>
                      </m:r>
                    </m:oMath>
                  </m:oMathPara>
                </a14:m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Compare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our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result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with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Scolnic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et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al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. 2025</a:t>
                </a:r>
              </a:p>
              <a:p>
                <a:pPr marL="0" indent="0">
                  <a:buNone/>
                </a:pP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µ=3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.0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9±0.04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µ=3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961</m:t>
                    </m:r>
                    <m:r>
                      <a:rPr lang="hu-HU" sz="2000" i="1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±0.04</m:t>
                    </m:r>
                    <m:r>
                      <a:rPr lang="hu-HU" sz="2000" b="0" i="1" smtClean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hu-HU" sz="2000" i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(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with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bias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 				         </a:t>
                </a:r>
                <a:r>
                  <a:rPr lang="hu-HU" sz="2000" dirty="0" err="1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correction</a:t>
                </a:r>
                <a:r>
                  <a:rPr lang="hu-HU" sz="2000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mbria Math" panose="02040503050406030204" pitchFamily="18" charset="0"/>
                  </a:rPr>
                  <a:t>)</a:t>
                </a:r>
                <a:endParaRPr lang="hu-HU" sz="2000" i="1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hu-HU" sz="20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A69841F-234F-96BA-8718-0E5D22AD3D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2"/>
                <a:stretch>
                  <a:fillRect l="-1044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>
            <a:extLst>
              <a:ext uri="{FF2B5EF4-FFF2-40B4-BE49-F238E27FC236}">
                <a16:creationId xmlns:a16="http://schemas.microsoft.com/office/drawing/2014/main" id="{7FE232AC-18DA-1DA6-4C07-DB5596F0D8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715294"/>
            <a:ext cx="6095999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39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é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-té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1848</TotalTime>
  <Words>831</Words>
  <Application>Microsoft Office PowerPoint</Application>
  <PresentationFormat>Szélesvásznú</PresentationFormat>
  <Paragraphs>76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Cambria Math</vt:lpstr>
      <vt:lpstr>Office Theme</vt:lpstr>
      <vt:lpstr>Type Ia Supernovae in the Coma Cluster</vt:lpstr>
      <vt:lpstr>Background of the project</vt:lpstr>
      <vt:lpstr>SN search</vt:lpstr>
      <vt:lpstr>Photometric data</vt:lpstr>
      <vt:lpstr>SALT3 light curve fitting </vt:lpstr>
      <vt:lpstr>SALT3 light curve fitting </vt:lpstr>
      <vt:lpstr>Type Ia SN absolute brightness</vt:lpstr>
      <vt:lpstr>Type Ia SN absolute brightness</vt:lpstr>
      <vt:lpstr>Luminosity distance of the Coma Cluster</vt:lpstr>
      <vt:lpstr>Redshift of the Coma Cluster</vt:lpstr>
      <vt:lpstr>Hubble Constant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Ágoston Horti-Dávid</dc:creator>
  <cp:lastModifiedBy>Ágoston Horti-Dávid</cp:lastModifiedBy>
  <cp:revision>11</cp:revision>
  <dcterms:created xsi:type="dcterms:W3CDTF">2025-03-20T19:15:33Z</dcterms:created>
  <dcterms:modified xsi:type="dcterms:W3CDTF">2026-03-16T22:59:36Z</dcterms:modified>
</cp:coreProperties>
</file>