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notesMasterIdLst>
    <p:notesMasterId r:id="rId18"/>
  </p:notesMasterIdLst>
  <p:sldIdLst>
    <p:sldId id="262" r:id="rId4"/>
    <p:sldId id="283" r:id="rId5"/>
    <p:sldId id="290" r:id="rId6"/>
    <p:sldId id="315" r:id="rId7"/>
    <p:sldId id="312" r:id="rId8"/>
    <p:sldId id="313" r:id="rId9"/>
    <p:sldId id="319" r:id="rId10"/>
    <p:sldId id="314" r:id="rId11"/>
    <p:sldId id="320" r:id="rId12"/>
    <p:sldId id="296" r:id="rId13"/>
    <p:sldId id="260" r:id="rId14"/>
    <p:sldId id="316" r:id="rId15"/>
    <p:sldId id="317" r:id="rId16"/>
    <p:sldId id="31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2CDC"/>
    <a:srgbClr val="74C4E9"/>
    <a:srgbClr val="F0F8FD"/>
    <a:srgbClr val="00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618" autoAdjust="0"/>
  </p:normalViewPr>
  <p:slideViewPr>
    <p:cSldViewPr snapToGrid="0">
      <p:cViewPr varScale="1">
        <p:scale>
          <a:sx n="64" d="100"/>
          <a:sy n="64" d="100"/>
        </p:scale>
        <p:origin x="7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5F7BA-35AA-4E69-A412-97FB8D58F9B9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6109A-10A2-4906-A422-5447707916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758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/>
              <a:t>Good morning, everyone </a:t>
            </a:r>
            <a:r>
              <a:rPr lang="hu-HU" b="0" dirty="0"/>
              <a:t>m</a:t>
            </a:r>
            <a:r>
              <a:rPr lang="en-GB" b="0" dirty="0"/>
              <a:t>y name is Dávid Koller, and I am currently a final-year astronomy master's student</a:t>
            </a:r>
            <a:r>
              <a:rPr lang="hu-HU" b="0" dirty="0"/>
              <a:t>.</a:t>
            </a:r>
            <a:r>
              <a:rPr lang="en-GB" b="0" dirty="0"/>
              <a:t> </a:t>
            </a:r>
            <a:r>
              <a:rPr lang="hu-HU" b="0" dirty="0" err="1"/>
              <a:t>My</a:t>
            </a:r>
            <a:r>
              <a:rPr lang="hu-HU" b="0" dirty="0"/>
              <a:t> </a:t>
            </a:r>
            <a:r>
              <a:rPr lang="hu-HU" b="0" dirty="0" err="1"/>
              <a:t>supervisor</a:t>
            </a:r>
            <a:r>
              <a:rPr lang="hu-HU" b="0" dirty="0"/>
              <a:t> is Sándor Frey.</a:t>
            </a:r>
          </a:p>
          <a:p>
            <a:endParaRPr lang="hu-HU" b="0" dirty="0"/>
          </a:p>
          <a:p>
            <a:r>
              <a:rPr lang="hu-HU" b="0" dirty="0"/>
              <a:t>And </a:t>
            </a:r>
            <a:r>
              <a:rPr lang="hu-HU" b="0" dirty="0" err="1"/>
              <a:t>lately</a:t>
            </a:r>
            <a:r>
              <a:rPr lang="hu-HU" b="0" dirty="0"/>
              <a:t> </a:t>
            </a:r>
            <a:r>
              <a:rPr lang="hu-HU" b="0" dirty="0" err="1"/>
              <a:t>we</a:t>
            </a:r>
            <a:r>
              <a:rPr lang="hu-HU" b="0" dirty="0"/>
              <a:t> </a:t>
            </a:r>
            <a:r>
              <a:rPr lang="hu-HU" b="0" dirty="0" err="1"/>
              <a:t>have</a:t>
            </a:r>
            <a:r>
              <a:rPr lang="hu-HU" b="0" dirty="0"/>
              <a:t> </a:t>
            </a:r>
            <a:r>
              <a:rPr lang="hu-HU" b="0" dirty="0" err="1"/>
              <a:t>been</a:t>
            </a:r>
            <a:r>
              <a:rPr lang="hu-HU" b="0" dirty="0"/>
              <a:t> </a:t>
            </a:r>
            <a:r>
              <a:rPr lang="hu-HU" b="0" dirty="0" err="1"/>
              <a:t>working</a:t>
            </a:r>
            <a:r>
              <a:rPr lang="hu-HU" b="0" dirty="0"/>
              <a:t> </a:t>
            </a:r>
            <a:r>
              <a:rPr lang="hu-HU" b="0" dirty="0" err="1"/>
              <a:t>on</a:t>
            </a:r>
            <a:r>
              <a:rPr lang="hu-HU" b="0" dirty="0"/>
              <a:t> </a:t>
            </a:r>
            <a:r>
              <a:rPr lang="hu-HU" b="0" dirty="0" err="1"/>
              <a:t>the</a:t>
            </a:r>
            <a:r>
              <a:rPr lang="hu-HU" b="0" dirty="0"/>
              <a:t> </a:t>
            </a:r>
            <a:r>
              <a:rPr lang="hu-HU" b="0" dirty="0" err="1"/>
              <a:t>analysis</a:t>
            </a:r>
            <a:r>
              <a:rPr lang="hu-HU" b="0" dirty="0"/>
              <a:t> of a </a:t>
            </a:r>
            <a:r>
              <a:rPr lang="hu-HU" b="0" dirty="0" err="1"/>
              <a:t>complex</a:t>
            </a:r>
            <a:r>
              <a:rPr lang="hu-HU" b="0" dirty="0"/>
              <a:t>…</a:t>
            </a:r>
          </a:p>
          <a:p>
            <a:endParaRPr lang="hu-HU" b="0" dirty="0"/>
          </a:p>
          <a:p>
            <a:endParaRPr lang="hu-HU" b="0" dirty="0"/>
          </a:p>
          <a:p>
            <a:endParaRPr lang="hu-HU" b="0" dirty="0"/>
          </a:p>
          <a:p>
            <a:endParaRPr lang="hu-HU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0" dirty="0"/>
              <a:t>(</a:t>
            </a:r>
            <a:r>
              <a:rPr lang="en-GB" b="0" dirty="0"/>
              <a:t>My studies are based at ELTE.</a:t>
            </a:r>
            <a:r>
              <a:rPr lang="hu-HU" b="0" dirty="0"/>
              <a:t>)</a:t>
            </a:r>
          </a:p>
          <a:p>
            <a:endParaRPr lang="en-GB" b="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D6109A-10A2-4906-A422-54477079168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6541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imag</a:t>
            </a:r>
            <a:r>
              <a:rPr lang="hu-HU" dirty="0"/>
              <a:t>e</a:t>
            </a:r>
            <a:r>
              <a:rPr lang="en-GB" dirty="0"/>
              <a:t> clearly show</a:t>
            </a:r>
            <a:r>
              <a:rPr lang="hu-HU" dirty="0"/>
              <a:t>s</a:t>
            </a:r>
            <a:r>
              <a:rPr lang="en-GB" dirty="0"/>
              <a:t> a multi-component jet and a compact bright core region.</a:t>
            </a:r>
            <a:r>
              <a:rPr lang="hu-HU" dirty="0"/>
              <a:t> Here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identified</a:t>
            </a:r>
            <a:r>
              <a:rPr lang="hu-HU" dirty="0"/>
              <a:t> </a:t>
            </a:r>
            <a:r>
              <a:rPr lang="hu-HU" dirty="0" err="1"/>
              <a:t>components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our</a:t>
            </a:r>
            <a:r>
              <a:rPr lang="hu-HU" dirty="0"/>
              <a:t> </a:t>
            </a:r>
            <a:r>
              <a:rPr lang="hu-HU" dirty="0" err="1"/>
              <a:t>previous</a:t>
            </a:r>
            <a:r>
              <a:rPr lang="hu-HU" dirty="0"/>
              <a:t> </a:t>
            </a:r>
            <a:r>
              <a:rPr lang="hu-HU" dirty="0" err="1"/>
              <a:t>article</a:t>
            </a:r>
            <a:r>
              <a:rPr lang="hu-HU" dirty="0"/>
              <a:t>.</a:t>
            </a:r>
            <a:r>
              <a:rPr lang="en-GB" dirty="0"/>
              <a:t>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high</a:t>
            </a:r>
            <a:r>
              <a:rPr lang="hu-HU" dirty="0"/>
              <a:t> </a:t>
            </a:r>
            <a:r>
              <a:rPr lang="hu-HU" dirty="0" err="1"/>
              <a:t>frequencies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en-GB" dirty="0"/>
              <a:t> outermost component is located nearly 40 mas from the core.</a:t>
            </a:r>
            <a:r>
              <a:rPr lang="hu-HU" dirty="0"/>
              <a:t> </a:t>
            </a:r>
            <a:r>
              <a:rPr lang="hu-HU" dirty="0" err="1"/>
              <a:t>Based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en-GB" dirty="0"/>
              <a:t> distance of the object, this corresponds to about 315 pc.</a:t>
            </a:r>
            <a:r>
              <a:rPr lang="hu-HU" dirty="0"/>
              <a:t> And </a:t>
            </a:r>
            <a:r>
              <a:rPr lang="hu-HU" dirty="0" err="1"/>
              <a:t>this</a:t>
            </a:r>
            <a:r>
              <a:rPr lang="hu-HU" dirty="0"/>
              <a:t> is </a:t>
            </a:r>
            <a:r>
              <a:rPr lang="hu-HU" dirty="0" err="1"/>
              <a:t>what</a:t>
            </a:r>
            <a:r>
              <a:rPr lang="hu-HU" dirty="0"/>
              <a:t> </a:t>
            </a:r>
            <a:r>
              <a:rPr lang="hu-HU" dirty="0" err="1"/>
              <a:t>we</a:t>
            </a:r>
            <a:r>
              <a:rPr lang="hu-HU" dirty="0"/>
              <a:t> </a:t>
            </a:r>
            <a:r>
              <a:rPr lang="hu-HU" dirty="0" err="1"/>
              <a:t>have</a:t>
            </a:r>
            <a:r>
              <a:rPr lang="hu-HU" dirty="0"/>
              <a:t> </a:t>
            </a:r>
            <a:r>
              <a:rPr lang="hu-HU" dirty="0" err="1"/>
              <a:t>known</a:t>
            </a:r>
            <a:r>
              <a:rPr lang="hu-HU" dirty="0"/>
              <a:t> </a:t>
            </a:r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source</a:t>
            </a:r>
            <a:r>
              <a:rPr lang="hu-HU" dirty="0"/>
              <a:t> </a:t>
            </a:r>
            <a:r>
              <a:rPr lang="hu-HU" dirty="0" err="1"/>
              <a:t>previously</a:t>
            </a:r>
            <a:r>
              <a:rPr lang="hu-HU" dirty="0"/>
              <a:t>.</a:t>
            </a:r>
          </a:p>
          <a:p>
            <a:endParaRPr lang="hu-HU" sz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</a:t>
            </a:r>
            <a:r>
              <a:rPr lang="hu-HU" sz="1200" noProof="0" dirty="0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… </a:t>
            </a:r>
            <a:r>
              <a:rPr lang="hu-HU" sz="1200" noProof="0" dirty="0" err="1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the</a:t>
            </a:r>
            <a:r>
              <a:rPr lang="hu-HU" sz="1200" noProof="0" dirty="0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recent</a:t>
            </a:r>
            <a:r>
              <a:rPr lang="hu-HU" sz="1200" noProof="0" dirty="0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high</a:t>
            </a:r>
            <a:r>
              <a:rPr lang="hu-HU" sz="1200" noProof="0" dirty="0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sensitivity</a:t>
            </a:r>
            <a:r>
              <a:rPr lang="hu-HU" sz="1200" noProof="0" dirty="0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measurements</a:t>
            </a:r>
            <a:r>
              <a:rPr lang="hu-HU" sz="1200" noProof="0" dirty="0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 show an </a:t>
            </a:r>
            <a:r>
              <a:rPr lang="en-US" sz="1200" noProof="0" dirty="0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extended </a:t>
            </a:r>
            <a:r>
              <a:rPr lang="en-US" sz="1200" noProof="0" dirty="0">
                <a:solidFill>
                  <a:srgbClr val="00B0F0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radio structure</a:t>
            </a:r>
            <a:r>
              <a:rPr lang="en-US" sz="1200" noProof="0" dirty="0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 around the </a:t>
            </a:r>
            <a:r>
              <a:rPr lang="en-US" sz="1200" noProof="0" dirty="0">
                <a:solidFill>
                  <a:schemeClr val="bg1"/>
                </a:solidFill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core</a:t>
            </a:r>
            <a:r>
              <a:rPr lang="en-US" sz="1200" noProof="0" dirty="0">
                <a:solidFill>
                  <a:schemeClr val="bg1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, reaching </a:t>
            </a:r>
            <a:r>
              <a:rPr lang="en-US" sz="1200" noProof="0" dirty="0">
                <a:solidFill>
                  <a:srgbClr val="00B0F0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up to ~400 mas </a:t>
            </a:r>
            <a:r>
              <a:rPr lang="hu-HU" sz="1200" noProof="0" dirty="0" err="1">
                <a:solidFill>
                  <a:srgbClr val="00B0F0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which</a:t>
            </a:r>
            <a:r>
              <a:rPr lang="hu-HU" sz="1200" noProof="0" dirty="0">
                <a:solidFill>
                  <a:srgbClr val="00B0F0"/>
                </a:solidFill>
                <a:effectLst/>
                <a:latin typeface="Poppins Light" panose="00000400000000000000" pitchFamily="2" charset="-18"/>
                <a:ea typeface="Aptos" panose="020B0004020202020204" pitchFamily="34" charset="0"/>
                <a:cs typeface="Poppins Light" panose="00000400000000000000" pitchFamily="2" charset="-18"/>
              </a:rPr>
              <a:t> is</a:t>
            </a:r>
            <a:r>
              <a:rPr lang="en-US" sz="1200" noProof="0" dirty="0"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en-US" sz="1200" noProof="0" dirty="0">
                <a:solidFill>
                  <a:srgbClr val="00B0F0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rarely, if ever, seen </a:t>
            </a:r>
            <a:r>
              <a:rPr lang="en-US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in a high-redshift blazar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. And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this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extended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structure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becomes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more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prominent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at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lower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frequencies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.</a:t>
            </a:r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D6109A-10A2-4906-A422-54477079168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3814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GB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clean map created at 0.4GHz is shown here</a:t>
            </a:r>
            <a:r>
              <a:rPr lang="hu-HU" dirty="0"/>
              <a:t>. The </a:t>
            </a:r>
            <a:r>
              <a:rPr lang="hu-HU" dirty="0" err="1"/>
              <a:t>previously</a:t>
            </a:r>
            <a:r>
              <a:rPr lang="hu-HU" dirty="0"/>
              <a:t> </a:t>
            </a:r>
            <a:r>
              <a:rPr lang="hu-HU" dirty="0" err="1"/>
              <a:t>known</a:t>
            </a:r>
            <a:r>
              <a:rPr lang="hu-HU" dirty="0"/>
              <a:t> </a:t>
            </a:r>
            <a:r>
              <a:rPr lang="hu-HU" dirty="0" err="1"/>
              <a:t>inner</a:t>
            </a:r>
            <a:r>
              <a:rPr lang="hu-HU" dirty="0"/>
              <a:t> 40 </a:t>
            </a:r>
            <a:r>
              <a:rPr lang="hu-HU" dirty="0" err="1"/>
              <a:t>mas</a:t>
            </a:r>
            <a:r>
              <a:rPr lang="hu-HU" dirty="0"/>
              <a:t> </a:t>
            </a:r>
            <a:r>
              <a:rPr lang="hu-HU" dirty="0" err="1"/>
              <a:t>stucture</a:t>
            </a:r>
            <a:r>
              <a:rPr lang="hu-HU" dirty="0"/>
              <a:t> is </a:t>
            </a:r>
            <a:r>
              <a:rPr lang="hu-HU" dirty="0" err="1"/>
              <a:t>unresolved</a:t>
            </a:r>
            <a:r>
              <a:rPr lang="hu-HU" dirty="0"/>
              <a:t> here.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D6109A-10A2-4906-A422-54477079168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254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Here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are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the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observations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and a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theoretical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model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for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a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precessing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jet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from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1982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assuming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0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degree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inclination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, 20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degree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opening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angle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and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high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proper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motions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.</a:t>
            </a:r>
          </a:p>
          <a:p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Based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on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the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similarity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between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them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the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structure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en-US" sz="1200" noProof="0" dirty="0">
                <a:solidFill>
                  <a:srgbClr val="00B0F0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may indicate a </a:t>
            </a:r>
            <a:r>
              <a:rPr lang="en-US" sz="1200" noProof="0" dirty="0" err="1">
                <a:solidFill>
                  <a:srgbClr val="00B0F0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precessing</a:t>
            </a:r>
            <a:r>
              <a:rPr lang="en-US" sz="1200" noProof="0" dirty="0">
                <a:solidFill>
                  <a:srgbClr val="00B0F0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jet</a:t>
            </a:r>
            <a:r>
              <a:rPr lang="hu-HU" sz="1200" noProof="0" dirty="0">
                <a:solidFill>
                  <a:srgbClr val="00B0F0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.</a:t>
            </a:r>
          </a:p>
          <a:p>
            <a:endParaRPr lang="hu-HU" sz="1200" noProof="0" dirty="0">
              <a:solidFill>
                <a:srgbClr val="00B0F0"/>
              </a:solidFill>
              <a:latin typeface="Poppins Light" panose="00000400000000000000" pitchFamily="2" charset="-18"/>
              <a:cs typeface="Poppins Light" panose="00000400000000000000" pitchFamily="2" charset="-18"/>
            </a:endParaRPr>
          </a:p>
          <a:p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I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have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been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modelling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this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precession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lately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,</a:t>
            </a:r>
            <a:r>
              <a:rPr lang="hu-HU" sz="120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to</a:t>
            </a:r>
            <a:r>
              <a:rPr lang="hu-HU" sz="120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constrain</a:t>
            </a:r>
            <a:r>
              <a:rPr lang="hu-HU" sz="120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its</a:t>
            </a:r>
            <a:r>
              <a:rPr lang="hu-HU" sz="120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geometry</a:t>
            </a:r>
            <a:r>
              <a:rPr lang="hu-HU" sz="120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.</a:t>
            </a:r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D6109A-10A2-4906-A422-54477079168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648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Nevertheless, what we </a:t>
            </a:r>
            <a:r>
              <a:rPr lang="hu-HU" dirty="0" err="1"/>
              <a:t>saw</a:t>
            </a:r>
            <a:r>
              <a:rPr lang="en-GB" dirty="0"/>
              <a:t> here indicates a ‘blind spot’ inherent in the current standard data‑processing methods.</a:t>
            </a:r>
            <a:endParaRPr lang="hu-HU" dirty="0"/>
          </a:p>
          <a:p>
            <a:endParaRPr lang="hu-HU" dirty="0"/>
          </a:p>
          <a:p>
            <a:r>
              <a:rPr lang="en-GB" dirty="0"/>
              <a:t> This figure shows the reduction of the 2010 L‑band observation using the standard procedures.</a:t>
            </a:r>
            <a:endParaRPr lang="hu-HU" dirty="0"/>
          </a:p>
          <a:p>
            <a:endParaRPr lang="hu-HU" dirty="0"/>
          </a:p>
          <a:p>
            <a:r>
              <a:rPr lang="en-GB" dirty="0"/>
              <a:t> It is evident that, compared to the structure we previously </a:t>
            </a:r>
            <a:r>
              <a:rPr lang="en-GB" dirty="0" err="1"/>
              <a:t>analyzed</a:t>
            </a:r>
            <a:r>
              <a:rPr lang="en-GB" dirty="0"/>
              <a:t>, there is no sign of any additional extended emission.</a:t>
            </a:r>
            <a:r>
              <a:rPr lang="hu-HU" dirty="0"/>
              <a:t> </a:t>
            </a:r>
            <a:r>
              <a:rPr lang="hu-HU" dirty="0" err="1"/>
              <a:t>Just</a:t>
            </a:r>
            <a:r>
              <a:rPr lang="hu-HU" dirty="0"/>
              <a:t> </a:t>
            </a:r>
            <a:r>
              <a:rPr lang="hu-HU" dirty="0" err="1"/>
              <a:t>noise</a:t>
            </a:r>
            <a:r>
              <a:rPr lang="hu-HU" dirty="0"/>
              <a:t> patches. </a:t>
            </a:r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D6109A-10A2-4906-A422-54477079168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9712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However, with our new </a:t>
            </a:r>
            <a:r>
              <a:rPr lang="hu-HU" dirty="0" err="1"/>
              <a:t>knowledge</a:t>
            </a:r>
            <a:r>
              <a:rPr lang="en-GB" dirty="0"/>
              <a:t> in hand, a mapping performed under the assumption of a 400‑mas‑scale structure reveals a very different picture. Here you can see the traces of the extended structure, which—naturally—match precisely what appears in the later, more sensitive map. </a:t>
            </a:r>
            <a:endParaRPr lang="hu-HU" dirty="0"/>
          </a:p>
          <a:p>
            <a:endParaRPr lang="hu-HU" dirty="0"/>
          </a:p>
          <a:p>
            <a:r>
              <a:rPr lang="en-GB" dirty="0"/>
              <a:t>All of this suggests that interesting features may still be hidden in the resolution gap between smaller telescope</a:t>
            </a:r>
            <a:r>
              <a:rPr lang="hu-HU" dirty="0"/>
              <a:t> </a:t>
            </a:r>
            <a:r>
              <a:rPr lang="hu-HU" dirty="0" err="1"/>
              <a:t>systems</a:t>
            </a:r>
            <a:r>
              <a:rPr lang="hu-HU" dirty="0"/>
              <a:t> (like VLA)</a:t>
            </a:r>
            <a:r>
              <a:rPr lang="en-GB" dirty="0"/>
              <a:t> and large interferometers</a:t>
            </a:r>
            <a:r>
              <a:rPr lang="hu-HU" dirty="0"/>
              <a:t> (like EVN and VLBA)</a:t>
            </a:r>
            <a:r>
              <a:rPr lang="en-GB" dirty="0"/>
              <a:t>. Therefore, when processing VLBI data, it may be worthwhile to examine the available field of view beyond the narrow 50–100 mas scales.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D6109A-10A2-4906-A422-54477079168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715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First</a:t>
            </a:r>
            <a:r>
              <a:rPr lang="hu-HU" dirty="0" err="1"/>
              <a:t>ly</a:t>
            </a:r>
            <a:r>
              <a:rPr lang="en-GB" dirty="0"/>
              <a:t>, let's look at what </a:t>
            </a:r>
            <a:r>
              <a:rPr lang="hu-HU" dirty="0" err="1"/>
              <a:t>blazars</a:t>
            </a:r>
            <a:r>
              <a:rPr lang="en-GB" dirty="0"/>
              <a:t> are.</a:t>
            </a:r>
          </a:p>
          <a:p>
            <a:endParaRPr lang="hu-HU" dirty="0"/>
          </a:p>
          <a:p>
            <a:r>
              <a:rPr lang="en-GB" dirty="0"/>
              <a:t>This figure</a:t>
            </a:r>
            <a:r>
              <a:rPr lang="hu-HU" dirty="0"/>
              <a:t> is </a:t>
            </a:r>
            <a:r>
              <a:rPr lang="hu-HU" dirty="0" err="1"/>
              <a:t>my</a:t>
            </a:r>
            <a:r>
              <a:rPr lang="hu-HU" dirty="0"/>
              <a:t> </a:t>
            </a:r>
            <a:r>
              <a:rPr lang="hu-HU" dirty="0" err="1"/>
              <a:t>favorite</a:t>
            </a:r>
            <a:r>
              <a:rPr lang="hu-HU" dirty="0"/>
              <a:t> </a:t>
            </a:r>
            <a:r>
              <a:rPr lang="hu-HU" dirty="0" err="1"/>
              <a:t>obviously</a:t>
            </a:r>
            <a:r>
              <a:rPr lang="hu-HU" dirty="0"/>
              <a:t>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unrealistic</a:t>
            </a:r>
            <a:r>
              <a:rPr lang="hu-HU" dirty="0"/>
              <a:t> </a:t>
            </a:r>
            <a:r>
              <a:rPr lang="hu-HU" dirty="0" err="1"/>
              <a:t>illustration</a:t>
            </a:r>
            <a:r>
              <a:rPr lang="hu-HU" dirty="0"/>
              <a:t> of </a:t>
            </a:r>
            <a:r>
              <a:rPr lang="hu-HU" dirty="0" err="1"/>
              <a:t>blazars</a:t>
            </a:r>
            <a:r>
              <a:rPr lang="en-GB" dirty="0"/>
              <a:t>, </a:t>
            </a:r>
            <a:r>
              <a:rPr lang="hu-HU" dirty="0" err="1"/>
              <a:t>which</a:t>
            </a:r>
            <a:r>
              <a:rPr lang="hu-HU" dirty="0"/>
              <a:t> </a:t>
            </a:r>
            <a:r>
              <a:rPr lang="hu-HU" dirty="0" err="1"/>
              <a:t>clearly</a:t>
            </a:r>
            <a:r>
              <a:rPr lang="hu-HU" dirty="0"/>
              <a:t> shows </a:t>
            </a:r>
            <a:r>
              <a:rPr lang="hu-HU" dirty="0" err="1"/>
              <a:t>us</a:t>
            </a:r>
            <a:r>
              <a:rPr lang="en-GB" dirty="0"/>
              <a:t> that we consider quasars to be blazars if we can see them from an angle of less than 10 degrees. </a:t>
            </a:r>
          </a:p>
          <a:p>
            <a:endParaRPr lang="hu-HU" dirty="0"/>
          </a:p>
          <a:p>
            <a:r>
              <a:rPr lang="en-GB" dirty="0"/>
              <a:t>In addition, blazars are also characterised by superluminal motion and high brightness temperature.</a:t>
            </a:r>
            <a:endParaRPr lang="hu-HU" dirty="0"/>
          </a:p>
          <a:p>
            <a:endParaRPr lang="en-GB" dirty="0"/>
          </a:p>
          <a:p>
            <a:r>
              <a:rPr lang="en-GB" dirty="0"/>
              <a:t>They are categorized into two main types: BL Lac objects and flat-spectrum radio quasars (FSRQs). FSRQs exhibit strong and broad optical emission lines, whereas BL Lac objects have weak optical lines.</a:t>
            </a:r>
          </a:p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D6109A-10A2-4906-A422-54477079168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2470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/>
              <a:t>Th</a:t>
            </a:r>
            <a:r>
              <a:rPr lang="hu-HU" b="0" dirty="0"/>
              <a:t>e two main instruments that i worked with during my research are the EVN and VLBA</a:t>
            </a:r>
            <a:r>
              <a:rPr lang="en-GB" b="0" dirty="0"/>
              <a:t>. </a:t>
            </a:r>
            <a:endParaRPr lang="hu-HU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/>
              <a:t>The EVN network is spread over several continents</a:t>
            </a:r>
            <a:r>
              <a:rPr lang="hu-HU" b="0" dirty="0"/>
              <a:t>. </a:t>
            </a:r>
            <a:r>
              <a:rPr lang="hu-HU" b="0" dirty="0" err="1"/>
              <a:t>From</a:t>
            </a:r>
            <a:r>
              <a:rPr lang="hu-HU" b="0" dirty="0"/>
              <a:t> here </a:t>
            </a:r>
            <a:r>
              <a:rPr lang="en-GB" b="0" dirty="0"/>
              <a:t>I used observations</a:t>
            </a:r>
            <a:r>
              <a:rPr lang="hu-HU" b="0" dirty="0"/>
              <a:t> </a:t>
            </a:r>
            <a:r>
              <a:rPr lang="en-GB" b="0" dirty="0"/>
              <a:t>at the 1.7 GHz and 5 GHz frequency. Since J14 blazar was previously used as a phase reference calibration source in another measurement.</a:t>
            </a:r>
            <a:r>
              <a:rPr lang="hu-HU" b="0" dirty="0"/>
              <a:t>  </a:t>
            </a:r>
            <a:br>
              <a:rPr lang="hu-HU" b="0" dirty="0"/>
            </a:br>
            <a:endParaRPr lang="en-GB" dirty="0"/>
          </a:p>
          <a:p>
            <a:r>
              <a:rPr lang="en-GB" b="0" dirty="0"/>
              <a:t>The VLBA network is a system of</a:t>
            </a:r>
            <a:r>
              <a:rPr lang="hu-HU" b="0" dirty="0"/>
              <a:t> </a:t>
            </a:r>
            <a:r>
              <a:rPr lang="hu-HU" b="0" dirty="0" err="1"/>
              <a:t>ten</a:t>
            </a:r>
            <a:r>
              <a:rPr lang="en-GB" b="0" dirty="0"/>
              <a:t> </a:t>
            </a:r>
            <a:r>
              <a:rPr lang="hu-HU" b="0" dirty="0" err="1"/>
              <a:t>identical</a:t>
            </a:r>
            <a:r>
              <a:rPr lang="en-GB" b="0" dirty="0"/>
              <a:t> telescopes.</a:t>
            </a:r>
            <a:r>
              <a:rPr lang="hu-HU" b="0" dirty="0"/>
              <a:t> </a:t>
            </a:r>
            <a:r>
              <a:rPr lang="en-GB" b="0" dirty="0"/>
              <a:t>Some of the</a:t>
            </a:r>
            <a:r>
              <a:rPr lang="hu-HU" b="0" dirty="0"/>
              <a:t> VLBA</a:t>
            </a:r>
            <a:r>
              <a:rPr lang="en-GB" b="0" dirty="0"/>
              <a:t> data are uploaded to the </a:t>
            </a:r>
            <a:r>
              <a:rPr lang="en-GB" b="0" dirty="0" err="1"/>
              <a:t>astrogeo</a:t>
            </a:r>
            <a:r>
              <a:rPr lang="en-GB" b="0" dirty="0"/>
              <a:t> website, which is the source for the rest of the processed data</a:t>
            </a:r>
            <a:r>
              <a:rPr lang="hu-HU" b="0" dirty="0"/>
              <a:t> </a:t>
            </a:r>
            <a:r>
              <a:rPr lang="hu-HU" b="0" dirty="0" err="1"/>
              <a:t>except</a:t>
            </a:r>
            <a:r>
              <a:rPr lang="hu-HU" b="0" dirty="0"/>
              <a:t> </a:t>
            </a:r>
            <a:r>
              <a:rPr lang="hu-HU" b="0" dirty="0" err="1"/>
              <a:t>the</a:t>
            </a:r>
            <a:r>
              <a:rPr lang="hu-HU" b="0" dirty="0"/>
              <a:t> </a:t>
            </a:r>
            <a:r>
              <a:rPr lang="hu-HU" b="0" dirty="0" err="1"/>
              <a:t>measurements</a:t>
            </a:r>
            <a:r>
              <a:rPr lang="hu-HU" b="0" dirty="0"/>
              <a:t> </a:t>
            </a:r>
            <a:r>
              <a:rPr lang="hu-HU" b="0" dirty="0" err="1"/>
              <a:t>from</a:t>
            </a:r>
            <a:r>
              <a:rPr lang="hu-HU" b="0" dirty="0"/>
              <a:t> 2024</a:t>
            </a:r>
            <a:r>
              <a:rPr lang="en-GB" b="0" dirty="0"/>
              <a:t>.</a:t>
            </a:r>
            <a:r>
              <a:rPr lang="hu-HU" b="0" dirty="0"/>
              <a:t> These</a:t>
            </a:r>
            <a:r>
              <a:rPr lang="en-GB" b="0" dirty="0"/>
              <a:t> more recent observations</a:t>
            </a:r>
            <a:r>
              <a:rPr lang="hu-HU" b="0" dirty="0"/>
              <a:t>, which I have been working on since this october, were part of Cristiana Spingola’s project. </a:t>
            </a:r>
            <a:endParaRPr lang="en-GB" b="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D6109A-10A2-4906-A422-54477079168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476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creating the clean maps, I </a:t>
            </a:r>
            <a:r>
              <a:rPr lang="en-GB" dirty="0" err="1"/>
              <a:t>modeled</a:t>
            </a:r>
            <a:r>
              <a:rPr lang="en-GB" dirty="0"/>
              <a:t> the brightness distribution; the investigated frequency bands are visible on the slide. </a:t>
            </a:r>
            <a:endParaRPr lang="hu-HU" dirty="0"/>
          </a:p>
          <a:p>
            <a:endParaRPr lang="hu-HU" dirty="0"/>
          </a:p>
          <a:p>
            <a:r>
              <a:rPr lang="en-GB" dirty="0"/>
              <a:t>During the </a:t>
            </a:r>
            <a:r>
              <a:rPr lang="en-GB" dirty="0" err="1"/>
              <a:t>modeling</a:t>
            </a:r>
            <a:r>
              <a:rPr lang="en-GB" dirty="0"/>
              <a:t>, I fitted circular Gaussian components to the visibility data. </a:t>
            </a:r>
          </a:p>
          <a:p>
            <a:endParaRPr lang="en-GB" dirty="0"/>
          </a:p>
          <a:p>
            <a:r>
              <a:rPr lang="en-GB" dirty="0"/>
              <a:t>Based on this, the core-jet distances and position angles could be determined.</a:t>
            </a:r>
          </a:p>
          <a:p>
            <a:endParaRPr lang="en-GB" dirty="0"/>
          </a:p>
          <a:p>
            <a:r>
              <a:rPr lang="en-GB" dirty="0"/>
              <a:t>So this is the core jet distance, and this is the position angle measured from north to east.</a:t>
            </a:r>
          </a:p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D6109A-10A2-4906-A422-54477079168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989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err="1"/>
              <a:t>Now</a:t>
            </a:r>
            <a:r>
              <a:rPr lang="hu-HU" dirty="0"/>
              <a:t> </a:t>
            </a:r>
            <a:r>
              <a:rPr lang="hu-HU" dirty="0" err="1"/>
              <a:t>lets</a:t>
            </a:r>
            <a:r>
              <a:rPr lang="hu-HU" dirty="0"/>
              <a:t> </a:t>
            </a:r>
            <a:r>
              <a:rPr lang="hu-HU" dirty="0" err="1"/>
              <a:t>look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what</a:t>
            </a:r>
            <a:r>
              <a:rPr lang="hu-HU" dirty="0"/>
              <a:t> </a:t>
            </a:r>
            <a:r>
              <a:rPr lang="hu-HU" dirty="0" err="1"/>
              <a:t>we</a:t>
            </a:r>
            <a:r>
              <a:rPr lang="hu-HU" dirty="0"/>
              <a:t> </a:t>
            </a:r>
            <a:r>
              <a:rPr lang="hu-HU" dirty="0" err="1"/>
              <a:t>have</a:t>
            </a:r>
            <a:r>
              <a:rPr lang="hu-HU" dirty="0"/>
              <a:t> </a:t>
            </a:r>
            <a:r>
              <a:rPr lang="hu-HU" dirty="0" err="1"/>
              <a:t>found</a:t>
            </a:r>
            <a:r>
              <a:rPr lang="hu-HU" dirty="0"/>
              <a:t> </a:t>
            </a:r>
            <a:r>
              <a:rPr lang="hu-HU" dirty="0" err="1"/>
              <a:t>previously</a:t>
            </a:r>
            <a:r>
              <a:rPr lang="hu-HU" dirty="0"/>
              <a:t>.</a:t>
            </a:r>
          </a:p>
          <a:p>
            <a:r>
              <a:rPr lang="hu-HU" dirty="0" err="1"/>
              <a:t>At</a:t>
            </a:r>
            <a:r>
              <a:rPr lang="hu-HU" dirty="0"/>
              <a:t> 2.3 </a:t>
            </a:r>
            <a:r>
              <a:rPr lang="hu-HU" dirty="0" err="1"/>
              <a:t>GHz</a:t>
            </a:r>
            <a:r>
              <a:rPr lang="hu-HU" dirty="0"/>
              <a:t> f</a:t>
            </a:r>
            <a:r>
              <a:rPr lang="en-GB" dirty="0"/>
              <a:t>or the j1 and j2 components, no proper motion </a:t>
            </a:r>
            <a:r>
              <a:rPr lang="hu-HU" dirty="0" err="1"/>
              <a:t>was</a:t>
            </a:r>
            <a:r>
              <a:rPr lang="en-GB" dirty="0"/>
              <a:t> detected. For the j3 component, however, proper motion was observed, but it c</a:t>
            </a:r>
            <a:r>
              <a:rPr lang="hu-HU" dirty="0"/>
              <a:t>an</a:t>
            </a:r>
            <a:r>
              <a:rPr lang="en-GB" dirty="0"/>
              <a:t> be fitted with smaller error at 8 GHz, thus making it the most reliable.</a:t>
            </a:r>
          </a:p>
          <a:p>
            <a:endParaRPr lang="en-GB" dirty="0"/>
          </a:p>
          <a:p>
            <a:r>
              <a:rPr lang="hu-HU" dirty="0" err="1"/>
              <a:t>Additionally</a:t>
            </a:r>
            <a:r>
              <a:rPr lang="hu-HU" dirty="0"/>
              <a:t>, </a:t>
            </a:r>
            <a:r>
              <a:rPr lang="hu-HU" dirty="0" err="1"/>
              <a:t>we</a:t>
            </a:r>
            <a:r>
              <a:rPr lang="hu-HU" dirty="0"/>
              <a:t> </a:t>
            </a:r>
            <a:r>
              <a:rPr lang="hu-HU" dirty="0" err="1"/>
              <a:t>found</a:t>
            </a:r>
            <a:r>
              <a:rPr lang="en-GB" dirty="0"/>
              <a:t>, a bending of nearly 60 degrees in the jet.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explain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bending</a:t>
            </a:r>
            <a:r>
              <a:rPr lang="en-GB" dirty="0"/>
              <a:t> we assumed</a:t>
            </a:r>
            <a:r>
              <a:rPr lang="hu-HU" dirty="0"/>
              <a:t> </a:t>
            </a:r>
            <a:r>
              <a:rPr lang="hu-HU" dirty="0" err="1"/>
              <a:t>that</a:t>
            </a:r>
            <a:r>
              <a:rPr lang="hu-HU" dirty="0"/>
              <a:t>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could</a:t>
            </a:r>
            <a:r>
              <a:rPr lang="hu-HU" dirty="0"/>
              <a:t> be </a:t>
            </a:r>
            <a:r>
              <a:rPr lang="en-GB" dirty="0"/>
              <a:t>due to the interaction of the jet with interstellar gas or a change in the spin axis of the black hole.</a:t>
            </a:r>
          </a:p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D6109A-10A2-4906-A422-54477079168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28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B</a:t>
            </a:r>
            <a:r>
              <a:rPr lang="en-GB" dirty="0" err="1"/>
              <a:t>ased</a:t>
            </a:r>
            <a:r>
              <a:rPr lang="en-GB" dirty="0"/>
              <a:t> on the 8 GHz frequency data, three apparent proper motion could already be detected. These are shown on the slide converted to speed-of-light values.  </a:t>
            </a:r>
            <a:r>
              <a:rPr lang="hu-HU" dirty="0"/>
              <a:t>A </a:t>
            </a:r>
            <a:r>
              <a:rPr lang="en-GB" dirty="0"/>
              <a:t>study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2025</a:t>
            </a:r>
            <a:r>
              <a:rPr lang="en-GB" dirty="0"/>
              <a:t> suggests that the proper motions of jet components in sources with similar redshifts </a:t>
            </a:r>
            <a:r>
              <a:rPr lang="en-GB" dirty="0" err="1"/>
              <a:t>tipically</a:t>
            </a:r>
            <a:r>
              <a:rPr lang="en-GB" dirty="0"/>
              <a:t> range between 0.2c and 10c.</a:t>
            </a:r>
            <a:r>
              <a:rPr lang="hu-HU" dirty="0"/>
              <a:t> </a:t>
            </a:r>
            <a:r>
              <a:rPr lang="hu-HU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Furthermore</a:t>
            </a:r>
            <a:r>
              <a:rPr lang="hu-HU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u-HU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significant</a:t>
            </a:r>
            <a:r>
              <a:rPr lang="hu-HU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jet </a:t>
            </a:r>
            <a:r>
              <a:rPr lang="hu-HU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bendings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not uncommon at z ≥ 3. In </a:t>
            </a:r>
            <a:r>
              <a:rPr lang="hu-HU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hu-HU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u-HU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same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study </a:t>
            </a:r>
            <a:r>
              <a:rPr lang="hu-HU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large sample, a significant</a:t>
            </a:r>
            <a:r>
              <a:rPr lang="hu-HU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fraction (6%) of the jets was found to have bending with more than 90◦</a:t>
            </a:r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D6109A-10A2-4906-A422-54477079168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368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6C51A-8A6E-C62B-5FF6-23B4E93FE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B119F7C3-5FAA-9A47-2B39-209B1D6733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0828B344-BF47-4492-AA1D-2CE469C2B0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Among the three available epochs, only in one case was the core size larger than the minimum resolvable size of the interferometer. So I only provided lower and upper limits for the derived parameters.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859CB19-6AB3-584F-0BC4-B1617615D1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D6109A-10A2-4906-A422-54477079168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2619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recently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a </a:t>
            </a:r>
            <a:r>
              <a:rPr lang="hu-HU" dirty="0" err="1"/>
              <a:t>new</a:t>
            </a:r>
            <a:r>
              <a:rPr lang="hu-HU" dirty="0"/>
              <a:t> </a:t>
            </a:r>
            <a:r>
              <a:rPr lang="hu-HU" dirty="0" err="1"/>
              <a:t>epoch</a:t>
            </a:r>
            <a:r>
              <a:rPr lang="hu-HU" dirty="0"/>
              <a:t> i </a:t>
            </a:r>
            <a:r>
              <a:rPr lang="hu-HU" dirty="0" err="1"/>
              <a:t>was</a:t>
            </a:r>
            <a:r>
              <a:rPr lang="hu-HU" dirty="0"/>
              <a:t> </a:t>
            </a:r>
            <a:r>
              <a:rPr lang="hu-HU" dirty="0" err="1"/>
              <a:t>able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refine</a:t>
            </a:r>
            <a:r>
              <a:rPr lang="hu-HU" dirty="0"/>
              <a:t> </a:t>
            </a:r>
            <a:r>
              <a:rPr lang="hu-HU" dirty="0" err="1"/>
              <a:t>these</a:t>
            </a:r>
            <a:r>
              <a:rPr lang="hu-HU" dirty="0"/>
              <a:t> </a:t>
            </a:r>
            <a:r>
              <a:rPr lang="hu-HU" dirty="0" err="1"/>
              <a:t>results</a:t>
            </a:r>
            <a:r>
              <a:rPr lang="hu-HU" dirty="0"/>
              <a:t>. The </a:t>
            </a:r>
            <a:r>
              <a:rPr lang="hu-HU" dirty="0" err="1"/>
              <a:t>new</a:t>
            </a:r>
            <a:r>
              <a:rPr lang="hu-HU" dirty="0"/>
              <a:t> </a:t>
            </a:r>
            <a:r>
              <a:rPr lang="hu-HU" dirty="0" err="1"/>
              <a:t>proper</a:t>
            </a:r>
            <a:r>
              <a:rPr lang="hu-HU" dirty="0"/>
              <a:t> </a:t>
            </a:r>
            <a:r>
              <a:rPr lang="hu-HU" dirty="0" err="1"/>
              <a:t>motions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en-GB" dirty="0"/>
              <a:t> shown on the slide converted to speed-of-light values.</a:t>
            </a:r>
            <a:r>
              <a:rPr lang="hu-HU" dirty="0"/>
              <a:t> </a:t>
            </a:r>
            <a:r>
              <a:rPr lang="en-GB" dirty="0"/>
              <a:t>J3 component is among the fastest-moving</a:t>
            </a:r>
            <a:r>
              <a:rPr lang="hu-HU" dirty="0"/>
              <a:t>….</a:t>
            </a:r>
          </a:p>
          <a:p>
            <a:endParaRPr lang="hu-HU" dirty="0"/>
          </a:p>
          <a:p>
            <a:r>
              <a:rPr lang="en-GB" dirty="0"/>
              <a:t>For further calculations, I used the J5 component as the basis. Because it is the closest to the unresolved inner jet region, (to the core)</a:t>
            </a:r>
            <a:r>
              <a:rPr lang="hu-HU" dirty="0"/>
              <a:t>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D6109A-10A2-4906-A422-54477079168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375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58966-2150-958B-42B9-86A230A0B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2C1C5842-B46D-F0AE-D726-24FDB4F241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770507B1-4D79-0693-3AEB-5B43841EBC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/>
              <a:t>Based on this,</a:t>
            </a:r>
            <a:r>
              <a:rPr lang="hu-HU" b="0" dirty="0"/>
              <a:t> </a:t>
            </a:r>
            <a:r>
              <a:rPr lang="hu-HU" b="0" dirty="0" err="1"/>
              <a:t>the</a:t>
            </a:r>
            <a:r>
              <a:rPr lang="hu-HU" b="0" dirty="0"/>
              <a:t> </a:t>
            </a:r>
            <a:r>
              <a:rPr lang="hu-HU" b="0" dirty="0" err="1"/>
              <a:t>median</a:t>
            </a:r>
            <a:r>
              <a:rPr lang="hu-HU" b="0" dirty="0"/>
              <a:t> </a:t>
            </a:r>
            <a:r>
              <a:rPr lang="hu-HU" b="0" dirty="0" err="1"/>
              <a:t>values</a:t>
            </a:r>
            <a:r>
              <a:rPr lang="hu-HU" b="0" dirty="0"/>
              <a:t> of </a:t>
            </a:r>
            <a:r>
              <a:rPr lang="hu-HU" b="0" dirty="0" err="1"/>
              <a:t>the</a:t>
            </a:r>
            <a:r>
              <a:rPr lang="hu-HU" b="0" dirty="0"/>
              <a:t> </a:t>
            </a:r>
            <a:r>
              <a:rPr lang="en-GB" b="0" dirty="0"/>
              <a:t>doppler</a:t>
            </a:r>
            <a:r>
              <a:rPr lang="hu-HU" b="0" dirty="0"/>
              <a:t> </a:t>
            </a:r>
            <a:r>
              <a:rPr lang="hu-HU" b="0" dirty="0" err="1"/>
              <a:t>factor</a:t>
            </a:r>
            <a:r>
              <a:rPr lang="hu-HU" b="0" dirty="0"/>
              <a:t>, </a:t>
            </a:r>
            <a:r>
              <a:rPr lang="en-GB" b="0" dirty="0"/>
              <a:t>Lorentz factor</a:t>
            </a:r>
            <a:r>
              <a:rPr lang="hu-HU" b="0" dirty="0"/>
              <a:t> and </a:t>
            </a:r>
            <a:r>
              <a:rPr lang="hu-HU" b="0" dirty="0" err="1"/>
              <a:t>inclination</a:t>
            </a:r>
            <a:r>
              <a:rPr lang="en-GB" b="0" dirty="0"/>
              <a:t> </a:t>
            </a:r>
            <a:r>
              <a:rPr lang="hu-HU" b="0" dirty="0" err="1"/>
              <a:t>are</a:t>
            </a:r>
            <a:r>
              <a:rPr lang="hu-HU" b="0" dirty="0"/>
              <a:t> </a:t>
            </a:r>
            <a:r>
              <a:rPr lang="hu-HU" b="0" dirty="0" err="1"/>
              <a:t>around</a:t>
            </a:r>
            <a:r>
              <a:rPr lang="hu-HU" b="0" dirty="0"/>
              <a:t> 25, 12, 0.5 </a:t>
            </a:r>
            <a:r>
              <a:rPr lang="hu-HU" b="0" dirty="0" err="1"/>
              <a:t>degree</a:t>
            </a:r>
            <a:r>
              <a:rPr lang="hu-HU" b="0" dirty="0"/>
              <a:t> </a:t>
            </a:r>
            <a:r>
              <a:rPr lang="hu-HU" b="0" dirty="0" err="1"/>
              <a:t>respectively</a:t>
            </a:r>
            <a:r>
              <a:rPr lang="hu-HU" b="0" dirty="0"/>
              <a:t>. </a:t>
            </a:r>
            <a:r>
              <a:rPr lang="en-US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The new findings, based on three decades of observations, are consistent with our previous constraints on the physical parameters of the jet, derived from the first ~25 years of VLBI data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.</a:t>
            </a:r>
            <a:r>
              <a:rPr lang="hu-HU" dirty="0"/>
              <a:t> </a:t>
            </a:r>
            <a:endParaRPr lang="hu-HU" b="0" dirty="0"/>
          </a:p>
          <a:p>
            <a:endParaRPr lang="hu-HU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Th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ese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values</a:t>
            </a:r>
            <a:r>
              <a:rPr lang="en-US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suggest that there is no fundamental difference between jet physics at low and high redshifts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,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since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the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Lorentz </a:t>
            </a:r>
            <a:r>
              <a:rPr lang="hu-HU" sz="1200" noProof="0" dirty="0" err="1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factor</a:t>
            </a:r>
            <a: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is </a:t>
            </a:r>
            <a:r>
              <a:rPr lang="en-US" sz="1200" noProof="0" dirty="0">
                <a:solidFill>
                  <a:srgbClr val="00B0F0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consistent with typical values found in low-redshift blazars</a:t>
            </a:r>
            <a:r>
              <a:rPr lang="en-US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  <a:t> </a:t>
            </a:r>
            <a:b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</a:br>
            <a:br>
              <a:rPr lang="hu-HU" sz="1200" noProof="0" dirty="0">
                <a:solidFill>
                  <a:schemeClr val="bg1"/>
                </a:solidFill>
                <a:latin typeface="Poppins Light" panose="00000400000000000000" pitchFamily="2" charset="-18"/>
                <a:cs typeface="Poppins Light" panose="00000400000000000000" pitchFamily="2" charset="-18"/>
              </a:rPr>
            </a:br>
            <a:endParaRPr lang="en-GB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9FA4418C-7320-33A4-0828-7DD0DC2D0A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D6109A-10A2-4906-A422-54477079168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6455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06D1C5F-60A1-4D0C-E415-2C8CE57EB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C32E9DB6-4722-55E8-CFA1-F6A07E453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GB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6448CAD-7424-1A08-9CCC-4B1BC23AF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AC265DD-17A8-804F-20FC-B44A9559E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3D0F7DB-77E2-5F35-EB2E-482965CF1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94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C79433-10CF-19CA-4B27-1DF7F2B0B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F45FA627-7643-9268-4EB5-2B9FBE6F14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704C348-925C-C52C-C035-D50562449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04A43AC-257C-B518-073D-AEDE4A6B2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FA652ED-2BC2-D05A-5BDB-68F472596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610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CBE48C0B-BD76-A9BF-0541-7FA2135D95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20619884-B704-D023-5533-D6EF5C100B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A7906B-D2AB-63F3-9ABB-A1F03B7C0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34A2134-123B-674A-3FF4-877D8B967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2D0E10A-AAD5-978B-335E-39D835F0B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0934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06D1C5F-60A1-4D0C-E415-2C8CE57EB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C32E9DB6-4722-55E8-CFA1-F6A07E453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GB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6448CAD-7424-1A08-9CCC-4B1BC23AF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AC265DD-17A8-804F-20FC-B44A9559E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3D0F7DB-77E2-5F35-EB2E-482965CF1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686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4316A3F-8BA9-98A4-EF3E-5DB1B80D8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365125"/>
            <a:ext cx="11269133" cy="1325563"/>
          </a:xfrm>
          <a:solidFill>
            <a:schemeClr val="tx1">
              <a:lumMod val="95000"/>
              <a:lumOff val="5000"/>
              <a:alpha val="75000"/>
            </a:schemeClr>
          </a:solidFill>
        </p:spPr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CF2B980-57AD-F829-8640-2972F6F99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067" y="1825625"/>
            <a:ext cx="11269133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E8218FB-3FC9-D136-7F9D-64417F63B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C7CE05C-4B47-F909-1876-0EE2FB7F8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717D8AC-50A2-24EC-F479-AEB4F5548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977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801E0D9-918E-A7D0-CF9F-7A45644F0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C8ABF74-8A60-64F9-DF9A-F4BAF8E94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571D0E8-90AC-19CB-7F3F-34C4257F8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D5D20EA-A558-2187-8DDD-5144A1135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950340F-342C-5753-BBF0-D70B783FD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16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3DCBA6-C9A5-C4E7-A331-0FEB476E3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4C423D8-48FF-E663-AEDF-EDAB75C449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516CF6AE-FAE5-76C7-23F9-E1C5D2F663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EA7E4A09-A71B-5DD8-3090-EE1C9DF9A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7EEB166-8062-8A0F-BDF0-8E3B4EEDE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067246F1-3557-A1FE-3995-D6A594CC6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085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:a16="http://schemas.microsoft.com/office/drawing/2014/main" id="{ACD64D2A-E5FE-18C8-4340-F105E398C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726B60DF-FC52-070A-6A79-1FA0CA371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CADE4693-D254-1370-BB2B-9D1857C049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23D6EA56-1B05-0D1F-E0A0-0DFF464F6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BCC78422-6416-F307-0396-BA5EB3490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158BA078-0F2A-A8F3-2B21-62BE310BB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00F8D985-9978-C757-83E7-D81881B37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ím 1">
            <a:extLst>
              <a:ext uri="{FF2B5EF4-FFF2-40B4-BE49-F238E27FC236}">
                <a16:creationId xmlns:a16="http://schemas.microsoft.com/office/drawing/2014/main" id="{79A45183-C985-A672-622E-08117D68F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365125"/>
            <a:ext cx="11269133" cy="1325563"/>
          </a:xfrm>
          <a:solidFill>
            <a:schemeClr val="tx1">
              <a:lumMod val="95000"/>
              <a:lumOff val="5000"/>
              <a:alpha val="75000"/>
            </a:schemeClr>
          </a:solidFill>
        </p:spPr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701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CCE23AE-D0DD-B597-CE7F-A9DDC8EF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7950511-483B-9C71-9008-6BC585ED2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6CB61FCF-204C-9FF6-09A2-1EBED49D8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3DEF357B-3CC7-3899-3CB5-CB28FE0BF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622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C28FCAB9-F783-D941-56FB-68952BB50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1C49FD3B-93A6-9B1B-C7A9-03990F6F0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1B5AF1F-B216-F7C6-187F-FE36E0125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2185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82C65AA-130F-8053-DFC5-C3FF4EE0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0E149E0-8A21-C519-8083-CD8A5B643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A58C240-F29D-A91B-BEC6-927F56ABA4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2FF49501-E0FC-6AFD-1044-F439FEB35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497958E9-EA98-DA96-052D-11CDE8644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DA160B9-7B36-AF28-09B3-F7470E60C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481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4316A3F-8BA9-98A4-EF3E-5DB1B80D8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365125"/>
            <a:ext cx="11269133" cy="1325563"/>
          </a:xfrm>
          <a:solidFill>
            <a:schemeClr val="tx1">
              <a:lumMod val="95000"/>
              <a:lumOff val="5000"/>
              <a:alpha val="75000"/>
            </a:schemeClr>
          </a:solidFill>
        </p:spPr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CF2B980-57AD-F829-8640-2972F6F99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E8218FB-3FC9-D136-7F9D-64417F63B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C7CE05C-4B47-F909-1876-0EE2FB7F8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717D8AC-50A2-24EC-F479-AEB4F5548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7915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93740C0-16E8-F258-4B93-81541D9F0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0A77DB6B-38F9-4B1D-F084-92658C196F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457D44C-02AC-B7B9-A353-1B6BC8B91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8AA392C-63F6-E6E1-9198-E911B5042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401BFF6-D7B5-90DC-1B00-3B8BF531D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3B4D3ED8-5528-3782-8725-7D82A471F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8819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C79433-10CF-19CA-4B27-1DF7F2B0B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F45FA627-7643-9268-4EB5-2B9FBE6F14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704C348-925C-C52C-C035-D50562449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04A43AC-257C-B518-073D-AEDE4A6B2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FA652ED-2BC2-D05A-5BDB-68F472596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101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CBE48C0B-BD76-A9BF-0541-7FA2135D95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20619884-B704-D023-5533-D6EF5C100B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CA7906B-D2AB-63F3-9ABB-A1F03B7C0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34A2134-123B-674A-3FF4-877D8B967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2D0E10A-AAD5-978B-335E-39D835F0B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9278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02112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208131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68482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33636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95082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90563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0683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801E0D9-918E-A7D0-CF9F-7A45644F0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C8ABF74-8A60-64F9-DF9A-F4BAF8E94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571D0E8-90AC-19CB-7F3F-34C4257F8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D5D20EA-A558-2187-8DDD-5144A1135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950340F-342C-5753-BBF0-D70B783FD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6367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04272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67530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04734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108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3DCBA6-C9A5-C4E7-A331-0FEB476E3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4C423D8-48FF-E663-AEDF-EDAB75C449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516CF6AE-FAE5-76C7-23F9-E1C5D2F663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EA7E4A09-A71B-5DD8-3090-EE1C9DF9A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7EEB166-8062-8A0F-BDF0-8E3B4EEDE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067246F1-3557-A1FE-3995-D6A594CC6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57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:a16="http://schemas.microsoft.com/office/drawing/2014/main" id="{ACD64D2A-E5FE-18C8-4340-F105E398C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726B60DF-FC52-070A-6A79-1FA0CA371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CADE4693-D254-1370-BB2B-9D1857C049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23D6EA56-1B05-0D1F-E0A0-0DFF464F6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BCC78422-6416-F307-0396-BA5EB3490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158BA078-0F2A-A8F3-2B21-62BE310BB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00F8D985-9978-C757-83E7-D81881B37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ím 1">
            <a:extLst>
              <a:ext uri="{FF2B5EF4-FFF2-40B4-BE49-F238E27FC236}">
                <a16:creationId xmlns:a16="http://schemas.microsoft.com/office/drawing/2014/main" id="{79A45183-C985-A672-622E-08117D68F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365125"/>
            <a:ext cx="11269133" cy="1325563"/>
          </a:xfrm>
          <a:solidFill>
            <a:schemeClr val="tx1">
              <a:lumMod val="95000"/>
              <a:lumOff val="5000"/>
              <a:alpha val="75000"/>
            </a:schemeClr>
          </a:solidFill>
        </p:spPr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634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CCE23AE-D0DD-B597-CE7F-A9DDC8EF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7950511-483B-9C71-9008-6BC585ED2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6CB61FCF-204C-9FF6-09A2-1EBED49D8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3DEF357B-3CC7-3899-3CB5-CB28FE0BF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8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C28FCAB9-F783-D941-56FB-68952BB50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1C49FD3B-93A6-9B1B-C7A9-03990F6F0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1B5AF1F-B216-F7C6-187F-FE36E0125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517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82C65AA-130F-8053-DFC5-C3FF4EE0F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0E149E0-8A21-C519-8083-CD8A5B643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GB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A58C240-F29D-A91B-BEC6-927F56ABA4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2FF49501-E0FC-6AFD-1044-F439FEB35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497958E9-EA98-DA96-052D-11CDE8644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DA160B9-7B36-AF28-09B3-F7470E60C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91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93740C0-16E8-F258-4B93-81541D9F0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GB"/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0A77DB6B-38F9-4B1D-F084-92658C196F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457D44C-02AC-B7B9-A353-1B6BC8B91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8AA392C-63F6-E6E1-9198-E911B5042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401BFF6-D7B5-90DC-1B00-3B8BF531D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3B4D3ED8-5528-3782-8725-7D82A471F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300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410F39D-5EE2-35E6-4A4C-E36306021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  <a:endParaRPr lang="en-GB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C4B2175-3F81-8240-33B3-374DB312ED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lang="en-GB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EEC3E20-1ECF-6186-87C0-905BEDC13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9061A28-FA26-27A9-8D65-B01DDD28F9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DD70DE6-F51B-68E5-AC83-ED4085D592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562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410F39D-5EE2-35E6-4A4C-E36306021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custGeom>
            <a:avLst/>
            <a:gdLst>
              <a:gd name="csX0" fmla="*/ 0 w 10515600"/>
              <a:gd name="csY0" fmla="*/ 0 h 1325563"/>
              <a:gd name="csX1" fmla="*/ 341757 w 10515600"/>
              <a:gd name="csY1" fmla="*/ 0 h 1325563"/>
              <a:gd name="csX2" fmla="*/ 683514 w 10515600"/>
              <a:gd name="csY2" fmla="*/ 0 h 1325563"/>
              <a:gd name="csX3" fmla="*/ 1025271 w 10515600"/>
              <a:gd name="csY3" fmla="*/ 0 h 1325563"/>
              <a:gd name="csX4" fmla="*/ 1892808 w 10515600"/>
              <a:gd name="csY4" fmla="*/ 0 h 1325563"/>
              <a:gd name="csX5" fmla="*/ 2550033 w 10515600"/>
              <a:gd name="csY5" fmla="*/ 0 h 1325563"/>
              <a:gd name="csX6" fmla="*/ 2891790 w 10515600"/>
              <a:gd name="csY6" fmla="*/ 0 h 1325563"/>
              <a:gd name="csX7" fmla="*/ 3549015 w 10515600"/>
              <a:gd name="csY7" fmla="*/ 0 h 1325563"/>
              <a:gd name="csX8" fmla="*/ 4416552 w 10515600"/>
              <a:gd name="csY8" fmla="*/ 0 h 1325563"/>
              <a:gd name="csX9" fmla="*/ 4968621 w 10515600"/>
              <a:gd name="csY9" fmla="*/ 0 h 1325563"/>
              <a:gd name="csX10" fmla="*/ 5520690 w 10515600"/>
              <a:gd name="csY10" fmla="*/ 0 h 1325563"/>
              <a:gd name="csX11" fmla="*/ 6177915 w 10515600"/>
              <a:gd name="csY11" fmla="*/ 0 h 1325563"/>
              <a:gd name="csX12" fmla="*/ 6940296 w 10515600"/>
              <a:gd name="csY12" fmla="*/ 0 h 1325563"/>
              <a:gd name="csX13" fmla="*/ 7702677 w 10515600"/>
              <a:gd name="csY13" fmla="*/ 0 h 1325563"/>
              <a:gd name="csX14" fmla="*/ 8465058 w 10515600"/>
              <a:gd name="csY14" fmla="*/ 0 h 1325563"/>
              <a:gd name="csX15" fmla="*/ 9332595 w 10515600"/>
              <a:gd name="csY15" fmla="*/ 0 h 1325563"/>
              <a:gd name="csX16" fmla="*/ 10515600 w 10515600"/>
              <a:gd name="csY16" fmla="*/ 0 h 1325563"/>
              <a:gd name="csX17" fmla="*/ 10515600 w 10515600"/>
              <a:gd name="csY17" fmla="*/ 676037 h 1325563"/>
              <a:gd name="csX18" fmla="*/ 10515600 w 10515600"/>
              <a:gd name="csY18" fmla="*/ 1325563 h 1325563"/>
              <a:gd name="csX19" fmla="*/ 9648063 w 10515600"/>
              <a:gd name="csY19" fmla="*/ 1325563 h 1325563"/>
              <a:gd name="csX20" fmla="*/ 8990838 w 10515600"/>
              <a:gd name="csY20" fmla="*/ 1325563 h 1325563"/>
              <a:gd name="csX21" fmla="*/ 8438769 w 10515600"/>
              <a:gd name="csY21" fmla="*/ 1325563 h 1325563"/>
              <a:gd name="csX22" fmla="*/ 7886700 w 10515600"/>
              <a:gd name="csY22" fmla="*/ 1325563 h 1325563"/>
              <a:gd name="csX23" fmla="*/ 7334631 w 10515600"/>
              <a:gd name="csY23" fmla="*/ 1325563 h 1325563"/>
              <a:gd name="csX24" fmla="*/ 6782562 w 10515600"/>
              <a:gd name="csY24" fmla="*/ 1325563 h 1325563"/>
              <a:gd name="csX25" fmla="*/ 6020181 w 10515600"/>
              <a:gd name="csY25" fmla="*/ 1325563 h 1325563"/>
              <a:gd name="csX26" fmla="*/ 5362956 w 10515600"/>
              <a:gd name="csY26" fmla="*/ 1325563 h 1325563"/>
              <a:gd name="csX27" fmla="*/ 5021199 w 10515600"/>
              <a:gd name="csY27" fmla="*/ 1325563 h 1325563"/>
              <a:gd name="csX28" fmla="*/ 4469130 w 10515600"/>
              <a:gd name="csY28" fmla="*/ 1325563 h 1325563"/>
              <a:gd name="csX29" fmla="*/ 3706749 w 10515600"/>
              <a:gd name="csY29" fmla="*/ 1325563 h 1325563"/>
              <a:gd name="csX30" fmla="*/ 3259836 w 10515600"/>
              <a:gd name="csY30" fmla="*/ 1325563 h 1325563"/>
              <a:gd name="csX31" fmla="*/ 2392299 w 10515600"/>
              <a:gd name="csY31" fmla="*/ 1325563 h 1325563"/>
              <a:gd name="csX32" fmla="*/ 1524762 w 10515600"/>
              <a:gd name="csY32" fmla="*/ 1325563 h 1325563"/>
              <a:gd name="csX33" fmla="*/ 867537 w 10515600"/>
              <a:gd name="csY33" fmla="*/ 1325563 h 1325563"/>
              <a:gd name="csX34" fmla="*/ 0 w 10515600"/>
              <a:gd name="csY34" fmla="*/ 1325563 h 1325563"/>
              <a:gd name="csX35" fmla="*/ 0 w 10515600"/>
              <a:gd name="csY35" fmla="*/ 662782 h 1325563"/>
              <a:gd name="csX36" fmla="*/ 0 w 10515600"/>
              <a:gd name="csY36" fmla="*/ 0 h 13255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</a:cxnLst>
            <a:rect l="l" t="t" r="r" b="b"/>
            <a:pathLst>
              <a:path w="10515600" h="1325563" fill="none" extrusionOk="0">
                <a:moveTo>
                  <a:pt x="0" y="0"/>
                </a:moveTo>
                <a:cubicBezTo>
                  <a:pt x="98888" y="9007"/>
                  <a:pt x="259424" y="11771"/>
                  <a:pt x="341757" y="0"/>
                </a:cubicBezTo>
                <a:cubicBezTo>
                  <a:pt x="424090" y="-11771"/>
                  <a:pt x="519058" y="12003"/>
                  <a:pt x="683514" y="0"/>
                </a:cubicBezTo>
                <a:cubicBezTo>
                  <a:pt x="847970" y="-12003"/>
                  <a:pt x="894690" y="9887"/>
                  <a:pt x="1025271" y="0"/>
                </a:cubicBezTo>
                <a:cubicBezTo>
                  <a:pt x="1155852" y="-9887"/>
                  <a:pt x="1573394" y="3827"/>
                  <a:pt x="1892808" y="0"/>
                </a:cubicBezTo>
                <a:cubicBezTo>
                  <a:pt x="2212222" y="-3827"/>
                  <a:pt x="2391278" y="-6233"/>
                  <a:pt x="2550033" y="0"/>
                </a:cubicBezTo>
                <a:cubicBezTo>
                  <a:pt x="2708789" y="6233"/>
                  <a:pt x="2754491" y="5661"/>
                  <a:pt x="2891790" y="0"/>
                </a:cubicBezTo>
                <a:cubicBezTo>
                  <a:pt x="3029089" y="-5661"/>
                  <a:pt x="3390996" y="26022"/>
                  <a:pt x="3549015" y="0"/>
                </a:cubicBezTo>
                <a:cubicBezTo>
                  <a:pt x="3707035" y="-26022"/>
                  <a:pt x="4087327" y="32230"/>
                  <a:pt x="4416552" y="0"/>
                </a:cubicBezTo>
                <a:cubicBezTo>
                  <a:pt x="4745777" y="-32230"/>
                  <a:pt x="4788838" y="3064"/>
                  <a:pt x="4968621" y="0"/>
                </a:cubicBezTo>
                <a:cubicBezTo>
                  <a:pt x="5148404" y="-3064"/>
                  <a:pt x="5377712" y="-21096"/>
                  <a:pt x="5520690" y="0"/>
                </a:cubicBezTo>
                <a:cubicBezTo>
                  <a:pt x="5663668" y="21096"/>
                  <a:pt x="5953400" y="17386"/>
                  <a:pt x="6177915" y="0"/>
                </a:cubicBezTo>
                <a:cubicBezTo>
                  <a:pt x="6402430" y="-17386"/>
                  <a:pt x="6770921" y="-35143"/>
                  <a:pt x="6940296" y="0"/>
                </a:cubicBezTo>
                <a:cubicBezTo>
                  <a:pt x="7109671" y="35143"/>
                  <a:pt x="7403073" y="4103"/>
                  <a:pt x="7702677" y="0"/>
                </a:cubicBezTo>
                <a:cubicBezTo>
                  <a:pt x="8002281" y="-4103"/>
                  <a:pt x="8221175" y="16641"/>
                  <a:pt x="8465058" y="0"/>
                </a:cubicBezTo>
                <a:cubicBezTo>
                  <a:pt x="8708941" y="-16641"/>
                  <a:pt x="8952466" y="-9276"/>
                  <a:pt x="9332595" y="0"/>
                </a:cubicBezTo>
                <a:cubicBezTo>
                  <a:pt x="9712724" y="9276"/>
                  <a:pt x="9950442" y="3063"/>
                  <a:pt x="10515600" y="0"/>
                </a:cubicBezTo>
                <a:cubicBezTo>
                  <a:pt x="10500422" y="235201"/>
                  <a:pt x="10542331" y="366964"/>
                  <a:pt x="10515600" y="676037"/>
                </a:cubicBezTo>
                <a:cubicBezTo>
                  <a:pt x="10488869" y="985110"/>
                  <a:pt x="10526837" y="1096708"/>
                  <a:pt x="10515600" y="1325563"/>
                </a:cubicBezTo>
                <a:cubicBezTo>
                  <a:pt x="10122172" y="1338010"/>
                  <a:pt x="9852726" y="1301241"/>
                  <a:pt x="9648063" y="1325563"/>
                </a:cubicBezTo>
                <a:cubicBezTo>
                  <a:pt x="9443400" y="1349885"/>
                  <a:pt x="9242928" y="1304762"/>
                  <a:pt x="8990838" y="1325563"/>
                </a:cubicBezTo>
                <a:cubicBezTo>
                  <a:pt x="8738749" y="1346364"/>
                  <a:pt x="8553955" y="1339898"/>
                  <a:pt x="8438769" y="1325563"/>
                </a:cubicBezTo>
                <a:cubicBezTo>
                  <a:pt x="8323583" y="1311228"/>
                  <a:pt x="8114825" y="1306078"/>
                  <a:pt x="7886700" y="1325563"/>
                </a:cubicBezTo>
                <a:cubicBezTo>
                  <a:pt x="7658575" y="1345048"/>
                  <a:pt x="7473371" y="1333356"/>
                  <a:pt x="7334631" y="1325563"/>
                </a:cubicBezTo>
                <a:cubicBezTo>
                  <a:pt x="7195891" y="1317770"/>
                  <a:pt x="7020454" y="1341758"/>
                  <a:pt x="6782562" y="1325563"/>
                </a:cubicBezTo>
                <a:cubicBezTo>
                  <a:pt x="6544670" y="1309368"/>
                  <a:pt x="6283429" y="1340013"/>
                  <a:pt x="6020181" y="1325563"/>
                </a:cubicBezTo>
                <a:cubicBezTo>
                  <a:pt x="5756933" y="1311113"/>
                  <a:pt x="5572314" y="1324809"/>
                  <a:pt x="5362956" y="1325563"/>
                </a:cubicBezTo>
                <a:cubicBezTo>
                  <a:pt x="5153599" y="1326317"/>
                  <a:pt x="5103186" y="1338218"/>
                  <a:pt x="5021199" y="1325563"/>
                </a:cubicBezTo>
                <a:cubicBezTo>
                  <a:pt x="4939212" y="1312908"/>
                  <a:pt x="4631121" y="1343998"/>
                  <a:pt x="4469130" y="1325563"/>
                </a:cubicBezTo>
                <a:cubicBezTo>
                  <a:pt x="4307139" y="1307128"/>
                  <a:pt x="4042980" y="1333932"/>
                  <a:pt x="3706749" y="1325563"/>
                </a:cubicBezTo>
                <a:cubicBezTo>
                  <a:pt x="3370518" y="1317194"/>
                  <a:pt x="3442573" y="1313836"/>
                  <a:pt x="3259836" y="1325563"/>
                </a:cubicBezTo>
                <a:cubicBezTo>
                  <a:pt x="3077099" y="1337290"/>
                  <a:pt x="2633437" y="1347298"/>
                  <a:pt x="2392299" y="1325563"/>
                </a:cubicBezTo>
                <a:cubicBezTo>
                  <a:pt x="2151161" y="1303828"/>
                  <a:pt x="1796705" y="1322417"/>
                  <a:pt x="1524762" y="1325563"/>
                </a:cubicBezTo>
                <a:cubicBezTo>
                  <a:pt x="1252819" y="1328709"/>
                  <a:pt x="1086366" y="1332577"/>
                  <a:pt x="867537" y="1325563"/>
                </a:cubicBezTo>
                <a:cubicBezTo>
                  <a:pt x="648708" y="1318549"/>
                  <a:pt x="251816" y="1331837"/>
                  <a:pt x="0" y="1325563"/>
                </a:cubicBezTo>
                <a:cubicBezTo>
                  <a:pt x="-32734" y="1089617"/>
                  <a:pt x="-21327" y="959721"/>
                  <a:pt x="0" y="662782"/>
                </a:cubicBezTo>
                <a:cubicBezTo>
                  <a:pt x="21327" y="365843"/>
                  <a:pt x="-17272" y="280565"/>
                  <a:pt x="0" y="0"/>
                </a:cubicBezTo>
                <a:close/>
              </a:path>
              <a:path w="10515600" h="1325563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499780" y="328569"/>
                  <a:pt x="10494394" y="530518"/>
                  <a:pt x="10515600" y="689293"/>
                </a:cubicBezTo>
                <a:cubicBezTo>
                  <a:pt x="10536806" y="848068"/>
                  <a:pt x="10502453" y="1043458"/>
                  <a:pt x="10515600" y="1325563"/>
                </a:cubicBezTo>
                <a:cubicBezTo>
                  <a:pt x="10305681" y="1314148"/>
                  <a:pt x="10050108" y="1321983"/>
                  <a:pt x="9753219" y="1325563"/>
                </a:cubicBezTo>
                <a:cubicBezTo>
                  <a:pt x="9456330" y="1329143"/>
                  <a:pt x="9525512" y="1342238"/>
                  <a:pt x="9306306" y="1325563"/>
                </a:cubicBezTo>
                <a:cubicBezTo>
                  <a:pt x="9087100" y="1308888"/>
                  <a:pt x="8620907" y="1359824"/>
                  <a:pt x="8438769" y="1325563"/>
                </a:cubicBezTo>
                <a:cubicBezTo>
                  <a:pt x="8256631" y="1291302"/>
                  <a:pt x="7950474" y="1357687"/>
                  <a:pt x="7781544" y="1325563"/>
                </a:cubicBezTo>
                <a:cubicBezTo>
                  <a:pt x="7612615" y="1293439"/>
                  <a:pt x="7496249" y="1325157"/>
                  <a:pt x="7334631" y="1325563"/>
                </a:cubicBezTo>
                <a:cubicBezTo>
                  <a:pt x="7173013" y="1325969"/>
                  <a:pt x="6878574" y="1349305"/>
                  <a:pt x="6677406" y="1325563"/>
                </a:cubicBezTo>
                <a:cubicBezTo>
                  <a:pt x="6476238" y="1301821"/>
                  <a:pt x="6439581" y="1309201"/>
                  <a:pt x="6335649" y="1325563"/>
                </a:cubicBezTo>
                <a:cubicBezTo>
                  <a:pt x="6231717" y="1341925"/>
                  <a:pt x="6135578" y="1332229"/>
                  <a:pt x="5993892" y="1325563"/>
                </a:cubicBezTo>
                <a:cubicBezTo>
                  <a:pt x="5852206" y="1318897"/>
                  <a:pt x="5510139" y="1294481"/>
                  <a:pt x="5336667" y="1325563"/>
                </a:cubicBezTo>
                <a:cubicBezTo>
                  <a:pt x="5163196" y="1356645"/>
                  <a:pt x="4995694" y="1319493"/>
                  <a:pt x="4889754" y="1325563"/>
                </a:cubicBezTo>
                <a:cubicBezTo>
                  <a:pt x="4783814" y="1331633"/>
                  <a:pt x="4495120" y="1331155"/>
                  <a:pt x="4127373" y="1325563"/>
                </a:cubicBezTo>
                <a:cubicBezTo>
                  <a:pt x="3759626" y="1319971"/>
                  <a:pt x="3886665" y="1327971"/>
                  <a:pt x="3680460" y="1325563"/>
                </a:cubicBezTo>
                <a:cubicBezTo>
                  <a:pt x="3474255" y="1323155"/>
                  <a:pt x="3123909" y="1344078"/>
                  <a:pt x="2918079" y="1325563"/>
                </a:cubicBezTo>
                <a:cubicBezTo>
                  <a:pt x="2712249" y="1307048"/>
                  <a:pt x="2688971" y="1312260"/>
                  <a:pt x="2576322" y="1325563"/>
                </a:cubicBezTo>
                <a:cubicBezTo>
                  <a:pt x="2463673" y="1338866"/>
                  <a:pt x="2127678" y="1347212"/>
                  <a:pt x="1813941" y="1325563"/>
                </a:cubicBezTo>
                <a:cubicBezTo>
                  <a:pt x="1500204" y="1303914"/>
                  <a:pt x="1545667" y="1336068"/>
                  <a:pt x="1367028" y="1325563"/>
                </a:cubicBezTo>
                <a:cubicBezTo>
                  <a:pt x="1188389" y="1315058"/>
                  <a:pt x="1188334" y="1316127"/>
                  <a:pt x="1025271" y="1325563"/>
                </a:cubicBezTo>
                <a:cubicBezTo>
                  <a:pt x="862208" y="1334999"/>
                  <a:pt x="759610" y="1335607"/>
                  <a:pt x="578358" y="1325563"/>
                </a:cubicBezTo>
                <a:cubicBezTo>
                  <a:pt x="397106" y="1315519"/>
                  <a:pt x="120249" y="1305842"/>
                  <a:pt x="0" y="1325563"/>
                </a:cubicBezTo>
                <a:cubicBezTo>
                  <a:pt x="3594" y="1133935"/>
                  <a:pt x="30177" y="822218"/>
                  <a:pt x="0" y="689293"/>
                </a:cubicBezTo>
                <a:cubicBezTo>
                  <a:pt x="-30177" y="556368"/>
                  <a:pt x="21730" y="149155"/>
                  <a:pt x="0" y="0"/>
                </a:cubicBezTo>
                <a:close/>
              </a:path>
            </a:pathLst>
          </a:custGeom>
          <a:solidFill>
            <a:schemeClr val="tx1">
              <a:alpha val="65000"/>
            </a:schemeClr>
          </a:solidFill>
          <a:ln w="63500" cap="rnd">
            <a:gradFill flip="none" rotWithShape="1">
              <a:gsLst>
                <a:gs pos="14000">
                  <a:schemeClr val="accent1">
                    <a:lumMod val="5000"/>
                    <a:lumOff val="95000"/>
                  </a:schemeClr>
                </a:gs>
                <a:gs pos="57000">
                  <a:schemeClr val="accent1">
                    <a:lumMod val="45000"/>
                    <a:lumOff val="55000"/>
                  </a:schemeClr>
                </a:gs>
                <a:gs pos="81000">
                  <a:schemeClr val="accent4">
                    <a:lumMod val="50000"/>
                  </a:schemeClr>
                </a:gs>
              </a:gsLst>
              <a:lin ang="0" scaled="1"/>
              <a:tileRect/>
            </a:gra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  <a:endParaRPr lang="en-GB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C4B2175-3F81-8240-33B3-374DB312ED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custGeom>
            <a:avLst/>
            <a:gdLst>
              <a:gd name="csX0" fmla="*/ 0 w 10515600"/>
              <a:gd name="csY0" fmla="*/ 0 h 4351338"/>
              <a:gd name="csX1" fmla="*/ 657225 w 10515600"/>
              <a:gd name="csY1" fmla="*/ 0 h 4351338"/>
              <a:gd name="csX2" fmla="*/ 1419606 w 10515600"/>
              <a:gd name="csY2" fmla="*/ 0 h 4351338"/>
              <a:gd name="csX3" fmla="*/ 2181987 w 10515600"/>
              <a:gd name="csY3" fmla="*/ 0 h 4351338"/>
              <a:gd name="csX4" fmla="*/ 3049524 w 10515600"/>
              <a:gd name="csY4" fmla="*/ 0 h 4351338"/>
              <a:gd name="csX5" fmla="*/ 3706749 w 10515600"/>
              <a:gd name="csY5" fmla="*/ 0 h 4351338"/>
              <a:gd name="csX6" fmla="*/ 4469130 w 10515600"/>
              <a:gd name="csY6" fmla="*/ 0 h 4351338"/>
              <a:gd name="csX7" fmla="*/ 5126355 w 10515600"/>
              <a:gd name="csY7" fmla="*/ 0 h 4351338"/>
              <a:gd name="csX8" fmla="*/ 5783580 w 10515600"/>
              <a:gd name="csY8" fmla="*/ 0 h 4351338"/>
              <a:gd name="csX9" fmla="*/ 6440805 w 10515600"/>
              <a:gd name="csY9" fmla="*/ 0 h 4351338"/>
              <a:gd name="csX10" fmla="*/ 6782562 w 10515600"/>
              <a:gd name="csY10" fmla="*/ 0 h 4351338"/>
              <a:gd name="csX11" fmla="*/ 7544943 w 10515600"/>
              <a:gd name="csY11" fmla="*/ 0 h 4351338"/>
              <a:gd name="csX12" fmla="*/ 7886700 w 10515600"/>
              <a:gd name="csY12" fmla="*/ 0 h 4351338"/>
              <a:gd name="csX13" fmla="*/ 8543925 w 10515600"/>
              <a:gd name="csY13" fmla="*/ 0 h 4351338"/>
              <a:gd name="csX14" fmla="*/ 9411462 w 10515600"/>
              <a:gd name="csY14" fmla="*/ 0 h 4351338"/>
              <a:gd name="csX15" fmla="*/ 10515600 w 10515600"/>
              <a:gd name="csY15" fmla="*/ 0 h 4351338"/>
              <a:gd name="csX16" fmla="*/ 10515600 w 10515600"/>
              <a:gd name="csY16" fmla="*/ 665133 h 4351338"/>
              <a:gd name="csX17" fmla="*/ 10515600 w 10515600"/>
              <a:gd name="csY17" fmla="*/ 1199726 h 4351338"/>
              <a:gd name="csX18" fmla="*/ 10515600 w 10515600"/>
              <a:gd name="csY18" fmla="*/ 1734319 h 4351338"/>
              <a:gd name="csX19" fmla="*/ 10515600 w 10515600"/>
              <a:gd name="csY19" fmla="*/ 2355939 h 4351338"/>
              <a:gd name="csX20" fmla="*/ 10515600 w 10515600"/>
              <a:gd name="csY20" fmla="*/ 2977558 h 4351338"/>
              <a:gd name="csX21" fmla="*/ 10515600 w 10515600"/>
              <a:gd name="csY21" fmla="*/ 3555665 h 4351338"/>
              <a:gd name="csX22" fmla="*/ 10515600 w 10515600"/>
              <a:gd name="csY22" fmla="*/ 4351338 h 4351338"/>
              <a:gd name="csX23" fmla="*/ 10068687 w 10515600"/>
              <a:gd name="csY23" fmla="*/ 4351338 h 4351338"/>
              <a:gd name="csX24" fmla="*/ 9411462 w 10515600"/>
              <a:gd name="csY24" fmla="*/ 4351338 h 4351338"/>
              <a:gd name="csX25" fmla="*/ 8649081 w 10515600"/>
              <a:gd name="csY25" fmla="*/ 4351338 h 4351338"/>
              <a:gd name="csX26" fmla="*/ 8307324 w 10515600"/>
              <a:gd name="csY26" fmla="*/ 4351338 h 4351338"/>
              <a:gd name="csX27" fmla="*/ 7439787 w 10515600"/>
              <a:gd name="csY27" fmla="*/ 4351338 h 4351338"/>
              <a:gd name="csX28" fmla="*/ 6887718 w 10515600"/>
              <a:gd name="csY28" fmla="*/ 4351338 h 4351338"/>
              <a:gd name="csX29" fmla="*/ 6125337 w 10515600"/>
              <a:gd name="csY29" fmla="*/ 4351338 h 4351338"/>
              <a:gd name="csX30" fmla="*/ 5783580 w 10515600"/>
              <a:gd name="csY30" fmla="*/ 4351338 h 4351338"/>
              <a:gd name="csX31" fmla="*/ 4916043 w 10515600"/>
              <a:gd name="csY31" fmla="*/ 4351338 h 4351338"/>
              <a:gd name="csX32" fmla="*/ 4363974 w 10515600"/>
              <a:gd name="csY32" fmla="*/ 4351338 h 4351338"/>
              <a:gd name="csX33" fmla="*/ 3706749 w 10515600"/>
              <a:gd name="csY33" fmla="*/ 4351338 h 4351338"/>
              <a:gd name="csX34" fmla="*/ 3259836 w 10515600"/>
              <a:gd name="csY34" fmla="*/ 4351338 h 4351338"/>
              <a:gd name="csX35" fmla="*/ 2497455 w 10515600"/>
              <a:gd name="csY35" fmla="*/ 4351338 h 4351338"/>
              <a:gd name="csX36" fmla="*/ 1629918 w 10515600"/>
              <a:gd name="csY36" fmla="*/ 4351338 h 4351338"/>
              <a:gd name="csX37" fmla="*/ 1077849 w 10515600"/>
              <a:gd name="csY37" fmla="*/ 4351338 h 4351338"/>
              <a:gd name="csX38" fmla="*/ 0 w 10515600"/>
              <a:gd name="csY38" fmla="*/ 4351338 h 4351338"/>
              <a:gd name="csX39" fmla="*/ 0 w 10515600"/>
              <a:gd name="csY39" fmla="*/ 3729718 h 4351338"/>
              <a:gd name="csX40" fmla="*/ 0 w 10515600"/>
              <a:gd name="csY40" fmla="*/ 3108099 h 4351338"/>
              <a:gd name="csX41" fmla="*/ 0 w 10515600"/>
              <a:gd name="csY41" fmla="*/ 2442965 h 4351338"/>
              <a:gd name="csX42" fmla="*/ 0 w 10515600"/>
              <a:gd name="csY42" fmla="*/ 1821346 h 4351338"/>
              <a:gd name="csX43" fmla="*/ 0 w 10515600"/>
              <a:gd name="csY43" fmla="*/ 1156213 h 4351338"/>
              <a:gd name="csX44" fmla="*/ 0 w 10515600"/>
              <a:gd name="csY44" fmla="*/ 0 h 435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</a:cxnLst>
            <a:rect l="l" t="t" r="r" b="b"/>
            <a:pathLst>
              <a:path w="10515600" h="4351338" fill="none" extrusionOk="0">
                <a:moveTo>
                  <a:pt x="0" y="0"/>
                </a:moveTo>
                <a:cubicBezTo>
                  <a:pt x="177150" y="-2233"/>
                  <a:pt x="437740" y="9549"/>
                  <a:pt x="657225" y="0"/>
                </a:cubicBezTo>
                <a:cubicBezTo>
                  <a:pt x="876711" y="-9549"/>
                  <a:pt x="1120002" y="4103"/>
                  <a:pt x="1419606" y="0"/>
                </a:cubicBezTo>
                <a:cubicBezTo>
                  <a:pt x="1719210" y="-4103"/>
                  <a:pt x="1938104" y="16641"/>
                  <a:pt x="2181987" y="0"/>
                </a:cubicBezTo>
                <a:cubicBezTo>
                  <a:pt x="2425870" y="-16641"/>
                  <a:pt x="2669395" y="-9276"/>
                  <a:pt x="3049524" y="0"/>
                </a:cubicBezTo>
                <a:cubicBezTo>
                  <a:pt x="3429653" y="9276"/>
                  <a:pt x="3553691" y="29352"/>
                  <a:pt x="3706749" y="0"/>
                </a:cubicBezTo>
                <a:cubicBezTo>
                  <a:pt x="3859808" y="-29352"/>
                  <a:pt x="4111295" y="-6375"/>
                  <a:pt x="4469130" y="0"/>
                </a:cubicBezTo>
                <a:cubicBezTo>
                  <a:pt x="4826965" y="6375"/>
                  <a:pt x="4916661" y="-30390"/>
                  <a:pt x="5126355" y="0"/>
                </a:cubicBezTo>
                <a:cubicBezTo>
                  <a:pt x="5336049" y="30390"/>
                  <a:pt x="5578402" y="-7004"/>
                  <a:pt x="5783580" y="0"/>
                </a:cubicBezTo>
                <a:cubicBezTo>
                  <a:pt x="5988759" y="7004"/>
                  <a:pt x="6270371" y="29583"/>
                  <a:pt x="6440805" y="0"/>
                </a:cubicBezTo>
                <a:cubicBezTo>
                  <a:pt x="6611240" y="-29583"/>
                  <a:pt x="6667725" y="8173"/>
                  <a:pt x="6782562" y="0"/>
                </a:cubicBezTo>
                <a:cubicBezTo>
                  <a:pt x="6897399" y="-8173"/>
                  <a:pt x="7375754" y="-24084"/>
                  <a:pt x="7544943" y="0"/>
                </a:cubicBezTo>
                <a:cubicBezTo>
                  <a:pt x="7714132" y="24084"/>
                  <a:pt x="7790780" y="5607"/>
                  <a:pt x="7886700" y="0"/>
                </a:cubicBezTo>
                <a:cubicBezTo>
                  <a:pt x="7982620" y="-5607"/>
                  <a:pt x="8404356" y="28301"/>
                  <a:pt x="8543925" y="0"/>
                </a:cubicBezTo>
                <a:cubicBezTo>
                  <a:pt x="8683495" y="-28301"/>
                  <a:pt x="9088340" y="-5992"/>
                  <a:pt x="9411462" y="0"/>
                </a:cubicBezTo>
                <a:cubicBezTo>
                  <a:pt x="9734584" y="5992"/>
                  <a:pt x="10083951" y="22703"/>
                  <a:pt x="10515600" y="0"/>
                </a:cubicBezTo>
                <a:cubicBezTo>
                  <a:pt x="10543616" y="176557"/>
                  <a:pt x="10496169" y="350039"/>
                  <a:pt x="10515600" y="665133"/>
                </a:cubicBezTo>
                <a:cubicBezTo>
                  <a:pt x="10535031" y="980227"/>
                  <a:pt x="10505330" y="1001302"/>
                  <a:pt x="10515600" y="1199726"/>
                </a:cubicBezTo>
                <a:cubicBezTo>
                  <a:pt x="10525870" y="1398150"/>
                  <a:pt x="10523161" y="1482885"/>
                  <a:pt x="10515600" y="1734319"/>
                </a:cubicBezTo>
                <a:cubicBezTo>
                  <a:pt x="10508039" y="1985753"/>
                  <a:pt x="10499758" y="2091660"/>
                  <a:pt x="10515600" y="2355939"/>
                </a:cubicBezTo>
                <a:cubicBezTo>
                  <a:pt x="10531442" y="2620218"/>
                  <a:pt x="10545674" y="2840902"/>
                  <a:pt x="10515600" y="2977558"/>
                </a:cubicBezTo>
                <a:cubicBezTo>
                  <a:pt x="10485526" y="3114214"/>
                  <a:pt x="10506673" y="3410251"/>
                  <a:pt x="10515600" y="3555665"/>
                </a:cubicBezTo>
                <a:cubicBezTo>
                  <a:pt x="10524527" y="3701079"/>
                  <a:pt x="10504171" y="4042149"/>
                  <a:pt x="10515600" y="4351338"/>
                </a:cubicBezTo>
                <a:cubicBezTo>
                  <a:pt x="10383912" y="4336114"/>
                  <a:pt x="10263530" y="4344468"/>
                  <a:pt x="10068687" y="4351338"/>
                </a:cubicBezTo>
                <a:cubicBezTo>
                  <a:pt x="9873844" y="4358208"/>
                  <a:pt x="9665437" y="4372118"/>
                  <a:pt x="9411462" y="4351338"/>
                </a:cubicBezTo>
                <a:cubicBezTo>
                  <a:pt x="9157488" y="4330558"/>
                  <a:pt x="8988534" y="4364237"/>
                  <a:pt x="8649081" y="4351338"/>
                </a:cubicBezTo>
                <a:cubicBezTo>
                  <a:pt x="8309628" y="4338439"/>
                  <a:pt x="8423651" y="4338307"/>
                  <a:pt x="8307324" y="4351338"/>
                </a:cubicBezTo>
                <a:cubicBezTo>
                  <a:pt x="8190997" y="4364369"/>
                  <a:pt x="7830146" y="4354874"/>
                  <a:pt x="7439787" y="4351338"/>
                </a:cubicBezTo>
                <a:cubicBezTo>
                  <a:pt x="7049428" y="4347802"/>
                  <a:pt x="7049483" y="4362778"/>
                  <a:pt x="6887718" y="4351338"/>
                </a:cubicBezTo>
                <a:cubicBezTo>
                  <a:pt x="6725953" y="4339898"/>
                  <a:pt x="6402359" y="4326174"/>
                  <a:pt x="6125337" y="4351338"/>
                </a:cubicBezTo>
                <a:cubicBezTo>
                  <a:pt x="5848315" y="4376502"/>
                  <a:pt x="5895318" y="4353331"/>
                  <a:pt x="5783580" y="4351338"/>
                </a:cubicBezTo>
                <a:cubicBezTo>
                  <a:pt x="5671842" y="4349345"/>
                  <a:pt x="5322270" y="4342476"/>
                  <a:pt x="4916043" y="4351338"/>
                </a:cubicBezTo>
                <a:cubicBezTo>
                  <a:pt x="4509816" y="4360200"/>
                  <a:pt x="4562173" y="4338163"/>
                  <a:pt x="4363974" y="4351338"/>
                </a:cubicBezTo>
                <a:cubicBezTo>
                  <a:pt x="4165775" y="4364513"/>
                  <a:pt x="3943759" y="4337899"/>
                  <a:pt x="3706749" y="4351338"/>
                </a:cubicBezTo>
                <a:cubicBezTo>
                  <a:pt x="3469739" y="4364777"/>
                  <a:pt x="3421844" y="4354415"/>
                  <a:pt x="3259836" y="4351338"/>
                </a:cubicBezTo>
                <a:cubicBezTo>
                  <a:pt x="3097828" y="4348261"/>
                  <a:pt x="2773523" y="4334588"/>
                  <a:pt x="2497455" y="4351338"/>
                </a:cubicBezTo>
                <a:cubicBezTo>
                  <a:pt x="2221387" y="4368088"/>
                  <a:pt x="2000138" y="4362765"/>
                  <a:pt x="1629918" y="4351338"/>
                </a:cubicBezTo>
                <a:cubicBezTo>
                  <a:pt x="1259698" y="4339911"/>
                  <a:pt x="1274249" y="4340201"/>
                  <a:pt x="1077849" y="4351338"/>
                </a:cubicBezTo>
                <a:cubicBezTo>
                  <a:pt x="881449" y="4362475"/>
                  <a:pt x="389919" y="4297767"/>
                  <a:pt x="0" y="4351338"/>
                </a:cubicBezTo>
                <a:cubicBezTo>
                  <a:pt x="-6473" y="4202837"/>
                  <a:pt x="9664" y="3910956"/>
                  <a:pt x="0" y="3729718"/>
                </a:cubicBezTo>
                <a:cubicBezTo>
                  <a:pt x="-9664" y="3548480"/>
                  <a:pt x="-24042" y="3351588"/>
                  <a:pt x="0" y="3108099"/>
                </a:cubicBezTo>
                <a:cubicBezTo>
                  <a:pt x="24042" y="2864610"/>
                  <a:pt x="16198" y="2747643"/>
                  <a:pt x="0" y="2442965"/>
                </a:cubicBezTo>
                <a:cubicBezTo>
                  <a:pt x="-16198" y="2138287"/>
                  <a:pt x="26216" y="1948343"/>
                  <a:pt x="0" y="1821346"/>
                </a:cubicBezTo>
                <a:cubicBezTo>
                  <a:pt x="-26216" y="1694349"/>
                  <a:pt x="-20216" y="1360156"/>
                  <a:pt x="0" y="1156213"/>
                </a:cubicBezTo>
                <a:cubicBezTo>
                  <a:pt x="20216" y="952270"/>
                  <a:pt x="9196" y="487305"/>
                  <a:pt x="0" y="0"/>
                </a:cubicBezTo>
                <a:close/>
              </a:path>
              <a:path w="10515600" h="4351338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493890" y="229182"/>
                  <a:pt x="10507879" y="459795"/>
                  <a:pt x="10515600" y="708646"/>
                </a:cubicBezTo>
                <a:cubicBezTo>
                  <a:pt x="10523321" y="957497"/>
                  <a:pt x="10492157" y="1065031"/>
                  <a:pt x="10515600" y="1373780"/>
                </a:cubicBezTo>
                <a:cubicBezTo>
                  <a:pt x="10539043" y="1682529"/>
                  <a:pt x="10539214" y="1733653"/>
                  <a:pt x="10515600" y="2038913"/>
                </a:cubicBezTo>
                <a:cubicBezTo>
                  <a:pt x="10491986" y="2344173"/>
                  <a:pt x="10515345" y="2412737"/>
                  <a:pt x="10515600" y="2529992"/>
                </a:cubicBezTo>
                <a:cubicBezTo>
                  <a:pt x="10515855" y="2647247"/>
                  <a:pt x="10503486" y="2888156"/>
                  <a:pt x="10515600" y="3064585"/>
                </a:cubicBezTo>
                <a:cubicBezTo>
                  <a:pt x="10527714" y="3241014"/>
                  <a:pt x="10537144" y="3575932"/>
                  <a:pt x="10515600" y="3729718"/>
                </a:cubicBezTo>
                <a:cubicBezTo>
                  <a:pt x="10494056" y="3883504"/>
                  <a:pt x="10543014" y="4058194"/>
                  <a:pt x="10515600" y="4351338"/>
                </a:cubicBezTo>
                <a:cubicBezTo>
                  <a:pt x="10342893" y="4364007"/>
                  <a:pt x="10190226" y="4369822"/>
                  <a:pt x="10068687" y="4351338"/>
                </a:cubicBezTo>
                <a:cubicBezTo>
                  <a:pt x="9947148" y="4332854"/>
                  <a:pt x="9830862" y="4334976"/>
                  <a:pt x="9726930" y="4351338"/>
                </a:cubicBezTo>
                <a:cubicBezTo>
                  <a:pt x="9622998" y="4367700"/>
                  <a:pt x="9526859" y="4358004"/>
                  <a:pt x="9385173" y="4351338"/>
                </a:cubicBezTo>
                <a:cubicBezTo>
                  <a:pt x="9243487" y="4344672"/>
                  <a:pt x="8901420" y="4320256"/>
                  <a:pt x="8727948" y="4351338"/>
                </a:cubicBezTo>
                <a:cubicBezTo>
                  <a:pt x="8554477" y="4382420"/>
                  <a:pt x="8386975" y="4345268"/>
                  <a:pt x="8281035" y="4351338"/>
                </a:cubicBezTo>
                <a:cubicBezTo>
                  <a:pt x="8175095" y="4357408"/>
                  <a:pt x="7886401" y="4356930"/>
                  <a:pt x="7518654" y="4351338"/>
                </a:cubicBezTo>
                <a:cubicBezTo>
                  <a:pt x="7150907" y="4345746"/>
                  <a:pt x="7277946" y="4353746"/>
                  <a:pt x="7071741" y="4351338"/>
                </a:cubicBezTo>
                <a:cubicBezTo>
                  <a:pt x="6865536" y="4348930"/>
                  <a:pt x="6515190" y="4369853"/>
                  <a:pt x="6309360" y="4351338"/>
                </a:cubicBezTo>
                <a:cubicBezTo>
                  <a:pt x="6103530" y="4332823"/>
                  <a:pt x="6080252" y="4338035"/>
                  <a:pt x="5967603" y="4351338"/>
                </a:cubicBezTo>
                <a:cubicBezTo>
                  <a:pt x="5854954" y="4364641"/>
                  <a:pt x="5518959" y="4372987"/>
                  <a:pt x="5205222" y="4351338"/>
                </a:cubicBezTo>
                <a:cubicBezTo>
                  <a:pt x="4891485" y="4329689"/>
                  <a:pt x="4936948" y="4361843"/>
                  <a:pt x="4758309" y="4351338"/>
                </a:cubicBezTo>
                <a:cubicBezTo>
                  <a:pt x="4579670" y="4340833"/>
                  <a:pt x="4579615" y="4341902"/>
                  <a:pt x="4416552" y="4351338"/>
                </a:cubicBezTo>
                <a:cubicBezTo>
                  <a:pt x="4253489" y="4360774"/>
                  <a:pt x="4150891" y="4361382"/>
                  <a:pt x="3969639" y="4351338"/>
                </a:cubicBezTo>
                <a:cubicBezTo>
                  <a:pt x="3788387" y="4341294"/>
                  <a:pt x="3490151" y="4364478"/>
                  <a:pt x="3207258" y="4351338"/>
                </a:cubicBezTo>
                <a:cubicBezTo>
                  <a:pt x="2924365" y="4338198"/>
                  <a:pt x="2858065" y="4371347"/>
                  <a:pt x="2760345" y="4351338"/>
                </a:cubicBezTo>
                <a:cubicBezTo>
                  <a:pt x="2662625" y="4331329"/>
                  <a:pt x="2496669" y="4358476"/>
                  <a:pt x="2418588" y="4351338"/>
                </a:cubicBezTo>
                <a:cubicBezTo>
                  <a:pt x="2340507" y="4344200"/>
                  <a:pt x="2078479" y="4330723"/>
                  <a:pt x="1971675" y="4351338"/>
                </a:cubicBezTo>
                <a:cubicBezTo>
                  <a:pt x="1864871" y="4371953"/>
                  <a:pt x="1546727" y="4347620"/>
                  <a:pt x="1419606" y="4351338"/>
                </a:cubicBezTo>
                <a:cubicBezTo>
                  <a:pt x="1292485" y="4355056"/>
                  <a:pt x="960154" y="4335773"/>
                  <a:pt x="762381" y="4351338"/>
                </a:cubicBezTo>
                <a:cubicBezTo>
                  <a:pt x="564608" y="4366903"/>
                  <a:pt x="295724" y="4362515"/>
                  <a:pt x="0" y="4351338"/>
                </a:cubicBezTo>
                <a:cubicBezTo>
                  <a:pt x="-1123" y="4208737"/>
                  <a:pt x="34980" y="3860614"/>
                  <a:pt x="0" y="3642692"/>
                </a:cubicBezTo>
                <a:cubicBezTo>
                  <a:pt x="-34980" y="3424770"/>
                  <a:pt x="-12631" y="3180974"/>
                  <a:pt x="0" y="3021072"/>
                </a:cubicBezTo>
                <a:cubicBezTo>
                  <a:pt x="12631" y="2861170"/>
                  <a:pt x="10768" y="2644174"/>
                  <a:pt x="0" y="2399452"/>
                </a:cubicBezTo>
                <a:cubicBezTo>
                  <a:pt x="-10768" y="2154730"/>
                  <a:pt x="-13944" y="2036726"/>
                  <a:pt x="0" y="1777832"/>
                </a:cubicBezTo>
                <a:cubicBezTo>
                  <a:pt x="13944" y="1518938"/>
                  <a:pt x="5986" y="1391123"/>
                  <a:pt x="0" y="1156213"/>
                </a:cubicBezTo>
                <a:cubicBezTo>
                  <a:pt x="-5986" y="921303"/>
                  <a:pt x="23551" y="699865"/>
                  <a:pt x="0" y="578106"/>
                </a:cubicBezTo>
                <a:cubicBezTo>
                  <a:pt x="-23551" y="456347"/>
                  <a:pt x="-12485" y="154792"/>
                  <a:pt x="0" y="0"/>
                </a:cubicBezTo>
                <a:close/>
              </a:path>
            </a:pathLst>
          </a:custGeom>
          <a:solidFill>
            <a:schemeClr val="tx1">
              <a:alpha val="60000"/>
            </a:schemeClr>
          </a:solidFill>
          <a:ln w="63500">
            <a:gradFill flip="none" rotWithShape="1">
              <a:gsLst>
                <a:gs pos="14000">
                  <a:schemeClr val="accent1">
                    <a:lumMod val="5000"/>
                    <a:lumOff val="95000"/>
                  </a:schemeClr>
                </a:gs>
                <a:gs pos="57000">
                  <a:schemeClr val="accent1">
                    <a:lumMod val="45000"/>
                    <a:lumOff val="55000"/>
                  </a:schemeClr>
                </a:gs>
                <a:gs pos="81000">
                  <a:schemeClr val="accent4">
                    <a:lumMod val="50000"/>
                  </a:schemeClr>
                </a:gs>
              </a:gsLst>
              <a:lin ang="0" scaled="1"/>
              <a:tileRect/>
            </a:gra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lang="en-GB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EEC3E20-1ECF-6186-87C0-905BEDC13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512781-6368-45C4-8FA9-EE7797CB1C48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9061A28-FA26-27A9-8D65-B01DDD28F9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DD70DE6-F51B-68E5-AC83-ED4085D592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D35BCB-636D-427C-ADC3-20BDE9D4B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45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Lora" pitchFamily="2" charset="-18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Century Gothic" panose="020B0502020202020204" pitchFamily="34" charset="0"/>
          <a:ea typeface="+mn-ea"/>
          <a:cs typeface="Poppins Light" panose="00000400000000000000" pitchFamily="2" charset="-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Century Gothic" panose="020B0502020202020204" pitchFamily="34" charset="0"/>
          <a:ea typeface="+mn-ea"/>
          <a:cs typeface="Poppins Light" panose="00000400000000000000" pitchFamily="2" charset="-18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Century Gothic" panose="020B0502020202020204" pitchFamily="34" charset="0"/>
          <a:ea typeface="+mn-ea"/>
          <a:cs typeface="Poppins Light" panose="00000400000000000000" pitchFamily="2" charset="-18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Century Gothic" panose="020B0502020202020204" pitchFamily="34" charset="0"/>
          <a:ea typeface="+mn-ea"/>
          <a:cs typeface="Poppins Light" panose="00000400000000000000" pitchFamily="2" charset="-18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Century Gothic" panose="020B0502020202020204" pitchFamily="34" charset="0"/>
          <a:ea typeface="+mn-ea"/>
          <a:cs typeface="Poppins Light" panose="00000400000000000000" pitchFamily="2" charset="-1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15CD-BA76-436C-BB9A-5A2173585ECB}" type="datetimeFigureOut">
              <a:rPr lang="hu-HU" smtClean="0"/>
              <a:t>2026. 03. 16.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02FEF-29F3-40C0-97EC-FBDF3E0307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07991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8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1A40745-3326-1124-F641-4BDDB752D7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6530" y="874643"/>
            <a:ext cx="11241839" cy="1441174"/>
          </a:xfrm>
          <a:solidFill>
            <a:schemeClr val="tx1">
              <a:alpha val="35000"/>
            </a:schemeClr>
          </a:solidFill>
          <a:effectLst>
            <a:softEdge rad="0"/>
          </a:effectLst>
        </p:spPr>
        <p:txBody>
          <a:bodyPr>
            <a:noAutofit/>
          </a:bodyPr>
          <a:lstStyle/>
          <a:p>
            <a:r>
              <a:rPr lang="en-US" sz="3200" noProof="0" dirty="0">
                <a:latin typeface="Lora" pitchFamily="2" charset="-18"/>
              </a:rPr>
              <a:t>Complex radio jet in a distant blazar across two orders of magnitude in size: multi-frequency VLBI imaging of J1429+5406 at z~3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Alcím 2">
                <a:extLst>
                  <a:ext uri="{FF2B5EF4-FFF2-40B4-BE49-F238E27FC236}">
                    <a16:creationId xmlns:a16="http://schemas.microsoft.com/office/drawing/2014/main" id="{571BC104-B7DA-4428-2162-911F33080A98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824728" y="4098694"/>
                <a:ext cx="5983641" cy="1245629"/>
              </a:xfrm>
              <a:solidFill>
                <a:schemeClr val="tx1">
                  <a:alpha val="35000"/>
                </a:schemeClr>
              </a:solidFill>
              <a:effectLst>
                <a:softEdge rad="0"/>
              </a:effectLst>
            </p:spPr>
            <p:txBody>
              <a:bodyPr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en-US" sz="2000" noProof="0" dirty="0"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+mn-cs"/>
                          </a:rPr>
                          <m:t>Koller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+mn-cs"/>
                          </a:rPr>
                          <m:t>D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+mn-cs"/>
                          </a:rPr>
                          <m:t>á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+mn-cs"/>
                          </a:rPr>
                          <m:t>vid</m:t>
                        </m:r>
                      </m:e>
                      <m:sup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1</m:t>
                        </m:r>
                      </m:sup>
                    </m:sSup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+mn-cs"/>
                          </a:rPr>
                          <m:t>Frey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+mn-cs"/>
                          </a:rPr>
                          <m:t>S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+mn-cs"/>
                          </a:rPr>
                          <m:t>á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+mn-cs"/>
                          </a:rPr>
                          <m:t>ndor</m:t>
                        </m:r>
                      </m:e>
                      <m:sup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2</m:t>
                        </m:r>
                      </m:sup>
                    </m:sSup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, Cristiana Spingola</a:t>
                </a:r>
                <a:b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</a:br>
                <a:b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</m:e>
                      <m: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sup>
                    </m:sSup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MSc </a:t>
                </a:r>
                <a:r>
                  <a:rPr lang="en-US" sz="1600" noProof="0" dirty="0">
                    <a:solidFill>
                      <a:prstClr val="white"/>
                    </a:solidFill>
                    <a:cs typeface="+mn-cs"/>
                  </a:rPr>
                  <a:t>final year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</m:e>
                      <m: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+mn-ea"/>
                    <a:cs typeface="+mn-cs"/>
                  </a:rPr>
                  <a:t>Supervisor</a:t>
                </a:r>
              </a:p>
              <a:p>
                <a:endParaRPr lang="en-US" sz="1600" noProof="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" name="Alcím 2">
                <a:extLst>
                  <a:ext uri="{FF2B5EF4-FFF2-40B4-BE49-F238E27FC236}">
                    <a16:creationId xmlns:a16="http://schemas.microsoft.com/office/drawing/2014/main" id="{571BC104-B7DA-4428-2162-911F33080A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824728" y="4098694"/>
                <a:ext cx="5983641" cy="1245629"/>
              </a:xfrm>
              <a:blipFill>
                <a:blip r:embed="rId3"/>
                <a:stretch>
                  <a:fillRect t="-1843" r="-402"/>
                </a:stretch>
              </a:blipFill>
              <a:effectLst>
                <a:softEdge rad="0"/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Csoportba foglalás 3">
            <a:extLst>
              <a:ext uri="{FF2B5EF4-FFF2-40B4-BE49-F238E27FC236}">
                <a16:creationId xmlns:a16="http://schemas.microsoft.com/office/drawing/2014/main" id="{287F6BCF-FFEB-ACB7-B24E-DAF8D77B763B}"/>
              </a:ext>
            </a:extLst>
          </p:cNvPr>
          <p:cNvGrpSpPr/>
          <p:nvPr/>
        </p:nvGrpSpPr>
        <p:grpSpPr>
          <a:xfrm>
            <a:off x="7338123" y="5506839"/>
            <a:ext cx="2956849" cy="1165012"/>
            <a:chOff x="584135" y="5448850"/>
            <a:chExt cx="2956849" cy="1165012"/>
          </a:xfrm>
        </p:grpSpPr>
        <p:pic>
          <p:nvPicPr>
            <p:cNvPr id="5" name="Kép 4" descr="A képen szöveg, Betűtípus, Grafika, Grafikus tervezés látható&#10;&#10;Automatikusan generált leírás">
              <a:extLst>
                <a:ext uri="{FF2B5EF4-FFF2-40B4-BE49-F238E27FC236}">
                  <a16:creationId xmlns:a16="http://schemas.microsoft.com/office/drawing/2014/main" id="{31B228A0-7544-8FCC-FC41-6DB563DCF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2791" y="5448850"/>
              <a:ext cx="688193" cy="1075120"/>
            </a:xfrm>
            <a:prstGeom prst="rect">
              <a:avLst/>
            </a:prstGeom>
          </p:spPr>
        </p:pic>
        <p:pic>
          <p:nvPicPr>
            <p:cNvPr id="6" name="Kép 5" descr="A képen embléma, szimbólum, kör, Grafika látható&#10;&#10;Automatikusan generált leírás">
              <a:extLst>
                <a:ext uri="{FF2B5EF4-FFF2-40B4-BE49-F238E27FC236}">
                  <a16:creationId xmlns:a16="http://schemas.microsoft.com/office/drawing/2014/main" id="{C84AFD8D-8575-6BD7-B520-3F39FA561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135" y="5544750"/>
              <a:ext cx="1736003" cy="747810"/>
            </a:xfrm>
            <a:prstGeom prst="rect">
              <a:avLst/>
            </a:prstGeom>
          </p:spPr>
        </p:pic>
        <p:sp>
          <p:nvSpPr>
            <p:cNvPr id="7" name="Szövegdoboz 6">
              <a:extLst>
                <a:ext uri="{FF2B5EF4-FFF2-40B4-BE49-F238E27FC236}">
                  <a16:creationId xmlns:a16="http://schemas.microsoft.com/office/drawing/2014/main" id="{35CBD760-ED3E-E381-D4EB-753F1C547647}"/>
                </a:ext>
              </a:extLst>
            </p:cNvPr>
            <p:cNvSpPr txBox="1"/>
            <p:nvPr/>
          </p:nvSpPr>
          <p:spPr>
            <a:xfrm>
              <a:off x="653657" y="6275308"/>
              <a:ext cx="6881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ELTE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4257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Kép 25" descr="A képen szöveg, képernyőkép, Grafika, diagra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EE004D73-D68D-FA56-D5C4-BC0C8221CF5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03" y="1919886"/>
            <a:ext cx="5704240" cy="4572989"/>
          </a:xfrm>
          <a:prstGeom prst="rect">
            <a:avLst/>
          </a:prstGeom>
          <a:ln w="50800" cap="rnd" cmpd="sng">
            <a:gradFill>
              <a:gsLst>
                <a:gs pos="0">
                  <a:srgbClr val="8C2CDC"/>
                </a:gs>
                <a:gs pos="40000">
                  <a:schemeClr val="bg1"/>
                </a:gs>
                <a:gs pos="54000">
                  <a:schemeClr val="bg1"/>
                </a:gs>
                <a:gs pos="100000">
                  <a:srgbClr val="8C2CDC"/>
                </a:gs>
              </a:gsLst>
              <a:lin ang="5400000" scaled="1"/>
            </a:gradFill>
            <a:prstDash val="dash"/>
          </a:ln>
          <a:effectLst>
            <a:softEdge rad="0"/>
          </a:effectLst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D740D21A-F8DD-5069-132E-A4DD57D44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48" y="365125"/>
            <a:ext cx="3251326" cy="1325563"/>
          </a:xfrm>
        </p:spPr>
        <p:txBody>
          <a:bodyPr/>
          <a:lstStyle/>
          <a:p>
            <a:r>
              <a:rPr lang="en-US" noProof="0" dirty="0"/>
              <a:t>J1429+5406</a:t>
            </a:r>
          </a:p>
        </p:txBody>
      </p:sp>
      <p:cxnSp>
        <p:nvCxnSpPr>
          <p:cNvPr id="27" name="Egyenes összekötő 26">
            <a:extLst>
              <a:ext uri="{FF2B5EF4-FFF2-40B4-BE49-F238E27FC236}">
                <a16:creationId xmlns:a16="http://schemas.microsoft.com/office/drawing/2014/main" id="{03101194-E9E0-7C15-A503-F77317D7667F}"/>
              </a:ext>
            </a:extLst>
          </p:cNvPr>
          <p:cNvCxnSpPr>
            <a:cxnSpLocks/>
          </p:cNvCxnSpPr>
          <p:nvPr/>
        </p:nvCxnSpPr>
        <p:spPr>
          <a:xfrm>
            <a:off x="1973046" y="4467478"/>
            <a:ext cx="9438" cy="810414"/>
          </a:xfrm>
          <a:prstGeom prst="line">
            <a:avLst/>
          </a:prstGeom>
          <a:ln>
            <a:solidFill>
              <a:srgbClr val="AA2CD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27">
            <a:extLst>
              <a:ext uri="{FF2B5EF4-FFF2-40B4-BE49-F238E27FC236}">
                <a16:creationId xmlns:a16="http://schemas.microsoft.com/office/drawing/2014/main" id="{94C550C3-F646-6E85-4B4A-D9FCCCDA343F}"/>
              </a:ext>
            </a:extLst>
          </p:cNvPr>
          <p:cNvCxnSpPr>
            <a:cxnSpLocks/>
          </p:cNvCxnSpPr>
          <p:nvPr/>
        </p:nvCxnSpPr>
        <p:spPr>
          <a:xfrm>
            <a:off x="2910178" y="4967437"/>
            <a:ext cx="0" cy="300460"/>
          </a:xfrm>
          <a:prstGeom prst="line">
            <a:avLst/>
          </a:prstGeom>
          <a:ln>
            <a:solidFill>
              <a:srgbClr val="AA2CD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28">
            <a:extLst>
              <a:ext uri="{FF2B5EF4-FFF2-40B4-BE49-F238E27FC236}">
                <a16:creationId xmlns:a16="http://schemas.microsoft.com/office/drawing/2014/main" id="{438608B9-8FAD-FAAC-B308-55DBF50511E9}"/>
              </a:ext>
            </a:extLst>
          </p:cNvPr>
          <p:cNvCxnSpPr>
            <a:cxnSpLocks/>
          </p:cNvCxnSpPr>
          <p:nvPr/>
        </p:nvCxnSpPr>
        <p:spPr>
          <a:xfrm>
            <a:off x="3347913" y="4610340"/>
            <a:ext cx="23237" cy="667549"/>
          </a:xfrm>
          <a:prstGeom prst="line">
            <a:avLst/>
          </a:prstGeom>
          <a:ln>
            <a:solidFill>
              <a:srgbClr val="AA2CD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29">
            <a:extLst>
              <a:ext uri="{FF2B5EF4-FFF2-40B4-BE49-F238E27FC236}">
                <a16:creationId xmlns:a16="http://schemas.microsoft.com/office/drawing/2014/main" id="{F4F0BE7B-F4E5-7581-688A-106B39BA072E}"/>
              </a:ext>
            </a:extLst>
          </p:cNvPr>
          <p:cNvCxnSpPr>
            <a:cxnSpLocks/>
          </p:cNvCxnSpPr>
          <p:nvPr/>
        </p:nvCxnSpPr>
        <p:spPr>
          <a:xfrm>
            <a:off x="3540456" y="4302977"/>
            <a:ext cx="328753" cy="479844"/>
          </a:xfrm>
          <a:prstGeom prst="line">
            <a:avLst/>
          </a:prstGeom>
          <a:ln>
            <a:solidFill>
              <a:srgbClr val="AA2CD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Szövegdoboz 33">
            <a:extLst>
              <a:ext uri="{FF2B5EF4-FFF2-40B4-BE49-F238E27FC236}">
                <a16:creationId xmlns:a16="http://schemas.microsoft.com/office/drawing/2014/main" id="{6D71B5CB-1DA3-8DDE-83A2-57AA9F7ADD30}"/>
              </a:ext>
            </a:extLst>
          </p:cNvPr>
          <p:cNvSpPr txBox="1"/>
          <p:nvPr/>
        </p:nvSpPr>
        <p:spPr>
          <a:xfrm>
            <a:off x="3758500" y="4737492"/>
            <a:ext cx="452230" cy="3449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A2CDC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J4</a:t>
            </a:r>
          </a:p>
        </p:txBody>
      </p:sp>
      <p:sp>
        <p:nvSpPr>
          <p:cNvPr id="23" name="Szövegdoboz 22">
            <a:extLst>
              <a:ext uri="{FF2B5EF4-FFF2-40B4-BE49-F238E27FC236}">
                <a16:creationId xmlns:a16="http://schemas.microsoft.com/office/drawing/2014/main" id="{1B798E28-FAEA-03CD-8D2B-AA81DACBE797}"/>
              </a:ext>
            </a:extLst>
          </p:cNvPr>
          <p:cNvSpPr txBox="1"/>
          <p:nvPr/>
        </p:nvSpPr>
        <p:spPr>
          <a:xfrm>
            <a:off x="1491133" y="2026432"/>
            <a:ext cx="25139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Very Long Baseline Array  (VLBA), project BS333</a:t>
            </a:r>
          </a:p>
        </p:txBody>
      </p:sp>
      <p:cxnSp>
        <p:nvCxnSpPr>
          <p:cNvPr id="24" name="Egyenes összekötő 23">
            <a:extLst>
              <a:ext uri="{FF2B5EF4-FFF2-40B4-BE49-F238E27FC236}">
                <a16:creationId xmlns:a16="http://schemas.microsoft.com/office/drawing/2014/main" id="{41F1C236-9990-618A-DFD1-136AFB734AEC}"/>
              </a:ext>
            </a:extLst>
          </p:cNvPr>
          <p:cNvCxnSpPr>
            <a:cxnSpLocks/>
          </p:cNvCxnSpPr>
          <p:nvPr/>
        </p:nvCxnSpPr>
        <p:spPr>
          <a:xfrm>
            <a:off x="3663164" y="4210671"/>
            <a:ext cx="307484" cy="141485"/>
          </a:xfrm>
          <a:prstGeom prst="line">
            <a:avLst/>
          </a:prstGeom>
          <a:ln>
            <a:solidFill>
              <a:srgbClr val="AA2CD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zövegdoboz 24">
            <a:extLst>
              <a:ext uri="{FF2B5EF4-FFF2-40B4-BE49-F238E27FC236}">
                <a16:creationId xmlns:a16="http://schemas.microsoft.com/office/drawing/2014/main" id="{BACBF381-5C55-5453-96A7-18A1BD81B968}"/>
              </a:ext>
            </a:extLst>
          </p:cNvPr>
          <p:cNvSpPr txBox="1"/>
          <p:nvPr/>
        </p:nvSpPr>
        <p:spPr>
          <a:xfrm>
            <a:off x="3904128" y="4211549"/>
            <a:ext cx="861529" cy="3449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A2CDC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J5, J6</a:t>
            </a:r>
          </a:p>
        </p:txBody>
      </p:sp>
      <p:grpSp>
        <p:nvGrpSpPr>
          <p:cNvPr id="8" name="Csoportba foglalás 7">
            <a:extLst>
              <a:ext uri="{FF2B5EF4-FFF2-40B4-BE49-F238E27FC236}">
                <a16:creationId xmlns:a16="http://schemas.microsoft.com/office/drawing/2014/main" id="{E28F96B7-58E9-0C73-A2CB-BA1225ABDBE6}"/>
              </a:ext>
            </a:extLst>
          </p:cNvPr>
          <p:cNvGrpSpPr/>
          <p:nvPr/>
        </p:nvGrpSpPr>
        <p:grpSpPr>
          <a:xfrm>
            <a:off x="6076914" y="1919886"/>
            <a:ext cx="5781304" cy="4572989"/>
            <a:chOff x="5868152" y="1800219"/>
            <a:chExt cx="5781304" cy="4572989"/>
          </a:xfrm>
        </p:grpSpPr>
        <p:pic>
          <p:nvPicPr>
            <p:cNvPr id="5" name="Kép 4" descr="A képen szöveg, képernyőkép látható&#10;&#10;Előfordulhat, hogy az AI által létrehozott tartalom helytelen.">
              <a:extLst>
                <a:ext uri="{FF2B5EF4-FFF2-40B4-BE49-F238E27FC236}">
                  <a16:creationId xmlns:a16="http://schemas.microsoft.com/office/drawing/2014/main" id="{9B57341C-4B19-CB55-42E9-AB95384552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152" y="1800219"/>
              <a:ext cx="5781304" cy="4572989"/>
            </a:xfrm>
            <a:prstGeom prst="rect">
              <a:avLst/>
            </a:prstGeom>
            <a:ln w="50800" cap="rnd">
              <a:gradFill flip="none" rotWithShape="1">
                <a:gsLst>
                  <a:gs pos="55000">
                    <a:schemeClr val="bg1"/>
                  </a:gs>
                  <a:gs pos="0">
                    <a:schemeClr val="accent4">
                      <a:lumMod val="75000"/>
                    </a:schemeClr>
                  </a:gs>
                  <a:gs pos="98000">
                    <a:schemeClr val="bg1"/>
                  </a:gs>
                </a:gsLst>
                <a:lin ang="8100000" scaled="1"/>
                <a:tileRect/>
              </a:gradFill>
              <a:prstDash val="sysDot"/>
            </a:ln>
            <a:effectLst>
              <a:softEdge rad="0"/>
            </a:effectLst>
          </p:spPr>
        </p:pic>
        <p:sp>
          <p:nvSpPr>
            <p:cNvPr id="7" name="Szövegdoboz 6">
              <a:extLst>
                <a:ext uri="{FF2B5EF4-FFF2-40B4-BE49-F238E27FC236}">
                  <a16:creationId xmlns:a16="http://schemas.microsoft.com/office/drawing/2014/main" id="{7C2AE068-767D-06B0-801C-FBD6F6E91A07}"/>
                </a:ext>
              </a:extLst>
            </p:cNvPr>
            <p:cNvSpPr txBox="1"/>
            <p:nvPr/>
          </p:nvSpPr>
          <p:spPr>
            <a:xfrm>
              <a:off x="6225878" y="1906765"/>
              <a:ext cx="45135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Very Long Baseline Array (VLBA), project BS333</a:t>
              </a:r>
            </a:p>
          </p:txBody>
        </p:sp>
      </p:grpSp>
      <p:sp>
        <p:nvSpPr>
          <p:cNvPr id="53" name="Szövegdoboz 52">
            <a:extLst>
              <a:ext uri="{FF2B5EF4-FFF2-40B4-BE49-F238E27FC236}">
                <a16:creationId xmlns:a16="http://schemas.microsoft.com/office/drawing/2014/main" id="{410A3673-5FFE-7182-F236-8D98439E3E35}"/>
              </a:ext>
            </a:extLst>
          </p:cNvPr>
          <p:cNvSpPr txBox="1"/>
          <p:nvPr/>
        </p:nvSpPr>
        <p:spPr>
          <a:xfrm>
            <a:off x="2747258" y="5280201"/>
            <a:ext cx="452230" cy="3449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A2CDC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J2</a:t>
            </a:r>
          </a:p>
        </p:txBody>
      </p:sp>
      <p:sp>
        <p:nvSpPr>
          <p:cNvPr id="56" name="Szövegdoboz 55">
            <a:extLst>
              <a:ext uri="{FF2B5EF4-FFF2-40B4-BE49-F238E27FC236}">
                <a16:creationId xmlns:a16="http://schemas.microsoft.com/office/drawing/2014/main" id="{1F7DEC64-95CC-1209-2FC9-6C500A307085}"/>
              </a:ext>
            </a:extLst>
          </p:cNvPr>
          <p:cNvSpPr txBox="1"/>
          <p:nvPr/>
        </p:nvSpPr>
        <p:spPr>
          <a:xfrm>
            <a:off x="3183144" y="5277889"/>
            <a:ext cx="452230" cy="3449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A2CDC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J3</a:t>
            </a:r>
          </a:p>
        </p:txBody>
      </p:sp>
      <p:sp>
        <p:nvSpPr>
          <p:cNvPr id="57" name="Szövegdoboz 56">
            <a:extLst>
              <a:ext uri="{FF2B5EF4-FFF2-40B4-BE49-F238E27FC236}">
                <a16:creationId xmlns:a16="http://schemas.microsoft.com/office/drawing/2014/main" id="{08073696-86D3-3C3C-CA30-C045A71FD21D}"/>
              </a:ext>
            </a:extLst>
          </p:cNvPr>
          <p:cNvSpPr txBox="1"/>
          <p:nvPr/>
        </p:nvSpPr>
        <p:spPr>
          <a:xfrm>
            <a:off x="1809952" y="5277889"/>
            <a:ext cx="452230" cy="3449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A2CDC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J1</a:t>
            </a:r>
          </a:p>
        </p:txBody>
      </p:sp>
      <p:grpSp>
        <p:nvGrpSpPr>
          <p:cNvPr id="13" name="Csoportba foglalás 12">
            <a:extLst>
              <a:ext uri="{FF2B5EF4-FFF2-40B4-BE49-F238E27FC236}">
                <a16:creationId xmlns:a16="http://schemas.microsoft.com/office/drawing/2014/main" id="{B936DC96-8CB0-7F7E-92C9-579A87FBAD9C}"/>
              </a:ext>
            </a:extLst>
          </p:cNvPr>
          <p:cNvGrpSpPr/>
          <p:nvPr/>
        </p:nvGrpSpPr>
        <p:grpSpPr>
          <a:xfrm>
            <a:off x="5867143" y="1919886"/>
            <a:ext cx="3084746" cy="4572989"/>
            <a:chOff x="6043304" y="1919886"/>
            <a:chExt cx="3084746" cy="4572989"/>
          </a:xfrm>
        </p:grpSpPr>
        <p:sp>
          <p:nvSpPr>
            <p:cNvPr id="4" name="Téglalap 3">
              <a:extLst>
                <a:ext uri="{FF2B5EF4-FFF2-40B4-BE49-F238E27FC236}">
                  <a16:creationId xmlns:a16="http://schemas.microsoft.com/office/drawing/2014/main" id="{F7896039-FADB-23FB-0AFD-9BF7383B7638}"/>
                </a:ext>
              </a:extLst>
            </p:cNvPr>
            <p:cNvSpPr/>
            <p:nvPr/>
          </p:nvSpPr>
          <p:spPr>
            <a:xfrm>
              <a:off x="8607118" y="3760524"/>
              <a:ext cx="520932" cy="520932"/>
            </a:xfrm>
            <a:prstGeom prst="rect">
              <a:avLst/>
            </a:prstGeom>
            <a:noFill/>
            <a:ln w="63500" cap="rnd">
              <a:solidFill>
                <a:srgbClr val="8C2CDC"/>
              </a:solidFill>
              <a:prstDash val="dash"/>
              <a:rou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cxnSp>
          <p:nvCxnSpPr>
            <p:cNvPr id="9" name="Egyenes összekötő 8">
              <a:extLst>
                <a:ext uri="{FF2B5EF4-FFF2-40B4-BE49-F238E27FC236}">
                  <a16:creationId xmlns:a16="http://schemas.microsoft.com/office/drawing/2014/main" id="{5296F4A0-9763-F8F9-6CB7-51C459EB1E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43304" y="4281413"/>
              <a:ext cx="2563814" cy="2211462"/>
            </a:xfrm>
            <a:prstGeom prst="line">
              <a:avLst/>
            </a:prstGeom>
            <a:ln w="50800" cap="rnd">
              <a:solidFill>
                <a:srgbClr val="8C2CDC"/>
              </a:solidFill>
              <a:prstDash val="dash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" name="Egyenes összekötő 5">
              <a:extLst>
                <a:ext uri="{FF2B5EF4-FFF2-40B4-BE49-F238E27FC236}">
                  <a16:creationId xmlns:a16="http://schemas.microsoft.com/office/drawing/2014/main" id="{CBB600AD-411B-0C68-C6D0-16B8A14B6C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43304" y="1919886"/>
              <a:ext cx="2491937" cy="1782804"/>
            </a:xfrm>
            <a:prstGeom prst="line">
              <a:avLst/>
            </a:prstGeom>
            <a:ln w="50800" cap="rnd">
              <a:solidFill>
                <a:srgbClr val="8C2CDC"/>
              </a:solidFill>
              <a:prstDash val="dash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ím 1">
                <a:extLst>
                  <a:ext uri="{FF2B5EF4-FFF2-40B4-BE49-F238E27FC236}">
                    <a16:creationId xmlns:a16="http://schemas.microsoft.com/office/drawing/2014/main" id="{EADA5220-E850-93C8-E41A-1D7AC43357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428109" y="772777"/>
                <a:ext cx="1379843" cy="917911"/>
              </a:xfrm>
              <a:custGeom>
                <a:avLst/>
                <a:gdLst>
                  <a:gd name="csX0" fmla="*/ 0 w 1379843"/>
                  <a:gd name="csY0" fmla="*/ 0 h 917911"/>
                  <a:gd name="csX1" fmla="*/ 717518 w 1379843"/>
                  <a:gd name="csY1" fmla="*/ 0 h 917911"/>
                  <a:gd name="csX2" fmla="*/ 1379843 w 1379843"/>
                  <a:gd name="csY2" fmla="*/ 0 h 917911"/>
                  <a:gd name="csX3" fmla="*/ 1379843 w 1379843"/>
                  <a:gd name="csY3" fmla="*/ 431418 h 917911"/>
                  <a:gd name="csX4" fmla="*/ 1379843 w 1379843"/>
                  <a:gd name="csY4" fmla="*/ 917911 h 917911"/>
                  <a:gd name="csX5" fmla="*/ 717518 w 1379843"/>
                  <a:gd name="csY5" fmla="*/ 917911 h 917911"/>
                  <a:gd name="csX6" fmla="*/ 0 w 1379843"/>
                  <a:gd name="csY6" fmla="*/ 917911 h 917911"/>
                  <a:gd name="csX7" fmla="*/ 0 w 1379843"/>
                  <a:gd name="csY7" fmla="*/ 468135 h 917911"/>
                  <a:gd name="csX8" fmla="*/ 0 w 1379843"/>
                  <a:gd name="csY8" fmla="*/ 0 h 91791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1379843" h="917911" fill="none" extrusionOk="0">
                    <a:moveTo>
                      <a:pt x="0" y="0"/>
                    </a:moveTo>
                    <a:cubicBezTo>
                      <a:pt x="287198" y="25525"/>
                      <a:pt x="562123" y="-29997"/>
                      <a:pt x="717518" y="0"/>
                    </a:cubicBezTo>
                    <a:cubicBezTo>
                      <a:pt x="872913" y="29997"/>
                      <a:pt x="1142525" y="12303"/>
                      <a:pt x="1379843" y="0"/>
                    </a:cubicBezTo>
                    <a:cubicBezTo>
                      <a:pt x="1365246" y="171627"/>
                      <a:pt x="1364366" y="253917"/>
                      <a:pt x="1379843" y="431418"/>
                    </a:cubicBezTo>
                    <a:cubicBezTo>
                      <a:pt x="1395320" y="608919"/>
                      <a:pt x="1373755" y="791727"/>
                      <a:pt x="1379843" y="917911"/>
                    </a:cubicBezTo>
                    <a:cubicBezTo>
                      <a:pt x="1137036" y="906826"/>
                      <a:pt x="874830" y="930685"/>
                      <a:pt x="717518" y="917911"/>
                    </a:cubicBezTo>
                    <a:cubicBezTo>
                      <a:pt x="560207" y="905137"/>
                      <a:pt x="193916" y="920852"/>
                      <a:pt x="0" y="917911"/>
                    </a:cubicBezTo>
                    <a:cubicBezTo>
                      <a:pt x="16815" y="744194"/>
                      <a:pt x="-18992" y="591895"/>
                      <a:pt x="0" y="468135"/>
                    </a:cubicBezTo>
                    <a:cubicBezTo>
                      <a:pt x="18992" y="344375"/>
                      <a:pt x="-6934" y="101607"/>
                      <a:pt x="0" y="0"/>
                    </a:cubicBezTo>
                    <a:close/>
                  </a:path>
                  <a:path w="1379843" h="917911" stroke="0" extrusionOk="0">
                    <a:moveTo>
                      <a:pt x="0" y="0"/>
                    </a:moveTo>
                    <a:cubicBezTo>
                      <a:pt x="227947" y="19155"/>
                      <a:pt x="443307" y="7752"/>
                      <a:pt x="676123" y="0"/>
                    </a:cubicBezTo>
                    <a:cubicBezTo>
                      <a:pt x="908939" y="-7752"/>
                      <a:pt x="1146689" y="18123"/>
                      <a:pt x="1379843" y="0"/>
                    </a:cubicBezTo>
                    <a:cubicBezTo>
                      <a:pt x="1386844" y="197370"/>
                      <a:pt x="1385757" y="271874"/>
                      <a:pt x="1379843" y="477314"/>
                    </a:cubicBezTo>
                    <a:cubicBezTo>
                      <a:pt x="1373929" y="682754"/>
                      <a:pt x="1372259" y="817415"/>
                      <a:pt x="1379843" y="917911"/>
                    </a:cubicBezTo>
                    <a:cubicBezTo>
                      <a:pt x="1243933" y="941149"/>
                      <a:pt x="918490" y="921652"/>
                      <a:pt x="717518" y="917911"/>
                    </a:cubicBezTo>
                    <a:cubicBezTo>
                      <a:pt x="516546" y="914170"/>
                      <a:pt x="342798" y="937459"/>
                      <a:pt x="0" y="917911"/>
                    </a:cubicBezTo>
                    <a:cubicBezTo>
                      <a:pt x="19052" y="826349"/>
                      <a:pt x="-3371" y="608423"/>
                      <a:pt x="0" y="477314"/>
                    </a:cubicBezTo>
                    <a:cubicBezTo>
                      <a:pt x="3371" y="346205"/>
                      <a:pt x="-13246" y="202333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75000"/>
                </a:schemeClr>
              </a:solidFill>
              <a:ln w="63500" cap="rnd">
                <a:gradFill flip="none" rotWithShape="1">
                  <a:gsLst>
                    <a:gs pos="14000">
                      <a:schemeClr val="accent1">
                        <a:lumMod val="5000"/>
                        <a:lumOff val="95000"/>
                      </a:schemeClr>
                    </a:gs>
                    <a:gs pos="57000">
                      <a:schemeClr val="accent1">
                        <a:lumMod val="45000"/>
                        <a:lumOff val="55000"/>
                      </a:schemeClr>
                    </a:gs>
                    <a:gs pos="81000">
                      <a:schemeClr val="accent4">
                        <a:lumMod val="50000"/>
                      </a:schemeClr>
                    </a:gs>
                  </a:gsLst>
                  <a:lin ang="0" scaled="1"/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bg1"/>
                    </a:solidFill>
                    <a:latin typeface="Lora" pitchFamily="2" charset="-18"/>
                    <a:ea typeface="+mj-ea"/>
                    <a:cs typeface="+mj-cs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kumimoji="0" 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Lora" pitchFamily="2" charset="-18"/>
                          <a:ea typeface="+mj-ea"/>
                          <a:cs typeface="+mj-cs"/>
                        </a:rPr>
                        <m:t>z</m:t>
                      </m:r>
                      <m:r>
                        <m:rPr>
                          <m:nor/>
                        </m:rPr>
                        <a:rPr kumimoji="0" 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Lora" pitchFamily="2" charset="-18"/>
                          <a:ea typeface="+mj-ea"/>
                          <a:cs typeface="+mj-cs"/>
                        </a:rPr>
                        <m:t>=3.02</m:t>
                      </m:r>
                    </m:oMath>
                  </m:oMathPara>
                </a14:m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ora" pitchFamily="2" charset="-18"/>
                  <a:ea typeface="+mj-ea"/>
                  <a:cs typeface="+mj-cs"/>
                </a:endParaRPr>
              </a:p>
            </p:txBody>
          </p:sp>
        </mc:Choice>
        <mc:Fallback xmlns="">
          <p:sp>
            <p:nvSpPr>
              <p:cNvPr id="3" name="Cím 1">
                <a:extLst>
                  <a:ext uri="{FF2B5EF4-FFF2-40B4-BE49-F238E27FC236}">
                    <a16:creationId xmlns:a16="http://schemas.microsoft.com/office/drawing/2014/main" id="{EADA5220-E850-93C8-E41A-1D7AC4335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8109" y="772777"/>
                <a:ext cx="1379843" cy="91791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63500" cap="rnd">
                <a:gradFill flip="none" rotWithShape="1">
                  <a:gsLst>
                    <a:gs pos="14000">
                      <a:schemeClr val="accent1">
                        <a:lumMod val="5000"/>
                        <a:lumOff val="95000"/>
                      </a:schemeClr>
                    </a:gs>
                    <a:gs pos="57000">
                      <a:schemeClr val="accent1">
                        <a:lumMod val="45000"/>
                        <a:lumOff val="55000"/>
                      </a:schemeClr>
                    </a:gs>
                    <a:gs pos="81000">
                      <a:schemeClr val="accent4">
                        <a:lumMod val="50000"/>
                      </a:schemeClr>
                    </a:gs>
                  </a:gsLst>
                  <a:lin ang="0" scaled="1"/>
                  <a:tileRect/>
                </a:gra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sX0" fmla="*/ 0 w 1379843"/>
                          <a:gd name="csY0" fmla="*/ 0 h 917911"/>
                          <a:gd name="csX1" fmla="*/ 717518 w 1379843"/>
                          <a:gd name="csY1" fmla="*/ 0 h 917911"/>
                          <a:gd name="csX2" fmla="*/ 1379843 w 1379843"/>
                          <a:gd name="csY2" fmla="*/ 0 h 917911"/>
                          <a:gd name="csX3" fmla="*/ 1379843 w 1379843"/>
                          <a:gd name="csY3" fmla="*/ 431418 h 917911"/>
                          <a:gd name="csX4" fmla="*/ 1379843 w 1379843"/>
                          <a:gd name="csY4" fmla="*/ 917911 h 917911"/>
                          <a:gd name="csX5" fmla="*/ 717518 w 1379843"/>
                          <a:gd name="csY5" fmla="*/ 917911 h 917911"/>
                          <a:gd name="csX6" fmla="*/ 0 w 1379843"/>
                          <a:gd name="csY6" fmla="*/ 917911 h 917911"/>
                          <a:gd name="csX7" fmla="*/ 0 w 1379843"/>
                          <a:gd name="csY7" fmla="*/ 468135 h 917911"/>
                          <a:gd name="csX8" fmla="*/ 0 w 1379843"/>
                          <a:gd name="csY8" fmla="*/ 0 h 917911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</a:cxnLst>
                        <a:rect l="l" t="t" r="r" b="b"/>
                        <a:pathLst>
                          <a:path w="1379843" h="917911" fill="none" extrusionOk="0">
                            <a:moveTo>
                              <a:pt x="0" y="0"/>
                            </a:moveTo>
                            <a:cubicBezTo>
                              <a:pt x="287198" y="25525"/>
                              <a:pt x="562123" y="-29997"/>
                              <a:pt x="717518" y="0"/>
                            </a:cubicBezTo>
                            <a:cubicBezTo>
                              <a:pt x="872913" y="29997"/>
                              <a:pt x="1142525" y="12303"/>
                              <a:pt x="1379843" y="0"/>
                            </a:cubicBezTo>
                            <a:cubicBezTo>
                              <a:pt x="1365246" y="171627"/>
                              <a:pt x="1364366" y="253917"/>
                              <a:pt x="1379843" y="431418"/>
                            </a:cubicBezTo>
                            <a:cubicBezTo>
                              <a:pt x="1395320" y="608919"/>
                              <a:pt x="1373755" y="791727"/>
                              <a:pt x="1379843" y="917911"/>
                            </a:cubicBezTo>
                            <a:cubicBezTo>
                              <a:pt x="1137036" y="906826"/>
                              <a:pt x="874830" y="930685"/>
                              <a:pt x="717518" y="917911"/>
                            </a:cubicBezTo>
                            <a:cubicBezTo>
                              <a:pt x="560207" y="905137"/>
                              <a:pt x="193916" y="920852"/>
                              <a:pt x="0" y="917911"/>
                            </a:cubicBezTo>
                            <a:cubicBezTo>
                              <a:pt x="16815" y="744194"/>
                              <a:pt x="-18992" y="591895"/>
                              <a:pt x="0" y="468135"/>
                            </a:cubicBezTo>
                            <a:cubicBezTo>
                              <a:pt x="18992" y="344375"/>
                              <a:pt x="-6934" y="101607"/>
                              <a:pt x="0" y="0"/>
                            </a:cubicBezTo>
                            <a:close/>
                          </a:path>
                          <a:path w="1379843" h="917911" stroke="0" extrusionOk="0">
                            <a:moveTo>
                              <a:pt x="0" y="0"/>
                            </a:moveTo>
                            <a:cubicBezTo>
                              <a:pt x="227947" y="19155"/>
                              <a:pt x="443307" y="7752"/>
                              <a:pt x="676123" y="0"/>
                            </a:cubicBezTo>
                            <a:cubicBezTo>
                              <a:pt x="908939" y="-7752"/>
                              <a:pt x="1146689" y="18123"/>
                              <a:pt x="1379843" y="0"/>
                            </a:cubicBezTo>
                            <a:cubicBezTo>
                              <a:pt x="1386844" y="197370"/>
                              <a:pt x="1385757" y="271874"/>
                              <a:pt x="1379843" y="477314"/>
                            </a:cubicBezTo>
                            <a:cubicBezTo>
                              <a:pt x="1373929" y="682754"/>
                              <a:pt x="1372259" y="817415"/>
                              <a:pt x="1379843" y="917911"/>
                            </a:cubicBezTo>
                            <a:cubicBezTo>
                              <a:pt x="1243933" y="941149"/>
                              <a:pt x="918490" y="921652"/>
                              <a:pt x="717518" y="917911"/>
                            </a:cubicBezTo>
                            <a:cubicBezTo>
                              <a:pt x="516546" y="914170"/>
                              <a:pt x="342798" y="937459"/>
                              <a:pt x="0" y="917911"/>
                            </a:cubicBezTo>
                            <a:cubicBezTo>
                              <a:pt x="19052" y="826349"/>
                              <a:pt x="-3371" y="608423"/>
                              <a:pt x="0" y="477314"/>
                            </a:cubicBezTo>
                            <a:cubicBezTo>
                              <a:pt x="3371" y="346205"/>
                              <a:pt x="-13246" y="202333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Csoportba foglalás 14">
            <a:extLst>
              <a:ext uri="{FF2B5EF4-FFF2-40B4-BE49-F238E27FC236}">
                <a16:creationId xmlns:a16="http://schemas.microsoft.com/office/drawing/2014/main" id="{8E58CF6D-274D-5AD0-7C27-B04F556163C6}"/>
              </a:ext>
            </a:extLst>
          </p:cNvPr>
          <p:cNvGrpSpPr/>
          <p:nvPr/>
        </p:nvGrpSpPr>
        <p:grpSpPr>
          <a:xfrm>
            <a:off x="4154532" y="5821851"/>
            <a:ext cx="725064" cy="215444"/>
            <a:chOff x="4154532" y="5821851"/>
            <a:chExt cx="725064" cy="215444"/>
          </a:xfrm>
        </p:grpSpPr>
        <p:sp>
          <p:nvSpPr>
            <p:cNvPr id="14" name="Szövegdoboz 13">
              <a:extLst>
                <a:ext uri="{FF2B5EF4-FFF2-40B4-BE49-F238E27FC236}">
                  <a16:creationId xmlns:a16="http://schemas.microsoft.com/office/drawing/2014/main" id="{9484C64A-7AA5-19A0-A085-C931316FFCA7}"/>
                </a:ext>
              </a:extLst>
            </p:cNvPr>
            <p:cNvSpPr txBox="1"/>
            <p:nvPr/>
          </p:nvSpPr>
          <p:spPr>
            <a:xfrm>
              <a:off x="4154532" y="5821851"/>
              <a:ext cx="725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80 pc</a:t>
              </a:r>
            </a:p>
          </p:txBody>
        </p:sp>
        <p:cxnSp>
          <p:nvCxnSpPr>
            <p:cNvPr id="11" name="Egyenes összekötő 10">
              <a:extLst>
                <a:ext uri="{FF2B5EF4-FFF2-40B4-BE49-F238E27FC236}">
                  <a16:creationId xmlns:a16="http://schemas.microsoft.com/office/drawing/2014/main" id="{0FAF592D-3DE7-3944-A9F3-CFDC00061390}"/>
                </a:ext>
              </a:extLst>
            </p:cNvPr>
            <p:cNvCxnSpPr>
              <a:cxnSpLocks/>
            </p:cNvCxnSpPr>
            <p:nvPr/>
          </p:nvCxnSpPr>
          <p:spPr>
            <a:xfrm>
              <a:off x="4178014" y="5845009"/>
              <a:ext cx="405747" cy="0"/>
            </a:xfrm>
            <a:prstGeom prst="line">
              <a:avLst/>
            </a:prstGeom>
            <a:ln w="22225" cap="rnd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Csoportba foglalás 15">
            <a:extLst>
              <a:ext uri="{FF2B5EF4-FFF2-40B4-BE49-F238E27FC236}">
                <a16:creationId xmlns:a16="http://schemas.microsoft.com/office/drawing/2014/main" id="{8BB62127-58D3-0942-0464-FC727B22793D}"/>
              </a:ext>
            </a:extLst>
          </p:cNvPr>
          <p:cNvGrpSpPr/>
          <p:nvPr/>
        </p:nvGrpSpPr>
        <p:grpSpPr>
          <a:xfrm>
            <a:off x="10139905" y="5821851"/>
            <a:ext cx="725064" cy="215444"/>
            <a:chOff x="4134868" y="5821851"/>
            <a:chExt cx="725064" cy="215444"/>
          </a:xfrm>
        </p:grpSpPr>
        <p:sp>
          <p:nvSpPr>
            <p:cNvPr id="17" name="Szövegdoboz 16">
              <a:extLst>
                <a:ext uri="{FF2B5EF4-FFF2-40B4-BE49-F238E27FC236}">
                  <a16:creationId xmlns:a16="http://schemas.microsoft.com/office/drawing/2014/main" id="{E3D3A5F3-C6EC-6FF3-FF83-99EEB43366A2}"/>
                </a:ext>
              </a:extLst>
            </p:cNvPr>
            <p:cNvSpPr txBox="1"/>
            <p:nvPr/>
          </p:nvSpPr>
          <p:spPr>
            <a:xfrm>
              <a:off x="4134868" y="5821851"/>
              <a:ext cx="725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800 pc</a:t>
              </a:r>
            </a:p>
          </p:txBody>
        </p:sp>
        <p:cxnSp>
          <p:nvCxnSpPr>
            <p:cNvPr id="18" name="Egyenes összekötő 17">
              <a:extLst>
                <a:ext uri="{FF2B5EF4-FFF2-40B4-BE49-F238E27FC236}">
                  <a16:creationId xmlns:a16="http://schemas.microsoft.com/office/drawing/2014/main" id="{B815E583-B1A0-2E81-CF17-8A6923871294}"/>
                </a:ext>
              </a:extLst>
            </p:cNvPr>
            <p:cNvCxnSpPr>
              <a:cxnSpLocks/>
            </p:cNvCxnSpPr>
            <p:nvPr/>
          </p:nvCxnSpPr>
          <p:spPr>
            <a:xfrm>
              <a:off x="4178014" y="5845009"/>
              <a:ext cx="405747" cy="0"/>
            </a:xfrm>
            <a:prstGeom prst="line">
              <a:avLst/>
            </a:prstGeom>
            <a:ln w="22225" cap="rnd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902487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4000">
              <a:schemeClr val="accent1">
                <a:lumMod val="5000"/>
                <a:lumOff val="95000"/>
              </a:schemeClr>
            </a:gs>
            <a:gs pos="90000">
              <a:srgbClr val="00007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id="{7DF2C21B-EB04-3F3F-59E4-34D44400AD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023" y="516189"/>
            <a:ext cx="6799954" cy="5825621"/>
          </a:xfrm>
          <a:prstGeom prst="rect">
            <a:avLst/>
          </a:prstGeom>
          <a:ln w="63500" cap="rnd">
            <a:gradFill flip="none" rotWithShape="1">
              <a:gsLst>
                <a:gs pos="0">
                  <a:srgbClr val="00B0F0"/>
                </a:gs>
                <a:gs pos="100000">
                  <a:srgbClr val="00B0F0"/>
                </a:gs>
                <a:gs pos="92000">
                  <a:schemeClr val="tx1"/>
                </a:gs>
                <a:gs pos="83000">
                  <a:srgbClr val="00B0F0"/>
                </a:gs>
                <a:gs pos="75000">
                  <a:schemeClr val="tx1"/>
                </a:gs>
                <a:gs pos="60000">
                  <a:srgbClr val="00B0F0"/>
                </a:gs>
                <a:gs pos="45000">
                  <a:schemeClr val="tx1"/>
                </a:gs>
                <a:gs pos="30000">
                  <a:srgbClr val="00B0F0"/>
                </a:gs>
                <a:gs pos="15000">
                  <a:schemeClr val="tx1"/>
                </a:gs>
              </a:gsLst>
              <a:lin ang="8100000" scaled="1"/>
              <a:tileRect/>
            </a:gradFill>
            <a:prstDash val="lgDash"/>
          </a:ln>
        </p:spPr>
      </p:pic>
    </p:spTree>
    <p:extLst>
      <p:ext uri="{BB962C8B-B14F-4D97-AF65-F5344CB8AC3E}">
        <p14:creationId xmlns:p14="http://schemas.microsoft.com/office/powerpoint/2010/main" val="34038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B896EC0-DF1C-887F-3E7C-8ACC87A60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noProof="0" dirty="0"/>
              <a:t>Jet precession</a:t>
            </a:r>
          </a:p>
        </p:txBody>
      </p:sp>
      <p:pic>
        <p:nvPicPr>
          <p:cNvPr id="4" name="Tartalom helye 4">
            <a:extLst>
              <a:ext uri="{FF2B5EF4-FFF2-40B4-BE49-F238E27FC236}">
                <a16:creationId xmlns:a16="http://schemas.microsoft.com/office/drawing/2014/main" id="{77FA2A0E-1111-8DA1-8169-D861556535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6861128" y="1930781"/>
            <a:ext cx="3714003" cy="4351338"/>
          </a:xfrm>
          <a:prstGeom prst="rect">
            <a:avLst/>
          </a:prstGeom>
          <a:ln>
            <a:gradFill flip="none" rotWithShape="1">
              <a:gsLst>
                <a:gs pos="50000">
                  <a:srgbClr val="F0F8FD"/>
                </a:gs>
                <a:gs pos="65000">
                  <a:srgbClr val="74C4E9"/>
                </a:gs>
                <a:gs pos="35000">
                  <a:srgbClr val="74C4E9"/>
                </a:gs>
                <a:gs pos="5000">
                  <a:schemeClr val="accent4">
                    <a:lumMod val="50000"/>
                  </a:schemeClr>
                </a:gs>
                <a:gs pos="95000">
                  <a:schemeClr val="accent4">
                    <a:lumMod val="5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a:ln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E07227D1-EE00-94FC-EE1D-8DBBCD9BEE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48" y="1930781"/>
            <a:ext cx="5079098" cy="4351338"/>
          </a:xfrm>
          <a:custGeom>
            <a:avLst/>
            <a:gdLst>
              <a:gd name="csX0" fmla="*/ 0 w 5079098"/>
              <a:gd name="csY0" fmla="*/ 0 h 4351338"/>
              <a:gd name="csX1" fmla="*/ 513553 w 5079098"/>
              <a:gd name="csY1" fmla="*/ 0 h 4351338"/>
              <a:gd name="csX2" fmla="*/ 1128688 w 5079098"/>
              <a:gd name="csY2" fmla="*/ 0 h 4351338"/>
              <a:gd name="csX3" fmla="*/ 1591451 w 5079098"/>
              <a:gd name="csY3" fmla="*/ 0 h 4351338"/>
              <a:gd name="csX4" fmla="*/ 2155795 w 5079098"/>
              <a:gd name="csY4" fmla="*/ 0 h 4351338"/>
              <a:gd name="csX5" fmla="*/ 2770930 w 5079098"/>
              <a:gd name="csY5" fmla="*/ 0 h 4351338"/>
              <a:gd name="csX6" fmla="*/ 3182901 w 5079098"/>
              <a:gd name="csY6" fmla="*/ 0 h 4351338"/>
              <a:gd name="csX7" fmla="*/ 3594873 w 5079098"/>
              <a:gd name="csY7" fmla="*/ 0 h 4351338"/>
              <a:gd name="csX8" fmla="*/ 4260799 w 5079098"/>
              <a:gd name="csY8" fmla="*/ 0 h 4351338"/>
              <a:gd name="csX9" fmla="*/ 5079098 w 5079098"/>
              <a:gd name="csY9" fmla="*/ 0 h 4351338"/>
              <a:gd name="csX10" fmla="*/ 5079098 w 5079098"/>
              <a:gd name="csY10" fmla="*/ 413377 h 4351338"/>
              <a:gd name="csX11" fmla="*/ 5079098 w 5079098"/>
              <a:gd name="csY11" fmla="*/ 913781 h 4351338"/>
              <a:gd name="csX12" fmla="*/ 5079098 w 5079098"/>
              <a:gd name="csY12" fmla="*/ 1501212 h 4351338"/>
              <a:gd name="csX13" fmla="*/ 5079098 w 5079098"/>
              <a:gd name="csY13" fmla="*/ 1958102 h 4351338"/>
              <a:gd name="csX14" fmla="*/ 5079098 w 5079098"/>
              <a:gd name="csY14" fmla="*/ 2502019 h 4351338"/>
              <a:gd name="csX15" fmla="*/ 5079098 w 5079098"/>
              <a:gd name="csY15" fmla="*/ 2915396 h 4351338"/>
              <a:gd name="csX16" fmla="*/ 5079098 w 5079098"/>
              <a:gd name="csY16" fmla="*/ 3546340 h 4351338"/>
              <a:gd name="csX17" fmla="*/ 5079098 w 5079098"/>
              <a:gd name="csY17" fmla="*/ 4351338 h 4351338"/>
              <a:gd name="csX18" fmla="*/ 4413172 w 5079098"/>
              <a:gd name="csY18" fmla="*/ 4351338 h 4351338"/>
              <a:gd name="csX19" fmla="*/ 3798037 w 5079098"/>
              <a:gd name="csY19" fmla="*/ 4351338 h 4351338"/>
              <a:gd name="csX20" fmla="*/ 3335274 w 5079098"/>
              <a:gd name="csY20" fmla="*/ 4351338 h 4351338"/>
              <a:gd name="csX21" fmla="*/ 2669348 w 5079098"/>
              <a:gd name="csY21" fmla="*/ 4351338 h 4351338"/>
              <a:gd name="csX22" fmla="*/ 2105004 w 5079098"/>
              <a:gd name="csY22" fmla="*/ 4351338 h 4351338"/>
              <a:gd name="csX23" fmla="*/ 1693033 w 5079098"/>
              <a:gd name="csY23" fmla="*/ 4351338 h 4351338"/>
              <a:gd name="csX24" fmla="*/ 1128688 w 5079098"/>
              <a:gd name="csY24" fmla="*/ 4351338 h 4351338"/>
              <a:gd name="csX25" fmla="*/ 615135 w 5079098"/>
              <a:gd name="csY25" fmla="*/ 4351338 h 4351338"/>
              <a:gd name="csX26" fmla="*/ 0 w 5079098"/>
              <a:gd name="csY26" fmla="*/ 4351338 h 4351338"/>
              <a:gd name="csX27" fmla="*/ 0 w 5079098"/>
              <a:gd name="csY27" fmla="*/ 3850934 h 4351338"/>
              <a:gd name="csX28" fmla="*/ 0 w 5079098"/>
              <a:gd name="csY28" fmla="*/ 3219990 h 4351338"/>
              <a:gd name="csX29" fmla="*/ 0 w 5079098"/>
              <a:gd name="csY29" fmla="*/ 2632559 h 4351338"/>
              <a:gd name="csX30" fmla="*/ 0 w 5079098"/>
              <a:gd name="csY30" fmla="*/ 2132156 h 4351338"/>
              <a:gd name="csX31" fmla="*/ 0 w 5079098"/>
              <a:gd name="csY31" fmla="*/ 1718779 h 4351338"/>
              <a:gd name="csX32" fmla="*/ 0 w 5079098"/>
              <a:gd name="csY32" fmla="*/ 1218375 h 4351338"/>
              <a:gd name="csX33" fmla="*/ 0 w 5079098"/>
              <a:gd name="csY33" fmla="*/ 630944 h 4351338"/>
              <a:gd name="csX34" fmla="*/ 0 w 5079098"/>
              <a:gd name="csY34" fmla="*/ 0 h 435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</a:cxnLst>
            <a:rect l="l" t="t" r="r" b="b"/>
            <a:pathLst>
              <a:path w="5079098" h="4351338" fill="none" extrusionOk="0">
                <a:moveTo>
                  <a:pt x="0" y="0"/>
                </a:moveTo>
                <a:cubicBezTo>
                  <a:pt x="236708" y="-31229"/>
                  <a:pt x="270415" y="57275"/>
                  <a:pt x="513553" y="0"/>
                </a:cubicBezTo>
                <a:cubicBezTo>
                  <a:pt x="756691" y="-57275"/>
                  <a:pt x="898244" y="51593"/>
                  <a:pt x="1128688" y="0"/>
                </a:cubicBezTo>
                <a:cubicBezTo>
                  <a:pt x="1359133" y="-51593"/>
                  <a:pt x="1367819" y="48947"/>
                  <a:pt x="1591451" y="0"/>
                </a:cubicBezTo>
                <a:cubicBezTo>
                  <a:pt x="1815083" y="-48947"/>
                  <a:pt x="2013953" y="15591"/>
                  <a:pt x="2155795" y="0"/>
                </a:cubicBezTo>
                <a:cubicBezTo>
                  <a:pt x="2297637" y="-15591"/>
                  <a:pt x="2618852" y="50801"/>
                  <a:pt x="2770930" y="0"/>
                </a:cubicBezTo>
                <a:cubicBezTo>
                  <a:pt x="2923009" y="-50801"/>
                  <a:pt x="3067408" y="3611"/>
                  <a:pt x="3182901" y="0"/>
                </a:cubicBezTo>
                <a:cubicBezTo>
                  <a:pt x="3298394" y="-3611"/>
                  <a:pt x="3415374" y="42157"/>
                  <a:pt x="3594873" y="0"/>
                </a:cubicBezTo>
                <a:cubicBezTo>
                  <a:pt x="3774372" y="-42157"/>
                  <a:pt x="4121331" y="41422"/>
                  <a:pt x="4260799" y="0"/>
                </a:cubicBezTo>
                <a:cubicBezTo>
                  <a:pt x="4400267" y="-41422"/>
                  <a:pt x="4771807" y="49378"/>
                  <a:pt x="5079098" y="0"/>
                </a:cubicBezTo>
                <a:cubicBezTo>
                  <a:pt x="5120592" y="112950"/>
                  <a:pt x="5061565" y="315540"/>
                  <a:pt x="5079098" y="413377"/>
                </a:cubicBezTo>
                <a:cubicBezTo>
                  <a:pt x="5096631" y="511214"/>
                  <a:pt x="5045521" y="727110"/>
                  <a:pt x="5079098" y="913781"/>
                </a:cubicBezTo>
                <a:cubicBezTo>
                  <a:pt x="5112675" y="1100452"/>
                  <a:pt x="5073838" y="1337106"/>
                  <a:pt x="5079098" y="1501212"/>
                </a:cubicBezTo>
                <a:cubicBezTo>
                  <a:pt x="5084358" y="1665318"/>
                  <a:pt x="5044162" y="1820569"/>
                  <a:pt x="5079098" y="1958102"/>
                </a:cubicBezTo>
                <a:cubicBezTo>
                  <a:pt x="5114034" y="2095635"/>
                  <a:pt x="5068148" y="2382057"/>
                  <a:pt x="5079098" y="2502019"/>
                </a:cubicBezTo>
                <a:cubicBezTo>
                  <a:pt x="5090048" y="2621981"/>
                  <a:pt x="5038888" y="2817670"/>
                  <a:pt x="5079098" y="2915396"/>
                </a:cubicBezTo>
                <a:cubicBezTo>
                  <a:pt x="5119308" y="3013122"/>
                  <a:pt x="5006606" y="3308690"/>
                  <a:pt x="5079098" y="3546340"/>
                </a:cubicBezTo>
                <a:cubicBezTo>
                  <a:pt x="5151590" y="3783990"/>
                  <a:pt x="4997500" y="4167724"/>
                  <a:pt x="5079098" y="4351338"/>
                </a:cubicBezTo>
                <a:cubicBezTo>
                  <a:pt x="4940951" y="4371080"/>
                  <a:pt x="4744249" y="4315081"/>
                  <a:pt x="4413172" y="4351338"/>
                </a:cubicBezTo>
                <a:cubicBezTo>
                  <a:pt x="4082095" y="4387595"/>
                  <a:pt x="4032755" y="4287279"/>
                  <a:pt x="3798037" y="4351338"/>
                </a:cubicBezTo>
                <a:cubicBezTo>
                  <a:pt x="3563319" y="4415397"/>
                  <a:pt x="3436458" y="4340961"/>
                  <a:pt x="3335274" y="4351338"/>
                </a:cubicBezTo>
                <a:cubicBezTo>
                  <a:pt x="3234090" y="4361715"/>
                  <a:pt x="2984162" y="4328338"/>
                  <a:pt x="2669348" y="4351338"/>
                </a:cubicBezTo>
                <a:cubicBezTo>
                  <a:pt x="2354534" y="4374338"/>
                  <a:pt x="2330273" y="4341626"/>
                  <a:pt x="2105004" y="4351338"/>
                </a:cubicBezTo>
                <a:cubicBezTo>
                  <a:pt x="1879735" y="4361050"/>
                  <a:pt x="1776865" y="4310931"/>
                  <a:pt x="1693033" y="4351338"/>
                </a:cubicBezTo>
                <a:cubicBezTo>
                  <a:pt x="1609201" y="4391745"/>
                  <a:pt x="1365608" y="4325662"/>
                  <a:pt x="1128688" y="4351338"/>
                </a:cubicBezTo>
                <a:cubicBezTo>
                  <a:pt x="891769" y="4377014"/>
                  <a:pt x="855950" y="4300405"/>
                  <a:pt x="615135" y="4351338"/>
                </a:cubicBezTo>
                <a:cubicBezTo>
                  <a:pt x="374320" y="4402271"/>
                  <a:pt x="212307" y="4331387"/>
                  <a:pt x="0" y="4351338"/>
                </a:cubicBezTo>
                <a:cubicBezTo>
                  <a:pt x="-26788" y="4157843"/>
                  <a:pt x="21980" y="4099179"/>
                  <a:pt x="0" y="3850934"/>
                </a:cubicBezTo>
                <a:cubicBezTo>
                  <a:pt x="-21980" y="3602689"/>
                  <a:pt x="15763" y="3377280"/>
                  <a:pt x="0" y="3219990"/>
                </a:cubicBezTo>
                <a:cubicBezTo>
                  <a:pt x="-15763" y="3062700"/>
                  <a:pt x="50338" y="2765834"/>
                  <a:pt x="0" y="2632559"/>
                </a:cubicBezTo>
                <a:cubicBezTo>
                  <a:pt x="-50338" y="2499284"/>
                  <a:pt x="4247" y="2371666"/>
                  <a:pt x="0" y="2132156"/>
                </a:cubicBezTo>
                <a:cubicBezTo>
                  <a:pt x="-4247" y="1892646"/>
                  <a:pt x="15154" y="1827285"/>
                  <a:pt x="0" y="1718779"/>
                </a:cubicBezTo>
                <a:cubicBezTo>
                  <a:pt x="-15154" y="1610273"/>
                  <a:pt x="24112" y="1354715"/>
                  <a:pt x="0" y="1218375"/>
                </a:cubicBezTo>
                <a:cubicBezTo>
                  <a:pt x="-24112" y="1082035"/>
                  <a:pt x="1943" y="852291"/>
                  <a:pt x="0" y="630944"/>
                </a:cubicBezTo>
                <a:cubicBezTo>
                  <a:pt x="-1943" y="409597"/>
                  <a:pt x="59513" y="149932"/>
                  <a:pt x="0" y="0"/>
                </a:cubicBezTo>
                <a:close/>
              </a:path>
              <a:path w="5079098" h="4351338" stroke="0" extrusionOk="0">
                <a:moveTo>
                  <a:pt x="0" y="0"/>
                </a:moveTo>
                <a:cubicBezTo>
                  <a:pt x="217599" y="-40200"/>
                  <a:pt x="284071" y="54404"/>
                  <a:pt x="513553" y="0"/>
                </a:cubicBezTo>
                <a:cubicBezTo>
                  <a:pt x="743035" y="-54404"/>
                  <a:pt x="781927" y="31040"/>
                  <a:pt x="925525" y="0"/>
                </a:cubicBezTo>
                <a:cubicBezTo>
                  <a:pt x="1069123" y="-31040"/>
                  <a:pt x="1268722" y="16399"/>
                  <a:pt x="1591451" y="0"/>
                </a:cubicBezTo>
                <a:cubicBezTo>
                  <a:pt x="1914180" y="-16399"/>
                  <a:pt x="1935854" y="28453"/>
                  <a:pt x="2105004" y="0"/>
                </a:cubicBezTo>
                <a:cubicBezTo>
                  <a:pt x="2274154" y="-28453"/>
                  <a:pt x="2429820" y="37008"/>
                  <a:pt x="2618557" y="0"/>
                </a:cubicBezTo>
                <a:cubicBezTo>
                  <a:pt x="2807294" y="-37008"/>
                  <a:pt x="3057334" y="11310"/>
                  <a:pt x="3284483" y="0"/>
                </a:cubicBezTo>
                <a:cubicBezTo>
                  <a:pt x="3511632" y="-11310"/>
                  <a:pt x="3572360" y="36812"/>
                  <a:pt x="3747246" y="0"/>
                </a:cubicBezTo>
                <a:cubicBezTo>
                  <a:pt x="3922132" y="-36812"/>
                  <a:pt x="4193942" y="39649"/>
                  <a:pt x="4413172" y="0"/>
                </a:cubicBezTo>
                <a:cubicBezTo>
                  <a:pt x="4632402" y="-39649"/>
                  <a:pt x="4748282" y="73855"/>
                  <a:pt x="5079098" y="0"/>
                </a:cubicBezTo>
                <a:cubicBezTo>
                  <a:pt x="5135398" y="229011"/>
                  <a:pt x="5022099" y="370248"/>
                  <a:pt x="5079098" y="543917"/>
                </a:cubicBezTo>
                <a:cubicBezTo>
                  <a:pt x="5136097" y="717586"/>
                  <a:pt x="5047828" y="892876"/>
                  <a:pt x="5079098" y="1087835"/>
                </a:cubicBezTo>
                <a:cubicBezTo>
                  <a:pt x="5110368" y="1282794"/>
                  <a:pt x="5063467" y="1442244"/>
                  <a:pt x="5079098" y="1675265"/>
                </a:cubicBezTo>
                <a:cubicBezTo>
                  <a:pt x="5094729" y="1908286"/>
                  <a:pt x="5069691" y="1916898"/>
                  <a:pt x="5079098" y="2088642"/>
                </a:cubicBezTo>
                <a:cubicBezTo>
                  <a:pt x="5088505" y="2260386"/>
                  <a:pt x="5029900" y="2372426"/>
                  <a:pt x="5079098" y="2632559"/>
                </a:cubicBezTo>
                <a:cubicBezTo>
                  <a:pt x="5128296" y="2892692"/>
                  <a:pt x="5050149" y="2922890"/>
                  <a:pt x="5079098" y="3176477"/>
                </a:cubicBezTo>
                <a:cubicBezTo>
                  <a:pt x="5108047" y="3430064"/>
                  <a:pt x="5078045" y="3490562"/>
                  <a:pt x="5079098" y="3720394"/>
                </a:cubicBezTo>
                <a:cubicBezTo>
                  <a:pt x="5080151" y="3950226"/>
                  <a:pt x="5006158" y="4189686"/>
                  <a:pt x="5079098" y="4351338"/>
                </a:cubicBezTo>
                <a:cubicBezTo>
                  <a:pt x="4829836" y="4392637"/>
                  <a:pt x="4677796" y="4303550"/>
                  <a:pt x="4463963" y="4351338"/>
                </a:cubicBezTo>
                <a:cubicBezTo>
                  <a:pt x="4250130" y="4399126"/>
                  <a:pt x="4141320" y="4350732"/>
                  <a:pt x="4051992" y="4351338"/>
                </a:cubicBezTo>
                <a:cubicBezTo>
                  <a:pt x="3962664" y="4351944"/>
                  <a:pt x="3797997" y="4321057"/>
                  <a:pt x="3589229" y="4351338"/>
                </a:cubicBezTo>
                <a:cubicBezTo>
                  <a:pt x="3380461" y="4381619"/>
                  <a:pt x="3153420" y="4295746"/>
                  <a:pt x="2923303" y="4351338"/>
                </a:cubicBezTo>
                <a:cubicBezTo>
                  <a:pt x="2693186" y="4406930"/>
                  <a:pt x="2564401" y="4295026"/>
                  <a:pt x="2358959" y="4351338"/>
                </a:cubicBezTo>
                <a:cubicBezTo>
                  <a:pt x="2153517" y="4407650"/>
                  <a:pt x="2051954" y="4337111"/>
                  <a:pt x="1896197" y="4351338"/>
                </a:cubicBezTo>
                <a:cubicBezTo>
                  <a:pt x="1740440" y="4365565"/>
                  <a:pt x="1505931" y="4329824"/>
                  <a:pt x="1331852" y="4351338"/>
                </a:cubicBezTo>
                <a:cubicBezTo>
                  <a:pt x="1157774" y="4372852"/>
                  <a:pt x="1050964" y="4333156"/>
                  <a:pt x="919881" y="4351338"/>
                </a:cubicBezTo>
                <a:cubicBezTo>
                  <a:pt x="788798" y="4369520"/>
                  <a:pt x="592227" y="4326939"/>
                  <a:pt x="507910" y="4351338"/>
                </a:cubicBezTo>
                <a:cubicBezTo>
                  <a:pt x="423593" y="4375737"/>
                  <a:pt x="131814" y="4341850"/>
                  <a:pt x="0" y="4351338"/>
                </a:cubicBezTo>
                <a:cubicBezTo>
                  <a:pt x="-27059" y="4190020"/>
                  <a:pt x="37993" y="3995691"/>
                  <a:pt x="0" y="3894448"/>
                </a:cubicBezTo>
                <a:cubicBezTo>
                  <a:pt x="-37993" y="3793205"/>
                  <a:pt x="32723" y="3412025"/>
                  <a:pt x="0" y="3263504"/>
                </a:cubicBezTo>
                <a:cubicBezTo>
                  <a:pt x="-32723" y="3114983"/>
                  <a:pt x="1434" y="2991905"/>
                  <a:pt x="0" y="2763100"/>
                </a:cubicBezTo>
                <a:cubicBezTo>
                  <a:pt x="-1434" y="2534295"/>
                  <a:pt x="46041" y="2539324"/>
                  <a:pt x="0" y="2349723"/>
                </a:cubicBezTo>
                <a:cubicBezTo>
                  <a:pt x="-46041" y="2160122"/>
                  <a:pt x="26707" y="1888280"/>
                  <a:pt x="0" y="1762292"/>
                </a:cubicBezTo>
                <a:cubicBezTo>
                  <a:pt x="-26707" y="1636304"/>
                  <a:pt x="1215" y="1517139"/>
                  <a:pt x="0" y="1305401"/>
                </a:cubicBezTo>
                <a:cubicBezTo>
                  <a:pt x="-1215" y="1093663"/>
                  <a:pt x="59237" y="888226"/>
                  <a:pt x="0" y="717971"/>
                </a:cubicBezTo>
                <a:cubicBezTo>
                  <a:pt x="-59237" y="547716"/>
                  <a:pt x="11114" y="261945"/>
                  <a:pt x="0" y="0"/>
                </a:cubicBezTo>
                <a:close/>
              </a:path>
            </a:pathLst>
          </a:custGeom>
          <a:ln w="63500">
            <a:gradFill flip="none" rotWithShape="1">
              <a:gsLst>
                <a:gs pos="50000">
                  <a:srgbClr val="F0F8FD"/>
                </a:gs>
                <a:gs pos="65000">
                  <a:srgbClr val="74C4E9"/>
                </a:gs>
                <a:gs pos="5000">
                  <a:schemeClr val="accent4">
                    <a:lumMod val="50000"/>
                  </a:schemeClr>
                </a:gs>
                <a:gs pos="35000">
                  <a:srgbClr val="74C4E9"/>
                </a:gs>
                <a:gs pos="95000">
                  <a:schemeClr val="accent4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6" name="Kép 5" descr="A képen Grafika, kör, művészet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B29AC588-729D-7135-2E4D-1FA993D89E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0157" flipH="1">
            <a:off x="7857806" y="414628"/>
            <a:ext cx="3820069" cy="1167227"/>
          </a:xfrm>
          <a:prstGeom prst="rect">
            <a:avLst/>
          </a:prstGeom>
        </p:spPr>
      </p:pic>
      <p:pic>
        <p:nvPicPr>
          <p:cNvPr id="7" name="Kép 6" descr="A képen Grafika, kör, művészet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711687BA-E150-8F15-0C13-9F1EABA702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9843">
            <a:off x="514123" y="444292"/>
            <a:ext cx="3820069" cy="1167227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360A9E69-BD03-971D-8A94-515128B8D8CA}"/>
              </a:ext>
            </a:extLst>
          </p:cNvPr>
          <p:cNvSpPr txBox="1"/>
          <p:nvPr/>
        </p:nvSpPr>
        <p:spPr>
          <a:xfrm>
            <a:off x="7504044" y="6368323"/>
            <a:ext cx="2435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>
                <a:solidFill>
                  <a:schemeClr val="bg1"/>
                </a:solidFill>
                <a:latin typeface="Lora" pitchFamily="2" charset="-18"/>
              </a:rPr>
              <a:t>Ann, C., </a:t>
            </a:r>
            <a:r>
              <a:rPr lang="hu-HU" sz="1400" i="1" dirty="0" err="1">
                <a:solidFill>
                  <a:schemeClr val="bg1"/>
                </a:solidFill>
                <a:latin typeface="Lora" pitchFamily="2" charset="-18"/>
              </a:rPr>
              <a:t>Gower</a:t>
            </a:r>
            <a:r>
              <a:rPr lang="hu-HU" sz="1400" i="1" dirty="0">
                <a:solidFill>
                  <a:schemeClr val="bg1"/>
                </a:solidFill>
                <a:latin typeface="Lora" pitchFamily="2" charset="-18"/>
              </a:rPr>
              <a:t>, </a:t>
            </a:r>
            <a:r>
              <a:rPr lang="hu-HU" sz="1400" i="1" dirty="0" err="1">
                <a:solidFill>
                  <a:schemeClr val="bg1"/>
                </a:solidFill>
                <a:latin typeface="Lora" pitchFamily="2" charset="-18"/>
              </a:rPr>
              <a:t>et</a:t>
            </a:r>
            <a:r>
              <a:rPr lang="hu-HU" sz="1400" i="1" dirty="0">
                <a:solidFill>
                  <a:schemeClr val="bg1"/>
                </a:solidFill>
                <a:latin typeface="Lora" pitchFamily="2" charset="-18"/>
              </a:rPr>
              <a:t> </a:t>
            </a:r>
            <a:r>
              <a:rPr lang="hu-HU" sz="1400" i="1" dirty="0" err="1">
                <a:solidFill>
                  <a:schemeClr val="bg1"/>
                </a:solidFill>
                <a:latin typeface="Lora" pitchFamily="2" charset="-18"/>
              </a:rPr>
              <a:t>al</a:t>
            </a:r>
            <a:r>
              <a:rPr lang="hu-HU" sz="1400" i="1" dirty="0">
                <a:solidFill>
                  <a:schemeClr val="bg1"/>
                </a:solidFill>
                <a:latin typeface="Lora" pitchFamily="2" charset="-18"/>
              </a:rPr>
              <a:t>. (1982) </a:t>
            </a:r>
            <a:endParaRPr lang="en-GB" sz="1400" i="1" dirty="0">
              <a:solidFill>
                <a:schemeClr val="bg1"/>
              </a:solidFill>
              <a:latin typeface="Lora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104834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5428E28-2219-E04C-37CB-7106FA697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„Outside the box”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0FE571D9-1DCE-E41E-11BA-6DE225D680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456" y="2012196"/>
            <a:ext cx="5501087" cy="44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940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B5BAE4-68C6-FAFB-448D-FFC3766A8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>
            <a:extLst>
              <a:ext uri="{FF2B5EF4-FFF2-40B4-BE49-F238E27FC236}">
                <a16:creationId xmlns:a16="http://schemas.microsoft.com/office/drawing/2014/main" id="{F43B4AAF-DD04-B7E2-0835-1AE4F44DB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337" y="3763277"/>
            <a:ext cx="433273" cy="347347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A35ECADC-D8DA-2708-8EF6-D5A7E720E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„Outside the box”</a:t>
            </a:r>
          </a:p>
        </p:txBody>
      </p:sp>
      <p:pic>
        <p:nvPicPr>
          <p:cNvPr id="4" name="Tartalom helye 4">
            <a:extLst>
              <a:ext uri="{FF2B5EF4-FFF2-40B4-BE49-F238E27FC236}">
                <a16:creationId xmlns:a16="http://schemas.microsoft.com/office/drawing/2014/main" id="{9C1C5588-746A-F62C-2422-C91E97FD50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7" y="1934955"/>
            <a:ext cx="5501087" cy="4351338"/>
          </a:xfrm>
          <a:prstGeom prst="rect">
            <a:avLst/>
          </a:prstGeom>
          <a:ln cap="rnd">
            <a:gradFill flip="none" rotWithShape="1">
              <a:path path="circle">
                <a:fillToRect l="100000" b="100000"/>
              </a:path>
              <a:tileRect t="-100000" r="-100000"/>
            </a:gradFill>
            <a:prstDash val="lgDashDotDot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31280686-A075-9C3C-4EA1-72C7B6A582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113" y="1934955"/>
            <a:ext cx="5501087" cy="4351338"/>
          </a:xfrm>
          <a:prstGeom prst="rect">
            <a:avLst/>
          </a:prstGeom>
          <a:ln w="63500" cap="rnd">
            <a:gradFill flip="none" rotWithShape="1">
              <a:gsLst>
                <a:gs pos="14000">
                  <a:schemeClr val="bg1"/>
                </a:gs>
                <a:gs pos="57000">
                  <a:srgbClr val="74C4E9"/>
                </a:gs>
                <a:gs pos="81000">
                  <a:schemeClr val="accent4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prstDash val="lgDashDotDot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</p:pic>
      <p:sp>
        <p:nvSpPr>
          <p:cNvPr id="3" name="Ellipszis 2">
            <a:extLst>
              <a:ext uri="{FF2B5EF4-FFF2-40B4-BE49-F238E27FC236}">
                <a16:creationId xmlns:a16="http://schemas.microsoft.com/office/drawing/2014/main" id="{EDC726BD-B14F-AD24-C394-69B54FE20F67}"/>
              </a:ext>
            </a:extLst>
          </p:cNvPr>
          <p:cNvSpPr/>
          <p:nvPr/>
        </p:nvSpPr>
        <p:spPr>
          <a:xfrm>
            <a:off x="9173817" y="4422913"/>
            <a:ext cx="437322" cy="457200"/>
          </a:xfrm>
          <a:prstGeom prst="ellipse">
            <a:avLst/>
          </a:prstGeom>
          <a:noFill/>
          <a:ln w="38100">
            <a:solidFill>
              <a:srgbClr val="8C2C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llipszis 5">
            <a:extLst>
              <a:ext uri="{FF2B5EF4-FFF2-40B4-BE49-F238E27FC236}">
                <a16:creationId xmlns:a16="http://schemas.microsoft.com/office/drawing/2014/main" id="{1598E903-D1F2-7B06-7F13-A85534C329ED}"/>
              </a:ext>
            </a:extLst>
          </p:cNvPr>
          <p:cNvSpPr/>
          <p:nvPr/>
        </p:nvSpPr>
        <p:spPr>
          <a:xfrm>
            <a:off x="7235872" y="3965713"/>
            <a:ext cx="585439" cy="612050"/>
          </a:xfrm>
          <a:prstGeom prst="ellipse">
            <a:avLst/>
          </a:prstGeom>
          <a:noFill/>
          <a:ln w="38100">
            <a:solidFill>
              <a:srgbClr val="8C2C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F7AE0CFD-B532-8EEB-65BA-EAA9471DD7A1}"/>
              </a:ext>
            </a:extLst>
          </p:cNvPr>
          <p:cNvSpPr/>
          <p:nvPr/>
        </p:nvSpPr>
        <p:spPr>
          <a:xfrm>
            <a:off x="3422373" y="4422913"/>
            <a:ext cx="437322" cy="457200"/>
          </a:xfrm>
          <a:prstGeom prst="ellipse">
            <a:avLst/>
          </a:prstGeom>
          <a:noFill/>
          <a:ln w="38100">
            <a:solidFill>
              <a:srgbClr val="8C2C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zis 9">
            <a:extLst>
              <a:ext uri="{FF2B5EF4-FFF2-40B4-BE49-F238E27FC236}">
                <a16:creationId xmlns:a16="http://schemas.microsoft.com/office/drawing/2014/main" id="{AF85CE05-F10F-2ED1-51F0-8EE32193AEBF}"/>
              </a:ext>
            </a:extLst>
          </p:cNvPr>
          <p:cNvSpPr/>
          <p:nvPr/>
        </p:nvSpPr>
        <p:spPr>
          <a:xfrm>
            <a:off x="1431075" y="4039463"/>
            <a:ext cx="585439" cy="612050"/>
          </a:xfrm>
          <a:prstGeom prst="ellipse">
            <a:avLst/>
          </a:prstGeom>
          <a:noFill/>
          <a:ln w="38100">
            <a:solidFill>
              <a:srgbClr val="8C2C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Egyenes összekötő nyíllal 11">
            <a:extLst>
              <a:ext uri="{FF2B5EF4-FFF2-40B4-BE49-F238E27FC236}">
                <a16:creationId xmlns:a16="http://schemas.microsoft.com/office/drawing/2014/main" id="{EA925EB8-1F36-542C-A234-7F10B0F350AF}"/>
              </a:ext>
            </a:extLst>
          </p:cNvPr>
          <p:cNvCxnSpPr/>
          <p:nvPr/>
        </p:nvCxnSpPr>
        <p:spPr>
          <a:xfrm>
            <a:off x="8438321" y="3369366"/>
            <a:ext cx="0" cy="507950"/>
          </a:xfrm>
          <a:prstGeom prst="straightConnector1">
            <a:avLst/>
          </a:prstGeom>
          <a:ln w="44450">
            <a:solidFill>
              <a:srgbClr val="8C2C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nyíllal 12">
            <a:extLst>
              <a:ext uri="{FF2B5EF4-FFF2-40B4-BE49-F238E27FC236}">
                <a16:creationId xmlns:a16="http://schemas.microsoft.com/office/drawing/2014/main" id="{A0B6DA4D-608F-2750-DA86-BC6866A81E0C}"/>
              </a:ext>
            </a:extLst>
          </p:cNvPr>
          <p:cNvCxnSpPr/>
          <p:nvPr/>
        </p:nvCxnSpPr>
        <p:spPr>
          <a:xfrm>
            <a:off x="2627243" y="3369366"/>
            <a:ext cx="0" cy="507950"/>
          </a:xfrm>
          <a:prstGeom prst="straightConnector1">
            <a:avLst/>
          </a:prstGeom>
          <a:ln w="44450">
            <a:solidFill>
              <a:srgbClr val="8C2C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29135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3DE5DF-7350-539C-ADC3-06103255C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28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2CF4975A-5F73-90AF-B990-ACB59C6EFDB6}"/>
              </a:ext>
            </a:extLst>
          </p:cNvPr>
          <p:cNvSpPr txBox="1"/>
          <p:nvPr/>
        </p:nvSpPr>
        <p:spPr>
          <a:xfrm>
            <a:off x="6388119" y="875194"/>
            <a:ext cx="4195674" cy="10705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ora" pitchFamily="2" charset="-18"/>
                <a:ea typeface="+mn-ea"/>
                <a:cs typeface="+mn-cs"/>
              </a:rPr>
              <a:t>Blazars</a:t>
            </a:r>
          </a:p>
        </p:txBody>
      </p:sp>
      <p:sp>
        <p:nvSpPr>
          <p:cNvPr id="38" name="Oval 30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2965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!!plus graphic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956" y="703679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1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!!circle graphic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753" y="1562696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1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!!dot graphic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4149" y="5775082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9" name="!!Straight Connector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Kép 10" descr="A képen tér, Világűr, Univerzum, Égitest látható&#10;&#10;Automatikusan generált leírás">
            <a:extLst>
              <a:ext uri="{FF2B5EF4-FFF2-40B4-BE49-F238E27FC236}">
                <a16:creationId xmlns:a16="http://schemas.microsoft.com/office/drawing/2014/main" id="{2F4F2728-2B60-55B6-E708-ABB10A4E4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53" y="533087"/>
            <a:ext cx="5673239" cy="5747796"/>
          </a:xfrm>
          <a:prstGeom prst="ellipse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74A9ED38-88BA-204F-EEE3-44114C48BF22}"/>
              </a:ext>
            </a:extLst>
          </p:cNvPr>
          <p:cNvSpPr txBox="1"/>
          <p:nvPr/>
        </p:nvSpPr>
        <p:spPr>
          <a:xfrm>
            <a:off x="6388119" y="2820943"/>
            <a:ext cx="5016003" cy="33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prstClr val="white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80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Quasars with jets, viewed at an angle smaller than ∼10°</a:t>
            </a: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prstClr val="white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80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Superluminal motion and high brightness temperature</a:t>
            </a: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prstClr val="white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80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They are classified into two categories: BL Lac and FSRQ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8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79713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Tartalom helye 4" descr="A képen szöveg, térkép látható&#10;&#10;Automatikusan generált leírás">
            <a:extLst>
              <a:ext uri="{FF2B5EF4-FFF2-40B4-BE49-F238E27FC236}">
                <a16:creationId xmlns:a16="http://schemas.microsoft.com/office/drawing/2014/main" id="{B00F4B7F-59F9-16AF-E056-5C5A7EE8C6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3" r="7768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7" name="Rectangle 1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A099202B-6A5E-F6A8-5AB6-261853857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227" y="388846"/>
            <a:ext cx="3822189" cy="648808"/>
          </a:xfrm>
        </p:spPr>
        <p:txBody>
          <a:bodyPr>
            <a:normAutofit/>
          </a:bodyPr>
          <a:lstStyle/>
          <a:p>
            <a:r>
              <a:rPr lang="en-US" sz="4000" noProof="0" dirty="0">
                <a:latin typeface="Lora" pitchFamily="2" charset="-18"/>
              </a:rPr>
              <a:t>EVN and VLBA</a:t>
            </a:r>
          </a:p>
        </p:txBody>
      </p: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FBEF2CEB-6057-8428-769D-6A0B5F259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226" y="1276350"/>
            <a:ext cx="3942959" cy="5438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  <a:t>EVN:</a:t>
            </a:r>
          </a:p>
          <a:p>
            <a: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  <a:t>Eurasia and South Africa</a:t>
            </a:r>
          </a:p>
          <a:p>
            <a: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  <a:t>Telescopes with diameters between 14 and 100 meters</a:t>
            </a:r>
          </a:p>
          <a:p>
            <a: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  <a:t>Phase-reference calibration source </a:t>
            </a:r>
            <a:r>
              <a:rPr lang="en-US" sz="2200" noProof="0" dirty="0">
                <a:solidFill>
                  <a:prstClr val="white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Poppins Light" panose="00000400000000000000" pitchFamily="2" charset="-18"/>
                <a:sym typeface="Wingdings" panose="05000000000000000000" pitchFamily="2" charset="2"/>
              </a:rPr>
              <a:t></a:t>
            </a:r>
            <a: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  <a:t> </a:t>
            </a:r>
            <a:b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</a:br>
            <a: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  <a:t>L- and C-band data</a:t>
            </a:r>
            <a:b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</a:br>
            <a:endParaRPr lang="en-US" sz="2200" noProof="0" dirty="0">
              <a:latin typeface="Century Gothic" panose="020B0502020202020204" pitchFamily="34" charset="0"/>
              <a:cs typeface="Poppins Light" panose="00000400000000000000" pitchFamily="2" charset="-18"/>
            </a:endParaRPr>
          </a:p>
          <a:p>
            <a:pPr marL="0" indent="0">
              <a:buNone/>
            </a:pPr>
            <a: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  <a:t>VLBA:</a:t>
            </a:r>
          </a:p>
          <a:p>
            <a: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  <a:t>System of 10 telescopes</a:t>
            </a:r>
          </a:p>
          <a:p>
            <a: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  <a:t>Identical antennas, 25 m diameter</a:t>
            </a:r>
          </a:p>
          <a:p>
            <a: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  <a:t>Data location </a:t>
            </a:r>
            <a:r>
              <a:rPr lang="en-US" sz="2200" noProof="0" dirty="0">
                <a:solidFill>
                  <a:prstClr val="white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Poppins Light" panose="00000400000000000000" pitchFamily="2" charset="-18"/>
                <a:sym typeface="Wingdings" panose="05000000000000000000" pitchFamily="2" charset="2"/>
              </a:rPr>
              <a:t></a:t>
            </a:r>
            <a:r>
              <a:rPr lang="en-US" sz="2200" noProof="0" dirty="0">
                <a:latin typeface="Century Gothic" panose="020B0502020202020204" pitchFamily="34" charset="0"/>
                <a:cs typeface="Poppins Light" panose="00000400000000000000" pitchFamily="2" charset="-18"/>
              </a:rPr>
              <a:t> </a:t>
            </a:r>
            <a:r>
              <a:rPr lang="en-US" sz="2200" noProof="0" dirty="0" err="1">
                <a:latin typeface="Century Gothic" panose="020B0502020202020204" pitchFamily="34" charset="0"/>
                <a:cs typeface="Poppins Light" panose="00000400000000000000" pitchFamily="2" charset="-18"/>
              </a:rPr>
              <a:t>Astrogeo</a:t>
            </a:r>
            <a:endParaRPr lang="en-US" sz="2200" noProof="0" dirty="0">
              <a:latin typeface="Century Gothic" panose="020B0502020202020204" pitchFamily="34" charset="0"/>
              <a:cs typeface="Poppins Light" panose="00000400000000000000" pitchFamily="2" charset="-18"/>
            </a:endParaRPr>
          </a:p>
          <a:p>
            <a:endParaRPr lang="en-US" sz="2000" noProof="0" dirty="0"/>
          </a:p>
        </p:txBody>
      </p:sp>
    </p:spTree>
    <p:extLst>
      <p:ext uri="{BB962C8B-B14F-4D97-AF65-F5344CB8AC3E}">
        <p14:creationId xmlns:p14="http://schemas.microsoft.com/office/powerpoint/2010/main" val="29439461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4ADE8F1-3984-E7DC-69A6-5A69E8FA0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365125"/>
            <a:ext cx="5604933" cy="1325563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Brightness distribution modeling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21B6AE-516A-52BA-F326-67C83548F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067" y="1825625"/>
            <a:ext cx="5604933" cy="4351338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lnSpc>
                <a:spcPct val="150000"/>
              </a:lnSpc>
              <a:spcBef>
                <a:spcPts val="1800"/>
              </a:spcBef>
            </a:pPr>
            <a:r>
              <a:rPr lang="en-US" sz="2600" noProof="0" dirty="0"/>
              <a:t>Observations at six frequencies (0.4, 1.7, 2.3, 5, 8.4, 15 GHz) between 1994 and 2024</a:t>
            </a:r>
            <a:endParaRPr lang="en-US" sz="2600" noProof="0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spcBef>
                <a:spcPts val="1800"/>
              </a:spcBef>
            </a:pPr>
            <a:r>
              <a:rPr lang="en-US" sz="2600" noProof="0" dirty="0">
                <a:sym typeface="Wingdings" panose="05000000000000000000" pitchFamily="2" charset="2"/>
              </a:rPr>
              <a:t>Fitting Gaussian components</a:t>
            </a:r>
          </a:p>
          <a:p>
            <a:pPr marL="285750" indent="-285750">
              <a:lnSpc>
                <a:spcPct val="150000"/>
              </a:lnSpc>
              <a:spcBef>
                <a:spcPts val="1800"/>
              </a:spcBef>
            </a:pPr>
            <a:r>
              <a:rPr lang="en-US" sz="2600" noProof="0" dirty="0">
                <a:sym typeface="Wingdings" panose="05000000000000000000" pitchFamily="2" charset="2"/>
              </a:rPr>
              <a:t>Based on the determined core-jet distance (R) and position angles (𝜃), polar coordinat</a:t>
            </a:r>
            <a:r>
              <a:rPr lang="en-US" noProof="0" dirty="0">
                <a:sym typeface="Wingdings" panose="05000000000000000000" pitchFamily="2" charset="2"/>
              </a:rPr>
              <a:t>es</a:t>
            </a:r>
          </a:p>
          <a:p>
            <a:endParaRPr lang="en-US" noProof="0" dirty="0"/>
          </a:p>
        </p:txBody>
      </p:sp>
      <p:pic>
        <p:nvPicPr>
          <p:cNvPr id="4" name="Kép 3" descr="A képen szöveg, képernyőkép, Grafika, Grafikus tervezés látható&#10;&#10;Automatikusan generált leírás">
            <a:extLst>
              <a:ext uri="{FF2B5EF4-FFF2-40B4-BE49-F238E27FC236}">
                <a16:creationId xmlns:a16="http://schemas.microsoft.com/office/drawing/2014/main" id="{57E0BA12-96DB-E774-7712-70968EBBEB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967" y="365125"/>
            <a:ext cx="4572000" cy="5811838"/>
          </a:xfrm>
          <a:prstGeom prst="rect">
            <a:avLst/>
          </a:prstGeom>
          <a:ln w="63500" cap="rnd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0000">
                  <a:schemeClr val="accent4">
                    <a:lumMod val="75000"/>
                  </a:schemeClr>
                </a:gs>
                <a:gs pos="70000">
                  <a:schemeClr val="accent4">
                    <a:lumMod val="7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prstDash val="sysDot"/>
          </a:ln>
        </p:spPr>
      </p:pic>
      <p:grpSp>
        <p:nvGrpSpPr>
          <p:cNvPr id="5" name="Csoportba foglalás 4">
            <a:extLst>
              <a:ext uri="{FF2B5EF4-FFF2-40B4-BE49-F238E27FC236}">
                <a16:creationId xmlns:a16="http://schemas.microsoft.com/office/drawing/2014/main" id="{10406DF4-A875-F206-6E80-824E77400B82}"/>
              </a:ext>
            </a:extLst>
          </p:cNvPr>
          <p:cNvGrpSpPr/>
          <p:nvPr/>
        </p:nvGrpSpPr>
        <p:grpSpPr>
          <a:xfrm>
            <a:off x="8594384" y="2693578"/>
            <a:ext cx="1561382" cy="447358"/>
            <a:chOff x="8763349" y="2693578"/>
            <a:chExt cx="1561382" cy="447358"/>
          </a:xfrm>
        </p:grpSpPr>
        <p:cxnSp>
          <p:nvCxnSpPr>
            <p:cNvPr id="6" name="Egyenes összekötő nyíllal 5">
              <a:extLst>
                <a:ext uri="{FF2B5EF4-FFF2-40B4-BE49-F238E27FC236}">
                  <a16:creationId xmlns:a16="http://schemas.microsoft.com/office/drawing/2014/main" id="{9D564D83-5D49-D49D-FB2B-89F189033F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63349" y="2693578"/>
              <a:ext cx="1561382" cy="0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Szövegdoboz 6">
              <a:extLst>
                <a:ext uri="{FF2B5EF4-FFF2-40B4-BE49-F238E27FC236}">
                  <a16:creationId xmlns:a16="http://schemas.microsoft.com/office/drawing/2014/main" id="{E7C24835-5B84-B365-5AC5-47709E66846F}"/>
                </a:ext>
              </a:extLst>
            </p:cNvPr>
            <p:cNvSpPr txBox="1"/>
            <p:nvPr/>
          </p:nvSpPr>
          <p:spPr>
            <a:xfrm>
              <a:off x="9482939" y="2740826"/>
              <a:ext cx="5693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R</a:t>
              </a:r>
            </a:p>
          </p:txBody>
        </p:sp>
      </p:grpSp>
      <p:grpSp>
        <p:nvGrpSpPr>
          <p:cNvPr id="8" name="Csoportba foglalás 7">
            <a:extLst>
              <a:ext uri="{FF2B5EF4-FFF2-40B4-BE49-F238E27FC236}">
                <a16:creationId xmlns:a16="http://schemas.microsoft.com/office/drawing/2014/main" id="{D3CA03AD-1B97-694A-73FB-3BB44FB9522D}"/>
              </a:ext>
            </a:extLst>
          </p:cNvPr>
          <p:cNvGrpSpPr/>
          <p:nvPr/>
        </p:nvGrpSpPr>
        <p:grpSpPr>
          <a:xfrm>
            <a:off x="7647130" y="951043"/>
            <a:ext cx="2562047" cy="1749163"/>
            <a:chOff x="7816095" y="951043"/>
            <a:chExt cx="2562047" cy="1749163"/>
          </a:xfrm>
        </p:grpSpPr>
        <p:cxnSp>
          <p:nvCxnSpPr>
            <p:cNvPr id="9" name="Egyenes összekötő 8">
              <a:extLst>
                <a:ext uri="{FF2B5EF4-FFF2-40B4-BE49-F238E27FC236}">
                  <a16:creationId xmlns:a16="http://schemas.microsoft.com/office/drawing/2014/main" id="{21781B57-3731-B6A1-F2FD-E7612B25DBC3}"/>
                </a:ext>
              </a:extLst>
            </p:cNvPr>
            <p:cNvCxnSpPr/>
            <p:nvPr/>
          </p:nvCxnSpPr>
          <p:spPr>
            <a:xfrm>
              <a:off x="10378140" y="951043"/>
              <a:ext cx="0" cy="1725283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gyenes összekötő 9">
              <a:extLst>
                <a:ext uri="{FF2B5EF4-FFF2-40B4-BE49-F238E27FC236}">
                  <a16:creationId xmlns:a16="http://schemas.microsoft.com/office/drawing/2014/main" id="{850C61E2-C116-B4A6-5CA6-F7CF63201DA8}"/>
                </a:ext>
              </a:extLst>
            </p:cNvPr>
            <p:cNvCxnSpPr/>
            <p:nvPr/>
          </p:nvCxnSpPr>
          <p:spPr>
            <a:xfrm flipH="1">
              <a:off x="7816095" y="2693578"/>
              <a:ext cx="2553419" cy="0"/>
            </a:xfrm>
            <a:prstGeom prst="line">
              <a:avLst/>
            </a:prstGeom>
            <a:ln w="38100">
              <a:solidFill>
                <a:srgbClr val="8C2CD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Szövegdoboz 10">
              <a:extLst>
                <a:ext uri="{FF2B5EF4-FFF2-40B4-BE49-F238E27FC236}">
                  <a16:creationId xmlns:a16="http://schemas.microsoft.com/office/drawing/2014/main" id="{B7A1A7D7-79FA-DF90-B890-FBA7A684C9E5}"/>
                </a:ext>
              </a:extLst>
            </p:cNvPr>
            <p:cNvSpPr txBox="1"/>
            <p:nvPr/>
          </p:nvSpPr>
          <p:spPr>
            <a:xfrm>
              <a:off x="9957012" y="2276999"/>
              <a:ext cx="371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C2CDC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  <a:sym typeface="Wingdings" panose="05000000000000000000" pitchFamily="2" charset="2"/>
                </a:rPr>
                <a:t>𝜃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C2CDC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2" name="Összekötő: görbe 11">
              <a:extLst>
                <a:ext uri="{FF2B5EF4-FFF2-40B4-BE49-F238E27FC236}">
                  <a16:creationId xmlns:a16="http://schemas.microsoft.com/office/drawing/2014/main" id="{A5E35062-BBBC-3892-0455-D029224B165E}"/>
                </a:ext>
              </a:extLst>
            </p:cNvPr>
            <p:cNvSpPr/>
            <p:nvPr/>
          </p:nvSpPr>
          <p:spPr>
            <a:xfrm rot="16200000">
              <a:off x="9737446" y="2059511"/>
              <a:ext cx="670861" cy="610530"/>
            </a:xfrm>
            <a:prstGeom prst="curvedConnector2">
              <a:avLst/>
            </a:prstGeom>
            <a:solidFill>
              <a:srgbClr val="E71224">
                <a:alpha val="5000"/>
              </a:srgbClr>
            </a:solidFill>
            <a:ln w="36000">
              <a:solidFill>
                <a:srgbClr val="8C2CD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 anchorCtr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1224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22564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E04DFF-DA3E-0158-7613-59808FE7A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365125"/>
            <a:ext cx="5604933" cy="1325563"/>
          </a:xfrm>
          <a:custGeom>
            <a:avLst/>
            <a:gdLst>
              <a:gd name="csX0" fmla="*/ 0 w 5604933"/>
              <a:gd name="csY0" fmla="*/ 0 h 1325563"/>
              <a:gd name="csX1" fmla="*/ 734869 w 5604933"/>
              <a:gd name="csY1" fmla="*/ 0 h 1325563"/>
              <a:gd name="csX2" fmla="*/ 1413689 w 5604933"/>
              <a:gd name="csY2" fmla="*/ 0 h 1325563"/>
              <a:gd name="csX3" fmla="*/ 2036459 w 5604933"/>
              <a:gd name="csY3" fmla="*/ 0 h 1325563"/>
              <a:gd name="csX4" fmla="*/ 2659229 w 5604933"/>
              <a:gd name="csY4" fmla="*/ 0 h 1325563"/>
              <a:gd name="csX5" fmla="*/ 3394098 w 5604933"/>
              <a:gd name="csY5" fmla="*/ 0 h 1325563"/>
              <a:gd name="csX6" fmla="*/ 4072918 w 5604933"/>
              <a:gd name="csY6" fmla="*/ 0 h 1325563"/>
              <a:gd name="csX7" fmla="*/ 4527540 w 5604933"/>
              <a:gd name="csY7" fmla="*/ 0 h 1325563"/>
              <a:gd name="csX8" fmla="*/ 5604933 w 5604933"/>
              <a:gd name="csY8" fmla="*/ 0 h 1325563"/>
              <a:gd name="csX9" fmla="*/ 5604933 w 5604933"/>
              <a:gd name="csY9" fmla="*/ 689293 h 1325563"/>
              <a:gd name="csX10" fmla="*/ 5604933 w 5604933"/>
              <a:gd name="csY10" fmla="*/ 1325563 h 1325563"/>
              <a:gd name="csX11" fmla="*/ 5094261 w 5604933"/>
              <a:gd name="csY11" fmla="*/ 1325563 h 1325563"/>
              <a:gd name="csX12" fmla="*/ 4359392 w 5604933"/>
              <a:gd name="csY12" fmla="*/ 1325563 h 1325563"/>
              <a:gd name="csX13" fmla="*/ 3792671 w 5604933"/>
              <a:gd name="csY13" fmla="*/ 1325563 h 1325563"/>
              <a:gd name="csX14" fmla="*/ 3057802 w 5604933"/>
              <a:gd name="csY14" fmla="*/ 1325563 h 1325563"/>
              <a:gd name="csX15" fmla="*/ 2547131 w 5604933"/>
              <a:gd name="csY15" fmla="*/ 1325563 h 1325563"/>
              <a:gd name="csX16" fmla="*/ 2092508 w 5604933"/>
              <a:gd name="csY16" fmla="*/ 1325563 h 1325563"/>
              <a:gd name="csX17" fmla="*/ 1637886 w 5604933"/>
              <a:gd name="csY17" fmla="*/ 1325563 h 1325563"/>
              <a:gd name="csX18" fmla="*/ 959066 w 5604933"/>
              <a:gd name="csY18" fmla="*/ 1325563 h 1325563"/>
              <a:gd name="csX19" fmla="*/ 0 w 5604933"/>
              <a:gd name="csY19" fmla="*/ 1325563 h 1325563"/>
              <a:gd name="csX20" fmla="*/ 0 w 5604933"/>
              <a:gd name="csY20" fmla="*/ 662782 h 1325563"/>
              <a:gd name="csX21" fmla="*/ 0 w 5604933"/>
              <a:gd name="csY21" fmla="*/ 0 h 13255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5604933" h="1325563" fill="none" extrusionOk="0">
                <a:moveTo>
                  <a:pt x="0" y="0"/>
                </a:moveTo>
                <a:cubicBezTo>
                  <a:pt x="190063" y="11912"/>
                  <a:pt x="439182" y="17281"/>
                  <a:pt x="734869" y="0"/>
                </a:cubicBezTo>
                <a:cubicBezTo>
                  <a:pt x="1030556" y="-17281"/>
                  <a:pt x="1141748" y="29431"/>
                  <a:pt x="1413689" y="0"/>
                </a:cubicBezTo>
                <a:cubicBezTo>
                  <a:pt x="1685630" y="-29431"/>
                  <a:pt x="1845386" y="-14414"/>
                  <a:pt x="2036459" y="0"/>
                </a:cubicBezTo>
                <a:cubicBezTo>
                  <a:pt x="2227532" y="14414"/>
                  <a:pt x="2392622" y="-20771"/>
                  <a:pt x="2659229" y="0"/>
                </a:cubicBezTo>
                <a:cubicBezTo>
                  <a:pt x="2925836" y="20771"/>
                  <a:pt x="3032911" y="-16208"/>
                  <a:pt x="3394098" y="0"/>
                </a:cubicBezTo>
                <a:cubicBezTo>
                  <a:pt x="3755285" y="16208"/>
                  <a:pt x="3915903" y="-5475"/>
                  <a:pt x="4072918" y="0"/>
                </a:cubicBezTo>
                <a:cubicBezTo>
                  <a:pt x="4229933" y="5475"/>
                  <a:pt x="4392180" y="467"/>
                  <a:pt x="4527540" y="0"/>
                </a:cubicBezTo>
                <a:cubicBezTo>
                  <a:pt x="4662900" y="-467"/>
                  <a:pt x="5236435" y="7110"/>
                  <a:pt x="5604933" y="0"/>
                </a:cubicBezTo>
                <a:cubicBezTo>
                  <a:pt x="5570591" y="258627"/>
                  <a:pt x="5596624" y="415321"/>
                  <a:pt x="5604933" y="689293"/>
                </a:cubicBezTo>
                <a:cubicBezTo>
                  <a:pt x="5613242" y="963265"/>
                  <a:pt x="5608390" y="1163518"/>
                  <a:pt x="5604933" y="1325563"/>
                </a:cubicBezTo>
                <a:cubicBezTo>
                  <a:pt x="5472826" y="1321766"/>
                  <a:pt x="5276573" y="1319319"/>
                  <a:pt x="5094261" y="1325563"/>
                </a:cubicBezTo>
                <a:cubicBezTo>
                  <a:pt x="4911949" y="1331807"/>
                  <a:pt x="4549101" y="1317692"/>
                  <a:pt x="4359392" y="1325563"/>
                </a:cubicBezTo>
                <a:cubicBezTo>
                  <a:pt x="4169683" y="1333434"/>
                  <a:pt x="3919247" y="1303030"/>
                  <a:pt x="3792671" y="1325563"/>
                </a:cubicBezTo>
                <a:cubicBezTo>
                  <a:pt x="3666095" y="1348096"/>
                  <a:pt x="3334296" y="1311612"/>
                  <a:pt x="3057802" y="1325563"/>
                </a:cubicBezTo>
                <a:cubicBezTo>
                  <a:pt x="2781308" y="1339514"/>
                  <a:pt x="2746548" y="1349366"/>
                  <a:pt x="2547131" y="1325563"/>
                </a:cubicBezTo>
                <a:cubicBezTo>
                  <a:pt x="2347714" y="1301760"/>
                  <a:pt x="2267445" y="1328197"/>
                  <a:pt x="2092508" y="1325563"/>
                </a:cubicBezTo>
                <a:cubicBezTo>
                  <a:pt x="1917571" y="1322929"/>
                  <a:pt x="1823557" y="1322161"/>
                  <a:pt x="1637886" y="1325563"/>
                </a:cubicBezTo>
                <a:cubicBezTo>
                  <a:pt x="1452215" y="1328965"/>
                  <a:pt x="1244897" y="1342054"/>
                  <a:pt x="959066" y="1325563"/>
                </a:cubicBezTo>
                <a:cubicBezTo>
                  <a:pt x="673235" y="1309072"/>
                  <a:pt x="433355" y="1337782"/>
                  <a:pt x="0" y="1325563"/>
                </a:cubicBezTo>
                <a:cubicBezTo>
                  <a:pt x="16454" y="1134961"/>
                  <a:pt x="528" y="806687"/>
                  <a:pt x="0" y="662782"/>
                </a:cubicBezTo>
                <a:cubicBezTo>
                  <a:pt x="-528" y="518877"/>
                  <a:pt x="4623" y="159363"/>
                  <a:pt x="0" y="0"/>
                </a:cubicBezTo>
                <a:close/>
              </a:path>
              <a:path w="5604933" h="1325563" stroke="0" extrusionOk="0">
                <a:moveTo>
                  <a:pt x="0" y="0"/>
                </a:moveTo>
                <a:cubicBezTo>
                  <a:pt x="275042" y="-17599"/>
                  <a:pt x="404711" y="26161"/>
                  <a:pt x="566721" y="0"/>
                </a:cubicBezTo>
                <a:cubicBezTo>
                  <a:pt x="728731" y="-26161"/>
                  <a:pt x="913378" y="7569"/>
                  <a:pt x="1021343" y="0"/>
                </a:cubicBezTo>
                <a:cubicBezTo>
                  <a:pt x="1129308" y="-7569"/>
                  <a:pt x="1438594" y="-24129"/>
                  <a:pt x="1756212" y="0"/>
                </a:cubicBezTo>
                <a:cubicBezTo>
                  <a:pt x="2073830" y="24129"/>
                  <a:pt x="2096492" y="7122"/>
                  <a:pt x="2322933" y="0"/>
                </a:cubicBezTo>
                <a:cubicBezTo>
                  <a:pt x="2549374" y="-7122"/>
                  <a:pt x="2689892" y="-25427"/>
                  <a:pt x="2889654" y="0"/>
                </a:cubicBezTo>
                <a:cubicBezTo>
                  <a:pt x="3089416" y="25427"/>
                  <a:pt x="3423828" y="20812"/>
                  <a:pt x="3624523" y="0"/>
                </a:cubicBezTo>
                <a:cubicBezTo>
                  <a:pt x="3825218" y="-20812"/>
                  <a:pt x="3951650" y="-10996"/>
                  <a:pt x="4135195" y="0"/>
                </a:cubicBezTo>
                <a:cubicBezTo>
                  <a:pt x="4318740" y="10996"/>
                  <a:pt x="4622583" y="-16371"/>
                  <a:pt x="4870064" y="0"/>
                </a:cubicBezTo>
                <a:cubicBezTo>
                  <a:pt x="5117545" y="16371"/>
                  <a:pt x="5288080" y="7729"/>
                  <a:pt x="5604933" y="0"/>
                </a:cubicBezTo>
                <a:cubicBezTo>
                  <a:pt x="5588308" y="279283"/>
                  <a:pt x="5616797" y="445741"/>
                  <a:pt x="5604933" y="662782"/>
                </a:cubicBezTo>
                <a:cubicBezTo>
                  <a:pt x="5593069" y="879823"/>
                  <a:pt x="5623869" y="1045076"/>
                  <a:pt x="5604933" y="1325563"/>
                </a:cubicBezTo>
                <a:cubicBezTo>
                  <a:pt x="5334009" y="1338040"/>
                  <a:pt x="5175679" y="1357718"/>
                  <a:pt x="4926113" y="1325563"/>
                </a:cubicBezTo>
                <a:cubicBezTo>
                  <a:pt x="4676547" y="1293408"/>
                  <a:pt x="4383935" y="1327344"/>
                  <a:pt x="4191244" y="1325563"/>
                </a:cubicBezTo>
                <a:cubicBezTo>
                  <a:pt x="3998553" y="1323782"/>
                  <a:pt x="3681573" y="1316340"/>
                  <a:pt x="3456375" y="1325563"/>
                </a:cubicBezTo>
                <a:cubicBezTo>
                  <a:pt x="3231177" y="1334786"/>
                  <a:pt x="3199713" y="1331851"/>
                  <a:pt x="2945704" y="1325563"/>
                </a:cubicBezTo>
                <a:cubicBezTo>
                  <a:pt x="2691695" y="1319275"/>
                  <a:pt x="2518667" y="1298564"/>
                  <a:pt x="2322933" y="1325563"/>
                </a:cubicBezTo>
                <a:cubicBezTo>
                  <a:pt x="2127199" y="1352562"/>
                  <a:pt x="1894920" y="1317764"/>
                  <a:pt x="1588064" y="1325563"/>
                </a:cubicBezTo>
                <a:cubicBezTo>
                  <a:pt x="1281208" y="1333362"/>
                  <a:pt x="1161327" y="1294665"/>
                  <a:pt x="965294" y="1325563"/>
                </a:cubicBezTo>
                <a:cubicBezTo>
                  <a:pt x="769261" y="1356462"/>
                  <a:pt x="226974" y="1319494"/>
                  <a:pt x="0" y="1325563"/>
                </a:cubicBezTo>
                <a:cubicBezTo>
                  <a:pt x="24378" y="1013514"/>
                  <a:pt x="-13045" y="995601"/>
                  <a:pt x="0" y="689293"/>
                </a:cubicBezTo>
                <a:cubicBezTo>
                  <a:pt x="13045" y="382985"/>
                  <a:pt x="12989" y="13949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  <a:alpha val="50000"/>
            </a:schemeClr>
          </a:solidFill>
          <a:ln w="63500" cap="rnd">
            <a:gradFill flip="none" rotWithShape="1">
              <a:gsLst>
                <a:gs pos="14000">
                  <a:schemeClr val="bg1"/>
                </a:gs>
                <a:gs pos="57000">
                  <a:schemeClr val="tx1">
                    <a:lumMod val="85000"/>
                    <a:lumOff val="15000"/>
                  </a:schemeClr>
                </a:gs>
                <a:gs pos="81000">
                  <a:schemeClr val="tx1"/>
                </a:gs>
              </a:gsLst>
              <a:lin ang="0" scaled="1"/>
              <a:tileRect/>
            </a:gra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>
                <a:solidFill>
                  <a:schemeClr val="tx1"/>
                </a:solidFill>
              </a:rPr>
              <a:t>Proper motion at </a:t>
            </a:r>
            <a:br>
              <a:rPr lang="en-US" noProof="0" dirty="0">
                <a:solidFill>
                  <a:schemeClr val="tx1"/>
                </a:solidFill>
              </a:rPr>
            </a:br>
            <a:r>
              <a:rPr lang="en-US" noProof="0" dirty="0">
                <a:solidFill>
                  <a:schemeClr val="tx1"/>
                </a:solidFill>
              </a:rPr>
              <a:t>2.3 GHz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763B361-F54F-34EB-D87D-48692CA82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067" y="1825625"/>
            <a:ext cx="5604933" cy="4351338"/>
          </a:xfrm>
          <a:solidFill>
            <a:schemeClr val="accent4">
              <a:lumMod val="20000"/>
              <a:lumOff val="80000"/>
              <a:alpha val="40000"/>
            </a:schemeClr>
          </a:solidFill>
          <a:ln>
            <a:gradFill>
              <a:gsLst>
                <a:gs pos="14000">
                  <a:schemeClr val="bg1"/>
                </a:gs>
                <a:gs pos="57000">
                  <a:schemeClr val="tx1">
                    <a:lumMod val="85000"/>
                    <a:lumOff val="15000"/>
                  </a:schemeClr>
                </a:gs>
                <a:gs pos="81000">
                  <a:schemeClr val="tx1"/>
                </a:gs>
              </a:gsLst>
            </a:gradFill>
          </a:ln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n-US" noProof="0" dirty="0">
                <a:solidFill>
                  <a:schemeClr val="tx1"/>
                </a:solidFill>
              </a:rPr>
              <a:t>Apparent proper motions:</a:t>
            </a:r>
          </a:p>
          <a:p>
            <a:pPr marL="342900" indent="-342900">
              <a:spcBef>
                <a:spcPts val="1200"/>
              </a:spcBef>
            </a:pPr>
            <a:r>
              <a:rPr lang="en-US" noProof="0" dirty="0">
                <a:solidFill>
                  <a:schemeClr val="tx1"/>
                </a:solidFill>
              </a:rPr>
              <a:t>J1: Not detected</a:t>
            </a:r>
          </a:p>
          <a:p>
            <a:pPr marL="342900" indent="-342900">
              <a:spcBef>
                <a:spcPts val="1200"/>
              </a:spcBef>
            </a:pPr>
            <a:r>
              <a:rPr lang="en-US" noProof="0" dirty="0">
                <a:solidFill>
                  <a:schemeClr val="tx1"/>
                </a:solidFill>
              </a:rPr>
              <a:t>J2: Not detected</a:t>
            </a:r>
          </a:p>
          <a:p>
            <a:pPr marL="342900" indent="-342900">
              <a:spcBef>
                <a:spcPts val="1200"/>
              </a:spcBef>
            </a:pPr>
            <a:r>
              <a:rPr lang="en-US" noProof="0" dirty="0">
                <a:solidFill>
                  <a:schemeClr val="tx1"/>
                </a:solidFill>
              </a:rPr>
              <a:t>J3: 𝜇₃ = (0.11 ± 0.02) mas/yr</a:t>
            </a:r>
          </a:p>
          <a:p>
            <a:pPr marL="342900" indent="-342900">
              <a:spcBef>
                <a:spcPts val="1200"/>
              </a:spcBef>
            </a:pPr>
            <a:endParaRPr lang="en-US" noProof="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</a:pPr>
            <a:r>
              <a:rPr lang="en-US" noProof="0" dirty="0">
                <a:solidFill>
                  <a:schemeClr val="tx1"/>
                </a:solidFill>
              </a:rPr>
              <a:t>Difference in position angle between J1 and J3 ~60 degrees</a:t>
            </a:r>
          </a:p>
          <a:p>
            <a:pPr>
              <a:spcBef>
                <a:spcPts val="1200"/>
              </a:spcBef>
            </a:pPr>
            <a:r>
              <a:rPr lang="en-US" sz="32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noProof="0" dirty="0">
                <a:solidFill>
                  <a:schemeClr val="tx1"/>
                </a:solidFill>
              </a:rPr>
              <a:t> Interaction with interstellar gas</a:t>
            </a:r>
          </a:p>
          <a:p>
            <a:pPr>
              <a:spcBef>
                <a:spcPts val="1200"/>
              </a:spcBef>
            </a:pPr>
            <a:r>
              <a:rPr lang="en-US" sz="32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noProof="0" dirty="0">
                <a:solidFill>
                  <a:schemeClr val="tx1"/>
                </a:solidFill>
                <a:sym typeface="Wingdings" panose="05000000000000000000" pitchFamily="2" charset="2"/>
              </a:rPr>
              <a:t>Change in the black hole’s spin axis</a:t>
            </a:r>
            <a:endParaRPr lang="en-US" noProof="0" dirty="0">
              <a:solidFill>
                <a:schemeClr val="tx1"/>
              </a:solidFill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37537F2A-08BB-8838-48C6-5EAFE50B4F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3129" y="365125"/>
            <a:ext cx="5285690" cy="5822185"/>
          </a:xfrm>
          <a:prstGeom prst="rect">
            <a:avLst/>
          </a:prstGeom>
          <a:ln w="63500" cap="rnd">
            <a:gradFill>
              <a:gsLst>
                <a:gs pos="0">
                  <a:schemeClr val="bg1"/>
                </a:gs>
                <a:gs pos="99558">
                  <a:schemeClr val="bg1"/>
                </a:gs>
                <a:gs pos="50000">
                  <a:schemeClr val="tx1"/>
                </a:gs>
              </a:gsLst>
              <a:lin ang="5400000" scaled="1"/>
            </a:gradFill>
            <a:prstDash val="sysDash"/>
          </a:ln>
        </p:spPr>
      </p:pic>
    </p:spTree>
    <p:extLst>
      <p:ext uri="{BB962C8B-B14F-4D97-AF65-F5344CB8AC3E}">
        <p14:creationId xmlns:p14="http://schemas.microsoft.com/office/powerpoint/2010/main" val="42317862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BDD9469-EFED-4559-7425-F8A958C65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365125"/>
            <a:ext cx="5604933" cy="1325563"/>
          </a:xfrm>
          <a:custGeom>
            <a:avLst/>
            <a:gdLst>
              <a:gd name="csX0" fmla="*/ 0 w 5604933"/>
              <a:gd name="csY0" fmla="*/ 0 h 1325563"/>
              <a:gd name="csX1" fmla="*/ 734869 w 5604933"/>
              <a:gd name="csY1" fmla="*/ 0 h 1325563"/>
              <a:gd name="csX2" fmla="*/ 1413689 w 5604933"/>
              <a:gd name="csY2" fmla="*/ 0 h 1325563"/>
              <a:gd name="csX3" fmla="*/ 2036459 w 5604933"/>
              <a:gd name="csY3" fmla="*/ 0 h 1325563"/>
              <a:gd name="csX4" fmla="*/ 2659229 w 5604933"/>
              <a:gd name="csY4" fmla="*/ 0 h 1325563"/>
              <a:gd name="csX5" fmla="*/ 3394098 w 5604933"/>
              <a:gd name="csY5" fmla="*/ 0 h 1325563"/>
              <a:gd name="csX6" fmla="*/ 4072918 w 5604933"/>
              <a:gd name="csY6" fmla="*/ 0 h 1325563"/>
              <a:gd name="csX7" fmla="*/ 4527540 w 5604933"/>
              <a:gd name="csY7" fmla="*/ 0 h 1325563"/>
              <a:gd name="csX8" fmla="*/ 5604933 w 5604933"/>
              <a:gd name="csY8" fmla="*/ 0 h 1325563"/>
              <a:gd name="csX9" fmla="*/ 5604933 w 5604933"/>
              <a:gd name="csY9" fmla="*/ 689293 h 1325563"/>
              <a:gd name="csX10" fmla="*/ 5604933 w 5604933"/>
              <a:gd name="csY10" fmla="*/ 1325563 h 1325563"/>
              <a:gd name="csX11" fmla="*/ 5094261 w 5604933"/>
              <a:gd name="csY11" fmla="*/ 1325563 h 1325563"/>
              <a:gd name="csX12" fmla="*/ 4359392 w 5604933"/>
              <a:gd name="csY12" fmla="*/ 1325563 h 1325563"/>
              <a:gd name="csX13" fmla="*/ 3792671 w 5604933"/>
              <a:gd name="csY13" fmla="*/ 1325563 h 1325563"/>
              <a:gd name="csX14" fmla="*/ 3057802 w 5604933"/>
              <a:gd name="csY14" fmla="*/ 1325563 h 1325563"/>
              <a:gd name="csX15" fmla="*/ 2547131 w 5604933"/>
              <a:gd name="csY15" fmla="*/ 1325563 h 1325563"/>
              <a:gd name="csX16" fmla="*/ 2092508 w 5604933"/>
              <a:gd name="csY16" fmla="*/ 1325563 h 1325563"/>
              <a:gd name="csX17" fmla="*/ 1637886 w 5604933"/>
              <a:gd name="csY17" fmla="*/ 1325563 h 1325563"/>
              <a:gd name="csX18" fmla="*/ 959066 w 5604933"/>
              <a:gd name="csY18" fmla="*/ 1325563 h 1325563"/>
              <a:gd name="csX19" fmla="*/ 0 w 5604933"/>
              <a:gd name="csY19" fmla="*/ 1325563 h 1325563"/>
              <a:gd name="csX20" fmla="*/ 0 w 5604933"/>
              <a:gd name="csY20" fmla="*/ 662782 h 1325563"/>
              <a:gd name="csX21" fmla="*/ 0 w 5604933"/>
              <a:gd name="csY21" fmla="*/ 0 h 13255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5604933" h="1325563" fill="none" extrusionOk="0">
                <a:moveTo>
                  <a:pt x="0" y="0"/>
                </a:moveTo>
                <a:cubicBezTo>
                  <a:pt x="190063" y="11912"/>
                  <a:pt x="439182" y="17281"/>
                  <a:pt x="734869" y="0"/>
                </a:cubicBezTo>
                <a:cubicBezTo>
                  <a:pt x="1030556" y="-17281"/>
                  <a:pt x="1141748" y="29431"/>
                  <a:pt x="1413689" y="0"/>
                </a:cubicBezTo>
                <a:cubicBezTo>
                  <a:pt x="1685630" y="-29431"/>
                  <a:pt x="1845386" y="-14414"/>
                  <a:pt x="2036459" y="0"/>
                </a:cubicBezTo>
                <a:cubicBezTo>
                  <a:pt x="2227532" y="14414"/>
                  <a:pt x="2392622" y="-20771"/>
                  <a:pt x="2659229" y="0"/>
                </a:cubicBezTo>
                <a:cubicBezTo>
                  <a:pt x="2925836" y="20771"/>
                  <a:pt x="3032911" y="-16208"/>
                  <a:pt x="3394098" y="0"/>
                </a:cubicBezTo>
                <a:cubicBezTo>
                  <a:pt x="3755285" y="16208"/>
                  <a:pt x="3915903" y="-5475"/>
                  <a:pt x="4072918" y="0"/>
                </a:cubicBezTo>
                <a:cubicBezTo>
                  <a:pt x="4229933" y="5475"/>
                  <a:pt x="4392180" y="467"/>
                  <a:pt x="4527540" y="0"/>
                </a:cubicBezTo>
                <a:cubicBezTo>
                  <a:pt x="4662900" y="-467"/>
                  <a:pt x="5236435" y="7110"/>
                  <a:pt x="5604933" y="0"/>
                </a:cubicBezTo>
                <a:cubicBezTo>
                  <a:pt x="5570591" y="258627"/>
                  <a:pt x="5596624" y="415321"/>
                  <a:pt x="5604933" y="689293"/>
                </a:cubicBezTo>
                <a:cubicBezTo>
                  <a:pt x="5613242" y="963265"/>
                  <a:pt x="5608390" y="1163518"/>
                  <a:pt x="5604933" y="1325563"/>
                </a:cubicBezTo>
                <a:cubicBezTo>
                  <a:pt x="5472826" y="1321766"/>
                  <a:pt x="5276573" y="1319319"/>
                  <a:pt x="5094261" y="1325563"/>
                </a:cubicBezTo>
                <a:cubicBezTo>
                  <a:pt x="4911949" y="1331807"/>
                  <a:pt x="4549101" y="1317692"/>
                  <a:pt x="4359392" y="1325563"/>
                </a:cubicBezTo>
                <a:cubicBezTo>
                  <a:pt x="4169683" y="1333434"/>
                  <a:pt x="3919247" y="1303030"/>
                  <a:pt x="3792671" y="1325563"/>
                </a:cubicBezTo>
                <a:cubicBezTo>
                  <a:pt x="3666095" y="1348096"/>
                  <a:pt x="3334296" y="1311612"/>
                  <a:pt x="3057802" y="1325563"/>
                </a:cubicBezTo>
                <a:cubicBezTo>
                  <a:pt x="2781308" y="1339514"/>
                  <a:pt x="2746548" y="1349366"/>
                  <a:pt x="2547131" y="1325563"/>
                </a:cubicBezTo>
                <a:cubicBezTo>
                  <a:pt x="2347714" y="1301760"/>
                  <a:pt x="2267445" y="1328197"/>
                  <a:pt x="2092508" y="1325563"/>
                </a:cubicBezTo>
                <a:cubicBezTo>
                  <a:pt x="1917571" y="1322929"/>
                  <a:pt x="1823557" y="1322161"/>
                  <a:pt x="1637886" y="1325563"/>
                </a:cubicBezTo>
                <a:cubicBezTo>
                  <a:pt x="1452215" y="1328965"/>
                  <a:pt x="1244897" y="1342054"/>
                  <a:pt x="959066" y="1325563"/>
                </a:cubicBezTo>
                <a:cubicBezTo>
                  <a:pt x="673235" y="1309072"/>
                  <a:pt x="433355" y="1337782"/>
                  <a:pt x="0" y="1325563"/>
                </a:cubicBezTo>
                <a:cubicBezTo>
                  <a:pt x="16454" y="1134961"/>
                  <a:pt x="528" y="806687"/>
                  <a:pt x="0" y="662782"/>
                </a:cubicBezTo>
                <a:cubicBezTo>
                  <a:pt x="-528" y="518877"/>
                  <a:pt x="4623" y="159363"/>
                  <a:pt x="0" y="0"/>
                </a:cubicBezTo>
                <a:close/>
              </a:path>
              <a:path w="5604933" h="1325563" stroke="0" extrusionOk="0">
                <a:moveTo>
                  <a:pt x="0" y="0"/>
                </a:moveTo>
                <a:cubicBezTo>
                  <a:pt x="275042" y="-17599"/>
                  <a:pt x="404711" y="26161"/>
                  <a:pt x="566721" y="0"/>
                </a:cubicBezTo>
                <a:cubicBezTo>
                  <a:pt x="728731" y="-26161"/>
                  <a:pt x="913378" y="7569"/>
                  <a:pt x="1021343" y="0"/>
                </a:cubicBezTo>
                <a:cubicBezTo>
                  <a:pt x="1129308" y="-7569"/>
                  <a:pt x="1438594" y="-24129"/>
                  <a:pt x="1756212" y="0"/>
                </a:cubicBezTo>
                <a:cubicBezTo>
                  <a:pt x="2073830" y="24129"/>
                  <a:pt x="2096492" y="7122"/>
                  <a:pt x="2322933" y="0"/>
                </a:cubicBezTo>
                <a:cubicBezTo>
                  <a:pt x="2549374" y="-7122"/>
                  <a:pt x="2689892" y="-25427"/>
                  <a:pt x="2889654" y="0"/>
                </a:cubicBezTo>
                <a:cubicBezTo>
                  <a:pt x="3089416" y="25427"/>
                  <a:pt x="3423828" y="20812"/>
                  <a:pt x="3624523" y="0"/>
                </a:cubicBezTo>
                <a:cubicBezTo>
                  <a:pt x="3825218" y="-20812"/>
                  <a:pt x="3951650" y="-10996"/>
                  <a:pt x="4135195" y="0"/>
                </a:cubicBezTo>
                <a:cubicBezTo>
                  <a:pt x="4318740" y="10996"/>
                  <a:pt x="4622583" y="-16371"/>
                  <a:pt x="4870064" y="0"/>
                </a:cubicBezTo>
                <a:cubicBezTo>
                  <a:pt x="5117545" y="16371"/>
                  <a:pt x="5288080" y="7729"/>
                  <a:pt x="5604933" y="0"/>
                </a:cubicBezTo>
                <a:cubicBezTo>
                  <a:pt x="5588308" y="279283"/>
                  <a:pt x="5616797" y="445741"/>
                  <a:pt x="5604933" y="662782"/>
                </a:cubicBezTo>
                <a:cubicBezTo>
                  <a:pt x="5593069" y="879823"/>
                  <a:pt x="5623869" y="1045076"/>
                  <a:pt x="5604933" y="1325563"/>
                </a:cubicBezTo>
                <a:cubicBezTo>
                  <a:pt x="5334009" y="1338040"/>
                  <a:pt x="5175679" y="1357718"/>
                  <a:pt x="4926113" y="1325563"/>
                </a:cubicBezTo>
                <a:cubicBezTo>
                  <a:pt x="4676547" y="1293408"/>
                  <a:pt x="4383935" y="1327344"/>
                  <a:pt x="4191244" y="1325563"/>
                </a:cubicBezTo>
                <a:cubicBezTo>
                  <a:pt x="3998553" y="1323782"/>
                  <a:pt x="3681573" y="1316340"/>
                  <a:pt x="3456375" y="1325563"/>
                </a:cubicBezTo>
                <a:cubicBezTo>
                  <a:pt x="3231177" y="1334786"/>
                  <a:pt x="3199713" y="1331851"/>
                  <a:pt x="2945704" y="1325563"/>
                </a:cubicBezTo>
                <a:cubicBezTo>
                  <a:pt x="2691695" y="1319275"/>
                  <a:pt x="2518667" y="1298564"/>
                  <a:pt x="2322933" y="1325563"/>
                </a:cubicBezTo>
                <a:cubicBezTo>
                  <a:pt x="2127199" y="1352562"/>
                  <a:pt x="1894920" y="1317764"/>
                  <a:pt x="1588064" y="1325563"/>
                </a:cubicBezTo>
                <a:cubicBezTo>
                  <a:pt x="1281208" y="1333362"/>
                  <a:pt x="1161327" y="1294665"/>
                  <a:pt x="965294" y="1325563"/>
                </a:cubicBezTo>
                <a:cubicBezTo>
                  <a:pt x="769261" y="1356462"/>
                  <a:pt x="226974" y="1319494"/>
                  <a:pt x="0" y="1325563"/>
                </a:cubicBezTo>
                <a:cubicBezTo>
                  <a:pt x="24378" y="1013514"/>
                  <a:pt x="-13045" y="995601"/>
                  <a:pt x="0" y="689293"/>
                </a:cubicBezTo>
                <a:cubicBezTo>
                  <a:pt x="13045" y="382985"/>
                  <a:pt x="12989" y="13949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  <a:alpha val="50000"/>
            </a:schemeClr>
          </a:solidFill>
          <a:ln w="63500" cap="rnd">
            <a:gradFill flip="none" rotWithShape="1">
              <a:gsLst>
                <a:gs pos="0">
                  <a:schemeClr val="bg1"/>
                </a:gs>
                <a:gs pos="57000">
                  <a:schemeClr val="tx1">
                    <a:lumMod val="85000"/>
                    <a:lumOff val="15000"/>
                  </a:schemeClr>
                </a:gs>
                <a:gs pos="81000">
                  <a:schemeClr val="tx1"/>
                </a:gs>
              </a:gsLst>
              <a:lin ang="0" scaled="1"/>
              <a:tileRect/>
            </a:gra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>
                <a:solidFill>
                  <a:schemeClr val="tx1"/>
                </a:solidFill>
              </a:rPr>
              <a:t>Proper motion at </a:t>
            </a:r>
            <a:br>
              <a:rPr lang="en-US" noProof="0" dirty="0">
                <a:solidFill>
                  <a:schemeClr val="tx1"/>
                </a:solidFill>
              </a:rPr>
            </a:br>
            <a:r>
              <a:rPr lang="en-US" noProof="0" dirty="0">
                <a:solidFill>
                  <a:schemeClr val="tx1"/>
                </a:solidFill>
              </a:rPr>
              <a:t>8 GHz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9C8A3EC-7770-81FB-238C-78440CEB86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1067" y="1825625"/>
                <a:ext cx="5604933" cy="4351338"/>
              </a:xfrm>
              <a:solidFill>
                <a:schemeClr val="accent4">
                  <a:lumMod val="20000"/>
                  <a:lumOff val="80000"/>
                  <a:alpha val="40000"/>
                </a:schemeClr>
              </a:solidFill>
              <a:ln>
                <a:gradFill>
                  <a:gsLst>
                    <a:gs pos="14000">
                      <a:schemeClr val="bg1"/>
                    </a:gs>
                    <a:gs pos="57000">
                      <a:schemeClr val="tx1">
                        <a:lumMod val="85000"/>
                        <a:lumOff val="15000"/>
                      </a:schemeClr>
                    </a:gs>
                    <a:gs pos="81000">
                      <a:schemeClr val="tx1"/>
                    </a:gs>
                  </a:gsLst>
                </a:gradFill>
              </a:ln>
            </p:spPr>
            <p:txBody>
              <a:bodyPr>
                <a:norm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200" noProof="0" dirty="0">
                    <a:solidFill>
                      <a:schemeClr val="tx1"/>
                    </a:solidFill>
                  </a:rPr>
                  <a:t>Apparent proper motions in units of the speed of light:</a:t>
                </a:r>
              </a:p>
              <a:p>
                <a:pPr marL="342900" indent="-342900">
                  <a:spcBef>
                    <a:spcPts val="1200"/>
                  </a:spcBef>
                </a:pPr>
                <a:r>
                  <a:rPr lang="en-US" sz="2000" noProof="0" dirty="0">
                    <a:solidFill>
                      <a:schemeClr val="tx1"/>
                    </a:solidFill>
                  </a:rPr>
                  <a:t>J3: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17.0</m:t>
                        </m:r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±1.9</m:t>
                        </m:r>
                      </m:e>
                    </m:d>
                  </m:oMath>
                </a14:m>
                <a:r>
                  <a:rPr lang="en-US" sz="2000" noProof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c</a:t>
                </a:r>
              </a:p>
              <a:p>
                <a:pPr marL="342900" indent="-342900">
                  <a:spcBef>
                    <a:spcPts val="1200"/>
                  </a:spcBef>
                </a:pPr>
                <a:r>
                  <a:rPr lang="en-US" sz="2000" noProof="0" dirty="0">
                    <a:solidFill>
                      <a:schemeClr val="tx1"/>
                    </a:solidFill>
                  </a:rPr>
                  <a:t>J4: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000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7.28</m:t>
                        </m:r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±0.04</m:t>
                        </m:r>
                      </m:e>
                    </m:d>
                  </m:oMath>
                </a14:m>
                <a:r>
                  <a:rPr lang="en-US" sz="2000" noProof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c</a:t>
                </a:r>
                <a:endParaRPr lang="en-US" sz="2000" noProof="0" dirty="0">
                  <a:solidFill>
                    <a:schemeClr val="tx1"/>
                  </a:solidFill>
                </a:endParaRPr>
              </a:p>
              <a:p>
                <a:pPr marL="342900" indent="-342900">
                  <a:spcBef>
                    <a:spcPts val="1200"/>
                  </a:spcBef>
                </a:pPr>
                <a:r>
                  <a:rPr lang="en-US" sz="2000" noProof="0" dirty="0">
                    <a:solidFill>
                      <a:schemeClr val="tx1"/>
                    </a:solidFill>
                  </a:rPr>
                  <a:t>J5: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2000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4.7</m:t>
                        </m:r>
                        <m:r>
                          <a:rPr lang="en-US" sz="20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±0.6</m:t>
                        </m:r>
                      </m:e>
                    </m:d>
                  </m:oMath>
                </a14:m>
                <a:r>
                  <a:rPr lang="en-US" sz="2000" noProof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c</a:t>
                </a:r>
                <a:br>
                  <a:rPr lang="en-US" sz="2200" noProof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</a:br>
                <a:endParaRPr lang="en-US" sz="2200" noProof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spcBef>
                    <a:spcPts val="1200"/>
                  </a:spcBef>
                </a:pPr>
                <a:r>
                  <a:rPr lang="en-US" sz="2200" noProof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Quasar jets with similar redshifts typically in the range 0.2 c to 10 c</a:t>
                </a:r>
                <a:endParaRPr lang="hu-HU" sz="2200" noProof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spcBef>
                    <a:spcPts val="1200"/>
                  </a:spcBef>
                </a:pPr>
                <a:r>
                  <a:rPr lang="en-GB" sz="2200" dirty="0">
                    <a:solidFill>
                      <a:schemeClr val="tx1"/>
                    </a:solidFill>
                  </a:rPr>
                  <a:t>6% of the jets was found to have bending with more than 90</a:t>
                </a:r>
                <a:r>
                  <a:rPr lang="hu-HU" sz="2200" dirty="0">
                    <a:solidFill>
                      <a:schemeClr val="tx1"/>
                    </a:solidFill>
                  </a:rPr>
                  <a:t>°</a:t>
                </a:r>
                <a:endParaRPr lang="en-US" sz="2200" noProof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9C8A3EC-7770-81FB-238C-78440CEB86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1067" y="1825625"/>
                <a:ext cx="5604933" cy="4351338"/>
              </a:xfrm>
              <a:blipFill>
                <a:blip r:embed="rId4"/>
                <a:stretch>
                  <a:fillRect l="-536" t="-549"/>
                </a:stretch>
              </a:blipFill>
              <a:ln>
                <a:gradFill>
                  <a:gsLst>
                    <a:gs pos="14000">
                      <a:schemeClr val="bg1"/>
                    </a:gs>
                    <a:gs pos="57000">
                      <a:schemeClr val="tx1">
                        <a:lumMod val="85000"/>
                        <a:lumOff val="15000"/>
                      </a:schemeClr>
                    </a:gs>
                    <a:gs pos="81000">
                      <a:schemeClr val="tx1"/>
                    </a:gs>
                  </a:gsLst>
                </a:gra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Kép 3" descr="A képen szöveg, sor, Diagram, diagram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684275A3-5489-F7FE-2C5D-1C317051AD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716" y="1959308"/>
            <a:ext cx="5533468" cy="2939384"/>
          </a:xfrm>
          <a:prstGeom prst="rect">
            <a:avLst/>
          </a:prstGeom>
          <a:ln w="63500" cap="rnd">
            <a:gradFill>
              <a:gsLst>
                <a:gs pos="0">
                  <a:schemeClr val="bg1"/>
                </a:gs>
                <a:gs pos="50000">
                  <a:schemeClr val="tx1"/>
                </a:gs>
                <a:gs pos="100000">
                  <a:schemeClr val="bg1"/>
                </a:gs>
              </a:gsLst>
              <a:lin ang="5400000" scaled="1"/>
            </a:gradFill>
            <a:prstDash val="dash"/>
          </a:ln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723A4AF8-A0AA-1DE1-D239-0B249CB59716}"/>
              </a:ext>
            </a:extLst>
          </p:cNvPr>
          <p:cNvSpPr txBox="1"/>
          <p:nvPr/>
        </p:nvSpPr>
        <p:spPr>
          <a:xfrm>
            <a:off x="4471367" y="5651596"/>
            <a:ext cx="1624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/>
              <a:t>(</a:t>
            </a:r>
            <a:r>
              <a:rPr lang="hu-HU" sz="1400" i="1" dirty="0" err="1"/>
              <a:t>Guo</a:t>
            </a:r>
            <a:r>
              <a:rPr lang="hu-HU" sz="1400" i="1" dirty="0"/>
              <a:t> </a:t>
            </a:r>
            <a:r>
              <a:rPr lang="hu-HU" sz="1400" i="1" dirty="0" err="1"/>
              <a:t>et</a:t>
            </a:r>
            <a:r>
              <a:rPr lang="hu-HU" sz="1400" i="1" dirty="0"/>
              <a:t> </a:t>
            </a:r>
            <a:r>
              <a:rPr lang="hu-HU" sz="1400" i="1" dirty="0" err="1"/>
              <a:t>al</a:t>
            </a:r>
            <a:r>
              <a:rPr lang="hu-HU" sz="1400" i="1" dirty="0"/>
              <a:t>; 2025)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3140262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B52261-6B87-0DFE-3BC9-4B873C192A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8AB0832-EECC-7171-1C3A-79389010F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365125"/>
            <a:ext cx="5604933" cy="1325563"/>
          </a:xfrm>
          <a:custGeom>
            <a:avLst/>
            <a:gdLst>
              <a:gd name="csX0" fmla="*/ 0 w 5604933"/>
              <a:gd name="csY0" fmla="*/ 0 h 1325563"/>
              <a:gd name="csX1" fmla="*/ 734869 w 5604933"/>
              <a:gd name="csY1" fmla="*/ 0 h 1325563"/>
              <a:gd name="csX2" fmla="*/ 1413689 w 5604933"/>
              <a:gd name="csY2" fmla="*/ 0 h 1325563"/>
              <a:gd name="csX3" fmla="*/ 2036459 w 5604933"/>
              <a:gd name="csY3" fmla="*/ 0 h 1325563"/>
              <a:gd name="csX4" fmla="*/ 2659229 w 5604933"/>
              <a:gd name="csY4" fmla="*/ 0 h 1325563"/>
              <a:gd name="csX5" fmla="*/ 3394098 w 5604933"/>
              <a:gd name="csY5" fmla="*/ 0 h 1325563"/>
              <a:gd name="csX6" fmla="*/ 4072918 w 5604933"/>
              <a:gd name="csY6" fmla="*/ 0 h 1325563"/>
              <a:gd name="csX7" fmla="*/ 4527540 w 5604933"/>
              <a:gd name="csY7" fmla="*/ 0 h 1325563"/>
              <a:gd name="csX8" fmla="*/ 5604933 w 5604933"/>
              <a:gd name="csY8" fmla="*/ 0 h 1325563"/>
              <a:gd name="csX9" fmla="*/ 5604933 w 5604933"/>
              <a:gd name="csY9" fmla="*/ 689293 h 1325563"/>
              <a:gd name="csX10" fmla="*/ 5604933 w 5604933"/>
              <a:gd name="csY10" fmla="*/ 1325563 h 1325563"/>
              <a:gd name="csX11" fmla="*/ 5094261 w 5604933"/>
              <a:gd name="csY11" fmla="*/ 1325563 h 1325563"/>
              <a:gd name="csX12" fmla="*/ 4359392 w 5604933"/>
              <a:gd name="csY12" fmla="*/ 1325563 h 1325563"/>
              <a:gd name="csX13" fmla="*/ 3792671 w 5604933"/>
              <a:gd name="csY13" fmla="*/ 1325563 h 1325563"/>
              <a:gd name="csX14" fmla="*/ 3057802 w 5604933"/>
              <a:gd name="csY14" fmla="*/ 1325563 h 1325563"/>
              <a:gd name="csX15" fmla="*/ 2547131 w 5604933"/>
              <a:gd name="csY15" fmla="*/ 1325563 h 1325563"/>
              <a:gd name="csX16" fmla="*/ 2092508 w 5604933"/>
              <a:gd name="csY16" fmla="*/ 1325563 h 1325563"/>
              <a:gd name="csX17" fmla="*/ 1637886 w 5604933"/>
              <a:gd name="csY17" fmla="*/ 1325563 h 1325563"/>
              <a:gd name="csX18" fmla="*/ 959066 w 5604933"/>
              <a:gd name="csY18" fmla="*/ 1325563 h 1325563"/>
              <a:gd name="csX19" fmla="*/ 0 w 5604933"/>
              <a:gd name="csY19" fmla="*/ 1325563 h 1325563"/>
              <a:gd name="csX20" fmla="*/ 0 w 5604933"/>
              <a:gd name="csY20" fmla="*/ 662782 h 1325563"/>
              <a:gd name="csX21" fmla="*/ 0 w 5604933"/>
              <a:gd name="csY21" fmla="*/ 0 h 13255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5604933" h="1325563" fill="none" extrusionOk="0">
                <a:moveTo>
                  <a:pt x="0" y="0"/>
                </a:moveTo>
                <a:cubicBezTo>
                  <a:pt x="190063" y="11912"/>
                  <a:pt x="439182" y="17281"/>
                  <a:pt x="734869" y="0"/>
                </a:cubicBezTo>
                <a:cubicBezTo>
                  <a:pt x="1030556" y="-17281"/>
                  <a:pt x="1141748" y="29431"/>
                  <a:pt x="1413689" y="0"/>
                </a:cubicBezTo>
                <a:cubicBezTo>
                  <a:pt x="1685630" y="-29431"/>
                  <a:pt x="1845386" y="-14414"/>
                  <a:pt x="2036459" y="0"/>
                </a:cubicBezTo>
                <a:cubicBezTo>
                  <a:pt x="2227532" y="14414"/>
                  <a:pt x="2392622" y="-20771"/>
                  <a:pt x="2659229" y="0"/>
                </a:cubicBezTo>
                <a:cubicBezTo>
                  <a:pt x="2925836" y="20771"/>
                  <a:pt x="3032911" y="-16208"/>
                  <a:pt x="3394098" y="0"/>
                </a:cubicBezTo>
                <a:cubicBezTo>
                  <a:pt x="3755285" y="16208"/>
                  <a:pt x="3915903" y="-5475"/>
                  <a:pt x="4072918" y="0"/>
                </a:cubicBezTo>
                <a:cubicBezTo>
                  <a:pt x="4229933" y="5475"/>
                  <a:pt x="4392180" y="467"/>
                  <a:pt x="4527540" y="0"/>
                </a:cubicBezTo>
                <a:cubicBezTo>
                  <a:pt x="4662900" y="-467"/>
                  <a:pt x="5236435" y="7110"/>
                  <a:pt x="5604933" y="0"/>
                </a:cubicBezTo>
                <a:cubicBezTo>
                  <a:pt x="5570591" y="258627"/>
                  <a:pt x="5596624" y="415321"/>
                  <a:pt x="5604933" y="689293"/>
                </a:cubicBezTo>
                <a:cubicBezTo>
                  <a:pt x="5613242" y="963265"/>
                  <a:pt x="5608390" y="1163518"/>
                  <a:pt x="5604933" y="1325563"/>
                </a:cubicBezTo>
                <a:cubicBezTo>
                  <a:pt x="5472826" y="1321766"/>
                  <a:pt x="5276573" y="1319319"/>
                  <a:pt x="5094261" y="1325563"/>
                </a:cubicBezTo>
                <a:cubicBezTo>
                  <a:pt x="4911949" y="1331807"/>
                  <a:pt x="4549101" y="1317692"/>
                  <a:pt x="4359392" y="1325563"/>
                </a:cubicBezTo>
                <a:cubicBezTo>
                  <a:pt x="4169683" y="1333434"/>
                  <a:pt x="3919247" y="1303030"/>
                  <a:pt x="3792671" y="1325563"/>
                </a:cubicBezTo>
                <a:cubicBezTo>
                  <a:pt x="3666095" y="1348096"/>
                  <a:pt x="3334296" y="1311612"/>
                  <a:pt x="3057802" y="1325563"/>
                </a:cubicBezTo>
                <a:cubicBezTo>
                  <a:pt x="2781308" y="1339514"/>
                  <a:pt x="2746548" y="1349366"/>
                  <a:pt x="2547131" y="1325563"/>
                </a:cubicBezTo>
                <a:cubicBezTo>
                  <a:pt x="2347714" y="1301760"/>
                  <a:pt x="2267445" y="1328197"/>
                  <a:pt x="2092508" y="1325563"/>
                </a:cubicBezTo>
                <a:cubicBezTo>
                  <a:pt x="1917571" y="1322929"/>
                  <a:pt x="1823557" y="1322161"/>
                  <a:pt x="1637886" y="1325563"/>
                </a:cubicBezTo>
                <a:cubicBezTo>
                  <a:pt x="1452215" y="1328965"/>
                  <a:pt x="1244897" y="1342054"/>
                  <a:pt x="959066" y="1325563"/>
                </a:cubicBezTo>
                <a:cubicBezTo>
                  <a:pt x="673235" y="1309072"/>
                  <a:pt x="433355" y="1337782"/>
                  <a:pt x="0" y="1325563"/>
                </a:cubicBezTo>
                <a:cubicBezTo>
                  <a:pt x="16454" y="1134961"/>
                  <a:pt x="528" y="806687"/>
                  <a:pt x="0" y="662782"/>
                </a:cubicBezTo>
                <a:cubicBezTo>
                  <a:pt x="-528" y="518877"/>
                  <a:pt x="4623" y="159363"/>
                  <a:pt x="0" y="0"/>
                </a:cubicBezTo>
                <a:close/>
              </a:path>
              <a:path w="5604933" h="1325563" stroke="0" extrusionOk="0">
                <a:moveTo>
                  <a:pt x="0" y="0"/>
                </a:moveTo>
                <a:cubicBezTo>
                  <a:pt x="275042" y="-17599"/>
                  <a:pt x="404711" y="26161"/>
                  <a:pt x="566721" y="0"/>
                </a:cubicBezTo>
                <a:cubicBezTo>
                  <a:pt x="728731" y="-26161"/>
                  <a:pt x="913378" y="7569"/>
                  <a:pt x="1021343" y="0"/>
                </a:cubicBezTo>
                <a:cubicBezTo>
                  <a:pt x="1129308" y="-7569"/>
                  <a:pt x="1438594" y="-24129"/>
                  <a:pt x="1756212" y="0"/>
                </a:cubicBezTo>
                <a:cubicBezTo>
                  <a:pt x="2073830" y="24129"/>
                  <a:pt x="2096492" y="7122"/>
                  <a:pt x="2322933" y="0"/>
                </a:cubicBezTo>
                <a:cubicBezTo>
                  <a:pt x="2549374" y="-7122"/>
                  <a:pt x="2689892" y="-25427"/>
                  <a:pt x="2889654" y="0"/>
                </a:cubicBezTo>
                <a:cubicBezTo>
                  <a:pt x="3089416" y="25427"/>
                  <a:pt x="3423828" y="20812"/>
                  <a:pt x="3624523" y="0"/>
                </a:cubicBezTo>
                <a:cubicBezTo>
                  <a:pt x="3825218" y="-20812"/>
                  <a:pt x="3951650" y="-10996"/>
                  <a:pt x="4135195" y="0"/>
                </a:cubicBezTo>
                <a:cubicBezTo>
                  <a:pt x="4318740" y="10996"/>
                  <a:pt x="4622583" y="-16371"/>
                  <a:pt x="4870064" y="0"/>
                </a:cubicBezTo>
                <a:cubicBezTo>
                  <a:pt x="5117545" y="16371"/>
                  <a:pt x="5288080" y="7729"/>
                  <a:pt x="5604933" y="0"/>
                </a:cubicBezTo>
                <a:cubicBezTo>
                  <a:pt x="5588308" y="279283"/>
                  <a:pt x="5616797" y="445741"/>
                  <a:pt x="5604933" y="662782"/>
                </a:cubicBezTo>
                <a:cubicBezTo>
                  <a:pt x="5593069" y="879823"/>
                  <a:pt x="5623869" y="1045076"/>
                  <a:pt x="5604933" y="1325563"/>
                </a:cubicBezTo>
                <a:cubicBezTo>
                  <a:pt x="5334009" y="1338040"/>
                  <a:pt x="5175679" y="1357718"/>
                  <a:pt x="4926113" y="1325563"/>
                </a:cubicBezTo>
                <a:cubicBezTo>
                  <a:pt x="4676547" y="1293408"/>
                  <a:pt x="4383935" y="1327344"/>
                  <a:pt x="4191244" y="1325563"/>
                </a:cubicBezTo>
                <a:cubicBezTo>
                  <a:pt x="3998553" y="1323782"/>
                  <a:pt x="3681573" y="1316340"/>
                  <a:pt x="3456375" y="1325563"/>
                </a:cubicBezTo>
                <a:cubicBezTo>
                  <a:pt x="3231177" y="1334786"/>
                  <a:pt x="3199713" y="1331851"/>
                  <a:pt x="2945704" y="1325563"/>
                </a:cubicBezTo>
                <a:cubicBezTo>
                  <a:pt x="2691695" y="1319275"/>
                  <a:pt x="2518667" y="1298564"/>
                  <a:pt x="2322933" y="1325563"/>
                </a:cubicBezTo>
                <a:cubicBezTo>
                  <a:pt x="2127199" y="1352562"/>
                  <a:pt x="1894920" y="1317764"/>
                  <a:pt x="1588064" y="1325563"/>
                </a:cubicBezTo>
                <a:cubicBezTo>
                  <a:pt x="1281208" y="1333362"/>
                  <a:pt x="1161327" y="1294665"/>
                  <a:pt x="965294" y="1325563"/>
                </a:cubicBezTo>
                <a:cubicBezTo>
                  <a:pt x="769261" y="1356462"/>
                  <a:pt x="226974" y="1319494"/>
                  <a:pt x="0" y="1325563"/>
                </a:cubicBezTo>
                <a:cubicBezTo>
                  <a:pt x="24378" y="1013514"/>
                  <a:pt x="-13045" y="995601"/>
                  <a:pt x="0" y="689293"/>
                </a:cubicBezTo>
                <a:cubicBezTo>
                  <a:pt x="13045" y="382985"/>
                  <a:pt x="12989" y="13949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  <a:alpha val="50000"/>
            </a:schemeClr>
          </a:solidFill>
          <a:ln w="63500" cap="rnd">
            <a:gradFill flip="none" rotWithShape="1">
              <a:gsLst>
                <a:gs pos="0">
                  <a:schemeClr val="bg1"/>
                </a:gs>
                <a:gs pos="57000">
                  <a:schemeClr val="tx1">
                    <a:lumMod val="85000"/>
                    <a:lumOff val="15000"/>
                  </a:schemeClr>
                </a:gs>
                <a:gs pos="81000">
                  <a:schemeClr val="tx1"/>
                </a:gs>
              </a:gsLst>
              <a:lin ang="0" scaled="1"/>
              <a:tileRect/>
            </a:gra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err="1">
                <a:solidFill>
                  <a:schemeClr val="tx1"/>
                </a:solidFill>
              </a:rPr>
              <a:t>Inner</a:t>
            </a:r>
            <a:r>
              <a:rPr lang="hu-HU" dirty="0">
                <a:solidFill>
                  <a:schemeClr val="tx1"/>
                </a:solidFill>
              </a:rPr>
              <a:t> Jet </a:t>
            </a:r>
            <a:r>
              <a:rPr lang="hu-HU" dirty="0" err="1">
                <a:solidFill>
                  <a:schemeClr val="tx1"/>
                </a:solidFill>
              </a:rPr>
              <a:t>parameters</a:t>
            </a:r>
            <a:endParaRPr lang="en-US" noProof="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2F25ADE-5BBB-CB56-7C00-939001D845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1067" y="1825625"/>
                <a:ext cx="5604933" cy="4351338"/>
              </a:xfrm>
              <a:solidFill>
                <a:schemeClr val="accent4">
                  <a:lumMod val="20000"/>
                  <a:lumOff val="80000"/>
                  <a:alpha val="40000"/>
                </a:schemeClr>
              </a:solidFill>
              <a:ln>
                <a:gradFill>
                  <a:gsLst>
                    <a:gs pos="14000">
                      <a:schemeClr val="bg1"/>
                    </a:gs>
                    <a:gs pos="57000">
                      <a:schemeClr val="tx1">
                        <a:lumMod val="85000"/>
                        <a:lumOff val="15000"/>
                      </a:schemeClr>
                    </a:gs>
                    <a:gs pos="81000">
                      <a:schemeClr val="tx1"/>
                    </a:gs>
                  </a:gsLst>
                </a:gradFill>
              </a:ln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hu-HU" sz="24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Doppler-</a:t>
                </a:r>
                <a:r>
                  <a:rPr lang="hu-HU" sz="2400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factor</a:t>
                </a:r>
                <a:r>
                  <a:rPr lang="hu-HU" sz="24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:</a:t>
                </a:r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hu-HU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𝛿</m:t>
                    </m:r>
                    <m:r>
                      <a:rPr lang="hu-HU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≳8.84</m:t>
                    </m:r>
                  </m:oMath>
                </a14:m>
                <a:endParaRPr lang="hu-HU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hu-HU" sz="24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Lorentz-</a:t>
                </a:r>
                <a:r>
                  <a:rPr lang="hu-HU" sz="2400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factor</a:t>
                </a:r>
                <a:r>
                  <a:rPr lang="hu-HU" sz="24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:</a:t>
                </a:r>
              </a:p>
              <a:p>
                <a:pPr marL="800100" lvl="1" indent="-34290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Γ</m:t>
                    </m:r>
                    <m:r>
                      <a:rPr lang="hu-HU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≳5.70</m:t>
                    </m:r>
                  </m:oMath>
                </a14:m>
                <a:r>
                  <a:rPr lang="hu-HU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endParaRPr lang="hu-HU" sz="2400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342900" indent="-342900">
                  <a:lnSpc>
                    <a:spcPct val="150000"/>
                  </a:lnSpc>
                </a:pPr>
                <a:r>
                  <a:rPr lang="hu-HU" sz="24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Inclination:</a:t>
                </a:r>
              </a:p>
              <a:p>
                <a:pPr marL="800100" lvl="1" indent="-34290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hu-HU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𝑖</m:t>
                    </m:r>
                    <m:r>
                      <a:rPr lang="hu-HU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≲5.</m:t>
                    </m:r>
                    <m:r>
                      <a:rPr lang="hu-HU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39°</m:t>
                    </m:r>
                  </m:oMath>
                </a14:m>
                <a:r>
                  <a:rPr lang="hu-HU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 </a:t>
                </a:r>
                <a:r>
                  <a:rPr lang="en-GB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the source belongs to the blazar </a:t>
                </a:r>
                <a:r>
                  <a:rPr lang="en-GB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categor</a:t>
                </a:r>
                <a:r>
                  <a:rPr lang="hu-HU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y</a:t>
                </a:r>
              </a:p>
              <a:p>
                <a:pPr>
                  <a:spcBef>
                    <a:spcPts val="1200"/>
                  </a:spcBef>
                </a:pPr>
                <a:endParaRPr lang="en-US" sz="2200" noProof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2F25ADE-5BBB-CB56-7C00-939001D845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1067" y="1825625"/>
                <a:ext cx="5604933" cy="4351338"/>
              </a:xfrm>
              <a:blipFill>
                <a:blip r:embed="rId4"/>
                <a:stretch>
                  <a:fillRect l="-750"/>
                </a:stretch>
              </a:blipFill>
              <a:ln>
                <a:gradFill>
                  <a:gsLst>
                    <a:gs pos="14000">
                      <a:schemeClr val="bg1"/>
                    </a:gs>
                    <a:gs pos="57000">
                      <a:schemeClr val="tx1">
                        <a:lumMod val="85000"/>
                        <a:lumOff val="15000"/>
                      </a:schemeClr>
                    </a:gs>
                    <a:gs pos="81000">
                      <a:schemeClr val="tx1"/>
                    </a:gs>
                  </a:gsLst>
                </a:gra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Kép 3" descr="A képen szöveg, sor, Diagram, diagram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28237887-380A-DC14-05C1-8615C0CDB7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716" y="1959308"/>
            <a:ext cx="5533468" cy="2939384"/>
          </a:xfrm>
          <a:prstGeom prst="rect">
            <a:avLst/>
          </a:prstGeom>
          <a:ln w="63500" cap="rnd">
            <a:gradFill>
              <a:gsLst>
                <a:gs pos="0">
                  <a:schemeClr val="bg1"/>
                </a:gs>
                <a:gs pos="50000">
                  <a:schemeClr val="tx1"/>
                </a:gs>
                <a:gs pos="100000">
                  <a:schemeClr val="bg1"/>
                </a:gs>
              </a:gsLst>
              <a:lin ang="5400000" scaled="1"/>
            </a:gradFill>
            <a:prstDash val="dash"/>
          </a:ln>
        </p:spPr>
      </p:pic>
    </p:spTree>
    <p:extLst>
      <p:ext uri="{BB962C8B-B14F-4D97-AF65-F5344CB8AC3E}">
        <p14:creationId xmlns:p14="http://schemas.microsoft.com/office/powerpoint/2010/main" val="40858120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6AF5A50-AEDC-6D63-01F3-98A031AFC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365125"/>
            <a:ext cx="5604933" cy="1325563"/>
          </a:xfrm>
        </p:spPr>
        <p:txBody>
          <a:bodyPr/>
          <a:lstStyle/>
          <a:p>
            <a:r>
              <a:rPr lang="hu-HU" dirty="0"/>
              <a:t>New r</a:t>
            </a:r>
            <a:r>
              <a:rPr lang="en-US" noProof="0" dirty="0" err="1"/>
              <a:t>esults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B1C60D95-3C51-AEE0-C6D8-B4A6B07BC1F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1067" y="1825625"/>
                <a:ext cx="5604933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2400" b="1" noProof="0" dirty="0"/>
                  <a:t>J3</a:t>
                </a:r>
                <a:r>
                  <a:rPr lang="en-US" sz="2400" noProof="0" dirty="0"/>
                  <a:t> </a:t>
                </a:r>
                <a:r>
                  <a:rPr lang="en-US" sz="2400" b="1" noProof="0" dirty="0"/>
                  <a:t>is among the fastest-moving jet </a:t>
                </a:r>
                <a:r>
                  <a:rPr lang="en-US" sz="2400" noProof="0" dirty="0"/>
                  <a:t>components at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en-US" sz="2400" i="1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≥3</m:t>
                    </m:r>
                  </m:oMath>
                </a14:m>
                <a:r>
                  <a:rPr lang="en-US" sz="2400" noProof="0" dirty="0"/>
                  <a:t> known to date</a:t>
                </a:r>
              </a:p>
              <a:p>
                <a:endParaRPr lang="en-US" sz="800" noProof="0" dirty="0"/>
              </a:p>
              <a:p>
                <a:r>
                  <a:rPr lang="en-US" sz="2400" noProof="0" dirty="0"/>
                  <a:t>Apparent speed of the J5 component </a:t>
                </a:r>
              </a:p>
              <a:p>
                <a:r>
                  <a:rPr lang="en-US" sz="2400" noProof="0" dirty="0"/>
                  <a:t>Core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noProof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i="1" noProof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2400" noProof="0" dirty="0"/>
                  <a:t> measured at 5 and 8 GHz</a:t>
                </a:r>
              </a:p>
              <a:p>
                <a:endParaRPr lang="en-US" sz="800" noProof="0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B1C60D95-3C51-AEE0-C6D8-B4A6B07BC1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1067" y="1825625"/>
                <a:ext cx="5604933" cy="4351338"/>
              </a:xfrm>
              <a:blipFill>
                <a:blip r:embed="rId3"/>
                <a:stretch>
                  <a:fillRect l="-750" t="-8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Kép 3" descr="A képen szöveg, sor, képernyőkép, Diagra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8A25E9B6-6D3C-8CF2-7515-49CA7F40431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33" y="365125"/>
            <a:ext cx="5145700" cy="2942882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5" name="Kép 4" descr="A képen szöveg, képernyőkép, Betűtípus, szá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69432067-CBCA-BE72-B5A9-C2572AF295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799" y="3549994"/>
            <a:ext cx="4908567" cy="3134001"/>
          </a:xfrm>
          <a:prstGeom prst="rect">
            <a:avLst/>
          </a:prstGeom>
          <a:effectLst>
            <a:softEdge rad="25400"/>
          </a:effectLst>
        </p:spPr>
      </p:pic>
      <p:cxnSp>
        <p:nvCxnSpPr>
          <p:cNvPr id="10" name="Egyenes összekötő nyíllal 9">
            <a:extLst>
              <a:ext uri="{FF2B5EF4-FFF2-40B4-BE49-F238E27FC236}">
                <a16:creationId xmlns:a16="http://schemas.microsoft.com/office/drawing/2014/main" id="{89C33676-AE99-CFD6-6B77-AA0D02FFCFFC}"/>
              </a:ext>
            </a:extLst>
          </p:cNvPr>
          <p:cNvCxnSpPr>
            <a:cxnSpLocks/>
          </p:cNvCxnSpPr>
          <p:nvPr/>
        </p:nvCxnSpPr>
        <p:spPr>
          <a:xfrm flipH="1" flipV="1">
            <a:off x="10813774" y="2878087"/>
            <a:ext cx="327991" cy="173226"/>
          </a:xfrm>
          <a:prstGeom prst="straightConnector1">
            <a:avLst/>
          </a:prstGeom>
          <a:ln w="44450">
            <a:solidFill>
              <a:srgbClr val="8C2C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nyíllal 12">
            <a:extLst>
              <a:ext uri="{FF2B5EF4-FFF2-40B4-BE49-F238E27FC236}">
                <a16:creationId xmlns:a16="http://schemas.microsoft.com/office/drawing/2014/main" id="{CA97DD95-A1F8-A421-7FD3-1FAE52983E22}"/>
              </a:ext>
            </a:extLst>
          </p:cNvPr>
          <p:cNvCxnSpPr>
            <a:cxnSpLocks/>
          </p:cNvCxnSpPr>
          <p:nvPr/>
        </p:nvCxnSpPr>
        <p:spPr>
          <a:xfrm flipH="1" flipV="1">
            <a:off x="10813774" y="2583868"/>
            <a:ext cx="327991" cy="173226"/>
          </a:xfrm>
          <a:prstGeom prst="straightConnector1">
            <a:avLst/>
          </a:prstGeom>
          <a:ln w="44450">
            <a:solidFill>
              <a:srgbClr val="8C2C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>
            <a:extLst>
              <a:ext uri="{FF2B5EF4-FFF2-40B4-BE49-F238E27FC236}">
                <a16:creationId xmlns:a16="http://schemas.microsoft.com/office/drawing/2014/main" id="{DCDEC99F-9216-071C-6D2F-15911ADC9E3F}"/>
              </a:ext>
            </a:extLst>
          </p:cNvPr>
          <p:cNvCxnSpPr>
            <a:cxnSpLocks/>
          </p:cNvCxnSpPr>
          <p:nvPr/>
        </p:nvCxnSpPr>
        <p:spPr>
          <a:xfrm flipH="1" flipV="1">
            <a:off x="10813774" y="2027929"/>
            <a:ext cx="327991" cy="173226"/>
          </a:xfrm>
          <a:prstGeom prst="straightConnector1">
            <a:avLst/>
          </a:prstGeom>
          <a:ln w="44450">
            <a:solidFill>
              <a:srgbClr val="8C2C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nyíllal 14">
            <a:extLst>
              <a:ext uri="{FF2B5EF4-FFF2-40B4-BE49-F238E27FC236}">
                <a16:creationId xmlns:a16="http://schemas.microsoft.com/office/drawing/2014/main" id="{6F93A4F4-B261-B1F4-5CB1-B29F6A243038}"/>
              </a:ext>
            </a:extLst>
          </p:cNvPr>
          <p:cNvCxnSpPr>
            <a:cxnSpLocks/>
          </p:cNvCxnSpPr>
          <p:nvPr/>
        </p:nvCxnSpPr>
        <p:spPr>
          <a:xfrm flipH="1" flipV="1">
            <a:off x="10813774" y="754426"/>
            <a:ext cx="327991" cy="173226"/>
          </a:xfrm>
          <a:prstGeom prst="straightConnector1">
            <a:avLst/>
          </a:prstGeom>
          <a:ln w="44450">
            <a:solidFill>
              <a:srgbClr val="8C2C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1074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2CE26-2DBA-18C1-F512-453241EB6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CC4CBD1-CB44-025F-1998-920F185AC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7" y="365125"/>
            <a:ext cx="5604933" cy="1325563"/>
          </a:xfrm>
        </p:spPr>
        <p:txBody>
          <a:bodyPr/>
          <a:lstStyle/>
          <a:p>
            <a:r>
              <a:rPr lang="hu-HU" noProof="0" dirty="0"/>
              <a:t>New r</a:t>
            </a:r>
            <a:r>
              <a:rPr lang="en-US" noProof="0" dirty="0" err="1"/>
              <a:t>esults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E4E13D2C-EAD4-AF15-B91A-8DF135999A9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1067" y="1825625"/>
                <a:ext cx="5604933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2400" b="1" noProof="0" dirty="0"/>
                  <a:t>J3</a:t>
                </a:r>
                <a:r>
                  <a:rPr lang="en-US" sz="2400" noProof="0" dirty="0"/>
                  <a:t> </a:t>
                </a:r>
                <a:r>
                  <a:rPr lang="en-US" sz="2400" b="1" noProof="0" dirty="0"/>
                  <a:t>is among the fastest-moving jet </a:t>
                </a:r>
                <a:r>
                  <a:rPr lang="en-US" sz="2400" noProof="0" dirty="0"/>
                  <a:t>components at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en-US" sz="2400" i="1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≥3</m:t>
                    </m:r>
                  </m:oMath>
                </a14:m>
                <a:r>
                  <a:rPr lang="en-US" sz="2400" noProof="0" dirty="0"/>
                  <a:t> known to date</a:t>
                </a:r>
              </a:p>
              <a:p>
                <a:endParaRPr lang="en-US" sz="800" noProof="0" dirty="0"/>
              </a:p>
              <a:p>
                <a:r>
                  <a:rPr lang="en-US" sz="2400" noProof="0" dirty="0"/>
                  <a:t>Apparent speed of the J5 component </a:t>
                </a:r>
              </a:p>
              <a:p>
                <a:r>
                  <a:rPr lang="en-US" sz="2400" noProof="0" dirty="0"/>
                  <a:t>Core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noProof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i="1" noProof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2400" noProof="0" dirty="0"/>
                  <a:t> measured at 5 and 8 GHz</a:t>
                </a:r>
              </a:p>
              <a:p>
                <a:endParaRPr lang="en-US" sz="800" noProof="0" dirty="0"/>
              </a:p>
              <a:p>
                <a:pPr marL="0" indent="0">
                  <a:buNone/>
                </a:pPr>
                <a:r>
                  <a:rPr lang="en-US" sz="2400" noProof="0" dirty="0">
                    <a:solidFill>
                      <a:prstClr val="white"/>
                    </a:solidFill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US" sz="2400" noProof="0" dirty="0"/>
                  <a:t>Doppler factor 𝛿 </a:t>
                </a:r>
                <a14:m>
                  <m:oMath xmlns:m="http://schemas.openxmlformats.org/officeDocument/2006/math">
                    <m:r>
                      <a:rPr lang="en-US" sz="2400" i="1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400" noProof="0" dirty="0"/>
                  <a:t> 25 </a:t>
                </a:r>
              </a:p>
              <a:p>
                <a:pPr marL="0" indent="0">
                  <a:buNone/>
                </a:pPr>
                <a:r>
                  <a:rPr lang="en-US" sz="2400" noProof="0" dirty="0">
                    <a:solidFill>
                      <a:prstClr val="white"/>
                    </a:solidFill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sz="2400" noProof="0" dirty="0"/>
                  <a:t> Bulk Lorentz factor Γ </a:t>
                </a:r>
                <a14:m>
                  <m:oMath xmlns:m="http://schemas.openxmlformats.org/officeDocument/2006/math">
                    <m:r>
                      <a:rPr lang="en-US" sz="2400" i="1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400" noProof="0" dirty="0"/>
                  <a:t> 12</a:t>
                </a:r>
              </a:p>
              <a:p>
                <a:pPr marL="0" indent="0">
                  <a:buNone/>
                </a:pPr>
                <a:r>
                  <a:rPr lang="en-US" sz="2400" noProof="0" dirty="0">
                    <a:solidFill>
                      <a:prstClr val="white"/>
                    </a:solidFill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US" sz="2400" noProof="0" dirty="0"/>
                  <a:t>Inclination angle to 𝑖</a:t>
                </a:r>
                <a:r>
                  <a:rPr lang="en-US" sz="2400" i="1" noProof="0" dirty="0"/>
                  <a:t> </a:t>
                </a:r>
                <a14:m>
                  <m:oMath xmlns:m="http://schemas.openxmlformats.org/officeDocument/2006/math">
                    <m:r>
                      <a:rPr lang="en-US" sz="2400" i="1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sz="2400" noProof="0" dirty="0"/>
                  <a:t>0.5°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B1C60D95-3C51-AEE0-C6D8-B4A6B07BC1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1067" y="1825625"/>
                <a:ext cx="5604933" cy="4351338"/>
              </a:xfrm>
              <a:blipFill>
                <a:blip r:embed="rId3"/>
                <a:stretch>
                  <a:fillRect l="-965" t="-8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Kép 3" descr="A képen szöveg, sor, képernyőkép, Diagra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03CB0652-D880-D090-7B1E-F69D2A67A7E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33" y="365125"/>
            <a:ext cx="5145700" cy="2942882"/>
          </a:xfrm>
          <a:prstGeom prst="rect">
            <a:avLst/>
          </a:prstGeom>
          <a:effectLst>
            <a:softEdge rad="25400"/>
          </a:effectLst>
        </p:spPr>
      </p:pic>
      <p:cxnSp>
        <p:nvCxnSpPr>
          <p:cNvPr id="10" name="Egyenes összekötő nyíllal 9">
            <a:extLst>
              <a:ext uri="{FF2B5EF4-FFF2-40B4-BE49-F238E27FC236}">
                <a16:creationId xmlns:a16="http://schemas.microsoft.com/office/drawing/2014/main" id="{3C69CEB5-C2C3-44DE-F0CC-2CEC01F8E5B3}"/>
              </a:ext>
            </a:extLst>
          </p:cNvPr>
          <p:cNvCxnSpPr>
            <a:cxnSpLocks/>
          </p:cNvCxnSpPr>
          <p:nvPr/>
        </p:nvCxnSpPr>
        <p:spPr>
          <a:xfrm flipH="1" flipV="1">
            <a:off x="10813774" y="2878087"/>
            <a:ext cx="327991" cy="173226"/>
          </a:xfrm>
          <a:prstGeom prst="straightConnector1">
            <a:avLst/>
          </a:prstGeom>
          <a:ln w="44450">
            <a:solidFill>
              <a:srgbClr val="8C2C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nyíllal 12">
            <a:extLst>
              <a:ext uri="{FF2B5EF4-FFF2-40B4-BE49-F238E27FC236}">
                <a16:creationId xmlns:a16="http://schemas.microsoft.com/office/drawing/2014/main" id="{316BCFA7-1540-417A-AB82-50FCF1F702E2}"/>
              </a:ext>
            </a:extLst>
          </p:cNvPr>
          <p:cNvCxnSpPr>
            <a:cxnSpLocks/>
          </p:cNvCxnSpPr>
          <p:nvPr/>
        </p:nvCxnSpPr>
        <p:spPr>
          <a:xfrm flipH="1" flipV="1">
            <a:off x="10813774" y="2583868"/>
            <a:ext cx="327991" cy="173226"/>
          </a:xfrm>
          <a:prstGeom prst="straightConnector1">
            <a:avLst/>
          </a:prstGeom>
          <a:ln w="44450">
            <a:solidFill>
              <a:srgbClr val="8C2C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>
            <a:extLst>
              <a:ext uri="{FF2B5EF4-FFF2-40B4-BE49-F238E27FC236}">
                <a16:creationId xmlns:a16="http://schemas.microsoft.com/office/drawing/2014/main" id="{B8E267AA-2EDA-6956-9341-28C1A22F169D}"/>
              </a:ext>
            </a:extLst>
          </p:cNvPr>
          <p:cNvCxnSpPr>
            <a:cxnSpLocks/>
          </p:cNvCxnSpPr>
          <p:nvPr/>
        </p:nvCxnSpPr>
        <p:spPr>
          <a:xfrm flipH="1" flipV="1">
            <a:off x="10813774" y="2027929"/>
            <a:ext cx="327991" cy="173226"/>
          </a:xfrm>
          <a:prstGeom prst="straightConnector1">
            <a:avLst/>
          </a:prstGeom>
          <a:ln w="44450">
            <a:solidFill>
              <a:srgbClr val="8C2C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nyíllal 14">
            <a:extLst>
              <a:ext uri="{FF2B5EF4-FFF2-40B4-BE49-F238E27FC236}">
                <a16:creationId xmlns:a16="http://schemas.microsoft.com/office/drawing/2014/main" id="{B310B51D-9CA9-941B-D068-83059BF8588D}"/>
              </a:ext>
            </a:extLst>
          </p:cNvPr>
          <p:cNvCxnSpPr>
            <a:cxnSpLocks/>
          </p:cNvCxnSpPr>
          <p:nvPr/>
        </p:nvCxnSpPr>
        <p:spPr>
          <a:xfrm flipH="1" flipV="1">
            <a:off x="10813774" y="754426"/>
            <a:ext cx="327991" cy="173226"/>
          </a:xfrm>
          <a:prstGeom prst="straightConnector1">
            <a:avLst/>
          </a:prstGeom>
          <a:ln w="44450">
            <a:solidFill>
              <a:srgbClr val="8C2C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Kép 4" descr="A képen szöveg, képernyőkép, Betűtípus, szám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77459A4A-C0A0-E3E6-3FC6-7E417E6893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799" y="3549994"/>
            <a:ext cx="4908567" cy="3134001"/>
          </a:xfrm>
          <a:prstGeom prst="rect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15462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2013 – 2022 téma">
  <a:themeElements>
    <a:clrScheme name="Office 2013 – 2022 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 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 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F46216B-77A9-411A-B9D3-5023FCB70208}"/>
    </a:ext>
  </a:extLst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</TotalTime>
  <Words>1579</Words>
  <Application>Microsoft Office PowerPoint</Application>
  <PresentationFormat>Szélesvásznú</PresentationFormat>
  <Paragraphs>143</Paragraphs>
  <Slides>14</Slides>
  <Notes>14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9</vt:i4>
      </vt:variant>
      <vt:variant>
        <vt:lpstr>Téma</vt:lpstr>
      </vt:variant>
      <vt:variant>
        <vt:i4>3</vt:i4>
      </vt:variant>
      <vt:variant>
        <vt:lpstr>Diacímek</vt:lpstr>
      </vt:variant>
      <vt:variant>
        <vt:i4>14</vt:i4>
      </vt:variant>
    </vt:vector>
  </HeadingPairs>
  <TitlesOfParts>
    <vt:vector size="26" baseType="lpstr">
      <vt:lpstr>Aptos</vt:lpstr>
      <vt:lpstr>Arial</vt:lpstr>
      <vt:lpstr>Calibri</vt:lpstr>
      <vt:lpstr>Calibri Light</vt:lpstr>
      <vt:lpstr>Cambria Math</vt:lpstr>
      <vt:lpstr>Century Gothic</vt:lpstr>
      <vt:lpstr>Lora</vt:lpstr>
      <vt:lpstr>Poppins Light</vt:lpstr>
      <vt:lpstr>Wingdings</vt:lpstr>
      <vt:lpstr>Office-téma</vt:lpstr>
      <vt:lpstr>2_Office-téma</vt:lpstr>
      <vt:lpstr>Office 2013 – 2022 téma</vt:lpstr>
      <vt:lpstr>Complex radio jet in a distant blazar across two orders of magnitude in size: multi-frequency VLBI imaging of J1429+5406 at z~3</vt:lpstr>
      <vt:lpstr>PowerPoint-bemutató</vt:lpstr>
      <vt:lpstr>EVN and VLBA</vt:lpstr>
      <vt:lpstr>Brightness distribution modeling</vt:lpstr>
      <vt:lpstr>Proper motion at  2.3 GHz</vt:lpstr>
      <vt:lpstr>Proper motion at  8 GHz</vt:lpstr>
      <vt:lpstr>Inner Jet parameters</vt:lpstr>
      <vt:lpstr>New results</vt:lpstr>
      <vt:lpstr>New results</vt:lpstr>
      <vt:lpstr>J1429+5406</vt:lpstr>
      <vt:lpstr>PowerPoint-bemutató</vt:lpstr>
      <vt:lpstr>Jet precession</vt:lpstr>
      <vt:lpstr>„Outside the box”</vt:lpstr>
      <vt:lpstr>„Outside the box”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Dávid Koller</dc:creator>
  <cp:lastModifiedBy>Dávid Koller</cp:lastModifiedBy>
  <cp:revision>91</cp:revision>
  <dcterms:created xsi:type="dcterms:W3CDTF">2025-12-03T12:31:29Z</dcterms:created>
  <dcterms:modified xsi:type="dcterms:W3CDTF">2026-03-16T20:20:59Z</dcterms:modified>
</cp:coreProperties>
</file>