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63" r:id="rId2"/>
    <p:sldId id="467" r:id="rId3"/>
    <p:sldId id="468" r:id="rId4"/>
    <p:sldId id="466" r:id="rId5"/>
    <p:sldId id="469" r:id="rId6"/>
    <p:sldId id="470" r:id="rId7"/>
    <p:sldId id="477" r:id="rId8"/>
    <p:sldId id="471" r:id="rId9"/>
    <p:sldId id="502" r:id="rId10"/>
    <p:sldId id="501" r:id="rId11"/>
    <p:sldId id="472" r:id="rId12"/>
    <p:sldId id="473" r:id="rId13"/>
    <p:sldId id="474" r:id="rId14"/>
    <p:sldId id="475" r:id="rId15"/>
    <p:sldId id="480" r:id="rId16"/>
    <p:sldId id="481" r:id="rId17"/>
    <p:sldId id="483" r:id="rId18"/>
    <p:sldId id="485" r:id="rId19"/>
    <p:sldId id="486" r:id="rId20"/>
    <p:sldId id="409" r:id="rId21"/>
    <p:sldId id="412" r:id="rId22"/>
    <p:sldId id="479" r:id="rId23"/>
    <p:sldId id="487" r:id="rId24"/>
    <p:sldId id="418" r:id="rId25"/>
    <p:sldId id="423" r:id="rId26"/>
    <p:sldId id="419" r:id="rId27"/>
    <p:sldId id="420" r:id="rId28"/>
    <p:sldId id="488" r:id="rId29"/>
    <p:sldId id="489" r:id="rId30"/>
    <p:sldId id="490" r:id="rId31"/>
    <p:sldId id="491" r:id="rId32"/>
    <p:sldId id="492" r:id="rId33"/>
    <p:sldId id="434" r:id="rId34"/>
    <p:sldId id="427" r:id="rId35"/>
    <p:sldId id="431" r:id="rId36"/>
    <p:sldId id="429" r:id="rId37"/>
    <p:sldId id="432" r:id="rId38"/>
    <p:sldId id="433" r:id="rId39"/>
    <p:sldId id="436" r:id="rId40"/>
    <p:sldId id="435" r:id="rId41"/>
    <p:sldId id="437" r:id="rId42"/>
    <p:sldId id="438" r:id="rId43"/>
    <p:sldId id="439" r:id="rId44"/>
    <p:sldId id="440" r:id="rId45"/>
    <p:sldId id="441" r:id="rId46"/>
    <p:sldId id="499" r:id="rId47"/>
    <p:sldId id="503" r:id="rId48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accent2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99"/>
    <a:srgbClr val="FFFFCC"/>
    <a:srgbClr val="FFFFFF"/>
    <a:srgbClr val="CCFFCC"/>
    <a:srgbClr val="FFFF66"/>
    <a:srgbClr val="CC0099"/>
    <a:srgbClr val="DDDDD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88" autoAdjust="0"/>
    <p:restoredTop sz="93978" autoAdjust="0"/>
  </p:normalViewPr>
  <p:slideViewPr>
    <p:cSldViewPr>
      <p:cViewPr>
        <p:scale>
          <a:sx n="55" d="100"/>
          <a:sy n="55" d="100"/>
        </p:scale>
        <p:origin x="-64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6282"/>
    </p:cViewPr>
  </p:sorterViewPr>
  <p:notesViewPr>
    <p:cSldViewPr>
      <p:cViewPr varScale="1">
        <p:scale>
          <a:sx n="98" d="100"/>
          <a:sy n="98" d="100"/>
        </p:scale>
        <p:origin x="-1920" y="-11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8B2667-A865-45C9-BCA2-2E9E64649A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087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noProof="0" smtClean="0"/>
              <a:t>Click to edit Master text styles</a:t>
            </a:r>
          </a:p>
          <a:p>
            <a:pPr lvl="1"/>
            <a:r>
              <a:rPr lang="en-GB" altLang="en-GB" noProof="0" smtClean="0"/>
              <a:t>Second level</a:t>
            </a:r>
          </a:p>
          <a:p>
            <a:pPr lvl="2"/>
            <a:r>
              <a:rPr lang="en-GB" altLang="en-GB" noProof="0" smtClean="0"/>
              <a:t>Third level</a:t>
            </a:r>
          </a:p>
          <a:p>
            <a:pPr lvl="3"/>
            <a:r>
              <a:rPr lang="en-GB" altLang="en-GB" noProof="0" smtClean="0"/>
              <a:t>Fourth level</a:t>
            </a:r>
          </a:p>
          <a:p>
            <a:pPr lvl="4"/>
            <a:r>
              <a:rPr lang="en-GB" altLang="en-GB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40" tIns="47270" rIns="94540" bIns="4727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D2719757-B7D0-49B4-8885-02A142D445EA}" type="slidenum">
              <a:rPr lang="en-GB" altLang="en-GB"/>
              <a:pPr>
                <a:defRPr/>
              </a:pPr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29125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19757-B7D0-49B4-8885-02A142D445EA}" type="slidenum">
              <a:rPr lang="en-GB" altLang="en-GB" smtClean="0"/>
              <a:pPr>
                <a:defRPr/>
              </a:pPr>
              <a:t>7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62083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19757-B7D0-49B4-8885-02A142D445EA}" type="slidenum">
              <a:rPr lang="en-GB" altLang="en-GB" smtClean="0"/>
              <a:pPr>
                <a:defRPr/>
              </a:pPr>
              <a:t>40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6208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8255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979613" cy="836613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GB" altLang="en-US" dirty="0" smtClean="0"/>
              <a:t>Symposium on the 5</a:t>
            </a:r>
            <a:r>
              <a:rPr lang="en-GB" altLang="en-US" baseline="30000" dirty="0" smtClean="0"/>
              <a:t>th</a:t>
            </a:r>
            <a:r>
              <a:rPr lang="en-GB" altLang="en-US" dirty="0" smtClean="0"/>
              <a:t> Anniversary of the Opening of The Cockcroft Institute</a:t>
            </a:r>
          </a:p>
          <a:p>
            <a:pPr>
              <a:defRPr/>
            </a:pPr>
            <a:r>
              <a:rPr lang="en-GB" altLang="en-US" dirty="0" smtClean="0"/>
              <a:t>Dec 5</a:t>
            </a:r>
            <a:r>
              <a:rPr lang="en-GB" altLang="en-US" baseline="30000" dirty="0" smtClean="0"/>
              <a:t>th</a:t>
            </a:r>
            <a:r>
              <a:rPr lang="en-GB" altLang="en-US" dirty="0" smtClean="0"/>
              <a:t> 2011 </a:t>
            </a:r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2</a:t>
            </a:r>
            <a:r>
              <a:rPr lang="en-US" altLang="en-US" baseline="30000" dirty="0"/>
              <a:t>nd</a:t>
            </a:r>
            <a:r>
              <a:rPr lang="en-US" altLang="en-US" dirty="0"/>
              <a:t> Intl Conference on Particle Physics</a:t>
            </a:r>
            <a:endParaRPr lang="en-GB" altLang="en-US" dirty="0"/>
          </a:p>
          <a:p>
            <a:pPr>
              <a:defRPr/>
            </a:pPr>
            <a:r>
              <a:rPr lang="en-US" altLang="en-US" dirty="0" err="1"/>
              <a:t>Dogus</a:t>
            </a:r>
            <a:r>
              <a:rPr lang="en-US" altLang="en-US" dirty="0"/>
              <a:t> </a:t>
            </a:r>
            <a:r>
              <a:rPr lang="en-US" altLang="en-US" dirty="0" err="1"/>
              <a:t>Universit</a:t>
            </a:r>
            <a:r>
              <a:rPr lang="en-US" altLang="en-US" dirty="0"/>
              <a:t> Turkey </a:t>
            </a:r>
          </a:p>
          <a:p>
            <a:pPr>
              <a:defRPr/>
            </a:pPr>
            <a:r>
              <a:rPr lang="en-US" altLang="en-US" dirty="0"/>
              <a:t>June 20 to 25 2011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</a:t>
            </a:r>
            <a:r>
              <a:rPr lang="en-US" altLang="en-US" baseline="30000"/>
              <a:t>nd</a:t>
            </a:r>
            <a:r>
              <a:rPr lang="en-US" altLang="en-US"/>
              <a:t> Intl Conference on Particle Physics</a:t>
            </a:r>
            <a:endParaRPr lang="en-GB" altLang="en-US"/>
          </a:p>
          <a:p>
            <a:pPr>
              <a:defRPr/>
            </a:pPr>
            <a:r>
              <a:rPr lang="en-US" altLang="en-US"/>
              <a:t>Dogus Universit Turkey </a:t>
            </a:r>
          </a:p>
          <a:p>
            <a:pPr>
              <a:defRPr/>
            </a:pPr>
            <a:r>
              <a:rPr lang="en-US" altLang="en-US"/>
              <a:t>June 20 to 25 2011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</a:t>
            </a:r>
            <a:r>
              <a:rPr lang="en-US" altLang="en-US" baseline="30000"/>
              <a:t>nd</a:t>
            </a:r>
            <a:r>
              <a:rPr lang="en-US" altLang="en-US"/>
              <a:t> Intl Conference on Particle Physics</a:t>
            </a:r>
            <a:endParaRPr lang="en-GB" altLang="en-US"/>
          </a:p>
          <a:p>
            <a:pPr>
              <a:defRPr/>
            </a:pPr>
            <a:r>
              <a:rPr lang="en-US" altLang="en-US"/>
              <a:t>Dogus Universit Turkey </a:t>
            </a:r>
          </a:p>
          <a:p>
            <a:pPr>
              <a:defRPr/>
            </a:pPr>
            <a:r>
              <a:rPr lang="en-US" altLang="en-US"/>
              <a:t>June 20 to 25 2011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</a:t>
            </a:r>
            <a:r>
              <a:rPr lang="en-US" altLang="en-US" baseline="30000"/>
              <a:t>nd</a:t>
            </a:r>
            <a:r>
              <a:rPr lang="en-US" altLang="en-US"/>
              <a:t> Intl Conference on Particle Physics</a:t>
            </a:r>
            <a:endParaRPr lang="en-GB" altLang="en-US"/>
          </a:p>
          <a:p>
            <a:pPr>
              <a:defRPr/>
            </a:pPr>
            <a:r>
              <a:rPr lang="en-US" altLang="en-US"/>
              <a:t>Dogus Universit Turkey </a:t>
            </a:r>
          </a:p>
          <a:p>
            <a:pPr>
              <a:defRPr/>
            </a:pPr>
            <a:r>
              <a:rPr lang="en-US" altLang="en-US"/>
              <a:t>June 20 to 25 2011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 altLang="en-US" dirty="0" smtClean="0"/>
              <a:t>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Intl Conference on Particle Physics</a:t>
            </a:r>
            <a:endParaRPr lang="en-GB" altLang="en-US" dirty="0" smtClean="0"/>
          </a:p>
          <a:p>
            <a:pPr>
              <a:defRPr/>
            </a:pPr>
            <a:r>
              <a:rPr lang="en-US" altLang="en-US" dirty="0" err="1" smtClean="0"/>
              <a:t>Dogus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Universit</a:t>
            </a:r>
            <a:r>
              <a:rPr lang="en-US" altLang="en-US" dirty="0" smtClean="0"/>
              <a:t> Turkey </a:t>
            </a:r>
          </a:p>
          <a:p>
            <a:pPr>
              <a:defRPr/>
            </a:pPr>
            <a:r>
              <a:rPr lang="en-US" altLang="en-US" dirty="0" smtClean="0"/>
              <a:t>June 20 to 25 2011</a:t>
            </a:r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</a:t>
            </a:r>
            <a:r>
              <a:rPr lang="en-US" altLang="en-US" baseline="30000"/>
              <a:t>nd</a:t>
            </a:r>
            <a:r>
              <a:rPr lang="en-US" altLang="en-US"/>
              <a:t> Intl Conference on Particle Physics</a:t>
            </a:r>
            <a:endParaRPr lang="en-GB" altLang="en-US"/>
          </a:p>
          <a:p>
            <a:pPr>
              <a:defRPr/>
            </a:pPr>
            <a:r>
              <a:rPr lang="en-US" altLang="en-US"/>
              <a:t>Dogus Universit Turkey </a:t>
            </a:r>
          </a:p>
          <a:p>
            <a:pPr>
              <a:defRPr/>
            </a:pPr>
            <a:r>
              <a:rPr lang="en-US" altLang="en-US"/>
              <a:t>June 20 to 25 2011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150" y="53975"/>
            <a:ext cx="4824413" cy="9271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-36513" y="44450"/>
            <a:ext cx="2087563" cy="936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altLang="en-US"/>
              <a:t>Liverpool JM Univ</a:t>
            </a:r>
          </a:p>
          <a:p>
            <a:r>
              <a:rPr lang="en-GB" altLang="en-US"/>
              <a:t>November 17th 2010</a:t>
            </a:r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28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GB" altLang="en-US" dirty="0" smtClean="0"/>
              <a:t>Higgs-Maxwell Meeting</a:t>
            </a:r>
          </a:p>
          <a:p>
            <a:pPr>
              <a:defRPr/>
            </a:pPr>
            <a:r>
              <a:rPr lang="en-GB" altLang="en-US" dirty="0" smtClean="0"/>
              <a:t>Royal Society of Edinburgh</a:t>
            </a:r>
          </a:p>
          <a:p>
            <a:pPr>
              <a:defRPr/>
            </a:pPr>
            <a:r>
              <a:rPr lang="en-GB" altLang="en-US" dirty="0" smtClean="0"/>
              <a:t>February 8</a:t>
            </a:r>
            <a:r>
              <a:rPr lang="en-GB" altLang="en-US" baseline="30000" dirty="0" smtClean="0"/>
              <a:t>th</a:t>
            </a:r>
            <a:r>
              <a:rPr lang="en-GB" altLang="en-US" dirty="0" smtClean="0"/>
              <a:t> 2012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703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GB" altLang="en-US" dirty="0" smtClean="0"/>
              <a:t>Higgs-Maxwell Meeting</a:t>
            </a:r>
          </a:p>
          <a:p>
            <a:pPr>
              <a:defRPr/>
            </a:pPr>
            <a:r>
              <a:rPr lang="en-GB" altLang="en-US" dirty="0" smtClean="0"/>
              <a:t>Royal Society of Edinburgh</a:t>
            </a:r>
          </a:p>
          <a:p>
            <a:pPr>
              <a:defRPr/>
            </a:pPr>
            <a:r>
              <a:rPr lang="en-GB" altLang="en-US" dirty="0" smtClean="0"/>
              <a:t>February 8</a:t>
            </a:r>
            <a:r>
              <a:rPr lang="en-GB" altLang="en-US" baseline="30000" dirty="0" smtClean="0"/>
              <a:t>th</a:t>
            </a:r>
            <a:r>
              <a:rPr lang="en-GB" altLang="en-US" dirty="0" smtClean="0"/>
              <a:t> 2012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350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4"/>
          <p:cNvSpPr>
            <a:spLocks noGrp="1"/>
          </p:cNvSpPr>
          <p:nvPr userDrawn="1">
            <p:ph type="dt" sz="quarter" idx="10"/>
          </p:nvPr>
        </p:nvSpPr>
        <p:spPr>
          <a:xfrm>
            <a:off x="0" y="0"/>
            <a:ext cx="1835150" cy="836613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GB" altLang="en-US" dirty="0" smtClean="0"/>
              <a:t>Higgs-Maxwell Meeting</a:t>
            </a:r>
          </a:p>
          <a:p>
            <a:pPr>
              <a:defRPr/>
            </a:pPr>
            <a:r>
              <a:rPr lang="en-GB" altLang="en-US" dirty="0" smtClean="0"/>
              <a:t>Royal Society of Edinburgh</a:t>
            </a:r>
          </a:p>
          <a:p>
            <a:pPr>
              <a:defRPr/>
            </a:pPr>
            <a:r>
              <a:rPr lang="en-GB" altLang="en-US" dirty="0" smtClean="0"/>
              <a:t>February 8</a:t>
            </a:r>
            <a:r>
              <a:rPr lang="en-GB" altLang="en-US" baseline="30000" dirty="0" smtClean="0"/>
              <a:t>th</a:t>
            </a:r>
            <a:r>
              <a:rPr lang="en-GB" altLang="en-US" dirty="0" smtClean="0"/>
              <a:t> 2012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19054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25413"/>
            <a:ext cx="8229600" cy="60007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98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8" descr="H1-Event_high_quality"/>
          <p:cNvPicPr>
            <a:picLocks noChangeAspect="1" noChangeArrowheads="1"/>
          </p:cNvPicPr>
          <p:nvPr userDrawn="1"/>
        </p:nvPicPr>
        <p:blipFill>
          <a:blip r:embed="rId14" cstate="print">
            <a:lum bright="54000" contrast="-78000"/>
            <a:grayscl/>
          </a:blip>
          <a:srcRect l="12317" t="174" r="2473" b="69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2195513" y="125413"/>
            <a:ext cx="4464050" cy="9271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Title</a:t>
            </a:r>
          </a:p>
        </p:txBody>
      </p:sp>
      <p:sp>
        <p:nvSpPr>
          <p:cNvPr id="1054" name="Text Box 30"/>
          <p:cNvSpPr txBox="1">
            <a:spLocks noChangeArrowheads="1"/>
          </p:cNvSpPr>
          <p:nvPr userDrawn="1"/>
        </p:nvSpPr>
        <p:spPr bwMode="auto">
          <a:xfrm>
            <a:off x="7239000" y="609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GB" altLang="en-GB" sz="2400">
              <a:solidFill>
                <a:schemeClr val="tx1"/>
              </a:solidFill>
              <a:latin typeface="Symbol" pitchFamily="18" charset="2"/>
            </a:endParaRPr>
          </a:p>
        </p:txBody>
      </p:sp>
      <p:pic>
        <p:nvPicPr>
          <p:cNvPr id="6149" name="Picture 31" descr="colour_logo_0848"/>
          <p:cNvPicPr>
            <a:picLocks noChangeAspect="1" noChangeArrowheads="1"/>
          </p:cNvPicPr>
          <p:nvPr userDrawn="1"/>
        </p:nvPicPr>
        <p:blipFill>
          <a:blip r:embed="rId15" cstate="print"/>
          <a:srcRect l="10995" t="25960" r="13759" b="26093"/>
          <a:stretch>
            <a:fillRect/>
          </a:stretch>
        </p:blipFill>
        <p:spPr bwMode="auto">
          <a:xfrm>
            <a:off x="7019925" y="476250"/>
            <a:ext cx="16557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32" descr="Cockcroft_logo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51725" y="0"/>
            <a:ext cx="93662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9" r:id="rId9"/>
    <p:sldLayoutId id="2147483661" r:id="rId10"/>
    <p:sldLayoutId id="2147483662" r:id="rId11"/>
    <p:sldLayoutId id="2147483665" r:id="rId1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e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wmf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3.png"/><Relationship Id="rId5" Type="http://schemas.openxmlformats.org/officeDocument/2006/relationships/image" Target="../media/image66.emf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gif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5" y="2788479"/>
            <a:ext cx="7632848" cy="1288593"/>
          </a:xfr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GB" sz="4000" dirty="0" smtClean="0"/>
              <a:t>Constituents, Currents, Colour … and Cashmore</a:t>
            </a:r>
            <a:endParaRPr lang="en-GB" altLang="en-GB" sz="4000" dirty="0" smtClean="0">
              <a:solidFill>
                <a:srgbClr val="FF0000"/>
              </a:solidFill>
            </a:endParaRPr>
          </a:p>
        </p:txBody>
      </p:sp>
      <p:sp>
        <p:nvSpPr>
          <p:cNvPr id="7172" name="Text Box 33"/>
          <p:cNvSpPr txBox="1">
            <a:spLocks noChangeArrowheads="1"/>
          </p:cNvSpPr>
          <p:nvPr/>
        </p:nvSpPr>
        <p:spPr bwMode="auto">
          <a:xfrm>
            <a:off x="395537" y="4501569"/>
            <a:ext cx="85689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John Dainton</a:t>
            </a:r>
            <a:endParaRPr lang="en-US" sz="2800" b="1" baseline="30000" dirty="0">
              <a:solidFill>
                <a:schemeClr val="tx1"/>
              </a:solidFill>
            </a:endParaRPr>
          </a:p>
          <a:p>
            <a:pPr algn="ctr"/>
            <a:endParaRPr lang="en-GB" sz="800" b="1" dirty="0">
              <a:solidFill>
                <a:schemeClr val="tx1"/>
              </a:solidFill>
            </a:endParaRP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University of Liverpool, </a:t>
            </a:r>
            <a:r>
              <a:rPr lang="en-GB" sz="2400" dirty="0">
                <a:solidFill>
                  <a:schemeClr val="tx1"/>
                </a:solidFill>
              </a:rPr>
              <a:t>UK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1026" name="Picture 2" descr="http://www.ccfe.ac.uk/assets/Images/About/Cashmo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26614"/>
            <a:ext cx="14287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standardmodel"/>
          <p:cNvPicPr>
            <a:picLocks noChangeAspect="1" noChangeArrowheads="1"/>
          </p:cNvPicPr>
          <p:nvPr/>
        </p:nvPicPr>
        <p:blipFill>
          <a:blip r:embed="rId2" cstate="print"/>
          <a:srcRect t="22229" r="62351" b="43855"/>
          <a:stretch>
            <a:fillRect/>
          </a:stretch>
        </p:blipFill>
        <p:spPr bwMode="auto">
          <a:xfrm>
            <a:off x="35496" y="871389"/>
            <a:ext cx="237638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2124075" y="4029175"/>
            <a:ext cx="11271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b="0">
                <a:solidFill>
                  <a:schemeClr val="bg1"/>
                </a:solidFill>
              </a:rPr>
              <a:t>down</a:t>
            </a:r>
          </a:p>
        </p:txBody>
      </p:sp>
      <p:sp>
        <p:nvSpPr>
          <p:cNvPr id="494608" name="Text Box 16"/>
          <p:cNvSpPr txBox="1">
            <a:spLocks noChangeArrowheads="1"/>
          </p:cNvSpPr>
          <p:nvPr/>
        </p:nvSpPr>
        <p:spPr bwMode="auto">
          <a:xfrm>
            <a:off x="35496" y="4005064"/>
            <a:ext cx="41764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0" dirty="0" smtClean="0">
                <a:solidFill>
                  <a:schemeClr val="tx1"/>
                </a:solidFill>
              </a:rPr>
              <a:t>3 </a:t>
            </a:r>
            <a:r>
              <a:rPr lang="en-GB" sz="2800" b="0" dirty="0">
                <a:solidFill>
                  <a:schemeClr val="tx1"/>
                </a:solidFill>
              </a:rPr>
              <a:t>quarks for a </a:t>
            </a:r>
            <a:r>
              <a:rPr lang="en-GB" sz="2800" b="0" dirty="0" smtClean="0">
                <a:solidFill>
                  <a:schemeClr val="tx1"/>
                </a:solidFill>
              </a:rPr>
              <a:t>proton</a:t>
            </a:r>
          </a:p>
          <a:p>
            <a:r>
              <a:rPr lang="en-GB" sz="2800" b="0" i="1" dirty="0" smtClean="0">
                <a:solidFill>
                  <a:schemeClr val="tx1"/>
                </a:solidFill>
              </a:rPr>
              <a:t>   </a:t>
            </a:r>
            <a:r>
              <a:rPr lang="en-GB" sz="2800" b="0" i="1" dirty="0" err="1" smtClean="0">
                <a:solidFill>
                  <a:schemeClr val="tx1"/>
                </a:solidFill>
              </a:rPr>
              <a:t>uud</a:t>
            </a:r>
            <a:r>
              <a:rPr lang="en-GB" sz="2800" b="0" i="1" dirty="0" smtClean="0">
                <a:solidFill>
                  <a:schemeClr val="tx1"/>
                </a:solidFill>
              </a:rPr>
              <a:t> </a:t>
            </a:r>
            <a:r>
              <a:rPr lang="en-GB" sz="2800" b="0" dirty="0">
                <a:solidFill>
                  <a:schemeClr val="tx1"/>
                </a:solidFill>
                <a:sym typeface="Symbol" pitchFamily="18" charset="2"/>
              </a:rPr>
              <a:t> 938 </a:t>
            </a:r>
            <a:r>
              <a:rPr lang="en-GB" sz="2800" b="0" dirty="0" smtClean="0">
                <a:solidFill>
                  <a:schemeClr val="tx1"/>
                </a:solidFill>
                <a:sym typeface="Symbol" pitchFamily="18" charset="2"/>
              </a:rPr>
              <a:t>MeV </a:t>
            </a:r>
            <a:r>
              <a:rPr lang="en-GB" sz="2800" dirty="0">
                <a:solidFill>
                  <a:schemeClr val="tx1"/>
                </a:solidFill>
                <a:sym typeface="Symbol" pitchFamily="18" charset="2"/>
              </a:rPr>
              <a:t>= </a:t>
            </a:r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?</a:t>
            </a:r>
            <a:endParaRPr lang="en-GB" sz="2800" dirty="0" smtClean="0">
              <a:solidFill>
                <a:schemeClr val="tx1"/>
              </a:solidFill>
              <a:sym typeface="Symbol" pitchFamily="18" charset="2"/>
            </a:endParaRPr>
          </a:p>
          <a:p>
            <a:r>
              <a:rPr lang="en-GB" sz="28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GB" sz="2800" dirty="0" smtClean="0">
                <a:solidFill>
                  <a:schemeClr val="tx1"/>
                </a:solidFill>
                <a:sym typeface="Symbol" pitchFamily="18" charset="2"/>
              </a:rPr>
              <a:t>  and resonances </a:t>
            </a:r>
            <a:r>
              <a:rPr lang="en-GB" sz="2800" b="1" dirty="0">
                <a:solidFill>
                  <a:srgbClr val="FF0000"/>
                </a:solidFill>
                <a:sym typeface="Symbol" pitchFamily="18" charset="2"/>
              </a:rPr>
              <a:t>?</a:t>
            </a:r>
            <a:endParaRPr lang="en-GB" sz="2800" dirty="0">
              <a:solidFill>
                <a:schemeClr val="tx1"/>
              </a:solidFill>
              <a:sym typeface="Symbol" pitchFamily="18" charset="2"/>
            </a:endParaRPr>
          </a:p>
        </p:txBody>
      </p:sp>
      <p:pic>
        <p:nvPicPr>
          <p:cNvPr id="18" name="Picture 3" descr="standardmodel"/>
          <p:cNvPicPr>
            <a:picLocks noChangeAspect="1" noChangeArrowheads="1"/>
          </p:cNvPicPr>
          <p:nvPr/>
        </p:nvPicPr>
        <p:blipFill rotWithShape="1">
          <a:blip r:embed="rId2" cstate="print"/>
          <a:srcRect t="27698" r="44097" b="43855"/>
          <a:stretch/>
        </p:blipFill>
        <p:spPr bwMode="auto">
          <a:xfrm>
            <a:off x="35496" y="1298377"/>
            <a:ext cx="3528516" cy="22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://tikalon.com/blog/2012/eight_fold_baryons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7" t="11395" r="2625"/>
          <a:stretch/>
        </p:blipFill>
        <p:spPr bwMode="auto">
          <a:xfrm>
            <a:off x="5868020" y="1258233"/>
            <a:ext cx="3240486" cy="25996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89471" y="3547914"/>
            <a:ext cx="2076209" cy="46166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b="0" dirty="0">
                <a:solidFill>
                  <a:schemeClr val="tx1"/>
                </a:solidFill>
              </a:rPr>
              <a:t>mass   </a:t>
            </a:r>
            <a:r>
              <a:rPr lang="en-GB" sz="2400" b="0" dirty="0" smtClean="0">
                <a:solidFill>
                  <a:schemeClr val="tx1"/>
                </a:solidFill>
              </a:rPr>
              <a:t>?  </a:t>
            </a:r>
            <a:r>
              <a:rPr lang="en-GB" sz="2400" b="0" dirty="0" err="1" smtClean="0">
                <a:solidFill>
                  <a:schemeClr val="tx1"/>
                </a:solidFill>
              </a:rPr>
              <a:t>GeV</a:t>
            </a:r>
            <a:endParaRPr lang="en-GB" sz="2400" b="0" dirty="0">
              <a:solidFill>
                <a:schemeClr val="tx1"/>
              </a:solidFill>
            </a:endParaRPr>
          </a:p>
        </p:txBody>
      </p:sp>
      <p:sp>
        <p:nvSpPr>
          <p:cNvPr id="25" name="Text Box 17"/>
          <p:cNvSpPr txBox="1">
            <a:spLocks noChangeArrowheads="1"/>
          </p:cNvSpPr>
          <p:nvPr/>
        </p:nvSpPr>
        <p:spPr bwMode="auto">
          <a:xfrm>
            <a:off x="3347864" y="2445393"/>
            <a:ext cx="2651588" cy="1064907"/>
          </a:xfrm>
          <a:prstGeom prst="rect">
            <a:avLst/>
          </a:prstGeom>
          <a:solidFill>
            <a:srgbClr val="FFFF66"/>
          </a:soli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“The Eightfold Way”</a:t>
            </a:r>
          </a:p>
          <a:p>
            <a:pPr algn="ctr">
              <a:spcBef>
                <a:spcPct val="20000"/>
              </a:spcBef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SU(3)</a:t>
            </a:r>
            <a:r>
              <a:rPr lang="en-GB" sz="2000" b="1" baseline="-25000" dirty="0" smtClean="0">
                <a:solidFill>
                  <a:schemeClr val="tx1"/>
                </a:solidFill>
              </a:rPr>
              <a:t>F</a:t>
            </a:r>
            <a:r>
              <a:rPr lang="en-GB" sz="2000" b="1" dirty="0" smtClean="0">
                <a:solidFill>
                  <a:schemeClr val="tx1"/>
                </a:solidFill>
              </a:rPr>
              <a:t> </a:t>
            </a:r>
          </a:p>
          <a:p>
            <a:pPr algn="r">
              <a:spcBef>
                <a:spcPct val="20000"/>
              </a:spcBef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M </a:t>
            </a:r>
            <a:r>
              <a:rPr lang="en-GB" sz="1600" dirty="0" err="1" smtClean="0">
                <a:solidFill>
                  <a:schemeClr val="tx1"/>
                </a:solidFill>
              </a:rPr>
              <a:t>Gell</a:t>
            </a:r>
            <a:r>
              <a:rPr lang="en-GB" sz="1600" dirty="0" smtClean="0">
                <a:solidFill>
                  <a:schemeClr val="tx1"/>
                </a:solidFill>
              </a:rPr>
              <a:t> Mann, G Zweig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494607" name="Text Box 15"/>
          <p:cNvSpPr txBox="1">
            <a:spLocks noChangeArrowheads="1"/>
          </p:cNvSpPr>
          <p:nvPr/>
        </p:nvSpPr>
        <p:spPr bwMode="auto">
          <a:xfrm>
            <a:off x="35496" y="836712"/>
            <a:ext cx="2520404" cy="46166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b="0" dirty="0">
                <a:solidFill>
                  <a:schemeClr val="tx1"/>
                </a:solidFill>
              </a:rPr>
              <a:t>mass    </a:t>
            </a:r>
            <a:r>
              <a:rPr lang="en-GB" sz="2400" b="0" dirty="0" smtClean="0">
                <a:solidFill>
                  <a:schemeClr val="tx1"/>
                </a:solidFill>
              </a:rPr>
              <a:t>?  </a:t>
            </a:r>
            <a:r>
              <a:rPr lang="en-GB" sz="2400" b="0" dirty="0" err="1" smtClean="0">
                <a:solidFill>
                  <a:schemeClr val="tx1"/>
                </a:solidFill>
              </a:rPr>
              <a:t>GeV</a:t>
            </a:r>
            <a:endParaRPr lang="en-GB" sz="2400" b="0" dirty="0">
              <a:solidFill>
                <a:schemeClr val="tx1"/>
              </a:solidFill>
            </a:endParaRPr>
          </a:p>
        </p:txBody>
      </p:sp>
      <p:sp>
        <p:nvSpPr>
          <p:cNvPr id="494609" name="Text Box 17"/>
          <p:cNvSpPr txBox="1">
            <a:spLocks noChangeArrowheads="1"/>
          </p:cNvSpPr>
          <p:nvPr/>
        </p:nvSpPr>
        <p:spPr bwMode="auto">
          <a:xfrm>
            <a:off x="2339752" y="1340768"/>
            <a:ext cx="3528267" cy="1040285"/>
          </a:xfrm>
          <a:prstGeom prst="rect">
            <a:avLst/>
          </a:prstGeom>
          <a:solidFill>
            <a:srgbClr val="FFFF66"/>
          </a:soli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GB" sz="2000" b="0" dirty="0">
                <a:solidFill>
                  <a:schemeClr val="tx1"/>
                </a:solidFill>
              </a:rPr>
              <a:t>“Three quarks </a:t>
            </a:r>
            <a:r>
              <a:rPr lang="en-GB" sz="2000" b="0" dirty="0" smtClean="0">
                <a:solidFill>
                  <a:schemeClr val="tx1"/>
                </a:solidFill>
              </a:rPr>
              <a:t>for Muster </a:t>
            </a:r>
            <a:r>
              <a:rPr lang="en-GB" sz="2000" b="0" dirty="0">
                <a:solidFill>
                  <a:schemeClr val="tx1"/>
                </a:solidFill>
              </a:rPr>
              <a:t>Mark!”</a:t>
            </a:r>
          </a:p>
          <a:p>
            <a:pPr algn="r">
              <a:spcBef>
                <a:spcPct val="20000"/>
              </a:spcBef>
              <a:defRPr/>
            </a:pPr>
            <a:r>
              <a:rPr lang="en-GB" sz="1800" b="0" dirty="0">
                <a:solidFill>
                  <a:schemeClr val="tx1"/>
                </a:solidFill>
              </a:rPr>
              <a:t>James </a:t>
            </a:r>
            <a:r>
              <a:rPr lang="en-GB" sz="1800" b="0" dirty="0" smtClean="0">
                <a:solidFill>
                  <a:schemeClr val="tx1"/>
                </a:solidFill>
              </a:rPr>
              <a:t>Joyce “</a:t>
            </a:r>
            <a:r>
              <a:rPr lang="en-GB" sz="1800" b="0" dirty="0" err="1" smtClean="0">
                <a:solidFill>
                  <a:schemeClr val="tx1"/>
                </a:solidFill>
              </a:rPr>
              <a:t>Finnegans</a:t>
            </a:r>
            <a:r>
              <a:rPr lang="en-GB" sz="1800" b="0" dirty="0" smtClean="0">
                <a:solidFill>
                  <a:schemeClr val="tx1"/>
                </a:solidFill>
              </a:rPr>
              <a:t> </a:t>
            </a:r>
            <a:r>
              <a:rPr lang="en-GB" sz="1800" b="0" dirty="0">
                <a:solidFill>
                  <a:schemeClr val="tx1"/>
                </a:solidFill>
              </a:rPr>
              <a:t>Wake</a:t>
            </a:r>
            <a:r>
              <a:rPr lang="en-GB" sz="1800" b="0" dirty="0" smtClean="0">
                <a:solidFill>
                  <a:schemeClr val="tx1"/>
                </a:solidFill>
              </a:rPr>
              <a:t>”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8" name="Text Box 198"/>
          <p:cNvSpPr txBox="1">
            <a:spLocks noChangeArrowheads="1"/>
          </p:cNvSpPr>
          <p:nvPr/>
        </p:nvSpPr>
        <p:spPr bwMode="auto">
          <a:xfrm>
            <a:off x="56606" y="5355213"/>
            <a:ext cx="58368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0" dirty="0" smtClean="0">
                <a:solidFill>
                  <a:schemeClr val="tx1"/>
                </a:solidFill>
              </a:rPr>
              <a:t>sub-</a:t>
            </a:r>
            <a:r>
              <a:rPr lang="en-GB" sz="2800" b="0" dirty="0" err="1" smtClean="0">
                <a:solidFill>
                  <a:schemeClr val="tx1"/>
                </a:solidFill>
              </a:rPr>
              <a:t>femtoscopic</a:t>
            </a:r>
            <a:r>
              <a:rPr lang="en-GB" sz="2800" b="0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matter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   = Dirac fermions (</a:t>
            </a:r>
            <a:r>
              <a:rPr lang="en-GB" sz="2800" i="1" dirty="0" err="1" smtClean="0">
                <a:solidFill>
                  <a:schemeClr val="tx1"/>
                </a:solidFill>
              </a:rPr>
              <a:t>uds</a:t>
            </a:r>
            <a:r>
              <a:rPr lang="en-GB" sz="2800" i="1" dirty="0" smtClean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+</a:t>
            </a:r>
            <a:r>
              <a:rPr lang="en-GB" sz="2800" i="1" dirty="0" smtClean="0">
                <a:solidFill>
                  <a:schemeClr val="tx1"/>
                </a:solidFill>
              </a:rPr>
              <a:t>e</a:t>
            </a:r>
            <a:r>
              <a:rPr lang="en-GB" sz="2800" i="1" dirty="0" smtClean="0">
                <a:solidFill>
                  <a:schemeClr val="tx1"/>
                </a:solidFill>
                <a:sym typeface="Symbol"/>
              </a:rPr>
              <a:t></a:t>
            </a:r>
            <a:r>
              <a:rPr lang="en-GB" sz="2800" dirty="0" smtClean="0">
                <a:solidFill>
                  <a:schemeClr val="tx1"/>
                </a:solidFill>
              </a:rPr>
              <a:t>/</a:t>
            </a:r>
            <a:r>
              <a:rPr lang="en-GB" sz="2800" b="1" i="1" dirty="0" smtClean="0">
                <a:solidFill>
                  <a:schemeClr val="tx1"/>
                </a:solidFill>
                <a:sym typeface="Symbol"/>
              </a:rPr>
              <a:t></a:t>
            </a:r>
            <a:r>
              <a:rPr lang="en-GB" sz="2800" i="1" dirty="0" smtClean="0">
                <a:solidFill>
                  <a:schemeClr val="tx1"/>
                </a:solidFill>
                <a:sym typeface="Symbol"/>
              </a:rPr>
              <a:t></a:t>
            </a:r>
            <a:r>
              <a:rPr lang="en-GB" sz="2800" dirty="0" smtClean="0">
                <a:solidFill>
                  <a:schemeClr val="tx1"/>
                </a:solidFill>
              </a:rPr>
              <a:t>)</a:t>
            </a:r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?</a:t>
            </a:r>
            <a:endParaRPr lang="en-GB" sz="2800" b="0" i="1" dirty="0">
              <a:solidFill>
                <a:schemeClr val="tx1"/>
              </a:solidFill>
            </a:endParaRPr>
          </a:p>
        </p:txBody>
      </p:sp>
      <p:sp>
        <p:nvSpPr>
          <p:cNvPr id="4" name="AutoShape 7" descr="http://upload.wikimedia.org/wikipedia/commons/e/ec/Baryon_decuplet.png"/>
          <p:cNvSpPr>
            <a:spLocks noChangeAspect="1" noChangeArrowheads="1"/>
          </p:cNvSpPr>
          <p:nvPr/>
        </p:nvSpPr>
        <p:spPr bwMode="auto">
          <a:xfrm>
            <a:off x="155575" y="-1531938"/>
            <a:ext cx="44196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9" descr="http://upload.wikimedia.org/wikipedia/commons/e/ec/Baryon_decuplet.png"/>
          <p:cNvSpPr>
            <a:spLocks noChangeAspect="1" noChangeArrowheads="1"/>
          </p:cNvSpPr>
          <p:nvPr/>
        </p:nvSpPr>
        <p:spPr bwMode="auto">
          <a:xfrm>
            <a:off x="307975" y="-1379538"/>
            <a:ext cx="44196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1" descr="http://upload.wikimedia.org/wikipedia/commons/e/ec/Baryon_decuplet.png"/>
          <p:cNvSpPr>
            <a:spLocks noChangeAspect="1" noChangeArrowheads="1"/>
          </p:cNvSpPr>
          <p:nvPr/>
        </p:nvSpPr>
        <p:spPr bwMode="auto">
          <a:xfrm>
            <a:off x="460375" y="-1227138"/>
            <a:ext cx="44196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7" r="2309" b="23115"/>
          <a:stretch/>
        </p:blipFill>
        <p:spPr bwMode="auto">
          <a:xfrm>
            <a:off x="5683031" y="3861048"/>
            <a:ext cx="3425473" cy="239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198"/>
          <p:cNvSpPr txBox="1">
            <a:spLocks noChangeArrowheads="1"/>
          </p:cNvSpPr>
          <p:nvPr/>
        </p:nvSpPr>
        <p:spPr bwMode="auto">
          <a:xfrm>
            <a:off x="70679" y="6290156"/>
            <a:ext cx="70936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0" dirty="0" smtClean="0">
                <a:solidFill>
                  <a:schemeClr val="tx1"/>
                </a:solidFill>
              </a:rPr>
              <a:t>strong, EM, weak: </a:t>
            </a:r>
            <a:r>
              <a:rPr lang="en-GB" sz="2800" b="0" dirty="0" err="1" smtClean="0">
                <a:solidFill>
                  <a:schemeClr val="tx1"/>
                </a:solidFill>
              </a:rPr>
              <a:t>Fermi+unitarity</a:t>
            </a:r>
            <a:r>
              <a:rPr lang="en-GB" sz="2800" b="0" dirty="0" smtClean="0">
                <a:solidFill>
                  <a:schemeClr val="tx1"/>
                </a:solidFill>
              </a:rPr>
              <a:t> = </a:t>
            </a:r>
            <a:r>
              <a:rPr lang="en-GB" sz="2800" b="0" i="1" dirty="0" smtClean="0">
                <a:solidFill>
                  <a:schemeClr val="tx1"/>
                </a:solidFill>
              </a:rPr>
              <a:t>W</a:t>
            </a:r>
            <a:r>
              <a:rPr lang="en-GB" sz="2800" b="1" dirty="0" smtClean="0">
                <a:solidFill>
                  <a:srgbClr val="FF0000"/>
                </a:solidFill>
              </a:rPr>
              <a:t>?</a:t>
            </a:r>
            <a:endParaRPr lang="en-GB" sz="2800" b="1" i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55776" y="836712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/>
              <a:t>Dalitz</a:t>
            </a:r>
            <a:endParaRPr lang="en-GB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7020272" y="6381328"/>
            <a:ext cx="2164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Perkins “B” 1969</a:t>
            </a:r>
            <a:endParaRPr lang="en-GB" sz="2000" dirty="0"/>
          </a:p>
        </p:txBody>
      </p:sp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27575" y="44624"/>
            <a:ext cx="5748681" cy="576237"/>
          </a:xfrm>
        </p:spPr>
        <p:txBody>
          <a:bodyPr/>
          <a:lstStyle/>
          <a:p>
            <a:pPr>
              <a:defRPr/>
            </a:pPr>
            <a:r>
              <a:rPr lang="en-GB" sz="3200" dirty="0" smtClean="0"/>
              <a:t>Constituents @ Oxford 1970</a:t>
            </a:r>
          </a:p>
        </p:txBody>
      </p:sp>
    </p:spTree>
    <p:extLst>
      <p:ext uri="{BB962C8B-B14F-4D97-AF65-F5344CB8AC3E}">
        <p14:creationId xmlns:p14="http://schemas.microsoft.com/office/powerpoint/2010/main" val="9941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4" name="AutoShape 7" descr="http://upload.wikimedia.org/wikipedia/commons/e/ec/Baryon_decuplet.png"/>
          <p:cNvSpPr>
            <a:spLocks noChangeAspect="1" noChangeArrowheads="1"/>
          </p:cNvSpPr>
          <p:nvPr/>
        </p:nvSpPr>
        <p:spPr bwMode="auto">
          <a:xfrm>
            <a:off x="155575" y="980728"/>
            <a:ext cx="44196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" name="AutoShape 9" descr="http://upload.wikimedia.org/wikipedia/commons/e/ec/Baryon_decuplet.png"/>
          <p:cNvSpPr>
            <a:spLocks noChangeAspect="1" noChangeArrowheads="1"/>
          </p:cNvSpPr>
          <p:nvPr/>
        </p:nvSpPr>
        <p:spPr bwMode="auto">
          <a:xfrm>
            <a:off x="307975" y="-1379538"/>
            <a:ext cx="44196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1" descr="http://upload.wikimedia.org/wikipedia/commons/e/ec/Baryon_decuplet.png"/>
          <p:cNvSpPr>
            <a:spLocks noChangeAspect="1" noChangeArrowheads="1"/>
          </p:cNvSpPr>
          <p:nvPr/>
        </p:nvSpPr>
        <p:spPr bwMode="auto">
          <a:xfrm>
            <a:off x="460375" y="-1227138"/>
            <a:ext cx="44196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42727" y="1556792"/>
            <a:ext cx="8064895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solidFill>
                  <a:schemeClr val="tx1"/>
                </a:solidFill>
              </a:rPr>
              <a:t>“… This allows one to set a lower limit </a:t>
            </a:r>
            <a:r>
              <a:rPr lang="en-GB" sz="2400" i="1" dirty="0" err="1" smtClean="0">
                <a:solidFill>
                  <a:schemeClr val="tx1"/>
                </a:solidFill>
              </a:rPr>
              <a:t>M</a:t>
            </a:r>
            <a:r>
              <a:rPr lang="en-GB" sz="2400" b="1" i="1" baseline="-25000" dirty="0" err="1" smtClean="0">
                <a:solidFill>
                  <a:schemeClr val="tx1"/>
                </a:solidFill>
              </a:rPr>
              <a:t>q</a:t>
            </a:r>
            <a:r>
              <a:rPr lang="en-GB" sz="2400" dirty="0" smtClean="0">
                <a:solidFill>
                  <a:schemeClr val="tx1"/>
                </a:solidFill>
              </a:rPr>
              <a:t> &gt; 5 </a:t>
            </a:r>
            <a:r>
              <a:rPr lang="en-GB" sz="2400" dirty="0" err="1" smtClean="0">
                <a:solidFill>
                  <a:schemeClr val="tx1"/>
                </a:solidFill>
              </a:rPr>
              <a:t>GeV</a:t>
            </a:r>
            <a:r>
              <a:rPr lang="en-GB" sz="2400" dirty="0" smtClean="0">
                <a:solidFill>
                  <a:schemeClr val="tx1"/>
                </a:solidFill>
              </a:rPr>
              <a:t> on the quark mass.”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“(The quark) model is non-relativistic. The quarks supposed extremely massive, and bound in a deep potential well </a:t>
            </a:r>
            <a:r>
              <a:rPr lang="en-GB" sz="2400" i="1" dirty="0" smtClean="0">
                <a:solidFill>
                  <a:schemeClr val="tx1"/>
                </a:solidFill>
              </a:rPr>
              <a:t>W</a:t>
            </a:r>
            <a:r>
              <a:rPr lang="en-GB" sz="2400" dirty="0" smtClean="0">
                <a:solidFill>
                  <a:schemeClr val="tx1"/>
                </a:solidFill>
              </a:rPr>
              <a:t>  by the </a:t>
            </a:r>
            <a:r>
              <a:rPr lang="en-GB" sz="2400" dirty="0" err="1" smtClean="0">
                <a:solidFill>
                  <a:schemeClr val="tx1"/>
                </a:solidFill>
              </a:rPr>
              <a:t>superstrong</a:t>
            </a:r>
            <a:r>
              <a:rPr lang="en-GB" sz="2400" dirty="0" smtClean="0">
                <a:solidFill>
                  <a:schemeClr val="tx1"/>
                </a:solidFill>
              </a:rPr>
              <a:t> forces, so as to yield the physical masses </a:t>
            </a:r>
            <a:r>
              <a:rPr lang="en-GB" sz="2400" i="1" dirty="0" err="1" smtClean="0">
                <a:solidFill>
                  <a:schemeClr val="tx1"/>
                </a:solidFill>
              </a:rPr>
              <a:t>M</a:t>
            </a:r>
            <a:r>
              <a:rPr lang="en-GB" sz="2400" b="1" i="1" baseline="-25000" dirty="0" err="1" smtClean="0">
                <a:solidFill>
                  <a:schemeClr val="tx1"/>
                </a:solidFill>
              </a:rPr>
              <a:t>q</a:t>
            </a:r>
            <a:r>
              <a:rPr lang="en-GB" sz="2400" b="1" i="1" baseline="-25000" dirty="0" smtClean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= 2</a:t>
            </a:r>
            <a:r>
              <a:rPr lang="en-GB" sz="2400" i="1" dirty="0" smtClean="0">
                <a:solidFill>
                  <a:schemeClr val="tx1"/>
                </a:solidFill>
              </a:rPr>
              <a:t>M</a:t>
            </a:r>
            <a:r>
              <a:rPr lang="en-GB" sz="2400" b="1" baseline="-25000" dirty="0" smtClean="0">
                <a:solidFill>
                  <a:schemeClr val="tx1"/>
                </a:solidFill>
              </a:rPr>
              <a:t>u/d</a:t>
            </a:r>
            <a:r>
              <a:rPr lang="en-GB" sz="2400" b="1" i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smtClean="0">
                <a:solidFill>
                  <a:schemeClr val="tx1"/>
                </a:solidFill>
              </a:rPr>
              <a:t>+ </a:t>
            </a:r>
            <a:r>
              <a:rPr lang="en-GB" sz="2400" i="1" dirty="0" err="1" smtClean="0">
                <a:solidFill>
                  <a:schemeClr val="tx1"/>
                </a:solidFill>
              </a:rPr>
              <a:t>M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d</a:t>
            </a:r>
            <a:r>
              <a:rPr lang="en-GB" sz="2400" b="1" baseline="-25000" dirty="0" smtClean="0">
                <a:solidFill>
                  <a:schemeClr val="tx1"/>
                </a:solidFill>
              </a:rPr>
              <a:t>/u</a:t>
            </a:r>
            <a:r>
              <a:rPr lang="en-GB" sz="2400" b="1" dirty="0" smtClean="0">
                <a:solidFill>
                  <a:schemeClr val="tx1"/>
                </a:solidFill>
              </a:rPr>
              <a:t> – </a:t>
            </a:r>
            <a:r>
              <a:rPr lang="en-GB" sz="2400" i="1" dirty="0" smtClean="0">
                <a:solidFill>
                  <a:schemeClr val="tx1"/>
                </a:solidFill>
              </a:rPr>
              <a:t>W</a:t>
            </a:r>
            <a:r>
              <a:rPr lang="en-GB" sz="2400" dirty="0" smtClean="0">
                <a:solidFill>
                  <a:schemeClr val="tx1"/>
                </a:solidFill>
              </a:rPr>
              <a:t>. … So the quarks are in non-relativistic motion.”</a:t>
            </a:r>
          </a:p>
          <a:p>
            <a:endParaRPr lang="en-GB" sz="2400" i="1" dirty="0">
              <a:solidFill>
                <a:schemeClr val="tx1"/>
              </a:solidFill>
            </a:endParaRPr>
          </a:p>
          <a:p>
            <a:pPr algn="r"/>
            <a:r>
              <a:rPr lang="en-GB" sz="2000" dirty="0" smtClean="0"/>
              <a:t>Donald H Perkins</a:t>
            </a:r>
          </a:p>
          <a:p>
            <a:pPr algn="r"/>
            <a:r>
              <a:rPr lang="en-GB" sz="2000" dirty="0" smtClean="0"/>
              <a:t>Lectures on “Particle Physics” Final Honour Schools</a:t>
            </a:r>
          </a:p>
          <a:p>
            <a:pPr algn="r"/>
            <a:r>
              <a:rPr lang="en-GB" sz="2000" dirty="0"/>
              <a:t>Distributed </a:t>
            </a:r>
            <a:r>
              <a:rPr lang="en-GB" sz="2000" dirty="0" smtClean="0"/>
              <a:t>notes: Nuclear Physics B Oct-Dec 1968</a:t>
            </a:r>
          </a:p>
          <a:p>
            <a:pPr algn="r"/>
            <a:r>
              <a:rPr lang="en-GB" sz="2000" dirty="0"/>
              <a:t>a</a:t>
            </a:r>
            <a:r>
              <a:rPr lang="en-GB" sz="2000" dirty="0" smtClean="0"/>
              <a:t>nd “Introduction to High Energy Physics” (Addison Wesley 1972)</a:t>
            </a:r>
          </a:p>
          <a:p>
            <a:pPr algn="r"/>
            <a:r>
              <a:rPr lang="en-GB" sz="2000" dirty="0" smtClean="0"/>
              <a:t>pp. 248 and 249</a:t>
            </a:r>
            <a:endParaRPr lang="en-GB" sz="20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127575" y="188467"/>
            <a:ext cx="5748681" cy="576237"/>
          </a:xfrm>
        </p:spPr>
        <p:txBody>
          <a:bodyPr/>
          <a:lstStyle/>
          <a:p>
            <a:pPr>
              <a:defRPr/>
            </a:pPr>
            <a:r>
              <a:rPr lang="en-GB" sz="3200" dirty="0" smtClean="0"/>
              <a:t>Constituents @ Oxford 1970</a:t>
            </a:r>
          </a:p>
        </p:txBody>
      </p:sp>
      <p:sp>
        <p:nvSpPr>
          <p:cNvPr id="10" name="TextBox 9"/>
          <p:cNvSpPr txBox="1"/>
          <p:nvPr/>
        </p:nvSpPr>
        <p:spPr>
          <a:xfrm rot="20686263">
            <a:off x="2753226" y="5256172"/>
            <a:ext cx="6122189" cy="40011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2000" dirty="0" smtClean="0"/>
              <a:t>Oxford 1970: setting the stage for the quark era</a:t>
            </a:r>
          </a:p>
        </p:txBody>
      </p:sp>
    </p:spTree>
    <p:extLst>
      <p:ext uri="{BB962C8B-B14F-4D97-AF65-F5344CB8AC3E}">
        <p14:creationId xmlns:p14="http://schemas.microsoft.com/office/powerpoint/2010/main" val="132259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5" y="44624"/>
            <a:ext cx="4392487" cy="936104"/>
          </a:xfrm>
        </p:spPr>
        <p:txBody>
          <a:bodyPr/>
          <a:lstStyle/>
          <a:p>
            <a:r>
              <a:rPr lang="en-GB" dirty="0" smtClean="0"/>
              <a:t>Constituents:</a:t>
            </a:r>
            <a:br>
              <a:rPr lang="en-GB" dirty="0" smtClean="0"/>
            </a:br>
            <a:r>
              <a:rPr lang="en-GB" dirty="0" err="1" smtClean="0"/>
              <a:t>Cashmore’s</a:t>
            </a:r>
            <a:r>
              <a:rPr lang="en-GB" dirty="0" smtClean="0"/>
              <a:t> Shadow</a:t>
            </a:r>
            <a:endParaRPr lang="en-GB" dirty="0"/>
          </a:p>
        </p:txBody>
      </p:sp>
      <p:sp>
        <p:nvSpPr>
          <p:cNvPr id="988165" name="Rectangle 5"/>
          <p:cNvSpPr>
            <a:spLocks noChangeArrowheads="1"/>
          </p:cNvSpPr>
          <p:nvPr/>
        </p:nvSpPr>
        <p:spPr bwMode="auto">
          <a:xfrm>
            <a:off x="35496" y="980728"/>
            <a:ext cx="864095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sz="3200" b="1" dirty="0" smtClean="0">
                <a:solidFill>
                  <a:srgbClr val="FF0000"/>
                </a:solidFill>
                <a:cs typeface="Arial" pitchFamily="34" charset="0"/>
                <a:sym typeface="Symbol" pitchFamily="18" charset="2"/>
              </a:rPr>
              <a:t> </a:t>
            </a:r>
            <a:r>
              <a:rPr lang="en-GB" sz="2800" dirty="0" smtClean="0">
                <a:solidFill>
                  <a:schemeClr val="tx1"/>
                </a:solidFill>
                <a:cs typeface="Arial" pitchFamily="34" charset="0"/>
                <a:sym typeface="Symbol" pitchFamily="18" charset="2"/>
              </a:rPr>
              <a:t>1969 strange resonances in Oxford</a:t>
            </a:r>
          </a:p>
          <a:p>
            <a:pPr eaLnBrk="1" hangingPunct="1">
              <a:spcBef>
                <a:spcPct val="20000"/>
              </a:spcBef>
            </a:pP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“Cashmore would have …”</a:t>
            </a:r>
            <a:r>
              <a:rPr lang="en-US" sz="2000" b="1" baseline="30000" dirty="0" smtClean="0">
                <a:cs typeface="Arial" pitchFamily="34" charset="0"/>
              </a:rPr>
              <a:t>Bowler</a:t>
            </a:r>
            <a:r>
              <a:rPr lang="en-US" sz="2000" dirty="0" smtClean="0">
                <a:cs typeface="Arial" pitchFamily="34" charset="0"/>
              </a:rPr>
              <a:t>  </a:t>
            </a: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and he had</a:t>
            </a:r>
            <a:r>
              <a:rPr lang="en-US" sz="2800" b="1" dirty="0" smtClean="0">
                <a:solidFill>
                  <a:srgbClr val="FF0000"/>
                </a:solidFill>
                <a:cs typeface="Arial" pitchFamily="34" charset="0"/>
              </a:rPr>
              <a:t>!</a:t>
            </a:r>
            <a:endParaRPr lang="en-US" sz="2800" b="1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4341008"/>
            <a:ext cx="9108504" cy="225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15" name="Picture 2" descr="http://www.ccfe.ac.uk/assets/Images/About/Cashmor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9" y="980728"/>
            <a:ext cx="1509314" cy="211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429000"/>
            <a:ext cx="7686854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2132856"/>
            <a:ext cx="772051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7732" y="2204864"/>
            <a:ext cx="990363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233420" y="3212976"/>
            <a:ext cx="6146892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7" y="6419454"/>
            <a:ext cx="3183260" cy="43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309320"/>
            <a:ext cx="1917007" cy="52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 rot="20798038">
            <a:off x="2359275" y="3696287"/>
            <a:ext cx="1080357" cy="4784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686263">
            <a:off x="4558768" y="4249261"/>
            <a:ext cx="4249881" cy="1015663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2000" i="1" dirty="0" smtClean="0"/>
              <a:t>K</a:t>
            </a:r>
            <a:r>
              <a:rPr lang="en-GB" sz="2000" b="1" baseline="30000" dirty="0" smtClean="0"/>
              <a:t>+</a:t>
            </a:r>
            <a:r>
              <a:rPr lang="en-GB" sz="2000" dirty="0" smtClean="0"/>
              <a:t> 3.72</a:t>
            </a:r>
            <a:r>
              <a:rPr lang="en-GB" sz="2000" b="1" i="1" dirty="0" smtClean="0">
                <a:sym typeface="Symbol"/>
              </a:rPr>
              <a:t></a:t>
            </a:r>
            <a:r>
              <a:rPr lang="en-GB" sz="2000" dirty="0" smtClean="0"/>
              <a:t>  = 37 m @ 5 </a:t>
            </a:r>
            <a:r>
              <a:rPr lang="en-GB" sz="2000" dirty="0" err="1" smtClean="0"/>
              <a:t>GeV</a:t>
            </a:r>
            <a:r>
              <a:rPr lang="en-GB" sz="2000" b="1" dirty="0" smtClean="0">
                <a:solidFill>
                  <a:srgbClr val="FF0000"/>
                </a:solidFill>
              </a:rPr>
              <a:t>!</a:t>
            </a:r>
          </a:p>
          <a:p>
            <a:r>
              <a:rPr lang="en-GB" sz="2000" dirty="0" smtClean="0"/>
              <a:t>… and the experiment still worked</a:t>
            </a:r>
          </a:p>
          <a:p>
            <a:r>
              <a:rPr lang="en-GB" sz="2000" dirty="0" smtClean="0"/>
              <a:t>… and the shadow became reality </a:t>
            </a:r>
            <a:endParaRPr lang="en-GB" sz="2000" dirty="0"/>
          </a:p>
        </p:txBody>
      </p:sp>
      <p:pic>
        <p:nvPicPr>
          <p:cNvPr id="16" name="Picture 2" descr="http://www.ccfe.ac.uk/assets/Images/About/Cashmor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068709"/>
            <a:ext cx="14287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60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53975"/>
            <a:ext cx="3168502" cy="7112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Constituents</a:t>
            </a:r>
            <a:endParaRPr lang="en-US" dirty="0"/>
          </a:p>
        </p:txBody>
      </p:sp>
      <p:sp>
        <p:nvSpPr>
          <p:cNvPr id="13315" name="Text Box 28"/>
          <p:cNvSpPr txBox="1">
            <a:spLocks noChangeArrowheads="1"/>
          </p:cNvSpPr>
          <p:nvPr/>
        </p:nvSpPr>
        <p:spPr bwMode="auto">
          <a:xfrm>
            <a:off x="-36513" y="765175"/>
            <a:ext cx="374491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sz="2800">
                <a:solidFill>
                  <a:schemeClr val="tx1"/>
                </a:solidFill>
              </a:rPr>
              <a:t>SLAC end station:</a:t>
            </a:r>
          </a:p>
          <a:p>
            <a:r>
              <a:rPr lang="en-GB" sz="2800">
                <a:solidFill>
                  <a:schemeClr val="tx1"/>
                </a:solidFill>
              </a:rPr>
              <a:t>   </a:t>
            </a:r>
            <a:r>
              <a:rPr lang="en-GB" sz="2800">
                <a:solidFill>
                  <a:srgbClr val="FF3300"/>
                </a:solidFill>
              </a:rPr>
              <a:t>-</a:t>
            </a:r>
            <a:r>
              <a:rPr lang="en-GB" sz="2800">
                <a:solidFill>
                  <a:schemeClr val="tx1"/>
                </a:solidFill>
              </a:rPr>
              <a:t> 1959 nucleus size</a:t>
            </a:r>
          </a:p>
          <a:p>
            <a:r>
              <a:rPr lang="en-GB" sz="2800">
                <a:solidFill>
                  <a:schemeClr val="tx1"/>
                </a:solidFill>
              </a:rPr>
              <a:t>              nucleon size</a:t>
            </a:r>
            <a:endParaRPr lang="en-GB" sz="2000">
              <a:solidFill>
                <a:schemeClr val="tx1"/>
              </a:solidFill>
            </a:endParaRPr>
          </a:p>
          <a:p>
            <a:r>
              <a:rPr lang="en-GB" sz="2800">
                <a:solidFill>
                  <a:schemeClr val="tx1"/>
                </a:solidFill>
              </a:rPr>
              <a:t>   </a:t>
            </a:r>
            <a:r>
              <a:rPr lang="en-GB" sz="2800">
                <a:solidFill>
                  <a:srgbClr val="FF3300"/>
                </a:solidFill>
              </a:rPr>
              <a:t>-</a:t>
            </a:r>
            <a:r>
              <a:rPr lang="en-GB" sz="2800">
                <a:solidFill>
                  <a:schemeClr val="tx1"/>
                </a:solidFill>
              </a:rPr>
              <a:t> 1967 quarks</a:t>
            </a:r>
          </a:p>
        </p:txBody>
      </p:sp>
      <p:sp>
        <p:nvSpPr>
          <p:cNvPr id="13316" name="Rectangle 3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3317" name="Text Box 33"/>
          <p:cNvSpPr txBox="1">
            <a:spLocks noChangeArrowheads="1"/>
          </p:cNvSpPr>
          <p:nvPr/>
        </p:nvSpPr>
        <p:spPr bwMode="auto">
          <a:xfrm>
            <a:off x="3505380" y="1641475"/>
            <a:ext cx="15712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dirty="0" err="1" smtClean="0"/>
              <a:t>Hofstädter</a:t>
            </a:r>
            <a:endParaRPr lang="en-GB" sz="2000" dirty="0"/>
          </a:p>
        </p:txBody>
      </p:sp>
      <p:sp>
        <p:nvSpPr>
          <p:cNvPr id="13318" name="Text Box 34"/>
          <p:cNvSpPr txBox="1">
            <a:spLocks noChangeArrowheads="1"/>
          </p:cNvSpPr>
          <p:nvPr/>
        </p:nvSpPr>
        <p:spPr bwMode="auto">
          <a:xfrm>
            <a:off x="2611438" y="2236788"/>
            <a:ext cx="3184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dirty="0"/>
              <a:t>Friedman Kendall Taylor</a:t>
            </a:r>
          </a:p>
        </p:txBody>
      </p:sp>
      <p:sp>
        <p:nvSpPr>
          <p:cNvPr id="13321" name="Line 41"/>
          <p:cNvSpPr>
            <a:spLocks noChangeShapeType="1"/>
          </p:cNvSpPr>
          <p:nvPr/>
        </p:nvSpPr>
        <p:spPr bwMode="auto">
          <a:xfrm flipV="1">
            <a:off x="7785100" y="5251450"/>
            <a:ext cx="862013" cy="4730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322" name="Line 42"/>
          <p:cNvSpPr>
            <a:spLocks noChangeShapeType="1"/>
          </p:cNvSpPr>
          <p:nvPr/>
        </p:nvSpPr>
        <p:spPr bwMode="auto">
          <a:xfrm>
            <a:off x="7785100" y="6186488"/>
            <a:ext cx="935038" cy="5365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323" name="Line 43"/>
          <p:cNvSpPr>
            <a:spLocks noChangeShapeType="1"/>
          </p:cNvSpPr>
          <p:nvPr/>
        </p:nvSpPr>
        <p:spPr bwMode="auto">
          <a:xfrm>
            <a:off x="6488113" y="5610225"/>
            <a:ext cx="1368425" cy="114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324" name="Line 44"/>
          <p:cNvSpPr>
            <a:spLocks noChangeShapeType="1"/>
          </p:cNvSpPr>
          <p:nvPr/>
        </p:nvSpPr>
        <p:spPr bwMode="auto">
          <a:xfrm flipV="1">
            <a:off x="7278688" y="6189663"/>
            <a:ext cx="504825" cy="1730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 rot="10800000">
            <a:off x="7712075" y="5724525"/>
            <a:ext cx="198438" cy="431800"/>
            <a:chOff x="2064" y="385"/>
            <a:chExt cx="193" cy="576"/>
          </a:xfrm>
        </p:grpSpPr>
        <p:grpSp>
          <p:nvGrpSpPr>
            <p:cNvPr id="3" name="Group 46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3355" name="Arc 47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56" name="Arc 48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57" name="Arc 49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58" name="Arc 50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" name="Group 51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3351" name="Arc 52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52" name="Arc 53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53" name="Arc 54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54" name="Arc 55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" name="Group 56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3347" name="Arc 57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8" name="Arc 58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49" name="Arc 59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50" name="Arc 60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326" name="Text Box 65"/>
          <p:cNvSpPr txBox="1">
            <a:spLocks noChangeArrowheads="1"/>
          </p:cNvSpPr>
          <p:nvPr/>
        </p:nvSpPr>
        <p:spPr bwMode="auto">
          <a:xfrm>
            <a:off x="7431088" y="5695950"/>
            <a:ext cx="290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3327" name="Text Box 85"/>
          <p:cNvSpPr txBox="1">
            <a:spLocks noChangeArrowheads="1"/>
          </p:cNvSpPr>
          <p:nvPr/>
        </p:nvSpPr>
        <p:spPr bwMode="auto">
          <a:xfrm>
            <a:off x="6156325" y="5394325"/>
            <a:ext cx="320675" cy="4619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3328" name="Text Box 85"/>
          <p:cNvSpPr txBox="1">
            <a:spLocks noChangeArrowheads="1"/>
          </p:cNvSpPr>
          <p:nvPr/>
        </p:nvSpPr>
        <p:spPr bwMode="auto">
          <a:xfrm>
            <a:off x="6929438" y="5732463"/>
            <a:ext cx="349250" cy="46196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p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pic>
        <p:nvPicPr>
          <p:cNvPr id="13329" name="Picture 2"/>
          <p:cNvPicPr>
            <a:picLocks noChangeAspect="1" noChangeArrowheads="1"/>
          </p:cNvPicPr>
          <p:nvPr/>
        </p:nvPicPr>
        <p:blipFill>
          <a:blip r:embed="rId2" cstate="print"/>
          <a:srcRect t="-4707" b="13658"/>
          <a:stretch>
            <a:fillRect/>
          </a:stretch>
        </p:blipFill>
        <p:spPr bwMode="auto">
          <a:xfrm>
            <a:off x="34925" y="4076700"/>
            <a:ext cx="56165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Oval 107"/>
          <p:cNvSpPr/>
          <p:nvPr/>
        </p:nvSpPr>
        <p:spPr bwMode="auto">
          <a:xfrm>
            <a:off x="6919410" y="5394920"/>
            <a:ext cx="1440160" cy="13464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13333" name="Picture 25"/>
          <p:cNvPicPr>
            <a:picLocks noChangeAspect="1" noChangeArrowheads="1"/>
          </p:cNvPicPr>
          <p:nvPr/>
        </p:nvPicPr>
        <p:blipFill>
          <a:blip r:embed="rId3" cstate="print"/>
          <a:srcRect l="6668"/>
          <a:stretch>
            <a:fillRect/>
          </a:stretch>
        </p:blipFill>
        <p:spPr bwMode="auto">
          <a:xfrm>
            <a:off x="5788025" y="981075"/>
            <a:ext cx="3248025" cy="417671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sp>
        <p:nvSpPr>
          <p:cNvPr id="13334" name="Text Box 85"/>
          <p:cNvSpPr txBox="1">
            <a:spLocks noChangeArrowheads="1"/>
          </p:cNvSpPr>
          <p:nvPr/>
        </p:nvSpPr>
        <p:spPr bwMode="auto">
          <a:xfrm>
            <a:off x="7289800" y="6207125"/>
            <a:ext cx="349250" cy="4619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3335" name="Text Box 85"/>
          <p:cNvSpPr txBox="1">
            <a:spLocks noChangeArrowheads="1"/>
          </p:cNvSpPr>
          <p:nvPr/>
        </p:nvSpPr>
        <p:spPr bwMode="auto">
          <a:xfrm>
            <a:off x="4937125" y="1341438"/>
            <a:ext cx="1193800" cy="584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1800">
                <a:solidFill>
                  <a:schemeClr val="tx1"/>
                </a:solidFill>
              </a:rPr>
              <a:t>d</a:t>
            </a:r>
            <a:r>
              <a:rPr lang="el-GR" sz="1800" i="1">
                <a:solidFill>
                  <a:schemeClr val="tx1"/>
                </a:solidFill>
              </a:rPr>
              <a:t>σ</a:t>
            </a:r>
            <a:r>
              <a:rPr lang="en-GB" sz="1800" i="1">
                <a:solidFill>
                  <a:schemeClr val="tx1"/>
                </a:solidFill>
              </a:rPr>
              <a:t> </a:t>
            </a:r>
            <a:r>
              <a:rPr lang="en-GB" sz="1800">
                <a:solidFill>
                  <a:schemeClr val="tx1"/>
                </a:solidFill>
              </a:rPr>
              <a:t>/d</a:t>
            </a:r>
            <a:r>
              <a:rPr lang="el-GR" sz="1800">
                <a:solidFill>
                  <a:schemeClr val="tx1"/>
                </a:solidFill>
              </a:rPr>
              <a:t>Ω</a:t>
            </a:r>
            <a:r>
              <a:rPr lang="en-GB" sz="1800" i="1">
                <a:solidFill>
                  <a:schemeClr val="tx1"/>
                </a:solidFill>
              </a:rPr>
              <a:t>   </a:t>
            </a:r>
          </a:p>
          <a:p>
            <a:pPr algn="r" eaLnBrk="1" hangingPunct="1"/>
            <a:r>
              <a:rPr lang="en-GB" sz="1400">
                <a:solidFill>
                  <a:schemeClr val="tx1"/>
                </a:solidFill>
              </a:rPr>
              <a:t>(cm</a:t>
            </a:r>
            <a:r>
              <a:rPr lang="en-GB" sz="1400" b="1" baseline="30000">
                <a:solidFill>
                  <a:schemeClr val="tx1"/>
                </a:solidFill>
              </a:rPr>
              <a:t>2</a:t>
            </a:r>
            <a:r>
              <a:rPr lang="en-GB" sz="1400">
                <a:solidFill>
                  <a:schemeClr val="tx1"/>
                </a:solidFill>
              </a:rPr>
              <a:t>ster</a:t>
            </a:r>
            <a:r>
              <a:rPr lang="en-GB" sz="1400" b="1" baseline="30000">
                <a:solidFill>
                  <a:schemeClr val="tx1"/>
                </a:solidFill>
              </a:rPr>
              <a:t>-1</a:t>
            </a:r>
            <a:r>
              <a:rPr lang="en-GB" sz="1400">
                <a:solidFill>
                  <a:schemeClr val="tx1"/>
                </a:solidFill>
              </a:rPr>
              <a:t>)</a:t>
            </a:r>
            <a:endParaRPr lang="el-GR" sz="1400">
              <a:solidFill>
                <a:schemeClr val="tx1"/>
              </a:solidFill>
            </a:endParaRPr>
          </a:p>
        </p:txBody>
      </p:sp>
      <p:sp>
        <p:nvSpPr>
          <p:cNvPr id="13336" name="Text Box 85"/>
          <p:cNvSpPr txBox="1">
            <a:spLocks noChangeArrowheads="1"/>
          </p:cNvSpPr>
          <p:nvPr/>
        </p:nvSpPr>
        <p:spPr bwMode="auto">
          <a:xfrm>
            <a:off x="3952875" y="4284663"/>
            <a:ext cx="306388" cy="584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1600" u="sng">
                <a:solidFill>
                  <a:schemeClr val="tx1"/>
                </a:solidFill>
              </a:rPr>
              <a:t>1</a:t>
            </a:r>
          </a:p>
          <a:p>
            <a:pPr algn="r" eaLnBrk="1" hangingPunct="1"/>
            <a:r>
              <a:rPr lang="en-GB" sz="1600" i="1">
                <a:solidFill>
                  <a:schemeClr val="tx1"/>
                </a:solidFill>
              </a:rPr>
              <a:t>x</a:t>
            </a:r>
            <a:endParaRPr lang="el-GR" sz="1600" i="1">
              <a:solidFill>
                <a:schemeClr val="tx1"/>
              </a:solidFill>
            </a:endParaRPr>
          </a:p>
        </p:txBody>
      </p:sp>
      <p:sp>
        <p:nvSpPr>
          <p:cNvPr id="13337" name="Text Box 85"/>
          <p:cNvSpPr txBox="1">
            <a:spLocks noChangeArrowheads="1"/>
          </p:cNvSpPr>
          <p:nvPr/>
        </p:nvSpPr>
        <p:spPr bwMode="auto">
          <a:xfrm>
            <a:off x="4159250" y="4352925"/>
            <a:ext cx="315913" cy="4000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2000">
                <a:solidFill>
                  <a:schemeClr val="tx1"/>
                </a:solidFill>
              </a:rPr>
              <a:t>=</a:t>
            </a:r>
            <a:endParaRPr lang="el-GR" sz="2000" i="1">
              <a:solidFill>
                <a:schemeClr val="tx1"/>
              </a:solidFill>
            </a:endParaRPr>
          </a:p>
        </p:txBody>
      </p:sp>
      <p:sp>
        <p:nvSpPr>
          <p:cNvPr id="13338" name="Text Box 85"/>
          <p:cNvSpPr txBox="1">
            <a:spLocks noChangeArrowheads="1"/>
          </p:cNvSpPr>
          <p:nvPr/>
        </p:nvSpPr>
        <p:spPr bwMode="auto">
          <a:xfrm>
            <a:off x="3378200" y="5876925"/>
            <a:ext cx="276225" cy="4619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1200" u="sng">
                <a:solidFill>
                  <a:schemeClr val="tx1"/>
                </a:solidFill>
              </a:rPr>
              <a:t>1</a:t>
            </a:r>
          </a:p>
          <a:p>
            <a:pPr algn="r" eaLnBrk="1" hangingPunct="1"/>
            <a:r>
              <a:rPr lang="en-GB" sz="1200" i="1">
                <a:solidFill>
                  <a:schemeClr val="tx1"/>
                </a:solidFill>
              </a:rPr>
              <a:t>x</a:t>
            </a:r>
            <a:endParaRPr lang="el-GR" sz="1200" i="1">
              <a:solidFill>
                <a:schemeClr val="tx1"/>
              </a:solidFill>
            </a:endParaRPr>
          </a:p>
        </p:txBody>
      </p:sp>
      <p:sp>
        <p:nvSpPr>
          <p:cNvPr id="13339" name="Text Box 85"/>
          <p:cNvSpPr txBox="1">
            <a:spLocks noChangeArrowheads="1"/>
          </p:cNvSpPr>
          <p:nvPr/>
        </p:nvSpPr>
        <p:spPr bwMode="auto">
          <a:xfrm>
            <a:off x="3554413" y="5876925"/>
            <a:ext cx="315912" cy="4000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2000">
                <a:solidFill>
                  <a:schemeClr val="tx1"/>
                </a:solidFill>
              </a:rPr>
              <a:t>=</a:t>
            </a:r>
            <a:endParaRPr lang="el-GR" sz="2000" i="1">
              <a:solidFill>
                <a:schemeClr val="tx1"/>
              </a:solidFill>
            </a:endParaRPr>
          </a:p>
        </p:txBody>
      </p:sp>
      <p:sp>
        <p:nvSpPr>
          <p:cNvPr id="13340" name="Text Box 85"/>
          <p:cNvSpPr txBox="1">
            <a:spLocks noChangeArrowheads="1"/>
          </p:cNvSpPr>
          <p:nvPr/>
        </p:nvSpPr>
        <p:spPr bwMode="auto">
          <a:xfrm>
            <a:off x="4932363" y="6524625"/>
            <a:ext cx="1127125" cy="33972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1600" i="1">
                <a:solidFill>
                  <a:schemeClr val="tx1"/>
                </a:solidFill>
              </a:rPr>
              <a:t>Q</a:t>
            </a:r>
            <a:r>
              <a:rPr lang="en-GB" sz="1600" b="1" baseline="30000">
                <a:solidFill>
                  <a:schemeClr val="tx1"/>
                </a:solidFill>
              </a:rPr>
              <a:t>2</a:t>
            </a:r>
            <a:r>
              <a:rPr lang="en-GB" sz="1600">
                <a:solidFill>
                  <a:schemeClr val="tx1"/>
                </a:solidFill>
              </a:rPr>
              <a:t> (GeV</a:t>
            </a:r>
            <a:r>
              <a:rPr lang="en-GB" sz="1600" b="1" baseline="30000">
                <a:solidFill>
                  <a:schemeClr val="tx1"/>
                </a:solidFill>
              </a:rPr>
              <a:t>2</a:t>
            </a:r>
            <a:r>
              <a:rPr lang="en-GB" sz="1600">
                <a:solidFill>
                  <a:schemeClr val="tx1"/>
                </a:solidFill>
              </a:rPr>
              <a:t>)</a:t>
            </a:r>
            <a:endParaRPr lang="el-GR" sz="1600" i="1">
              <a:solidFill>
                <a:schemeClr val="tx1"/>
              </a:solidFill>
            </a:endParaRPr>
          </a:p>
        </p:txBody>
      </p:sp>
      <p:pic>
        <p:nvPicPr>
          <p:cNvPr id="13341" name="Picture 19" descr="esa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3" y="2708275"/>
            <a:ext cx="2305051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42" name="TextBox 8"/>
          <p:cNvSpPr txBox="1">
            <a:spLocks noChangeArrowheads="1"/>
          </p:cNvSpPr>
          <p:nvPr/>
        </p:nvSpPr>
        <p:spPr bwMode="auto">
          <a:xfrm>
            <a:off x="2366963" y="2732088"/>
            <a:ext cx="3357562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Trebuchet MS" pitchFamily="34" charset="0"/>
              </a:rPr>
              <a:t>Proposal:</a:t>
            </a:r>
          </a:p>
          <a:p>
            <a:r>
              <a:rPr lang="en-US" sz="1800">
                <a:solidFill>
                  <a:schemeClr val="tx1"/>
                </a:solidFill>
                <a:latin typeface="Trebuchet MS" pitchFamily="34" charset="0"/>
              </a:rPr>
              <a:t>“A general survey of the basic </a:t>
            </a:r>
          </a:p>
          <a:p>
            <a:r>
              <a:rPr lang="en-US" sz="1800">
                <a:solidFill>
                  <a:schemeClr val="tx1"/>
                </a:solidFill>
                <a:latin typeface="Trebuchet MS" pitchFamily="34" charset="0"/>
              </a:rPr>
              <a:t>cross sections which will be </a:t>
            </a:r>
          </a:p>
          <a:p>
            <a:r>
              <a:rPr lang="en-US" sz="1800">
                <a:solidFill>
                  <a:schemeClr val="tx1"/>
                </a:solidFill>
                <a:latin typeface="Trebuchet MS" pitchFamily="34" charset="0"/>
              </a:rPr>
              <a:t>useful for future proposals” </a:t>
            </a:r>
          </a:p>
        </p:txBody>
      </p:sp>
      <p:sp>
        <p:nvSpPr>
          <p:cNvPr id="13343" name="Text Box 85"/>
          <p:cNvSpPr txBox="1">
            <a:spLocks noChangeArrowheads="1"/>
          </p:cNvSpPr>
          <p:nvPr/>
        </p:nvSpPr>
        <p:spPr bwMode="auto">
          <a:xfrm>
            <a:off x="42863" y="4551363"/>
            <a:ext cx="496887" cy="461962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2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</p:spTree>
    <p:extLst>
      <p:ext uri="{BB962C8B-B14F-4D97-AF65-F5344CB8AC3E}">
        <p14:creationId xmlns:p14="http://schemas.microsoft.com/office/powerpoint/2010/main" val="36144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6"/>
          <p:cNvSpPr txBox="1">
            <a:spLocks noChangeArrowheads="1"/>
          </p:cNvSpPr>
          <p:nvPr/>
        </p:nvSpPr>
        <p:spPr bwMode="auto">
          <a:xfrm>
            <a:off x="4098925" y="1138238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14340" name="Text Box 29"/>
          <p:cNvSpPr txBox="1">
            <a:spLocks noChangeArrowheads="1"/>
          </p:cNvSpPr>
          <p:nvPr/>
        </p:nvSpPr>
        <p:spPr bwMode="auto">
          <a:xfrm>
            <a:off x="34925" y="836613"/>
            <a:ext cx="43489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sz="2800" dirty="0">
                <a:solidFill>
                  <a:schemeClr val="tx1"/>
                </a:solidFill>
              </a:rPr>
              <a:t>CERN + </a:t>
            </a:r>
            <a:r>
              <a:rPr lang="en-GB" sz="2800" dirty="0" err="1">
                <a:solidFill>
                  <a:schemeClr val="tx1"/>
                </a:solidFill>
              </a:rPr>
              <a:t>Fermilab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</a:p>
          <a:p>
            <a:r>
              <a:rPr lang="en-GB" sz="2800" dirty="0">
                <a:solidFill>
                  <a:schemeClr val="tx1"/>
                </a:solidFill>
              </a:rPr>
              <a:t>   </a:t>
            </a:r>
            <a:r>
              <a:rPr lang="en-GB" sz="2800" dirty="0">
                <a:solidFill>
                  <a:srgbClr val="FF3300"/>
                </a:solidFill>
              </a:rPr>
              <a:t>-</a:t>
            </a:r>
            <a:r>
              <a:rPr lang="en-GB" sz="2800" dirty="0"/>
              <a:t> </a:t>
            </a:r>
            <a:r>
              <a:rPr lang="en-GB" sz="2800" dirty="0">
                <a:solidFill>
                  <a:schemeClr val="tx1"/>
                </a:solidFill>
              </a:rPr>
              <a:t>fixed target</a:t>
            </a:r>
          </a:p>
          <a:p>
            <a:r>
              <a:rPr lang="en-GB" sz="2800" dirty="0">
                <a:solidFill>
                  <a:schemeClr val="tx1"/>
                </a:solidFill>
              </a:rPr>
              <a:t>   </a:t>
            </a:r>
            <a:r>
              <a:rPr lang="en-GB" sz="2800" dirty="0">
                <a:solidFill>
                  <a:srgbClr val="FF3300"/>
                </a:solidFill>
              </a:rPr>
              <a:t>-</a:t>
            </a:r>
            <a:r>
              <a:rPr lang="en-GB" sz="2800" dirty="0"/>
              <a:t> </a:t>
            </a:r>
            <a:r>
              <a:rPr lang="en-GB" sz="2800" dirty="0">
                <a:solidFill>
                  <a:schemeClr val="tx1"/>
                </a:solidFill>
              </a:rPr>
              <a:t>sub-fm (</a:t>
            </a:r>
            <a:r>
              <a:rPr lang="en-GB" sz="2800" i="1" dirty="0" smtClean="0">
                <a:solidFill>
                  <a:schemeClr val="tx1"/>
                </a:solidFill>
              </a:rPr>
              <a:t>Q</a:t>
            </a:r>
            <a:r>
              <a:rPr lang="en-GB" sz="2800" b="1" baseline="30000" dirty="0" smtClean="0">
                <a:solidFill>
                  <a:schemeClr val="tx1"/>
                </a:solidFill>
              </a:rPr>
              <a:t>2</a:t>
            </a:r>
            <a:r>
              <a:rPr lang="en-GB" sz="2800" i="1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≤ 20 </a:t>
            </a:r>
            <a:r>
              <a:rPr lang="en-GB" sz="2800" dirty="0" err="1">
                <a:solidFill>
                  <a:schemeClr val="tx1"/>
                </a:solidFill>
              </a:rPr>
              <a:t>GeV</a:t>
            </a:r>
            <a:r>
              <a:rPr lang="en-GB" sz="2800" dirty="0">
                <a:solidFill>
                  <a:schemeClr val="tx1"/>
                </a:solidFill>
              </a:rPr>
              <a:t>)</a:t>
            </a:r>
          </a:p>
          <a:p>
            <a:r>
              <a:rPr lang="en-GB" sz="2800" dirty="0">
                <a:solidFill>
                  <a:srgbClr val="FF3300"/>
                </a:solidFill>
              </a:rPr>
              <a:t>   -</a:t>
            </a:r>
            <a:r>
              <a:rPr lang="en-GB" sz="2800" dirty="0">
                <a:solidFill>
                  <a:schemeClr val="tx1"/>
                </a:solidFill>
              </a:rPr>
              <a:t> 1972 weak NC</a:t>
            </a:r>
          </a:p>
          <a:p>
            <a:r>
              <a:rPr lang="en-GB" sz="2800" dirty="0">
                <a:solidFill>
                  <a:schemeClr val="tx1"/>
                </a:solidFill>
              </a:rPr>
              <a:t>   </a:t>
            </a:r>
            <a:r>
              <a:rPr lang="en-GB" sz="2800" dirty="0">
                <a:solidFill>
                  <a:srgbClr val="FF3300"/>
                </a:solidFill>
              </a:rPr>
              <a:t>   </a:t>
            </a:r>
            <a:r>
              <a:rPr lang="en-GB" sz="2800" dirty="0">
                <a:solidFill>
                  <a:schemeClr val="tx1"/>
                </a:solidFill>
              </a:rPr>
              <a:t>1977 QCD              </a:t>
            </a:r>
          </a:p>
        </p:txBody>
      </p:sp>
      <p:sp>
        <p:nvSpPr>
          <p:cNvPr id="14341" name="Rectangle 3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4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981075"/>
            <a:ext cx="33385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Line 78"/>
          <p:cNvSpPr>
            <a:spLocks noChangeShapeType="1"/>
          </p:cNvSpPr>
          <p:nvPr/>
        </p:nvSpPr>
        <p:spPr bwMode="auto">
          <a:xfrm flipV="1">
            <a:off x="4500563" y="1076325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48" name="Line 79"/>
          <p:cNvSpPr>
            <a:spLocks noChangeShapeType="1"/>
          </p:cNvSpPr>
          <p:nvPr/>
        </p:nvSpPr>
        <p:spPr bwMode="auto">
          <a:xfrm>
            <a:off x="4500563" y="1363663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49" name="Line 80"/>
          <p:cNvSpPr>
            <a:spLocks noChangeShapeType="1"/>
          </p:cNvSpPr>
          <p:nvPr/>
        </p:nvSpPr>
        <p:spPr bwMode="auto">
          <a:xfrm>
            <a:off x="3779838" y="1219200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50" name="Line 81"/>
          <p:cNvSpPr>
            <a:spLocks noChangeShapeType="1"/>
          </p:cNvSpPr>
          <p:nvPr/>
        </p:nvSpPr>
        <p:spPr bwMode="auto">
          <a:xfrm flipV="1">
            <a:off x="3924300" y="1365250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51" name="Text Box 86"/>
          <p:cNvSpPr txBox="1">
            <a:spLocks noChangeArrowheads="1"/>
          </p:cNvSpPr>
          <p:nvPr/>
        </p:nvSpPr>
        <p:spPr bwMode="auto">
          <a:xfrm>
            <a:off x="4222750" y="927100"/>
            <a:ext cx="490538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14352" name="Text Box 85"/>
          <p:cNvSpPr txBox="1">
            <a:spLocks noChangeArrowheads="1"/>
          </p:cNvSpPr>
          <p:nvPr/>
        </p:nvSpPr>
        <p:spPr bwMode="auto">
          <a:xfrm>
            <a:off x="5330825" y="765175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ν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4353" name="Text Box 85"/>
          <p:cNvSpPr txBox="1">
            <a:spLocks noChangeArrowheads="1"/>
          </p:cNvSpPr>
          <p:nvPr/>
        </p:nvSpPr>
        <p:spPr bwMode="auto">
          <a:xfrm>
            <a:off x="3448050" y="917575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ν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pic>
        <p:nvPicPr>
          <p:cNvPr id="143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9588" y="3429000"/>
            <a:ext cx="5986462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5" name="Line 78"/>
          <p:cNvSpPr>
            <a:spLocks noChangeShapeType="1"/>
          </p:cNvSpPr>
          <p:nvPr/>
        </p:nvSpPr>
        <p:spPr bwMode="auto">
          <a:xfrm flipV="1">
            <a:off x="1300163" y="3308350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56" name="Line 79"/>
          <p:cNvSpPr>
            <a:spLocks noChangeShapeType="1"/>
          </p:cNvSpPr>
          <p:nvPr/>
        </p:nvSpPr>
        <p:spPr bwMode="auto">
          <a:xfrm>
            <a:off x="1300163" y="3595688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57" name="Line 80"/>
          <p:cNvSpPr>
            <a:spLocks noChangeShapeType="1"/>
          </p:cNvSpPr>
          <p:nvPr/>
        </p:nvSpPr>
        <p:spPr bwMode="auto">
          <a:xfrm>
            <a:off x="579438" y="3451225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58" name="Line 81"/>
          <p:cNvSpPr>
            <a:spLocks noChangeShapeType="1"/>
          </p:cNvSpPr>
          <p:nvPr/>
        </p:nvSpPr>
        <p:spPr bwMode="auto">
          <a:xfrm flipV="1">
            <a:off x="723900" y="3597275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59" name="Text Box 86"/>
          <p:cNvSpPr txBox="1">
            <a:spLocks noChangeArrowheads="1"/>
          </p:cNvSpPr>
          <p:nvPr/>
        </p:nvSpPr>
        <p:spPr bwMode="auto">
          <a:xfrm>
            <a:off x="1022350" y="3159125"/>
            <a:ext cx="490538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14360" name="Text Box 85"/>
          <p:cNvSpPr txBox="1">
            <a:spLocks noChangeArrowheads="1"/>
          </p:cNvSpPr>
          <p:nvPr/>
        </p:nvSpPr>
        <p:spPr bwMode="auto">
          <a:xfrm>
            <a:off x="2130425" y="2997200"/>
            <a:ext cx="354013" cy="4619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4361" name="Text Box 85"/>
          <p:cNvSpPr txBox="1">
            <a:spLocks noChangeArrowheads="1"/>
          </p:cNvSpPr>
          <p:nvPr/>
        </p:nvSpPr>
        <p:spPr bwMode="auto">
          <a:xfrm>
            <a:off x="247650" y="3149600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ν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4362" name="Text Box 85"/>
          <p:cNvSpPr txBox="1">
            <a:spLocks noChangeArrowheads="1"/>
          </p:cNvSpPr>
          <p:nvPr/>
        </p:nvSpPr>
        <p:spPr bwMode="auto">
          <a:xfrm>
            <a:off x="2627313" y="3429000"/>
            <a:ext cx="498475" cy="461963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2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4363" name="Line 78"/>
          <p:cNvSpPr>
            <a:spLocks noChangeShapeType="1"/>
          </p:cNvSpPr>
          <p:nvPr/>
        </p:nvSpPr>
        <p:spPr bwMode="auto">
          <a:xfrm flipV="1">
            <a:off x="1519238" y="4010025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64" name="Line 79"/>
          <p:cNvSpPr>
            <a:spLocks noChangeShapeType="1"/>
          </p:cNvSpPr>
          <p:nvPr/>
        </p:nvSpPr>
        <p:spPr bwMode="auto">
          <a:xfrm>
            <a:off x="1519238" y="4297363"/>
            <a:ext cx="458787" cy="1206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65" name="Line 80"/>
          <p:cNvSpPr>
            <a:spLocks noChangeShapeType="1"/>
          </p:cNvSpPr>
          <p:nvPr/>
        </p:nvSpPr>
        <p:spPr bwMode="auto">
          <a:xfrm>
            <a:off x="798513" y="4152900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66" name="Line 81"/>
          <p:cNvSpPr>
            <a:spLocks noChangeShapeType="1"/>
          </p:cNvSpPr>
          <p:nvPr/>
        </p:nvSpPr>
        <p:spPr bwMode="auto">
          <a:xfrm flipV="1">
            <a:off x="942975" y="4298950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67" name="Text Box 86"/>
          <p:cNvSpPr txBox="1">
            <a:spLocks noChangeArrowheads="1"/>
          </p:cNvSpPr>
          <p:nvPr/>
        </p:nvSpPr>
        <p:spPr bwMode="auto">
          <a:xfrm>
            <a:off x="1273175" y="3879850"/>
            <a:ext cx="490538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14368" name="Text Box 85"/>
          <p:cNvSpPr txBox="1">
            <a:spLocks noChangeArrowheads="1"/>
          </p:cNvSpPr>
          <p:nvPr/>
        </p:nvSpPr>
        <p:spPr bwMode="auto">
          <a:xfrm>
            <a:off x="1214438" y="3575050"/>
            <a:ext cx="404812" cy="64611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>
                <a:solidFill>
                  <a:schemeClr val="tx1"/>
                </a:solidFill>
              </a:rPr>
              <a:t>+</a:t>
            </a:r>
            <a:endParaRPr lang="el-GR" b="1" baseline="30000">
              <a:solidFill>
                <a:schemeClr val="tx1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 rot="5279763">
            <a:off x="2242344" y="4096544"/>
            <a:ext cx="122237" cy="644525"/>
            <a:chOff x="2065" y="2065"/>
            <a:chExt cx="192" cy="672"/>
          </a:xfrm>
        </p:grpSpPr>
        <p:sp>
          <p:nvSpPr>
            <p:cNvPr id="14448" name="Arc 12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49" name="Arc 13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0" name="Arc 14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1" name="Arc 15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2" name="Arc 16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3" name="Arc 17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4" name="Arc 18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5" name="Arc 19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6" name="Arc 20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7" name="Arc 21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58" name="Arc 22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70" name="Line 81"/>
          <p:cNvSpPr>
            <a:spLocks noChangeShapeType="1"/>
          </p:cNvSpPr>
          <p:nvPr/>
        </p:nvSpPr>
        <p:spPr bwMode="auto">
          <a:xfrm>
            <a:off x="1978025" y="4418013"/>
            <a:ext cx="433388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71" name="Text Box 85"/>
          <p:cNvSpPr txBox="1">
            <a:spLocks noChangeArrowheads="1"/>
          </p:cNvSpPr>
          <p:nvPr/>
        </p:nvSpPr>
        <p:spPr bwMode="auto">
          <a:xfrm>
            <a:off x="3795713" y="735013"/>
            <a:ext cx="344487" cy="46196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μ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4372" name="Text Box 85"/>
          <p:cNvSpPr txBox="1">
            <a:spLocks noChangeArrowheads="1"/>
          </p:cNvSpPr>
          <p:nvPr/>
        </p:nvSpPr>
        <p:spPr bwMode="auto">
          <a:xfrm>
            <a:off x="4932363" y="692150"/>
            <a:ext cx="344487" cy="4619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μ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4373" name="Line 78"/>
          <p:cNvSpPr>
            <a:spLocks noChangeShapeType="1"/>
          </p:cNvSpPr>
          <p:nvPr/>
        </p:nvSpPr>
        <p:spPr bwMode="auto">
          <a:xfrm flipV="1">
            <a:off x="1160463" y="4667250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74" name="Line 79"/>
          <p:cNvSpPr>
            <a:spLocks noChangeShapeType="1"/>
          </p:cNvSpPr>
          <p:nvPr/>
        </p:nvSpPr>
        <p:spPr bwMode="auto">
          <a:xfrm>
            <a:off x="1038225" y="5289550"/>
            <a:ext cx="863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75" name="Line 80"/>
          <p:cNvSpPr>
            <a:spLocks noChangeShapeType="1"/>
          </p:cNvSpPr>
          <p:nvPr/>
        </p:nvSpPr>
        <p:spPr bwMode="auto">
          <a:xfrm>
            <a:off x="439738" y="4810125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76" name="Text Box 85"/>
          <p:cNvSpPr txBox="1">
            <a:spLocks noChangeArrowheads="1"/>
          </p:cNvSpPr>
          <p:nvPr/>
        </p:nvSpPr>
        <p:spPr bwMode="auto">
          <a:xfrm>
            <a:off x="107950" y="4508500"/>
            <a:ext cx="344488" cy="4619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μ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4377" name="Text Box 85"/>
          <p:cNvSpPr txBox="1">
            <a:spLocks noChangeArrowheads="1"/>
          </p:cNvSpPr>
          <p:nvPr/>
        </p:nvSpPr>
        <p:spPr bwMode="auto">
          <a:xfrm>
            <a:off x="1430338" y="5230813"/>
            <a:ext cx="404812" cy="64611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>
                <a:solidFill>
                  <a:schemeClr val="tx1"/>
                </a:solidFill>
              </a:rPr>
              <a:t>+</a:t>
            </a:r>
            <a:endParaRPr lang="el-GR" b="1" baseline="30000">
              <a:solidFill>
                <a:schemeClr val="tx1"/>
              </a:solidFill>
            </a:endParaRPr>
          </a:p>
        </p:txBody>
      </p:sp>
      <p:sp>
        <p:nvSpPr>
          <p:cNvPr id="14378" name="Text Box 85"/>
          <p:cNvSpPr txBox="1">
            <a:spLocks noChangeArrowheads="1"/>
          </p:cNvSpPr>
          <p:nvPr/>
        </p:nvSpPr>
        <p:spPr bwMode="auto">
          <a:xfrm>
            <a:off x="1908175" y="4541838"/>
            <a:ext cx="344488" cy="46196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μ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 rot="10800000">
            <a:off x="966788" y="4859338"/>
            <a:ext cx="215900" cy="431800"/>
            <a:chOff x="2064" y="385"/>
            <a:chExt cx="193" cy="576"/>
          </a:xfrm>
        </p:grpSpPr>
        <p:grpSp>
          <p:nvGrpSpPr>
            <p:cNvPr id="4" name="Group 46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4444" name="Arc 47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45" name="Arc 48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46" name="Arc 49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47" name="Arc 50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" name="Group 51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4440" name="Arc 52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41" name="Arc 53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42" name="Arc 54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43" name="Arc 55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56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4436" name="Arc 57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37" name="Arc 58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38" name="Arc 59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39" name="Arc 60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4380" name="Line 78"/>
          <p:cNvSpPr>
            <a:spLocks noChangeShapeType="1"/>
          </p:cNvSpPr>
          <p:nvPr/>
        </p:nvSpPr>
        <p:spPr bwMode="auto">
          <a:xfrm flipV="1">
            <a:off x="2024063" y="5661025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81" name="Line 80"/>
          <p:cNvSpPr>
            <a:spLocks noChangeShapeType="1"/>
          </p:cNvSpPr>
          <p:nvPr/>
        </p:nvSpPr>
        <p:spPr bwMode="auto">
          <a:xfrm>
            <a:off x="1187450" y="5803900"/>
            <a:ext cx="792163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7" name="Group 45"/>
          <p:cNvGrpSpPr>
            <a:grpSpLocks/>
          </p:cNvGrpSpPr>
          <p:nvPr/>
        </p:nvGrpSpPr>
        <p:grpSpPr bwMode="auto">
          <a:xfrm rot="10800000">
            <a:off x="1830388" y="5853113"/>
            <a:ext cx="215900" cy="431800"/>
            <a:chOff x="2064" y="385"/>
            <a:chExt cx="193" cy="576"/>
          </a:xfrm>
        </p:grpSpPr>
        <p:grpSp>
          <p:nvGrpSpPr>
            <p:cNvPr id="8" name="Group 46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4429" name="Arc 47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30" name="Arc 48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31" name="Arc 49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32" name="Arc 50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9" name="Group 51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4425" name="Arc 52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26" name="Arc 53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27" name="Arc 54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28" name="Arc 55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" name="Group 56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4421" name="Arc 57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22" name="Arc 58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23" name="Arc 59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24" name="Arc 60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4383" name="Line 79"/>
          <p:cNvSpPr>
            <a:spLocks noChangeShapeType="1"/>
          </p:cNvSpPr>
          <p:nvPr/>
        </p:nvSpPr>
        <p:spPr bwMode="auto">
          <a:xfrm>
            <a:off x="1879600" y="6307138"/>
            <a:ext cx="458788" cy="1206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 rot="5279763">
            <a:off x="2601913" y="6105525"/>
            <a:ext cx="122237" cy="646113"/>
            <a:chOff x="2065" y="2065"/>
            <a:chExt cx="192" cy="672"/>
          </a:xfrm>
        </p:grpSpPr>
        <p:sp>
          <p:nvSpPr>
            <p:cNvPr id="14407" name="Arc 12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08" name="Arc 13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09" name="Arc 14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0" name="Arc 15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1" name="Arc 16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2" name="Arc 17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3" name="Arc 18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4" name="Arc 19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5" name="Arc 20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6" name="Arc 21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17" name="Arc 22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0 h 21600"/>
                <a:gd name="T2" fmla="*/ 0 w 43195"/>
                <a:gd name="T3" fmla="*/ 0 h 21600"/>
                <a:gd name="T4" fmla="*/ 0 w 4319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85" name="Line 81"/>
          <p:cNvSpPr>
            <a:spLocks noChangeShapeType="1"/>
          </p:cNvSpPr>
          <p:nvPr/>
        </p:nvSpPr>
        <p:spPr bwMode="auto">
          <a:xfrm>
            <a:off x="2338388" y="6427788"/>
            <a:ext cx="431800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cxnSp>
        <p:nvCxnSpPr>
          <p:cNvPr id="14386" name="Straight Arrow Connector 224"/>
          <p:cNvCxnSpPr>
            <a:cxnSpLocks noChangeShapeType="1"/>
          </p:cNvCxnSpPr>
          <p:nvPr/>
        </p:nvCxnSpPr>
        <p:spPr bwMode="auto">
          <a:xfrm>
            <a:off x="5580063" y="2203450"/>
            <a:ext cx="647700" cy="15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</p:spPr>
      </p:cxnSp>
      <p:sp>
        <p:nvSpPr>
          <p:cNvPr id="14387" name="Text Box 86"/>
          <p:cNvSpPr txBox="1">
            <a:spLocks noChangeArrowheads="1"/>
          </p:cNvSpPr>
          <p:nvPr/>
        </p:nvSpPr>
        <p:spPr bwMode="auto">
          <a:xfrm>
            <a:off x="768350" y="4022725"/>
            <a:ext cx="490538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14388" name="Line 81"/>
          <p:cNvSpPr>
            <a:spLocks noChangeShapeType="1"/>
          </p:cNvSpPr>
          <p:nvPr/>
        </p:nvSpPr>
        <p:spPr bwMode="auto">
          <a:xfrm flipV="1">
            <a:off x="465138" y="4365625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89" name="Line 81"/>
          <p:cNvSpPr>
            <a:spLocks noChangeShapeType="1"/>
          </p:cNvSpPr>
          <p:nvPr/>
        </p:nvSpPr>
        <p:spPr bwMode="auto">
          <a:xfrm>
            <a:off x="969963" y="4365625"/>
            <a:ext cx="431800" cy="358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0" name="Line 81"/>
          <p:cNvSpPr>
            <a:spLocks noChangeShapeType="1"/>
          </p:cNvSpPr>
          <p:nvPr/>
        </p:nvSpPr>
        <p:spPr bwMode="auto">
          <a:xfrm>
            <a:off x="969963" y="4365625"/>
            <a:ext cx="360362" cy="43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1" name="Line 81"/>
          <p:cNvSpPr>
            <a:spLocks noChangeShapeType="1"/>
          </p:cNvSpPr>
          <p:nvPr/>
        </p:nvSpPr>
        <p:spPr bwMode="auto">
          <a:xfrm flipV="1">
            <a:off x="250825" y="3644900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2" name="Line 81"/>
          <p:cNvSpPr>
            <a:spLocks noChangeShapeType="1"/>
          </p:cNvSpPr>
          <p:nvPr/>
        </p:nvSpPr>
        <p:spPr bwMode="auto">
          <a:xfrm>
            <a:off x="755650" y="3644900"/>
            <a:ext cx="433388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3" name="Line 81"/>
          <p:cNvSpPr>
            <a:spLocks noChangeShapeType="1"/>
          </p:cNvSpPr>
          <p:nvPr/>
        </p:nvSpPr>
        <p:spPr bwMode="auto">
          <a:xfrm>
            <a:off x="755650" y="3644900"/>
            <a:ext cx="360363" cy="43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4" name="Text Box 86"/>
          <p:cNvSpPr txBox="1">
            <a:spLocks noChangeArrowheads="1"/>
          </p:cNvSpPr>
          <p:nvPr/>
        </p:nvSpPr>
        <p:spPr bwMode="auto">
          <a:xfrm>
            <a:off x="539750" y="3284538"/>
            <a:ext cx="490538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14395" name="Line 81"/>
          <p:cNvSpPr>
            <a:spLocks noChangeShapeType="1"/>
          </p:cNvSpPr>
          <p:nvPr/>
        </p:nvSpPr>
        <p:spPr bwMode="auto">
          <a:xfrm flipV="1">
            <a:off x="1403350" y="6315075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96" name="Line 81"/>
          <p:cNvSpPr>
            <a:spLocks noChangeShapeType="1"/>
          </p:cNvSpPr>
          <p:nvPr/>
        </p:nvSpPr>
        <p:spPr bwMode="auto">
          <a:xfrm flipV="1">
            <a:off x="925513" y="6381750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7" name="Line 81"/>
          <p:cNvSpPr>
            <a:spLocks noChangeShapeType="1"/>
          </p:cNvSpPr>
          <p:nvPr/>
        </p:nvSpPr>
        <p:spPr bwMode="auto">
          <a:xfrm>
            <a:off x="1258888" y="6381750"/>
            <a:ext cx="433387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8" name="Line 81"/>
          <p:cNvSpPr>
            <a:spLocks noChangeShapeType="1"/>
          </p:cNvSpPr>
          <p:nvPr/>
        </p:nvSpPr>
        <p:spPr bwMode="auto">
          <a:xfrm>
            <a:off x="1258888" y="6381750"/>
            <a:ext cx="360362" cy="43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99" name="Text Box 86"/>
          <p:cNvSpPr txBox="1">
            <a:spLocks noChangeArrowheads="1"/>
          </p:cNvSpPr>
          <p:nvPr/>
        </p:nvSpPr>
        <p:spPr bwMode="auto">
          <a:xfrm>
            <a:off x="985838" y="6040438"/>
            <a:ext cx="490537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14400" name="Line 81"/>
          <p:cNvSpPr>
            <a:spLocks noChangeShapeType="1"/>
          </p:cNvSpPr>
          <p:nvPr/>
        </p:nvSpPr>
        <p:spPr bwMode="auto">
          <a:xfrm flipV="1">
            <a:off x="606425" y="5297488"/>
            <a:ext cx="5048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401" name="Line 81"/>
          <p:cNvSpPr>
            <a:spLocks noChangeShapeType="1"/>
          </p:cNvSpPr>
          <p:nvPr/>
        </p:nvSpPr>
        <p:spPr bwMode="auto">
          <a:xfrm flipV="1">
            <a:off x="128588" y="5362575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402" name="Line 81"/>
          <p:cNvSpPr>
            <a:spLocks noChangeShapeType="1"/>
          </p:cNvSpPr>
          <p:nvPr/>
        </p:nvSpPr>
        <p:spPr bwMode="auto">
          <a:xfrm>
            <a:off x="611188" y="5373688"/>
            <a:ext cx="431800" cy="358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403" name="Line 81"/>
          <p:cNvSpPr>
            <a:spLocks noChangeShapeType="1"/>
          </p:cNvSpPr>
          <p:nvPr/>
        </p:nvSpPr>
        <p:spPr bwMode="auto">
          <a:xfrm>
            <a:off x="684213" y="5445125"/>
            <a:ext cx="358775" cy="431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404" name="Text Box 86"/>
          <p:cNvSpPr txBox="1">
            <a:spLocks noChangeArrowheads="1"/>
          </p:cNvSpPr>
          <p:nvPr/>
        </p:nvSpPr>
        <p:spPr bwMode="auto">
          <a:xfrm>
            <a:off x="395288" y="5013325"/>
            <a:ext cx="490537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14405" name="Text Box 40"/>
          <p:cNvSpPr txBox="1">
            <a:spLocks noChangeArrowheads="1"/>
          </p:cNvSpPr>
          <p:nvPr/>
        </p:nvSpPr>
        <p:spPr bwMode="auto">
          <a:xfrm>
            <a:off x="5689600" y="1136650"/>
            <a:ext cx="9699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>
                <a:solidFill>
                  <a:schemeClr val="bg1"/>
                </a:solidFill>
              </a:rPr>
              <a:t>fixed</a:t>
            </a:r>
          </a:p>
          <a:p>
            <a:pPr algn="ctr"/>
            <a:r>
              <a:rPr lang="en-GB" sz="2000">
                <a:solidFill>
                  <a:schemeClr val="bg1"/>
                </a:solidFill>
              </a:rPr>
              <a:t>target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3522" y="2348880"/>
            <a:ext cx="26806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dirty="0" smtClean="0"/>
              <a:t>CERN (Perkins et al.)</a:t>
            </a:r>
          </a:p>
          <a:p>
            <a:pPr algn="ctr"/>
            <a:r>
              <a:rPr lang="en-GB" sz="2000" dirty="0" err="1" smtClean="0"/>
              <a:t>Fermilab</a:t>
            </a:r>
            <a:endParaRPr lang="en-GB" sz="2000" dirty="0"/>
          </a:p>
        </p:txBody>
      </p:sp>
      <p:sp>
        <p:nvSpPr>
          <p:cNvPr id="125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53975"/>
            <a:ext cx="3168502" cy="7112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Constituents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2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11" descr="standardmodel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22974" b="17581"/>
          <a:stretch>
            <a:fillRect/>
          </a:stretch>
        </p:blipFill>
        <p:spPr bwMode="auto">
          <a:xfrm>
            <a:off x="387152" y="1412776"/>
            <a:ext cx="5841032" cy="4295835"/>
          </a:xfrm>
          <a:noFill/>
          <a:ln>
            <a:miter lim="800000"/>
            <a:headEnd/>
            <a:tailEnd/>
          </a:ln>
        </p:spPr>
      </p:pic>
      <p:sp>
        <p:nvSpPr>
          <p:cNvPr id="16388" name="Line 50"/>
          <p:cNvSpPr>
            <a:spLocks noChangeShapeType="1"/>
          </p:cNvSpPr>
          <p:nvPr/>
        </p:nvSpPr>
        <p:spPr bwMode="auto">
          <a:xfrm rot="16200000" flipH="1">
            <a:off x="8118476" y="1521271"/>
            <a:ext cx="938212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389" name="Line 51"/>
          <p:cNvSpPr>
            <a:spLocks noChangeShapeType="1"/>
          </p:cNvSpPr>
          <p:nvPr/>
        </p:nvSpPr>
        <p:spPr bwMode="auto">
          <a:xfrm rot="4381740" flipH="1">
            <a:off x="8261350" y="2373759"/>
            <a:ext cx="928688" cy="20638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390" name="Text Box 52"/>
          <p:cNvSpPr txBox="1">
            <a:spLocks noChangeArrowheads="1"/>
          </p:cNvSpPr>
          <p:nvPr/>
        </p:nvSpPr>
        <p:spPr bwMode="auto">
          <a:xfrm>
            <a:off x="7688263" y="1413322"/>
            <a:ext cx="881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>
                <a:solidFill>
                  <a:schemeClr val="tx1"/>
                </a:solidFill>
                <a:sym typeface="Symbol" pitchFamily="18" charset="2"/>
              </a:rPr>
              <a:t> </a:t>
            </a:r>
            <a:r>
              <a:rPr lang="en-GB" sz="2000" b="0" i="1">
                <a:solidFill>
                  <a:schemeClr val="tx1"/>
                </a:solidFill>
                <a:sym typeface="Symbol" pitchFamily="18" charset="2"/>
              </a:rPr>
              <a:t>Z W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 rot="5400000">
            <a:off x="8274844" y="1677641"/>
            <a:ext cx="198437" cy="431800"/>
            <a:chOff x="2064" y="385"/>
            <a:chExt cx="193" cy="576"/>
          </a:xfrm>
        </p:grpSpPr>
        <p:grpSp>
          <p:nvGrpSpPr>
            <p:cNvPr id="3" name="Group 54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6497" name="Arc 55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8" name="Arc 56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9" name="Arc 57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500" name="Arc 58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" name="Group 59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493" name="Arc 60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4" name="Arc 61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5" name="Arc 62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6" name="Arc 63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" name="Group 64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6489" name="Arc 65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0" name="Arc 66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1" name="Arc 67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92" name="Arc 68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6" name="Group 69"/>
          <p:cNvGrpSpPr>
            <a:grpSpLocks/>
          </p:cNvGrpSpPr>
          <p:nvPr/>
        </p:nvGrpSpPr>
        <p:grpSpPr bwMode="auto">
          <a:xfrm rot="5400000">
            <a:off x="7843044" y="1677641"/>
            <a:ext cx="198437" cy="431800"/>
            <a:chOff x="2064" y="385"/>
            <a:chExt cx="193" cy="576"/>
          </a:xfrm>
        </p:grpSpPr>
        <p:grpSp>
          <p:nvGrpSpPr>
            <p:cNvPr id="7" name="Group 70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6482" name="Arc 71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83" name="Arc 72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84" name="Arc 73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85" name="Arc 74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8" name="Group 75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478" name="Arc 76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79" name="Arc 77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80" name="Arc 78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81" name="Arc 79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9" name="Group 80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6474" name="Arc 81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75" name="Arc 82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76" name="Arc 83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77" name="Arc 84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6393" name="Line 85"/>
          <p:cNvSpPr>
            <a:spLocks noChangeShapeType="1"/>
          </p:cNvSpPr>
          <p:nvPr/>
        </p:nvSpPr>
        <p:spPr bwMode="auto">
          <a:xfrm rot="-5400000">
            <a:off x="7258050" y="2380109"/>
            <a:ext cx="931863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394" name="Line 86"/>
          <p:cNvSpPr>
            <a:spLocks noChangeShapeType="1"/>
          </p:cNvSpPr>
          <p:nvPr/>
        </p:nvSpPr>
        <p:spPr bwMode="auto">
          <a:xfrm rot="15181740" flipV="1">
            <a:off x="7161213" y="1416497"/>
            <a:ext cx="874712" cy="4762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395" name="Line 124"/>
          <p:cNvSpPr>
            <a:spLocks noChangeShapeType="1"/>
          </p:cNvSpPr>
          <p:nvPr/>
        </p:nvSpPr>
        <p:spPr bwMode="auto">
          <a:xfrm rot="16200000" flipH="1">
            <a:off x="8189912" y="5410249"/>
            <a:ext cx="938213" cy="47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396" name="Line 125"/>
          <p:cNvSpPr>
            <a:spLocks noChangeShapeType="1"/>
          </p:cNvSpPr>
          <p:nvPr/>
        </p:nvSpPr>
        <p:spPr bwMode="auto">
          <a:xfrm rot="4381740">
            <a:off x="8328025" y="6226223"/>
            <a:ext cx="857250" cy="38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397" name="Text Box 126"/>
          <p:cNvSpPr txBox="1">
            <a:spLocks noChangeArrowheads="1"/>
          </p:cNvSpPr>
          <p:nvPr/>
        </p:nvSpPr>
        <p:spPr bwMode="auto">
          <a:xfrm>
            <a:off x="7759700" y="5302298"/>
            <a:ext cx="881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>
                <a:solidFill>
                  <a:schemeClr val="tx1"/>
                </a:solidFill>
                <a:sym typeface="Symbol" pitchFamily="18" charset="2"/>
              </a:rPr>
              <a:t> </a:t>
            </a:r>
            <a:r>
              <a:rPr lang="en-GB" sz="2000" b="0" i="1">
                <a:solidFill>
                  <a:schemeClr val="tx1"/>
                </a:solidFill>
                <a:sym typeface="Symbol" pitchFamily="18" charset="2"/>
              </a:rPr>
              <a:t>Z W</a:t>
            </a:r>
          </a:p>
        </p:txBody>
      </p:sp>
      <p:grpSp>
        <p:nvGrpSpPr>
          <p:cNvPr id="10" name="Group 127"/>
          <p:cNvGrpSpPr>
            <a:grpSpLocks/>
          </p:cNvGrpSpPr>
          <p:nvPr/>
        </p:nvGrpSpPr>
        <p:grpSpPr bwMode="auto">
          <a:xfrm rot="5400000">
            <a:off x="8346281" y="5566617"/>
            <a:ext cx="198438" cy="431800"/>
            <a:chOff x="2064" y="385"/>
            <a:chExt cx="193" cy="576"/>
          </a:xfrm>
        </p:grpSpPr>
        <p:grpSp>
          <p:nvGrpSpPr>
            <p:cNvPr id="11" name="Group 128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6467" name="Arc 129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8" name="Arc 130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9" name="Arc 131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70" name="Arc 132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2" name="Group 133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463" name="Arc 134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4" name="Arc 135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5" name="Arc 136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6" name="Arc 137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3" name="Group 138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6459" name="Arc 139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0" name="Arc 140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1" name="Arc 141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62" name="Arc 142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14" name="Group 143"/>
          <p:cNvGrpSpPr>
            <a:grpSpLocks/>
          </p:cNvGrpSpPr>
          <p:nvPr/>
        </p:nvGrpSpPr>
        <p:grpSpPr bwMode="auto">
          <a:xfrm rot="5400000">
            <a:off x="7914481" y="5566617"/>
            <a:ext cx="198438" cy="431800"/>
            <a:chOff x="2064" y="385"/>
            <a:chExt cx="193" cy="576"/>
          </a:xfrm>
        </p:grpSpPr>
        <p:grpSp>
          <p:nvGrpSpPr>
            <p:cNvPr id="15" name="Group 144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6452" name="Arc 145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53" name="Arc 146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54" name="Arc 147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55" name="Arc 148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6" name="Group 149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448" name="Arc 150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49" name="Arc 151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50" name="Arc 152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51" name="Arc 153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7" name="Group 154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6444" name="Arc 155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45" name="Arc 156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46" name="Arc 157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47" name="Arc 158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6400" name="Line 159"/>
          <p:cNvSpPr>
            <a:spLocks noChangeShapeType="1"/>
          </p:cNvSpPr>
          <p:nvPr/>
        </p:nvSpPr>
        <p:spPr bwMode="auto">
          <a:xfrm rot="-5400000">
            <a:off x="7329487" y="6201047"/>
            <a:ext cx="931863" cy="4762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401" name="Line 160"/>
          <p:cNvSpPr>
            <a:spLocks noChangeShapeType="1"/>
          </p:cNvSpPr>
          <p:nvPr/>
        </p:nvSpPr>
        <p:spPr bwMode="auto">
          <a:xfrm rot="15181740" flipV="1">
            <a:off x="7232650" y="5305473"/>
            <a:ext cx="874713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402" name="Line 161"/>
          <p:cNvSpPr>
            <a:spLocks noChangeShapeType="1"/>
          </p:cNvSpPr>
          <p:nvPr/>
        </p:nvSpPr>
        <p:spPr bwMode="auto">
          <a:xfrm rot="16200000" flipH="1">
            <a:off x="8118475" y="3463925"/>
            <a:ext cx="938213" cy="4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403" name="Line 162"/>
          <p:cNvSpPr>
            <a:spLocks noChangeShapeType="1"/>
          </p:cNvSpPr>
          <p:nvPr/>
        </p:nvSpPr>
        <p:spPr bwMode="auto">
          <a:xfrm rot="4381740">
            <a:off x="8256588" y="4279900"/>
            <a:ext cx="857250" cy="38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404" name="Text Box 163"/>
          <p:cNvSpPr txBox="1">
            <a:spLocks noChangeArrowheads="1"/>
          </p:cNvSpPr>
          <p:nvPr/>
        </p:nvSpPr>
        <p:spPr bwMode="auto">
          <a:xfrm>
            <a:off x="7970838" y="3355975"/>
            <a:ext cx="319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 i="1">
                <a:solidFill>
                  <a:schemeClr val="tx1"/>
                </a:solidFill>
                <a:sym typeface="Symbol" pitchFamily="18" charset="2"/>
              </a:rPr>
              <a:t>g</a:t>
            </a:r>
          </a:p>
        </p:txBody>
      </p:sp>
      <p:grpSp>
        <p:nvGrpSpPr>
          <p:cNvPr id="18" name="Group 164"/>
          <p:cNvGrpSpPr>
            <a:grpSpLocks/>
          </p:cNvGrpSpPr>
          <p:nvPr/>
        </p:nvGrpSpPr>
        <p:grpSpPr bwMode="auto">
          <a:xfrm rot="5400000">
            <a:off x="8274844" y="3620294"/>
            <a:ext cx="198438" cy="431800"/>
            <a:chOff x="2064" y="385"/>
            <a:chExt cx="193" cy="576"/>
          </a:xfrm>
        </p:grpSpPr>
        <p:grpSp>
          <p:nvGrpSpPr>
            <p:cNvPr id="19" name="Group 16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6437" name="Arc 16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8" name="Arc 16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9" name="Arc 16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40" name="Arc 16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" name="Group 17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433" name="Arc 17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4" name="Arc 17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5" name="Arc 17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6" name="Arc 17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" name="Group 17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6429" name="Arc 17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0" name="Arc 17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1" name="Arc 17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32" name="Arc 17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22" name="Group 180"/>
          <p:cNvGrpSpPr>
            <a:grpSpLocks/>
          </p:cNvGrpSpPr>
          <p:nvPr/>
        </p:nvGrpSpPr>
        <p:grpSpPr bwMode="auto">
          <a:xfrm rot="5400000">
            <a:off x="7843044" y="3620294"/>
            <a:ext cx="198438" cy="431800"/>
            <a:chOff x="2064" y="385"/>
            <a:chExt cx="193" cy="576"/>
          </a:xfrm>
        </p:grpSpPr>
        <p:grpSp>
          <p:nvGrpSpPr>
            <p:cNvPr id="23" name="Group 181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6422" name="Arc 182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23" name="Arc 183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24" name="Arc 184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25" name="Arc 185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4" name="Group 186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418" name="Arc 187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9" name="Arc 188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20" name="Arc 189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21" name="Arc 190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5" name="Group 191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6414" name="Arc 192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5" name="Arc 193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6" name="Arc 194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17" name="Arc 195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6407" name="Line 196"/>
          <p:cNvSpPr>
            <a:spLocks noChangeShapeType="1"/>
          </p:cNvSpPr>
          <p:nvPr/>
        </p:nvSpPr>
        <p:spPr bwMode="auto">
          <a:xfrm rot="-5400000">
            <a:off x="7258050" y="4251325"/>
            <a:ext cx="931863" cy="4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408" name="Line 197"/>
          <p:cNvSpPr>
            <a:spLocks noChangeShapeType="1"/>
          </p:cNvSpPr>
          <p:nvPr/>
        </p:nvSpPr>
        <p:spPr bwMode="auto">
          <a:xfrm rot="15181740" flipV="1">
            <a:off x="7161212" y="3359151"/>
            <a:ext cx="874713" cy="47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7" name="TextBox 116"/>
          <p:cNvSpPr txBox="1"/>
          <p:nvPr/>
        </p:nvSpPr>
        <p:spPr>
          <a:xfrm>
            <a:off x="35496" y="836712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t</a:t>
            </a:r>
            <a:r>
              <a:rPr lang="en-GB" sz="2800" dirty="0" smtClean="0">
                <a:solidFill>
                  <a:schemeClr val="tx1"/>
                </a:solidFill>
              </a:rPr>
              <a:t>he Standard Model landscape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536781" y="1012666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lepton</a:t>
            </a:r>
            <a:endParaRPr lang="en-GB" sz="2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7544923" y="3068960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quark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24" name="AutoShape 15"/>
          <p:cNvSpPr>
            <a:spLocks noChangeArrowheads="1"/>
          </p:cNvSpPr>
          <p:nvPr/>
        </p:nvSpPr>
        <p:spPr bwMode="auto">
          <a:xfrm flipV="1">
            <a:off x="182364" y="5877520"/>
            <a:ext cx="357188" cy="431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25" name="TextBox 124"/>
          <p:cNvSpPr txBox="1"/>
          <p:nvPr/>
        </p:nvSpPr>
        <p:spPr>
          <a:xfrm>
            <a:off x="251520" y="5931277"/>
            <a:ext cx="8043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 matter = Dirac fermions </a:t>
            </a:r>
          </a:p>
          <a:p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   force = colour, charge, gauge bosons</a:t>
            </a:r>
            <a:endParaRPr lang="en-GB" sz="2800" i="1" dirty="0">
              <a:solidFill>
                <a:schemeClr val="tx1"/>
              </a:solidFill>
            </a:endParaRPr>
          </a:p>
        </p:txBody>
      </p:sp>
      <p:sp>
        <p:nvSpPr>
          <p:cNvPr id="138" name="Text Box 15"/>
          <p:cNvSpPr txBox="1">
            <a:spLocks noChangeArrowheads="1"/>
          </p:cNvSpPr>
          <p:nvPr/>
        </p:nvSpPr>
        <p:spPr bwMode="auto">
          <a:xfrm rot="5400000">
            <a:off x="4089518" y="3405190"/>
            <a:ext cx="4590509" cy="46166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tx1"/>
                </a:solidFill>
              </a:rPr>
              <a:t>VB </a:t>
            </a:r>
            <a:r>
              <a:rPr lang="en-GB" sz="2400" dirty="0" smtClean="0">
                <a:solidFill>
                  <a:schemeClr val="tx1"/>
                </a:solidFill>
              </a:rPr>
              <a:t>Mass 0         </a:t>
            </a:r>
            <a:r>
              <a:rPr lang="en-GB" sz="2400" b="0" dirty="0" smtClean="0">
                <a:solidFill>
                  <a:schemeClr val="tx1"/>
                </a:solidFill>
              </a:rPr>
              <a:t>80   91    </a:t>
            </a:r>
            <a:r>
              <a:rPr lang="en-GB" sz="2400" b="0" dirty="0" err="1" smtClean="0">
                <a:solidFill>
                  <a:schemeClr val="tx1"/>
                </a:solidFill>
              </a:rPr>
              <a:t>GeV</a:t>
            </a:r>
            <a:endParaRPr lang="en-GB" sz="2400" b="0" dirty="0">
              <a:solidFill>
                <a:schemeClr val="tx1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691902" y="3228978"/>
            <a:ext cx="4278735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Higgs                     </a:t>
            </a:r>
            <a:endParaRPr lang="en-GB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36" name="Straight Arrow Connector 135"/>
          <p:cNvCxnSpPr/>
          <p:nvPr/>
        </p:nvCxnSpPr>
        <p:spPr bwMode="auto">
          <a:xfrm>
            <a:off x="5796136" y="2780928"/>
            <a:ext cx="35133" cy="28385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2" name="AutoShape 2" descr="http://www.atnf.csiro.au/outreach/education/senior/cosmicengine/images/sun/neutrondecay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3" name="AutoShape 5" descr="File:Beta decay spectrum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4" name="AutoShape 9" descr="http://www.physi.uni-heidelberg.de/Forschung/ANP/Perkeo/pics/feynma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7" name="Text Box 14"/>
          <p:cNvSpPr txBox="1">
            <a:spLocks noChangeArrowheads="1"/>
          </p:cNvSpPr>
          <p:nvPr/>
        </p:nvSpPr>
        <p:spPr bwMode="auto">
          <a:xfrm>
            <a:off x="107504" y="5517232"/>
            <a:ext cx="4680520" cy="46166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tx1"/>
                </a:solidFill>
              </a:rPr>
              <a:t>l</a:t>
            </a:r>
            <a:r>
              <a:rPr lang="en-GB" sz="2400" b="0" dirty="0" smtClean="0">
                <a:solidFill>
                  <a:schemeClr val="tx1"/>
                </a:solidFill>
              </a:rPr>
              <a:t>epton </a:t>
            </a:r>
            <a:r>
              <a:rPr lang="en-GB" sz="2400" dirty="0">
                <a:solidFill>
                  <a:schemeClr val="tx1"/>
                </a:solidFill>
              </a:rPr>
              <a:t>mass </a:t>
            </a:r>
            <a:r>
              <a:rPr lang="en-GB" sz="2400" b="0" dirty="0" smtClean="0">
                <a:solidFill>
                  <a:schemeClr val="tx1"/>
                </a:solidFill>
              </a:rPr>
              <a:t>0.1      </a:t>
            </a:r>
            <a:r>
              <a:rPr lang="en-GB" sz="2400" b="0" dirty="0">
                <a:solidFill>
                  <a:schemeClr val="tx1"/>
                </a:solidFill>
              </a:rPr>
              <a:t>0.5     5 </a:t>
            </a:r>
            <a:r>
              <a:rPr lang="en-GB" sz="2400" b="0" dirty="0" err="1">
                <a:solidFill>
                  <a:schemeClr val="tx1"/>
                </a:solidFill>
              </a:rPr>
              <a:t>GeV</a:t>
            </a:r>
            <a:endParaRPr lang="en-GB" sz="2400" b="0" dirty="0">
              <a:solidFill>
                <a:schemeClr val="tx1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 rot="16200000">
            <a:off x="8132430" y="1596762"/>
            <a:ext cx="1632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electroweak</a:t>
            </a:r>
            <a:endParaRPr lang="en-GB" sz="2000" dirty="0"/>
          </a:p>
        </p:txBody>
      </p:sp>
      <p:sp>
        <p:nvSpPr>
          <p:cNvPr id="145" name="TextBox 144"/>
          <p:cNvSpPr txBox="1"/>
          <p:nvPr/>
        </p:nvSpPr>
        <p:spPr>
          <a:xfrm rot="16200000">
            <a:off x="8217391" y="5561442"/>
            <a:ext cx="1462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/>
              <a:t>EW+colour</a:t>
            </a:r>
            <a:endParaRPr lang="en-GB" sz="2000" dirty="0"/>
          </a:p>
        </p:txBody>
      </p:sp>
      <p:sp>
        <p:nvSpPr>
          <p:cNvPr id="146" name="TextBox 145"/>
          <p:cNvSpPr txBox="1"/>
          <p:nvPr/>
        </p:nvSpPr>
        <p:spPr>
          <a:xfrm rot="16200000">
            <a:off x="7882363" y="3636992"/>
            <a:ext cx="2132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/>
              <a:t>chromodynamics</a:t>
            </a:r>
            <a:endParaRPr lang="en-GB" sz="2000" dirty="0"/>
          </a:p>
        </p:txBody>
      </p:sp>
      <p:sp>
        <p:nvSpPr>
          <p:cNvPr id="131" name="TextBox 130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139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53975"/>
            <a:ext cx="5328592" cy="7112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Constituents</a:t>
            </a:r>
            <a:r>
              <a:rPr lang="en-GB" dirty="0"/>
              <a:t> </a:t>
            </a:r>
            <a:r>
              <a:rPr lang="en-GB" dirty="0" smtClean="0"/>
              <a:t>and Currents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4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181225"/>
            <a:ext cx="4608512" cy="2976563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5605463" y="2349500"/>
            <a:ext cx="40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000"/>
              <a:t>Q</a:t>
            </a:r>
            <a:endParaRPr lang="en-US" altLang="en-US" sz="2000"/>
          </a:p>
        </p:txBody>
      </p:sp>
      <p:sp>
        <p:nvSpPr>
          <p:cNvPr id="580612" name="Rectangle 4"/>
          <p:cNvSpPr>
            <a:spLocks noGrp="1" noChangeArrowheads="1"/>
          </p:cNvSpPr>
          <p:nvPr>
            <p:ph type="title"/>
          </p:nvPr>
        </p:nvSpPr>
        <p:spPr>
          <a:xfrm>
            <a:off x="1077896" y="115888"/>
            <a:ext cx="5654344" cy="7207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Why Leptons </a:t>
            </a:r>
            <a:r>
              <a:rPr lang="en-GB" dirty="0" smtClean="0">
                <a:latin typeface="Comic Sans MS" pitchFamily="66" charset="0"/>
                <a:sym typeface="Symbol" pitchFamily="18" charset="2"/>
              </a:rPr>
              <a:t>and Quarks </a:t>
            </a:r>
            <a:r>
              <a:rPr lang="en-GB" b="1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?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17700"/>
            <a:ext cx="4248150" cy="365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07950" y="836613"/>
            <a:ext cx="849649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3600" b="1" i="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/>
              <a:t>how </a:t>
            </a:r>
            <a:r>
              <a:rPr lang="en-GB" altLang="en-US" sz="2800" i="0" dirty="0"/>
              <a:t>are leptons and quarks related </a:t>
            </a:r>
            <a:r>
              <a:rPr lang="en-GB" altLang="en-US" sz="3600" b="1" i="0" dirty="0" smtClean="0">
                <a:solidFill>
                  <a:srgbClr val="FF0000"/>
                </a:solidFill>
              </a:rPr>
              <a:t>? </a:t>
            </a:r>
            <a:r>
              <a:rPr lang="en-GB" altLang="en-US" sz="2800" i="0" dirty="0"/>
              <a:t>(</a:t>
            </a:r>
            <a:r>
              <a:rPr lang="en-GB" altLang="en-US" sz="2800" i="0" dirty="0" smtClean="0"/>
              <a:t>1976)</a:t>
            </a:r>
            <a:endParaRPr lang="el-GR" altLang="en-US" sz="2800" i="0" dirty="0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47650" y="5761038"/>
            <a:ext cx="710565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r"/>
            <a:endParaRPr lang="en-GB" altLang="en-US" sz="800" i="0" dirty="0">
              <a:solidFill>
                <a:srgbClr val="FF3300"/>
              </a:solidFill>
            </a:endParaRPr>
          </a:p>
          <a:p>
            <a:pPr algn="r"/>
            <a:r>
              <a:rPr lang="en-GB" altLang="en-US" sz="3600" b="1" i="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/>
              <a:t>precision SM template for new physics </a:t>
            </a:r>
            <a:endParaRPr lang="el-GR" altLang="en-US" sz="2800" i="0" dirty="0"/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471738" y="5337175"/>
            <a:ext cx="2079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000" i="0">
                <a:solidFill>
                  <a:srgbClr val="FF0000"/>
                </a:solidFill>
              </a:rPr>
              <a:t>ICHEP76 Tbilisi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500563" y="2420938"/>
            <a:ext cx="793750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000" i="0">
                <a:solidFill>
                  <a:schemeClr val="accent2"/>
                </a:solidFill>
              </a:rPr>
              <a:t>        </a:t>
            </a:r>
            <a:endParaRPr lang="en-US" altLang="en-US" sz="2000" i="0">
              <a:solidFill>
                <a:schemeClr val="accent2"/>
              </a:solidFill>
            </a:endParaRPr>
          </a:p>
        </p:txBody>
      </p:sp>
      <p:sp>
        <p:nvSpPr>
          <p:cNvPr id="23562" name="Arc 10"/>
          <p:cNvSpPr>
            <a:spLocks/>
          </p:cNvSpPr>
          <p:nvPr/>
        </p:nvSpPr>
        <p:spPr bwMode="auto">
          <a:xfrm rot="-2695818">
            <a:off x="5651500" y="2587625"/>
            <a:ext cx="358775" cy="409575"/>
          </a:xfrm>
          <a:custGeom>
            <a:avLst/>
            <a:gdLst>
              <a:gd name="T0" fmla="*/ 0 w 21600"/>
              <a:gd name="T1" fmla="*/ 0 h 21600"/>
              <a:gd name="T2" fmla="*/ 358775 w 21600"/>
              <a:gd name="T3" fmla="*/ 409575 h 21600"/>
              <a:gd name="T4" fmla="*/ 0 w 21600"/>
              <a:gd name="T5" fmla="*/ 409575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80619" name="Text Box 11"/>
          <p:cNvSpPr txBox="1">
            <a:spLocks noChangeArrowheads="1"/>
          </p:cNvSpPr>
          <p:nvPr/>
        </p:nvSpPr>
        <p:spPr bwMode="auto">
          <a:xfrm>
            <a:off x="5518150" y="3630613"/>
            <a:ext cx="3878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|Re  +  new physics|</a:t>
            </a:r>
            <a:r>
              <a:rPr lang="en-GB" altLang="en-US" sz="2800" b="1" i="0" baseline="30000">
                <a:solidFill>
                  <a:schemeClr val="accent2"/>
                </a:solidFill>
              </a:rPr>
              <a:t>2</a:t>
            </a:r>
            <a:r>
              <a:rPr lang="en-GB" altLang="en-US" sz="2800" i="0">
                <a:solidFill>
                  <a:schemeClr val="accent2"/>
                </a:solidFill>
              </a:rPr>
              <a:t> ?</a:t>
            </a:r>
            <a:endParaRPr lang="en-US" altLang="en-US" sz="2800" i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60243" y="4653136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F=0,2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8388435" y="4314582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F=0,2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0588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80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63849"/>
            <a:ext cx="7200800" cy="585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1077896" y="115888"/>
            <a:ext cx="5654344" cy="7207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Why Leptons </a:t>
            </a:r>
            <a:r>
              <a:rPr lang="en-GB" dirty="0" smtClean="0">
                <a:latin typeface="Comic Sans MS" pitchFamily="66" charset="0"/>
                <a:sym typeface="Symbol" pitchFamily="18" charset="2"/>
              </a:rPr>
              <a:t>and Quarks </a:t>
            </a:r>
            <a:r>
              <a:rPr lang="en-GB" b="1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</p:spTree>
    <p:extLst>
      <p:ext uri="{BB962C8B-B14F-4D97-AF65-F5344CB8AC3E}">
        <p14:creationId xmlns:p14="http://schemas.microsoft.com/office/powerpoint/2010/main" val="83126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359059"/>
            <a:ext cx="4788024" cy="349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7"/>
            <a:ext cx="4752528" cy="348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1077896" y="115888"/>
            <a:ext cx="5654344" cy="7207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Why Leptons </a:t>
            </a:r>
            <a:r>
              <a:rPr lang="en-GB" dirty="0" smtClean="0">
                <a:latin typeface="Comic Sans MS" pitchFamily="66" charset="0"/>
                <a:sym typeface="Symbol" pitchFamily="18" charset="2"/>
              </a:rPr>
              <a:t>and Quarks </a:t>
            </a:r>
            <a:r>
              <a:rPr lang="en-GB" b="1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8" name="Picture 2" descr="http://www.ccfe.ac.uk/assets/Images/About/Cashmo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068709"/>
            <a:ext cx="14287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H="1">
            <a:off x="4860032" y="3068960"/>
            <a:ext cx="2308708" cy="244827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7845979" y="3861048"/>
            <a:ext cx="398429" cy="19686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7480233" y="3356992"/>
            <a:ext cx="111280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800" dirty="0" smtClean="0"/>
              <a:t>JBD</a:t>
            </a:r>
            <a:r>
              <a:rPr lang="en-GB" sz="2800" b="1" dirty="0" smtClean="0">
                <a:solidFill>
                  <a:srgbClr val="FF0000"/>
                </a:solidFill>
              </a:rPr>
              <a:t>?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1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60"/>
          <a:stretch/>
        </p:blipFill>
        <p:spPr bwMode="auto">
          <a:xfrm>
            <a:off x="1085800" y="1700808"/>
            <a:ext cx="7086600" cy="83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1763688" y="115888"/>
            <a:ext cx="5184576" cy="7207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Why Leptons </a:t>
            </a:r>
            <a:r>
              <a:rPr lang="en-GB" dirty="0" smtClean="0">
                <a:latin typeface="Comic Sans MS" pitchFamily="66" charset="0"/>
                <a:sym typeface="Symbol" pitchFamily="18" charset="2"/>
              </a:rPr>
              <a:t> Quarks </a:t>
            </a:r>
            <a:r>
              <a:rPr lang="en-GB" b="1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81"/>
          <a:stretch/>
        </p:blipFill>
        <p:spPr bwMode="auto">
          <a:xfrm>
            <a:off x="439896" y="2852936"/>
            <a:ext cx="8452584" cy="28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13992" y="6125234"/>
            <a:ext cx="6534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000" dirty="0" smtClean="0"/>
              <a:t>Physics Reports </a:t>
            </a:r>
            <a:r>
              <a:rPr lang="fr-FR" sz="2000" b="1" dirty="0" smtClean="0"/>
              <a:t>22</a:t>
            </a:r>
            <a:r>
              <a:rPr lang="fr-FR" sz="2000" dirty="0"/>
              <a:t> </a:t>
            </a:r>
            <a:r>
              <a:rPr lang="fr-FR" sz="2000" dirty="0" smtClean="0"/>
              <a:t>(1985) pp </a:t>
            </a:r>
            <a:r>
              <a:rPr lang="fr-FR" sz="2000" dirty="0"/>
              <a:t>275-386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</p:spTree>
    <p:extLst>
      <p:ext uri="{BB962C8B-B14F-4D97-AF65-F5344CB8AC3E}">
        <p14:creationId xmlns:p14="http://schemas.microsoft.com/office/powerpoint/2010/main" val="87332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3"/>
          <p:cNvSpPr txBox="1">
            <a:spLocks noChangeArrowheads="1"/>
          </p:cNvSpPr>
          <p:nvPr/>
        </p:nvSpPr>
        <p:spPr bwMode="auto">
          <a:xfrm>
            <a:off x="142875" y="1052513"/>
            <a:ext cx="9109075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>
                <a:solidFill>
                  <a:schemeClr val="tx1"/>
                </a:solidFill>
              </a:rPr>
              <a:t> challenge: different particle species </a:t>
            </a:r>
            <a:r>
              <a:rPr lang="en-GB" sz="2800" i="1" dirty="0">
                <a:solidFill>
                  <a:schemeClr val="tx1"/>
                </a:solidFill>
              </a:rPr>
              <a:t>ep</a:t>
            </a:r>
            <a:r>
              <a:rPr lang="en-GB" sz="2800" dirty="0">
                <a:solidFill>
                  <a:schemeClr val="tx1"/>
                </a:solidFill>
              </a:rPr>
              <a:t> in collision</a:t>
            </a:r>
          </a:p>
          <a:p>
            <a:r>
              <a:rPr lang="en-GB" sz="2800" dirty="0">
                <a:solidFill>
                  <a:schemeClr val="tx1"/>
                </a:solidFill>
              </a:rPr>
              <a:t>   27.6 </a:t>
            </a:r>
            <a:r>
              <a:rPr lang="en-GB" sz="2800" dirty="0" err="1">
                <a:solidFill>
                  <a:schemeClr val="tx1"/>
                </a:solidFill>
              </a:rPr>
              <a:t>GeV</a:t>
            </a:r>
            <a:r>
              <a:rPr lang="en-GB" sz="2800" dirty="0">
                <a:solidFill>
                  <a:schemeClr val="tx1"/>
                </a:solidFill>
              </a:rPr>
              <a:t> electrons + 920 </a:t>
            </a:r>
            <a:r>
              <a:rPr lang="en-GB" sz="2800" dirty="0" err="1">
                <a:solidFill>
                  <a:schemeClr val="tx1"/>
                </a:solidFill>
              </a:rPr>
              <a:t>GeV</a:t>
            </a:r>
            <a:r>
              <a:rPr lang="en-GB" sz="2800" dirty="0">
                <a:solidFill>
                  <a:schemeClr val="tx1"/>
                </a:solidFill>
              </a:rPr>
              <a:t> protons</a:t>
            </a:r>
            <a:r>
              <a:rPr lang="en-GB" dirty="0"/>
              <a:t> </a:t>
            </a:r>
            <a:r>
              <a:rPr lang="en-GB" sz="3200" b="1" dirty="0"/>
              <a:t> </a:t>
            </a:r>
          </a:p>
        </p:txBody>
      </p:sp>
      <p:pic>
        <p:nvPicPr>
          <p:cNvPr id="17411" name="Picture 2" descr="DESY_over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2590800"/>
            <a:ext cx="5610225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Line 3"/>
          <p:cNvSpPr>
            <a:spLocks noChangeShapeType="1"/>
          </p:cNvSpPr>
          <p:nvPr/>
        </p:nvSpPr>
        <p:spPr bwMode="auto">
          <a:xfrm flipH="1" flipV="1">
            <a:off x="4252913" y="3733800"/>
            <a:ext cx="762000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4024313" y="37338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FFFF00"/>
                </a:solidFill>
              </a:rPr>
              <a:t>electrons</a:t>
            </a:r>
          </a:p>
        </p:txBody>
      </p:sp>
      <p:sp>
        <p:nvSpPr>
          <p:cNvPr id="17414" name="Line 5"/>
          <p:cNvSpPr>
            <a:spLocks noChangeShapeType="1"/>
          </p:cNvSpPr>
          <p:nvPr/>
        </p:nvSpPr>
        <p:spPr bwMode="auto">
          <a:xfrm rot="469424" flipH="1" flipV="1">
            <a:off x="2844800" y="5386388"/>
            <a:ext cx="838200" cy="7461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 rot="849843">
            <a:off x="2587625" y="5426075"/>
            <a:ext cx="108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rgbClr val="FFFF00"/>
                </a:solidFill>
              </a:rPr>
              <a:t>protons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3109913" y="388620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>
                <a:solidFill>
                  <a:srgbClr val="FFFF00"/>
                </a:solidFill>
              </a:rPr>
              <a:t>H1</a:t>
            </a:r>
          </a:p>
        </p:txBody>
      </p:sp>
      <p:sp>
        <p:nvSpPr>
          <p:cNvPr id="17417" name="Text Box 8"/>
          <p:cNvSpPr txBox="1">
            <a:spLocks noChangeArrowheads="1"/>
          </p:cNvSpPr>
          <p:nvPr/>
        </p:nvSpPr>
        <p:spPr bwMode="auto">
          <a:xfrm>
            <a:off x="5167313" y="3352800"/>
            <a:ext cx="100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>
                <a:solidFill>
                  <a:srgbClr val="FFFF00"/>
                </a:solidFill>
              </a:rPr>
              <a:t>Hermes</a:t>
            </a:r>
          </a:p>
        </p:txBody>
      </p:sp>
      <p:sp>
        <p:nvSpPr>
          <p:cNvPr id="1332235" name="AutoShape 11"/>
          <p:cNvSpPr>
            <a:spLocks noChangeArrowheads="1"/>
          </p:cNvSpPr>
          <p:nvPr/>
        </p:nvSpPr>
        <p:spPr bwMode="auto">
          <a:xfrm>
            <a:off x="7092950" y="1716088"/>
            <a:ext cx="833438" cy="288925"/>
          </a:xfrm>
          <a:prstGeom prst="leftArrow">
            <a:avLst>
              <a:gd name="adj1" fmla="val 50000"/>
              <a:gd name="adj2" fmla="val 72115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1332238" name="Rectangle 14"/>
          <p:cNvSpPr>
            <a:spLocks noGrp="1" noChangeArrowheads="1"/>
          </p:cNvSpPr>
          <p:nvPr>
            <p:ph type="title"/>
          </p:nvPr>
        </p:nvSpPr>
        <p:spPr>
          <a:xfrm>
            <a:off x="1835150" y="44450"/>
            <a:ext cx="5113338" cy="981075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 precision </a:t>
            </a:r>
            <a:r>
              <a:rPr lang="en-GB" dirty="0" err="1" smtClean="0"/>
              <a:t>Fermiscale</a:t>
            </a:r>
            <a:r>
              <a:rPr lang="en-GB" dirty="0" smtClean="0"/>
              <a:t> </a:t>
            </a:r>
            <a:r>
              <a:rPr lang="en-GB" i="1" dirty="0" err="1" smtClean="0"/>
              <a:t>ep</a:t>
            </a:r>
            <a:r>
              <a:rPr lang="en-GB" dirty="0" smtClean="0"/>
              <a:t> Collider HERA @ DESY</a:t>
            </a:r>
          </a:p>
        </p:txBody>
      </p:sp>
      <p:sp>
        <p:nvSpPr>
          <p:cNvPr id="17420" name="Text Box 15"/>
          <p:cNvSpPr txBox="1">
            <a:spLocks noChangeArrowheads="1"/>
          </p:cNvSpPr>
          <p:nvPr/>
        </p:nvSpPr>
        <p:spPr bwMode="auto">
          <a:xfrm>
            <a:off x="595313" y="3810000"/>
            <a:ext cx="1457325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3200" b="1"/>
              <a:t>HERA</a:t>
            </a:r>
          </a:p>
          <a:p>
            <a:pPr algn="r"/>
            <a:r>
              <a:rPr lang="en-GB" sz="2400"/>
              <a:t>DESY</a:t>
            </a:r>
          </a:p>
          <a:p>
            <a:pPr algn="r"/>
            <a:r>
              <a:rPr lang="en-GB" sz="2400"/>
              <a:t>Hamburg</a:t>
            </a:r>
          </a:p>
        </p:txBody>
      </p:sp>
      <p:sp>
        <p:nvSpPr>
          <p:cNvPr id="17421" name="Text Box 16"/>
          <p:cNvSpPr txBox="1">
            <a:spLocks noChangeArrowheads="1"/>
          </p:cNvSpPr>
          <p:nvPr/>
        </p:nvSpPr>
        <p:spPr bwMode="auto">
          <a:xfrm>
            <a:off x="7072313" y="4367213"/>
            <a:ext cx="812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00">
                <a:solidFill>
                  <a:srgbClr val="FFFF00"/>
                </a:solidFill>
              </a:rPr>
              <a:t>ZEUS</a:t>
            </a:r>
          </a:p>
        </p:txBody>
      </p:sp>
      <p:sp>
        <p:nvSpPr>
          <p:cNvPr id="1332241" name="Text Box 17"/>
          <p:cNvSpPr txBox="1">
            <a:spLocks noChangeArrowheads="1"/>
          </p:cNvSpPr>
          <p:nvPr/>
        </p:nvSpPr>
        <p:spPr bwMode="auto">
          <a:xfrm>
            <a:off x="7451725" y="1628775"/>
            <a:ext cx="1697038" cy="51911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i="1">
                <a:solidFill>
                  <a:schemeClr val="tx1"/>
                </a:solidFill>
              </a:rPr>
              <a:t>uud</a:t>
            </a:r>
            <a:r>
              <a:rPr lang="en-GB" sz="2800">
                <a:solidFill>
                  <a:schemeClr val="tx1"/>
                </a:solidFill>
              </a:rPr>
              <a:t> +sea</a:t>
            </a:r>
            <a:r>
              <a:rPr lang="en-GB" sz="2800" i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32242" name="AutoShape 18"/>
          <p:cNvSpPr>
            <a:spLocks noChangeArrowheads="1"/>
          </p:cNvSpPr>
          <p:nvPr/>
        </p:nvSpPr>
        <p:spPr bwMode="auto">
          <a:xfrm rot="9719701">
            <a:off x="1163638" y="2176463"/>
            <a:ext cx="1247775" cy="204787"/>
          </a:xfrm>
          <a:prstGeom prst="leftArrow">
            <a:avLst>
              <a:gd name="adj1" fmla="val 50000"/>
              <a:gd name="adj2" fmla="val 152326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1332243" name="Text Box 19"/>
          <p:cNvSpPr txBox="1">
            <a:spLocks noChangeArrowheads="1"/>
          </p:cNvSpPr>
          <p:nvPr/>
        </p:nvSpPr>
        <p:spPr bwMode="auto">
          <a:xfrm>
            <a:off x="508000" y="2397125"/>
            <a:ext cx="1208088" cy="51911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>
                <a:solidFill>
                  <a:schemeClr val="tx1"/>
                </a:solidFill>
              </a:rPr>
              <a:t>lepton</a:t>
            </a:r>
          </a:p>
        </p:txBody>
      </p:sp>
      <p:pic>
        <p:nvPicPr>
          <p:cNvPr id="17425" name="Picture 22" descr="H1Logo_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5229225"/>
            <a:ext cx="12954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6" name="Text Box 23"/>
          <p:cNvSpPr txBox="1">
            <a:spLocks noChangeArrowheads="1"/>
          </p:cNvSpPr>
          <p:nvPr/>
        </p:nvSpPr>
        <p:spPr bwMode="auto">
          <a:xfrm>
            <a:off x="7935913" y="6092825"/>
            <a:ext cx="10937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400"/>
              <a:t>1992-2007</a:t>
            </a:r>
          </a:p>
          <a:p>
            <a:pPr algn="ctr"/>
            <a:r>
              <a:rPr lang="en-GB" sz="1400"/>
              <a:t>RIP</a:t>
            </a:r>
            <a:endParaRPr lang="en-US" sz="1400"/>
          </a:p>
        </p:txBody>
      </p:sp>
      <p:sp>
        <p:nvSpPr>
          <p:cNvPr id="17427" name="Text Box 24"/>
          <p:cNvSpPr txBox="1">
            <a:spLocks noChangeArrowheads="1"/>
          </p:cNvSpPr>
          <p:nvPr/>
        </p:nvSpPr>
        <p:spPr bwMode="auto">
          <a:xfrm>
            <a:off x="7950200" y="4292600"/>
            <a:ext cx="11636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>
                <a:solidFill>
                  <a:schemeClr val="tx1"/>
                </a:solidFill>
              </a:rPr>
              <a:t>HERA</a:t>
            </a:r>
          </a:p>
          <a:p>
            <a:pPr algn="ctr"/>
            <a:r>
              <a:rPr lang="en-GB" sz="2800">
                <a:solidFill>
                  <a:schemeClr val="tx1"/>
                </a:solidFill>
              </a:rPr>
              <a:t>+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7429" name="Text Box 24"/>
          <p:cNvSpPr txBox="1">
            <a:spLocks noChangeArrowheads="1"/>
          </p:cNvSpPr>
          <p:nvPr/>
        </p:nvSpPr>
        <p:spPr bwMode="auto">
          <a:xfrm>
            <a:off x="2886075" y="2060575"/>
            <a:ext cx="39036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i="1">
                <a:solidFill>
                  <a:schemeClr val="tx1"/>
                </a:solidFill>
              </a:rPr>
              <a:t>ep</a:t>
            </a:r>
            <a:r>
              <a:rPr lang="en-GB" sz="2800">
                <a:solidFill>
                  <a:schemeClr val="tx1"/>
                </a:solidFill>
              </a:rPr>
              <a:t> cm energy 314 GeV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</p:spTree>
    <p:extLst>
      <p:ext uri="{BB962C8B-B14F-4D97-AF65-F5344CB8AC3E}">
        <p14:creationId xmlns:p14="http://schemas.microsoft.com/office/powerpoint/2010/main" val="14841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1det_3d_col"/>
          <p:cNvPicPr>
            <a:picLocks noChangeAspect="1" noChangeArrowheads="1"/>
          </p:cNvPicPr>
          <p:nvPr/>
        </p:nvPicPr>
        <p:blipFill>
          <a:blip r:embed="rId2" cstate="print"/>
          <a:srcRect b="24411"/>
          <a:stretch>
            <a:fillRect/>
          </a:stretch>
        </p:blipFill>
        <p:spPr bwMode="auto">
          <a:xfrm>
            <a:off x="228600" y="1143000"/>
            <a:ext cx="49625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1539" name="Rectangle 3"/>
          <p:cNvSpPr>
            <a:spLocks noGrp="1" noChangeArrowheads="1"/>
          </p:cNvSpPr>
          <p:nvPr>
            <p:ph type="title"/>
          </p:nvPr>
        </p:nvSpPr>
        <p:spPr>
          <a:xfrm>
            <a:off x="1908175" y="44450"/>
            <a:ext cx="4824413" cy="100965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 Precision </a:t>
            </a:r>
            <a:r>
              <a:rPr lang="en-GB" dirty="0" err="1" smtClean="0"/>
              <a:t>Fermiscale</a:t>
            </a:r>
            <a:r>
              <a:rPr lang="en-GB" dirty="0" smtClean="0"/>
              <a:t> Experiment @ HERA</a:t>
            </a:r>
            <a:endParaRPr lang="en-GB" dirty="0"/>
          </a:p>
        </p:txBody>
      </p:sp>
      <p:pic>
        <p:nvPicPr>
          <p:cNvPr id="18436" name="Picture 4" descr="H1-Detek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371600"/>
            <a:ext cx="3636963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0" y="5867400"/>
            <a:ext cx="2366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          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 rot="1845287">
            <a:off x="0" y="5667375"/>
            <a:ext cx="1970088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 b="1"/>
          </a:p>
          <a:p>
            <a:r>
              <a:rPr lang="en-GB" b="1"/>
              <a:t>         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2819400" y="5943600"/>
            <a:ext cx="253047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0" y="5715000"/>
            <a:ext cx="2073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276725" y="5157788"/>
            <a:ext cx="43989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>
                <a:solidFill>
                  <a:schemeClr val="tx1"/>
                </a:solidFill>
              </a:rPr>
              <a:t> asymmetric </a:t>
            </a:r>
            <a:r>
              <a:rPr lang="en-GB" sz="2800" i="1">
                <a:solidFill>
                  <a:schemeClr val="tx1"/>
                </a:solidFill>
              </a:rPr>
              <a:t>e </a:t>
            </a:r>
            <a:r>
              <a:rPr lang="en-GB" sz="2800">
                <a:solidFill>
                  <a:schemeClr val="tx1"/>
                </a:solidFill>
              </a:rPr>
              <a:t>and </a:t>
            </a:r>
            <a:r>
              <a:rPr lang="en-GB" sz="2800" i="1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 flipV="1">
            <a:off x="4419600" y="2133600"/>
            <a:ext cx="60960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V="1">
            <a:off x="228600" y="4572000"/>
            <a:ext cx="60960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 rot="-1825140">
            <a:off x="3706813" y="1563688"/>
            <a:ext cx="14700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b="1">
                <a:solidFill>
                  <a:schemeClr val="tx1"/>
                </a:solidFill>
              </a:rPr>
              <a:t>protons</a:t>
            </a:r>
          </a:p>
          <a:p>
            <a:pPr algn="ctr"/>
            <a:r>
              <a:rPr lang="en-GB" sz="2400" b="1">
                <a:solidFill>
                  <a:schemeClr val="tx1"/>
                </a:solidFill>
              </a:rPr>
              <a:t>920 GeV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 rot="-1884883">
            <a:off x="-39688" y="4613275"/>
            <a:ext cx="16017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b="1">
                <a:solidFill>
                  <a:schemeClr val="tx1"/>
                </a:solidFill>
              </a:rPr>
              <a:t>electrons</a:t>
            </a:r>
          </a:p>
          <a:p>
            <a:pPr algn="ctr"/>
            <a:r>
              <a:rPr lang="en-GB" sz="2400" b="1">
                <a:solidFill>
                  <a:schemeClr val="tx1"/>
                </a:solidFill>
              </a:rPr>
              <a:t>27.6 GeV</a:t>
            </a: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H="1" flipV="1">
            <a:off x="7696200" y="3200400"/>
            <a:ext cx="685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7543800" y="3352800"/>
            <a:ext cx="1325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electrons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27.6 </a:t>
            </a:r>
            <a:r>
              <a:rPr lang="en-GB" sz="2000" dirty="0" err="1">
                <a:solidFill>
                  <a:schemeClr val="bg1"/>
                </a:solidFill>
              </a:rPr>
              <a:t>GeV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18448" name="Picture 16" descr="40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4171" t="52762" r="57375" b="7095"/>
          <a:stretch>
            <a:fillRect/>
          </a:stretch>
        </p:blipFill>
        <p:spPr bwMode="auto">
          <a:xfrm>
            <a:off x="7069138" y="4175522"/>
            <a:ext cx="239166" cy="704453"/>
          </a:xfrm>
          <a:noFill/>
          <a:ln>
            <a:miter lim="800000"/>
            <a:headEnd/>
            <a:tailEnd/>
          </a:ln>
        </p:spPr>
      </p:pic>
      <p:sp>
        <p:nvSpPr>
          <p:cNvPr id="18450" name="Text Box 9"/>
          <p:cNvSpPr txBox="1">
            <a:spLocks noChangeArrowheads="1"/>
          </p:cNvSpPr>
          <p:nvPr/>
        </p:nvSpPr>
        <p:spPr bwMode="auto">
          <a:xfrm>
            <a:off x="4284663" y="6165850"/>
            <a:ext cx="52562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>
                <a:solidFill>
                  <a:schemeClr val="tx1"/>
                </a:solidFill>
              </a:rPr>
              <a:t> </a:t>
            </a:r>
            <a:r>
              <a:rPr lang="en-GB" sz="2800" i="1">
                <a:solidFill>
                  <a:schemeClr val="tx1"/>
                </a:solidFill>
              </a:rPr>
              <a:t>p</a:t>
            </a:r>
            <a:r>
              <a:rPr lang="en-GB" sz="2800" b="1" baseline="-25000">
                <a:solidFill>
                  <a:schemeClr val="tx1"/>
                </a:solidFill>
              </a:rPr>
              <a:t>T</a:t>
            </a:r>
            <a:r>
              <a:rPr lang="en-GB" sz="2800">
                <a:solidFill>
                  <a:schemeClr val="tx1"/>
                </a:solidFill>
              </a:rPr>
              <a:t> scale ~ 300 GeV (Fermi)</a:t>
            </a: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4284663" y="5661025"/>
            <a:ext cx="4859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>
                <a:solidFill>
                  <a:schemeClr val="tx1"/>
                </a:solidFill>
              </a:rPr>
              <a:t> many bunch </a:t>
            </a:r>
            <a:r>
              <a:rPr lang="el-GR" sz="2800" dirty="0">
                <a:solidFill>
                  <a:schemeClr val="tx1"/>
                </a:solidFill>
                <a:latin typeface="+mn-lt"/>
                <a:cs typeface="Times New Roman"/>
              </a:rPr>
              <a:t>Δ</a:t>
            </a:r>
            <a:r>
              <a:rPr lang="en-GB" sz="2800" i="1" dirty="0" err="1">
                <a:solidFill>
                  <a:schemeClr val="tx1"/>
                </a:solidFill>
              </a:rPr>
              <a:t>t</a:t>
            </a:r>
            <a:r>
              <a:rPr lang="en-GB" sz="2800" b="1" i="1" baseline="-25000" dirty="0" err="1">
                <a:solidFill>
                  <a:schemeClr val="tx1"/>
                </a:solidFill>
              </a:rPr>
              <a:t>ep</a:t>
            </a:r>
            <a:r>
              <a:rPr lang="en-GB" sz="2800" b="1" i="1" baseline="-25000" dirty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</a:rPr>
              <a:t>= 75 ns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</p:spTree>
    <p:extLst>
      <p:ext uri="{BB962C8B-B14F-4D97-AF65-F5344CB8AC3E}">
        <p14:creationId xmlns:p14="http://schemas.microsoft.com/office/powerpoint/2010/main" val="84484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-zeus.desy.de/public/zeu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2" y="1212336"/>
            <a:ext cx="9129568" cy="564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1077897" y="44450"/>
            <a:ext cx="5870368" cy="100965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Another Precision </a:t>
            </a:r>
            <a:r>
              <a:rPr lang="en-GB" dirty="0" err="1" smtClean="0"/>
              <a:t>Fermiscale</a:t>
            </a:r>
            <a:r>
              <a:rPr lang="en-GB" dirty="0" smtClean="0"/>
              <a:t> Experiment @ HERA </a:t>
            </a:r>
            <a:r>
              <a:rPr lang="en-GB" b="1" dirty="0" smtClean="0">
                <a:solidFill>
                  <a:srgbClr val="FF0000"/>
                </a:solidFill>
              </a:rPr>
              <a:t>!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0686263">
            <a:off x="5975193" y="5297786"/>
            <a:ext cx="2040944" cy="461665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Oxford Zeus</a:t>
            </a:r>
            <a:endParaRPr lang="en-GB" sz="2400" dirty="0"/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 flipV="1">
            <a:off x="5364088" y="3573016"/>
            <a:ext cx="1152128" cy="1800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8" name="Picture 16" descr="40"/>
          <p:cNvPicPr>
            <a:picLocks noChangeAspect="1" noChangeArrowheads="1"/>
          </p:cNvPicPr>
          <p:nvPr/>
        </p:nvPicPr>
        <p:blipFill>
          <a:blip r:embed="rId3" cstate="print"/>
          <a:srcRect l="24171" t="52762" r="57375" b="7095"/>
          <a:stretch>
            <a:fillRect/>
          </a:stretch>
        </p:blipFill>
        <p:spPr bwMode="auto">
          <a:xfrm>
            <a:off x="3131840" y="4884871"/>
            <a:ext cx="288032" cy="84838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752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446" name="Picture 2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t="6803" b="5502"/>
          <a:stretch/>
        </p:blipFill>
        <p:spPr bwMode="auto">
          <a:xfrm>
            <a:off x="395536" y="1427734"/>
            <a:ext cx="2936185" cy="2001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4611" name="Picture 2" descr="NC_1j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 t="43765" r="39012" b="36031"/>
          <a:stretch>
            <a:fillRect/>
          </a:stretch>
        </p:blipFill>
        <p:spPr bwMode="auto">
          <a:xfrm>
            <a:off x="34925" y="3356992"/>
            <a:ext cx="590550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2" name="Text Box 3"/>
          <p:cNvSpPr txBox="1">
            <a:spLocks noChangeArrowheads="1"/>
          </p:cNvSpPr>
          <p:nvPr/>
        </p:nvSpPr>
        <p:spPr bwMode="auto">
          <a:xfrm>
            <a:off x="1600200" y="3630042"/>
            <a:ext cx="15668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>
                <a:latin typeface="Comic Sans MS" pitchFamily="66" charset="0"/>
              </a:rPr>
              <a:t>electron</a:t>
            </a:r>
          </a:p>
        </p:txBody>
      </p:sp>
      <p:pic>
        <p:nvPicPr>
          <p:cNvPr id="324613" name="Picture 4" descr="NC_1j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8" t="33670" r="12180" b="47476"/>
          <a:stretch>
            <a:fillRect/>
          </a:stretch>
        </p:blipFill>
        <p:spPr bwMode="auto">
          <a:xfrm>
            <a:off x="6011863" y="3430017"/>
            <a:ext cx="30956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4615" name="Line 6"/>
          <p:cNvSpPr>
            <a:spLocks noChangeShapeType="1"/>
          </p:cNvSpPr>
          <p:nvPr/>
        </p:nvSpPr>
        <p:spPr bwMode="auto">
          <a:xfrm rot="-9280798">
            <a:off x="7762875" y="5369942"/>
            <a:ext cx="625475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4616" name="Text Box 7"/>
          <p:cNvSpPr txBox="1">
            <a:spLocks noChangeArrowheads="1"/>
          </p:cNvSpPr>
          <p:nvPr/>
        </p:nvSpPr>
        <p:spPr bwMode="auto">
          <a:xfrm>
            <a:off x="7937946" y="5589017"/>
            <a:ext cx="1098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 dirty="0">
                <a:latin typeface="Comic Sans MS" pitchFamily="66" charset="0"/>
              </a:rPr>
              <a:t>quark</a:t>
            </a:r>
          </a:p>
        </p:txBody>
      </p:sp>
      <p:sp>
        <p:nvSpPr>
          <p:cNvPr id="324617" name="Line 10"/>
          <p:cNvSpPr>
            <a:spLocks noChangeShapeType="1"/>
          </p:cNvSpPr>
          <p:nvPr/>
        </p:nvSpPr>
        <p:spPr bwMode="auto">
          <a:xfrm rot="12507312" flipV="1">
            <a:off x="6689725" y="4836542"/>
            <a:ext cx="835025" cy="33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4618" name="Text Box 11"/>
          <p:cNvSpPr txBox="1">
            <a:spLocks noChangeArrowheads="1"/>
          </p:cNvSpPr>
          <p:nvPr/>
        </p:nvSpPr>
        <p:spPr bwMode="auto">
          <a:xfrm>
            <a:off x="5957888" y="4149154"/>
            <a:ext cx="15668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>
                <a:latin typeface="Comic Sans MS" pitchFamily="66" charset="0"/>
              </a:rPr>
              <a:t>electron</a:t>
            </a:r>
          </a:p>
        </p:txBody>
      </p:sp>
      <p:sp>
        <p:nvSpPr>
          <p:cNvPr id="324621" name="Text Box 16"/>
          <p:cNvSpPr txBox="1">
            <a:spLocks noChangeArrowheads="1"/>
          </p:cNvSpPr>
          <p:nvPr/>
        </p:nvSpPr>
        <p:spPr bwMode="auto">
          <a:xfrm>
            <a:off x="1001713" y="6309742"/>
            <a:ext cx="1802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 dirty="0" smtClean="0">
                <a:latin typeface="Comic Sans MS" pitchFamily="66" charset="0"/>
              </a:rPr>
              <a:t>jet=quark</a:t>
            </a:r>
            <a:endParaRPr lang="en-GB" altLang="en-US" sz="2800" i="0" dirty="0">
              <a:latin typeface="Comic Sans MS" pitchFamily="66" charset="0"/>
            </a:endParaRPr>
          </a:p>
        </p:txBody>
      </p:sp>
      <p:sp>
        <p:nvSpPr>
          <p:cNvPr id="324622" name="Text Box 17"/>
          <p:cNvSpPr txBox="1">
            <a:spLocks noChangeArrowheads="1"/>
          </p:cNvSpPr>
          <p:nvPr/>
        </p:nvSpPr>
        <p:spPr bwMode="auto">
          <a:xfrm>
            <a:off x="8196456" y="4849996"/>
            <a:ext cx="6960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 dirty="0" smtClean="0">
                <a:latin typeface="Comic Sans MS" pitchFamily="66" charset="0"/>
              </a:rPr>
              <a:t>jet</a:t>
            </a:r>
            <a:endParaRPr lang="en-GB" altLang="en-US" sz="2800" i="0" dirty="0">
              <a:latin typeface="Comic Sans MS" pitchFamily="66" charset="0"/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179388" y="836613"/>
            <a:ext cx="8964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altLang="en-US" sz="2800" i="0" dirty="0"/>
              <a:t> &gt;1992: Rutherford scattering at the Fermi scale</a:t>
            </a:r>
          </a:p>
        </p:txBody>
      </p:sp>
      <p:sp>
        <p:nvSpPr>
          <p:cNvPr id="22" name="Rectangle 19"/>
          <p:cNvSpPr>
            <a:spLocks noGrp="1" noChangeArrowheads="1"/>
          </p:cNvSpPr>
          <p:nvPr>
            <p:ph type="title"/>
          </p:nvPr>
        </p:nvSpPr>
        <p:spPr>
          <a:xfrm>
            <a:off x="1259632" y="115888"/>
            <a:ext cx="5522167" cy="64928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Comic Sans MS" pitchFamily="66" charset="0"/>
              </a:rPr>
              <a:t>Constituents with Currents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4" name="Line 30"/>
          <p:cNvSpPr>
            <a:spLocks noChangeShapeType="1"/>
          </p:cNvSpPr>
          <p:nvPr/>
        </p:nvSpPr>
        <p:spPr bwMode="auto">
          <a:xfrm flipV="1">
            <a:off x="5571555" y="1746895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5571555" y="2394595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>
            <a:off x="4850830" y="1889770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 flipV="1">
            <a:off x="4995292" y="2396182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8" name="Group 34"/>
          <p:cNvGrpSpPr>
            <a:grpSpLocks/>
          </p:cNvGrpSpPr>
          <p:nvPr/>
        </p:nvGrpSpPr>
        <p:grpSpPr bwMode="auto">
          <a:xfrm rot="10800000">
            <a:off x="5498530" y="1962795"/>
            <a:ext cx="198437" cy="431800"/>
            <a:chOff x="2064" y="385"/>
            <a:chExt cx="193" cy="576"/>
          </a:xfrm>
        </p:grpSpPr>
        <p:grpSp>
          <p:nvGrpSpPr>
            <p:cNvPr id="29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40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0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36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32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4" name="Text Box 50"/>
          <p:cNvSpPr txBox="1">
            <a:spLocks noChangeArrowheads="1"/>
          </p:cNvSpPr>
          <p:nvPr/>
        </p:nvSpPr>
        <p:spPr bwMode="auto">
          <a:xfrm>
            <a:off x="4499992" y="1602432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45" name="Text Box 51"/>
          <p:cNvSpPr txBox="1">
            <a:spLocks noChangeArrowheads="1"/>
          </p:cNvSpPr>
          <p:nvPr/>
        </p:nvSpPr>
        <p:spPr bwMode="auto">
          <a:xfrm>
            <a:off x="4698430" y="2251720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6" name="Text Box 52"/>
          <p:cNvSpPr txBox="1">
            <a:spLocks noChangeArrowheads="1"/>
          </p:cNvSpPr>
          <p:nvPr/>
        </p:nvSpPr>
        <p:spPr bwMode="auto">
          <a:xfrm>
            <a:off x="6435155" y="1505595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7" name="Text Box 53"/>
          <p:cNvSpPr txBox="1">
            <a:spLocks noChangeArrowheads="1"/>
          </p:cNvSpPr>
          <p:nvPr/>
        </p:nvSpPr>
        <p:spPr bwMode="auto">
          <a:xfrm>
            <a:off x="6363717" y="2153295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8" name="Text Box 57"/>
          <p:cNvSpPr txBox="1">
            <a:spLocks noChangeArrowheads="1"/>
          </p:cNvSpPr>
          <p:nvPr/>
        </p:nvSpPr>
        <p:spPr bwMode="auto">
          <a:xfrm>
            <a:off x="5217542" y="1934220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9" name="Text Box 56"/>
          <p:cNvSpPr txBox="1">
            <a:spLocks noChangeArrowheads="1"/>
          </p:cNvSpPr>
          <p:nvPr/>
        </p:nvSpPr>
        <p:spPr bwMode="auto">
          <a:xfrm>
            <a:off x="5681191" y="1972816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76256" y="1549241"/>
            <a:ext cx="2068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b="1" dirty="0" smtClean="0"/>
              <a:t>+</a:t>
            </a:r>
            <a:r>
              <a:rPr lang="en-GB" sz="6000" dirty="0" smtClean="0"/>
              <a:t> … </a:t>
            </a:r>
            <a:r>
              <a:rPr lang="en-GB" sz="6000" b="1" dirty="0" smtClean="0">
                <a:solidFill>
                  <a:srgbClr val="FF0000"/>
                </a:solidFill>
              </a:rPr>
              <a:t>?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51" name="Line 5"/>
          <p:cNvSpPr>
            <a:spLocks noChangeShapeType="1"/>
          </p:cNvSpPr>
          <p:nvPr/>
        </p:nvSpPr>
        <p:spPr bwMode="auto">
          <a:xfrm>
            <a:off x="4180285" y="5091831"/>
            <a:ext cx="5127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4716016" y="4787031"/>
            <a:ext cx="12859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 smtClean="0"/>
              <a:t>proton</a:t>
            </a:r>
            <a:endParaRPr lang="en-GB" altLang="en-US" sz="2800" i="0" dirty="0"/>
          </a:p>
        </p:txBody>
      </p:sp>
      <p:sp>
        <p:nvSpPr>
          <p:cNvPr id="53" name="Line 7"/>
          <p:cNvSpPr>
            <a:spLocks noChangeShapeType="1"/>
          </p:cNvSpPr>
          <p:nvPr/>
        </p:nvSpPr>
        <p:spPr bwMode="auto">
          <a:xfrm>
            <a:off x="3419872" y="5088656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1691680" y="4801319"/>
            <a:ext cx="15808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 smtClean="0"/>
              <a:t>electron</a:t>
            </a:r>
            <a:endParaRPr lang="en-GB" altLang="en-US" sz="2800" i="0" dirty="0"/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-37107" y="4787031"/>
            <a:ext cx="187280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r"/>
            <a:r>
              <a:rPr lang="en-GB" altLang="en-US" sz="2800" b="1" i="0" dirty="0">
                <a:solidFill>
                  <a:schemeClr val="accent2"/>
                </a:solidFill>
                <a:sym typeface="Symbol" pitchFamily="18" charset="2"/>
              </a:rPr>
              <a:t></a:t>
            </a:r>
            <a:r>
              <a:rPr lang="en-GB" altLang="en-US" sz="2000" b="1" i="0" dirty="0">
                <a:solidFill>
                  <a:schemeClr val="accent2"/>
                </a:solidFill>
              </a:rPr>
              <a:t> </a:t>
            </a:r>
            <a:r>
              <a:rPr lang="en-GB" altLang="en-US" sz="2800" b="1" i="0" dirty="0">
                <a:solidFill>
                  <a:schemeClr val="accent2"/>
                </a:solidFill>
                <a:sym typeface="Symbol" pitchFamily="18" charset="2"/>
              </a:rPr>
              <a:t> </a:t>
            </a:r>
            <a:r>
              <a:rPr lang="en-GB" altLang="en-US" sz="2000" b="1" i="0" dirty="0" smtClean="0">
                <a:solidFill>
                  <a:schemeClr val="accent2"/>
                </a:solidFill>
              </a:rPr>
              <a:t>stored high </a:t>
            </a:r>
            <a:r>
              <a:rPr lang="en-GB" altLang="en-US" sz="2000" b="1" i="0" dirty="0">
                <a:solidFill>
                  <a:schemeClr val="accent2"/>
                </a:solidFill>
              </a:rPr>
              <a:t>energy beams</a:t>
            </a:r>
          </a:p>
        </p:txBody>
      </p:sp>
      <p:sp>
        <p:nvSpPr>
          <p:cNvPr id="57" name="Text Box 109"/>
          <p:cNvSpPr txBox="1">
            <a:spLocks noChangeArrowheads="1"/>
          </p:cNvSpPr>
          <p:nvPr/>
        </p:nvSpPr>
        <p:spPr bwMode="auto">
          <a:xfrm>
            <a:off x="495920" y="2420888"/>
            <a:ext cx="547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>
                <a:cs typeface="Times New Roman" pitchFamily="18" charset="0"/>
              </a:rPr>
              <a:t>F</a:t>
            </a:r>
            <a:r>
              <a:rPr lang="en-GB" altLang="en-US" sz="2800" b="1" i="0" baseline="-25000" dirty="0">
                <a:cs typeface="Times New Roman" pitchFamily="18" charset="0"/>
              </a:rPr>
              <a:t>2</a:t>
            </a:r>
          </a:p>
        </p:txBody>
      </p:sp>
      <p:sp>
        <p:nvSpPr>
          <p:cNvPr id="58" name="Line 12"/>
          <p:cNvSpPr>
            <a:spLocks noChangeShapeType="1"/>
          </p:cNvSpPr>
          <p:nvPr/>
        </p:nvSpPr>
        <p:spPr bwMode="auto">
          <a:xfrm rot="12507312" flipV="1">
            <a:off x="2458403" y="5046042"/>
            <a:ext cx="885825" cy="1327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" name="Text Box 109"/>
          <p:cNvSpPr txBox="1">
            <a:spLocks noChangeArrowheads="1"/>
          </p:cNvSpPr>
          <p:nvPr/>
        </p:nvSpPr>
        <p:spPr bwMode="auto">
          <a:xfrm>
            <a:off x="1001713" y="2401724"/>
            <a:ext cx="5341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 smtClean="0">
                <a:cs typeface="Times New Roman" pitchFamily="18" charset="0"/>
              </a:rPr>
              <a:t>F</a:t>
            </a:r>
            <a:r>
              <a:rPr lang="en-GB" altLang="en-US" sz="2800" b="1" i="0" baseline="-25000" dirty="0">
                <a:cs typeface="Times New Roman" pitchFamily="18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23202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utoUpdateAnimBg="0"/>
      <p:bldP spid="53" grpId="0" animBg="1"/>
      <p:bldP spid="5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2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" t="6448" b="7730"/>
          <a:stretch/>
        </p:blipFill>
        <p:spPr bwMode="auto">
          <a:xfrm>
            <a:off x="141979" y="1355725"/>
            <a:ext cx="3277893" cy="220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731" name="Picture 21" descr="CC_1j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2" t="19859" r="21512" b="55385"/>
          <a:stretch>
            <a:fillRect/>
          </a:stretch>
        </p:blipFill>
        <p:spPr bwMode="auto">
          <a:xfrm>
            <a:off x="5940425" y="3588717"/>
            <a:ext cx="3203575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732" name="Picture 20" descr="CC_1j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t="36882" r="44073" b="29591"/>
          <a:stretch>
            <a:fillRect/>
          </a:stretch>
        </p:blipFill>
        <p:spPr bwMode="auto">
          <a:xfrm>
            <a:off x="73025" y="3558555"/>
            <a:ext cx="5867400" cy="325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9735" name="Line 7"/>
          <p:cNvSpPr>
            <a:spLocks noChangeShapeType="1"/>
          </p:cNvSpPr>
          <p:nvPr/>
        </p:nvSpPr>
        <p:spPr bwMode="auto">
          <a:xfrm rot="-9280798">
            <a:off x="7387264" y="5306453"/>
            <a:ext cx="680945" cy="70329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9736" name="Text Box 8"/>
          <p:cNvSpPr txBox="1">
            <a:spLocks noChangeArrowheads="1"/>
          </p:cNvSpPr>
          <p:nvPr/>
        </p:nvSpPr>
        <p:spPr bwMode="auto">
          <a:xfrm>
            <a:off x="6443663" y="5646117"/>
            <a:ext cx="1098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>
                <a:latin typeface="Comic Sans MS" pitchFamily="66" charset="0"/>
              </a:rPr>
              <a:t>quark</a:t>
            </a:r>
          </a:p>
        </p:txBody>
      </p:sp>
      <p:sp>
        <p:nvSpPr>
          <p:cNvPr id="329739" name="Line 12"/>
          <p:cNvSpPr>
            <a:spLocks noChangeShapeType="1"/>
          </p:cNvSpPr>
          <p:nvPr/>
        </p:nvSpPr>
        <p:spPr bwMode="auto">
          <a:xfrm rot="12507312" flipV="1">
            <a:off x="2894013" y="5046042"/>
            <a:ext cx="885825" cy="1327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9740" name="Text Box 13"/>
          <p:cNvSpPr txBox="1">
            <a:spLocks noChangeArrowheads="1"/>
          </p:cNvSpPr>
          <p:nvPr/>
        </p:nvSpPr>
        <p:spPr bwMode="auto">
          <a:xfrm>
            <a:off x="2337856" y="6309320"/>
            <a:ext cx="1802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 dirty="0">
                <a:latin typeface="Comic Sans MS" pitchFamily="66" charset="0"/>
              </a:rPr>
              <a:t>j</a:t>
            </a:r>
            <a:r>
              <a:rPr lang="en-GB" altLang="en-US" sz="2800" i="0" dirty="0" smtClean="0">
                <a:latin typeface="Comic Sans MS" pitchFamily="66" charset="0"/>
              </a:rPr>
              <a:t>et=quark</a:t>
            </a:r>
            <a:endParaRPr lang="en-GB" altLang="en-US" sz="2800" i="0" dirty="0">
              <a:latin typeface="Comic Sans MS" pitchFamily="66" charset="0"/>
            </a:endParaRPr>
          </a:p>
        </p:txBody>
      </p:sp>
      <p:sp>
        <p:nvSpPr>
          <p:cNvPr id="329741" name="Text Box 14"/>
          <p:cNvSpPr txBox="1">
            <a:spLocks noChangeArrowheads="1"/>
          </p:cNvSpPr>
          <p:nvPr/>
        </p:nvSpPr>
        <p:spPr bwMode="auto">
          <a:xfrm>
            <a:off x="7885113" y="5862017"/>
            <a:ext cx="6905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GB" altLang="en-US" sz="2800" i="0">
                <a:latin typeface="Comic Sans MS" pitchFamily="66" charset="0"/>
              </a:rPr>
              <a:t>jet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179388" y="836613"/>
            <a:ext cx="8964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altLang="en-US" sz="2800" i="0" dirty="0"/>
              <a:t> &gt;1992: </a:t>
            </a:r>
            <a:r>
              <a:rPr lang="en-GB" altLang="en-US" sz="2800" i="0" dirty="0" smtClean="0"/>
              <a:t>inside Fermi’s </a:t>
            </a:r>
            <a:r>
              <a:rPr lang="en-GB" altLang="en-US" sz="2800" b="1" dirty="0" smtClean="0">
                <a:sym typeface="Symbol"/>
              </a:rPr>
              <a:t></a:t>
            </a:r>
            <a:r>
              <a:rPr lang="en-GB" altLang="en-US" sz="2800" i="0" dirty="0" smtClean="0"/>
              <a:t>-interaction</a:t>
            </a:r>
            <a:endParaRPr lang="en-GB" altLang="en-US" sz="2800" i="0" dirty="0"/>
          </a:p>
        </p:txBody>
      </p:sp>
      <p:sp>
        <p:nvSpPr>
          <p:cNvPr id="24" name="Rectangle 19"/>
          <p:cNvSpPr>
            <a:spLocks noGrp="1" noChangeArrowheads="1"/>
          </p:cNvSpPr>
          <p:nvPr>
            <p:ph type="title"/>
          </p:nvPr>
        </p:nvSpPr>
        <p:spPr>
          <a:xfrm>
            <a:off x="1259632" y="115888"/>
            <a:ext cx="5522167" cy="64928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Comic Sans MS" pitchFamily="66" charset="0"/>
              </a:rPr>
              <a:t>Constituents with Currents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5452814" y="2529334"/>
            <a:ext cx="6896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chemeClr val="tx1"/>
                </a:solidFill>
                <a:sym typeface="Symbol" pitchFamily="18" charset="2"/>
              </a:rPr>
              <a:t>≤ am</a:t>
            </a:r>
            <a:endParaRPr lang="el-GR" sz="2000" b="1" baseline="-25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 flipV="1">
            <a:off x="5211514" y="2322959"/>
            <a:ext cx="935038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8" name="Line 22"/>
          <p:cNvSpPr>
            <a:spLocks noChangeShapeType="1"/>
          </p:cNvSpPr>
          <p:nvPr/>
        </p:nvSpPr>
        <p:spPr bwMode="auto">
          <a:xfrm>
            <a:off x="5211514" y="2970659"/>
            <a:ext cx="863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>
            <a:off x="4490789" y="2465834"/>
            <a:ext cx="792163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 flipV="1">
            <a:off x="4635252" y="2972247"/>
            <a:ext cx="5048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Box 25"/>
          <p:cNvSpPr txBox="1">
            <a:spLocks noChangeArrowheads="1"/>
          </p:cNvSpPr>
          <p:nvPr/>
        </p:nvSpPr>
        <p:spPr bwMode="auto">
          <a:xfrm>
            <a:off x="4139952" y="2178497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auto">
          <a:xfrm>
            <a:off x="4338389" y="2827784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33" name="Text Box 27"/>
          <p:cNvSpPr txBox="1">
            <a:spLocks noChangeArrowheads="1"/>
          </p:cNvSpPr>
          <p:nvPr/>
        </p:nvSpPr>
        <p:spPr bwMode="auto">
          <a:xfrm>
            <a:off x="6256436" y="1243608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 dirty="0">
                <a:solidFill>
                  <a:schemeClr val="tx1"/>
                </a:solidFill>
              </a:rPr>
              <a:t>ν</a:t>
            </a:r>
            <a:endParaRPr lang="el-GR" sz="2400" b="1" baseline="30000" dirty="0">
              <a:solidFill>
                <a:schemeClr val="tx1"/>
              </a:solidFill>
            </a:endParaRPr>
          </a:p>
        </p:txBody>
      </p:sp>
      <p:sp>
        <p:nvSpPr>
          <p:cNvPr id="34" name="Text Box 28"/>
          <p:cNvSpPr txBox="1">
            <a:spLocks noChangeArrowheads="1"/>
          </p:cNvSpPr>
          <p:nvPr/>
        </p:nvSpPr>
        <p:spPr bwMode="auto">
          <a:xfrm>
            <a:off x="6003677" y="2729359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35" name="Line 29"/>
          <p:cNvSpPr>
            <a:spLocks noChangeShapeType="1"/>
          </p:cNvSpPr>
          <p:nvPr/>
        </p:nvSpPr>
        <p:spPr bwMode="auto">
          <a:xfrm>
            <a:off x="5148014" y="2565847"/>
            <a:ext cx="0" cy="4318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6" name="Line 55"/>
          <p:cNvSpPr>
            <a:spLocks noChangeShapeType="1"/>
          </p:cNvSpPr>
          <p:nvPr/>
        </p:nvSpPr>
        <p:spPr bwMode="auto">
          <a:xfrm>
            <a:off x="5436939" y="2494409"/>
            <a:ext cx="0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Box 56"/>
          <p:cNvSpPr txBox="1">
            <a:spLocks noChangeArrowheads="1"/>
          </p:cNvSpPr>
          <p:nvPr/>
        </p:nvSpPr>
        <p:spPr bwMode="auto">
          <a:xfrm>
            <a:off x="4573339" y="2529334"/>
            <a:ext cx="547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>
                <a:solidFill>
                  <a:schemeClr val="tx1"/>
                </a:solidFill>
                <a:sym typeface="Symbol" pitchFamily="18" charset="2"/>
              </a:rPr>
              <a:t>W</a:t>
            </a:r>
            <a:r>
              <a:rPr lang="en-US" sz="2000" b="1" baseline="30000" dirty="0">
                <a:solidFill>
                  <a:schemeClr val="tx1"/>
                </a:solidFill>
                <a:sym typeface="Symbol" pitchFamily="18" charset="2"/>
              </a:rPr>
              <a:t>±</a:t>
            </a:r>
          </a:p>
        </p:txBody>
      </p:sp>
      <p:sp>
        <p:nvSpPr>
          <p:cNvPr id="38" name="Line 58"/>
          <p:cNvSpPr>
            <a:spLocks noChangeShapeType="1"/>
          </p:cNvSpPr>
          <p:nvPr/>
        </p:nvSpPr>
        <p:spPr bwMode="auto">
          <a:xfrm flipV="1">
            <a:off x="5445249" y="1509043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9" name="Line 59"/>
          <p:cNvSpPr>
            <a:spLocks noChangeShapeType="1"/>
          </p:cNvSpPr>
          <p:nvPr/>
        </p:nvSpPr>
        <p:spPr bwMode="auto">
          <a:xfrm>
            <a:off x="5445249" y="1796380"/>
            <a:ext cx="863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0" name="Line 60"/>
          <p:cNvSpPr>
            <a:spLocks noChangeShapeType="1"/>
          </p:cNvSpPr>
          <p:nvPr/>
        </p:nvSpPr>
        <p:spPr bwMode="auto">
          <a:xfrm>
            <a:off x="4724524" y="1651918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1" name="Line 61"/>
          <p:cNvSpPr>
            <a:spLocks noChangeShapeType="1"/>
          </p:cNvSpPr>
          <p:nvPr/>
        </p:nvSpPr>
        <p:spPr bwMode="auto">
          <a:xfrm flipV="1">
            <a:off x="4868986" y="1797968"/>
            <a:ext cx="5048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Box 62"/>
          <p:cNvSpPr txBox="1">
            <a:spLocks noChangeArrowheads="1"/>
          </p:cNvSpPr>
          <p:nvPr/>
        </p:nvSpPr>
        <p:spPr bwMode="auto">
          <a:xfrm>
            <a:off x="4519736" y="1604293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3" name="Text Box 63"/>
          <p:cNvSpPr txBox="1">
            <a:spLocks noChangeArrowheads="1"/>
          </p:cNvSpPr>
          <p:nvPr/>
        </p:nvSpPr>
        <p:spPr bwMode="auto">
          <a:xfrm>
            <a:off x="6237411" y="1532855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4" name="Text Box 64"/>
          <p:cNvSpPr txBox="1">
            <a:spLocks noChangeArrowheads="1"/>
          </p:cNvSpPr>
          <p:nvPr/>
        </p:nvSpPr>
        <p:spPr bwMode="auto">
          <a:xfrm>
            <a:off x="4456236" y="1340768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5" name="Text Box 66"/>
          <p:cNvSpPr txBox="1">
            <a:spLocks noChangeArrowheads="1"/>
          </p:cNvSpPr>
          <p:nvPr/>
        </p:nvSpPr>
        <p:spPr bwMode="auto">
          <a:xfrm>
            <a:off x="5167436" y="1359818"/>
            <a:ext cx="490538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76256" y="2132856"/>
            <a:ext cx="2068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b="1" dirty="0" smtClean="0"/>
              <a:t>+</a:t>
            </a:r>
            <a:r>
              <a:rPr lang="en-GB" sz="6000" dirty="0" smtClean="0"/>
              <a:t> … </a:t>
            </a:r>
            <a:r>
              <a:rPr lang="en-GB" sz="6000" b="1" dirty="0" smtClean="0">
                <a:solidFill>
                  <a:srgbClr val="FF0000"/>
                </a:solidFill>
              </a:rPr>
              <a:t>?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47" name="Text Box 27"/>
          <p:cNvSpPr txBox="1">
            <a:spLocks noChangeArrowheads="1"/>
          </p:cNvSpPr>
          <p:nvPr/>
        </p:nvSpPr>
        <p:spPr bwMode="auto">
          <a:xfrm>
            <a:off x="6084168" y="2017713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 dirty="0">
                <a:solidFill>
                  <a:schemeClr val="tx1"/>
                </a:solidFill>
              </a:rPr>
              <a:t>ν</a:t>
            </a:r>
            <a:endParaRPr lang="el-GR" sz="2400" b="1" baseline="30000" dirty="0">
              <a:solidFill>
                <a:schemeClr val="tx1"/>
              </a:solidFill>
            </a:endParaRPr>
          </a:p>
        </p:txBody>
      </p:sp>
      <p:sp>
        <p:nvSpPr>
          <p:cNvPr id="49" name="Line 10"/>
          <p:cNvSpPr>
            <a:spLocks noChangeShapeType="1"/>
          </p:cNvSpPr>
          <p:nvPr/>
        </p:nvSpPr>
        <p:spPr bwMode="auto">
          <a:xfrm rot="12507312">
            <a:off x="3199040" y="4644320"/>
            <a:ext cx="1239106" cy="26458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" name="Line 10"/>
          <p:cNvSpPr>
            <a:spLocks noChangeShapeType="1"/>
          </p:cNvSpPr>
          <p:nvPr/>
        </p:nvSpPr>
        <p:spPr bwMode="auto">
          <a:xfrm rot="12507312">
            <a:off x="7105025" y="4482388"/>
            <a:ext cx="627122" cy="53172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" name="Text Box 109"/>
          <p:cNvSpPr txBox="1">
            <a:spLocks noChangeArrowheads="1"/>
          </p:cNvSpPr>
          <p:nvPr/>
        </p:nvSpPr>
        <p:spPr bwMode="auto">
          <a:xfrm>
            <a:off x="571496" y="2545740"/>
            <a:ext cx="7601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 smtClean="0">
                <a:cs typeface="Times New Roman" pitchFamily="18" charset="0"/>
              </a:rPr>
              <a:t>xF</a:t>
            </a:r>
            <a:r>
              <a:rPr lang="en-GB" altLang="en-US" sz="2800" b="1" i="0" baseline="-25000" dirty="0" smtClean="0">
                <a:cs typeface="Times New Roman" pitchFamily="18" charset="0"/>
              </a:rPr>
              <a:t>3</a:t>
            </a:r>
            <a:endParaRPr lang="en-GB" altLang="en-US" sz="2800" b="1" i="0" baseline="-25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50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052"/>
          <p:cNvSpPr/>
          <p:nvPr/>
        </p:nvSpPr>
        <p:spPr bwMode="auto">
          <a:xfrm>
            <a:off x="153268" y="764704"/>
            <a:ext cx="1394656" cy="252637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88" name="Group 82"/>
          <p:cNvGrpSpPr>
            <a:grpSpLocks/>
          </p:cNvGrpSpPr>
          <p:nvPr/>
        </p:nvGrpSpPr>
        <p:grpSpPr bwMode="auto">
          <a:xfrm rot="10800000">
            <a:off x="842346" y="2492896"/>
            <a:ext cx="129253" cy="459611"/>
            <a:chOff x="2065" y="2065"/>
            <a:chExt cx="192" cy="672"/>
          </a:xfrm>
          <a:effectLst/>
        </p:grpSpPr>
        <p:sp>
          <p:nvSpPr>
            <p:cNvPr id="89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1"/>
          <a:stretch/>
        </p:blipFill>
        <p:spPr bwMode="auto">
          <a:xfrm>
            <a:off x="1437601" y="764704"/>
            <a:ext cx="6097576" cy="6057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dis_ladder"/>
          <p:cNvPicPr>
            <a:picLocks noChangeAspect="1" noChangeArrowheads="1"/>
          </p:cNvPicPr>
          <p:nvPr/>
        </p:nvPicPr>
        <p:blipFill rotWithShape="1">
          <a:blip r:embed="rId3"/>
          <a:srcRect t="10951" b="51905"/>
          <a:stretch/>
        </p:blipFill>
        <p:spPr bwMode="auto">
          <a:xfrm>
            <a:off x="224706" y="1296567"/>
            <a:ext cx="1250950" cy="1213718"/>
          </a:xfrm>
          <a:prstGeom prst="rect">
            <a:avLst/>
          </a:prstGeom>
          <a:noFill/>
          <a:effectLst/>
        </p:spPr>
      </p:pic>
      <p:pic>
        <p:nvPicPr>
          <p:cNvPr id="13" name="Picture 27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153268" y="2880172"/>
            <a:ext cx="1296988" cy="296862"/>
          </a:xfrm>
          <a:prstGeom prst="rect">
            <a:avLst/>
          </a:prstGeom>
          <a:noFill/>
          <a:effectLst/>
        </p:spPr>
      </p:pic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251520" y="1943670"/>
            <a:ext cx="6639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200" b="1" dirty="0" err="1" smtClean="0">
                <a:latin typeface="Times" pitchFamily="18" charset="0"/>
              </a:rPr>
              <a:t>x</a:t>
            </a:r>
            <a:r>
              <a:rPr lang="en-GB" altLang="en-US" sz="3200" b="1" i="0" baseline="-25000" dirty="0" err="1" smtClean="0">
                <a:latin typeface="Times" pitchFamily="18" charset="0"/>
              </a:rPr>
              <a:t>Bj</a:t>
            </a:r>
            <a:endParaRPr lang="en-GB" altLang="en-US" sz="3200" b="1" i="0" baseline="-25000" dirty="0">
              <a:latin typeface="Times" pitchFamily="18" charset="0"/>
            </a:endParaRPr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224706" y="1571948"/>
            <a:ext cx="6429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/>
              <a:t>Q</a:t>
            </a:r>
            <a:r>
              <a:rPr lang="en-GB" altLang="en-US" sz="2800" b="1" i="0" baseline="30000" dirty="0"/>
              <a:t>2</a:t>
            </a:r>
          </a:p>
        </p:txBody>
      </p:sp>
      <p:pic>
        <p:nvPicPr>
          <p:cNvPr id="16" name="Picture 76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656506" y="2808734"/>
            <a:ext cx="503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1763688" y="2276872"/>
            <a:ext cx="1296144" cy="18896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49287" y="1114748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80802" y="911374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47" name="Text Box 95"/>
          <p:cNvSpPr txBox="1">
            <a:spLocks noChangeArrowheads="1"/>
          </p:cNvSpPr>
          <p:nvPr/>
        </p:nvSpPr>
        <p:spPr bwMode="auto">
          <a:xfrm>
            <a:off x="8028904" y="5508615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sp>
        <p:nvSpPr>
          <p:cNvPr id="148" name="Text Box 95"/>
          <p:cNvSpPr txBox="1">
            <a:spLocks noChangeArrowheads="1"/>
          </p:cNvSpPr>
          <p:nvPr/>
        </p:nvSpPr>
        <p:spPr bwMode="auto">
          <a:xfrm>
            <a:off x="1332160" y="2132856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title"/>
          </p:nvPr>
        </p:nvSpPr>
        <p:spPr>
          <a:xfrm>
            <a:off x="1259632" y="44624"/>
            <a:ext cx="5522167" cy="64928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Comic Sans MS" pitchFamily="66" charset="0"/>
              </a:rPr>
              <a:t>Constituents with Currents</a:t>
            </a:r>
          </a:p>
        </p:txBody>
      </p:sp>
      <p:sp>
        <p:nvSpPr>
          <p:cNvPr id="2051" name="TextBox 2050"/>
          <p:cNvSpPr txBox="1"/>
          <p:nvPr/>
        </p:nvSpPr>
        <p:spPr>
          <a:xfrm>
            <a:off x="251520" y="3284984"/>
            <a:ext cx="10871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</a:t>
            </a:r>
            <a:r>
              <a:rPr lang="en-GB" sz="2400" dirty="0" smtClean="0"/>
              <a:t>olour</a:t>
            </a:r>
          </a:p>
          <a:p>
            <a:r>
              <a:rPr lang="en-GB" sz="2400" dirty="0" smtClean="0"/>
              <a:t>driven</a:t>
            </a:r>
            <a:endParaRPr lang="en-GB" sz="2400" dirty="0"/>
          </a:p>
        </p:txBody>
      </p:sp>
      <p:sp>
        <p:nvSpPr>
          <p:cNvPr id="2052" name="TextBox 2051"/>
          <p:cNvSpPr txBox="1"/>
          <p:nvPr/>
        </p:nvSpPr>
        <p:spPr>
          <a:xfrm>
            <a:off x="1338677" y="6453336"/>
            <a:ext cx="4982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p</a:t>
            </a:r>
            <a:r>
              <a:rPr lang="en-GB" sz="2000" dirty="0" smtClean="0">
                <a:solidFill>
                  <a:schemeClr val="accent1"/>
                </a:solidFill>
              </a:rPr>
              <a:t>robe         70 </a:t>
            </a:r>
            <a:r>
              <a:rPr lang="en-GB" sz="2000" dirty="0" err="1" smtClean="0">
                <a:solidFill>
                  <a:schemeClr val="accent1"/>
                </a:solidFill>
              </a:rPr>
              <a:t>fm</a:t>
            </a:r>
            <a:r>
              <a:rPr lang="en-GB" sz="2000" dirty="0" smtClean="0">
                <a:solidFill>
                  <a:schemeClr val="accent1"/>
                </a:solidFill>
              </a:rPr>
              <a:t>   20 am    7 am    2 am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58" name="Rectangle 157"/>
          <p:cNvSpPr/>
          <p:nvPr/>
        </p:nvSpPr>
        <p:spPr bwMode="auto">
          <a:xfrm>
            <a:off x="6660232" y="2328069"/>
            <a:ext cx="2483768" cy="36724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22" name="Line 30"/>
          <p:cNvSpPr>
            <a:spLocks noChangeShapeType="1"/>
          </p:cNvSpPr>
          <p:nvPr/>
        </p:nvSpPr>
        <p:spPr bwMode="auto">
          <a:xfrm flipV="1">
            <a:off x="7678043" y="2446164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>
            <a:off x="7678043" y="3093864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>
            <a:off x="6957318" y="2589039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5" name="Line 33"/>
          <p:cNvSpPr>
            <a:spLocks noChangeShapeType="1"/>
          </p:cNvSpPr>
          <p:nvPr/>
        </p:nvSpPr>
        <p:spPr bwMode="auto">
          <a:xfrm flipV="1">
            <a:off x="7101780" y="3095451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6" name="Group 34"/>
          <p:cNvGrpSpPr>
            <a:grpSpLocks/>
          </p:cNvGrpSpPr>
          <p:nvPr/>
        </p:nvGrpSpPr>
        <p:grpSpPr bwMode="auto">
          <a:xfrm rot="10800000">
            <a:off x="7605018" y="2662064"/>
            <a:ext cx="198437" cy="431800"/>
            <a:chOff x="2064" y="385"/>
            <a:chExt cx="193" cy="576"/>
          </a:xfrm>
        </p:grpSpPr>
        <p:grpSp>
          <p:nvGrpSpPr>
            <p:cNvPr id="27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38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8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34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9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30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2" name="Text Box 50"/>
          <p:cNvSpPr txBox="1">
            <a:spLocks noChangeArrowheads="1"/>
          </p:cNvSpPr>
          <p:nvPr/>
        </p:nvSpPr>
        <p:spPr bwMode="auto">
          <a:xfrm>
            <a:off x="6606480" y="2301701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43" name="Text Box 51"/>
          <p:cNvSpPr txBox="1">
            <a:spLocks noChangeArrowheads="1"/>
          </p:cNvSpPr>
          <p:nvPr/>
        </p:nvSpPr>
        <p:spPr bwMode="auto">
          <a:xfrm>
            <a:off x="6804918" y="2950989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4" name="Text Box 52"/>
          <p:cNvSpPr txBox="1">
            <a:spLocks noChangeArrowheads="1"/>
          </p:cNvSpPr>
          <p:nvPr/>
        </p:nvSpPr>
        <p:spPr bwMode="auto">
          <a:xfrm>
            <a:off x="8541643" y="2204864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8470205" y="2852564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6" name="Text Box 57"/>
          <p:cNvSpPr txBox="1">
            <a:spLocks noChangeArrowheads="1"/>
          </p:cNvSpPr>
          <p:nvPr/>
        </p:nvSpPr>
        <p:spPr bwMode="auto">
          <a:xfrm>
            <a:off x="7324030" y="2633489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7" name="Text Box 56"/>
          <p:cNvSpPr txBox="1">
            <a:spLocks noChangeArrowheads="1"/>
          </p:cNvSpPr>
          <p:nvPr/>
        </p:nvSpPr>
        <p:spPr bwMode="auto">
          <a:xfrm>
            <a:off x="7787679" y="2672085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49" name="Line 30"/>
          <p:cNvSpPr>
            <a:spLocks noChangeShapeType="1"/>
          </p:cNvSpPr>
          <p:nvPr/>
        </p:nvSpPr>
        <p:spPr bwMode="auto">
          <a:xfrm flipV="1">
            <a:off x="7830443" y="3526284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7830443" y="4173984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>
            <a:off x="7109718" y="3669159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 flipV="1">
            <a:off x="7254180" y="4175571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53" name="Group 34"/>
          <p:cNvGrpSpPr>
            <a:grpSpLocks/>
          </p:cNvGrpSpPr>
          <p:nvPr/>
        </p:nvGrpSpPr>
        <p:grpSpPr bwMode="auto">
          <a:xfrm rot="10800000">
            <a:off x="7757418" y="3742184"/>
            <a:ext cx="198437" cy="431800"/>
            <a:chOff x="2064" y="385"/>
            <a:chExt cx="193" cy="576"/>
          </a:xfrm>
        </p:grpSpPr>
        <p:grpSp>
          <p:nvGrpSpPr>
            <p:cNvPr id="54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65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5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61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6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7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73" name="Text Box 57"/>
          <p:cNvSpPr txBox="1">
            <a:spLocks noChangeArrowheads="1"/>
          </p:cNvSpPr>
          <p:nvPr/>
        </p:nvSpPr>
        <p:spPr bwMode="auto">
          <a:xfrm>
            <a:off x="7476430" y="3713609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74" name="Text Box 56"/>
          <p:cNvSpPr txBox="1">
            <a:spLocks noChangeArrowheads="1"/>
          </p:cNvSpPr>
          <p:nvPr/>
        </p:nvSpPr>
        <p:spPr bwMode="auto">
          <a:xfrm>
            <a:off x="7940079" y="3752205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75" name="Text Box 95"/>
          <p:cNvSpPr txBox="1">
            <a:spLocks noChangeArrowheads="1"/>
          </p:cNvSpPr>
          <p:nvPr/>
        </p:nvSpPr>
        <p:spPr bwMode="auto">
          <a:xfrm>
            <a:off x="7555012" y="3060343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grpSp>
        <p:nvGrpSpPr>
          <p:cNvPr id="76" name="Group 82"/>
          <p:cNvGrpSpPr>
            <a:grpSpLocks/>
          </p:cNvGrpSpPr>
          <p:nvPr/>
        </p:nvGrpSpPr>
        <p:grpSpPr bwMode="auto">
          <a:xfrm rot="7053682">
            <a:off x="8285130" y="4075664"/>
            <a:ext cx="121642" cy="490498"/>
            <a:chOff x="2065" y="2065"/>
            <a:chExt cx="192" cy="672"/>
          </a:xfrm>
          <a:effectLst/>
        </p:grpSpPr>
        <p:sp>
          <p:nvSpPr>
            <p:cNvPr id="77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0" name="Text Box 95"/>
          <p:cNvSpPr txBox="1">
            <a:spLocks noChangeArrowheads="1"/>
          </p:cNvSpPr>
          <p:nvPr/>
        </p:nvSpPr>
        <p:spPr bwMode="auto">
          <a:xfrm>
            <a:off x="7812880" y="4284479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sp>
        <p:nvSpPr>
          <p:cNvPr id="101" name="Line 30"/>
          <p:cNvSpPr>
            <a:spLocks noChangeShapeType="1"/>
          </p:cNvSpPr>
          <p:nvPr/>
        </p:nvSpPr>
        <p:spPr bwMode="auto">
          <a:xfrm flipV="1">
            <a:off x="8101459" y="4750420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2" name="Line 31"/>
          <p:cNvSpPr>
            <a:spLocks noChangeShapeType="1"/>
          </p:cNvSpPr>
          <p:nvPr/>
        </p:nvSpPr>
        <p:spPr bwMode="auto">
          <a:xfrm>
            <a:off x="8101459" y="5398120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3" name="Line 32"/>
          <p:cNvSpPr>
            <a:spLocks noChangeShapeType="1"/>
          </p:cNvSpPr>
          <p:nvPr/>
        </p:nvSpPr>
        <p:spPr bwMode="auto">
          <a:xfrm>
            <a:off x="7380734" y="4893295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4" name="Line 33"/>
          <p:cNvSpPr>
            <a:spLocks noChangeShapeType="1"/>
          </p:cNvSpPr>
          <p:nvPr/>
        </p:nvSpPr>
        <p:spPr bwMode="auto">
          <a:xfrm flipV="1">
            <a:off x="7525196" y="5399707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05" name="Group 34"/>
          <p:cNvGrpSpPr>
            <a:grpSpLocks/>
          </p:cNvGrpSpPr>
          <p:nvPr/>
        </p:nvGrpSpPr>
        <p:grpSpPr bwMode="auto">
          <a:xfrm rot="10800000">
            <a:off x="8028434" y="4966320"/>
            <a:ext cx="198437" cy="431800"/>
            <a:chOff x="2064" y="385"/>
            <a:chExt cx="193" cy="576"/>
          </a:xfrm>
        </p:grpSpPr>
        <p:grpSp>
          <p:nvGrpSpPr>
            <p:cNvPr id="106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17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8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9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0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7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13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6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8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09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0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1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21" name="Text Box 57"/>
          <p:cNvSpPr txBox="1">
            <a:spLocks noChangeArrowheads="1"/>
          </p:cNvSpPr>
          <p:nvPr/>
        </p:nvSpPr>
        <p:spPr bwMode="auto">
          <a:xfrm>
            <a:off x="7747446" y="4937745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2" name="Text Box 56"/>
          <p:cNvSpPr txBox="1">
            <a:spLocks noChangeArrowheads="1"/>
          </p:cNvSpPr>
          <p:nvPr/>
        </p:nvSpPr>
        <p:spPr bwMode="auto">
          <a:xfrm>
            <a:off x="8211095" y="4976341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grpSp>
        <p:nvGrpSpPr>
          <p:cNvPr id="123" name="Group 82"/>
          <p:cNvGrpSpPr>
            <a:grpSpLocks/>
          </p:cNvGrpSpPr>
          <p:nvPr/>
        </p:nvGrpSpPr>
        <p:grpSpPr bwMode="auto">
          <a:xfrm rot="7053682">
            <a:off x="8730116" y="5274552"/>
            <a:ext cx="121642" cy="490498"/>
            <a:chOff x="2065" y="2065"/>
            <a:chExt cx="192" cy="672"/>
          </a:xfrm>
          <a:effectLst/>
        </p:grpSpPr>
        <p:sp>
          <p:nvSpPr>
            <p:cNvPr id="124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6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7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5" name="Group 82"/>
          <p:cNvGrpSpPr>
            <a:grpSpLocks/>
          </p:cNvGrpSpPr>
          <p:nvPr/>
        </p:nvGrpSpPr>
        <p:grpSpPr bwMode="auto">
          <a:xfrm rot="8308647">
            <a:off x="8509771" y="5319067"/>
            <a:ext cx="134668" cy="620563"/>
            <a:chOff x="2065" y="2065"/>
            <a:chExt cx="192" cy="672"/>
          </a:xfrm>
          <a:effectLst/>
        </p:grpSpPr>
        <p:sp>
          <p:nvSpPr>
            <p:cNvPr id="136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2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5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6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5" name="TextBox 154"/>
          <p:cNvSpPr txBox="1"/>
          <p:nvPr/>
        </p:nvSpPr>
        <p:spPr>
          <a:xfrm>
            <a:off x="7668344" y="5982379"/>
            <a:ext cx="12330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valence</a:t>
            </a:r>
          </a:p>
          <a:p>
            <a:r>
              <a:rPr lang="en-GB" sz="2400" dirty="0" smtClean="0"/>
              <a:t>driven</a:t>
            </a:r>
            <a:endParaRPr lang="en-GB" sz="2400" dirty="0"/>
          </a:p>
        </p:txBody>
      </p:sp>
      <p:cxnSp>
        <p:nvCxnSpPr>
          <p:cNvPr id="150" name="Straight Arrow Connector 149"/>
          <p:cNvCxnSpPr/>
          <p:nvPr/>
        </p:nvCxnSpPr>
        <p:spPr bwMode="auto">
          <a:xfrm flipH="1">
            <a:off x="4486389" y="3804519"/>
            <a:ext cx="2642355" cy="124867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110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"/>
          <a:stretch/>
        </p:blipFill>
        <p:spPr bwMode="auto">
          <a:xfrm>
            <a:off x="1590210" y="787920"/>
            <a:ext cx="5898196" cy="602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052"/>
          <p:cNvSpPr/>
          <p:nvPr/>
        </p:nvSpPr>
        <p:spPr bwMode="auto">
          <a:xfrm>
            <a:off x="153268" y="764704"/>
            <a:ext cx="1394656" cy="252637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88" name="Group 82"/>
          <p:cNvGrpSpPr>
            <a:grpSpLocks/>
          </p:cNvGrpSpPr>
          <p:nvPr/>
        </p:nvGrpSpPr>
        <p:grpSpPr bwMode="auto">
          <a:xfrm rot="10800000">
            <a:off x="842346" y="2492896"/>
            <a:ext cx="129253" cy="459611"/>
            <a:chOff x="2065" y="2065"/>
            <a:chExt cx="192" cy="672"/>
          </a:xfrm>
          <a:effectLst/>
        </p:grpSpPr>
        <p:sp>
          <p:nvSpPr>
            <p:cNvPr id="89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12" name="Picture 26" descr="dis_ladder"/>
          <p:cNvPicPr>
            <a:picLocks noChangeAspect="1" noChangeArrowheads="1"/>
          </p:cNvPicPr>
          <p:nvPr/>
        </p:nvPicPr>
        <p:blipFill rotWithShape="1">
          <a:blip r:embed="rId3"/>
          <a:srcRect t="10951" b="51905"/>
          <a:stretch/>
        </p:blipFill>
        <p:spPr bwMode="auto">
          <a:xfrm>
            <a:off x="224706" y="1296567"/>
            <a:ext cx="1250950" cy="1213718"/>
          </a:xfrm>
          <a:prstGeom prst="rect">
            <a:avLst/>
          </a:prstGeom>
          <a:noFill/>
          <a:effectLst/>
        </p:spPr>
      </p:pic>
      <p:pic>
        <p:nvPicPr>
          <p:cNvPr id="13" name="Picture 27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153268" y="2880172"/>
            <a:ext cx="1296988" cy="296862"/>
          </a:xfrm>
          <a:prstGeom prst="rect">
            <a:avLst/>
          </a:prstGeom>
          <a:noFill/>
          <a:effectLst/>
        </p:spPr>
      </p:pic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251520" y="1943670"/>
            <a:ext cx="6639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200" b="1" dirty="0" err="1" smtClean="0">
                <a:latin typeface="Times" pitchFamily="18" charset="0"/>
              </a:rPr>
              <a:t>x</a:t>
            </a:r>
            <a:r>
              <a:rPr lang="en-GB" altLang="en-US" sz="3200" b="1" i="0" baseline="-25000" dirty="0" err="1" smtClean="0">
                <a:latin typeface="Times" pitchFamily="18" charset="0"/>
              </a:rPr>
              <a:t>Bj</a:t>
            </a:r>
            <a:endParaRPr lang="en-GB" altLang="en-US" sz="3200" b="1" i="0" baseline="-25000" dirty="0">
              <a:latin typeface="Times" pitchFamily="18" charset="0"/>
            </a:endParaRPr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224706" y="1571948"/>
            <a:ext cx="6429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/>
              <a:t>Q</a:t>
            </a:r>
            <a:r>
              <a:rPr lang="en-GB" altLang="en-US" sz="2800" b="1" i="0" baseline="30000" dirty="0"/>
              <a:t>2</a:t>
            </a:r>
          </a:p>
        </p:txBody>
      </p:sp>
      <p:pic>
        <p:nvPicPr>
          <p:cNvPr id="16" name="Picture 76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656506" y="2808734"/>
            <a:ext cx="503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 bwMode="auto">
          <a:xfrm>
            <a:off x="1763688" y="2465834"/>
            <a:ext cx="1728192" cy="48324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49287" y="1114748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980802" y="911374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47" name="Text Box 95"/>
          <p:cNvSpPr txBox="1">
            <a:spLocks noChangeArrowheads="1"/>
          </p:cNvSpPr>
          <p:nvPr/>
        </p:nvSpPr>
        <p:spPr bwMode="auto">
          <a:xfrm>
            <a:off x="8028904" y="4788535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sp>
        <p:nvSpPr>
          <p:cNvPr id="148" name="Text Box 95"/>
          <p:cNvSpPr txBox="1">
            <a:spLocks noChangeArrowheads="1"/>
          </p:cNvSpPr>
          <p:nvPr/>
        </p:nvSpPr>
        <p:spPr bwMode="auto">
          <a:xfrm>
            <a:off x="1332160" y="2132856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title"/>
          </p:nvPr>
        </p:nvSpPr>
        <p:spPr>
          <a:xfrm>
            <a:off x="1259632" y="44624"/>
            <a:ext cx="5522167" cy="64928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Comic Sans MS" pitchFamily="66" charset="0"/>
              </a:rPr>
              <a:t>Constituents with Currents</a:t>
            </a:r>
          </a:p>
        </p:txBody>
      </p:sp>
      <p:sp>
        <p:nvSpPr>
          <p:cNvPr id="2051" name="TextBox 2050"/>
          <p:cNvSpPr txBox="1"/>
          <p:nvPr/>
        </p:nvSpPr>
        <p:spPr>
          <a:xfrm>
            <a:off x="251520" y="3284984"/>
            <a:ext cx="10871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</a:t>
            </a:r>
            <a:r>
              <a:rPr lang="en-GB" sz="2400" dirty="0" smtClean="0"/>
              <a:t>olour</a:t>
            </a:r>
          </a:p>
          <a:p>
            <a:r>
              <a:rPr lang="en-GB" sz="2400" dirty="0" smtClean="0"/>
              <a:t>driven</a:t>
            </a:r>
            <a:endParaRPr lang="en-GB" sz="2400" dirty="0"/>
          </a:p>
        </p:txBody>
      </p:sp>
      <p:sp>
        <p:nvSpPr>
          <p:cNvPr id="158" name="Rectangle 157"/>
          <p:cNvSpPr/>
          <p:nvPr/>
        </p:nvSpPr>
        <p:spPr bwMode="auto">
          <a:xfrm>
            <a:off x="6660232" y="1607989"/>
            <a:ext cx="2483768" cy="367240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22" name="Line 30"/>
          <p:cNvSpPr>
            <a:spLocks noChangeShapeType="1"/>
          </p:cNvSpPr>
          <p:nvPr/>
        </p:nvSpPr>
        <p:spPr bwMode="auto">
          <a:xfrm flipV="1">
            <a:off x="7678043" y="1726084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>
            <a:off x="7678043" y="2373784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>
            <a:off x="6957318" y="1868959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5" name="Line 33"/>
          <p:cNvSpPr>
            <a:spLocks noChangeShapeType="1"/>
          </p:cNvSpPr>
          <p:nvPr/>
        </p:nvSpPr>
        <p:spPr bwMode="auto">
          <a:xfrm flipV="1">
            <a:off x="7101780" y="2375371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6" name="Group 34"/>
          <p:cNvGrpSpPr>
            <a:grpSpLocks/>
          </p:cNvGrpSpPr>
          <p:nvPr/>
        </p:nvGrpSpPr>
        <p:grpSpPr bwMode="auto">
          <a:xfrm rot="10800000">
            <a:off x="7605018" y="1941984"/>
            <a:ext cx="198437" cy="431800"/>
            <a:chOff x="2064" y="385"/>
            <a:chExt cx="193" cy="576"/>
          </a:xfrm>
        </p:grpSpPr>
        <p:grpSp>
          <p:nvGrpSpPr>
            <p:cNvPr id="27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38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8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34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9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30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2" name="Text Box 50"/>
          <p:cNvSpPr txBox="1">
            <a:spLocks noChangeArrowheads="1"/>
          </p:cNvSpPr>
          <p:nvPr/>
        </p:nvSpPr>
        <p:spPr bwMode="auto">
          <a:xfrm>
            <a:off x="6606480" y="1581621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43" name="Text Box 51"/>
          <p:cNvSpPr txBox="1">
            <a:spLocks noChangeArrowheads="1"/>
          </p:cNvSpPr>
          <p:nvPr/>
        </p:nvSpPr>
        <p:spPr bwMode="auto">
          <a:xfrm>
            <a:off x="6804918" y="2230909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r>
              <a:rPr lang="en-GB" sz="2400" baseline="-25000" dirty="0" smtClean="0">
                <a:solidFill>
                  <a:schemeClr val="tx1"/>
                </a:solidFill>
              </a:rPr>
              <a:t>v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44" name="Text Box 52"/>
          <p:cNvSpPr txBox="1">
            <a:spLocks noChangeArrowheads="1"/>
          </p:cNvSpPr>
          <p:nvPr/>
        </p:nvSpPr>
        <p:spPr bwMode="auto">
          <a:xfrm>
            <a:off x="8541643" y="1484784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8470205" y="2132484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6" name="Text Box 57"/>
          <p:cNvSpPr txBox="1">
            <a:spLocks noChangeArrowheads="1"/>
          </p:cNvSpPr>
          <p:nvPr/>
        </p:nvSpPr>
        <p:spPr bwMode="auto">
          <a:xfrm>
            <a:off x="7324030" y="1913409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7" name="Text Box 56"/>
          <p:cNvSpPr txBox="1">
            <a:spLocks noChangeArrowheads="1"/>
          </p:cNvSpPr>
          <p:nvPr/>
        </p:nvSpPr>
        <p:spPr bwMode="auto">
          <a:xfrm>
            <a:off x="7787679" y="1952005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49" name="Line 30"/>
          <p:cNvSpPr>
            <a:spLocks noChangeShapeType="1"/>
          </p:cNvSpPr>
          <p:nvPr/>
        </p:nvSpPr>
        <p:spPr bwMode="auto">
          <a:xfrm flipV="1">
            <a:off x="7830443" y="2806204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7830443" y="3453904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>
            <a:off x="7109718" y="2949079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 flipV="1">
            <a:off x="7254180" y="3455491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53" name="Group 34"/>
          <p:cNvGrpSpPr>
            <a:grpSpLocks/>
          </p:cNvGrpSpPr>
          <p:nvPr/>
        </p:nvGrpSpPr>
        <p:grpSpPr bwMode="auto">
          <a:xfrm rot="10800000">
            <a:off x="7757418" y="3022104"/>
            <a:ext cx="198437" cy="431800"/>
            <a:chOff x="2064" y="385"/>
            <a:chExt cx="193" cy="576"/>
          </a:xfrm>
        </p:grpSpPr>
        <p:grpSp>
          <p:nvGrpSpPr>
            <p:cNvPr id="54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65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5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61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6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7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73" name="Text Box 57"/>
          <p:cNvSpPr txBox="1">
            <a:spLocks noChangeArrowheads="1"/>
          </p:cNvSpPr>
          <p:nvPr/>
        </p:nvSpPr>
        <p:spPr bwMode="auto">
          <a:xfrm>
            <a:off x="7476430" y="2993529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74" name="Text Box 56"/>
          <p:cNvSpPr txBox="1">
            <a:spLocks noChangeArrowheads="1"/>
          </p:cNvSpPr>
          <p:nvPr/>
        </p:nvSpPr>
        <p:spPr bwMode="auto">
          <a:xfrm>
            <a:off x="7940079" y="3032125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75" name="Text Box 95"/>
          <p:cNvSpPr txBox="1">
            <a:spLocks noChangeArrowheads="1"/>
          </p:cNvSpPr>
          <p:nvPr/>
        </p:nvSpPr>
        <p:spPr bwMode="auto">
          <a:xfrm>
            <a:off x="7555012" y="2340263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grpSp>
        <p:nvGrpSpPr>
          <p:cNvPr id="76" name="Group 82"/>
          <p:cNvGrpSpPr>
            <a:grpSpLocks/>
          </p:cNvGrpSpPr>
          <p:nvPr/>
        </p:nvGrpSpPr>
        <p:grpSpPr bwMode="auto">
          <a:xfrm rot="7053682">
            <a:off x="8285130" y="3355584"/>
            <a:ext cx="121642" cy="490498"/>
            <a:chOff x="2065" y="2065"/>
            <a:chExt cx="192" cy="672"/>
          </a:xfrm>
          <a:effectLst/>
        </p:grpSpPr>
        <p:sp>
          <p:nvSpPr>
            <p:cNvPr id="77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0" name="Text Box 95"/>
          <p:cNvSpPr txBox="1">
            <a:spLocks noChangeArrowheads="1"/>
          </p:cNvSpPr>
          <p:nvPr/>
        </p:nvSpPr>
        <p:spPr bwMode="auto">
          <a:xfrm>
            <a:off x="7812880" y="3564399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sp>
        <p:nvSpPr>
          <p:cNvPr id="101" name="Line 30"/>
          <p:cNvSpPr>
            <a:spLocks noChangeShapeType="1"/>
          </p:cNvSpPr>
          <p:nvPr/>
        </p:nvSpPr>
        <p:spPr bwMode="auto">
          <a:xfrm flipV="1">
            <a:off x="8101459" y="4030340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2" name="Line 31"/>
          <p:cNvSpPr>
            <a:spLocks noChangeShapeType="1"/>
          </p:cNvSpPr>
          <p:nvPr/>
        </p:nvSpPr>
        <p:spPr bwMode="auto">
          <a:xfrm>
            <a:off x="8101459" y="4678040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3" name="Line 32"/>
          <p:cNvSpPr>
            <a:spLocks noChangeShapeType="1"/>
          </p:cNvSpPr>
          <p:nvPr/>
        </p:nvSpPr>
        <p:spPr bwMode="auto">
          <a:xfrm>
            <a:off x="7380734" y="4173215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4" name="Line 33"/>
          <p:cNvSpPr>
            <a:spLocks noChangeShapeType="1"/>
          </p:cNvSpPr>
          <p:nvPr/>
        </p:nvSpPr>
        <p:spPr bwMode="auto">
          <a:xfrm flipV="1">
            <a:off x="7525196" y="4679627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05" name="Group 34"/>
          <p:cNvGrpSpPr>
            <a:grpSpLocks/>
          </p:cNvGrpSpPr>
          <p:nvPr/>
        </p:nvGrpSpPr>
        <p:grpSpPr bwMode="auto">
          <a:xfrm rot="10800000">
            <a:off x="8028434" y="4246240"/>
            <a:ext cx="198437" cy="431800"/>
            <a:chOff x="2064" y="385"/>
            <a:chExt cx="193" cy="576"/>
          </a:xfrm>
        </p:grpSpPr>
        <p:grpSp>
          <p:nvGrpSpPr>
            <p:cNvPr id="106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17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8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9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0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7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13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6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8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09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0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1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21" name="Text Box 57"/>
          <p:cNvSpPr txBox="1">
            <a:spLocks noChangeArrowheads="1"/>
          </p:cNvSpPr>
          <p:nvPr/>
        </p:nvSpPr>
        <p:spPr bwMode="auto">
          <a:xfrm>
            <a:off x="7747446" y="4217665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2" name="Text Box 56"/>
          <p:cNvSpPr txBox="1">
            <a:spLocks noChangeArrowheads="1"/>
          </p:cNvSpPr>
          <p:nvPr/>
        </p:nvSpPr>
        <p:spPr bwMode="auto">
          <a:xfrm>
            <a:off x="8211095" y="4256261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grpSp>
        <p:nvGrpSpPr>
          <p:cNvPr id="123" name="Group 82"/>
          <p:cNvGrpSpPr>
            <a:grpSpLocks/>
          </p:cNvGrpSpPr>
          <p:nvPr/>
        </p:nvGrpSpPr>
        <p:grpSpPr bwMode="auto">
          <a:xfrm rot="7053682">
            <a:off x="8730116" y="4554472"/>
            <a:ext cx="121642" cy="490498"/>
            <a:chOff x="2065" y="2065"/>
            <a:chExt cx="192" cy="672"/>
          </a:xfrm>
          <a:effectLst/>
        </p:grpSpPr>
        <p:sp>
          <p:nvSpPr>
            <p:cNvPr id="124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6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7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5" name="Group 82"/>
          <p:cNvGrpSpPr>
            <a:grpSpLocks/>
          </p:cNvGrpSpPr>
          <p:nvPr/>
        </p:nvGrpSpPr>
        <p:grpSpPr bwMode="auto">
          <a:xfrm rot="8308647">
            <a:off x="8509771" y="4598987"/>
            <a:ext cx="134668" cy="620563"/>
            <a:chOff x="2065" y="2065"/>
            <a:chExt cx="192" cy="672"/>
          </a:xfrm>
          <a:effectLst/>
        </p:grpSpPr>
        <p:sp>
          <p:nvSpPr>
            <p:cNvPr id="136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2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5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6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5" name="TextBox 154"/>
          <p:cNvSpPr txBox="1"/>
          <p:nvPr/>
        </p:nvSpPr>
        <p:spPr>
          <a:xfrm>
            <a:off x="7668344" y="5262299"/>
            <a:ext cx="12330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valence</a:t>
            </a:r>
          </a:p>
          <a:p>
            <a:r>
              <a:rPr lang="en-GB" sz="2400" dirty="0" smtClean="0"/>
              <a:t>driven</a:t>
            </a:r>
            <a:endParaRPr lang="en-GB" sz="2400" dirty="0"/>
          </a:p>
        </p:txBody>
      </p:sp>
      <p:cxnSp>
        <p:nvCxnSpPr>
          <p:cNvPr id="150" name="Straight Arrow Connector 149"/>
          <p:cNvCxnSpPr/>
          <p:nvPr/>
        </p:nvCxnSpPr>
        <p:spPr bwMode="auto">
          <a:xfrm flipH="1">
            <a:off x="6606480" y="3804519"/>
            <a:ext cx="522265" cy="92507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4559214" y="1052736"/>
            <a:ext cx="2533066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GB" sz="1800" dirty="0" smtClean="0">
                <a:sym typeface="Symbol"/>
              </a:rPr>
              <a:t>NLO</a:t>
            </a:r>
            <a:r>
              <a:rPr lang="en-GB" sz="1800" i="1" dirty="0" smtClean="0">
                <a:sym typeface="Symbol"/>
              </a:rPr>
              <a:t> </a:t>
            </a:r>
            <a:r>
              <a:rPr lang="en-GB" sz="1800" baseline="30000" dirty="0" smtClean="0">
                <a:sym typeface="Symbol"/>
              </a:rPr>
              <a:t>2</a:t>
            </a:r>
            <a:r>
              <a:rPr lang="en-GB" sz="1800" dirty="0" smtClean="0">
                <a:sym typeface="Symbol"/>
              </a:rPr>
              <a:t> </a:t>
            </a:r>
            <a:r>
              <a:rPr lang="en-GB" sz="1800" dirty="0" smtClean="0"/>
              <a:t>= 10000 GeV</a:t>
            </a:r>
            <a:r>
              <a:rPr lang="en-GB" sz="1800" baseline="30000" dirty="0" smtClean="0"/>
              <a:t>2</a:t>
            </a:r>
            <a:endParaRPr lang="en-GB" sz="1800" dirty="0" smtClean="0"/>
          </a:p>
          <a:p>
            <a:pPr algn="r"/>
            <a:r>
              <a:rPr lang="en-GB" sz="1800" dirty="0" smtClean="0"/>
              <a:t>probe @ 2 am (Fermi</a:t>
            </a:r>
            <a:r>
              <a:rPr lang="en-GB" sz="2000" dirty="0" smtClean="0"/>
              <a:t>)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505" y="5158562"/>
                <a:ext cx="1944215" cy="15828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chemeClr val="tx1"/>
                    </a:solidFill>
                  </a:rPr>
                  <a:t>proton structure @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800" b="0" i="0">
                            <a:solidFill>
                              <a:schemeClr val="tx1"/>
                            </a:solidFill>
                            <a:latin typeface="Cambria Math"/>
                          </a:rPr>
                          <m:t>diameter</m:t>
                        </m:r>
                      </m:num>
                      <m:den>
                        <m:r>
                          <a:rPr lang="en-GB" sz="2800" b="0" i="0">
                            <a:solidFill>
                              <a:schemeClr val="tx1"/>
                            </a:solidFill>
                            <a:latin typeface="Cambria Math"/>
                          </a:rPr>
                          <m:t>1000</m:t>
                        </m:r>
                      </m:den>
                    </m:f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5" y="5158562"/>
                <a:ext cx="1944215" cy="1582806"/>
              </a:xfrm>
              <a:prstGeom prst="rect">
                <a:avLst/>
              </a:prstGeom>
              <a:blipFill rotWithShape="1">
                <a:blip r:embed="rId6"/>
                <a:stretch>
                  <a:fillRect l="-6583" t="-3846" r="-3448" b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TextBox 148"/>
          <p:cNvSpPr txBox="1"/>
          <p:nvPr/>
        </p:nvSpPr>
        <p:spPr>
          <a:xfrm>
            <a:off x="3677054" y="6453336"/>
            <a:ext cx="37032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f</a:t>
            </a:r>
            <a:r>
              <a:rPr lang="en-GB" sz="2000" dirty="0" smtClean="0">
                <a:solidFill>
                  <a:schemeClr val="tx1"/>
                </a:solidFill>
              </a:rPr>
              <a:t>raction of proton momentum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87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2"/>
          <a:stretch>
            <a:fillRect/>
          </a:stretch>
        </p:blipFill>
        <p:spPr bwMode="auto">
          <a:xfrm>
            <a:off x="4356100" y="1052736"/>
            <a:ext cx="4752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5492" name="Rectangle 4"/>
          <p:cNvSpPr>
            <a:spLocks noGrp="1" noChangeArrowheads="1"/>
          </p:cNvSpPr>
          <p:nvPr>
            <p:ph type="title"/>
          </p:nvPr>
        </p:nvSpPr>
        <p:spPr>
          <a:xfrm>
            <a:off x="1475655" y="116632"/>
            <a:ext cx="4968553" cy="782637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Colour and Constituents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107504" y="1052736"/>
            <a:ext cx="380905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>
                <a:cs typeface="Times New Roman" pitchFamily="18" charset="0"/>
              </a:rPr>
              <a:t>1993:</a:t>
            </a:r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en-US" sz="2800" i="0" dirty="0">
                <a:cs typeface="Times New Roman" pitchFamily="18" charset="0"/>
              </a:rPr>
              <a:t>rise </a:t>
            </a:r>
            <a:r>
              <a:rPr lang="en-GB" altLang="en-US" sz="2800" i="0" dirty="0" smtClean="0">
                <a:cs typeface="Times New Roman" pitchFamily="18" charset="0"/>
              </a:rPr>
              <a:t>to low </a:t>
            </a:r>
            <a:r>
              <a:rPr lang="en-GB" altLang="en-US" sz="2800" dirty="0">
                <a:cs typeface="Times New Roman" pitchFamily="18" charset="0"/>
              </a:rPr>
              <a:t>x</a:t>
            </a:r>
            <a:r>
              <a:rPr lang="en-GB" altLang="en-US" sz="2800" i="0" dirty="0">
                <a:cs typeface="Times New Roman" pitchFamily="18" charset="0"/>
              </a:rPr>
              <a:t> </a:t>
            </a:r>
            <a:endParaRPr lang="en-GB" altLang="en-US" sz="2800" i="0" dirty="0" smtClean="0">
              <a:cs typeface="Times New Roman" pitchFamily="18" charset="0"/>
            </a:endParaRPr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  of proton structure</a:t>
            </a:r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  function </a:t>
            </a:r>
            <a:r>
              <a:rPr lang="en-GB" altLang="en-US" sz="2800" dirty="0" smtClean="0">
                <a:cs typeface="Times New Roman" pitchFamily="18" charset="0"/>
              </a:rPr>
              <a:t>F</a:t>
            </a:r>
            <a:r>
              <a:rPr lang="en-GB" altLang="en-US" sz="2800" b="1" i="0" baseline="-25000" dirty="0" smtClean="0">
                <a:cs typeface="Times New Roman" pitchFamily="18" charset="0"/>
              </a:rPr>
              <a:t>2</a:t>
            </a:r>
            <a:endParaRPr lang="en-GB" altLang="en-US" sz="900" i="0" dirty="0">
              <a:cs typeface="Times New Roman" pitchFamily="18" charset="0"/>
            </a:endParaRPr>
          </a:p>
          <a:p>
            <a:r>
              <a:rPr lang="en-GB" altLang="en-US" sz="2800" i="0" dirty="0">
                <a:cs typeface="Times New Roman" pitchFamily="18" charset="0"/>
              </a:rPr>
              <a:t>  </a:t>
            </a:r>
            <a:r>
              <a:rPr lang="en-GB" altLang="en-US" sz="2800" i="0" dirty="0">
                <a:solidFill>
                  <a:srgbClr val="FF0000"/>
                </a:solidFill>
                <a:cs typeface="Times New Roman" pitchFamily="18" charset="0"/>
              </a:rPr>
              <a:t>-</a:t>
            </a:r>
            <a:r>
              <a:rPr lang="en-GB" altLang="en-US" sz="2800" i="0" dirty="0">
                <a:cs typeface="Times New Roman" pitchFamily="18" charset="0"/>
              </a:rPr>
              <a:t> the gauge field</a:t>
            </a:r>
          </a:p>
          <a:p>
            <a:r>
              <a:rPr lang="en-GB" altLang="en-US" sz="2800" i="0" dirty="0">
                <a:cs typeface="Times New Roman" pitchFamily="18" charset="0"/>
              </a:rPr>
              <a:t>    theory QCD </a:t>
            </a:r>
            <a:r>
              <a:rPr lang="en-GB" altLang="en-US" sz="2800" b="1" i="0" dirty="0">
                <a:solidFill>
                  <a:schemeClr val="accent2"/>
                </a:solidFill>
                <a:cs typeface="Times New Roman" pitchFamily="18" charset="0"/>
              </a:rPr>
              <a:t>is</a:t>
            </a:r>
          </a:p>
          <a:p>
            <a:r>
              <a:rPr lang="en-GB" altLang="en-US" sz="2800" i="0" dirty="0">
                <a:cs typeface="Times New Roman" pitchFamily="18" charset="0"/>
              </a:rPr>
              <a:t>    proton structure</a:t>
            </a:r>
            <a:endParaRPr lang="en-GB" altLang="en-US" sz="2800" dirty="0"/>
          </a:p>
        </p:txBody>
      </p:sp>
      <p:pic>
        <p:nvPicPr>
          <p:cNvPr id="575514" name="Picture 26" descr="dis_ladder"/>
          <p:cNvPicPr>
            <a:picLocks noChangeAspect="1" noChangeArrowheads="1"/>
          </p:cNvPicPr>
          <p:nvPr/>
        </p:nvPicPr>
        <p:blipFill rotWithShape="1">
          <a:blip r:embed="rId3"/>
          <a:srcRect t="10951" b="40369"/>
          <a:stretch/>
        </p:blipFill>
        <p:spPr bwMode="auto">
          <a:xfrm>
            <a:off x="152698" y="3930650"/>
            <a:ext cx="1250950" cy="1590675"/>
          </a:xfrm>
          <a:prstGeom prst="rect">
            <a:avLst/>
          </a:prstGeom>
          <a:noFill/>
          <a:effectLst/>
        </p:spPr>
      </p:pic>
      <p:pic>
        <p:nvPicPr>
          <p:cNvPr id="575515" name="Picture 27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81260" y="5370513"/>
            <a:ext cx="1296988" cy="296862"/>
          </a:xfrm>
          <a:prstGeom prst="rect">
            <a:avLst/>
          </a:prstGeom>
          <a:noFill/>
          <a:effectLst/>
        </p:spPr>
      </p:pic>
      <p:sp>
        <p:nvSpPr>
          <p:cNvPr id="25608" name="Rectangle 28"/>
          <p:cNvSpPr>
            <a:spLocks noChangeArrowheads="1"/>
          </p:cNvSpPr>
          <p:nvPr/>
        </p:nvSpPr>
        <p:spPr bwMode="auto">
          <a:xfrm>
            <a:off x="179512" y="4577754"/>
            <a:ext cx="6639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200" b="1" dirty="0" err="1" smtClean="0">
                <a:latin typeface="Times" pitchFamily="18" charset="0"/>
              </a:rPr>
              <a:t>x</a:t>
            </a:r>
            <a:r>
              <a:rPr lang="en-GB" altLang="en-US" sz="3200" b="1" i="0" baseline="-25000" dirty="0" err="1" smtClean="0">
                <a:latin typeface="Times" pitchFamily="18" charset="0"/>
              </a:rPr>
              <a:t>Bj</a:t>
            </a:r>
            <a:endParaRPr lang="en-GB" altLang="en-US" sz="3200" b="1" i="0" baseline="-25000" dirty="0">
              <a:latin typeface="Times" pitchFamily="18" charset="0"/>
            </a:endParaRPr>
          </a:p>
        </p:txBody>
      </p:sp>
      <p:sp>
        <p:nvSpPr>
          <p:cNvPr id="25609" name="Rectangle 29"/>
          <p:cNvSpPr>
            <a:spLocks noChangeArrowheads="1"/>
          </p:cNvSpPr>
          <p:nvPr/>
        </p:nvSpPr>
        <p:spPr bwMode="auto">
          <a:xfrm>
            <a:off x="152698" y="4206032"/>
            <a:ext cx="6429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/>
              <a:t>Q</a:t>
            </a:r>
            <a:r>
              <a:rPr lang="en-GB" altLang="en-US" sz="2800" b="1" i="0" baseline="30000" dirty="0"/>
              <a:t>2</a:t>
            </a:r>
          </a:p>
        </p:txBody>
      </p:sp>
      <p:pic>
        <p:nvPicPr>
          <p:cNvPr id="25614" name="Picture 76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584498" y="5299075"/>
            <a:ext cx="503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5568" name="Picture 80" descr="dis_ladder"/>
          <p:cNvPicPr>
            <a:picLocks noChangeAspect="1" noChangeArrowheads="1"/>
          </p:cNvPicPr>
          <p:nvPr/>
        </p:nvPicPr>
        <p:blipFill>
          <a:blip r:embed="rId3"/>
          <a:srcRect t="10951" b="27272"/>
          <a:stretch>
            <a:fillRect/>
          </a:stretch>
        </p:blipFill>
        <p:spPr bwMode="auto">
          <a:xfrm>
            <a:off x="2537470" y="3930650"/>
            <a:ext cx="1314450" cy="1512888"/>
          </a:xfrm>
          <a:prstGeom prst="rect">
            <a:avLst/>
          </a:prstGeom>
          <a:noFill/>
          <a:effectLst/>
        </p:spPr>
      </p:pic>
      <p:pic>
        <p:nvPicPr>
          <p:cNvPr id="575569" name="Picture 81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2513658" y="5370513"/>
            <a:ext cx="1319212" cy="301625"/>
          </a:xfrm>
          <a:prstGeom prst="rect">
            <a:avLst/>
          </a:prstGeom>
          <a:noFill/>
          <a:effectLst/>
        </p:spPr>
      </p:pic>
      <p:grpSp>
        <p:nvGrpSpPr>
          <p:cNvPr id="25618" name="Group 82"/>
          <p:cNvGrpSpPr>
            <a:grpSpLocks/>
          </p:cNvGrpSpPr>
          <p:nvPr/>
        </p:nvGrpSpPr>
        <p:grpSpPr bwMode="auto">
          <a:xfrm rot="5279763">
            <a:off x="3471714" y="4939506"/>
            <a:ext cx="71438" cy="504825"/>
            <a:chOff x="2065" y="2065"/>
            <a:chExt cx="192" cy="672"/>
          </a:xfrm>
          <a:effectLst/>
        </p:grpSpPr>
        <p:sp>
          <p:nvSpPr>
            <p:cNvPr id="25635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6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7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8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9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0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1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2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3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4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5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25619" name="Picture 94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2969270" y="5299075"/>
            <a:ext cx="503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0" name="Text Box 95"/>
          <p:cNvSpPr txBox="1">
            <a:spLocks noChangeArrowheads="1"/>
          </p:cNvSpPr>
          <p:nvPr/>
        </p:nvSpPr>
        <p:spPr bwMode="auto">
          <a:xfrm>
            <a:off x="2682876" y="4366741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grpSp>
        <p:nvGrpSpPr>
          <p:cNvPr id="25621" name="Group 96"/>
          <p:cNvGrpSpPr>
            <a:grpSpLocks/>
          </p:cNvGrpSpPr>
          <p:nvPr/>
        </p:nvGrpSpPr>
        <p:grpSpPr bwMode="auto">
          <a:xfrm rot="5279763">
            <a:off x="3451077" y="4722019"/>
            <a:ext cx="71437" cy="504825"/>
            <a:chOff x="2065" y="2065"/>
            <a:chExt cx="192" cy="672"/>
          </a:xfrm>
          <a:effectLst/>
        </p:grpSpPr>
        <p:sp>
          <p:nvSpPr>
            <p:cNvPr id="25624" name="Arc 97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5" name="Arc 98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6" name="Arc 99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7" name="Arc 100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8" name="Arc 101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9" name="Arc 102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0" name="Arc 103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1" name="Arc 104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2" name="Arc 105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3" name="Arc 106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4" name="Arc 107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622" name="Text Box 108"/>
          <p:cNvSpPr txBox="1">
            <a:spLocks noChangeArrowheads="1"/>
          </p:cNvSpPr>
          <p:nvPr/>
        </p:nvSpPr>
        <p:spPr bwMode="auto">
          <a:xfrm>
            <a:off x="3805113" y="4362450"/>
            <a:ext cx="4315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sp>
        <p:nvSpPr>
          <p:cNvPr id="25623" name="Text Box 109"/>
          <p:cNvSpPr txBox="1">
            <a:spLocks noChangeArrowheads="1"/>
          </p:cNvSpPr>
          <p:nvPr/>
        </p:nvSpPr>
        <p:spPr bwMode="auto">
          <a:xfrm>
            <a:off x="3923928" y="1268760"/>
            <a:ext cx="444352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000" dirty="0">
                <a:cs typeface="Times New Roman" pitchFamily="18" charset="0"/>
              </a:rPr>
              <a:t>F</a:t>
            </a:r>
            <a:r>
              <a:rPr lang="en-GB" altLang="en-US" sz="2000" b="1" i="0" baseline="-25000" dirty="0">
                <a:cs typeface="Times New Roman" pitchFamily="18" charset="0"/>
              </a:rPr>
              <a:t>2</a:t>
            </a:r>
          </a:p>
        </p:txBody>
      </p:sp>
      <p:sp>
        <p:nvSpPr>
          <p:cNvPr id="58" name="Text Box 62"/>
          <p:cNvSpPr txBox="1">
            <a:spLocks noChangeArrowheads="1"/>
          </p:cNvSpPr>
          <p:nvPr/>
        </p:nvSpPr>
        <p:spPr bwMode="auto">
          <a:xfrm>
            <a:off x="107950" y="6223000"/>
            <a:ext cx="73517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>
                <a:cs typeface="Times New Roman" pitchFamily="18" charset="0"/>
              </a:rPr>
              <a:t>discovery:</a:t>
            </a:r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en-US" sz="2800" b="1" i="0" dirty="0" smtClean="0">
                <a:solidFill>
                  <a:schemeClr val="accent2"/>
                </a:solidFill>
                <a:cs typeface="Times New Roman" pitchFamily="18" charset="0"/>
              </a:rPr>
              <a:t>we</a:t>
            </a:r>
            <a:r>
              <a:rPr lang="en-GB" altLang="en-US" sz="2800" i="0" dirty="0" smtClean="0">
                <a:cs typeface="Times New Roman" pitchFamily="18" charset="0"/>
              </a:rPr>
              <a:t> </a:t>
            </a:r>
            <a:r>
              <a:rPr lang="en-GB" altLang="en-US" sz="2800" i="0" dirty="0">
                <a:cs typeface="Times New Roman" pitchFamily="18" charset="0"/>
              </a:rPr>
              <a:t>are </a:t>
            </a:r>
            <a:r>
              <a:rPr lang="en-GB" altLang="en-US" sz="2800" i="0" dirty="0" err="1">
                <a:cs typeface="Times New Roman" pitchFamily="18" charset="0"/>
              </a:rPr>
              <a:t>chromodynamic</a:t>
            </a:r>
            <a:r>
              <a:rPr lang="en-GB" altLang="en-US" sz="2800" i="0" dirty="0">
                <a:cs typeface="Times New Roman" pitchFamily="18" charset="0"/>
              </a:rPr>
              <a:t> energy</a:t>
            </a:r>
            <a:endParaRPr lang="en-GB" altLang="en-US" sz="2800" dirty="0"/>
          </a:p>
        </p:txBody>
      </p:sp>
      <p:sp>
        <p:nvSpPr>
          <p:cNvPr id="59" name="AutoShape 63"/>
          <p:cNvSpPr>
            <a:spLocks noChangeArrowheads="1"/>
          </p:cNvSpPr>
          <p:nvPr/>
        </p:nvSpPr>
        <p:spPr bwMode="auto">
          <a:xfrm flipV="1">
            <a:off x="107950" y="6237288"/>
            <a:ext cx="347663" cy="431800"/>
          </a:xfrm>
          <a:custGeom>
            <a:avLst/>
            <a:gdLst>
              <a:gd name="T0" fmla="*/ 243461 w 21600"/>
              <a:gd name="T1" fmla="*/ 0 h 21600"/>
              <a:gd name="T2" fmla="*/ 243461 w 21600"/>
              <a:gd name="T3" fmla="*/ 243047 h 21600"/>
              <a:gd name="T4" fmla="*/ 52101 w 21600"/>
              <a:gd name="T5" fmla="*/ 431800 h 21600"/>
              <a:gd name="T6" fmla="*/ 347663 w 21600"/>
              <a:gd name="T7" fmla="*/ 12152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62" name="Picture 27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1305396" y="5372919"/>
            <a:ext cx="1296988" cy="296862"/>
          </a:xfrm>
          <a:prstGeom prst="rect">
            <a:avLst/>
          </a:prstGeom>
          <a:noFill/>
          <a:effectLst/>
        </p:spPr>
      </p:pic>
      <p:pic>
        <p:nvPicPr>
          <p:cNvPr id="65" name="Picture 76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1808634" y="5301481"/>
            <a:ext cx="503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" name="Group 82"/>
          <p:cNvGrpSpPr>
            <a:grpSpLocks/>
          </p:cNvGrpSpPr>
          <p:nvPr/>
        </p:nvGrpSpPr>
        <p:grpSpPr bwMode="auto">
          <a:xfrm rot="5279763">
            <a:off x="2269509" y="4877296"/>
            <a:ext cx="71438" cy="504825"/>
            <a:chOff x="2065" y="2065"/>
            <a:chExt cx="192" cy="672"/>
          </a:xfrm>
          <a:effectLst/>
        </p:grpSpPr>
        <p:sp>
          <p:nvSpPr>
            <p:cNvPr id="67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8" name="Text Box 95"/>
          <p:cNvSpPr txBox="1">
            <a:spLocks noChangeArrowheads="1"/>
          </p:cNvSpPr>
          <p:nvPr/>
        </p:nvSpPr>
        <p:spPr bwMode="auto">
          <a:xfrm>
            <a:off x="1259632" y="4365104"/>
            <a:ext cx="55086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6000" i="0" dirty="0"/>
              <a:t>+</a:t>
            </a:r>
            <a:endParaRPr lang="en-US" altLang="en-US" sz="6000" i="0" dirty="0"/>
          </a:p>
        </p:txBody>
      </p:sp>
      <p:pic>
        <p:nvPicPr>
          <p:cNvPr id="60" name="Picture 26" descr="dis_ladder"/>
          <p:cNvPicPr>
            <a:picLocks noChangeAspect="1" noChangeArrowheads="1"/>
          </p:cNvPicPr>
          <p:nvPr/>
        </p:nvPicPr>
        <p:blipFill>
          <a:blip r:embed="rId3"/>
          <a:srcRect t="10951" b="27272"/>
          <a:stretch>
            <a:fillRect/>
          </a:stretch>
        </p:blipFill>
        <p:spPr bwMode="auto">
          <a:xfrm>
            <a:off x="1376834" y="3933056"/>
            <a:ext cx="1250950" cy="1439863"/>
          </a:xfrm>
          <a:prstGeom prst="rect">
            <a:avLst/>
          </a:prstGeom>
          <a:noFill/>
          <a:effectLst/>
        </p:spPr>
      </p:pic>
      <p:sp>
        <p:nvSpPr>
          <p:cNvPr id="79" name="Text Box 95"/>
          <p:cNvSpPr txBox="1">
            <a:spLocks noChangeArrowheads="1"/>
          </p:cNvSpPr>
          <p:nvPr/>
        </p:nvSpPr>
        <p:spPr bwMode="auto">
          <a:xfrm>
            <a:off x="1403648" y="4365104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</p:spTree>
    <p:extLst>
      <p:ext uri="{BB962C8B-B14F-4D97-AF65-F5344CB8AC3E}">
        <p14:creationId xmlns:p14="http://schemas.microsoft.com/office/powerpoint/2010/main" val="151499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26" descr="dis_ladder"/>
          <p:cNvPicPr>
            <a:picLocks noChangeAspect="1" noChangeArrowheads="1"/>
          </p:cNvPicPr>
          <p:nvPr/>
        </p:nvPicPr>
        <p:blipFill>
          <a:blip r:embed="rId2"/>
          <a:srcRect t="10951" b="27272"/>
          <a:stretch>
            <a:fillRect/>
          </a:stretch>
        </p:blipFill>
        <p:spPr bwMode="auto">
          <a:xfrm>
            <a:off x="1376834" y="3933056"/>
            <a:ext cx="1250950" cy="1439863"/>
          </a:xfrm>
          <a:prstGeom prst="rect">
            <a:avLst/>
          </a:prstGeom>
          <a:noFill/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440" y="1268760"/>
            <a:ext cx="5200373" cy="495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107504" y="1052736"/>
            <a:ext cx="380905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2015:</a:t>
            </a:r>
            <a:r>
              <a:rPr lang="en-GB" altLang="en-US" sz="2800" b="1" i="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en-US" sz="2800" i="0" dirty="0">
                <a:cs typeface="Times New Roman" pitchFamily="18" charset="0"/>
              </a:rPr>
              <a:t>rise </a:t>
            </a:r>
            <a:r>
              <a:rPr lang="en-GB" altLang="en-US" sz="2800" i="0" dirty="0" smtClean="0">
                <a:cs typeface="Times New Roman" pitchFamily="18" charset="0"/>
              </a:rPr>
              <a:t>to low </a:t>
            </a:r>
            <a:r>
              <a:rPr lang="en-GB" altLang="en-US" sz="2800" dirty="0">
                <a:cs typeface="Times New Roman" pitchFamily="18" charset="0"/>
              </a:rPr>
              <a:t>x</a:t>
            </a:r>
            <a:r>
              <a:rPr lang="en-GB" altLang="en-US" sz="2800" i="0" dirty="0">
                <a:cs typeface="Times New Roman" pitchFamily="18" charset="0"/>
              </a:rPr>
              <a:t> </a:t>
            </a:r>
            <a:endParaRPr lang="en-GB" altLang="en-US" sz="2800" i="0" dirty="0" smtClean="0">
              <a:cs typeface="Times New Roman" pitchFamily="18" charset="0"/>
            </a:endParaRPr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  of proton structure</a:t>
            </a:r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  function </a:t>
            </a:r>
            <a:r>
              <a:rPr lang="en-GB" altLang="en-US" sz="2800" dirty="0" smtClean="0">
                <a:cs typeface="Times New Roman" pitchFamily="18" charset="0"/>
              </a:rPr>
              <a:t>F</a:t>
            </a:r>
            <a:r>
              <a:rPr lang="en-GB" altLang="en-US" sz="2800" b="1" i="0" baseline="-25000" dirty="0" smtClean="0">
                <a:cs typeface="Times New Roman" pitchFamily="18" charset="0"/>
              </a:rPr>
              <a:t>2</a:t>
            </a:r>
            <a:endParaRPr lang="en-GB" altLang="en-US" sz="900" i="0" dirty="0">
              <a:cs typeface="Times New Roman" pitchFamily="18" charset="0"/>
            </a:endParaRPr>
          </a:p>
          <a:p>
            <a:r>
              <a:rPr lang="en-GB" altLang="en-US" sz="2800" i="0" dirty="0">
                <a:cs typeface="Times New Roman" pitchFamily="18" charset="0"/>
              </a:rPr>
              <a:t>  </a:t>
            </a:r>
            <a:r>
              <a:rPr lang="en-GB" altLang="en-US" sz="2800" i="0" dirty="0">
                <a:solidFill>
                  <a:srgbClr val="FF0000"/>
                </a:solidFill>
                <a:cs typeface="Times New Roman" pitchFamily="18" charset="0"/>
              </a:rPr>
              <a:t>-</a:t>
            </a:r>
            <a:r>
              <a:rPr lang="en-GB" altLang="en-US" sz="2800" i="0" dirty="0">
                <a:cs typeface="Times New Roman" pitchFamily="18" charset="0"/>
              </a:rPr>
              <a:t> the gauge field</a:t>
            </a:r>
          </a:p>
          <a:p>
            <a:r>
              <a:rPr lang="en-GB" altLang="en-US" sz="2800" i="0" dirty="0">
                <a:cs typeface="Times New Roman" pitchFamily="18" charset="0"/>
              </a:rPr>
              <a:t>    theory QCD </a:t>
            </a:r>
            <a:r>
              <a:rPr lang="en-GB" altLang="en-US" sz="2800" b="1" i="0" dirty="0">
                <a:solidFill>
                  <a:schemeClr val="accent2"/>
                </a:solidFill>
                <a:cs typeface="Times New Roman" pitchFamily="18" charset="0"/>
              </a:rPr>
              <a:t>is</a:t>
            </a:r>
          </a:p>
          <a:p>
            <a:r>
              <a:rPr lang="en-GB" altLang="en-US" sz="2800" i="0" dirty="0">
                <a:cs typeface="Times New Roman" pitchFamily="18" charset="0"/>
              </a:rPr>
              <a:t>    proton structure</a:t>
            </a:r>
            <a:endParaRPr lang="en-GB" altLang="en-US" sz="2800" dirty="0"/>
          </a:p>
        </p:txBody>
      </p:sp>
      <p:pic>
        <p:nvPicPr>
          <p:cNvPr id="575514" name="Picture 26" descr="dis_ladder"/>
          <p:cNvPicPr>
            <a:picLocks noChangeAspect="1" noChangeArrowheads="1"/>
          </p:cNvPicPr>
          <p:nvPr/>
        </p:nvPicPr>
        <p:blipFill rotWithShape="1">
          <a:blip r:embed="rId2"/>
          <a:srcRect t="10951" b="40369"/>
          <a:stretch/>
        </p:blipFill>
        <p:spPr bwMode="auto">
          <a:xfrm>
            <a:off x="152698" y="3930650"/>
            <a:ext cx="1250950" cy="1590675"/>
          </a:xfrm>
          <a:prstGeom prst="rect">
            <a:avLst/>
          </a:prstGeom>
          <a:noFill/>
          <a:effectLst/>
        </p:spPr>
      </p:pic>
      <p:pic>
        <p:nvPicPr>
          <p:cNvPr id="575515" name="Picture 27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81260" y="5370513"/>
            <a:ext cx="1296988" cy="296862"/>
          </a:xfrm>
          <a:prstGeom prst="rect">
            <a:avLst/>
          </a:prstGeom>
          <a:noFill/>
          <a:effectLst/>
        </p:spPr>
      </p:pic>
      <p:sp>
        <p:nvSpPr>
          <p:cNvPr id="25608" name="Rectangle 28"/>
          <p:cNvSpPr>
            <a:spLocks noChangeArrowheads="1"/>
          </p:cNvSpPr>
          <p:nvPr/>
        </p:nvSpPr>
        <p:spPr bwMode="auto">
          <a:xfrm>
            <a:off x="179512" y="4577754"/>
            <a:ext cx="6639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200" b="1" dirty="0" err="1" smtClean="0">
                <a:latin typeface="Times" pitchFamily="18" charset="0"/>
              </a:rPr>
              <a:t>x</a:t>
            </a:r>
            <a:r>
              <a:rPr lang="en-GB" altLang="en-US" sz="3200" b="1" i="0" baseline="-25000" dirty="0" err="1" smtClean="0">
                <a:latin typeface="Times" pitchFamily="18" charset="0"/>
              </a:rPr>
              <a:t>Bj</a:t>
            </a:r>
            <a:endParaRPr lang="en-GB" altLang="en-US" sz="3200" b="1" i="0" baseline="-25000" dirty="0">
              <a:latin typeface="Times" pitchFamily="18" charset="0"/>
            </a:endParaRPr>
          </a:p>
        </p:txBody>
      </p:sp>
      <p:sp>
        <p:nvSpPr>
          <p:cNvPr id="25609" name="Rectangle 29"/>
          <p:cNvSpPr>
            <a:spLocks noChangeArrowheads="1"/>
          </p:cNvSpPr>
          <p:nvPr/>
        </p:nvSpPr>
        <p:spPr bwMode="auto">
          <a:xfrm>
            <a:off x="152698" y="4206032"/>
            <a:ext cx="6429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/>
              <a:t>Q</a:t>
            </a:r>
            <a:r>
              <a:rPr lang="en-GB" altLang="en-US" sz="2800" b="1" i="0" baseline="30000" dirty="0"/>
              <a:t>2</a:t>
            </a:r>
          </a:p>
        </p:txBody>
      </p:sp>
      <p:pic>
        <p:nvPicPr>
          <p:cNvPr id="25614" name="Picture 76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584498" y="5299075"/>
            <a:ext cx="503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5568" name="Picture 80" descr="dis_ladder"/>
          <p:cNvPicPr>
            <a:picLocks noChangeAspect="1" noChangeArrowheads="1"/>
          </p:cNvPicPr>
          <p:nvPr/>
        </p:nvPicPr>
        <p:blipFill>
          <a:blip r:embed="rId2"/>
          <a:srcRect t="10951" b="27272"/>
          <a:stretch>
            <a:fillRect/>
          </a:stretch>
        </p:blipFill>
        <p:spPr bwMode="auto">
          <a:xfrm>
            <a:off x="2537470" y="3930650"/>
            <a:ext cx="1314450" cy="1512888"/>
          </a:xfrm>
          <a:prstGeom prst="rect">
            <a:avLst/>
          </a:prstGeom>
          <a:noFill/>
          <a:effectLst/>
        </p:spPr>
      </p:pic>
      <p:pic>
        <p:nvPicPr>
          <p:cNvPr id="575569" name="Picture 81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2513658" y="5370513"/>
            <a:ext cx="1319212" cy="301625"/>
          </a:xfrm>
          <a:prstGeom prst="rect">
            <a:avLst/>
          </a:prstGeom>
          <a:noFill/>
          <a:effectLst/>
        </p:spPr>
      </p:pic>
      <p:grpSp>
        <p:nvGrpSpPr>
          <p:cNvPr id="25618" name="Group 82"/>
          <p:cNvGrpSpPr>
            <a:grpSpLocks/>
          </p:cNvGrpSpPr>
          <p:nvPr/>
        </p:nvGrpSpPr>
        <p:grpSpPr bwMode="auto">
          <a:xfrm rot="5279763">
            <a:off x="3471714" y="4939506"/>
            <a:ext cx="71438" cy="504825"/>
            <a:chOff x="2065" y="2065"/>
            <a:chExt cx="192" cy="672"/>
          </a:xfrm>
          <a:effectLst/>
        </p:grpSpPr>
        <p:sp>
          <p:nvSpPr>
            <p:cNvPr id="25635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6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7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8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9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0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1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2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3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4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45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25619" name="Picture 94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2969270" y="5299075"/>
            <a:ext cx="503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0" name="Text Box 95"/>
          <p:cNvSpPr txBox="1">
            <a:spLocks noChangeArrowheads="1"/>
          </p:cNvSpPr>
          <p:nvPr/>
        </p:nvSpPr>
        <p:spPr bwMode="auto">
          <a:xfrm>
            <a:off x="2682876" y="4366741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p:grpSp>
        <p:nvGrpSpPr>
          <p:cNvPr id="25621" name="Group 96"/>
          <p:cNvGrpSpPr>
            <a:grpSpLocks/>
          </p:cNvGrpSpPr>
          <p:nvPr/>
        </p:nvGrpSpPr>
        <p:grpSpPr bwMode="auto">
          <a:xfrm rot="5279763">
            <a:off x="3451077" y="4722019"/>
            <a:ext cx="71437" cy="504825"/>
            <a:chOff x="2065" y="2065"/>
            <a:chExt cx="192" cy="672"/>
          </a:xfrm>
          <a:effectLst/>
        </p:grpSpPr>
        <p:sp>
          <p:nvSpPr>
            <p:cNvPr id="25624" name="Arc 97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5" name="Arc 98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6" name="Arc 99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7" name="Arc 100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8" name="Arc 101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29" name="Arc 102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0" name="Arc 103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1" name="Arc 104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2" name="Arc 105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3" name="Arc 106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34" name="Arc 107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622" name="Text Box 108"/>
          <p:cNvSpPr txBox="1">
            <a:spLocks noChangeArrowheads="1"/>
          </p:cNvSpPr>
          <p:nvPr/>
        </p:nvSpPr>
        <p:spPr bwMode="auto">
          <a:xfrm>
            <a:off x="3805113" y="4362450"/>
            <a:ext cx="4315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 Box 62"/>
              <p:cNvSpPr txBox="1">
                <a:spLocks noChangeArrowheads="1"/>
              </p:cNvSpPr>
              <p:nvPr/>
            </p:nvSpPr>
            <p:spPr bwMode="auto">
              <a:xfrm>
                <a:off x="107950" y="6165304"/>
                <a:ext cx="8115876" cy="703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9pPr>
              </a:lstStyle>
              <a:p>
                <a:r>
                  <a:rPr lang="en-GB" altLang="en-US" sz="2800" b="1" i="0" dirty="0">
                    <a:solidFill>
                      <a:srgbClr val="FF6600"/>
                    </a:solidFill>
                    <a:latin typeface="Times New Roman" pitchFamily="18" charset="0"/>
                    <a:cs typeface="Times New Roman" pitchFamily="18" charset="0"/>
                  </a:rPr>
                  <a:t>● </a:t>
                </a:r>
                <a:r>
                  <a:rPr lang="en-GB" altLang="en-US" sz="2800" i="0" dirty="0">
                    <a:cs typeface="Times New Roman" pitchFamily="18" charset="0"/>
                  </a:rPr>
                  <a:t>discovery:</a:t>
                </a:r>
                <a:r>
                  <a:rPr lang="en-GB" altLang="en-US" sz="2800" b="1" i="0" dirty="0">
                    <a:solidFill>
                      <a:srgbClr val="FF66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GB" altLang="en-US" sz="2800" i="0" dirty="0" smtClean="0">
                    <a:cs typeface="Times New Roman" pitchFamily="18" charset="0"/>
                  </a:rPr>
                  <a:t>but we don’t understand how: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GB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sz="2800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altLang="en-US" sz="2800" dirty="0" smtClean="0"/>
                  <a:t> </a:t>
                </a:r>
                <a:r>
                  <a:rPr lang="en-GB" altLang="en-US" sz="2800" b="1" i="0" dirty="0" smtClean="0">
                    <a:solidFill>
                      <a:srgbClr val="FF3300"/>
                    </a:solidFill>
                  </a:rPr>
                  <a:t>?</a:t>
                </a:r>
                <a:endParaRPr lang="en-GB" altLang="en-US" sz="2800" dirty="0"/>
              </a:p>
            </p:txBody>
          </p:sp>
        </mc:Choice>
        <mc:Fallback xmlns="">
          <p:sp>
            <p:nvSpPr>
              <p:cNvPr id="58" name="Text 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950" y="6165304"/>
                <a:ext cx="8115876" cy="703013"/>
              </a:xfrm>
              <a:prstGeom prst="rect">
                <a:avLst/>
              </a:prstGeom>
              <a:blipFill rotWithShape="1">
                <a:blip r:embed="rId6"/>
                <a:stretch>
                  <a:fillRect l="-1578" r="-601" b="-103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utoShape 63"/>
          <p:cNvSpPr>
            <a:spLocks noChangeArrowheads="1"/>
          </p:cNvSpPr>
          <p:nvPr/>
        </p:nvSpPr>
        <p:spPr bwMode="auto">
          <a:xfrm flipV="1">
            <a:off x="107950" y="6237288"/>
            <a:ext cx="347663" cy="431800"/>
          </a:xfrm>
          <a:custGeom>
            <a:avLst/>
            <a:gdLst>
              <a:gd name="T0" fmla="*/ 243461 w 21600"/>
              <a:gd name="T1" fmla="*/ 0 h 21600"/>
              <a:gd name="T2" fmla="*/ 243461 w 21600"/>
              <a:gd name="T3" fmla="*/ 243047 h 21600"/>
              <a:gd name="T4" fmla="*/ 52101 w 21600"/>
              <a:gd name="T5" fmla="*/ 431800 h 21600"/>
              <a:gd name="T6" fmla="*/ 347663 w 21600"/>
              <a:gd name="T7" fmla="*/ 12152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62" name="Picture 27" descr="DIS"/>
          <p:cNvPicPr>
            <a:picLocks noChangeAspect="1" noChangeArrowheads="1"/>
          </p:cNvPicPr>
          <p:nvPr/>
        </p:nvPicPr>
        <p:blipFill>
          <a:blip r:embed="rId4"/>
          <a:srcRect l="8430" t="82413" r="11459"/>
          <a:stretch>
            <a:fillRect/>
          </a:stretch>
        </p:blipFill>
        <p:spPr bwMode="auto">
          <a:xfrm>
            <a:off x="1305396" y="5372919"/>
            <a:ext cx="1296988" cy="296862"/>
          </a:xfrm>
          <a:prstGeom prst="rect">
            <a:avLst/>
          </a:prstGeom>
          <a:noFill/>
          <a:effectLst/>
        </p:spPr>
      </p:pic>
      <p:pic>
        <p:nvPicPr>
          <p:cNvPr id="65" name="Picture 76" descr="scale_of_structure_of_ma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1808634" y="5301481"/>
            <a:ext cx="5032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" name="Group 82"/>
          <p:cNvGrpSpPr>
            <a:grpSpLocks/>
          </p:cNvGrpSpPr>
          <p:nvPr/>
        </p:nvGrpSpPr>
        <p:grpSpPr bwMode="auto">
          <a:xfrm rot="5279763">
            <a:off x="2269509" y="4877296"/>
            <a:ext cx="71438" cy="504825"/>
            <a:chOff x="2065" y="2065"/>
            <a:chExt cx="192" cy="672"/>
          </a:xfrm>
          <a:effectLst/>
        </p:grpSpPr>
        <p:sp>
          <p:nvSpPr>
            <p:cNvPr id="67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1" name="Rectangle 4"/>
          <p:cNvSpPr>
            <a:spLocks noGrp="1" noChangeArrowheads="1"/>
          </p:cNvSpPr>
          <p:nvPr>
            <p:ph type="title"/>
          </p:nvPr>
        </p:nvSpPr>
        <p:spPr>
          <a:xfrm>
            <a:off x="2195736" y="44624"/>
            <a:ext cx="4032448" cy="72008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Colour Conundrum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82" name="Oval 42"/>
          <p:cNvSpPr>
            <a:spLocks noChangeArrowheads="1"/>
          </p:cNvSpPr>
          <p:nvPr/>
        </p:nvSpPr>
        <p:spPr bwMode="auto">
          <a:xfrm>
            <a:off x="4572000" y="1916832"/>
            <a:ext cx="1008112" cy="1275258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83" name="Text Box 95"/>
          <p:cNvSpPr txBox="1">
            <a:spLocks noChangeArrowheads="1"/>
          </p:cNvSpPr>
          <p:nvPr/>
        </p:nvSpPr>
        <p:spPr bwMode="auto">
          <a:xfrm>
            <a:off x="1403648" y="4365104"/>
            <a:ext cx="431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4000" i="0" dirty="0"/>
              <a:t>+</a:t>
            </a:r>
            <a:endParaRPr lang="en-US" altLang="en-US" sz="4000" i="0" dirty="0"/>
          </a:p>
        </p:txBody>
      </p:sp>
    </p:spTree>
    <p:extLst>
      <p:ext uri="{BB962C8B-B14F-4D97-AF65-F5344CB8AC3E}">
        <p14:creationId xmlns:p14="http://schemas.microsoft.com/office/powerpoint/2010/main" val="168578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1" descr="Max_xderiv_paper_d01-104f2-col_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63" t="2353" r="17934" b="91618"/>
          <a:stretch>
            <a:fillRect/>
          </a:stretch>
        </p:blipFill>
        <p:spPr bwMode="auto">
          <a:xfrm>
            <a:off x="179388" y="3860651"/>
            <a:ext cx="3167062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4" descr="Max_xderiv_paper_d01-104f2-col_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" t="17934" r="4265" b="15662"/>
          <a:stretch>
            <a:fillRect/>
          </a:stretch>
        </p:blipFill>
        <p:spPr bwMode="auto">
          <a:xfrm>
            <a:off x="3454400" y="1125538"/>
            <a:ext cx="558165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169863" y="765175"/>
            <a:ext cx="274637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3200" b="1" i="0" dirty="0">
                <a:solidFill>
                  <a:srgbClr val="FF3300"/>
                </a:solidFill>
                <a:cs typeface="Times New Roman" pitchFamily="18" charset="0"/>
              </a:rPr>
              <a:t>●</a:t>
            </a:r>
            <a:r>
              <a:rPr lang="en-GB" altLang="en-US" sz="2800" i="0" dirty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en-GB" altLang="en-US" sz="2800" dirty="0">
                <a:cs typeface="Times New Roman" pitchFamily="18" charset="0"/>
              </a:rPr>
              <a:t>F</a:t>
            </a:r>
            <a:r>
              <a:rPr lang="en-GB" altLang="en-US" sz="2800" b="1" i="0" baseline="-25000" dirty="0">
                <a:cs typeface="Times New Roman" pitchFamily="18" charset="0"/>
              </a:rPr>
              <a:t>2</a:t>
            </a:r>
            <a:r>
              <a:rPr lang="en-GB" altLang="en-US" sz="2800" i="0" dirty="0">
                <a:cs typeface="Times New Roman" pitchFamily="18" charset="0"/>
              </a:rPr>
              <a:t> @ low </a:t>
            </a:r>
            <a:r>
              <a:rPr lang="en-GB" altLang="en-US" sz="2800" dirty="0">
                <a:cs typeface="Times New Roman" pitchFamily="18" charset="0"/>
              </a:rPr>
              <a:t>x</a:t>
            </a:r>
            <a:endParaRPr lang="en-GB" altLang="en-US" sz="2800" b="1" u="sng" baseline="30000" dirty="0"/>
          </a:p>
          <a:p>
            <a:pPr eaLnBrk="1" hangingPunct="1"/>
            <a:r>
              <a:rPr lang="en-GB" altLang="en-US" sz="2800" i="0" dirty="0"/>
              <a:t>  </a:t>
            </a:r>
            <a:r>
              <a:rPr lang="en-GB" altLang="en-US" sz="2800" i="0" dirty="0">
                <a:solidFill>
                  <a:srgbClr val="FF0000"/>
                </a:solidFill>
              </a:rPr>
              <a:t>-</a:t>
            </a:r>
            <a:r>
              <a:rPr lang="en-GB" altLang="en-US" sz="2800" i="0" dirty="0"/>
              <a:t> saturation in</a:t>
            </a:r>
          </a:p>
          <a:p>
            <a:pPr eaLnBrk="1" hangingPunct="1"/>
            <a:r>
              <a:rPr lang="en-GB" altLang="en-US" sz="2800" i="0" dirty="0"/>
              <a:t>    </a:t>
            </a:r>
            <a:r>
              <a:rPr lang="en-GB" altLang="en-US" sz="2800" dirty="0" smtClean="0"/>
              <a:t>F</a:t>
            </a:r>
            <a:r>
              <a:rPr lang="en-GB" altLang="en-US" sz="2800" b="1" i="0" baseline="-25000" dirty="0" smtClean="0"/>
              <a:t>2 </a:t>
            </a:r>
            <a:r>
              <a:rPr lang="en-GB" altLang="en-US" sz="2800" i="0" dirty="0" smtClean="0">
                <a:sym typeface="Symbol"/>
              </a:rPr>
              <a:t></a:t>
            </a:r>
            <a:r>
              <a:rPr lang="en-GB" altLang="en-US" sz="2800" dirty="0" smtClean="0">
                <a:sym typeface="Symbol"/>
              </a:rPr>
              <a:t>x </a:t>
            </a:r>
            <a:r>
              <a:rPr lang="en-GB" altLang="en-US" sz="2800" i="0" baseline="30000" dirty="0" smtClean="0">
                <a:sym typeface="Symbol"/>
              </a:rPr>
              <a:t>-</a:t>
            </a:r>
            <a:r>
              <a:rPr lang="en-GB" altLang="en-US" sz="2800" b="1" baseline="30000" dirty="0" smtClean="0">
                <a:sym typeface="Symbol"/>
              </a:rPr>
              <a:t> </a:t>
            </a:r>
            <a:r>
              <a:rPr lang="en-GB" altLang="en-US" sz="2800" b="1" i="0" dirty="0" smtClean="0">
                <a:solidFill>
                  <a:srgbClr val="FF0000"/>
                </a:solidFill>
              </a:rPr>
              <a:t>?</a:t>
            </a:r>
            <a:endParaRPr lang="el-GR" altLang="en-US" sz="2800" b="1" dirty="0">
              <a:solidFill>
                <a:srgbClr val="FF0000"/>
              </a:solidFill>
            </a:endParaRPr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107505" y="4725144"/>
            <a:ext cx="338499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3200" b="1" i="0" dirty="0">
                <a:solidFill>
                  <a:srgbClr val="FF3300"/>
                </a:solidFill>
                <a:cs typeface="Times New Roman" pitchFamily="18" charset="0"/>
              </a:rPr>
              <a:t>●</a:t>
            </a:r>
            <a:r>
              <a:rPr lang="en-GB" altLang="en-US" sz="2800" i="0" dirty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experiment </a:t>
            </a:r>
            <a:r>
              <a:rPr lang="en-GB" altLang="en-US" sz="2800" i="0" dirty="0" smtClean="0">
                <a:cs typeface="Times New Roman" pitchFamily="18" charset="0"/>
                <a:sym typeface="Symbol"/>
              </a:rPr>
              <a:t></a:t>
            </a:r>
            <a:endParaRPr lang="en-GB" altLang="en-US" sz="2800" i="0" dirty="0" smtClean="0"/>
          </a:p>
          <a:p>
            <a:pPr eaLnBrk="1" hangingPunct="1"/>
            <a:r>
              <a:rPr lang="en-GB" altLang="en-US" sz="2800" i="0" dirty="0" smtClean="0"/>
              <a:t>   observation in</a:t>
            </a:r>
          </a:p>
          <a:p>
            <a:pPr eaLnBrk="1" hangingPunct="1"/>
            <a:r>
              <a:rPr lang="en-GB" altLang="en-US" sz="2800" i="0" dirty="0" smtClean="0"/>
              <a:t>   measurements</a:t>
            </a:r>
            <a:r>
              <a:rPr lang="en-GB" altLang="en-US" sz="2800" b="1" i="0" dirty="0" smtClean="0">
                <a:solidFill>
                  <a:srgbClr val="FF0000"/>
                </a:solidFill>
              </a:rPr>
              <a:t>?</a:t>
            </a:r>
            <a:endParaRPr lang="el-GR" altLang="en-US" sz="2800" b="1" dirty="0">
              <a:solidFill>
                <a:srgbClr val="FF0000"/>
              </a:solidFill>
            </a:endParaRPr>
          </a:p>
        </p:txBody>
      </p:sp>
      <p:sp>
        <p:nvSpPr>
          <p:cNvPr id="36870" name="Text Box 9"/>
          <p:cNvSpPr txBox="1">
            <a:spLocks noChangeArrowheads="1"/>
          </p:cNvSpPr>
          <p:nvPr/>
        </p:nvSpPr>
        <p:spPr bwMode="auto">
          <a:xfrm>
            <a:off x="-36513" y="3476476"/>
            <a:ext cx="121920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i="0"/>
              <a:t>lower </a:t>
            </a:r>
            <a:r>
              <a:rPr lang="en-GB" altLang="en-US" sz="2400"/>
              <a:t>x</a:t>
            </a:r>
            <a:endParaRPr lang="en-US" altLang="en-US" sz="2400"/>
          </a:p>
        </p:txBody>
      </p:sp>
      <p:sp>
        <p:nvSpPr>
          <p:cNvPr id="36871" name="Text Box 10"/>
          <p:cNvSpPr txBox="1">
            <a:spLocks noChangeArrowheads="1"/>
          </p:cNvSpPr>
          <p:nvPr/>
        </p:nvSpPr>
        <p:spPr bwMode="auto">
          <a:xfrm>
            <a:off x="2125663" y="3476476"/>
            <a:ext cx="1366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i="0"/>
              <a:t>higher </a:t>
            </a:r>
            <a:r>
              <a:rPr lang="en-GB" altLang="en-US" sz="2400"/>
              <a:t>x</a:t>
            </a:r>
            <a:endParaRPr lang="en-US" altLang="en-US" sz="2400"/>
          </a:p>
        </p:txBody>
      </p:sp>
      <p:sp>
        <p:nvSpPr>
          <p:cNvPr id="597005" name="Line 13"/>
          <p:cNvSpPr>
            <a:spLocks noChangeShapeType="1"/>
          </p:cNvSpPr>
          <p:nvPr/>
        </p:nvSpPr>
        <p:spPr bwMode="auto">
          <a:xfrm rot="5400000">
            <a:off x="5113337" y="3105151"/>
            <a:ext cx="3527425" cy="0"/>
          </a:xfrm>
          <a:prstGeom prst="line">
            <a:avLst/>
          </a:prstGeom>
          <a:noFill/>
          <a:ln w="28575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6873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72"/>
          <a:stretch>
            <a:fillRect/>
          </a:stretch>
        </p:blipFill>
        <p:spPr bwMode="auto">
          <a:xfrm>
            <a:off x="34925" y="2452538"/>
            <a:ext cx="23336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49" b="44572"/>
          <a:stretch>
            <a:fillRect/>
          </a:stretch>
        </p:blipFill>
        <p:spPr bwMode="auto">
          <a:xfrm>
            <a:off x="2309813" y="2452538"/>
            <a:ext cx="1109662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5" name="Oval 19"/>
          <p:cNvSpPr>
            <a:spLocks noChangeArrowheads="1"/>
          </p:cNvSpPr>
          <p:nvPr/>
        </p:nvSpPr>
        <p:spPr bwMode="auto">
          <a:xfrm>
            <a:off x="2482850" y="2565251"/>
            <a:ext cx="792163" cy="7921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6876" name="Oval 20"/>
          <p:cNvSpPr>
            <a:spLocks noChangeArrowheads="1"/>
          </p:cNvSpPr>
          <p:nvPr/>
        </p:nvSpPr>
        <p:spPr bwMode="auto">
          <a:xfrm>
            <a:off x="2698750" y="2638276"/>
            <a:ext cx="288925" cy="287337"/>
          </a:xfrm>
          <a:prstGeom prst="ellipse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6877" name="Oval 21"/>
          <p:cNvSpPr>
            <a:spLocks noChangeArrowheads="1"/>
          </p:cNvSpPr>
          <p:nvPr/>
        </p:nvSpPr>
        <p:spPr bwMode="auto">
          <a:xfrm>
            <a:off x="2914650" y="2998638"/>
            <a:ext cx="288925" cy="287338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6878" name="Oval 22"/>
          <p:cNvSpPr>
            <a:spLocks noChangeArrowheads="1"/>
          </p:cNvSpPr>
          <p:nvPr/>
        </p:nvSpPr>
        <p:spPr bwMode="auto">
          <a:xfrm>
            <a:off x="2555875" y="2998638"/>
            <a:ext cx="288925" cy="28733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36879" name="Picture 29" descr="Max_xderiv_paper_d01-104f2-col_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63" t="2353" r="37079" b="91933"/>
          <a:stretch>
            <a:fillRect/>
          </a:stretch>
        </p:blipFill>
        <p:spPr bwMode="auto">
          <a:xfrm>
            <a:off x="1603375" y="4436913"/>
            <a:ext cx="3603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0" name="Text Box 30"/>
          <p:cNvSpPr txBox="1">
            <a:spLocks noChangeArrowheads="1"/>
          </p:cNvSpPr>
          <p:nvPr/>
        </p:nvSpPr>
        <p:spPr bwMode="auto">
          <a:xfrm>
            <a:off x="2184400" y="4484538"/>
            <a:ext cx="1308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i="0"/>
              <a:t>larger </a:t>
            </a:r>
            <a:r>
              <a:rPr lang="en-GB" altLang="en-US" sz="2400" b="1" i="0">
                <a:solidFill>
                  <a:srgbClr val="FF0000"/>
                </a:solidFill>
              </a:rPr>
              <a:t>?</a:t>
            </a:r>
            <a:endParaRPr lang="en-US" altLang="en-US" sz="2400" b="1">
              <a:solidFill>
                <a:srgbClr val="FF0000"/>
              </a:solidFill>
            </a:endParaRPr>
          </a:p>
        </p:txBody>
      </p:sp>
      <p:sp>
        <p:nvSpPr>
          <p:cNvPr id="36881" name="Text Box 31"/>
          <p:cNvSpPr txBox="1">
            <a:spLocks noChangeArrowheads="1"/>
          </p:cNvSpPr>
          <p:nvPr/>
        </p:nvSpPr>
        <p:spPr bwMode="auto">
          <a:xfrm>
            <a:off x="107950" y="4484538"/>
            <a:ext cx="1204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i="0"/>
              <a:t>smaller</a:t>
            </a:r>
            <a:endParaRPr lang="en-US" altLang="en-US" sz="2400" b="1">
              <a:solidFill>
                <a:srgbClr val="FF0000"/>
              </a:solidFill>
            </a:endParaRPr>
          </a:p>
        </p:txBody>
      </p:sp>
      <p:sp>
        <p:nvSpPr>
          <p:cNvPr id="597024" name="Line 32"/>
          <p:cNvSpPr>
            <a:spLocks noChangeShapeType="1"/>
          </p:cNvSpPr>
          <p:nvPr/>
        </p:nvSpPr>
        <p:spPr bwMode="auto">
          <a:xfrm>
            <a:off x="4140200" y="2060575"/>
            <a:ext cx="2736850" cy="0"/>
          </a:xfrm>
          <a:prstGeom prst="line">
            <a:avLst/>
          </a:prstGeom>
          <a:noFill/>
          <a:ln w="28575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7025" name="Line 33"/>
          <p:cNvSpPr>
            <a:spLocks noChangeShapeType="1"/>
          </p:cNvSpPr>
          <p:nvPr/>
        </p:nvSpPr>
        <p:spPr bwMode="auto">
          <a:xfrm>
            <a:off x="4140200" y="3284538"/>
            <a:ext cx="2736850" cy="0"/>
          </a:xfrm>
          <a:prstGeom prst="line">
            <a:avLst/>
          </a:prstGeom>
          <a:noFill/>
          <a:ln w="28575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7026" name="Line 34"/>
          <p:cNvSpPr>
            <a:spLocks noChangeShapeType="1"/>
          </p:cNvSpPr>
          <p:nvPr/>
        </p:nvSpPr>
        <p:spPr bwMode="auto">
          <a:xfrm>
            <a:off x="4140200" y="4437063"/>
            <a:ext cx="2736850" cy="0"/>
          </a:xfrm>
          <a:prstGeom prst="line">
            <a:avLst/>
          </a:prstGeom>
          <a:noFill/>
          <a:ln w="28575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7027" name="Line 35"/>
          <p:cNvSpPr>
            <a:spLocks noChangeShapeType="1"/>
          </p:cNvSpPr>
          <p:nvPr/>
        </p:nvSpPr>
        <p:spPr bwMode="auto">
          <a:xfrm flipH="1">
            <a:off x="6875463" y="2060575"/>
            <a:ext cx="1081087" cy="0"/>
          </a:xfrm>
          <a:prstGeom prst="line">
            <a:avLst/>
          </a:prstGeom>
          <a:noFill/>
          <a:ln w="28575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7028" name="Text Box 36"/>
          <p:cNvSpPr txBox="1">
            <a:spLocks noChangeArrowheads="1"/>
          </p:cNvSpPr>
          <p:nvPr/>
        </p:nvSpPr>
        <p:spPr bwMode="auto">
          <a:xfrm>
            <a:off x="8172450" y="1757363"/>
            <a:ext cx="3857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b="1" i="0">
                <a:solidFill>
                  <a:srgbClr val="FF0000"/>
                </a:solidFill>
              </a:rPr>
              <a:t>?</a:t>
            </a:r>
            <a:endParaRPr lang="en-US" altLang="en-US" sz="2800" b="1" i="0">
              <a:solidFill>
                <a:srgbClr val="FF0000"/>
              </a:solidFill>
            </a:endParaRPr>
          </a:p>
        </p:txBody>
      </p:sp>
      <p:sp>
        <p:nvSpPr>
          <p:cNvPr id="597029" name="Line 37"/>
          <p:cNvSpPr>
            <a:spLocks noChangeShapeType="1"/>
          </p:cNvSpPr>
          <p:nvPr/>
        </p:nvSpPr>
        <p:spPr bwMode="auto">
          <a:xfrm rot="5400000">
            <a:off x="6876257" y="2493169"/>
            <a:ext cx="2303462" cy="0"/>
          </a:xfrm>
          <a:prstGeom prst="line">
            <a:avLst/>
          </a:prstGeom>
          <a:noFill/>
          <a:ln w="28575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7030" name="Line 38"/>
          <p:cNvSpPr>
            <a:spLocks noChangeShapeType="1"/>
          </p:cNvSpPr>
          <p:nvPr/>
        </p:nvSpPr>
        <p:spPr bwMode="auto">
          <a:xfrm flipH="1">
            <a:off x="6877050" y="3284538"/>
            <a:ext cx="1081088" cy="0"/>
          </a:xfrm>
          <a:prstGeom prst="line">
            <a:avLst/>
          </a:prstGeom>
          <a:noFill/>
          <a:ln w="28575" cap="rnd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7034" name="Oval 42"/>
          <p:cNvSpPr>
            <a:spLocks noChangeArrowheads="1"/>
          </p:cNvSpPr>
          <p:nvPr/>
        </p:nvSpPr>
        <p:spPr bwMode="auto">
          <a:xfrm>
            <a:off x="7885113" y="5084763"/>
            <a:ext cx="862012" cy="411162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668344" y="5590981"/>
            <a:ext cx="141737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more</a:t>
            </a:r>
            <a:r>
              <a:rPr lang="en-GB" b="1" dirty="0" smtClean="0">
                <a:solidFill>
                  <a:srgbClr val="FF0000"/>
                </a:solidFill>
              </a:rPr>
              <a:t>!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31" name="Picture 41" descr="H1Logo_3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070739"/>
            <a:ext cx="568370" cy="414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36" name="Rectangle 4"/>
          <p:cNvSpPr>
            <a:spLocks noGrp="1" noChangeArrowheads="1"/>
          </p:cNvSpPr>
          <p:nvPr>
            <p:ph type="title"/>
          </p:nvPr>
        </p:nvSpPr>
        <p:spPr>
          <a:xfrm>
            <a:off x="2195736" y="44624"/>
            <a:ext cx="4032448" cy="72008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Colour Conundrum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107504" y="6021288"/>
            <a:ext cx="4600127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3200" b="1" i="0" dirty="0">
                <a:solidFill>
                  <a:srgbClr val="FF3300"/>
                </a:solidFill>
                <a:cs typeface="Times New Roman" pitchFamily="18" charset="0"/>
              </a:rPr>
              <a:t>●</a:t>
            </a:r>
            <a:r>
              <a:rPr lang="en-GB" altLang="en-US" sz="2800" i="0" dirty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en-GB" altLang="en-US" sz="2800" i="0" dirty="0" err="1" smtClean="0">
                <a:cs typeface="Times New Roman" pitchFamily="18" charset="0"/>
              </a:rPr>
              <a:t>unitarity</a:t>
            </a:r>
            <a:r>
              <a:rPr lang="en-GB" altLang="en-US" sz="2800" i="0" dirty="0" smtClean="0">
                <a:cs typeface="Times New Roman" pitchFamily="18" charset="0"/>
              </a:rPr>
              <a:t> in colour field</a:t>
            </a:r>
            <a:r>
              <a:rPr lang="en-GB" altLang="en-US" sz="2800" b="1" i="0" dirty="0" smtClean="0">
                <a:solidFill>
                  <a:srgbClr val="FF0000"/>
                </a:solidFill>
              </a:rPr>
              <a:t>?</a:t>
            </a:r>
            <a:endParaRPr lang="el-G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17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97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9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597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97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9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97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59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9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597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005" grpId="0" animBg="1"/>
      <p:bldP spid="597024" grpId="0" animBg="1"/>
      <p:bldP spid="597025" grpId="0" animBg="1"/>
      <p:bldP spid="597026" grpId="0" animBg="1"/>
      <p:bldP spid="597027" grpId="0" animBg="1"/>
      <p:bldP spid="597028" grpId="0"/>
      <p:bldP spid="597029" grpId="0" animBg="1"/>
      <p:bldP spid="597030" grpId="0" animBg="1"/>
      <p:bldP spid="597034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2195736" y="44624"/>
            <a:ext cx="4032448" cy="72008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Colour Conundrum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4" t="13335" b="7249"/>
          <a:stretch/>
        </p:blipFill>
        <p:spPr bwMode="auto">
          <a:xfrm>
            <a:off x="107504" y="1628800"/>
            <a:ext cx="7317155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179388" y="836613"/>
            <a:ext cx="8964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altLang="en-US" sz="2800" i="0" dirty="0"/>
              <a:t> c</a:t>
            </a:r>
            <a:r>
              <a:rPr lang="en-GB" altLang="en-US" sz="2800" i="0" dirty="0" smtClean="0"/>
              <a:t>olour field structure of hadron </a:t>
            </a:r>
            <a:r>
              <a:rPr lang="en-GB" altLang="en-US" sz="2800" dirty="0" smtClean="0"/>
              <a:t>F</a:t>
            </a:r>
            <a:r>
              <a:rPr lang="en-GB" altLang="en-US" sz="2800" b="1" i="0" baseline="-25000" dirty="0" smtClean="0"/>
              <a:t>L</a:t>
            </a:r>
            <a:r>
              <a:rPr lang="en-GB" altLang="en-US" sz="2800" i="0" dirty="0" smtClean="0"/>
              <a:t> </a:t>
            </a:r>
            <a:r>
              <a:rPr lang="en-GB" altLang="en-US" sz="2800" b="1" i="0" dirty="0" smtClean="0">
                <a:solidFill>
                  <a:srgbClr val="FF0000"/>
                </a:solidFill>
              </a:rPr>
              <a:t>?</a:t>
            </a:r>
            <a:endParaRPr lang="en-GB" altLang="en-US" sz="2800" b="1" i="0" dirty="0">
              <a:solidFill>
                <a:srgbClr val="FF0000"/>
              </a:solidFill>
            </a:endParaRPr>
          </a:p>
        </p:txBody>
      </p:sp>
      <p:sp>
        <p:nvSpPr>
          <p:cNvPr id="10" name="Text Box 62"/>
          <p:cNvSpPr txBox="1">
            <a:spLocks noChangeArrowheads="1"/>
          </p:cNvSpPr>
          <p:nvPr/>
        </p:nvSpPr>
        <p:spPr bwMode="auto">
          <a:xfrm>
            <a:off x="273138" y="6290156"/>
            <a:ext cx="48029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Dirac fermions in colour </a:t>
            </a:r>
            <a:r>
              <a:rPr lang="en-GB" altLang="en-US" sz="2800" b="1" i="0" dirty="0" smtClean="0">
                <a:solidFill>
                  <a:srgbClr val="FF3300"/>
                </a:solidFill>
                <a:cs typeface="Times New Roman" pitchFamily="18" charset="0"/>
              </a:rPr>
              <a:t>?</a:t>
            </a:r>
            <a:endParaRPr lang="en-GB" altLang="en-US" sz="2800" b="1" dirty="0">
              <a:solidFill>
                <a:srgbClr val="FF3300"/>
              </a:solidFill>
            </a:endParaRPr>
          </a:p>
        </p:txBody>
      </p:sp>
      <p:sp>
        <p:nvSpPr>
          <p:cNvPr id="11" name="AutoShape 63"/>
          <p:cNvSpPr>
            <a:spLocks noChangeArrowheads="1"/>
          </p:cNvSpPr>
          <p:nvPr/>
        </p:nvSpPr>
        <p:spPr bwMode="auto">
          <a:xfrm flipV="1">
            <a:off x="273138" y="6237288"/>
            <a:ext cx="347663" cy="431800"/>
          </a:xfrm>
          <a:custGeom>
            <a:avLst/>
            <a:gdLst>
              <a:gd name="T0" fmla="*/ 243461 w 21600"/>
              <a:gd name="T1" fmla="*/ 0 h 21600"/>
              <a:gd name="T2" fmla="*/ 243461 w 21600"/>
              <a:gd name="T3" fmla="*/ 243047 h 21600"/>
              <a:gd name="T4" fmla="*/ 52101 w 21600"/>
              <a:gd name="T5" fmla="*/ 431800 h 21600"/>
              <a:gd name="T6" fmla="*/ 347663 w 21600"/>
              <a:gd name="T7" fmla="*/ 12152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3"/>
          <p:cNvSpPr txBox="1">
            <a:spLocks noChangeArrowheads="1"/>
          </p:cNvSpPr>
          <p:nvPr/>
        </p:nvSpPr>
        <p:spPr bwMode="auto">
          <a:xfrm rot="-2358838">
            <a:off x="2303551" y="3557915"/>
            <a:ext cx="5573962" cy="523220"/>
          </a:xfrm>
          <a:prstGeom prst="rect">
            <a:avLst/>
          </a:prstGeom>
          <a:solidFill>
            <a:srgbClr val="FFFF99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 smtClean="0"/>
              <a:t>H1 and Zeus must sort this out</a:t>
            </a:r>
            <a:r>
              <a:rPr lang="en-GB" sz="2800" b="1" dirty="0" smtClean="0">
                <a:solidFill>
                  <a:srgbClr val="FF0000"/>
                </a:solidFill>
              </a:rPr>
              <a:t>?</a:t>
            </a:r>
            <a:endParaRPr lang="en-US" sz="2800" i="0" dirty="0">
              <a:solidFill>
                <a:schemeClr val="accent2"/>
              </a:solidFill>
              <a:cs typeface="+mn-cs"/>
            </a:endParaRPr>
          </a:p>
        </p:txBody>
      </p:sp>
      <p:sp>
        <p:nvSpPr>
          <p:cNvPr id="13" name="Line 124"/>
          <p:cNvSpPr>
            <a:spLocks noChangeShapeType="1"/>
          </p:cNvSpPr>
          <p:nvPr/>
        </p:nvSpPr>
        <p:spPr bwMode="auto">
          <a:xfrm rot="16200000" flipH="1">
            <a:off x="8189912" y="5338241"/>
            <a:ext cx="938213" cy="47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" name="Line 125"/>
          <p:cNvSpPr>
            <a:spLocks noChangeShapeType="1"/>
          </p:cNvSpPr>
          <p:nvPr/>
        </p:nvSpPr>
        <p:spPr bwMode="auto">
          <a:xfrm rot="4381740">
            <a:off x="8328025" y="6154215"/>
            <a:ext cx="857250" cy="38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Box 126"/>
          <p:cNvSpPr txBox="1">
            <a:spLocks noChangeArrowheads="1"/>
          </p:cNvSpPr>
          <p:nvPr/>
        </p:nvSpPr>
        <p:spPr bwMode="auto">
          <a:xfrm>
            <a:off x="7927561" y="5230290"/>
            <a:ext cx="5453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 dirty="0">
                <a:solidFill>
                  <a:schemeClr val="tx1"/>
                </a:solidFill>
                <a:sym typeface="Symbol" pitchFamily="18" charset="2"/>
              </a:rPr>
              <a:t> </a:t>
            </a:r>
            <a:r>
              <a:rPr lang="en-GB" sz="2000" b="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endParaRPr lang="en-GB" sz="2000" b="0" i="1" dirty="0">
              <a:solidFill>
                <a:schemeClr val="tx1"/>
              </a:solidFill>
              <a:sym typeface="Symbol" pitchFamily="18" charset="2"/>
            </a:endParaRPr>
          </a:p>
        </p:txBody>
      </p:sp>
      <p:grpSp>
        <p:nvGrpSpPr>
          <p:cNvPr id="16" name="Group 127"/>
          <p:cNvGrpSpPr>
            <a:grpSpLocks/>
          </p:cNvGrpSpPr>
          <p:nvPr/>
        </p:nvGrpSpPr>
        <p:grpSpPr bwMode="auto">
          <a:xfrm rot="5400000">
            <a:off x="8346281" y="5494609"/>
            <a:ext cx="198438" cy="431800"/>
            <a:chOff x="2064" y="385"/>
            <a:chExt cx="193" cy="576"/>
          </a:xfrm>
        </p:grpSpPr>
        <p:grpSp>
          <p:nvGrpSpPr>
            <p:cNvPr id="17" name="Group 128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8" name="Arc 129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Arc 130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Arc 131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Arc 132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8" name="Group 133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4" name="Arc 134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Arc 135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Arc 136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Arc 137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" name="Group 138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0" name="Arc 139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Arc 140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Arc 141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Arc 142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32" name="Group 143"/>
          <p:cNvGrpSpPr>
            <a:grpSpLocks/>
          </p:cNvGrpSpPr>
          <p:nvPr/>
        </p:nvGrpSpPr>
        <p:grpSpPr bwMode="auto">
          <a:xfrm rot="5400000">
            <a:off x="7914481" y="5494609"/>
            <a:ext cx="198438" cy="431800"/>
            <a:chOff x="2064" y="385"/>
            <a:chExt cx="193" cy="576"/>
          </a:xfrm>
        </p:grpSpPr>
        <p:grpSp>
          <p:nvGrpSpPr>
            <p:cNvPr id="33" name="Group 144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44" name="Arc 145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Arc 146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Arc 147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Arc 148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4" name="Group 149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40" name="Arc 150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Arc 151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Arc 152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Arc 153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5" name="Group 154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36" name="Arc 155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Arc 156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Arc 157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Arc 158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8" name="Line 159"/>
          <p:cNvSpPr>
            <a:spLocks noChangeShapeType="1"/>
          </p:cNvSpPr>
          <p:nvPr/>
        </p:nvSpPr>
        <p:spPr bwMode="auto">
          <a:xfrm rot="-5400000">
            <a:off x="7329487" y="6129039"/>
            <a:ext cx="931863" cy="4762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9" name="Line 160"/>
          <p:cNvSpPr>
            <a:spLocks noChangeShapeType="1"/>
          </p:cNvSpPr>
          <p:nvPr/>
        </p:nvSpPr>
        <p:spPr bwMode="auto">
          <a:xfrm rot="15181740" flipV="1">
            <a:off x="7232650" y="5233465"/>
            <a:ext cx="874713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 rot="16200000">
            <a:off x="8217391" y="5018095"/>
            <a:ext cx="1462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/>
              <a:t>EW+colour</a:t>
            </a:r>
            <a:endParaRPr lang="en-GB" sz="2000" dirty="0"/>
          </a:p>
        </p:txBody>
      </p:sp>
      <p:sp>
        <p:nvSpPr>
          <p:cNvPr id="51" name="Line 124"/>
          <p:cNvSpPr>
            <a:spLocks noChangeShapeType="1"/>
          </p:cNvSpPr>
          <p:nvPr/>
        </p:nvSpPr>
        <p:spPr bwMode="auto">
          <a:xfrm rot="16200000" flipH="1">
            <a:off x="8189912" y="3230321"/>
            <a:ext cx="938213" cy="47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2" name="Line 125"/>
          <p:cNvSpPr>
            <a:spLocks noChangeShapeType="1"/>
          </p:cNvSpPr>
          <p:nvPr/>
        </p:nvSpPr>
        <p:spPr bwMode="auto">
          <a:xfrm rot="4381740">
            <a:off x="8328025" y="4046295"/>
            <a:ext cx="857250" cy="38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3" name="Text Box 126"/>
          <p:cNvSpPr txBox="1">
            <a:spLocks noChangeArrowheads="1"/>
          </p:cNvSpPr>
          <p:nvPr/>
        </p:nvSpPr>
        <p:spPr bwMode="auto">
          <a:xfrm>
            <a:off x="7927561" y="3122370"/>
            <a:ext cx="5453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 dirty="0">
                <a:solidFill>
                  <a:schemeClr val="tx1"/>
                </a:solidFill>
                <a:sym typeface="Symbol" pitchFamily="18" charset="2"/>
              </a:rPr>
              <a:t> </a:t>
            </a:r>
            <a:r>
              <a:rPr lang="en-GB" sz="2000" b="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endParaRPr lang="en-GB" sz="2000" b="0" i="1" dirty="0">
              <a:solidFill>
                <a:schemeClr val="tx1"/>
              </a:solidFill>
              <a:sym typeface="Symbol" pitchFamily="18" charset="2"/>
            </a:endParaRPr>
          </a:p>
        </p:txBody>
      </p:sp>
      <p:grpSp>
        <p:nvGrpSpPr>
          <p:cNvPr id="54" name="Group 127"/>
          <p:cNvGrpSpPr>
            <a:grpSpLocks/>
          </p:cNvGrpSpPr>
          <p:nvPr/>
        </p:nvGrpSpPr>
        <p:grpSpPr bwMode="auto">
          <a:xfrm rot="5400000">
            <a:off x="8346281" y="3386689"/>
            <a:ext cx="198438" cy="431800"/>
            <a:chOff x="2064" y="385"/>
            <a:chExt cx="193" cy="576"/>
          </a:xfrm>
        </p:grpSpPr>
        <p:grpSp>
          <p:nvGrpSpPr>
            <p:cNvPr id="55" name="Group 128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66" name="Arc 129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Arc 130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Arc 131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Arc 132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6" name="Group 133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62" name="Arc 134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" name="Arc 135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Arc 136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" name="Arc 137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7" name="Group 138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8" name="Arc 139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Arc 140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Arc 141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" name="Arc 142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70" name="Group 143"/>
          <p:cNvGrpSpPr>
            <a:grpSpLocks/>
          </p:cNvGrpSpPr>
          <p:nvPr/>
        </p:nvGrpSpPr>
        <p:grpSpPr bwMode="auto">
          <a:xfrm rot="5400000">
            <a:off x="7914481" y="3386689"/>
            <a:ext cx="198438" cy="431800"/>
            <a:chOff x="2064" y="385"/>
            <a:chExt cx="193" cy="576"/>
          </a:xfrm>
        </p:grpSpPr>
        <p:grpSp>
          <p:nvGrpSpPr>
            <p:cNvPr id="71" name="Group 144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82" name="Arc 145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3" name="Arc 146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4" name="Arc 147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" name="Arc 148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2" name="Group 149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78" name="Arc 150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9" name="Arc 151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" name="Arc 152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1" name="Arc 153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3" name="Group 154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74" name="Arc 155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" name="Arc 156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" name="Arc 157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" name="Arc 158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86" name="Line 159"/>
          <p:cNvSpPr>
            <a:spLocks noChangeShapeType="1"/>
          </p:cNvSpPr>
          <p:nvPr/>
        </p:nvSpPr>
        <p:spPr bwMode="auto">
          <a:xfrm rot="-5400000">
            <a:off x="7329487" y="4021119"/>
            <a:ext cx="931863" cy="4762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87" name="Line 160"/>
          <p:cNvSpPr>
            <a:spLocks noChangeShapeType="1"/>
          </p:cNvSpPr>
          <p:nvPr/>
        </p:nvSpPr>
        <p:spPr bwMode="auto">
          <a:xfrm rot="15181740" flipV="1">
            <a:off x="7232650" y="3125545"/>
            <a:ext cx="874713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8028384" y="4221088"/>
            <a:ext cx="518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 smtClean="0">
                <a:solidFill>
                  <a:schemeClr val="tx1"/>
                </a:solidFill>
              </a:rPr>
              <a:t>+</a:t>
            </a:r>
            <a:endParaRPr lang="en-GB" sz="5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7679167" y="1414147"/>
            <a:ext cx="1718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l</a:t>
            </a:r>
            <a:r>
              <a:rPr lang="en-GB" sz="2000" dirty="0" smtClean="0"/>
              <a:t>ongitudinal</a:t>
            </a:r>
          </a:p>
          <a:p>
            <a:pPr algn="ctr"/>
            <a:r>
              <a:rPr lang="en-GB" sz="2000" dirty="0"/>
              <a:t>v</a:t>
            </a:r>
            <a:r>
              <a:rPr lang="en-GB" sz="2000" dirty="0" smtClean="0"/>
              <a:t>irtual boson</a:t>
            </a:r>
            <a:endParaRPr lang="en-GB" sz="2000" dirty="0"/>
          </a:p>
        </p:txBody>
      </p:sp>
      <p:grpSp>
        <p:nvGrpSpPr>
          <p:cNvPr id="89" name="Group 82"/>
          <p:cNvGrpSpPr>
            <a:grpSpLocks/>
          </p:cNvGrpSpPr>
          <p:nvPr/>
        </p:nvGrpSpPr>
        <p:grpSpPr bwMode="auto">
          <a:xfrm rot="7053682">
            <a:off x="8789186" y="3232379"/>
            <a:ext cx="121642" cy="490498"/>
            <a:chOff x="2065" y="2065"/>
            <a:chExt cx="192" cy="672"/>
          </a:xfrm>
          <a:effectLst/>
        </p:grpSpPr>
        <p:sp>
          <p:nvSpPr>
            <p:cNvPr id="90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1" name="Group 82"/>
          <p:cNvGrpSpPr>
            <a:grpSpLocks/>
          </p:cNvGrpSpPr>
          <p:nvPr/>
        </p:nvGrpSpPr>
        <p:grpSpPr bwMode="auto">
          <a:xfrm rot="8308647">
            <a:off x="8361169" y="2481735"/>
            <a:ext cx="134668" cy="620563"/>
            <a:chOff x="2065" y="2065"/>
            <a:chExt cx="192" cy="672"/>
          </a:xfrm>
          <a:effectLst/>
        </p:grpSpPr>
        <p:sp>
          <p:nvSpPr>
            <p:cNvPr id="102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8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9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0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1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2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2701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9623"/>
            <a:ext cx="9116103" cy="583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1077896" y="44624"/>
            <a:ext cx="5870368" cy="72008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Colour Interaction Dynamics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6" name="Picture 10" descr="maxn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8" r="30350"/>
          <a:stretch>
            <a:fillRect/>
          </a:stretch>
        </p:blipFill>
        <p:spPr bwMode="auto">
          <a:xfrm>
            <a:off x="7308304" y="979623"/>
            <a:ext cx="1682200" cy="2479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38653"/>
            <a:ext cx="4977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dirty="0">
                <a:solidFill>
                  <a:srgbClr val="FF0000"/>
                </a:solidFill>
                <a:cs typeface="Times New Roman" pitchFamily="18" charset="0"/>
              </a:rPr>
              <a:t>-</a:t>
            </a:r>
            <a:r>
              <a:rPr lang="en-GB" altLang="en-US" dirty="0">
                <a:cs typeface="Times New Roman" pitchFamily="18" charset="0"/>
              </a:rPr>
              <a:t> </a:t>
            </a:r>
            <a:r>
              <a:rPr lang="en-GB" altLang="en-US" sz="2800" dirty="0">
                <a:solidFill>
                  <a:schemeClr val="tx1"/>
                </a:solidFill>
                <a:cs typeface="Times New Roman" pitchFamily="18" charset="0"/>
              </a:rPr>
              <a:t>p</a:t>
            </a:r>
            <a:r>
              <a:rPr lang="en-GB" altLang="en-US" sz="2800" dirty="0" smtClean="0">
                <a:solidFill>
                  <a:schemeClr val="tx1"/>
                </a:solidFill>
                <a:cs typeface="Times New Roman" pitchFamily="18" charset="0"/>
              </a:rPr>
              <a:t>robe </a:t>
            </a:r>
            <a:r>
              <a:rPr lang="en-GB" altLang="en-US" sz="2800" dirty="0" err="1" smtClean="0">
                <a:solidFill>
                  <a:schemeClr val="tx1"/>
                </a:solidFill>
                <a:cs typeface="Times New Roman" pitchFamily="18" charset="0"/>
              </a:rPr>
              <a:t>hadronic</a:t>
            </a:r>
            <a:r>
              <a:rPr lang="en-GB" altLang="en-US" sz="2800" dirty="0" smtClean="0">
                <a:solidFill>
                  <a:schemeClr val="tx1"/>
                </a:solidFill>
                <a:cs typeface="Times New Roman" pitchFamily="18" charset="0"/>
              </a:rPr>
              <a:t> interaction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4650" y="980728"/>
            <a:ext cx="497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err="1" smtClean="0">
                <a:solidFill>
                  <a:schemeClr val="tx1"/>
                </a:solidFill>
              </a:rPr>
              <a:t>ep</a:t>
            </a:r>
            <a:r>
              <a:rPr lang="en-GB" sz="2800" dirty="0" err="1" smtClean="0">
                <a:solidFill>
                  <a:schemeClr val="tx1"/>
                </a:solidFill>
                <a:sym typeface="Symbol"/>
              </a:rPr>
              <a:t></a:t>
            </a:r>
            <a:r>
              <a:rPr lang="en-GB" sz="2800" i="1" dirty="0" err="1" smtClean="0">
                <a:solidFill>
                  <a:schemeClr val="tx1"/>
                </a:solidFill>
                <a:sym typeface="Symbol"/>
              </a:rPr>
              <a:t>epXY</a:t>
            </a:r>
            <a:r>
              <a:rPr lang="en-GB" sz="2800" i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GB" sz="2800" dirty="0" smtClean="0">
                <a:solidFill>
                  <a:schemeClr val="tx1"/>
                </a:solidFill>
                <a:sym typeface="Symbol"/>
              </a:rPr>
              <a:t>with</a:t>
            </a:r>
            <a:r>
              <a:rPr lang="en-GB" sz="2800" i="1" dirty="0" smtClean="0">
                <a:solidFill>
                  <a:schemeClr val="tx1"/>
                </a:solidFill>
                <a:sym typeface="Symbol"/>
              </a:rPr>
              <a:t> Q</a:t>
            </a:r>
            <a:r>
              <a:rPr lang="en-GB" sz="2800" b="1" baseline="30000" dirty="0" smtClean="0">
                <a:solidFill>
                  <a:schemeClr val="tx1"/>
                </a:solidFill>
                <a:sym typeface="Symbol"/>
              </a:rPr>
              <a:t>-1</a:t>
            </a:r>
            <a:r>
              <a:rPr lang="en-GB" sz="2800" i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GB" sz="2800" dirty="0" smtClean="0">
                <a:solidFill>
                  <a:schemeClr val="tx1"/>
                </a:solidFill>
                <a:sym typeface="Symbol"/>
              </a:rPr>
              <a:t>&lt; 50 am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8" name="AutoShape 63"/>
          <p:cNvSpPr>
            <a:spLocks noChangeArrowheads="1"/>
          </p:cNvSpPr>
          <p:nvPr/>
        </p:nvSpPr>
        <p:spPr bwMode="auto">
          <a:xfrm flipV="1">
            <a:off x="273138" y="2708920"/>
            <a:ext cx="347663" cy="431800"/>
          </a:xfrm>
          <a:custGeom>
            <a:avLst/>
            <a:gdLst>
              <a:gd name="T0" fmla="*/ 243461 w 21600"/>
              <a:gd name="T1" fmla="*/ 0 h 21600"/>
              <a:gd name="T2" fmla="*/ 243461 w 21600"/>
              <a:gd name="T3" fmla="*/ 243047 h 21600"/>
              <a:gd name="T4" fmla="*/ 52101 w 21600"/>
              <a:gd name="T5" fmla="*/ 431800 h 21600"/>
              <a:gd name="T6" fmla="*/ 347663 w 21600"/>
              <a:gd name="T7" fmla="*/ 12152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21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2" name="Picture 5" descr="q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t="9590" r="14748" b="6235"/>
          <a:stretch>
            <a:fillRect/>
          </a:stretch>
        </p:blipFill>
        <p:spPr bwMode="auto">
          <a:xfrm>
            <a:off x="5092700" y="908050"/>
            <a:ext cx="4016375" cy="590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Text Box 7"/>
          <p:cNvSpPr txBox="1">
            <a:spLocks noChangeArrowheads="1"/>
          </p:cNvSpPr>
          <p:nvPr/>
        </p:nvSpPr>
        <p:spPr bwMode="auto">
          <a:xfrm>
            <a:off x="-36512" y="908050"/>
            <a:ext cx="538641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>
                <a:cs typeface="Times New Roman" pitchFamily="18" charset="0"/>
              </a:rPr>
              <a:t>x-section</a:t>
            </a:r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en-US" sz="2800" dirty="0">
                <a:cs typeface="Times New Roman" pitchFamily="18" charset="0"/>
              </a:rPr>
              <a:t>x </a:t>
            </a:r>
            <a:r>
              <a:rPr lang="en-GB" altLang="en-US" sz="2800" dirty="0" smtClean="0">
                <a:cs typeface="Times New Roman" pitchFamily="18" charset="0"/>
              </a:rPr>
              <a:t> </a:t>
            </a:r>
            <a:r>
              <a:rPr lang="el-GR" altLang="en-US" sz="2800" dirty="0" smtClean="0"/>
              <a:t>σ</a:t>
            </a:r>
            <a:r>
              <a:rPr lang="en-GB" altLang="en-US" sz="2800" b="1" i="0" baseline="-25000" dirty="0" smtClean="0"/>
              <a:t>r</a:t>
            </a:r>
            <a:r>
              <a:rPr lang="en-GB" altLang="en-US" sz="2800" i="0" dirty="0" smtClean="0"/>
              <a:t> ~ </a:t>
            </a:r>
            <a:r>
              <a:rPr lang="en-GB" altLang="en-US" sz="2800" dirty="0" smtClean="0">
                <a:cs typeface="Times New Roman" pitchFamily="18" charset="0"/>
              </a:rPr>
              <a:t>F</a:t>
            </a:r>
            <a:r>
              <a:rPr lang="en-GB" altLang="en-US" sz="2800" b="1" i="0" baseline="-25000" dirty="0" smtClean="0">
                <a:cs typeface="Times New Roman" pitchFamily="18" charset="0"/>
              </a:rPr>
              <a:t>2 </a:t>
            </a:r>
            <a:r>
              <a:rPr lang="en-GB" altLang="en-US" sz="2800" i="0" dirty="0" smtClean="0">
                <a:cs typeface="Times New Roman" pitchFamily="18" charset="0"/>
              </a:rPr>
              <a:t>(</a:t>
            </a:r>
            <a:r>
              <a:rPr lang="en-GB" altLang="en-US" sz="2800" b="1" dirty="0" smtClean="0">
                <a:cs typeface="Times New Roman" pitchFamily="18" charset="0"/>
                <a:sym typeface="Symbol"/>
              </a:rPr>
              <a:t></a:t>
            </a:r>
            <a:r>
              <a:rPr lang="en-GB" altLang="en-US" sz="2800" i="0" dirty="0" smtClean="0">
                <a:cs typeface="Times New Roman" pitchFamily="18" charset="0"/>
                <a:sym typeface="Symbol"/>
              </a:rPr>
              <a:t>,</a:t>
            </a:r>
            <a:r>
              <a:rPr lang="en-GB" altLang="en-US" sz="2800" dirty="0" smtClean="0">
                <a:cs typeface="Times New Roman" pitchFamily="18" charset="0"/>
                <a:sym typeface="Symbol"/>
              </a:rPr>
              <a:t>Q</a:t>
            </a:r>
            <a:r>
              <a:rPr lang="en-GB" altLang="en-US" sz="2800" b="1" i="0" baseline="30000" dirty="0" smtClean="0">
                <a:cs typeface="Times New Roman" pitchFamily="18" charset="0"/>
                <a:sym typeface="Symbol"/>
              </a:rPr>
              <a:t>2</a:t>
            </a:r>
            <a:r>
              <a:rPr lang="en-GB" altLang="en-US" sz="2800" i="0" dirty="0" smtClean="0">
                <a:cs typeface="Times New Roman" pitchFamily="18" charset="0"/>
                <a:sym typeface="Symbol"/>
              </a:rPr>
              <a:t>,x</a:t>
            </a:r>
            <a:r>
              <a:rPr lang="en-GB" altLang="en-US" sz="2800" dirty="0" smtClean="0">
                <a:cs typeface="Times New Roman" pitchFamily="18" charset="0"/>
                <a:sym typeface="Symbol"/>
              </a:rPr>
              <a:t>  </a:t>
            </a:r>
            <a:r>
              <a:rPr lang="en-GB" altLang="en-US" sz="2800" i="0" dirty="0" smtClean="0">
                <a:cs typeface="Times New Roman" pitchFamily="18" charset="0"/>
                <a:sym typeface="Symbol"/>
              </a:rPr>
              <a:t>)</a:t>
            </a:r>
            <a:endParaRPr lang="el-GR" altLang="en-US" sz="2800" i="0" dirty="0"/>
          </a:p>
          <a:p>
            <a:pPr eaLnBrk="1" hangingPunct="1"/>
            <a:r>
              <a:rPr lang="en-GB" altLang="en-US" sz="2800" i="0" dirty="0"/>
              <a:t> </a:t>
            </a:r>
            <a:r>
              <a:rPr lang="en-GB" altLang="en-US" sz="2800" i="0" dirty="0" smtClean="0">
                <a:solidFill>
                  <a:srgbClr val="FF3300"/>
                </a:solidFill>
              </a:rPr>
              <a:t>-</a:t>
            </a:r>
            <a:r>
              <a:rPr lang="en-GB" altLang="en-US" sz="2800" i="0" dirty="0" smtClean="0"/>
              <a:t>  </a:t>
            </a:r>
            <a:r>
              <a:rPr lang="en-GB" altLang="en-US" sz="2800" i="0" dirty="0"/>
              <a:t>scaling violations </a:t>
            </a:r>
            <a:r>
              <a:rPr lang="en-GB" altLang="en-US" sz="2800" i="0" dirty="0">
                <a:latin typeface="Times New Roman" pitchFamily="18" charset="0"/>
                <a:cs typeface="Times New Roman" pitchFamily="18" charset="0"/>
              </a:rPr>
              <a:t>→</a:t>
            </a:r>
          </a:p>
          <a:p>
            <a:pPr eaLnBrk="1" hangingPunct="1"/>
            <a:r>
              <a:rPr lang="en-GB" altLang="en-US" sz="2800" i="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GB" altLang="en-US" sz="2800" i="0" dirty="0" smtClean="0"/>
              <a:t>flavour </a:t>
            </a:r>
            <a:r>
              <a:rPr lang="en-GB" altLang="en-US" sz="2800" i="0" dirty="0"/>
              <a:t>singlet </a:t>
            </a:r>
            <a:r>
              <a:rPr lang="en-GB" altLang="en-US" sz="2800" dirty="0" err="1"/>
              <a:t>q</a:t>
            </a:r>
            <a:r>
              <a:rPr lang="en-GB" altLang="en-US" sz="2800" b="1" i="0" baseline="-25000" dirty="0" err="1"/>
              <a:t>S</a:t>
            </a:r>
            <a:r>
              <a:rPr lang="en-GB" altLang="en-US" sz="2800" i="0" dirty="0"/>
              <a:t> </a:t>
            </a:r>
            <a:r>
              <a:rPr lang="en-GB" altLang="en-US" sz="2800" i="0" dirty="0" smtClean="0"/>
              <a:t>QCD </a:t>
            </a:r>
            <a:r>
              <a:rPr lang="en-GB" altLang="en-US" sz="2800" i="0" dirty="0" err="1" smtClean="0"/>
              <a:t>evol</a:t>
            </a:r>
            <a:r>
              <a:rPr lang="en-GB" altLang="en-US" sz="2800" b="1" i="0" u="sng" baseline="30000" dirty="0" err="1" smtClean="0"/>
              <a:t>n</a:t>
            </a:r>
            <a:endParaRPr lang="el-GR" altLang="en-US" sz="2800" i="0" dirty="0"/>
          </a:p>
          <a:p>
            <a:pPr eaLnBrk="1" hangingPunct="1"/>
            <a:r>
              <a:rPr lang="en-GB" altLang="en-US" sz="2800" i="0" dirty="0"/>
              <a:t> </a:t>
            </a:r>
            <a:r>
              <a:rPr lang="en-GB" altLang="en-US" sz="2800" i="0" dirty="0" smtClean="0">
                <a:solidFill>
                  <a:srgbClr val="FF3300"/>
                </a:solidFill>
              </a:rPr>
              <a:t>-</a:t>
            </a:r>
            <a:r>
              <a:rPr lang="en-GB" altLang="en-US" sz="2800" i="0" dirty="0" smtClean="0"/>
              <a:t>  </a:t>
            </a:r>
            <a:r>
              <a:rPr lang="el-GR" altLang="en-US" sz="2800" dirty="0"/>
              <a:t>β</a:t>
            </a:r>
            <a:r>
              <a:rPr lang="en-GB" altLang="en-US" sz="2800" i="0" dirty="0"/>
              <a:t> </a:t>
            </a:r>
            <a:r>
              <a:rPr lang="en-GB" altLang="en-US" sz="2800" i="0" dirty="0" err="1"/>
              <a:t>dep</a:t>
            </a:r>
            <a:r>
              <a:rPr lang="en-GB" altLang="en-US" sz="2800" b="1" i="0" u="sng" baseline="30000" dirty="0" err="1"/>
              <a:t>c</a:t>
            </a:r>
            <a:r>
              <a:rPr lang="en-GB" altLang="en-US" sz="2800" i="0" dirty="0"/>
              <a:t> ~ </a:t>
            </a:r>
            <a:r>
              <a:rPr lang="en-GB" altLang="en-US" sz="2800" dirty="0" err="1"/>
              <a:t>g</a:t>
            </a:r>
            <a:r>
              <a:rPr lang="en-GB" altLang="en-US" sz="2800" i="0" dirty="0" err="1"/>
              <a:t>→</a:t>
            </a:r>
            <a:r>
              <a:rPr lang="en-GB" altLang="en-US" sz="2800" dirty="0" err="1"/>
              <a:t>qq</a:t>
            </a:r>
            <a:r>
              <a:rPr lang="en-GB" altLang="en-US" sz="2800" dirty="0"/>
              <a:t> </a:t>
            </a:r>
          </a:p>
        </p:txBody>
      </p:sp>
      <p:sp>
        <p:nvSpPr>
          <p:cNvPr id="587778" name="Rectangle 2"/>
          <p:cNvSpPr>
            <a:spLocks noChangeArrowheads="1"/>
          </p:cNvSpPr>
          <p:nvPr/>
        </p:nvSpPr>
        <p:spPr bwMode="auto">
          <a:xfrm>
            <a:off x="1187624" y="117004"/>
            <a:ext cx="5616575" cy="647700"/>
          </a:xfrm>
          <a:prstGeom prst="rect">
            <a:avLst/>
          </a:prstGeom>
          <a:solidFill>
            <a:srgbClr val="FFFF99"/>
          </a:solidFill>
          <a:ln w="762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Colour Interaction Dynamics</a:t>
            </a:r>
            <a:endParaRPr lang="en-GB" sz="3200" b="1" i="0" baseline="-25000" dirty="0">
              <a:solidFill>
                <a:srgbClr val="0033CC"/>
              </a:solidFill>
              <a:cs typeface="Arial" pitchFamily="34" charset="0"/>
            </a:endParaRPr>
          </a:p>
        </p:txBody>
      </p:sp>
      <p:sp>
        <p:nvSpPr>
          <p:cNvPr id="39940" name="Text Box 3"/>
          <p:cNvSpPr txBox="1">
            <a:spLocks noChangeArrowheads="1"/>
          </p:cNvSpPr>
          <p:nvPr/>
        </p:nvSpPr>
        <p:spPr bwMode="auto">
          <a:xfrm>
            <a:off x="2095848" y="1036638"/>
            <a:ext cx="3159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I</a:t>
            </a:r>
            <a:endParaRPr lang="en-US" altLang="en-US" sz="2800" b="1" i="0" baseline="-25000" dirty="0"/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2195736" y="1036638"/>
            <a:ext cx="3127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P</a:t>
            </a:r>
            <a:endParaRPr lang="en-US" altLang="en-US" sz="2800" b="1" i="0" baseline="-25000" dirty="0"/>
          </a:p>
        </p:txBody>
      </p:sp>
      <p:pic>
        <p:nvPicPr>
          <p:cNvPr id="39943" name="Picture 6" descr="beta_p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" t="7571" r="14748" b="44611"/>
          <a:stretch>
            <a:fillRect/>
          </a:stretch>
        </p:blipFill>
        <p:spPr bwMode="auto">
          <a:xfrm>
            <a:off x="468313" y="2857500"/>
            <a:ext cx="467995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2699792" y="1900238"/>
            <a:ext cx="406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/>
              <a:t>_</a:t>
            </a:r>
            <a:endParaRPr lang="en-US" altLang="en-US" sz="2800" i="0" dirty="0"/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5529263" y="765175"/>
            <a:ext cx="914400" cy="4318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pic>
        <p:nvPicPr>
          <p:cNvPr id="39946" name="Picture 10" descr="maxn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8" r="30350"/>
          <a:stretch>
            <a:fillRect/>
          </a:stretch>
        </p:blipFill>
        <p:spPr bwMode="auto">
          <a:xfrm>
            <a:off x="7766050" y="1628775"/>
            <a:ext cx="1270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Line 13"/>
          <p:cNvSpPr>
            <a:spLocks noChangeShapeType="1"/>
          </p:cNvSpPr>
          <p:nvPr/>
        </p:nvSpPr>
        <p:spPr bwMode="auto">
          <a:xfrm flipH="1">
            <a:off x="3995936" y="2349500"/>
            <a:ext cx="649288" cy="212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8" name="Line 14"/>
          <p:cNvSpPr>
            <a:spLocks noChangeShapeType="1"/>
          </p:cNvSpPr>
          <p:nvPr/>
        </p:nvSpPr>
        <p:spPr bwMode="auto">
          <a:xfrm rot="-1018260" flipH="1" flipV="1">
            <a:off x="4025692" y="2488921"/>
            <a:ext cx="507879" cy="27965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9949" name="Group 18"/>
          <p:cNvGrpSpPr>
            <a:grpSpLocks/>
          </p:cNvGrpSpPr>
          <p:nvPr/>
        </p:nvGrpSpPr>
        <p:grpSpPr bwMode="auto">
          <a:xfrm rot="5279763">
            <a:off x="3485145" y="2146301"/>
            <a:ext cx="212725" cy="768350"/>
            <a:chOff x="2065" y="2065"/>
            <a:chExt cx="192" cy="672"/>
          </a:xfrm>
        </p:grpSpPr>
        <p:sp>
          <p:nvSpPr>
            <p:cNvPr id="39950" name="Arc 19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1" name="Arc 20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2" name="Arc 21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3" name="Arc 22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4" name="Arc 23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5" name="Arc 24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6" name="Arc 25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7" name="Arc 26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8" name="Arc 27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59" name="Arc 28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60" name="Arc 29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3349129" y="765175"/>
            <a:ext cx="3587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D</a:t>
            </a:r>
            <a:endParaRPr lang="en-US" altLang="en-US" sz="2800" b="1" i="0" baseline="-25000" dirty="0"/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4735439" y="1052736"/>
            <a:ext cx="3159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I</a:t>
            </a:r>
            <a:endParaRPr lang="en-US" altLang="en-US" sz="2800" b="1" i="0" baseline="-25000" dirty="0"/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4835327" y="1052736"/>
            <a:ext cx="3127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P</a:t>
            </a:r>
            <a:endParaRPr lang="en-US" altLang="en-US" sz="2800" b="1" i="0" baseline="-25000" dirty="0"/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4724728" y="2587423"/>
            <a:ext cx="3375664" cy="27007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7621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39"/>
          <a:stretch>
            <a:fillRect/>
          </a:stretch>
        </p:blipFill>
        <p:spPr bwMode="auto">
          <a:xfrm>
            <a:off x="5178251" y="981075"/>
            <a:ext cx="2778125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2" descr="maxn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8" r="30350"/>
          <a:stretch>
            <a:fillRect/>
          </a:stretch>
        </p:blipFill>
        <p:spPr bwMode="auto">
          <a:xfrm>
            <a:off x="7839075" y="1628775"/>
            <a:ext cx="1270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-36512" y="908050"/>
            <a:ext cx="529664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>
                <a:cs typeface="Times New Roman" pitchFamily="18" charset="0"/>
              </a:rPr>
              <a:t>H1 </a:t>
            </a:r>
            <a:r>
              <a:rPr lang="en-GB" altLang="en-US" sz="2800" dirty="0">
                <a:cs typeface="Times New Roman" pitchFamily="18" charset="0"/>
              </a:rPr>
              <a:t>F</a:t>
            </a:r>
            <a:r>
              <a:rPr lang="en-GB" altLang="en-US" sz="2800" b="1" i="0" baseline="-25000" dirty="0">
                <a:cs typeface="Times New Roman" pitchFamily="18" charset="0"/>
              </a:rPr>
              <a:t>2  </a:t>
            </a:r>
            <a:r>
              <a:rPr lang="en-GB" altLang="en-US" sz="2800" i="0" dirty="0">
                <a:cs typeface="Times New Roman" pitchFamily="18" charset="0"/>
              </a:rPr>
              <a:t>1996 (Brussels</a:t>
            </a:r>
            <a:r>
              <a:rPr lang="en-GB" altLang="en-US" sz="2800" i="0" dirty="0" smtClean="0">
                <a:cs typeface="Times New Roman" pitchFamily="18" charset="0"/>
              </a:rPr>
              <a:t>)</a:t>
            </a:r>
            <a:endParaRPr lang="el-GR" altLang="en-US" sz="2800" i="0" dirty="0"/>
          </a:p>
          <a:p>
            <a:pPr eaLnBrk="1" hangingPunct="1"/>
            <a:r>
              <a:rPr lang="en-GB" altLang="en-US" sz="2800" i="0" dirty="0"/>
              <a:t> </a:t>
            </a:r>
            <a:r>
              <a:rPr lang="en-GB" altLang="en-US" sz="2800" i="0" dirty="0">
                <a:solidFill>
                  <a:srgbClr val="FF3300"/>
                </a:solidFill>
              </a:rPr>
              <a:t>-</a:t>
            </a:r>
            <a:r>
              <a:rPr lang="en-GB" altLang="en-US" sz="2800" i="0" dirty="0"/>
              <a:t>  scaling violations </a:t>
            </a:r>
            <a:r>
              <a:rPr lang="en-GB" altLang="en-US" sz="2800" i="0" dirty="0">
                <a:latin typeface="Times New Roman" pitchFamily="18" charset="0"/>
                <a:cs typeface="Times New Roman" pitchFamily="18" charset="0"/>
              </a:rPr>
              <a:t>→</a:t>
            </a:r>
          </a:p>
          <a:p>
            <a:pPr eaLnBrk="1" hangingPunct="1"/>
            <a:r>
              <a:rPr lang="en-GB" altLang="en-US" sz="2800" i="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GB" altLang="en-US" sz="2800" i="0" dirty="0"/>
              <a:t>flavour singlet </a:t>
            </a:r>
            <a:r>
              <a:rPr lang="en-GB" altLang="en-US" sz="2800" dirty="0" err="1"/>
              <a:t>q</a:t>
            </a:r>
            <a:r>
              <a:rPr lang="en-GB" altLang="en-US" sz="2800" b="1" i="0" baseline="-25000" dirty="0" err="1"/>
              <a:t>S</a:t>
            </a:r>
            <a:r>
              <a:rPr lang="en-GB" altLang="en-US" sz="2800" i="0" dirty="0"/>
              <a:t> QCD </a:t>
            </a:r>
            <a:r>
              <a:rPr lang="en-GB" altLang="en-US" sz="2800" i="0" dirty="0" err="1"/>
              <a:t>evol</a:t>
            </a:r>
            <a:r>
              <a:rPr lang="en-GB" altLang="en-US" sz="2800" b="1" i="0" u="sng" baseline="30000" dirty="0" err="1"/>
              <a:t>n</a:t>
            </a:r>
            <a:endParaRPr lang="el-GR" altLang="en-US" sz="2800" i="0" dirty="0"/>
          </a:p>
          <a:p>
            <a:pPr eaLnBrk="1" hangingPunct="1"/>
            <a:r>
              <a:rPr lang="en-GB" altLang="en-US" sz="2800" i="0" dirty="0"/>
              <a:t> </a:t>
            </a:r>
            <a:r>
              <a:rPr lang="en-GB" altLang="en-US" sz="2800" i="0" dirty="0">
                <a:solidFill>
                  <a:srgbClr val="FF3300"/>
                </a:solidFill>
              </a:rPr>
              <a:t>-</a:t>
            </a:r>
            <a:r>
              <a:rPr lang="en-GB" altLang="en-US" sz="2800" i="0" dirty="0"/>
              <a:t>  </a:t>
            </a:r>
            <a:r>
              <a:rPr lang="el-GR" altLang="en-US" sz="2800" dirty="0"/>
              <a:t>β</a:t>
            </a:r>
            <a:r>
              <a:rPr lang="en-GB" altLang="en-US" sz="2800" i="0" dirty="0"/>
              <a:t> </a:t>
            </a:r>
            <a:r>
              <a:rPr lang="en-GB" altLang="en-US" sz="2800" i="0" dirty="0" err="1"/>
              <a:t>dep</a:t>
            </a:r>
            <a:r>
              <a:rPr lang="en-GB" altLang="en-US" sz="2800" b="1" i="0" u="sng" baseline="30000" dirty="0" err="1"/>
              <a:t>c</a:t>
            </a:r>
            <a:r>
              <a:rPr lang="en-GB" altLang="en-US" sz="2800" i="0" dirty="0"/>
              <a:t> ~ </a:t>
            </a:r>
            <a:r>
              <a:rPr lang="en-GB" altLang="en-US" sz="2800" dirty="0" err="1"/>
              <a:t>g</a:t>
            </a:r>
            <a:r>
              <a:rPr lang="en-GB" altLang="en-US" sz="2800" i="0" dirty="0" err="1"/>
              <a:t>→</a:t>
            </a:r>
            <a:r>
              <a:rPr lang="en-GB" altLang="en-US" sz="2800" dirty="0" err="1"/>
              <a:t>qq</a:t>
            </a:r>
            <a:r>
              <a:rPr lang="en-GB" altLang="en-US" sz="2800" dirty="0"/>
              <a:t> 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115616" y="765175"/>
            <a:ext cx="3587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D</a:t>
            </a:r>
            <a:endParaRPr lang="en-US" altLang="en-US" sz="2800" b="1" i="0" baseline="-25000" dirty="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627784" y="1900238"/>
            <a:ext cx="406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/>
              <a:t>_</a:t>
            </a:r>
            <a:endParaRPr lang="en-US" altLang="en-US" sz="2800" i="0"/>
          </a:p>
        </p:txBody>
      </p:sp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1" b="52391"/>
          <a:stretch>
            <a:fillRect/>
          </a:stretch>
        </p:blipFill>
        <p:spPr bwMode="auto">
          <a:xfrm>
            <a:off x="143123" y="2781300"/>
            <a:ext cx="25558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54" t="46268"/>
          <a:stretch>
            <a:fillRect/>
          </a:stretch>
        </p:blipFill>
        <p:spPr bwMode="auto">
          <a:xfrm>
            <a:off x="2698998" y="2879725"/>
            <a:ext cx="230505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876925"/>
            <a:ext cx="642461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35" name="Rectangle 11"/>
          <p:cNvSpPr>
            <a:spLocks noChangeArrowheads="1"/>
          </p:cNvSpPr>
          <p:nvPr/>
        </p:nvSpPr>
        <p:spPr bwMode="auto">
          <a:xfrm>
            <a:off x="142875" y="5876925"/>
            <a:ext cx="612775" cy="144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187624" y="117004"/>
            <a:ext cx="5616575" cy="647700"/>
          </a:xfrm>
          <a:prstGeom prst="rect">
            <a:avLst/>
          </a:prstGeom>
          <a:solidFill>
            <a:srgbClr val="FFFF99"/>
          </a:solidFill>
          <a:ln w="762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Colour Interaction Dynamics</a:t>
            </a:r>
            <a:endParaRPr lang="en-GB" sz="3200" b="1" i="0" baseline="-25000" dirty="0">
              <a:solidFill>
                <a:srgbClr val="0033CC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</p:spTree>
    <p:extLst>
      <p:ext uri="{BB962C8B-B14F-4D97-AF65-F5344CB8AC3E}">
        <p14:creationId xmlns:p14="http://schemas.microsoft.com/office/powerpoint/2010/main" val="274428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q2_p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t="9540" r="14748" b="6235"/>
          <a:stretch>
            <a:fillRect/>
          </a:stretch>
        </p:blipFill>
        <p:spPr bwMode="auto">
          <a:xfrm>
            <a:off x="5116513" y="908050"/>
            <a:ext cx="3992562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9" descr="beta_pom_larger_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" t="7571" r="14748" b="32497"/>
          <a:stretch>
            <a:fillRect/>
          </a:stretch>
        </p:blipFill>
        <p:spPr bwMode="auto">
          <a:xfrm>
            <a:off x="611188" y="2781300"/>
            <a:ext cx="3738562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10" descr="maxn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8" r="30350"/>
          <a:stretch>
            <a:fillRect/>
          </a:stretch>
        </p:blipFill>
        <p:spPr bwMode="auto">
          <a:xfrm>
            <a:off x="7839075" y="1628775"/>
            <a:ext cx="1270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Oval 11"/>
          <p:cNvSpPr>
            <a:spLocks noChangeArrowheads="1"/>
          </p:cNvSpPr>
          <p:nvPr/>
        </p:nvSpPr>
        <p:spPr bwMode="auto">
          <a:xfrm>
            <a:off x="5529263" y="765175"/>
            <a:ext cx="914400" cy="4318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40966" name="Text Box 12"/>
          <p:cNvSpPr txBox="1">
            <a:spLocks noChangeArrowheads="1"/>
          </p:cNvSpPr>
          <p:nvPr/>
        </p:nvSpPr>
        <p:spPr bwMode="auto">
          <a:xfrm>
            <a:off x="-36512" y="908050"/>
            <a:ext cx="47612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>
                <a:cs typeface="Times New Roman" pitchFamily="18" charset="0"/>
              </a:rPr>
              <a:t>x-section</a:t>
            </a:r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en-US" sz="2800" dirty="0">
                <a:cs typeface="Times New Roman" pitchFamily="18" charset="0"/>
              </a:rPr>
              <a:t>x .</a:t>
            </a:r>
            <a:r>
              <a:rPr lang="el-GR" altLang="en-US" sz="2800" dirty="0" smtClean="0"/>
              <a:t>σ</a:t>
            </a:r>
            <a:r>
              <a:rPr lang="en-GB" altLang="en-US" sz="2800" b="1" i="0" baseline="-25000" dirty="0" smtClean="0"/>
              <a:t>r</a:t>
            </a:r>
            <a:r>
              <a:rPr lang="en-GB" altLang="en-US" sz="2800" i="0" dirty="0" smtClean="0"/>
              <a:t> @ </a:t>
            </a:r>
            <a:r>
              <a:rPr lang="en-GB" altLang="en-US" sz="2800" i="0" dirty="0"/>
              <a:t>larger </a:t>
            </a:r>
            <a:r>
              <a:rPr lang="en-GB" altLang="en-US" sz="2800" dirty="0"/>
              <a:t>x</a:t>
            </a:r>
            <a:endParaRPr lang="el-GR" altLang="en-US" sz="2800" dirty="0"/>
          </a:p>
          <a:p>
            <a:pPr eaLnBrk="1" hangingPunct="1"/>
            <a:r>
              <a:rPr lang="en-GB" altLang="en-US" sz="2800" i="0" dirty="0"/>
              <a:t>  </a:t>
            </a:r>
            <a:r>
              <a:rPr lang="en-GB" altLang="en-US" sz="2800" i="0" dirty="0">
                <a:solidFill>
                  <a:srgbClr val="FF3300"/>
                </a:solidFill>
              </a:rPr>
              <a:t>-</a:t>
            </a:r>
            <a:r>
              <a:rPr lang="en-GB" altLang="en-US" sz="2800" i="0" dirty="0"/>
              <a:t>  scaling violations </a:t>
            </a:r>
            <a:r>
              <a:rPr lang="en-GB" altLang="en-US" sz="2800" i="0" dirty="0">
                <a:latin typeface="Times New Roman" pitchFamily="18" charset="0"/>
                <a:cs typeface="Times New Roman" pitchFamily="18" charset="0"/>
              </a:rPr>
              <a:t>→</a:t>
            </a:r>
          </a:p>
          <a:p>
            <a:pPr eaLnBrk="1" hangingPunct="1"/>
            <a:r>
              <a:rPr lang="en-GB" altLang="en-US" sz="2800" i="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altLang="en-US" sz="2800" i="0" dirty="0"/>
              <a:t>flavour singlet </a:t>
            </a:r>
            <a:r>
              <a:rPr lang="en-GB" altLang="en-US" sz="2800" dirty="0" err="1"/>
              <a:t>q</a:t>
            </a:r>
            <a:r>
              <a:rPr lang="en-GB" altLang="en-US" sz="2800" b="1" i="0" baseline="-25000" dirty="0" err="1"/>
              <a:t>S</a:t>
            </a:r>
            <a:r>
              <a:rPr lang="en-GB" altLang="en-US" sz="2800" i="0" dirty="0"/>
              <a:t> </a:t>
            </a:r>
            <a:r>
              <a:rPr lang="en-GB" altLang="en-US" sz="2800" i="0" dirty="0" err="1"/>
              <a:t>evol</a:t>
            </a:r>
            <a:r>
              <a:rPr lang="en-GB" altLang="en-US" sz="2800" b="1" i="0" u="sng" baseline="30000" dirty="0" err="1"/>
              <a:t>n</a:t>
            </a:r>
            <a:endParaRPr lang="el-GR" altLang="en-US" sz="2800" i="0" dirty="0"/>
          </a:p>
          <a:p>
            <a:pPr eaLnBrk="1" hangingPunct="1"/>
            <a:r>
              <a:rPr lang="en-GB" altLang="en-US" sz="2800" i="0" dirty="0"/>
              <a:t>  </a:t>
            </a:r>
            <a:r>
              <a:rPr lang="en-GB" altLang="en-US" sz="2800" i="0" dirty="0">
                <a:solidFill>
                  <a:srgbClr val="FF3300"/>
                </a:solidFill>
              </a:rPr>
              <a:t>-</a:t>
            </a:r>
            <a:r>
              <a:rPr lang="en-GB" altLang="en-US" sz="2800" i="0" dirty="0"/>
              <a:t>  </a:t>
            </a:r>
            <a:r>
              <a:rPr lang="el-GR" altLang="en-US" sz="2800" dirty="0"/>
              <a:t>β</a:t>
            </a:r>
            <a:r>
              <a:rPr lang="en-GB" altLang="en-US" sz="2800" i="0" dirty="0"/>
              <a:t> </a:t>
            </a:r>
            <a:r>
              <a:rPr lang="en-GB" altLang="en-US" sz="2800" i="0" dirty="0" err="1"/>
              <a:t>dep</a:t>
            </a:r>
            <a:r>
              <a:rPr lang="en-GB" altLang="en-US" sz="2800" b="1" i="0" u="sng" baseline="30000" dirty="0" err="1"/>
              <a:t>c</a:t>
            </a:r>
            <a:r>
              <a:rPr lang="en-GB" altLang="en-US" sz="2800" i="0" dirty="0"/>
              <a:t> ~ </a:t>
            </a:r>
            <a:r>
              <a:rPr lang="en-GB" altLang="en-US" sz="2800" i="0" dirty="0" smtClean="0"/>
              <a:t>1</a:t>
            </a:r>
            <a:r>
              <a:rPr lang="en-GB" altLang="en-US" sz="2800" b="1" baseline="-25000" dirty="0" smtClean="0"/>
              <a:t>g</a:t>
            </a:r>
            <a:r>
              <a:rPr lang="en-GB" altLang="en-US" sz="2800" b="1" i="0" baseline="-25000" dirty="0" smtClean="0"/>
              <a:t>→</a:t>
            </a:r>
            <a:r>
              <a:rPr lang="en-GB" altLang="en-US" sz="2800" b="1" baseline="-25000" dirty="0"/>
              <a:t>qq</a:t>
            </a:r>
          </a:p>
        </p:txBody>
      </p:sp>
      <p:sp>
        <p:nvSpPr>
          <p:cNvPr id="40967" name="Text Box 13"/>
          <p:cNvSpPr txBox="1">
            <a:spLocks noChangeArrowheads="1"/>
          </p:cNvSpPr>
          <p:nvPr/>
        </p:nvSpPr>
        <p:spPr bwMode="auto">
          <a:xfrm>
            <a:off x="2087563" y="1036638"/>
            <a:ext cx="3159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/>
              <a:t>I</a:t>
            </a:r>
            <a:endParaRPr lang="en-US" altLang="en-US" sz="2800" b="1" i="0" baseline="-25000"/>
          </a:p>
        </p:txBody>
      </p:sp>
      <p:sp>
        <p:nvSpPr>
          <p:cNvPr id="40968" name="Text Box 14"/>
          <p:cNvSpPr txBox="1">
            <a:spLocks noChangeArrowheads="1"/>
          </p:cNvSpPr>
          <p:nvPr/>
        </p:nvSpPr>
        <p:spPr bwMode="auto">
          <a:xfrm>
            <a:off x="2160588" y="1036638"/>
            <a:ext cx="3127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P</a:t>
            </a:r>
            <a:endParaRPr lang="en-US" altLang="en-US" sz="2800" b="1" i="0" baseline="-25000" dirty="0"/>
          </a:p>
        </p:txBody>
      </p:sp>
      <p:sp>
        <p:nvSpPr>
          <p:cNvPr id="40969" name="Text Box 15"/>
          <p:cNvSpPr txBox="1">
            <a:spLocks noChangeArrowheads="1"/>
          </p:cNvSpPr>
          <p:nvPr/>
        </p:nvSpPr>
        <p:spPr bwMode="auto">
          <a:xfrm>
            <a:off x="2699792" y="2226350"/>
            <a:ext cx="312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1600" b="1" i="0" dirty="0"/>
              <a:t>_</a:t>
            </a:r>
            <a:endParaRPr lang="en-US" altLang="en-US" sz="1600" b="1" i="0" dirty="0"/>
          </a:p>
        </p:txBody>
      </p:sp>
      <p:sp>
        <p:nvSpPr>
          <p:cNvPr id="40970" name="Text Box 30"/>
          <p:cNvSpPr txBox="1">
            <a:spLocks noChangeArrowheads="1"/>
          </p:cNvSpPr>
          <p:nvPr/>
        </p:nvSpPr>
        <p:spPr bwMode="auto">
          <a:xfrm>
            <a:off x="4392613" y="1031875"/>
            <a:ext cx="3159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/>
              <a:t>I</a:t>
            </a:r>
            <a:endParaRPr lang="en-US" altLang="en-US" sz="2800" b="1" i="0" baseline="-25000"/>
          </a:p>
        </p:txBody>
      </p:sp>
      <p:sp>
        <p:nvSpPr>
          <p:cNvPr id="40971" name="Text Box 31"/>
          <p:cNvSpPr txBox="1">
            <a:spLocks noChangeArrowheads="1"/>
          </p:cNvSpPr>
          <p:nvPr/>
        </p:nvSpPr>
        <p:spPr bwMode="auto">
          <a:xfrm>
            <a:off x="4465638" y="1031875"/>
            <a:ext cx="3127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/>
              <a:t>P</a:t>
            </a:r>
            <a:endParaRPr lang="en-US" altLang="en-US" sz="2800" b="1" i="0" baseline="-25000"/>
          </a:p>
        </p:txBody>
      </p:sp>
      <p:pic>
        <p:nvPicPr>
          <p:cNvPr id="40973" name="Picture 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924175"/>
            <a:ext cx="763588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4" name="Line 36"/>
          <p:cNvSpPr>
            <a:spLocks noChangeShapeType="1"/>
          </p:cNvSpPr>
          <p:nvPr/>
        </p:nvSpPr>
        <p:spPr bwMode="auto">
          <a:xfrm flipH="1">
            <a:off x="3862388" y="2205038"/>
            <a:ext cx="385762" cy="3571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5" name="Line 37"/>
          <p:cNvSpPr>
            <a:spLocks noChangeShapeType="1"/>
          </p:cNvSpPr>
          <p:nvPr/>
        </p:nvSpPr>
        <p:spPr bwMode="auto">
          <a:xfrm rot="-1018260" flipH="1" flipV="1">
            <a:off x="3935413" y="2451100"/>
            <a:ext cx="398462" cy="4810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0976" name="Group 38"/>
          <p:cNvGrpSpPr>
            <a:grpSpLocks/>
          </p:cNvGrpSpPr>
          <p:nvPr/>
        </p:nvGrpSpPr>
        <p:grpSpPr bwMode="auto">
          <a:xfrm rot="5279763">
            <a:off x="3373437" y="2146301"/>
            <a:ext cx="212725" cy="768350"/>
            <a:chOff x="2065" y="2065"/>
            <a:chExt cx="192" cy="672"/>
          </a:xfrm>
        </p:grpSpPr>
        <p:sp>
          <p:nvSpPr>
            <p:cNvPr id="40978" name="Arc 39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79" name="Arc 40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0" name="Arc 41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1" name="Arc 42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2" name="Arc 43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3" name="Arc 44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4" name="Arc 45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5" name="Arc 46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6" name="Arc 47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7" name="Arc 48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88" name="Arc 49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977" name="Text Box 50"/>
          <p:cNvSpPr txBox="1">
            <a:spLocks noChangeArrowheads="1"/>
          </p:cNvSpPr>
          <p:nvPr/>
        </p:nvSpPr>
        <p:spPr bwMode="auto">
          <a:xfrm>
            <a:off x="3959225" y="2252663"/>
            <a:ext cx="13388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i="0" dirty="0">
                <a:solidFill>
                  <a:schemeClr val="accent2"/>
                </a:solidFill>
              </a:rPr>
              <a:t>+ </a:t>
            </a:r>
            <a:r>
              <a:rPr lang="en-GB" altLang="en-US" sz="2800" dirty="0" err="1" smtClean="0"/>
              <a:t>q</a:t>
            </a:r>
            <a:r>
              <a:rPr lang="en-GB" altLang="en-US" sz="2800" b="1" i="0" baseline="-25000" dirty="0" err="1" smtClean="0">
                <a:solidFill>
                  <a:schemeClr val="accent2"/>
                </a:solidFill>
              </a:rPr>
              <a:t>meson</a:t>
            </a:r>
            <a:endParaRPr lang="en-US" altLang="en-US" sz="2800" b="1" i="0" baseline="-25000" dirty="0">
              <a:solidFill>
                <a:schemeClr val="accent2"/>
              </a:solidFill>
            </a:endParaRPr>
          </a:p>
        </p:txBody>
      </p:sp>
      <p:sp>
        <p:nvSpPr>
          <p:cNvPr id="33" name="Text Box 34"/>
          <p:cNvSpPr txBox="1">
            <a:spLocks noChangeArrowheads="1"/>
          </p:cNvSpPr>
          <p:nvPr/>
        </p:nvSpPr>
        <p:spPr bwMode="auto">
          <a:xfrm>
            <a:off x="4427984" y="6413326"/>
            <a:ext cx="886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1" dirty="0" err="1" smtClean="0">
                <a:solidFill>
                  <a:schemeClr val="accent1"/>
                </a:solidFill>
              </a:rPr>
              <a:t>Ruspa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1187624" y="117004"/>
            <a:ext cx="5616575" cy="647700"/>
          </a:xfrm>
          <a:prstGeom prst="rect">
            <a:avLst/>
          </a:prstGeom>
          <a:solidFill>
            <a:srgbClr val="FFFF99"/>
          </a:solidFill>
          <a:ln w="762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Colour Interaction Dynamics</a:t>
            </a:r>
            <a:endParaRPr lang="en-GB" sz="3200" b="1" i="0" baseline="-25000" dirty="0">
              <a:solidFill>
                <a:srgbClr val="0033CC"/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65640" y="2132856"/>
            <a:ext cx="3161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c</a:t>
            </a:r>
            <a:endParaRPr lang="en-GB" sz="2000" b="1" dirty="0"/>
          </a:p>
        </p:txBody>
      </p:sp>
      <p:cxnSp>
        <p:nvCxnSpPr>
          <p:cNvPr id="37" name="Straight Arrow Connector 36"/>
          <p:cNvCxnSpPr/>
          <p:nvPr/>
        </p:nvCxnSpPr>
        <p:spPr bwMode="auto">
          <a:xfrm>
            <a:off x="4248150" y="2483084"/>
            <a:ext cx="3852242" cy="406959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8051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71438" y="764704"/>
            <a:ext cx="825899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the colour dynamics of the nucleon interaction</a:t>
            </a:r>
          </a:p>
          <a:p>
            <a:r>
              <a:rPr lang="en-GB" altLang="en-US" sz="2800" i="0" dirty="0" smtClean="0">
                <a:solidFill>
                  <a:schemeClr val="accent2"/>
                </a:solidFill>
                <a:cs typeface="Times New Roman" pitchFamily="18" charset="0"/>
              </a:rPr>
              <a:t>   </a:t>
            </a:r>
            <a:r>
              <a:rPr lang="en-GB" altLang="en-US" sz="2800" dirty="0" smtClean="0">
                <a:solidFill>
                  <a:srgbClr val="FF3300"/>
                </a:solidFill>
              </a:rPr>
              <a:t>-</a:t>
            </a:r>
            <a:r>
              <a:rPr lang="en-GB" altLang="en-US" sz="2800" dirty="0" smtClean="0"/>
              <a:t> </a:t>
            </a:r>
            <a:r>
              <a:rPr lang="en-GB" altLang="en-US" sz="2800" i="0" dirty="0" smtClean="0"/>
              <a:t>NLO </a:t>
            </a:r>
            <a:r>
              <a:rPr lang="en-GB" altLang="en-US" sz="2800" i="0" dirty="0" smtClean="0">
                <a:sym typeface="Symbol"/>
              </a:rPr>
              <a:t> </a:t>
            </a:r>
            <a:r>
              <a:rPr lang="en-GB" altLang="en-US" sz="2800" i="0" dirty="0" smtClean="0"/>
              <a:t>1</a:t>
            </a:r>
            <a:r>
              <a:rPr lang="en-GB" altLang="en-US" sz="2800" b="1" i="0" baseline="30000" dirty="0" smtClean="0"/>
              <a:t>c</a:t>
            </a:r>
            <a:r>
              <a:rPr lang="en-GB" altLang="en-US" sz="2800" i="0" dirty="0" smtClean="0"/>
              <a:t> colour singlet </a:t>
            </a:r>
            <a:r>
              <a:rPr lang="en-GB" altLang="en-US" sz="2800" dirty="0"/>
              <a:t>q</a:t>
            </a:r>
            <a:r>
              <a:rPr lang="en-GB" altLang="en-US" sz="2800" i="0" dirty="0"/>
              <a:t> </a:t>
            </a:r>
            <a:r>
              <a:rPr lang="en-GB" altLang="en-US" sz="2800" i="0" dirty="0" smtClean="0"/>
              <a:t>interaction</a:t>
            </a:r>
            <a:endParaRPr lang="en-GB" altLang="en-US" sz="900" dirty="0" smtClean="0"/>
          </a:p>
        </p:txBody>
      </p:sp>
      <p:pic>
        <p:nvPicPr>
          <p:cNvPr id="41990" name="Picture 4" descr="QCD_f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t="11624" r="54617" b="32599"/>
          <a:stretch>
            <a:fillRect/>
          </a:stretch>
        </p:blipFill>
        <p:spPr bwMode="auto">
          <a:xfrm>
            <a:off x="1763688" y="1700237"/>
            <a:ext cx="2363787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5" descr="QCD_f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3" t="11624" r="4265" b="31813"/>
          <a:stretch>
            <a:fillRect/>
          </a:stretch>
        </p:blipFill>
        <p:spPr bwMode="auto">
          <a:xfrm>
            <a:off x="6254750" y="1700237"/>
            <a:ext cx="285432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Text Box 6"/>
          <p:cNvSpPr txBox="1">
            <a:spLocks noChangeArrowheads="1"/>
          </p:cNvSpPr>
          <p:nvPr/>
        </p:nvSpPr>
        <p:spPr bwMode="auto">
          <a:xfrm>
            <a:off x="107504" y="1988840"/>
            <a:ext cx="157767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 err="1" smtClean="0"/>
              <a:t>g</a:t>
            </a:r>
            <a:r>
              <a:rPr lang="en-GB" altLang="en-US" sz="2800" dirty="0" err="1">
                <a:cs typeface="Times New Roman" pitchFamily="18" charset="0"/>
              </a:rPr>
              <a:t>→qq</a:t>
            </a:r>
            <a:endParaRPr lang="en-GB" altLang="en-US" sz="2800" dirty="0">
              <a:cs typeface="Times New Roman" pitchFamily="18" charset="0"/>
            </a:endParaRPr>
          </a:p>
          <a:p>
            <a:r>
              <a:rPr lang="en-GB" altLang="en-US" sz="2800" i="0" dirty="0" smtClean="0">
                <a:cs typeface="Times New Roman" pitchFamily="18" charset="0"/>
              </a:rPr>
              <a:t>+ </a:t>
            </a:r>
            <a:r>
              <a:rPr lang="en-GB" altLang="en-US" sz="2800" dirty="0" err="1"/>
              <a:t>g→qqg</a:t>
            </a:r>
            <a:endParaRPr lang="en-GB" altLang="en-US" sz="2800" dirty="0"/>
          </a:p>
          <a:p>
            <a:r>
              <a:rPr lang="en-GB" altLang="en-US" sz="2800" i="0" dirty="0" smtClean="0"/>
              <a:t>+ …</a:t>
            </a:r>
            <a:endParaRPr lang="en-GB" altLang="en-US" sz="2800" i="0" dirty="0"/>
          </a:p>
        </p:txBody>
      </p:sp>
      <p:pic>
        <p:nvPicPr>
          <p:cNvPr id="41993" name="Picture 7" descr="QCD_f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56" t="11624" r="4515" b="32294"/>
          <a:stretch>
            <a:fillRect/>
          </a:stretch>
        </p:blipFill>
        <p:spPr bwMode="auto">
          <a:xfrm>
            <a:off x="4127475" y="1700237"/>
            <a:ext cx="588963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Text Box 8"/>
          <p:cNvSpPr txBox="1">
            <a:spLocks noChangeArrowheads="1"/>
          </p:cNvSpPr>
          <p:nvPr/>
        </p:nvSpPr>
        <p:spPr bwMode="auto">
          <a:xfrm>
            <a:off x="5004048" y="1829142"/>
            <a:ext cx="130676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dirty="0" smtClean="0"/>
              <a:t> </a:t>
            </a:r>
            <a:r>
              <a:rPr lang="en-GB" altLang="en-US" sz="2800" dirty="0"/>
              <a:t>g </a:t>
            </a:r>
            <a:r>
              <a:rPr lang="en-GB" altLang="en-US" sz="2800" i="0" dirty="0"/>
              <a:t>+</a:t>
            </a:r>
          </a:p>
          <a:p>
            <a:r>
              <a:rPr lang="en-GB" altLang="en-US" sz="2800" dirty="0" err="1" smtClean="0"/>
              <a:t>g</a:t>
            </a:r>
            <a:r>
              <a:rPr lang="en-GB" altLang="en-US" sz="2800" dirty="0" err="1"/>
              <a:t>→</a:t>
            </a:r>
            <a:r>
              <a:rPr lang="en-GB" altLang="en-US" sz="2800" dirty="0" err="1" smtClean="0"/>
              <a:t>gg</a:t>
            </a:r>
            <a:r>
              <a:rPr lang="en-GB" altLang="en-US" sz="2800" i="0" dirty="0" smtClean="0"/>
              <a:t>+</a:t>
            </a:r>
            <a:endParaRPr lang="en-GB" altLang="en-US" sz="2800" dirty="0"/>
          </a:p>
          <a:p>
            <a:r>
              <a:rPr lang="en-GB" altLang="en-US" sz="2800" dirty="0" err="1" smtClean="0"/>
              <a:t>g→ggg</a:t>
            </a:r>
            <a:endParaRPr lang="en-GB" altLang="en-US" sz="2800" dirty="0"/>
          </a:p>
          <a:p>
            <a:r>
              <a:rPr lang="en-GB" altLang="en-US" sz="2800" i="0" dirty="0"/>
              <a:t>+</a:t>
            </a:r>
            <a:r>
              <a:rPr lang="en-GB" altLang="en-US" sz="2800" i="0" dirty="0" smtClean="0"/>
              <a:t>…</a:t>
            </a:r>
            <a:endParaRPr lang="en-US" altLang="en-US" sz="2800" i="0" dirty="0"/>
          </a:p>
        </p:txBody>
      </p:sp>
      <p:sp>
        <p:nvSpPr>
          <p:cNvPr id="41995" name="Text Box 9"/>
          <p:cNvSpPr txBox="1">
            <a:spLocks noChangeArrowheads="1"/>
          </p:cNvSpPr>
          <p:nvPr/>
        </p:nvSpPr>
        <p:spPr bwMode="auto">
          <a:xfrm>
            <a:off x="899592" y="1700808"/>
            <a:ext cx="40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/>
              <a:t>_</a:t>
            </a:r>
            <a:endParaRPr lang="en-US" altLang="en-US" sz="2800" i="0" dirty="0"/>
          </a:p>
        </p:txBody>
      </p:sp>
      <p:sp>
        <p:nvSpPr>
          <p:cNvPr id="591883" name="AutoShape 11"/>
          <p:cNvSpPr>
            <a:spLocks noChangeArrowheads="1"/>
          </p:cNvSpPr>
          <p:nvPr/>
        </p:nvSpPr>
        <p:spPr bwMode="auto">
          <a:xfrm flipV="1">
            <a:off x="250825" y="6223481"/>
            <a:ext cx="360363" cy="427037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3300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1998" name="Text Box 12"/>
          <p:cNvSpPr txBox="1">
            <a:spLocks noChangeArrowheads="1"/>
          </p:cNvSpPr>
          <p:nvPr/>
        </p:nvSpPr>
        <p:spPr bwMode="auto">
          <a:xfrm>
            <a:off x="681038" y="6290156"/>
            <a:ext cx="815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>
                <a:cs typeface="Times New Roman" pitchFamily="18" charset="0"/>
              </a:rPr>
              <a:t>“hard” (~70%) </a:t>
            </a:r>
            <a:r>
              <a:rPr lang="en-GB" altLang="en-US" sz="2800" dirty="0">
                <a:cs typeface="Times New Roman" pitchFamily="18" charset="0"/>
              </a:rPr>
              <a:t>g</a:t>
            </a:r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with </a:t>
            </a:r>
            <a:r>
              <a:rPr lang="en-GB" altLang="en-US" sz="2800" dirty="0" err="1">
                <a:cs typeface="Times New Roman" pitchFamily="18" charset="0"/>
              </a:rPr>
              <a:t>g</a:t>
            </a:r>
            <a:r>
              <a:rPr lang="en-GB" altLang="en-US" sz="2800" i="0" dirty="0" err="1">
                <a:cs typeface="Times New Roman" pitchFamily="18" charset="0"/>
              </a:rPr>
              <a:t>→</a:t>
            </a:r>
            <a:r>
              <a:rPr lang="en-GB" altLang="en-US" sz="2800" dirty="0" err="1">
                <a:cs typeface="Times New Roman" pitchFamily="18" charset="0"/>
              </a:rPr>
              <a:t>gg</a:t>
            </a:r>
            <a:r>
              <a:rPr lang="en-GB" altLang="en-US" sz="280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and</a:t>
            </a:r>
            <a:r>
              <a:rPr lang="en-GB" altLang="en-US" sz="2800" dirty="0" smtClean="0">
                <a:cs typeface="Times New Roman" pitchFamily="18" charset="0"/>
              </a:rPr>
              <a:t> </a:t>
            </a:r>
            <a:r>
              <a:rPr lang="en-GB" altLang="en-US" sz="2800" dirty="0" err="1">
                <a:cs typeface="Times New Roman" pitchFamily="18" charset="0"/>
              </a:rPr>
              <a:t>g</a:t>
            </a:r>
            <a:r>
              <a:rPr lang="en-GB" altLang="en-US" sz="2800" i="0" dirty="0" err="1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GB" altLang="en-US" sz="2800" dirty="0" err="1">
                <a:cs typeface="Times New Roman" pitchFamily="18" charset="0"/>
              </a:rPr>
              <a:t>qq</a:t>
            </a:r>
            <a:r>
              <a:rPr lang="en-GB" altLang="en-US" sz="2800" i="0" dirty="0">
                <a:cs typeface="Times New Roman" pitchFamily="18" charset="0"/>
              </a:rPr>
              <a:t> splitting </a:t>
            </a:r>
            <a:r>
              <a:rPr lang="en-GB" altLang="en-US" sz="2800" i="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 rot="-2358838">
            <a:off x="2509131" y="4444033"/>
            <a:ext cx="5538696" cy="954107"/>
          </a:xfrm>
          <a:prstGeom prst="rect">
            <a:avLst/>
          </a:prstGeom>
          <a:solidFill>
            <a:srgbClr val="FFFF99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 smtClean="0">
                <a:sym typeface="Symbol"/>
              </a:rPr>
              <a:t>QCD field at work </a:t>
            </a:r>
            <a:r>
              <a:rPr lang="en-GB" sz="2800" dirty="0" smtClean="0">
                <a:sym typeface="Symbol"/>
              </a:rPr>
              <a:t>… with </a:t>
            </a:r>
            <a:r>
              <a:rPr lang="en-GB" sz="2800" dirty="0" smtClean="0">
                <a:sym typeface="Symbol"/>
              </a:rPr>
              <a:t>itself</a:t>
            </a:r>
            <a:r>
              <a:rPr lang="en-GB" sz="2800" b="1" dirty="0" smtClean="0">
                <a:solidFill>
                  <a:srgbClr val="FF0000"/>
                </a:solidFill>
                <a:sym typeface="Symbol"/>
              </a:rPr>
              <a:t>!</a:t>
            </a:r>
          </a:p>
          <a:p>
            <a:pPr algn="ctr">
              <a:defRPr/>
            </a:pPr>
            <a:r>
              <a:rPr lang="en-GB" sz="2800" dirty="0" err="1" smtClean="0">
                <a:sym typeface="Symbol"/>
              </a:rPr>
              <a:t>cf</a:t>
            </a:r>
            <a:r>
              <a:rPr lang="en-GB" sz="2800" dirty="0" smtClean="0">
                <a:sym typeface="Symbol"/>
              </a:rPr>
              <a:t> photon structure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187624" y="2132856"/>
            <a:ext cx="40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/>
              <a:t>_</a:t>
            </a:r>
            <a:endParaRPr lang="en-US" altLang="en-US" sz="2800" i="0" dirty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1619672" y="3551956"/>
            <a:ext cx="3159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I</a:t>
            </a:r>
            <a:endParaRPr lang="en-US" altLang="en-US" sz="2800" b="1" i="0" baseline="-25000" dirty="0"/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1692697" y="3551956"/>
            <a:ext cx="3127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baseline="-25000" dirty="0"/>
              <a:t>P</a:t>
            </a:r>
            <a:endParaRPr lang="en-US" altLang="en-US" sz="2800" b="1" i="0" baseline="-25000" dirty="0"/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6757888" y="6006231"/>
            <a:ext cx="40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/>
              <a:t>_</a:t>
            </a:r>
            <a:endParaRPr lang="en-US" altLang="en-US" sz="2800" i="0" dirty="0"/>
          </a:p>
        </p:txBody>
      </p:sp>
      <p:pic>
        <p:nvPicPr>
          <p:cNvPr id="25" name="Picture 10" descr="maxn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8" r="30350"/>
          <a:stretch>
            <a:fillRect/>
          </a:stretch>
        </p:blipFill>
        <p:spPr bwMode="auto">
          <a:xfrm>
            <a:off x="158187" y="3645024"/>
            <a:ext cx="1461485" cy="215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187624" y="117004"/>
            <a:ext cx="5616575" cy="647700"/>
          </a:xfrm>
          <a:prstGeom prst="rect">
            <a:avLst/>
          </a:prstGeom>
          <a:solidFill>
            <a:srgbClr val="FFFF99"/>
          </a:solidFill>
          <a:ln w="762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Colour Interaction Dynamics</a:t>
            </a:r>
            <a:endParaRPr lang="en-GB" sz="3200" b="1" i="0" baseline="-25000" dirty="0">
              <a:solidFill>
                <a:srgbClr val="0033CC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71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1688854" y="44624"/>
            <a:ext cx="4899370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Inelastic </a:t>
            </a:r>
            <a:r>
              <a:rPr lang="en-GB" sz="3200" i="0" dirty="0" err="1" smtClean="0">
                <a:solidFill>
                  <a:srgbClr val="0033CC"/>
                </a:solidFill>
                <a:cs typeface="Arial" pitchFamily="34" charset="0"/>
              </a:rPr>
              <a:t>QCDiffraction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6" name="Line 30"/>
          <p:cNvSpPr>
            <a:spLocks noChangeShapeType="1"/>
          </p:cNvSpPr>
          <p:nvPr/>
        </p:nvSpPr>
        <p:spPr bwMode="auto">
          <a:xfrm flipV="1">
            <a:off x="1179067" y="3271590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" name="Line 31"/>
          <p:cNvSpPr>
            <a:spLocks noChangeShapeType="1"/>
          </p:cNvSpPr>
          <p:nvPr/>
        </p:nvSpPr>
        <p:spPr bwMode="auto">
          <a:xfrm flipV="1">
            <a:off x="1836192" y="3896863"/>
            <a:ext cx="863600" cy="1415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8" name="Line 32"/>
          <p:cNvSpPr>
            <a:spLocks noChangeShapeType="1"/>
          </p:cNvSpPr>
          <p:nvPr/>
        </p:nvSpPr>
        <p:spPr bwMode="auto">
          <a:xfrm>
            <a:off x="458342" y="3414465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 flipV="1">
            <a:off x="2699792" y="4020422"/>
            <a:ext cx="1368152" cy="45002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34"/>
          <p:cNvGrpSpPr>
            <a:grpSpLocks/>
          </p:cNvGrpSpPr>
          <p:nvPr/>
        </p:nvGrpSpPr>
        <p:grpSpPr bwMode="auto">
          <a:xfrm rot="7432642">
            <a:off x="1377161" y="3348830"/>
            <a:ext cx="239554" cy="822802"/>
            <a:chOff x="2064" y="385"/>
            <a:chExt cx="193" cy="576"/>
          </a:xfrm>
        </p:grpSpPr>
        <p:grpSp>
          <p:nvGrpSpPr>
            <p:cNvPr id="11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2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2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8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3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4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107504" y="3127127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7" name="Text Box 51"/>
          <p:cNvSpPr txBox="1">
            <a:spLocks noChangeArrowheads="1"/>
          </p:cNvSpPr>
          <p:nvPr/>
        </p:nvSpPr>
        <p:spPr bwMode="auto">
          <a:xfrm>
            <a:off x="2644924" y="3606354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8" name="Text Box 52"/>
          <p:cNvSpPr txBox="1">
            <a:spLocks noChangeArrowheads="1"/>
          </p:cNvSpPr>
          <p:nvPr/>
        </p:nvSpPr>
        <p:spPr bwMode="auto">
          <a:xfrm>
            <a:off x="2042667" y="3030290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30" name="Text Box 57"/>
          <p:cNvSpPr txBox="1">
            <a:spLocks noChangeArrowheads="1"/>
          </p:cNvSpPr>
          <p:nvPr/>
        </p:nvSpPr>
        <p:spPr bwMode="auto">
          <a:xfrm>
            <a:off x="1545183" y="3390330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 dirty="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1836192" y="4038401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>
            <a:off x="2699791" y="5190532"/>
            <a:ext cx="1641301" cy="3600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6" name="Oval 35"/>
          <p:cNvSpPr/>
          <p:nvPr/>
        </p:nvSpPr>
        <p:spPr bwMode="auto">
          <a:xfrm>
            <a:off x="2521053" y="4222615"/>
            <a:ext cx="394763" cy="107593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2653432" y="3318322"/>
            <a:ext cx="40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/>
              <a:t>_</a:t>
            </a:r>
            <a:endParaRPr lang="en-US" altLang="en-US" sz="2800" i="0" dirty="0"/>
          </a:p>
        </p:txBody>
      </p:sp>
      <p:sp>
        <p:nvSpPr>
          <p:cNvPr id="39" name="Line 33"/>
          <p:cNvSpPr>
            <a:spLocks noChangeShapeType="1"/>
          </p:cNvSpPr>
          <p:nvPr/>
        </p:nvSpPr>
        <p:spPr bwMode="auto">
          <a:xfrm flipV="1">
            <a:off x="2852192" y="4146414"/>
            <a:ext cx="1215752" cy="35383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0" name="Line 33"/>
          <p:cNvSpPr>
            <a:spLocks noChangeShapeType="1"/>
          </p:cNvSpPr>
          <p:nvPr/>
        </p:nvSpPr>
        <p:spPr bwMode="auto">
          <a:xfrm flipV="1">
            <a:off x="2555776" y="4334430"/>
            <a:ext cx="1512168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Box 51"/>
          <p:cNvSpPr txBox="1">
            <a:spLocks noChangeArrowheads="1"/>
          </p:cNvSpPr>
          <p:nvPr/>
        </p:nvSpPr>
        <p:spPr bwMode="auto">
          <a:xfrm>
            <a:off x="1773733" y="4872882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42" name="Text Box 51"/>
          <p:cNvSpPr txBox="1">
            <a:spLocks noChangeArrowheads="1"/>
          </p:cNvSpPr>
          <p:nvPr/>
        </p:nvSpPr>
        <p:spPr bwMode="auto">
          <a:xfrm>
            <a:off x="3203848" y="4902499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43" name="Line 30"/>
          <p:cNvSpPr>
            <a:spLocks noChangeShapeType="1"/>
          </p:cNvSpPr>
          <p:nvPr/>
        </p:nvSpPr>
        <p:spPr bwMode="auto">
          <a:xfrm flipV="1">
            <a:off x="5643563" y="3199583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 flipV="1">
            <a:off x="6300688" y="3824856"/>
            <a:ext cx="863600" cy="1415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5" name="Line 32"/>
          <p:cNvSpPr>
            <a:spLocks noChangeShapeType="1"/>
          </p:cNvSpPr>
          <p:nvPr/>
        </p:nvSpPr>
        <p:spPr bwMode="auto">
          <a:xfrm>
            <a:off x="4922838" y="3342458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47" name="Group 34"/>
          <p:cNvGrpSpPr>
            <a:grpSpLocks/>
          </p:cNvGrpSpPr>
          <p:nvPr/>
        </p:nvGrpSpPr>
        <p:grpSpPr bwMode="auto">
          <a:xfrm rot="7432642">
            <a:off x="5841657" y="3276823"/>
            <a:ext cx="239554" cy="822802"/>
            <a:chOff x="2064" y="385"/>
            <a:chExt cx="193" cy="576"/>
          </a:xfrm>
        </p:grpSpPr>
        <p:grpSp>
          <p:nvGrpSpPr>
            <p:cNvPr id="48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59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9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55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0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1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63" name="Text Box 50"/>
          <p:cNvSpPr txBox="1">
            <a:spLocks noChangeArrowheads="1"/>
          </p:cNvSpPr>
          <p:nvPr/>
        </p:nvSpPr>
        <p:spPr bwMode="auto">
          <a:xfrm>
            <a:off x="4572000" y="3055120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64" name="Text Box 51"/>
          <p:cNvSpPr txBox="1">
            <a:spLocks noChangeArrowheads="1"/>
          </p:cNvSpPr>
          <p:nvPr/>
        </p:nvSpPr>
        <p:spPr bwMode="auto">
          <a:xfrm>
            <a:off x="7109420" y="3534347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65" name="Text Box 52"/>
          <p:cNvSpPr txBox="1">
            <a:spLocks noChangeArrowheads="1"/>
          </p:cNvSpPr>
          <p:nvPr/>
        </p:nvSpPr>
        <p:spPr bwMode="auto">
          <a:xfrm>
            <a:off x="6507163" y="2899792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66" name="Text Box 57"/>
          <p:cNvSpPr txBox="1">
            <a:spLocks noChangeArrowheads="1"/>
          </p:cNvSpPr>
          <p:nvPr/>
        </p:nvSpPr>
        <p:spPr bwMode="auto">
          <a:xfrm>
            <a:off x="6009679" y="3318323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 dirty="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7" name="Line 31"/>
          <p:cNvSpPr>
            <a:spLocks noChangeShapeType="1"/>
          </p:cNvSpPr>
          <p:nvPr/>
        </p:nvSpPr>
        <p:spPr bwMode="auto">
          <a:xfrm>
            <a:off x="6300688" y="3966394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8" name="Line 31"/>
          <p:cNvSpPr>
            <a:spLocks noChangeShapeType="1"/>
          </p:cNvSpPr>
          <p:nvPr/>
        </p:nvSpPr>
        <p:spPr bwMode="auto">
          <a:xfrm flipV="1">
            <a:off x="6028200" y="5190530"/>
            <a:ext cx="113559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9" name="Line 31"/>
          <p:cNvSpPr>
            <a:spLocks noChangeShapeType="1"/>
          </p:cNvSpPr>
          <p:nvPr/>
        </p:nvSpPr>
        <p:spPr bwMode="auto">
          <a:xfrm>
            <a:off x="7164288" y="5190531"/>
            <a:ext cx="136815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7117928" y="3246315"/>
            <a:ext cx="40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/>
              <a:t>_</a:t>
            </a:r>
            <a:endParaRPr lang="en-US" altLang="en-US" sz="2800" i="0" dirty="0"/>
          </a:p>
        </p:txBody>
      </p:sp>
      <p:sp>
        <p:nvSpPr>
          <p:cNvPr id="74" name="Text Box 51"/>
          <p:cNvSpPr txBox="1">
            <a:spLocks noChangeArrowheads="1"/>
          </p:cNvSpPr>
          <p:nvPr/>
        </p:nvSpPr>
        <p:spPr bwMode="auto">
          <a:xfrm>
            <a:off x="6238229" y="4872882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75" name="Text Box 51"/>
          <p:cNvSpPr txBox="1">
            <a:spLocks noChangeArrowheads="1"/>
          </p:cNvSpPr>
          <p:nvPr/>
        </p:nvSpPr>
        <p:spPr bwMode="auto">
          <a:xfrm>
            <a:off x="7668344" y="4902499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grpSp>
        <p:nvGrpSpPr>
          <p:cNvPr id="76" name="Group 82"/>
          <p:cNvGrpSpPr>
            <a:grpSpLocks/>
          </p:cNvGrpSpPr>
          <p:nvPr/>
        </p:nvGrpSpPr>
        <p:grpSpPr bwMode="auto">
          <a:xfrm rot="10800000">
            <a:off x="6955233" y="4280396"/>
            <a:ext cx="137047" cy="910134"/>
            <a:chOff x="2065" y="2065"/>
            <a:chExt cx="192" cy="672"/>
          </a:xfrm>
          <a:effectLst/>
        </p:grpSpPr>
        <p:sp>
          <p:nvSpPr>
            <p:cNvPr id="77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8" name="Group 82"/>
          <p:cNvGrpSpPr>
            <a:grpSpLocks/>
          </p:cNvGrpSpPr>
          <p:nvPr/>
        </p:nvGrpSpPr>
        <p:grpSpPr bwMode="auto">
          <a:xfrm rot="10800000">
            <a:off x="7171257" y="4326434"/>
            <a:ext cx="137047" cy="910134"/>
            <a:chOff x="2065" y="2065"/>
            <a:chExt cx="192" cy="672"/>
          </a:xfrm>
          <a:effectLst/>
        </p:grpSpPr>
        <p:sp>
          <p:nvSpPr>
            <p:cNvPr id="89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7236296" y="4516728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+…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01" name="Oval 100"/>
          <p:cNvSpPr/>
          <p:nvPr/>
        </p:nvSpPr>
        <p:spPr bwMode="auto">
          <a:xfrm>
            <a:off x="7412078" y="4096985"/>
            <a:ext cx="328274" cy="373465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02" name="Line 31"/>
          <p:cNvSpPr>
            <a:spLocks noChangeShapeType="1"/>
          </p:cNvSpPr>
          <p:nvPr/>
        </p:nvSpPr>
        <p:spPr bwMode="auto">
          <a:xfrm flipV="1">
            <a:off x="7164287" y="4280396"/>
            <a:ext cx="411927" cy="460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pic>
        <p:nvPicPr>
          <p:cNvPr id="131" name="Picture 94" descr="scale_of_structure_of_ma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1476474" y="5334546"/>
            <a:ext cx="503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" name="Line 33"/>
          <p:cNvSpPr>
            <a:spLocks noChangeShapeType="1"/>
          </p:cNvSpPr>
          <p:nvPr/>
        </p:nvSpPr>
        <p:spPr bwMode="auto">
          <a:xfrm>
            <a:off x="1729736" y="5651677"/>
            <a:ext cx="2482224" cy="7667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3" name="Line 33"/>
          <p:cNvSpPr>
            <a:spLocks noChangeShapeType="1"/>
          </p:cNvSpPr>
          <p:nvPr/>
        </p:nvSpPr>
        <p:spPr bwMode="auto">
          <a:xfrm>
            <a:off x="1901540" y="5728354"/>
            <a:ext cx="2166404" cy="18225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4" name="Line 33"/>
          <p:cNvSpPr>
            <a:spLocks noChangeShapeType="1"/>
          </p:cNvSpPr>
          <p:nvPr/>
        </p:nvSpPr>
        <p:spPr bwMode="auto">
          <a:xfrm>
            <a:off x="1838152" y="5788695"/>
            <a:ext cx="2373808" cy="30460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1563704" y="5190530"/>
            <a:ext cx="113559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pic>
        <p:nvPicPr>
          <p:cNvPr id="135" name="Picture 94" descr="scale_of_structure_of_ma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5724946" y="5334546"/>
            <a:ext cx="503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Line 33"/>
          <p:cNvSpPr>
            <a:spLocks noChangeShapeType="1"/>
          </p:cNvSpPr>
          <p:nvPr/>
        </p:nvSpPr>
        <p:spPr bwMode="auto">
          <a:xfrm>
            <a:off x="5978208" y="5651677"/>
            <a:ext cx="2482224" cy="7667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7" name="Line 33"/>
          <p:cNvSpPr>
            <a:spLocks noChangeShapeType="1"/>
          </p:cNvSpPr>
          <p:nvPr/>
        </p:nvSpPr>
        <p:spPr bwMode="auto">
          <a:xfrm>
            <a:off x="6150012" y="5728354"/>
            <a:ext cx="2166404" cy="18225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8" name="Line 33"/>
          <p:cNvSpPr>
            <a:spLocks noChangeShapeType="1"/>
          </p:cNvSpPr>
          <p:nvPr/>
        </p:nvSpPr>
        <p:spPr bwMode="auto">
          <a:xfrm>
            <a:off x="6086624" y="5788695"/>
            <a:ext cx="2373808" cy="30460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9" name="TextBox 138"/>
          <p:cNvSpPr txBox="1"/>
          <p:nvPr/>
        </p:nvSpPr>
        <p:spPr>
          <a:xfrm>
            <a:off x="2085776" y="4523294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550272" y="4523294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41" name="Text Box 3"/>
          <p:cNvSpPr txBox="1">
            <a:spLocks noChangeArrowheads="1"/>
          </p:cNvSpPr>
          <p:nvPr/>
        </p:nvSpPr>
        <p:spPr bwMode="auto">
          <a:xfrm>
            <a:off x="253775" y="980728"/>
            <a:ext cx="887775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inelastic (dissociative) quark diffraction </a:t>
            </a:r>
          </a:p>
          <a:p>
            <a:r>
              <a:rPr lang="en-GB" altLang="en-US" sz="2800" i="0" dirty="0">
                <a:cs typeface="Times New Roman" pitchFamily="18" charset="0"/>
                <a:sym typeface="Symbol"/>
              </a:rPr>
              <a:t> </a:t>
            </a:r>
            <a:r>
              <a:rPr lang="en-GB" altLang="en-US" sz="2800" i="0" dirty="0" smtClean="0">
                <a:cs typeface="Times New Roman" pitchFamily="18" charset="0"/>
                <a:sym typeface="Symbol"/>
              </a:rPr>
              <a:t>  </a:t>
            </a:r>
            <a:r>
              <a:rPr lang="en-GB" altLang="en-US" sz="2800" i="0" dirty="0" smtClean="0">
                <a:sym typeface="Symbol"/>
              </a:rPr>
              <a:t> </a:t>
            </a:r>
            <a:r>
              <a:rPr lang="en-GB" altLang="en-US" sz="2800" i="0" dirty="0"/>
              <a:t>1</a:t>
            </a:r>
            <a:r>
              <a:rPr lang="en-GB" altLang="en-US" sz="2800" b="1" i="0" baseline="30000" dirty="0"/>
              <a:t>c</a:t>
            </a:r>
            <a:r>
              <a:rPr lang="en-GB" altLang="en-US" sz="2800" i="0" dirty="0"/>
              <a:t> singlet </a:t>
            </a:r>
            <a:r>
              <a:rPr lang="en-GB" altLang="en-US" sz="2800" dirty="0"/>
              <a:t>q</a:t>
            </a:r>
            <a:r>
              <a:rPr lang="en-GB" altLang="en-US" sz="2800" i="0" dirty="0"/>
              <a:t> </a:t>
            </a:r>
            <a:r>
              <a:rPr lang="en-GB" altLang="en-US" sz="2800" i="0" dirty="0" smtClean="0"/>
              <a:t>interaction </a:t>
            </a:r>
            <a:r>
              <a:rPr lang="en-GB" altLang="en-US" sz="2800" b="1" i="0" dirty="0" smtClean="0">
                <a:solidFill>
                  <a:srgbClr val="FF0000"/>
                </a:solidFill>
              </a:rPr>
              <a:t>?</a:t>
            </a:r>
            <a:endParaRPr lang="en-GB" altLang="en-US" sz="2800" i="0" dirty="0" smtClean="0"/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b="1" i="0" dirty="0" smtClean="0">
                <a:solidFill>
                  <a:srgbClr val="FF3300"/>
                </a:solidFill>
                <a:cs typeface="Times New Roman" pitchFamily="18" charset="0"/>
              </a:rPr>
              <a:t>-</a:t>
            </a:r>
            <a:r>
              <a:rPr lang="en-GB" altLang="en-US" sz="2800" i="0" dirty="0" smtClean="0">
                <a:cs typeface="Times New Roman" pitchFamily="18" charset="0"/>
              </a:rPr>
              <a:t> space-like photon “delivers asymptotically free</a:t>
            </a:r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   quark” to short distance diffractive interaction </a:t>
            </a:r>
            <a:endParaRPr lang="en-GB" altLang="en-US" sz="900" dirty="0" smtClean="0"/>
          </a:p>
        </p:txBody>
      </p:sp>
      <p:sp>
        <p:nvSpPr>
          <p:cNvPr id="142" name="Line 33"/>
          <p:cNvSpPr>
            <a:spLocks noChangeShapeType="1"/>
          </p:cNvSpPr>
          <p:nvPr/>
        </p:nvSpPr>
        <p:spPr bwMode="auto">
          <a:xfrm flipV="1">
            <a:off x="7524328" y="3750371"/>
            <a:ext cx="1368152" cy="45002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3" name="Line 33"/>
          <p:cNvSpPr>
            <a:spLocks noChangeShapeType="1"/>
          </p:cNvSpPr>
          <p:nvPr/>
        </p:nvSpPr>
        <p:spPr bwMode="auto">
          <a:xfrm flipV="1">
            <a:off x="7676728" y="3876363"/>
            <a:ext cx="1215752" cy="35383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4" name="Line 33"/>
          <p:cNvSpPr>
            <a:spLocks noChangeShapeType="1"/>
          </p:cNvSpPr>
          <p:nvPr/>
        </p:nvSpPr>
        <p:spPr bwMode="auto">
          <a:xfrm flipV="1">
            <a:off x="7576214" y="4064379"/>
            <a:ext cx="1316266" cy="23903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5" name="TextBox 144"/>
          <p:cNvSpPr txBox="1"/>
          <p:nvPr/>
        </p:nvSpPr>
        <p:spPr>
          <a:xfrm>
            <a:off x="4139952" y="4182419"/>
            <a:ext cx="10198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b="1" dirty="0" smtClean="0">
                <a:solidFill>
                  <a:schemeClr val="tx1"/>
                </a:solidFill>
                <a:sym typeface="Symbol"/>
              </a:rPr>
              <a:t></a:t>
            </a:r>
            <a:endParaRPr lang="en-GB" sz="6600" b="1" dirty="0">
              <a:solidFill>
                <a:schemeClr val="tx1"/>
              </a:solidFill>
            </a:endParaRPr>
          </a:p>
        </p:txBody>
      </p:sp>
      <p:sp>
        <p:nvSpPr>
          <p:cNvPr id="146" name="Text Box 62"/>
          <p:cNvSpPr txBox="1">
            <a:spLocks noChangeArrowheads="1"/>
          </p:cNvSpPr>
          <p:nvPr/>
        </p:nvSpPr>
        <p:spPr bwMode="auto">
          <a:xfrm>
            <a:off x="555345" y="6146140"/>
            <a:ext cx="85761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latin typeface="+mn-lt"/>
                <a:cs typeface="Times New Roman" pitchFamily="18" charset="0"/>
              </a:rPr>
              <a:t>colour singlet </a:t>
            </a:r>
            <a:r>
              <a:rPr lang="en-GB" altLang="en-US" sz="2800" i="0" dirty="0" smtClean="0"/>
              <a:t>1</a:t>
            </a:r>
            <a:r>
              <a:rPr lang="en-GB" altLang="en-US" sz="2800" b="1" i="0" baseline="30000" dirty="0" smtClean="0"/>
              <a:t>c</a:t>
            </a:r>
            <a:r>
              <a:rPr lang="en-GB" altLang="en-US" sz="2800" dirty="0" smtClean="0"/>
              <a:t> </a:t>
            </a:r>
            <a:r>
              <a:rPr lang="en-GB" altLang="en-US" sz="2800" i="0" dirty="0" smtClean="0">
                <a:latin typeface="+mn-lt"/>
                <a:cs typeface="Times New Roman" pitchFamily="18" charset="0"/>
              </a:rPr>
              <a:t>quark dynamics in QCD</a:t>
            </a:r>
            <a:endParaRPr lang="en-GB" altLang="en-US" sz="2800" dirty="0">
              <a:latin typeface="+mn-lt"/>
            </a:endParaRPr>
          </a:p>
        </p:txBody>
      </p:sp>
      <p:sp>
        <p:nvSpPr>
          <p:cNvPr id="147" name="AutoShape 63"/>
          <p:cNvSpPr>
            <a:spLocks noChangeArrowheads="1"/>
          </p:cNvSpPr>
          <p:nvPr/>
        </p:nvSpPr>
        <p:spPr bwMode="auto">
          <a:xfrm flipV="1">
            <a:off x="532655" y="6093296"/>
            <a:ext cx="347663" cy="431800"/>
          </a:xfrm>
          <a:custGeom>
            <a:avLst/>
            <a:gdLst>
              <a:gd name="T0" fmla="*/ 243461 w 21600"/>
              <a:gd name="T1" fmla="*/ 0 h 21600"/>
              <a:gd name="T2" fmla="*/ 243461 w 21600"/>
              <a:gd name="T3" fmla="*/ 243047 h 21600"/>
              <a:gd name="T4" fmla="*/ 52101 w 21600"/>
              <a:gd name="T5" fmla="*/ 431800 h 21600"/>
              <a:gd name="T6" fmla="*/ 347663 w 21600"/>
              <a:gd name="T7" fmla="*/ 12152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0" name="Text Box 43"/>
          <p:cNvSpPr txBox="1">
            <a:spLocks noChangeArrowheads="1"/>
          </p:cNvSpPr>
          <p:nvPr/>
        </p:nvSpPr>
        <p:spPr bwMode="auto">
          <a:xfrm rot="-2358838">
            <a:off x="3066982" y="4659476"/>
            <a:ext cx="4423006" cy="523220"/>
          </a:xfrm>
          <a:prstGeom prst="rect">
            <a:avLst/>
          </a:prstGeom>
          <a:solidFill>
            <a:srgbClr val="FFFF99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 smtClean="0">
                <a:sym typeface="Symbol"/>
              </a:rPr>
              <a:t>“ </a:t>
            </a:r>
            <a:r>
              <a:rPr lang="en-GB" sz="2800" dirty="0" smtClean="0">
                <a:sym typeface="Symbol"/>
              </a:rPr>
              <a:t>momentum” “dipole”</a:t>
            </a:r>
            <a:endParaRPr 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19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1349731" y="44624"/>
            <a:ext cx="5382509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Elastic Quark Scattering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43" name="Line 30"/>
          <p:cNvSpPr>
            <a:spLocks noChangeShapeType="1"/>
          </p:cNvSpPr>
          <p:nvPr/>
        </p:nvSpPr>
        <p:spPr bwMode="auto">
          <a:xfrm flipV="1">
            <a:off x="4555059" y="2864695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 flipV="1">
            <a:off x="5212184" y="3544953"/>
            <a:ext cx="2015728" cy="8655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5" name="Line 32"/>
          <p:cNvSpPr>
            <a:spLocks noChangeShapeType="1"/>
          </p:cNvSpPr>
          <p:nvPr/>
        </p:nvSpPr>
        <p:spPr bwMode="auto">
          <a:xfrm>
            <a:off x="3834334" y="3007570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47" name="Group 34"/>
          <p:cNvGrpSpPr>
            <a:grpSpLocks/>
          </p:cNvGrpSpPr>
          <p:nvPr/>
        </p:nvGrpSpPr>
        <p:grpSpPr bwMode="auto">
          <a:xfrm rot="7432642">
            <a:off x="4753153" y="2941935"/>
            <a:ext cx="239554" cy="822802"/>
            <a:chOff x="2064" y="385"/>
            <a:chExt cx="193" cy="576"/>
          </a:xfrm>
        </p:grpSpPr>
        <p:grpSp>
          <p:nvGrpSpPr>
            <p:cNvPr id="48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59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9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55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0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1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63" name="Text Box 50"/>
          <p:cNvSpPr txBox="1">
            <a:spLocks noChangeArrowheads="1"/>
          </p:cNvSpPr>
          <p:nvPr/>
        </p:nvSpPr>
        <p:spPr bwMode="auto">
          <a:xfrm>
            <a:off x="3483496" y="2720232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64" name="Text Box 51"/>
          <p:cNvSpPr txBox="1">
            <a:spLocks noChangeArrowheads="1"/>
          </p:cNvSpPr>
          <p:nvPr/>
        </p:nvSpPr>
        <p:spPr bwMode="auto">
          <a:xfrm>
            <a:off x="6003776" y="3140968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65" name="Text Box 52"/>
          <p:cNvSpPr txBox="1">
            <a:spLocks noChangeArrowheads="1"/>
          </p:cNvSpPr>
          <p:nvPr/>
        </p:nvSpPr>
        <p:spPr bwMode="auto">
          <a:xfrm>
            <a:off x="5418659" y="2564904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66" name="Text Box 57"/>
          <p:cNvSpPr txBox="1">
            <a:spLocks noChangeArrowheads="1"/>
          </p:cNvSpPr>
          <p:nvPr/>
        </p:nvSpPr>
        <p:spPr bwMode="auto">
          <a:xfrm>
            <a:off x="4921175" y="2983435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 dirty="0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 dirty="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7" name="Line 31"/>
          <p:cNvSpPr>
            <a:spLocks noChangeShapeType="1"/>
          </p:cNvSpPr>
          <p:nvPr/>
        </p:nvSpPr>
        <p:spPr bwMode="auto">
          <a:xfrm>
            <a:off x="5212184" y="3631506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8" name="Line 31"/>
          <p:cNvSpPr>
            <a:spLocks noChangeShapeType="1"/>
          </p:cNvSpPr>
          <p:nvPr/>
        </p:nvSpPr>
        <p:spPr bwMode="auto">
          <a:xfrm flipV="1">
            <a:off x="5020584" y="4855642"/>
            <a:ext cx="113559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9" name="Line 31"/>
          <p:cNvSpPr>
            <a:spLocks noChangeShapeType="1"/>
          </p:cNvSpPr>
          <p:nvPr/>
        </p:nvSpPr>
        <p:spPr bwMode="auto">
          <a:xfrm>
            <a:off x="6075784" y="4855643"/>
            <a:ext cx="1183074" cy="39870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6012284" y="2852936"/>
            <a:ext cx="40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 dirty="0"/>
              <a:t>_</a:t>
            </a:r>
            <a:endParaRPr lang="en-US" altLang="en-US" sz="2800" i="0" dirty="0"/>
          </a:p>
        </p:txBody>
      </p:sp>
      <p:sp>
        <p:nvSpPr>
          <p:cNvPr id="74" name="Text Box 51"/>
          <p:cNvSpPr txBox="1">
            <a:spLocks noChangeArrowheads="1"/>
          </p:cNvSpPr>
          <p:nvPr/>
        </p:nvSpPr>
        <p:spPr bwMode="auto">
          <a:xfrm>
            <a:off x="5149725" y="4537994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75" name="Text Box 51"/>
          <p:cNvSpPr txBox="1">
            <a:spLocks noChangeArrowheads="1"/>
          </p:cNvSpPr>
          <p:nvPr/>
        </p:nvSpPr>
        <p:spPr bwMode="auto">
          <a:xfrm>
            <a:off x="6579840" y="4567611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grpSp>
        <p:nvGrpSpPr>
          <p:cNvPr id="76" name="Group 82"/>
          <p:cNvGrpSpPr>
            <a:grpSpLocks/>
          </p:cNvGrpSpPr>
          <p:nvPr/>
        </p:nvGrpSpPr>
        <p:grpSpPr bwMode="auto">
          <a:xfrm rot="10800000">
            <a:off x="5876528" y="3933056"/>
            <a:ext cx="135632" cy="961668"/>
            <a:chOff x="2065" y="2065"/>
            <a:chExt cx="192" cy="672"/>
          </a:xfrm>
          <a:effectLst/>
        </p:grpSpPr>
        <p:sp>
          <p:nvSpPr>
            <p:cNvPr id="77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8" name="Group 82"/>
          <p:cNvGrpSpPr>
            <a:grpSpLocks/>
          </p:cNvGrpSpPr>
          <p:nvPr/>
        </p:nvGrpSpPr>
        <p:grpSpPr bwMode="auto">
          <a:xfrm rot="10800000">
            <a:off x="6082753" y="3991546"/>
            <a:ext cx="137047" cy="910134"/>
            <a:chOff x="2065" y="2065"/>
            <a:chExt cx="192" cy="672"/>
          </a:xfrm>
          <a:effectLst/>
        </p:grpSpPr>
        <p:sp>
          <p:nvSpPr>
            <p:cNvPr id="89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6147792" y="4181840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+…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02" name="Line 31"/>
          <p:cNvSpPr>
            <a:spLocks noChangeShapeType="1"/>
          </p:cNvSpPr>
          <p:nvPr/>
        </p:nvSpPr>
        <p:spPr bwMode="auto">
          <a:xfrm flipV="1">
            <a:off x="6075783" y="3761348"/>
            <a:ext cx="1183075" cy="23019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GB"/>
          </a:p>
        </p:txBody>
      </p:sp>
      <p:pic>
        <p:nvPicPr>
          <p:cNvPr id="135" name="Picture 94" descr="scale_of_structure_of_ma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71980" r="18605" b="5957"/>
          <a:stretch>
            <a:fillRect/>
          </a:stretch>
        </p:blipFill>
        <p:spPr bwMode="auto">
          <a:xfrm>
            <a:off x="4717330" y="4999658"/>
            <a:ext cx="5032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" name="Line 33"/>
          <p:cNvSpPr>
            <a:spLocks noChangeShapeType="1"/>
          </p:cNvSpPr>
          <p:nvPr/>
        </p:nvSpPr>
        <p:spPr bwMode="auto">
          <a:xfrm>
            <a:off x="4889704" y="5316789"/>
            <a:ext cx="2482224" cy="7667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7" name="Line 33"/>
          <p:cNvSpPr>
            <a:spLocks noChangeShapeType="1"/>
          </p:cNvSpPr>
          <p:nvPr/>
        </p:nvSpPr>
        <p:spPr bwMode="auto">
          <a:xfrm>
            <a:off x="5061508" y="5393466"/>
            <a:ext cx="2166404" cy="18225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8" name="Line 33"/>
          <p:cNvSpPr>
            <a:spLocks noChangeShapeType="1"/>
          </p:cNvSpPr>
          <p:nvPr/>
        </p:nvSpPr>
        <p:spPr bwMode="auto">
          <a:xfrm>
            <a:off x="4998120" y="5453807"/>
            <a:ext cx="2373808" cy="30460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0" name="TextBox 139"/>
          <p:cNvSpPr txBox="1"/>
          <p:nvPr/>
        </p:nvSpPr>
        <p:spPr>
          <a:xfrm>
            <a:off x="5461768" y="4188406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41" name="Text Box 3"/>
          <p:cNvSpPr txBox="1">
            <a:spLocks noChangeArrowheads="1"/>
          </p:cNvSpPr>
          <p:nvPr/>
        </p:nvSpPr>
        <p:spPr bwMode="auto">
          <a:xfrm>
            <a:off x="253775" y="908720"/>
            <a:ext cx="862607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elastic quark diffraction = scattering </a:t>
            </a:r>
          </a:p>
          <a:p>
            <a:r>
              <a:rPr lang="en-GB" altLang="en-US" sz="2800" i="0" dirty="0">
                <a:cs typeface="Times New Roman" pitchFamily="18" charset="0"/>
                <a:sym typeface="Symbol"/>
              </a:rPr>
              <a:t> </a:t>
            </a:r>
            <a:r>
              <a:rPr lang="en-GB" altLang="en-US" sz="2800" i="0" dirty="0" smtClean="0">
                <a:cs typeface="Times New Roman" pitchFamily="18" charset="0"/>
                <a:sym typeface="Symbol"/>
              </a:rPr>
              <a:t>  </a:t>
            </a:r>
            <a:r>
              <a:rPr lang="en-GB" altLang="en-US" sz="2800" i="0" dirty="0" smtClean="0">
                <a:sym typeface="Symbol"/>
              </a:rPr>
              <a:t> </a:t>
            </a:r>
            <a:r>
              <a:rPr lang="en-GB" altLang="en-US" sz="2800" i="0" dirty="0"/>
              <a:t>1</a:t>
            </a:r>
            <a:r>
              <a:rPr lang="en-GB" altLang="en-US" sz="2800" b="1" i="0" baseline="30000" dirty="0"/>
              <a:t>c</a:t>
            </a:r>
            <a:r>
              <a:rPr lang="en-GB" altLang="en-US" sz="2800" i="0" dirty="0"/>
              <a:t> singlet </a:t>
            </a:r>
            <a:r>
              <a:rPr lang="en-GB" altLang="en-US" sz="2800" dirty="0"/>
              <a:t>q</a:t>
            </a:r>
            <a:r>
              <a:rPr lang="en-GB" altLang="en-US" sz="2800" i="0" dirty="0"/>
              <a:t> </a:t>
            </a:r>
            <a:r>
              <a:rPr lang="en-GB" altLang="en-US" sz="2800" i="0" dirty="0" smtClean="0"/>
              <a:t>interaction</a:t>
            </a:r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b="1" i="0" dirty="0" smtClean="0">
                <a:solidFill>
                  <a:srgbClr val="FF3300"/>
                </a:solidFill>
                <a:cs typeface="Times New Roman" pitchFamily="18" charset="0"/>
              </a:rPr>
              <a:t>-</a:t>
            </a:r>
            <a:r>
              <a:rPr lang="en-GB" altLang="en-US" sz="2800" i="0" dirty="0" smtClean="0">
                <a:cs typeface="Times New Roman" pitchFamily="18" charset="0"/>
              </a:rPr>
              <a:t> space-like photon “delivers asymptotically free</a:t>
            </a:r>
          </a:p>
          <a:p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   quark</a:t>
            </a:r>
            <a:r>
              <a:rPr lang="en-GB" altLang="en-US" sz="2800" i="0" dirty="0">
                <a:cs typeface="Times New Roman" pitchFamily="18" charset="0"/>
              </a:rPr>
              <a:t> ”</a:t>
            </a:r>
            <a:r>
              <a:rPr lang="en-GB" altLang="en-US" sz="2800" i="0" dirty="0" smtClean="0">
                <a:cs typeface="Times New Roman" pitchFamily="18" charset="0"/>
              </a:rPr>
              <a:t> to short distance elastic interaction </a:t>
            </a:r>
            <a:endParaRPr lang="en-GB" altLang="en-US" sz="900" dirty="0" smtClean="0"/>
          </a:p>
        </p:txBody>
      </p:sp>
      <p:sp>
        <p:nvSpPr>
          <p:cNvPr id="146" name="Text Box 62"/>
          <p:cNvSpPr txBox="1">
            <a:spLocks noChangeArrowheads="1"/>
          </p:cNvSpPr>
          <p:nvPr/>
        </p:nvSpPr>
        <p:spPr bwMode="auto">
          <a:xfrm>
            <a:off x="555345" y="5805264"/>
            <a:ext cx="857618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latin typeface="+mn-lt"/>
                <a:cs typeface="Times New Roman" pitchFamily="18" charset="0"/>
              </a:rPr>
              <a:t>exclusive VM </a:t>
            </a:r>
            <a:r>
              <a:rPr lang="en-GB" altLang="en-US" sz="2800" i="0" dirty="0" err="1" smtClean="0">
                <a:latin typeface="+mn-lt"/>
                <a:cs typeface="Times New Roman" pitchFamily="18" charset="0"/>
              </a:rPr>
              <a:t>electroproduction</a:t>
            </a:r>
            <a:r>
              <a:rPr lang="en-GB" altLang="en-US" sz="2800" i="0" dirty="0" smtClean="0">
                <a:latin typeface="+mn-lt"/>
                <a:cs typeface="Times New Roman" pitchFamily="18" charset="0"/>
              </a:rPr>
              <a:t>: </a:t>
            </a:r>
          </a:p>
          <a:p>
            <a:r>
              <a:rPr lang="en-GB" altLang="en-US" sz="2800" i="0" dirty="0">
                <a:latin typeface="+mn-lt"/>
                <a:cs typeface="Times New Roman" pitchFamily="18" charset="0"/>
              </a:rPr>
              <a:t> </a:t>
            </a:r>
            <a:r>
              <a:rPr lang="en-GB" altLang="en-US" sz="2800" i="0" dirty="0" smtClean="0">
                <a:latin typeface="+mn-lt"/>
                <a:cs typeface="Times New Roman" pitchFamily="18" charset="0"/>
              </a:rPr>
              <a:t>  unique control of distance scale </a:t>
            </a:r>
            <a:r>
              <a:rPr lang="en-GB" altLang="en-US" sz="2800" i="0" dirty="0" err="1" smtClean="0">
                <a:latin typeface="+mn-lt"/>
                <a:cs typeface="Times New Roman" pitchFamily="18" charset="0"/>
              </a:rPr>
              <a:t>with</a:t>
            </a:r>
            <a:r>
              <a:rPr lang="en-GB" altLang="en-US" sz="2800" dirty="0" err="1" smtClean="0">
                <a:latin typeface="+mn-lt"/>
                <a:cs typeface="Times New Roman" pitchFamily="18" charset="0"/>
              </a:rPr>
              <a:t>Q</a:t>
            </a:r>
            <a:r>
              <a:rPr lang="en-GB" altLang="en-US" sz="2800" dirty="0" smtClean="0">
                <a:latin typeface="+mn-lt"/>
                <a:cs typeface="Times New Roman" pitchFamily="18" charset="0"/>
              </a:rPr>
              <a:t> </a:t>
            </a:r>
            <a:r>
              <a:rPr lang="en-GB" altLang="en-US" sz="2800" i="0" dirty="0" smtClean="0">
                <a:latin typeface="+mn-lt"/>
                <a:cs typeface="Times New Roman" pitchFamily="18" charset="0"/>
              </a:rPr>
              <a:t>and </a:t>
            </a:r>
            <a:r>
              <a:rPr lang="en-GB" altLang="en-US" sz="2800" dirty="0" smtClean="0">
                <a:latin typeface="+mn-lt"/>
                <a:cs typeface="Times New Roman" pitchFamily="18" charset="0"/>
              </a:rPr>
              <a:t>M</a:t>
            </a:r>
            <a:r>
              <a:rPr lang="en-GB" altLang="en-US" sz="2800" b="1" i="0" baseline="-25000" dirty="0" smtClean="0">
                <a:latin typeface="+mn-lt"/>
                <a:cs typeface="Times New Roman" pitchFamily="18" charset="0"/>
              </a:rPr>
              <a:t>VM</a:t>
            </a:r>
            <a:endParaRPr lang="en-GB" altLang="en-US" sz="2800" dirty="0">
              <a:latin typeface="+mn-lt"/>
            </a:endParaRPr>
          </a:p>
        </p:txBody>
      </p:sp>
      <p:sp>
        <p:nvSpPr>
          <p:cNvPr id="147" name="AutoShape 63"/>
          <p:cNvSpPr>
            <a:spLocks noChangeArrowheads="1"/>
          </p:cNvSpPr>
          <p:nvPr/>
        </p:nvSpPr>
        <p:spPr bwMode="auto">
          <a:xfrm flipV="1">
            <a:off x="532655" y="5733256"/>
            <a:ext cx="347663" cy="431800"/>
          </a:xfrm>
          <a:custGeom>
            <a:avLst/>
            <a:gdLst>
              <a:gd name="T0" fmla="*/ 243461 w 21600"/>
              <a:gd name="T1" fmla="*/ 0 h 21600"/>
              <a:gd name="T2" fmla="*/ 243461 w 21600"/>
              <a:gd name="T3" fmla="*/ 243047 h 21600"/>
              <a:gd name="T4" fmla="*/ 52101 w 21600"/>
              <a:gd name="T5" fmla="*/ 431800 h 21600"/>
              <a:gd name="T6" fmla="*/ 347663 w 21600"/>
              <a:gd name="T7" fmla="*/ 12152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0" name="Oval 109"/>
          <p:cNvSpPr/>
          <p:nvPr/>
        </p:nvSpPr>
        <p:spPr bwMode="auto">
          <a:xfrm>
            <a:off x="7024192" y="3454061"/>
            <a:ext cx="432048" cy="44345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Right Arrow 1"/>
          <p:cNvSpPr/>
          <p:nvPr/>
        </p:nvSpPr>
        <p:spPr bwMode="auto">
          <a:xfrm rot="21159248">
            <a:off x="7241108" y="3483525"/>
            <a:ext cx="978408" cy="269222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740352" y="3625860"/>
            <a:ext cx="1435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 smtClean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c</a:t>
            </a:r>
            <a:r>
              <a:rPr lang="en-GB" altLang="en-US" sz="2800" dirty="0" smtClean="0">
                <a:solidFill>
                  <a:schemeClr val="tx1"/>
                </a:solidFill>
              </a:rPr>
              <a:t> J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P</a:t>
            </a:r>
            <a:r>
              <a:rPr lang="en-GB" altLang="en-US" sz="2800" dirty="0" smtClean="0">
                <a:solidFill>
                  <a:schemeClr val="tx1"/>
                </a:solidFill>
              </a:rPr>
              <a:t>=1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-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14" name="Text Box 51"/>
          <p:cNvSpPr txBox="1">
            <a:spLocks noChangeArrowheads="1"/>
          </p:cNvSpPr>
          <p:nvPr/>
        </p:nvSpPr>
        <p:spPr bwMode="auto">
          <a:xfrm>
            <a:off x="3275856" y="3716908"/>
            <a:ext cx="2452916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dirty="0">
                <a:solidFill>
                  <a:schemeClr val="tx1"/>
                </a:solidFill>
              </a:rPr>
              <a:t>d</a:t>
            </a:r>
            <a:r>
              <a:rPr lang="en-GB" sz="2400" dirty="0" smtClean="0">
                <a:solidFill>
                  <a:schemeClr val="tx1"/>
                </a:solidFill>
              </a:rPr>
              <a:t>istance scale </a:t>
            </a:r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15" name="Oval 114"/>
          <p:cNvSpPr/>
          <p:nvPr/>
        </p:nvSpPr>
        <p:spPr bwMode="auto">
          <a:xfrm>
            <a:off x="7061477" y="5035662"/>
            <a:ext cx="394763" cy="815643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16" name="Right Arrow 115"/>
          <p:cNvSpPr/>
          <p:nvPr/>
        </p:nvSpPr>
        <p:spPr bwMode="auto">
          <a:xfrm rot="230128">
            <a:off x="7393508" y="5358783"/>
            <a:ext cx="978408" cy="269222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740352" y="5570076"/>
            <a:ext cx="1189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 smtClean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c</a:t>
            </a:r>
            <a:r>
              <a:rPr lang="en-GB" altLang="en-US" sz="2800" dirty="0" smtClean="0">
                <a:solidFill>
                  <a:schemeClr val="tx1"/>
                </a:solidFill>
              </a:rPr>
              <a:t> I=</a:t>
            </a:r>
            <a:r>
              <a:rPr lang="en-GB" altLang="en-US" sz="2800" dirty="0" smtClean="0">
                <a:solidFill>
                  <a:schemeClr val="tx1"/>
                </a:solidFill>
                <a:latin typeface="Comic Sans MS"/>
              </a:rPr>
              <a:t>½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19" name="Line 31"/>
          <p:cNvSpPr>
            <a:spLocks noChangeShapeType="1"/>
          </p:cNvSpPr>
          <p:nvPr/>
        </p:nvSpPr>
        <p:spPr bwMode="auto">
          <a:xfrm>
            <a:off x="962051" y="3396689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51" name="Group 82"/>
          <p:cNvGrpSpPr>
            <a:grpSpLocks/>
          </p:cNvGrpSpPr>
          <p:nvPr/>
        </p:nvGrpSpPr>
        <p:grpSpPr bwMode="auto">
          <a:xfrm rot="10800000">
            <a:off x="1763689" y="3756729"/>
            <a:ext cx="137047" cy="910134"/>
            <a:chOff x="2065" y="2065"/>
            <a:chExt cx="192" cy="672"/>
          </a:xfrm>
          <a:effectLst/>
        </p:grpSpPr>
        <p:sp>
          <p:nvSpPr>
            <p:cNvPr id="152" name="Arc 83"/>
            <p:cNvSpPr>
              <a:spLocks/>
            </p:cNvSpPr>
            <p:nvPr/>
          </p:nvSpPr>
          <p:spPr bwMode="auto">
            <a:xfrm rot="-5400000">
              <a:off x="2017" y="2497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" name="Arc 84"/>
            <p:cNvSpPr>
              <a:spLocks/>
            </p:cNvSpPr>
            <p:nvPr/>
          </p:nvSpPr>
          <p:spPr bwMode="auto">
            <a:xfrm rot="-5400000">
              <a:off x="2161" y="2448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4" name="Arc 85"/>
            <p:cNvSpPr>
              <a:spLocks/>
            </p:cNvSpPr>
            <p:nvPr/>
          </p:nvSpPr>
          <p:spPr bwMode="auto">
            <a:xfrm rot="-5400000">
              <a:off x="2017" y="2401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5" name="Arc 86"/>
            <p:cNvSpPr>
              <a:spLocks/>
            </p:cNvSpPr>
            <p:nvPr/>
          </p:nvSpPr>
          <p:spPr bwMode="auto">
            <a:xfrm rot="-5400000">
              <a:off x="2161" y="2352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6" name="Arc 87"/>
            <p:cNvSpPr>
              <a:spLocks/>
            </p:cNvSpPr>
            <p:nvPr/>
          </p:nvSpPr>
          <p:spPr bwMode="auto">
            <a:xfrm rot="-5400000">
              <a:off x="2017" y="2305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7" name="Arc 88"/>
            <p:cNvSpPr>
              <a:spLocks/>
            </p:cNvSpPr>
            <p:nvPr/>
          </p:nvSpPr>
          <p:spPr bwMode="auto">
            <a:xfrm rot="-5400000">
              <a:off x="2161" y="2256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8" name="Arc 89"/>
            <p:cNvSpPr>
              <a:spLocks/>
            </p:cNvSpPr>
            <p:nvPr/>
          </p:nvSpPr>
          <p:spPr bwMode="auto">
            <a:xfrm rot="-5400000">
              <a:off x="2017" y="2209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9" name="Arc 90"/>
            <p:cNvSpPr>
              <a:spLocks/>
            </p:cNvSpPr>
            <p:nvPr/>
          </p:nvSpPr>
          <p:spPr bwMode="auto">
            <a:xfrm rot="-5400000">
              <a:off x="2161" y="2160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0" name="Arc 91"/>
            <p:cNvSpPr>
              <a:spLocks/>
            </p:cNvSpPr>
            <p:nvPr/>
          </p:nvSpPr>
          <p:spPr bwMode="auto">
            <a:xfrm rot="-5400000">
              <a:off x="2017" y="259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1" name="Arc 92"/>
            <p:cNvSpPr>
              <a:spLocks/>
            </p:cNvSpPr>
            <p:nvPr/>
          </p:nvSpPr>
          <p:spPr bwMode="auto">
            <a:xfrm rot="-5400000">
              <a:off x="2161" y="2544"/>
              <a:ext cx="96" cy="96"/>
            </a:xfrm>
            <a:custGeom>
              <a:avLst/>
              <a:gdLst>
                <a:gd name="T0" fmla="*/ 96 w 43200"/>
                <a:gd name="T1" fmla="*/ 0 h 21600"/>
                <a:gd name="T2" fmla="*/ 0 w 43200"/>
                <a:gd name="T3" fmla="*/ 0 h 21600"/>
                <a:gd name="T4" fmla="*/ 48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43200" h="21600" stroke="0" extrusionOk="0">
                  <a:moveTo>
                    <a:pt x="43200" y="0"/>
                  </a:moveTo>
                  <a:cubicBezTo>
                    <a:pt x="43200" y="11929"/>
                    <a:pt x="33529" y="21600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2" name="Arc 93"/>
            <p:cNvSpPr>
              <a:spLocks/>
            </p:cNvSpPr>
            <p:nvPr/>
          </p:nvSpPr>
          <p:spPr bwMode="auto">
            <a:xfrm rot="-5400000">
              <a:off x="2017" y="2113"/>
              <a:ext cx="192" cy="96"/>
            </a:xfrm>
            <a:custGeom>
              <a:avLst/>
              <a:gdLst>
                <a:gd name="T0" fmla="*/ 0 w 43195"/>
                <a:gd name="T1" fmla="*/ 94 h 21600"/>
                <a:gd name="T2" fmla="*/ 192 w 43195"/>
                <a:gd name="T3" fmla="*/ 96 h 21600"/>
                <a:gd name="T4" fmla="*/ 96 w 43195"/>
                <a:gd name="T5" fmla="*/ 96 h 21600"/>
                <a:gd name="T6" fmla="*/ 0 60000 65536"/>
                <a:gd name="T7" fmla="*/ 0 60000 65536"/>
                <a:gd name="T8" fmla="*/ 0 60000 65536"/>
                <a:gd name="T9" fmla="*/ 0 w 43195"/>
                <a:gd name="T10" fmla="*/ 0 h 21600"/>
                <a:gd name="T11" fmla="*/ 43195 w 431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5" h="21600" fill="none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</a:path>
                <a:path w="43195" h="21600" stroke="0" extrusionOk="0">
                  <a:moveTo>
                    <a:pt x="-1" y="21149"/>
                  </a:moveTo>
                  <a:cubicBezTo>
                    <a:pt x="244" y="9398"/>
                    <a:pt x="9841" y="-1"/>
                    <a:pt x="21595" y="0"/>
                  </a:cubicBezTo>
                  <a:cubicBezTo>
                    <a:pt x="33524" y="0"/>
                    <a:pt x="43195" y="9670"/>
                    <a:pt x="43195" y="21600"/>
                  </a:cubicBezTo>
                  <a:lnTo>
                    <a:pt x="21595" y="21600"/>
                  </a:lnTo>
                  <a:close/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1897659" y="3947023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+…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64" name="Line 31"/>
          <p:cNvSpPr>
            <a:spLocks noChangeShapeType="1"/>
          </p:cNvSpPr>
          <p:nvPr/>
        </p:nvSpPr>
        <p:spPr bwMode="auto">
          <a:xfrm flipV="1">
            <a:off x="1825650" y="3526531"/>
            <a:ext cx="1183075" cy="23019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5" name="TextBox 164"/>
          <p:cNvSpPr txBox="1"/>
          <p:nvPr/>
        </p:nvSpPr>
        <p:spPr>
          <a:xfrm>
            <a:off x="1211635" y="3953589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66" name="Text Box 51"/>
          <p:cNvSpPr txBox="1">
            <a:spLocks noChangeArrowheads="1"/>
          </p:cNvSpPr>
          <p:nvPr/>
        </p:nvSpPr>
        <p:spPr bwMode="auto">
          <a:xfrm>
            <a:off x="1006398" y="3482091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67" name="Line 31"/>
          <p:cNvSpPr>
            <a:spLocks noChangeShapeType="1"/>
          </p:cNvSpPr>
          <p:nvPr/>
        </p:nvSpPr>
        <p:spPr bwMode="auto">
          <a:xfrm flipV="1">
            <a:off x="971600" y="4606280"/>
            <a:ext cx="929117" cy="35098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8" name="Line 31"/>
          <p:cNvSpPr>
            <a:spLocks noChangeShapeType="1"/>
          </p:cNvSpPr>
          <p:nvPr/>
        </p:nvSpPr>
        <p:spPr bwMode="auto">
          <a:xfrm>
            <a:off x="1835695" y="4606281"/>
            <a:ext cx="1173029" cy="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69" name="Text Box 51"/>
          <p:cNvSpPr txBox="1">
            <a:spLocks noChangeArrowheads="1"/>
          </p:cNvSpPr>
          <p:nvPr/>
        </p:nvSpPr>
        <p:spPr bwMode="auto">
          <a:xfrm>
            <a:off x="1043608" y="4797152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71" name="Text Box 51"/>
          <p:cNvSpPr txBox="1">
            <a:spLocks noChangeArrowheads="1"/>
          </p:cNvSpPr>
          <p:nvPr/>
        </p:nvSpPr>
        <p:spPr bwMode="auto">
          <a:xfrm>
            <a:off x="2356892" y="3526160"/>
            <a:ext cx="46519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q'</a:t>
            </a:r>
            <a:endParaRPr lang="en-US" sz="2400" b="1" i="1" baseline="30000" dirty="0">
              <a:solidFill>
                <a:schemeClr val="tx1"/>
              </a:solidFill>
            </a:endParaRPr>
          </a:p>
        </p:txBody>
      </p:sp>
      <p:sp>
        <p:nvSpPr>
          <p:cNvPr id="172" name="Text Box 51"/>
          <p:cNvSpPr txBox="1">
            <a:spLocks noChangeArrowheads="1"/>
          </p:cNvSpPr>
          <p:nvPr/>
        </p:nvSpPr>
        <p:spPr bwMode="auto">
          <a:xfrm>
            <a:off x="2378616" y="4792687"/>
            <a:ext cx="46519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q'</a:t>
            </a:r>
            <a:endParaRPr lang="en-US" sz="2400" b="1" i="1" baseline="30000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520692" y="2948832"/>
            <a:ext cx="2827172" cy="262689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/>
          <p:cNvCxnSpPr/>
          <p:nvPr/>
        </p:nvCxnSpPr>
        <p:spPr bwMode="auto">
          <a:xfrm flipH="1">
            <a:off x="555345" y="2840835"/>
            <a:ext cx="2211560" cy="267512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4" name="Text Box 51"/>
          <p:cNvSpPr txBox="1">
            <a:spLocks noChangeArrowheads="1"/>
          </p:cNvSpPr>
          <p:nvPr/>
        </p:nvSpPr>
        <p:spPr bwMode="auto">
          <a:xfrm>
            <a:off x="6533356" y="3763888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39952" y="3193812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i="1" dirty="0">
                <a:solidFill>
                  <a:schemeClr val="tx1"/>
                </a:solidFill>
                <a:cs typeface="Times New Roman" pitchFamily="18" charset="0"/>
              </a:rPr>
              <a:t>Q</a:t>
            </a:r>
            <a:endParaRPr lang="en-GB" sz="2800" i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56376" y="2977788"/>
            <a:ext cx="8755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2800" i="1" dirty="0">
                <a:solidFill>
                  <a:schemeClr val="tx1"/>
                </a:solidFill>
                <a:cs typeface="Times New Roman" pitchFamily="18" charset="0"/>
              </a:rPr>
              <a:t>M</a:t>
            </a:r>
            <a:r>
              <a:rPr lang="en-GB" altLang="en-US" sz="2800" b="1" baseline="-25000" dirty="0">
                <a:solidFill>
                  <a:schemeClr val="tx1"/>
                </a:solidFill>
                <a:cs typeface="Times New Roman" pitchFamily="18" charset="0"/>
              </a:rPr>
              <a:t>VM</a:t>
            </a:r>
            <a:endParaRPr lang="en-GB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37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1349731" y="44624"/>
            <a:ext cx="5382509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Elastic Quark Scattering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141" name="Text Box 3"/>
          <p:cNvSpPr txBox="1">
            <a:spLocks noChangeArrowheads="1"/>
          </p:cNvSpPr>
          <p:nvPr/>
        </p:nvSpPr>
        <p:spPr bwMode="auto">
          <a:xfrm>
            <a:off x="107504" y="836712"/>
            <a:ext cx="79512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kinematics and size </a:t>
            </a:r>
            <a:r>
              <a:rPr lang="el-GR" altLang="en-US" sz="2800" i="0" dirty="0" smtClean="0">
                <a:latin typeface="Comic Sans MS"/>
                <a:cs typeface="Times New Roman" pitchFamily="18" charset="0"/>
              </a:rPr>
              <a:t>Δ</a:t>
            </a:r>
            <a:r>
              <a:rPr lang="en-GB" altLang="en-US" sz="2800" i="0" dirty="0" smtClean="0">
                <a:latin typeface="Comic Sans MS"/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of elastic </a:t>
            </a:r>
            <a:r>
              <a:rPr lang="en-GB" altLang="en-US" sz="2800" dirty="0" smtClean="0">
                <a:cs typeface="Times New Roman" pitchFamily="18" charset="0"/>
              </a:rPr>
              <a:t>q </a:t>
            </a:r>
            <a:r>
              <a:rPr lang="en-GB" altLang="en-US" sz="2800" i="0" dirty="0" smtClean="0">
                <a:cs typeface="Times New Roman" pitchFamily="18" charset="0"/>
              </a:rPr>
              <a:t>scattering</a:t>
            </a:r>
            <a:endParaRPr lang="en-GB" altLang="en-US" sz="900" dirty="0" smtClean="0"/>
          </a:p>
        </p:txBody>
      </p:sp>
      <p:sp>
        <p:nvSpPr>
          <p:cNvPr id="101" name="Line 31"/>
          <p:cNvSpPr>
            <a:spLocks noChangeShapeType="1"/>
          </p:cNvSpPr>
          <p:nvPr/>
        </p:nvSpPr>
        <p:spPr bwMode="auto">
          <a:xfrm flipV="1">
            <a:off x="5863844" y="2375112"/>
            <a:ext cx="2015728" cy="8655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6" name="Text Box 51"/>
          <p:cNvSpPr txBox="1">
            <a:spLocks noChangeArrowheads="1"/>
          </p:cNvSpPr>
          <p:nvPr/>
        </p:nvSpPr>
        <p:spPr bwMode="auto">
          <a:xfrm>
            <a:off x="6655436" y="2259159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27" name="Line 31"/>
          <p:cNvSpPr>
            <a:spLocks noChangeShapeType="1"/>
          </p:cNvSpPr>
          <p:nvPr/>
        </p:nvSpPr>
        <p:spPr bwMode="auto">
          <a:xfrm>
            <a:off x="5863844" y="2461665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8" name="Line 31"/>
          <p:cNvSpPr>
            <a:spLocks noChangeShapeType="1"/>
          </p:cNvSpPr>
          <p:nvPr/>
        </p:nvSpPr>
        <p:spPr bwMode="auto">
          <a:xfrm flipV="1">
            <a:off x="5672244" y="3685801"/>
            <a:ext cx="113559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9" name="Line 31"/>
          <p:cNvSpPr>
            <a:spLocks noChangeShapeType="1"/>
          </p:cNvSpPr>
          <p:nvPr/>
        </p:nvSpPr>
        <p:spPr bwMode="auto">
          <a:xfrm>
            <a:off x="6727444" y="3685802"/>
            <a:ext cx="1183074" cy="39870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0" name="Text Box 51"/>
          <p:cNvSpPr txBox="1">
            <a:spLocks noChangeArrowheads="1"/>
          </p:cNvSpPr>
          <p:nvPr/>
        </p:nvSpPr>
        <p:spPr bwMode="auto">
          <a:xfrm>
            <a:off x="5801385" y="3368153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31" name="Text Box 51"/>
          <p:cNvSpPr txBox="1">
            <a:spLocks noChangeArrowheads="1"/>
          </p:cNvSpPr>
          <p:nvPr/>
        </p:nvSpPr>
        <p:spPr bwMode="auto">
          <a:xfrm>
            <a:off x="7231500" y="3397770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88" name="Line 31"/>
          <p:cNvSpPr>
            <a:spLocks noChangeShapeType="1"/>
          </p:cNvSpPr>
          <p:nvPr/>
        </p:nvSpPr>
        <p:spPr bwMode="auto">
          <a:xfrm flipV="1">
            <a:off x="6727443" y="2591507"/>
            <a:ext cx="1183075" cy="23019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93" name="TextBox 192"/>
          <p:cNvSpPr txBox="1"/>
          <p:nvPr/>
        </p:nvSpPr>
        <p:spPr>
          <a:xfrm>
            <a:off x="6113428" y="3018565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94" name="Oval 193"/>
          <p:cNvSpPr/>
          <p:nvPr/>
        </p:nvSpPr>
        <p:spPr bwMode="auto">
          <a:xfrm>
            <a:off x="7675852" y="2284220"/>
            <a:ext cx="432048" cy="44345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95" name="Right Arrow 194"/>
          <p:cNvSpPr/>
          <p:nvPr/>
        </p:nvSpPr>
        <p:spPr bwMode="auto">
          <a:xfrm rot="21159248">
            <a:off x="7892768" y="2313684"/>
            <a:ext cx="978408" cy="269222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7450756" y="2625187"/>
            <a:ext cx="1435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 smtClean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c</a:t>
            </a:r>
            <a:r>
              <a:rPr lang="en-GB" altLang="en-US" sz="2800" dirty="0" smtClean="0">
                <a:solidFill>
                  <a:schemeClr val="tx1"/>
                </a:solidFill>
              </a:rPr>
              <a:t> J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P</a:t>
            </a:r>
            <a:r>
              <a:rPr lang="en-GB" altLang="en-US" sz="2800" dirty="0" smtClean="0">
                <a:solidFill>
                  <a:schemeClr val="tx1"/>
                </a:solidFill>
              </a:rPr>
              <a:t>=1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-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00" name="Text Box 51"/>
          <p:cNvSpPr txBox="1">
            <a:spLocks noChangeArrowheads="1"/>
          </p:cNvSpPr>
          <p:nvPr/>
        </p:nvSpPr>
        <p:spPr bwMode="auto">
          <a:xfrm>
            <a:off x="6946700" y="2594047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01" name="Text Box 51"/>
          <p:cNvSpPr txBox="1">
            <a:spLocks noChangeArrowheads="1"/>
          </p:cNvSpPr>
          <p:nvPr/>
        </p:nvSpPr>
        <p:spPr bwMode="auto">
          <a:xfrm>
            <a:off x="4716016" y="2542726"/>
            <a:ext cx="1654620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dirty="0" err="1" smtClean="0">
                <a:solidFill>
                  <a:schemeClr val="tx1"/>
                </a:solidFill>
              </a:rPr>
              <a:t>virtuality</a:t>
            </a:r>
            <a:r>
              <a:rPr lang="en-GB" sz="2400" i="1" dirty="0" err="1" smtClean="0">
                <a:solidFill>
                  <a:schemeClr val="tx1"/>
                </a:solidFill>
              </a:rPr>
              <a:t>v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02" name="Line 31"/>
          <p:cNvSpPr>
            <a:spLocks noChangeShapeType="1"/>
          </p:cNvSpPr>
          <p:nvPr/>
        </p:nvSpPr>
        <p:spPr bwMode="auto">
          <a:xfrm>
            <a:off x="1262228" y="2728740"/>
            <a:ext cx="2015728" cy="791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03" name="Group 34"/>
          <p:cNvGrpSpPr>
            <a:grpSpLocks/>
          </p:cNvGrpSpPr>
          <p:nvPr/>
        </p:nvGrpSpPr>
        <p:grpSpPr bwMode="auto">
          <a:xfrm rot="6348532">
            <a:off x="888571" y="2279025"/>
            <a:ext cx="182877" cy="703003"/>
            <a:chOff x="2064" y="385"/>
            <a:chExt cx="193" cy="576"/>
          </a:xfrm>
        </p:grpSpPr>
        <p:grpSp>
          <p:nvGrpSpPr>
            <p:cNvPr id="204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15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6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7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8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5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11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2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3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4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6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07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8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9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0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19" name="Text Box 51"/>
          <p:cNvSpPr txBox="1">
            <a:spLocks noChangeArrowheads="1"/>
          </p:cNvSpPr>
          <p:nvPr/>
        </p:nvSpPr>
        <p:spPr bwMode="auto">
          <a:xfrm>
            <a:off x="2053820" y="2238202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20" name="Line 31"/>
          <p:cNvSpPr>
            <a:spLocks noChangeShapeType="1"/>
          </p:cNvSpPr>
          <p:nvPr/>
        </p:nvSpPr>
        <p:spPr bwMode="auto">
          <a:xfrm>
            <a:off x="1262228" y="2728740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21" name="Line 31"/>
          <p:cNvSpPr>
            <a:spLocks noChangeShapeType="1"/>
          </p:cNvSpPr>
          <p:nvPr/>
        </p:nvSpPr>
        <p:spPr bwMode="auto">
          <a:xfrm flipV="1">
            <a:off x="1048940" y="3894386"/>
            <a:ext cx="113559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22" name="Line 31"/>
          <p:cNvSpPr>
            <a:spLocks noChangeShapeType="1"/>
          </p:cNvSpPr>
          <p:nvPr/>
        </p:nvSpPr>
        <p:spPr bwMode="auto">
          <a:xfrm>
            <a:off x="2104140" y="3894387"/>
            <a:ext cx="1183074" cy="39870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23" name="Text Box 51"/>
          <p:cNvSpPr txBox="1">
            <a:spLocks noChangeArrowheads="1"/>
          </p:cNvSpPr>
          <p:nvPr/>
        </p:nvSpPr>
        <p:spPr bwMode="auto">
          <a:xfrm>
            <a:off x="1199769" y="3635228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24" name="Text Box 51"/>
          <p:cNvSpPr txBox="1">
            <a:spLocks noChangeArrowheads="1"/>
          </p:cNvSpPr>
          <p:nvPr/>
        </p:nvSpPr>
        <p:spPr bwMode="auto">
          <a:xfrm>
            <a:off x="2629884" y="3664845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50" name="Line 31"/>
          <p:cNvSpPr>
            <a:spLocks noChangeShapeType="1"/>
          </p:cNvSpPr>
          <p:nvPr/>
        </p:nvSpPr>
        <p:spPr bwMode="auto">
          <a:xfrm flipV="1">
            <a:off x="2125827" y="2767162"/>
            <a:ext cx="1152129" cy="32161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51" name="TextBox 250"/>
          <p:cNvSpPr txBox="1"/>
          <p:nvPr/>
        </p:nvSpPr>
        <p:spPr>
          <a:xfrm>
            <a:off x="1511812" y="3285640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55" name="Text Box 51"/>
          <p:cNvSpPr txBox="1">
            <a:spLocks noChangeArrowheads="1"/>
          </p:cNvSpPr>
          <p:nvPr/>
        </p:nvSpPr>
        <p:spPr bwMode="auto">
          <a:xfrm>
            <a:off x="2583400" y="2861122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56" name="Text Box 51"/>
          <p:cNvSpPr txBox="1">
            <a:spLocks noChangeArrowheads="1"/>
          </p:cNvSpPr>
          <p:nvPr/>
        </p:nvSpPr>
        <p:spPr bwMode="auto">
          <a:xfrm>
            <a:off x="114400" y="2809801"/>
            <a:ext cx="1505540" cy="830997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2400" dirty="0" err="1" smtClean="0">
                <a:solidFill>
                  <a:schemeClr val="tx1"/>
                </a:solidFill>
              </a:rPr>
              <a:t>virtuality</a:t>
            </a:r>
            <a:endParaRPr lang="en-GB" sz="2400" dirty="0" smtClean="0">
              <a:solidFill>
                <a:schemeClr val="tx1"/>
              </a:solidFill>
            </a:endParaRPr>
          </a:p>
          <a:p>
            <a:pPr algn="ctr" eaLnBrk="1" hangingPunct="1"/>
            <a:r>
              <a:rPr lang="en-GB" sz="2400" i="1" dirty="0" smtClean="0">
                <a:solidFill>
                  <a:schemeClr val="tx1"/>
                </a:solidFill>
              </a:rPr>
              <a:t>v </a:t>
            </a:r>
            <a:r>
              <a:rPr lang="en-GB" sz="2400" dirty="0" smtClean="0">
                <a:solidFill>
                  <a:schemeClr val="tx1"/>
                </a:solidFill>
                <a:sym typeface="Symbol"/>
              </a:rPr>
              <a:t> </a:t>
            </a:r>
            <a:r>
              <a:rPr lang="el-GR" sz="2400" dirty="0" smtClean="0">
                <a:solidFill>
                  <a:schemeClr val="tx1"/>
                </a:solidFill>
                <a:latin typeface="Comic Sans MS"/>
                <a:sym typeface="Symbol"/>
              </a:rPr>
              <a:t>Δ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57" name="Group 34"/>
          <p:cNvGrpSpPr>
            <a:grpSpLocks/>
          </p:cNvGrpSpPr>
          <p:nvPr/>
        </p:nvGrpSpPr>
        <p:grpSpPr bwMode="auto">
          <a:xfrm rot="4147419">
            <a:off x="3471151" y="2302895"/>
            <a:ext cx="262814" cy="741799"/>
            <a:chOff x="2064" y="385"/>
            <a:chExt cx="193" cy="576"/>
          </a:xfrm>
        </p:grpSpPr>
        <p:grpSp>
          <p:nvGrpSpPr>
            <p:cNvPr id="258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69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0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1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2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59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65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6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7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8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60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61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2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3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4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73" name="Oval 272"/>
          <p:cNvSpPr/>
          <p:nvPr/>
        </p:nvSpPr>
        <p:spPr bwMode="auto">
          <a:xfrm>
            <a:off x="1950321" y="2958282"/>
            <a:ext cx="394763" cy="107593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274" name="Group 34"/>
          <p:cNvGrpSpPr>
            <a:grpSpLocks/>
          </p:cNvGrpSpPr>
          <p:nvPr/>
        </p:nvGrpSpPr>
        <p:grpSpPr bwMode="auto">
          <a:xfrm rot="6348532">
            <a:off x="5484032" y="2037102"/>
            <a:ext cx="182877" cy="703003"/>
            <a:chOff x="2064" y="385"/>
            <a:chExt cx="193" cy="576"/>
          </a:xfrm>
        </p:grpSpPr>
        <p:grpSp>
          <p:nvGrpSpPr>
            <p:cNvPr id="275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86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7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8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9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76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82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4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5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77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78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9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0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1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90" name="Oval 289"/>
          <p:cNvSpPr/>
          <p:nvPr/>
        </p:nvSpPr>
        <p:spPr bwMode="auto">
          <a:xfrm>
            <a:off x="6586660" y="2716359"/>
            <a:ext cx="394763" cy="107593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291" name="Text Box 51"/>
          <p:cNvSpPr txBox="1">
            <a:spLocks noChangeArrowheads="1"/>
          </p:cNvSpPr>
          <p:nvPr/>
        </p:nvSpPr>
        <p:spPr bwMode="auto">
          <a:xfrm>
            <a:off x="2298848" y="3271466"/>
            <a:ext cx="764953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t</a:t>
            </a:r>
            <a:r>
              <a:rPr lang="en-GB" sz="2400" i="1" dirty="0" smtClean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=0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93" name="Text Box 51"/>
          <p:cNvSpPr txBox="1">
            <a:spLocks noChangeArrowheads="1"/>
          </p:cNvSpPr>
          <p:nvPr/>
        </p:nvSpPr>
        <p:spPr bwMode="auto">
          <a:xfrm>
            <a:off x="7663288" y="2275112"/>
            <a:ext cx="457176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M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94" name="Text Box 51"/>
          <p:cNvSpPr txBox="1">
            <a:spLocks noChangeArrowheads="1"/>
          </p:cNvSpPr>
          <p:nvPr/>
        </p:nvSpPr>
        <p:spPr bwMode="auto">
          <a:xfrm>
            <a:off x="107504" y="2280593"/>
            <a:ext cx="579005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r>
              <a:rPr lang="en-GB" sz="2400" b="1" baseline="30000" dirty="0" smtClean="0">
                <a:solidFill>
                  <a:schemeClr val="tx1"/>
                </a:solidFill>
              </a:rPr>
              <a:t>2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95" name="Text Box 51"/>
          <p:cNvSpPr txBox="1">
            <a:spLocks noChangeArrowheads="1"/>
          </p:cNvSpPr>
          <p:nvPr/>
        </p:nvSpPr>
        <p:spPr bwMode="auto">
          <a:xfrm>
            <a:off x="3851920" y="2238202"/>
            <a:ext cx="579005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r>
              <a:rPr lang="en-GB" sz="2400" b="1" baseline="30000" dirty="0" smtClean="0">
                <a:solidFill>
                  <a:schemeClr val="tx1"/>
                </a:solidFill>
              </a:rPr>
              <a:t>2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1520" y="4437112"/>
                <a:ext cx="3261837" cy="3890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16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𝒒</m:t>
                          </m:r>
                        </m:sub>
                        <m:sup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bSup>
                      <m:sSup>
                        <m:sSupPr>
                          <m:ctrlP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𝑸</m:t>
                          </m:r>
                        </m:e>
                        <m:sup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&gt;</m:t>
                      </m:r>
                      <m:sSup>
                        <m:sSupPr>
                          <m:ctrlP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𝒗</m:t>
                          </m:r>
                        </m:e>
                        <m:sup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&gt;</m:t>
                      </m:r>
                      <m:sSubSup>
                        <m:sSubSupPr>
                          <m:ctrlP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𝒒</m:t>
                          </m:r>
                        </m:sub>
                        <m:sup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bSup>
                      <m:sSup>
                        <m:sSupPr>
                          <m:ctrlP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𝑸</m:t>
                          </m:r>
                        </m:e>
                        <m:sup>
                          <m:r>
                            <a:rPr lang="en-GB" sz="16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437112"/>
                <a:ext cx="3261837" cy="38901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67267" y="4143404"/>
                <a:ext cx="4569229" cy="1957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𝑴</m:t>
                            </m:r>
                          </m:e>
                          <m:sup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𝑸</m:t>
                            </m:r>
                          </m:e>
                          <m:sup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𝒕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d>
                      <m:dPr>
                        <m:ctrlP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𝟒</m:t>
                            </m:r>
                            <m:f>
                              <m:fPr>
                                <m:ctrlPr>
                                  <a:rPr lang="en-GB" sz="16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𝑸</m:t>
                                    </m:r>
                                  </m:e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𝒕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𝑴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𝑸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𝒕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∙</m:t>
                        </m:r>
                        <m:rad>
                          <m:radPr>
                            <m:degHide m:val="on"/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𝟒</m:t>
                            </m:r>
                            <m:f>
                              <m:fPr>
                                <m:ctrlPr>
                                  <a:rPr lang="en-GB" sz="16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𝒎</m:t>
                                    </m:r>
                                  </m:e>
                                  <m:sub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𝒒</m:t>
                                    </m:r>
                                  </m:sub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num>
                              <m:den>
                                <m:sSup>
                                  <m:s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𝑴</m:t>
                                    </m:r>
                                  </m:e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en-GB" sz="16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chemeClr val="tx1"/>
                        </a:solidFill>
                        <a:latin typeface="Cambria Math"/>
                      </a:rPr>
                      <m:t>≳</m:t>
                    </m:r>
                    <m:sSup>
                      <m:sSupPr>
                        <m:ctrlP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𝒗</m:t>
                        </m:r>
                      </m:e>
                      <m:sup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1600" b="1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𝒒</m:t>
                        </m:r>
                      </m:sub>
                      <m:sup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p>
                    </m:sSubSup>
                    <m:r>
                      <a:rPr lang="en-GB" sz="1600" b="1" i="1">
                        <a:solidFill>
                          <a:schemeClr val="tx1"/>
                        </a:solidFill>
                        <a:latin typeface="Cambria Math"/>
                      </a:rPr>
                      <m:t>≳</m:t>
                    </m:r>
                  </m:oMath>
                </a14:m>
                <a:r>
                  <a:rPr lang="en-GB" sz="1600" b="1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1600" b="1" i="1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𝑴</m:t>
                            </m:r>
                          </m:e>
                          <m:sup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𝑸</m:t>
                            </m:r>
                          </m:e>
                          <m:sup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𝒕</m:t>
                        </m:r>
                      </m:num>
                      <m:den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  <m:d>
                      <m:dPr>
                        <m:ctrlP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𝟒</m:t>
                            </m:r>
                            <m:f>
                              <m:fPr>
                                <m:ctrlPr>
                                  <a:rPr lang="en-GB" sz="16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𝑸</m:t>
                                    </m:r>
                                  </m:e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6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𝒕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𝑴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𝑸</m:t>
                                            </m:r>
                                          </m:e>
                                          <m:sup>
                                            <m:r>
                                              <a:rPr lang="en-GB" sz="1600" b="1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p>
                                        </m:sSup>
                                        <m: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GB" sz="1600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𝒕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  <m:r>
                          <a:rPr lang="en-GB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∙</m:t>
                        </m:r>
                        <m:rad>
                          <m:radPr>
                            <m:degHide m:val="on"/>
                            <m:ctrlP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GB" sz="16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𝟒</m:t>
                            </m:r>
                            <m:f>
                              <m:fPr>
                                <m:ctrlPr>
                                  <a:rPr lang="en-GB" sz="16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𝒎</m:t>
                                    </m:r>
                                  </m:e>
                                  <m:sub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𝒒</m:t>
                                    </m:r>
                                  </m:sub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bSup>
                              </m:num>
                              <m:den>
                                <m:sSup>
                                  <m:sSupPr>
                                    <m:ctrlP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𝑴</m:t>
                                    </m:r>
                                  </m:e>
                                  <m:sup>
                                    <m:r>
                                      <a:rPr lang="en-GB" sz="1600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en-GB" sz="1600" b="1" dirty="0" smtClean="0">
                    <a:solidFill>
                      <a:schemeClr val="tx1"/>
                    </a:solidFill>
                  </a:rPr>
                  <a:t> </a:t>
                </a:r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267" y="4143404"/>
                <a:ext cx="4569229" cy="1957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52124" y="5212596"/>
                <a:ext cx="1547668" cy="621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20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0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𝒗</m:t>
                            </m:r>
                          </m:e>
                          <m:sup>
                            <m:r>
                              <a:rPr lang="en-GB" sz="20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2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~−</m:t>
                        </m:r>
                        <m:d>
                          <m:dPr>
                            <m:ctrlPr>
                              <a:rPr lang="en-GB" sz="20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0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ℏ</m:t>
                                </m:r>
                              </m:num>
                              <m:den>
                                <m:r>
                                  <a:rPr lang="en-GB" sz="2000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∆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0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000" b="1" dirty="0" smtClean="0"/>
                  <a:t> </a:t>
                </a:r>
                <a:endParaRPr lang="en-GB" sz="2000" b="1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124" y="5212596"/>
                <a:ext cx="1547668" cy="6216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6" name="Text Box 51"/>
              <p:cNvSpPr txBox="1">
                <a:spLocks noChangeArrowheads="1"/>
              </p:cNvSpPr>
              <p:nvPr/>
            </p:nvSpPr>
            <p:spPr bwMode="auto">
              <a:xfrm>
                <a:off x="6965145" y="3046782"/>
                <a:ext cx="1416827" cy="461665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4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𝒕</m:t>
                        </m:r>
                      </m:e>
                    </m:d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small</a:t>
                </a:r>
                <a:endParaRPr lang="en-US" sz="24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6" name="Text 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5145" y="3046782"/>
                <a:ext cx="1416827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b="-28947"/>
                </a:stretch>
              </a:blipFill>
              <a:ln w="5715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99592" y="4830431"/>
                <a:ext cx="1976247" cy="4277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/>
                        </a:rPr>
                        <m:t>quark</m:t>
                      </m:r>
                      <m:r>
                        <a:rPr lang="en-GB" sz="200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/>
                        </a:rPr>
                        <m:t>mass</m:t>
                      </m:r>
                      <m:r>
                        <a:rPr lang="en-GB" sz="200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𝒒</m:t>
                          </m:r>
                        </m:sub>
                      </m:sSub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830431"/>
                <a:ext cx="1976247" cy="427746"/>
              </a:xfrm>
              <a:prstGeom prst="rect">
                <a:avLst/>
              </a:prstGeom>
              <a:blipFill rotWithShape="1">
                <a:blip r:embed="rId6"/>
                <a:stretch>
                  <a:fillRect b="-7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" name="Text Box 3"/>
              <p:cNvSpPr txBox="1">
                <a:spLocks noChangeArrowheads="1"/>
              </p:cNvSpPr>
              <p:nvPr/>
            </p:nvSpPr>
            <p:spPr bwMode="auto">
              <a:xfrm>
                <a:off x="256712" y="1340768"/>
                <a:ext cx="3879075" cy="9066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9pPr>
              </a:lstStyle>
              <a:p>
                <a:pPr algn="ctr"/>
                <a:r>
                  <a:rPr lang="en-GB" altLang="en-US" sz="2400" i="0" dirty="0" smtClean="0">
                    <a:cs typeface="Times New Roman" pitchFamily="18" charset="0"/>
                  </a:rPr>
                  <a:t>total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1">
                            <a:latin typeface="Cambria Math"/>
                          </a:rPr>
                          <m:t>𝜸</m:t>
                        </m:r>
                      </m:e>
                      <m:sup>
                        <m:r>
                          <a:rPr lang="en-GB" sz="2400" b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GB" sz="2400" b="1">
                        <a:latin typeface="Cambria Math"/>
                      </a:rPr>
                      <m:t>𝒑</m:t>
                    </m:r>
                    <m:r>
                      <a:rPr lang="en-GB" sz="2400" b="1">
                        <a:latin typeface="Cambria Math"/>
                      </a:rPr>
                      <m:t> </m:t>
                    </m:r>
                  </m:oMath>
                </a14:m>
                <a:r>
                  <a:rPr lang="en-GB" altLang="en-US" sz="2400" i="0" dirty="0" smtClean="0">
                    <a:cs typeface="Times New Roman" pitchFamily="18" charset="0"/>
                  </a:rPr>
                  <a:t>cross-section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>
                          <a:latin typeface="Cambria Math"/>
                        </a:rPr>
                        <m:t>∝</m:t>
                      </m:r>
                      <m:r>
                        <a:rPr lang="en-GB" sz="2400" b="1" i="0">
                          <a:latin typeface="Cambria Math"/>
                        </a:rPr>
                        <m:t>𝐈𝐦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400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b="1" i="1">
                                  <a:latin typeface="Cambria Math"/>
                                </a:rPr>
                                <m:t>𝑻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GB" sz="24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>
                                      <a:latin typeface="Cambria Math"/>
                                    </a:rPr>
                                    <m:t>𝜸</m:t>
                                  </m:r>
                                </m:e>
                                <m:sup>
                                  <m:r>
                                    <a:rPr lang="en-GB" sz="2400" b="1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GB" sz="2400" b="1" i="1">
                                  <a:latin typeface="Cambria Math"/>
                                </a:rPr>
                                <m:t>𝒑</m:t>
                              </m:r>
                              <m:r>
                                <a:rPr lang="en-GB" sz="2400" b="1"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GB" sz="24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>
                                      <a:latin typeface="Cambria Math"/>
                                    </a:rPr>
                                    <m:t>𝜸</m:t>
                                  </m:r>
                                </m:e>
                                <m:sup>
                                  <m:r>
                                    <a:rPr lang="en-GB" sz="2400" b="1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GB" sz="2400" b="1" i="1">
                                  <a:latin typeface="Cambria Math"/>
                                </a:rPr>
                                <m:t>𝒑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b="1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1" i="1">
                                      <a:latin typeface="Cambria Math"/>
                                    </a:rPr>
                                    <m:t>𝑸</m:t>
                                  </m:r>
                                </m:e>
                                <m:sup>
                                  <m:r>
                                    <a:rPr lang="en-GB" sz="2400" b="1" i="1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2400" b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GB" sz="2400" b="1" i="1">
                                  <a:latin typeface="Cambria Math"/>
                                </a:rPr>
                                <m:t>𝒕</m:t>
                              </m:r>
                              <m:r>
                                <a:rPr lang="en-GB" sz="2400" b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400" b="1" i="1">
                                  <a:latin typeface="Cambria Math"/>
                                </a:rPr>
                                <m:t>𝟎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altLang="en-US" sz="2400" b="1" dirty="0" smtClean="0"/>
              </a:p>
            </p:txBody>
          </p:sp>
        </mc:Choice>
        <mc:Fallback xmlns="">
          <p:sp>
            <p:nvSpPr>
              <p:cNvPr id="297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712" y="1340768"/>
                <a:ext cx="3879075" cy="906658"/>
              </a:xfrm>
              <a:prstGeom prst="rect">
                <a:avLst/>
              </a:prstGeom>
              <a:blipFill rotWithShape="1">
                <a:blip r:embed="rId7"/>
                <a:stretch>
                  <a:fillRect t="-53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8" name="Text Box 3"/>
          <p:cNvSpPr txBox="1">
            <a:spLocks noChangeArrowheads="1"/>
          </p:cNvSpPr>
          <p:nvPr/>
        </p:nvSpPr>
        <p:spPr bwMode="auto">
          <a:xfrm>
            <a:off x="4622981" y="1373867"/>
            <a:ext cx="44855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/>
            <a:r>
              <a:rPr lang="en-GB" altLang="en-US" sz="2400" i="0" dirty="0">
                <a:cs typeface="Times New Roman" pitchFamily="18" charset="0"/>
              </a:rPr>
              <a:t>e</a:t>
            </a:r>
            <a:r>
              <a:rPr lang="en-GB" altLang="en-US" sz="2400" i="0" dirty="0" smtClean="0">
                <a:cs typeface="Times New Roman" pitchFamily="18" charset="0"/>
              </a:rPr>
              <a:t>lastic and dissociative</a:t>
            </a:r>
          </a:p>
          <a:p>
            <a:pPr algn="ctr"/>
            <a:r>
              <a:rPr lang="en-GB" altLang="en-US" sz="2400" i="0" dirty="0" smtClean="0">
                <a:cs typeface="Times New Roman" pitchFamily="18" charset="0"/>
              </a:rPr>
              <a:t>vector-meson </a:t>
            </a:r>
            <a:r>
              <a:rPr lang="en-GB" altLang="en-US" sz="2400" i="0" dirty="0" err="1" smtClean="0">
                <a:cs typeface="Times New Roman" pitchFamily="18" charset="0"/>
              </a:rPr>
              <a:t>electropruction</a:t>
            </a:r>
            <a:endParaRPr lang="en-GB" alt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462204" y="6021288"/>
                <a:ext cx="4681796" cy="67807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GB" sz="2400" b="0" i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d</m:t>
                              </m:r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𝜎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GB" sz="2400" b="0" i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d</m:t>
                              </m:r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box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𝑊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box>
                        <m:box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boxPr>
                        <m:e>
                          <m:groupChr>
                            <m:groupChrPr>
                              <m:chr m:val="→"/>
                              <m:pos m:val="top"/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groupChr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𝑊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≫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groupChr>
                        </m:e>
                      </m:box>
                      <m:r>
                        <a:rPr lang="en-GB" sz="2400" b="0" i="1">
                          <a:solidFill>
                            <a:schemeClr val="tx1"/>
                          </a:solidFill>
                          <a:latin typeface="Cambria Math"/>
                        </a:rPr>
                        <m:t>∝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𝑊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𝜆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204" y="6021288"/>
                <a:ext cx="4681796" cy="67807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0" name="Text Box 51"/>
          <p:cNvSpPr txBox="1">
            <a:spLocks noChangeArrowheads="1"/>
          </p:cNvSpPr>
          <p:nvPr/>
        </p:nvSpPr>
        <p:spPr bwMode="auto">
          <a:xfrm>
            <a:off x="4644008" y="2103239"/>
            <a:ext cx="579005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r>
              <a:rPr lang="en-GB" sz="2400" b="1" baseline="30000" dirty="0" smtClean="0">
                <a:solidFill>
                  <a:schemeClr val="tx1"/>
                </a:solidFill>
              </a:rPr>
              <a:t>2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25384" y="5947625"/>
                <a:ext cx="4441883" cy="7937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/>
                        </a:rPr>
                        <m:t>~</m:t>
                      </m:r>
                      <m:sSubSup>
                        <m:sSub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Bj</m:t>
                          </m:r>
                        </m:sub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𝜆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sup>
                      </m:sSub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GB" sz="2400">
                          <a:solidFill>
                            <a:schemeClr val="tx1"/>
                          </a:solidFill>
                          <a:latin typeface="Cambria Math"/>
                        </a:rPr>
                        <m:t>size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/>
                        </a:rPr>
                        <m:t>∝</m:t>
                      </m:r>
                      <m:f>
                        <m:f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ℏ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4" y="5947625"/>
                <a:ext cx="4441883" cy="79374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29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1349731" y="44624"/>
            <a:ext cx="5382509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Elastic Quark Scattering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" b="-1"/>
          <a:stretch/>
        </p:blipFill>
        <p:spPr bwMode="auto">
          <a:xfrm>
            <a:off x="5004049" y="980728"/>
            <a:ext cx="4038328" cy="5760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Line 31"/>
          <p:cNvSpPr>
            <a:spLocks noChangeShapeType="1"/>
          </p:cNvSpPr>
          <p:nvPr/>
        </p:nvSpPr>
        <p:spPr bwMode="auto">
          <a:xfrm>
            <a:off x="1403303" y="4456932"/>
            <a:ext cx="2015728" cy="791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8" name="Group 34"/>
          <p:cNvGrpSpPr>
            <a:grpSpLocks/>
          </p:cNvGrpSpPr>
          <p:nvPr/>
        </p:nvGrpSpPr>
        <p:grpSpPr bwMode="auto">
          <a:xfrm rot="6348532">
            <a:off x="1029646" y="4007217"/>
            <a:ext cx="182877" cy="703003"/>
            <a:chOff x="2064" y="385"/>
            <a:chExt cx="193" cy="576"/>
          </a:xfrm>
        </p:grpSpPr>
        <p:grpSp>
          <p:nvGrpSpPr>
            <p:cNvPr id="9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0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1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2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4" name="Text Box 51"/>
          <p:cNvSpPr txBox="1">
            <a:spLocks noChangeArrowheads="1"/>
          </p:cNvSpPr>
          <p:nvPr/>
        </p:nvSpPr>
        <p:spPr bwMode="auto">
          <a:xfrm>
            <a:off x="2194895" y="3966394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1403303" y="4456932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 flipV="1">
            <a:off x="1190015" y="5622578"/>
            <a:ext cx="113559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7" name="Line 31"/>
          <p:cNvSpPr>
            <a:spLocks noChangeShapeType="1"/>
          </p:cNvSpPr>
          <p:nvPr/>
        </p:nvSpPr>
        <p:spPr bwMode="auto">
          <a:xfrm>
            <a:off x="2245215" y="5622579"/>
            <a:ext cx="1183074" cy="39870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Box 51"/>
          <p:cNvSpPr txBox="1">
            <a:spLocks noChangeArrowheads="1"/>
          </p:cNvSpPr>
          <p:nvPr/>
        </p:nvSpPr>
        <p:spPr bwMode="auto">
          <a:xfrm>
            <a:off x="1340844" y="5363420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9" name="Text Box 51"/>
          <p:cNvSpPr txBox="1">
            <a:spLocks noChangeArrowheads="1"/>
          </p:cNvSpPr>
          <p:nvPr/>
        </p:nvSpPr>
        <p:spPr bwMode="auto">
          <a:xfrm>
            <a:off x="2770959" y="5393037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0" name="Line 31"/>
          <p:cNvSpPr>
            <a:spLocks noChangeShapeType="1"/>
          </p:cNvSpPr>
          <p:nvPr/>
        </p:nvSpPr>
        <p:spPr bwMode="auto">
          <a:xfrm flipV="1">
            <a:off x="2266902" y="4495354"/>
            <a:ext cx="1152129" cy="32161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1652887" y="5013832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2" name="Text Box 51"/>
          <p:cNvSpPr txBox="1">
            <a:spLocks noChangeArrowheads="1"/>
          </p:cNvSpPr>
          <p:nvPr/>
        </p:nvSpPr>
        <p:spPr bwMode="auto">
          <a:xfrm>
            <a:off x="2724475" y="4589314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3" name="Text Box 51"/>
          <p:cNvSpPr txBox="1">
            <a:spLocks noChangeArrowheads="1"/>
          </p:cNvSpPr>
          <p:nvPr/>
        </p:nvSpPr>
        <p:spPr bwMode="auto">
          <a:xfrm>
            <a:off x="255475" y="4537993"/>
            <a:ext cx="1654620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dirty="0" err="1" smtClean="0">
                <a:solidFill>
                  <a:schemeClr val="tx1"/>
                </a:solidFill>
              </a:rPr>
              <a:t>virtuality</a:t>
            </a:r>
            <a:r>
              <a:rPr lang="en-GB" sz="2400" i="1" dirty="0" err="1" smtClean="0">
                <a:solidFill>
                  <a:schemeClr val="tx1"/>
                </a:solidFill>
              </a:rPr>
              <a:t>v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grpSp>
        <p:nvGrpSpPr>
          <p:cNvPr id="34" name="Group 34"/>
          <p:cNvGrpSpPr>
            <a:grpSpLocks/>
          </p:cNvGrpSpPr>
          <p:nvPr/>
        </p:nvGrpSpPr>
        <p:grpSpPr bwMode="auto">
          <a:xfrm rot="4147419">
            <a:off x="3612226" y="4031087"/>
            <a:ext cx="262814" cy="741799"/>
            <a:chOff x="2064" y="385"/>
            <a:chExt cx="193" cy="576"/>
          </a:xfrm>
        </p:grpSpPr>
        <p:grpSp>
          <p:nvGrpSpPr>
            <p:cNvPr id="35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46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6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42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7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38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50" name="Oval 49"/>
          <p:cNvSpPr/>
          <p:nvPr/>
        </p:nvSpPr>
        <p:spPr bwMode="auto">
          <a:xfrm>
            <a:off x="2091396" y="4686474"/>
            <a:ext cx="394763" cy="107593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51" name="Text Box 51"/>
          <p:cNvSpPr txBox="1">
            <a:spLocks noChangeArrowheads="1"/>
          </p:cNvSpPr>
          <p:nvPr/>
        </p:nvSpPr>
        <p:spPr bwMode="auto">
          <a:xfrm>
            <a:off x="2439923" y="4999658"/>
            <a:ext cx="764953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t</a:t>
            </a:r>
            <a:r>
              <a:rPr lang="en-GB" sz="2400" i="1" dirty="0" smtClean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=0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52" name="Text Box 51"/>
          <p:cNvSpPr txBox="1">
            <a:spLocks noChangeArrowheads="1"/>
          </p:cNvSpPr>
          <p:nvPr/>
        </p:nvSpPr>
        <p:spPr bwMode="auto">
          <a:xfrm>
            <a:off x="248579" y="4008785"/>
            <a:ext cx="579005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r>
              <a:rPr lang="en-GB" sz="2400" b="1" baseline="30000" dirty="0" smtClean="0">
                <a:solidFill>
                  <a:schemeClr val="tx1"/>
                </a:solidFill>
              </a:rPr>
              <a:t>2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53" name="Text Box 51"/>
          <p:cNvSpPr txBox="1">
            <a:spLocks noChangeArrowheads="1"/>
          </p:cNvSpPr>
          <p:nvPr/>
        </p:nvSpPr>
        <p:spPr bwMode="auto">
          <a:xfrm>
            <a:off x="3992995" y="3966394"/>
            <a:ext cx="579005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r>
              <a:rPr lang="en-GB" sz="2400" b="1" baseline="30000" dirty="0" smtClean="0">
                <a:solidFill>
                  <a:schemeClr val="tx1"/>
                </a:solidFill>
              </a:rPr>
              <a:t>2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3"/>
              <p:cNvSpPr txBox="1">
                <a:spLocks noChangeArrowheads="1"/>
              </p:cNvSpPr>
              <p:nvPr/>
            </p:nvSpPr>
            <p:spPr bwMode="auto">
              <a:xfrm>
                <a:off x="107504" y="836712"/>
                <a:ext cx="4505465" cy="2316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i="1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9pPr>
              </a:lstStyle>
              <a:p>
                <a:r>
                  <a:rPr lang="en-GB" altLang="en-US" sz="2800" b="1" i="0" dirty="0" smtClean="0">
                    <a:solidFill>
                      <a:srgbClr val="FF6600"/>
                    </a:solidFill>
                    <a:latin typeface="Times New Roman" pitchFamily="18" charset="0"/>
                    <a:cs typeface="Times New Roman" pitchFamily="18" charset="0"/>
                  </a:rPr>
                  <a:t>● </a:t>
                </a:r>
                <a:r>
                  <a:rPr lang="en-GB" altLang="en-US" sz="2800" i="0" dirty="0" smtClean="0">
                    <a:cs typeface="Times New Roman" pitchFamily="18" charset="0"/>
                  </a:rPr>
                  <a:t>kinematics and size </a:t>
                </a:r>
                <a:r>
                  <a:rPr lang="el-GR" altLang="en-US" sz="2800" i="0" dirty="0" smtClean="0">
                    <a:latin typeface="Comic Sans MS"/>
                    <a:cs typeface="Times New Roman" pitchFamily="18" charset="0"/>
                  </a:rPr>
                  <a:t>Δ</a:t>
                </a:r>
                <a:r>
                  <a:rPr lang="en-GB" altLang="en-US" sz="2800" i="0" dirty="0" smtClean="0">
                    <a:latin typeface="Comic Sans MS"/>
                    <a:cs typeface="Times New Roman" pitchFamily="18" charset="0"/>
                  </a:rPr>
                  <a:t> </a:t>
                </a:r>
                <a:endParaRPr lang="en-GB" altLang="en-US" sz="2800" i="0" dirty="0" smtClean="0">
                  <a:cs typeface="Times New Roman" pitchFamily="18" charset="0"/>
                </a:endParaRPr>
              </a:p>
              <a:p>
                <a:r>
                  <a:rPr lang="en-GB" altLang="en-US" sz="2800" i="0" dirty="0">
                    <a:cs typeface="Times New Roman" pitchFamily="18" charset="0"/>
                  </a:rPr>
                  <a:t> </a:t>
                </a:r>
                <a:r>
                  <a:rPr lang="en-GB" altLang="en-US" sz="2800" i="0" dirty="0" smtClean="0">
                    <a:cs typeface="Times New Roman" pitchFamily="18" charset="0"/>
                  </a:rPr>
                  <a:t>  of elastic </a:t>
                </a:r>
                <a:r>
                  <a:rPr lang="en-GB" altLang="en-US" sz="2800" dirty="0" smtClean="0">
                    <a:cs typeface="Times New Roman" pitchFamily="18" charset="0"/>
                  </a:rPr>
                  <a:t>q </a:t>
                </a:r>
                <a:r>
                  <a:rPr lang="en-GB" altLang="en-US" sz="2800" i="0" dirty="0" smtClean="0">
                    <a:cs typeface="Times New Roman" pitchFamily="18" charset="0"/>
                  </a:rPr>
                  <a:t>scattering</a:t>
                </a:r>
              </a:p>
              <a:p>
                <a:pPr algn="ctr"/>
                <a:r>
                  <a:rPr lang="en-GB" altLang="en-US" sz="2800" b="1" i="0" dirty="0">
                    <a:solidFill>
                      <a:srgbClr val="FF3300"/>
                    </a:solidFill>
                    <a:cs typeface="Times New Roman" pitchFamily="18" charset="0"/>
                  </a:rPr>
                  <a:t> </a:t>
                </a:r>
                <a:r>
                  <a:rPr lang="en-GB" altLang="en-US" sz="2800" b="1" i="0" dirty="0" smtClean="0">
                    <a:solidFill>
                      <a:srgbClr val="FF3300"/>
                    </a:solidFill>
                    <a:cs typeface="Times New Roman" pitchFamily="18" charset="0"/>
                  </a:rPr>
                  <a:t>-</a:t>
                </a:r>
                <a:r>
                  <a:rPr lang="en-GB" altLang="en-US" sz="2800" i="0" dirty="0" smtClean="0">
                    <a:cs typeface="Times New Roman" pitchFamily="18" charset="0"/>
                  </a:rPr>
                  <a:t> </a:t>
                </a:r>
                <a:r>
                  <a:rPr lang="en-GB" altLang="en-US" sz="2800" i="0" dirty="0">
                    <a:cs typeface="Times New Roman" pitchFamily="18" charset="0"/>
                  </a:rPr>
                  <a:t>total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1">
                            <a:latin typeface="Cambria Math"/>
                          </a:rPr>
                          <m:t>𝜸</m:t>
                        </m:r>
                      </m:e>
                      <m:sup>
                        <m:r>
                          <a:rPr lang="en-GB" sz="2800" b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GB" sz="2800" b="1">
                        <a:latin typeface="Cambria Math"/>
                      </a:rPr>
                      <m:t>𝒑</m:t>
                    </m:r>
                    <m:r>
                      <a:rPr lang="en-GB" sz="2800" b="1">
                        <a:latin typeface="Cambria Math"/>
                      </a:rPr>
                      <m:t> </m:t>
                    </m:r>
                  </m:oMath>
                </a14:m>
                <a:r>
                  <a:rPr lang="en-GB" altLang="en-US" sz="2800" i="0" dirty="0">
                    <a:cs typeface="Times New Roman" pitchFamily="18" charset="0"/>
                  </a:rPr>
                  <a:t>cross-section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>
                          <a:latin typeface="Cambria Math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en-GB" sz="2800" b="0" i="0">
                          <a:latin typeface="Cambria Math"/>
                        </a:rPr>
                        <m:t>Im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800" b="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GB" sz="2800" b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GB" sz="2800" b="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GB" sz="2800" b="0"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GB" sz="2800" b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GB" sz="2800" b="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28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b="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GB" sz="2800" b="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800" b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GB" sz="2800" b="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GB" sz="2800" b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GB" sz="2800" b="0" i="1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altLang="en-US" sz="2800" dirty="0"/>
              </a:p>
              <a:p>
                <a:r>
                  <a:rPr lang="en-GB" altLang="en-US" sz="2800" i="0" dirty="0" smtClean="0">
                    <a:cs typeface="Times New Roman" pitchFamily="18" charset="0"/>
                    <a:sym typeface="Symbol"/>
                  </a:rPr>
                  <a:t>         </a:t>
                </a:r>
                <a:r>
                  <a:rPr lang="en-GB" altLang="en-US" sz="2800" dirty="0" smtClean="0">
                    <a:cs typeface="Times New Roman" pitchFamily="18" charset="0"/>
                  </a:rPr>
                  <a:t>F</a:t>
                </a:r>
                <a:r>
                  <a:rPr lang="en-GB" altLang="en-US" sz="2800" i="0" baseline="-25000" dirty="0" smtClean="0">
                    <a:cs typeface="Times New Roman" pitchFamily="18" charset="0"/>
                  </a:rPr>
                  <a:t>2</a:t>
                </a:r>
                <a:r>
                  <a:rPr lang="en-GB" altLang="en-US" sz="2800" i="0" dirty="0" smtClean="0">
                    <a:cs typeface="Times New Roman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>
                            <a:latin typeface="Cambria Math"/>
                          </a:rPr>
                          <m:t>𝑄</m:t>
                        </m:r>
                      </m:e>
                      <m:sup>
                        <m:r>
                          <a:rPr lang="en-GB" sz="2800" b="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altLang="en-US" sz="2800" i="0" dirty="0" smtClean="0">
                    <a:cs typeface="Times New Roman" pitchFamily="18" charset="0"/>
                  </a:rPr>
                  <a:t>,</a:t>
                </a:r>
                <a:r>
                  <a:rPr lang="en-GB" altLang="en-US" sz="2800" dirty="0" smtClean="0">
                    <a:cs typeface="Times New Roman" pitchFamily="18" charset="0"/>
                  </a:rPr>
                  <a:t>x</a:t>
                </a:r>
                <a:r>
                  <a:rPr lang="en-GB" altLang="en-US" sz="2800" i="0" dirty="0" smtClean="0">
                    <a:cs typeface="Times New Roman" pitchFamily="18" charset="0"/>
                  </a:rPr>
                  <a:t>) @ </a:t>
                </a:r>
                <a:r>
                  <a:rPr lang="en-GB" altLang="en-US" sz="2800" i="0" dirty="0">
                    <a:cs typeface="Times New Roman" pitchFamily="18" charset="0"/>
                  </a:rPr>
                  <a:t>low </a:t>
                </a:r>
                <a:r>
                  <a:rPr lang="en-GB" altLang="en-US" sz="2800" dirty="0" smtClean="0">
                    <a:cs typeface="Times New Roman" pitchFamily="18" charset="0"/>
                  </a:rPr>
                  <a:t>x</a:t>
                </a:r>
                <a:endParaRPr lang="en-GB" altLang="en-US" sz="2800" b="1" u="sng" baseline="30000" dirty="0"/>
              </a:p>
            </p:txBody>
          </p:sp>
        </mc:Choice>
        <mc:Fallback xmlns="">
          <p:sp>
            <p:nvSpPr>
              <p:cNvPr id="55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504" y="836712"/>
                <a:ext cx="4505465" cy="2316211"/>
              </a:xfrm>
              <a:prstGeom prst="rect">
                <a:avLst/>
              </a:prstGeom>
              <a:blipFill rotWithShape="1">
                <a:blip r:embed="rId3"/>
                <a:stretch>
                  <a:fillRect l="-2842" t="-2632" r="-1894" b="-63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179512" y="6109528"/>
                <a:ext cx="4704352" cy="63184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∆</m:t>
                        </m:r>
                      </m:e>
                    </m:d>
                    <m:r>
                      <a:rPr lang="en-GB" sz="2400" b="0" i="1">
                        <a:solidFill>
                          <a:schemeClr val="tx1"/>
                        </a:solidFill>
                        <a:latin typeface="Cambria Math"/>
                      </a:rPr>
                      <m:t>~0.14±0.01−</m:t>
                    </m:r>
                    <m:f>
                      <m:f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0.15</m:t>
                        </m:r>
                      </m:num>
                      <m:den>
                        <m:r>
                          <a:rPr lang="en-GB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2.303</m:t>
                        </m:r>
                      </m:den>
                    </m:f>
                    <m:func>
                      <m:func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>
                            <a:solidFill>
                              <a:schemeClr val="tx1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∆ </m:t>
                            </m:r>
                            <m:r>
                              <m:rPr>
                                <m:sty m:val="p"/>
                              </m:rPr>
                              <a:rPr lang="en-GB" sz="2400" b="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fm</m:t>
                            </m:r>
                          </m:num>
                          <m:den>
                            <m:r>
                              <a:rPr lang="en-GB" sz="24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0.2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6109528"/>
                <a:ext cx="4704352" cy="63184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5384" y="3119810"/>
                <a:ext cx="5024821" cy="7937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/>
                        </a:rPr>
                        <m:t>~</m:t>
                      </m:r>
                      <m:sSubSup>
                        <m:sSub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Bj</m:t>
                          </m:r>
                        </m:sub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𝜆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sup>
                      </m:sSub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GB" sz="2400">
                          <a:solidFill>
                            <a:schemeClr val="tx1"/>
                          </a:solidFill>
                          <a:latin typeface="Cambria Math"/>
                        </a:rPr>
                        <m:t>size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/>
                        </a:rPr>
                        <m:t>=∆</m:t>
                      </m:r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/>
                        </a:rPr>
                        <m:t>∝</m:t>
                      </m:r>
                      <m:f>
                        <m:f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ℏ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4" y="3119810"/>
                <a:ext cx="5024821" cy="79374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372200" y="4191471"/>
            <a:ext cx="2385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tx1"/>
                </a:solidFill>
                <a:latin typeface="Comic Sans MS"/>
              </a:rPr>
              <a:t>0.02 </a:t>
            </a:r>
            <a:r>
              <a:rPr lang="el-GR" sz="2400" dirty="0">
                <a:solidFill>
                  <a:schemeClr val="tx1"/>
                </a:solidFill>
                <a:latin typeface="Comic Sans MS"/>
              </a:rPr>
              <a:t>≤ </a:t>
            </a:r>
            <a:r>
              <a:rPr lang="en-GB" sz="2400" dirty="0" smtClean="0">
                <a:solidFill>
                  <a:schemeClr val="tx1"/>
                </a:solidFill>
                <a:latin typeface="Comic Sans MS"/>
              </a:rPr>
              <a:t> </a:t>
            </a:r>
            <a:r>
              <a:rPr lang="el-GR" sz="2400" dirty="0" smtClean="0">
                <a:solidFill>
                  <a:schemeClr val="tx1"/>
                </a:solidFill>
                <a:latin typeface="Comic Sans MS"/>
              </a:rPr>
              <a:t>Δ</a:t>
            </a:r>
            <a:r>
              <a:rPr lang="en-GB" sz="2400" dirty="0" smtClean="0">
                <a:solidFill>
                  <a:schemeClr val="tx1"/>
                </a:solidFill>
                <a:latin typeface="Comic Sans MS"/>
              </a:rPr>
              <a:t> </a:t>
            </a:r>
            <a:r>
              <a:rPr lang="el-GR" sz="2400" dirty="0" smtClean="0">
                <a:solidFill>
                  <a:schemeClr val="tx1"/>
                </a:solidFill>
                <a:latin typeface="Comic Sans MS"/>
              </a:rPr>
              <a:t>≤</a:t>
            </a:r>
            <a:r>
              <a:rPr lang="en-GB" sz="2400" dirty="0" smtClean="0">
                <a:solidFill>
                  <a:schemeClr val="tx1"/>
                </a:solidFill>
                <a:latin typeface="Comic Sans MS"/>
              </a:rPr>
              <a:t> 1 </a:t>
            </a:r>
            <a:r>
              <a:rPr lang="en-GB" sz="2400" dirty="0" err="1" smtClean="0">
                <a:solidFill>
                  <a:schemeClr val="tx1"/>
                </a:solidFill>
                <a:latin typeface="Comic Sans MS"/>
              </a:rPr>
              <a:t>fm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2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35496" y="836712"/>
            <a:ext cx="8794956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kinematics and size </a:t>
            </a:r>
            <a:r>
              <a:rPr lang="el-GR" altLang="en-US" sz="2800" i="0" dirty="0" smtClean="0">
                <a:latin typeface="Comic Sans MS"/>
                <a:cs typeface="Times New Roman" pitchFamily="18" charset="0"/>
              </a:rPr>
              <a:t>Δ</a:t>
            </a:r>
            <a:r>
              <a:rPr lang="en-GB" altLang="en-US" sz="2800" i="0" dirty="0" smtClean="0">
                <a:latin typeface="Comic Sans MS"/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of elastic </a:t>
            </a:r>
            <a:r>
              <a:rPr lang="en-GB" altLang="en-US" sz="2800" dirty="0" smtClean="0">
                <a:cs typeface="Times New Roman" pitchFamily="18" charset="0"/>
              </a:rPr>
              <a:t>q </a:t>
            </a:r>
            <a:r>
              <a:rPr lang="en-GB" altLang="en-US" sz="2800" i="0" dirty="0" smtClean="0">
                <a:cs typeface="Times New Roman" pitchFamily="18" charset="0"/>
              </a:rPr>
              <a:t>scattering</a:t>
            </a:r>
          </a:p>
          <a:p>
            <a:r>
              <a:rPr lang="en-GB" altLang="en-US" sz="2800" i="0" dirty="0" smtClean="0">
                <a:cs typeface="Times New Roman" pitchFamily="18" charset="0"/>
              </a:rPr>
              <a:t> </a:t>
            </a:r>
            <a:r>
              <a:rPr lang="en-GB" altLang="en-US" sz="2800" b="1" i="0" dirty="0" smtClean="0">
                <a:solidFill>
                  <a:srgbClr val="FF0000"/>
                </a:solidFill>
                <a:cs typeface="Times New Roman" pitchFamily="18" charset="0"/>
              </a:rPr>
              <a:t>- </a:t>
            </a:r>
            <a:r>
              <a:rPr lang="en-GB" altLang="en-US" sz="2800" i="0" dirty="0" smtClean="0">
                <a:cs typeface="Times New Roman" pitchFamily="18" charset="0"/>
              </a:rPr>
              <a:t>elastic </a:t>
            </a:r>
            <a:r>
              <a:rPr lang="en-GB" altLang="en-US" sz="2800" i="0" dirty="0">
                <a:cs typeface="Times New Roman" pitchFamily="18" charset="0"/>
              </a:rPr>
              <a:t>and </a:t>
            </a:r>
            <a:r>
              <a:rPr lang="en-GB" altLang="en-US" sz="2800" i="0" dirty="0" smtClean="0">
                <a:cs typeface="Times New Roman" pitchFamily="18" charset="0"/>
              </a:rPr>
              <a:t>dissociative VM </a:t>
            </a:r>
            <a:r>
              <a:rPr lang="en-GB" altLang="en-US" sz="2800" i="0" dirty="0" err="1" smtClean="0">
                <a:cs typeface="Times New Roman" pitchFamily="18" charset="0"/>
              </a:rPr>
              <a:t>electroproduction</a:t>
            </a:r>
            <a:endParaRPr lang="en-GB" altLang="en-US" sz="2800" i="0" dirty="0" smtClean="0">
              <a:cs typeface="Times New Roman" pitchFamily="18" charset="0"/>
            </a:endParaRPr>
          </a:p>
          <a:p>
            <a:endParaRPr lang="en-GB" altLang="en-US" sz="2800" i="0" dirty="0">
              <a:cs typeface="Times New Roman" pitchFamily="18" charset="0"/>
            </a:endParaRPr>
          </a:p>
          <a:p>
            <a:endParaRPr lang="en-GB" altLang="en-US" sz="2800" i="0" dirty="0" smtClean="0">
              <a:cs typeface="Times New Roman" pitchFamily="18" charset="0"/>
            </a:endParaRPr>
          </a:p>
          <a:p>
            <a:endParaRPr lang="en-GB" altLang="en-US" sz="2800" i="0" dirty="0" smtClean="0">
              <a:cs typeface="Times New Roman" pitchFamily="18" charset="0"/>
            </a:endParaRPr>
          </a:p>
          <a:p>
            <a:endParaRPr lang="en-GB" altLang="en-US" sz="2800" i="0" dirty="0" smtClean="0">
              <a:cs typeface="Times New Roman" pitchFamily="18" charset="0"/>
            </a:endParaRPr>
          </a:p>
          <a:p>
            <a:endParaRPr lang="en-GB" altLang="en-US" sz="2800" i="0" dirty="0">
              <a:cs typeface="Times New Roman" pitchFamily="18" charset="0"/>
            </a:endParaRPr>
          </a:p>
          <a:p>
            <a:endParaRPr lang="en-GB" altLang="en-US" sz="2800" i="0" dirty="0" smtClean="0">
              <a:cs typeface="Times New Roman" pitchFamily="18" charset="0"/>
            </a:endParaRPr>
          </a:p>
          <a:p>
            <a:endParaRPr lang="en-GB" altLang="en-US" sz="2800" i="0" dirty="0" smtClean="0"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en-GB" altLang="en-US" sz="2800" i="0" dirty="0">
                <a:cs typeface="Times New Roman" pitchFamily="18" charset="0"/>
              </a:rPr>
              <a:t> </a:t>
            </a:r>
            <a:r>
              <a:rPr lang="en-GB" altLang="en-US" sz="2800" b="1" i="0" dirty="0" smtClean="0">
                <a:solidFill>
                  <a:srgbClr val="FF0000"/>
                </a:solidFill>
                <a:cs typeface="Times New Roman" pitchFamily="18" charset="0"/>
              </a:rPr>
              <a:t>-</a:t>
            </a:r>
            <a:r>
              <a:rPr lang="en-GB" altLang="en-US" sz="2800" i="0" dirty="0" smtClean="0">
                <a:cs typeface="Times New Roman" pitchFamily="18" charset="0"/>
              </a:rPr>
              <a:t> consistency with</a:t>
            </a:r>
          </a:p>
        </p:txBody>
      </p:sp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1349731" y="44624"/>
            <a:ext cx="5382509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Elastic Quark Scattering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53" r="56364" b="3550"/>
          <a:stretch/>
        </p:blipFill>
        <p:spPr bwMode="auto">
          <a:xfrm>
            <a:off x="4001434" y="2205776"/>
            <a:ext cx="4901026" cy="453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31"/>
          <p:cNvSpPr>
            <a:spLocks noChangeShapeType="1"/>
          </p:cNvSpPr>
          <p:nvPr/>
        </p:nvSpPr>
        <p:spPr bwMode="auto">
          <a:xfrm flipV="1">
            <a:off x="902008" y="2223657"/>
            <a:ext cx="2015728" cy="8655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Box 51"/>
          <p:cNvSpPr txBox="1">
            <a:spLocks noChangeArrowheads="1"/>
          </p:cNvSpPr>
          <p:nvPr/>
        </p:nvSpPr>
        <p:spPr bwMode="auto">
          <a:xfrm>
            <a:off x="1693600" y="2107704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9" name="Line 31"/>
          <p:cNvSpPr>
            <a:spLocks noChangeShapeType="1"/>
          </p:cNvSpPr>
          <p:nvPr/>
        </p:nvSpPr>
        <p:spPr bwMode="auto">
          <a:xfrm>
            <a:off x="902008" y="2310210"/>
            <a:ext cx="863600" cy="36004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" name="Line 31"/>
          <p:cNvSpPr>
            <a:spLocks noChangeShapeType="1"/>
          </p:cNvSpPr>
          <p:nvPr/>
        </p:nvSpPr>
        <p:spPr bwMode="auto">
          <a:xfrm flipV="1">
            <a:off x="710408" y="3534346"/>
            <a:ext cx="1135592" cy="3600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" name="Line 31"/>
          <p:cNvSpPr>
            <a:spLocks noChangeShapeType="1"/>
          </p:cNvSpPr>
          <p:nvPr/>
        </p:nvSpPr>
        <p:spPr bwMode="auto">
          <a:xfrm>
            <a:off x="1765608" y="3534347"/>
            <a:ext cx="1183074" cy="39870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Box 51"/>
          <p:cNvSpPr txBox="1">
            <a:spLocks noChangeArrowheads="1"/>
          </p:cNvSpPr>
          <p:nvPr/>
        </p:nvSpPr>
        <p:spPr bwMode="auto">
          <a:xfrm>
            <a:off x="839549" y="3216698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3" name="Text Box 51"/>
          <p:cNvSpPr txBox="1">
            <a:spLocks noChangeArrowheads="1"/>
          </p:cNvSpPr>
          <p:nvPr/>
        </p:nvSpPr>
        <p:spPr bwMode="auto">
          <a:xfrm>
            <a:off x="2269664" y="3246315"/>
            <a:ext cx="444352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err="1" smtClean="0">
                <a:solidFill>
                  <a:schemeClr val="tx1"/>
                </a:solidFill>
              </a:rPr>
              <a:t>q</a:t>
            </a:r>
            <a:r>
              <a:rPr lang="en-GB" sz="2400" b="1" baseline="-25000" dirty="0" err="1" smtClean="0">
                <a:solidFill>
                  <a:schemeClr val="tx1"/>
                </a:solidFill>
              </a:rPr>
              <a:t>s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14" name="Line 31"/>
          <p:cNvSpPr>
            <a:spLocks noChangeShapeType="1"/>
          </p:cNvSpPr>
          <p:nvPr/>
        </p:nvSpPr>
        <p:spPr bwMode="auto">
          <a:xfrm flipV="1">
            <a:off x="1765607" y="2440052"/>
            <a:ext cx="1183075" cy="23019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151592" y="2867110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>
                <a:solidFill>
                  <a:schemeClr val="tx1"/>
                </a:solidFill>
              </a:rPr>
              <a:t>c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14016" y="2132765"/>
            <a:ext cx="432048" cy="44345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Right Arrow 16"/>
          <p:cNvSpPr/>
          <p:nvPr/>
        </p:nvSpPr>
        <p:spPr bwMode="auto">
          <a:xfrm rot="21159248">
            <a:off x="2927474" y="2184599"/>
            <a:ext cx="633391" cy="192989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88920" y="2473732"/>
            <a:ext cx="1435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800" dirty="0" smtClean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c</a:t>
            </a:r>
            <a:r>
              <a:rPr lang="en-GB" altLang="en-US" sz="2800" dirty="0" smtClean="0">
                <a:solidFill>
                  <a:schemeClr val="tx1"/>
                </a:solidFill>
              </a:rPr>
              <a:t> J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P</a:t>
            </a:r>
            <a:r>
              <a:rPr lang="en-GB" altLang="en-US" sz="2800" dirty="0" smtClean="0">
                <a:solidFill>
                  <a:schemeClr val="tx1"/>
                </a:solidFill>
              </a:rPr>
              <a:t>=1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-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9" name="Text Box 51"/>
          <p:cNvSpPr txBox="1">
            <a:spLocks noChangeArrowheads="1"/>
          </p:cNvSpPr>
          <p:nvPr/>
        </p:nvSpPr>
        <p:spPr bwMode="auto">
          <a:xfrm>
            <a:off x="1984864" y="2442592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0" name="Text Box 51"/>
          <p:cNvSpPr txBox="1">
            <a:spLocks noChangeArrowheads="1"/>
          </p:cNvSpPr>
          <p:nvPr/>
        </p:nvSpPr>
        <p:spPr bwMode="auto">
          <a:xfrm>
            <a:off x="-28232" y="2420888"/>
            <a:ext cx="1654620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GB" sz="2400" dirty="0" err="1" smtClean="0">
                <a:solidFill>
                  <a:schemeClr val="tx1"/>
                </a:solidFill>
              </a:rPr>
              <a:t>virtuality</a:t>
            </a:r>
            <a:r>
              <a:rPr lang="en-GB" sz="2400" i="1" dirty="0" err="1" smtClean="0">
                <a:solidFill>
                  <a:schemeClr val="tx1"/>
                </a:solidFill>
              </a:rPr>
              <a:t>v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grpSp>
        <p:nvGrpSpPr>
          <p:cNvPr id="21" name="Group 34"/>
          <p:cNvGrpSpPr>
            <a:grpSpLocks/>
          </p:cNvGrpSpPr>
          <p:nvPr/>
        </p:nvGrpSpPr>
        <p:grpSpPr bwMode="auto">
          <a:xfrm rot="6348532">
            <a:off x="522196" y="1885647"/>
            <a:ext cx="182877" cy="703003"/>
            <a:chOff x="2064" y="385"/>
            <a:chExt cx="193" cy="576"/>
          </a:xfrm>
        </p:grpSpPr>
        <p:grpSp>
          <p:nvGrpSpPr>
            <p:cNvPr id="22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33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9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4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5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7" name="Oval 36"/>
          <p:cNvSpPr/>
          <p:nvPr/>
        </p:nvSpPr>
        <p:spPr bwMode="auto">
          <a:xfrm>
            <a:off x="1624824" y="2564904"/>
            <a:ext cx="394763" cy="107593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38" name="Text Box 51"/>
          <p:cNvSpPr txBox="1">
            <a:spLocks noChangeArrowheads="1"/>
          </p:cNvSpPr>
          <p:nvPr/>
        </p:nvSpPr>
        <p:spPr bwMode="auto">
          <a:xfrm>
            <a:off x="2701452" y="2123657"/>
            <a:ext cx="457176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M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51"/>
              <p:cNvSpPr txBox="1">
                <a:spLocks noChangeArrowheads="1"/>
              </p:cNvSpPr>
              <p:nvPr/>
            </p:nvSpPr>
            <p:spPr bwMode="auto">
              <a:xfrm>
                <a:off x="2003309" y="2895327"/>
                <a:ext cx="1416827" cy="461665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4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𝒕</m:t>
                        </m:r>
                      </m:e>
                    </m:d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small</a:t>
                </a:r>
                <a:endParaRPr lang="en-US" sz="24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 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3309" y="2895327"/>
                <a:ext cx="141682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  <a:ln w="5715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 Box 51"/>
          <p:cNvSpPr txBox="1">
            <a:spLocks noChangeArrowheads="1"/>
          </p:cNvSpPr>
          <p:nvPr/>
        </p:nvSpPr>
        <p:spPr bwMode="auto">
          <a:xfrm>
            <a:off x="179512" y="1621361"/>
            <a:ext cx="579005" cy="46166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 smtClean="0">
                <a:solidFill>
                  <a:schemeClr val="tx1"/>
                </a:solidFill>
              </a:rPr>
              <a:t>Q</a:t>
            </a:r>
            <a:r>
              <a:rPr lang="en-GB" sz="2400" b="1" baseline="30000" dirty="0" smtClean="0">
                <a:solidFill>
                  <a:schemeClr val="tx1"/>
                </a:solidFill>
              </a:rPr>
              <a:t>2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07504" y="4005064"/>
                <a:ext cx="3816424" cy="5647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GB" sz="2400" b="0" i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d</m:t>
                              </m:r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𝜎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GB" sz="2400" b="0" i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d</m:t>
                              </m:r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box>
                      <m:d>
                        <m:d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𝑊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2400" b="0" i="1">
                          <a:solidFill>
                            <a:schemeClr val="tx1"/>
                          </a:solidFill>
                          <a:latin typeface="Cambria Math"/>
                        </a:rPr>
                        <m:t>∝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𝑊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𝜆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GB" sz="2400" b="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GB" sz="24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005064"/>
                <a:ext cx="3816424" cy="5647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60848"/>
            <a:ext cx="5220072" cy="4713312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Rectangle 43"/>
          <p:cNvSpPr/>
          <p:nvPr/>
        </p:nvSpPr>
        <p:spPr>
          <a:xfrm>
            <a:off x="390545" y="5787261"/>
            <a:ext cx="42534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altLang="en-US" sz="2800" dirty="0" smtClean="0">
                <a:solidFill>
                  <a:schemeClr val="tx1"/>
                </a:solidFill>
              </a:rPr>
              <a:t>1</a:t>
            </a:r>
            <a:r>
              <a:rPr lang="en-GB" altLang="en-US" sz="2800" b="1" baseline="30000" dirty="0" smtClean="0">
                <a:solidFill>
                  <a:schemeClr val="tx1"/>
                </a:solidFill>
              </a:rPr>
              <a:t>c</a:t>
            </a:r>
            <a:r>
              <a:rPr lang="en-GB" altLang="en-US" sz="2800" dirty="0" smtClean="0">
                <a:solidFill>
                  <a:schemeClr val="tx1"/>
                </a:solidFill>
              </a:rPr>
              <a:t> colour singlet QCD </a:t>
            </a:r>
            <a:r>
              <a:rPr lang="en-GB" altLang="en-US" sz="2800" i="1" dirty="0" err="1" smtClean="0">
                <a:solidFill>
                  <a:schemeClr val="tx1"/>
                </a:solidFill>
              </a:rPr>
              <a:t>qq</a:t>
            </a:r>
            <a:r>
              <a:rPr lang="en-GB" altLang="en-US" sz="2800" dirty="0" err="1" smtClean="0">
                <a:solidFill>
                  <a:schemeClr val="tx1"/>
                </a:solidFill>
                <a:sym typeface="Symbol"/>
              </a:rPr>
              <a:t></a:t>
            </a:r>
            <a:r>
              <a:rPr lang="en-GB" altLang="en-US" sz="2800" i="1" dirty="0" err="1" smtClean="0">
                <a:solidFill>
                  <a:schemeClr val="tx1"/>
                </a:solidFill>
                <a:sym typeface="Symbol"/>
              </a:rPr>
              <a:t>qq</a:t>
            </a:r>
            <a:r>
              <a:rPr lang="en-GB" altLang="en-US" sz="2800" i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n-GB" altLang="en-US" sz="2800" dirty="0" smtClean="0">
                <a:solidFill>
                  <a:schemeClr val="tx1"/>
                </a:solidFill>
              </a:rPr>
              <a:t>for</a:t>
            </a:r>
            <a:r>
              <a:rPr lang="en-GB" altLang="en-US" sz="2800" i="1" dirty="0" smtClean="0">
                <a:solidFill>
                  <a:schemeClr val="tx1"/>
                </a:solidFill>
              </a:rPr>
              <a:t> q </a:t>
            </a:r>
            <a:r>
              <a:rPr lang="en-GB" altLang="en-US" sz="2800" dirty="0">
                <a:solidFill>
                  <a:schemeClr val="tx1"/>
                </a:solidFill>
              </a:rPr>
              <a:t>=</a:t>
            </a:r>
            <a:r>
              <a:rPr lang="en-GB" altLang="en-US" sz="2800" i="1" dirty="0" err="1">
                <a:solidFill>
                  <a:schemeClr val="tx1"/>
                </a:solidFill>
              </a:rPr>
              <a:t>u,d,s,c,b</a:t>
            </a:r>
            <a:endParaRPr lang="en-GB" altLang="en-US" sz="2800" i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46" name="AutoShape 63"/>
          <p:cNvSpPr>
            <a:spLocks noChangeArrowheads="1"/>
          </p:cNvSpPr>
          <p:nvPr/>
        </p:nvSpPr>
        <p:spPr bwMode="auto">
          <a:xfrm flipV="1">
            <a:off x="107950" y="5733256"/>
            <a:ext cx="347663" cy="431800"/>
          </a:xfrm>
          <a:custGeom>
            <a:avLst/>
            <a:gdLst>
              <a:gd name="T0" fmla="*/ 243461 w 21600"/>
              <a:gd name="T1" fmla="*/ 0 h 21600"/>
              <a:gd name="T2" fmla="*/ 243461 w 21600"/>
              <a:gd name="T3" fmla="*/ 243047 h 21600"/>
              <a:gd name="T4" fmla="*/ 52101 w 21600"/>
              <a:gd name="T5" fmla="*/ 431800 h 21600"/>
              <a:gd name="T6" fmla="*/ 347663 w 21600"/>
              <a:gd name="T7" fmla="*/ 12152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9800" y="5119305"/>
                <a:ext cx="3664128" cy="5419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0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∆</m:t>
                        </m:r>
                      </m:e>
                    </m:d>
                    <m:r>
                      <a:rPr lang="en-GB" sz="2000" b="0" i="1">
                        <a:solidFill>
                          <a:schemeClr val="tx1"/>
                        </a:solidFill>
                        <a:latin typeface="Cambria Math"/>
                      </a:rPr>
                      <m:t>~0.14±0.01−</m:t>
                    </m:r>
                    <m:f>
                      <m:f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0.15</m:t>
                        </m:r>
                      </m:num>
                      <m:den>
                        <m:r>
                          <a:rPr lang="en-GB" sz="20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2.303</m:t>
                        </m:r>
                      </m:den>
                    </m:f>
                    <m:func>
                      <m:func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>
                            <a:solidFill>
                              <a:schemeClr val="tx1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∆ </m:t>
                            </m:r>
                            <m:r>
                              <m:rPr>
                                <m:sty m:val="p"/>
                              </m:rPr>
                              <a:rPr lang="en-GB" sz="2000" b="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fm</m:t>
                            </m:r>
                          </m:num>
                          <m:den>
                            <m:r>
                              <a:rPr lang="en-GB" sz="20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0.2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00" y="5119305"/>
                <a:ext cx="3664128" cy="54194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64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132" name="Picture 4" descr="H1CC_first_d94-012f1_jpeg"/>
          <p:cNvPicPr>
            <a:picLocks noChangeAspect="1" noChangeArrowheads="1"/>
          </p:cNvPicPr>
          <p:nvPr/>
        </p:nvPicPr>
        <p:blipFill>
          <a:blip r:embed="rId2" cstate="print"/>
          <a:srcRect l="15694" t="26425" r="12836" b="26425"/>
          <a:stretch>
            <a:fillRect/>
          </a:stretch>
        </p:blipFill>
        <p:spPr bwMode="auto">
          <a:xfrm>
            <a:off x="3419475" y="1700213"/>
            <a:ext cx="5400675" cy="5041900"/>
          </a:xfrm>
          <a:prstGeom prst="rect">
            <a:avLst/>
          </a:prstGeom>
          <a:noFill/>
        </p:spPr>
      </p:pic>
      <p:pic>
        <p:nvPicPr>
          <p:cNvPr id="21" name="Picture 21" descr="CC_1j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12" t="19859" r="21512" b="55385"/>
          <a:stretch>
            <a:fillRect/>
          </a:stretch>
        </p:blipFill>
        <p:spPr bwMode="auto">
          <a:xfrm>
            <a:off x="6584413" y="1993674"/>
            <a:ext cx="939915" cy="92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0" descr="CC_1j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t="36882" r="44073" b="29591"/>
          <a:stretch>
            <a:fillRect/>
          </a:stretch>
        </p:blipFill>
        <p:spPr bwMode="auto">
          <a:xfrm>
            <a:off x="4711931" y="1966005"/>
            <a:ext cx="1872481" cy="1040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8133" name="Text Box 5"/>
          <p:cNvSpPr txBox="1">
            <a:spLocks noChangeArrowheads="1"/>
          </p:cNvSpPr>
          <p:nvPr/>
        </p:nvSpPr>
        <p:spPr bwMode="auto">
          <a:xfrm>
            <a:off x="71438" y="1125538"/>
            <a:ext cx="860524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sz="2800" i="0" dirty="0">
                <a:solidFill>
                  <a:schemeClr val="tx1"/>
                </a:solidFill>
                <a:cs typeface="Times New Roman" pitchFamily="18" charset="0"/>
              </a:rPr>
              <a:t>1993:</a:t>
            </a:r>
            <a:r>
              <a:rPr lang="en-GB" sz="2800" b="1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i="0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h</a:t>
            </a:r>
            <a:r>
              <a:rPr lang="en-GB" sz="2800" i="0" dirty="0" smtClean="0">
                <a:solidFill>
                  <a:schemeClr val="tx1"/>
                </a:solidFill>
                <a:cs typeface="Times New Roman" pitchFamily="18" charset="0"/>
              </a:rPr>
              <a:t>int </a:t>
            </a:r>
            <a:r>
              <a:rPr lang="en-GB" sz="2800" i="0" dirty="0">
                <a:solidFill>
                  <a:schemeClr val="tx1"/>
                </a:solidFill>
                <a:cs typeface="Times New Roman" pitchFamily="18" charset="0"/>
              </a:rPr>
              <a:t>of </a:t>
            </a:r>
            <a:r>
              <a:rPr lang="en-GB" sz="2800" i="0" dirty="0" smtClean="0">
                <a:solidFill>
                  <a:schemeClr val="tx1"/>
                </a:solidFill>
                <a:cs typeface="Times New Roman" pitchFamily="18" charset="0"/>
              </a:rPr>
              <a:t>weak </a:t>
            </a:r>
            <a:r>
              <a:rPr lang="en-GB" sz="2800" i="0" dirty="0" err="1" smtClean="0">
                <a:solidFill>
                  <a:schemeClr val="tx1"/>
                </a:solidFill>
                <a:cs typeface="Times New Roman" pitchFamily="18" charset="0"/>
              </a:rPr>
              <a:t>unitarity</a:t>
            </a:r>
            <a:r>
              <a:rPr lang="en-GB" sz="2800" i="0" dirty="0" smtClean="0">
                <a:solidFill>
                  <a:schemeClr val="tx1"/>
                </a:solidFill>
                <a:cs typeface="Times New Roman" pitchFamily="18" charset="0"/>
              </a:rPr>
              <a:t> = GSW unification </a:t>
            </a:r>
            <a:r>
              <a:rPr lang="en-GB" sz="2800" b="1" i="0" dirty="0" smtClean="0">
                <a:solidFill>
                  <a:srgbClr val="FF0000"/>
                </a:solidFill>
                <a:cs typeface="Times New Roman" pitchFamily="18" charset="0"/>
              </a:rPr>
              <a:t>?</a:t>
            </a:r>
            <a:endParaRPr lang="en-GB" sz="2800" b="1" i="0" dirty="0">
              <a:solidFill>
                <a:srgbClr val="FF0000"/>
              </a:solidFill>
              <a:cs typeface="Times New Roman" pitchFamily="18" charset="0"/>
            </a:endParaRPr>
          </a:p>
          <a:p>
            <a:pPr eaLnBrk="0" hangingPunct="0"/>
            <a:endParaRPr lang="en-GB" sz="900" i="0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/>
            <a:r>
              <a:rPr lang="en-GB" sz="2800" i="0" dirty="0">
                <a:solidFill>
                  <a:schemeClr val="tx1"/>
                </a:solidFill>
                <a:cs typeface="Times New Roman" pitchFamily="18" charset="0"/>
              </a:rPr>
              <a:t>  - from </a:t>
            </a:r>
            <a:r>
              <a:rPr lang="en-GB" sz="2800" i="1" dirty="0" err="1">
                <a:solidFill>
                  <a:schemeClr val="tx1"/>
                </a:solidFill>
                <a:cs typeface="Times New Roman" pitchFamily="18" charset="0"/>
              </a:rPr>
              <a:t>ep</a:t>
            </a:r>
            <a:r>
              <a:rPr lang="en-GB" sz="28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l-GR" sz="2800" i="1" dirty="0">
                <a:solidFill>
                  <a:schemeClr val="tx1"/>
                </a:solidFill>
              </a:rPr>
              <a:t>ν</a:t>
            </a:r>
            <a:r>
              <a:rPr lang="en-GB" sz="2800" i="1" dirty="0">
                <a:solidFill>
                  <a:schemeClr val="tx1"/>
                </a:solidFill>
              </a:rPr>
              <a:t>X</a:t>
            </a:r>
          </a:p>
          <a:p>
            <a:pPr eaLnBrk="0" hangingPunct="0"/>
            <a:endParaRPr lang="en-GB" sz="2800" dirty="0">
              <a:solidFill>
                <a:schemeClr val="tx1"/>
              </a:solidFill>
            </a:endParaRPr>
          </a:p>
          <a:p>
            <a:pPr eaLnBrk="0" hangingPunct="0"/>
            <a:endParaRPr lang="en-GB" sz="2800" dirty="0">
              <a:solidFill>
                <a:schemeClr val="tx1"/>
              </a:solidFill>
            </a:endParaRPr>
          </a:p>
          <a:p>
            <a:pPr eaLnBrk="0" hangingPunct="0"/>
            <a:endParaRPr lang="en-GB" sz="2800" dirty="0">
              <a:solidFill>
                <a:schemeClr val="tx1"/>
              </a:solidFill>
            </a:endParaRPr>
          </a:p>
          <a:p>
            <a:pPr eaLnBrk="0" hangingPunct="0"/>
            <a:endParaRPr lang="el-GR" sz="2800" i="0" dirty="0">
              <a:solidFill>
                <a:schemeClr val="tx1"/>
              </a:solidFill>
            </a:endParaRPr>
          </a:p>
          <a:p>
            <a:pPr eaLnBrk="0" hangingPunct="0"/>
            <a:r>
              <a:rPr lang="en-GB" sz="2800" i="0" dirty="0">
                <a:solidFill>
                  <a:schemeClr val="tx1"/>
                </a:solidFill>
              </a:rPr>
              <a:t>    to </a:t>
            </a:r>
            <a:r>
              <a:rPr lang="el-GR" sz="2800" i="1" dirty="0">
                <a:solidFill>
                  <a:schemeClr val="tx1"/>
                </a:solidFill>
              </a:rPr>
              <a:t>ν</a:t>
            </a:r>
            <a:r>
              <a:rPr lang="en-GB" sz="2800" i="1" dirty="0" err="1">
                <a:solidFill>
                  <a:schemeClr val="tx1"/>
                </a:solidFill>
              </a:rPr>
              <a:t>p</a:t>
            </a:r>
            <a:r>
              <a:rPr lang="en-GB" sz="28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GB" sz="2800" i="1" dirty="0" err="1">
                <a:solidFill>
                  <a:schemeClr val="tx1"/>
                </a:solidFill>
              </a:rPr>
              <a:t>eX</a:t>
            </a:r>
            <a:endParaRPr lang="en-GB" sz="2800" i="1" dirty="0">
              <a:solidFill>
                <a:schemeClr val="tx1"/>
              </a:solidFill>
            </a:endParaRPr>
          </a:p>
          <a:p>
            <a:pPr eaLnBrk="0" hangingPunct="0"/>
            <a:endParaRPr lang="en-GB" sz="900" dirty="0">
              <a:solidFill>
                <a:schemeClr val="tx1"/>
              </a:solidFill>
            </a:endParaRPr>
          </a:p>
          <a:p>
            <a:pPr eaLnBrk="0" hangingPunct="0"/>
            <a:endParaRPr lang="en-GB" sz="900" dirty="0">
              <a:solidFill>
                <a:schemeClr val="tx1"/>
              </a:solidFill>
            </a:endParaRPr>
          </a:p>
          <a:p>
            <a:r>
              <a:rPr lang="en-GB" sz="2800" i="0" dirty="0">
                <a:solidFill>
                  <a:schemeClr val="tx1"/>
                </a:solidFill>
              </a:rPr>
              <a:t>  - IVB in CC </a:t>
            </a:r>
            <a:endParaRPr lang="en-GB" sz="2800" dirty="0">
              <a:solidFill>
                <a:schemeClr val="tx1"/>
              </a:solidFill>
            </a:endParaRPr>
          </a:p>
          <a:p>
            <a:endParaRPr lang="en-GB" sz="900" dirty="0">
              <a:solidFill>
                <a:schemeClr val="tx1"/>
              </a:solidFill>
            </a:endParaRPr>
          </a:p>
          <a:p>
            <a:r>
              <a:rPr lang="en-GB" sz="2800" i="0" dirty="0">
                <a:solidFill>
                  <a:schemeClr val="tx1"/>
                </a:solidFill>
              </a:rPr>
              <a:t>  - EW probe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88135" name="Line 7"/>
          <p:cNvSpPr>
            <a:spLocks noChangeShapeType="1"/>
          </p:cNvSpPr>
          <p:nvPr/>
        </p:nvSpPr>
        <p:spPr bwMode="auto">
          <a:xfrm>
            <a:off x="406400" y="2636838"/>
            <a:ext cx="1219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88136" name="Line 8"/>
          <p:cNvSpPr>
            <a:spLocks noChangeShapeType="1"/>
          </p:cNvSpPr>
          <p:nvPr/>
        </p:nvSpPr>
        <p:spPr bwMode="auto">
          <a:xfrm rot="-1018260">
            <a:off x="1552575" y="2490788"/>
            <a:ext cx="1219200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88137" name="Line 9"/>
          <p:cNvSpPr>
            <a:spLocks noChangeShapeType="1"/>
          </p:cNvSpPr>
          <p:nvPr/>
        </p:nvSpPr>
        <p:spPr bwMode="auto">
          <a:xfrm>
            <a:off x="1984375" y="3640138"/>
            <a:ext cx="1219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88138" name="Line 10"/>
          <p:cNvSpPr>
            <a:spLocks noChangeShapeType="1"/>
          </p:cNvSpPr>
          <p:nvPr/>
        </p:nvSpPr>
        <p:spPr bwMode="auto">
          <a:xfrm rot="20924736">
            <a:off x="760413" y="3724275"/>
            <a:ext cx="12192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88139" name="Line 11"/>
          <p:cNvSpPr>
            <a:spLocks noChangeShapeType="1"/>
          </p:cNvSpPr>
          <p:nvPr/>
        </p:nvSpPr>
        <p:spPr bwMode="auto">
          <a:xfrm>
            <a:off x="1609725" y="2733675"/>
            <a:ext cx="381000" cy="9144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688140" name="Text Box 12"/>
          <p:cNvSpPr txBox="1">
            <a:spLocks noChangeArrowheads="1"/>
          </p:cNvSpPr>
          <p:nvPr/>
        </p:nvSpPr>
        <p:spPr bwMode="auto">
          <a:xfrm>
            <a:off x="1038225" y="2886075"/>
            <a:ext cx="6588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3600"/>
              <a:t>W</a:t>
            </a:r>
          </a:p>
        </p:txBody>
      </p:sp>
      <p:sp>
        <p:nvSpPr>
          <p:cNvPr id="688141" name="Rectangle 13"/>
          <p:cNvSpPr>
            <a:spLocks noChangeArrowheads="1"/>
          </p:cNvSpPr>
          <p:nvPr/>
        </p:nvSpPr>
        <p:spPr bwMode="auto">
          <a:xfrm>
            <a:off x="390525" y="2060575"/>
            <a:ext cx="5277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i="1" dirty="0">
                <a:solidFill>
                  <a:schemeClr val="tx1"/>
                </a:solidFill>
              </a:rPr>
              <a:t>e</a:t>
            </a:r>
            <a:r>
              <a:rPr lang="en-GB" sz="2800" b="1" i="0" baseline="30000" dirty="0">
                <a:solidFill>
                  <a:schemeClr val="tx1"/>
                </a:solidFill>
                <a:sym typeface="Symbol" pitchFamily="18" charset="2"/>
              </a:rPr>
              <a:t>+</a:t>
            </a:r>
          </a:p>
        </p:txBody>
      </p:sp>
      <p:sp>
        <p:nvSpPr>
          <p:cNvPr id="688142" name="Oval 14"/>
          <p:cNvSpPr>
            <a:spLocks noChangeArrowheads="1"/>
          </p:cNvSpPr>
          <p:nvPr/>
        </p:nvSpPr>
        <p:spPr bwMode="auto">
          <a:xfrm>
            <a:off x="1697038" y="3429000"/>
            <a:ext cx="433387" cy="4318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88143" name="Rectangle 15"/>
          <p:cNvSpPr>
            <a:spLocks noChangeArrowheads="1"/>
          </p:cNvSpPr>
          <p:nvPr/>
        </p:nvSpPr>
        <p:spPr bwMode="auto">
          <a:xfrm>
            <a:off x="2365375" y="2282825"/>
            <a:ext cx="3593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l-GR" sz="2800" i="1" dirty="0">
                <a:solidFill>
                  <a:schemeClr val="tx1"/>
                </a:solidFill>
              </a:rPr>
              <a:t>ν</a:t>
            </a:r>
            <a:endParaRPr lang="el-GR" sz="2800" b="1" i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688144" name="Text Box 16"/>
          <p:cNvSpPr txBox="1">
            <a:spLocks noChangeArrowheads="1"/>
          </p:cNvSpPr>
          <p:nvPr/>
        </p:nvSpPr>
        <p:spPr bwMode="auto">
          <a:xfrm>
            <a:off x="2411760" y="1988840"/>
            <a:ext cx="406400" cy="51911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_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88145" name="Text Box 17"/>
          <p:cNvSpPr txBox="1">
            <a:spLocks noChangeArrowheads="1"/>
          </p:cNvSpPr>
          <p:nvPr/>
        </p:nvSpPr>
        <p:spPr bwMode="auto">
          <a:xfrm>
            <a:off x="2268538" y="1412875"/>
            <a:ext cx="406400" cy="51911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800"/>
              <a:t>_</a:t>
            </a:r>
            <a:endParaRPr lang="en-US" sz="2800"/>
          </a:p>
        </p:txBody>
      </p:sp>
      <p:sp>
        <p:nvSpPr>
          <p:cNvPr id="688146" name="Oval 18"/>
          <p:cNvSpPr>
            <a:spLocks noChangeArrowheads="1"/>
          </p:cNvSpPr>
          <p:nvPr/>
        </p:nvSpPr>
        <p:spPr bwMode="auto">
          <a:xfrm>
            <a:off x="1187450" y="2276475"/>
            <a:ext cx="1152525" cy="1657350"/>
          </a:xfrm>
          <a:prstGeom prst="ellipse">
            <a:avLst/>
          </a:prstGeom>
          <a:solidFill>
            <a:srgbClr val="3333FF"/>
          </a:solidFill>
          <a:ln w="571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88148" name="Text Box 20"/>
          <p:cNvSpPr txBox="1">
            <a:spLocks noChangeArrowheads="1"/>
          </p:cNvSpPr>
          <p:nvPr/>
        </p:nvSpPr>
        <p:spPr bwMode="auto">
          <a:xfrm>
            <a:off x="1258888" y="2781300"/>
            <a:ext cx="989012" cy="51911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800" i="1" dirty="0" err="1"/>
              <a:t>G</a:t>
            </a:r>
            <a:r>
              <a:rPr lang="en-GB" sz="2800" b="1" i="0" baseline="-25000" dirty="0" err="1"/>
              <a:t>weak</a:t>
            </a:r>
            <a:endParaRPr lang="en-US" sz="2800" b="1" i="0" baseline="-25000" dirty="0"/>
          </a:p>
        </p:txBody>
      </p:sp>
      <p:sp>
        <p:nvSpPr>
          <p:cNvPr id="688149" name="Text Box 21"/>
          <p:cNvSpPr txBox="1">
            <a:spLocks noChangeArrowheads="1"/>
          </p:cNvSpPr>
          <p:nvPr/>
        </p:nvSpPr>
        <p:spPr bwMode="auto">
          <a:xfrm>
            <a:off x="336550" y="5661025"/>
            <a:ext cx="40195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2800" i="0" dirty="0">
                <a:solidFill>
                  <a:srgbClr val="FF0000"/>
                </a:solidFill>
              </a:rPr>
              <a:t>-</a:t>
            </a:r>
            <a:r>
              <a:rPr lang="en-GB" sz="2800" i="0" dirty="0"/>
              <a:t> </a:t>
            </a:r>
            <a:r>
              <a:rPr lang="en-GB" sz="2800" i="0" dirty="0">
                <a:solidFill>
                  <a:schemeClr val="tx1"/>
                </a:solidFill>
              </a:rPr>
              <a:t>structure of</a:t>
            </a:r>
          </a:p>
          <a:p>
            <a:r>
              <a:rPr lang="en-GB" sz="2800" i="0" dirty="0">
                <a:solidFill>
                  <a:schemeClr val="tx1"/>
                </a:solidFill>
              </a:rPr>
              <a:t>    Fermi constant </a:t>
            </a:r>
            <a:r>
              <a:rPr lang="en-GB" sz="2800" i="1" dirty="0" err="1">
                <a:solidFill>
                  <a:schemeClr val="tx1"/>
                </a:solidFill>
              </a:rPr>
              <a:t>G</a:t>
            </a:r>
            <a:r>
              <a:rPr lang="en-GB" sz="2800" b="1" i="0" baseline="-25000" dirty="0" err="1">
                <a:solidFill>
                  <a:schemeClr val="tx1"/>
                </a:solidFill>
              </a:rPr>
              <a:t>weak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2614960" y="44624"/>
            <a:ext cx="3613224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GSW Current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93081" y="1948770"/>
            <a:ext cx="538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tx1"/>
                </a:solidFill>
              </a:rPr>
              <a:t>H1</a:t>
            </a:r>
            <a:endParaRPr lang="en-GB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4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8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8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8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46" grpId="0" animBg="1"/>
      <p:bldP spid="688148" grpId="0"/>
      <p:bldP spid="68814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1" y="1394215"/>
            <a:ext cx="5364089" cy="541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635125" y="6057900"/>
            <a:ext cx="839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tx1"/>
                </a:solidFill>
                <a:sym typeface="Symbol" pitchFamily="18" charset="2"/>
              </a:rPr>
              <a:t>≤2 am</a:t>
            </a:r>
            <a:endParaRPr lang="el-GR" sz="2000" b="1" baseline="-2500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572000" y="4365625"/>
            <a:ext cx="2447925" cy="1871663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6575425" y="5300663"/>
            <a:ext cx="10438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chemeClr val="tx1"/>
                </a:solidFill>
                <a:sym typeface="Symbol" pitchFamily="18" charset="2"/>
              </a:rPr>
              <a:t>~2 am</a:t>
            </a:r>
            <a:endParaRPr lang="el-GR" sz="2400" b="1" baseline="-25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-36513" y="764704"/>
            <a:ext cx="9180513" cy="152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smtClean="0">
                <a:solidFill>
                  <a:schemeClr val="tx1"/>
                </a:solidFill>
              </a:rPr>
              <a:t>now: resolved </a:t>
            </a:r>
            <a:r>
              <a:rPr lang="en-GB" sz="2800" dirty="0">
                <a:solidFill>
                  <a:schemeClr val="tx1"/>
                </a:solidFill>
              </a:rPr>
              <a:t>structure in </a:t>
            </a:r>
            <a:r>
              <a:rPr lang="en-GB" sz="2800" dirty="0" smtClean="0">
                <a:solidFill>
                  <a:schemeClr val="tx1"/>
                </a:solidFill>
              </a:rPr>
              <a:t>GSW SU(2)</a:t>
            </a:r>
            <a:r>
              <a:rPr lang="en-GB" sz="2800" b="1" baseline="-25000" dirty="0" smtClean="0">
                <a:solidFill>
                  <a:schemeClr val="tx1"/>
                </a:solidFill>
              </a:rPr>
              <a:t>L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chemeClr val="tx1"/>
                </a:solidFill>
                <a:sym typeface="Symbol" pitchFamily="18" charset="2"/>
              </a:rPr>
              <a:t></a:t>
            </a:r>
            <a:r>
              <a:rPr lang="en-GB" dirty="0"/>
              <a:t> </a:t>
            </a:r>
            <a:r>
              <a:rPr lang="en-GB" sz="2800" dirty="0">
                <a:solidFill>
                  <a:schemeClr val="tx1"/>
                </a:solidFill>
              </a:rPr>
              <a:t>U(1)</a:t>
            </a:r>
            <a:endParaRPr lang="en-GB" sz="900" dirty="0">
              <a:solidFill>
                <a:schemeClr val="tx1"/>
              </a:solidFill>
              <a:sym typeface="Symbol" pitchFamily="18" charset="2"/>
            </a:endParaRPr>
          </a:p>
          <a:p>
            <a:r>
              <a:rPr lang="en-GB" sz="28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GB" sz="4400" baseline="-250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GB" sz="2800" dirty="0">
                <a:solidFill>
                  <a:schemeClr val="tx1"/>
                </a:solidFill>
                <a:sym typeface="Symbol" pitchFamily="18" charset="2"/>
              </a:rPr>
              <a:t>          </a:t>
            </a:r>
            <a:r>
              <a:rPr lang="en-GB" sz="2800" u="sng" dirty="0">
                <a:solidFill>
                  <a:schemeClr val="tx1"/>
                </a:solidFill>
                <a:sym typeface="Symbol" pitchFamily="18" charset="2"/>
              </a:rPr>
              <a:t>0.2 </a:t>
            </a:r>
            <a:r>
              <a:rPr lang="en-GB" sz="2800" u="sng" dirty="0" err="1">
                <a:solidFill>
                  <a:schemeClr val="tx1"/>
                </a:solidFill>
                <a:sym typeface="Symbol" pitchFamily="18" charset="2"/>
              </a:rPr>
              <a:t>TeV</a:t>
            </a:r>
            <a:r>
              <a:rPr lang="en-US" sz="2800" u="sng" dirty="0">
                <a:solidFill>
                  <a:schemeClr val="tx1"/>
                </a:solidFill>
                <a:sym typeface="Symbol" pitchFamily="18" charset="2"/>
              </a:rPr>
              <a:t>·</a:t>
            </a:r>
            <a:r>
              <a:rPr lang="en-GB" sz="2800" u="sng" dirty="0">
                <a:solidFill>
                  <a:schemeClr val="tx1"/>
                </a:solidFill>
                <a:sym typeface="Symbol" pitchFamily="18" charset="2"/>
              </a:rPr>
              <a:t>am</a:t>
            </a:r>
          </a:p>
          <a:p>
            <a:r>
              <a:rPr lang="en-GB" sz="2800" dirty="0">
                <a:solidFill>
                  <a:schemeClr val="tx1"/>
                </a:solidFill>
                <a:sym typeface="Symbol" pitchFamily="18" charset="2"/>
              </a:rPr>
              <a:t>                   </a:t>
            </a:r>
            <a:r>
              <a:rPr lang="en-GB" sz="2800" i="1" dirty="0">
                <a:solidFill>
                  <a:schemeClr val="tx1"/>
                </a:solidFill>
                <a:sym typeface="Symbol" pitchFamily="18" charset="2"/>
              </a:rPr>
              <a:t>Q</a:t>
            </a:r>
            <a:endParaRPr lang="el-GR" sz="2800" i="1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7177088" y="5780088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i="1">
                <a:solidFill>
                  <a:schemeClr val="tx1"/>
                </a:solidFill>
              </a:rPr>
              <a:t>M</a:t>
            </a:r>
            <a:r>
              <a:rPr lang="en-GB" sz="2400" b="1" baseline="-25000">
                <a:solidFill>
                  <a:schemeClr val="tx1"/>
                </a:solidFill>
              </a:rPr>
              <a:t>W</a:t>
            </a:r>
            <a:endParaRPr lang="en-GB" sz="2400" b="1">
              <a:solidFill>
                <a:schemeClr val="tx1"/>
              </a:solidFill>
            </a:endParaRP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7481888" y="5762625"/>
            <a:ext cx="3317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 baseline="30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489" name="Text Box 10"/>
          <p:cNvSpPr txBox="1">
            <a:spLocks noChangeArrowheads="1"/>
          </p:cNvSpPr>
          <p:nvPr/>
        </p:nvSpPr>
        <p:spPr bwMode="auto">
          <a:xfrm>
            <a:off x="-36513" y="2204864"/>
            <a:ext cx="34559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>
                <a:solidFill>
                  <a:schemeClr val="tx1"/>
                </a:solidFill>
              </a:rPr>
              <a:t>  Rutherford </a:t>
            </a:r>
          </a:p>
          <a:p>
            <a:r>
              <a:rPr lang="en-GB" sz="2800" dirty="0">
                <a:solidFill>
                  <a:schemeClr val="tx1"/>
                </a:solidFill>
              </a:rPr>
              <a:t>    scattering</a:t>
            </a:r>
          </a:p>
          <a:p>
            <a:r>
              <a:rPr lang="en-GB" sz="2800" i="1" dirty="0">
                <a:solidFill>
                  <a:schemeClr val="tx1"/>
                </a:solidFill>
              </a:rPr>
              <a:t>    </a:t>
            </a:r>
            <a:r>
              <a:rPr lang="en-GB" sz="2800" i="1" dirty="0" err="1">
                <a:solidFill>
                  <a:schemeClr val="tx1"/>
                </a:solidFill>
              </a:rPr>
              <a:t>eq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  <a:sym typeface="Symbol" pitchFamily="18" charset="2"/>
              </a:rPr>
              <a:t> </a:t>
            </a:r>
            <a:r>
              <a:rPr lang="en-GB" sz="2800" i="1" dirty="0" err="1">
                <a:solidFill>
                  <a:schemeClr val="tx1"/>
                </a:solidFill>
                <a:sym typeface="Symbol" pitchFamily="18" charset="2"/>
              </a:rPr>
              <a:t>eq</a:t>
            </a:r>
            <a:endParaRPr lang="el-GR" sz="2800" i="1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491" name="Rectangle 12"/>
          <p:cNvSpPr>
            <a:spLocks noChangeArrowheads="1"/>
          </p:cNvSpPr>
          <p:nvPr/>
        </p:nvSpPr>
        <p:spPr bwMode="auto">
          <a:xfrm>
            <a:off x="6575425" y="1989013"/>
            <a:ext cx="2317055" cy="1223963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400" i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492" name="Text Box 13"/>
          <p:cNvSpPr txBox="1">
            <a:spLocks noChangeArrowheads="1"/>
          </p:cNvSpPr>
          <p:nvPr/>
        </p:nvSpPr>
        <p:spPr bwMode="auto">
          <a:xfrm>
            <a:off x="5070475" y="1844675"/>
            <a:ext cx="13731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i="1">
                <a:solidFill>
                  <a:schemeClr val="tx1"/>
                </a:solidFill>
              </a:rPr>
              <a:t>ep</a:t>
            </a:r>
            <a:r>
              <a:rPr lang="en-GB" sz="2800">
                <a:solidFill>
                  <a:schemeClr val="tx1"/>
                </a:solidFill>
                <a:sym typeface="Symbol" pitchFamily="18" charset="2"/>
              </a:rPr>
              <a:t></a:t>
            </a:r>
            <a:r>
              <a:rPr lang="en-GB" sz="2800" i="1">
                <a:solidFill>
                  <a:schemeClr val="tx1"/>
                </a:solidFill>
                <a:sym typeface="Symbol" pitchFamily="18" charset="2"/>
              </a:rPr>
              <a:t>eX</a:t>
            </a:r>
          </a:p>
        </p:txBody>
      </p:sp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4572000" y="3630613"/>
            <a:ext cx="13509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i="1">
                <a:solidFill>
                  <a:schemeClr val="tx1"/>
                </a:solidFill>
              </a:rPr>
              <a:t>ep</a:t>
            </a:r>
            <a:r>
              <a:rPr lang="en-GB" sz="2800">
                <a:solidFill>
                  <a:schemeClr val="tx1"/>
                </a:solidFill>
                <a:sym typeface="Symbol" pitchFamily="18" charset="2"/>
              </a:rPr>
              <a:t></a:t>
            </a:r>
            <a:r>
              <a:rPr lang="el-GR" sz="2800" i="1">
                <a:solidFill>
                  <a:schemeClr val="tx1"/>
                </a:solidFill>
                <a:sym typeface="Symbol" pitchFamily="18" charset="2"/>
              </a:rPr>
              <a:t>ν</a:t>
            </a:r>
            <a:r>
              <a:rPr lang="en-GB" sz="2800" i="1">
                <a:solidFill>
                  <a:schemeClr val="tx1"/>
                </a:solidFill>
                <a:sym typeface="Symbol" pitchFamily="18" charset="2"/>
              </a:rPr>
              <a:t>X</a:t>
            </a:r>
          </a:p>
        </p:txBody>
      </p: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323850" y="1484313"/>
            <a:ext cx="1101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>
                <a:solidFill>
                  <a:schemeClr val="tx1"/>
                </a:solidFill>
              </a:rPr>
              <a:t>Δ</a:t>
            </a:r>
            <a:r>
              <a:rPr lang="en-GB" sz="2800" i="1">
                <a:solidFill>
                  <a:schemeClr val="tx1"/>
                </a:solidFill>
              </a:rPr>
              <a:t>x</a:t>
            </a:r>
            <a:r>
              <a:rPr lang="en-GB" sz="2800">
                <a:solidFill>
                  <a:schemeClr val="tx1"/>
                </a:solidFill>
              </a:rPr>
              <a:t> ~ </a:t>
            </a:r>
            <a:endParaRPr lang="el-GR" sz="280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495" name="Text Box 16"/>
          <p:cNvSpPr txBox="1">
            <a:spLocks noChangeArrowheads="1"/>
          </p:cNvSpPr>
          <p:nvPr/>
        </p:nvSpPr>
        <p:spPr bwMode="auto">
          <a:xfrm>
            <a:off x="7417828" y="2204864"/>
            <a:ext cx="33855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aseline="30000" dirty="0" smtClean="0">
                <a:solidFill>
                  <a:schemeClr val="tx1"/>
                </a:solidFill>
              </a:rPr>
              <a:t>1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20496" name="Line 17"/>
          <p:cNvSpPr>
            <a:spLocks noChangeShapeType="1"/>
          </p:cNvSpPr>
          <p:nvPr/>
        </p:nvSpPr>
        <p:spPr bwMode="auto">
          <a:xfrm flipH="1">
            <a:off x="6372225" y="2924175"/>
            <a:ext cx="936625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>
            <a:off x="7667625" y="3068638"/>
            <a:ext cx="649288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>
            <a:off x="2484438" y="2997200"/>
            <a:ext cx="3600450" cy="1444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499" name="Line 20"/>
          <p:cNvSpPr>
            <a:spLocks noChangeShapeType="1"/>
          </p:cNvSpPr>
          <p:nvPr/>
        </p:nvSpPr>
        <p:spPr bwMode="auto">
          <a:xfrm flipV="1">
            <a:off x="2555875" y="5084763"/>
            <a:ext cx="5472113" cy="9366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00" name="Line 21"/>
          <p:cNvSpPr>
            <a:spLocks noChangeShapeType="1"/>
          </p:cNvSpPr>
          <p:nvPr/>
        </p:nvSpPr>
        <p:spPr bwMode="auto">
          <a:xfrm flipV="1">
            <a:off x="1393825" y="5851525"/>
            <a:ext cx="935038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01" name="Line 22"/>
          <p:cNvSpPr>
            <a:spLocks noChangeShapeType="1"/>
          </p:cNvSpPr>
          <p:nvPr/>
        </p:nvSpPr>
        <p:spPr bwMode="auto">
          <a:xfrm>
            <a:off x="1393825" y="6499225"/>
            <a:ext cx="863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02" name="Line 23"/>
          <p:cNvSpPr>
            <a:spLocks noChangeShapeType="1"/>
          </p:cNvSpPr>
          <p:nvPr/>
        </p:nvSpPr>
        <p:spPr bwMode="auto">
          <a:xfrm>
            <a:off x="673100" y="5994400"/>
            <a:ext cx="792163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03" name="Line 24"/>
          <p:cNvSpPr>
            <a:spLocks noChangeShapeType="1"/>
          </p:cNvSpPr>
          <p:nvPr/>
        </p:nvSpPr>
        <p:spPr bwMode="auto">
          <a:xfrm flipV="1">
            <a:off x="817563" y="6500813"/>
            <a:ext cx="5048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04" name="Text Box 25"/>
          <p:cNvSpPr txBox="1">
            <a:spLocks noChangeArrowheads="1"/>
          </p:cNvSpPr>
          <p:nvPr/>
        </p:nvSpPr>
        <p:spPr bwMode="auto">
          <a:xfrm>
            <a:off x="322263" y="5707063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05" name="Text Box 26"/>
          <p:cNvSpPr txBox="1">
            <a:spLocks noChangeArrowheads="1"/>
          </p:cNvSpPr>
          <p:nvPr/>
        </p:nvSpPr>
        <p:spPr bwMode="auto">
          <a:xfrm>
            <a:off x="520700" y="6356350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06" name="Text Box 27"/>
          <p:cNvSpPr txBox="1">
            <a:spLocks noChangeArrowheads="1"/>
          </p:cNvSpPr>
          <p:nvPr/>
        </p:nvSpPr>
        <p:spPr bwMode="auto">
          <a:xfrm>
            <a:off x="2257425" y="5537200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ν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20507" name="Text Box 28"/>
          <p:cNvSpPr txBox="1">
            <a:spLocks noChangeArrowheads="1"/>
          </p:cNvSpPr>
          <p:nvPr/>
        </p:nvSpPr>
        <p:spPr bwMode="auto">
          <a:xfrm>
            <a:off x="2185988" y="6257925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08" name="Line 29"/>
          <p:cNvSpPr>
            <a:spLocks noChangeShapeType="1"/>
          </p:cNvSpPr>
          <p:nvPr/>
        </p:nvSpPr>
        <p:spPr bwMode="auto">
          <a:xfrm>
            <a:off x="1330325" y="6094413"/>
            <a:ext cx="0" cy="4318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509" name="Line 30"/>
          <p:cNvSpPr>
            <a:spLocks noChangeShapeType="1"/>
          </p:cNvSpPr>
          <p:nvPr/>
        </p:nvSpPr>
        <p:spPr bwMode="auto">
          <a:xfrm flipV="1">
            <a:off x="1322388" y="3602881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10" name="Line 31"/>
          <p:cNvSpPr>
            <a:spLocks noChangeShapeType="1"/>
          </p:cNvSpPr>
          <p:nvPr/>
        </p:nvSpPr>
        <p:spPr bwMode="auto">
          <a:xfrm>
            <a:off x="1322388" y="4250581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11" name="Line 32"/>
          <p:cNvSpPr>
            <a:spLocks noChangeShapeType="1"/>
          </p:cNvSpPr>
          <p:nvPr/>
        </p:nvSpPr>
        <p:spPr bwMode="auto">
          <a:xfrm>
            <a:off x="601663" y="3745756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12" name="Line 33"/>
          <p:cNvSpPr>
            <a:spLocks noChangeShapeType="1"/>
          </p:cNvSpPr>
          <p:nvPr/>
        </p:nvSpPr>
        <p:spPr bwMode="auto">
          <a:xfrm flipV="1">
            <a:off x="746125" y="4252168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 rot="10800000">
            <a:off x="1249363" y="3818781"/>
            <a:ext cx="198437" cy="431800"/>
            <a:chOff x="2064" y="385"/>
            <a:chExt cx="193" cy="576"/>
          </a:xfrm>
        </p:grpSpPr>
        <p:grpSp>
          <p:nvGrpSpPr>
            <p:cNvPr id="3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0549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50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51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52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0545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46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47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48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0541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42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43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44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0514" name="Text Box 50"/>
          <p:cNvSpPr txBox="1">
            <a:spLocks noChangeArrowheads="1"/>
          </p:cNvSpPr>
          <p:nvPr/>
        </p:nvSpPr>
        <p:spPr bwMode="auto">
          <a:xfrm>
            <a:off x="250825" y="3458418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15" name="Text Box 51"/>
          <p:cNvSpPr txBox="1">
            <a:spLocks noChangeArrowheads="1"/>
          </p:cNvSpPr>
          <p:nvPr/>
        </p:nvSpPr>
        <p:spPr bwMode="auto">
          <a:xfrm>
            <a:off x="449263" y="4107706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16" name="Text Box 52"/>
          <p:cNvSpPr txBox="1">
            <a:spLocks noChangeArrowheads="1"/>
          </p:cNvSpPr>
          <p:nvPr/>
        </p:nvSpPr>
        <p:spPr bwMode="auto">
          <a:xfrm>
            <a:off x="2185988" y="3361581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17" name="Text Box 53"/>
          <p:cNvSpPr txBox="1">
            <a:spLocks noChangeArrowheads="1"/>
          </p:cNvSpPr>
          <p:nvPr/>
        </p:nvSpPr>
        <p:spPr bwMode="auto">
          <a:xfrm>
            <a:off x="2114550" y="4009281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18" name="Text Box 54"/>
          <p:cNvSpPr txBox="1">
            <a:spLocks noChangeArrowheads="1"/>
          </p:cNvSpPr>
          <p:nvPr/>
        </p:nvSpPr>
        <p:spPr bwMode="auto">
          <a:xfrm>
            <a:off x="4968875" y="5157788"/>
            <a:ext cx="17637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u="sng">
                <a:solidFill>
                  <a:schemeClr val="tx1"/>
                </a:solidFill>
                <a:sym typeface="Symbol" pitchFamily="18" charset="2"/>
              </a:rPr>
              <a:t>0.2 GeV</a:t>
            </a:r>
            <a:r>
              <a:rPr lang="en-US" sz="2400" u="sng">
                <a:solidFill>
                  <a:schemeClr val="tx1"/>
                </a:solidFill>
                <a:sym typeface="Symbol" pitchFamily="18" charset="2"/>
              </a:rPr>
              <a:t>·</a:t>
            </a:r>
            <a:r>
              <a:rPr lang="en-GB" sz="2400" u="sng">
                <a:solidFill>
                  <a:schemeClr val="tx1"/>
                </a:solidFill>
                <a:sym typeface="Symbol" pitchFamily="18" charset="2"/>
              </a:rPr>
              <a:t>fm</a:t>
            </a:r>
          </a:p>
          <a:p>
            <a:r>
              <a:rPr lang="en-GB" sz="2400">
                <a:solidFill>
                  <a:schemeClr val="tx1"/>
                </a:solidFill>
                <a:sym typeface="Symbol" pitchFamily="18" charset="2"/>
              </a:rPr>
              <a:t>       </a:t>
            </a:r>
            <a:r>
              <a:rPr lang="en-GB" sz="2400" i="1">
                <a:solidFill>
                  <a:schemeClr val="tx1"/>
                </a:solidFill>
                <a:sym typeface="Symbol" pitchFamily="18" charset="2"/>
              </a:rPr>
              <a:t>M</a:t>
            </a:r>
            <a:r>
              <a:rPr lang="en-GB" sz="2400" b="1" baseline="-25000">
                <a:solidFill>
                  <a:schemeClr val="tx1"/>
                </a:solidFill>
                <a:sym typeface="Symbol" pitchFamily="18" charset="2"/>
              </a:rPr>
              <a:t>W</a:t>
            </a:r>
            <a:endParaRPr lang="el-GR" sz="2400" b="1" baseline="-2500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519" name="Line 55"/>
          <p:cNvSpPr>
            <a:spLocks noChangeShapeType="1"/>
          </p:cNvSpPr>
          <p:nvPr/>
        </p:nvSpPr>
        <p:spPr bwMode="auto">
          <a:xfrm>
            <a:off x="1619250" y="6022975"/>
            <a:ext cx="0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20" name="Text Box 56"/>
          <p:cNvSpPr txBox="1">
            <a:spLocks noChangeArrowheads="1"/>
          </p:cNvSpPr>
          <p:nvPr/>
        </p:nvSpPr>
        <p:spPr bwMode="auto">
          <a:xfrm>
            <a:off x="755650" y="6057900"/>
            <a:ext cx="547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>
                <a:solidFill>
                  <a:schemeClr val="tx1"/>
                </a:solidFill>
                <a:sym typeface="Symbol" pitchFamily="18" charset="2"/>
              </a:rPr>
              <a:t>W</a:t>
            </a:r>
            <a:r>
              <a:rPr lang="en-US" sz="2000" b="1" baseline="30000" dirty="0">
                <a:solidFill>
                  <a:schemeClr val="tx1"/>
                </a:solidFill>
                <a:sym typeface="Symbol" pitchFamily="18" charset="2"/>
              </a:rPr>
              <a:t>±</a:t>
            </a:r>
          </a:p>
        </p:txBody>
      </p:sp>
      <p:sp>
        <p:nvSpPr>
          <p:cNvPr id="20521" name="Text Box 57"/>
          <p:cNvSpPr txBox="1">
            <a:spLocks noChangeArrowheads="1"/>
          </p:cNvSpPr>
          <p:nvPr/>
        </p:nvSpPr>
        <p:spPr bwMode="auto">
          <a:xfrm>
            <a:off x="968375" y="3790206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0522" name="Line 58"/>
          <p:cNvSpPr>
            <a:spLocks noChangeShapeType="1"/>
          </p:cNvSpPr>
          <p:nvPr/>
        </p:nvSpPr>
        <p:spPr bwMode="auto">
          <a:xfrm flipV="1">
            <a:off x="1681163" y="5132388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23" name="Line 59"/>
          <p:cNvSpPr>
            <a:spLocks noChangeShapeType="1"/>
          </p:cNvSpPr>
          <p:nvPr/>
        </p:nvSpPr>
        <p:spPr bwMode="auto">
          <a:xfrm>
            <a:off x="1681163" y="5419725"/>
            <a:ext cx="863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24" name="Line 60"/>
          <p:cNvSpPr>
            <a:spLocks noChangeShapeType="1"/>
          </p:cNvSpPr>
          <p:nvPr/>
        </p:nvSpPr>
        <p:spPr bwMode="auto">
          <a:xfrm>
            <a:off x="960438" y="5275263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25" name="Line 61"/>
          <p:cNvSpPr>
            <a:spLocks noChangeShapeType="1"/>
          </p:cNvSpPr>
          <p:nvPr/>
        </p:nvSpPr>
        <p:spPr bwMode="auto">
          <a:xfrm flipV="1">
            <a:off x="1104900" y="5421313"/>
            <a:ext cx="5048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26" name="Text Box 62"/>
          <p:cNvSpPr txBox="1">
            <a:spLocks noChangeArrowheads="1"/>
          </p:cNvSpPr>
          <p:nvPr/>
        </p:nvSpPr>
        <p:spPr bwMode="auto">
          <a:xfrm>
            <a:off x="755650" y="5227638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27" name="Text Box 63"/>
          <p:cNvSpPr txBox="1">
            <a:spLocks noChangeArrowheads="1"/>
          </p:cNvSpPr>
          <p:nvPr/>
        </p:nvSpPr>
        <p:spPr bwMode="auto">
          <a:xfrm>
            <a:off x="2473325" y="5156200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28" name="Text Box 64"/>
          <p:cNvSpPr txBox="1">
            <a:spLocks noChangeArrowheads="1"/>
          </p:cNvSpPr>
          <p:nvPr/>
        </p:nvSpPr>
        <p:spPr bwMode="auto">
          <a:xfrm>
            <a:off x="692150" y="4964113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20529" name="Text Box 65"/>
          <p:cNvSpPr txBox="1">
            <a:spLocks noChangeArrowheads="1"/>
          </p:cNvSpPr>
          <p:nvPr/>
        </p:nvSpPr>
        <p:spPr bwMode="auto">
          <a:xfrm>
            <a:off x="2511425" y="4821238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ν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20530" name="Text Box 66"/>
          <p:cNvSpPr txBox="1">
            <a:spLocks noChangeArrowheads="1"/>
          </p:cNvSpPr>
          <p:nvPr/>
        </p:nvSpPr>
        <p:spPr bwMode="auto">
          <a:xfrm>
            <a:off x="1403350" y="4983163"/>
            <a:ext cx="490538" cy="7016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4000" i="1">
                <a:solidFill>
                  <a:srgbClr val="FF0000"/>
                </a:solidFill>
                <a:cs typeface="Times New Roman" pitchFamily="18" charset="0"/>
              </a:rPr>
              <a:t>●</a:t>
            </a:r>
          </a:p>
        </p:txBody>
      </p:sp>
      <p:sp>
        <p:nvSpPr>
          <p:cNvPr id="20531" name="Line 67"/>
          <p:cNvSpPr>
            <a:spLocks noChangeShapeType="1"/>
          </p:cNvSpPr>
          <p:nvPr/>
        </p:nvSpPr>
        <p:spPr bwMode="auto">
          <a:xfrm flipV="1">
            <a:off x="2843808" y="3573462"/>
            <a:ext cx="2233017" cy="107967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0533" name="Text Box 69"/>
          <p:cNvSpPr txBox="1">
            <a:spLocks noChangeArrowheads="1"/>
          </p:cNvSpPr>
          <p:nvPr/>
        </p:nvSpPr>
        <p:spPr bwMode="auto">
          <a:xfrm>
            <a:off x="322263" y="4581128"/>
            <a:ext cx="2725426" cy="52322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800" i="1" dirty="0" err="1">
                <a:solidFill>
                  <a:schemeClr val="tx1"/>
                </a:solidFill>
                <a:sym typeface="Symbol" pitchFamily="18" charset="2"/>
              </a:rPr>
              <a:t>eq</a:t>
            </a:r>
            <a:r>
              <a:rPr lang="en-GB" sz="2800" dirty="0">
                <a:solidFill>
                  <a:schemeClr val="tx1"/>
                </a:solidFill>
                <a:sym typeface="Symbol" pitchFamily="18" charset="2"/>
              </a:rPr>
              <a:t>  </a:t>
            </a:r>
            <a:r>
              <a:rPr lang="el-GR" sz="2800" i="1" dirty="0">
                <a:solidFill>
                  <a:schemeClr val="tx1"/>
                </a:solidFill>
                <a:sym typeface="Symbol" pitchFamily="18" charset="2"/>
              </a:rPr>
              <a:t>ν</a:t>
            </a:r>
            <a:r>
              <a:rPr lang="en-GB" sz="2800" i="1" dirty="0" smtClean="0">
                <a:solidFill>
                  <a:schemeClr val="tx1"/>
                </a:solidFill>
                <a:sym typeface="Symbol" pitchFamily="18" charset="2"/>
              </a:rPr>
              <a:t>q  </a:t>
            </a:r>
            <a:r>
              <a:rPr lang="en-GB" sz="2800" dirty="0" smtClean="0">
                <a:solidFill>
                  <a:schemeClr val="tx1"/>
                </a:solidFill>
                <a:sym typeface="Symbol" pitchFamily="18" charset="2"/>
              </a:rPr>
              <a:t>(CC </a:t>
            </a:r>
            <a:r>
              <a:rPr lang="el-GR" sz="2800" i="1" dirty="0" smtClean="0">
                <a:solidFill>
                  <a:schemeClr val="tx1"/>
                </a:solidFill>
                <a:sym typeface="Symbol" pitchFamily="18" charset="2"/>
              </a:rPr>
              <a:t>β</a:t>
            </a:r>
            <a:r>
              <a:rPr lang="en-GB" sz="2800" dirty="0" smtClean="0">
                <a:solidFill>
                  <a:schemeClr val="tx1"/>
                </a:solidFill>
                <a:sym typeface="Symbol" pitchFamily="18" charset="2"/>
              </a:rPr>
              <a:t>)</a:t>
            </a:r>
            <a:endParaRPr lang="en-US" sz="2800" i="1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0536" name="Line 72"/>
          <p:cNvSpPr>
            <a:spLocks noChangeShapeType="1"/>
          </p:cNvSpPr>
          <p:nvPr/>
        </p:nvSpPr>
        <p:spPr bwMode="auto">
          <a:xfrm>
            <a:off x="7524750" y="61658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4" name="Text Box 16"/>
          <p:cNvSpPr txBox="1">
            <a:spLocks noChangeArrowheads="1"/>
          </p:cNvSpPr>
          <p:nvPr/>
        </p:nvSpPr>
        <p:spPr bwMode="auto">
          <a:xfrm>
            <a:off x="7273303" y="2564904"/>
            <a:ext cx="6110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baseline="-25000" dirty="0" smtClean="0">
                <a:solidFill>
                  <a:schemeClr val="tx1"/>
                </a:solidFill>
              </a:rPr>
              <a:t>Q</a:t>
            </a:r>
            <a:r>
              <a:rPr lang="en-US" sz="2000" b="1" dirty="0" smtClean="0">
                <a:solidFill>
                  <a:schemeClr val="tx1"/>
                </a:solidFill>
              </a:rPr>
              <a:t>4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5" name="Text Box 16"/>
          <p:cNvSpPr txBox="1">
            <a:spLocks noChangeArrowheads="1"/>
          </p:cNvSpPr>
          <p:nvPr/>
        </p:nvSpPr>
        <p:spPr bwMode="auto">
          <a:xfrm>
            <a:off x="7380312" y="2289066"/>
            <a:ext cx="3994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baseline="30000" dirty="0" smtClean="0">
                <a:solidFill>
                  <a:schemeClr val="tx1"/>
                </a:solidFill>
              </a:rPr>
              <a:t>_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6" name="Text Box 56"/>
          <p:cNvSpPr txBox="1">
            <a:spLocks noChangeArrowheads="1"/>
          </p:cNvSpPr>
          <p:nvPr/>
        </p:nvSpPr>
        <p:spPr bwMode="auto">
          <a:xfrm>
            <a:off x="1432024" y="3828802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117938" y="6453336"/>
            <a:ext cx="5032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probe 20 am             7 am               2 am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80" name="Rectangle 26"/>
          <p:cNvSpPr>
            <a:spLocks noChangeArrowheads="1"/>
          </p:cNvSpPr>
          <p:nvPr/>
        </p:nvSpPr>
        <p:spPr bwMode="auto">
          <a:xfrm>
            <a:off x="2614960" y="44624"/>
            <a:ext cx="3613224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GSW Current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</p:spTree>
    <p:extLst>
      <p:ext uri="{BB962C8B-B14F-4D97-AF65-F5344CB8AC3E}">
        <p14:creationId xmlns:p14="http://schemas.microsoft.com/office/powerpoint/2010/main" val="96059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754" name="Picture 2" descr="minirotator_snowmass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6028" t="26231" r="15953" b="26472"/>
          <a:stretch>
            <a:fillRect/>
          </a:stretch>
        </p:blipFill>
        <p:spPr bwMode="auto">
          <a:xfrm>
            <a:off x="3708400" y="3933825"/>
            <a:ext cx="5368925" cy="2879725"/>
          </a:xfrm>
          <a:noFill/>
        </p:spPr>
      </p:pic>
      <p:sp>
        <p:nvSpPr>
          <p:cNvPr id="1098755" name="Rectangle 3"/>
          <p:cNvSpPr>
            <a:spLocks noGrp="1" noChangeArrowheads="1"/>
          </p:cNvSpPr>
          <p:nvPr>
            <p:ph type="title"/>
          </p:nvPr>
        </p:nvSpPr>
        <p:spPr>
          <a:xfrm>
            <a:off x="2195736" y="116632"/>
            <a:ext cx="4249738" cy="792162"/>
          </a:xfrm>
        </p:spPr>
        <p:txBody>
          <a:bodyPr/>
          <a:lstStyle/>
          <a:p>
            <a:r>
              <a:rPr lang="en-GB"/>
              <a:t>Rotating Spin</a:t>
            </a:r>
          </a:p>
        </p:txBody>
      </p:sp>
      <p:sp>
        <p:nvSpPr>
          <p:cNvPr id="1098756" name="Rectangle 4"/>
          <p:cNvSpPr>
            <a:spLocks noChangeArrowheads="1"/>
          </p:cNvSpPr>
          <p:nvPr/>
        </p:nvSpPr>
        <p:spPr bwMode="auto">
          <a:xfrm>
            <a:off x="34925" y="3600598"/>
            <a:ext cx="4032250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GB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</a:t>
            </a:r>
            <a:r>
              <a:rPr lang="en-GB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“spin-rotator”</a:t>
            </a:r>
          </a:p>
          <a:p>
            <a:pPr eaLnBrk="1" hangingPunct="1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en-GB" sz="2800" b="1" dirty="0">
                <a:solidFill>
                  <a:srgbClr val="FF3300"/>
                </a:solidFill>
                <a:cs typeface="Arial" pitchFamily="34" charset="0"/>
              </a:rPr>
              <a:t>-</a:t>
            </a: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subtle and precise</a:t>
            </a:r>
          </a:p>
          <a:p>
            <a:pPr eaLnBrk="1" hangingPunct="1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    precession</a:t>
            </a:r>
            <a:endParaRPr lang="en-US" sz="2800" b="1" baseline="-25000" dirty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en-GB" sz="2800" b="1" dirty="0">
                <a:solidFill>
                  <a:srgbClr val="FF3300"/>
                </a:solidFill>
                <a:cs typeface="Arial" pitchFamily="34" charset="0"/>
              </a:rPr>
              <a:t>-</a:t>
            </a: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“Siberian snake”     </a:t>
            </a:r>
          </a:p>
          <a:p>
            <a:pPr eaLnBrk="1" hangingPunct="1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     insertion device</a:t>
            </a:r>
          </a:p>
          <a:p>
            <a:pPr eaLnBrk="1" hangingPunct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cs typeface="Arial" pitchFamily="34" charset="0"/>
              </a:rPr>
              <a:t>     </a:t>
            </a:r>
            <a:r>
              <a:rPr lang="en-US" sz="2800" i="1" dirty="0" err="1">
                <a:solidFill>
                  <a:schemeClr val="tx1"/>
                </a:solidFill>
                <a:cs typeface="Arial" pitchFamily="34" charset="0"/>
              </a:rPr>
              <a:t>e</a:t>
            </a:r>
            <a:r>
              <a:rPr lang="en-US" sz="2800" b="1" baseline="-25000" dirty="0" err="1">
                <a:solidFill>
                  <a:schemeClr val="tx1"/>
                </a:solidFill>
                <a:cs typeface="Arial" pitchFamily="34" charset="0"/>
              </a:rPr>
              <a:t>T</a:t>
            </a:r>
            <a:r>
              <a:rPr lang="en-US" sz="28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Arial" pitchFamily="34" charset="0"/>
                <a:sym typeface="Symbol" pitchFamily="18" charset="2"/>
              </a:rPr>
              <a:t> </a:t>
            </a:r>
            <a:r>
              <a:rPr lang="en-US" sz="2800" i="1" dirty="0" err="1">
                <a:solidFill>
                  <a:schemeClr val="tx1"/>
                </a:solidFill>
                <a:cs typeface="Arial" pitchFamily="34" charset="0"/>
                <a:sym typeface="Symbol" pitchFamily="18" charset="2"/>
              </a:rPr>
              <a:t>e</a:t>
            </a:r>
            <a:r>
              <a:rPr lang="en-US" sz="2800" b="1" baseline="-25000" dirty="0" err="1">
                <a:solidFill>
                  <a:schemeClr val="tx1"/>
                </a:solidFill>
                <a:cs typeface="Arial" pitchFamily="34" charset="0"/>
                <a:sym typeface="Symbol" pitchFamily="18" charset="2"/>
              </a:rPr>
              <a:t>RL</a:t>
            </a:r>
            <a:r>
              <a:rPr lang="en-US" sz="2800" dirty="0">
                <a:solidFill>
                  <a:schemeClr val="tx1"/>
                </a:solidFill>
                <a:cs typeface="Arial" pitchFamily="34" charset="0"/>
                <a:sym typeface="Symbol" pitchFamily="18" charset="2"/>
              </a:rPr>
              <a:t>  </a:t>
            </a:r>
            <a:r>
              <a:rPr lang="en-US" sz="2800" i="1" dirty="0" err="1">
                <a:solidFill>
                  <a:schemeClr val="tx1"/>
                </a:solidFill>
                <a:cs typeface="Arial" pitchFamily="34" charset="0"/>
              </a:rPr>
              <a:t>e</a:t>
            </a:r>
            <a:r>
              <a:rPr lang="en-US" sz="2800" b="1" baseline="-25000" dirty="0" err="1">
                <a:solidFill>
                  <a:schemeClr val="tx1"/>
                </a:solidFill>
                <a:cs typeface="Arial" pitchFamily="34" charset="0"/>
              </a:rPr>
              <a:t>T</a:t>
            </a:r>
            <a:r>
              <a:rPr lang="en-US" sz="2800" b="1" baseline="-25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Arial" pitchFamily="34" charset="0"/>
              </a:rPr>
              <a:t>at IR</a:t>
            </a:r>
            <a:endParaRPr lang="en-US" sz="2800" b="1" baseline="-250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98757" name="Picture 5" descr="light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1341438"/>
            <a:ext cx="2519362" cy="2519362"/>
          </a:xfrm>
          <a:noFill/>
          <a:ln>
            <a:miter lim="800000"/>
            <a:headEnd/>
            <a:tailEnd/>
          </a:ln>
        </p:spPr>
      </p:pic>
      <p:sp>
        <p:nvSpPr>
          <p:cNvPr id="1098758" name="Rectangle 6"/>
          <p:cNvSpPr>
            <a:spLocks noChangeArrowheads="1"/>
          </p:cNvSpPr>
          <p:nvPr/>
        </p:nvSpPr>
        <p:spPr bwMode="auto">
          <a:xfrm>
            <a:off x="108570" y="1125538"/>
            <a:ext cx="55435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GB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</a:t>
            </a:r>
            <a:r>
              <a:rPr lang="en-GB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stored </a:t>
            </a:r>
            <a:r>
              <a:rPr lang="en-GB" sz="2800" i="1" dirty="0">
                <a:solidFill>
                  <a:schemeClr val="tx1"/>
                </a:solidFill>
                <a:cs typeface="Arial" pitchFamily="34" charset="0"/>
              </a:rPr>
              <a:t>e</a:t>
            </a: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radiates</a:t>
            </a:r>
          </a:p>
          <a:p>
            <a:pPr eaLnBrk="1" hangingPunct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cs typeface="Arial" pitchFamily="34" charset="0"/>
              </a:rPr>
              <a:t>   </a:t>
            </a:r>
            <a:r>
              <a:rPr lang="en-US" sz="2800" i="1" dirty="0">
                <a:solidFill>
                  <a:schemeClr val="tx1"/>
                </a:solidFill>
                <a:cs typeface="Arial" pitchFamily="34" charset="0"/>
              </a:rPr>
              <a:t>e</a:t>
            </a:r>
            <a:r>
              <a:rPr lang="en-US" sz="2800" dirty="0">
                <a:solidFill>
                  <a:schemeClr val="tx1"/>
                </a:solidFill>
                <a:cs typeface="Arial" pitchFamily="34" charset="0"/>
                <a:sym typeface="Symbol" pitchFamily="18" charset="2"/>
              </a:rPr>
              <a:t>  </a:t>
            </a:r>
            <a:r>
              <a:rPr lang="en-US" sz="2800" i="1" dirty="0" err="1">
                <a:solidFill>
                  <a:schemeClr val="tx1"/>
                </a:solidFill>
                <a:cs typeface="Arial" pitchFamily="34" charset="0"/>
              </a:rPr>
              <a:t>e</a:t>
            </a:r>
            <a:r>
              <a:rPr lang="en-US" sz="2800" b="1" baseline="-25000" dirty="0" err="1">
                <a:solidFill>
                  <a:schemeClr val="tx1"/>
                </a:solidFill>
                <a:cs typeface="Arial" pitchFamily="34" charset="0"/>
              </a:rPr>
              <a:t>T</a:t>
            </a:r>
            <a:endParaRPr lang="en-GB" sz="2800" dirty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cs typeface="Arial" pitchFamily="34" charset="0"/>
              </a:rPr>
              <a:t>   transversely </a:t>
            </a:r>
            <a:r>
              <a:rPr lang="en-US" sz="2800" dirty="0" err="1">
                <a:solidFill>
                  <a:schemeClr val="tx1"/>
                </a:solidFill>
                <a:cs typeface="Arial" pitchFamily="34" charset="0"/>
              </a:rPr>
              <a:t>polarised</a:t>
            </a:r>
            <a:r>
              <a:rPr lang="en-US" sz="2800" i="1" dirty="0">
                <a:solidFill>
                  <a:schemeClr val="tx1"/>
                </a:solidFill>
                <a:cs typeface="Arial" pitchFamily="34" charset="0"/>
              </a:rPr>
              <a:t> e</a:t>
            </a:r>
            <a:r>
              <a:rPr lang="en-US" sz="2800" dirty="0">
                <a:solidFill>
                  <a:schemeClr val="tx1"/>
                </a:solidFill>
                <a:cs typeface="Arial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1098759" name="Text Box 7"/>
          <p:cNvSpPr txBox="1">
            <a:spLocks noChangeArrowheads="1"/>
          </p:cNvSpPr>
          <p:nvPr/>
        </p:nvSpPr>
        <p:spPr bwMode="auto">
          <a:xfrm>
            <a:off x="1476375" y="2564904"/>
            <a:ext cx="3262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synchrotron radiation</a:t>
            </a:r>
          </a:p>
        </p:txBody>
      </p:sp>
      <p:pic>
        <p:nvPicPr>
          <p:cNvPr id="109876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1217613"/>
            <a:ext cx="3395663" cy="27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98761" name="Text Box 9"/>
          <p:cNvSpPr txBox="1">
            <a:spLocks noChangeArrowheads="1"/>
          </p:cNvSpPr>
          <p:nvPr/>
        </p:nvSpPr>
        <p:spPr bwMode="auto">
          <a:xfrm>
            <a:off x="6711950" y="4052888"/>
            <a:ext cx="11636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800"/>
              <a:t>HERA</a:t>
            </a:r>
            <a:endParaRPr lang="en-US" sz="2800"/>
          </a:p>
        </p:txBody>
      </p:sp>
      <p:sp>
        <p:nvSpPr>
          <p:cNvPr id="1098762" name="Text Box 10"/>
          <p:cNvSpPr txBox="1">
            <a:spLocks noChangeArrowheads="1"/>
          </p:cNvSpPr>
          <p:nvPr/>
        </p:nvSpPr>
        <p:spPr bwMode="auto">
          <a:xfrm>
            <a:off x="8205788" y="5589588"/>
            <a:ext cx="542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2400">
                <a:solidFill>
                  <a:schemeClr val="tx1"/>
                </a:solidFill>
              </a:rPr>
              <a:t>IR</a:t>
            </a:r>
            <a:endParaRPr lang="en-US" sz="2400"/>
          </a:p>
        </p:txBody>
      </p:sp>
      <p:pic>
        <p:nvPicPr>
          <p:cNvPr id="1098763" name="Picture 11" descr="HeraPol"/>
          <p:cNvPicPr>
            <a:picLocks noChangeAspect="1" noChangeArrowheads="1"/>
          </p:cNvPicPr>
          <p:nvPr/>
        </p:nvPicPr>
        <p:blipFill>
          <a:blip r:embed="rId5" cstate="print"/>
          <a:srcRect l="4045" t="20105" r="4269" b="8499"/>
          <a:stretch>
            <a:fillRect/>
          </a:stretch>
        </p:blipFill>
        <p:spPr bwMode="auto">
          <a:xfrm>
            <a:off x="4392613" y="3946525"/>
            <a:ext cx="4643437" cy="2867025"/>
          </a:xfrm>
          <a:prstGeom prst="rect">
            <a:avLst/>
          </a:prstGeom>
          <a:noFill/>
        </p:spPr>
      </p:pic>
      <p:sp>
        <p:nvSpPr>
          <p:cNvPr id="1098764" name="Text Box 12"/>
          <p:cNvSpPr txBox="1">
            <a:spLocks noChangeArrowheads="1"/>
          </p:cNvSpPr>
          <p:nvPr/>
        </p:nvSpPr>
        <p:spPr bwMode="auto">
          <a:xfrm>
            <a:off x="6496050" y="5349875"/>
            <a:ext cx="1163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800"/>
              <a:t>HERA</a:t>
            </a:r>
            <a:endParaRPr lang="en-US" sz="2800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096866" y="1700808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 err="1" smtClean="0">
                <a:solidFill>
                  <a:schemeClr val="accent6"/>
                </a:solidFill>
              </a:rPr>
              <a:t>Sokolov-Ternov</a:t>
            </a:r>
            <a:endParaRPr lang="en-GB" sz="2400" dirty="0">
              <a:solidFill>
                <a:schemeClr val="accent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8570" y="6413440"/>
            <a:ext cx="3092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Barber, Steffen (DESY)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6631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98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098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98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98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98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098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8759" grpId="0"/>
      <p:bldP spid="1098761" grpId="0"/>
      <p:bldP spid="109876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16" y="1052513"/>
            <a:ext cx="8035024" cy="577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7416" y="1052736"/>
            <a:ext cx="6882896" cy="95410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quarks = L(R) Dirac (anti-)fermions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                 L(R) (anti-)leptons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2614960" y="44624"/>
            <a:ext cx="3613224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GSW Current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flipV="1">
            <a:off x="7697092" y="1340520"/>
            <a:ext cx="935038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7697092" y="1988220"/>
            <a:ext cx="863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6976367" y="1483395"/>
            <a:ext cx="792163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" name="Line 24"/>
          <p:cNvSpPr>
            <a:spLocks noChangeShapeType="1"/>
          </p:cNvSpPr>
          <p:nvPr/>
        </p:nvSpPr>
        <p:spPr bwMode="auto">
          <a:xfrm flipV="1">
            <a:off x="7120830" y="1989808"/>
            <a:ext cx="5048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6823967" y="1845345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8560692" y="1026195"/>
            <a:ext cx="33178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2400" i="1">
                <a:solidFill>
                  <a:schemeClr val="tx1"/>
                </a:solidFill>
              </a:rPr>
              <a:t>ν</a:t>
            </a:r>
            <a:endParaRPr lang="el-GR" sz="2400" b="1" baseline="30000">
              <a:solidFill>
                <a:schemeClr val="tx1"/>
              </a:solidFill>
            </a:endParaRP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8489255" y="1746920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>
            <a:off x="7633592" y="1583408"/>
            <a:ext cx="0" cy="4318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Box 56"/>
          <p:cNvSpPr txBox="1">
            <a:spLocks noChangeArrowheads="1"/>
          </p:cNvSpPr>
          <p:nvPr/>
        </p:nvSpPr>
        <p:spPr bwMode="auto">
          <a:xfrm>
            <a:off x="7058917" y="1546895"/>
            <a:ext cx="547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>
                <a:solidFill>
                  <a:schemeClr val="tx1"/>
                </a:solidFill>
                <a:sym typeface="Symbol" pitchFamily="18" charset="2"/>
              </a:rPr>
              <a:t>W</a:t>
            </a:r>
            <a:r>
              <a:rPr lang="en-US" sz="2000" b="1" baseline="30000" dirty="0">
                <a:solidFill>
                  <a:schemeClr val="tx1"/>
                </a:solidFill>
                <a:sym typeface="Symbol" pitchFamily="18" charset="2"/>
              </a:rPr>
              <a:t>±</a:t>
            </a:r>
          </a:p>
        </p:txBody>
      </p:sp>
      <p:sp>
        <p:nvSpPr>
          <p:cNvPr id="21" name="Line 59"/>
          <p:cNvSpPr>
            <a:spLocks noChangeShapeType="1"/>
          </p:cNvSpPr>
          <p:nvPr/>
        </p:nvSpPr>
        <p:spPr bwMode="auto">
          <a:xfrm>
            <a:off x="7984430" y="908720"/>
            <a:ext cx="8636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2" name="Line 61"/>
          <p:cNvSpPr>
            <a:spLocks noChangeShapeType="1"/>
          </p:cNvSpPr>
          <p:nvPr/>
        </p:nvSpPr>
        <p:spPr bwMode="auto">
          <a:xfrm flipV="1">
            <a:off x="7408167" y="910308"/>
            <a:ext cx="504825" cy="714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6732240" y="980728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6596" y="908720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  <a:latin typeface="Comic Sans MS"/>
              </a:rPr>
              <a:t>±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50386" y="1196752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  <a:latin typeface="Comic Sans MS"/>
              </a:rPr>
              <a:t>LR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49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0" b="11671"/>
          <a:stretch/>
        </p:blipFill>
        <p:spPr bwMode="auto">
          <a:xfrm>
            <a:off x="1043608" y="2656936"/>
            <a:ext cx="7992888" cy="418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2614960" y="44624"/>
            <a:ext cx="3613224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GSW Current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624" y="6453336"/>
            <a:ext cx="5955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probe </a:t>
            </a:r>
            <a:r>
              <a:rPr lang="en-GB" sz="2000" dirty="0" smtClean="0">
                <a:solidFill>
                  <a:schemeClr val="accent1"/>
                </a:solidFill>
              </a:rPr>
              <a:t>    20 </a:t>
            </a:r>
            <a:r>
              <a:rPr lang="en-GB" sz="2000" dirty="0" smtClean="0">
                <a:solidFill>
                  <a:schemeClr val="accent1"/>
                </a:solidFill>
              </a:rPr>
              <a:t>am                    7 am               2 am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1033572"/>
            <a:ext cx="864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polarisation asymmetry: </a:t>
            </a:r>
            <a:r>
              <a:rPr lang="en-GB" sz="2800" i="1" dirty="0" smtClean="0">
                <a:solidFill>
                  <a:schemeClr val="tx1"/>
                </a:solidFill>
              </a:rPr>
              <a:t>e</a:t>
            </a:r>
            <a:r>
              <a:rPr lang="en-GB" sz="2800" b="1" baseline="30000" dirty="0" smtClean="0">
                <a:solidFill>
                  <a:schemeClr val="tx1"/>
                </a:solidFill>
                <a:latin typeface="Comic Sans MS"/>
              </a:rPr>
              <a:t>±</a:t>
            </a:r>
            <a:r>
              <a:rPr lang="en-GB" sz="2800" dirty="0" smtClean="0">
                <a:solidFill>
                  <a:schemeClr val="tx1"/>
                </a:solidFill>
                <a:sym typeface="Symbol"/>
              </a:rPr>
              <a:t>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r>
              <a:rPr lang="en-GB" sz="2800" dirty="0">
                <a:solidFill>
                  <a:schemeClr val="tx1"/>
                </a:solidFill>
                <a:sym typeface="Symbol"/>
              </a:rPr>
              <a:t>NC parity violation 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36"/>
          <a:stretch/>
        </p:blipFill>
        <p:spPr bwMode="auto">
          <a:xfrm>
            <a:off x="1043608" y="1844824"/>
            <a:ext cx="7992888" cy="82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Line 30"/>
          <p:cNvSpPr>
            <a:spLocks noChangeShapeType="1"/>
          </p:cNvSpPr>
          <p:nvPr/>
        </p:nvSpPr>
        <p:spPr bwMode="auto">
          <a:xfrm flipV="1">
            <a:off x="1179067" y="4195167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>
            <a:off x="1179067" y="4842867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>
            <a:off x="458342" y="4338042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8" name="Line 33"/>
          <p:cNvSpPr>
            <a:spLocks noChangeShapeType="1"/>
          </p:cNvSpPr>
          <p:nvPr/>
        </p:nvSpPr>
        <p:spPr bwMode="auto">
          <a:xfrm flipV="1">
            <a:off x="602804" y="4844454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9" name="Group 34"/>
          <p:cNvGrpSpPr>
            <a:grpSpLocks/>
          </p:cNvGrpSpPr>
          <p:nvPr/>
        </p:nvGrpSpPr>
        <p:grpSpPr bwMode="auto">
          <a:xfrm rot="10800000">
            <a:off x="1106042" y="4411067"/>
            <a:ext cx="198437" cy="431800"/>
            <a:chOff x="2064" y="385"/>
            <a:chExt cx="193" cy="576"/>
          </a:xfrm>
        </p:grpSpPr>
        <p:grpSp>
          <p:nvGrpSpPr>
            <p:cNvPr id="30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41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1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37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2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33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5" name="Text Box 50"/>
          <p:cNvSpPr txBox="1">
            <a:spLocks noChangeArrowheads="1"/>
          </p:cNvSpPr>
          <p:nvPr/>
        </p:nvSpPr>
        <p:spPr bwMode="auto">
          <a:xfrm>
            <a:off x="107504" y="3789040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46" name="Text Box 51"/>
          <p:cNvSpPr txBox="1">
            <a:spLocks noChangeArrowheads="1"/>
          </p:cNvSpPr>
          <p:nvPr/>
        </p:nvSpPr>
        <p:spPr bwMode="auto">
          <a:xfrm>
            <a:off x="305942" y="4699992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2042667" y="3953867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8" name="Text Box 53"/>
          <p:cNvSpPr txBox="1">
            <a:spLocks noChangeArrowheads="1"/>
          </p:cNvSpPr>
          <p:nvPr/>
        </p:nvSpPr>
        <p:spPr bwMode="auto">
          <a:xfrm>
            <a:off x="1971229" y="4601567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49" name="Text Box 57"/>
          <p:cNvSpPr txBox="1">
            <a:spLocks noChangeArrowheads="1"/>
          </p:cNvSpPr>
          <p:nvPr/>
        </p:nvSpPr>
        <p:spPr bwMode="auto">
          <a:xfrm>
            <a:off x="825054" y="4382492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0" name="Text Box 56"/>
          <p:cNvSpPr txBox="1">
            <a:spLocks noChangeArrowheads="1"/>
          </p:cNvSpPr>
          <p:nvPr/>
        </p:nvSpPr>
        <p:spPr bwMode="auto">
          <a:xfrm>
            <a:off x="1288703" y="4421088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860" y="3717032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  <a:latin typeface="Comic Sans MS"/>
              </a:rPr>
              <a:t>±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25650" y="4005064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  <a:latin typeface="Comic Sans MS"/>
              </a:rPr>
              <a:t>LR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3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77882"/>
            <a:ext cx="8964488" cy="536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3850" y="908720"/>
            <a:ext cx="874814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</a:t>
            </a:r>
            <a:r>
              <a:rPr lang="en-GB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in </a:t>
            </a:r>
            <a:r>
              <a:rPr lang="en-GB" sz="2800" i="1" dirty="0">
                <a:solidFill>
                  <a:schemeClr val="tx1"/>
                </a:solidFill>
                <a:cs typeface="Arial" pitchFamily="34" charset="0"/>
              </a:rPr>
              <a:t>ep</a:t>
            </a:r>
            <a:r>
              <a:rPr lang="en-GB" sz="2800" dirty="0">
                <a:solidFill>
                  <a:schemeClr val="tx1"/>
                </a:solidFill>
                <a:cs typeface="Arial" pitchFamily="34" charset="0"/>
              </a:rPr>
              <a:t> interaction chirality </a:t>
            </a:r>
            <a:r>
              <a:rPr lang="en-GB" sz="2800" dirty="0" smtClean="0">
                <a:solidFill>
                  <a:schemeClr val="tx1"/>
                </a:solidFill>
                <a:cs typeface="Arial" pitchFamily="34" charset="0"/>
              </a:rPr>
              <a:t>probes anti-matter in </a:t>
            </a:r>
            <a:r>
              <a:rPr lang="en-GB" sz="2800" i="1" dirty="0" smtClean="0">
                <a:solidFill>
                  <a:schemeClr val="tx1"/>
                </a:solidFill>
                <a:cs typeface="Arial" pitchFamily="34" charset="0"/>
              </a:rPr>
              <a:t>p</a:t>
            </a:r>
            <a:endParaRPr lang="en-US" sz="2800" i="1" dirty="0">
              <a:solidFill>
                <a:schemeClr val="tx1"/>
              </a:solidFill>
              <a:cs typeface="Arial" pitchFamily="34" charset="0"/>
              <a:sym typeface="Symbol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331640" y="44624"/>
            <a:ext cx="5328592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Anti-matter GSW Current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7" name="Line 30"/>
          <p:cNvSpPr>
            <a:spLocks noChangeShapeType="1"/>
          </p:cNvSpPr>
          <p:nvPr/>
        </p:nvSpPr>
        <p:spPr bwMode="auto">
          <a:xfrm flipV="1">
            <a:off x="7803803" y="4987255"/>
            <a:ext cx="935037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0" name="Line 31"/>
          <p:cNvSpPr>
            <a:spLocks noChangeShapeType="1"/>
          </p:cNvSpPr>
          <p:nvPr/>
        </p:nvSpPr>
        <p:spPr bwMode="auto">
          <a:xfrm>
            <a:off x="7803803" y="5634955"/>
            <a:ext cx="8636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" name="Line 32"/>
          <p:cNvSpPr>
            <a:spLocks noChangeShapeType="1"/>
          </p:cNvSpPr>
          <p:nvPr/>
        </p:nvSpPr>
        <p:spPr bwMode="auto">
          <a:xfrm>
            <a:off x="7083078" y="5130130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 flipV="1">
            <a:off x="7227540" y="5636542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3" name="Group 34"/>
          <p:cNvGrpSpPr>
            <a:grpSpLocks/>
          </p:cNvGrpSpPr>
          <p:nvPr/>
        </p:nvGrpSpPr>
        <p:grpSpPr bwMode="auto">
          <a:xfrm rot="10800000">
            <a:off x="7730778" y="5203155"/>
            <a:ext cx="198437" cy="431800"/>
            <a:chOff x="2064" y="385"/>
            <a:chExt cx="193" cy="576"/>
          </a:xfrm>
        </p:grpSpPr>
        <p:grpSp>
          <p:nvGrpSpPr>
            <p:cNvPr id="14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5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1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6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7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6732240" y="4581128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0" name="Text Box 51"/>
          <p:cNvSpPr txBox="1">
            <a:spLocks noChangeArrowheads="1"/>
          </p:cNvSpPr>
          <p:nvPr/>
        </p:nvSpPr>
        <p:spPr bwMode="auto">
          <a:xfrm>
            <a:off x="6930678" y="5492080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31" name="Text Box 52"/>
          <p:cNvSpPr txBox="1">
            <a:spLocks noChangeArrowheads="1"/>
          </p:cNvSpPr>
          <p:nvPr/>
        </p:nvSpPr>
        <p:spPr bwMode="auto">
          <a:xfrm>
            <a:off x="8667403" y="4745955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e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32" name="Text Box 53"/>
          <p:cNvSpPr txBox="1">
            <a:spLocks noChangeArrowheads="1"/>
          </p:cNvSpPr>
          <p:nvPr/>
        </p:nvSpPr>
        <p:spPr bwMode="auto">
          <a:xfrm>
            <a:off x="8595965" y="5393655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>
                <a:solidFill>
                  <a:schemeClr val="tx1"/>
                </a:solidFill>
              </a:rPr>
              <a:t>q</a:t>
            </a:r>
            <a:endParaRPr lang="en-US" sz="2400" b="1" baseline="30000">
              <a:solidFill>
                <a:schemeClr val="tx1"/>
              </a:solidFill>
            </a:endParaRPr>
          </a:p>
        </p:txBody>
      </p:sp>
      <p:sp>
        <p:nvSpPr>
          <p:cNvPr id="33" name="Text Box 57"/>
          <p:cNvSpPr txBox="1">
            <a:spLocks noChangeArrowheads="1"/>
          </p:cNvSpPr>
          <p:nvPr/>
        </p:nvSpPr>
        <p:spPr bwMode="auto">
          <a:xfrm>
            <a:off x="7449790" y="5174580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4" name="Text Box 56"/>
          <p:cNvSpPr txBox="1">
            <a:spLocks noChangeArrowheads="1"/>
          </p:cNvSpPr>
          <p:nvPr/>
        </p:nvSpPr>
        <p:spPr bwMode="auto">
          <a:xfrm>
            <a:off x="7913439" y="5213176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26596" y="4509120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  <a:latin typeface="Comic Sans MS"/>
              </a:rPr>
              <a:t>±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950386" y="4797152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  <a:latin typeface="Comic Sans MS"/>
              </a:rPr>
              <a:t>LR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2852936"/>
            <a:ext cx="164660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000" dirty="0" smtClean="0"/>
              <a:t>                  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35730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t="14169" r="5048" b="27464"/>
          <a:stretch/>
        </p:blipFill>
        <p:spPr bwMode="auto">
          <a:xfrm>
            <a:off x="53322" y="1844824"/>
            <a:ext cx="9055182" cy="427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1331640" y="44624"/>
            <a:ext cx="5328592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Current Quark Couplings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836712"/>
            <a:ext cx="8892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V and A current quark couplings:</a:t>
            </a:r>
          </a:p>
          <a:p>
            <a:r>
              <a:rPr lang="en-GB" sz="2800" dirty="0" smtClean="0">
                <a:solidFill>
                  <a:schemeClr val="tx1"/>
                </a:solidFill>
                <a:sym typeface="Symbol"/>
              </a:rPr>
              <a:t>   </a:t>
            </a:r>
            <a:r>
              <a:rPr lang="en-GB" sz="2800" i="1" dirty="0" smtClean="0">
                <a:solidFill>
                  <a:schemeClr val="tx1"/>
                </a:solidFill>
                <a:sym typeface="Symbol"/>
              </a:rPr>
              <a:t>e</a:t>
            </a:r>
            <a:r>
              <a:rPr lang="en-GB" sz="2800" dirty="0" smtClean="0">
                <a:solidFill>
                  <a:schemeClr val="tx1"/>
                </a:solidFill>
                <a:sym typeface="Symbol"/>
              </a:rPr>
              <a:t> polarisation and </a:t>
            </a:r>
            <a:r>
              <a:rPr lang="en-GB" sz="2800" b="1" dirty="0" smtClean="0">
                <a:solidFill>
                  <a:schemeClr val="tx1"/>
                </a:solidFill>
                <a:sym typeface="Symbol"/>
              </a:rPr>
              <a:t></a:t>
            </a:r>
            <a:r>
              <a:rPr lang="en-GB" sz="2800" b="1" baseline="30000" dirty="0" smtClean="0">
                <a:solidFill>
                  <a:schemeClr val="tx1"/>
                </a:solidFill>
                <a:sym typeface="Symbol"/>
              </a:rPr>
              <a:t>*</a:t>
            </a:r>
            <a:r>
              <a:rPr lang="en-GB" sz="2800" i="1" dirty="0" smtClean="0">
                <a:solidFill>
                  <a:schemeClr val="tx1"/>
                </a:solidFill>
                <a:sym typeface="Symbol"/>
              </a:rPr>
              <a:t>Z </a:t>
            </a:r>
            <a:r>
              <a:rPr lang="en-GB" sz="2800" dirty="0" smtClean="0">
                <a:solidFill>
                  <a:schemeClr val="tx1"/>
                </a:solidFill>
                <a:sym typeface="Symbol"/>
              </a:rPr>
              <a:t>interference</a:t>
            </a:r>
            <a:endParaRPr lang="en-GB" sz="2800" i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6219309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space-like (HERA) and time-like (</a:t>
            </a:r>
            <a:r>
              <a:rPr lang="en-GB" sz="2800" dirty="0" err="1" smtClean="0">
                <a:solidFill>
                  <a:schemeClr val="tx1"/>
                </a:solidFill>
              </a:rPr>
              <a:t>LEP+Tevatron</a:t>
            </a:r>
            <a:r>
              <a:rPr lang="en-GB" sz="2800" dirty="0" smtClean="0">
                <a:solidFill>
                  <a:schemeClr val="tx1"/>
                </a:solidFill>
              </a:rPr>
              <a:t>)</a:t>
            </a:r>
            <a:endParaRPr lang="en-GB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10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jbd36\Documents\Everything\Cockcroft_Cambridge_2014\ATLAS_Hg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" b="3377"/>
          <a:stretch/>
        </p:blipFill>
        <p:spPr bwMode="auto">
          <a:xfrm>
            <a:off x="1138394" y="1837884"/>
            <a:ext cx="5044024" cy="49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jbd36\Documents\Everything\Cockcroft_Cambridge_2014\CMS_Higga_g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7" r="14898"/>
          <a:stretch/>
        </p:blipFill>
        <p:spPr bwMode="auto">
          <a:xfrm>
            <a:off x="1075135" y="1790819"/>
            <a:ext cx="5196728" cy="504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jbd36\Documents\Everything\Cockcroft_Cambridge_2014\higgsfeyn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6" b="5473"/>
          <a:stretch/>
        </p:blipFill>
        <p:spPr bwMode="auto">
          <a:xfrm>
            <a:off x="179512" y="1988840"/>
            <a:ext cx="7187441" cy="323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Line 50"/>
          <p:cNvSpPr>
            <a:spLocks noChangeShapeType="1"/>
          </p:cNvSpPr>
          <p:nvPr/>
        </p:nvSpPr>
        <p:spPr bwMode="auto">
          <a:xfrm rot="16200000" flipH="1">
            <a:off x="8118476" y="1521271"/>
            <a:ext cx="938212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7" name="Line 51"/>
          <p:cNvSpPr>
            <a:spLocks noChangeShapeType="1"/>
          </p:cNvSpPr>
          <p:nvPr/>
        </p:nvSpPr>
        <p:spPr bwMode="auto">
          <a:xfrm rot="4381740" flipH="1">
            <a:off x="8261350" y="2373759"/>
            <a:ext cx="928688" cy="20638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9" name="Text Box 52"/>
          <p:cNvSpPr txBox="1">
            <a:spLocks noChangeArrowheads="1"/>
          </p:cNvSpPr>
          <p:nvPr/>
        </p:nvSpPr>
        <p:spPr bwMode="auto">
          <a:xfrm>
            <a:off x="7688263" y="1413322"/>
            <a:ext cx="881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>
                <a:solidFill>
                  <a:schemeClr val="tx1"/>
                </a:solidFill>
                <a:sym typeface="Symbol" pitchFamily="18" charset="2"/>
              </a:rPr>
              <a:t> </a:t>
            </a:r>
            <a:r>
              <a:rPr lang="en-GB" sz="2000" b="0" i="1">
                <a:solidFill>
                  <a:schemeClr val="tx1"/>
                </a:solidFill>
                <a:sym typeface="Symbol" pitchFamily="18" charset="2"/>
              </a:rPr>
              <a:t>Z W</a:t>
            </a:r>
          </a:p>
        </p:txBody>
      </p:sp>
      <p:grpSp>
        <p:nvGrpSpPr>
          <p:cNvPr id="140" name="Group 53"/>
          <p:cNvGrpSpPr>
            <a:grpSpLocks/>
          </p:cNvGrpSpPr>
          <p:nvPr/>
        </p:nvGrpSpPr>
        <p:grpSpPr bwMode="auto">
          <a:xfrm rot="5400000">
            <a:off x="8274844" y="1677641"/>
            <a:ext cx="198437" cy="431800"/>
            <a:chOff x="2064" y="385"/>
            <a:chExt cx="193" cy="576"/>
          </a:xfrm>
        </p:grpSpPr>
        <p:grpSp>
          <p:nvGrpSpPr>
            <p:cNvPr id="141" name="Group 54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52" name="Arc 55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" name="Arc 56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4" name="Arc 57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5" name="Arc 58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42" name="Group 59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48" name="Arc 60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9" name="Arc 61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0" name="Arc 62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1" name="Arc 63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43" name="Group 64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44" name="Arc 65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5" name="Arc 66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6" name="Arc 67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7" name="Arc 68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156" name="Group 69"/>
          <p:cNvGrpSpPr>
            <a:grpSpLocks/>
          </p:cNvGrpSpPr>
          <p:nvPr/>
        </p:nvGrpSpPr>
        <p:grpSpPr bwMode="auto">
          <a:xfrm rot="5400000">
            <a:off x="7843044" y="1677641"/>
            <a:ext cx="198437" cy="431800"/>
            <a:chOff x="2064" y="385"/>
            <a:chExt cx="193" cy="576"/>
          </a:xfrm>
        </p:grpSpPr>
        <p:grpSp>
          <p:nvGrpSpPr>
            <p:cNvPr id="157" name="Group 70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68" name="Arc 71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9" name="Arc 72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0" name="Arc 73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1" name="Arc 74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58" name="Group 75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64" name="Arc 76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5" name="Arc 77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6" name="Arc 78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7" name="Arc 79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59" name="Group 80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60" name="Arc 81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1" name="Arc 82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2" name="Arc 83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3" name="Arc 84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72" name="Line 85"/>
          <p:cNvSpPr>
            <a:spLocks noChangeShapeType="1"/>
          </p:cNvSpPr>
          <p:nvPr/>
        </p:nvSpPr>
        <p:spPr bwMode="auto">
          <a:xfrm rot="-5400000">
            <a:off x="7258050" y="2380109"/>
            <a:ext cx="931863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3" name="Line 86"/>
          <p:cNvSpPr>
            <a:spLocks noChangeShapeType="1"/>
          </p:cNvSpPr>
          <p:nvPr/>
        </p:nvSpPr>
        <p:spPr bwMode="auto">
          <a:xfrm rot="15181740" flipV="1">
            <a:off x="7161213" y="1416497"/>
            <a:ext cx="874712" cy="4762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4" name="Line 124"/>
          <p:cNvSpPr>
            <a:spLocks noChangeShapeType="1"/>
          </p:cNvSpPr>
          <p:nvPr/>
        </p:nvSpPr>
        <p:spPr bwMode="auto">
          <a:xfrm rot="16200000" flipH="1">
            <a:off x="8189912" y="5410249"/>
            <a:ext cx="938213" cy="47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5" name="Line 125"/>
          <p:cNvSpPr>
            <a:spLocks noChangeShapeType="1"/>
          </p:cNvSpPr>
          <p:nvPr/>
        </p:nvSpPr>
        <p:spPr bwMode="auto">
          <a:xfrm rot="4381740">
            <a:off x="8328025" y="6226223"/>
            <a:ext cx="857250" cy="38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76" name="Text Box 126"/>
          <p:cNvSpPr txBox="1">
            <a:spLocks noChangeArrowheads="1"/>
          </p:cNvSpPr>
          <p:nvPr/>
        </p:nvSpPr>
        <p:spPr bwMode="auto">
          <a:xfrm>
            <a:off x="7759700" y="5302298"/>
            <a:ext cx="881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>
                <a:solidFill>
                  <a:schemeClr val="tx1"/>
                </a:solidFill>
                <a:sym typeface="Symbol" pitchFamily="18" charset="2"/>
              </a:rPr>
              <a:t> </a:t>
            </a:r>
            <a:r>
              <a:rPr lang="en-GB" sz="2000" b="0" i="1">
                <a:solidFill>
                  <a:schemeClr val="tx1"/>
                </a:solidFill>
                <a:sym typeface="Symbol" pitchFamily="18" charset="2"/>
              </a:rPr>
              <a:t>Z W</a:t>
            </a:r>
          </a:p>
        </p:txBody>
      </p:sp>
      <p:grpSp>
        <p:nvGrpSpPr>
          <p:cNvPr id="177" name="Group 127"/>
          <p:cNvGrpSpPr>
            <a:grpSpLocks/>
          </p:cNvGrpSpPr>
          <p:nvPr/>
        </p:nvGrpSpPr>
        <p:grpSpPr bwMode="auto">
          <a:xfrm rot="5400000">
            <a:off x="8346281" y="5566617"/>
            <a:ext cx="198438" cy="431800"/>
            <a:chOff x="2064" y="385"/>
            <a:chExt cx="193" cy="576"/>
          </a:xfrm>
        </p:grpSpPr>
        <p:grpSp>
          <p:nvGrpSpPr>
            <p:cNvPr id="178" name="Group 128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189" name="Arc 129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0" name="Arc 130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" name="Arc 131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2" name="Arc 132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79" name="Group 133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185" name="Arc 134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6" name="Arc 135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7" name="Arc 136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8" name="Arc 137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80" name="Group 138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81" name="Arc 139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2" name="Arc 140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3" name="Arc 141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" name="Arc 142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193" name="Group 143"/>
          <p:cNvGrpSpPr>
            <a:grpSpLocks/>
          </p:cNvGrpSpPr>
          <p:nvPr/>
        </p:nvGrpSpPr>
        <p:grpSpPr bwMode="auto">
          <a:xfrm rot="5400000">
            <a:off x="7914481" y="5566617"/>
            <a:ext cx="198438" cy="431800"/>
            <a:chOff x="2064" y="385"/>
            <a:chExt cx="193" cy="576"/>
          </a:xfrm>
        </p:grpSpPr>
        <p:grpSp>
          <p:nvGrpSpPr>
            <p:cNvPr id="194" name="Group 144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05" name="Arc 145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" name="Arc 146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" name="Arc 147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8" name="Arc 148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5" name="Group 149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01" name="Arc 150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2" name="Arc 151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3" name="Arc 152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" name="Arc 153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6" name="Group 154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97" name="Arc 155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8" name="Arc 156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9" name="Arc 157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0" name="Arc 158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09" name="Line 159"/>
          <p:cNvSpPr>
            <a:spLocks noChangeShapeType="1"/>
          </p:cNvSpPr>
          <p:nvPr/>
        </p:nvSpPr>
        <p:spPr bwMode="auto">
          <a:xfrm rot="-5400000">
            <a:off x="7329487" y="6201047"/>
            <a:ext cx="931863" cy="4762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10" name="Line 160"/>
          <p:cNvSpPr>
            <a:spLocks noChangeShapeType="1"/>
          </p:cNvSpPr>
          <p:nvPr/>
        </p:nvSpPr>
        <p:spPr bwMode="auto">
          <a:xfrm rot="15181740" flipV="1">
            <a:off x="7232650" y="5305473"/>
            <a:ext cx="874713" cy="4763"/>
          </a:xfrm>
          <a:prstGeom prst="line">
            <a:avLst/>
          </a:prstGeom>
          <a:noFill/>
          <a:ln w="38100">
            <a:solidFill>
              <a:schemeClr val="accent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11" name="Line 161"/>
          <p:cNvSpPr>
            <a:spLocks noChangeShapeType="1"/>
          </p:cNvSpPr>
          <p:nvPr/>
        </p:nvSpPr>
        <p:spPr bwMode="auto">
          <a:xfrm rot="16200000" flipH="1">
            <a:off x="8118475" y="3463925"/>
            <a:ext cx="938213" cy="4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12" name="Line 162"/>
          <p:cNvSpPr>
            <a:spLocks noChangeShapeType="1"/>
          </p:cNvSpPr>
          <p:nvPr/>
        </p:nvSpPr>
        <p:spPr bwMode="auto">
          <a:xfrm rot="4381740">
            <a:off x="8256588" y="4279900"/>
            <a:ext cx="857250" cy="38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13" name="Text Box 163"/>
          <p:cNvSpPr txBox="1">
            <a:spLocks noChangeArrowheads="1"/>
          </p:cNvSpPr>
          <p:nvPr/>
        </p:nvSpPr>
        <p:spPr bwMode="auto">
          <a:xfrm>
            <a:off x="7970838" y="3355975"/>
            <a:ext cx="319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0" i="1">
                <a:solidFill>
                  <a:schemeClr val="tx1"/>
                </a:solidFill>
                <a:sym typeface="Symbol" pitchFamily="18" charset="2"/>
              </a:rPr>
              <a:t>g</a:t>
            </a:r>
          </a:p>
        </p:txBody>
      </p:sp>
      <p:grpSp>
        <p:nvGrpSpPr>
          <p:cNvPr id="214" name="Group 164"/>
          <p:cNvGrpSpPr>
            <a:grpSpLocks/>
          </p:cNvGrpSpPr>
          <p:nvPr/>
        </p:nvGrpSpPr>
        <p:grpSpPr bwMode="auto">
          <a:xfrm rot="5400000">
            <a:off x="8274844" y="3620294"/>
            <a:ext cx="198438" cy="431800"/>
            <a:chOff x="2064" y="385"/>
            <a:chExt cx="193" cy="576"/>
          </a:xfrm>
        </p:grpSpPr>
        <p:grpSp>
          <p:nvGrpSpPr>
            <p:cNvPr id="215" name="Group 16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26" name="Arc 16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7" name="Arc 16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8" name="Arc 16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9" name="Arc 16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6" name="Group 17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22" name="Arc 17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3" name="Arc 17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4" name="Arc 17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5" name="Arc 17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7" name="Group 17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18" name="Arc 17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9" name="Arc 17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0" name="Arc 17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1" name="Arc 17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230" name="Group 180"/>
          <p:cNvGrpSpPr>
            <a:grpSpLocks/>
          </p:cNvGrpSpPr>
          <p:nvPr/>
        </p:nvGrpSpPr>
        <p:grpSpPr bwMode="auto">
          <a:xfrm rot="5400000">
            <a:off x="7843044" y="3620294"/>
            <a:ext cx="198438" cy="431800"/>
            <a:chOff x="2064" y="385"/>
            <a:chExt cx="193" cy="576"/>
          </a:xfrm>
        </p:grpSpPr>
        <p:grpSp>
          <p:nvGrpSpPr>
            <p:cNvPr id="231" name="Group 181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42" name="Arc 182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3" name="Arc 183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4" name="Arc 184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5" name="Arc 185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2" name="Group 186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38" name="Arc 187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9" name="Arc 188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0" name="Arc 189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1" name="Arc 190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3" name="Group 191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234" name="Arc 192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" name="Arc 193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6" name="Arc 194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7" name="Arc 195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46" name="Line 196"/>
          <p:cNvSpPr>
            <a:spLocks noChangeShapeType="1"/>
          </p:cNvSpPr>
          <p:nvPr/>
        </p:nvSpPr>
        <p:spPr bwMode="auto">
          <a:xfrm rot="-5400000">
            <a:off x="7258050" y="4251325"/>
            <a:ext cx="931863" cy="4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47" name="Line 197"/>
          <p:cNvSpPr>
            <a:spLocks noChangeShapeType="1"/>
          </p:cNvSpPr>
          <p:nvPr/>
        </p:nvSpPr>
        <p:spPr bwMode="auto">
          <a:xfrm rot="15181740" flipV="1">
            <a:off x="7161212" y="3359151"/>
            <a:ext cx="874713" cy="47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48" name="TextBox 247"/>
          <p:cNvSpPr txBox="1"/>
          <p:nvPr/>
        </p:nvSpPr>
        <p:spPr>
          <a:xfrm>
            <a:off x="7536781" y="1012666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lepton</a:t>
            </a:r>
            <a:endParaRPr lang="en-GB" sz="2000" dirty="0"/>
          </a:p>
        </p:txBody>
      </p:sp>
      <p:sp>
        <p:nvSpPr>
          <p:cNvPr id="249" name="TextBox 248"/>
          <p:cNvSpPr txBox="1"/>
          <p:nvPr/>
        </p:nvSpPr>
        <p:spPr>
          <a:xfrm>
            <a:off x="7544923" y="3068960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quark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50" name="TextBox 249"/>
          <p:cNvSpPr txBox="1"/>
          <p:nvPr/>
        </p:nvSpPr>
        <p:spPr>
          <a:xfrm rot="16200000">
            <a:off x="8132430" y="1596762"/>
            <a:ext cx="1632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electroweak</a:t>
            </a:r>
            <a:endParaRPr lang="en-GB" sz="2000" dirty="0"/>
          </a:p>
        </p:txBody>
      </p:sp>
      <p:sp>
        <p:nvSpPr>
          <p:cNvPr id="252" name="TextBox 251"/>
          <p:cNvSpPr txBox="1"/>
          <p:nvPr/>
        </p:nvSpPr>
        <p:spPr>
          <a:xfrm rot="16200000">
            <a:off x="7882363" y="3636992"/>
            <a:ext cx="2132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/>
              <a:t>chromodynamics</a:t>
            </a:r>
            <a:endParaRPr lang="en-GB" sz="2000" dirty="0"/>
          </a:p>
        </p:txBody>
      </p:sp>
      <p:sp>
        <p:nvSpPr>
          <p:cNvPr id="129" name="TextBox 128"/>
          <p:cNvSpPr txBox="1"/>
          <p:nvPr/>
        </p:nvSpPr>
        <p:spPr>
          <a:xfrm>
            <a:off x="178261" y="1033572"/>
            <a:ext cx="7202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Fermi scale complete: EW unification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136" name="Rectangle 26"/>
          <p:cNvSpPr>
            <a:spLocks noChangeArrowheads="1"/>
          </p:cNvSpPr>
          <p:nvPr/>
        </p:nvSpPr>
        <p:spPr bwMode="auto">
          <a:xfrm>
            <a:off x="2627784" y="44624"/>
            <a:ext cx="3312368" cy="692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i="0" dirty="0" smtClean="0">
                <a:solidFill>
                  <a:srgbClr val="0033CC"/>
                </a:solidFill>
                <a:cs typeface="Arial" pitchFamily="34" charset="0"/>
              </a:rPr>
              <a:t>GSW Bosons</a:t>
            </a:r>
            <a:endParaRPr lang="en-US" sz="3200" i="0" dirty="0">
              <a:solidFill>
                <a:srgbClr val="0033CC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 rot="16200000">
            <a:off x="8217391" y="5561442"/>
            <a:ext cx="1462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/>
              <a:t>EW+colour</a:t>
            </a:r>
            <a:endParaRPr lang="en-GB" sz="2000" dirty="0"/>
          </a:p>
        </p:txBody>
      </p:sp>
      <p:sp>
        <p:nvSpPr>
          <p:cNvPr id="130" name="Text Box 43"/>
          <p:cNvSpPr txBox="1">
            <a:spLocks noChangeArrowheads="1"/>
          </p:cNvSpPr>
          <p:nvPr/>
        </p:nvSpPr>
        <p:spPr bwMode="auto">
          <a:xfrm rot="-2358838">
            <a:off x="469604" y="1880569"/>
            <a:ext cx="8131545" cy="2677656"/>
          </a:xfrm>
          <a:prstGeom prst="rect">
            <a:avLst/>
          </a:prstGeom>
          <a:solidFill>
            <a:srgbClr val="FFFF99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dirty="0" smtClean="0">
                <a:sym typeface="Symbol"/>
              </a:rPr>
              <a:t>45 years coming: GSW a triumph of humanity</a:t>
            </a:r>
          </a:p>
          <a:p>
            <a:pPr algn="ctr">
              <a:defRPr/>
            </a:pPr>
            <a:r>
              <a:rPr lang="en-GB" sz="2800" dirty="0" err="1" smtClean="0">
                <a:sym typeface="Symbol"/>
              </a:rPr>
              <a:t>SppS</a:t>
            </a:r>
            <a:r>
              <a:rPr lang="en-GB" sz="2800" dirty="0" smtClean="0">
                <a:sym typeface="Symbol"/>
              </a:rPr>
              <a:t> brings intermediate vector bosons</a:t>
            </a:r>
          </a:p>
          <a:p>
            <a:pPr algn="ctr">
              <a:defRPr/>
            </a:pPr>
            <a:r>
              <a:rPr lang="en-GB" sz="2800" dirty="0" smtClean="0">
                <a:sym typeface="Symbol"/>
              </a:rPr>
              <a:t>LEP brings time-like Standard Model precision</a:t>
            </a:r>
          </a:p>
          <a:p>
            <a:pPr algn="ctr">
              <a:defRPr/>
            </a:pPr>
            <a:r>
              <a:rPr lang="en-GB" sz="2800" dirty="0" smtClean="0">
                <a:sym typeface="Symbol"/>
              </a:rPr>
              <a:t>HERA brings space-like (“Rutherford” NC CC)</a:t>
            </a:r>
          </a:p>
          <a:p>
            <a:pPr algn="ctr">
              <a:defRPr/>
            </a:pPr>
            <a:r>
              <a:rPr lang="en-GB" sz="2800" dirty="0" smtClean="0">
                <a:sym typeface="Symbol"/>
              </a:rPr>
              <a:t>LHC brings the last piece … at last … </a:t>
            </a:r>
            <a:r>
              <a:rPr lang="en-GB" sz="2800" dirty="0" smtClean="0">
                <a:solidFill>
                  <a:srgbClr val="FF0000"/>
                </a:solidFill>
                <a:sym typeface="Symbol"/>
              </a:rPr>
              <a:t>!</a:t>
            </a:r>
          </a:p>
          <a:p>
            <a:pPr algn="ctr">
              <a:defRPr/>
            </a:pPr>
            <a:r>
              <a:rPr lang="en-GB" sz="2800" dirty="0" smtClean="0">
                <a:solidFill>
                  <a:schemeClr val="accent2"/>
                </a:solidFill>
                <a:sym typeface="Symbol"/>
              </a:rPr>
              <a:t>… Dirac fermions @ am have scalar coupling</a:t>
            </a:r>
            <a:endParaRPr 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32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Box 53"/>
          <p:cNvSpPr txBox="1">
            <a:spLocks noChangeArrowheads="1"/>
          </p:cNvSpPr>
          <p:nvPr/>
        </p:nvSpPr>
        <p:spPr bwMode="auto">
          <a:xfrm>
            <a:off x="6660232" y="1099592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-36512" y="955576"/>
            <a:ext cx="9577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sym typeface="Symbol" pitchFamily="18" charset="2"/>
              </a:rPr>
              <a:t></a:t>
            </a:r>
            <a:r>
              <a:rPr lang="en-GB" sz="2800" dirty="0" smtClean="0">
                <a:solidFill>
                  <a:schemeClr val="tx1"/>
                </a:solidFill>
              </a:rPr>
              <a:t> beyond Dirac quark                                 “contact” </a:t>
            </a:r>
            <a:r>
              <a:rPr lang="en-GB" sz="2800" b="1" dirty="0" smtClean="0">
                <a:solidFill>
                  <a:srgbClr val="FF0000"/>
                </a:solidFill>
              </a:rPr>
              <a:t>?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"/>
          <a:stretch/>
        </p:blipFill>
        <p:spPr bwMode="auto">
          <a:xfrm>
            <a:off x="4716016" y="1700808"/>
            <a:ext cx="3718724" cy="5087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26084"/>
            <a:ext cx="3711125" cy="4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 descr="http://www.atnf.csiro.au/outreach/education/senior/cosmicengine/images/sun/neutrondecay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5" descr="File:Beta decay spectrum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9" descr="http://www.physi.uni-heidelberg.de/Forschung/ANP/Perkeo/pics/feynma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Line 30"/>
          <p:cNvSpPr>
            <a:spLocks noChangeShapeType="1"/>
          </p:cNvSpPr>
          <p:nvPr/>
        </p:nvSpPr>
        <p:spPr bwMode="auto">
          <a:xfrm flipV="1">
            <a:off x="4314222" y="933796"/>
            <a:ext cx="700060" cy="1317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155574" y="44624"/>
            <a:ext cx="6687149" cy="72008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New Constituents and Currents </a:t>
            </a:r>
            <a:r>
              <a:rPr lang="en-GB" sz="3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sz="3200" b="1" i="0" dirty="0">
              <a:solidFill>
                <a:srgbClr val="FF0000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>
            <a:off x="4314221" y="1497360"/>
            <a:ext cx="512167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3" name="Line 32"/>
          <p:cNvSpPr>
            <a:spLocks noChangeShapeType="1"/>
          </p:cNvSpPr>
          <p:nvPr/>
        </p:nvSpPr>
        <p:spPr bwMode="auto">
          <a:xfrm>
            <a:off x="3593496" y="992535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4" name="Line 33"/>
          <p:cNvSpPr>
            <a:spLocks noChangeShapeType="1"/>
          </p:cNvSpPr>
          <p:nvPr/>
        </p:nvSpPr>
        <p:spPr bwMode="auto">
          <a:xfrm flipV="1">
            <a:off x="3737958" y="1498947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5" name="Group 34"/>
          <p:cNvGrpSpPr>
            <a:grpSpLocks/>
          </p:cNvGrpSpPr>
          <p:nvPr/>
        </p:nvGrpSpPr>
        <p:grpSpPr bwMode="auto">
          <a:xfrm rot="10800000">
            <a:off x="4241196" y="1065560"/>
            <a:ext cx="198437" cy="431800"/>
            <a:chOff x="2064" y="385"/>
            <a:chExt cx="193" cy="576"/>
          </a:xfrm>
        </p:grpSpPr>
        <p:grpSp>
          <p:nvGrpSpPr>
            <p:cNvPr id="16" name="Group 35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27" name="Arc 36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Arc 37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Arc 38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Arc 39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7" name="Group 40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23" name="Arc 41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Arc 42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Arc 43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Arc 44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8" name="Group 45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19" name="Arc 46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Arc 47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Arc 48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0 h 21595"/>
                  <a:gd name="T2" fmla="*/ 0 w 21600"/>
                  <a:gd name="T3" fmla="*/ 0 h 21595"/>
                  <a:gd name="T4" fmla="*/ 0 w 21600"/>
                  <a:gd name="T5" fmla="*/ 0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Arc 49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3539892" y="883568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2" name="Text Box 51"/>
          <p:cNvSpPr txBox="1">
            <a:spLocks noChangeArrowheads="1"/>
          </p:cNvSpPr>
          <p:nvPr/>
        </p:nvSpPr>
        <p:spPr bwMode="auto">
          <a:xfrm>
            <a:off x="3441096" y="1243608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3" name="Text Box 52"/>
          <p:cNvSpPr txBox="1">
            <a:spLocks noChangeArrowheads="1"/>
          </p:cNvSpPr>
          <p:nvPr/>
        </p:nvSpPr>
        <p:spPr bwMode="auto">
          <a:xfrm>
            <a:off x="4754826" y="883568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4" name="Text Box 53"/>
          <p:cNvSpPr txBox="1">
            <a:spLocks noChangeArrowheads="1"/>
          </p:cNvSpPr>
          <p:nvPr/>
        </p:nvSpPr>
        <p:spPr bwMode="auto">
          <a:xfrm>
            <a:off x="4826388" y="1171600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35" name="Text Box 57"/>
          <p:cNvSpPr txBox="1">
            <a:spLocks noChangeArrowheads="1"/>
          </p:cNvSpPr>
          <p:nvPr/>
        </p:nvSpPr>
        <p:spPr bwMode="auto">
          <a:xfrm>
            <a:off x="3960208" y="1036985"/>
            <a:ext cx="290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chemeClr val="tx1"/>
                </a:solidFill>
                <a:latin typeface="Times New Roman" pitchFamily="18" charset="0"/>
                <a:sym typeface="Symbol" pitchFamily="18" charset="2"/>
              </a:rPr>
              <a:t>γ</a:t>
            </a:r>
            <a:endParaRPr lang="el-GR" sz="2000" b="1" baseline="30000">
              <a:solidFill>
                <a:schemeClr val="tx1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6" name="Text Box 56"/>
          <p:cNvSpPr txBox="1">
            <a:spLocks noChangeArrowheads="1"/>
          </p:cNvSpPr>
          <p:nvPr/>
        </p:nvSpPr>
        <p:spPr bwMode="auto">
          <a:xfrm>
            <a:off x="4423857" y="1075581"/>
            <a:ext cx="466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 dirty="0" smtClean="0">
                <a:solidFill>
                  <a:schemeClr val="tx1"/>
                </a:solidFill>
                <a:sym typeface="Symbol" pitchFamily="18" charset="2"/>
              </a:rPr>
              <a:t>Z</a:t>
            </a:r>
            <a:r>
              <a:rPr lang="en-US" sz="2000" b="1" baseline="30000" dirty="0" smtClean="0">
                <a:solidFill>
                  <a:schemeClr val="tx1"/>
                </a:solidFill>
                <a:sym typeface="Symbol" pitchFamily="18" charset="2"/>
              </a:rPr>
              <a:t>0</a:t>
            </a:r>
            <a:endParaRPr lang="en-US" sz="2000" b="1" baseline="30000" dirty="0">
              <a:solidFill>
                <a:schemeClr val="tx1"/>
              </a:solidFill>
              <a:sym typeface="Symbol" pitchFamily="18" charset="2"/>
            </a:endParaRPr>
          </a:p>
        </p:txBody>
      </p:sp>
      <p:sp>
        <p:nvSpPr>
          <p:cNvPr id="65" name="Line 30"/>
          <p:cNvSpPr>
            <a:spLocks noChangeShapeType="1"/>
          </p:cNvSpPr>
          <p:nvPr/>
        </p:nvSpPr>
        <p:spPr bwMode="auto">
          <a:xfrm flipV="1">
            <a:off x="6186430" y="1052660"/>
            <a:ext cx="700060" cy="1317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6" name="Line 31"/>
          <p:cNvSpPr>
            <a:spLocks noChangeShapeType="1"/>
          </p:cNvSpPr>
          <p:nvPr/>
        </p:nvSpPr>
        <p:spPr bwMode="auto">
          <a:xfrm>
            <a:off x="6186429" y="1387624"/>
            <a:ext cx="490943" cy="4623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7" name="Line 32"/>
          <p:cNvSpPr>
            <a:spLocks noChangeShapeType="1"/>
          </p:cNvSpPr>
          <p:nvPr/>
        </p:nvSpPr>
        <p:spPr bwMode="auto">
          <a:xfrm>
            <a:off x="5465704" y="1111399"/>
            <a:ext cx="792162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68" name="Line 33"/>
          <p:cNvSpPr>
            <a:spLocks noChangeShapeType="1"/>
          </p:cNvSpPr>
          <p:nvPr/>
        </p:nvSpPr>
        <p:spPr bwMode="auto">
          <a:xfrm flipV="1">
            <a:off x="5610166" y="1389211"/>
            <a:ext cx="5048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85" name="Text Box 50"/>
          <p:cNvSpPr txBox="1">
            <a:spLocks noChangeArrowheads="1"/>
          </p:cNvSpPr>
          <p:nvPr/>
        </p:nvSpPr>
        <p:spPr bwMode="auto">
          <a:xfrm>
            <a:off x="5076056" y="836712"/>
            <a:ext cx="350838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86" name="Text Box 51"/>
          <p:cNvSpPr txBox="1">
            <a:spLocks noChangeArrowheads="1"/>
          </p:cNvSpPr>
          <p:nvPr/>
        </p:nvSpPr>
        <p:spPr bwMode="auto">
          <a:xfrm>
            <a:off x="5313304" y="1171600"/>
            <a:ext cx="342900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q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87" name="Text Box 52"/>
          <p:cNvSpPr txBox="1">
            <a:spLocks noChangeArrowheads="1"/>
          </p:cNvSpPr>
          <p:nvPr/>
        </p:nvSpPr>
        <p:spPr bwMode="auto">
          <a:xfrm>
            <a:off x="6813451" y="764704"/>
            <a:ext cx="350837" cy="457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400" i="1" dirty="0">
                <a:solidFill>
                  <a:schemeClr val="tx1"/>
                </a:solidFill>
              </a:rPr>
              <a:t>e</a:t>
            </a:r>
            <a:endParaRPr 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6088732" y="1099592"/>
            <a:ext cx="228600" cy="313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39" name="Text Box 43"/>
          <p:cNvSpPr txBox="1">
            <a:spLocks noChangeArrowheads="1"/>
          </p:cNvSpPr>
          <p:nvPr/>
        </p:nvSpPr>
        <p:spPr bwMode="auto">
          <a:xfrm rot="-2358838">
            <a:off x="256650" y="3142153"/>
            <a:ext cx="9055684" cy="523220"/>
          </a:xfrm>
          <a:prstGeom prst="rect">
            <a:avLst/>
          </a:prstGeom>
          <a:solidFill>
            <a:srgbClr val="FFFF99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dirty="0">
                <a:sym typeface="Symbol"/>
              </a:rPr>
              <a:t>t</a:t>
            </a:r>
            <a:r>
              <a:rPr lang="en-GB" sz="2800" dirty="0" smtClean="0">
                <a:sym typeface="Symbol"/>
              </a:rPr>
              <a:t>o date incomplete – flagship of electron “</a:t>
            </a:r>
            <a:r>
              <a:rPr lang="en-GB" sz="2800" dirty="0" err="1" smtClean="0">
                <a:sym typeface="Symbol"/>
              </a:rPr>
              <a:t>attoscope</a:t>
            </a:r>
            <a:r>
              <a:rPr lang="en-GB" sz="2800" dirty="0" smtClean="0">
                <a:sym typeface="Symbol"/>
              </a:rPr>
              <a:t>”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744" y="6453336"/>
            <a:ext cx="4079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probe                 7 am        2 am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79906" y="641326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chemeClr val="accent1"/>
                </a:solidFill>
              </a:rPr>
              <a:t>7 am        2 am    </a:t>
            </a: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5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752600" y="6019800"/>
            <a:ext cx="3063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200" i="0"/>
              <a:t>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-914400" y="990600"/>
            <a:ext cx="381000" cy="320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GB" altLang="en-US" sz="2800" smtClean="0"/>
              <a:t>			</a:t>
            </a:r>
          </a:p>
          <a:p>
            <a:pPr eaLnBrk="1" hangingPunct="1">
              <a:buFontTx/>
              <a:buNone/>
            </a:pPr>
            <a:endParaRPr lang="en-GB" altLang="en-US" smtClean="0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304800" y="1196975"/>
            <a:ext cx="5943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GB" altLang="en-US" sz="3600" b="1" i="0">
                <a:solidFill>
                  <a:srgbClr val="FF0000"/>
                </a:solidFill>
              </a:rPr>
              <a:t>•</a:t>
            </a:r>
            <a:r>
              <a:rPr lang="en-GB" altLang="en-US" sz="2800" i="0"/>
              <a:t>new </a:t>
            </a:r>
            <a:r>
              <a:rPr lang="en-GB" altLang="en-US" sz="2800"/>
              <a:t>eq</a:t>
            </a:r>
            <a:r>
              <a:rPr lang="en-GB" altLang="en-US" sz="2800" i="0"/>
              <a:t> physics – “</a:t>
            </a:r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3300"/>
                </a:solidFill>
              </a:rPr>
              <a:t>Q</a:t>
            </a:r>
            <a:r>
              <a:rPr lang="en-GB" altLang="en-US" sz="2800" i="0"/>
              <a:t>”	</a:t>
            </a:r>
          </a:p>
        </p:txBody>
      </p:sp>
      <p:pic>
        <p:nvPicPr>
          <p:cNvPr id="49157" name="Picture 5" descr="LQ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" t="10667" r="7919" b="1299"/>
          <a:stretch>
            <a:fillRect/>
          </a:stretch>
        </p:blipFill>
        <p:spPr bwMode="auto">
          <a:xfrm>
            <a:off x="762000" y="1844675"/>
            <a:ext cx="375443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9046" name="Text Box 6"/>
          <p:cNvSpPr txBox="1">
            <a:spLocks noChangeArrowheads="1"/>
          </p:cNvSpPr>
          <p:nvPr/>
        </p:nvSpPr>
        <p:spPr bwMode="auto">
          <a:xfrm rot="-5400000">
            <a:off x="-961230" y="4044156"/>
            <a:ext cx="28432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/>
            <a:r>
              <a:rPr lang="en-GB" altLang="en-US" sz="2400" i="0"/>
              <a:t>experiment #1</a:t>
            </a:r>
          </a:p>
          <a:p>
            <a:pPr algn="ctr"/>
            <a:r>
              <a:rPr lang="en-GB" altLang="en-US" sz="2400" i="0"/>
              <a:t>1992-1996 37 pb</a:t>
            </a:r>
            <a:r>
              <a:rPr lang="en-GB" altLang="en-US" sz="2400" b="1" i="0" baseline="30000"/>
              <a:t>-1</a:t>
            </a:r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>
            <a:off x="6553200" y="35591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 rot="-5471610">
            <a:off x="7924800" y="35591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>
            <a:off x="7010400" y="4016375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rot="84001">
            <a:off x="7924800" y="4092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>
            <a:off x="7010400" y="4092575"/>
            <a:ext cx="914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 rot="-5471610">
            <a:off x="6553200" y="4092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7162800" y="3559175"/>
            <a:ext cx="690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8382000" y="31781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8001000" y="4778375"/>
            <a:ext cx="714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  <a:r>
              <a:rPr lang="en-GB" altLang="en-US" sz="2800" i="0">
                <a:solidFill>
                  <a:srgbClr val="FF0000"/>
                </a:solidFill>
              </a:rPr>
              <a:t> …</a:t>
            </a: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6048375" y="31781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9169" name="Text Box 17"/>
          <p:cNvSpPr txBox="1">
            <a:spLocks noChangeArrowheads="1"/>
          </p:cNvSpPr>
          <p:nvPr/>
        </p:nvSpPr>
        <p:spPr bwMode="auto">
          <a:xfrm>
            <a:off x="6248400" y="4092575"/>
            <a:ext cx="368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>
            <a:off x="6019800" y="1958975"/>
            <a:ext cx="1219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 rot="-1018260">
            <a:off x="7239000" y="1806575"/>
            <a:ext cx="1219200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9172" name="Group 20"/>
          <p:cNvGrpSpPr>
            <a:grpSpLocks/>
          </p:cNvGrpSpPr>
          <p:nvPr/>
        </p:nvGrpSpPr>
        <p:grpSpPr bwMode="auto">
          <a:xfrm rot="9434820">
            <a:off x="7315200" y="1958975"/>
            <a:ext cx="306388" cy="914400"/>
            <a:chOff x="2064" y="385"/>
            <a:chExt cx="193" cy="576"/>
          </a:xfrm>
        </p:grpSpPr>
        <p:grpSp>
          <p:nvGrpSpPr>
            <p:cNvPr id="49198" name="Group 21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49209" name="Arc 22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10" name="Arc 23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11" name="Arc 24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12" name="Arc 25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9199" name="Group 26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49205" name="Arc 27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06" name="Arc 28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07" name="Arc 29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08" name="Arc 30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9200" name="Group 31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49201" name="Arc 32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02" name="Arc 33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03" name="Arc 34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204" name="Arc 35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9173" name="Line 36"/>
          <p:cNvSpPr>
            <a:spLocks noChangeShapeType="1"/>
          </p:cNvSpPr>
          <p:nvPr/>
        </p:nvSpPr>
        <p:spPr bwMode="auto">
          <a:xfrm>
            <a:off x="7620000" y="2873375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74" name="Line 37"/>
          <p:cNvSpPr>
            <a:spLocks noChangeShapeType="1"/>
          </p:cNvSpPr>
          <p:nvPr/>
        </p:nvSpPr>
        <p:spPr bwMode="auto">
          <a:xfrm rot="-675264">
            <a:off x="6477000" y="2949575"/>
            <a:ext cx="12192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75" name="Text Box 38"/>
          <p:cNvSpPr txBox="1">
            <a:spLocks noChangeArrowheads="1"/>
          </p:cNvSpPr>
          <p:nvPr/>
        </p:nvSpPr>
        <p:spPr bwMode="auto">
          <a:xfrm>
            <a:off x="6324600" y="2138363"/>
            <a:ext cx="854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600" b="1">
                <a:solidFill>
                  <a:schemeClr val="accent2"/>
                </a:solidFill>
                <a:sym typeface="Symbol" pitchFamily="18" charset="2"/>
              </a:rPr>
              <a:t> </a:t>
            </a:r>
            <a:r>
              <a:rPr lang="en-GB" altLang="en-US" sz="3200">
                <a:solidFill>
                  <a:schemeClr val="accent2"/>
                </a:solidFill>
                <a:sym typeface="Symbol" pitchFamily="18" charset="2"/>
              </a:rPr>
              <a:t>Z</a:t>
            </a:r>
            <a:endParaRPr lang="en-GB" altLang="en-US" sz="3200">
              <a:solidFill>
                <a:schemeClr val="accent2"/>
              </a:solidFill>
            </a:endParaRPr>
          </a:p>
        </p:txBody>
      </p:sp>
      <p:sp>
        <p:nvSpPr>
          <p:cNvPr id="49176" name="Text Box 39"/>
          <p:cNvSpPr txBox="1">
            <a:spLocks noChangeArrowheads="1"/>
          </p:cNvSpPr>
          <p:nvPr/>
        </p:nvSpPr>
        <p:spPr bwMode="auto">
          <a:xfrm>
            <a:off x="6172200" y="1446213"/>
            <a:ext cx="5127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2800" b="1" i="0" baseline="30000">
                <a:solidFill>
                  <a:schemeClr val="accent2"/>
                </a:solidFill>
                <a:sym typeface="Symbol" pitchFamily="18" charset="2"/>
              </a:rPr>
              <a:t></a:t>
            </a:r>
            <a:endParaRPr lang="en-GB" altLang="en-US" sz="2800" i="0">
              <a:solidFill>
                <a:schemeClr val="accent2"/>
              </a:solidFill>
            </a:endParaRPr>
          </a:p>
        </p:txBody>
      </p:sp>
      <p:sp>
        <p:nvSpPr>
          <p:cNvPr id="49177" name="Rectangle 40"/>
          <p:cNvSpPr>
            <a:spLocks noChangeArrowheads="1"/>
          </p:cNvSpPr>
          <p:nvPr/>
        </p:nvSpPr>
        <p:spPr bwMode="auto">
          <a:xfrm>
            <a:off x="8229600" y="2284413"/>
            <a:ext cx="368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49178" name="Text Box 41"/>
          <p:cNvSpPr txBox="1">
            <a:spLocks noChangeArrowheads="1"/>
          </p:cNvSpPr>
          <p:nvPr/>
        </p:nvSpPr>
        <p:spPr bwMode="auto">
          <a:xfrm>
            <a:off x="8382000" y="11969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9179" name="Line 42"/>
          <p:cNvSpPr>
            <a:spLocks noChangeShapeType="1"/>
          </p:cNvSpPr>
          <p:nvPr/>
        </p:nvSpPr>
        <p:spPr bwMode="auto">
          <a:xfrm>
            <a:off x="5867400" y="1654175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80" name="Line 43"/>
          <p:cNvSpPr>
            <a:spLocks noChangeShapeType="1"/>
          </p:cNvSpPr>
          <p:nvPr/>
        </p:nvSpPr>
        <p:spPr bwMode="auto">
          <a:xfrm>
            <a:off x="8763000" y="4854575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81" name="Text Box 44"/>
          <p:cNvSpPr txBox="1">
            <a:spLocks noChangeArrowheads="1"/>
          </p:cNvSpPr>
          <p:nvPr/>
        </p:nvSpPr>
        <p:spPr bwMode="auto">
          <a:xfrm>
            <a:off x="8742363" y="4702175"/>
            <a:ext cx="401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/>
              <a:t>2</a:t>
            </a:r>
          </a:p>
        </p:txBody>
      </p:sp>
      <p:sp>
        <p:nvSpPr>
          <p:cNvPr id="49182" name="Text Box 45"/>
          <p:cNvSpPr txBox="1">
            <a:spLocks noChangeArrowheads="1"/>
          </p:cNvSpPr>
          <p:nvPr/>
        </p:nvSpPr>
        <p:spPr bwMode="auto">
          <a:xfrm>
            <a:off x="5667375" y="3482975"/>
            <a:ext cx="4812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4800" i="0" dirty="0"/>
              <a:t>+</a:t>
            </a:r>
          </a:p>
        </p:txBody>
      </p:sp>
      <p:sp>
        <p:nvSpPr>
          <p:cNvPr id="49183" name="Line 46"/>
          <p:cNvSpPr>
            <a:spLocks noChangeShapeType="1"/>
          </p:cNvSpPr>
          <p:nvPr/>
        </p:nvSpPr>
        <p:spPr bwMode="auto">
          <a:xfrm>
            <a:off x="7239000" y="48545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84" name="Text Box 47"/>
          <p:cNvSpPr txBox="1">
            <a:spLocks noChangeArrowheads="1"/>
          </p:cNvSpPr>
          <p:nvPr/>
        </p:nvSpPr>
        <p:spPr bwMode="auto">
          <a:xfrm>
            <a:off x="6781800" y="5387975"/>
            <a:ext cx="690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49185" name="Line 48"/>
          <p:cNvSpPr>
            <a:spLocks noChangeShapeType="1"/>
          </p:cNvSpPr>
          <p:nvPr/>
        </p:nvSpPr>
        <p:spPr bwMode="auto">
          <a:xfrm rot="-5400000">
            <a:off x="7277100" y="5654675"/>
            <a:ext cx="685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86" name="Line 49"/>
          <p:cNvSpPr>
            <a:spLocks noChangeShapeType="1"/>
          </p:cNvSpPr>
          <p:nvPr/>
        </p:nvSpPr>
        <p:spPr bwMode="auto">
          <a:xfrm rot="-5315999">
            <a:off x="7162800" y="5997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87" name="Line 50"/>
          <p:cNvSpPr>
            <a:spLocks noChangeShapeType="1"/>
          </p:cNvSpPr>
          <p:nvPr/>
        </p:nvSpPr>
        <p:spPr bwMode="auto">
          <a:xfrm>
            <a:off x="7696200" y="59975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88" name="Line 51"/>
          <p:cNvSpPr>
            <a:spLocks noChangeShapeType="1"/>
          </p:cNvSpPr>
          <p:nvPr/>
        </p:nvSpPr>
        <p:spPr bwMode="auto">
          <a:xfrm rot="-5471610">
            <a:off x="7620000" y="4854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89" name="Line 52"/>
          <p:cNvSpPr>
            <a:spLocks noChangeShapeType="1"/>
          </p:cNvSpPr>
          <p:nvPr/>
        </p:nvSpPr>
        <p:spPr bwMode="auto">
          <a:xfrm rot="-5400000">
            <a:off x="7353300" y="5654675"/>
            <a:ext cx="685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90" name="Text Box 53"/>
          <p:cNvSpPr txBox="1">
            <a:spLocks noChangeArrowheads="1"/>
          </p:cNvSpPr>
          <p:nvPr/>
        </p:nvSpPr>
        <p:spPr bwMode="auto">
          <a:xfrm>
            <a:off x="5638800" y="5083175"/>
            <a:ext cx="4812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4800" i="0" dirty="0"/>
              <a:t>+</a:t>
            </a:r>
          </a:p>
        </p:txBody>
      </p:sp>
      <p:sp>
        <p:nvSpPr>
          <p:cNvPr id="49191" name="Text Box 54"/>
          <p:cNvSpPr txBox="1">
            <a:spLocks noChangeArrowheads="1"/>
          </p:cNvSpPr>
          <p:nvPr/>
        </p:nvSpPr>
        <p:spPr bwMode="auto">
          <a:xfrm>
            <a:off x="6781800" y="5997575"/>
            <a:ext cx="368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49192" name="Text Box 55"/>
          <p:cNvSpPr txBox="1">
            <a:spLocks noChangeArrowheads="1"/>
          </p:cNvSpPr>
          <p:nvPr/>
        </p:nvSpPr>
        <p:spPr bwMode="auto">
          <a:xfrm>
            <a:off x="6934200" y="44735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99096" name="Oval 56"/>
          <p:cNvSpPr>
            <a:spLocks noChangeArrowheads="1"/>
          </p:cNvSpPr>
          <p:nvPr/>
        </p:nvSpPr>
        <p:spPr bwMode="auto">
          <a:xfrm rot="5423914">
            <a:off x="2476500" y="3314700"/>
            <a:ext cx="1295400" cy="15240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99097" name="Text Box 57"/>
          <p:cNvSpPr txBox="1">
            <a:spLocks noChangeArrowheads="1"/>
          </p:cNvSpPr>
          <p:nvPr/>
        </p:nvSpPr>
        <p:spPr bwMode="auto">
          <a:xfrm>
            <a:off x="360363" y="5949950"/>
            <a:ext cx="5426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600" b="1" i="0">
                <a:solidFill>
                  <a:srgbClr val="FF0000"/>
                </a:solidFill>
              </a:rPr>
              <a:t>•</a:t>
            </a:r>
            <a:r>
              <a:rPr lang="en-GB" altLang="en-US" sz="2800" i="0"/>
              <a:t>SM template </a:t>
            </a:r>
            <a:r>
              <a:rPr lang="en-GB" altLang="en-US" sz="2800" i="0">
                <a:sym typeface="Symbol" pitchFamily="18" charset="2"/>
              </a:rPr>
              <a:t> experiment</a:t>
            </a:r>
            <a:r>
              <a:rPr lang="en-GB" altLang="en-US" sz="3200" i="0"/>
              <a:t> </a:t>
            </a:r>
            <a:r>
              <a:rPr lang="en-GB" altLang="en-US" sz="3600" b="1" i="0">
                <a:solidFill>
                  <a:srgbClr val="FF0000"/>
                </a:solidFill>
              </a:rPr>
              <a:t>!</a:t>
            </a:r>
            <a:r>
              <a:rPr lang="en-GB" altLang="en-US" sz="3200" i="0"/>
              <a:t> </a:t>
            </a:r>
          </a:p>
        </p:txBody>
      </p:sp>
      <p:sp>
        <p:nvSpPr>
          <p:cNvPr id="49197" name="Text Box 62"/>
          <p:cNvSpPr txBox="1">
            <a:spLocks noChangeArrowheads="1"/>
          </p:cNvSpPr>
          <p:nvPr/>
        </p:nvSpPr>
        <p:spPr bwMode="auto">
          <a:xfrm>
            <a:off x="3779838" y="5692775"/>
            <a:ext cx="250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000" b="1" i="0"/>
              <a:t>q</a:t>
            </a:r>
            <a:endParaRPr lang="en-US" altLang="en-US" sz="1000" b="1" i="0"/>
          </a:p>
        </p:txBody>
      </p:sp>
      <p:sp>
        <p:nvSpPr>
          <p:cNvPr id="61" name="AutoShape 2" descr="http://www.atnf.csiro.au/outreach/education/senior/cosmicengine/images/sun/neutrondecay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AutoShape 5" descr="File:Beta decay spectrum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AutoShape 9" descr="http://www.physi.uni-heidelberg.de/Forschung/ANP/Perkeo/pics/feynma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67" name="Rectangle 26"/>
          <p:cNvSpPr>
            <a:spLocks noChangeArrowheads="1"/>
          </p:cNvSpPr>
          <p:nvPr/>
        </p:nvSpPr>
        <p:spPr bwMode="auto">
          <a:xfrm>
            <a:off x="1752600" y="44624"/>
            <a:ext cx="5090123" cy="936104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New Constituents</a:t>
            </a:r>
          </a:p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and Currents </a:t>
            </a:r>
            <a:r>
              <a:rPr lang="en-GB" sz="3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sz="3200" b="1" i="0" dirty="0">
              <a:solidFill>
                <a:srgbClr val="FF0000"/>
              </a:solidFill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21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9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9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59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6" grpId="0" autoUpdateAnimBg="0"/>
      <p:bldP spid="599096" grpId="0" animBg="1"/>
      <p:bldP spid="599097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Q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" t="9749" r="7672" b="1282"/>
          <a:stretch>
            <a:fillRect/>
          </a:stretch>
        </p:blipFill>
        <p:spPr bwMode="auto">
          <a:xfrm>
            <a:off x="762000" y="1773238"/>
            <a:ext cx="37925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752600" y="6019800"/>
            <a:ext cx="3063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200" i="0"/>
              <a:t> 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-914400" y="990600"/>
            <a:ext cx="381000" cy="320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en-GB" altLang="en-US" sz="2800" smtClean="0"/>
              <a:t>			</a:t>
            </a:r>
          </a:p>
          <a:p>
            <a:pPr eaLnBrk="1" hangingPunct="1">
              <a:buFontTx/>
              <a:buNone/>
            </a:pPr>
            <a:endParaRPr lang="en-GB" altLang="en-US" smtClean="0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 rot="-5400000">
            <a:off x="-959643" y="3933031"/>
            <a:ext cx="28432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/>
            <a:r>
              <a:rPr lang="en-GB" altLang="en-US" sz="2400" i="0"/>
              <a:t>experiment #2</a:t>
            </a:r>
          </a:p>
          <a:p>
            <a:pPr algn="ctr"/>
            <a:r>
              <a:rPr lang="en-GB" altLang="en-US" sz="2400" i="0"/>
              <a:t>1999-2000</a:t>
            </a:r>
            <a:r>
              <a:rPr lang="en-GB" altLang="en-US" sz="2400" i="0">
                <a:solidFill>
                  <a:schemeClr val="accent2"/>
                </a:solidFill>
              </a:rPr>
              <a:t> </a:t>
            </a:r>
            <a:r>
              <a:rPr lang="en-GB" altLang="en-US" sz="2400" i="0"/>
              <a:t>81 pb</a:t>
            </a:r>
            <a:r>
              <a:rPr lang="en-GB" altLang="en-US" sz="2400" b="1" i="0" baseline="30000"/>
              <a:t>-1</a:t>
            </a:r>
          </a:p>
        </p:txBody>
      </p:sp>
      <p:sp>
        <p:nvSpPr>
          <p:cNvPr id="50182" name="Oval 6"/>
          <p:cNvSpPr>
            <a:spLocks noChangeArrowheads="1"/>
          </p:cNvSpPr>
          <p:nvPr/>
        </p:nvSpPr>
        <p:spPr bwMode="auto">
          <a:xfrm rot="5423914">
            <a:off x="2476500" y="3314700"/>
            <a:ext cx="1295400" cy="15240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304800" y="1124744"/>
            <a:ext cx="5943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GB" altLang="en-US" sz="3600" b="1" i="0" dirty="0">
                <a:solidFill>
                  <a:srgbClr val="FF0000"/>
                </a:solidFill>
              </a:rPr>
              <a:t>•</a:t>
            </a:r>
            <a:r>
              <a:rPr lang="en-GB" altLang="en-US" sz="2800" i="0" dirty="0"/>
              <a:t>new </a:t>
            </a:r>
            <a:r>
              <a:rPr lang="en-GB" altLang="en-US" sz="2800" dirty="0" err="1"/>
              <a:t>eq</a:t>
            </a:r>
            <a:r>
              <a:rPr lang="en-GB" altLang="en-US" sz="2800" i="0" dirty="0"/>
              <a:t> physics - </a:t>
            </a:r>
            <a:r>
              <a:rPr lang="en-GB" altLang="en-US" sz="2800" i="0" dirty="0" err="1"/>
              <a:t>leptoquarks</a:t>
            </a:r>
            <a:r>
              <a:rPr lang="en-GB" altLang="en-US" sz="2800" i="0" dirty="0"/>
              <a:t>	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360363" y="5949950"/>
            <a:ext cx="5426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600" b="1" i="0">
                <a:solidFill>
                  <a:srgbClr val="FF0000"/>
                </a:solidFill>
              </a:rPr>
              <a:t>•</a:t>
            </a:r>
            <a:r>
              <a:rPr lang="en-GB" altLang="en-US" sz="2800" i="0"/>
              <a:t>SM template </a:t>
            </a:r>
            <a:r>
              <a:rPr lang="en-GB" altLang="en-US" sz="2800" i="0">
                <a:sym typeface="Symbol" pitchFamily="18" charset="2"/>
              </a:rPr>
              <a:t> experiment</a:t>
            </a:r>
            <a:r>
              <a:rPr lang="en-GB" altLang="en-US" sz="3200" i="0"/>
              <a:t> </a:t>
            </a:r>
            <a:r>
              <a:rPr lang="en-GB" altLang="en-US" sz="3600" b="1" i="0">
                <a:solidFill>
                  <a:srgbClr val="FF0000"/>
                </a:solidFill>
              </a:rPr>
              <a:t>!</a:t>
            </a:r>
            <a:r>
              <a:rPr lang="en-GB" altLang="en-US" sz="3200" i="0"/>
              <a:t> </a:t>
            </a:r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6553200" y="35591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 rot="-5471610">
            <a:off x="7924800" y="35591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>
            <a:off x="7010400" y="4016375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8" name="Line 12"/>
          <p:cNvSpPr>
            <a:spLocks noChangeShapeType="1"/>
          </p:cNvSpPr>
          <p:nvPr/>
        </p:nvSpPr>
        <p:spPr bwMode="auto">
          <a:xfrm rot="84001">
            <a:off x="7924800" y="4092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>
            <a:off x="7010400" y="4092575"/>
            <a:ext cx="914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 rot="-5471610">
            <a:off x="6553200" y="4092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7162800" y="3559175"/>
            <a:ext cx="690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8382000" y="3178175"/>
            <a:ext cx="76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0193" name="Text Box 17"/>
          <p:cNvSpPr txBox="1">
            <a:spLocks noChangeArrowheads="1"/>
          </p:cNvSpPr>
          <p:nvPr/>
        </p:nvSpPr>
        <p:spPr bwMode="auto">
          <a:xfrm>
            <a:off x="8001000" y="4778375"/>
            <a:ext cx="714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  <a:r>
              <a:rPr lang="en-GB" altLang="en-US" sz="2800" i="0">
                <a:solidFill>
                  <a:srgbClr val="FF0000"/>
                </a:solidFill>
              </a:rPr>
              <a:t> …</a:t>
            </a:r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6048375" y="31781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6248400" y="4092575"/>
            <a:ext cx="368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0196" name="Line 20"/>
          <p:cNvSpPr>
            <a:spLocks noChangeShapeType="1"/>
          </p:cNvSpPr>
          <p:nvPr/>
        </p:nvSpPr>
        <p:spPr bwMode="auto">
          <a:xfrm>
            <a:off x="6019800" y="1958975"/>
            <a:ext cx="1219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197" name="Line 21"/>
          <p:cNvSpPr>
            <a:spLocks noChangeShapeType="1"/>
          </p:cNvSpPr>
          <p:nvPr/>
        </p:nvSpPr>
        <p:spPr bwMode="auto">
          <a:xfrm rot="-1018260">
            <a:off x="7239000" y="1806575"/>
            <a:ext cx="1219200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0198" name="Group 22"/>
          <p:cNvGrpSpPr>
            <a:grpSpLocks/>
          </p:cNvGrpSpPr>
          <p:nvPr/>
        </p:nvGrpSpPr>
        <p:grpSpPr bwMode="auto">
          <a:xfrm rot="9434820">
            <a:off x="7315200" y="1958975"/>
            <a:ext cx="306388" cy="914400"/>
            <a:chOff x="2064" y="385"/>
            <a:chExt cx="193" cy="576"/>
          </a:xfrm>
        </p:grpSpPr>
        <p:grpSp>
          <p:nvGrpSpPr>
            <p:cNvPr id="50221" name="Group 23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50232" name="Arc 24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33" name="Arc 25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34" name="Arc 26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35" name="Arc 27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0222" name="Group 28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50228" name="Arc 29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29" name="Arc 30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30" name="Arc 31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31" name="Arc 32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0223" name="Group 33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0224" name="Arc 34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25" name="Arc 35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26" name="Arc 36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227" name="Arc 37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50199" name="Line 38"/>
          <p:cNvSpPr>
            <a:spLocks noChangeShapeType="1"/>
          </p:cNvSpPr>
          <p:nvPr/>
        </p:nvSpPr>
        <p:spPr bwMode="auto">
          <a:xfrm>
            <a:off x="7620000" y="2873375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00" name="Line 39"/>
          <p:cNvSpPr>
            <a:spLocks noChangeShapeType="1"/>
          </p:cNvSpPr>
          <p:nvPr/>
        </p:nvSpPr>
        <p:spPr bwMode="auto">
          <a:xfrm rot="-675264">
            <a:off x="6477000" y="2949575"/>
            <a:ext cx="12192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01" name="Text Box 40"/>
          <p:cNvSpPr txBox="1">
            <a:spLocks noChangeArrowheads="1"/>
          </p:cNvSpPr>
          <p:nvPr/>
        </p:nvSpPr>
        <p:spPr bwMode="auto">
          <a:xfrm>
            <a:off x="6324600" y="2138363"/>
            <a:ext cx="854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600" b="1">
                <a:solidFill>
                  <a:schemeClr val="accent2"/>
                </a:solidFill>
                <a:sym typeface="Symbol" pitchFamily="18" charset="2"/>
              </a:rPr>
              <a:t> </a:t>
            </a:r>
            <a:r>
              <a:rPr lang="en-GB" altLang="en-US" sz="3200">
                <a:solidFill>
                  <a:schemeClr val="accent2"/>
                </a:solidFill>
                <a:sym typeface="Symbol" pitchFamily="18" charset="2"/>
              </a:rPr>
              <a:t>Z</a:t>
            </a:r>
            <a:endParaRPr lang="en-GB" altLang="en-US" sz="3200">
              <a:solidFill>
                <a:schemeClr val="accent2"/>
              </a:solidFill>
            </a:endParaRPr>
          </a:p>
        </p:txBody>
      </p:sp>
      <p:sp>
        <p:nvSpPr>
          <p:cNvPr id="50202" name="Text Box 41"/>
          <p:cNvSpPr txBox="1">
            <a:spLocks noChangeArrowheads="1"/>
          </p:cNvSpPr>
          <p:nvPr/>
        </p:nvSpPr>
        <p:spPr bwMode="auto">
          <a:xfrm>
            <a:off x="6172200" y="1446213"/>
            <a:ext cx="5127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2800" b="1" i="0" baseline="30000">
                <a:solidFill>
                  <a:schemeClr val="accent2"/>
                </a:solidFill>
                <a:sym typeface="Symbol" pitchFamily="18" charset="2"/>
              </a:rPr>
              <a:t></a:t>
            </a:r>
            <a:endParaRPr lang="en-GB" altLang="en-US" sz="2800" i="0">
              <a:solidFill>
                <a:schemeClr val="accent2"/>
              </a:solidFill>
            </a:endParaRPr>
          </a:p>
        </p:txBody>
      </p:sp>
      <p:sp>
        <p:nvSpPr>
          <p:cNvPr id="50203" name="Rectangle 42"/>
          <p:cNvSpPr>
            <a:spLocks noChangeArrowheads="1"/>
          </p:cNvSpPr>
          <p:nvPr/>
        </p:nvSpPr>
        <p:spPr bwMode="auto">
          <a:xfrm>
            <a:off x="8229600" y="2284413"/>
            <a:ext cx="368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0204" name="Text Box 43"/>
          <p:cNvSpPr txBox="1">
            <a:spLocks noChangeArrowheads="1"/>
          </p:cNvSpPr>
          <p:nvPr/>
        </p:nvSpPr>
        <p:spPr bwMode="auto">
          <a:xfrm>
            <a:off x="8382000" y="11969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0205" name="Line 44"/>
          <p:cNvSpPr>
            <a:spLocks noChangeShapeType="1"/>
          </p:cNvSpPr>
          <p:nvPr/>
        </p:nvSpPr>
        <p:spPr bwMode="auto">
          <a:xfrm>
            <a:off x="5867400" y="1654175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06" name="Line 45"/>
          <p:cNvSpPr>
            <a:spLocks noChangeShapeType="1"/>
          </p:cNvSpPr>
          <p:nvPr/>
        </p:nvSpPr>
        <p:spPr bwMode="auto">
          <a:xfrm>
            <a:off x="8763000" y="4854575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07" name="Text Box 46"/>
          <p:cNvSpPr txBox="1">
            <a:spLocks noChangeArrowheads="1"/>
          </p:cNvSpPr>
          <p:nvPr/>
        </p:nvSpPr>
        <p:spPr bwMode="auto">
          <a:xfrm>
            <a:off x="8742363" y="4702175"/>
            <a:ext cx="401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/>
              <a:t>2</a:t>
            </a:r>
          </a:p>
        </p:txBody>
      </p:sp>
      <p:sp>
        <p:nvSpPr>
          <p:cNvPr id="50208" name="Text Box 47"/>
          <p:cNvSpPr txBox="1">
            <a:spLocks noChangeArrowheads="1"/>
          </p:cNvSpPr>
          <p:nvPr/>
        </p:nvSpPr>
        <p:spPr bwMode="auto">
          <a:xfrm>
            <a:off x="5667375" y="3482975"/>
            <a:ext cx="550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6000" i="0"/>
              <a:t>+</a:t>
            </a:r>
          </a:p>
        </p:txBody>
      </p:sp>
      <p:sp>
        <p:nvSpPr>
          <p:cNvPr id="50209" name="Line 48"/>
          <p:cNvSpPr>
            <a:spLocks noChangeShapeType="1"/>
          </p:cNvSpPr>
          <p:nvPr/>
        </p:nvSpPr>
        <p:spPr bwMode="auto">
          <a:xfrm>
            <a:off x="7239000" y="48545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10" name="Text Box 49"/>
          <p:cNvSpPr txBox="1">
            <a:spLocks noChangeArrowheads="1"/>
          </p:cNvSpPr>
          <p:nvPr/>
        </p:nvSpPr>
        <p:spPr bwMode="auto">
          <a:xfrm>
            <a:off x="6781800" y="5387975"/>
            <a:ext cx="690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0211" name="Line 50"/>
          <p:cNvSpPr>
            <a:spLocks noChangeShapeType="1"/>
          </p:cNvSpPr>
          <p:nvPr/>
        </p:nvSpPr>
        <p:spPr bwMode="auto">
          <a:xfrm rot="-5400000">
            <a:off x="7277100" y="5654675"/>
            <a:ext cx="685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12" name="Line 51"/>
          <p:cNvSpPr>
            <a:spLocks noChangeShapeType="1"/>
          </p:cNvSpPr>
          <p:nvPr/>
        </p:nvSpPr>
        <p:spPr bwMode="auto">
          <a:xfrm rot="-5315999">
            <a:off x="7162800" y="5997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13" name="Line 52"/>
          <p:cNvSpPr>
            <a:spLocks noChangeShapeType="1"/>
          </p:cNvSpPr>
          <p:nvPr/>
        </p:nvSpPr>
        <p:spPr bwMode="auto">
          <a:xfrm>
            <a:off x="7696200" y="59975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14" name="Line 53"/>
          <p:cNvSpPr>
            <a:spLocks noChangeShapeType="1"/>
          </p:cNvSpPr>
          <p:nvPr/>
        </p:nvSpPr>
        <p:spPr bwMode="auto">
          <a:xfrm rot="-5471610">
            <a:off x="7620000" y="48545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15" name="Line 54"/>
          <p:cNvSpPr>
            <a:spLocks noChangeShapeType="1"/>
          </p:cNvSpPr>
          <p:nvPr/>
        </p:nvSpPr>
        <p:spPr bwMode="auto">
          <a:xfrm rot="-5400000">
            <a:off x="7353300" y="5654675"/>
            <a:ext cx="685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216" name="Text Box 55"/>
          <p:cNvSpPr txBox="1">
            <a:spLocks noChangeArrowheads="1"/>
          </p:cNvSpPr>
          <p:nvPr/>
        </p:nvSpPr>
        <p:spPr bwMode="auto">
          <a:xfrm>
            <a:off x="5638800" y="5083175"/>
            <a:ext cx="550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6000" i="0"/>
              <a:t>+</a:t>
            </a:r>
          </a:p>
        </p:txBody>
      </p:sp>
      <p:sp>
        <p:nvSpPr>
          <p:cNvPr id="50217" name="Text Box 56"/>
          <p:cNvSpPr txBox="1">
            <a:spLocks noChangeArrowheads="1"/>
          </p:cNvSpPr>
          <p:nvPr/>
        </p:nvSpPr>
        <p:spPr bwMode="auto">
          <a:xfrm>
            <a:off x="6781800" y="5997575"/>
            <a:ext cx="368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0218" name="Text Box 57"/>
          <p:cNvSpPr txBox="1">
            <a:spLocks noChangeArrowheads="1"/>
          </p:cNvSpPr>
          <p:nvPr/>
        </p:nvSpPr>
        <p:spPr bwMode="auto">
          <a:xfrm>
            <a:off x="6934200" y="44735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0220" name="Text Box 61"/>
          <p:cNvSpPr txBox="1">
            <a:spLocks noChangeArrowheads="1"/>
          </p:cNvSpPr>
          <p:nvPr/>
        </p:nvSpPr>
        <p:spPr bwMode="auto">
          <a:xfrm>
            <a:off x="3816350" y="5705475"/>
            <a:ext cx="250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000" b="1" i="0"/>
              <a:t>q</a:t>
            </a:r>
            <a:endParaRPr lang="en-US" altLang="en-US" sz="1000" b="1" i="0"/>
          </a:p>
        </p:txBody>
      </p:sp>
      <p:sp>
        <p:nvSpPr>
          <p:cNvPr id="66" name="AutoShape 2" descr="http://www.atnf.csiro.au/outreach/education/senior/cosmicengine/images/sun/neutrondecay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" name="AutoShape 5" descr="File:Beta decay spectrum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" name="AutoShape 9" descr="http://www.physi.uni-heidelberg.de/Forschung/ANP/Perkeo/pics/feynma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70" name="Rectangle 26"/>
          <p:cNvSpPr>
            <a:spLocks noChangeArrowheads="1"/>
          </p:cNvSpPr>
          <p:nvPr/>
        </p:nvSpPr>
        <p:spPr bwMode="auto">
          <a:xfrm>
            <a:off x="1752600" y="44624"/>
            <a:ext cx="5090123" cy="936104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New Constituents</a:t>
            </a:r>
          </a:p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and Currents </a:t>
            </a:r>
            <a:r>
              <a:rPr lang="en-GB" sz="3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sz="3200" b="1" i="0" dirty="0">
              <a:solidFill>
                <a:srgbClr val="FF0000"/>
              </a:solidFill>
              <a:latin typeface="Times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6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-36513" y="1118518"/>
            <a:ext cx="55451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200" b="1" i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/>
              <a:t>new </a:t>
            </a:r>
            <a:r>
              <a:rPr lang="en-GB" altLang="en-US" sz="2800"/>
              <a:t>eq</a:t>
            </a:r>
            <a:r>
              <a:rPr lang="en-GB" altLang="en-US" sz="2800" i="0"/>
              <a:t> physics – 1992-2007</a:t>
            </a:r>
          </a:p>
        </p:txBody>
      </p:sp>
      <p:sp>
        <p:nvSpPr>
          <p:cNvPr id="51203" name="Text Box 28"/>
          <p:cNvSpPr txBox="1">
            <a:spLocks noChangeArrowheads="1"/>
          </p:cNvSpPr>
          <p:nvPr/>
        </p:nvSpPr>
        <p:spPr bwMode="auto">
          <a:xfrm>
            <a:off x="5202238" y="3933825"/>
            <a:ext cx="1541462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400" i="0">
                <a:solidFill>
                  <a:schemeClr val="accent2"/>
                </a:solidFill>
              </a:rPr>
              <a:t>               </a:t>
            </a:r>
          </a:p>
        </p:txBody>
      </p:sp>
      <p:sp>
        <p:nvSpPr>
          <p:cNvPr id="51204" name="Text Box 33"/>
          <p:cNvSpPr txBox="1">
            <a:spLocks noChangeArrowheads="1"/>
          </p:cNvSpPr>
          <p:nvPr/>
        </p:nvSpPr>
        <p:spPr bwMode="auto">
          <a:xfrm>
            <a:off x="6300788" y="6223000"/>
            <a:ext cx="1958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r"/>
            <a:r>
              <a:rPr lang="en-US" altLang="en-US" sz="2800" i="0"/>
              <a:t>≤ 200 GeV </a:t>
            </a:r>
          </a:p>
        </p:txBody>
      </p:sp>
      <p:pic>
        <p:nvPicPr>
          <p:cNvPr id="51206" name="Picture 37" descr="LQ_mass_d05-087f1_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78" r="5115"/>
          <a:stretch>
            <a:fillRect/>
          </a:stretch>
        </p:blipFill>
        <p:spPr bwMode="auto">
          <a:xfrm>
            <a:off x="34925" y="1766218"/>
            <a:ext cx="5545138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7" name="Line 39"/>
          <p:cNvSpPr>
            <a:spLocks noChangeShapeType="1"/>
          </p:cNvSpPr>
          <p:nvPr/>
        </p:nvSpPr>
        <p:spPr bwMode="auto">
          <a:xfrm>
            <a:off x="6553200" y="31273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8" name="Line 40"/>
          <p:cNvSpPr>
            <a:spLocks noChangeShapeType="1"/>
          </p:cNvSpPr>
          <p:nvPr/>
        </p:nvSpPr>
        <p:spPr bwMode="auto">
          <a:xfrm rot="-5471610">
            <a:off x="7924800" y="31273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9" name="Line 41"/>
          <p:cNvSpPr>
            <a:spLocks noChangeShapeType="1"/>
          </p:cNvSpPr>
          <p:nvPr/>
        </p:nvSpPr>
        <p:spPr bwMode="auto">
          <a:xfrm>
            <a:off x="7010400" y="3584575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0" name="Line 42"/>
          <p:cNvSpPr>
            <a:spLocks noChangeShapeType="1"/>
          </p:cNvSpPr>
          <p:nvPr/>
        </p:nvSpPr>
        <p:spPr bwMode="auto">
          <a:xfrm rot="84001">
            <a:off x="7924800" y="36607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1" name="Line 43"/>
          <p:cNvSpPr>
            <a:spLocks noChangeShapeType="1"/>
          </p:cNvSpPr>
          <p:nvPr/>
        </p:nvSpPr>
        <p:spPr bwMode="auto">
          <a:xfrm>
            <a:off x="7010400" y="3660775"/>
            <a:ext cx="914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2" name="Line 44"/>
          <p:cNvSpPr>
            <a:spLocks noChangeShapeType="1"/>
          </p:cNvSpPr>
          <p:nvPr/>
        </p:nvSpPr>
        <p:spPr bwMode="auto">
          <a:xfrm rot="-5471610">
            <a:off x="6553200" y="36607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3" name="Text Box 45"/>
          <p:cNvSpPr txBox="1">
            <a:spLocks noChangeArrowheads="1"/>
          </p:cNvSpPr>
          <p:nvPr/>
        </p:nvSpPr>
        <p:spPr bwMode="auto">
          <a:xfrm>
            <a:off x="7162800" y="3127375"/>
            <a:ext cx="690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1214" name="Text Box 46"/>
          <p:cNvSpPr txBox="1">
            <a:spLocks noChangeArrowheads="1"/>
          </p:cNvSpPr>
          <p:nvPr/>
        </p:nvSpPr>
        <p:spPr bwMode="auto">
          <a:xfrm>
            <a:off x="8382000" y="2746375"/>
            <a:ext cx="76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 </a:t>
            </a:r>
            <a:r>
              <a:rPr lang="el-GR" altLang="en-US" sz="2800">
                <a:solidFill>
                  <a:schemeClr val="accent2"/>
                </a:solidFill>
              </a:rPr>
              <a:t>ν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1215" name="Text Box 47"/>
          <p:cNvSpPr txBox="1">
            <a:spLocks noChangeArrowheads="1"/>
          </p:cNvSpPr>
          <p:nvPr/>
        </p:nvSpPr>
        <p:spPr bwMode="auto">
          <a:xfrm>
            <a:off x="8001000" y="4346575"/>
            <a:ext cx="714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  <a:r>
              <a:rPr lang="en-GB" altLang="en-US" sz="2800" i="0">
                <a:solidFill>
                  <a:srgbClr val="FF0000"/>
                </a:solidFill>
              </a:rPr>
              <a:t> …</a:t>
            </a:r>
          </a:p>
        </p:txBody>
      </p:sp>
      <p:sp>
        <p:nvSpPr>
          <p:cNvPr id="51216" name="Text Box 48"/>
          <p:cNvSpPr txBox="1">
            <a:spLocks noChangeArrowheads="1"/>
          </p:cNvSpPr>
          <p:nvPr/>
        </p:nvSpPr>
        <p:spPr bwMode="auto">
          <a:xfrm>
            <a:off x="6048375" y="27463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1217" name="Text Box 49"/>
          <p:cNvSpPr txBox="1">
            <a:spLocks noChangeArrowheads="1"/>
          </p:cNvSpPr>
          <p:nvPr/>
        </p:nvSpPr>
        <p:spPr bwMode="auto">
          <a:xfrm>
            <a:off x="6248400" y="3660775"/>
            <a:ext cx="368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1218" name="Line 50"/>
          <p:cNvSpPr>
            <a:spLocks noChangeShapeType="1"/>
          </p:cNvSpPr>
          <p:nvPr/>
        </p:nvSpPr>
        <p:spPr bwMode="auto">
          <a:xfrm>
            <a:off x="6019800" y="1527175"/>
            <a:ext cx="1219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9" name="Line 51"/>
          <p:cNvSpPr>
            <a:spLocks noChangeShapeType="1"/>
          </p:cNvSpPr>
          <p:nvPr/>
        </p:nvSpPr>
        <p:spPr bwMode="auto">
          <a:xfrm rot="-1018260">
            <a:off x="7239000" y="1374775"/>
            <a:ext cx="1219200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220" name="Group 52"/>
          <p:cNvGrpSpPr>
            <a:grpSpLocks/>
          </p:cNvGrpSpPr>
          <p:nvPr/>
        </p:nvGrpSpPr>
        <p:grpSpPr bwMode="auto">
          <a:xfrm rot="9434820">
            <a:off x="7315200" y="1527175"/>
            <a:ext cx="306388" cy="914400"/>
            <a:chOff x="2064" y="385"/>
            <a:chExt cx="193" cy="576"/>
          </a:xfrm>
        </p:grpSpPr>
        <p:grpSp>
          <p:nvGrpSpPr>
            <p:cNvPr id="51249" name="Group 53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51260" name="Arc 54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61" name="Arc 55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62" name="Arc 56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63" name="Arc 57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1250" name="Group 58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51256" name="Arc 59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57" name="Arc 60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58" name="Arc 61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59" name="Arc 62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1251" name="Group 63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1252" name="Arc 64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53" name="Arc 65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54" name="Arc 66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55" name="Arc 67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51221" name="Line 68"/>
          <p:cNvSpPr>
            <a:spLocks noChangeShapeType="1"/>
          </p:cNvSpPr>
          <p:nvPr/>
        </p:nvSpPr>
        <p:spPr bwMode="auto">
          <a:xfrm>
            <a:off x="7620000" y="2441575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2" name="Line 69"/>
          <p:cNvSpPr>
            <a:spLocks noChangeShapeType="1"/>
          </p:cNvSpPr>
          <p:nvPr/>
        </p:nvSpPr>
        <p:spPr bwMode="auto">
          <a:xfrm rot="-675264">
            <a:off x="6477000" y="2517775"/>
            <a:ext cx="12192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3" name="Text Box 70"/>
          <p:cNvSpPr txBox="1">
            <a:spLocks noChangeArrowheads="1"/>
          </p:cNvSpPr>
          <p:nvPr/>
        </p:nvSpPr>
        <p:spPr bwMode="auto">
          <a:xfrm>
            <a:off x="6324600" y="1706563"/>
            <a:ext cx="854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600" b="1">
                <a:solidFill>
                  <a:schemeClr val="accent2"/>
                </a:solidFill>
                <a:sym typeface="Symbol" pitchFamily="18" charset="2"/>
              </a:rPr>
              <a:t> </a:t>
            </a:r>
            <a:r>
              <a:rPr lang="en-GB" altLang="en-US" sz="3200">
                <a:solidFill>
                  <a:schemeClr val="accent2"/>
                </a:solidFill>
                <a:sym typeface="Symbol" pitchFamily="18" charset="2"/>
              </a:rPr>
              <a:t>Z</a:t>
            </a:r>
            <a:endParaRPr lang="en-GB" altLang="en-US" sz="3200">
              <a:solidFill>
                <a:schemeClr val="accent2"/>
              </a:solidFill>
            </a:endParaRPr>
          </a:p>
        </p:txBody>
      </p:sp>
      <p:sp>
        <p:nvSpPr>
          <p:cNvPr id="51224" name="Text Box 71"/>
          <p:cNvSpPr txBox="1">
            <a:spLocks noChangeArrowheads="1"/>
          </p:cNvSpPr>
          <p:nvPr/>
        </p:nvSpPr>
        <p:spPr bwMode="auto">
          <a:xfrm>
            <a:off x="6172200" y="1014413"/>
            <a:ext cx="5127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2800" b="1" i="0" baseline="30000">
                <a:solidFill>
                  <a:schemeClr val="accent2"/>
                </a:solidFill>
                <a:sym typeface="Symbol" pitchFamily="18" charset="2"/>
              </a:rPr>
              <a:t></a:t>
            </a:r>
            <a:endParaRPr lang="en-GB" altLang="en-US" sz="2800" i="0">
              <a:solidFill>
                <a:schemeClr val="accent2"/>
              </a:solidFill>
            </a:endParaRPr>
          </a:p>
        </p:txBody>
      </p:sp>
      <p:sp>
        <p:nvSpPr>
          <p:cNvPr id="51225" name="Rectangle 72"/>
          <p:cNvSpPr>
            <a:spLocks noChangeArrowheads="1"/>
          </p:cNvSpPr>
          <p:nvPr/>
        </p:nvSpPr>
        <p:spPr bwMode="auto">
          <a:xfrm>
            <a:off x="8229600" y="1852613"/>
            <a:ext cx="368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1226" name="Text Box 73"/>
          <p:cNvSpPr txBox="1">
            <a:spLocks noChangeArrowheads="1"/>
          </p:cNvSpPr>
          <p:nvPr/>
        </p:nvSpPr>
        <p:spPr bwMode="auto">
          <a:xfrm>
            <a:off x="8382000" y="7651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1227" name="Line 74"/>
          <p:cNvSpPr>
            <a:spLocks noChangeShapeType="1"/>
          </p:cNvSpPr>
          <p:nvPr/>
        </p:nvSpPr>
        <p:spPr bwMode="auto">
          <a:xfrm>
            <a:off x="5867400" y="1504280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8" name="Line 75"/>
          <p:cNvSpPr>
            <a:spLocks noChangeShapeType="1"/>
          </p:cNvSpPr>
          <p:nvPr/>
        </p:nvSpPr>
        <p:spPr bwMode="auto">
          <a:xfrm>
            <a:off x="8763000" y="4422775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9" name="Text Box 76"/>
          <p:cNvSpPr txBox="1">
            <a:spLocks noChangeArrowheads="1"/>
          </p:cNvSpPr>
          <p:nvPr/>
        </p:nvSpPr>
        <p:spPr bwMode="auto">
          <a:xfrm>
            <a:off x="8742363" y="4270375"/>
            <a:ext cx="401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/>
              <a:t>2</a:t>
            </a:r>
          </a:p>
        </p:txBody>
      </p:sp>
      <p:sp>
        <p:nvSpPr>
          <p:cNvPr id="51231" name="Line 78"/>
          <p:cNvSpPr>
            <a:spLocks noChangeShapeType="1"/>
          </p:cNvSpPr>
          <p:nvPr/>
        </p:nvSpPr>
        <p:spPr bwMode="auto">
          <a:xfrm>
            <a:off x="7239000" y="44227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32" name="Text Box 79"/>
          <p:cNvSpPr txBox="1">
            <a:spLocks noChangeArrowheads="1"/>
          </p:cNvSpPr>
          <p:nvPr/>
        </p:nvSpPr>
        <p:spPr bwMode="auto">
          <a:xfrm>
            <a:off x="6781800" y="4956175"/>
            <a:ext cx="690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1233" name="Line 80"/>
          <p:cNvSpPr>
            <a:spLocks noChangeShapeType="1"/>
          </p:cNvSpPr>
          <p:nvPr/>
        </p:nvSpPr>
        <p:spPr bwMode="auto">
          <a:xfrm rot="-5400000">
            <a:off x="7277100" y="5222875"/>
            <a:ext cx="685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34" name="Line 81"/>
          <p:cNvSpPr>
            <a:spLocks noChangeShapeType="1"/>
          </p:cNvSpPr>
          <p:nvPr/>
        </p:nvSpPr>
        <p:spPr bwMode="auto">
          <a:xfrm rot="-5315999">
            <a:off x="7162800" y="55657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35" name="Line 82"/>
          <p:cNvSpPr>
            <a:spLocks noChangeShapeType="1"/>
          </p:cNvSpPr>
          <p:nvPr/>
        </p:nvSpPr>
        <p:spPr bwMode="auto">
          <a:xfrm>
            <a:off x="7696200" y="5565775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36" name="Line 83"/>
          <p:cNvSpPr>
            <a:spLocks noChangeShapeType="1"/>
          </p:cNvSpPr>
          <p:nvPr/>
        </p:nvSpPr>
        <p:spPr bwMode="auto">
          <a:xfrm rot="-5471610">
            <a:off x="7620000" y="4422775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37" name="Line 84"/>
          <p:cNvSpPr>
            <a:spLocks noChangeShapeType="1"/>
          </p:cNvSpPr>
          <p:nvPr/>
        </p:nvSpPr>
        <p:spPr bwMode="auto">
          <a:xfrm rot="-5400000">
            <a:off x="7353300" y="5222875"/>
            <a:ext cx="685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39" name="Text Box 86"/>
          <p:cNvSpPr txBox="1">
            <a:spLocks noChangeArrowheads="1"/>
          </p:cNvSpPr>
          <p:nvPr/>
        </p:nvSpPr>
        <p:spPr bwMode="auto">
          <a:xfrm>
            <a:off x="6781800" y="5565775"/>
            <a:ext cx="368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1240" name="Text Box 87"/>
          <p:cNvSpPr txBox="1">
            <a:spLocks noChangeArrowheads="1"/>
          </p:cNvSpPr>
          <p:nvPr/>
        </p:nvSpPr>
        <p:spPr bwMode="auto">
          <a:xfrm>
            <a:off x="6934200" y="4041775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1241" name="Line 88"/>
          <p:cNvSpPr>
            <a:spLocks noChangeShapeType="1"/>
          </p:cNvSpPr>
          <p:nvPr/>
        </p:nvSpPr>
        <p:spPr bwMode="auto">
          <a:xfrm flipV="1">
            <a:off x="5940425" y="2708275"/>
            <a:ext cx="2447925" cy="36004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42" name="Line 89"/>
          <p:cNvSpPr>
            <a:spLocks noChangeShapeType="1"/>
          </p:cNvSpPr>
          <p:nvPr/>
        </p:nvSpPr>
        <p:spPr bwMode="auto">
          <a:xfrm>
            <a:off x="5867400" y="2852738"/>
            <a:ext cx="2665413" cy="33845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1178" name="AutoShape 90"/>
          <p:cNvSpPr>
            <a:spLocks noChangeArrowheads="1"/>
          </p:cNvSpPr>
          <p:nvPr/>
        </p:nvSpPr>
        <p:spPr bwMode="auto">
          <a:xfrm flipV="1">
            <a:off x="107950" y="6019800"/>
            <a:ext cx="360363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51244" name="Text Box 91"/>
          <p:cNvSpPr txBox="1">
            <a:spLocks noChangeArrowheads="1"/>
          </p:cNvSpPr>
          <p:nvPr/>
        </p:nvSpPr>
        <p:spPr bwMode="auto">
          <a:xfrm>
            <a:off x="468313" y="6149975"/>
            <a:ext cx="54024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i="0" dirty="0"/>
              <a:t>discovery: </a:t>
            </a:r>
            <a:r>
              <a:rPr lang="en-GB" altLang="en-US" sz="2800" i="0" dirty="0" smtClean="0"/>
              <a:t>SM @ Fermi scale </a:t>
            </a:r>
            <a:r>
              <a:rPr lang="en-GB" altLang="en-US" sz="2800" b="1" i="0" dirty="0">
                <a:solidFill>
                  <a:srgbClr val="FF0000"/>
                </a:solidFill>
              </a:rPr>
              <a:t>!</a:t>
            </a:r>
            <a:endParaRPr lang="en-US" altLang="en-US" sz="2800" b="1" i="0" dirty="0">
              <a:solidFill>
                <a:srgbClr val="FF0000"/>
              </a:solidFill>
            </a:endParaRPr>
          </a:p>
        </p:txBody>
      </p:sp>
      <p:sp>
        <p:nvSpPr>
          <p:cNvPr id="51245" name="Text Box 92"/>
          <p:cNvSpPr txBox="1">
            <a:spLocks noChangeArrowheads="1"/>
          </p:cNvSpPr>
          <p:nvPr/>
        </p:nvSpPr>
        <p:spPr bwMode="auto">
          <a:xfrm>
            <a:off x="971550" y="2558380"/>
            <a:ext cx="611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i="0"/>
              <a:t>NC</a:t>
            </a:r>
            <a:endParaRPr lang="en-US" altLang="en-US" sz="2400" i="0"/>
          </a:p>
        </p:txBody>
      </p:sp>
      <p:sp>
        <p:nvSpPr>
          <p:cNvPr id="51246" name="Text Box 93"/>
          <p:cNvSpPr txBox="1">
            <a:spLocks noChangeArrowheads="1"/>
          </p:cNvSpPr>
          <p:nvPr/>
        </p:nvSpPr>
        <p:spPr bwMode="auto">
          <a:xfrm>
            <a:off x="3348038" y="2606005"/>
            <a:ext cx="552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400" i="0"/>
              <a:t>CC</a:t>
            </a:r>
            <a:endParaRPr lang="en-US" altLang="en-US" sz="2400" i="0"/>
          </a:p>
        </p:txBody>
      </p:sp>
      <p:sp>
        <p:nvSpPr>
          <p:cNvPr id="51247" name="Text Box 94"/>
          <p:cNvSpPr txBox="1">
            <a:spLocks noChangeArrowheads="1"/>
          </p:cNvSpPr>
          <p:nvPr/>
        </p:nvSpPr>
        <p:spPr bwMode="auto">
          <a:xfrm>
            <a:off x="971550" y="5582568"/>
            <a:ext cx="17287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800" i="0"/>
              <a:t>0.1  0.2  0.4  </a:t>
            </a:r>
            <a:r>
              <a:rPr lang="en-GB" altLang="en-US" sz="1800"/>
              <a:t>x</a:t>
            </a:r>
            <a:r>
              <a:rPr lang="en-GB" altLang="en-US" sz="1800" i="0"/>
              <a:t> </a:t>
            </a:r>
            <a:endParaRPr lang="en-US" altLang="en-US" sz="1800" i="0"/>
          </a:p>
        </p:txBody>
      </p:sp>
      <p:sp>
        <p:nvSpPr>
          <p:cNvPr id="51248" name="Line 95"/>
          <p:cNvSpPr>
            <a:spLocks noChangeShapeType="1"/>
          </p:cNvSpPr>
          <p:nvPr/>
        </p:nvSpPr>
        <p:spPr bwMode="auto">
          <a:xfrm>
            <a:off x="1042988" y="5582568"/>
            <a:ext cx="13684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" name="AutoShape 5" descr="File:Beta decay spectrum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AutoShape 9" descr="http://www.physi.uni-heidelberg.de/Forschung/ANP/Perkeo/pics/feynma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" name="TextBox 71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73" name="Rectangle 26"/>
          <p:cNvSpPr>
            <a:spLocks noChangeArrowheads="1"/>
          </p:cNvSpPr>
          <p:nvPr/>
        </p:nvSpPr>
        <p:spPr bwMode="auto">
          <a:xfrm>
            <a:off x="1752600" y="44624"/>
            <a:ext cx="5090123" cy="936104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New Constituents</a:t>
            </a:r>
          </a:p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and Currents </a:t>
            </a:r>
            <a:r>
              <a:rPr lang="en-GB" sz="3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sz="3200" b="1" i="0" dirty="0">
              <a:solidFill>
                <a:srgbClr val="FF0000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67" name="Text Box 47"/>
          <p:cNvSpPr txBox="1">
            <a:spLocks noChangeArrowheads="1"/>
          </p:cNvSpPr>
          <p:nvPr/>
        </p:nvSpPr>
        <p:spPr bwMode="auto">
          <a:xfrm>
            <a:off x="5667375" y="3068960"/>
            <a:ext cx="550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6000" i="0"/>
              <a:t>+</a:t>
            </a:r>
          </a:p>
        </p:txBody>
      </p:sp>
      <p:sp>
        <p:nvSpPr>
          <p:cNvPr id="68" name="Text Box 55"/>
          <p:cNvSpPr txBox="1">
            <a:spLocks noChangeArrowheads="1"/>
          </p:cNvSpPr>
          <p:nvPr/>
        </p:nvSpPr>
        <p:spPr bwMode="auto">
          <a:xfrm>
            <a:off x="5638800" y="4669160"/>
            <a:ext cx="550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6000" i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23379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71438" y="1042988"/>
            <a:ext cx="904125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b="1" i="0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● </a:t>
            </a:r>
            <a:r>
              <a:rPr lang="en-GB" altLang="en-US" sz="2800" i="0" dirty="0" smtClean="0">
                <a:cs typeface="Times New Roman" pitchFamily="18" charset="0"/>
              </a:rPr>
              <a:t>LQ </a:t>
            </a:r>
            <a:r>
              <a:rPr lang="en-GB" altLang="en-US" sz="2800" b="1" i="0" dirty="0">
                <a:solidFill>
                  <a:srgbClr val="FF0000"/>
                </a:solidFill>
                <a:cs typeface="Times New Roman" pitchFamily="18" charset="0"/>
              </a:rPr>
              <a:t>?</a:t>
            </a:r>
            <a:endParaRPr lang="en-GB" altLang="en-US" sz="900" b="1" i="0" dirty="0">
              <a:solidFill>
                <a:srgbClr val="FF0000"/>
              </a:solidFill>
              <a:cs typeface="Times New Roman" pitchFamily="18" charset="0"/>
            </a:endParaRPr>
          </a:p>
          <a:p>
            <a:r>
              <a:rPr lang="en-GB" altLang="en-US" sz="2800" i="0" dirty="0">
                <a:cs typeface="Times New Roman" pitchFamily="18" charset="0"/>
              </a:rPr>
              <a:t>  </a:t>
            </a:r>
            <a:r>
              <a:rPr lang="en-GB" altLang="en-US" sz="2800" i="0" dirty="0">
                <a:solidFill>
                  <a:srgbClr val="FF0000"/>
                </a:solidFill>
                <a:cs typeface="Times New Roman" pitchFamily="18" charset="0"/>
              </a:rPr>
              <a:t>-</a:t>
            </a:r>
            <a:r>
              <a:rPr lang="en-GB" altLang="en-US" sz="2800" i="0" dirty="0">
                <a:cs typeface="Times New Roman" pitchFamily="18" charset="0"/>
              </a:rPr>
              <a:t> SM consistency  </a:t>
            </a:r>
            <a:r>
              <a:rPr lang="en-GB" altLang="en-US" sz="2800" i="0" dirty="0"/>
              <a:t>→</a:t>
            </a:r>
            <a:r>
              <a:rPr lang="en-GB" altLang="en-US" sz="2800" dirty="0"/>
              <a:t> </a:t>
            </a:r>
            <a:r>
              <a:rPr lang="en-GB" altLang="en-US" sz="2800" i="0" dirty="0" smtClean="0">
                <a:cs typeface="Times New Roman" pitchFamily="18" charset="0"/>
              </a:rPr>
              <a:t>Dirac fermion + gauge coupling</a:t>
            </a:r>
            <a:endParaRPr lang="en-GB" altLang="en-US" sz="2800" i="0" dirty="0">
              <a:cs typeface="Times New Roman" pitchFamily="18" charset="0"/>
            </a:endParaRPr>
          </a:p>
        </p:txBody>
      </p:sp>
      <p:sp>
        <p:nvSpPr>
          <p:cNvPr id="52227" name="Line 3"/>
          <p:cNvSpPr>
            <a:spLocks noChangeShapeType="1"/>
          </p:cNvSpPr>
          <p:nvPr/>
        </p:nvSpPr>
        <p:spPr bwMode="auto">
          <a:xfrm>
            <a:off x="1093788" y="3821113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rot="-5471610">
            <a:off x="2465388" y="3821113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1550988" y="4278313"/>
            <a:ext cx="914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 rot="84001">
            <a:off x="2465388" y="4354513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31" name="Line 7"/>
          <p:cNvSpPr>
            <a:spLocks noChangeShapeType="1"/>
          </p:cNvSpPr>
          <p:nvPr/>
        </p:nvSpPr>
        <p:spPr bwMode="auto">
          <a:xfrm>
            <a:off x="1550988" y="4354513"/>
            <a:ext cx="914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 rot="-5471610">
            <a:off x="1093788" y="4354513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1703388" y="3821113"/>
            <a:ext cx="6905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2922588" y="3440113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2541588" y="4837113"/>
            <a:ext cx="7143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  <a:r>
              <a:rPr lang="en-GB" altLang="en-US" sz="2800" i="0">
                <a:solidFill>
                  <a:srgbClr val="FF0000"/>
                </a:solidFill>
              </a:rPr>
              <a:t> …</a:t>
            </a: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588963" y="3440113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2237" name="Text Box 13"/>
          <p:cNvSpPr txBox="1">
            <a:spLocks noChangeArrowheads="1"/>
          </p:cNvSpPr>
          <p:nvPr/>
        </p:nvSpPr>
        <p:spPr bwMode="auto">
          <a:xfrm>
            <a:off x="788988" y="4354513"/>
            <a:ext cx="368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>
            <a:off x="560388" y="2462213"/>
            <a:ext cx="1219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rot="-1018260">
            <a:off x="1779588" y="2309813"/>
            <a:ext cx="1219200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2240" name="Group 16"/>
          <p:cNvGrpSpPr>
            <a:grpSpLocks/>
          </p:cNvGrpSpPr>
          <p:nvPr/>
        </p:nvGrpSpPr>
        <p:grpSpPr bwMode="auto">
          <a:xfrm rot="9434820">
            <a:off x="1855788" y="2462213"/>
            <a:ext cx="306387" cy="914400"/>
            <a:chOff x="2064" y="385"/>
            <a:chExt cx="193" cy="576"/>
          </a:xfrm>
        </p:grpSpPr>
        <p:grpSp>
          <p:nvGrpSpPr>
            <p:cNvPr id="52271" name="Group 17"/>
            <p:cNvGrpSpPr>
              <a:grpSpLocks/>
            </p:cNvGrpSpPr>
            <p:nvPr/>
          </p:nvGrpSpPr>
          <p:grpSpPr bwMode="auto">
            <a:xfrm>
              <a:off x="2064" y="769"/>
              <a:ext cx="193" cy="192"/>
              <a:chOff x="2064" y="769"/>
              <a:chExt cx="193" cy="192"/>
            </a:xfrm>
          </p:grpSpPr>
          <p:sp>
            <p:nvSpPr>
              <p:cNvPr id="52282" name="Arc 18"/>
              <p:cNvSpPr>
                <a:spLocks/>
              </p:cNvSpPr>
              <p:nvPr/>
            </p:nvSpPr>
            <p:spPr bwMode="auto">
              <a:xfrm rot="-5400000">
                <a:off x="2088" y="84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83" name="Arc 19"/>
              <p:cNvSpPr>
                <a:spLocks/>
              </p:cNvSpPr>
              <p:nvPr/>
            </p:nvSpPr>
            <p:spPr bwMode="auto">
              <a:xfrm rot="-5400000">
                <a:off x="2089" y="889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84" name="Arc 20"/>
              <p:cNvSpPr>
                <a:spLocks/>
              </p:cNvSpPr>
              <p:nvPr/>
            </p:nvSpPr>
            <p:spPr bwMode="auto">
              <a:xfrm rot="5400000">
                <a:off x="2185" y="74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85" name="Arc 21"/>
              <p:cNvSpPr>
                <a:spLocks/>
              </p:cNvSpPr>
              <p:nvPr/>
            </p:nvSpPr>
            <p:spPr bwMode="auto">
              <a:xfrm rot="5400000">
                <a:off x="2184" y="793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2272" name="Group 22"/>
            <p:cNvGrpSpPr>
              <a:grpSpLocks/>
            </p:cNvGrpSpPr>
            <p:nvPr/>
          </p:nvGrpSpPr>
          <p:grpSpPr bwMode="auto">
            <a:xfrm>
              <a:off x="2064" y="577"/>
              <a:ext cx="193" cy="192"/>
              <a:chOff x="2064" y="577"/>
              <a:chExt cx="193" cy="192"/>
            </a:xfrm>
          </p:grpSpPr>
          <p:sp>
            <p:nvSpPr>
              <p:cNvPr id="52278" name="Arc 23"/>
              <p:cNvSpPr>
                <a:spLocks/>
              </p:cNvSpPr>
              <p:nvPr/>
            </p:nvSpPr>
            <p:spPr bwMode="auto">
              <a:xfrm rot="-5400000">
                <a:off x="2088" y="64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79" name="Arc 24"/>
              <p:cNvSpPr>
                <a:spLocks/>
              </p:cNvSpPr>
              <p:nvPr/>
            </p:nvSpPr>
            <p:spPr bwMode="auto">
              <a:xfrm rot="-5400000">
                <a:off x="2089" y="697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80" name="Arc 25"/>
              <p:cNvSpPr>
                <a:spLocks/>
              </p:cNvSpPr>
              <p:nvPr/>
            </p:nvSpPr>
            <p:spPr bwMode="auto">
              <a:xfrm rot="5400000">
                <a:off x="2185" y="553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81" name="Arc 26"/>
              <p:cNvSpPr>
                <a:spLocks/>
              </p:cNvSpPr>
              <p:nvPr/>
            </p:nvSpPr>
            <p:spPr bwMode="auto">
              <a:xfrm rot="5400000">
                <a:off x="2184" y="601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52273" name="Group 27"/>
            <p:cNvGrpSpPr>
              <a:grpSpLocks/>
            </p:cNvGrpSpPr>
            <p:nvPr/>
          </p:nvGrpSpPr>
          <p:grpSpPr bwMode="auto">
            <a:xfrm>
              <a:off x="2064" y="385"/>
              <a:ext cx="193" cy="192"/>
              <a:chOff x="2064" y="385"/>
              <a:chExt cx="193" cy="192"/>
            </a:xfrm>
          </p:grpSpPr>
          <p:sp>
            <p:nvSpPr>
              <p:cNvPr id="52274" name="Arc 28"/>
              <p:cNvSpPr>
                <a:spLocks/>
              </p:cNvSpPr>
              <p:nvPr/>
            </p:nvSpPr>
            <p:spPr bwMode="auto">
              <a:xfrm rot="-5400000">
                <a:off x="2088" y="457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75" name="Arc 29"/>
              <p:cNvSpPr>
                <a:spLocks/>
              </p:cNvSpPr>
              <p:nvPr/>
            </p:nvSpPr>
            <p:spPr bwMode="auto">
              <a:xfrm rot="-5400000">
                <a:off x="2089" y="505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76" name="Arc 30"/>
              <p:cNvSpPr>
                <a:spLocks/>
              </p:cNvSpPr>
              <p:nvPr/>
            </p:nvSpPr>
            <p:spPr bwMode="auto">
              <a:xfrm rot="5400000">
                <a:off x="2185" y="361"/>
                <a:ext cx="48" cy="96"/>
              </a:xfrm>
              <a:custGeom>
                <a:avLst/>
                <a:gdLst>
                  <a:gd name="T0" fmla="*/ 0 w 21600"/>
                  <a:gd name="T1" fmla="*/ 96 h 21595"/>
                  <a:gd name="T2" fmla="*/ 47 w 21600"/>
                  <a:gd name="T3" fmla="*/ 0 h 21595"/>
                  <a:gd name="T4" fmla="*/ 48 w 21600"/>
                  <a:gd name="T5" fmla="*/ 96 h 2159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5"/>
                  <a:gd name="T11" fmla="*/ 21600 w 21600"/>
                  <a:gd name="T12" fmla="*/ 21595 h 2159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5" fill="none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</a:path>
                  <a:path w="21600" h="21595" stroke="0" extrusionOk="0">
                    <a:moveTo>
                      <a:pt x="0" y="21595"/>
                    </a:moveTo>
                    <a:cubicBezTo>
                      <a:pt x="0" y="9841"/>
                      <a:pt x="9398" y="244"/>
                      <a:pt x="21149" y="-1"/>
                    </a:cubicBezTo>
                    <a:lnTo>
                      <a:pt x="21600" y="21595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277" name="Arc 31"/>
              <p:cNvSpPr>
                <a:spLocks/>
              </p:cNvSpPr>
              <p:nvPr/>
            </p:nvSpPr>
            <p:spPr bwMode="auto">
              <a:xfrm rot="5400000">
                <a:off x="2184" y="409"/>
                <a:ext cx="48" cy="96"/>
              </a:xfrm>
              <a:custGeom>
                <a:avLst/>
                <a:gdLst>
                  <a:gd name="T0" fmla="*/ 0 w 21600"/>
                  <a:gd name="T1" fmla="*/ 0 h 21600"/>
                  <a:gd name="T2" fmla="*/ 48 w 21600"/>
                  <a:gd name="T3" fmla="*/ 96 h 21600"/>
                  <a:gd name="T4" fmla="*/ 0 w 21600"/>
                  <a:gd name="T5" fmla="*/ 96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52241" name="Line 32"/>
          <p:cNvSpPr>
            <a:spLocks noChangeShapeType="1"/>
          </p:cNvSpPr>
          <p:nvPr/>
        </p:nvSpPr>
        <p:spPr bwMode="auto">
          <a:xfrm>
            <a:off x="2160588" y="3376613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42" name="Line 33"/>
          <p:cNvSpPr>
            <a:spLocks noChangeShapeType="1"/>
          </p:cNvSpPr>
          <p:nvPr/>
        </p:nvSpPr>
        <p:spPr bwMode="auto">
          <a:xfrm rot="-675264">
            <a:off x="1017588" y="3452813"/>
            <a:ext cx="1219200" cy="15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43" name="Text Box 34"/>
          <p:cNvSpPr txBox="1">
            <a:spLocks noChangeArrowheads="1"/>
          </p:cNvSpPr>
          <p:nvPr/>
        </p:nvSpPr>
        <p:spPr bwMode="auto">
          <a:xfrm>
            <a:off x="865188" y="2641600"/>
            <a:ext cx="854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3600" b="1">
                <a:solidFill>
                  <a:schemeClr val="accent2"/>
                </a:solidFill>
                <a:sym typeface="Symbol" pitchFamily="18" charset="2"/>
              </a:rPr>
              <a:t> </a:t>
            </a:r>
            <a:r>
              <a:rPr lang="en-GB" altLang="en-US" sz="3200">
                <a:solidFill>
                  <a:schemeClr val="accent2"/>
                </a:solidFill>
                <a:sym typeface="Symbol" pitchFamily="18" charset="2"/>
              </a:rPr>
              <a:t>Z</a:t>
            </a:r>
            <a:endParaRPr lang="en-GB" altLang="en-US" sz="3200">
              <a:solidFill>
                <a:schemeClr val="accent2"/>
              </a:solidFill>
            </a:endParaRPr>
          </a:p>
        </p:txBody>
      </p:sp>
      <p:sp>
        <p:nvSpPr>
          <p:cNvPr id="52244" name="Text Box 35"/>
          <p:cNvSpPr txBox="1">
            <a:spLocks noChangeArrowheads="1"/>
          </p:cNvSpPr>
          <p:nvPr/>
        </p:nvSpPr>
        <p:spPr bwMode="auto">
          <a:xfrm>
            <a:off x="712788" y="1949450"/>
            <a:ext cx="5127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2800" b="1" i="0" baseline="30000">
                <a:solidFill>
                  <a:schemeClr val="accent2"/>
                </a:solidFill>
                <a:sym typeface="Symbol" pitchFamily="18" charset="2"/>
              </a:rPr>
              <a:t></a:t>
            </a:r>
            <a:endParaRPr lang="en-GB" altLang="en-US" sz="2800" i="0">
              <a:solidFill>
                <a:schemeClr val="accent2"/>
              </a:solidFill>
            </a:endParaRPr>
          </a:p>
        </p:txBody>
      </p:sp>
      <p:sp>
        <p:nvSpPr>
          <p:cNvPr id="52245" name="Rectangle 36"/>
          <p:cNvSpPr>
            <a:spLocks noChangeArrowheads="1"/>
          </p:cNvSpPr>
          <p:nvPr/>
        </p:nvSpPr>
        <p:spPr bwMode="auto">
          <a:xfrm>
            <a:off x="2770188" y="2787650"/>
            <a:ext cx="368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2246" name="Text Box 37"/>
          <p:cNvSpPr txBox="1">
            <a:spLocks noChangeArrowheads="1"/>
          </p:cNvSpPr>
          <p:nvPr/>
        </p:nvSpPr>
        <p:spPr bwMode="auto">
          <a:xfrm>
            <a:off x="2916238" y="1700213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52247" name="Line 38"/>
          <p:cNvSpPr>
            <a:spLocks noChangeShapeType="1"/>
          </p:cNvSpPr>
          <p:nvPr/>
        </p:nvSpPr>
        <p:spPr bwMode="auto">
          <a:xfrm>
            <a:off x="407988" y="2157413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48" name="Line 39"/>
          <p:cNvSpPr>
            <a:spLocks noChangeShapeType="1"/>
          </p:cNvSpPr>
          <p:nvPr/>
        </p:nvSpPr>
        <p:spPr bwMode="auto">
          <a:xfrm>
            <a:off x="3303588" y="4913313"/>
            <a:ext cx="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49" name="Text Box 40"/>
          <p:cNvSpPr txBox="1">
            <a:spLocks noChangeArrowheads="1"/>
          </p:cNvSpPr>
          <p:nvPr/>
        </p:nvSpPr>
        <p:spPr bwMode="auto">
          <a:xfrm>
            <a:off x="3282950" y="4760913"/>
            <a:ext cx="4016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/>
              <a:t>2</a:t>
            </a:r>
          </a:p>
        </p:txBody>
      </p:sp>
      <p:sp>
        <p:nvSpPr>
          <p:cNvPr id="52251" name="Line 42"/>
          <p:cNvSpPr>
            <a:spLocks noChangeShapeType="1"/>
          </p:cNvSpPr>
          <p:nvPr/>
        </p:nvSpPr>
        <p:spPr bwMode="auto">
          <a:xfrm>
            <a:off x="1779588" y="4913313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52" name="Text Box 43"/>
          <p:cNvSpPr txBox="1">
            <a:spLocks noChangeArrowheads="1"/>
          </p:cNvSpPr>
          <p:nvPr/>
        </p:nvSpPr>
        <p:spPr bwMode="auto">
          <a:xfrm>
            <a:off x="1322388" y="5446713"/>
            <a:ext cx="6905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 i="0">
                <a:solidFill>
                  <a:schemeClr val="accent2"/>
                </a:solidFill>
              </a:rPr>
              <a:t>L</a:t>
            </a:r>
            <a:r>
              <a:rPr lang="en-GB" altLang="en-US" sz="2800" i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2253" name="Line 44"/>
          <p:cNvSpPr>
            <a:spLocks noChangeShapeType="1"/>
          </p:cNvSpPr>
          <p:nvPr/>
        </p:nvSpPr>
        <p:spPr bwMode="auto">
          <a:xfrm rot="-5400000">
            <a:off x="1817688" y="5713413"/>
            <a:ext cx="685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54" name="Line 45"/>
          <p:cNvSpPr>
            <a:spLocks noChangeShapeType="1"/>
          </p:cNvSpPr>
          <p:nvPr/>
        </p:nvSpPr>
        <p:spPr bwMode="auto">
          <a:xfrm rot="-5315999">
            <a:off x="1703388" y="6056313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55" name="Line 46"/>
          <p:cNvSpPr>
            <a:spLocks noChangeShapeType="1"/>
          </p:cNvSpPr>
          <p:nvPr/>
        </p:nvSpPr>
        <p:spPr bwMode="auto">
          <a:xfrm>
            <a:off x="2236788" y="6056313"/>
            <a:ext cx="457200" cy="45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56" name="Line 47"/>
          <p:cNvSpPr>
            <a:spLocks noChangeShapeType="1"/>
          </p:cNvSpPr>
          <p:nvPr/>
        </p:nvSpPr>
        <p:spPr bwMode="auto">
          <a:xfrm rot="-5471610">
            <a:off x="2160588" y="4913313"/>
            <a:ext cx="4572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57" name="Line 48"/>
          <p:cNvSpPr>
            <a:spLocks noChangeShapeType="1"/>
          </p:cNvSpPr>
          <p:nvPr/>
        </p:nvSpPr>
        <p:spPr bwMode="auto">
          <a:xfrm rot="-5400000">
            <a:off x="1893888" y="5713413"/>
            <a:ext cx="6858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259" name="Text Box 50"/>
          <p:cNvSpPr txBox="1">
            <a:spLocks noChangeArrowheads="1"/>
          </p:cNvSpPr>
          <p:nvPr/>
        </p:nvSpPr>
        <p:spPr bwMode="auto">
          <a:xfrm>
            <a:off x="1322388" y="6056313"/>
            <a:ext cx="368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52260" name="Text Box 51"/>
          <p:cNvSpPr txBox="1">
            <a:spLocks noChangeArrowheads="1"/>
          </p:cNvSpPr>
          <p:nvPr/>
        </p:nvSpPr>
        <p:spPr bwMode="auto">
          <a:xfrm>
            <a:off x="1474788" y="4735513"/>
            <a:ext cx="533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2800">
                <a:solidFill>
                  <a:schemeClr val="accent2"/>
                </a:solidFill>
              </a:rPr>
              <a:t>e</a:t>
            </a:r>
            <a:r>
              <a:rPr lang="en-GB" altLang="en-US" sz="3600" i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52261" name="Picture 52" descr="final_LQ_limi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" t="43260" r="903"/>
          <a:stretch>
            <a:fillRect/>
          </a:stretch>
        </p:blipFill>
        <p:spPr bwMode="auto">
          <a:xfrm>
            <a:off x="3708400" y="2122488"/>
            <a:ext cx="5400675" cy="469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6069" name="Line 53"/>
          <p:cNvSpPr>
            <a:spLocks noChangeShapeType="1"/>
          </p:cNvSpPr>
          <p:nvPr/>
        </p:nvSpPr>
        <p:spPr bwMode="auto">
          <a:xfrm>
            <a:off x="4714875" y="2492375"/>
            <a:ext cx="504825" cy="431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6070" name="Line 54"/>
          <p:cNvSpPr>
            <a:spLocks noChangeShapeType="1"/>
          </p:cNvSpPr>
          <p:nvPr/>
        </p:nvSpPr>
        <p:spPr bwMode="auto">
          <a:xfrm>
            <a:off x="4283075" y="2563813"/>
            <a:ext cx="936625" cy="7921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6071" name="Line 55"/>
          <p:cNvSpPr>
            <a:spLocks noChangeShapeType="1"/>
          </p:cNvSpPr>
          <p:nvPr/>
        </p:nvSpPr>
        <p:spPr bwMode="auto">
          <a:xfrm>
            <a:off x="4140200" y="2924944"/>
            <a:ext cx="863600" cy="7191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726072" name="Picture 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3" y="2349500"/>
            <a:ext cx="614362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6075" name="Line 59"/>
          <p:cNvSpPr>
            <a:spLocks noChangeShapeType="1"/>
          </p:cNvSpPr>
          <p:nvPr/>
        </p:nvSpPr>
        <p:spPr bwMode="auto">
          <a:xfrm>
            <a:off x="5435600" y="2277120"/>
            <a:ext cx="504825" cy="431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6076" name="Line 60"/>
          <p:cNvSpPr>
            <a:spLocks noChangeShapeType="1"/>
          </p:cNvSpPr>
          <p:nvPr/>
        </p:nvSpPr>
        <p:spPr bwMode="auto">
          <a:xfrm>
            <a:off x="611188" y="3767138"/>
            <a:ext cx="2520950" cy="27813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6077" name="Line 61"/>
          <p:cNvSpPr>
            <a:spLocks noChangeShapeType="1"/>
          </p:cNvSpPr>
          <p:nvPr/>
        </p:nvSpPr>
        <p:spPr bwMode="auto">
          <a:xfrm flipH="1">
            <a:off x="827088" y="3983038"/>
            <a:ext cx="2520950" cy="27813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" name="AutoShape 5" descr="File:Beta decay spectrum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" name="AutoShape 9" descr="http://www.physi.uni-heidelberg.de/Forschung/ANP/Perkeo/pics/feynma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TextBox 70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72" name="Rectangle 26"/>
          <p:cNvSpPr>
            <a:spLocks noChangeArrowheads="1"/>
          </p:cNvSpPr>
          <p:nvPr/>
        </p:nvSpPr>
        <p:spPr bwMode="auto">
          <a:xfrm>
            <a:off x="1752600" y="44624"/>
            <a:ext cx="5090123" cy="936104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New Constituents</a:t>
            </a:r>
          </a:p>
          <a:p>
            <a:pPr algn="ctr">
              <a:defRPr/>
            </a:pPr>
            <a:r>
              <a:rPr lang="en-GB" sz="3200" dirty="0" smtClean="0">
                <a:solidFill>
                  <a:srgbClr val="0033CC"/>
                </a:solidFill>
                <a:cs typeface="Arial" pitchFamily="34" charset="0"/>
              </a:rPr>
              <a:t>and Currents </a:t>
            </a:r>
            <a:r>
              <a:rPr lang="en-GB" sz="3200" b="1" dirty="0" smtClean="0">
                <a:solidFill>
                  <a:srgbClr val="FF0000"/>
                </a:solidFill>
                <a:cs typeface="Arial" pitchFamily="34" charset="0"/>
              </a:rPr>
              <a:t>?</a:t>
            </a:r>
            <a:endParaRPr lang="en-US" sz="3200" b="1" i="0" dirty="0">
              <a:solidFill>
                <a:srgbClr val="FF0000"/>
              </a:solidFill>
              <a:latin typeface="Times" pitchFamily="18" charset="0"/>
              <a:cs typeface="Arial" pitchFamily="34" charset="0"/>
            </a:endParaRPr>
          </a:p>
        </p:txBody>
      </p:sp>
      <p:sp>
        <p:nvSpPr>
          <p:cNvPr id="64" name="Text Box 47"/>
          <p:cNvSpPr txBox="1">
            <a:spLocks noChangeArrowheads="1"/>
          </p:cNvSpPr>
          <p:nvPr/>
        </p:nvSpPr>
        <p:spPr bwMode="auto">
          <a:xfrm>
            <a:off x="352103" y="3774653"/>
            <a:ext cx="550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6000" i="0"/>
              <a:t>+</a:t>
            </a:r>
          </a:p>
        </p:txBody>
      </p:sp>
      <p:sp>
        <p:nvSpPr>
          <p:cNvPr id="65" name="Text Box 55"/>
          <p:cNvSpPr txBox="1">
            <a:spLocks noChangeArrowheads="1"/>
          </p:cNvSpPr>
          <p:nvPr/>
        </p:nvSpPr>
        <p:spPr bwMode="auto">
          <a:xfrm>
            <a:off x="348729" y="5157192"/>
            <a:ext cx="550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r>
              <a:rPr lang="en-GB" altLang="en-US" sz="6000" i="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40210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2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2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726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2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26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26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26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069" grpId="0" animBg="1"/>
      <p:bldP spid="726070" grpId="0" animBg="1"/>
      <p:bldP spid="726071" grpId="0" animBg="1"/>
      <p:bldP spid="726075" grpId="0" animBg="1"/>
      <p:bldP spid="726076" grpId="0" animBg="1"/>
      <p:bldP spid="72607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3"/>
          <p:cNvSpPr txBox="1">
            <a:spLocks noChangeArrowheads="1"/>
          </p:cNvSpPr>
          <p:nvPr/>
        </p:nvSpPr>
        <p:spPr bwMode="auto">
          <a:xfrm>
            <a:off x="163513" y="908720"/>
            <a:ext cx="966507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 smtClean="0">
              <a:solidFill>
                <a:srgbClr val="FF3300"/>
              </a:solidFill>
            </a:endParaRPr>
          </a:p>
          <a:p>
            <a:r>
              <a:rPr lang="en-GB" altLang="en-US" sz="3200" b="1" i="0" dirty="0">
                <a:solidFill>
                  <a:srgbClr val="FF3300"/>
                </a:solidFill>
                <a:cs typeface="Times New Roman" pitchFamily="18" charset="0"/>
              </a:rPr>
              <a:t>●</a:t>
            </a:r>
            <a:r>
              <a:rPr lang="en-GB" altLang="en-US" sz="2800" i="0" dirty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en-GB" altLang="en-US" sz="2800" i="0" dirty="0" smtClean="0">
                <a:cs typeface="Times New Roman" pitchFamily="18" charset="0"/>
              </a:rPr>
              <a:t>HERA</a:t>
            </a:r>
            <a:r>
              <a:rPr lang="en-GB" altLang="en-US" i="0" dirty="0">
                <a:cs typeface="Times New Roman" pitchFamily="18" charset="0"/>
              </a:rPr>
              <a:t> </a:t>
            </a:r>
            <a:r>
              <a:rPr lang="en-GB" altLang="en-US" sz="2800" i="0" dirty="0" smtClean="0">
                <a:solidFill>
                  <a:srgbClr val="FF0000"/>
                </a:solidFill>
              </a:rPr>
              <a:t>-</a:t>
            </a:r>
            <a:r>
              <a:rPr lang="en-GB" altLang="en-US" sz="2800" i="0" dirty="0" smtClean="0"/>
              <a:t> leptons </a:t>
            </a:r>
            <a:r>
              <a:rPr lang="en-GB" altLang="en-US" sz="2800" i="0" dirty="0"/>
              <a:t>and quarks together </a:t>
            </a:r>
            <a:r>
              <a:rPr lang="en-GB" altLang="en-US" sz="2800" i="0" dirty="0" smtClean="0"/>
              <a:t>@ 314 </a:t>
            </a:r>
            <a:r>
              <a:rPr lang="en-GB" altLang="en-US" sz="2800" i="0" dirty="0" err="1" smtClean="0"/>
              <a:t>GeV</a:t>
            </a:r>
            <a:endParaRPr lang="el-GR" altLang="en-US" sz="2800" i="0" dirty="0"/>
          </a:p>
        </p:txBody>
      </p:sp>
      <p:sp>
        <p:nvSpPr>
          <p:cNvPr id="602127" name="AutoShape 15"/>
          <p:cNvSpPr>
            <a:spLocks noChangeArrowheads="1"/>
          </p:cNvSpPr>
          <p:nvPr/>
        </p:nvSpPr>
        <p:spPr bwMode="auto">
          <a:xfrm flipV="1">
            <a:off x="323850" y="3865419"/>
            <a:ext cx="360363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602128" name="Text Box 16"/>
          <p:cNvSpPr txBox="1">
            <a:spLocks noChangeArrowheads="1"/>
          </p:cNvSpPr>
          <p:nvPr/>
        </p:nvSpPr>
        <p:spPr bwMode="auto">
          <a:xfrm>
            <a:off x="684213" y="3936683"/>
            <a:ext cx="82702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i="0" dirty="0"/>
              <a:t>s</a:t>
            </a:r>
            <a:r>
              <a:rPr lang="en-GB" altLang="en-US" sz="2800" i="0" dirty="0" smtClean="0"/>
              <a:t>ays </a:t>
            </a:r>
            <a:r>
              <a:rPr lang="en-GB" altLang="en-US" sz="2800" i="0" dirty="0" smtClean="0">
                <a:solidFill>
                  <a:schemeClr val="accent2"/>
                </a:solidFill>
              </a:rPr>
              <a:t>quarks </a:t>
            </a:r>
            <a:r>
              <a:rPr lang="en-GB" altLang="en-US" sz="2800" i="0" dirty="0">
                <a:solidFill>
                  <a:schemeClr val="accent2"/>
                </a:solidFill>
              </a:rPr>
              <a:t>are </a:t>
            </a:r>
            <a:r>
              <a:rPr lang="en-GB" altLang="en-US" sz="2800" i="0" dirty="0" smtClean="0"/>
              <a:t>Dirac </a:t>
            </a:r>
            <a:r>
              <a:rPr lang="en-GB" altLang="en-US" sz="2800" i="0" dirty="0"/>
              <a:t>GSW SM fermions &gt; </a:t>
            </a:r>
            <a:r>
              <a:rPr lang="en-GB" altLang="en-US" sz="2800" i="0" dirty="0" smtClean="0"/>
              <a:t>2 </a:t>
            </a:r>
            <a:r>
              <a:rPr lang="en-GB" altLang="en-US" sz="2800" i="0" dirty="0"/>
              <a:t>am </a:t>
            </a:r>
            <a:endParaRPr lang="en-US" altLang="en-US" sz="2800" i="0" dirty="0"/>
          </a:p>
        </p:txBody>
      </p:sp>
      <p:sp>
        <p:nvSpPr>
          <p:cNvPr id="602129" name="Text Box 17"/>
          <p:cNvSpPr txBox="1">
            <a:spLocks noChangeArrowheads="1"/>
          </p:cNvSpPr>
          <p:nvPr/>
        </p:nvSpPr>
        <p:spPr bwMode="auto">
          <a:xfrm>
            <a:off x="683568" y="4947280"/>
            <a:ext cx="83677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2800" i="0" dirty="0" smtClean="0">
                <a:solidFill>
                  <a:schemeClr val="accent2"/>
                </a:solidFill>
              </a:rPr>
              <a:t>defines</a:t>
            </a:r>
            <a:r>
              <a:rPr lang="en-GB" altLang="en-US" sz="2800" i="0" dirty="0" smtClean="0"/>
              <a:t> SM+QCD template(s) </a:t>
            </a:r>
            <a:r>
              <a:rPr lang="en-GB" altLang="en-US" sz="2800" i="0" dirty="0"/>
              <a:t>@ </a:t>
            </a:r>
            <a:r>
              <a:rPr lang="en-GB" altLang="en-US" sz="2800" i="0" dirty="0" smtClean="0"/>
              <a:t>the Fermi </a:t>
            </a:r>
            <a:r>
              <a:rPr lang="en-GB" altLang="en-US" sz="2800" i="0" dirty="0"/>
              <a:t>scale</a:t>
            </a:r>
            <a:endParaRPr lang="el-GR" altLang="en-US" sz="2800" i="0" dirty="0"/>
          </a:p>
        </p:txBody>
      </p:sp>
      <p:sp>
        <p:nvSpPr>
          <p:cNvPr id="602131" name="AutoShape 19"/>
          <p:cNvSpPr>
            <a:spLocks noChangeArrowheads="1"/>
          </p:cNvSpPr>
          <p:nvPr/>
        </p:nvSpPr>
        <p:spPr bwMode="auto">
          <a:xfrm flipV="1">
            <a:off x="323850" y="4369475"/>
            <a:ext cx="360363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602132" name="Text Box 20"/>
          <p:cNvSpPr txBox="1">
            <a:spLocks noChangeArrowheads="1"/>
          </p:cNvSpPr>
          <p:nvPr/>
        </p:nvSpPr>
        <p:spPr bwMode="auto">
          <a:xfrm>
            <a:off x="684213" y="4499650"/>
            <a:ext cx="83150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i="0" dirty="0" smtClean="0"/>
              <a:t>electron and positron </a:t>
            </a:r>
            <a:r>
              <a:rPr lang="en-GB" altLang="en-US" sz="2800" i="0" dirty="0" smtClean="0">
                <a:solidFill>
                  <a:schemeClr val="accent2"/>
                </a:solidFill>
              </a:rPr>
              <a:t>are</a:t>
            </a:r>
            <a:r>
              <a:rPr lang="en-GB" altLang="en-US" sz="2800" i="0" dirty="0" smtClean="0"/>
              <a:t> gauge fermions </a:t>
            </a:r>
            <a:r>
              <a:rPr lang="en-GB" altLang="en-US" sz="2800" i="0" dirty="0"/>
              <a:t>&gt; </a:t>
            </a:r>
            <a:r>
              <a:rPr lang="en-GB" altLang="en-US" sz="2800" i="0" dirty="0" smtClean="0"/>
              <a:t>2 </a:t>
            </a:r>
            <a:r>
              <a:rPr lang="en-GB" altLang="en-US" sz="2800" i="0" dirty="0"/>
              <a:t>am </a:t>
            </a:r>
            <a:endParaRPr lang="en-US" altLang="en-US" sz="2800" i="0" dirty="0"/>
          </a:p>
        </p:txBody>
      </p:sp>
      <p:sp>
        <p:nvSpPr>
          <p:cNvPr id="602178" name="Rectangle 66"/>
          <p:cNvSpPr>
            <a:spLocks noGrp="1" noChangeArrowheads="1"/>
          </p:cNvSpPr>
          <p:nvPr>
            <p:ph type="title"/>
          </p:nvPr>
        </p:nvSpPr>
        <p:spPr>
          <a:xfrm>
            <a:off x="1475656" y="44624"/>
            <a:ext cx="4906962" cy="936749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latin typeface="Comic Sans MS" pitchFamily="66" charset="0"/>
              </a:rPr>
              <a:t>Electron-Quark Physics:</a:t>
            </a:r>
            <a:br>
              <a:rPr lang="en-GB" dirty="0" smtClean="0">
                <a:latin typeface="Comic Sans MS" pitchFamily="66" charset="0"/>
              </a:rPr>
            </a:br>
            <a:r>
              <a:rPr lang="en-GB" dirty="0" smtClean="0">
                <a:latin typeface="Comic Sans MS" pitchFamily="66" charset="0"/>
              </a:rPr>
              <a:t>the HERA Era</a:t>
            </a:r>
            <a:endParaRPr lang="en-GB" dirty="0" smtClean="0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704031" y="1568227"/>
            <a:ext cx="7972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2800" i="0" dirty="0">
                <a:solidFill>
                  <a:schemeClr val="accent2"/>
                </a:solidFill>
              </a:rPr>
              <a:t>t</a:t>
            </a:r>
            <a:r>
              <a:rPr lang="en-GB" altLang="en-US" sz="2800" i="0" dirty="0" smtClean="0">
                <a:solidFill>
                  <a:schemeClr val="accent2"/>
                </a:solidFill>
              </a:rPr>
              <a:t>ells us </a:t>
            </a:r>
            <a:r>
              <a:rPr lang="en-GB" altLang="en-US" sz="2800" i="0" dirty="0" smtClean="0"/>
              <a:t>that </a:t>
            </a:r>
            <a:r>
              <a:rPr lang="en-GB" altLang="en-US" sz="2800" i="0" dirty="0" smtClean="0">
                <a:solidFill>
                  <a:schemeClr val="accent2"/>
                </a:solidFill>
              </a:rPr>
              <a:t>we </a:t>
            </a:r>
            <a:r>
              <a:rPr lang="en-GB" altLang="en-US" sz="2800" i="0" dirty="0" smtClean="0"/>
              <a:t>are field energy</a:t>
            </a:r>
            <a:endParaRPr lang="el-GR" altLang="en-US" sz="2800" i="0" dirty="0"/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 flipV="1">
            <a:off x="323031" y="1560885"/>
            <a:ext cx="360362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704528" y="2072283"/>
            <a:ext cx="84394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2800" i="0" dirty="0">
                <a:solidFill>
                  <a:schemeClr val="accent2"/>
                </a:solidFill>
                <a:sym typeface="Symbol"/>
              </a:rPr>
              <a:t>m</a:t>
            </a:r>
            <a:r>
              <a:rPr lang="en-GB" altLang="en-US" sz="2800" i="0" dirty="0" smtClean="0">
                <a:solidFill>
                  <a:schemeClr val="accent2"/>
                </a:solidFill>
                <a:sym typeface="Symbol"/>
              </a:rPr>
              <a:t>easures</a:t>
            </a:r>
            <a:r>
              <a:rPr lang="en-GB" altLang="en-US" sz="2800" i="0" dirty="0" smtClean="0">
                <a:sym typeface="Symbol"/>
              </a:rPr>
              <a:t> the quantum structure of hadron force</a:t>
            </a:r>
            <a:endParaRPr lang="el-GR" altLang="en-US" sz="2800" i="0" dirty="0"/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 flipV="1">
            <a:off x="323528" y="2064941"/>
            <a:ext cx="360362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704528" y="2653948"/>
            <a:ext cx="84394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2800" i="0" dirty="0">
                <a:solidFill>
                  <a:schemeClr val="accent2"/>
                </a:solidFill>
                <a:sym typeface="Symbol"/>
              </a:rPr>
              <a:t>i</a:t>
            </a:r>
            <a:r>
              <a:rPr lang="en-GB" altLang="en-US" sz="2800" i="0" dirty="0" smtClean="0">
                <a:solidFill>
                  <a:schemeClr val="accent2"/>
                </a:solidFill>
                <a:sym typeface="Symbol"/>
              </a:rPr>
              <a:t>dentifies</a:t>
            </a:r>
            <a:r>
              <a:rPr lang="en-GB" altLang="en-US" sz="2800" i="0" dirty="0" smtClean="0">
                <a:sym typeface="Symbol"/>
              </a:rPr>
              <a:t> colour-singlet colour physics</a:t>
            </a:r>
            <a:endParaRPr lang="el-GR" altLang="en-US" sz="2800" i="0" dirty="0"/>
          </a:p>
        </p:txBody>
      </p:sp>
      <p:sp>
        <p:nvSpPr>
          <p:cNvPr id="20" name="AutoShape 18"/>
          <p:cNvSpPr>
            <a:spLocks noChangeArrowheads="1"/>
          </p:cNvSpPr>
          <p:nvPr/>
        </p:nvSpPr>
        <p:spPr bwMode="auto">
          <a:xfrm flipV="1">
            <a:off x="323528" y="2646606"/>
            <a:ext cx="360362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704528" y="3217347"/>
            <a:ext cx="87640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endParaRPr lang="en-GB" altLang="en-US" sz="800" i="0" dirty="0">
              <a:solidFill>
                <a:srgbClr val="FF3300"/>
              </a:solidFill>
            </a:endParaRPr>
          </a:p>
          <a:p>
            <a:r>
              <a:rPr lang="en-GB" altLang="en-US" sz="2800" i="0" dirty="0">
                <a:solidFill>
                  <a:schemeClr val="accent2"/>
                </a:solidFill>
                <a:sym typeface="Symbol"/>
              </a:rPr>
              <a:t>q</a:t>
            </a:r>
            <a:r>
              <a:rPr lang="en-GB" altLang="en-US" sz="2800" i="0" dirty="0" smtClean="0">
                <a:solidFill>
                  <a:schemeClr val="accent2"/>
                </a:solidFill>
                <a:sym typeface="Symbol"/>
              </a:rPr>
              <a:t>uestions</a:t>
            </a:r>
            <a:r>
              <a:rPr lang="en-GB" altLang="en-US" sz="2800" i="0" dirty="0" smtClean="0">
                <a:sym typeface="Symbol"/>
              </a:rPr>
              <a:t> </a:t>
            </a:r>
            <a:r>
              <a:rPr lang="en-GB" altLang="en-US" sz="2800" i="0" dirty="0" smtClean="0"/>
              <a:t>quarks as Dirac QCD fermions </a:t>
            </a:r>
            <a:r>
              <a:rPr lang="en-GB" altLang="en-US" sz="2800" b="1" i="0" dirty="0" smtClean="0">
                <a:solidFill>
                  <a:srgbClr val="FF0000"/>
                </a:solidFill>
              </a:rPr>
              <a:t>?</a:t>
            </a:r>
            <a:r>
              <a:rPr lang="en-GB" altLang="en-US" sz="2800" i="0" dirty="0" smtClean="0"/>
              <a:t> </a:t>
            </a:r>
            <a:endParaRPr lang="el-GR" altLang="en-US" sz="2800" i="0" dirty="0"/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 flipV="1">
            <a:off x="323528" y="3217347"/>
            <a:ext cx="360362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 flipV="1">
            <a:off x="323528" y="4946511"/>
            <a:ext cx="360363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 flipV="1">
            <a:off x="323850" y="5514230"/>
            <a:ext cx="360363" cy="50482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5715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684213" y="5644405"/>
            <a:ext cx="5323893" cy="10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Aft>
                <a:spcPts val="800"/>
              </a:spcAft>
            </a:pPr>
            <a:r>
              <a:rPr lang="en-GB" altLang="en-US" sz="2800" i="0" dirty="0">
                <a:solidFill>
                  <a:schemeClr val="accent2"/>
                </a:solidFill>
              </a:rPr>
              <a:t>s</a:t>
            </a:r>
            <a:r>
              <a:rPr lang="en-GB" altLang="en-US" sz="2800" i="0" dirty="0" smtClean="0">
                <a:solidFill>
                  <a:schemeClr val="accent2"/>
                </a:solidFill>
              </a:rPr>
              <a:t>ets </a:t>
            </a:r>
            <a:r>
              <a:rPr lang="en-GB" altLang="en-US" sz="2800" i="0" dirty="0" smtClean="0"/>
              <a:t>new </a:t>
            </a:r>
            <a:r>
              <a:rPr lang="en-GB" altLang="en-US" sz="2800" dirty="0" err="1" smtClean="0">
                <a:solidFill>
                  <a:schemeClr val="accent2"/>
                </a:solidFill>
              </a:rPr>
              <a:t>e</a:t>
            </a:r>
            <a:r>
              <a:rPr lang="en-GB" altLang="en-US" sz="2800" b="1" i="0" baseline="30000" dirty="0" err="1" smtClean="0">
                <a:solidFill>
                  <a:schemeClr val="accent2"/>
                </a:solidFill>
                <a:latin typeface="Comic Sans MS"/>
              </a:rPr>
              <a:t>±</a:t>
            </a:r>
            <a:r>
              <a:rPr lang="en-GB" altLang="en-US" sz="2800" dirty="0" err="1" smtClean="0">
                <a:solidFill>
                  <a:schemeClr val="accent2"/>
                </a:solidFill>
              </a:rPr>
              <a:t>q</a:t>
            </a:r>
            <a:r>
              <a:rPr lang="en-GB" altLang="en-US" sz="2800" i="0" dirty="0" smtClean="0"/>
              <a:t> physics threshold</a:t>
            </a:r>
          </a:p>
          <a:p>
            <a:pPr eaLnBrk="1" hangingPunct="1"/>
            <a:r>
              <a:rPr lang="en-GB" altLang="en-US" sz="2800" i="0" dirty="0" smtClean="0"/>
              <a:t>coupling </a:t>
            </a:r>
            <a:r>
              <a:rPr lang="en-GB" altLang="en-US" sz="2800" b="1" dirty="0" smtClean="0">
                <a:sym typeface="Symbol"/>
              </a:rPr>
              <a:t></a:t>
            </a:r>
            <a:r>
              <a:rPr lang="en-GB" altLang="en-US" sz="2800" dirty="0">
                <a:sym typeface="Symbol"/>
              </a:rPr>
              <a:t> </a:t>
            </a:r>
            <a:r>
              <a:rPr lang="en-GB" altLang="en-US" sz="2800" i="0" dirty="0">
                <a:sym typeface="Symbol"/>
              </a:rPr>
              <a:t>≥</a:t>
            </a:r>
            <a:r>
              <a:rPr lang="en-GB" altLang="en-US" sz="2800" b="1" dirty="0" smtClean="0">
                <a:sym typeface="Symbol"/>
              </a:rPr>
              <a:t>      </a:t>
            </a:r>
            <a:r>
              <a:rPr lang="en-GB" altLang="en-US" sz="2800" dirty="0" err="1" smtClean="0"/>
              <a:t>M</a:t>
            </a:r>
            <a:r>
              <a:rPr lang="en-GB" altLang="en-US" sz="2800" b="1" baseline="-25000" dirty="0" err="1" smtClean="0"/>
              <a:t>eq</a:t>
            </a:r>
            <a:r>
              <a:rPr lang="en-GB" altLang="en-US" sz="2800" b="1" baseline="-25000" dirty="0" smtClean="0"/>
              <a:t> </a:t>
            </a:r>
            <a:r>
              <a:rPr lang="en-GB" altLang="en-US" sz="2800" i="0" dirty="0" smtClean="0">
                <a:sym typeface="Symbol"/>
              </a:rPr>
              <a:t>≥      </a:t>
            </a:r>
            <a:r>
              <a:rPr lang="en-GB" altLang="en-US" sz="2800" i="0" dirty="0" err="1" smtClean="0">
                <a:sym typeface="Symbol"/>
              </a:rPr>
              <a:t>GeV</a:t>
            </a:r>
            <a:endParaRPr lang="en-GB" altLang="en-US" sz="2800" b="1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27784" y="6125234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000" b="1" dirty="0" smtClean="0">
                <a:solidFill>
                  <a:schemeClr val="tx1"/>
                </a:solidFill>
                <a:sym typeface="Symbol"/>
              </a:rPr>
              <a:t>0.01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64715" y="6093296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000" b="1" dirty="0" smtClean="0">
                <a:solidFill>
                  <a:schemeClr val="tx1"/>
                </a:solidFill>
              </a:rPr>
              <a:t>200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10769" y="6413266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000" b="1" dirty="0" smtClean="0">
                <a:solidFill>
                  <a:schemeClr val="tx1"/>
                </a:solidFill>
                <a:sym typeface="Symbol"/>
              </a:rPr>
              <a:t>1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55976" y="6413266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2000" b="1" dirty="0" smtClean="0">
                <a:solidFill>
                  <a:schemeClr val="tx1"/>
                </a:solidFill>
              </a:rPr>
              <a:t>314</a:t>
            </a:r>
            <a:endParaRPr lang="en-GB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3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5496" y="1556792"/>
            <a:ext cx="9108504" cy="35283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6512" y="-27384"/>
            <a:ext cx="11144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solidFill>
                  <a:schemeClr val="accent2">
                    <a:lumMod val="75000"/>
                  </a:schemeClr>
                </a:solidFill>
              </a:rPr>
              <a:t>Cashmore @ 70</a:t>
            </a:r>
            <a:endParaRPr lang="en-GB" sz="1000" dirty="0" smtClean="0"/>
          </a:p>
          <a:p>
            <a:r>
              <a:rPr lang="en-GB" sz="1000" dirty="0" smtClean="0"/>
              <a:t>Oxford </a:t>
            </a:r>
          </a:p>
          <a:p>
            <a:r>
              <a:rPr lang="en-GB" sz="1000" dirty="0" smtClean="0"/>
              <a:t>30 June 2015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640" y="66936"/>
            <a:ext cx="5294304" cy="134584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9pPr>
          </a:lstStyle>
          <a:p>
            <a:pPr>
              <a:spcAft>
                <a:spcPts val="0"/>
              </a:spcAft>
              <a:defRPr/>
            </a:pPr>
            <a:r>
              <a:rPr lang="en-GB" sz="2800" kern="0" dirty="0" smtClean="0"/>
              <a:t>… and after the constituents, the currents, the colour, … now the Cashmore</a:t>
            </a:r>
            <a:endParaRPr lang="en-GB" altLang="en-GB" sz="2800" kern="0" dirty="0" smtClean="0">
              <a:solidFill>
                <a:srgbClr val="FF0000"/>
              </a:solidFill>
            </a:endParaRPr>
          </a:p>
        </p:txBody>
      </p:sp>
      <p:pic>
        <p:nvPicPr>
          <p:cNvPr id="6" name="Picture 2" descr="http://www.ccfe.ac.uk/assets/Images/About/Cashmo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024"/>
            <a:ext cx="1584176" cy="22178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0" b="44356"/>
          <a:stretch/>
        </p:blipFill>
        <p:spPr bwMode="auto">
          <a:xfrm>
            <a:off x="35496" y="2164139"/>
            <a:ext cx="4542493" cy="277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04"/>
          <a:stretch/>
        </p:blipFill>
        <p:spPr bwMode="auto">
          <a:xfrm>
            <a:off x="4536433" y="2353920"/>
            <a:ext cx="4607567" cy="258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92"/>
          <a:stretch/>
        </p:blipFill>
        <p:spPr bwMode="auto">
          <a:xfrm>
            <a:off x="740546" y="1556792"/>
            <a:ext cx="627972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740546" y="5209743"/>
            <a:ext cx="7863902" cy="145961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33CC"/>
                </a:solidFill>
                <a:latin typeface="Comic Sans MS" pitchFamily="66" charset="0"/>
              </a:defRPr>
            </a:lvl9pPr>
          </a:lstStyle>
          <a:p>
            <a:r>
              <a:rPr lang="en-GB" sz="2800" dirty="0" smtClean="0"/>
              <a:t>Happy </a:t>
            </a:r>
            <a:r>
              <a:rPr lang="en-GB" sz="2800" dirty="0"/>
              <a:t>70</a:t>
            </a:r>
            <a:r>
              <a:rPr lang="en-GB" sz="2800" b="1" baseline="30000" dirty="0"/>
              <a:t>th</a:t>
            </a:r>
            <a:r>
              <a:rPr lang="en-GB" sz="2800" dirty="0"/>
              <a:t> </a:t>
            </a:r>
            <a:r>
              <a:rPr lang="en-GB" sz="2800" dirty="0" smtClean="0"/>
              <a:t>Birthday Roger and many </a:t>
            </a:r>
            <a:r>
              <a:rPr lang="en-GB" sz="2800" dirty="0" err="1" smtClean="0"/>
              <a:t>many</a:t>
            </a:r>
            <a:r>
              <a:rPr lang="en-GB" sz="2800" dirty="0" smtClean="0"/>
              <a:t> more happy returns </a:t>
            </a:r>
            <a:r>
              <a:rPr lang="en-GB" sz="2800" smtClean="0"/>
              <a:t>… to physics too … </a:t>
            </a:r>
            <a:r>
              <a:rPr lang="en-GB" sz="2800" dirty="0" smtClean="0"/>
              <a:t>for </a:t>
            </a:r>
            <a:r>
              <a:rPr lang="en-GB" sz="2800" dirty="0"/>
              <a:t>we will always need your wisdom and judgement</a:t>
            </a:r>
          </a:p>
        </p:txBody>
      </p:sp>
    </p:spTree>
    <p:extLst>
      <p:ext uri="{BB962C8B-B14F-4D97-AF65-F5344CB8AC3E}">
        <p14:creationId xmlns:p14="http://schemas.microsoft.com/office/powerpoint/2010/main" val="22897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44076</TotalTime>
  <Words>2823</Words>
  <Application>Microsoft Office PowerPoint</Application>
  <PresentationFormat>On-screen Show (4:3)</PresentationFormat>
  <Paragraphs>876</Paragraphs>
  <Slides>47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Blank Presentation</vt:lpstr>
      <vt:lpstr>Constituents, Currents, Colour … and Cashmore</vt:lpstr>
      <vt:lpstr>Constituents @ Oxford 1970</vt:lpstr>
      <vt:lpstr>Constituents @ Oxford 1970</vt:lpstr>
      <vt:lpstr>Constituents: Cashmore’s Shadow</vt:lpstr>
      <vt:lpstr>Constituents</vt:lpstr>
      <vt:lpstr>Constituents</vt:lpstr>
      <vt:lpstr>Constituents and Currents</vt:lpstr>
      <vt:lpstr>Why Leptons and Quarks ?</vt:lpstr>
      <vt:lpstr>Why Leptons and Quarks ?</vt:lpstr>
      <vt:lpstr>Why Leptons and Quarks ?</vt:lpstr>
      <vt:lpstr>Why Leptons  Quarks ?</vt:lpstr>
      <vt:lpstr>A precision Fermiscale ep Collider HERA @ DESY</vt:lpstr>
      <vt:lpstr>A Precision Fermiscale Experiment @ HERA</vt:lpstr>
      <vt:lpstr>Another Precision Fermiscale Experiment @ HERA !</vt:lpstr>
      <vt:lpstr>Constituents with Currents</vt:lpstr>
      <vt:lpstr>Constituents with Currents</vt:lpstr>
      <vt:lpstr>Constituents with Currents</vt:lpstr>
      <vt:lpstr>Constituents with Currents</vt:lpstr>
      <vt:lpstr>Colour and Constituents</vt:lpstr>
      <vt:lpstr>Colour Conundrum</vt:lpstr>
      <vt:lpstr>Colour Conundrum</vt:lpstr>
      <vt:lpstr>Colour Conundrum</vt:lpstr>
      <vt:lpstr>Colour Interaction Dynamics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Rotating Spin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Electron-Quark Physics: the HERA Era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IT-DIS-Mac</dc:creator>
  <cp:lastModifiedBy>John Dainton</cp:lastModifiedBy>
  <cp:revision>1628</cp:revision>
  <cp:lastPrinted>2014-11-13T12:35:09Z</cp:lastPrinted>
  <dcterms:created xsi:type="dcterms:W3CDTF">2001-10-04T09:41:30Z</dcterms:created>
  <dcterms:modified xsi:type="dcterms:W3CDTF">2015-06-29T18:26:09Z</dcterms:modified>
</cp:coreProperties>
</file>