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94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.uk/imgres?imgurl=http://upload.wikimedia.org/wikipedia/en/thumb/4/42/CERN_logo_400x400.gif/200px-CERN_logo_400x400.gif&amp;imgrefurl=http://en.wikipedia.org/wiki/CERN&amp;h=200&amp;w=200&amp;sz=9&amp;hl=en&amp;start=3&amp;tbnid=UrQCf4Ylb3C6nM:&amp;tbnh=104&amp;tbnw=104&amp;prev=/images?q%3Dcern%2Blogo%26gbv%3D2%26svnum%3D10%26hl%3Den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.uk/imgres?imgurl=http://upload.wikimedia.org/wikipedia/en/thumb/4/42/CERN_logo_400x400.gif/200px-CERN_logo_400x400.gif&amp;imgrefurl=http://en.wikipedia.org/wiki/CERN&amp;h=200&amp;w=200&amp;sz=9&amp;hl=en&amp;start=3&amp;tbnid=UrQCf4Ylb3C6nM:&amp;tbnh=104&amp;tbnw=104&amp;prev=/images?q%3Dcern%2Blogo%26gbv%3D2%26svnum%3D10%26hl%3Den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.uk/imgres?imgurl=http://upload.wikimedia.org/wikipedia/en/thumb/4/42/CERN_logo_400x400.gif/200px-CERN_logo_400x400.gif&amp;imgrefurl=http://en.wikipedia.org/wiki/CERN&amp;h=200&amp;w=200&amp;sz=9&amp;hl=en&amp;start=3&amp;tbnid=UrQCf4Ylb3C6nM:&amp;tbnh=104&amp;tbnw=104&amp;prev=/images?q%3Dcern%2Blogo%26gbv%3D2%26svnum%3D10%26hl%3Den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.uk/imgres?imgurl=http://upload.wikimedia.org/wikipedia/en/thumb/4/42/CERN_logo_400x400.gif/200px-CERN_logo_400x400.gif&amp;imgrefurl=http://en.wikipedia.org/wiki/CERN&amp;h=200&amp;w=200&amp;sz=9&amp;hl=en&amp;start=3&amp;tbnid=UrQCf4Ylb3C6nM:&amp;tbnh=104&amp;tbnw=104&amp;prev=/images?q%3Dcern%2Blogo%26gbv%3D2%26svnum%3D10%26hl%3Den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1_new_crest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1046"/>
          <p:cNvGrpSpPr>
            <a:grpSpLocks/>
          </p:cNvGrpSpPr>
          <p:nvPr userDrawn="1"/>
        </p:nvGrpSpPr>
        <p:grpSpPr bwMode="auto">
          <a:xfrm>
            <a:off x="7848600" y="0"/>
            <a:ext cx="1295400" cy="1296988"/>
            <a:chOff x="204" y="663"/>
            <a:chExt cx="816" cy="817"/>
          </a:xfrm>
        </p:grpSpPr>
        <p:sp>
          <p:nvSpPr>
            <p:cNvPr id="6" name="Rectangle 1047"/>
            <p:cNvSpPr>
              <a:spLocks noChangeArrowheads="1"/>
            </p:cNvSpPr>
            <p:nvPr/>
          </p:nvSpPr>
          <p:spPr bwMode="auto">
            <a:xfrm>
              <a:off x="204" y="663"/>
              <a:ext cx="816" cy="81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mtClean="0">
                <a:solidFill>
                  <a:prstClr val="black"/>
                </a:solidFill>
              </a:endParaRPr>
            </a:p>
          </p:txBody>
        </p:sp>
        <p:pic>
          <p:nvPicPr>
            <p:cNvPr id="7" name="Picture 1048" descr="200px-CERN_logo_400x400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" y="709"/>
              <a:ext cx="725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57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1_new_crest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 descr="ALICE-logo-new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175" y="0"/>
            <a:ext cx="13938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896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90EBF-58FC-471B-AC77-18D83C917017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7E5D9-D0B0-4AC6-ADD6-8141235E27A6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446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0410C-B9E2-43CC-B2D4-AF78503404CB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B6195-F61D-4E62-9E8C-F90B8B5A735F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91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0BAE0-CF11-4F91-B979-605D7F765EA8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D146C-B9C0-46CD-BFFD-F37A38D1C3E4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555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64F97-B8E8-412E-A047-1449ECF06B63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5AD6D-F1B7-46C7-9C9A-3A496ED27BA3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83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15F6E-E294-4CE7-8143-85FE647608A8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0A469-2964-4DB7-B179-1C6B8405BD25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849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7647A-17D6-4E83-9CD6-05BB4249354B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F89E3-0925-4B42-8026-7FC8A8CCABA7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080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DA9F3-7F8F-4F58-9DB2-319345883DC7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BEFAB-CEFE-48EC-B91E-5B3A5F02243D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679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0D8C7-BE83-4964-9ECC-113BAC1DC270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FB520-8B1D-4C52-8C58-65AFF44D42EF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662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DE422-E579-44A3-80A6-F1F56D6F0877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B4B26-B6A8-450B-8867-E563CDDBCCB5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299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E066C-0B69-4043-AA7E-1E453134CE79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EE9B4-92B0-4F9E-A032-93B5836ABC41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953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776288"/>
            <a:ext cx="8210550" cy="9350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1855788"/>
            <a:ext cx="8229600" cy="20780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288" y="4086225"/>
            <a:ext cx="8229600" cy="2079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00BEA-23C6-4862-9F10-209A0583F784}" type="datetime1">
              <a:rPr lang="en-GB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D512E-ED0F-471D-B840-EB255E4A6C6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6534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" descr="1_new_crest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9838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046"/>
          <p:cNvGrpSpPr>
            <a:grpSpLocks/>
          </p:cNvGrpSpPr>
          <p:nvPr userDrawn="1"/>
        </p:nvGrpSpPr>
        <p:grpSpPr bwMode="auto">
          <a:xfrm>
            <a:off x="7848600" y="0"/>
            <a:ext cx="1295400" cy="1296988"/>
            <a:chOff x="204" y="663"/>
            <a:chExt cx="816" cy="817"/>
          </a:xfrm>
        </p:grpSpPr>
        <p:sp>
          <p:nvSpPr>
            <p:cNvPr id="7" name="Rectangle 1047"/>
            <p:cNvSpPr>
              <a:spLocks noChangeArrowheads="1"/>
            </p:cNvSpPr>
            <p:nvPr/>
          </p:nvSpPr>
          <p:spPr bwMode="auto">
            <a:xfrm>
              <a:off x="204" y="663"/>
              <a:ext cx="816" cy="81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mtClean="0">
                <a:solidFill>
                  <a:prstClr val="black"/>
                </a:solidFill>
              </a:endParaRPr>
            </a:p>
          </p:txBody>
        </p:sp>
        <p:pic>
          <p:nvPicPr>
            <p:cNvPr id="8" name="Picture 1048" descr="200px-CERN_logo_400x400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" y="709"/>
              <a:ext cx="725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776288"/>
            <a:ext cx="8210550" cy="9350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1855788"/>
            <a:ext cx="4038600" cy="4310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6288" y="1855788"/>
            <a:ext cx="4038600" cy="4310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02AD2-7CFC-4452-98D9-C2E4CAEDBFD3}" type="datetime1">
              <a:rPr lang="en-GB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696B4-2A9E-4082-BC56-D1B55858ABE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73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D5C4C-9201-420A-8A44-39B6CB8E7350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F7DA2-413B-44B2-92FB-68EB3672D25A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634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1_new_crest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1046"/>
          <p:cNvGrpSpPr>
            <a:grpSpLocks/>
          </p:cNvGrpSpPr>
          <p:nvPr userDrawn="1"/>
        </p:nvGrpSpPr>
        <p:grpSpPr bwMode="auto">
          <a:xfrm>
            <a:off x="7848600" y="0"/>
            <a:ext cx="1295400" cy="1296988"/>
            <a:chOff x="204" y="663"/>
            <a:chExt cx="816" cy="817"/>
          </a:xfrm>
        </p:grpSpPr>
        <p:sp>
          <p:nvSpPr>
            <p:cNvPr id="6" name="Rectangle 1047"/>
            <p:cNvSpPr>
              <a:spLocks noChangeArrowheads="1"/>
            </p:cNvSpPr>
            <p:nvPr/>
          </p:nvSpPr>
          <p:spPr bwMode="auto">
            <a:xfrm>
              <a:off x="204" y="663"/>
              <a:ext cx="816" cy="81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mtClean="0">
                <a:solidFill>
                  <a:prstClr val="black"/>
                </a:solidFill>
              </a:endParaRPr>
            </a:p>
          </p:txBody>
        </p:sp>
        <p:pic>
          <p:nvPicPr>
            <p:cNvPr id="7" name="Picture 1048" descr="200px-CERN_logo_400x400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" y="709"/>
              <a:ext cx="725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16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1_new_crest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 descr="ALICE-logo-new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175" y="0"/>
            <a:ext cx="13938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4509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90EBF-58FC-471B-AC77-18D83C917017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7E5D9-D0B0-4AC6-ADD6-8141235E27A6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9163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0410C-B9E2-43CC-B2D4-AF78503404CB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B6195-F61D-4E62-9E8C-F90B8B5A735F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8090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0BAE0-CF11-4F91-B979-605D7F765EA8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D146C-B9C0-46CD-BFFD-F37A38D1C3E4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387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64F97-B8E8-412E-A047-1449ECF06B63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5AD6D-F1B7-46C7-9C9A-3A496ED27BA3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817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15F6E-E294-4CE7-8143-85FE647608A8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0A469-2964-4DB7-B179-1C6B8405BD25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372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7647A-17D6-4E83-9CD6-05BB4249354B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F89E3-0925-4B42-8026-7FC8A8CCABA7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8588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DA9F3-7F8F-4F58-9DB2-319345883DC7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BEFAB-CEFE-48EC-B91E-5B3A5F02243D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932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0D8C7-BE83-4964-9ECC-113BAC1DC270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FB520-8B1D-4C52-8C58-65AFF44D42EF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0055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DE422-E579-44A3-80A6-F1F56D6F0877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B4B26-B6A8-450B-8867-E563CDDBCCB5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8278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E066C-0B69-4043-AA7E-1E453134CE79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EE9B4-92B0-4F9E-A032-93B5836ABC41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169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776288"/>
            <a:ext cx="8210550" cy="9350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1855788"/>
            <a:ext cx="8229600" cy="20780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288" y="4086225"/>
            <a:ext cx="8229600" cy="2079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00BEA-23C6-4862-9F10-209A0583F784}" type="datetime1">
              <a:rPr lang="en-GB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D512E-ED0F-471D-B840-EB255E4A6C6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2846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" descr="1_new_crest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9838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046"/>
          <p:cNvGrpSpPr>
            <a:grpSpLocks/>
          </p:cNvGrpSpPr>
          <p:nvPr userDrawn="1"/>
        </p:nvGrpSpPr>
        <p:grpSpPr bwMode="auto">
          <a:xfrm>
            <a:off x="7848600" y="0"/>
            <a:ext cx="1295400" cy="1296988"/>
            <a:chOff x="204" y="663"/>
            <a:chExt cx="816" cy="817"/>
          </a:xfrm>
        </p:grpSpPr>
        <p:sp>
          <p:nvSpPr>
            <p:cNvPr id="7" name="Rectangle 1047"/>
            <p:cNvSpPr>
              <a:spLocks noChangeArrowheads="1"/>
            </p:cNvSpPr>
            <p:nvPr/>
          </p:nvSpPr>
          <p:spPr bwMode="auto">
            <a:xfrm>
              <a:off x="204" y="663"/>
              <a:ext cx="816" cy="81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mtClean="0">
                <a:solidFill>
                  <a:prstClr val="black"/>
                </a:solidFill>
              </a:endParaRPr>
            </a:p>
          </p:txBody>
        </p:sp>
        <p:pic>
          <p:nvPicPr>
            <p:cNvPr id="8" name="Picture 1048" descr="200px-CERN_logo_400x400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" y="709"/>
              <a:ext cx="725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776288"/>
            <a:ext cx="8210550" cy="9350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1855788"/>
            <a:ext cx="4038600" cy="4310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6288" y="1855788"/>
            <a:ext cx="4038600" cy="4310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02AD2-7CFC-4452-98D9-C2E4CAEDBFD3}" type="datetime1">
              <a:rPr lang="en-GB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696B4-2A9E-4082-BC56-D1B55858ABE9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3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D5C4C-9201-420A-8A44-39B6CB8E7350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F7DA2-413B-44B2-92FB-68EB3672D25A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821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hyperlink" Target="http://images.google.co.uk/imgres?imgurl=http://upload.wikimedia.org/wikipedia/en/thumb/4/42/CERN_logo_400x400.gif/200px-CERN_logo_400x400.gif&amp;imgrefurl=http://en.wikipedia.org/wiki/CERN&amp;h=200&amp;w=200&amp;sz=9&amp;hl=en&amp;start=3&amp;tbnid=UrQCf4Ylb3C6nM:&amp;tbnh=104&amp;tbnw=104&amp;prev=/images?q%3Dcern%2Blogo%26gbv%3D2%26svnum%3D10%26hl%3Den" TargetMode="Externa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hyperlink" Target="http://images.google.co.uk/imgres?imgurl=http://upload.wikimedia.org/wikipedia/en/thumb/4/42/CERN_logo_400x400.gif/200px-CERN_logo_400x400.gif&amp;imgrefurl=http://en.wikipedia.org/wiki/CERN&amp;h=200&amp;w=200&amp;sz=9&amp;hl=en&amp;start=3&amp;tbnid=UrQCf4Ylb3C6nM:&amp;tbnh=104&amp;tbnw=104&amp;prev=/images?q%3Dcern%2Blogo%26gbv%3D2%26svnum%3D10%26hl%3Den" TargetMode="Externa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DB565D-A773-4E83-A3ED-557276F8DBFA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0DD13A-606B-4DAA-AEDD-F1D2EB2BD61E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7" descr="1_new_crest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046"/>
          <p:cNvGrpSpPr>
            <a:grpSpLocks/>
          </p:cNvGrpSpPr>
          <p:nvPr userDrawn="1"/>
        </p:nvGrpSpPr>
        <p:grpSpPr bwMode="auto">
          <a:xfrm>
            <a:off x="7848600" y="0"/>
            <a:ext cx="1295400" cy="1296988"/>
            <a:chOff x="204" y="663"/>
            <a:chExt cx="816" cy="817"/>
          </a:xfrm>
        </p:grpSpPr>
        <p:sp>
          <p:nvSpPr>
            <p:cNvPr id="1033" name="Rectangle 1047"/>
            <p:cNvSpPr>
              <a:spLocks noChangeArrowheads="1"/>
            </p:cNvSpPr>
            <p:nvPr/>
          </p:nvSpPr>
          <p:spPr bwMode="auto">
            <a:xfrm>
              <a:off x="204" y="663"/>
              <a:ext cx="816" cy="81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mtClean="0">
                <a:solidFill>
                  <a:prstClr val="black"/>
                </a:solidFill>
              </a:endParaRPr>
            </a:p>
          </p:txBody>
        </p:sp>
        <p:pic>
          <p:nvPicPr>
            <p:cNvPr id="1034" name="Picture 1048" descr="200px-CERN_logo_400x400">
              <a:hlinkClick r:id="rId19"/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" y="709"/>
              <a:ext cx="725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4318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hlink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hlink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hlink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hlink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hlink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hlink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hlink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hlink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hlink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DB565D-A773-4E83-A3ED-557276F8DBFA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29/06/2015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0DD13A-606B-4DAA-AEDD-F1D2EB2BD61E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7" descr="1_new_crest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35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046"/>
          <p:cNvGrpSpPr>
            <a:grpSpLocks/>
          </p:cNvGrpSpPr>
          <p:nvPr userDrawn="1"/>
        </p:nvGrpSpPr>
        <p:grpSpPr bwMode="auto">
          <a:xfrm>
            <a:off x="7848600" y="0"/>
            <a:ext cx="1295400" cy="1296988"/>
            <a:chOff x="204" y="663"/>
            <a:chExt cx="816" cy="817"/>
          </a:xfrm>
        </p:grpSpPr>
        <p:sp>
          <p:nvSpPr>
            <p:cNvPr id="1033" name="Rectangle 1047"/>
            <p:cNvSpPr>
              <a:spLocks noChangeArrowheads="1"/>
            </p:cNvSpPr>
            <p:nvPr/>
          </p:nvSpPr>
          <p:spPr bwMode="auto">
            <a:xfrm>
              <a:off x="204" y="663"/>
              <a:ext cx="816" cy="81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mtClean="0">
                <a:solidFill>
                  <a:prstClr val="black"/>
                </a:solidFill>
              </a:endParaRPr>
            </a:p>
          </p:txBody>
        </p:sp>
        <p:pic>
          <p:nvPicPr>
            <p:cNvPr id="1034" name="Picture 1048" descr="200px-CERN_logo_400x400">
              <a:hlinkClick r:id="rId19"/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" y="709"/>
              <a:ext cx="725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82063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hlink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hlink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hlink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hlink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hlink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hlink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hlink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hlink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hlink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9.jpg"/><Relationship Id="rId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660400" y="1228725"/>
            <a:ext cx="7772400" cy="1470025"/>
          </a:xfrm>
        </p:spPr>
        <p:txBody>
          <a:bodyPr/>
          <a:lstStyle/>
          <a:p>
            <a:pPr eaLnBrk="1" hangingPunct="1"/>
            <a:r>
              <a:rPr lang="en-GB" altLang="en-US" sz="4000" dirty="0" smtClean="0"/>
              <a:t>Roger’s Affair with ALICE</a:t>
            </a: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1447800" y="2552700"/>
            <a:ext cx="6400800" cy="1752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altLang="en-US" sz="2800" b="1" smtClean="0">
                <a:solidFill>
                  <a:srgbClr val="FF0000"/>
                </a:solidFill>
              </a:rPr>
              <a:t>David Evans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800" b="1" smtClean="0">
                <a:solidFill>
                  <a:srgbClr val="FF0000"/>
                </a:solidFill>
              </a:rPr>
              <a:t>The University of Birmingham</a:t>
            </a: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2055813" y="5537200"/>
            <a:ext cx="52228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 b="1" dirty="0" err="1" smtClean="0">
                <a:cs typeface="Arial" pitchFamily="34" charset="0"/>
              </a:rPr>
              <a:t>Cashmorefest</a:t>
            </a:r>
            <a:r>
              <a:rPr lang="en-GB" altLang="en-US" sz="1800" b="1" dirty="0" smtClean="0">
                <a:cs typeface="Arial" pitchFamily="34" charset="0"/>
              </a:rPr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 b="1" i="1" dirty="0" smtClean="0">
                <a:cs typeface="Arial" pitchFamily="34" charset="0"/>
              </a:rPr>
              <a:t>30</a:t>
            </a:r>
            <a:r>
              <a:rPr lang="en-GB" altLang="en-US" sz="1800" b="1" i="1" baseline="30000" dirty="0" smtClean="0">
                <a:cs typeface="Arial" pitchFamily="34" charset="0"/>
              </a:rPr>
              <a:t>th</a:t>
            </a:r>
            <a:r>
              <a:rPr lang="en-GB" altLang="en-US" sz="1800" b="1" i="1" dirty="0" smtClean="0">
                <a:cs typeface="Arial" pitchFamily="34" charset="0"/>
              </a:rPr>
              <a:t> June 2015 St. </a:t>
            </a:r>
            <a:r>
              <a:rPr lang="en-GB" altLang="en-US" sz="1800" b="1" i="1" dirty="0" err="1" smtClean="0">
                <a:cs typeface="Arial" pitchFamily="34" charset="0"/>
              </a:rPr>
              <a:t>Jonh’s</a:t>
            </a:r>
            <a:r>
              <a:rPr lang="en-GB" altLang="en-US" sz="1800" b="1" i="1" dirty="0" smtClean="0">
                <a:cs typeface="Arial" pitchFamily="34" charset="0"/>
              </a:rPr>
              <a:t> College, Oxford</a:t>
            </a:r>
            <a:endParaRPr lang="en-GB" altLang="en-US" sz="1800" b="1" i="1" dirty="0">
              <a:cs typeface="Arial" pitchFamily="34" charset="0"/>
            </a:endParaRPr>
          </a:p>
        </p:txBody>
      </p:sp>
      <p:pic>
        <p:nvPicPr>
          <p:cNvPr id="615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712" y="0"/>
            <a:ext cx="1284288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298" y="3497774"/>
            <a:ext cx="1675904" cy="204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91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3E6EBA8-81DE-4A35-99D9-8512E692E0AE}" type="slidenum">
              <a:rPr lang="en-GB" sz="1400" smtClean="0"/>
              <a:pPr eaLnBrk="1" hangingPunct="1"/>
              <a:t>2</a:t>
            </a:fld>
            <a:endParaRPr lang="en-GB" sz="1400" smtClean="0"/>
          </a:p>
        </p:txBody>
      </p:sp>
      <p:pic>
        <p:nvPicPr>
          <p:cNvPr id="36867" name="Picture 2" descr="99060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" t="2251" r="3239" b="320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17088" dir="18636078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8" name="Rectangle 3"/>
          <p:cNvSpPr>
            <a:spLocks noChangeArrowheads="1"/>
          </p:cNvSpPr>
          <p:nvPr/>
        </p:nvSpPr>
        <p:spPr bwMode="auto">
          <a:xfrm>
            <a:off x="773113" y="457200"/>
            <a:ext cx="7466012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895" tIns="43448" rIns="86895" bIns="43448"/>
          <a:lstStyle/>
          <a:p>
            <a:pPr marL="342900" indent="-342900" algn="ctr">
              <a:spcBef>
                <a:spcPct val="20000"/>
              </a:spcBef>
              <a:buClr>
                <a:schemeClr val="tx1"/>
              </a:buClr>
            </a:pPr>
            <a:r>
              <a:rPr lang="de-DE" sz="3200" b="1">
                <a:solidFill>
                  <a:srgbClr val="CC0000"/>
                </a:solidFill>
              </a:rPr>
              <a:t>Four Main Detectors</a:t>
            </a:r>
          </a:p>
          <a:p>
            <a:pPr marL="342900" indent="-342900" algn="ctr">
              <a:spcBef>
                <a:spcPct val="20000"/>
              </a:spcBef>
              <a:buClr>
                <a:schemeClr val="tx1"/>
              </a:buClr>
            </a:pPr>
            <a:r>
              <a:rPr lang="de-DE" sz="3200" b="1">
                <a:solidFill>
                  <a:srgbClr val="CC0000"/>
                </a:solidFill>
              </a:rPr>
              <a:t>ALICE, ATLAS, CMS &amp; LHCb</a:t>
            </a:r>
          </a:p>
          <a:p>
            <a:pPr marL="342900" indent="-342900" algn="ctr">
              <a:spcBef>
                <a:spcPct val="20000"/>
              </a:spcBef>
              <a:buClr>
                <a:schemeClr val="tx1"/>
              </a:buClr>
              <a:buFont typeface="Symbol" pitchFamily="18" charset="2"/>
              <a:buNone/>
            </a:pPr>
            <a:r>
              <a:rPr lang="de-DE" sz="3200" b="1">
                <a:solidFill>
                  <a:srgbClr val="CC0000"/>
                </a:solidFill>
              </a:rPr>
              <a:t> </a:t>
            </a:r>
          </a:p>
        </p:txBody>
      </p:sp>
      <p:pic>
        <p:nvPicPr>
          <p:cNvPr id="1259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75" y="4492625"/>
            <a:ext cx="8921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068" y="3717032"/>
            <a:ext cx="1400587" cy="100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996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187450" y="0"/>
            <a:ext cx="6769100" cy="1143000"/>
          </a:xfrm>
        </p:spPr>
        <p:txBody>
          <a:bodyPr/>
          <a:lstStyle/>
          <a:p>
            <a:r>
              <a:rPr lang="en-GB" altLang="en-US" dirty="0" smtClean="0"/>
              <a:t>Aims of ALICE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21626" y="1348568"/>
            <a:ext cx="8928100" cy="863600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altLang="en-US" sz="2400" b="1" dirty="0" smtClean="0">
                <a:latin typeface="Times New Roman" pitchFamily="18" charset="0"/>
                <a:cs typeface="Times New Roman" pitchFamily="18" charset="0"/>
              </a:rPr>
              <a:t>We collide lead ions (&amp; p-p, p-</a:t>
            </a:r>
            <a:r>
              <a:rPr lang="en-GB" altLang="en-US" sz="2400" b="1" dirty="0" err="1" smtClean="0">
                <a:latin typeface="Times New Roman" pitchFamily="18" charset="0"/>
                <a:cs typeface="Times New Roman" pitchFamily="18" charset="0"/>
              </a:rPr>
              <a:t>Pb</a:t>
            </a:r>
            <a:r>
              <a:rPr lang="en-GB" altLang="en-US" sz="2400" b="1" dirty="0" smtClean="0">
                <a:latin typeface="Times New Roman" pitchFamily="18" charset="0"/>
                <a:cs typeface="Times New Roman" pitchFamily="18" charset="0"/>
              </a:rPr>
              <a:t>) to study QCD at extreme energy densities over large volumes and long time-scales</a:t>
            </a:r>
            <a:r>
              <a:rPr lang="en-GB" altLang="en-US" sz="2400" b="1" dirty="0" smtClean="0">
                <a:latin typeface="Times New Roman" pitchFamily="18" charset="0"/>
              </a:rPr>
              <a:t>. </a:t>
            </a:r>
          </a:p>
          <a:p>
            <a:endParaRPr lang="en-GB" altLang="en-US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EB7E7A-A074-434D-B296-752B20347F8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717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2176463"/>
            <a:ext cx="32639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Box 6"/>
          <p:cNvSpPr txBox="1">
            <a:spLocks noChangeArrowheads="1"/>
          </p:cNvSpPr>
          <p:nvPr/>
        </p:nvSpPr>
        <p:spPr bwMode="auto">
          <a:xfrm>
            <a:off x="3433151" y="2273300"/>
            <a:ext cx="5616575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GB" altLang="en-US" sz="2400" b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Study the </a:t>
            </a:r>
            <a:r>
              <a:rPr lang="en-GB" altLang="en-US" sz="2400" b="1" dirty="0">
                <a:solidFill>
                  <a:srgbClr val="0000CC"/>
                </a:solidFill>
                <a:latin typeface="Times New Roman" pitchFamily="18" charset="0"/>
                <a:cs typeface="Arial" pitchFamily="34" charset="0"/>
              </a:rPr>
              <a:t>QCD phase transition</a:t>
            </a:r>
            <a:r>
              <a:rPr lang="en-GB" altLang="en-US" sz="2400" b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from </a:t>
            </a:r>
            <a:r>
              <a:rPr lang="en-GB" altLang="en-US" sz="2400" b="1" dirty="0" err="1" smtClean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hadronic</a:t>
            </a:r>
            <a:r>
              <a:rPr lang="en-GB" altLang="en-US" sz="2400" b="1" dirty="0" smtClean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GB" altLang="en-US" sz="2400" b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matter to a </a:t>
            </a:r>
            <a:r>
              <a:rPr lang="en-GB" altLang="en-US" sz="2400" b="1" dirty="0" err="1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deconfined</a:t>
            </a:r>
            <a:r>
              <a:rPr lang="en-GB" altLang="en-US" sz="2400" b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state of quarks and gluons - </a:t>
            </a:r>
            <a:r>
              <a:rPr lang="en-GB" altLang="en-US" sz="2400" b="1" dirty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The Quark-Gluon Plasma</a:t>
            </a:r>
            <a:r>
              <a:rPr lang="en-GB" altLang="en-US" sz="2400" b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. </a:t>
            </a:r>
          </a:p>
          <a:p>
            <a:pPr eaLnBrk="1" fontAlgn="base" hangingPunct="1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GB" altLang="en-US" sz="2400" b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Study the physics of the </a:t>
            </a:r>
            <a:r>
              <a:rPr lang="en-GB" altLang="en-US" sz="2400" b="1" dirty="0">
                <a:solidFill>
                  <a:srgbClr val="0000CC"/>
                </a:solidFill>
                <a:latin typeface="Times New Roman" pitchFamily="18" charset="0"/>
                <a:cs typeface="Arial" pitchFamily="34" charset="0"/>
              </a:rPr>
              <a:t>Quark-Gluon Plasma</a:t>
            </a:r>
            <a:r>
              <a:rPr lang="en-GB" altLang="en-US" sz="2400" b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(QCD under extreme conditions). </a:t>
            </a:r>
          </a:p>
          <a:p>
            <a:pPr eaLnBrk="1" fontAlgn="base" hangingPunct="1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GB" altLang="en-US" sz="2400" b="1" dirty="0" smtClean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Gain insight in to</a:t>
            </a:r>
            <a:r>
              <a:rPr lang="en-GB" altLang="en-US" sz="2400" b="1" dirty="0" smtClean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GB" altLang="en-US" sz="2400" b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the role of </a:t>
            </a:r>
            <a:r>
              <a:rPr lang="en-GB" altLang="en-US" sz="2400" b="1" dirty="0">
                <a:solidFill>
                  <a:srgbClr val="0000CC"/>
                </a:solidFill>
                <a:latin typeface="Times New Roman" pitchFamily="18" charset="0"/>
                <a:cs typeface="Arial" pitchFamily="34" charset="0"/>
              </a:rPr>
              <a:t>chiral symmetry</a:t>
            </a:r>
            <a:r>
              <a:rPr lang="en-GB" altLang="en-US" sz="2400" b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in the generation of mass in hadrons (</a:t>
            </a:r>
            <a:r>
              <a:rPr lang="en-GB" altLang="en-US" sz="2400" b="1" dirty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accounts for ~ 99% of mass of nuclear matter</a:t>
            </a:r>
            <a:r>
              <a:rPr lang="en-GB" altLang="en-US" sz="2400" b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).</a:t>
            </a:r>
          </a:p>
          <a:p>
            <a:pPr eaLnBrk="1" fontAlgn="base" hangingPunct="1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GB" altLang="en-US" sz="2400" b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GB" altLang="en-US" sz="2400" b="1" dirty="0" smtClean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and</a:t>
            </a:r>
            <a:r>
              <a:rPr lang="en-GB" altLang="en-US" sz="2400" b="1" dirty="0" smtClean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GB" altLang="en-US" sz="2400" b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the nature of </a:t>
            </a:r>
            <a:r>
              <a:rPr lang="en-GB" altLang="en-US" sz="2400" b="1" dirty="0">
                <a:solidFill>
                  <a:srgbClr val="0000CC"/>
                </a:solidFill>
                <a:latin typeface="Times New Roman" pitchFamily="18" charset="0"/>
                <a:cs typeface="Arial" pitchFamily="34" charset="0"/>
              </a:rPr>
              <a:t>quark confinement</a:t>
            </a:r>
            <a:r>
              <a:rPr lang="en-GB" altLang="en-US" sz="2400" b="1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.</a:t>
            </a:r>
          </a:p>
        </p:txBody>
      </p:sp>
      <p:sp>
        <p:nvSpPr>
          <p:cNvPr id="8" name="Right Arrow 7"/>
          <p:cNvSpPr/>
          <p:nvPr/>
        </p:nvSpPr>
        <p:spPr>
          <a:xfrm rot="10800000">
            <a:off x="2500313" y="4292600"/>
            <a:ext cx="647700" cy="24130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b="1">
              <a:solidFill>
                <a:prstClr val="white"/>
              </a:solidFill>
            </a:endParaRPr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712" y="0"/>
            <a:ext cx="1284288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51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10550" cy="935038"/>
          </a:xfrm>
        </p:spPr>
        <p:txBody>
          <a:bodyPr/>
          <a:lstStyle/>
          <a:p>
            <a:pPr eaLnBrk="1" hangingPunct="1"/>
            <a:r>
              <a:rPr lang="en-US" altLang="en-US" smtClean="0"/>
              <a:t>Heavy Ion Collisions</a:t>
            </a:r>
          </a:p>
        </p:txBody>
      </p:sp>
      <p:pic>
        <p:nvPicPr>
          <p:cNvPr id="9219" name="Picture 3" descr="sequenc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1593850"/>
            <a:ext cx="7321550" cy="1835150"/>
          </a:xfrm>
        </p:spPr>
      </p:pic>
      <p:sp>
        <p:nvSpPr>
          <p:cNvPr id="92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779838" y="4005263"/>
            <a:ext cx="4845050" cy="25923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smtClean="0"/>
              <a:t>pre-equilibration </a:t>
            </a:r>
            <a:r>
              <a:rPr lang="en-US" altLang="en-US" sz="2400" smtClean="0">
                <a:sym typeface="Symbol" pitchFamily="18" charset="2"/>
              </a:rPr>
              <a:t> QGP  hadronisation  freeze out</a:t>
            </a:r>
          </a:p>
          <a:p>
            <a:pPr eaLnBrk="1" hangingPunct="1">
              <a:buFontTx/>
              <a:buNone/>
            </a:pPr>
            <a:endParaRPr lang="en-US" altLang="en-US" sz="2400" smtClean="0">
              <a:sym typeface="Symbol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sz="2400" smtClean="0">
                <a:sym typeface="Symbol" pitchFamily="18" charset="2"/>
              </a:rPr>
              <a:t>Colliders: AGS, SPS, RHIC, LHC</a:t>
            </a:r>
          </a:p>
        </p:txBody>
      </p:sp>
      <p:sp>
        <p:nvSpPr>
          <p:cNvPr id="2765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9C1237-AF94-496A-8E9E-D0240850911E}" type="slidenum">
              <a:rPr lang="zh-CN" altLang="en-US"/>
              <a:pPr>
                <a:defRPr/>
              </a:pPr>
              <a:t>4</a:t>
            </a:fld>
            <a:endParaRPr lang="zh-CN" altLang="en-US"/>
          </a:p>
        </p:txBody>
      </p:sp>
      <p:pic>
        <p:nvPicPr>
          <p:cNvPr id="9222" name="Picture 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716338"/>
            <a:ext cx="3095625" cy="2928937"/>
          </a:xfrm>
        </p:spPr>
      </p:pic>
      <p:sp>
        <p:nvSpPr>
          <p:cNvPr id="9223" name="Text Box 8"/>
          <p:cNvSpPr txBox="1">
            <a:spLocks noChangeArrowheads="1"/>
          </p:cNvSpPr>
          <p:nvPr/>
        </p:nvSpPr>
        <p:spPr bwMode="auto">
          <a:xfrm>
            <a:off x="950913" y="1125538"/>
            <a:ext cx="6426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/>
              <a:t>Create QGP by colliding ultra-relativistic heavy ions</a:t>
            </a:r>
          </a:p>
        </p:txBody>
      </p:sp>
      <p:sp>
        <p:nvSpPr>
          <p:cNvPr id="9224" name="Text Box 9"/>
          <p:cNvSpPr txBox="1">
            <a:spLocks noChangeArrowheads="1"/>
          </p:cNvSpPr>
          <p:nvPr/>
        </p:nvSpPr>
        <p:spPr bwMode="auto">
          <a:xfrm>
            <a:off x="3492500" y="5734050"/>
            <a:ext cx="60949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0" dirty="0">
                <a:sym typeface="Symbol" pitchFamily="18" charset="2"/>
              </a:rPr>
              <a:t>S</a:t>
            </a:r>
            <a:r>
              <a:rPr lang="en-GB" altLang="en-US" sz="1800" b="0" baseline="-25000" dirty="0">
                <a:sym typeface="Symbol" pitchFamily="18" charset="2"/>
              </a:rPr>
              <a:t>NN</a:t>
            </a:r>
            <a:r>
              <a:rPr lang="en-GB" altLang="en-US" sz="1800" b="0" dirty="0">
                <a:sym typeface="Symbol" pitchFamily="18" charset="2"/>
              </a:rPr>
              <a:t> (</a:t>
            </a:r>
            <a:r>
              <a:rPr lang="en-GB" altLang="en-US" sz="1800" b="0" dirty="0" err="1">
                <a:sym typeface="Symbol" pitchFamily="18" charset="2"/>
              </a:rPr>
              <a:t>GeV</a:t>
            </a:r>
            <a:r>
              <a:rPr lang="en-GB" altLang="en-US" sz="1800" b="0" dirty="0">
                <a:sym typeface="Symbol" pitchFamily="18" charset="2"/>
              </a:rPr>
              <a:t>) =     5.4        19       200        2760 (</a:t>
            </a:r>
            <a:r>
              <a:rPr lang="en-GB" altLang="en-US" sz="1800" b="0" dirty="0" smtClean="0">
                <a:sym typeface="Symbol" pitchFamily="18" charset="2"/>
              </a:rPr>
              <a:t>5130</a:t>
            </a:r>
            <a:r>
              <a:rPr lang="en-GB" altLang="en-US" sz="1800" b="0" dirty="0">
                <a:sym typeface="Symbol" pitchFamily="18" charset="2"/>
              </a:rPr>
              <a:t>)	       </a:t>
            </a:r>
          </a:p>
        </p:txBody>
      </p:sp>
    </p:spTree>
    <p:extLst>
      <p:ext uri="{BB962C8B-B14F-4D97-AF65-F5344CB8AC3E}">
        <p14:creationId xmlns:p14="http://schemas.microsoft.com/office/powerpoint/2010/main" val="123918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10550" cy="935037"/>
          </a:xfrm>
        </p:spPr>
        <p:txBody>
          <a:bodyPr/>
          <a:lstStyle/>
          <a:p>
            <a:r>
              <a:rPr lang="en-GB" dirty="0" smtClean="0"/>
              <a:t>UK and ALICE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340768"/>
            <a:ext cx="8229600" cy="2078037"/>
          </a:xfrm>
        </p:spPr>
        <p:txBody>
          <a:bodyPr/>
          <a:lstStyle/>
          <a:p>
            <a:r>
              <a:rPr lang="en-GB" dirty="0" smtClean="0"/>
              <a:t>Our task: to design, build, commission, and maintain the ALICE Trigger System. </a:t>
            </a:r>
            <a:endParaRPr lang="en-GB" dirty="0" smtClean="0"/>
          </a:p>
          <a:p>
            <a:pPr lvl="1"/>
            <a:r>
              <a:rPr lang="en-GB" dirty="0" smtClean="0"/>
              <a:t>And do physics of course</a:t>
            </a:r>
          </a:p>
          <a:p>
            <a:pPr lvl="1"/>
            <a:r>
              <a:rPr lang="en-GB" dirty="0" smtClean="0"/>
              <a:t>Gives us a high profile within collaboration</a:t>
            </a:r>
            <a:endParaRPr lang="en-GB" dirty="0" smtClean="0"/>
          </a:p>
          <a:p>
            <a:r>
              <a:rPr lang="en-GB" dirty="0" smtClean="0">
                <a:solidFill>
                  <a:srgbClr val="0000CC"/>
                </a:solidFill>
              </a:rPr>
              <a:t>UK (Birmingham) </a:t>
            </a:r>
            <a:r>
              <a:rPr lang="en-GB" dirty="0" smtClean="0">
                <a:solidFill>
                  <a:srgbClr val="0000CC"/>
                </a:solidFill>
              </a:rPr>
              <a:t>approved </a:t>
            </a:r>
            <a:r>
              <a:rPr lang="en-GB" dirty="0" smtClean="0">
                <a:solidFill>
                  <a:srgbClr val="0000CC"/>
                </a:solidFill>
              </a:rPr>
              <a:t>to join ALICE in 1999 when PPARC signed the ALICE </a:t>
            </a:r>
            <a:r>
              <a:rPr lang="en-GB" dirty="0" err="1" smtClean="0">
                <a:solidFill>
                  <a:srgbClr val="0000CC"/>
                </a:solidFill>
              </a:rPr>
              <a:t>MoU</a:t>
            </a:r>
            <a:r>
              <a:rPr lang="en-GB" dirty="0" smtClean="0">
                <a:solidFill>
                  <a:srgbClr val="0000CC"/>
                </a:solidFill>
              </a:rPr>
              <a:t>.</a:t>
            </a:r>
          </a:p>
          <a:p>
            <a:r>
              <a:rPr lang="en-GB" dirty="0" smtClean="0"/>
              <a:t>Since then, some voices in PPARC </a:t>
            </a:r>
            <a:r>
              <a:rPr lang="en-GB" dirty="0" smtClean="0"/>
              <a:t>(and </a:t>
            </a:r>
            <a:r>
              <a:rPr lang="en-GB" dirty="0" smtClean="0"/>
              <a:t>then </a:t>
            </a:r>
            <a:r>
              <a:rPr lang="en-GB" dirty="0" smtClean="0"/>
              <a:t>STFC) </a:t>
            </a:r>
            <a:r>
              <a:rPr lang="en-GB" dirty="0" smtClean="0"/>
              <a:t>have had second thoughts </a:t>
            </a:r>
            <a:r>
              <a:rPr lang="en-GB" dirty="0" smtClean="0"/>
              <a:t>…… and third, fourth and fifth thoughts about staying in ALICE. </a:t>
            </a:r>
            <a:endParaRPr lang="en-GB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0D512E-ED0F-471D-B840-EB255E4A6C6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85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464" y="332656"/>
            <a:ext cx="8210550" cy="935037"/>
          </a:xfrm>
        </p:spPr>
        <p:txBody>
          <a:bodyPr/>
          <a:lstStyle/>
          <a:p>
            <a:r>
              <a:rPr lang="en-GB" dirty="0" smtClean="0"/>
              <a:t>The </a:t>
            </a:r>
            <a:r>
              <a:rPr lang="en-GB" dirty="0" err="1" smtClean="0"/>
              <a:t>Cashmore</a:t>
            </a:r>
            <a:r>
              <a:rPr lang="en-GB" dirty="0" smtClean="0"/>
              <a:t> Effect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0D512E-ED0F-471D-B840-EB255E4A6C6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1268760"/>
            <a:ext cx="7776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Roger was Director of Research and Deputy Director General at CERN between 1999 and </a:t>
            </a:r>
            <a:r>
              <a:rPr lang="en-GB" sz="2400" dirty="0" smtClean="0"/>
              <a:t>2004.</a:t>
            </a:r>
          </a:p>
          <a:p>
            <a:r>
              <a:rPr lang="en-GB" sz="2400" dirty="0" smtClean="0"/>
              <a:t>He realised the damage a UK withdrawal would cause and the importance of keeping a UK finger in this pie. </a:t>
            </a:r>
            <a:endParaRPr lang="en-GB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99" y="4222722"/>
            <a:ext cx="1591097" cy="2058086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4277270" y="3156520"/>
            <a:ext cx="4568984" cy="1642216"/>
            <a:chOff x="4277270" y="3156520"/>
            <a:chExt cx="4568984" cy="164221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7270" y="3692000"/>
              <a:ext cx="4568984" cy="110673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0378" y="3156520"/>
              <a:ext cx="2838450" cy="666750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2798383" y="5126794"/>
            <a:ext cx="5402316" cy="1676524"/>
            <a:chOff x="2798383" y="5126794"/>
            <a:chExt cx="5402316" cy="167652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8144" y="5126794"/>
              <a:ext cx="2332555" cy="1676524"/>
            </a:xfrm>
            <a:prstGeom prst="rect">
              <a:avLst/>
            </a:prstGeom>
          </p:spPr>
        </p:pic>
        <p:sp>
          <p:nvSpPr>
            <p:cNvPr id="16" name="Heart 15"/>
            <p:cNvSpPr/>
            <p:nvPr/>
          </p:nvSpPr>
          <p:spPr>
            <a:xfrm>
              <a:off x="2798383" y="5449400"/>
              <a:ext cx="288032" cy="257828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7" name="Heart 16"/>
            <p:cNvSpPr/>
            <p:nvPr/>
          </p:nvSpPr>
          <p:spPr>
            <a:xfrm>
              <a:off x="3180719" y="5707228"/>
              <a:ext cx="288032" cy="257828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8" name="Heart 17"/>
            <p:cNvSpPr/>
            <p:nvPr/>
          </p:nvSpPr>
          <p:spPr>
            <a:xfrm>
              <a:off x="3593086" y="6012403"/>
              <a:ext cx="288032" cy="257828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19" name="Heart 18"/>
            <p:cNvSpPr/>
            <p:nvPr/>
          </p:nvSpPr>
          <p:spPr>
            <a:xfrm>
              <a:off x="4133254" y="6213392"/>
              <a:ext cx="288032" cy="257828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20" name="Heart 19"/>
            <p:cNvSpPr/>
            <p:nvPr/>
          </p:nvSpPr>
          <p:spPr>
            <a:xfrm>
              <a:off x="4753178" y="6255907"/>
              <a:ext cx="288032" cy="257828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21" name="Heart 20"/>
            <p:cNvSpPr/>
            <p:nvPr/>
          </p:nvSpPr>
          <p:spPr>
            <a:xfrm>
              <a:off x="5364088" y="6280808"/>
              <a:ext cx="288032" cy="257828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226422" y="3932899"/>
            <a:ext cx="1879415" cy="1174847"/>
            <a:chOff x="2226422" y="3932899"/>
            <a:chExt cx="1879415" cy="1174847"/>
          </a:xfrm>
        </p:grpSpPr>
        <p:sp>
          <p:nvSpPr>
            <p:cNvPr id="22" name="Oval Callout 21"/>
            <p:cNvSpPr/>
            <p:nvPr/>
          </p:nvSpPr>
          <p:spPr>
            <a:xfrm>
              <a:off x="2226422" y="3932899"/>
              <a:ext cx="1681336" cy="865837"/>
            </a:xfrm>
            <a:prstGeom prst="wedgeEllipseCallou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Don’t be silly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3" name="Right Arrow 22"/>
            <p:cNvSpPr/>
            <p:nvPr/>
          </p:nvSpPr>
          <p:spPr>
            <a:xfrm rot="20360196">
              <a:off x="3232225" y="4793098"/>
              <a:ext cx="873612" cy="31464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923802" y="2971854"/>
            <a:ext cx="4286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So he worked to convince PPARC to continue to support ALICE.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6479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6912942" cy="1143000"/>
          </a:xfrm>
        </p:spPr>
        <p:txBody>
          <a:bodyPr/>
          <a:lstStyle/>
          <a:p>
            <a:r>
              <a:rPr lang="en-GB" sz="4000" dirty="0" smtClean="0"/>
              <a:t>Still here and some </a:t>
            </a:r>
            <a:r>
              <a:rPr lang="en-GB" sz="4000" dirty="0" smtClean="0"/>
              <a:t>Highlights of Run </a:t>
            </a:r>
            <a:r>
              <a:rPr lang="en-GB" sz="4000" dirty="0" smtClean="0"/>
              <a:t>1 include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2400" dirty="0" smtClean="0"/>
              <a:t>We have measured many of the global features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b="1" dirty="0" smtClean="0">
                <a:solidFill>
                  <a:srgbClr val="0000CC"/>
                </a:solidFill>
              </a:rPr>
              <a:t>Phase transition temperature </a:t>
            </a:r>
            <a:r>
              <a:rPr lang="en-GB" sz="2000" dirty="0" smtClean="0"/>
              <a:t>- Agrees with theory </a:t>
            </a:r>
            <a:r>
              <a:rPr lang="en-GB" sz="2000" b="1" dirty="0" err="1" smtClean="0">
                <a:solidFill>
                  <a:srgbClr val="0000CC"/>
                </a:solidFill>
              </a:rPr>
              <a:t>T</a:t>
            </a:r>
            <a:r>
              <a:rPr lang="en-GB" sz="2000" b="1" baseline="-25000" dirty="0" err="1" smtClean="0">
                <a:solidFill>
                  <a:srgbClr val="0000CC"/>
                </a:solidFill>
              </a:rPr>
              <a:t>c</a:t>
            </a:r>
            <a:r>
              <a:rPr lang="en-GB" sz="2000" b="1" dirty="0" smtClean="0">
                <a:solidFill>
                  <a:srgbClr val="0000CC"/>
                </a:solidFill>
              </a:rPr>
              <a:t> ~ 164 MeV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b="1" dirty="0" smtClean="0">
                <a:solidFill>
                  <a:srgbClr val="0000CC"/>
                </a:solidFill>
              </a:rPr>
              <a:t>Energy density </a:t>
            </a:r>
            <a:r>
              <a:rPr lang="en-GB" sz="2000" dirty="0" smtClean="0"/>
              <a:t>- Over 10x critical energy density, </a:t>
            </a:r>
            <a:r>
              <a:rPr lang="en-GB" sz="2000" b="1" dirty="0" smtClean="0">
                <a:solidFill>
                  <a:srgbClr val="0000CC"/>
                </a:solidFill>
                <a:sym typeface="Symbol" pitchFamily="18" charset="2"/>
              </a:rPr>
              <a:t> &gt; 15 </a:t>
            </a:r>
            <a:r>
              <a:rPr lang="en-GB" sz="2000" b="1" dirty="0" err="1" smtClean="0">
                <a:solidFill>
                  <a:srgbClr val="0000CC"/>
                </a:solidFill>
                <a:sym typeface="Symbol" pitchFamily="18" charset="2"/>
              </a:rPr>
              <a:t>GeV</a:t>
            </a:r>
            <a:r>
              <a:rPr lang="en-GB" sz="2000" b="1" dirty="0" smtClean="0">
                <a:solidFill>
                  <a:srgbClr val="0000CC"/>
                </a:solidFill>
                <a:sym typeface="Symbol" pitchFamily="18" charset="2"/>
              </a:rPr>
              <a:t>/fm</a:t>
            </a:r>
            <a:r>
              <a:rPr lang="en-GB" sz="2000" b="1" baseline="30000" dirty="0" smtClean="0">
                <a:solidFill>
                  <a:srgbClr val="0000CC"/>
                </a:solidFill>
                <a:sym typeface="Symbol" pitchFamily="18" charset="2"/>
              </a:rPr>
              <a:t>3</a:t>
            </a:r>
            <a:r>
              <a:rPr lang="en-GB" sz="2000" baseline="30000" dirty="0" smtClean="0">
                <a:sym typeface="Symbol" pitchFamily="18" charset="2"/>
              </a:rPr>
              <a:t>  </a:t>
            </a:r>
            <a:r>
              <a:rPr lang="en-GB" sz="2000" dirty="0" smtClean="0">
                <a:sym typeface="Symbol" pitchFamily="18" charset="2"/>
              </a:rPr>
              <a:t>(&gt; 3X RHIC)</a:t>
            </a:r>
            <a:endParaRPr lang="en-GB" sz="2000" baseline="30000" dirty="0" smtClean="0">
              <a:sym typeface="Symbol" pitchFamily="18" charset="2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GB" sz="2000" b="1" dirty="0" smtClean="0">
                <a:solidFill>
                  <a:srgbClr val="0000CC"/>
                </a:solidFill>
                <a:sym typeface="Symbol" pitchFamily="18" charset="2"/>
              </a:rPr>
              <a:t>size &amp; lifetime </a:t>
            </a:r>
            <a:r>
              <a:rPr lang="en-GB" sz="2000" dirty="0" smtClean="0">
                <a:sym typeface="Symbol" pitchFamily="18" charset="2"/>
              </a:rPr>
              <a:t>of system ~ </a:t>
            </a:r>
            <a:r>
              <a:rPr lang="en-GB" sz="2000" b="1" dirty="0" smtClean="0">
                <a:solidFill>
                  <a:srgbClr val="0000CC"/>
                </a:solidFill>
                <a:sym typeface="Symbol" pitchFamily="18" charset="2"/>
              </a:rPr>
              <a:t>5000</a:t>
            </a:r>
            <a:r>
              <a:rPr lang="en-GB" sz="2000" dirty="0" smtClean="0">
                <a:sym typeface="Symbol" pitchFamily="18" charset="2"/>
              </a:rPr>
              <a:t> </a:t>
            </a:r>
            <a:r>
              <a:rPr lang="en-GB" sz="2000" b="1" dirty="0" smtClean="0">
                <a:solidFill>
                  <a:srgbClr val="0000CC"/>
                </a:solidFill>
                <a:sym typeface="Symbol" pitchFamily="18" charset="2"/>
              </a:rPr>
              <a:t>fm</a:t>
            </a:r>
            <a:r>
              <a:rPr lang="en-GB" sz="2000" b="1" baseline="30000" dirty="0" smtClean="0">
                <a:solidFill>
                  <a:srgbClr val="0000CC"/>
                </a:solidFill>
                <a:sym typeface="Symbol" pitchFamily="18" charset="2"/>
              </a:rPr>
              <a:t>3</a:t>
            </a:r>
            <a:r>
              <a:rPr lang="en-GB" sz="2000" b="1" dirty="0" smtClean="0">
                <a:solidFill>
                  <a:srgbClr val="0000CC"/>
                </a:solidFill>
                <a:sym typeface="Symbol" pitchFamily="18" charset="2"/>
              </a:rPr>
              <a:t>, </a:t>
            </a:r>
            <a:r>
              <a:rPr lang="en-US" altLang="en-US" sz="2000" b="1" dirty="0" smtClean="0">
                <a:solidFill>
                  <a:srgbClr val="FF0000"/>
                </a:solidFill>
                <a:sym typeface="Symbol" pitchFamily="18" charset="2"/>
              </a:rPr>
              <a:t> ~ 10-11 </a:t>
            </a:r>
            <a:r>
              <a:rPr lang="en-US" altLang="en-US" sz="2000" b="1" dirty="0" err="1" smtClean="0">
                <a:solidFill>
                  <a:srgbClr val="FF0000"/>
                </a:solidFill>
                <a:sym typeface="Symbol" pitchFamily="18" charset="2"/>
              </a:rPr>
              <a:t>fm</a:t>
            </a:r>
            <a:r>
              <a:rPr lang="en-US" altLang="en-US" sz="2000" b="1" dirty="0" smtClean="0">
                <a:solidFill>
                  <a:srgbClr val="FF0000"/>
                </a:solidFill>
                <a:sym typeface="Symbol" pitchFamily="18" charset="2"/>
              </a:rPr>
              <a:t>/c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b="1" dirty="0" smtClean="0">
                <a:solidFill>
                  <a:srgbClr val="0000CC"/>
                </a:solidFill>
                <a:sym typeface="Symbol" pitchFamily="18" charset="2"/>
              </a:rPr>
              <a:t>Highest temperature ever measured (from low </a:t>
            </a:r>
            <a:r>
              <a:rPr lang="en-US" altLang="en-US" sz="2000" b="1" dirty="0" err="1" smtClean="0">
                <a:solidFill>
                  <a:srgbClr val="0000CC"/>
                </a:solidFill>
                <a:sym typeface="Symbol" pitchFamily="18" charset="2"/>
              </a:rPr>
              <a:t>p</a:t>
            </a:r>
            <a:r>
              <a:rPr lang="en-US" altLang="en-US" sz="2000" b="1" baseline="-25000" dirty="0" err="1" smtClean="0">
                <a:solidFill>
                  <a:srgbClr val="0000CC"/>
                </a:solidFill>
                <a:sym typeface="Symbol" pitchFamily="18" charset="2"/>
              </a:rPr>
              <a:t>T</a:t>
            </a:r>
            <a:r>
              <a:rPr lang="en-US" altLang="en-US" sz="2000" b="1" dirty="0" smtClean="0">
                <a:solidFill>
                  <a:srgbClr val="0000CC"/>
                </a:solidFill>
                <a:sym typeface="Symbol" pitchFamily="18" charset="2"/>
              </a:rPr>
              <a:t> photon spectrum)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34B40-5B31-4FA0-B18C-C5EB09A926A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071" y="3501008"/>
            <a:ext cx="4786929" cy="333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3580719"/>
            <a:ext cx="3961535" cy="317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2400" dirty="0" smtClean="0">
                <a:sym typeface="Symbol" pitchFamily="18" charset="2"/>
              </a:rPr>
              <a:t>Started to measure dynamical features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Very strong radial flow</a:t>
            </a:r>
            <a:r>
              <a:rPr lang="en-US" sz="2000" b="1" dirty="0" smtClean="0">
                <a:solidFill>
                  <a:srgbClr val="FF0000"/>
                </a:solidFill>
              </a:rPr>
              <a:t>, 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Symbol" pitchFamily="18" charset="2"/>
              </a:rPr>
              <a:t>b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≈ </a:t>
            </a:r>
            <a:r>
              <a:rPr lang="en-US" sz="2000" b="1" dirty="0" smtClean="0">
                <a:solidFill>
                  <a:srgbClr val="FF0000"/>
                </a:solidFill>
              </a:rPr>
              <a:t>0.66 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Strong elliptical flow </a:t>
            </a:r>
            <a:r>
              <a:rPr lang="en-US" sz="2000" b="1" dirty="0" smtClean="0">
                <a:solidFill>
                  <a:srgbClr val="FF0000"/>
                </a:solidFill>
              </a:rPr>
              <a:t>– ideal liquid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Strong suppression of jets </a:t>
            </a:r>
            <a:r>
              <a:rPr lang="en-US" sz="2000" b="1" dirty="0" smtClean="0">
                <a:solidFill>
                  <a:srgbClr val="FF0000"/>
                </a:solidFill>
              </a:rPr>
              <a:t>and high </a:t>
            </a:r>
            <a:r>
              <a:rPr lang="en-US" sz="2000" b="1" dirty="0" err="1" smtClean="0">
                <a:solidFill>
                  <a:srgbClr val="FF0000"/>
                </a:solidFill>
              </a:rPr>
              <a:t>p</a:t>
            </a:r>
            <a:r>
              <a:rPr lang="en-US" sz="2000" b="1" baseline="-25000" dirty="0" err="1" smtClean="0">
                <a:solidFill>
                  <a:srgbClr val="FF0000"/>
                </a:solidFill>
              </a:rPr>
              <a:t>T</a:t>
            </a:r>
            <a:r>
              <a:rPr lang="en-US" sz="2000" b="1" dirty="0" smtClean="0">
                <a:solidFill>
                  <a:srgbClr val="FF0000"/>
                </a:solidFill>
              </a:rPr>
              <a:t> particles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>
                <a:solidFill>
                  <a:srgbClr val="0000CC"/>
                </a:solidFill>
              </a:rPr>
              <a:t>First hint of quark mass dependence on energy loss</a:t>
            </a:r>
          </a:p>
          <a:p>
            <a:endParaRPr lang="en-GB" dirty="0"/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712" y="0"/>
            <a:ext cx="1284288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338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2867" y="19650"/>
            <a:ext cx="6912942" cy="1143000"/>
          </a:xfrm>
        </p:spPr>
        <p:txBody>
          <a:bodyPr/>
          <a:lstStyle/>
          <a:p>
            <a:r>
              <a:rPr lang="en-GB" sz="4000" dirty="0" smtClean="0"/>
              <a:t>Flow – Ideal Liquid</a:t>
            </a:r>
            <a:endParaRPr lang="en-GB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34B40-5B31-4FA0-B18C-C5EB09A926A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338" y="1084993"/>
            <a:ext cx="4684712" cy="363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5898"/>
            <a:ext cx="4572000" cy="3642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3393" y="1331433"/>
            <a:ext cx="46246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Times New Roman" pitchFamily="18" charset="0"/>
              </a:rPr>
              <a:t>V</a:t>
            </a:r>
            <a:r>
              <a:rPr lang="en-GB" sz="2400" b="1" baseline="-25000" dirty="0" smtClean="0">
                <a:latin typeface="Times New Roman" pitchFamily="18" charset="0"/>
              </a:rPr>
              <a:t>2</a:t>
            </a:r>
            <a:r>
              <a:rPr lang="en-GB" sz="2400" b="1" dirty="0" smtClean="0">
                <a:latin typeface="Times New Roman" pitchFamily="18" charset="0"/>
              </a:rPr>
              <a:t> = elliptic flow</a:t>
            </a:r>
          </a:p>
          <a:p>
            <a:r>
              <a:rPr lang="en-GB" sz="2400" b="1" dirty="0" smtClean="0">
                <a:latin typeface="Times New Roman" pitchFamily="18" charset="0"/>
              </a:rPr>
              <a:t>Collective effects of data fit hydro-dynamical models</a:t>
            </a:r>
          </a:p>
          <a:p>
            <a:r>
              <a:rPr lang="en-GB" sz="2400" b="1" dirty="0" smtClean="0">
                <a:solidFill>
                  <a:srgbClr val="FF0000"/>
                </a:solidFill>
                <a:latin typeface="Times New Roman" pitchFamily="18" charset="0"/>
                <a:sym typeface="Symbol"/>
              </a:rPr>
              <a:t> Most ideal liquid ever created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32040" y="4869160"/>
            <a:ext cx="4104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Evidence for flow from D-mesons suggests collective effects from charm.</a:t>
            </a:r>
          </a:p>
          <a:p>
            <a:r>
              <a:rPr lang="en-GB" sz="2400" b="1" dirty="0" smtClean="0">
                <a:solidFill>
                  <a:srgbClr val="FF0000"/>
                </a:solidFill>
                <a:latin typeface="Times New Roman" pitchFamily="18" charset="0"/>
                <a:sym typeface="Symbol"/>
              </a:rPr>
              <a:t> More data needed (Run 2)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818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6768752" cy="1143000"/>
          </a:xfrm>
        </p:spPr>
        <p:txBody>
          <a:bodyPr/>
          <a:lstStyle/>
          <a:p>
            <a:r>
              <a:rPr lang="en-GB" sz="4000" dirty="0" smtClean="0"/>
              <a:t>Jet &amp; High </a:t>
            </a:r>
            <a:r>
              <a:rPr lang="en-GB" sz="4000" dirty="0" err="1" smtClean="0"/>
              <a:t>p</a:t>
            </a:r>
            <a:r>
              <a:rPr lang="en-GB" sz="4000" baseline="-25000" dirty="0" err="1" smtClean="0"/>
              <a:t>T</a:t>
            </a:r>
            <a:r>
              <a:rPr lang="en-GB" sz="4000" dirty="0" smtClean="0"/>
              <a:t> Suppression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5512" y="1340768"/>
            <a:ext cx="4300984" cy="4525963"/>
          </a:xfrm>
        </p:spPr>
        <p:txBody>
          <a:bodyPr/>
          <a:lstStyle/>
          <a:p>
            <a:r>
              <a:rPr lang="en-GB" sz="2400" dirty="0" smtClean="0"/>
              <a:t>High </a:t>
            </a:r>
            <a:r>
              <a:rPr lang="en-GB" sz="2400" dirty="0" err="1" smtClean="0"/>
              <a:t>p</a:t>
            </a:r>
            <a:r>
              <a:rPr lang="en-GB" sz="2400" baseline="-25000" dirty="0" err="1" smtClean="0"/>
              <a:t>T</a:t>
            </a:r>
            <a:r>
              <a:rPr lang="en-GB" sz="2400" dirty="0" smtClean="0"/>
              <a:t> particles supressed by factor 7 in central </a:t>
            </a:r>
            <a:r>
              <a:rPr lang="en-GB" sz="2400" dirty="0" err="1" smtClean="0"/>
              <a:t>Pb-Pb</a:t>
            </a:r>
            <a:r>
              <a:rPr lang="en-GB" sz="2400" dirty="0" smtClean="0"/>
              <a:t> w.r.t. </a:t>
            </a:r>
            <a:r>
              <a:rPr lang="en-GB" sz="2400" i="1" dirty="0" smtClean="0"/>
              <a:t>weighted</a:t>
            </a:r>
            <a:r>
              <a:rPr lang="en-GB" sz="2400" dirty="0" smtClean="0"/>
              <a:t> p-p data</a:t>
            </a:r>
          </a:p>
          <a:p>
            <a:r>
              <a:rPr lang="en-GB" sz="2400" dirty="0" err="1" smtClean="0"/>
              <a:t>p</a:t>
            </a:r>
            <a:r>
              <a:rPr lang="en-GB" sz="2400" baseline="-25000" dirty="0" err="1" smtClean="0"/>
              <a:t>T</a:t>
            </a:r>
            <a:r>
              <a:rPr lang="en-GB" sz="2400" dirty="0" smtClean="0"/>
              <a:t> reach high enough to see minimum &amp; then rise (seen for the first time by ALICE).</a:t>
            </a:r>
          </a:p>
          <a:p>
            <a:r>
              <a:rPr lang="en-GB" sz="2400" dirty="0" smtClean="0"/>
              <a:t>No such suppression seen in p-</a:t>
            </a:r>
            <a:r>
              <a:rPr lang="en-GB" sz="2400" dirty="0" err="1" smtClean="0"/>
              <a:t>Pb</a:t>
            </a:r>
            <a:endParaRPr lang="en-GB" sz="2400" dirty="0" smtClean="0"/>
          </a:p>
          <a:p>
            <a:r>
              <a:rPr lang="en-GB" sz="2400" dirty="0" smtClean="0"/>
              <a:t>Strangeness suppressed by equal amount as lightest flavours (unlike predicted mass dependence) 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34B40-5B31-4FA0-B18C-C5EB09A926A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96752"/>
            <a:ext cx="4735513" cy="391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7" name="Group 12"/>
          <p:cNvGrpSpPr>
            <a:grpSpLocks/>
          </p:cNvGrpSpPr>
          <p:nvPr/>
        </p:nvGrpSpPr>
        <p:grpSpPr bwMode="auto">
          <a:xfrm>
            <a:off x="29846" y="3284984"/>
            <a:ext cx="4542153" cy="3573015"/>
            <a:chOff x="0" y="709"/>
            <a:chExt cx="3016" cy="2271"/>
          </a:xfrm>
        </p:grpSpPr>
        <p:pic>
          <p:nvPicPr>
            <p:cNvPr id="8" name="Picture 4" descr="2011-Sep-17-raa_central_lin_ch_K0_L_chPi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09"/>
              <a:ext cx="3016" cy="2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554" y="948"/>
              <a:ext cx="6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GB">
                  <a:solidFill>
                    <a:srgbClr val="FF0000"/>
                  </a:solidFill>
                </a:rPr>
                <a:t>Strange</a:t>
              </a:r>
            </a:p>
          </p:txBody>
        </p:sp>
      </p:grpSp>
      <p:pic>
        <p:nvPicPr>
          <p:cNvPr id="10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712" y="0"/>
            <a:ext cx="1284288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733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6768752" cy="1143000"/>
          </a:xfrm>
        </p:spPr>
        <p:txBody>
          <a:bodyPr/>
          <a:lstStyle/>
          <a:p>
            <a:r>
              <a:rPr lang="en-GB" sz="4000" dirty="0" smtClean="0"/>
              <a:t>Jet &amp; High </a:t>
            </a:r>
            <a:r>
              <a:rPr lang="en-GB" sz="4000" dirty="0" err="1" smtClean="0"/>
              <a:t>p</a:t>
            </a:r>
            <a:r>
              <a:rPr lang="en-GB" sz="4000" baseline="-25000" dirty="0" err="1" smtClean="0"/>
              <a:t>T</a:t>
            </a:r>
            <a:r>
              <a:rPr lang="en-GB" sz="4000" dirty="0" smtClean="0"/>
              <a:t> Suppression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5512" y="1340769"/>
            <a:ext cx="4300984" cy="1008112"/>
          </a:xfrm>
        </p:spPr>
        <p:txBody>
          <a:bodyPr/>
          <a:lstStyle/>
          <a:p>
            <a:r>
              <a:rPr lang="en-GB" sz="2400" dirty="0" smtClean="0"/>
              <a:t>Charm high </a:t>
            </a:r>
            <a:r>
              <a:rPr lang="en-GB" sz="2400" dirty="0" err="1" smtClean="0"/>
              <a:t>p</a:t>
            </a:r>
            <a:r>
              <a:rPr lang="en-GB" sz="2400" baseline="-25000" dirty="0" err="1" smtClean="0"/>
              <a:t>T</a:t>
            </a:r>
            <a:r>
              <a:rPr lang="en-GB" sz="2400" dirty="0" smtClean="0"/>
              <a:t> suppression similar to lighter flavours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34B40-5B31-4FA0-B18C-C5EB09A926A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4184650" cy="400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604" y="2492896"/>
            <a:ext cx="4798445" cy="428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54265" y="5157223"/>
            <a:ext cx="4300984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2400" dirty="0" smtClean="0"/>
              <a:t>Hint of flavour dependence</a:t>
            </a:r>
          </a:p>
          <a:p>
            <a:pPr lvl="1"/>
            <a:r>
              <a:rPr lang="en-GB" sz="2000" dirty="0" smtClean="0"/>
              <a:t>More stats required (RUN 2</a:t>
            </a:r>
            <a:r>
              <a:rPr lang="en-GB" sz="2000" dirty="0" smtClean="0"/>
              <a:t>)</a:t>
            </a:r>
          </a:p>
          <a:p>
            <a:pPr lvl="1"/>
            <a:r>
              <a:rPr lang="en-GB" sz="2000" dirty="0" smtClean="0"/>
              <a:t>And B physics from Run 3</a:t>
            </a:r>
            <a:endParaRPr lang="en-GB" sz="2000" dirty="0" smtClean="0"/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712" y="0"/>
            <a:ext cx="1284288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51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ALICE and the Future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Many more results, of course. </a:t>
            </a:r>
          </a:p>
          <a:p>
            <a:pPr lvl="1">
              <a:buFontTx/>
              <a:buChar char="–"/>
            </a:pPr>
            <a:r>
              <a:rPr lang="en-GB" dirty="0" smtClean="0"/>
              <a:t>Indeed, </a:t>
            </a:r>
            <a:r>
              <a:rPr lang="en-GB" kern="0" dirty="0">
                <a:solidFill>
                  <a:srgbClr val="000000"/>
                </a:solidFill>
                <a:latin typeface="Arial"/>
              </a:rPr>
              <a:t>after the 4 Higgs discovery papers the next </a:t>
            </a:r>
            <a:r>
              <a:rPr lang="en-GB" b="1" u="sng" kern="0" dirty="0">
                <a:solidFill>
                  <a:srgbClr val="0000CC"/>
                </a:solidFill>
              </a:rPr>
              <a:t>three</a:t>
            </a:r>
            <a:r>
              <a:rPr lang="en-GB" kern="0" dirty="0">
                <a:solidFill>
                  <a:srgbClr val="000000"/>
                </a:solidFill>
              </a:rPr>
              <a:t> </a:t>
            </a:r>
            <a:r>
              <a:rPr lang="en-GB" b="1" kern="0" dirty="0">
                <a:solidFill>
                  <a:srgbClr val="FF0000"/>
                </a:solidFill>
              </a:rPr>
              <a:t>highest cited LHC physics papers come from </a:t>
            </a:r>
            <a:r>
              <a:rPr lang="en-GB" b="1" kern="0" dirty="0">
                <a:solidFill>
                  <a:srgbClr val="0000CC"/>
                </a:solidFill>
              </a:rPr>
              <a:t>ALICE</a:t>
            </a:r>
            <a:r>
              <a:rPr lang="en-GB" b="1" kern="0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GB" sz="2800" kern="0" dirty="0" smtClean="0"/>
              <a:t>Plan to take </a:t>
            </a:r>
            <a:r>
              <a:rPr lang="en-GB" sz="2800" kern="0" dirty="0" smtClean="0">
                <a:solidFill>
                  <a:srgbClr val="0000CC"/>
                </a:solidFill>
              </a:rPr>
              <a:t>10x data in Run 2</a:t>
            </a:r>
          </a:p>
          <a:p>
            <a:r>
              <a:rPr lang="en-GB" sz="2800" kern="0" dirty="0" smtClean="0"/>
              <a:t>Major upgrade for run 3 (new ITS, Trigger </a:t>
            </a:r>
            <a:r>
              <a:rPr lang="en-GB" sz="2800" kern="0" dirty="0" err="1" smtClean="0"/>
              <a:t>etc</a:t>
            </a:r>
            <a:r>
              <a:rPr lang="en-GB" sz="2800" kern="0" dirty="0" smtClean="0"/>
              <a:t>) – </a:t>
            </a:r>
            <a:r>
              <a:rPr lang="en-GB" sz="2800" kern="0" dirty="0" smtClean="0">
                <a:solidFill>
                  <a:srgbClr val="0000CC"/>
                </a:solidFill>
              </a:rPr>
              <a:t>rare probes and b-physics.</a:t>
            </a:r>
          </a:p>
          <a:p>
            <a:r>
              <a:rPr lang="en-GB" sz="2800" kern="0" dirty="0" smtClean="0"/>
              <a:t>ALICE has an exciting future and the UK are playing a leading role in that.</a:t>
            </a:r>
          </a:p>
          <a:p>
            <a:r>
              <a:rPr lang="en-GB" sz="3600" b="1" kern="0" dirty="0" smtClean="0">
                <a:solidFill>
                  <a:srgbClr val="0000CC"/>
                </a:solidFill>
                <a:latin typeface="Brush Script MT" panose="03060802040406070304" pitchFamily="66" charset="0"/>
              </a:rPr>
              <a:t>Thank you Roger</a:t>
            </a:r>
          </a:p>
          <a:p>
            <a:pPr marL="0" indent="0">
              <a:buNone/>
            </a:pPr>
            <a:endParaRPr lang="en-GB" kern="0" dirty="0">
              <a:solidFill>
                <a:srgbClr val="000000"/>
              </a:solidFill>
              <a:latin typeface="Arial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7E5D9-D0B0-4AC6-ADD6-8141235E27A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712" y="0"/>
            <a:ext cx="1284288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19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622</Words>
  <Application>Microsoft Office PowerPoint</Application>
  <PresentationFormat>On-screen Show (4:3)</PresentationFormat>
  <Paragraphs>77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1_Office Theme</vt:lpstr>
      <vt:lpstr>Office Theme</vt:lpstr>
      <vt:lpstr>Roger’s Affair with ALICE</vt:lpstr>
      <vt:lpstr>PowerPoint Presentation</vt:lpstr>
      <vt:lpstr>Aims of ALICE</vt:lpstr>
      <vt:lpstr>Heavy Ion Collisions</vt:lpstr>
      <vt:lpstr>UK and ALICE</vt:lpstr>
      <vt:lpstr>The Cashmore Effect</vt:lpstr>
      <vt:lpstr>Still here and some Highlights of Run 1 include</vt:lpstr>
      <vt:lpstr>Flow – Ideal Liquid</vt:lpstr>
      <vt:lpstr>Jet &amp; High pT Suppression</vt:lpstr>
      <vt:lpstr>Jet &amp; High pT Suppression</vt:lpstr>
      <vt:lpstr>ALICE and the Future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</dc:creator>
  <cp:lastModifiedBy>de</cp:lastModifiedBy>
  <cp:revision>12</cp:revision>
  <dcterms:created xsi:type="dcterms:W3CDTF">2015-06-28T20:06:20Z</dcterms:created>
  <dcterms:modified xsi:type="dcterms:W3CDTF">2015-06-29T12:47:57Z</dcterms:modified>
</cp:coreProperties>
</file>