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bin" ContentType="application/vnd.openxmlformats-officedocument.oleObject"/>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 id="2147483649" r:id="rId2"/>
  </p:sldMasterIdLst>
  <p:notesMasterIdLst>
    <p:notesMasterId r:id="rId17"/>
  </p:notesMasterIdLst>
  <p:handoutMasterIdLst>
    <p:handoutMasterId r:id="rId18"/>
  </p:handoutMasterIdLst>
  <p:sldIdLst>
    <p:sldId id="1053" r:id="rId3"/>
    <p:sldId id="1174" r:id="rId4"/>
    <p:sldId id="1224" r:id="rId5"/>
    <p:sldId id="1223" r:id="rId6"/>
    <p:sldId id="1225" r:id="rId7"/>
    <p:sldId id="1231" r:id="rId8"/>
    <p:sldId id="1233" r:id="rId9"/>
    <p:sldId id="1234" r:id="rId10"/>
    <p:sldId id="1227" r:id="rId11"/>
    <p:sldId id="1226" r:id="rId12"/>
    <p:sldId id="1230" r:id="rId13"/>
    <p:sldId id="1228" r:id="rId14"/>
    <p:sldId id="1235" r:id="rId15"/>
    <p:sldId id="1232" r:id="rId16"/>
  </p:sldIdLst>
  <p:sldSz cx="9144000" cy="6858000" type="screen4x3"/>
  <p:notesSz cx="6985000" cy="10121900"/>
  <p:defaultTextStyle>
    <a:defPPr>
      <a:defRPr lang="en-US"/>
    </a:defPPr>
    <a:lvl1pPr algn="l" rtl="0" eaLnBrk="0" fontAlgn="base" hangingPunct="0">
      <a:spcBef>
        <a:spcPct val="0"/>
      </a:spcBef>
      <a:spcAft>
        <a:spcPct val="0"/>
      </a:spcAft>
      <a:defRPr sz="1600" b="1" kern="1200">
        <a:solidFill>
          <a:schemeClr val="tx1"/>
        </a:solidFill>
        <a:latin typeface="Arial Unicode MS" pitchFamily="34" charset="-128"/>
        <a:ea typeface="+mn-ea"/>
        <a:cs typeface="+mn-cs"/>
      </a:defRPr>
    </a:lvl1pPr>
    <a:lvl2pPr marL="457200" algn="l" rtl="0" eaLnBrk="0" fontAlgn="base" hangingPunct="0">
      <a:spcBef>
        <a:spcPct val="0"/>
      </a:spcBef>
      <a:spcAft>
        <a:spcPct val="0"/>
      </a:spcAft>
      <a:defRPr sz="1600" b="1" kern="1200">
        <a:solidFill>
          <a:schemeClr val="tx1"/>
        </a:solidFill>
        <a:latin typeface="Arial Unicode MS" pitchFamily="34" charset="-128"/>
        <a:ea typeface="+mn-ea"/>
        <a:cs typeface="+mn-cs"/>
      </a:defRPr>
    </a:lvl2pPr>
    <a:lvl3pPr marL="914400" algn="l" rtl="0" eaLnBrk="0" fontAlgn="base" hangingPunct="0">
      <a:spcBef>
        <a:spcPct val="0"/>
      </a:spcBef>
      <a:spcAft>
        <a:spcPct val="0"/>
      </a:spcAft>
      <a:defRPr sz="1600" b="1" kern="1200">
        <a:solidFill>
          <a:schemeClr val="tx1"/>
        </a:solidFill>
        <a:latin typeface="Arial Unicode MS" pitchFamily="34" charset="-128"/>
        <a:ea typeface="+mn-ea"/>
        <a:cs typeface="+mn-cs"/>
      </a:defRPr>
    </a:lvl3pPr>
    <a:lvl4pPr marL="1371600" algn="l" rtl="0" eaLnBrk="0" fontAlgn="base" hangingPunct="0">
      <a:spcBef>
        <a:spcPct val="0"/>
      </a:spcBef>
      <a:spcAft>
        <a:spcPct val="0"/>
      </a:spcAft>
      <a:defRPr sz="1600" b="1" kern="1200">
        <a:solidFill>
          <a:schemeClr val="tx1"/>
        </a:solidFill>
        <a:latin typeface="Arial Unicode MS" pitchFamily="34" charset="-128"/>
        <a:ea typeface="+mn-ea"/>
        <a:cs typeface="+mn-cs"/>
      </a:defRPr>
    </a:lvl4pPr>
    <a:lvl5pPr marL="1828800" algn="l" rtl="0" eaLnBrk="0" fontAlgn="base" hangingPunct="0">
      <a:spcBef>
        <a:spcPct val="0"/>
      </a:spcBef>
      <a:spcAft>
        <a:spcPct val="0"/>
      </a:spcAft>
      <a:defRPr sz="1600" b="1" kern="1200">
        <a:solidFill>
          <a:schemeClr val="tx1"/>
        </a:solidFill>
        <a:latin typeface="Arial Unicode MS" pitchFamily="34" charset="-128"/>
        <a:ea typeface="+mn-ea"/>
        <a:cs typeface="+mn-cs"/>
      </a:defRPr>
    </a:lvl5pPr>
    <a:lvl6pPr marL="2286000" algn="l" defTabSz="914400" rtl="0" eaLnBrk="1" latinLnBrk="0" hangingPunct="1">
      <a:defRPr sz="1600" b="1" kern="1200">
        <a:solidFill>
          <a:schemeClr val="tx1"/>
        </a:solidFill>
        <a:latin typeface="Arial Unicode MS" pitchFamily="34" charset="-128"/>
        <a:ea typeface="+mn-ea"/>
        <a:cs typeface="+mn-cs"/>
      </a:defRPr>
    </a:lvl6pPr>
    <a:lvl7pPr marL="2743200" algn="l" defTabSz="914400" rtl="0" eaLnBrk="1" latinLnBrk="0" hangingPunct="1">
      <a:defRPr sz="1600" b="1" kern="1200">
        <a:solidFill>
          <a:schemeClr val="tx1"/>
        </a:solidFill>
        <a:latin typeface="Arial Unicode MS" pitchFamily="34" charset="-128"/>
        <a:ea typeface="+mn-ea"/>
        <a:cs typeface="+mn-cs"/>
      </a:defRPr>
    </a:lvl7pPr>
    <a:lvl8pPr marL="3200400" algn="l" defTabSz="914400" rtl="0" eaLnBrk="1" latinLnBrk="0" hangingPunct="1">
      <a:defRPr sz="1600" b="1" kern="1200">
        <a:solidFill>
          <a:schemeClr val="tx1"/>
        </a:solidFill>
        <a:latin typeface="Arial Unicode MS" pitchFamily="34" charset="-128"/>
        <a:ea typeface="+mn-ea"/>
        <a:cs typeface="+mn-cs"/>
      </a:defRPr>
    </a:lvl8pPr>
    <a:lvl9pPr marL="3657600" algn="l" defTabSz="914400" rtl="0" eaLnBrk="1" latinLnBrk="0" hangingPunct="1">
      <a:defRPr sz="1600" b="1" kern="1200">
        <a:solidFill>
          <a:schemeClr val="tx1"/>
        </a:solidFill>
        <a:latin typeface="Arial Unicode MS" pitchFamily="34" charset="-128"/>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339933"/>
    <a:srgbClr val="FF0000"/>
    <a:srgbClr val="33CC33"/>
    <a:srgbClr val="00FF00"/>
    <a:srgbClr val="3366FF"/>
    <a:srgbClr val="3333CC"/>
    <a:srgbClr val="0033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2" autoAdjust="0"/>
    <p:restoredTop sz="79477" autoAdjust="0"/>
  </p:normalViewPr>
  <p:slideViewPr>
    <p:cSldViewPr>
      <p:cViewPr>
        <p:scale>
          <a:sx n="75" d="100"/>
          <a:sy n="75" d="100"/>
        </p:scale>
        <p:origin x="-384" y="744"/>
      </p:cViewPr>
      <p:guideLst>
        <p:guide orient="horz" pos="2160"/>
        <p:guide pos="2880"/>
      </p:guideLst>
    </p:cSldViewPr>
  </p:slideViewPr>
  <p:outlineViewPr>
    <p:cViewPr>
      <p:scale>
        <a:sx n="33" d="100"/>
        <a:sy n="33" d="100"/>
      </p:scale>
      <p:origin x="0" y="1602"/>
    </p:cViewPr>
  </p:outlin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3046413" cy="498475"/>
          </a:xfrm>
          <a:prstGeom prst="rect">
            <a:avLst/>
          </a:prstGeom>
          <a:noFill/>
          <a:ln w="9525">
            <a:noFill/>
            <a:miter lim="800000"/>
            <a:headEnd/>
            <a:tailEnd/>
          </a:ln>
          <a:effectLst/>
        </p:spPr>
        <p:txBody>
          <a:bodyPr vert="horz" wrap="square" lIns="92959" tIns="46478" rIns="92959" bIns="46478" numCol="1" anchor="t" anchorCtr="0" compatLnSpc="1">
            <a:prstTxWarp prst="textNoShape">
              <a:avLst/>
            </a:prstTxWarp>
          </a:bodyPr>
          <a:lstStyle>
            <a:lvl1pPr defTabSz="930275">
              <a:defRPr sz="1200" b="0">
                <a:latin typeface="Arial" charset="0"/>
              </a:defRPr>
            </a:lvl1pPr>
          </a:lstStyle>
          <a:p>
            <a:pPr>
              <a:defRPr/>
            </a:pPr>
            <a:endParaRPr lang="en-US"/>
          </a:p>
        </p:txBody>
      </p:sp>
      <p:sp>
        <p:nvSpPr>
          <p:cNvPr id="33795" name="Rectangle 3"/>
          <p:cNvSpPr>
            <a:spLocks noGrp="1" noChangeArrowheads="1"/>
          </p:cNvSpPr>
          <p:nvPr>
            <p:ph type="dt" sz="quarter" idx="1"/>
          </p:nvPr>
        </p:nvSpPr>
        <p:spPr bwMode="auto">
          <a:xfrm>
            <a:off x="3959225" y="0"/>
            <a:ext cx="3043238" cy="498475"/>
          </a:xfrm>
          <a:prstGeom prst="rect">
            <a:avLst/>
          </a:prstGeom>
          <a:noFill/>
          <a:ln w="9525">
            <a:noFill/>
            <a:miter lim="800000"/>
            <a:headEnd/>
            <a:tailEnd/>
          </a:ln>
          <a:effectLst/>
        </p:spPr>
        <p:txBody>
          <a:bodyPr vert="horz" wrap="square" lIns="92959" tIns="46478" rIns="92959" bIns="46478" numCol="1" anchor="t" anchorCtr="0" compatLnSpc="1">
            <a:prstTxWarp prst="textNoShape">
              <a:avLst/>
            </a:prstTxWarp>
          </a:bodyPr>
          <a:lstStyle>
            <a:lvl1pPr algn="r" defTabSz="930275">
              <a:defRPr sz="1200" b="0">
                <a:latin typeface="Arial" charset="0"/>
              </a:defRPr>
            </a:lvl1pPr>
          </a:lstStyle>
          <a:p>
            <a:pPr>
              <a:defRPr/>
            </a:pPr>
            <a:endParaRPr lang="en-US"/>
          </a:p>
        </p:txBody>
      </p:sp>
      <p:sp>
        <p:nvSpPr>
          <p:cNvPr id="33796" name="Rectangle 4"/>
          <p:cNvSpPr>
            <a:spLocks noGrp="1" noChangeArrowheads="1"/>
          </p:cNvSpPr>
          <p:nvPr>
            <p:ph type="ftr" sz="quarter" idx="2"/>
          </p:nvPr>
        </p:nvSpPr>
        <p:spPr bwMode="auto">
          <a:xfrm>
            <a:off x="0" y="9640888"/>
            <a:ext cx="3046413" cy="501650"/>
          </a:xfrm>
          <a:prstGeom prst="rect">
            <a:avLst/>
          </a:prstGeom>
          <a:noFill/>
          <a:ln w="9525">
            <a:noFill/>
            <a:miter lim="800000"/>
            <a:headEnd/>
            <a:tailEnd/>
          </a:ln>
          <a:effectLst/>
        </p:spPr>
        <p:txBody>
          <a:bodyPr vert="horz" wrap="square" lIns="92959" tIns="46478" rIns="92959" bIns="46478" numCol="1" anchor="b" anchorCtr="0" compatLnSpc="1">
            <a:prstTxWarp prst="textNoShape">
              <a:avLst/>
            </a:prstTxWarp>
          </a:bodyPr>
          <a:lstStyle>
            <a:lvl1pPr defTabSz="930275">
              <a:defRPr sz="1200" b="0">
                <a:latin typeface="Arial" charset="0"/>
              </a:defRPr>
            </a:lvl1pPr>
          </a:lstStyle>
          <a:p>
            <a:pPr>
              <a:defRPr/>
            </a:pPr>
            <a:endParaRPr lang="en-US"/>
          </a:p>
        </p:txBody>
      </p:sp>
      <p:sp>
        <p:nvSpPr>
          <p:cNvPr id="33797" name="Rectangle 5"/>
          <p:cNvSpPr>
            <a:spLocks noGrp="1" noChangeArrowheads="1"/>
          </p:cNvSpPr>
          <p:nvPr>
            <p:ph type="sldNum" sz="quarter" idx="3"/>
          </p:nvPr>
        </p:nvSpPr>
        <p:spPr bwMode="auto">
          <a:xfrm>
            <a:off x="3959225" y="9640888"/>
            <a:ext cx="3043238" cy="501650"/>
          </a:xfrm>
          <a:prstGeom prst="rect">
            <a:avLst/>
          </a:prstGeom>
          <a:noFill/>
          <a:ln w="9525">
            <a:noFill/>
            <a:miter lim="800000"/>
            <a:headEnd/>
            <a:tailEnd/>
          </a:ln>
          <a:effectLst/>
        </p:spPr>
        <p:txBody>
          <a:bodyPr vert="horz" wrap="square" lIns="92959" tIns="46478" rIns="92959" bIns="46478" numCol="1" anchor="b" anchorCtr="0" compatLnSpc="1">
            <a:prstTxWarp prst="textNoShape">
              <a:avLst/>
            </a:prstTxWarp>
          </a:bodyPr>
          <a:lstStyle>
            <a:lvl1pPr algn="r" defTabSz="930275">
              <a:defRPr sz="1200" b="0">
                <a:latin typeface="Arial" charset="0"/>
              </a:defRPr>
            </a:lvl1pPr>
          </a:lstStyle>
          <a:p>
            <a:pPr>
              <a:defRPr/>
            </a:pPr>
            <a:fld id="{F11C4397-A60A-4108-8FFD-8C7E1417CB37}" type="slidenum">
              <a:rPr lang="en-US"/>
              <a:pPr>
                <a:defRPr/>
              </a:pPr>
              <a:t>‹#›</a:t>
            </a:fld>
            <a:endParaRPr lang="en-US"/>
          </a:p>
        </p:txBody>
      </p:sp>
    </p:spTree>
    <p:extLst>
      <p:ext uri="{BB962C8B-B14F-4D97-AF65-F5344CB8AC3E}">
        <p14:creationId xmlns:p14="http://schemas.microsoft.com/office/powerpoint/2010/main" xmlns="" val="25634855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9282" name="Rectangle 2"/>
          <p:cNvSpPr>
            <a:spLocks noGrp="1" noChangeArrowheads="1"/>
          </p:cNvSpPr>
          <p:nvPr>
            <p:ph type="hdr" sz="quarter"/>
          </p:nvPr>
        </p:nvSpPr>
        <p:spPr bwMode="auto">
          <a:xfrm>
            <a:off x="0" y="0"/>
            <a:ext cx="3055938" cy="482600"/>
          </a:xfrm>
          <a:prstGeom prst="rect">
            <a:avLst/>
          </a:prstGeom>
          <a:noFill/>
          <a:ln w="9525">
            <a:noFill/>
            <a:miter lim="800000"/>
            <a:headEnd/>
            <a:tailEnd/>
          </a:ln>
          <a:effectLst/>
        </p:spPr>
        <p:txBody>
          <a:bodyPr vert="horz" wrap="square" lIns="89445" tIns="44722" rIns="89445" bIns="44722" numCol="1" anchor="t" anchorCtr="0" compatLnSpc="1">
            <a:prstTxWarp prst="textNoShape">
              <a:avLst/>
            </a:prstTxWarp>
          </a:bodyPr>
          <a:lstStyle>
            <a:lvl1pPr defTabSz="893763">
              <a:defRPr sz="1100" b="0">
                <a:latin typeface="Tahoma" pitchFamily="34" charset="0"/>
              </a:defRPr>
            </a:lvl1pPr>
          </a:lstStyle>
          <a:p>
            <a:pPr>
              <a:defRPr/>
            </a:pPr>
            <a:endParaRPr lang="en-US"/>
          </a:p>
        </p:txBody>
      </p:sp>
      <p:sp>
        <p:nvSpPr>
          <p:cNvPr id="609283" name="Rectangle 3"/>
          <p:cNvSpPr>
            <a:spLocks noGrp="1" noChangeArrowheads="1"/>
          </p:cNvSpPr>
          <p:nvPr>
            <p:ph type="dt" idx="1"/>
          </p:nvPr>
        </p:nvSpPr>
        <p:spPr bwMode="auto">
          <a:xfrm>
            <a:off x="3929063" y="0"/>
            <a:ext cx="3055937" cy="482600"/>
          </a:xfrm>
          <a:prstGeom prst="rect">
            <a:avLst/>
          </a:prstGeom>
          <a:noFill/>
          <a:ln w="9525">
            <a:noFill/>
            <a:miter lim="800000"/>
            <a:headEnd/>
            <a:tailEnd/>
          </a:ln>
          <a:effectLst/>
        </p:spPr>
        <p:txBody>
          <a:bodyPr vert="horz" wrap="square" lIns="89445" tIns="44722" rIns="89445" bIns="44722" numCol="1" anchor="t" anchorCtr="0" compatLnSpc="1">
            <a:prstTxWarp prst="textNoShape">
              <a:avLst/>
            </a:prstTxWarp>
          </a:bodyPr>
          <a:lstStyle>
            <a:lvl1pPr algn="r" defTabSz="893763">
              <a:defRPr sz="1100" b="0">
                <a:latin typeface="Tahoma" pitchFamily="34" charset="0"/>
              </a:defRPr>
            </a:lvl1pPr>
          </a:lstStyle>
          <a:p>
            <a:pPr>
              <a:defRPr/>
            </a:pPr>
            <a:endParaRPr lang="en-US"/>
          </a:p>
        </p:txBody>
      </p:sp>
      <p:sp>
        <p:nvSpPr>
          <p:cNvPr id="20484" name="Rectangle 4"/>
          <p:cNvSpPr>
            <a:spLocks noGrp="1" noRot="1" noChangeAspect="1" noChangeArrowheads="1" noTextEdit="1"/>
          </p:cNvSpPr>
          <p:nvPr>
            <p:ph type="sldImg" idx="2"/>
          </p:nvPr>
        </p:nvSpPr>
        <p:spPr bwMode="auto">
          <a:xfrm>
            <a:off x="920750" y="722313"/>
            <a:ext cx="5141913" cy="3856037"/>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09285" name="Rectangle 5"/>
          <p:cNvSpPr>
            <a:spLocks noGrp="1" noChangeArrowheads="1"/>
          </p:cNvSpPr>
          <p:nvPr>
            <p:ph type="body" sz="quarter" idx="3"/>
          </p:nvPr>
        </p:nvSpPr>
        <p:spPr bwMode="auto">
          <a:xfrm>
            <a:off x="946150" y="4821238"/>
            <a:ext cx="5092700" cy="4578350"/>
          </a:xfrm>
          <a:prstGeom prst="rect">
            <a:avLst/>
          </a:prstGeom>
          <a:noFill/>
          <a:ln w="9525">
            <a:noFill/>
            <a:miter lim="800000"/>
            <a:headEnd/>
            <a:tailEnd/>
          </a:ln>
          <a:effectLst/>
        </p:spPr>
        <p:txBody>
          <a:bodyPr vert="horz" wrap="square" lIns="89445" tIns="44722" rIns="89445" bIns="4472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09286" name="Rectangle 6"/>
          <p:cNvSpPr>
            <a:spLocks noGrp="1" noChangeArrowheads="1"/>
          </p:cNvSpPr>
          <p:nvPr>
            <p:ph type="ftr" sz="quarter" idx="4"/>
          </p:nvPr>
        </p:nvSpPr>
        <p:spPr bwMode="auto">
          <a:xfrm>
            <a:off x="0" y="9639300"/>
            <a:ext cx="3055938" cy="482600"/>
          </a:xfrm>
          <a:prstGeom prst="rect">
            <a:avLst/>
          </a:prstGeom>
          <a:noFill/>
          <a:ln w="9525">
            <a:noFill/>
            <a:miter lim="800000"/>
            <a:headEnd/>
            <a:tailEnd/>
          </a:ln>
          <a:effectLst/>
        </p:spPr>
        <p:txBody>
          <a:bodyPr vert="horz" wrap="square" lIns="89445" tIns="44722" rIns="89445" bIns="44722" numCol="1" anchor="b" anchorCtr="0" compatLnSpc="1">
            <a:prstTxWarp prst="textNoShape">
              <a:avLst/>
            </a:prstTxWarp>
          </a:bodyPr>
          <a:lstStyle>
            <a:lvl1pPr defTabSz="893763">
              <a:defRPr sz="1100" b="0">
                <a:latin typeface="Tahoma" pitchFamily="34" charset="0"/>
              </a:defRPr>
            </a:lvl1pPr>
          </a:lstStyle>
          <a:p>
            <a:pPr>
              <a:defRPr/>
            </a:pPr>
            <a:endParaRPr lang="en-US"/>
          </a:p>
        </p:txBody>
      </p:sp>
      <p:sp>
        <p:nvSpPr>
          <p:cNvPr id="609287" name="Rectangle 7"/>
          <p:cNvSpPr>
            <a:spLocks noGrp="1" noChangeArrowheads="1"/>
          </p:cNvSpPr>
          <p:nvPr>
            <p:ph type="sldNum" sz="quarter" idx="5"/>
          </p:nvPr>
        </p:nvSpPr>
        <p:spPr bwMode="auto">
          <a:xfrm>
            <a:off x="3929063" y="9639300"/>
            <a:ext cx="3055937" cy="482600"/>
          </a:xfrm>
          <a:prstGeom prst="rect">
            <a:avLst/>
          </a:prstGeom>
          <a:noFill/>
          <a:ln w="9525">
            <a:noFill/>
            <a:miter lim="800000"/>
            <a:headEnd/>
            <a:tailEnd/>
          </a:ln>
          <a:effectLst/>
        </p:spPr>
        <p:txBody>
          <a:bodyPr vert="horz" wrap="square" lIns="89445" tIns="44722" rIns="89445" bIns="44722" numCol="1" anchor="b" anchorCtr="0" compatLnSpc="1">
            <a:prstTxWarp prst="textNoShape">
              <a:avLst/>
            </a:prstTxWarp>
          </a:bodyPr>
          <a:lstStyle>
            <a:lvl1pPr algn="r" defTabSz="893763">
              <a:defRPr sz="1100" b="0">
                <a:latin typeface="Tahoma" pitchFamily="34" charset="0"/>
              </a:defRPr>
            </a:lvl1pPr>
          </a:lstStyle>
          <a:p>
            <a:pPr>
              <a:defRPr/>
            </a:pPr>
            <a:fld id="{3175B98A-1A2F-424A-9DBF-0D257C8430F2}" type="slidenum">
              <a:rPr lang="en-US"/>
              <a:pPr>
                <a:defRPr/>
              </a:pPr>
              <a:t>‹#›</a:t>
            </a:fld>
            <a:endParaRPr lang="en-US"/>
          </a:p>
        </p:txBody>
      </p:sp>
    </p:spTree>
    <p:extLst>
      <p:ext uri="{BB962C8B-B14F-4D97-AF65-F5344CB8AC3E}">
        <p14:creationId xmlns:p14="http://schemas.microsoft.com/office/powerpoint/2010/main" xmlns="" val="14581849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3175B98A-1A2F-424A-9DBF-0D257C8430F2}" type="slidenum">
              <a:rPr lang="en-US" smtClean="0"/>
              <a:pPr>
                <a:defRPr/>
              </a:pPr>
              <a:t>1</a:t>
            </a:fld>
            <a:endParaRPr lang="en-US"/>
          </a:p>
        </p:txBody>
      </p:sp>
    </p:spTree>
    <p:extLst>
      <p:ext uri="{BB962C8B-B14F-4D97-AF65-F5344CB8AC3E}">
        <p14:creationId xmlns:p14="http://schemas.microsoft.com/office/powerpoint/2010/main" xmlns="" val="3931939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5"/>
          <p:cNvSpPr>
            <a:spLocks noGrp="1" noChangeArrowheads="1"/>
          </p:cNvSpPr>
          <p:nvPr>
            <p:ph type="ftr" sz="quarter" idx="10"/>
          </p:nvPr>
        </p:nvSpPr>
        <p:spPr>
          <a:ln/>
        </p:spPr>
        <p:txBody>
          <a:bodyPr/>
          <a:lstStyle>
            <a:lvl1pPr>
              <a:defRPr/>
            </a:lvl1pPr>
          </a:lstStyle>
          <a:p>
            <a:r>
              <a:rPr lang="en-US" smtClean="0"/>
              <a:t>CashmoreFest 30-Jun-2015</a:t>
            </a: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A60B985E-A875-4ADE-9294-99A75D4DAE9E}" type="slidenum">
              <a:rPr lang="en-US"/>
              <a:pPr>
                <a:defRPr/>
              </a:pPr>
              <a:t>‹#›</a:t>
            </a:fld>
            <a:endParaRPr lang="en-US"/>
          </a:p>
        </p:txBody>
      </p:sp>
    </p:spTree>
    <p:extLst>
      <p:ext uri="{BB962C8B-B14F-4D97-AF65-F5344CB8AC3E}">
        <p14:creationId xmlns:p14="http://schemas.microsoft.com/office/powerpoint/2010/main" xmlns="" val="2761367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5"/>
          <p:cNvSpPr>
            <a:spLocks noGrp="1" noChangeArrowheads="1"/>
          </p:cNvSpPr>
          <p:nvPr>
            <p:ph type="ftr" sz="quarter" idx="10"/>
          </p:nvPr>
        </p:nvSpPr>
        <p:spPr>
          <a:ln/>
        </p:spPr>
        <p:txBody>
          <a:bodyPr/>
          <a:lstStyle>
            <a:lvl1pPr>
              <a:defRPr/>
            </a:lvl1pPr>
          </a:lstStyle>
          <a:p>
            <a:r>
              <a:rPr lang="en-US" smtClean="0"/>
              <a:t>CashmoreFest 30-Jun-2015</a:t>
            </a: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FE052E6D-7685-454B-AE12-00E50989E4ED}" type="slidenum">
              <a:rPr lang="en-US"/>
              <a:pPr>
                <a:defRPr/>
              </a:pPr>
              <a:t>‹#›</a:t>
            </a:fld>
            <a:endParaRPr lang="en-US"/>
          </a:p>
        </p:txBody>
      </p:sp>
    </p:spTree>
    <p:extLst>
      <p:ext uri="{BB962C8B-B14F-4D97-AF65-F5344CB8AC3E}">
        <p14:creationId xmlns:p14="http://schemas.microsoft.com/office/powerpoint/2010/main" xmlns="" val="213543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r>
              <a:rPr lang="en-US" smtClean="0"/>
              <a:t>CashmoreFest 30-Jun-2015</a:t>
            </a: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B7B8D56C-FAEF-4BF1-9BD1-CD237A26CC7D}" type="slidenum">
              <a:rPr lang="en-US"/>
              <a:pPr>
                <a:defRPr/>
              </a:pPr>
              <a:t>‹#›</a:t>
            </a:fld>
            <a:endParaRPr lang="en-US"/>
          </a:p>
        </p:txBody>
      </p:sp>
    </p:spTree>
    <p:extLst>
      <p:ext uri="{BB962C8B-B14F-4D97-AF65-F5344CB8AC3E}">
        <p14:creationId xmlns:p14="http://schemas.microsoft.com/office/powerpoint/2010/main" xmlns="" val="3772028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85800" y="1066800"/>
            <a:ext cx="3810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066800"/>
            <a:ext cx="3810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5"/>
          <p:cNvSpPr>
            <a:spLocks noGrp="1" noChangeArrowheads="1"/>
          </p:cNvSpPr>
          <p:nvPr>
            <p:ph type="ftr" sz="quarter" idx="10"/>
          </p:nvPr>
        </p:nvSpPr>
        <p:spPr>
          <a:ln/>
        </p:spPr>
        <p:txBody>
          <a:bodyPr/>
          <a:lstStyle>
            <a:lvl1pPr>
              <a:defRPr/>
            </a:lvl1pPr>
          </a:lstStyle>
          <a:p>
            <a:r>
              <a:rPr lang="en-US" smtClean="0"/>
              <a:t>CashmoreFest 30-Jun-2015</a:t>
            </a: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DD7C8093-898D-48D8-A155-319588CB0087}" type="slidenum">
              <a:rPr lang="en-US"/>
              <a:pPr>
                <a:defRPr/>
              </a:pPr>
              <a:t>‹#›</a:t>
            </a:fld>
            <a:endParaRPr lang="en-US"/>
          </a:p>
        </p:txBody>
      </p:sp>
    </p:spTree>
    <p:extLst>
      <p:ext uri="{BB962C8B-B14F-4D97-AF65-F5344CB8AC3E}">
        <p14:creationId xmlns:p14="http://schemas.microsoft.com/office/powerpoint/2010/main" xmlns="" val="4043162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5"/>
          <p:cNvSpPr>
            <a:spLocks noGrp="1" noChangeArrowheads="1"/>
          </p:cNvSpPr>
          <p:nvPr>
            <p:ph type="ftr" sz="quarter" idx="10"/>
          </p:nvPr>
        </p:nvSpPr>
        <p:spPr>
          <a:ln/>
        </p:spPr>
        <p:txBody>
          <a:bodyPr/>
          <a:lstStyle>
            <a:lvl1pPr>
              <a:defRPr/>
            </a:lvl1pPr>
          </a:lstStyle>
          <a:p>
            <a:r>
              <a:rPr lang="en-US" smtClean="0"/>
              <a:t>CashmoreFest 30-Jun-2015</a:t>
            </a:r>
            <a:endParaRPr lang="en-US"/>
          </a:p>
        </p:txBody>
      </p:sp>
      <p:sp>
        <p:nvSpPr>
          <p:cNvPr id="8" name="Rectangle 6"/>
          <p:cNvSpPr>
            <a:spLocks noGrp="1" noChangeArrowheads="1"/>
          </p:cNvSpPr>
          <p:nvPr>
            <p:ph type="sldNum" sz="quarter" idx="11"/>
          </p:nvPr>
        </p:nvSpPr>
        <p:spPr>
          <a:ln/>
        </p:spPr>
        <p:txBody>
          <a:bodyPr/>
          <a:lstStyle>
            <a:lvl1pPr>
              <a:defRPr/>
            </a:lvl1pPr>
          </a:lstStyle>
          <a:p>
            <a:pPr>
              <a:defRPr/>
            </a:pPr>
            <a:fld id="{7585D565-F1BF-459B-83CF-D0521F0220BB}" type="slidenum">
              <a:rPr lang="en-US"/>
              <a:pPr>
                <a:defRPr/>
              </a:pPr>
              <a:t>‹#›</a:t>
            </a:fld>
            <a:endParaRPr lang="en-US"/>
          </a:p>
        </p:txBody>
      </p:sp>
    </p:spTree>
    <p:extLst>
      <p:ext uri="{BB962C8B-B14F-4D97-AF65-F5344CB8AC3E}">
        <p14:creationId xmlns:p14="http://schemas.microsoft.com/office/powerpoint/2010/main" xmlns="" val="4253472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5"/>
          <p:cNvSpPr>
            <a:spLocks noGrp="1" noChangeArrowheads="1"/>
          </p:cNvSpPr>
          <p:nvPr>
            <p:ph type="ftr" sz="quarter" idx="10"/>
          </p:nvPr>
        </p:nvSpPr>
        <p:spPr>
          <a:ln/>
        </p:spPr>
        <p:txBody>
          <a:bodyPr/>
          <a:lstStyle>
            <a:lvl1pPr>
              <a:defRPr/>
            </a:lvl1pPr>
          </a:lstStyle>
          <a:p>
            <a:r>
              <a:rPr lang="en-US" smtClean="0"/>
              <a:t>CashmoreFest 30-Jun-2015</a:t>
            </a:r>
            <a:endParaRPr lang="en-US"/>
          </a:p>
        </p:txBody>
      </p:sp>
      <p:sp>
        <p:nvSpPr>
          <p:cNvPr id="4" name="Rectangle 6"/>
          <p:cNvSpPr>
            <a:spLocks noGrp="1" noChangeArrowheads="1"/>
          </p:cNvSpPr>
          <p:nvPr>
            <p:ph type="sldNum" sz="quarter" idx="11"/>
          </p:nvPr>
        </p:nvSpPr>
        <p:spPr>
          <a:ln/>
        </p:spPr>
        <p:txBody>
          <a:bodyPr/>
          <a:lstStyle>
            <a:lvl1pPr>
              <a:defRPr/>
            </a:lvl1pPr>
          </a:lstStyle>
          <a:p>
            <a:pPr>
              <a:defRPr/>
            </a:pPr>
            <a:fld id="{8167716D-0FDB-43F8-B873-2012AC27C31C}" type="slidenum">
              <a:rPr lang="en-US"/>
              <a:pPr>
                <a:defRPr/>
              </a:pPr>
              <a:t>‹#›</a:t>
            </a:fld>
            <a:endParaRPr lang="en-US"/>
          </a:p>
        </p:txBody>
      </p:sp>
    </p:spTree>
    <p:extLst>
      <p:ext uri="{BB962C8B-B14F-4D97-AF65-F5344CB8AC3E}">
        <p14:creationId xmlns:p14="http://schemas.microsoft.com/office/powerpoint/2010/main" xmlns="" val="3825290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p:txBody>
          <a:bodyPr/>
          <a:lstStyle>
            <a:lvl1pPr>
              <a:defRPr/>
            </a:lvl1pPr>
          </a:lstStyle>
          <a:p>
            <a:r>
              <a:rPr lang="en-US" smtClean="0"/>
              <a:t>CashmoreFest 30-Jun-2015</a:t>
            </a:r>
            <a:endParaRPr lang="en-US"/>
          </a:p>
        </p:txBody>
      </p:sp>
      <p:sp>
        <p:nvSpPr>
          <p:cNvPr id="3" name="Rectangle 6"/>
          <p:cNvSpPr>
            <a:spLocks noGrp="1" noChangeArrowheads="1"/>
          </p:cNvSpPr>
          <p:nvPr>
            <p:ph type="sldNum" sz="quarter" idx="11"/>
          </p:nvPr>
        </p:nvSpPr>
        <p:spPr/>
        <p:txBody>
          <a:bodyPr/>
          <a:lstStyle>
            <a:lvl1pPr>
              <a:defRPr/>
            </a:lvl1pPr>
          </a:lstStyle>
          <a:p>
            <a:pPr>
              <a:defRPr/>
            </a:pPr>
            <a:fld id="{263F99E6-9781-4554-9988-9D05A55F8513}" type="slidenum">
              <a:rPr lang="en-US"/>
              <a:pPr>
                <a:defRPr/>
              </a:pPr>
              <a:t>‹#›</a:t>
            </a:fld>
            <a:endParaRPr lang="en-US"/>
          </a:p>
        </p:txBody>
      </p:sp>
    </p:spTree>
    <p:extLst>
      <p:ext uri="{BB962C8B-B14F-4D97-AF65-F5344CB8AC3E}">
        <p14:creationId xmlns:p14="http://schemas.microsoft.com/office/powerpoint/2010/main" xmlns="" val="3454696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r>
              <a:rPr lang="en-US" smtClean="0"/>
              <a:t>CashmoreFest 30-Jun-2015</a:t>
            </a: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051EF789-5CB2-4B02-ADB5-4144DF981CF7}" type="slidenum">
              <a:rPr lang="en-US"/>
              <a:pPr>
                <a:defRPr/>
              </a:pPr>
              <a:t>‹#›</a:t>
            </a:fld>
            <a:endParaRPr lang="en-US"/>
          </a:p>
        </p:txBody>
      </p:sp>
    </p:spTree>
    <p:extLst>
      <p:ext uri="{BB962C8B-B14F-4D97-AF65-F5344CB8AC3E}">
        <p14:creationId xmlns:p14="http://schemas.microsoft.com/office/powerpoint/2010/main" xmlns="" val="508162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r>
              <a:rPr lang="en-US" smtClean="0"/>
              <a:t>CashmoreFest 30-Jun-2015</a:t>
            </a: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67759D04-EFE5-4F78-87C7-955C97ECDDE6}" type="slidenum">
              <a:rPr lang="en-US"/>
              <a:pPr>
                <a:defRPr/>
              </a:pPr>
              <a:t>‹#›</a:t>
            </a:fld>
            <a:endParaRPr lang="en-US"/>
          </a:p>
        </p:txBody>
      </p:sp>
    </p:spTree>
    <p:extLst>
      <p:ext uri="{BB962C8B-B14F-4D97-AF65-F5344CB8AC3E}">
        <p14:creationId xmlns:p14="http://schemas.microsoft.com/office/powerpoint/2010/main" xmlns="" val="1278691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5"/>
          <p:cNvSpPr>
            <a:spLocks noGrp="1" noChangeArrowheads="1"/>
          </p:cNvSpPr>
          <p:nvPr>
            <p:ph type="ftr" sz="quarter" idx="10"/>
          </p:nvPr>
        </p:nvSpPr>
        <p:spPr>
          <a:ln/>
        </p:spPr>
        <p:txBody>
          <a:bodyPr/>
          <a:lstStyle>
            <a:lvl1pPr>
              <a:defRPr/>
            </a:lvl1pPr>
          </a:lstStyle>
          <a:p>
            <a:r>
              <a:rPr lang="en-US" smtClean="0"/>
              <a:t>CashmoreFest 30-Jun-2015</a:t>
            </a: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86FD5588-205D-4B11-A386-25B9B4444337}" type="slidenum">
              <a:rPr lang="en-US"/>
              <a:pPr>
                <a:defRPr/>
              </a:pPr>
              <a:t>‹#›</a:t>
            </a:fld>
            <a:endParaRPr lang="en-US"/>
          </a:p>
        </p:txBody>
      </p:sp>
    </p:spTree>
    <p:extLst>
      <p:ext uri="{BB962C8B-B14F-4D97-AF65-F5344CB8AC3E}">
        <p14:creationId xmlns:p14="http://schemas.microsoft.com/office/powerpoint/2010/main" xmlns="" val="3717498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228600"/>
            <a:ext cx="1943100" cy="58674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5800" y="228600"/>
            <a:ext cx="56769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5"/>
          <p:cNvSpPr>
            <a:spLocks noGrp="1" noChangeArrowheads="1"/>
          </p:cNvSpPr>
          <p:nvPr>
            <p:ph type="ftr" sz="quarter" idx="10"/>
          </p:nvPr>
        </p:nvSpPr>
        <p:spPr>
          <a:ln/>
        </p:spPr>
        <p:txBody>
          <a:bodyPr/>
          <a:lstStyle>
            <a:lvl1pPr>
              <a:defRPr/>
            </a:lvl1pPr>
          </a:lstStyle>
          <a:p>
            <a:r>
              <a:rPr lang="en-US" smtClean="0"/>
              <a:t>CashmoreFest 30-Jun-2015</a:t>
            </a:r>
            <a:endParaRPr lang="en-US"/>
          </a:p>
        </p:txBody>
      </p:sp>
      <p:sp>
        <p:nvSpPr>
          <p:cNvPr id="5" name="Rectangle 6"/>
          <p:cNvSpPr>
            <a:spLocks noGrp="1" noChangeArrowheads="1"/>
          </p:cNvSpPr>
          <p:nvPr>
            <p:ph type="sldNum" sz="quarter" idx="11"/>
          </p:nvPr>
        </p:nvSpPr>
        <p:spPr>
          <a:ln/>
        </p:spPr>
        <p:txBody>
          <a:bodyPr/>
          <a:lstStyle>
            <a:lvl1pPr>
              <a:defRPr/>
            </a:lvl1pPr>
          </a:lstStyle>
          <a:p>
            <a:pPr>
              <a:defRPr/>
            </a:pPr>
            <a:fld id="{A0E63BF4-AA98-42FF-95CA-4867AD298A65}" type="slidenum">
              <a:rPr lang="en-US"/>
              <a:pPr>
                <a:defRPr/>
              </a:pPr>
              <a:t>‹#›</a:t>
            </a:fld>
            <a:endParaRPr lang="en-US"/>
          </a:p>
        </p:txBody>
      </p:sp>
    </p:spTree>
    <p:extLst>
      <p:ext uri="{BB962C8B-B14F-4D97-AF65-F5344CB8AC3E}">
        <p14:creationId xmlns:p14="http://schemas.microsoft.com/office/powerpoint/2010/main" xmlns="" val="2334050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38400" y="228600"/>
            <a:ext cx="6019800" cy="6096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85800" y="1066800"/>
            <a:ext cx="38100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066800"/>
            <a:ext cx="38100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5"/>
          <p:cNvSpPr>
            <a:spLocks noGrp="1" noChangeArrowheads="1"/>
          </p:cNvSpPr>
          <p:nvPr>
            <p:ph type="ftr" sz="quarter" idx="10"/>
          </p:nvPr>
        </p:nvSpPr>
        <p:spPr>
          <a:ln/>
        </p:spPr>
        <p:txBody>
          <a:bodyPr/>
          <a:lstStyle>
            <a:lvl1pPr>
              <a:defRPr/>
            </a:lvl1pPr>
          </a:lstStyle>
          <a:p>
            <a:r>
              <a:rPr lang="en-US" smtClean="0"/>
              <a:t>CashmoreFest 30-Jun-2015</a:t>
            </a: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02C94C43-0B29-4E82-960C-762EE764AAA0}" type="slidenum">
              <a:rPr lang="en-US"/>
              <a:pPr>
                <a:defRPr/>
              </a:pPr>
              <a:t>‹#›</a:t>
            </a:fld>
            <a:endParaRPr lang="en-US"/>
          </a:p>
        </p:txBody>
      </p:sp>
    </p:spTree>
    <p:extLst>
      <p:ext uri="{BB962C8B-B14F-4D97-AF65-F5344CB8AC3E}">
        <p14:creationId xmlns:p14="http://schemas.microsoft.com/office/powerpoint/2010/main" xmlns="" val="559619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2438400" y="228600"/>
            <a:ext cx="6019800" cy="6096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85800" y="1066800"/>
            <a:ext cx="38100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Media Placeholder 3"/>
          <p:cNvSpPr>
            <a:spLocks noGrp="1"/>
          </p:cNvSpPr>
          <p:nvPr>
            <p:ph type="media" sz="half" idx="2"/>
          </p:nvPr>
        </p:nvSpPr>
        <p:spPr>
          <a:xfrm>
            <a:off x="4648200" y="1066800"/>
            <a:ext cx="3810000" cy="5029200"/>
          </a:xfrm>
        </p:spPr>
        <p:txBody>
          <a:bodyPr/>
          <a:lstStyle/>
          <a:p>
            <a:pPr lvl="0"/>
            <a:endParaRPr lang="en-GB" noProof="0" smtClean="0"/>
          </a:p>
        </p:txBody>
      </p:sp>
      <p:sp>
        <p:nvSpPr>
          <p:cNvPr id="5" name="Rectangle 5"/>
          <p:cNvSpPr>
            <a:spLocks noGrp="1" noChangeArrowheads="1"/>
          </p:cNvSpPr>
          <p:nvPr>
            <p:ph type="ftr" sz="quarter" idx="10"/>
          </p:nvPr>
        </p:nvSpPr>
        <p:spPr>
          <a:ln/>
        </p:spPr>
        <p:txBody>
          <a:bodyPr/>
          <a:lstStyle>
            <a:lvl1pPr>
              <a:defRPr/>
            </a:lvl1pPr>
          </a:lstStyle>
          <a:p>
            <a:r>
              <a:rPr lang="en-US" smtClean="0"/>
              <a:t>CashmoreFest 30-Jun-2015</a:t>
            </a:r>
            <a:endParaRPr lang="en-US"/>
          </a:p>
        </p:txBody>
      </p:sp>
      <p:sp>
        <p:nvSpPr>
          <p:cNvPr id="6" name="Rectangle 6"/>
          <p:cNvSpPr>
            <a:spLocks noGrp="1" noChangeArrowheads="1"/>
          </p:cNvSpPr>
          <p:nvPr>
            <p:ph type="sldNum" sz="quarter" idx="11"/>
          </p:nvPr>
        </p:nvSpPr>
        <p:spPr>
          <a:ln/>
        </p:spPr>
        <p:txBody>
          <a:bodyPr/>
          <a:lstStyle>
            <a:lvl1pPr>
              <a:defRPr/>
            </a:lvl1pPr>
          </a:lstStyle>
          <a:p>
            <a:pPr>
              <a:defRPr/>
            </a:pPr>
            <a:fld id="{2C8E0D28-EB89-4A7D-9F54-07C4DD4DF5E5}" type="slidenum">
              <a:rPr lang="en-US"/>
              <a:pPr>
                <a:defRPr/>
              </a:pPr>
              <a:t>‹#›</a:t>
            </a:fld>
            <a:endParaRPr lang="en-US"/>
          </a:p>
        </p:txBody>
      </p:sp>
    </p:spTree>
    <p:extLst>
      <p:ext uri="{BB962C8B-B14F-4D97-AF65-F5344CB8AC3E}">
        <p14:creationId xmlns:p14="http://schemas.microsoft.com/office/powerpoint/2010/main" xmlns="" val="17771679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r>
              <a:rPr lang="en-GB" smtClean="0"/>
              <a:t>CashmoreFest 30-Jun-2015</a:t>
            </a: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C54E2014-8275-4E7A-B61E-046FA88353FC}" type="slidenum">
              <a:rPr lang="en-GB"/>
              <a:pPr>
                <a:defRPr/>
              </a:pPr>
              <a:t>‹#›</a:t>
            </a:fld>
            <a:endParaRPr lang="en-GB"/>
          </a:p>
        </p:txBody>
      </p:sp>
    </p:spTree>
    <p:extLst>
      <p:ext uri="{BB962C8B-B14F-4D97-AF65-F5344CB8AC3E}">
        <p14:creationId xmlns:p14="http://schemas.microsoft.com/office/powerpoint/2010/main" xmlns="" val="22181333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r>
              <a:rPr lang="en-GB" smtClean="0"/>
              <a:t>CashmoreFest 30-Jun-2015</a:t>
            </a: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A3D77AD-6A34-41D7-8006-0CD95F132FAB}" type="slidenum">
              <a:rPr lang="en-GB"/>
              <a:pPr>
                <a:defRPr/>
              </a:pPr>
              <a:t>‹#›</a:t>
            </a:fld>
            <a:endParaRPr lang="en-GB"/>
          </a:p>
        </p:txBody>
      </p:sp>
    </p:spTree>
    <p:extLst>
      <p:ext uri="{BB962C8B-B14F-4D97-AF65-F5344CB8AC3E}">
        <p14:creationId xmlns:p14="http://schemas.microsoft.com/office/powerpoint/2010/main" xmlns="" val="573385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r>
              <a:rPr lang="en-GB" smtClean="0"/>
              <a:t>CashmoreFest 30-Jun-2015</a:t>
            </a: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CC191169-B7E7-4662-84B8-AFDA1FEA11D9}" type="slidenum">
              <a:rPr lang="en-GB"/>
              <a:pPr>
                <a:defRPr/>
              </a:pPr>
              <a:t>‹#›</a:t>
            </a:fld>
            <a:endParaRPr lang="en-GB"/>
          </a:p>
        </p:txBody>
      </p:sp>
    </p:spTree>
    <p:extLst>
      <p:ext uri="{BB962C8B-B14F-4D97-AF65-F5344CB8AC3E}">
        <p14:creationId xmlns:p14="http://schemas.microsoft.com/office/powerpoint/2010/main" xmlns="" val="12662280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r>
              <a:rPr lang="en-GB" smtClean="0"/>
              <a:t>CashmoreFest 30-Jun-2015</a:t>
            </a: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CA7F98F2-0EA4-4AB4-896A-A1CC64D60998}" type="slidenum">
              <a:rPr lang="en-GB"/>
              <a:pPr>
                <a:defRPr/>
              </a:pPr>
              <a:t>‹#›</a:t>
            </a:fld>
            <a:endParaRPr lang="en-GB"/>
          </a:p>
        </p:txBody>
      </p:sp>
    </p:spTree>
    <p:extLst>
      <p:ext uri="{BB962C8B-B14F-4D97-AF65-F5344CB8AC3E}">
        <p14:creationId xmlns:p14="http://schemas.microsoft.com/office/powerpoint/2010/main" xmlns="" val="19166634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r>
              <a:rPr lang="en-GB" smtClean="0"/>
              <a:t>CashmoreFest 30-Jun-2015</a:t>
            </a: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FD8A0982-2D88-4160-8A5E-06A01505312D}" type="slidenum">
              <a:rPr lang="en-GB"/>
              <a:pPr>
                <a:defRPr/>
              </a:pPr>
              <a:t>‹#›</a:t>
            </a:fld>
            <a:endParaRPr lang="en-GB"/>
          </a:p>
        </p:txBody>
      </p:sp>
    </p:spTree>
    <p:extLst>
      <p:ext uri="{BB962C8B-B14F-4D97-AF65-F5344CB8AC3E}">
        <p14:creationId xmlns:p14="http://schemas.microsoft.com/office/powerpoint/2010/main" xmlns="" val="272629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r>
              <a:rPr lang="en-GB" smtClean="0"/>
              <a:t>CashmoreFest 30-Jun-2015</a:t>
            </a: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ED35598C-1661-47C8-B923-2AF1C33F62BA}" type="slidenum">
              <a:rPr lang="en-GB"/>
              <a:pPr>
                <a:defRPr/>
              </a:pPr>
              <a:t>‹#›</a:t>
            </a:fld>
            <a:endParaRPr lang="en-GB"/>
          </a:p>
        </p:txBody>
      </p:sp>
    </p:spTree>
    <p:extLst>
      <p:ext uri="{BB962C8B-B14F-4D97-AF65-F5344CB8AC3E}">
        <p14:creationId xmlns:p14="http://schemas.microsoft.com/office/powerpoint/2010/main" xmlns="" val="1284686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r>
              <a:rPr lang="en-GB" smtClean="0"/>
              <a:t>CashmoreFest 30-Jun-2015</a:t>
            </a: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F2AFC1AC-DC7B-45EF-9C78-D285357D8483}" type="slidenum">
              <a:rPr lang="en-GB"/>
              <a:pPr>
                <a:defRPr/>
              </a:pPr>
              <a:t>‹#›</a:t>
            </a:fld>
            <a:endParaRPr lang="en-GB"/>
          </a:p>
        </p:txBody>
      </p:sp>
    </p:spTree>
    <p:extLst>
      <p:ext uri="{BB962C8B-B14F-4D97-AF65-F5344CB8AC3E}">
        <p14:creationId xmlns:p14="http://schemas.microsoft.com/office/powerpoint/2010/main" xmlns="" val="19846709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r>
              <a:rPr lang="en-GB" smtClean="0"/>
              <a:t>CashmoreFest 30-Jun-2015</a:t>
            </a: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ECCD779F-B8D5-430D-A253-88C2C8F4B3A1}" type="slidenum">
              <a:rPr lang="en-GB"/>
              <a:pPr>
                <a:defRPr/>
              </a:pPr>
              <a:t>‹#›</a:t>
            </a:fld>
            <a:endParaRPr lang="en-GB"/>
          </a:p>
        </p:txBody>
      </p:sp>
    </p:spTree>
    <p:extLst>
      <p:ext uri="{BB962C8B-B14F-4D97-AF65-F5344CB8AC3E}">
        <p14:creationId xmlns:p14="http://schemas.microsoft.com/office/powerpoint/2010/main" xmlns="" val="19809364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r>
              <a:rPr lang="en-GB" smtClean="0"/>
              <a:t>CashmoreFest 30-Jun-2015</a:t>
            </a: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7216A1BE-771D-4947-9F18-C623830C5650}" type="slidenum">
              <a:rPr lang="en-GB"/>
              <a:pPr>
                <a:defRPr/>
              </a:pPr>
              <a:t>‹#›</a:t>
            </a:fld>
            <a:endParaRPr lang="en-GB"/>
          </a:p>
        </p:txBody>
      </p:sp>
    </p:spTree>
    <p:extLst>
      <p:ext uri="{BB962C8B-B14F-4D97-AF65-F5344CB8AC3E}">
        <p14:creationId xmlns:p14="http://schemas.microsoft.com/office/powerpoint/2010/main" xmlns="" val="35599333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r>
              <a:rPr lang="en-GB" smtClean="0"/>
              <a:t>CashmoreFest 30-Jun-2015</a:t>
            </a: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5AF72A1-AA8D-4B00-A6F4-B44C42EA6A0F}" type="slidenum">
              <a:rPr lang="en-GB"/>
              <a:pPr>
                <a:defRPr/>
              </a:pPr>
              <a:t>‹#›</a:t>
            </a:fld>
            <a:endParaRPr lang="en-GB"/>
          </a:p>
        </p:txBody>
      </p:sp>
    </p:spTree>
    <p:extLst>
      <p:ext uri="{BB962C8B-B14F-4D97-AF65-F5344CB8AC3E}">
        <p14:creationId xmlns:p14="http://schemas.microsoft.com/office/powerpoint/2010/main" xmlns="" val="348278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r>
              <a:rPr lang="en-GB" smtClean="0"/>
              <a:t>CashmoreFest 30-Jun-2015</a:t>
            </a: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BABA5619-5C9F-458F-B760-D61F55C9497B}" type="slidenum">
              <a:rPr lang="en-GB"/>
              <a:pPr>
                <a:defRPr/>
              </a:pPr>
              <a:t>‹#›</a:t>
            </a:fld>
            <a:endParaRPr lang="en-GB"/>
          </a:p>
        </p:txBody>
      </p:sp>
    </p:spTree>
    <p:extLst>
      <p:ext uri="{BB962C8B-B14F-4D97-AF65-F5344CB8AC3E}">
        <p14:creationId xmlns:p14="http://schemas.microsoft.com/office/powerpoint/2010/main" xmlns="" val="435253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16" descr="SCI_PPT_templ4"/>
          <p:cNvPicPr>
            <a:picLocks noChangeAspect="1" noChangeArrowheads="1"/>
          </p:cNvPicPr>
          <p:nvPr userDrawn="1"/>
        </p:nvPicPr>
        <p:blipFill>
          <a:blip r:embed="rId15" cstate="print">
            <a:extLst>
              <a:ext uri="{28A0092B-C50C-407E-A947-70E740481C1C}">
                <a14:useLocalDpi xmlns:a14="http://schemas.microsoft.com/office/drawing/2010/main" xmlns="" val="0"/>
              </a:ext>
            </a:extLst>
          </a:blip>
          <a:srcRect/>
          <a:stretch>
            <a:fillRect/>
          </a:stretch>
        </p:blipFill>
        <p:spPr bwMode="auto">
          <a:xfrm>
            <a:off x="0" y="0"/>
            <a:ext cx="7162800" cy="151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2"/>
          <p:cNvSpPr>
            <a:spLocks noGrp="1" noChangeArrowheads="1"/>
          </p:cNvSpPr>
          <p:nvPr>
            <p:ph type="title"/>
          </p:nvPr>
        </p:nvSpPr>
        <p:spPr bwMode="auto">
          <a:xfrm>
            <a:off x="2438400" y="228600"/>
            <a:ext cx="6019800" cy="609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2" name="Rectangle 3"/>
          <p:cNvSpPr>
            <a:spLocks noGrp="1" noChangeArrowheads="1"/>
          </p:cNvSpPr>
          <p:nvPr>
            <p:ph type="body" idx="1"/>
          </p:nvPr>
        </p:nvSpPr>
        <p:spPr bwMode="auto">
          <a:xfrm>
            <a:off x="685800" y="1066800"/>
            <a:ext cx="7772400" cy="502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New Roman" pitchFamily="18" charset="0"/>
              </a:defRPr>
            </a:lvl1pPr>
          </a:lstStyle>
          <a:p>
            <a:r>
              <a:rPr lang="en-US" smtClean="0"/>
              <a:t>CashmoreFest 30-Jun-2015</a:t>
            </a:r>
            <a:endParaRPr lang="en-US"/>
          </a:p>
        </p:txBody>
      </p:sp>
      <p:sp>
        <p:nvSpPr>
          <p:cNvPr id="1030" name="Rectangle 6"/>
          <p:cNvSpPr>
            <a:spLocks noGrp="1" noChangeArrowheads="1"/>
          </p:cNvSpPr>
          <p:nvPr>
            <p:ph type="sldNum" sz="quarter" idx="4"/>
          </p:nvPr>
        </p:nvSpPr>
        <p:spPr bwMode="auto">
          <a:xfrm>
            <a:off x="6553200" y="6400800"/>
            <a:ext cx="1905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Times New Roman" pitchFamily="18" charset="0"/>
              </a:defRPr>
            </a:lvl1pPr>
          </a:lstStyle>
          <a:p>
            <a:pPr>
              <a:defRPr/>
            </a:pPr>
            <a:fld id="{A174241D-CB43-4699-B6E3-6262F50B7CF0}" type="slidenum">
              <a:rPr lang="en-US"/>
              <a:pPr>
                <a:defRPr/>
              </a:pPr>
              <a:t>‹#›</a:t>
            </a:fld>
            <a:endParaRPr lang="en-US"/>
          </a:p>
        </p:txBody>
      </p:sp>
      <p:sp>
        <p:nvSpPr>
          <p:cNvPr id="1036" name="Rectangle 12"/>
          <p:cNvSpPr>
            <a:spLocks noChangeArrowheads="1"/>
          </p:cNvSpPr>
          <p:nvPr/>
        </p:nvSpPr>
        <p:spPr bwMode="auto">
          <a:xfrm>
            <a:off x="7086600" y="6477000"/>
            <a:ext cx="1905000" cy="228600"/>
          </a:xfrm>
          <a:prstGeom prst="rect">
            <a:avLst/>
          </a:prstGeom>
          <a:noFill/>
          <a:ln w="9525">
            <a:noFill/>
            <a:miter lim="800000"/>
            <a:headEnd/>
            <a:tailEnd/>
          </a:ln>
          <a:effectLst/>
        </p:spPr>
        <p:txBody>
          <a:bodyPr/>
          <a:lstStyle/>
          <a:p>
            <a:pPr algn="r">
              <a:defRPr/>
            </a:pPr>
            <a:endParaRPr lang="en-GB" sz="1000" b="0"/>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23" r:id="rId7"/>
    <p:sldLayoutId id="2147483706" r:id="rId8"/>
    <p:sldLayoutId id="2147483707" r:id="rId9"/>
    <p:sldLayoutId id="2147483708" r:id="rId10"/>
    <p:sldLayoutId id="2147483709" r:id="rId11"/>
    <p:sldLayoutId id="2147483710" r:id="rId12"/>
    <p:sldLayoutId id="2147483711" r:id="rId13"/>
  </p:sldLayoutIdLst>
  <p:hf hdr="0" dt="0"/>
  <p:txStyles>
    <p:titleStyle>
      <a:lvl1pPr algn="ctr" rtl="0" eaLnBrk="0" fontAlgn="base" hangingPunct="0">
        <a:spcBef>
          <a:spcPct val="0"/>
        </a:spcBef>
        <a:spcAft>
          <a:spcPct val="0"/>
        </a:spcAft>
        <a:defRPr sz="2800" b="1">
          <a:solidFill>
            <a:srgbClr val="000066"/>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2800" b="1">
          <a:solidFill>
            <a:srgbClr val="000066"/>
          </a:solidFill>
          <a:effectLst>
            <a:outerShdw blurRad="38100" dist="38100" dir="2700000" algn="tl">
              <a:srgbClr val="C0C0C0"/>
            </a:outerShdw>
          </a:effectLst>
          <a:latin typeface="Arial" charset="0"/>
        </a:defRPr>
      </a:lvl2pPr>
      <a:lvl3pPr algn="ctr" rtl="0" eaLnBrk="0" fontAlgn="base" hangingPunct="0">
        <a:spcBef>
          <a:spcPct val="0"/>
        </a:spcBef>
        <a:spcAft>
          <a:spcPct val="0"/>
        </a:spcAft>
        <a:defRPr sz="2800" b="1">
          <a:solidFill>
            <a:srgbClr val="000066"/>
          </a:solidFill>
          <a:effectLst>
            <a:outerShdw blurRad="38100" dist="38100" dir="2700000" algn="tl">
              <a:srgbClr val="C0C0C0"/>
            </a:outerShdw>
          </a:effectLst>
          <a:latin typeface="Arial" charset="0"/>
        </a:defRPr>
      </a:lvl3pPr>
      <a:lvl4pPr algn="ctr" rtl="0" eaLnBrk="0" fontAlgn="base" hangingPunct="0">
        <a:spcBef>
          <a:spcPct val="0"/>
        </a:spcBef>
        <a:spcAft>
          <a:spcPct val="0"/>
        </a:spcAft>
        <a:defRPr sz="2800" b="1">
          <a:solidFill>
            <a:srgbClr val="000066"/>
          </a:solidFill>
          <a:effectLst>
            <a:outerShdw blurRad="38100" dist="38100" dir="2700000" algn="tl">
              <a:srgbClr val="C0C0C0"/>
            </a:outerShdw>
          </a:effectLst>
          <a:latin typeface="Arial" charset="0"/>
        </a:defRPr>
      </a:lvl4pPr>
      <a:lvl5pPr algn="ctr" rtl="0" eaLnBrk="0" fontAlgn="base" hangingPunct="0">
        <a:spcBef>
          <a:spcPct val="0"/>
        </a:spcBef>
        <a:spcAft>
          <a:spcPct val="0"/>
        </a:spcAft>
        <a:defRPr sz="2800" b="1">
          <a:solidFill>
            <a:srgbClr val="000066"/>
          </a:solidFill>
          <a:effectLst>
            <a:outerShdw blurRad="38100" dist="38100" dir="2700000" algn="tl">
              <a:srgbClr val="C0C0C0"/>
            </a:outerShdw>
          </a:effectLst>
          <a:latin typeface="Arial" charset="0"/>
        </a:defRPr>
      </a:lvl5pPr>
      <a:lvl6pPr marL="457200" algn="ctr" rtl="0" eaLnBrk="0" fontAlgn="base" hangingPunct="0">
        <a:spcBef>
          <a:spcPct val="0"/>
        </a:spcBef>
        <a:spcAft>
          <a:spcPct val="0"/>
        </a:spcAft>
        <a:defRPr sz="2800" b="1">
          <a:solidFill>
            <a:srgbClr val="000066"/>
          </a:solidFill>
          <a:effectLst>
            <a:outerShdw blurRad="38100" dist="38100" dir="2700000" algn="tl">
              <a:srgbClr val="C0C0C0"/>
            </a:outerShdw>
          </a:effectLst>
          <a:latin typeface="Arial" charset="0"/>
        </a:defRPr>
      </a:lvl6pPr>
      <a:lvl7pPr marL="914400" algn="ctr" rtl="0" eaLnBrk="0" fontAlgn="base" hangingPunct="0">
        <a:spcBef>
          <a:spcPct val="0"/>
        </a:spcBef>
        <a:spcAft>
          <a:spcPct val="0"/>
        </a:spcAft>
        <a:defRPr sz="2800" b="1">
          <a:solidFill>
            <a:srgbClr val="000066"/>
          </a:solidFill>
          <a:effectLst>
            <a:outerShdw blurRad="38100" dist="38100" dir="2700000" algn="tl">
              <a:srgbClr val="C0C0C0"/>
            </a:outerShdw>
          </a:effectLst>
          <a:latin typeface="Arial" charset="0"/>
        </a:defRPr>
      </a:lvl7pPr>
      <a:lvl8pPr marL="1371600" algn="ctr" rtl="0" eaLnBrk="0" fontAlgn="base" hangingPunct="0">
        <a:spcBef>
          <a:spcPct val="0"/>
        </a:spcBef>
        <a:spcAft>
          <a:spcPct val="0"/>
        </a:spcAft>
        <a:defRPr sz="2800" b="1">
          <a:solidFill>
            <a:srgbClr val="000066"/>
          </a:solidFill>
          <a:effectLst>
            <a:outerShdw blurRad="38100" dist="38100" dir="2700000" algn="tl">
              <a:srgbClr val="C0C0C0"/>
            </a:outerShdw>
          </a:effectLst>
          <a:latin typeface="Arial" charset="0"/>
        </a:defRPr>
      </a:lvl8pPr>
      <a:lvl9pPr marL="1828800" algn="ctr" rtl="0" eaLnBrk="0" fontAlgn="base" hangingPunct="0">
        <a:spcBef>
          <a:spcPct val="0"/>
        </a:spcBef>
        <a:spcAft>
          <a:spcPct val="0"/>
        </a:spcAft>
        <a:defRPr sz="2800" b="1">
          <a:solidFill>
            <a:srgbClr val="000066"/>
          </a:solidFill>
          <a:effectLst>
            <a:outerShdw blurRad="38100" dist="38100" dir="2700000" algn="tl">
              <a:srgbClr val="C0C0C0"/>
            </a:outerShdw>
          </a:effectLst>
          <a:latin typeface="Arial" charset="0"/>
        </a:defRPr>
      </a:lvl9pPr>
    </p:titleStyle>
    <p:bodyStyle>
      <a:lvl1pPr marL="342900" indent="-342900" algn="l" rtl="0" eaLnBrk="0" fontAlgn="base" hangingPunct="0">
        <a:spcBef>
          <a:spcPct val="20000"/>
        </a:spcBef>
        <a:spcAft>
          <a:spcPct val="0"/>
        </a:spcAft>
        <a:buChar char="•"/>
        <a:defRPr b="1">
          <a:solidFill>
            <a:schemeClr val="accent2"/>
          </a:solidFill>
          <a:latin typeface="+mn-lt"/>
          <a:ea typeface="+mn-ea"/>
          <a:cs typeface="+mn-cs"/>
        </a:defRPr>
      </a:lvl1pPr>
      <a:lvl2pPr marL="742950" indent="-285750" algn="l" rtl="0" eaLnBrk="0" fontAlgn="base" hangingPunct="0">
        <a:spcBef>
          <a:spcPct val="20000"/>
        </a:spcBef>
        <a:spcAft>
          <a:spcPct val="0"/>
        </a:spcAft>
        <a:buChar char="–"/>
        <a:defRPr sz="1600" b="1">
          <a:solidFill>
            <a:srgbClr val="339966"/>
          </a:solidFill>
          <a:latin typeface="+mn-lt"/>
        </a:defRPr>
      </a:lvl2pPr>
      <a:lvl3pPr marL="1143000" indent="-228600" algn="l" rtl="0" eaLnBrk="0" fontAlgn="base" hangingPunct="0">
        <a:spcBef>
          <a:spcPct val="20000"/>
        </a:spcBef>
        <a:spcAft>
          <a:spcPct val="0"/>
        </a:spcAft>
        <a:buChar char="•"/>
        <a:defRPr sz="1600" b="1">
          <a:solidFill>
            <a:schemeClr val="bg2"/>
          </a:solidFill>
          <a:latin typeface="+mn-lt"/>
        </a:defRPr>
      </a:lvl3pPr>
      <a:lvl4pPr marL="1600200" indent="-228600" algn="l" rtl="0" eaLnBrk="0" fontAlgn="base" hangingPunct="0">
        <a:spcBef>
          <a:spcPct val="20000"/>
        </a:spcBef>
        <a:spcAft>
          <a:spcPct val="0"/>
        </a:spcAft>
        <a:buChar char="–"/>
        <a:defRPr sz="1600">
          <a:solidFill>
            <a:schemeClr val="bg2"/>
          </a:solidFill>
          <a:latin typeface="+mn-lt"/>
        </a:defRPr>
      </a:lvl4pPr>
      <a:lvl5pPr marL="2057400" indent="-228600" algn="l" rtl="0" eaLnBrk="0" fontAlgn="base" hangingPunct="0">
        <a:spcBef>
          <a:spcPct val="20000"/>
        </a:spcBef>
        <a:spcAft>
          <a:spcPct val="0"/>
        </a:spcAft>
        <a:buChar char="»"/>
        <a:defRPr sz="1600">
          <a:solidFill>
            <a:schemeClr val="bg2"/>
          </a:solidFill>
          <a:latin typeface="+mn-lt"/>
        </a:defRPr>
      </a:lvl5pPr>
      <a:lvl6pPr marL="2514600" indent="-228600" algn="l" rtl="0" eaLnBrk="0" fontAlgn="base" hangingPunct="0">
        <a:spcBef>
          <a:spcPct val="20000"/>
        </a:spcBef>
        <a:spcAft>
          <a:spcPct val="0"/>
        </a:spcAft>
        <a:buChar char="»"/>
        <a:defRPr sz="1600">
          <a:solidFill>
            <a:schemeClr val="bg2"/>
          </a:solidFill>
          <a:latin typeface="+mn-lt"/>
        </a:defRPr>
      </a:lvl6pPr>
      <a:lvl7pPr marL="2971800" indent="-228600" algn="l" rtl="0" eaLnBrk="0" fontAlgn="base" hangingPunct="0">
        <a:spcBef>
          <a:spcPct val="20000"/>
        </a:spcBef>
        <a:spcAft>
          <a:spcPct val="0"/>
        </a:spcAft>
        <a:buChar char="»"/>
        <a:defRPr sz="1600">
          <a:solidFill>
            <a:schemeClr val="bg2"/>
          </a:solidFill>
          <a:latin typeface="+mn-lt"/>
        </a:defRPr>
      </a:lvl7pPr>
      <a:lvl8pPr marL="3429000" indent="-228600" algn="l" rtl="0" eaLnBrk="0" fontAlgn="base" hangingPunct="0">
        <a:spcBef>
          <a:spcPct val="20000"/>
        </a:spcBef>
        <a:spcAft>
          <a:spcPct val="0"/>
        </a:spcAft>
        <a:buChar char="»"/>
        <a:defRPr sz="1600">
          <a:solidFill>
            <a:schemeClr val="bg2"/>
          </a:solidFill>
          <a:latin typeface="+mn-lt"/>
        </a:defRPr>
      </a:lvl8pPr>
      <a:lvl9pPr marL="3886200" indent="-228600" algn="l" rtl="0" eaLnBrk="0" fontAlgn="base" hangingPunct="0">
        <a:spcBef>
          <a:spcPct val="20000"/>
        </a:spcBef>
        <a:spcAft>
          <a:spcPct val="0"/>
        </a:spcAft>
        <a:buChar char="»"/>
        <a:defRPr sz="16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17453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Times New Roman" pitchFamily="18" charset="0"/>
              </a:defRPr>
            </a:lvl1pPr>
          </a:lstStyle>
          <a:p>
            <a:pPr>
              <a:defRPr/>
            </a:pPr>
            <a:endParaRPr lang="en-GB"/>
          </a:p>
        </p:txBody>
      </p:sp>
      <p:sp>
        <p:nvSpPr>
          <p:cNvPr id="117453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Times New Roman" pitchFamily="18" charset="0"/>
              </a:defRPr>
            </a:lvl1pPr>
          </a:lstStyle>
          <a:p>
            <a:r>
              <a:rPr lang="en-GB" smtClean="0"/>
              <a:t>CashmoreFest 30-Jun-2015</a:t>
            </a:r>
            <a:endParaRPr lang="en-GB"/>
          </a:p>
        </p:txBody>
      </p:sp>
      <p:sp>
        <p:nvSpPr>
          <p:cNvPr id="117453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Times New Roman" pitchFamily="18" charset="0"/>
              </a:defRPr>
            </a:lvl1pPr>
          </a:lstStyle>
          <a:p>
            <a:pPr>
              <a:defRPr/>
            </a:pPr>
            <a:fld id="{4532718E-2ABD-4C59-817B-FC7FD203443D}"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gi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9235" name="Rectangle 3"/>
          <p:cNvSpPr>
            <a:spLocks noGrp="1" noChangeArrowheads="1"/>
          </p:cNvSpPr>
          <p:nvPr>
            <p:ph type="ctrTitle"/>
          </p:nvPr>
        </p:nvSpPr>
        <p:spPr>
          <a:xfrm>
            <a:off x="762000" y="1447800"/>
            <a:ext cx="7772400" cy="1470025"/>
          </a:xfrm>
        </p:spPr>
        <p:txBody>
          <a:bodyPr/>
          <a:lstStyle/>
          <a:p>
            <a:r>
              <a:rPr lang="en-US" sz="2000" dirty="0" smtClean="0"/>
              <a:t> </a:t>
            </a:r>
            <a:br>
              <a:rPr lang="en-US" sz="2000" dirty="0" smtClean="0"/>
            </a:br>
            <a:r>
              <a:rPr lang="en-US" sz="2000" dirty="0" smtClean="0"/>
              <a:t/>
            </a:r>
            <a:br>
              <a:rPr lang="en-US" sz="2000" dirty="0" smtClean="0"/>
            </a:br>
            <a:r>
              <a:rPr lang="en-US" sz="3600" dirty="0" smtClean="0"/>
              <a:t>“</a:t>
            </a:r>
            <a:r>
              <a:rPr lang="en-US" sz="3600" dirty="0" err="1" smtClean="0"/>
              <a:t>CashmoreFest</a:t>
            </a:r>
            <a:r>
              <a:rPr lang="en-US" sz="3600" dirty="0" smtClean="0"/>
              <a:t>”</a:t>
            </a:r>
            <a:br>
              <a:rPr lang="en-US" sz="3600" dirty="0" smtClean="0"/>
            </a:br>
            <a:r>
              <a:rPr lang="en-US" sz="3600" dirty="0" smtClean="0"/>
              <a:t>Roger’s first 70 years </a:t>
            </a:r>
            <a:br>
              <a:rPr lang="en-US" sz="3600" dirty="0" smtClean="0"/>
            </a:br>
            <a:endParaRPr lang="en-US" sz="3200" dirty="0" smtClean="0"/>
          </a:p>
        </p:txBody>
      </p:sp>
      <p:sp>
        <p:nvSpPr>
          <p:cNvPr id="5123" name="Rectangle 4"/>
          <p:cNvSpPr>
            <a:spLocks noGrp="1" noChangeArrowheads="1"/>
          </p:cNvSpPr>
          <p:nvPr>
            <p:ph type="subTitle" idx="1"/>
          </p:nvPr>
        </p:nvSpPr>
        <p:spPr>
          <a:xfrm>
            <a:off x="1447800" y="3657600"/>
            <a:ext cx="6400800" cy="1752600"/>
          </a:xfrm>
        </p:spPr>
        <p:txBody>
          <a:bodyPr/>
          <a:lstStyle/>
          <a:p>
            <a:r>
              <a:rPr lang="en-US" sz="1600" dirty="0" smtClean="0">
                <a:solidFill>
                  <a:schemeClr val="tx1"/>
                </a:solidFill>
              </a:rPr>
              <a:t>Norman </a:t>
            </a:r>
            <a:r>
              <a:rPr lang="en-US" sz="1600" dirty="0" err="1" smtClean="0">
                <a:solidFill>
                  <a:schemeClr val="tx1"/>
                </a:solidFill>
              </a:rPr>
              <a:t>McCubbin</a:t>
            </a:r>
            <a:r>
              <a:rPr lang="en-US" sz="1600" dirty="0" smtClean="0">
                <a:solidFill>
                  <a:schemeClr val="tx1"/>
                </a:solidFill>
              </a:rPr>
              <a:t> </a:t>
            </a:r>
          </a:p>
          <a:p>
            <a:endParaRPr lang="en-US" sz="1600" dirty="0" smtClean="0">
              <a:solidFill>
                <a:srgbClr val="5F5F5F"/>
              </a:solidFill>
            </a:endParaRPr>
          </a:p>
          <a:p>
            <a:r>
              <a:rPr lang="en-US" sz="1600" dirty="0" smtClean="0">
                <a:solidFill>
                  <a:srgbClr val="5F5F5F"/>
                </a:solidFill>
              </a:rPr>
              <a:t>(retired member of) Particle Physics Department  </a:t>
            </a:r>
          </a:p>
          <a:p>
            <a:endParaRPr lang="en-US" sz="1600" dirty="0" smtClean="0">
              <a:solidFill>
                <a:srgbClr val="5F5F5F"/>
              </a:solidFill>
            </a:endParaRPr>
          </a:p>
          <a:p>
            <a:r>
              <a:rPr lang="en-US" sz="1600" dirty="0" smtClean="0">
                <a:solidFill>
                  <a:srgbClr val="000066"/>
                </a:solidFill>
              </a:rPr>
              <a:t>Rutherford Appleton Laboratory, STFC</a:t>
            </a:r>
          </a:p>
          <a:p>
            <a:endParaRPr lang="en-US" sz="2000" dirty="0" smtClean="0">
              <a:solidFill>
                <a:srgbClr val="000066"/>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ftr" sz="quarter" idx="10"/>
          </p:nvPr>
        </p:nvSpPr>
        <p:spPr/>
        <p:txBody>
          <a:bodyPr/>
          <a:lstStyle/>
          <a:p>
            <a:r>
              <a:rPr lang="en-US" smtClean="0"/>
              <a:t>CashmoreFest 30-Jun-2015</a:t>
            </a:r>
            <a:endParaRPr lang="en-US"/>
          </a:p>
        </p:txBody>
      </p:sp>
      <p:sp>
        <p:nvSpPr>
          <p:cNvPr id="7" name="Rectangle 6"/>
          <p:cNvSpPr>
            <a:spLocks noGrp="1" noChangeArrowheads="1"/>
          </p:cNvSpPr>
          <p:nvPr>
            <p:ph type="sldNum" sz="quarter" idx="11"/>
          </p:nvPr>
        </p:nvSpPr>
        <p:spPr/>
        <p:txBody>
          <a:bodyPr/>
          <a:lstStyle/>
          <a:p>
            <a:pPr>
              <a:defRPr/>
            </a:pPr>
            <a:fld id="{B07455AB-DC85-4ADE-A263-D38D90122945}" type="slidenum">
              <a:rPr lang="en-US"/>
              <a:pPr>
                <a:defRPr/>
              </a:pPr>
              <a:t>2</a:t>
            </a:fld>
            <a:endParaRPr lang="en-US"/>
          </a:p>
        </p:txBody>
      </p:sp>
      <p:sp>
        <p:nvSpPr>
          <p:cNvPr id="6147" name="Rectangle 6"/>
          <p:cNvSpPr txBox="1">
            <a:spLocks noGrp="1" noChangeArrowheads="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fld id="{EA01EF1E-7144-43F8-97CF-6B87434F2821}" type="slidenum">
              <a:rPr lang="en-US" sz="1400" b="0">
                <a:latin typeface="Times New Roman" pitchFamily="18" charset="0"/>
              </a:rPr>
              <a:pPr algn="r"/>
              <a:t>2</a:t>
            </a:fld>
            <a:endParaRPr lang="en-US" sz="1400" b="0">
              <a:latin typeface="Times New Roman" pitchFamily="18" charset="0"/>
            </a:endParaRPr>
          </a:p>
        </p:txBody>
      </p:sp>
      <p:sp>
        <p:nvSpPr>
          <p:cNvPr id="2" name="Title 1"/>
          <p:cNvSpPr>
            <a:spLocks noGrp="1"/>
          </p:cNvSpPr>
          <p:nvPr>
            <p:ph type="title" idx="4294967295"/>
          </p:nvPr>
        </p:nvSpPr>
        <p:spPr>
          <a:xfrm>
            <a:off x="2514600" y="228600"/>
            <a:ext cx="6400800" cy="609600"/>
          </a:xfrm>
        </p:spPr>
        <p:txBody>
          <a:bodyPr/>
          <a:lstStyle/>
          <a:p>
            <a:r>
              <a:rPr lang="en-GB" dirty="0" smtClean="0"/>
              <a:t>Congratulations Roger </a:t>
            </a:r>
          </a:p>
        </p:txBody>
      </p:sp>
      <p:sp>
        <p:nvSpPr>
          <p:cNvPr id="6149" name="Content Placeholder 2"/>
          <p:cNvSpPr>
            <a:spLocks noGrp="1"/>
          </p:cNvSpPr>
          <p:nvPr>
            <p:ph idx="4294967295"/>
          </p:nvPr>
        </p:nvSpPr>
        <p:spPr>
          <a:xfrm>
            <a:off x="1219200" y="1066800"/>
            <a:ext cx="7543800" cy="4800600"/>
          </a:xfrm>
        </p:spPr>
        <p:txBody>
          <a:bodyPr/>
          <a:lstStyle/>
          <a:p>
            <a:pPr>
              <a:lnSpc>
                <a:spcPct val="80000"/>
              </a:lnSpc>
            </a:pPr>
            <a:r>
              <a:rPr lang="en-GB" sz="2400" dirty="0" smtClean="0"/>
              <a:t>I’m honoured and very pleased to have been asked to “open the batting”, so to speak. </a:t>
            </a:r>
            <a:r>
              <a:rPr lang="en-GB" sz="2000" dirty="0" smtClean="0"/>
              <a:t>(See off new ball; the “stroke players” come later..) </a:t>
            </a:r>
            <a:endParaRPr lang="en-GB" sz="2400" dirty="0" smtClean="0"/>
          </a:p>
          <a:p>
            <a:pPr>
              <a:lnSpc>
                <a:spcPct val="80000"/>
              </a:lnSpc>
            </a:pPr>
            <a:endParaRPr lang="en-GB" sz="2400" dirty="0" smtClean="0"/>
          </a:p>
          <a:p>
            <a:pPr>
              <a:lnSpc>
                <a:spcPct val="80000"/>
              </a:lnSpc>
            </a:pPr>
            <a:r>
              <a:rPr lang="en-GB" sz="2400" dirty="0" smtClean="0"/>
              <a:t>I will skim lightly over Roger’s “first 70 years”, and aim to complement the later talks, which will cover several areas in more detail. </a:t>
            </a:r>
          </a:p>
          <a:p>
            <a:pPr>
              <a:lnSpc>
                <a:spcPct val="80000"/>
              </a:lnSpc>
            </a:pPr>
            <a:endParaRPr lang="en-GB" sz="2400" dirty="0" smtClean="0"/>
          </a:p>
          <a:p>
            <a:pPr>
              <a:lnSpc>
                <a:spcPct val="80000"/>
              </a:lnSpc>
            </a:pPr>
            <a:r>
              <a:rPr lang="en-GB" sz="2400" dirty="0" smtClean="0"/>
              <a:t>To begin at the beginning: </a:t>
            </a:r>
          </a:p>
          <a:p>
            <a:pPr lvl="1">
              <a:lnSpc>
                <a:spcPct val="80000"/>
              </a:lnSpc>
            </a:pPr>
            <a:r>
              <a:rPr lang="en-GB" sz="2200" dirty="0" smtClean="0"/>
              <a:t>dob: 22-Aug-1944</a:t>
            </a:r>
          </a:p>
          <a:p>
            <a:pPr lvl="1">
              <a:lnSpc>
                <a:spcPct val="80000"/>
              </a:lnSpc>
            </a:pPr>
            <a:r>
              <a:rPr lang="en-GB" sz="2200" dirty="0" smtClean="0"/>
              <a:t>so, with the normal rules of arithmetic... </a:t>
            </a:r>
          </a:p>
          <a:p>
            <a:pPr lvl="1">
              <a:lnSpc>
                <a:spcPct val="80000"/>
              </a:lnSpc>
            </a:pPr>
            <a:endParaRPr lang="en-GB" sz="2400" dirty="0" smtClean="0"/>
          </a:p>
          <a:p>
            <a:pPr>
              <a:lnSpc>
                <a:spcPct val="80000"/>
              </a:lnSpc>
              <a:buNone/>
            </a:pPr>
            <a:endParaRPr lang="en-GB" sz="2400" dirty="0" smtClean="0"/>
          </a:p>
          <a:p>
            <a:pPr>
              <a:lnSpc>
                <a:spcPct val="80000"/>
              </a:lnSpc>
              <a:buNone/>
            </a:pPr>
            <a:r>
              <a:rPr lang="en-GB" sz="2400" dirty="0" smtClean="0"/>
              <a:t> </a:t>
            </a:r>
          </a:p>
          <a:p>
            <a:pPr>
              <a:lnSpc>
                <a:spcPct val="80000"/>
              </a:lnSpc>
              <a:buFontTx/>
              <a:buNone/>
            </a:pPr>
            <a:endParaRPr lang="en-GB" sz="2400" dirty="0" smtClean="0"/>
          </a:p>
        </p:txBody>
      </p:sp>
      <p:sp>
        <p:nvSpPr>
          <p:cNvPr id="6151" name="Slide Number Placeholder 4"/>
          <p:cNvSpPr txBox="1">
            <a:spLocks noGrp="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endParaRPr lang="en-GB" sz="1400" b="0">
              <a:latin typeface="Times New Roman" pitchFamily="18" charset="0"/>
            </a:endParaRPr>
          </a:p>
        </p:txBody>
      </p:sp>
      <p:graphicFrame>
        <p:nvGraphicFramePr>
          <p:cNvPr id="9" name="Object 8"/>
          <p:cNvGraphicFramePr>
            <a:graphicFrameLocks/>
          </p:cNvGraphicFramePr>
          <p:nvPr/>
        </p:nvGraphicFramePr>
        <p:xfrm>
          <a:off x="1524000" y="1397000"/>
          <a:ext cx="6096000" cy="4064000"/>
        </p:xfrm>
        <a:graphic>
          <a:graphicData uri="http://schemas.openxmlformats.org/presentationml/2006/ole">
            <p:oleObj spid="_x0000_s1040" name="Acrobat Document" r:id="rId4" imgW="0" imgH="0" progId="AcroExch.Document.7">
              <p:embed/>
            </p:oleObj>
          </a:graphicData>
        </a:graphic>
      </p:graphicFrame>
      <p:pic>
        <p:nvPicPr>
          <p:cNvPr id="1031" name="Picture 7"/>
          <p:cNvPicPr>
            <a:picLocks noChangeAspect="1" noChangeArrowheads="1"/>
          </p:cNvPicPr>
          <p:nvPr/>
        </p:nvPicPr>
        <p:blipFill>
          <a:blip r:embed="rId5" cstate="print"/>
          <a:srcRect/>
          <a:stretch>
            <a:fillRect/>
          </a:stretch>
        </p:blipFill>
        <p:spPr bwMode="auto">
          <a:xfrm>
            <a:off x="457200" y="1752600"/>
            <a:ext cx="8406372" cy="4272374"/>
          </a:xfrm>
          <a:prstGeom prst="rect">
            <a:avLst/>
          </a:prstGeom>
          <a:noFill/>
          <a:ln w="9525">
            <a:noFill/>
            <a:miter lim="800000"/>
            <a:headEnd/>
            <a:tailEnd/>
          </a:ln>
        </p:spPr>
      </p:pic>
      <p:grpSp>
        <p:nvGrpSpPr>
          <p:cNvPr id="23" name="Group 22"/>
          <p:cNvGrpSpPr/>
          <p:nvPr/>
        </p:nvGrpSpPr>
        <p:grpSpPr>
          <a:xfrm>
            <a:off x="2590800" y="2590800"/>
            <a:ext cx="838200" cy="1295400"/>
            <a:chOff x="2590800" y="2590800"/>
            <a:chExt cx="838200" cy="1295400"/>
          </a:xfrm>
        </p:grpSpPr>
        <p:grpSp>
          <p:nvGrpSpPr>
            <p:cNvPr id="22" name="Group 21"/>
            <p:cNvGrpSpPr/>
            <p:nvPr/>
          </p:nvGrpSpPr>
          <p:grpSpPr>
            <a:xfrm>
              <a:off x="2667000" y="2667000"/>
              <a:ext cx="762000" cy="1219200"/>
              <a:chOff x="2667000" y="2667000"/>
              <a:chExt cx="762000" cy="1219200"/>
            </a:xfrm>
          </p:grpSpPr>
          <p:sp>
            <p:nvSpPr>
              <p:cNvPr id="17" name="Multiply 16"/>
              <p:cNvSpPr/>
              <p:nvPr/>
            </p:nvSpPr>
            <p:spPr bwMode="auto">
              <a:xfrm>
                <a:off x="2667000" y="3124200"/>
                <a:ext cx="762000" cy="762000"/>
              </a:xfrm>
              <a:prstGeom prst="mathMultiply">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600" b="1" i="0" u="none" strike="noStrike" cap="none" normalizeH="0" baseline="0" smtClean="0">
                  <a:ln>
                    <a:noFill/>
                  </a:ln>
                  <a:solidFill>
                    <a:schemeClr val="tx1"/>
                  </a:solidFill>
                  <a:effectLst/>
                  <a:latin typeface="Arial Unicode MS" pitchFamily="34" charset="-128"/>
                </a:endParaRPr>
              </a:p>
            </p:txBody>
          </p:sp>
          <p:sp>
            <p:nvSpPr>
              <p:cNvPr id="18" name="TextBox 17"/>
              <p:cNvSpPr txBox="1"/>
              <p:nvPr/>
            </p:nvSpPr>
            <p:spPr>
              <a:xfrm>
                <a:off x="2667000" y="2667000"/>
                <a:ext cx="572593" cy="338554"/>
              </a:xfrm>
              <a:prstGeom prst="rect">
                <a:avLst/>
              </a:prstGeom>
              <a:noFill/>
            </p:spPr>
            <p:txBody>
              <a:bodyPr wrap="none" rtlCol="0">
                <a:spAutoFit/>
              </a:bodyPr>
              <a:lstStyle/>
              <a:p>
                <a:r>
                  <a:rPr lang="en-GB" dirty="0" smtClean="0"/>
                  <a:t>71st</a:t>
                </a:r>
                <a:endParaRPr lang="en-GB" dirty="0"/>
              </a:p>
            </p:txBody>
          </p:sp>
        </p:grpSp>
        <p:sp>
          <p:nvSpPr>
            <p:cNvPr id="21" name="Oval 20"/>
            <p:cNvSpPr/>
            <p:nvPr/>
          </p:nvSpPr>
          <p:spPr bwMode="auto">
            <a:xfrm>
              <a:off x="2590800" y="2590800"/>
              <a:ext cx="762000" cy="457200"/>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1600" b="1" i="0" u="none" strike="noStrike" cap="none" normalizeH="0" baseline="0" smtClean="0">
                <a:ln>
                  <a:noFill/>
                </a:ln>
                <a:solidFill>
                  <a:schemeClr val="tx1"/>
                </a:solidFill>
                <a:effectLst/>
                <a:latin typeface="Arial Unicode MS" pitchFamily="34" charset="-128"/>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31"/>
                                        </p:tgtEl>
                                        <p:attrNameLst>
                                          <p:attrName>style.visibility</p:attrName>
                                        </p:attrNameLst>
                                      </p:cBhvr>
                                      <p:to>
                                        <p:strVal val="visible"/>
                                      </p:to>
                                    </p:set>
                                    <p:anim calcmode="lin" valueType="num">
                                      <p:cBhvr additive="base">
                                        <p:cTn id="7" dur="500" fill="hold"/>
                                        <p:tgtEl>
                                          <p:spTgt spid="1031"/>
                                        </p:tgtEl>
                                        <p:attrNameLst>
                                          <p:attrName>ppt_x</p:attrName>
                                        </p:attrNameLst>
                                      </p:cBhvr>
                                      <p:tavLst>
                                        <p:tav tm="0">
                                          <p:val>
                                            <p:strVal val="0-#ppt_w/2"/>
                                          </p:val>
                                        </p:tav>
                                        <p:tav tm="100000">
                                          <p:val>
                                            <p:strVal val="#ppt_x"/>
                                          </p:val>
                                        </p:tav>
                                      </p:tavLst>
                                    </p:anim>
                                    <p:anim calcmode="lin" valueType="num">
                                      <p:cBhvr additive="base">
                                        <p:cTn id="8" dur="500" fill="hold"/>
                                        <p:tgtEl>
                                          <p:spTgt spid="103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dissolve">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Early years  </a:t>
            </a:r>
          </a:p>
        </p:txBody>
      </p:sp>
      <p:sp>
        <p:nvSpPr>
          <p:cNvPr id="6149" name="Content Placeholder 2"/>
          <p:cNvSpPr>
            <a:spLocks noGrp="1"/>
          </p:cNvSpPr>
          <p:nvPr>
            <p:ph idx="1"/>
          </p:nvPr>
        </p:nvSpPr>
        <p:spPr>
          <a:xfrm>
            <a:off x="457200" y="1066800"/>
            <a:ext cx="3657600" cy="5029200"/>
          </a:xfrm>
        </p:spPr>
        <p:txBody>
          <a:bodyPr/>
          <a:lstStyle/>
          <a:p>
            <a:pPr>
              <a:lnSpc>
                <a:spcPct val="80000"/>
              </a:lnSpc>
            </a:pPr>
            <a:r>
              <a:rPr lang="en-GB" sz="2400" dirty="0" smtClean="0"/>
              <a:t>Attended Dudley Grammar School.</a:t>
            </a:r>
          </a:p>
          <a:p>
            <a:pPr>
              <a:lnSpc>
                <a:spcPct val="80000"/>
              </a:lnSpc>
            </a:pPr>
            <a:r>
              <a:rPr lang="en-GB" sz="2400" dirty="0" smtClean="0"/>
              <a:t>Founded 1562, merged with other schools in 1975. </a:t>
            </a:r>
          </a:p>
          <a:p>
            <a:pPr>
              <a:lnSpc>
                <a:spcPct val="80000"/>
              </a:lnSpc>
            </a:pPr>
            <a:endParaRPr lang="en-GB" sz="2200" dirty="0" smtClean="0"/>
          </a:p>
          <a:p>
            <a:pPr>
              <a:lnSpc>
                <a:spcPct val="80000"/>
              </a:lnSpc>
            </a:pPr>
            <a:endParaRPr lang="en-GB" sz="2200" dirty="0" smtClean="0"/>
          </a:p>
          <a:p>
            <a:pPr>
              <a:lnSpc>
                <a:spcPct val="80000"/>
              </a:lnSpc>
            </a:pPr>
            <a:endParaRPr lang="en-GB" sz="2200" dirty="0" smtClean="0"/>
          </a:p>
          <a:p>
            <a:pPr>
              <a:lnSpc>
                <a:spcPct val="80000"/>
              </a:lnSpc>
            </a:pPr>
            <a:r>
              <a:rPr lang="en-GB" sz="2400" dirty="0" smtClean="0"/>
              <a:t>Then to St John’s, Cambridge.</a:t>
            </a:r>
          </a:p>
          <a:p>
            <a:pPr>
              <a:lnSpc>
                <a:spcPct val="80000"/>
              </a:lnSpc>
            </a:pPr>
            <a:r>
              <a:rPr lang="en-GB" sz="2400" dirty="0" smtClean="0"/>
              <a:t>The college of:  	</a:t>
            </a:r>
          </a:p>
          <a:p>
            <a:pPr>
              <a:lnSpc>
                <a:spcPct val="80000"/>
              </a:lnSpc>
            </a:pPr>
            <a:endParaRPr lang="en-GB" sz="2400" dirty="0" smtClean="0"/>
          </a:p>
        </p:txBody>
      </p:sp>
      <p:sp>
        <p:nvSpPr>
          <p:cNvPr id="6" name="Rectangle 5"/>
          <p:cNvSpPr>
            <a:spLocks noGrp="1" noChangeArrowheads="1"/>
          </p:cNvSpPr>
          <p:nvPr>
            <p:ph type="ftr" sz="quarter" idx="10"/>
          </p:nvPr>
        </p:nvSpPr>
        <p:spPr/>
        <p:txBody>
          <a:bodyPr/>
          <a:lstStyle/>
          <a:p>
            <a:r>
              <a:rPr lang="en-US" smtClean="0"/>
              <a:t>CashmoreFest 30-Jun-2015</a:t>
            </a:r>
            <a:endParaRPr lang="en-US"/>
          </a:p>
        </p:txBody>
      </p:sp>
      <p:sp>
        <p:nvSpPr>
          <p:cNvPr id="7" name="Rectangle 6"/>
          <p:cNvSpPr>
            <a:spLocks noGrp="1" noChangeArrowheads="1"/>
          </p:cNvSpPr>
          <p:nvPr>
            <p:ph type="sldNum" sz="quarter" idx="11"/>
          </p:nvPr>
        </p:nvSpPr>
        <p:spPr/>
        <p:txBody>
          <a:bodyPr/>
          <a:lstStyle/>
          <a:p>
            <a:pPr>
              <a:defRPr/>
            </a:pPr>
            <a:fld id="{B07455AB-DC85-4ADE-A263-D38D90122945}" type="slidenum">
              <a:rPr lang="en-US"/>
              <a:pPr>
                <a:defRPr/>
              </a:pPr>
              <a:t>3</a:t>
            </a:fld>
            <a:endParaRPr lang="en-US"/>
          </a:p>
        </p:txBody>
      </p:sp>
      <p:sp>
        <p:nvSpPr>
          <p:cNvPr id="6147" name="Rectangle 6"/>
          <p:cNvSpPr txBox="1">
            <a:spLocks noGrp="1" noChangeArrowheads="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fld id="{EA01EF1E-7144-43F8-97CF-6B87434F2821}" type="slidenum">
              <a:rPr lang="en-US" sz="1400" b="0">
                <a:latin typeface="Times New Roman" pitchFamily="18" charset="0"/>
              </a:rPr>
              <a:pPr algn="r"/>
              <a:t>3</a:t>
            </a:fld>
            <a:endParaRPr lang="en-US" sz="1400" b="0">
              <a:latin typeface="Times New Roman" pitchFamily="18" charset="0"/>
            </a:endParaRPr>
          </a:p>
        </p:txBody>
      </p:sp>
      <p:sp>
        <p:nvSpPr>
          <p:cNvPr id="6151" name="Slide Number Placeholder 4"/>
          <p:cNvSpPr txBox="1">
            <a:spLocks noGrp="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endParaRPr lang="en-GB" sz="1400" b="0">
              <a:latin typeface="Times New Roman" pitchFamily="18" charset="0"/>
            </a:endParaRPr>
          </a:p>
        </p:txBody>
      </p:sp>
      <p:pic>
        <p:nvPicPr>
          <p:cNvPr id="13" name="Picture 12" descr="DGS_stone emblem.jpg"/>
          <p:cNvPicPr>
            <a:picLocks noChangeAspect="1"/>
          </p:cNvPicPr>
          <p:nvPr/>
        </p:nvPicPr>
        <p:blipFill>
          <a:blip r:embed="rId3" cstate="print"/>
          <a:stretch>
            <a:fillRect/>
          </a:stretch>
        </p:blipFill>
        <p:spPr>
          <a:xfrm>
            <a:off x="4419600" y="1066800"/>
            <a:ext cx="3505200" cy="2628900"/>
          </a:xfrm>
          <a:prstGeom prst="rect">
            <a:avLst/>
          </a:prstGeom>
        </p:spPr>
      </p:pic>
      <p:pic>
        <p:nvPicPr>
          <p:cNvPr id="9" name="Picture 8" descr="Paul_Dirac.png"/>
          <p:cNvPicPr>
            <a:picLocks noChangeAspect="1"/>
          </p:cNvPicPr>
          <p:nvPr/>
        </p:nvPicPr>
        <p:blipFill>
          <a:blip r:embed="rId4" cstate="print"/>
          <a:stretch>
            <a:fillRect/>
          </a:stretch>
        </p:blipFill>
        <p:spPr>
          <a:xfrm>
            <a:off x="4114800" y="3810000"/>
            <a:ext cx="1143000" cy="1688523"/>
          </a:xfrm>
          <a:prstGeom prst="rect">
            <a:avLst/>
          </a:prstGeom>
        </p:spPr>
      </p:pic>
      <p:pic>
        <p:nvPicPr>
          <p:cNvPr id="10" name="Picture 9" descr="Mike_Brearley.jpg"/>
          <p:cNvPicPr>
            <a:picLocks noChangeAspect="1"/>
          </p:cNvPicPr>
          <p:nvPr/>
        </p:nvPicPr>
        <p:blipFill>
          <a:blip r:embed="rId5" cstate="print"/>
          <a:stretch>
            <a:fillRect/>
          </a:stretch>
        </p:blipFill>
        <p:spPr>
          <a:xfrm>
            <a:off x="5410200" y="3964057"/>
            <a:ext cx="1295400" cy="1929019"/>
          </a:xfrm>
          <a:prstGeom prst="rect">
            <a:avLst/>
          </a:prstGeom>
        </p:spPr>
      </p:pic>
      <p:pic>
        <p:nvPicPr>
          <p:cNvPr id="11" name="Picture 10" descr="Sid_Waddell.jpg"/>
          <p:cNvPicPr>
            <a:picLocks noChangeAspect="1"/>
          </p:cNvPicPr>
          <p:nvPr/>
        </p:nvPicPr>
        <p:blipFill>
          <a:blip r:embed="rId6" cstate="print"/>
          <a:stretch>
            <a:fillRect/>
          </a:stretch>
        </p:blipFill>
        <p:spPr>
          <a:xfrm>
            <a:off x="6781800" y="4724400"/>
            <a:ext cx="2027903" cy="1524000"/>
          </a:xfrm>
          <a:prstGeom prst="rect">
            <a:avLst/>
          </a:prstGeom>
        </p:spPr>
      </p:pic>
    </p:spTree>
    <p:extLst>
      <p:ext uri="{BB962C8B-B14F-4D97-AF65-F5344CB8AC3E}">
        <p14:creationId xmlns:p14="http://schemas.microsoft.com/office/powerpoint/2010/main" xmlns="" val="1949868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ftr" sz="quarter" idx="10"/>
          </p:nvPr>
        </p:nvSpPr>
        <p:spPr/>
        <p:txBody>
          <a:bodyPr/>
          <a:lstStyle/>
          <a:p>
            <a:r>
              <a:rPr lang="en-US" smtClean="0"/>
              <a:t>CashmoreFest 30-Jun-2015</a:t>
            </a:r>
            <a:endParaRPr lang="en-US"/>
          </a:p>
        </p:txBody>
      </p:sp>
      <p:sp>
        <p:nvSpPr>
          <p:cNvPr id="7" name="Rectangle 6"/>
          <p:cNvSpPr>
            <a:spLocks noGrp="1" noChangeArrowheads="1"/>
          </p:cNvSpPr>
          <p:nvPr>
            <p:ph type="sldNum" sz="quarter" idx="11"/>
          </p:nvPr>
        </p:nvSpPr>
        <p:spPr/>
        <p:txBody>
          <a:bodyPr/>
          <a:lstStyle/>
          <a:p>
            <a:pPr>
              <a:defRPr/>
            </a:pPr>
            <a:fld id="{B07455AB-DC85-4ADE-A263-D38D90122945}" type="slidenum">
              <a:rPr lang="en-US"/>
              <a:pPr>
                <a:defRPr/>
              </a:pPr>
              <a:t>4</a:t>
            </a:fld>
            <a:endParaRPr lang="en-US"/>
          </a:p>
        </p:txBody>
      </p:sp>
      <p:sp>
        <p:nvSpPr>
          <p:cNvPr id="6147" name="Rectangle 6"/>
          <p:cNvSpPr txBox="1">
            <a:spLocks noGrp="1" noChangeArrowheads="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fld id="{EA01EF1E-7144-43F8-97CF-6B87434F2821}" type="slidenum">
              <a:rPr lang="en-US" sz="1400" b="0">
                <a:latin typeface="Times New Roman" pitchFamily="18" charset="0"/>
              </a:rPr>
              <a:pPr algn="r"/>
              <a:t>4</a:t>
            </a:fld>
            <a:endParaRPr lang="en-US" sz="1400" b="0">
              <a:latin typeface="Times New Roman" pitchFamily="18" charset="0"/>
            </a:endParaRPr>
          </a:p>
        </p:txBody>
      </p:sp>
      <p:sp>
        <p:nvSpPr>
          <p:cNvPr id="2" name="Title 1"/>
          <p:cNvSpPr>
            <a:spLocks noGrp="1"/>
          </p:cNvSpPr>
          <p:nvPr>
            <p:ph type="title" idx="4294967295"/>
          </p:nvPr>
        </p:nvSpPr>
        <p:spPr>
          <a:xfrm>
            <a:off x="2514600" y="457200"/>
            <a:ext cx="6400800" cy="609600"/>
          </a:xfrm>
        </p:spPr>
        <p:txBody>
          <a:bodyPr/>
          <a:lstStyle/>
          <a:p>
            <a:r>
              <a:rPr lang="en-GB" dirty="0" smtClean="0"/>
              <a:t>Cambridge 1962-65</a:t>
            </a:r>
          </a:p>
        </p:txBody>
      </p:sp>
      <p:sp>
        <p:nvSpPr>
          <p:cNvPr id="6149" name="Content Placeholder 2"/>
          <p:cNvSpPr>
            <a:spLocks noGrp="1"/>
          </p:cNvSpPr>
          <p:nvPr>
            <p:ph idx="4294967295"/>
          </p:nvPr>
        </p:nvSpPr>
        <p:spPr>
          <a:xfrm>
            <a:off x="838200" y="1066800"/>
            <a:ext cx="7543800" cy="4800600"/>
          </a:xfrm>
        </p:spPr>
        <p:txBody>
          <a:bodyPr/>
          <a:lstStyle/>
          <a:p>
            <a:pPr>
              <a:lnSpc>
                <a:spcPct val="80000"/>
              </a:lnSpc>
              <a:buFontTx/>
              <a:buNone/>
            </a:pPr>
            <a:endParaRPr lang="en-GB" dirty="0" smtClean="0"/>
          </a:p>
          <a:p>
            <a:pPr>
              <a:lnSpc>
                <a:spcPct val="80000"/>
              </a:lnSpc>
            </a:pPr>
            <a:r>
              <a:rPr lang="en-GB" sz="2400" u="sng" dirty="0" smtClean="0"/>
              <a:t>Warm welcome</a:t>
            </a:r>
            <a:r>
              <a:rPr lang="en-GB" sz="2400" dirty="0" smtClean="0"/>
              <a:t> to many friends and colleagues of long-standing. </a:t>
            </a:r>
            <a:r>
              <a:rPr lang="en-GB" sz="2000" dirty="0" smtClean="0"/>
              <a:t>(I am endeavouring to avoid the word ‘old’ today, lest it be misunderstood. </a:t>
            </a:r>
            <a:r>
              <a:rPr lang="en-GB" sz="2000" dirty="0" smtClean="0">
                <a:sym typeface="Wingdings" panose="05000000000000000000" pitchFamily="2" charset="2"/>
              </a:rPr>
              <a:t></a:t>
            </a:r>
            <a:r>
              <a:rPr lang="en-GB" sz="2000" dirty="0" smtClean="0"/>
              <a:t>)</a:t>
            </a:r>
          </a:p>
          <a:p>
            <a:pPr>
              <a:lnSpc>
                <a:spcPct val="80000"/>
              </a:lnSpc>
            </a:pPr>
            <a:endParaRPr lang="en-GB" sz="2400" dirty="0" smtClean="0"/>
          </a:p>
          <a:p>
            <a:pPr>
              <a:lnSpc>
                <a:spcPct val="80000"/>
              </a:lnSpc>
            </a:pPr>
            <a:r>
              <a:rPr lang="en-GB" sz="2400" dirty="0" smtClean="0"/>
              <a:t>A particular welcome to George, and all members of the Kalmus family. </a:t>
            </a:r>
          </a:p>
          <a:p>
            <a:pPr>
              <a:lnSpc>
                <a:spcPct val="80000"/>
              </a:lnSpc>
            </a:pPr>
            <a:endParaRPr lang="en-GB" sz="2400" dirty="0"/>
          </a:p>
          <a:p>
            <a:pPr>
              <a:lnSpc>
                <a:spcPct val="80000"/>
              </a:lnSpc>
            </a:pPr>
            <a:r>
              <a:rPr lang="en-GB" sz="2400" dirty="0" smtClean="0"/>
              <a:t>Many messages received from those who can’t make it today: </a:t>
            </a:r>
            <a:r>
              <a:rPr lang="en-GB" sz="2000" dirty="0" smtClean="0">
                <a:solidFill>
                  <a:srgbClr val="FF0000"/>
                </a:solidFill>
              </a:rPr>
              <a:t>Roger Cashmore, Frank Close, Derek Colley, Ian Corbett, Don Davis, Sandy </a:t>
            </a:r>
            <a:r>
              <a:rPr lang="en-GB" sz="2000" dirty="0" err="1" smtClean="0">
                <a:solidFill>
                  <a:srgbClr val="FF0000"/>
                </a:solidFill>
              </a:rPr>
              <a:t>Donnachie</a:t>
            </a:r>
            <a:r>
              <a:rPr lang="en-GB" sz="2000" dirty="0" smtClean="0">
                <a:solidFill>
                  <a:srgbClr val="FF0000"/>
                </a:solidFill>
              </a:rPr>
              <a:t>, Heather Murphy, Steve Myers, Terry Sloan, Peter Smith, Mike Tyndel, Alan Watson, ….  </a:t>
            </a:r>
          </a:p>
          <a:p>
            <a:pPr>
              <a:lnSpc>
                <a:spcPct val="80000"/>
              </a:lnSpc>
            </a:pPr>
            <a:endParaRPr lang="en-GB" sz="2000" dirty="0" smtClean="0">
              <a:solidFill>
                <a:srgbClr val="FF0000"/>
              </a:solidFill>
            </a:endParaRPr>
          </a:p>
          <a:p>
            <a:pPr>
              <a:lnSpc>
                <a:spcPct val="80000"/>
              </a:lnSpc>
            </a:pPr>
            <a:endParaRPr lang="en-GB" sz="2400" dirty="0"/>
          </a:p>
          <a:p>
            <a:pPr>
              <a:lnSpc>
                <a:spcPct val="80000"/>
              </a:lnSpc>
            </a:pPr>
            <a:endParaRPr lang="en-GB" sz="2400" dirty="0" smtClean="0"/>
          </a:p>
          <a:p>
            <a:pPr marL="0" indent="0">
              <a:lnSpc>
                <a:spcPct val="80000"/>
              </a:lnSpc>
              <a:buNone/>
            </a:pPr>
            <a:endParaRPr lang="en-GB" sz="2400" dirty="0" smtClean="0"/>
          </a:p>
          <a:p>
            <a:pPr>
              <a:lnSpc>
                <a:spcPct val="80000"/>
              </a:lnSpc>
              <a:buNone/>
            </a:pPr>
            <a:endParaRPr lang="en-GB" sz="2400" dirty="0" smtClean="0"/>
          </a:p>
          <a:p>
            <a:pPr>
              <a:lnSpc>
                <a:spcPct val="80000"/>
              </a:lnSpc>
              <a:buNone/>
            </a:pPr>
            <a:r>
              <a:rPr lang="en-GB" sz="2400" dirty="0" smtClean="0"/>
              <a:t> </a:t>
            </a:r>
          </a:p>
          <a:p>
            <a:pPr>
              <a:lnSpc>
                <a:spcPct val="80000"/>
              </a:lnSpc>
              <a:buFontTx/>
              <a:buNone/>
            </a:pPr>
            <a:endParaRPr lang="en-GB" sz="2400" dirty="0" smtClean="0"/>
          </a:p>
        </p:txBody>
      </p:sp>
      <p:sp>
        <p:nvSpPr>
          <p:cNvPr id="6151" name="Slide Number Placeholder 4"/>
          <p:cNvSpPr txBox="1">
            <a:spLocks noGrp="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endParaRPr lang="en-GB" sz="1400" b="0">
              <a:latin typeface="Times New Roman" pitchFamily="18" charset="0"/>
            </a:endParaRPr>
          </a:p>
        </p:txBody>
      </p:sp>
      <p:pic>
        <p:nvPicPr>
          <p:cNvPr id="9" name="Picture 8" descr="StJ_Freshers_1962.jpg"/>
          <p:cNvPicPr>
            <a:picLocks noChangeAspect="1"/>
          </p:cNvPicPr>
          <p:nvPr/>
        </p:nvPicPr>
        <p:blipFill>
          <a:blip r:embed="rId3" cstate="print"/>
          <a:stretch>
            <a:fillRect/>
          </a:stretch>
        </p:blipFill>
        <p:spPr>
          <a:xfrm>
            <a:off x="530603" y="1066800"/>
            <a:ext cx="8384797" cy="5029200"/>
          </a:xfrm>
          <a:prstGeom prst="rect">
            <a:avLst/>
          </a:prstGeom>
        </p:spPr>
      </p:pic>
      <p:sp>
        <p:nvSpPr>
          <p:cNvPr id="10" name="TextBox 9"/>
          <p:cNvSpPr txBox="1"/>
          <p:nvPr/>
        </p:nvSpPr>
        <p:spPr>
          <a:xfrm>
            <a:off x="649537" y="5562600"/>
            <a:ext cx="7656263" cy="307777"/>
          </a:xfrm>
          <a:prstGeom prst="rect">
            <a:avLst/>
          </a:prstGeom>
          <a:noFill/>
        </p:spPr>
        <p:txBody>
          <a:bodyPr wrap="none" rtlCol="0">
            <a:spAutoFit/>
          </a:bodyPr>
          <a:lstStyle/>
          <a:p>
            <a:r>
              <a:rPr lang="en-GB" sz="1400" b="0" u="sng" dirty="0" smtClean="0"/>
              <a:t>Reproduced with the permission of the Master and Fellows of St John’s College, Cambridge</a:t>
            </a:r>
            <a:endParaRPr lang="en-GB" sz="1400" b="0" u="sng" dirty="0"/>
          </a:p>
        </p:txBody>
      </p:sp>
      <p:pic>
        <p:nvPicPr>
          <p:cNvPr id="11" name="Picture 10" descr="RJC_1962.jpg"/>
          <p:cNvPicPr>
            <a:picLocks noChangeAspect="1"/>
          </p:cNvPicPr>
          <p:nvPr/>
        </p:nvPicPr>
        <p:blipFill>
          <a:blip r:embed="rId4" cstate="print"/>
          <a:stretch>
            <a:fillRect/>
          </a:stretch>
        </p:blipFill>
        <p:spPr>
          <a:xfrm>
            <a:off x="2438400" y="3124200"/>
            <a:ext cx="1828800" cy="1371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ftr" sz="quarter" idx="10"/>
          </p:nvPr>
        </p:nvSpPr>
        <p:spPr/>
        <p:txBody>
          <a:bodyPr/>
          <a:lstStyle/>
          <a:p>
            <a:r>
              <a:rPr lang="en-US" smtClean="0"/>
              <a:t>CashmoreFest 30-Jun-2015</a:t>
            </a:r>
            <a:endParaRPr lang="en-US"/>
          </a:p>
        </p:txBody>
      </p:sp>
      <p:sp>
        <p:nvSpPr>
          <p:cNvPr id="7" name="Rectangle 6"/>
          <p:cNvSpPr>
            <a:spLocks noGrp="1" noChangeArrowheads="1"/>
          </p:cNvSpPr>
          <p:nvPr>
            <p:ph type="sldNum" sz="quarter" idx="11"/>
          </p:nvPr>
        </p:nvSpPr>
        <p:spPr/>
        <p:txBody>
          <a:bodyPr/>
          <a:lstStyle/>
          <a:p>
            <a:pPr>
              <a:defRPr/>
            </a:pPr>
            <a:fld id="{B07455AB-DC85-4ADE-A263-D38D90122945}" type="slidenum">
              <a:rPr lang="en-US"/>
              <a:pPr>
                <a:defRPr/>
              </a:pPr>
              <a:t>5</a:t>
            </a:fld>
            <a:endParaRPr lang="en-US"/>
          </a:p>
        </p:txBody>
      </p:sp>
      <p:sp>
        <p:nvSpPr>
          <p:cNvPr id="6147" name="Rectangle 6"/>
          <p:cNvSpPr txBox="1">
            <a:spLocks noGrp="1" noChangeArrowheads="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fld id="{EA01EF1E-7144-43F8-97CF-6B87434F2821}" type="slidenum">
              <a:rPr lang="en-US" sz="1400" b="0">
                <a:latin typeface="Times New Roman" pitchFamily="18" charset="0"/>
              </a:rPr>
              <a:pPr algn="r"/>
              <a:t>5</a:t>
            </a:fld>
            <a:endParaRPr lang="en-US" sz="1400" b="0">
              <a:latin typeface="Times New Roman" pitchFamily="18" charset="0"/>
            </a:endParaRPr>
          </a:p>
        </p:txBody>
      </p:sp>
      <p:sp>
        <p:nvSpPr>
          <p:cNvPr id="2" name="Title 1"/>
          <p:cNvSpPr>
            <a:spLocks noGrp="1"/>
          </p:cNvSpPr>
          <p:nvPr>
            <p:ph type="title" idx="4294967295"/>
          </p:nvPr>
        </p:nvSpPr>
        <p:spPr>
          <a:xfrm>
            <a:off x="2514600" y="228600"/>
            <a:ext cx="6400800" cy="609600"/>
          </a:xfrm>
        </p:spPr>
        <p:txBody>
          <a:bodyPr/>
          <a:lstStyle/>
          <a:p>
            <a:r>
              <a:rPr lang="en-GB" dirty="0" smtClean="0"/>
              <a:t>Oxford – 1965-69 </a:t>
            </a:r>
          </a:p>
        </p:txBody>
      </p:sp>
      <p:sp>
        <p:nvSpPr>
          <p:cNvPr id="6149" name="Content Placeholder 2"/>
          <p:cNvSpPr>
            <a:spLocks noGrp="1"/>
          </p:cNvSpPr>
          <p:nvPr>
            <p:ph idx="4294967295"/>
          </p:nvPr>
        </p:nvSpPr>
        <p:spPr>
          <a:xfrm>
            <a:off x="1219200" y="1066800"/>
            <a:ext cx="7696200" cy="5181600"/>
          </a:xfrm>
        </p:spPr>
        <p:txBody>
          <a:bodyPr/>
          <a:lstStyle/>
          <a:p>
            <a:pPr>
              <a:lnSpc>
                <a:spcPct val="80000"/>
              </a:lnSpc>
            </a:pPr>
            <a:r>
              <a:rPr lang="en-GB" sz="2400" dirty="0" smtClean="0"/>
              <a:t>Roger came to Oxford in 1965 for his DPhil on </a:t>
            </a:r>
            <a:r>
              <a:rPr lang="el-GR" sz="2400" dirty="0" smtClean="0"/>
              <a:t>π</a:t>
            </a:r>
            <a:r>
              <a:rPr lang="en-GB" sz="2400" dirty="0" smtClean="0"/>
              <a:t>p scattering (</a:t>
            </a:r>
            <a:r>
              <a:rPr lang="en-GB" sz="2400" dirty="0" err="1" smtClean="0"/>
              <a:t>Saclay</a:t>
            </a:r>
            <a:r>
              <a:rPr lang="en-GB" sz="2400" dirty="0" smtClean="0"/>
              <a:t> Bubble Chamber at RHEL) supervised by Mike Bowler, newly arrived from Bristol, as was Don Perkins. </a:t>
            </a:r>
          </a:p>
          <a:p>
            <a:pPr>
              <a:lnSpc>
                <a:spcPct val="80000"/>
              </a:lnSpc>
            </a:pPr>
            <a:endParaRPr lang="en-GB" sz="2400" dirty="0" smtClean="0"/>
          </a:p>
          <a:p>
            <a:pPr>
              <a:lnSpc>
                <a:spcPct val="80000"/>
              </a:lnSpc>
            </a:pPr>
            <a:r>
              <a:rPr lang="en-GB" sz="2400" dirty="0" smtClean="0"/>
              <a:t>Fellow graduate students included </a:t>
            </a:r>
            <a:r>
              <a:rPr lang="en-GB" sz="2400" u="sng" dirty="0" smtClean="0"/>
              <a:t>Gareth Hughes</a:t>
            </a:r>
            <a:r>
              <a:rPr lang="en-GB" sz="2400" dirty="0" smtClean="0"/>
              <a:t> and </a:t>
            </a:r>
            <a:r>
              <a:rPr lang="en-GB" sz="2400" u="sng" dirty="0" smtClean="0"/>
              <a:t>Chris Jones</a:t>
            </a:r>
            <a:r>
              <a:rPr lang="en-GB" sz="2400" dirty="0" smtClean="0"/>
              <a:t>. </a:t>
            </a:r>
            <a:r>
              <a:rPr lang="en-GB" sz="2400" u="sng" dirty="0" smtClean="0"/>
              <a:t>Ian Corbett</a:t>
            </a:r>
            <a:r>
              <a:rPr lang="en-GB" sz="2400" dirty="0" smtClean="0"/>
              <a:t> and </a:t>
            </a:r>
            <a:r>
              <a:rPr lang="en-GB" sz="2400" u="sng" dirty="0" smtClean="0"/>
              <a:t>Chris </a:t>
            </a:r>
            <a:r>
              <a:rPr lang="en-GB" sz="2400" u="sng" dirty="0" err="1" smtClean="0"/>
              <a:t>Damerell</a:t>
            </a:r>
            <a:r>
              <a:rPr lang="en-GB" sz="2400" dirty="0" smtClean="0"/>
              <a:t> were a few years ahead... </a:t>
            </a:r>
          </a:p>
          <a:p>
            <a:pPr>
              <a:lnSpc>
                <a:spcPct val="80000"/>
              </a:lnSpc>
            </a:pPr>
            <a:endParaRPr lang="en-GB" sz="2400" dirty="0" smtClean="0"/>
          </a:p>
          <a:p>
            <a:pPr>
              <a:lnSpc>
                <a:spcPct val="80000"/>
              </a:lnSpc>
            </a:pPr>
            <a:r>
              <a:rPr lang="en-GB" sz="2400" dirty="0" smtClean="0"/>
              <a:t>Chris Jones recalls Roger as </a:t>
            </a:r>
            <a:r>
              <a:rPr lang="en-GB" sz="2400" i="1" dirty="0" smtClean="0"/>
              <a:t>“..a tad better than all of us, having completed whatever that supplementary maths thing is at Cambridge...</a:t>
            </a:r>
            <a:r>
              <a:rPr lang="en-GB" sz="2400" dirty="0" smtClean="0"/>
              <a:t>” (Pt III)</a:t>
            </a:r>
          </a:p>
          <a:p>
            <a:pPr>
              <a:lnSpc>
                <a:spcPct val="80000"/>
              </a:lnSpc>
              <a:buNone/>
            </a:pPr>
            <a:endParaRPr lang="en-GB" sz="2400" dirty="0" smtClean="0"/>
          </a:p>
          <a:p>
            <a:pPr>
              <a:lnSpc>
                <a:spcPct val="80000"/>
              </a:lnSpc>
            </a:pPr>
            <a:r>
              <a:rPr lang="en-GB" sz="2400" dirty="0" smtClean="0"/>
              <a:t>Roger shared an office with Ollie Waldron, of bitten-ear fame. </a:t>
            </a:r>
          </a:p>
          <a:p>
            <a:pPr>
              <a:lnSpc>
                <a:spcPct val="80000"/>
              </a:lnSpc>
            </a:pPr>
            <a:endParaRPr lang="en-GB" sz="2400" dirty="0" smtClean="0"/>
          </a:p>
          <a:p>
            <a:pPr lvl="1">
              <a:lnSpc>
                <a:spcPct val="80000"/>
              </a:lnSpc>
            </a:pPr>
            <a:endParaRPr lang="en-GB" sz="2400" dirty="0" smtClean="0"/>
          </a:p>
          <a:p>
            <a:pPr>
              <a:lnSpc>
                <a:spcPct val="80000"/>
              </a:lnSpc>
              <a:buNone/>
            </a:pPr>
            <a:endParaRPr lang="en-GB" sz="2400" dirty="0" smtClean="0"/>
          </a:p>
          <a:p>
            <a:pPr>
              <a:lnSpc>
                <a:spcPct val="80000"/>
              </a:lnSpc>
              <a:buNone/>
            </a:pPr>
            <a:r>
              <a:rPr lang="en-GB" sz="2400" dirty="0" smtClean="0"/>
              <a:t> </a:t>
            </a:r>
          </a:p>
          <a:p>
            <a:pPr>
              <a:lnSpc>
                <a:spcPct val="80000"/>
              </a:lnSpc>
              <a:buFontTx/>
              <a:buNone/>
            </a:pPr>
            <a:endParaRPr lang="en-GB" sz="2400" dirty="0" smtClean="0"/>
          </a:p>
        </p:txBody>
      </p:sp>
      <p:sp>
        <p:nvSpPr>
          <p:cNvPr id="6151" name="Slide Number Placeholder 4"/>
          <p:cNvSpPr txBox="1">
            <a:spLocks noGrp="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endParaRPr lang="en-GB" sz="1400" b="0">
              <a:latin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ftr" sz="quarter" idx="10"/>
          </p:nvPr>
        </p:nvSpPr>
        <p:spPr/>
        <p:txBody>
          <a:bodyPr/>
          <a:lstStyle/>
          <a:p>
            <a:r>
              <a:rPr lang="en-US" smtClean="0"/>
              <a:t>CashmoreFest 30-Jun-2015</a:t>
            </a:r>
            <a:endParaRPr lang="en-US"/>
          </a:p>
        </p:txBody>
      </p:sp>
      <p:sp>
        <p:nvSpPr>
          <p:cNvPr id="7" name="Rectangle 6"/>
          <p:cNvSpPr>
            <a:spLocks noGrp="1" noChangeArrowheads="1"/>
          </p:cNvSpPr>
          <p:nvPr>
            <p:ph type="sldNum" sz="quarter" idx="11"/>
          </p:nvPr>
        </p:nvSpPr>
        <p:spPr/>
        <p:txBody>
          <a:bodyPr/>
          <a:lstStyle/>
          <a:p>
            <a:pPr>
              <a:defRPr/>
            </a:pPr>
            <a:fld id="{B07455AB-DC85-4ADE-A263-D38D90122945}" type="slidenum">
              <a:rPr lang="en-US"/>
              <a:pPr>
                <a:defRPr/>
              </a:pPr>
              <a:t>6</a:t>
            </a:fld>
            <a:endParaRPr lang="en-US"/>
          </a:p>
        </p:txBody>
      </p:sp>
      <p:sp>
        <p:nvSpPr>
          <p:cNvPr id="6147" name="Rectangle 6"/>
          <p:cNvSpPr txBox="1">
            <a:spLocks noGrp="1" noChangeArrowheads="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fld id="{EA01EF1E-7144-43F8-97CF-6B87434F2821}" type="slidenum">
              <a:rPr lang="en-US" sz="1400" b="0">
                <a:latin typeface="Times New Roman" pitchFamily="18" charset="0"/>
              </a:rPr>
              <a:pPr algn="r"/>
              <a:t>6</a:t>
            </a:fld>
            <a:endParaRPr lang="en-US" sz="1400" b="0">
              <a:latin typeface="Times New Roman" pitchFamily="18" charset="0"/>
            </a:endParaRPr>
          </a:p>
        </p:txBody>
      </p:sp>
      <p:sp>
        <p:nvSpPr>
          <p:cNvPr id="2" name="Title 1"/>
          <p:cNvSpPr>
            <a:spLocks noGrp="1"/>
          </p:cNvSpPr>
          <p:nvPr>
            <p:ph type="title" idx="4294967295"/>
          </p:nvPr>
        </p:nvSpPr>
        <p:spPr>
          <a:xfrm>
            <a:off x="2514600" y="228600"/>
            <a:ext cx="6400800" cy="609600"/>
          </a:xfrm>
        </p:spPr>
        <p:txBody>
          <a:bodyPr/>
          <a:lstStyle/>
          <a:p>
            <a:r>
              <a:rPr lang="en-GB" sz="2400" dirty="0" smtClean="0"/>
              <a:t>Mesons and Baryons, SLAC and CERN (1)  </a:t>
            </a:r>
          </a:p>
        </p:txBody>
      </p:sp>
      <p:sp>
        <p:nvSpPr>
          <p:cNvPr id="6149" name="Content Placeholder 2"/>
          <p:cNvSpPr>
            <a:spLocks noGrp="1"/>
          </p:cNvSpPr>
          <p:nvPr>
            <p:ph idx="4294967295"/>
          </p:nvPr>
        </p:nvSpPr>
        <p:spPr>
          <a:xfrm>
            <a:off x="1143000" y="838200"/>
            <a:ext cx="7696200" cy="5181600"/>
          </a:xfrm>
        </p:spPr>
        <p:txBody>
          <a:bodyPr/>
          <a:lstStyle/>
          <a:p>
            <a:pPr>
              <a:lnSpc>
                <a:spcPct val="80000"/>
              </a:lnSpc>
            </a:pPr>
            <a:r>
              <a:rPr lang="en-GB" sz="2400" dirty="0" smtClean="0"/>
              <a:t>Roger joined David Leith’s group at SLAC in 1969, and quickly became a highly valued member of that group. </a:t>
            </a:r>
          </a:p>
          <a:p>
            <a:pPr>
              <a:lnSpc>
                <a:spcPct val="80000"/>
              </a:lnSpc>
            </a:pPr>
            <a:r>
              <a:rPr lang="en-GB" sz="2400" dirty="0" smtClean="0"/>
              <a:t>        And he and Annie were married during this time. </a:t>
            </a:r>
          </a:p>
          <a:p>
            <a:pPr>
              <a:lnSpc>
                <a:spcPct val="80000"/>
              </a:lnSpc>
            </a:pPr>
            <a:r>
              <a:rPr lang="en-GB" sz="2400" dirty="0" smtClean="0"/>
              <a:t>Work at SLAC:</a:t>
            </a:r>
          </a:p>
          <a:p>
            <a:pPr lvl="1">
              <a:lnSpc>
                <a:spcPct val="80000"/>
              </a:lnSpc>
            </a:pPr>
            <a:r>
              <a:rPr lang="en-GB" sz="2200" dirty="0" smtClean="0"/>
              <a:t>bubble chamber data: extensive partial-wave analysis of </a:t>
            </a:r>
            <a:r>
              <a:rPr lang="el-GR" sz="2200" dirty="0" smtClean="0"/>
              <a:t>π</a:t>
            </a:r>
            <a:r>
              <a:rPr lang="en-GB" sz="2200" dirty="0" smtClean="0"/>
              <a:t>-nucleon interactions, nucleon resonances etc;</a:t>
            </a:r>
          </a:p>
          <a:p>
            <a:pPr lvl="1">
              <a:lnSpc>
                <a:spcPct val="80000"/>
              </a:lnSpc>
            </a:pPr>
            <a:r>
              <a:rPr lang="en-GB" sz="2200" dirty="0" smtClean="0"/>
              <a:t>large-aperture spectrometer and wire chambers: extensive study of </a:t>
            </a:r>
            <a:r>
              <a:rPr lang="el-GR" sz="2200" dirty="0" smtClean="0"/>
              <a:t>π</a:t>
            </a:r>
            <a:r>
              <a:rPr lang="en-GB" sz="2200" dirty="0" smtClean="0"/>
              <a:t>/K/p proton interactions, K*’s,.. (Start of the LASS programme.)</a:t>
            </a:r>
          </a:p>
          <a:p>
            <a:pPr lvl="1">
              <a:lnSpc>
                <a:spcPct val="80000"/>
              </a:lnSpc>
            </a:pPr>
            <a:r>
              <a:rPr lang="en-GB" sz="2200" dirty="0" smtClean="0"/>
              <a:t>collaboration with Tony Hey and Peter Litchfield: “SU(6)</a:t>
            </a:r>
            <a:r>
              <a:rPr lang="en-GB" sz="2200" baseline="-25000" dirty="0" smtClean="0"/>
              <a:t>W</a:t>
            </a:r>
            <a:r>
              <a:rPr lang="en-GB" sz="2200" dirty="0" smtClean="0"/>
              <a:t> decays of Baryon Resonances” (&gt;150 citations)</a:t>
            </a:r>
            <a:endParaRPr lang="en-GB" sz="2200" baseline="-25000" dirty="0" smtClean="0"/>
          </a:p>
          <a:p>
            <a:pPr lvl="1">
              <a:lnSpc>
                <a:spcPct val="80000"/>
              </a:lnSpc>
            </a:pPr>
            <a:endParaRPr lang="en-GB" sz="2400" dirty="0" smtClean="0"/>
          </a:p>
          <a:p>
            <a:pPr>
              <a:lnSpc>
                <a:spcPct val="80000"/>
              </a:lnSpc>
              <a:buNone/>
            </a:pPr>
            <a:endParaRPr lang="en-GB" sz="2400" dirty="0" smtClean="0"/>
          </a:p>
          <a:p>
            <a:pPr>
              <a:lnSpc>
                <a:spcPct val="80000"/>
              </a:lnSpc>
              <a:buNone/>
            </a:pPr>
            <a:r>
              <a:rPr lang="en-GB" sz="2400" dirty="0" smtClean="0"/>
              <a:t> </a:t>
            </a:r>
          </a:p>
          <a:p>
            <a:pPr>
              <a:lnSpc>
                <a:spcPct val="80000"/>
              </a:lnSpc>
              <a:buFontTx/>
              <a:buNone/>
            </a:pPr>
            <a:endParaRPr lang="en-GB" sz="2400" dirty="0" smtClean="0"/>
          </a:p>
        </p:txBody>
      </p:sp>
      <p:sp>
        <p:nvSpPr>
          <p:cNvPr id="6151" name="Slide Number Placeholder 4"/>
          <p:cNvSpPr txBox="1">
            <a:spLocks noGrp="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endParaRPr lang="en-GB" sz="1400" b="0">
              <a:latin typeface="Times New Roman" pitchFamily="18" charset="0"/>
            </a:endParaRPr>
          </a:p>
        </p:txBody>
      </p:sp>
      <p:pic>
        <p:nvPicPr>
          <p:cNvPr id="10" name="Picture 9" descr="wedding-bells-12221392.jpg"/>
          <p:cNvPicPr>
            <a:picLocks noChangeAspect="1"/>
          </p:cNvPicPr>
          <p:nvPr/>
        </p:nvPicPr>
        <p:blipFill>
          <a:blip r:embed="rId3" cstate="print"/>
          <a:stretch>
            <a:fillRect/>
          </a:stretch>
        </p:blipFill>
        <p:spPr>
          <a:xfrm>
            <a:off x="1600200" y="1720947"/>
            <a:ext cx="385934" cy="412653"/>
          </a:xfrm>
          <a:prstGeom prst="rect">
            <a:avLst/>
          </a:prstGeom>
        </p:spPr>
      </p:pic>
      <p:pic>
        <p:nvPicPr>
          <p:cNvPr id="11" name="Picture 10" descr="wedding-bells-12221392.jpg"/>
          <p:cNvPicPr>
            <a:picLocks noChangeAspect="1"/>
          </p:cNvPicPr>
          <p:nvPr/>
        </p:nvPicPr>
        <p:blipFill>
          <a:blip r:embed="rId3" cstate="print"/>
          <a:stretch>
            <a:fillRect/>
          </a:stretch>
        </p:blipFill>
        <p:spPr>
          <a:xfrm>
            <a:off x="2362200" y="2057400"/>
            <a:ext cx="385934" cy="41265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ftr" sz="quarter" idx="10"/>
          </p:nvPr>
        </p:nvSpPr>
        <p:spPr/>
        <p:txBody>
          <a:bodyPr/>
          <a:lstStyle/>
          <a:p>
            <a:r>
              <a:rPr lang="en-US" smtClean="0"/>
              <a:t>CashmoreFest 30-Jun-2015</a:t>
            </a:r>
            <a:endParaRPr lang="en-US"/>
          </a:p>
        </p:txBody>
      </p:sp>
      <p:sp>
        <p:nvSpPr>
          <p:cNvPr id="7" name="Rectangle 6"/>
          <p:cNvSpPr>
            <a:spLocks noGrp="1" noChangeArrowheads="1"/>
          </p:cNvSpPr>
          <p:nvPr>
            <p:ph type="sldNum" sz="quarter" idx="11"/>
          </p:nvPr>
        </p:nvSpPr>
        <p:spPr/>
        <p:txBody>
          <a:bodyPr/>
          <a:lstStyle/>
          <a:p>
            <a:pPr>
              <a:defRPr/>
            </a:pPr>
            <a:fld id="{B07455AB-DC85-4ADE-A263-D38D90122945}" type="slidenum">
              <a:rPr lang="en-US"/>
              <a:pPr>
                <a:defRPr/>
              </a:pPr>
              <a:t>7</a:t>
            </a:fld>
            <a:endParaRPr lang="en-US"/>
          </a:p>
        </p:txBody>
      </p:sp>
      <p:sp>
        <p:nvSpPr>
          <p:cNvPr id="6147" name="Rectangle 6"/>
          <p:cNvSpPr txBox="1">
            <a:spLocks noGrp="1" noChangeArrowheads="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fld id="{EA01EF1E-7144-43F8-97CF-6B87434F2821}" type="slidenum">
              <a:rPr lang="en-US" sz="1400" b="0">
                <a:latin typeface="Times New Roman" pitchFamily="18" charset="0"/>
              </a:rPr>
              <a:pPr algn="r"/>
              <a:t>7</a:t>
            </a:fld>
            <a:endParaRPr lang="en-US" sz="1400" b="0">
              <a:latin typeface="Times New Roman" pitchFamily="18" charset="0"/>
            </a:endParaRPr>
          </a:p>
        </p:txBody>
      </p:sp>
      <p:sp>
        <p:nvSpPr>
          <p:cNvPr id="2" name="Title 1"/>
          <p:cNvSpPr>
            <a:spLocks noGrp="1"/>
          </p:cNvSpPr>
          <p:nvPr>
            <p:ph type="title" idx="4294967295"/>
          </p:nvPr>
        </p:nvSpPr>
        <p:spPr>
          <a:xfrm>
            <a:off x="2514600" y="228600"/>
            <a:ext cx="6400800" cy="609600"/>
          </a:xfrm>
        </p:spPr>
        <p:txBody>
          <a:bodyPr/>
          <a:lstStyle/>
          <a:p>
            <a:r>
              <a:rPr lang="en-GB" sz="2400" dirty="0" smtClean="0"/>
              <a:t>Mesons and Baryons, SLAC and CERN (2)  </a:t>
            </a:r>
          </a:p>
        </p:txBody>
      </p:sp>
      <p:sp>
        <p:nvSpPr>
          <p:cNvPr id="6149" name="Content Placeholder 2"/>
          <p:cNvSpPr>
            <a:spLocks noGrp="1"/>
          </p:cNvSpPr>
          <p:nvPr>
            <p:ph idx="4294967295"/>
          </p:nvPr>
        </p:nvSpPr>
        <p:spPr>
          <a:xfrm>
            <a:off x="1295400" y="990600"/>
            <a:ext cx="7543800" cy="5029200"/>
          </a:xfrm>
        </p:spPr>
        <p:txBody>
          <a:bodyPr/>
          <a:lstStyle/>
          <a:p>
            <a:pPr>
              <a:lnSpc>
                <a:spcPct val="80000"/>
              </a:lnSpc>
            </a:pPr>
            <a:r>
              <a:rPr lang="en-GB" sz="2400" dirty="0" smtClean="0"/>
              <a:t>David Leith summarised Roger’s contribution: </a:t>
            </a:r>
            <a:r>
              <a:rPr lang="en-GB" sz="2400" b="0" dirty="0" smtClean="0">
                <a:latin typeface="Calibri" pitchFamily="34" charset="0"/>
              </a:rPr>
              <a:t>“Roger played an important role in the analysis of the data... Roger’s skill in data analysis, and his interest in using the full angular information to wring the last drops of information from the data, were very important to the success.”  </a:t>
            </a:r>
          </a:p>
          <a:p>
            <a:pPr>
              <a:lnSpc>
                <a:spcPct val="80000"/>
              </a:lnSpc>
            </a:pPr>
            <a:r>
              <a:rPr lang="en-GB" sz="2400" dirty="0" smtClean="0"/>
              <a:t>Roger returned to Oxford in 1974, and, together with Mike Bowler, Jim </a:t>
            </a:r>
            <a:r>
              <a:rPr lang="en-GB" sz="2400" dirty="0" err="1" smtClean="0"/>
              <a:t>Loken</a:t>
            </a:r>
            <a:r>
              <a:rPr lang="en-GB" sz="2400" dirty="0" smtClean="0"/>
              <a:t> and Graham Thompson, joined the ACCMOR collaboration, using the CERN SPS. Oxford group played a big part in the analysis of the multi-</a:t>
            </a:r>
            <a:r>
              <a:rPr lang="en-GB" sz="2400" dirty="0" err="1" smtClean="0"/>
              <a:t>pion</a:t>
            </a:r>
            <a:r>
              <a:rPr lang="en-GB" sz="2400" dirty="0" smtClean="0"/>
              <a:t> final states.</a:t>
            </a:r>
          </a:p>
          <a:p>
            <a:pPr>
              <a:lnSpc>
                <a:spcPct val="80000"/>
              </a:lnSpc>
            </a:pPr>
            <a:r>
              <a:rPr lang="en-GB" sz="2400" dirty="0" smtClean="0"/>
              <a:t>As is well known, during the 70’s the particle physics “landscape” changed dramatically, and Roger led the Oxford group to PETRA</a:t>
            </a:r>
            <a:r>
              <a:rPr lang="en-GB" sz="2400" dirty="0"/>
              <a:t>+</a:t>
            </a:r>
            <a:r>
              <a:rPr lang="en-GB" sz="2400" dirty="0" smtClean="0"/>
              <a:t>TASSO... </a:t>
            </a:r>
            <a:r>
              <a:rPr lang="en-GB" sz="2000" dirty="0"/>
              <a:t>(</a:t>
            </a:r>
            <a:r>
              <a:rPr lang="en-GB" sz="2000" dirty="0" smtClean="0"/>
              <a:t>See Brian’s talk.)</a:t>
            </a:r>
            <a:r>
              <a:rPr lang="en-GB" sz="2400" dirty="0" smtClean="0"/>
              <a:t> </a:t>
            </a:r>
          </a:p>
          <a:p>
            <a:pPr>
              <a:lnSpc>
                <a:spcPct val="80000"/>
              </a:lnSpc>
            </a:pPr>
            <a:r>
              <a:rPr lang="en-GB" sz="2400" dirty="0" smtClean="0"/>
              <a:t>Ian Brock remembers his DPhil viva…  </a:t>
            </a:r>
          </a:p>
          <a:p>
            <a:pPr>
              <a:lnSpc>
                <a:spcPct val="80000"/>
              </a:lnSpc>
              <a:buNone/>
            </a:pPr>
            <a:r>
              <a:rPr lang="en-GB" sz="2400" dirty="0" smtClean="0"/>
              <a:t> </a:t>
            </a:r>
          </a:p>
          <a:p>
            <a:pPr lvl="1">
              <a:lnSpc>
                <a:spcPct val="80000"/>
              </a:lnSpc>
            </a:pPr>
            <a:endParaRPr lang="en-GB" sz="2400" dirty="0" smtClean="0"/>
          </a:p>
          <a:p>
            <a:pPr>
              <a:lnSpc>
                <a:spcPct val="80000"/>
              </a:lnSpc>
              <a:buNone/>
            </a:pPr>
            <a:endParaRPr lang="en-GB" sz="2400" dirty="0" smtClean="0"/>
          </a:p>
          <a:p>
            <a:pPr>
              <a:lnSpc>
                <a:spcPct val="80000"/>
              </a:lnSpc>
              <a:buNone/>
            </a:pPr>
            <a:r>
              <a:rPr lang="en-GB" sz="2400" dirty="0" smtClean="0"/>
              <a:t> </a:t>
            </a:r>
          </a:p>
          <a:p>
            <a:pPr>
              <a:lnSpc>
                <a:spcPct val="80000"/>
              </a:lnSpc>
              <a:buFontTx/>
              <a:buNone/>
            </a:pPr>
            <a:endParaRPr lang="en-GB" sz="2400" dirty="0" smtClean="0"/>
          </a:p>
        </p:txBody>
      </p:sp>
      <p:sp>
        <p:nvSpPr>
          <p:cNvPr id="6151" name="Slide Number Placeholder 4"/>
          <p:cNvSpPr txBox="1">
            <a:spLocks noGrp="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endParaRPr lang="en-GB" sz="1400" b="0">
              <a:latin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ftr" sz="quarter" idx="10"/>
          </p:nvPr>
        </p:nvSpPr>
        <p:spPr/>
        <p:txBody>
          <a:bodyPr/>
          <a:lstStyle/>
          <a:p>
            <a:r>
              <a:rPr lang="en-US" smtClean="0"/>
              <a:t>CashmoreFest 30-Jun-2015</a:t>
            </a:r>
            <a:endParaRPr lang="en-US"/>
          </a:p>
        </p:txBody>
      </p:sp>
      <p:sp>
        <p:nvSpPr>
          <p:cNvPr id="7" name="Rectangle 6"/>
          <p:cNvSpPr>
            <a:spLocks noGrp="1" noChangeArrowheads="1"/>
          </p:cNvSpPr>
          <p:nvPr>
            <p:ph type="sldNum" sz="quarter" idx="11"/>
          </p:nvPr>
        </p:nvSpPr>
        <p:spPr/>
        <p:txBody>
          <a:bodyPr/>
          <a:lstStyle/>
          <a:p>
            <a:pPr>
              <a:defRPr/>
            </a:pPr>
            <a:fld id="{B07455AB-DC85-4ADE-A263-D38D90122945}" type="slidenum">
              <a:rPr lang="en-US"/>
              <a:pPr>
                <a:defRPr/>
              </a:pPr>
              <a:t>8</a:t>
            </a:fld>
            <a:endParaRPr lang="en-US"/>
          </a:p>
        </p:txBody>
      </p:sp>
      <p:sp>
        <p:nvSpPr>
          <p:cNvPr id="6147" name="Rectangle 6"/>
          <p:cNvSpPr txBox="1">
            <a:spLocks noGrp="1" noChangeArrowheads="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fld id="{EA01EF1E-7144-43F8-97CF-6B87434F2821}" type="slidenum">
              <a:rPr lang="en-US" sz="1400" b="0">
                <a:latin typeface="Times New Roman" pitchFamily="18" charset="0"/>
              </a:rPr>
              <a:pPr algn="r"/>
              <a:t>8</a:t>
            </a:fld>
            <a:endParaRPr lang="en-US" sz="1400" b="0">
              <a:latin typeface="Times New Roman" pitchFamily="18" charset="0"/>
            </a:endParaRPr>
          </a:p>
        </p:txBody>
      </p:sp>
      <p:sp>
        <p:nvSpPr>
          <p:cNvPr id="2" name="Title 1"/>
          <p:cNvSpPr>
            <a:spLocks noGrp="1"/>
          </p:cNvSpPr>
          <p:nvPr>
            <p:ph type="title" idx="4294967295"/>
          </p:nvPr>
        </p:nvSpPr>
        <p:spPr>
          <a:xfrm>
            <a:off x="2514600" y="228600"/>
            <a:ext cx="6400800" cy="609600"/>
          </a:xfrm>
        </p:spPr>
        <p:txBody>
          <a:bodyPr/>
          <a:lstStyle/>
          <a:p>
            <a:r>
              <a:rPr lang="en-GB" sz="2400" dirty="0" smtClean="0"/>
              <a:t>Meeting Roger....  </a:t>
            </a:r>
          </a:p>
        </p:txBody>
      </p:sp>
      <p:sp>
        <p:nvSpPr>
          <p:cNvPr id="6149" name="Content Placeholder 2"/>
          <p:cNvSpPr>
            <a:spLocks noGrp="1"/>
          </p:cNvSpPr>
          <p:nvPr>
            <p:ph idx="4294967295"/>
          </p:nvPr>
        </p:nvSpPr>
        <p:spPr>
          <a:xfrm>
            <a:off x="990600" y="1066800"/>
            <a:ext cx="7696200" cy="5181600"/>
          </a:xfrm>
        </p:spPr>
        <p:txBody>
          <a:bodyPr/>
          <a:lstStyle/>
          <a:p>
            <a:pPr>
              <a:lnSpc>
                <a:spcPct val="80000"/>
              </a:lnSpc>
            </a:pPr>
            <a:r>
              <a:rPr lang="en-GB" sz="2400" dirty="0" smtClean="0"/>
              <a:t>I first met Roger around this time (late 70’s), and since I showed an early picture of him.... </a:t>
            </a:r>
            <a:r>
              <a:rPr lang="en-GB" sz="2400" b="0" dirty="0" smtClean="0">
                <a:latin typeface="Calibri" pitchFamily="34" charset="0"/>
              </a:rPr>
              <a:t>  </a:t>
            </a:r>
          </a:p>
          <a:p>
            <a:pPr lvl="1">
              <a:lnSpc>
                <a:spcPct val="80000"/>
              </a:lnSpc>
            </a:pPr>
            <a:endParaRPr lang="en-GB" sz="2400" dirty="0" smtClean="0"/>
          </a:p>
          <a:p>
            <a:pPr>
              <a:lnSpc>
                <a:spcPct val="80000"/>
              </a:lnSpc>
              <a:buNone/>
            </a:pPr>
            <a:endParaRPr lang="en-GB" sz="2400" dirty="0" smtClean="0"/>
          </a:p>
          <a:p>
            <a:pPr>
              <a:lnSpc>
                <a:spcPct val="80000"/>
              </a:lnSpc>
              <a:buNone/>
            </a:pPr>
            <a:r>
              <a:rPr lang="en-GB" sz="2400" dirty="0" smtClean="0"/>
              <a:t> </a:t>
            </a:r>
          </a:p>
          <a:p>
            <a:pPr>
              <a:lnSpc>
                <a:spcPct val="80000"/>
              </a:lnSpc>
              <a:buFontTx/>
              <a:buNone/>
            </a:pPr>
            <a:endParaRPr lang="en-GB" sz="2400" dirty="0" smtClean="0"/>
          </a:p>
        </p:txBody>
      </p:sp>
      <p:sp>
        <p:nvSpPr>
          <p:cNvPr id="6151" name="Slide Number Placeholder 4"/>
          <p:cNvSpPr txBox="1">
            <a:spLocks noGrp="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endParaRPr lang="en-GB" sz="1400" b="0">
              <a:latin typeface="Times New Roman" pitchFamily="18" charset="0"/>
            </a:endParaRPr>
          </a:p>
        </p:txBody>
      </p:sp>
      <p:grpSp>
        <p:nvGrpSpPr>
          <p:cNvPr id="8" name="Group 7"/>
          <p:cNvGrpSpPr/>
          <p:nvPr/>
        </p:nvGrpSpPr>
        <p:grpSpPr>
          <a:xfrm>
            <a:off x="304800" y="2133600"/>
            <a:ext cx="7620000" cy="4419600"/>
            <a:chOff x="-762000" y="1228725"/>
            <a:chExt cx="9906000" cy="5629275"/>
          </a:xfrm>
        </p:grpSpPr>
        <p:pic>
          <p:nvPicPr>
            <p:cNvPr id="9" name="Picture 7" descr="Norman pic"/>
            <p:cNvPicPr>
              <a:picLocks noChangeAspect="1" noChangeArrowheads="1"/>
            </p:cNvPicPr>
            <p:nvPr/>
          </p:nvPicPr>
          <p:blipFill>
            <a:blip r:embed="rId3" cstate="print"/>
            <a:srcRect/>
            <a:stretch>
              <a:fillRect/>
            </a:stretch>
          </p:blipFill>
          <p:spPr bwMode="auto">
            <a:xfrm>
              <a:off x="-762000" y="1228725"/>
              <a:ext cx="7315200" cy="5629275"/>
            </a:xfrm>
            <a:prstGeom prst="rect">
              <a:avLst/>
            </a:prstGeom>
            <a:noFill/>
          </p:spPr>
        </p:pic>
        <p:grpSp>
          <p:nvGrpSpPr>
            <p:cNvPr id="10" name="Group 14"/>
            <p:cNvGrpSpPr>
              <a:grpSpLocks/>
            </p:cNvGrpSpPr>
            <p:nvPr/>
          </p:nvGrpSpPr>
          <p:grpSpPr bwMode="auto">
            <a:xfrm>
              <a:off x="3962400" y="2362200"/>
              <a:ext cx="4114800" cy="2057400"/>
              <a:chOff x="2496" y="1488"/>
              <a:chExt cx="2592" cy="1296"/>
            </a:xfrm>
          </p:grpSpPr>
          <p:sp>
            <p:nvSpPr>
              <p:cNvPr id="17" name="WordArt 8"/>
              <p:cNvSpPr>
                <a:spLocks noChangeArrowheads="1" noChangeShapeType="1" noTextEdit="1"/>
              </p:cNvSpPr>
              <p:nvPr/>
            </p:nvSpPr>
            <p:spPr bwMode="auto">
              <a:xfrm>
                <a:off x="4368" y="1488"/>
                <a:ext cx="720" cy="288"/>
              </a:xfrm>
              <a:prstGeom prst="rect">
                <a:avLst/>
              </a:prstGeom>
            </p:spPr>
            <p:txBody>
              <a:bodyPr wrap="none" fromWordArt="1">
                <a:prstTxWarp prst="textPlain">
                  <a:avLst>
                    <a:gd name="adj" fmla="val 50000"/>
                  </a:avLst>
                </a:prstTxWarp>
              </a:bodyPr>
              <a:lstStyle/>
              <a:p>
                <a:pPr algn="ctr"/>
                <a:r>
                  <a:rPr lang="en-GB" sz="3600" kern="10">
                    <a:ln w="19050">
                      <a:solidFill>
                        <a:srgbClr val="99CCFF"/>
                      </a:solidFill>
                      <a:round/>
                      <a:headEnd/>
                      <a:tailEnd/>
                    </a:ln>
                    <a:solidFill>
                      <a:srgbClr val="0066CC"/>
                    </a:solidFill>
                    <a:effectLst>
                      <a:outerShdw dist="35921" dir="2700000" algn="ctr" rotWithShape="0">
                        <a:srgbClr val="990000"/>
                      </a:outerShdw>
                    </a:effectLst>
                    <a:latin typeface="Impact"/>
                  </a:rPr>
                  <a:t>Hair</a:t>
                </a:r>
              </a:p>
            </p:txBody>
          </p:sp>
          <p:sp>
            <p:nvSpPr>
              <p:cNvPr id="18" name="Line 11"/>
              <p:cNvSpPr>
                <a:spLocks noChangeShapeType="1"/>
              </p:cNvSpPr>
              <p:nvPr/>
            </p:nvSpPr>
            <p:spPr bwMode="auto">
              <a:xfrm flipH="1">
                <a:off x="2496" y="1632"/>
                <a:ext cx="1872" cy="1152"/>
              </a:xfrm>
              <a:prstGeom prst="line">
                <a:avLst/>
              </a:prstGeom>
              <a:noFill/>
              <a:ln w="9525">
                <a:solidFill>
                  <a:schemeClr val="tx1"/>
                </a:solidFill>
                <a:round/>
                <a:headEnd/>
                <a:tailEnd type="triangle" w="med" len="med"/>
              </a:ln>
              <a:effectLst/>
            </p:spPr>
            <p:txBody>
              <a:bodyPr/>
              <a:lstStyle/>
              <a:p>
                <a:endParaRPr lang="en-GB"/>
              </a:p>
            </p:txBody>
          </p:sp>
        </p:grpSp>
        <p:grpSp>
          <p:nvGrpSpPr>
            <p:cNvPr id="11" name="Group 15"/>
            <p:cNvGrpSpPr>
              <a:grpSpLocks/>
            </p:cNvGrpSpPr>
            <p:nvPr/>
          </p:nvGrpSpPr>
          <p:grpSpPr bwMode="auto">
            <a:xfrm>
              <a:off x="3962400" y="3810000"/>
              <a:ext cx="5181600" cy="1143000"/>
              <a:chOff x="2496" y="2400"/>
              <a:chExt cx="3264" cy="720"/>
            </a:xfrm>
          </p:grpSpPr>
          <p:sp>
            <p:nvSpPr>
              <p:cNvPr id="15" name="WordArt 9"/>
              <p:cNvSpPr>
                <a:spLocks noChangeArrowheads="1" noChangeShapeType="1" noTextEdit="1"/>
              </p:cNvSpPr>
              <p:nvPr/>
            </p:nvSpPr>
            <p:spPr bwMode="auto">
              <a:xfrm>
                <a:off x="4224" y="2400"/>
                <a:ext cx="1536" cy="360"/>
              </a:xfrm>
              <a:prstGeom prst="rect">
                <a:avLst/>
              </a:prstGeom>
            </p:spPr>
            <p:txBody>
              <a:bodyPr wrap="none" fromWordArt="1">
                <a:prstTxWarp prst="textPlain">
                  <a:avLst>
                    <a:gd name="adj" fmla="val 50000"/>
                  </a:avLst>
                </a:prstTxWarp>
              </a:bodyPr>
              <a:lstStyle/>
              <a:p>
                <a:pPr algn="ctr"/>
                <a:r>
                  <a:rPr lang="en-GB" sz="3600" kern="10">
                    <a:ln w="19050">
                      <a:solidFill>
                        <a:srgbClr val="99CCFF"/>
                      </a:solidFill>
                      <a:round/>
                      <a:headEnd/>
                      <a:tailEnd/>
                    </a:ln>
                    <a:solidFill>
                      <a:srgbClr val="0066CC"/>
                    </a:solidFill>
                    <a:effectLst>
                      <a:outerShdw dist="35921" dir="2700000" algn="ctr" rotWithShape="0">
                        <a:srgbClr val="990000"/>
                      </a:outerShdw>
                    </a:effectLst>
                    <a:latin typeface="Impact"/>
                  </a:rPr>
                  <a:t>Flat tummy!</a:t>
                </a:r>
              </a:p>
            </p:txBody>
          </p:sp>
          <p:sp>
            <p:nvSpPr>
              <p:cNvPr id="16" name="Line 12"/>
              <p:cNvSpPr>
                <a:spLocks noChangeShapeType="1"/>
              </p:cNvSpPr>
              <p:nvPr/>
            </p:nvSpPr>
            <p:spPr bwMode="auto">
              <a:xfrm flipH="1">
                <a:off x="2496" y="2592"/>
                <a:ext cx="1728" cy="528"/>
              </a:xfrm>
              <a:prstGeom prst="line">
                <a:avLst/>
              </a:prstGeom>
              <a:noFill/>
              <a:ln w="9525">
                <a:solidFill>
                  <a:schemeClr val="tx1"/>
                </a:solidFill>
                <a:round/>
                <a:headEnd/>
                <a:tailEnd type="triangle" w="med" len="med"/>
              </a:ln>
              <a:effectLst/>
            </p:spPr>
            <p:txBody>
              <a:bodyPr/>
              <a:lstStyle/>
              <a:p>
                <a:endParaRPr lang="en-GB"/>
              </a:p>
            </p:txBody>
          </p:sp>
        </p:grpSp>
        <p:grpSp>
          <p:nvGrpSpPr>
            <p:cNvPr id="12" name="Group 16"/>
            <p:cNvGrpSpPr>
              <a:grpSpLocks/>
            </p:cNvGrpSpPr>
            <p:nvPr/>
          </p:nvGrpSpPr>
          <p:grpSpPr bwMode="auto">
            <a:xfrm>
              <a:off x="4114800" y="5257800"/>
              <a:ext cx="4410075" cy="647700"/>
              <a:chOff x="2592" y="3264"/>
              <a:chExt cx="2778" cy="408"/>
            </a:xfrm>
          </p:grpSpPr>
          <p:sp>
            <p:nvSpPr>
              <p:cNvPr id="13" name="WordArt 10"/>
              <p:cNvSpPr>
                <a:spLocks noChangeArrowheads="1" noChangeShapeType="1" noTextEdit="1"/>
              </p:cNvSpPr>
              <p:nvPr/>
            </p:nvSpPr>
            <p:spPr bwMode="auto">
              <a:xfrm>
                <a:off x="4272" y="3312"/>
                <a:ext cx="1098" cy="360"/>
              </a:xfrm>
              <a:prstGeom prst="rect">
                <a:avLst/>
              </a:prstGeom>
            </p:spPr>
            <p:txBody>
              <a:bodyPr wrap="none" fromWordArt="1">
                <a:prstTxWarp prst="textPlain">
                  <a:avLst>
                    <a:gd name="adj" fmla="val 50000"/>
                  </a:avLst>
                </a:prstTxWarp>
              </a:bodyPr>
              <a:lstStyle/>
              <a:p>
                <a:pPr algn="ctr"/>
                <a:r>
                  <a:rPr lang="en-GB" sz="3600" kern="10" dirty="0">
                    <a:ln w="19050">
                      <a:solidFill>
                        <a:srgbClr val="99CCFF"/>
                      </a:solidFill>
                      <a:round/>
                      <a:headEnd/>
                      <a:tailEnd/>
                    </a:ln>
                    <a:solidFill>
                      <a:srgbClr val="0066CC"/>
                    </a:solidFill>
                    <a:effectLst>
                      <a:outerShdw dist="35921" dir="2700000" algn="ctr" rotWithShape="0">
                        <a:srgbClr val="990000"/>
                      </a:outerShdw>
                    </a:effectLst>
                    <a:latin typeface="Impact"/>
                  </a:rPr>
                  <a:t>cigarette</a:t>
                </a:r>
              </a:p>
            </p:txBody>
          </p:sp>
          <p:sp>
            <p:nvSpPr>
              <p:cNvPr id="14" name="Line 13"/>
              <p:cNvSpPr>
                <a:spLocks noChangeShapeType="1"/>
              </p:cNvSpPr>
              <p:nvPr/>
            </p:nvSpPr>
            <p:spPr bwMode="auto">
              <a:xfrm flipH="1" flipV="1">
                <a:off x="2592" y="3264"/>
                <a:ext cx="1680" cy="240"/>
              </a:xfrm>
              <a:prstGeom prst="line">
                <a:avLst/>
              </a:prstGeom>
              <a:noFill/>
              <a:ln w="9525">
                <a:solidFill>
                  <a:schemeClr val="tx1"/>
                </a:solidFill>
                <a:round/>
                <a:headEnd/>
                <a:tailEnd type="triangle" w="med" len="med"/>
              </a:ln>
              <a:effectLst/>
            </p:spPr>
            <p:txBody>
              <a:bodyPr/>
              <a:lstStyle/>
              <a:p>
                <a:endParaRPr lang="en-GB"/>
              </a:p>
            </p:txBody>
          </p:sp>
        </p:gr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ftr" sz="quarter" idx="10"/>
          </p:nvPr>
        </p:nvSpPr>
        <p:spPr/>
        <p:txBody>
          <a:bodyPr/>
          <a:lstStyle/>
          <a:p>
            <a:r>
              <a:rPr lang="en-US" smtClean="0"/>
              <a:t>CashmoreFest 30-Jun-2015</a:t>
            </a:r>
            <a:endParaRPr lang="en-US"/>
          </a:p>
        </p:txBody>
      </p:sp>
      <p:sp>
        <p:nvSpPr>
          <p:cNvPr id="7" name="Rectangle 6"/>
          <p:cNvSpPr>
            <a:spLocks noGrp="1" noChangeArrowheads="1"/>
          </p:cNvSpPr>
          <p:nvPr>
            <p:ph type="sldNum" sz="quarter" idx="11"/>
          </p:nvPr>
        </p:nvSpPr>
        <p:spPr/>
        <p:txBody>
          <a:bodyPr/>
          <a:lstStyle/>
          <a:p>
            <a:pPr>
              <a:defRPr/>
            </a:pPr>
            <a:fld id="{B07455AB-DC85-4ADE-A263-D38D90122945}" type="slidenum">
              <a:rPr lang="en-US"/>
              <a:pPr>
                <a:defRPr/>
              </a:pPr>
              <a:t>9</a:t>
            </a:fld>
            <a:endParaRPr lang="en-US"/>
          </a:p>
        </p:txBody>
      </p:sp>
      <p:sp>
        <p:nvSpPr>
          <p:cNvPr id="6147" name="Rectangle 6"/>
          <p:cNvSpPr txBox="1">
            <a:spLocks noGrp="1" noChangeArrowheads="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fld id="{EA01EF1E-7144-43F8-97CF-6B87434F2821}" type="slidenum">
              <a:rPr lang="en-US" sz="1400" b="0">
                <a:latin typeface="Times New Roman" pitchFamily="18" charset="0"/>
              </a:rPr>
              <a:pPr algn="r"/>
              <a:t>9</a:t>
            </a:fld>
            <a:endParaRPr lang="en-US" sz="1400" b="0">
              <a:latin typeface="Times New Roman" pitchFamily="18" charset="0"/>
            </a:endParaRPr>
          </a:p>
        </p:txBody>
      </p:sp>
      <p:sp>
        <p:nvSpPr>
          <p:cNvPr id="2" name="Title 1"/>
          <p:cNvSpPr>
            <a:spLocks noGrp="1"/>
          </p:cNvSpPr>
          <p:nvPr>
            <p:ph type="title" idx="4294967295"/>
          </p:nvPr>
        </p:nvSpPr>
        <p:spPr>
          <a:xfrm>
            <a:off x="2514600" y="228600"/>
            <a:ext cx="6400800" cy="609600"/>
          </a:xfrm>
        </p:spPr>
        <p:txBody>
          <a:bodyPr/>
          <a:lstStyle/>
          <a:p>
            <a:r>
              <a:rPr lang="en-GB" dirty="0" smtClean="0"/>
              <a:t>HERA: the ZEUS CTD   </a:t>
            </a:r>
          </a:p>
        </p:txBody>
      </p:sp>
      <p:sp>
        <p:nvSpPr>
          <p:cNvPr id="6149" name="Content Placeholder 2"/>
          <p:cNvSpPr>
            <a:spLocks noGrp="1"/>
          </p:cNvSpPr>
          <p:nvPr>
            <p:ph idx="4294967295"/>
          </p:nvPr>
        </p:nvSpPr>
        <p:spPr>
          <a:xfrm>
            <a:off x="1143000" y="838200"/>
            <a:ext cx="7696200" cy="5181600"/>
          </a:xfrm>
        </p:spPr>
        <p:txBody>
          <a:bodyPr/>
          <a:lstStyle/>
          <a:p>
            <a:pPr>
              <a:lnSpc>
                <a:spcPct val="80000"/>
              </a:lnSpc>
            </a:pPr>
            <a:r>
              <a:rPr lang="en-GB" sz="2400" dirty="0" smtClean="0"/>
              <a:t>John will say more on HERA, ZEUS etc. I would just like to say:</a:t>
            </a:r>
          </a:p>
          <a:p>
            <a:pPr lvl="1">
              <a:lnSpc>
                <a:spcPct val="80000"/>
              </a:lnSpc>
            </a:pPr>
            <a:r>
              <a:rPr lang="en-GB" sz="2200" dirty="0" smtClean="0"/>
              <a:t>Roger was very insistent that UK should take responsibility for ALL aspects of ZEUS Central Tracking Detector (CTD).</a:t>
            </a:r>
          </a:p>
          <a:p>
            <a:pPr lvl="1">
              <a:lnSpc>
                <a:spcPct val="80000"/>
              </a:lnSpc>
            </a:pPr>
            <a:r>
              <a:rPr lang="en-GB" sz="2200" dirty="0" smtClean="0"/>
              <a:t>CTD had a first-level trigger operational in 1992. (ATLAS and CMS have now caught on to fast track triggers, and theirs should be operational ~2022 </a:t>
            </a:r>
            <a:r>
              <a:rPr lang="en-GB" sz="2200" dirty="0" smtClean="0">
                <a:sym typeface="Wingdings" pitchFamily="2" charset="2"/>
              </a:rPr>
              <a:t></a:t>
            </a:r>
            <a:r>
              <a:rPr lang="en-GB" sz="2200" dirty="0" smtClean="0"/>
              <a:t>) </a:t>
            </a:r>
          </a:p>
          <a:p>
            <a:pPr lvl="1">
              <a:lnSpc>
                <a:spcPct val="80000"/>
              </a:lnSpc>
            </a:pPr>
            <a:r>
              <a:rPr lang="en-GB" sz="2200" dirty="0" smtClean="0"/>
              <a:t>During the construction of the CTD I learned that VAT was, like particle physics, a subject of seemingly infinite depth.  </a:t>
            </a:r>
          </a:p>
          <a:p>
            <a:pPr lvl="1">
              <a:lnSpc>
                <a:spcPct val="80000"/>
              </a:lnSpc>
            </a:pPr>
            <a:r>
              <a:rPr lang="en-GB" sz="2200" dirty="0" smtClean="0"/>
              <a:t>If you want to see the CTD again...  </a:t>
            </a:r>
          </a:p>
          <a:p>
            <a:pPr lvl="1">
              <a:lnSpc>
                <a:spcPct val="80000"/>
              </a:lnSpc>
            </a:pPr>
            <a:endParaRPr lang="en-GB" sz="2400" dirty="0" smtClean="0"/>
          </a:p>
          <a:p>
            <a:pPr>
              <a:lnSpc>
                <a:spcPct val="80000"/>
              </a:lnSpc>
              <a:buNone/>
            </a:pPr>
            <a:endParaRPr lang="en-GB" sz="2400" dirty="0" smtClean="0"/>
          </a:p>
          <a:p>
            <a:pPr>
              <a:lnSpc>
                <a:spcPct val="80000"/>
              </a:lnSpc>
              <a:buNone/>
            </a:pPr>
            <a:r>
              <a:rPr lang="en-GB" sz="2400" dirty="0" smtClean="0"/>
              <a:t> </a:t>
            </a:r>
          </a:p>
          <a:p>
            <a:pPr>
              <a:lnSpc>
                <a:spcPct val="80000"/>
              </a:lnSpc>
              <a:buFontTx/>
              <a:buNone/>
            </a:pPr>
            <a:endParaRPr lang="en-GB" sz="2400" dirty="0" smtClean="0"/>
          </a:p>
        </p:txBody>
      </p:sp>
      <p:sp>
        <p:nvSpPr>
          <p:cNvPr id="6151" name="Slide Number Placeholder 4"/>
          <p:cNvSpPr txBox="1">
            <a:spLocks noGrp="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endParaRPr lang="en-GB" sz="1400" b="0">
              <a:latin typeface="Times New Roman" pitchFamily="18" charset="0"/>
            </a:endParaRPr>
          </a:p>
        </p:txBody>
      </p:sp>
      <p:pic>
        <p:nvPicPr>
          <p:cNvPr id="10" name="Picture 9" descr="CTDinstz.jpg"/>
          <p:cNvPicPr>
            <a:picLocks noChangeAspect="1"/>
          </p:cNvPicPr>
          <p:nvPr/>
        </p:nvPicPr>
        <p:blipFill>
          <a:blip r:embed="rId3" cstate="print"/>
          <a:stretch>
            <a:fillRect/>
          </a:stretch>
        </p:blipFill>
        <p:spPr>
          <a:xfrm>
            <a:off x="1447800" y="1833468"/>
            <a:ext cx="2926080" cy="4023360"/>
          </a:xfrm>
          <a:prstGeom prst="rect">
            <a:avLst/>
          </a:prstGeom>
        </p:spPr>
      </p:pic>
      <p:pic>
        <p:nvPicPr>
          <p:cNvPr id="39942" name="Picture 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24400" y="1524000"/>
            <a:ext cx="3627120" cy="511130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9942"/>
                                        </p:tgtEl>
                                        <p:attrNameLst>
                                          <p:attrName>style.visibility</p:attrName>
                                        </p:attrNameLst>
                                      </p:cBhvr>
                                      <p:to>
                                        <p:strVal val="visible"/>
                                      </p:to>
                                    </p:set>
                                    <p:anim calcmode="lin" valueType="num">
                                      <p:cBhvr additive="base">
                                        <p:cTn id="13" dur="500" fill="hold"/>
                                        <p:tgtEl>
                                          <p:spTgt spid="39942"/>
                                        </p:tgtEl>
                                        <p:attrNameLst>
                                          <p:attrName>ppt_x</p:attrName>
                                        </p:attrNameLst>
                                      </p:cBhvr>
                                      <p:tavLst>
                                        <p:tav tm="0">
                                          <p:val>
                                            <p:strVal val="1+#ppt_w/2"/>
                                          </p:val>
                                        </p:tav>
                                        <p:tav tm="100000">
                                          <p:val>
                                            <p:strVal val="#ppt_x"/>
                                          </p:val>
                                        </p:tav>
                                      </p:tavLst>
                                    </p:anim>
                                    <p:anim calcmode="lin" valueType="num">
                                      <p:cBhvr additive="base">
                                        <p:cTn id="14" dur="500" fill="hold"/>
                                        <p:tgtEl>
                                          <p:spTgt spid="399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ftr" sz="quarter" idx="10"/>
          </p:nvPr>
        </p:nvSpPr>
        <p:spPr/>
        <p:txBody>
          <a:bodyPr/>
          <a:lstStyle/>
          <a:p>
            <a:r>
              <a:rPr lang="en-US" smtClean="0"/>
              <a:t>CashmoreFest 30-Jun-2015</a:t>
            </a:r>
            <a:endParaRPr lang="en-US"/>
          </a:p>
        </p:txBody>
      </p:sp>
      <p:sp>
        <p:nvSpPr>
          <p:cNvPr id="7" name="Rectangle 6"/>
          <p:cNvSpPr>
            <a:spLocks noGrp="1" noChangeArrowheads="1"/>
          </p:cNvSpPr>
          <p:nvPr>
            <p:ph type="sldNum" sz="quarter" idx="11"/>
          </p:nvPr>
        </p:nvSpPr>
        <p:spPr/>
        <p:txBody>
          <a:bodyPr/>
          <a:lstStyle/>
          <a:p>
            <a:pPr>
              <a:defRPr/>
            </a:pPr>
            <a:fld id="{B07455AB-DC85-4ADE-A263-D38D90122945}" type="slidenum">
              <a:rPr lang="en-US"/>
              <a:pPr>
                <a:defRPr/>
              </a:pPr>
              <a:t>10</a:t>
            </a:fld>
            <a:endParaRPr lang="en-US"/>
          </a:p>
        </p:txBody>
      </p:sp>
      <p:sp>
        <p:nvSpPr>
          <p:cNvPr id="6147" name="Rectangle 6"/>
          <p:cNvSpPr txBox="1">
            <a:spLocks noGrp="1" noChangeArrowheads="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fld id="{EA01EF1E-7144-43F8-97CF-6B87434F2821}" type="slidenum">
              <a:rPr lang="en-US" sz="1400" b="0">
                <a:latin typeface="Times New Roman" pitchFamily="18" charset="0"/>
              </a:rPr>
              <a:pPr algn="r"/>
              <a:t>10</a:t>
            </a:fld>
            <a:endParaRPr lang="en-US" sz="1400" b="0">
              <a:latin typeface="Times New Roman" pitchFamily="18" charset="0"/>
            </a:endParaRPr>
          </a:p>
        </p:txBody>
      </p:sp>
      <p:sp>
        <p:nvSpPr>
          <p:cNvPr id="2" name="Title 1"/>
          <p:cNvSpPr>
            <a:spLocks noGrp="1"/>
          </p:cNvSpPr>
          <p:nvPr>
            <p:ph type="title" idx="4294967295"/>
          </p:nvPr>
        </p:nvSpPr>
        <p:spPr>
          <a:xfrm>
            <a:off x="2514600" y="228600"/>
            <a:ext cx="6400800" cy="609600"/>
          </a:xfrm>
        </p:spPr>
        <p:txBody>
          <a:bodyPr/>
          <a:lstStyle/>
          <a:p>
            <a:r>
              <a:rPr lang="en-GB" dirty="0" smtClean="0"/>
              <a:t>CERN Directorate (1999-2003) </a:t>
            </a:r>
          </a:p>
        </p:txBody>
      </p:sp>
      <p:sp>
        <p:nvSpPr>
          <p:cNvPr id="6149" name="Content Placeholder 2"/>
          <p:cNvSpPr>
            <a:spLocks noGrp="1"/>
          </p:cNvSpPr>
          <p:nvPr>
            <p:ph idx="4294967295"/>
          </p:nvPr>
        </p:nvSpPr>
        <p:spPr>
          <a:xfrm>
            <a:off x="1219200" y="1066800"/>
            <a:ext cx="7696200" cy="5181600"/>
          </a:xfrm>
        </p:spPr>
        <p:txBody>
          <a:bodyPr/>
          <a:lstStyle/>
          <a:p>
            <a:pPr>
              <a:lnSpc>
                <a:spcPct val="80000"/>
              </a:lnSpc>
            </a:pPr>
            <a:r>
              <a:rPr lang="en-GB" sz="2400" dirty="0" smtClean="0"/>
              <a:t>Roger was appointed to the CERN Directorate in 1999. (Director for Collider Programmes and, latterly, also Deputy DG.) </a:t>
            </a:r>
          </a:p>
          <a:p>
            <a:pPr>
              <a:lnSpc>
                <a:spcPct val="80000"/>
              </a:lnSpc>
            </a:pPr>
            <a:endParaRPr lang="en-GB" sz="2400" dirty="0" smtClean="0"/>
          </a:p>
          <a:p>
            <a:pPr>
              <a:lnSpc>
                <a:spcPct val="80000"/>
              </a:lnSpc>
            </a:pPr>
            <a:r>
              <a:rPr lang="en-GB" sz="2400" dirty="0" smtClean="0"/>
              <a:t>Challenges included timing of LEP closure, overseeing the construction of the experiments, LHC costs and resources (RRB),..</a:t>
            </a:r>
          </a:p>
          <a:p>
            <a:pPr>
              <a:lnSpc>
                <a:spcPct val="80000"/>
              </a:lnSpc>
            </a:pPr>
            <a:endParaRPr lang="en-GB" sz="2400" dirty="0" smtClean="0"/>
          </a:p>
          <a:p>
            <a:pPr>
              <a:lnSpc>
                <a:spcPct val="80000"/>
              </a:lnSpc>
            </a:pPr>
            <a:r>
              <a:rPr lang="en-GB" sz="2400" dirty="0" smtClean="0"/>
              <a:t>You also get to do lots of visits:  </a:t>
            </a:r>
          </a:p>
          <a:p>
            <a:pPr>
              <a:lnSpc>
                <a:spcPct val="80000"/>
              </a:lnSpc>
            </a:pPr>
            <a:endParaRPr lang="en-GB" sz="2400" dirty="0" smtClean="0"/>
          </a:p>
          <a:p>
            <a:pPr>
              <a:lnSpc>
                <a:spcPct val="80000"/>
              </a:lnSpc>
            </a:pPr>
            <a:endParaRPr lang="en-GB" sz="2400" dirty="0" smtClean="0"/>
          </a:p>
          <a:p>
            <a:pPr>
              <a:lnSpc>
                <a:spcPct val="80000"/>
              </a:lnSpc>
            </a:pPr>
            <a:endParaRPr lang="en-GB" sz="2400" dirty="0" smtClean="0"/>
          </a:p>
          <a:p>
            <a:pPr>
              <a:lnSpc>
                <a:spcPct val="80000"/>
              </a:lnSpc>
            </a:pPr>
            <a:endParaRPr lang="en-GB" u="sng" dirty="0" smtClean="0"/>
          </a:p>
          <a:p>
            <a:pPr>
              <a:lnSpc>
                <a:spcPct val="80000"/>
              </a:lnSpc>
            </a:pPr>
            <a:endParaRPr lang="en-GB" u="sng" dirty="0" smtClean="0"/>
          </a:p>
          <a:p>
            <a:pPr lvl="1">
              <a:lnSpc>
                <a:spcPct val="80000"/>
              </a:lnSpc>
            </a:pPr>
            <a:endParaRPr lang="en-GB" sz="2400" dirty="0" smtClean="0"/>
          </a:p>
          <a:p>
            <a:pPr>
              <a:lnSpc>
                <a:spcPct val="80000"/>
              </a:lnSpc>
              <a:buNone/>
            </a:pPr>
            <a:endParaRPr lang="en-GB" sz="2400" dirty="0" smtClean="0"/>
          </a:p>
          <a:p>
            <a:pPr>
              <a:lnSpc>
                <a:spcPct val="80000"/>
              </a:lnSpc>
              <a:buNone/>
            </a:pPr>
            <a:r>
              <a:rPr lang="en-GB" sz="2400" dirty="0" smtClean="0"/>
              <a:t> </a:t>
            </a:r>
          </a:p>
          <a:p>
            <a:pPr>
              <a:lnSpc>
                <a:spcPct val="80000"/>
              </a:lnSpc>
              <a:buFontTx/>
              <a:buNone/>
            </a:pPr>
            <a:endParaRPr lang="en-GB" sz="2400" dirty="0" smtClean="0"/>
          </a:p>
        </p:txBody>
      </p:sp>
      <p:sp>
        <p:nvSpPr>
          <p:cNvPr id="6151" name="Slide Number Placeholder 4"/>
          <p:cNvSpPr txBox="1">
            <a:spLocks noGrp="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endParaRPr lang="en-GB" sz="1400" b="0">
              <a:latin typeface="Times New Roman" pitchFamily="18" charset="0"/>
            </a:endParaRPr>
          </a:p>
        </p:txBody>
      </p:sp>
      <p:pic>
        <p:nvPicPr>
          <p:cNvPr id="10" name="Picture 9" descr="KEK.Jul2002.SCTprotype.module.JPG"/>
          <p:cNvPicPr>
            <a:picLocks noChangeAspect="1"/>
          </p:cNvPicPr>
          <p:nvPr/>
        </p:nvPicPr>
        <p:blipFill>
          <a:blip r:embed="rId3" cstate="print"/>
          <a:stretch>
            <a:fillRect/>
          </a:stretch>
        </p:blipFill>
        <p:spPr>
          <a:xfrm>
            <a:off x="5029200" y="3486150"/>
            <a:ext cx="3886200" cy="291465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8100" y="3324225"/>
            <a:ext cx="4857750" cy="33813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ftr" sz="quarter" idx="10"/>
          </p:nvPr>
        </p:nvSpPr>
        <p:spPr/>
        <p:txBody>
          <a:bodyPr/>
          <a:lstStyle/>
          <a:p>
            <a:r>
              <a:rPr lang="en-US" smtClean="0"/>
              <a:t>CashmoreFest 30-Jun-2015</a:t>
            </a:r>
            <a:endParaRPr lang="en-US"/>
          </a:p>
        </p:txBody>
      </p:sp>
      <p:sp>
        <p:nvSpPr>
          <p:cNvPr id="7" name="Rectangle 6"/>
          <p:cNvSpPr>
            <a:spLocks noGrp="1" noChangeArrowheads="1"/>
          </p:cNvSpPr>
          <p:nvPr>
            <p:ph type="sldNum" sz="quarter" idx="11"/>
          </p:nvPr>
        </p:nvSpPr>
        <p:spPr/>
        <p:txBody>
          <a:bodyPr/>
          <a:lstStyle/>
          <a:p>
            <a:pPr>
              <a:defRPr/>
            </a:pPr>
            <a:fld id="{B07455AB-DC85-4ADE-A263-D38D90122945}" type="slidenum">
              <a:rPr lang="en-US"/>
              <a:pPr>
                <a:defRPr/>
              </a:pPr>
              <a:t>11</a:t>
            </a:fld>
            <a:endParaRPr lang="en-US"/>
          </a:p>
        </p:txBody>
      </p:sp>
      <p:sp>
        <p:nvSpPr>
          <p:cNvPr id="6147" name="Rectangle 6"/>
          <p:cNvSpPr txBox="1">
            <a:spLocks noGrp="1" noChangeArrowheads="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fld id="{EA01EF1E-7144-43F8-97CF-6B87434F2821}" type="slidenum">
              <a:rPr lang="en-US" sz="1400" b="0">
                <a:latin typeface="Times New Roman" pitchFamily="18" charset="0"/>
              </a:rPr>
              <a:pPr algn="r"/>
              <a:t>11</a:t>
            </a:fld>
            <a:endParaRPr lang="en-US" sz="1400" b="0">
              <a:latin typeface="Times New Roman" pitchFamily="18" charset="0"/>
            </a:endParaRPr>
          </a:p>
        </p:txBody>
      </p:sp>
      <p:sp>
        <p:nvSpPr>
          <p:cNvPr id="2" name="Title 1"/>
          <p:cNvSpPr>
            <a:spLocks noGrp="1"/>
          </p:cNvSpPr>
          <p:nvPr>
            <p:ph type="title" idx="4294967295"/>
          </p:nvPr>
        </p:nvSpPr>
        <p:spPr>
          <a:xfrm>
            <a:off x="2514600" y="228600"/>
            <a:ext cx="6400800" cy="609600"/>
          </a:xfrm>
        </p:spPr>
        <p:txBody>
          <a:bodyPr/>
          <a:lstStyle/>
          <a:p>
            <a:r>
              <a:rPr lang="en-GB" dirty="0" smtClean="0"/>
              <a:t>CERN Directorate (1999-2003) </a:t>
            </a:r>
          </a:p>
        </p:txBody>
      </p:sp>
      <p:sp>
        <p:nvSpPr>
          <p:cNvPr id="6149" name="Content Placeholder 2"/>
          <p:cNvSpPr>
            <a:spLocks noGrp="1"/>
          </p:cNvSpPr>
          <p:nvPr>
            <p:ph idx="4294967295"/>
          </p:nvPr>
        </p:nvSpPr>
        <p:spPr>
          <a:xfrm>
            <a:off x="1219200" y="1066800"/>
            <a:ext cx="7696200" cy="5181600"/>
          </a:xfrm>
        </p:spPr>
        <p:txBody>
          <a:bodyPr/>
          <a:lstStyle/>
          <a:p>
            <a:pPr>
              <a:lnSpc>
                <a:spcPct val="80000"/>
              </a:lnSpc>
            </a:pPr>
            <a:r>
              <a:rPr lang="en-GB" sz="2400" dirty="0" smtClean="0"/>
              <a:t>Peter </a:t>
            </a:r>
            <a:r>
              <a:rPr lang="en-GB" sz="2400" dirty="0" err="1" smtClean="0"/>
              <a:t>Jenni</a:t>
            </a:r>
            <a:r>
              <a:rPr lang="en-GB" sz="2400" dirty="0" smtClean="0"/>
              <a:t> has sent the following:</a:t>
            </a:r>
          </a:p>
          <a:p>
            <a:pPr>
              <a:buNone/>
            </a:pPr>
            <a:r>
              <a:rPr lang="en-GB" sz="1600" b="0" dirty="0" smtClean="0">
                <a:latin typeface="Calibri" pitchFamily="34" charset="0"/>
              </a:rPr>
              <a:t>        Dear Roger, </a:t>
            </a:r>
          </a:p>
          <a:p>
            <a:pPr>
              <a:buNone/>
            </a:pPr>
            <a:r>
              <a:rPr lang="en-GB" sz="1600" b="0" dirty="0" smtClean="0">
                <a:latin typeface="Calibri" pitchFamily="34" charset="0"/>
              </a:rPr>
              <a:t>        Warm (and sunny) greetings and congratulations from </a:t>
            </a:r>
            <a:r>
              <a:rPr lang="en-GB" sz="1600" b="0" dirty="0" err="1" smtClean="0">
                <a:latin typeface="Calibri" pitchFamily="34" charset="0"/>
              </a:rPr>
              <a:t>Erice</a:t>
            </a:r>
            <a:r>
              <a:rPr lang="en-GB" sz="1600" b="0" dirty="0" smtClean="0">
                <a:latin typeface="Calibri" pitchFamily="34" charset="0"/>
              </a:rPr>
              <a:t>, Professor </a:t>
            </a:r>
            <a:r>
              <a:rPr lang="en-GB" sz="1600" b="0" dirty="0" err="1" smtClean="0">
                <a:latin typeface="Calibri" pitchFamily="34" charset="0"/>
              </a:rPr>
              <a:t>Zichichi’s</a:t>
            </a:r>
            <a:r>
              <a:rPr lang="en-GB" sz="1600" b="0" dirty="0" smtClean="0">
                <a:latin typeface="Calibri" pitchFamily="34" charset="0"/>
              </a:rPr>
              <a:t> famous international school of </a:t>
            </a:r>
            <a:r>
              <a:rPr lang="en-GB" sz="1600" b="0" dirty="0" err="1" smtClean="0">
                <a:latin typeface="Calibri" pitchFamily="34" charset="0"/>
              </a:rPr>
              <a:t>subnuclear</a:t>
            </a:r>
            <a:r>
              <a:rPr lang="en-GB" sz="1600" b="0" dirty="0" smtClean="0">
                <a:latin typeface="Calibri" pitchFamily="34" charset="0"/>
              </a:rPr>
              <a:t> physics. </a:t>
            </a:r>
          </a:p>
          <a:p>
            <a:pPr>
              <a:buNone/>
            </a:pPr>
            <a:r>
              <a:rPr lang="en-GB" sz="1600" b="0" dirty="0" smtClean="0">
                <a:latin typeface="Calibri" pitchFamily="34" charset="0"/>
              </a:rPr>
              <a:t>        It is great now to remember the very intense years when you, as CERN Research Director, guided the LHC  experiments, and ATLAS in particular, through those tough years of construction, with the </a:t>
            </a:r>
            <a:r>
              <a:rPr lang="en-GB" sz="1600" b="0" dirty="0" err="1" smtClean="0">
                <a:latin typeface="Calibri" pitchFamily="34" charset="0"/>
              </a:rPr>
              <a:t>overcosts</a:t>
            </a:r>
            <a:r>
              <a:rPr lang="en-GB" sz="1600" b="0" dirty="0" smtClean="0">
                <a:latin typeface="Calibri" pitchFamily="34" charset="0"/>
              </a:rPr>
              <a:t> and schedule delays that are inherent in projects of this complexity. Naturally our respective roles led at times to some “healthy exchanges” of views. But it was always for the good of the project, and that is what I remember most. And the beautiful physics results now show how worthwhile our collective efforts were, and your own contribution was highly significant.  </a:t>
            </a:r>
          </a:p>
          <a:p>
            <a:pPr>
              <a:buNone/>
            </a:pPr>
            <a:r>
              <a:rPr lang="en-GB" sz="1600" b="0" dirty="0" smtClean="0">
                <a:latin typeface="Calibri" pitchFamily="34" charset="0"/>
              </a:rPr>
              <a:t>        As ATLAS spokesperson of that time, I want to thank you for all you did to keep the project on track, and for helping us to get the famous “costs to completion” covered. </a:t>
            </a:r>
          </a:p>
          <a:p>
            <a:pPr>
              <a:buNone/>
            </a:pPr>
            <a:r>
              <a:rPr lang="en-GB" sz="1600" b="0" dirty="0" smtClean="0">
                <a:latin typeface="Calibri" pitchFamily="34" charset="0"/>
              </a:rPr>
              <a:t>        Personally, I wish you most cordially all the best, and enjoy the physics to come from LHC!</a:t>
            </a:r>
          </a:p>
          <a:p>
            <a:pPr>
              <a:buNone/>
            </a:pPr>
            <a:r>
              <a:rPr lang="en-GB" sz="1600" b="0" dirty="0" smtClean="0">
                <a:latin typeface="Calibri" pitchFamily="34" charset="0"/>
              </a:rPr>
              <a:t>       Peter </a:t>
            </a:r>
            <a:r>
              <a:rPr lang="en-GB" sz="1600" b="0" dirty="0" err="1" smtClean="0">
                <a:latin typeface="Calibri" pitchFamily="34" charset="0"/>
              </a:rPr>
              <a:t>Jenni</a:t>
            </a:r>
            <a:endParaRPr lang="en-GB" sz="1600" b="0" dirty="0" smtClean="0">
              <a:latin typeface="Calibri" pitchFamily="34" charset="0"/>
            </a:endParaRPr>
          </a:p>
          <a:p>
            <a:pPr>
              <a:buNone/>
            </a:pPr>
            <a:r>
              <a:rPr lang="en-GB" sz="1600" b="0" dirty="0" smtClean="0">
                <a:latin typeface="Calibri" pitchFamily="34" charset="0"/>
              </a:rPr>
              <a:t>       Former spokesperson, ATLAS Collaboration</a:t>
            </a:r>
          </a:p>
          <a:p>
            <a:pPr>
              <a:lnSpc>
                <a:spcPct val="80000"/>
              </a:lnSpc>
            </a:pPr>
            <a:endParaRPr lang="en-GB" sz="2400" dirty="0" smtClean="0"/>
          </a:p>
          <a:p>
            <a:pPr>
              <a:lnSpc>
                <a:spcPct val="80000"/>
              </a:lnSpc>
            </a:pPr>
            <a:endParaRPr lang="en-GB" sz="2400" dirty="0" smtClean="0"/>
          </a:p>
          <a:p>
            <a:pPr>
              <a:lnSpc>
                <a:spcPct val="80000"/>
              </a:lnSpc>
            </a:pPr>
            <a:endParaRPr lang="en-GB" sz="2400" dirty="0" smtClean="0"/>
          </a:p>
          <a:p>
            <a:pPr>
              <a:lnSpc>
                <a:spcPct val="80000"/>
              </a:lnSpc>
            </a:pPr>
            <a:endParaRPr lang="en-GB" u="sng" dirty="0" smtClean="0"/>
          </a:p>
          <a:p>
            <a:pPr>
              <a:lnSpc>
                <a:spcPct val="80000"/>
              </a:lnSpc>
            </a:pPr>
            <a:endParaRPr lang="en-GB" u="sng" dirty="0" smtClean="0"/>
          </a:p>
          <a:p>
            <a:pPr lvl="1">
              <a:lnSpc>
                <a:spcPct val="80000"/>
              </a:lnSpc>
            </a:pPr>
            <a:endParaRPr lang="en-GB" sz="2400" dirty="0" smtClean="0"/>
          </a:p>
          <a:p>
            <a:pPr>
              <a:lnSpc>
                <a:spcPct val="80000"/>
              </a:lnSpc>
              <a:buNone/>
            </a:pPr>
            <a:endParaRPr lang="en-GB" sz="2400" dirty="0" smtClean="0"/>
          </a:p>
          <a:p>
            <a:pPr>
              <a:lnSpc>
                <a:spcPct val="80000"/>
              </a:lnSpc>
              <a:buNone/>
            </a:pPr>
            <a:r>
              <a:rPr lang="en-GB" sz="2400" dirty="0" smtClean="0"/>
              <a:t> </a:t>
            </a:r>
          </a:p>
          <a:p>
            <a:pPr>
              <a:lnSpc>
                <a:spcPct val="80000"/>
              </a:lnSpc>
              <a:buFontTx/>
              <a:buNone/>
            </a:pPr>
            <a:endParaRPr lang="en-GB" sz="2400" dirty="0" smtClean="0"/>
          </a:p>
        </p:txBody>
      </p:sp>
      <p:sp>
        <p:nvSpPr>
          <p:cNvPr id="6151" name="Slide Number Placeholder 4"/>
          <p:cNvSpPr txBox="1">
            <a:spLocks noGrp="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endParaRPr lang="en-GB" sz="1400" b="0">
              <a:latin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ftr" sz="quarter" idx="10"/>
          </p:nvPr>
        </p:nvSpPr>
        <p:spPr/>
        <p:txBody>
          <a:bodyPr/>
          <a:lstStyle/>
          <a:p>
            <a:r>
              <a:rPr lang="en-US" smtClean="0"/>
              <a:t>CashmoreFest 30-Jun-2015</a:t>
            </a:r>
            <a:endParaRPr lang="en-US"/>
          </a:p>
        </p:txBody>
      </p:sp>
      <p:sp>
        <p:nvSpPr>
          <p:cNvPr id="7" name="Rectangle 6"/>
          <p:cNvSpPr>
            <a:spLocks noGrp="1" noChangeArrowheads="1"/>
          </p:cNvSpPr>
          <p:nvPr>
            <p:ph type="sldNum" sz="quarter" idx="11"/>
          </p:nvPr>
        </p:nvSpPr>
        <p:spPr/>
        <p:txBody>
          <a:bodyPr/>
          <a:lstStyle/>
          <a:p>
            <a:pPr>
              <a:defRPr/>
            </a:pPr>
            <a:fld id="{B07455AB-DC85-4ADE-A263-D38D90122945}" type="slidenum">
              <a:rPr lang="en-US"/>
              <a:pPr>
                <a:defRPr/>
              </a:pPr>
              <a:t>12</a:t>
            </a:fld>
            <a:endParaRPr lang="en-US"/>
          </a:p>
        </p:txBody>
      </p:sp>
      <p:sp>
        <p:nvSpPr>
          <p:cNvPr id="6147" name="Rectangle 6"/>
          <p:cNvSpPr txBox="1">
            <a:spLocks noGrp="1" noChangeArrowheads="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fld id="{EA01EF1E-7144-43F8-97CF-6B87434F2821}" type="slidenum">
              <a:rPr lang="en-US" sz="1400" b="0">
                <a:latin typeface="Times New Roman" pitchFamily="18" charset="0"/>
              </a:rPr>
              <a:pPr algn="r"/>
              <a:t>12</a:t>
            </a:fld>
            <a:endParaRPr lang="en-US" sz="1400" b="0">
              <a:latin typeface="Times New Roman" pitchFamily="18" charset="0"/>
            </a:endParaRPr>
          </a:p>
        </p:txBody>
      </p:sp>
      <p:sp>
        <p:nvSpPr>
          <p:cNvPr id="2" name="Title 1"/>
          <p:cNvSpPr>
            <a:spLocks noGrp="1"/>
          </p:cNvSpPr>
          <p:nvPr>
            <p:ph type="title" idx="4294967295"/>
          </p:nvPr>
        </p:nvSpPr>
        <p:spPr>
          <a:xfrm>
            <a:off x="2514600" y="228600"/>
            <a:ext cx="6400800" cy="609600"/>
          </a:xfrm>
        </p:spPr>
        <p:txBody>
          <a:bodyPr/>
          <a:lstStyle/>
          <a:p>
            <a:r>
              <a:rPr lang="en-GB" dirty="0" smtClean="0"/>
              <a:t>Inter alia... </a:t>
            </a:r>
          </a:p>
        </p:txBody>
      </p:sp>
      <p:sp>
        <p:nvSpPr>
          <p:cNvPr id="6149" name="Content Placeholder 2"/>
          <p:cNvSpPr>
            <a:spLocks noGrp="1"/>
          </p:cNvSpPr>
          <p:nvPr>
            <p:ph idx="4294967295"/>
          </p:nvPr>
        </p:nvSpPr>
        <p:spPr>
          <a:xfrm>
            <a:off x="685800" y="1066800"/>
            <a:ext cx="7696200" cy="5181600"/>
          </a:xfrm>
        </p:spPr>
        <p:txBody>
          <a:bodyPr/>
          <a:lstStyle/>
          <a:p>
            <a:pPr>
              <a:lnSpc>
                <a:spcPct val="80000"/>
              </a:lnSpc>
            </a:pPr>
            <a:r>
              <a:rPr lang="en-GB" sz="2400" u="sng" dirty="0" smtClean="0"/>
              <a:t>Director Summer School for UK Experimentalists </a:t>
            </a:r>
            <a:r>
              <a:rPr lang="en-GB" sz="2400" dirty="0" smtClean="0"/>
              <a:t>in mid-1980’s, and encouraged their exposure to real RQFT. This exposure continues to this day. </a:t>
            </a:r>
          </a:p>
          <a:p>
            <a:pPr>
              <a:lnSpc>
                <a:spcPct val="80000"/>
              </a:lnSpc>
            </a:pPr>
            <a:r>
              <a:rPr lang="en-GB" sz="2400" u="sng" dirty="0" smtClean="0"/>
              <a:t>Chair Particle Physics Committee</a:t>
            </a:r>
            <a:r>
              <a:rPr lang="en-GB" sz="2400" dirty="0" smtClean="0"/>
              <a:t> early 1990s: oversaw production of the report “Particle Physics 2000” (used copy in good condition available from </a:t>
            </a:r>
            <a:r>
              <a:rPr lang="en-GB" sz="2400" dirty="0" err="1" smtClean="0"/>
              <a:t>AbeBooks</a:t>
            </a:r>
            <a:r>
              <a:rPr lang="en-GB" sz="2400" dirty="0" smtClean="0"/>
              <a:t> for ~£100!). </a:t>
            </a:r>
          </a:p>
          <a:p>
            <a:pPr>
              <a:lnSpc>
                <a:spcPct val="80000"/>
              </a:lnSpc>
            </a:pPr>
            <a:r>
              <a:rPr lang="en-GB" sz="2400" dirty="0" smtClean="0"/>
              <a:t>The “first edition” of this document was “officially recalled” by SERC Chairman - </a:t>
            </a:r>
            <a:r>
              <a:rPr lang="en-GB" sz="2400" dirty="0" smtClean="0">
                <a:sym typeface="Wingdings" pitchFamily="2" charset="2"/>
              </a:rPr>
              <a:t>ask Roger . </a:t>
            </a:r>
          </a:p>
          <a:p>
            <a:pPr>
              <a:lnSpc>
                <a:spcPct val="80000"/>
              </a:lnSpc>
            </a:pPr>
            <a:endParaRPr lang="en-GB" sz="2400" dirty="0" smtClean="0">
              <a:sym typeface="Wingdings" pitchFamily="2" charset="2"/>
            </a:endParaRPr>
          </a:p>
          <a:p>
            <a:pPr>
              <a:lnSpc>
                <a:spcPct val="80000"/>
              </a:lnSpc>
            </a:pPr>
            <a:r>
              <a:rPr lang="en-GB" sz="2400" dirty="0" smtClean="0">
                <a:sym typeface="Wingdings" pitchFamily="2" charset="2"/>
              </a:rPr>
              <a:t>Honours and Prizes include:</a:t>
            </a:r>
          </a:p>
          <a:p>
            <a:pPr lvl="1">
              <a:lnSpc>
                <a:spcPct val="80000"/>
              </a:lnSpc>
            </a:pPr>
            <a:r>
              <a:rPr lang="en-GB" sz="2200" dirty="0" err="1" smtClean="0">
                <a:sym typeface="Wingdings" pitchFamily="2" charset="2"/>
              </a:rPr>
              <a:t>IoP</a:t>
            </a:r>
            <a:r>
              <a:rPr lang="en-GB" sz="2200" dirty="0" smtClean="0">
                <a:sym typeface="Wingdings" pitchFamily="2" charset="2"/>
              </a:rPr>
              <a:t> CV Boys Prize (1983); Von Humboldt Research Award (1995); FRS (1998); CMG (2004);...  </a:t>
            </a:r>
            <a:r>
              <a:rPr lang="en-GB" sz="2200" dirty="0" smtClean="0"/>
              <a:t>  </a:t>
            </a:r>
          </a:p>
          <a:p>
            <a:pPr>
              <a:lnSpc>
                <a:spcPct val="80000"/>
              </a:lnSpc>
            </a:pPr>
            <a:endParaRPr lang="en-GB" u="sng" dirty="0" smtClean="0"/>
          </a:p>
          <a:p>
            <a:pPr>
              <a:lnSpc>
                <a:spcPct val="80000"/>
              </a:lnSpc>
            </a:pPr>
            <a:endParaRPr lang="en-GB" u="sng" dirty="0" smtClean="0"/>
          </a:p>
          <a:p>
            <a:pPr lvl="1">
              <a:lnSpc>
                <a:spcPct val="80000"/>
              </a:lnSpc>
            </a:pPr>
            <a:endParaRPr lang="en-GB" sz="2400" dirty="0" smtClean="0"/>
          </a:p>
          <a:p>
            <a:pPr>
              <a:lnSpc>
                <a:spcPct val="80000"/>
              </a:lnSpc>
              <a:buNone/>
            </a:pPr>
            <a:endParaRPr lang="en-GB" sz="2400" dirty="0" smtClean="0"/>
          </a:p>
          <a:p>
            <a:pPr>
              <a:lnSpc>
                <a:spcPct val="80000"/>
              </a:lnSpc>
              <a:buNone/>
            </a:pPr>
            <a:r>
              <a:rPr lang="en-GB" sz="2400" dirty="0" smtClean="0"/>
              <a:t> </a:t>
            </a:r>
          </a:p>
          <a:p>
            <a:pPr>
              <a:lnSpc>
                <a:spcPct val="80000"/>
              </a:lnSpc>
              <a:buFontTx/>
              <a:buNone/>
            </a:pPr>
            <a:endParaRPr lang="en-GB" sz="2400" dirty="0" smtClean="0"/>
          </a:p>
        </p:txBody>
      </p:sp>
      <p:sp>
        <p:nvSpPr>
          <p:cNvPr id="6151" name="Slide Number Placeholder 4"/>
          <p:cNvSpPr txBox="1">
            <a:spLocks noGrp="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endParaRPr lang="en-GB" sz="1400" b="0">
              <a:latin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ftr" sz="quarter" idx="10"/>
          </p:nvPr>
        </p:nvSpPr>
        <p:spPr/>
        <p:txBody>
          <a:bodyPr/>
          <a:lstStyle/>
          <a:p>
            <a:r>
              <a:rPr lang="en-US" smtClean="0"/>
              <a:t>CashmoreFest 30-Jun-2015</a:t>
            </a:r>
            <a:endParaRPr lang="en-US"/>
          </a:p>
        </p:txBody>
      </p:sp>
      <p:sp>
        <p:nvSpPr>
          <p:cNvPr id="7" name="Rectangle 6"/>
          <p:cNvSpPr>
            <a:spLocks noGrp="1" noChangeArrowheads="1"/>
          </p:cNvSpPr>
          <p:nvPr>
            <p:ph type="sldNum" sz="quarter" idx="11"/>
          </p:nvPr>
        </p:nvSpPr>
        <p:spPr/>
        <p:txBody>
          <a:bodyPr/>
          <a:lstStyle/>
          <a:p>
            <a:pPr>
              <a:defRPr/>
            </a:pPr>
            <a:fld id="{B07455AB-DC85-4ADE-A263-D38D90122945}" type="slidenum">
              <a:rPr lang="en-US"/>
              <a:pPr>
                <a:defRPr/>
              </a:pPr>
              <a:t>13</a:t>
            </a:fld>
            <a:endParaRPr lang="en-US"/>
          </a:p>
        </p:txBody>
      </p:sp>
      <p:sp>
        <p:nvSpPr>
          <p:cNvPr id="6147" name="Rectangle 6"/>
          <p:cNvSpPr txBox="1">
            <a:spLocks noGrp="1" noChangeArrowheads="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fld id="{EA01EF1E-7144-43F8-97CF-6B87434F2821}" type="slidenum">
              <a:rPr lang="en-US" sz="1400" b="0">
                <a:latin typeface="Times New Roman" pitchFamily="18" charset="0"/>
              </a:rPr>
              <a:pPr algn="r"/>
              <a:t>13</a:t>
            </a:fld>
            <a:endParaRPr lang="en-US" sz="1400" b="0">
              <a:latin typeface="Times New Roman" pitchFamily="18" charset="0"/>
            </a:endParaRPr>
          </a:p>
        </p:txBody>
      </p:sp>
      <p:sp>
        <p:nvSpPr>
          <p:cNvPr id="2" name="Title 1"/>
          <p:cNvSpPr>
            <a:spLocks noGrp="1"/>
          </p:cNvSpPr>
          <p:nvPr>
            <p:ph type="title" idx="4294967295"/>
          </p:nvPr>
        </p:nvSpPr>
        <p:spPr>
          <a:xfrm>
            <a:off x="2514600" y="228600"/>
            <a:ext cx="6400800" cy="609600"/>
          </a:xfrm>
        </p:spPr>
        <p:txBody>
          <a:bodyPr/>
          <a:lstStyle/>
          <a:p>
            <a:r>
              <a:rPr lang="en-GB" dirty="0" smtClean="0"/>
              <a:t>More recently... </a:t>
            </a:r>
          </a:p>
        </p:txBody>
      </p:sp>
      <p:sp>
        <p:nvSpPr>
          <p:cNvPr id="6149" name="Content Placeholder 2"/>
          <p:cNvSpPr>
            <a:spLocks noGrp="1"/>
          </p:cNvSpPr>
          <p:nvPr>
            <p:ph idx="4294967295"/>
          </p:nvPr>
        </p:nvSpPr>
        <p:spPr>
          <a:xfrm>
            <a:off x="685800" y="838200"/>
            <a:ext cx="7696200" cy="5181600"/>
          </a:xfrm>
        </p:spPr>
        <p:txBody>
          <a:bodyPr/>
          <a:lstStyle/>
          <a:p>
            <a:pPr>
              <a:lnSpc>
                <a:spcPct val="80000"/>
              </a:lnSpc>
            </a:pPr>
            <a:r>
              <a:rPr lang="en-GB" sz="2400" u="sng" dirty="0" smtClean="0"/>
              <a:t>Principal of BNC (2002-2011):</a:t>
            </a:r>
            <a:r>
              <a:rPr lang="en-GB" sz="2400" dirty="0" smtClean="0"/>
              <a:t> Richard Cooper will talk this evening about Roger’s contributions to BNC. I note:</a:t>
            </a:r>
          </a:p>
          <a:p>
            <a:pPr marL="0" indent="0">
              <a:lnSpc>
                <a:spcPct val="80000"/>
              </a:lnSpc>
              <a:buNone/>
            </a:pPr>
            <a:endParaRPr lang="en-GB" sz="2400" dirty="0"/>
          </a:p>
          <a:p>
            <a:pPr marL="0" indent="0">
              <a:lnSpc>
                <a:spcPct val="80000"/>
              </a:lnSpc>
              <a:buNone/>
            </a:pPr>
            <a:endParaRPr lang="en-GB" sz="2400" dirty="0" smtClean="0"/>
          </a:p>
          <a:p>
            <a:pPr marL="0" indent="0">
              <a:lnSpc>
                <a:spcPct val="80000"/>
              </a:lnSpc>
              <a:buNone/>
            </a:pPr>
            <a:endParaRPr lang="en-GB" sz="2400" dirty="0"/>
          </a:p>
          <a:p>
            <a:pPr marL="0" indent="0">
              <a:lnSpc>
                <a:spcPct val="80000"/>
              </a:lnSpc>
              <a:buNone/>
            </a:pPr>
            <a:r>
              <a:rPr lang="en-GB" sz="2400" dirty="0" smtClean="0"/>
              <a:t> </a:t>
            </a:r>
            <a:endParaRPr lang="en-GB" sz="2400" u="sng" dirty="0" smtClean="0"/>
          </a:p>
          <a:p>
            <a:pPr>
              <a:lnSpc>
                <a:spcPct val="80000"/>
              </a:lnSpc>
            </a:pPr>
            <a:endParaRPr lang="en-GB" sz="2400" u="sng" dirty="0" smtClean="0">
              <a:sym typeface="Wingdings" pitchFamily="2" charset="2"/>
            </a:endParaRPr>
          </a:p>
          <a:p>
            <a:pPr>
              <a:lnSpc>
                <a:spcPct val="80000"/>
              </a:lnSpc>
            </a:pPr>
            <a:endParaRPr lang="en-GB" sz="2400" u="sng" dirty="0" smtClean="0">
              <a:sym typeface="Wingdings" pitchFamily="2" charset="2"/>
            </a:endParaRPr>
          </a:p>
          <a:p>
            <a:pPr>
              <a:lnSpc>
                <a:spcPct val="80000"/>
              </a:lnSpc>
            </a:pPr>
            <a:endParaRPr lang="en-GB" sz="2400" u="sng" dirty="0" smtClean="0">
              <a:sym typeface="Wingdings" pitchFamily="2" charset="2"/>
            </a:endParaRPr>
          </a:p>
          <a:p>
            <a:pPr>
              <a:lnSpc>
                <a:spcPct val="80000"/>
              </a:lnSpc>
            </a:pPr>
            <a:r>
              <a:rPr lang="en-GB" sz="2400" u="sng" dirty="0" smtClean="0">
                <a:sym typeface="Wingdings" pitchFamily="2" charset="2"/>
              </a:rPr>
              <a:t>Nuclear matters:</a:t>
            </a:r>
          </a:p>
          <a:p>
            <a:pPr lvl="1">
              <a:lnSpc>
                <a:spcPct val="80000"/>
              </a:lnSpc>
            </a:pPr>
            <a:r>
              <a:rPr lang="en-GB" sz="2200" dirty="0" smtClean="0">
                <a:sym typeface="Wingdings" pitchFamily="2" charset="2"/>
              </a:rPr>
              <a:t>Chair MoD Nuclear Research Advisory Council (2005- )</a:t>
            </a:r>
          </a:p>
          <a:p>
            <a:pPr lvl="1">
              <a:lnSpc>
                <a:spcPct val="80000"/>
              </a:lnSpc>
            </a:pPr>
            <a:r>
              <a:rPr lang="en-GB" sz="2200" dirty="0" smtClean="0">
                <a:sym typeface="Wingdings" pitchFamily="2" charset="2"/>
              </a:rPr>
              <a:t>Chair UKAEA (2010- )</a:t>
            </a:r>
          </a:p>
          <a:p>
            <a:pPr lvl="1">
              <a:lnSpc>
                <a:spcPct val="80000"/>
              </a:lnSpc>
            </a:pPr>
            <a:r>
              <a:rPr lang="en-GB" sz="2200" dirty="0" smtClean="0">
                <a:sym typeface="Wingdings" pitchFamily="2" charset="2"/>
              </a:rPr>
              <a:t>Chair Royal Society Nuclear non-proliferation WG (2010- )</a:t>
            </a:r>
          </a:p>
          <a:p>
            <a:pPr>
              <a:lnSpc>
                <a:spcPct val="80000"/>
              </a:lnSpc>
            </a:pPr>
            <a:endParaRPr lang="en-GB" u="sng" dirty="0" smtClean="0"/>
          </a:p>
          <a:p>
            <a:pPr lvl="1">
              <a:lnSpc>
                <a:spcPct val="80000"/>
              </a:lnSpc>
            </a:pPr>
            <a:endParaRPr lang="en-GB" sz="2400" dirty="0" smtClean="0"/>
          </a:p>
          <a:p>
            <a:pPr>
              <a:lnSpc>
                <a:spcPct val="80000"/>
              </a:lnSpc>
              <a:buNone/>
            </a:pPr>
            <a:endParaRPr lang="en-GB" sz="2400" dirty="0" smtClean="0"/>
          </a:p>
          <a:p>
            <a:pPr>
              <a:lnSpc>
                <a:spcPct val="80000"/>
              </a:lnSpc>
              <a:buNone/>
            </a:pPr>
            <a:r>
              <a:rPr lang="en-GB" sz="2400" dirty="0" smtClean="0"/>
              <a:t> </a:t>
            </a:r>
          </a:p>
          <a:p>
            <a:pPr>
              <a:lnSpc>
                <a:spcPct val="80000"/>
              </a:lnSpc>
              <a:buFontTx/>
              <a:buNone/>
            </a:pPr>
            <a:endParaRPr lang="en-GB" sz="2400" dirty="0" smtClean="0"/>
          </a:p>
        </p:txBody>
      </p:sp>
      <p:sp>
        <p:nvSpPr>
          <p:cNvPr id="6151" name="Slide Number Placeholder 4"/>
          <p:cNvSpPr txBox="1">
            <a:spLocks noGrp="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endParaRPr lang="en-GB" sz="1400" b="0">
              <a:latin typeface="Times New Roman" pitchFamily="18" charset="0"/>
            </a:endParaRPr>
          </a:p>
        </p:txBody>
      </p:sp>
      <p:pic>
        <p:nvPicPr>
          <p:cNvPr id="8" name="Picture 7" descr="queenelizabethiivisitsbrasenosecollege_fl16rty3gtl.jpg"/>
          <p:cNvPicPr>
            <a:picLocks noChangeAspect="1"/>
          </p:cNvPicPr>
          <p:nvPr/>
        </p:nvPicPr>
        <p:blipFill>
          <a:blip r:embed="rId3" cstate="print"/>
          <a:stretch>
            <a:fillRect/>
          </a:stretch>
        </p:blipFill>
        <p:spPr>
          <a:xfrm>
            <a:off x="4114800" y="1524000"/>
            <a:ext cx="2362200" cy="3146070"/>
          </a:xfrm>
          <a:prstGeom prst="rect">
            <a:avLst/>
          </a:prstGeom>
        </p:spPr>
      </p:pic>
    </p:spTree>
    <p:extLst>
      <p:ext uri="{BB962C8B-B14F-4D97-AF65-F5344CB8AC3E}">
        <p14:creationId xmlns:p14="http://schemas.microsoft.com/office/powerpoint/2010/main" xmlns="" val="98550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ftr" sz="quarter" idx="10"/>
          </p:nvPr>
        </p:nvSpPr>
        <p:spPr/>
        <p:txBody>
          <a:bodyPr/>
          <a:lstStyle/>
          <a:p>
            <a:r>
              <a:rPr lang="en-US" smtClean="0"/>
              <a:t>CashmoreFest 30-Jun-2015</a:t>
            </a:r>
            <a:endParaRPr lang="en-US"/>
          </a:p>
        </p:txBody>
      </p:sp>
      <p:sp>
        <p:nvSpPr>
          <p:cNvPr id="7" name="Rectangle 6"/>
          <p:cNvSpPr>
            <a:spLocks noGrp="1" noChangeArrowheads="1"/>
          </p:cNvSpPr>
          <p:nvPr>
            <p:ph type="sldNum" sz="quarter" idx="11"/>
          </p:nvPr>
        </p:nvSpPr>
        <p:spPr/>
        <p:txBody>
          <a:bodyPr/>
          <a:lstStyle/>
          <a:p>
            <a:pPr>
              <a:defRPr/>
            </a:pPr>
            <a:fld id="{B07455AB-DC85-4ADE-A263-D38D90122945}" type="slidenum">
              <a:rPr lang="en-US"/>
              <a:pPr>
                <a:defRPr/>
              </a:pPr>
              <a:t>14</a:t>
            </a:fld>
            <a:endParaRPr lang="en-US"/>
          </a:p>
        </p:txBody>
      </p:sp>
      <p:sp>
        <p:nvSpPr>
          <p:cNvPr id="6147" name="Rectangle 6"/>
          <p:cNvSpPr txBox="1">
            <a:spLocks noGrp="1" noChangeArrowheads="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fld id="{EA01EF1E-7144-43F8-97CF-6B87434F2821}" type="slidenum">
              <a:rPr lang="en-US" sz="1400" b="0">
                <a:latin typeface="Times New Roman" pitchFamily="18" charset="0"/>
              </a:rPr>
              <a:pPr algn="r"/>
              <a:t>14</a:t>
            </a:fld>
            <a:endParaRPr lang="en-US" sz="1400" b="0">
              <a:latin typeface="Times New Roman" pitchFamily="18" charset="0"/>
            </a:endParaRPr>
          </a:p>
        </p:txBody>
      </p:sp>
      <p:sp>
        <p:nvSpPr>
          <p:cNvPr id="2" name="Title 1"/>
          <p:cNvSpPr>
            <a:spLocks noGrp="1"/>
          </p:cNvSpPr>
          <p:nvPr>
            <p:ph type="title" idx="4294967295"/>
          </p:nvPr>
        </p:nvSpPr>
        <p:spPr>
          <a:xfrm>
            <a:off x="2514600" y="228600"/>
            <a:ext cx="6400800" cy="609600"/>
          </a:xfrm>
        </p:spPr>
        <p:txBody>
          <a:bodyPr/>
          <a:lstStyle/>
          <a:p>
            <a:r>
              <a:rPr lang="en-GB" dirty="0" smtClean="0"/>
              <a:t>To the future... </a:t>
            </a:r>
          </a:p>
        </p:txBody>
      </p:sp>
      <p:sp>
        <p:nvSpPr>
          <p:cNvPr id="6149" name="Content Placeholder 2"/>
          <p:cNvSpPr>
            <a:spLocks noGrp="1"/>
          </p:cNvSpPr>
          <p:nvPr>
            <p:ph idx="4294967295"/>
          </p:nvPr>
        </p:nvSpPr>
        <p:spPr>
          <a:xfrm>
            <a:off x="1219200" y="1066800"/>
            <a:ext cx="7696200" cy="5181600"/>
          </a:xfrm>
        </p:spPr>
        <p:txBody>
          <a:bodyPr/>
          <a:lstStyle/>
          <a:p>
            <a:pPr>
              <a:lnSpc>
                <a:spcPct val="80000"/>
              </a:lnSpc>
            </a:pPr>
            <a:r>
              <a:rPr lang="en-GB" sz="2400" dirty="0" smtClean="0"/>
              <a:t>Roger: it has been both highly instructive and a great pleasure to have known you as friend and colleague, and to have shared various particle physics adventures with you during your first 70 years.</a:t>
            </a:r>
          </a:p>
          <a:p>
            <a:pPr>
              <a:lnSpc>
                <a:spcPct val="80000"/>
              </a:lnSpc>
            </a:pPr>
            <a:endParaRPr lang="en-GB" sz="2400" dirty="0" smtClean="0"/>
          </a:p>
          <a:p>
            <a:pPr>
              <a:lnSpc>
                <a:spcPct val="80000"/>
              </a:lnSpc>
            </a:pPr>
            <a:r>
              <a:rPr lang="en-GB" sz="2400" dirty="0" smtClean="0"/>
              <a:t>May you continue to enlighten us for many years to come... </a:t>
            </a:r>
          </a:p>
          <a:p>
            <a:pPr>
              <a:lnSpc>
                <a:spcPct val="80000"/>
              </a:lnSpc>
            </a:pPr>
            <a:endParaRPr lang="en-GB" sz="2400" dirty="0" smtClean="0"/>
          </a:p>
          <a:p>
            <a:pPr>
              <a:lnSpc>
                <a:spcPct val="80000"/>
              </a:lnSpc>
            </a:pPr>
            <a:endParaRPr lang="en-GB" u="sng" dirty="0" smtClean="0"/>
          </a:p>
          <a:p>
            <a:pPr>
              <a:lnSpc>
                <a:spcPct val="80000"/>
              </a:lnSpc>
            </a:pPr>
            <a:endParaRPr lang="en-GB" u="sng" dirty="0" smtClean="0"/>
          </a:p>
          <a:p>
            <a:pPr>
              <a:lnSpc>
                <a:spcPct val="80000"/>
              </a:lnSpc>
            </a:pPr>
            <a:r>
              <a:rPr lang="en-GB" u="sng" dirty="0" smtClean="0"/>
              <a:t>Acknowledgements:</a:t>
            </a:r>
            <a:r>
              <a:rPr lang="en-GB" dirty="0" smtClean="0"/>
              <a:t> I would like to thank warmly Ian Brock, Chris </a:t>
            </a:r>
            <a:r>
              <a:rPr lang="en-GB" dirty="0" err="1" smtClean="0"/>
              <a:t>Damerell</a:t>
            </a:r>
            <a:r>
              <a:rPr lang="en-GB" dirty="0" smtClean="0"/>
              <a:t>, Peter </a:t>
            </a:r>
            <a:r>
              <a:rPr lang="en-GB" dirty="0" err="1" smtClean="0"/>
              <a:t>Jenni</a:t>
            </a:r>
            <a:r>
              <a:rPr lang="en-GB" dirty="0" smtClean="0"/>
              <a:t>, Chris Jones, and David Leith for help in preparing this talk. Responsibility for inaccuracies etc is mine.)   </a:t>
            </a:r>
          </a:p>
          <a:p>
            <a:pPr lvl="1">
              <a:lnSpc>
                <a:spcPct val="80000"/>
              </a:lnSpc>
            </a:pPr>
            <a:endParaRPr lang="en-GB" sz="2400" dirty="0" smtClean="0"/>
          </a:p>
          <a:p>
            <a:pPr>
              <a:lnSpc>
                <a:spcPct val="80000"/>
              </a:lnSpc>
              <a:buNone/>
            </a:pPr>
            <a:endParaRPr lang="en-GB" sz="2400" dirty="0" smtClean="0"/>
          </a:p>
          <a:p>
            <a:pPr>
              <a:lnSpc>
                <a:spcPct val="80000"/>
              </a:lnSpc>
              <a:buNone/>
            </a:pPr>
            <a:r>
              <a:rPr lang="en-GB" sz="2400" dirty="0" smtClean="0"/>
              <a:t> </a:t>
            </a:r>
          </a:p>
          <a:p>
            <a:pPr>
              <a:lnSpc>
                <a:spcPct val="80000"/>
              </a:lnSpc>
              <a:buFontTx/>
              <a:buNone/>
            </a:pPr>
            <a:endParaRPr lang="en-GB" sz="2400" dirty="0" smtClean="0"/>
          </a:p>
        </p:txBody>
      </p:sp>
      <p:sp>
        <p:nvSpPr>
          <p:cNvPr id="6151" name="Slide Number Placeholder 4"/>
          <p:cNvSpPr txBox="1">
            <a:spLocks noGrp="1"/>
          </p:cNvSpPr>
          <p:nvPr/>
        </p:nvSpPr>
        <p:spPr bwMode="auto">
          <a:xfrm>
            <a:off x="6553200" y="6400800"/>
            <a:ext cx="1905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b="1">
                <a:solidFill>
                  <a:schemeClr val="tx1"/>
                </a:solidFill>
                <a:latin typeface="Arial Unicode MS" pitchFamily="34" charset="-128"/>
              </a:defRPr>
            </a:lvl1pPr>
            <a:lvl2pPr marL="742950" indent="-285750">
              <a:defRPr sz="1600" b="1">
                <a:solidFill>
                  <a:schemeClr val="tx1"/>
                </a:solidFill>
                <a:latin typeface="Arial Unicode MS" pitchFamily="34" charset="-128"/>
              </a:defRPr>
            </a:lvl2pPr>
            <a:lvl3pPr marL="1143000" indent="-228600">
              <a:defRPr sz="1600" b="1">
                <a:solidFill>
                  <a:schemeClr val="tx1"/>
                </a:solidFill>
                <a:latin typeface="Arial Unicode MS" pitchFamily="34" charset="-128"/>
              </a:defRPr>
            </a:lvl3pPr>
            <a:lvl4pPr marL="1600200" indent="-228600">
              <a:defRPr sz="1600" b="1">
                <a:solidFill>
                  <a:schemeClr val="tx1"/>
                </a:solidFill>
                <a:latin typeface="Arial Unicode MS" pitchFamily="34" charset="-128"/>
              </a:defRPr>
            </a:lvl4pPr>
            <a:lvl5pPr marL="2057400" indent="-228600">
              <a:defRPr sz="1600" b="1">
                <a:solidFill>
                  <a:schemeClr val="tx1"/>
                </a:solidFill>
                <a:latin typeface="Arial Unicode MS" pitchFamily="34" charset="-128"/>
              </a:defRPr>
            </a:lvl5pPr>
            <a:lvl6pPr marL="2514600" indent="-228600" eaLnBrk="0" fontAlgn="base" hangingPunct="0">
              <a:spcBef>
                <a:spcPct val="0"/>
              </a:spcBef>
              <a:spcAft>
                <a:spcPct val="0"/>
              </a:spcAft>
              <a:defRPr sz="1600" b="1">
                <a:solidFill>
                  <a:schemeClr val="tx1"/>
                </a:solidFill>
                <a:latin typeface="Arial Unicode MS" pitchFamily="34" charset="-128"/>
              </a:defRPr>
            </a:lvl6pPr>
            <a:lvl7pPr marL="2971800" indent="-228600" eaLnBrk="0" fontAlgn="base" hangingPunct="0">
              <a:spcBef>
                <a:spcPct val="0"/>
              </a:spcBef>
              <a:spcAft>
                <a:spcPct val="0"/>
              </a:spcAft>
              <a:defRPr sz="1600" b="1">
                <a:solidFill>
                  <a:schemeClr val="tx1"/>
                </a:solidFill>
                <a:latin typeface="Arial Unicode MS" pitchFamily="34" charset="-128"/>
              </a:defRPr>
            </a:lvl7pPr>
            <a:lvl8pPr marL="3429000" indent="-228600" eaLnBrk="0" fontAlgn="base" hangingPunct="0">
              <a:spcBef>
                <a:spcPct val="0"/>
              </a:spcBef>
              <a:spcAft>
                <a:spcPct val="0"/>
              </a:spcAft>
              <a:defRPr sz="1600" b="1">
                <a:solidFill>
                  <a:schemeClr val="tx1"/>
                </a:solidFill>
                <a:latin typeface="Arial Unicode MS" pitchFamily="34" charset="-128"/>
              </a:defRPr>
            </a:lvl8pPr>
            <a:lvl9pPr marL="3886200" indent="-228600" eaLnBrk="0" fontAlgn="base" hangingPunct="0">
              <a:spcBef>
                <a:spcPct val="0"/>
              </a:spcBef>
              <a:spcAft>
                <a:spcPct val="0"/>
              </a:spcAft>
              <a:defRPr sz="1600" b="1">
                <a:solidFill>
                  <a:schemeClr val="tx1"/>
                </a:solidFill>
                <a:latin typeface="Arial Unicode MS" pitchFamily="34" charset="-128"/>
              </a:defRPr>
            </a:lvl9pPr>
          </a:lstStyle>
          <a:p>
            <a:pPr algn="r"/>
            <a:endParaRPr lang="en-GB" sz="1400" b="0">
              <a:latin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Unicode MS"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Unicode MS" pitchFamily="34" charset="-128"/>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Unicode MS"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Arial Unicode MS" pitchFamily="34" charset="-128"/>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29396</TotalTime>
  <Words>1126</Words>
  <Application>Microsoft Office PowerPoint</Application>
  <PresentationFormat>On-screen Show (4:3)</PresentationFormat>
  <Paragraphs>199</Paragraphs>
  <Slides>14</Slides>
  <Notes>14</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14</vt:i4>
      </vt:variant>
    </vt:vector>
  </HeadingPairs>
  <TitlesOfParts>
    <vt:vector size="17" baseType="lpstr">
      <vt:lpstr>Default Design</vt:lpstr>
      <vt:lpstr>Custom Design</vt:lpstr>
      <vt:lpstr>Acrobat Document</vt:lpstr>
      <vt:lpstr>   “CashmoreFest” Roger’s first 70 years  </vt:lpstr>
      <vt:lpstr>Congratulations Roger </vt:lpstr>
      <vt:lpstr>Early years  </vt:lpstr>
      <vt:lpstr>Cambridge 1962-65</vt:lpstr>
      <vt:lpstr>Oxford – 1965-69 </vt:lpstr>
      <vt:lpstr>Mesons and Baryons, SLAC and CERN (1)  </vt:lpstr>
      <vt:lpstr>Mesons and Baryons, SLAC and CERN (2)  </vt:lpstr>
      <vt:lpstr>Meeting Roger....  </vt:lpstr>
      <vt:lpstr>HERA: the ZEUS CTD   </vt:lpstr>
      <vt:lpstr>CERN Directorate (1999-2003) </vt:lpstr>
      <vt:lpstr>CERN Directorate (1999-2003) </vt:lpstr>
      <vt:lpstr>Inter alia... </vt:lpstr>
      <vt:lpstr>More recently... </vt:lpstr>
      <vt:lpstr>To the future... </vt:lpstr>
    </vt:vector>
  </TitlesOfParts>
  <Company>FermiLab PPD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Jet Reconstruction</dc:title>
  <dc:creator>John Womersley</dc:creator>
  <cp:lastModifiedBy>Norman</cp:lastModifiedBy>
  <cp:revision>1293</cp:revision>
  <cp:lastPrinted>2001-10-29T16:34:41Z</cp:lastPrinted>
  <dcterms:created xsi:type="dcterms:W3CDTF">1999-01-05T17:13:25Z</dcterms:created>
  <dcterms:modified xsi:type="dcterms:W3CDTF">2015-06-29T23:08:38Z</dcterms:modified>
</cp:coreProperties>
</file>