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8" r:id="rId3"/>
    <p:sldId id="257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753"/>
    <p:restoredTop sz="94601"/>
  </p:normalViewPr>
  <p:slideViewPr>
    <p:cSldViewPr snapToGrid="0">
      <p:cViewPr varScale="1">
        <p:scale>
          <a:sx n="90" d="100"/>
          <a:sy n="90" d="100"/>
        </p:scale>
        <p:origin x="23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265F95-A409-8785-35B8-0A13D40E873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8F07F69-31FB-D290-79D3-C83A1467D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84362A1-04C9-2F66-D2A9-AB45F3AF02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2DE270-9C20-AAE8-8D17-B685F8968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3DF944-4C3B-2391-891E-7E16848AF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32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742303-819D-5A5A-4F34-AA81E47262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40FE4F-DD45-8673-8BA4-61C2F6E86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49CFBD-A7AB-4DF1-64D2-06DFFD33BA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3D20ED-31BA-E5B0-48FE-013EAB4EE6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BD6745-72BF-EE71-B6EF-72B899044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01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C7A9374-5E87-FF13-6B97-CEB6E078C5F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899958B-77BF-5CDA-A8AC-1FEC5FEC83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6AF815-A8B5-136E-EAA6-B8CC9C5843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1E79C7-3C54-EBE0-65A7-B4707B143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987662-C769-636A-01F8-CCCE47CEF0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687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59C0AA-0C49-C7B8-3D78-3BFD906450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B2A555-FD60-AA29-317F-4D2A4E3A136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0E518A-59A3-A049-1A0E-5A07AB352A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123183-97F1-6654-1502-B0977A8766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29295B-E75A-B40F-1C9E-214F8F73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11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46F5AC-8E71-6638-EC7A-AA3E2D8975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F09915-B690-A32D-06A3-B5591FCCCA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38E33E-ECEC-4EFF-BFD9-38D1874D0C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328815-6381-BE40-2AE9-54D245C2F1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DADABB-4BCB-0007-96FD-81B5D8062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04900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5F8A02-5436-D81B-BA0F-E5C0066966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ACF765-455C-22A8-522B-830657BED50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E35D47-03CB-2600-C585-964438B1B6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9A2F8-3852-0458-C2DB-916461281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0A85848-B14B-E6ED-2402-58BFA54B8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0F34E0-7395-B081-5D9B-75591D60FA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280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08843-7C3D-ACDA-98C8-BD8F93C792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6ACF7D-1EA3-EB9C-F36C-E2B62B3238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E9D5F3-5953-D483-A787-D7C66999DD3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D73C1C-055C-C5F8-5204-B0C053201A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B896B8-4063-0CF2-AA6E-95DF0158E27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801D37-0055-17D2-0771-DE6832B76A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4AAE65-701D-AE49-2A61-68083578A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5BE058E-44FE-F4DA-716F-281B659A1E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5403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367DC-D524-1F26-0C82-DA1DDD3386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E86F145-9B6C-D3B3-3C1B-9FA97344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36B53F-8E19-931C-8F38-89E75FCC9C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769DE6-D9F0-8EC6-EB89-D9B9F0866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730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E58F950-B7C4-AB17-EC7A-0019FD3A73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5DAC520-9AF0-4BE7-4C16-B6E76C3BA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636A478-5397-F040-85F2-C676D45E6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1210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7EF79D-AB53-6D62-0966-CBED2B70E0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BF3695-E9FB-8C0A-E1CF-7EB26BAA2A2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EBDADF5-4C32-74E0-490F-9AABB6BC6A4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E419B01-EA50-7A85-A5C0-C49A3F2DB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9C78C96-C7B5-1414-4AC4-ABB431276D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A95272-CB7C-D48C-7488-9EE9F9BE7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26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7AC35-2AD5-F03C-DC85-491A061090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719AD24-D99A-4B28-D716-1354540345F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E22AD07-DC0D-6358-210D-700C2E0915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340F361-FBF2-C8A6-C804-1E2B18CAB4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7AE5CF4-9588-7582-BD04-A52367852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89BA87-9B57-4D9C-A9DD-0A5CBDA3B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27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B8A6BAF-2D1C-7413-01DF-F0BA695D3A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D3955C-EA42-EDCA-A13E-0A7DA2A2DCE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80AE48-47C3-141A-1B09-844F41E676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8EFEB5C-D5FE-DB40-9A78-DD65E1265A93}" type="datetimeFigureOut">
              <a:rPr lang="en-US" smtClean="0"/>
              <a:t>9/26/24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704172-A150-FDB2-D110-A1129CC76C5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72958A-4750-3580-0DDC-DEF46EA9EB8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ACE4A4D-1EF5-A240-9C4C-AD1FFE325A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93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BED10F8-23C7-4307-5920-C0C333AA77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660930"/>
              </p:ext>
            </p:extLst>
          </p:nvPr>
        </p:nvGraphicFramePr>
        <p:xfrm>
          <a:off x="0" y="1317292"/>
          <a:ext cx="12186262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49440">
                  <a:extLst>
                    <a:ext uri="{9D8B030D-6E8A-4147-A177-3AD203B41FA5}">
                      <a16:colId xmlns:a16="http://schemas.microsoft.com/office/drawing/2014/main" val="2704959025"/>
                    </a:ext>
                  </a:extLst>
                </a:gridCol>
                <a:gridCol w="509234">
                  <a:extLst>
                    <a:ext uri="{9D8B030D-6E8A-4147-A177-3AD203B41FA5}">
                      <a16:colId xmlns:a16="http://schemas.microsoft.com/office/drawing/2014/main" val="486521444"/>
                    </a:ext>
                  </a:extLst>
                </a:gridCol>
                <a:gridCol w="135020">
                  <a:extLst>
                    <a:ext uri="{9D8B030D-6E8A-4147-A177-3AD203B41FA5}">
                      <a16:colId xmlns:a16="http://schemas.microsoft.com/office/drawing/2014/main" val="954366151"/>
                    </a:ext>
                  </a:extLst>
                </a:gridCol>
                <a:gridCol w="547655">
                  <a:extLst>
                    <a:ext uri="{9D8B030D-6E8A-4147-A177-3AD203B41FA5}">
                      <a16:colId xmlns:a16="http://schemas.microsoft.com/office/drawing/2014/main" val="1593305237"/>
                    </a:ext>
                  </a:extLst>
                </a:gridCol>
                <a:gridCol w="689703">
                  <a:extLst>
                    <a:ext uri="{9D8B030D-6E8A-4147-A177-3AD203B41FA5}">
                      <a16:colId xmlns:a16="http://schemas.microsoft.com/office/drawing/2014/main" val="2724437567"/>
                    </a:ext>
                  </a:extLst>
                </a:gridCol>
                <a:gridCol w="810057">
                  <a:extLst>
                    <a:ext uri="{9D8B030D-6E8A-4147-A177-3AD203B41FA5}">
                      <a16:colId xmlns:a16="http://schemas.microsoft.com/office/drawing/2014/main" val="3176165231"/>
                    </a:ext>
                  </a:extLst>
                </a:gridCol>
                <a:gridCol w="785994">
                  <a:extLst>
                    <a:ext uri="{9D8B030D-6E8A-4147-A177-3AD203B41FA5}">
                      <a16:colId xmlns:a16="http://schemas.microsoft.com/office/drawing/2014/main" val="1806151404"/>
                    </a:ext>
                  </a:extLst>
                </a:gridCol>
                <a:gridCol w="754677">
                  <a:extLst>
                    <a:ext uri="{9D8B030D-6E8A-4147-A177-3AD203B41FA5}">
                      <a16:colId xmlns:a16="http://schemas.microsoft.com/office/drawing/2014/main" val="2816092301"/>
                    </a:ext>
                  </a:extLst>
                </a:gridCol>
                <a:gridCol w="717813">
                  <a:extLst>
                    <a:ext uri="{9D8B030D-6E8A-4147-A177-3AD203B41FA5}">
                      <a16:colId xmlns:a16="http://schemas.microsoft.com/office/drawing/2014/main" val="3426583684"/>
                    </a:ext>
                  </a:extLst>
                </a:gridCol>
                <a:gridCol w="724841">
                  <a:extLst>
                    <a:ext uri="{9D8B030D-6E8A-4147-A177-3AD203B41FA5}">
                      <a16:colId xmlns:a16="http://schemas.microsoft.com/office/drawing/2014/main" val="4278065309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3203001546"/>
                    </a:ext>
                  </a:extLst>
                </a:gridCol>
                <a:gridCol w="656679">
                  <a:extLst>
                    <a:ext uri="{9D8B030D-6E8A-4147-A177-3AD203B41FA5}">
                      <a16:colId xmlns:a16="http://schemas.microsoft.com/office/drawing/2014/main" val="2113648449"/>
                    </a:ext>
                  </a:extLst>
                </a:gridCol>
                <a:gridCol w="699783">
                  <a:extLst>
                    <a:ext uri="{9D8B030D-6E8A-4147-A177-3AD203B41FA5}">
                      <a16:colId xmlns:a16="http://schemas.microsoft.com/office/drawing/2014/main" val="1450051674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298636651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2589893107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2509281885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135852407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2815586747"/>
                    </a:ext>
                  </a:extLst>
                </a:gridCol>
                <a:gridCol w="629338">
                  <a:extLst>
                    <a:ext uri="{9D8B030D-6E8A-4147-A177-3AD203B41FA5}">
                      <a16:colId xmlns:a16="http://schemas.microsoft.com/office/drawing/2014/main" val="240884386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EXPT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2025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2026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2026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2039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2041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38072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0411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LHCb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Run3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r>
                        <a:rPr lang="en-US" dirty="0"/>
                        <a:t>LS3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r>
                        <a:rPr lang="en-US"/>
                        <a:t>LS3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dirty="0"/>
                        <a:t>Run4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LS4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4">
                  <a:txBody>
                    <a:bodyPr/>
                    <a:lstStyle/>
                    <a:p>
                      <a:r>
                        <a:rPr lang="en-US" dirty="0"/>
                        <a:t>Run5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LS5</a:t>
                      </a:r>
                    </a:p>
                  </a:txBody>
                  <a:tcPr>
                    <a:solidFill>
                      <a:schemeClr val="accent4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dirty="0"/>
                        <a:t>Run6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11581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0342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BESIII</a:t>
                      </a:r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dirty="0"/>
                        <a:t>Collecting data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1750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5972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STCF</a:t>
                      </a:r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r>
                        <a:rPr lang="en-US" dirty="0"/>
                        <a:t>R&amp;D </a:t>
                      </a:r>
                      <a:r>
                        <a:rPr lang="en-US" dirty="0">
                          <a:sym typeface="Wingdings" pitchFamily="2" charset="2"/>
                        </a:rPr>
                        <a:t>TDR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r>
                        <a:rPr lang="en-US" dirty="0"/>
                        <a:t>Construction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r>
                        <a:rPr lang="en-US" dirty="0"/>
                        <a:t>Collecting data</a:t>
                      </a:r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solidFill>
                      <a:schemeClr val="accent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08081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en-US" sz="11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95463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FCC-</a:t>
                      </a:r>
                      <a:r>
                        <a:rPr lang="en-US" dirty="0" err="1"/>
                        <a:t>ee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100" dirty="0"/>
                        <a:t>Feasibility Study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/>
                        <a:t>Decision of CERN member states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r>
                        <a:rPr lang="en-US" dirty="0"/>
                        <a:t>Construction with data-taking to start mid 2040s</a:t>
                      </a:r>
                    </a:p>
                  </a:txBody>
                  <a:tcPr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80898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DRD4/Detector R&amp;D</a:t>
                      </a:r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en-US" sz="1100" dirty="0"/>
                        <a:t>PID systems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47358528"/>
                  </a:ext>
                </a:extLst>
              </a:tr>
            </a:tbl>
          </a:graphicData>
        </a:graphic>
      </p:graphicFrame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ABF2C7C-42F8-A403-4D61-A5D4BF58F89D}"/>
              </a:ext>
            </a:extLst>
          </p:cNvPr>
          <p:cNvCxnSpPr>
            <a:cxnSpLocks/>
          </p:cNvCxnSpPr>
          <p:nvPr/>
        </p:nvCxnSpPr>
        <p:spPr>
          <a:xfrm>
            <a:off x="6429371" y="880341"/>
            <a:ext cx="0" cy="141106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9CCFD18E-AEA0-61BC-F1AF-122019F51E2A}"/>
              </a:ext>
            </a:extLst>
          </p:cNvPr>
          <p:cNvSpPr txBox="1"/>
          <p:nvPr/>
        </p:nvSpPr>
        <p:spPr>
          <a:xfrm>
            <a:off x="6229350" y="242885"/>
            <a:ext cx="2216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</a:t>
            </a:r>
            <a:r>
              <a:rPr lang="en-US" dirty="0" err="1"/>
              <a:t>LHCb</a:t>
            </a:r>
            <a:r>
              <a:rPr lang="en-US" dirty="0"/>
              <a:t> upgrade 1</a:t>
            </a:r>
          </a:p>
          <a:p>
            <a:r>
              <a:rPr lang="en-US" dirty="0"/>
              <a:t>50fb</a:t>
            </a:r>
            <a:r>
              <a:rPr lang="en-US" baseline="30000" dirty="0"/>
              <a:t>-1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F703F8C-B4FA-340B-0441-21466BE21705}"/>
              </a:ext>
            </a:extLst>
          </p:cNvPr>
          <p:cNvSpPr txBox="1"/>
          <p:nvPr/>
        </p:nvSpPr>
        <p:spPr>
          <a:xfrm>
            <a:off x="9367838" y="234010"/>
            <a:ext cx="22168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End </a:t>
            </a:r>
            <a:r>
              <a:rPr lang="en-US" dirty="0" err="1"/>
              <a:t>LHCb</a:t>
            </a:r>
            <a:r>
              <a:rPr lang="en-US" dirty="0"/>
              <a:t> upgrade 2</a:t>
            </a:r>
          </a:p>
          <a:p>
            <a:r>
              <a:rPr lang="en-US" dirty="0"/>
              <a:t>300fb</a:t>
            </a:r>
            <a:r>
              <a:rPr lang="en-US" baseline="30000" dirty="0"/>
              <a:t>-1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665B3FFB-FAEB-352F-332A-D3ED7BDB2602}"/>
              </a:ext>
            </a:extLst>
          </p:cNvPr>
          <p:cNvCxnSpPr>
            <a:stCxn id="8" idx="3"/>
          </p:cNvCxnSpPr>
          <p:nvPr/>
        </p:nvCxnSpPr>
        <p:spPr>
          <a:xfrm>
            <a:off x="11584663" y="557176"/>
            <a:ext cx="607337" cy="887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Right Arrow 11">
            <a:extLst>
              <a:ext uri="{FF2B5EF4-FFF2-40B4-BE49-F238E27FC236}">
                <a16:creationId xmlns:a16="http://schemas.microsoft.com/office/drawing/2014/main" id="{825CDF9C-9BF5-ED47-B61A-BD4FE01B3627}"/>
              </a:ext>
            </a:extLst>
          </p:cNvPr>
          <p:cNvSpPr/>
          <p:nvPr/>
        </p:nvSpPr>
        <p:spPr>
          <a:xfrm>
            <a:off x="2614612" y="5900731"/>
            <a:ext cx="9458315" cy="142911"/>
          </a:xfrm>
          <a:prstGeom prst="rightArrow">
            <a:avLst/>
          </a:prstGeom>
          <a:pattFill prst="pct60">
            <a:fgClr>
              <a:srgbClr val="FFFF00"/>
            </a:fgClr>
            <a:bgClr>
              <a:schemeClr val="bg1"/>
            </a:bgClr>
          </a:pattFill>
          <a:ln>
            <a:solidFill>
              <a:srgbClr val="FFF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FEF2DD-0DB2-159B-0D8B-9C86D973CB03}"/>
              </a:ext>
            </a:extLst>
          </p:cNvPr>
          <p:cNvSpPr txBox="1"/>
          <p:nvPr/>
        </p:nvSpPr>
        <p:spPr>
          <a:xfrm>
            <a:off x="333632" y="420130"/>
            <a:ext cx="35958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highlight>
                  <a:srgbClr val="FF00FF"/>
                </a:highlight>
              </a:rPr>
              <a:t>Quark </a:t>
            </a:r>
            <a:r>
              <a:rPr lang="en-US" b="1" dirty="0" err="1">
                <a:highlight>
                  <a:srgbClr val="FF00FF"/>
                </a:highlight>
              </a:rPr>
              <a:t>Flavour</a:t>
            </a:r>
            <a:r>
              <a:rPr lang="en-US" b="1" dirty="0">
                <a:highlight>
                  <a:srgbClr val="FF00FF"/>
                </a:highlight>
              </a:rPr>
              <a:t> experiments of interest over the coming years </a:t>
            </a:r>
          </a:p>
        </p:txBody>
      </p:sp>
    </p:spTree>
    <p:extLst>
      <p:ext uri="{BB962C8B-B14F-4D97-AF65-F5344CB8AC3E}">
        <p14:creationId xmlns:p14="http://schemas.microsoft.com/office/powerpoint/2010/main" val="285694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3642E7-585A-85D1-E0F8-0C1D33F149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group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7027820-4FDE-EB55-2ECF-15F48D8044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/>
              <a:t>LHCb</a:t>
            </a:r>
            <a:endParaRPr lang="en-US" dirty="0"/>
          </a:p>
          <a:p>
            <a:pPr lvl="1"/>
            <a:r>
              <a:rPr lang="en-US" dirty="0"/>
              <a:t>Malcolm John</a:t>
            </a:r>
          </a:p>
          <a:p>
            <a:pPr lvl="1"/>
            <a:r>
              <a:rPr lang="en-US" dirty="0"/>
              <a:t>Sneha Malde</a:t>
            </a:r>
          </a:p>
          <a:p>
            <a:pPr lvl="1"/>
            <a:r>
              <a:rPr lang="en-US" dirty="0"/>
              <a:t>Guy Wilkinson</a:t>
            </a:r>
          </a:p>
          <a:p>
            <a:pPr lvl="1"/>
            <a:endParaRPr lang="en-US" dirty="0"/>
          </a:p>
          <a:p>
            <a:r>
              <a:rPr lang="en-US" dirty="0"/>
              <a:t>BESIII</a:t>
            </a:r>
          </a:p>
          <a:p>
            <a:pPr lvl="1"/>
            <a:r>
              <a:rPr lang="en-US" dirty="0"/>
              <a:t>Sneha Malde</a:t>
            </a:r>
          </a:p>
          <a:p>
            <a:pPr lvl="1"/>
            <a:r>
              <a:rPr lang="en-US" dirty="0"/>
              <a:t>Guy Wilkinson</a:t>
            </a:r>
          </a:p>
          <a:p>
            <a:pPr lvl="1"/>
            <a:endParaRPr lang="en-US" dirty="0"/>
          </a:p>
          <a:p>
            <a:r>
              <a:rPr lang="en-US" dirty="0"/>
              <a:t>10 UK university groups on </a:t>
            </a:r>
            <a:r>
              <a:rPr lang="en-US" dirty="0" err="1"/>
              <a:t>LHCb</a:t>
            </a:r>
            <a:r>
              <a:rPr lang="en-US" dirty="0"/>
              <a:t>. Group size elsewhere in the UK </a:t>
            </a:r>
            <a:r>
              <a:rPr lang="en-US" dirty="0" err="1"/>
              <a:t>e.g</a:t>
            </a:r>
            <a:r>
              <a:rPr lang="en-US" dirty="0"/>
              <a:t> Warwick, Edinburgh Manchester,  is 5, 5, 4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00459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23DF79-26C5-AACD-8B2D-6A39F52C32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Strategic plan hires: 2 posts in ~ 4 &amp; 10 </a:t>
            </a:r>
            <a:r>
              <a:rPr lang="en-US" dirty="0" err="1"/>
              <a:t>yrs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408F9C-6F65-66D2-FB7F-54197C9AD8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Post 1 ~ 2028 (ideally earlier)</a:t>
            </a:r>
          </a:p>
          <a:p>
            <a:pPr lvl="1"/>
            <a:r>
              <a:rPr lang="en-US" dirty="0" err="1">
                <a:highlight>
                  <a:srgbClr val="FF00FF"/>
                </a:highlight>
              </a:rPr>
              <a:t>LHCb</a:t>
            </a:r>
            <a:r>
              <a:rPr lang="en-US" dirty="0">
                <a:highlight>
                  <a:srgbClr val="FF00FF"/>
                </a:highlight>
              </a:rPr>
              <a:t> U1 exploitation &amp; U2 physics planning</a:t>
            </a:r>
          </a:p>
          <a:p>
            <a:pPr lvl="1"/>
            <a:r>
              <a:rPr lang="en-US" dirty="0">
                <a:highlight>
                  <a:srgbClr val="FF00FF"/>
                </a:highlight>
              </a:rPr>
              <a:t>Charm threshold present &amp; future</a:t>
            </a:r>
          </a:p>
          <a:p>
            <a:pPr lvl="2"/>
            <a:r>
              <a:rPr lang="en-US" dirty="0"/>
              <a:t>Allow Guy and Sneha more focus towards FCC-</a:t>
            </a:r>
            <a:r>
              <a:rPr lang="en-US" dirty="0" err="1"/>
              <a:t>ee</a:t>
            </a:r>
            <a:r>
              <a:rPr lang="en-US" dirty="0"/>
              <a:t> including development of a PID system (early work through DRD4)</a:t>
            </a:r>
          </a:p>
          <a:p>
            <a:pPr lvl="2"/>
            <a:r>
              <a:rPr lang="en-US" dirty="0"/>
              <a:t>Guy is now the </a:t>
            </a:r>
            <a:r>
              <a:rPr lang="en-GB" b="0" i="0" u="none" strike="noStrike" dirty="0">
                <a:effectLst/>
              </a:rPr>
              <a:t>co-coordinator of FCC physics, detector and experiment activities</a:t>
            </a:r>
            <a:endParaRPr lang="en-US" dirty="0"/>
          </a:p>
          <a:p>
            <a:r>
              <a:rPr lang="en-US" dirty="0"/>
              <a:t>Post 2 ~2034</a:t>
            </a:r>
          </a:p>
          <a:p>
            <a:pPr lvl="1"/>
            <a:r>
              <a:rPr lang="en-US" dirty="0" err="1">
                <a:highlight>
                  <a:srgbClr val="FF00FF"/>
                </a:highlight>
              </a:rPr>
              <a:t>LHCb</a:t>
            </a:r>
            <a:r>
              <a:rPr lang="en-US" dirty="0">
                <a:highlight>
                  <a:srgbClr val="FF00FF"/>
                </a:highlight>
              </a:rPr>
              <a:t> U2 exploitation</a:t>
            </a:r>
          </a:p>
          <a:p>
            <a:pPr lvl="1"/>
            <a:r>
              <a:rPr lang="en-US" dirty="0" err="1">
                <a:highlight>
                  <a:srgbClr val="FF00FF"/>
                </a:highlight>
              </a:rPr>
              <a:t>Flavour</a:t>
            </a:r>
            <a:r>
              <a:rPr lang="en-US" dirty="0">
                <a:highlight>
                  <a:srgbClr val="FF00FF"/>
                </a:highlight>
              </a:rPr>
              <a:t> physics at FCC-</a:t>
            </a:r>
            <a:r>
              <a:rPr lang="en-US" dirty="0" err="1">
                <a:highlight>
                  <a:srgbClr val="FF00FF"/>
                </a:highlight>
              </a:rPr>
              <a:t>ee</a:t>
            </a:r>
            <a:endParaRPr lang="en-US" dirty="0">
              <a:highlight>
                <a:srgbClr val="FF00FF"/>
              </a:highlight>
            </a:endParaRPr>
          </a:p>
          <a:p>
            <a:pPr lvl="2"/>
            <a:r>
              <a:rPr lang="en-US" dirty="0"/>
              <a:t>Succession planning for Guy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6468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5197</TotalTime>
  <Words>201</Words>
  <Application>Microsoft Macintosh PowerPoint</Application>
  <PresentationFormat>Widescreen</PresentationFormat>
  <Paragraphs>64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Aptos</vt:lpstr>
      <vt:lpstr>Aptos Display</vt:lpstr>
      <vt:lpstr>Arial</vt:lpstr>
      <vt:lpstr>Wingdings</vt:lpstr>
      <vt:lpstr>Office Theme</vt:lpstr>
      <vt:lpstr>PowerPoint Presentation</vt:lpstr>
      <vt:lpstr>Current group </vt:lpstr>
      <vt:lpstr>Strategic plan hires: 2 posts in ~ 4 &amp; 10 yrs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Sneha Malde</dc:creator>
  <cp:lastModifiedBy>Sneha Malde</cp:lastModifiedBy>
  <cp:revision>6</cp:revision>
  <dcterms:created xsi:type="dcterms:W3CDTF">2024-06-29T11:24:34Z</dcterms:created>
  <dcterms:modified xsi:type="dcterms:W3CDTF">2024-09-26T21:37:59Z</dcterms:modified>
</cp:coreProperties>
</file>