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4" r:id="rId1"/>
  </p:sldMasterIdLst>
  <p:notesMasterIdLst>
    <p:notesMasterId r:id="rId9"/>
  </p:notesMasterIdLst>
  <p:handoutMasterIdLst>
    <p:handoutMasterId r:id="rId10"/>
  </p:handoutMasterIdLst>
  <p:sldIdLst>
    <p:sldId id="333" r:id="rId2"/>
    <p:sldId id="337" r:id="rId3"/>
    <p:sldId id="338" r:id="rId4"/>
    <p:sldId id="339" r:id="rId5"/>
    <p:sldId id="340" r:id="rId6"/>
    <p:sldId id="432" r:id="rId7"/>
    <p:sldId id="320" r:id="rId8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17"/>
    <p:restoredTop sz="94709"/>
  </p:normalViewPr>
  <p:slideViewPr>
    <p:cSldViewPr>
      <p:cViewPr varScale="1">
        <p:scale>
          <a:sx n="110" d="100"/>
          <a:sy n="110" d="100"/>
        </p:scale>
        <p:origin x="147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22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54067FBD-DB81-B5BA-D17A-5147A7161DF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4385ADB7-32D4-90AF-8B9E-A8D3CF5C80E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>
            <a:extLst>
              <a:ext uri="{FF2B5EF4-FFF2-40B4-BE49-F238E27FC236}">
                <a16:creationId xmlns:a16="http://schemas.microsoft.com/office/drawing/2014/main" id="{DB963963-9F53-0B1A-23F1-E05E2326F87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>
            <a:extLst>
              <a:ext uri="{FF2B5EF4-FFF2-40B4-BE49-F238E27FC236}">
                <a16:creationId xmlns:a16="http://schemas.microsoft.com/office/drawing/2014/main" id="{78BD30F7-D632-2540-E4A8-56BDBF91C86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214F8D7-5467-904A-97CA-5A912229A415}" type="slidenum">
              <a:rPr lang="en-US" altLang="en-HR"/>
              <a:pPr>
                <a:defRPr/>
              </a:pPr>
              <a:t>‹#›</a:t>
            </a:fld>
            <a:endParaRPr lang="en-US" altLang="en-H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4B24A46A-4BB8-92E1-6E09-DC8FFA5C8BD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D9B3E287-4B0D-6EBD-6A1F-40E22AC29602}"/>
              </a:ext>
            </a:extLst>
          </p:cNvPr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EBA55D4E-7587-1B47-B7C3-913F8397DF2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01F2C451-81EA-D21F-9359-5CEC374AE2E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91BC21B1-5D50-95DC-B59A-8C445079878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290C6D68-E7F3-1599-9639-4FCE261718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2EF0FF1-5AA2-0441-9F32-EDFB21607690}" type="slidenum">
              <a:rPr lang="en-US" altLang="en-HR"/>
              <a:pPr>
                <a:defRPr/>
              </a:pPr>
              <a:t>‹#›</a:t>
            </a:fld>
            <a:endParaRPr lang="en-US" altLang="en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zervirano mjesto slike slajda 1">
            <a:extLst>
              <a:ext uri="{FF2B5EF4-FFF2-40B4-BE49-F238E27FC236}">
                <a16:creationId xmlns:a16="http://schemas.microsoft.com/office/drawing/2014/main" id="{66DB7789-36E9-BCC0-1F36-44C10E0BDE8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0" name="Rezervirano mjesto bilježaka 2">
            <a:extLst>
              <a:ext uri="{FF2B5EF4-FFF2-40B4-BE49-F238E27FC236}">
                <a16:creationId xmlns:a16="http://schemas.microsoft.com/office/drawing/2014/main" id="{AA7CAAF0-8333-E9D0-6599-47895BE2F6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hr-HR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Čovjeka su odvajkada mučila teška pitanja, a ovdje ih je jezikom umjetnosti </a:t>
            </a:r>
            <a:r>
              <a:rPr lang="hr-HR" altLang="en-H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predocio</a:t>
            </a:r>
            <a:r>
              <a:rPr lang="hr-HR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francuski </a:t>
            </a:r>
            <a:r>
              <a:rPr lang="hr-HR" altLang="en-H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postimpresionisticki</a:t>
            </a:r>
            <a:r>
              <a:rPr lang="hr-HR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slikar Eugene Henri Paul Gauguin</a:t>
            </a:r>
          </a:p>
          <a:p>
            <a:pPr>
              <a:lnSpc>
                <a:spcPct val="90000"/>
              </a:lnSpc>
            </a:pPr>
            <a:r>
              <a:rPr lang="hr-HR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Od kuda dolazimo (s desna)? Tko smo mi? Kuda idemo?</a:t>
            </a:r>
          </a:p>
          <a:p>
            <a:pPr>
              <a:lnSpc>
                <a:spcPct val="90000"/>
              </a:lnSpc>
            </a:pPr>
            <a:r>
              <a:rPr lang="en-US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7 June 1848 – 8 May 1903</a:t>
            </a:r>
            <a:r>
              <a:rPr lang="hr-HR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francuski postimpresionizam</a:t>
            </a:r>
          </a:p>
          <a:p>
            <a:pPr>
              <a:lnSpc>
                <a:spcPct val="90000"/>
              </a:lnSpc>
            </a:pPr>
            <a:r>
              <a:rPr lang="hr-HR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U </a:t>
            </a:r>
            <a:r>
              <a:rPr lang="hr-HR" altLang="en-H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kozmoloskom</a:t>
            </a:r>
            <a:r>
              <a:rPr lang="hr-HR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jeziku ta pitanja su: Od kuda dolazimo…= Koje su bile rane faze Big </a:t>
            </a:r>
            <a:r>
              <a:rPr lang="hr-HR" altLang="en-H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Banga</a:t>
            </a:r>
            <a:r>
              <a:rPr lang="hr-HR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(Velikog praska) </a:t>
            </a:r>
            <a:r>
              <a:rPr lang="en-US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"On the right (Where do we come from?), we see the baby, and three young women - those who are closest to that eternal mystery. In the center, Gauguin meditates on what we are. Here are two women, talking about destiny (or so he described them), a man looking puzzled and half-aggressive, and in the middle, a youth plucking the fruit of experience. This has nothing to do, I feel sure, with the Garden of Eden; it is humanity's innocent and natural desire to live and to search for more life. A child eats the fruit, overlooked by the remote presence of an idol - emblem of our need for the spiritual. There are women (one mysteriously curled up into a shell), and there are animals with whom we share the world: a goat, a cat, and kittens. In the final section (Where are we going?), a beautiful young woman broods</a:t>
            </a:r>
            <a:r>
              <a:rPr lang="hr-HR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(to </a:t>
            </a:r>
            <a:r>
              <a:rPr lang="hr-HR" altLang="en-H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be</a:t>
            </a:r>
            <a:r>
              <a:rPr lang="hr-HR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</a:t>
            </a:r>
            <a:r>
              <a:rPr lang="hr-HR" altLang="en-H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in</a:t>
            </a:r>
            <a:r>
              <a:rPr lang="hr-HR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</a:t>
            </a:r>
            <a:r>
              <a:rPr lang="hr-HR" altLang="en-H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deep</a:t>
            </a:r>
            <a:r>
              <a:rPr lang="hr-HR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</a:t>
            </a:r>
            <a:r>
              <a:rPr lang="hr-HR" altLang="en-H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thought;meditate</a:t>
            </a:r>
            <a:r>
              <a:rPr lang="hr-HR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)</a:t>
            </a:r>
            <a:r>
              <a:rPr lang="en-US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, and an old woman prepares to die. Her pallor and gray hair tell us so, but the message is underscored by the presence of a strange white bird. I once described it as "a mutated puffin," and I do not think I can do better. It is Gauguin's symbol of the afterlife, of the unknown (just as the dog, on the far right, is his symbol of himself).</a:t>
            </a:r>
          </a:p>
          <a:p>
            <a:pPr>
              <a:lnSpc>
                <a:spcPct val="90000"/>
              </a:lnSpc>
            </a:pPr>
            <a:r>
              <a:rPr lang="hr-HR" altLang="en-H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</a:t>
            </a:r>
            <a:endParaRPr lang="en-US" altLang="en-HR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48131" name="Rezervirano mjesto broja slajda 3">
            <a:extLst>
              <a:ext uri="{FF2B5EF4-FFF2-40B4-BE49-F238E27FC236}">
                <a16:creationId xmlns:a16="http://schemas.microsoft.com/office/drawing/2014/main" id="{E0D4ED84-12B0-C3B4-9779-B1A245A842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27A5BC2-9B22-974D-B93B-5D59A4CAA8B2}" type="slidenum">
              <a:rPr lang="en-US" altLang="en-HR" sz="1200" b="0" baseline="0">
                <a:latin typeface="Times New Roman" panose="02020603050405020304" pitchFamily="18" charset="0"/>
              </a:rPr>
              <a:pPr eaLnBrk="1" hangingPunct="1"/>
              <a:t>6</a:t>
            </a:fld>
            <a:endParaRPr lang="en-US" altLang="en-HR" sz="1200" b="0" baseline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>
            <a:extLst>
              <a:ext uri="{FF2B5EF4-FFF2-40B4-BE49-F238E27FC236}">
                <a16:creationId xmlns:a16="http://schemas.microsoft.com/office/drawing/2014/main" id="{C45D7488-D040-D251-F7EA-E3E362A753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FAE3CFEF-9A95-4545-A8B0-1DDFC94C16F8}" type="slidenum">
              <a:rPr lang="hr-HR" altLang="en-HR" sz="1200" smtClean="0">
                <a:latin typeface="Arial" panose="020B0604020202020204" pitchFamily="34" charset="0"/>
              </a:rPr>
              <a:pPr/>
              <a:t>7</a:t>
            </a:fld>
            <a:endParaRPr lang="hr-HR" altLang="en-HR" sz="1200">
              <a:latin typeface="Arial" panose="020B0604020202020204" pitchFamily="34" charset="0"/>
            </a:endParaRPr>
          </a:p>
        </p:txBody>
      </p:sp>
      <p:sp>
        <p:nvSpPr>
          <p:cNvPr id="88066" name="Rectangle 2">
            <a:extLst>
              <a:ext uri="{FF2B5EF4-FFF2-40B4-BE49-F238E27FC236}">
                <a16:creationId xmlns:a16="http://schemas.microsoft.com/office/drawing/2014/main" id="{E62FA494-DB78-DD7C-8B8A-EDE46AE3A2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FB364DDA-4128-9741-F1DE-A27482DDE5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sr-Latn-CS" altLang="en-H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">
            <a:extLst>
              <a:ext uri="{FF2B5EF4-FFF2-40B4-BE49-F238E27FC236}">
                <a16:creationId xmlns:a16="http://schemas.microsoft.com/office/drawing/2014/main" id="{BEAD7CBA-3726-E503-8DA4-A50F589741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9200" y="3159125"/>
            <a:ext cx="4164013" cy="14827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10000"/>
              </a:spcBef>
              <a:defRPr/>
            </a:pPr>
            <a:r>
              <a:rPr lang="hr-HR" altLang="en-HR" sz="2000">
                <a:solidFill>
                  <a:srgbClr val="002060"/>
                </a:solidFill>
                <a:latin typeface="Comic Sans MS" panose="030F0902030302020204" pitchFamily="66" charset="0"/>
              </a:rPr>
              <a:t>Mirko Planinić</a:t>
            </a:r>
          </a:p>
          <a:p>
            <a:pPr algn="ctr">
              <a:spcBef>
                <a:spcPct val="10000"/>
              </a:spcBef>
              <a:defRPr/>
            </a:pPr>
            <a:r>
              <a:rPr lang="hr-HR" altLang="en-HR" sz="2000">
                <a:solidFill>
                  <a:srgbClr val="002060"/>
                </a:solidFill>
                <a:latin typeface="Comic Sans MS" panose="030F0902030302020204" pitchFamily="66" charset="0"/>
              </a:rPr>
              <a:t>PMF</a:t>
            </a:r>
            <a:endParaRPr lang="en-US" altLang="en-HR" sz="2000">
              <a:solidFill>
                <a:srgbClr val="002060"/>
              </a:solidFill>
              <a:latin typeface="Comic Sans MS" panose="030F0902030302020204" pitchFamily="66" charset="0"/>
            </a:endParaRPr>
          </a:p>
          <a:p>
            <a:pPr algn="ctr">
              <a:spcBef>
                <a:spcPct val="10000"/>
              </a:spcBef>
              <a:defRPr/>
            </a:pPr>
            <a:endParaRPr lang="en-US" altLang="en-HR" sz="2000">
              <a:latin typeface="Comic Sans MS" panose="030F0902030302020204" pitchFamily="66" charset="0"/>
            </a:endParaRPr>
          </a:p>
          <a:p>
            <a:pPr algn="ctr">
              <a:spcBef>
                <a:spcPct val="10000"/>
              </a:spcBef>
              <a:defRPr/>
            </a:pPr>
            <a:endParaRPr lang="en-US" altLang="en-HR"/>
          </a:p>
        </p:txBody>
      </p:sp>
      <p:sp>
        <p:nvSpPr>
          <p:cNvPr id="3" name="Rectangle 49">
            <a:extLst>
              <a:ext uri="{FF2B5EF4-FFF2-40B4-BE49-F238E27FC236}">
                <a16:creationId xmlns:a16="http://schemas.microsoft.com/office/drawing/2014/main" id="{6E7CA32C-BB70-97A6-89DB-4A283C191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75" y="6477000"/>
            <a:ext cx="3862388" cy="381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"/>
              </a:spcBef>
              <a:defRPr/>
            </a:pPr>
            <a:r>
              <a:rPr lang="ta-IN" altLang="en-HR" sz="1000" dirty="0" err="1">
                <a:solidFill>
                  <a:schemeClr val="bg2"/>
                </a:solidFill>
                <a:latin typeface="Helvetica" pitchFamily="2" charset="0"/>
              </a:rPr>
              <a:t>Croatian</a:t>
            </a:r>
            <a:r>
              <a:rPr lang="ta-IN" altLang="en-HR" sz="1000" dirty="0">
                <a:solidFill>
                  <a:schemeClr val="bg2"/>
                </a:solidFill>
                <a:latin typeface="Helvetica" pitchFamily="2" charset="0"/>
              </a:rPr>
              <a:t> </a:t>
            </a:r>
            <a:r>
              <a:rPr lang="ta-IN" altLang="en-HR" sz="1000" dirty="0" err="1">
                <a:solidFill>
                  <a:schemeClr val="bg2"/>
                </a:solidFill>
                <a:latin typeface="Helvetica" pitchFamily="2" charset="0"/>
              </a:rPr>
              <a:t>Teachers</a:t>
            </a:r>
            <a:r>
              <a:rPr lang="ta-IN" altLang="en-HR" sz="1000" dirty="0">
                <a:solidFill>
                  <a:schemeClr val="bg2"/>
                </a:solidFill>
                <a:latin typeface="Helvetica" pitchFamily="2" charset="0"/>
              </a:rPr>
              <a:t> </a:t>
            </a:r>
            <a:r>
              <a:rPr lang="ta-IN" altLang="en-HR" sz="1000" dirty="0" err="1">
                <a:solidFill>
                  <a:schemeClr val="bg2"/>
                </a:solidFill>
                <a:latin typeface="Helvetica" pitchFamily="2" charset="0"/>
              </a:rPr>
              <a:t>Programme</a:t>
            </a:r>
            <a:r>
              <a:rPr lang="ta-IN" altLang="en-HR" sz="1000" dirty="0">
                <a:solidFill>
                  <a:schemeClr val="bg2"/>
                </a:solidFill>
                <a:latin typeface="Helvetica" pitchFamily="2" charset="0"/>
              </a:rPr>
              <a:t> 20</a:t>
            </a:r>
            <a:r>
              <a:rPr lang="hr-HR" altLang="en-HR" sz="1000" dirty="0">
                <a:solidFill>
                  <a:schemeClr val="bg2"/>
                </a:solidFill>
                <a:latin typeface="Helvetica" pitchFamily="2" charset="0"/>
              </a:rPr>
              <a:t>25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71218" y="457200"/>
            <a:ext cx="6805962" cy="2197100"/>
          </a:xfrm>
          <a:gradFill>
            <a:lin ang="5400000"/>
          </a:gradFill>
          <a:ln w="25400">
            <a:solidFill>
              <a:srgbClr val="003300"/>
            </a:solidFill>
          </a:ln>
        </p:spPr>
        <p:txBody>
          <a:bodyPr/>
          <a:lstStyle>
            <a:lvl1pPr>
              <a:defRPr sz="3200" b="1"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31532"/>
      </p:ext>
    </p:extLst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EEE21D-3ED2-A3D1-F5EE-25E06B93BE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CB92F-FB43-7E89-D45F-67F808105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6138" y="6477000"/>
            <a:ext cx="18288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hr-HR" altLang="en-HR"/>
              <a:t>Mirko Planinić</a:t>
            </a:r>
            <a:endParaRPr lang="en-US" altLang="en-HR" sz="140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FCF5924-EEF8-951C-A7AA-ACC0EBAAD57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Helvetica" pitchFamily="2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r>
              <a:rPr lang="hr-HR" altLang="en-HR"/>
              <a:t>Fizika elementarnih čestica</a:t>
            </a:r>
            <a:endParaRPr lang="en-US" altLang="en-HR"/>
          </a:p>
          <a:p>
            <a:pPr>
              <a:defRPr/>
            </a:pPr>
            <a:r>
              <a:rPr lang="hr-HR" altLang="en-HR"/>
              <a:t>prosinac </a:t>
            </a:r>
            <a:r>
              <a:rPr lang="en-US" altLang="en-HR"/>
              <a:t> 200</a:t>
            </a:r>
            <a:r>
              <a:rPr lang="hr-HR" altLang="en-HR"/>
              <a:t>7</a:t>
            </a:r>
            <a:endParaRPr lang="en-US" altLang="en-HR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043243"/>
      </p:ext>
    </p:extLst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433" y="84138"/>
            <a:ext cx="2184123" cy="6197600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6064" y="84138"/>
            <a:ext cx="6411647" cy="6197600"/>
          </a:xfrm>
        </p:spPr>
        <p:txBody>
          <a:bodyPr vert="eaVert"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E51FDB-0B84-5A9E-98B6-E3B1D0CFA0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A90A41-169B-1698-B0B0-41E1EBE58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6138" y="6477000"/>
            <a:ext cx="18288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hr-HR" altLang="en-HR"/>
              <a:t>Mirko Planinić</a:t>
            </a:r>
            <a:endParaRPr lang="en-US" altLang="en-HR" sz="140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B77321-5956-0DCE-D8B2-A234497A4A1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Helvetica" pitchFamily="2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r>
              <a:rPr lang="hr-HR" altLang="en-HR"/>
              <a:t>Fizika elementarnih čestica</a:t>
            </a:r>
            <a:endParaRPr lang="en-US" altLang="en-HR"/>
          </a:p>
          <a:p>
            <a:pPr>
              <a:defRPr/>
            </a:pPr>
            <a:r>
              <a:rPr lang="hr-HR" altLang="en-HR"/>
              <a:t>prosinac </a:t>
            </a:r>
            <a:r>
              <a:rPr lang="en-US" altLang="en-HR"/>
              <a:t> 200</a:t>
            </a:r>
            <a:r>
              <a:rPr lang="hr-HR" altLang="en-HR"/>
              <a:t>7</a:t>
            </a:r>
            <a:endParaRPr lang="en-US" altLang="en-HR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302364"/>
      </p:ext>
    </p:extLst>
  </p:cSld>
  <p:clrMapOvr>
    <a:masterClrMapping/>
  </p:clrMapOvr>
  <p:transition spd="med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slov, tekst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9387" y="84138"/>
            <a:ext cx="5485227" cy="550862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064" y="742950"/>
            <a:ext cx="4297885" cy="5538788"/>
          </a:xfrm>
        </p:spPr>
        <p:txBody>
          <a:bodyPr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4671" y="742950"/>
            <a:ext cx="4297885" cy="5538788"/>
          </a:xfrm>
        </p:spPr>
        <p:txBody>
          <a:bodyPr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A8F73-4A1D-D117-7C51-51F743F1CB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4A7B9A-5223-E656-E629-07921150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6138" y="6477000"/>
            <a:ext cx="18288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hr-HR" altLang="en-HR"/>
              <a:t>Mirko Planinić</a:t>
            </a:r>
            <a:endParaRPr lang="en-US" altLang="en-HR" sz="140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055389-F3EE-BFAF-1A65-3BBF52C8641C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Helvetica" pitchFamily="2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r>
              <a:rPr lang="hr-HR" altLang="en-HR"/>
              <a:t>Fizika elementarnih čestica</a:t>
            </a:r>
            <a:endParaRPr lang="en-US" altLang="en-HR"/>
          </a:p>
          <a:p>
            <a:pPr>
              <a:defRPr/>
            </a:pPr>
            <a:r>
              <a:rPr lang="hr-HR" altLang="en-HR"/>
              <a:t>prosinac </a:t>
            </a:r>
            <a:r>
              <a:rPr lang="en-US" altLang="en-HR"/>
              <a:t> 200</a:t>
            </a:r>
            <a:r>
              <a:rPr lang="hr-HR" altLang="en-HR"/>
              <a:t>7</a:t>
            </a:r>
            <a:endParaRPr lang="en-US" altLang="en-HR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655990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D89F96-969D-8371-104C-8503EDDD6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0DBCD-96AB-9B41-7809-2B3763CB3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6138" y="6477000"/>
            <a:ext cx="18288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hr-HR" altLang="en-HR"/>
              <a:t>Mirko Planinić</a:t>
            </a:r>
            <a:endParaRPr lang="en-US" altLang="en-HR" sz="140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7B7BA04-8155-5280-AFEA-E73C1F9B7980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Helvetica" pitchFamily="2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r>
              <a:rPr lang="hr-HR" altLang="en-HR"/>
              <a:t>Fizika elementarnih čestica</a:t>
            </a:r>
            <a:endParaRPr lang="en-US" altLang="en-HR"/>
          </a:p>
          <a:p>
            <a:pPr>
              <a:defRPr/>
            </a:pPr>
            <a:r>
              <a:rPr lang="hr-HR" altLang="en-HR"/>
              <a:t>studeni</a:t>
            </a:r>
            <a:r>
              <a:rPr lang="en-US" altLang="en-HR"/>
              <a:t> 20</a:t>
            </a:r>
            <a:r>
              <a:rPr lang="hr-HR" altLang="en-HR"/>
              <a:t>11</a:t>
            </a:r>
            <a:endParaRPr lang="en-US" altLang="en-HR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565981"/>
      </p:ext>
    </p:extLst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667" y="4406901"/>
            <a:ext cx="777196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667" y="2906713"/>
            <a:ext cx="777196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0E0A98-1249-FF2A-D6DD-7D1E221711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9FFA7D-D14C-B1B3-FB73-3E00A3DC9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6138" y="6477000"/>
            <a:ext cx="18288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hr-HR" altLang="en-HR"/>
              <a:t>Mirko Planinić</a:t>
            </a:r>
            <a:endParaRPr lang="en-US" altLang="en-HR" sz="140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7D64F22-8B25-0F3B-6B9D-9EB66EC3A52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Helvetica" pitchFamily="2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r>
              <a:rPr lang="hr-HR" altLang="en-HR"/>
              <a:t>Fizika elementarnih čestica</a:t>
            </a:r>
            <a:endParaRPr lang="en-US" altLang="en-HR"/>
          </a:p>
          <a:p>
            <a:pPr>
              <a:defRPr/>
            </a:pPr>
            <a:r>
              <a:rPr lang="hr-HR" altLang="en-HR"/>
              <a:t>prosinac </a:t>
            </a:r>
            <a:r>
              <a:rPr lang="en-US" altLang="en-HR"/>
              <a:t> 200</a:t>
            </a:r>
            <a:r>
              <a:rPr lang="hr-HR" altLang="en-HR"/>
              <a:t>7</a:t>
            </a:r>
            <a:endParaRPr lang="en-US" altLang="en-HR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437802"/>
      </p:ext>
    </p:extLst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064" y="742950"/>
            <a:ext cx="4297885" cy="5538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4671" y="742950"/>
            <a:ext cx="4297885" cy="5538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914752-FC1B-1047-9BCF-D7959D9D1A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48EE4F-97F8-C81E-3260-B4BC4E0AE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6138" y="6477000"/>
            <a:ext cx="18288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hr-HR" altLang="en-HR"/>
              <a:t>Mirko Planinić</a:t>
            </a:r>
            <a:endParaRPr lang="en-US" altLang="en-HR" sz="140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177E9C-F2A8-9440-77D2-D71A44E833AC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Helvetica" pitchFamily="2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r>
              <a:rPr lang="hr-HR" altLang="en-HR"/>
              <a:t>Fizika elementarnih čestica</a:t>
            </a:r>
            <a:endParaRPr lang="en-US" altLang="en-HR"/>
          </a:p>
          <a:p>
            <a:pPr>
              <a:defRPr/>
            </a:pPr>
            <a:r>
              <a:rPr lang="hr-HR" altLang="en-HR"/>
              <a:t>prosinac </a:t>
            </a:r>
            <a:r>
              <a:rPr lang="en-US" altLang="en-HR"/>
              <a:t> 200</a:t>
            </a:r>
            <a:r>
              <a:rPr lang="hr-HR" altLang="en-HR"/>
              <a:t>7</a:t>
            </a:r>
            <a:endParaRPr lang="en-US" altLang="en-HR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242887"/>
      </p:ext>
    </p:extLst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47" y="274638"/>
            <a:ext cx="82293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47" y="1535113"/>
            <a:ext cx="403989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347" y="2174875"/>
            <a:ext cx="403989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94" y="1535113"/>
            <a:ext cx="404136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94" y="2174875"/>
            <a:ext cx="40413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63733F-4C6A-E194-387B-DCE73C0BC3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5E378C-0AA6-F589-2FC6-189133DCE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6138" y="6477000"/>
            <a:ext cx="18288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hr-HR" altLang="en-HR"/>
              <a:t>Mirko Planinić</a:t>
            </a:r>
            <a:endParaRPr lang="en-US" altLang="en-HR" sz="140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9DA6710-A483-9EE7-7266-3B985B201B9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Helvetica" pitchFamily="2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r>
              <a:rPr lang="hr-HR" altLang="en-HR"/>
              <a:t>Fizika elementarnih čestica</a:t>
            </a:r>
            <a:endParaRPr lang="en-US" altLang="en-HR"/>
          </a:p>
          <a:p>
            <a:pPr>
              <a:defRPr/>
            </a:pPr>
            <a:r>
              <a:rPr lang="hr-HR" altLang="en-HR"/>
              <a:t>prosinac </a:t>
            </a:r>
            <a:r>
              <a:rPr lang="en-US" altLang="en-HR"/>
              <a:t> 200</a:t>
            </a:r>
            <a:r>
              <a:rPr lang="hr-HR" altLang="en-HR"/>
              <a:t>7</a:t>
            </a:r>
            <a:endParaRPr lang="en-US" altLang="en-HR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55669"/>
      </p:ext>
    </p:extLst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86161A-5103-DD9D-B90E-C95F29A54D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87FC6B-3A44-43C2-10F3-AC0D900B1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6138" y="6477000"/>
            <a:ext cx="18288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hr-HR" altLang="en-HR"/>
              <a:t>Mirko Planinić</a:t>
            </a:r>
            <a:endParaRPr lang="en-US" altLang="en-HR" sz="140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A17A96-4281-5D08-4274-635B688E571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Helvetica" pitchFamily="2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r>
              <a:rPr lang="hr-HR" altLang="en-HR"/>
              <a:t>Fizika elementarnih čestica</a:t>
            </a:r>
            <a:endParaRPr lang="en-US" altLang="en-HR"/>
          </a:p>
          <a:p>
            <a:pPr>
              <a:defRPr/>
            </a:pPr>
            <a:r>
              <a:rPr lang="hr-HR" altLang="en-HR"/>
              <a:t>prosinac </a:t>
            </a:r>
            <a:r>
              <a:rPr lang="en-US" altLang="en-HR"/>
              <a:t> 200</a:t>
            </a:r>
            <a:r>
              <a:rPr lang="hr-HR" altLang="en-HR"/>
              <a:t>7</a:t>
            </a:r>
            <a:endParaRPr lang="en-US" altLang="en-HR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047641"/>
      </p:ext>
    </p:extLst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C0266C-65B7-B0BE-E2F0-605C7EDD71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B4781D-0CC2-A869-DA90-5B09AF527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6138" y="6477000"/>
            <a:ext cx="18288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hr-HR" altLang="en-HR"/>
              <a:t>Mirko Planinić</a:t>
            </a:r>
            <a:endParaRPr lang="en-US" altLang="en-HR" sz="14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B0A9F-8BBA-FEE7-D7AD-5F00A1DEA80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Helvetica" pitchFamily="2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r>
              <a:rPr lang="hr-HR" altLang="en-HR"/>
              <a:t>Fizika elementarnih čestica</a:t>
            </a:r>
            <a:endParaRPr lang="en-US" altLang="en-HR"/>
          </a:p>
          <a:p>
            <a:pPr>
              <a:defRPr/>
            </a:pPr>
            <a:r>
              <a:rPr lang="hr-HR" altLang="en-HR"/>
              <a:t>prosinac </a:t>
            </a:r>
            <a:r>
              <a:rPr lang="en-US" altLang="en-HR"/>
              <a:t> 200</a:t>
            </a:r>
            <a:r>
              <a:rPr lang="hr-HR" altLang="en-HR"/>
              <a:t>8</a:t>
            </a:r>
            <a:endParaRPr lang="en-US" altLang="en-HR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090456"/>
      </p:ext>
    </p:extLst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47" y="273050"/>
            <a:ext cx="300793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19" y="273051"/>
            <a:ext cx="511143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347" y="1435101"/>
            <a:ext cx="300793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088675-D4A2-9DF6-04FD-7D67E02FD8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44CD59-333A-4348-5A16-9653F4841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6138" y="6477000"/>
            <a:ext cx="18288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hr-HR" altLang="en-HR"/>
              <a:t>Mirko Planinić</a:t>
            </a:r>
            <a:endParaRPr lang="en-US" altLang="en-HR" sz="140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98A55-1D16-5F47-CF6A-DA41C917C93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Helvetica" pitchFamily="2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r>
              <a:rPr lang="hr-HR" altLang="en-HR"/>
              <a:t>Fizika elementarnih čestica</a:t>
            </a:r>
            <a:endParaRPr lang="en-US" altLang="en-HR"/>
          </a:p>
          <a:p>
            <a:pPr>
              <a:defRPr/>
            </a:pPr>
            <a:r>
              <a:rPr lang="hr-HR" altLang="en-HR"/>
              <a:t>prosinac </a:t>
            </a:r>
            <a:r>
              <a:rPr lang="en-US" altLang="en-HR"/>
              <a:t> 200</a:t>
            </a:r>
            <a:r>
              <a:rPr lang="hr-HR" altLang="en-HR"/>
              <a:t>7</a:t>
            </a:r>
            <a:endParaRPr lang="en-US" altLang="en-HR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635557"/>
      </p:ext>
    </p:extLst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741" y="4800600"/>
            <a:ext cx="5485227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741" y="612775"/>
            <a:ext cx="548522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r-HR" noProof="0"/>
              <a:t>Pritisnite ikonu za dodavanje slike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741" y="5367338"/>
            <a:ext cx="548522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F6E921-1B46-CBE2-B7D0-3042822276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8CAC73-80C7-1971-DE17-05F967B39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6138" y="6477000"/>
            <a:ext cx="18288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hr-HR" altLang="en-HR"/>
              <a:t>Mirko Planinić</a:t>
            </a:r>
            <a:endParaRPr lang="en-US" altLang="en-HR" sz="140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685D04-F069-7B76-E8E8-C5E4AC278DA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Helvetica" pitchFamily="2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r>
              <a:rPr lang="hr-HR" altLang="en-HR"/>
              <a:t>Fizika elementarnih čestica</a:t>
            </a:r>
            <a:endParaRPr lang="en-US" altLang="en-HR"/>
          </a:p>
          <a:p>
            <a:pPr>
              <a:defRPr/>
            </a:pPr>
            <a:r>
              <a:rPr lang="hr-HR" altLang="en-HR"/>
              <a:t>prosinac </a:t>
            </a:r>
            <a:r>
              <a:rPr lang="en-US" altLang="en-HR"/>
              <a:t> 200</a:t>
            </a:r>
            <a:r>
              <a:rPr lang="hr-HR" altLang="en-HR"/>
              <a:t>7</a:t>
            </a:r>
            <a:endParaRPr lang="en-US" altLang="en-HR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986930"/>
      </p:ext>
    </p:extLst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100000">
              <a:srgbClr val="FFFF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358D3E91-97A5-748B-1A14-3D12F5FDB1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84138"/>
            <a:ext cx="5486400" cy="550862"/>
          </a:xfrm>
          <a:prstGeom prst="rect">
            <a:avLst/>
          </a:prstGeom>
          <a:gradFill rotWithShape="0">
            <a:gsLst>
              <a:gs pos="0">
                <a:srgbClr val="003300"/>
              </a:gs>
              <a:gs pos="100000">
                <a:srgbClr val="3333FF"/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664EB98-0202-847A-F800-CD41F05DF8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5413" y="742950"/>
            <a:ext cx="8737600" cy="553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HR"/>
              <a:t>Clicckasdf</a:t>
            </a:r>
          </a:p>
          <a:p>
            <a:pPr lvl="0"/>
            <a:r>
              <a:rPr lang="en-US" altLang="en-HR"/>
              <a:t>SDAFASD</a:t>
            </a:r>
          </a:p>
          <a:p>
            <a:pPr lvl="1"/>
            <a:r>
              <a:rPr lang="en-US" altLang="en-HR"/>
              <a:t>DSF</a:t>
            </a:r>
          </a:p>
          <a:p>
            <a:pPr lvl="1"/>
            <a:r>
              <a:rPr lang="en-US" altLang="en-HR"/>
              <a:t>ASDFAS</a:t>
            </a:r>
          </a:p>
          <a:p>
            <a:pPr lvl="2"/>
            <a:r>
              <a:rPr lang="en-US" altLang="en-HR"/>
              <a:t>SDFASDF</a:t>
            </a:r>
          </a:p>
          <a:p>
            <a:pPr lvl="2"/>
            <a:r>
              <a:rPr lang="en-US" altLang="en-HR"/>
              <a:t>ASDFASFDS</a:t>
            </a:r>
          </a:p>
          <a:p>
            <a:pPr lvl="3"/>
            <a:r>
              <a:rPr lang="en-US" altLang="en-HR"/>
              <a:t>SDAFASD</a:t>
            </a:r>
          </a:p>
          <a:p>
            <a:pPr lvl="3"/>
            <a:r>
              <a:rPr lang="en-US" altLang="en-HR"/>
              <a:t>ASDFASF</a:t>
            </a:r>
          </a:p>
          <a:p>
            <a:pPr lvl="4"/>
            <a:r>
              <a:rPr lang="en-US" altLang="en-HR"/>
              <a:t>SDAFASD</a:t>
            </a:r>
          </a:p>
          <a:p>
            <a:pPr lvl="4"/>
            <a:r>
              <a:rPr lang="en-US" altLang="en-HR"/>
              <a:t>ASDFADSF</a:t>
            </a:r>
          </a:p>
        </p:txBody>
      </p:sp>
      <p:sp>
        <p:nvSpPr>
          <p:cNvPr id="19471" name="Rectangle 15">
            <a:extLst>
              <a:ext uri="{FF2B5EF4-FFF2-40B4-BE49-F238E27FC236}">
                <a16:creationId xmlns:a16="http://schemas.microsoft.com/office/drawing/2014/main" id="{F8BFE7BE-B2C5-279B-A4EE-2DA434387B0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51313" y="6477000"/>
            <a:ext cx="7889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74" name="Rectangle 18">
            <a:extLst>
              <a:ext uri="{FF2B5EF4-FFF2-40B4-BE49-F238E27FC236}">
                <a16:creationId xmlns:a16="http://schemas.microsoft.com/office/drawing/2014/main" id="{4E5DDB1D-3A9B-D614-617F-D282587506F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775" y="6477000"/>
            <a:ext cx="386238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"/>
              </a:spcBef>
              <a:defRPr sz="1000">
                <a:solidFill>
                  <a:schemeClr val="bg2"/>
                </a:solidFill>
                <a:latin typeface="Helvetica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741" r:id="rId1"/>
    <p:sldLayoutId id="2147484742" r:id="rId2"/>
    <p:sldLayoutId id="2147484743" r:id="rId3"/>
    <p:sldLayoutId id="2147484744" r:id="rId4"/>
    <p:sldLayoutId id="2147484745" r:id="rId5"/>
    <p:sldLayoutId id="2147484746" r:id="rId6"/>
    <p:sldLayoutId id="2147484747" r:id="rId7"/>
    <p:sldLayoutId id="2147484748" r:id="rId8"/>
    <p:sldLayoutId id="2147484749" r:id="rId9"/>
    <p:sldLayoutId id="2147484750" r:id="rId10"/>
    <p:sldLayoutId id="2147484751" r:id="rId11"/>
    <p:sldLayoutId id="2147484752" r:id="rId12"/>
  </p:sldLayoutIdLst>
  <p:transition spd="med"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36550" indent="-336550" algn="l" rtl="0" eaLnBrk="0" fontAlgn="base" hangingPunct="0">
        <a:lnSpc>
          <a:spcPct val="75000"/>
        </a:lnSpc>
        <a:spcBef>
          <a:spcPct val="25000"/>
        </a:spcBef>
        <a:spcAft>
          <a:spcPct val="25000"/>
        </a:spcAft>
        <a:buClr>
          <a:srgbClr val="3333FF"/>
        </a:buClr>
        <a:buSzPct val="75000"/>
        <a:buFont typeface="Monotype Sorts" pitchFamily="2" charset="2"/>
        <a:buChar char="n"/>
        <a:defRPr kumimoji="1" sz="2000">
          <a:solidFill>
            <a:schemeClr val="bg2"/>
          </a:solidFill>
          <a:latin typeface="+mn-lt"/>
          <a:ea typeface="ＭＳ Ｐゴシック" charset="0"/>
          <a:cs typeface="ＭＳ Ｐゴシック" charset="0"/>
        </a:defRPr>
      </a:lvl1pPr>
      <a:lvl2pPr marL="747713" indent="-296863" algn="l" rtl="0" eaLnBrk="0" fontAlgn="base" hangingPunct="0">
        <a:lnSpc>
          <a:spcPct val="75000"/>
        </a:lnSpc>
        <a:spcBef>
          <a:spcPct val="50000"/>
        </a:spcBef>
        <a:spcAft>
          <a:spcPct val="25000"/>
        </a:spcAft>
        <a:buClr>
          <a:srgbClr val="003300"/>
        </a:buClr>
        <a:buChar char="–"/>
        <a:defRPr kumimoji="1">
          <a:solidFill>
            <a:schemeClr val="bg2"/>
          </a:solidFill>
          <a:latin typeface="+mn-lt"/>
          <a:ea typeface="ＭＳ Ｐゴシック" charset="0"/>
        </a:defRPr>
      </a:lvl2pPr>
      <a:lvl3pPr marL="1136650" indent="-223838" algn="l" rtl="0" eaLnBrk="0" fontAlgn="base" hangingPunct="0">
        <a:spcBef>
          <a:spcPct val="25000"/>
        </a:spcBef>
        <a:spcAft>
          <a:spcPct val="25000"/>
        </a:spcAft>
        <a:buClr>
          <a:srgbClr val="003300"/>
        </a:buClr>
        <a:buSzPct val="60000"/>
        <a:buFont typeface="Monotype Sorts" pitchFamily="2" charset="2"/>
        <a:buChar char="n"/>
        <a:defRPr kumimoji="1" sz="1600">
          <a:solidFill>
            <a:schemeClr val="bg2"/>
          </a:solidFill>
          <a:latin typeface="+mn-lt"/>
          <a:ea typeface="ＭＳ Ｐゴシック" charset="0"/>
        </a:defRPr>
      </a:lvl3pPr>
      <a:lvl4pPr marL="1604963" indent="-242888" algn="l" rtl="0" eaLnBrk="0" fontAlgn="base" hangingPunct="0">
        <a:lnSpc>
          <a:spcPct val="75000"/>
        </a:lnSpc>
        <a:spcBef>
          <a:spcPct val="50000"/>
        </a:spcBef>
        <a:spcAft>
          <a:spcPct val="50000"/>
        </a:spcAft>
        <a:buClr>
          <a:srgbClr val="003300"/>
        </a:buClr>
        <a:buChar char="–"/>
        <a:defRPr kumimoji="1" sz="1400">
          <a:solidFill>
            <a:schemeClr val="bg2"/>
          </a:solidFill>
          <a:latin typeface="+mn-lt"/>
          <a:ea typeface="ＭＳ Ｐゴシック" charset="0"/>
        </a:defRPr>
      </a:lvl4pPr>
      <a:lvl5pPr marL="1943100" indent="-223838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50000"/>
        <a:buFont typeface="Monotype Sorts" pitchFamily="2" charset="2"/>
        <a:buChar char="n"/>
        <a:defRPr kumimoji="1" sz="1200">
          <a:solidFill>
            <a:schemeClr val="bg2"/>
          </a:solidFill>
          <a:latin typeface="+mn-lt"/>
          <a:ea typeface="ＭＳ Ｐゴシック" charset="0"/>
        </a:defRPr>
      </a:lvl5pPr>
      <a:lvl6pPr marL="2400300" indent="-223838" algn="l" rtl="0" eaLnBrk="1" fontAlgn="base" hangingPunct="1">
        <a:spcBef>
          <a:spcPct val="20000"/>
        </a:spcBef>
        <a:spcAft>
          <a:spcPct val="0"/>
        </a:spcAft>
        <a:buClr>
          <a:srgbClr val="003300"/>
        </a:buClr>
        <a:buSzPct val="50000"/>
        <a:buFont typeface="Monotype Sorts" pitchFamily="-28" charset="2"/>
        <a:buChar char="n"/>
        <a:defRPr kumimoji="1" sz="1200">
          <a:solidFill>
            <a:schemeClr val="bg2"/>
          </a:solidFill>
          <a:latin typeface="+mn-lt"/>
        </a:defRPr>
      </a:lvl6pPr>
      <a:lvl7pPr marL="2857500" indent="-223838" algn="l" rtl="0" eaLnBrk="1" fontAlgn="base" hangingPunct="1">
        <a:spcBef>
          <a:spcPct val="20000"/>
        </a:spcBef>
        <a:spcAft>
          <a:spcPct val="0"/>
        </a:spcAft>
        <a:buClr>
          <a:srgbClr val="003300"/>
        </a:buClr>
        <a:buSzPct val="50000"/>
        <a:buFont typeface="Monotype Sorts" pitchFamily="-28" charset="2"/>
        <a:buChar char="n"/>
        <a:defRPr kumimoji="1" sz="1200">
          <a:solidFill>
            <a:schemeClr val="bg2"/>
          </a:solidFill>
          <a:latin typeface="+mn-lt"/>
        </a:defRPr>
      </a:lvl7pPr>
      <a:lvl8pPr marL="3314700" indent="-223838" algn="l" rtl="0" eaLnBrk="1" fontAlgn="base" hangingPunct="1">
        <a:spcBef>
          <a:spcPct val="20000"/>
        </a:spcBef>
        <a:spcAft>
          <a:spcPct val="0"/>
        </a:spcAft>
        <a:buClr>
          <a:srgbClr val="003300"/>
        </a:buClr>
        <a:buSzPct val="50000"/>
        <a:buFont typeface="Monotype Sorts" pitchFamily="-28" charset="2"/>
        <a:buChar char="n"/>
        <a:defRPr kumimoji="1" sz="1200">
          <a:solidFill>
            <a:schemeClr val="bg2"/>
          </a:solidFill>
          <a:latin typeface="+mn-lt"/>
        </a:defRPr>
      </a:lvl8pPr>
      <a:lvl9pPr marL="3771900" indent="-223838" algn="l" rtl="0" eaLnBrk="1" fontAlgn="base" hangingPunct="1">
        <a:spcBef>
          <a:spcPct val="20000"/>
        </a:spcBef>
        <a:spcAft>
          <a:spcPct val="0"/>
        </a:spcAft>
        <a:buClr>
          <a:srgbClr val="003300"/>
        </a:buClr>
        <a:buSzPct val="50000"/>
        <a:buFont typeface="Monotype Sorts" pitchFamily="-28" charset="2"/>
        <a:buChar char="n"/>
        <a:defRPr kumimoji="1" sz="12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9C7843DD-F3F5-1ED9-0716-DB1996AE03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1" y="171471"/>
            <a:ext cx="8900769" cy="4171929"/>
          </a:xfrm>
          <a:prstGeom prst="rect">
            <a:avLst/>
          </a:prstGeom>
        </p:spPr>
      </p:pic>
      <p:pic>
        <p:nvPicPr>
          <p:cNvPr id="9" name="Picture 8" descr="A blue sign with white text&#10;&#10;AI-generated content may be incorrect.">
            <a:extLst>
              <a:ext uri="{FF2B5EF4-FFF2-40B4-BE49-F238E27FC236}">
                <a16:creationId xmlns:a16="http://schemas.microsoft.com/office/drawing/2014/main" id="{7758A199-1003-2994-2080-0045475CF1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92" y="4634545"/>
            <a:ext cx="8654807" cy="1628695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58D02-5545-803D-D32F-BB93B92DE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R" dirty="0"/>
              <a:t>CERN </a:t>
            </a:r>
          </a:p>
        </p:txBody>
      </p:sp>
      <p:pic>
        <p:nvPicPr>
          <p:cNvPr id="5" name="Content Placeholder 4" descr="A collage of photos of people and a map&#10;&#10;AI-generated content may be incorrect.">
            <a:extLst>
              <a:ext uri="{FF2B5EF4-FFF2-40B4-BE49-F238E27FC236}">
                <a16:creationId xmlns:a16="http://schemas.microsoft.com/office/drawing/2014/main" id="{1DE2BE35-E874-3886-0D35-BC580C7500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2664"/>
            <a:ext cx="9144000" cy="5157136"/>
          </a:xfrm>
        </p:spPr>
      </p:pic>
    </p:spTree>
    <p:extLst>
      <p:ext uri="{BB962C8B-B14F-4D97-AF65-F5344CB8AC3E}">
        <p14:creationId xmlns:p14="http://schemas.microsoft.com/office/powerpoint/2010/main" val="2848444507"/>
      </p:ext>
    </p:extLst>
  </p:cSld>
  <p:clrMapOvr>
    <a:masterClrMapping/>
  </p:clrMapOvr>
  <p:transition spd="med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189FF-E09F-8499-976A-833E0CE26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R" dirty="0"/>
              <a:t>History</a:t>
            </a:r>
          </a:p>
        </p:txBody>
      </p:sp>
      <p:pic>
        <p:nvPicPr>
          <p:cNvPr id="5" name="Content Placeholder 4" descr="A close-up of a document&#10;&#10;AI-generated content may be incorrect.">
            <a:extLst>
              <a:ext uri="{FF2B5EF4-FFF2-40B4-BE49-F238E27FC236}">
                <a16:creationId xmlns:a16="http://schemas.microsoft.com/office/drawing/2014/main" id="{CCD8B3EE-6353-0C23-8698-BFCFC32353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4716"/>
            <a:ext cx="9144000" cy="5496867"/>
          </a:xfrm>
        </p:spPr>
      </p:pic>
    </p:spTree>
    <p:extLst>
      <p:ext uri="{BB962C8B-B14F-4D97-AF65-F5344CB8AC3E}">
        <p14:creationId xmlns:p14="http://schemas.microsoft.com/office/powerpoint/2010/main" val="2879954354"/>
      </p:ext>
    </p:extLst>
  </p:cSld>
  <p:clrMapOvr>
    <a:masterClrMapping/>
  </p:clrMapOvr>
  <p:transition spd="med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27F05-F4A2-9D73-1654-8071F6906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R" dirty="0"/>
              <a:t>Today</a:t>
            </a:r>
          </a:p>
        </p:txBody>
      </p:sp>
      <p:pic>
        <p:nvPicPr>
          <p:cNvPr id="5" name="Content Placeholder 4" descr="A map of countries/regions with flags&#10;&#10;AI-generated content may be incorrect.">
            <a:extLst>
              <a:ext uri="{FF2B5EF4-FFF2-40B4-BE49-F238E27FC236}">
                <a16:creationId xmlns:a16="http://schemas.microsoft.com/office/drawing/2014/main" id="{37FF5F81-FDB1-C08A-7F5F-F2DE9A7DF4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12" y="833552"/>
            <a:ext cx="9161611" cy="5120597"/>
          </a:xfrm>
        </p:spPr>
      </p:pic>
    </p:spTree>
    <p:extLst>
      <p:ext uri="{BB962C8B-B14F-4D97-AF65-F5344CB8AC3E}">
        <p14:creationId xmlns:p14="http://schemas.microsoft.com/office/powerpoint/2010/main" val="2371814792"/>
      </p:ext>
    </p:extLst>
  </p:cSld>
  <p:clrMapOvr>
    <a:masterClrMapping/>
  </p:clrMapOvr>
  <p:transition spd="med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map of the world&#10;&#10;AI-generated content may be incorrect.">
            <a:extLst>
              <a:ext uri="{FF2B5EF4-FFF2-40B4-BE49-F238E27FC236}">
                <a16:creationId xmlns:a16="http://schemas.microsoft.com/office/drawing/2014/main" id="{B5ECB10F-D29E-C63D-2158-F943B8AB8D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4" y="990600"/>
            <a:ext cx="8976539" cy="5029200"/>
          </a:xfrm>
        </p:spPr>
      </p:pic>
    </p:spTree>
    <p:extLst>
      <p:ext uri="{BB962C8B-B14F-4D97-AF65-F5344CB8AC3E}">
        <p14:creationId xmlns:p14="http://schemas.microsoft.com/office/powerpoint/2010/main" val="2509229493"/>
      </p:ext>
    </p:extLst>
  </p:cSld>
  <p:clrMapOvr>
    <a:masterClrMapping/>
  </p:clrMapOvr>
  <p:transition spd="med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Naslov 1">
            <a:extLst>
              <a:ext uri="{FF2B5EF4-FFF2-40B4-BE49-F238E27FC236}">
                <a16:creationId xmlns:a16="http://schemas.microsoft.com/office/drawing/2014/main" id="{652C2C87-14F1-7B6E-E813-A18B9A546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HR" dirty="0" err="1">
                <a:ea typeface="ＭＳ Ｐゴシック" panose="020B0600070205080204" pitchFamily="34" charset="-128"/>
              </a:rPr>
              <a:t>Gauguin’s</a:t>
            </a:r>
            <a:r>
              <a:rPr lang="hr-HR" altLang="en-HR" dirty="0">
                <a:ea typeface="ＭＳ Ｐゴシック" panose="020B0600070205080204" pitchFamily="34" charset="-128"/>
              </a:rPr>
              <a:t> </a:t>
            </a:r>
            <a:r>
              <a:rPr lang="hr-HR" altLang="en-HR" dirty="0" err="1">
                <a:ea typeface="ＭＳ Ｐゴシック" panose="020B0600070205080204" pitchFamily="34" charset="-128"/>
              </a:rPr>
              <a:t>questions</a:t>
            </a:r>
            <a:endParaRPr lang="en-US" altLang="en-HR" dirty="0">
              <a:ea typeface="ＭＳ Ｐゴシック" panose="020B0600070205080204" pitchFamily="34" charset="-128"/>
            </a:endParaRPr>
          </a:p>
        </p:txBody>
      </p:sp>
      <p:sp>
        <p:nvSpPr>
          <p:cNvPr id="47106" name="Rezervirano mjesto broja slajda 4">
            <a:extLst>
              <a:ext uri="{FF2B5EF4-FFF2-40B4-BE49-F238E27FC236}">
                <a16:creationId xmlns:a16="http://schemas.microsoft.com/office/drawing/2014/main" id="{5B763699-DE94-DE78-98C8-A365A7A88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673F22D-5AD1-8849-977F-C7AC94E19507}" type="slidenum">
              <a:rPr lang="en-US" altLang="en-HR" sz="1400" b="0" baseline="0">
                <a:solidFill>
                  <a:schemeClr val="bg1"/>
                </a:solidFill>
              </a:rPr>
              <a:pPr eaLnBrk="1" hangingPunct="1"/>
              <a:t>6</a:t>
            </a:fld>
            <a:endParaRPr lang="en-US" altLang="en-HR" sz="1400" b="0" baseline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7107" name="Picture 2" descr="http://www.artchive.com/artchive/g/gauguin/where.jpg">
            <a:extLst>
              <a:ext uri="{FF2B5EF4-FFF2-40B4-BE49-F238E27FC236}">
                <a16:creationId xmlns:a16="http://schemas.microsoft.com/office/drawing/2014/main" id="{1A2133DF-68DC-8AF5-5432-06BB156B6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8063"/>
            <a:ext cx="9144000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C15B52F0-BBBE-A8E4-7E2A-844CDBC329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1238804"/>
            <a:ext cx="29931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hr-HR" altLang="en-HR" sz="1800" baseline="0" dirty="0" err="1">
                <a:solidFill>
                  <a:srgbClr val="FF0000"/>
                </a:solidFill>
              </a:rPr>
              <a:t>Where</a:t>
            </a:r>
            <a:r>
              <a:rPr lang="hr-HR" altLang="en-HR" sz="1800" baseline="0" dirty="0">
                <a:solidFill>
                  <a:srgbClr val="FF0000"/>
                </a:solidFill>
              </a:rPr>
              <a:t> do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we</a:t>
            </a:r>
            <a:r>
              <a:rPr lang="hr-HR" altLang="en-HR" sz="1800" baseline="0" dirty="0">
                <a:solidFill>
                  <a:srgbClr val="FF0000"/>
                </a:solidFill>
              </a:rPr>
              <a:t>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come</a:t>
            </a:r>
            <a:r>
              <a:rPr lang="hr-HR" altLang="en-HR" sz="1800" baseline="0" dirty="0">
                <a:solidFill>
                  <a:srgbClr val="FF0000"/>
                </a:solidFill>
              </a:rPr>
              <a:t>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from</a:t>
            </a:r>
            <a:r>
              <a:rPr lang="hr-HR" altLang="en-HR" sz="1800" baseline="0" dirty="0">
                <a:solidFill>
                  <a:srgbClr val="FF0000"/>
                </a:solidFill>
              </a:rPr>
              <a:t>?</a:t>
            </a:r>
            <a:endParaRPr lang="en-US" altLang="en-HR" sz="1800" baseline="0" dirty="0">
              <a:solidFill>
                <a:srgbClr val="FF0000"/>
              </a:solidFill>
            </a:endParaRP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219119E0-5979-BEA9-D446-593C0A6E2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4819" y="1255713"/>
            <a:ext cx="16722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hr-HR" altLang="en-HR" sz="1800" baseline="0" dirty="0">
                <a:solidFill>
                  <a:srgbClr val="FF0000"/>
                </a:solidFill>
              </a:rPr>
              <a:t>Who are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we</a:t>
            </a:r>
            <a:r>
              <a:rPr lang="hr-HR" altLang="en-HR" sz="1800" baseline="0" dirty="0">
                <a:solidFill>
                  <a:srgbClr val="FF0000"/>
                </a:solidFill>
              </a:rPr>
              <a:t> ?</a:t>
            </a:r>
            <a:endParaRPr lang="en-US" altLang="en-HR" sz="1800" baseline="0" dirty="0">
              <a:solidFill>
                <a:srgbClr val="FF0000"/>
              </a:solidFill>
            </a:endParaRP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32FB496E-BE0A-B363-3597-A1CEF0607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143000"/>
            <a:ext cx="25699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hr-HR" altLang="en-HR" sz="1800" baseline="0" dirty="0" err="1">
                <a:solidFill>
                  <a:srgbClr val="FF0000"/>
                </a:solidFill>
              </a:rPr>
              <a:t>Where</a:t>
            </a:r>
            <a:r>
              <a:rPr lang="hr-HR" altLang="en-HR" sz="1800" baseline="0" dirty="0">
                <a:solidFill>
                  <a:srgbClr val="FF0000"/>
                </a:solidFill>
              </a:rPr>
              <a:t> are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we</a:t>
            </a:r>
            <a:r>
              <a:rPr lang="hr-HR" altLang="en-HR" sz="1800" baseline="0" dirty="0">
                <a:solidFill>
                  <a:srgbClr val="FF0000"/>
                </a:solidFill>
              </a:rPr>
              <a:t>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going</a:t>
            </a:r>
            <a:r>
              <a:rPr lang="hr-HR" altLang="en-HR" sz="1800" baseline="0" dirty="0">
                <a:solidFill>
                  <a:srgbClr val="FF0000"/>
                </a:solidFill>
              </a:rPr>
              <a:t> ?</a:t>
            </a:r>
            <a:endParaRPr lang="en-US" altLang="en-HR" sz="1800" baseline="0" dirty="0">
              <a:solidFill>
                <a:srgbClr val="FF0000"/>
              </a:solidFill>
            </a:endParaRPr>
          </a:p>
        </p:txBody>
      </p:sp>
      <p:cxnSp>
        <p:nvCxnSpPr>
          <p:cNvPr id="11" name="Ravni poveznik sa strelicom 10">
            <a:extLst>
              <a:ext uri="{FF2B5EF4-FFF2-40B4-BE49-F238E27FC236}">
                <a16:creationId xmlns:a16="http://schemas.microsoft.com/office/drawing/2014/main" id="{955AD8D0-9B76-6B97-EB24-6C3C864D65B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33400" y="2057400"/>
            <a:ext cx="1143000" cy="762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Ravni poveznik sa strelicom 11">
            <a:extLst>
              <a:ext uri="{FF2B5EF4-FFF2-40B4-BE49-F238E27FC236}">
                <a16:creationId xmlns:a16="http://schemas.microsoft.com/office/drawing/2014/main" id="{146618D2-ACB2-0571-8D9E-1602E5B180BC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600700" y="1866900"/>
            <a:ext cx="914400" cy="6858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Ravni poveznik sa strelicom 14">
            <a:extLst>
              <a:ext uri="{FF2B5EF4-FFF2-40B4-BE49-F238E27FC236}">
                <a16:creationId xmlns:a16="http://schemas.microsoft.com/office/drawing/2014/main" id="{A3D66D8B-D9E2-64A3-F585-05C365BCBD1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515100" y="2628900"/>
            <a:ext cx="1981200" cy="2286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DE516DBB-40EA-D922-C6BA-D14A3FE796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6538" y="609600"/>
            <a:ext cx="27622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hr-HR" altLang="en-HR" sz="1800" baseline="0" dirty="0" err="1">
                <a:solidFill>
                  <a:srgbClr val="FF0000"/>
                </a:solidFill>
              </a:rPr>
              <a:t>What</a:t>
            </a:r>
            <a:r>
              <a:rPr lang="hr-HR" altLang="en-HR" sz="1800" baseline="0" dirty="0">
                <a:solidFill>
                  <a:srgbClr val="FF0000"/>
                </a:solidFill>
              </a:rPr>
              <a:t>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were</a:t>
            </a:r>
            <a:r>
              <a:rPr lang="hr-HR" altLang="en-HR" sz="1800" baseline="0" dirty="0">
                <a:solidFill>
                  <a:srgbClr val="FF0000"/>
                </a:solidFill>
              </a:rPr>
              <a:t>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early</a:t>
            </a:r>
            <a:endParaRPr lang="hr-HR" altLang="en-HR" sz="1800" baseline="0" dirty="0">
              <a:solidFill>
                <a:srgbClr val="FF0000"/>
              </a:solidFill>
            </a:endParaRPr>
          </a:p>
          <a:p>
            <a:pPr eaLnBrk="1" hangingPunct="1"/>
            <a:r>
              <a:rPr lang="hr-HR" altLang="en-HR" sz="1800" baseline="0" dirty="0" err="1">
                <a:solidFill>
                  <a:srgbClr val="FF0000"/>
                </a:solidFill>
              </a:rPr>
              <a:t>phases</a:t>
            </a:r>
            <a:r>
              <a:rPr lang="hr-HR" altLang="en-HR" sz="1800" baseline="0" dirty="0">
                <a:solidFill>
                  <a:srgbClr val="FF0000"/>
                </a:solidFill>
              </a:rPr>
              <a:t>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after</a:t>
            </a:r>
            <a:r>
              <a:rPr lang="hr-HR" altLang="en-HR" sz="1800" baseline="0" dirty="0">
                <a:solidFill>
                  <a:srgbClr val="FF0000"/>
                </a:solidFill>
              </a:rPr>
              <a:t> Big </a:t>
            </a:r>
            <a:r>
              <a:rPr lang="hr-HR" altLang="en-HR" sz="1800" baseline="0">
                <a:solidFill>
                  <a:srgbClr val="FF0000"/>
                </a:solidFill>
              </a:rPr>
              <a:t>Bang?</a:t>
            </a:r>
            <a:endParaRPr lang="en-US" altLang="en-HR" sz="1800" baseline="0" dirty="0">
              <a:solidFill>
                <a:srgbClr val="FF0000"/>
              </a:solidFill>
            </a:endParaRP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5F0D4E8C-AD27-EDC0-A31A-3B5F17144920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4103004" y="612340"/>
            <a:ext cx="26787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hr-HR" altLang="en-HR" sz="1800" baseline="0" dirty="0" err="1">
                <a:solidFill>
                  <a:srgbClr val="FF0000"/>
                </a:solidFill>
              </a:rPr>
              <a:t>What</a:t>
            </a:r>
            <a:r>
              <a:rPr lang="hr-HR" altLang="en-HR" sz="1800" baseline="0" dirty="0">
                <a:solidFill>
                  <a:srgbClr val="FF0000"/>
                </a:solidFill>
              </a:rPr>
              <a:t>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is</a:t>
            </a:r>
            <a:r>
              <a:rPr lang="hr-HR" altLang="en-HR" sz="1800" baseline="0" dirty="0">
                <a:solidFill>
                  <a:srgbClr val="FF0000"/>
                </a:solidFill>
              </a:rPr>
              <a:t>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the</a:t>
            </a:r>
            <a:r>
              <a:rPr lang="hr-HR" altLang="en-HR" sz="1800" baseline="0" dirty="0">
                <a:solidFill>
                  <a:srgbClr val="FF0000"/>
                </a:solidFill>
              </a:rPr>
              <a:t> Universe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build</a:t>
            </a:r>
            <a:r>
              <a:rPr lang="hr-HR" altLang="en-HR" sz="1800" baseline="0" dirty="0">
                <a:solidFill>
                  <a:srgbClr val="FF0000"/>
                </a:solidFill>
              </a:rPr>
              <a:t>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from</a:t>
            </a:r>
            <a:r>
              <a:rPr lang="hr-HR" altLang="en-HR" sz="1800" baseline="0" dirty="0">
                <a:solidFill>
                  <a:srgbClr val="FF0000"/>
                </a:solidFill>
              </a:rPr>
              <a:t>?</a:t>
            </a:r>
            <a:endParaRPr lang="en-US" altLang="en-HR" sz="1800" baseline="0" dirty="0">
              <a:solidFill>
                <a:srgbClr val="FF0000"/>
              </a:solidFill>
            </a:endParaRP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7FD853A4-68F6-C925-3986-1CC6E0FD39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00" y="686257"/>
            <a:ext cx="4006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hr-HR" altLang="en-HR" sz="1800" baseline="0" dirty="0" err="1">
                <a:solidFill>
                  <a:srgbClr val="FF0000"/>
                </a:solidFill>
              </a:rPr>
              <a:t>What</a:t>
            </a:r>
            <a:r>
              <a:rPr lang="hr-HR" altLang="en-HR" sz="1800" baseline="0" dirty="0">
                <a:solidFill>
                  <a:srgbClr val="FF0000"/>
                </a:solidFill>
              </a:rPr>
              <a:t>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is</a:t>
            </a:r>
            <a:r>
              <a:rPr lang="hr-HR" altLang="en-HR" sz="1800" baseline="0" dirty="0">
                <a:solidFill>
                  <a:srgbClr val="FF0000"/>
                </a:solidFill>
              </a:rPr>
              <a:t>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the</a:t>
            </a:r>
            <a:r>
              <a:rPr lang="hr-HR" altLang="en-HR" sz="1800" baseline="0" dirty="0">
                <a:solidFill>
                  <a:srgbClr val="FF0000"/>
                </a:solidFill>
              </a:rPr>
              <a:t> future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of</a:t>
            </a:r>
            <a:r>
              <a:rPr lang="hr-HR" altLang="en-HR" sz="1800" baseline="0" dirty="0">
                <a:solidFill>
                  <a:srgbClr val="FF0000"/>
                </a:solidFill>
              </a:rPr>
              <a:t> </a:t>
            </a:r>
            <a:r>
              <a:rPr lang="hr-HR" altLang="en-HR" sz="1800" baseline="0" dirty="0" err="1">
                <a:solidFill>
                  <a:srgbClr val="FF0000"/>
                </a:solidFill>
              </a:rPr>
              <a:t>the</a:t>
            </a:r>
            <a:r>
              <a:rPr lang="hr-HR" altLang="en-HR" sz="1800" baseline="0" dirty="0">
                <a:solidFill>
                  <a:srgbClr val="FF0000"/>
                </a:solidFill>
              </a:rPr>
              <a:t> Universe?</a:t>
            </a:r>
            <a:endParaRPr lang="en-US" altLang="en-HR" sz="1800" baseline="0" dirty="0">
              <a:solidFill>
                <a:srgbClr val="FF0000"/>
              </a:solidFill>
            </a:endParaRPr>
          </a:p>
        </p:txBody>
      </p:sp>
      <p:sp>
        <p:nvSpPr>
          <p:cNvPr id="21" name="Elipsa 20">
            <a:extLst>
              <a:ext uri="{FF2B5EF4-FFF2-40B4-BE49-F238E27FC236}">
                <a16:creationId xmlns:a16="http://schemas.microsoft.com/office/drawing/2014/main" id="{98DE5023-2B1C-9683-A1FD-7A879FCB64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457200"/>
            <a:ext cx="5791200" cy="1676400"/>
          </a:xfrm>
          <a:prstGeom prst="ellips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HR" altLang="en-HR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8" grpId="0"/>
      <p:bldP spid="19" grpId="0"/>
      <p:bldP spid="20" grpId="0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 Box 2">
            <a:extLst>
              <a:ext uri="{FF2B5EF4-FFF2-40B4-BE49-F238E27FC236}">
                <a16:creationId xmlns:a16="http://schemas.microsoft.com/office/drawing/2014/main" id="{82AC5B3D-1D15-457D-21B8-1B13CD02A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667000"/>
            <a:ext cx="6424613" cy="9239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hr-HR" altLang="en-HR" sz="5400" b="1" dirty="0" err="1">
                <a:solidFill>
                  <a:schemeClr val="hlink"/>
                </a:solidFill>
                <a:latin typeface="Tahoma" panose="020B0604030504040204" pitchFamily="34" charset="0"/>
              </a:rPr>
              <a:t>Thank</a:t>
            </a:r>
            <a:r>
              <a:rPr lang="hr-HR" altLang="en-HR" sz="5400" b="1" dirty="0">
                <a:solidFill>
                  <a:schemeClr val="hlink"/>
                </a:solidFill>
                <a:latin typeface="Tahoma" panose="020B0604030504040204" pitchFamily="34" charset="0"/>
              </a:rPr>
              <a:t> </a:t>
            </a:r>
            <a:r>
              <a:rPr lang="hr-HR" altLang="en-HR" sz="5400" b="1" dirty="0" err="1">
                <a:solidFill>
                  <a:schemeClr val="hlink"/>
                </a:solidFill>
                <a:latin typeface="Tahoma" panose="020B0604030504040204" pitchFamily="34" charset="0"/>
              </a:rPr>
              <a:t>you</a:t>
            </a:r>
            <a:r>
              <a:rPr lang="hr-HR" altLang="en-HR" sz="5400" b="1" dirty="0">
                <a:solidFill>
                  <a:schemeClr val="hlink"/>
                </a:solidFill>
                <a:latin typeface="Tahoma" panose="020B0604030504040204" pitchFamily="34" charset="0"/>
              </a:rPr>
              <a:t>!</a:t>
            </a:r>
            <a:endParaRPr lang="en-US" altLang="en-HR" sz="5400" b="1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VERSION" val="XP"/>
  <p:tag name="ISGAMESHOW" val="False"/>
</p:tagLst>
</file>

<file path=ppt/theme/theme1.xml><?xml version="1.0" encoding="utf-8"?>
<a:theme xmlns:a="http://schemas.openxmlformats.org/drawingml/2006/main" name="Temamirko">
  <a:themeElements>
    <a:clrScheme name="Whirlpool 1">
      <a:dk1>
        <a:srgbClr val="000066"/>
      </a:dk1>
      <a:lt1>
        <a:srgbClr val="CCECFF"/>
      </a:lt1>
      <a:dk2>
        <a:srgbClr val="0000CC"/>
      </a:dk2>
      <a:lt2>
        <a:srgbClr val="CCFFFF"/>
      </a:lt2>
      <a:accent1>
        <a:srgbClr val="CC99FF"/>
      </a:accent1>
      <a:accent2>
        <a:srgbClr val="9999FF"/>
      </a:accent2>
      <a:accent3>
        <a:srgbClr val="AAAAE2"/>
      </a:accent3>
      <a:accent4>
        <a:srgbClr val="AEC9DA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Whirlpool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0033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0033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Temamirko</Template>
  <TotalTime>34006</TotalTime>
  <Words>383</Words>
  <Application>Microsoft Macintosh PowerPoint</Application>
  <PresentationFormat>On-screen Show (4:3)</PresentationFormat>
  <Paragraphs>20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ＭＳ Ｐゴシック</vt:lpstr>
      <vt:lpstr>Arial</vt:lpstr>
      <vt:lpstr>Comic Sans MS</vt:lpstr>
      <vt:lpstr>Helvetica</vt:lpstr>
      <vt:lpstr>Monotype Sorts</vt:lpstr>
      <vt:lpstr>Tahoma</vt:lpstr>
      <vt:lpstr>Times New Roman</vt:lpstr>
      <vt:lpstr>Temamirko</vt:lpstr>
      <vt:lpstr>PowerPoint Presentation</vt:lpstr>
      <vt:lpstr>CERN </vt:lpstr>
      <vt:lpstr>History</vt:lpstr>
      <vt:lpstr>Today</vt:lpstr>
      <vt:lpstr>PowerPoint Presentation</vt:lpstr>
      <vt:lpstr>Gauguin’s questions</vt:lpstr>
      <vt:lpstr>PowerPoint Presentation</vt:lpstr>
    </vt:vector>
  </TitlesOfParts>
  <Company>Benjamin Cummings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slide</dc:title>
  <dc:creator>BCP User</dc:creator>
  <cp:lastModifiedBy>Mirko Planinic</cp:lastModifiedBy>
  <cp:revision>708</cp:revision>
  <cp:lastPrinted>2006-11-21T16:50:10Z</cp:lastPrinted>
  <dcterms:created xsi:type="dcterms:W3CDTF">2002-07-11T17:04:39Z</dcterms:created>
  <dcterms:modified xsi:type="dcterms:W3CDTF">2026-01-23T20:22:59Z</dcterms:modified>
</cp:coreProperties>
</file>