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305" r:id="rId5"/>
    <p:sldId id="845" r:id="rId6"/>
    <p:sldId id="846" r:id="rId7"/>
    <p:sldId id="847" r:id="rId8"/>
  </p:sldIdLst>
  <p:sldSz cx="12192000" cy="68580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7" userDrawn="1">
          <p15:clr>
            <a:srgbClr val="A4A3A4"/>
          </p15:clr>
        </p15:guide>
        <p15:guide id="2" pos="384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66"/>
    <a:srgbClr val="0000FF"/>
    <a:srgbClr val="FF3300"/>
    <a:srgbClr val="FFECB7"/>
    <a:srgbClr val="FFFFFF"/>
    <a:srgbClr val="00CC00"/>
    <a:srgbClr val="FFFBEF"/>
    <a:srgbClr val="FF5050"/>
    <a:srgbClr val="0099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8C013C-5867-41D4-88FC-5646270D81FA}" v="32" dt="2026-09-02T10:16:42.2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070" autoAdjust="0"/>
    <p:restoredTop sz="94133" autoAdjust="0"/>
  </p:normalViewPr>
  <p:slideViewPr>
    <p:cSldViewPr snapToGrid="0">
      <p:cViewPr varScale="1">
        <p:scale>
          <a:sx n="79" d="100"/>
          <a:sy n="79" d="100"/>
        </p:scale>
        <p:origin x="75" y="429"/>
      </p:cViewPr>
      <p:guideLst>
        <p:guide orient="horz" pos="2187"/>
        <p:guide pos="3849"/>
      </p:guideLst>
    </p:cSldViewPr>
  </p:slideViewPr>
  <p:outlineViewPr>
    <p:cViewPr>
      <p:scale>
        <a:sx n="25" d="100"/>
        <a:sy n="25" d="100"/>
      </p:scale>
      <p:origin x="0" y="2532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-1806" y="-9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4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llin, Paul Prof (Maths &amp; Physics)" userId="96b089b4-a5bf-4ab4-b677-efe4dfda2bbf" providerId="ADAL" clId="{441C122E-DF81-4F62-BC91-8852847C1C87}"/>
    <pc:docChg chg="modSld">
      <pc:chgData name="Sellin, Paul Prof (Maths &amp; Physics)" userId="96b089b4-a5bf-4ab4-b677-efe4dfda2bbf" providerId="ADAL" clId="{441C122E-DF81-4F62-BC91-8852847C1C87}" dt="2026-09-02T10:29:00.843" v="157" actId="113"/>
      <pc:docMkLst>
        <pc:docMk/>
      </pc:docMkLst>
      <pc:sldChg chg="addSp delSp modSp">
        <pc:chgData name="Sellin, Paul Prof (Maths &amp; Physics)" userId="96b089b4-a5bf-4ab4-b677-efe4dfda2bbf" providerId="ADAL" clId="{441C122E-DF81-4F62-BC91-8852847C1C87}" dt="2026-09-02T10:16:42.245" v="26" actId="478"/>
        <pc:sldMkLst>
          <pc:docMk/>
          <pc:sldMk cId="0" sldId="305"/>
        </pc:sldMkLst>
        <pc:spChg chg="add del mod">
          <ac:chgData name="Sellin, Paul Prof (Maths &amp; Physics)" userId="96b089b4-a5bf-4ab4-b677-efe4dfda2bbf" providerId="ADAL" clId="{441C122E-DF81-4F62-BC91-8852847C1C87}" dt="2026-09-02T10:16:42.245" v="26" actId="478"/>
          <ac:spMkLst>
            <pc:docMk/>
            <pc:sldMk cId="0" sldId="305"/>
            <ac:spMk id="7" creationId="{868BAE17-123F-F972-7558-A6160CE9D47A}"/>
          </ac:spMkLst>
        </pc:spChg>
        <pc:spChg chg="mod">
          <ac:chgData name="Sellin, Paul Prof (Maths &amp; Physics)" userId="96b089b4-a5bf-4ab4-b677-efe4dfda2bbf" providerId="ADAL" clId="{441C122E-DF81-4F62-BC91-8852847C1C87}" dt="2026-09-02T09:55:41.639" v="23" actId="1076"/>
          <ac:spMkLst>
            <pc:docMk/>
            <pc:sldMk cId="0" sldId="305"/>
            <ac:spMk id="147459" creationId="{00000000-0000-0000-0000-000000000000}"/>
          </ac:spMkLst>
        </pc:spChg>
      </pc:sldChg>
      <pc:sldChg chg="delSp modSp">
        <pc:chgData name="Sellin, Paul Prof (Maths &amp; Physics)" userId="96b089b4-a5bf-4ab4-b677-efe4dfda2bbf" providerId="ADAL" clId="{441C122E-DF81-4F62-BC91-8852847C1C87}" dt="2026-09-02T09:56:07.783" v="24" actId="1076"/>
        <pc:sldMkLst>
          <pc:docMk/>
          <pc:sldMk cId="16453836" sldId="845"/>
        </pc:sldMkLst>
        <pc:spChg chg="del">
          <ac:chgData name="Sellin, Paul Prof (Maths &amp; Physics)" userId="96b089b4-a5bf-4ab4-b677-efe4dfda2bbf" providerId="ADAL" clId="{441C122E-DF81-4F62-BC91-8852847C1C87}" dt="2026-09-02T09:44:24.563" v="19" actId="478"/>
          <ac:spMkLst>
            <pc:docMk/>
            <pc:sldMk cId="16453836" sldId="845"/>
            <ac:spMk id="7" creationId="{F15B1824-5839-93EE-F24D-B48272BB37F7}"/>
          </ac:spMkLst>
        </pc:spChg>
        <pc:spChg chg="mod">
          <ac:chgData name="Sellin, Paul Prof (Maths &amp; Physics)" userId="96b089b4-a5bf-4ab4-b677-efe4dfda2bbf" providerId="ADAL" clId="{441C122E-DF81-4F62-BC91-8852847C1C87}" dt="2026-09-02T09:56:07.783" v="24" actId="1076"/>
          <ac:spMkLst>
            <pc:docMk/>
            <pc:sldMk cId="16453836" sldId="845"/>
            <ac:spMk id="147459" creationId="{CEEF7424-A13D-BE96-17FA-A2422C6B7C9A}"/>
          </ac:spMkLst>
        </pc:spChg>
      </pc:sldChg>
      <pc:sldChg chg="modSp">
        <pc:chgData name="Sellin, Paul Prof (Maths &amp; Physics)" userId="96b089b4-a5bf-4ab4-b677-efe4dfda2bbf" providerId="ADAL" clId="{441C122E-DF81-4F62-BC91-8852847C1C87}" dt="2026-09-02T10:06:31.334" v="25" actId="14100"/>
        <pc:sldMkLst>
          <pc:docMk/>
          <pc:sldMk cId="1912378988" sldId="846"/>
        </pc:sldMkLst>
        <pc:spChg chg="mod">
          <ac:chgData name="Sellin, Paul Prof (Maths &amp; Physics)" userId="96b089b4-a5bf-4ab4-b677-efe4dfda2bbf" providerId="ADAL" clId="{441C122E-DF81-4F62-BC91-8852847C1C87}" dt="2026-09-02T10:06:31.334" v="25" actId="14100"/>
          <ac:spMkLst>
            <pc:docMk/>
            <pc:sldMk cId="1912378988" sldId="846"/>
            <ac:spMk id="147459" creationId="{F0621711-C685-306C-54EA-23E4BDAC5B98}"/>
          </ac:spMkLst>
        </pc:spChg>
      </pc:sldChg>
      <pc:sldChg chg="modSp mod">
        <pc:chgData name="Sellin, Paul Prof (Maths &amp; Physics)" userId="96b089b4-a5bf-4ab4-b677-efe4dfda2bbf" providerId="ADAL" clId="{441C122E-DF81-4F62-BC91-8852847C1C87}" dt="2026-09-02T10:29:00.843" v="157" actId="113"/>
        <pc:sldMkLst>
          <pc:docMk/>
          <pc:sldMk cId="2780155067" sldId="847"/>
        </pc:sldMkLst>
        <pc:spChg chg="mod">
          <ac:chgData name="Sellin, Paul Prof (Maths &amp; Physics)" userId="96b089b4-a5bf-4ab4-b677-efe4dfda2bbf" providerId="ADAL" clId="{441C122E-DF81-4F62-BC91-8852847C1C87}" dt="2026-09-02T10:29:00.843" v="157" actId="113"/>
          <ac:spMkLst>
            <pc:docMk/>
            <pc:sldMk cId="2780155067" sldId="847"/>
            <ac:spMk id="147459" creationId="{69621F9F-87EE-007B-8318-A56BE15C9FD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50692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79975"/>
            <a:ext cx="5207000" cy="462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95" tIns="46173" rIns="93995" bIns="461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1475" y="895350"/>
            <a:ext cx="6356350" cy="35766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2352914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952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1735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1890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4551" y="904878"/>
            <a:ext cx="5092700" cy="5343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0451" y="904878"/>
            <a:ext cx="5092700" cy="5343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282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3061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375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3274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1917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327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8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58769" y="228600"/>
            <a:ext cx="2637367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4551" y="228600"/>
            <a:ext cx="7711016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816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Sec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12192000" cy="873198"/>
          </a:xfrm>
          <a:prstGeom prst="rect">
            <a:avLst/>
          </a:prstGeom>
          <a:solidFill>
            <a:srgbClr val="203D75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n>
                <a:noFill/>
              </a:ln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030857"/>
            <a:ext cx="11095257" cy="509530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50000"/>
                  </a:schemeClr>
                </a:solidFill>
                <a:latin typeface="+mj-lt"/>
                <a:cs typeface="Arial"/>
              </a:defRPr>
            </a:lvl1pPr>
            <a:lvl2pPr>
              <a:defRPr sz="1800">
                <a:solidFill>
                  <a:srgbClr val="203D75"/>
                </a:solidFill>
                <a:latin typeface="+mj-lt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+mj-lt"/>
                <a:cs typeface="Arial"/>
              </a:defRPr>
            </a:lvl3pPr>
            <a:lvl4pPr>
              <a:defRPr sz="1800">
                <a:solidFill>
                  <a:srgbClr val="006AA0"/>
                </a:solidFill>
                <a:latin typeface="+mj-lt"/>
                <a:cs typeface="Arial"/>
              </a:defRPr>
            </a:lvl4pPr>
            <a:lvl5pPr>
              <a:defRPr sz="1800">
                <a:solidFill>
                  <a:srgbClr val="556169"/>
                </a:solidFill>
                <a:latin typeface="+mj-lt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78002"/>
            <a:ext cx="12240000" cy="0"/>
          </a:xfrm>
          <a:prstGeom prst="line">
            <a:avLst/>
          </a:prstGeom>
          <a:ln w="6350" cmpd="sng">
            <a:solidFill>
              <a:srgbClr val="203D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09602" y="321748"/>
            <a:ext cx="6010569" cy="41326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Headline title goes here</a:t>
            </a:r>
            <a:endParaRPr lang="en-US" dirty="0"/>
          </a:p>
        </p:txBody>
      </p:sp>
      <p:pic>
        <p:nvPicPr>
          <p:cNvPr id="14" name="Picture 13" descr="UniOfSurreyPowerPoint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3915" y="247091"/>
            <a:ext cx="2056263" cy="4626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0" y="6341533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998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28600"/>
            <a:ext cx="10481733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44551" y="904879"/>
            <a:ext cx="10388600" cy="4635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 flipV="1">
            <a:off x="711200" y="838200"/>
            <a:ext cx="1066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400"/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11583725" y="6417881"/>
            <a:ext cx="3417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DB0F8B8-B151-4446-B172-DCEB1A82E61F}" type="slidenum">
              <a:rPr lang="en-US" sz="1000" b="0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sz="10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logo of a university&#10;&#10;Description automatically generated">
            <a:extLst>
              <a:ext uri="{FF2B5EF4-FFF2-40B4-BE49-F238E27FC236}">
                <a16:creationId xmlns:a16="http://schemas.microsoft.com/office/drawing/2014/main" id="{169C656D-4272-091F-0F9E-85ACC09F344C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763" y="127220"/>
            <a:ext cx="1733930" cy="64430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7620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defTabSz="762000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2pPr>
      <a:lvl3pPr algn="ctr" defTabSz="762000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3pPr>
      <a:lvl4pPr algn="ctr" defTabSz="762000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4pPr>
      <a:lvl5pPr algn="ctr" defTabSz="762000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5pPr>
      <a:lvl6pPr marL="457200" algn="ctr" defTabSz="762000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6pPr>
      <a:lvl7pPr marL="914400" algn="ctr" defTabSz="762000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7pPr>
      <a:lvl8pPr marL="1371600" algn="ctr" defTabSz="762000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8pPr>
      <a:lvl9pPr marL="1828800" algn="ctr" defTabSz="762000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Font typeface="Wingdings" pitchFamily="2" charset="2"/>
        <a:defRPr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Font typeface="Wingdings" pitchFamily="2" charset="2"/>
        <a:buChar char="Ÿ"/>
        <a:defRPr sz="1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marL="1143000" indent="-228600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Font typeface="Symbol" pitchFamily="18" charset="2"/>
        <a:buChar char="-"/>
        <a:defRPr sz="1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marL="1600200" indent="-228600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Font typeface="Wingdings" pitchFamily="2" charset="2"/>
        <a:buChar char="q"/>
        <a:defRPr sz="1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marL="2057400" indent="-228600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Font typeface="Wingdings" pitchFamily="2" charset="2"/>
        <a:buChar char="q"/>
        <a:defRPr sz="1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2514600" indent="-228600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Font typeface="Wingdings" pitchFamily="2" charset="2"/>
        <a:buChar char="q"/>
        <a:defRPr sz="1600">
          <a:solidFill>
            <a:schemeClr val="tx1"/>
          </a:solidFill>
          <a:latin typeface="Helvetica 55 Roman" charset="0"/>
        </a:defRPr>
      </a:lvl6pPr>
      <a:lvl7pPr marL="2971800" indent="-228600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Font typeface="Wingdings" pitchFamily="2" charset="2"/>
        <a:buChar char="q"/>
        <a:defRPr sz="1600">
          <a:solidFill>
            <a:schemeClr val="tx1"/>
          </a:solidFill>
          <a:latin typeface="Helvetica 55 Roman" charset="0"/>
        </a:defRPr>
      </a:lvl7pPr>
      <a:lvl8pPr marL="3429000" indent="-228600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Font typeface="Wingdings" pitchFamily="2" charset="2"/>
        <a:buChar char="q"/>
        <a:defRPr sz="1600">
          <a:solidFill>
            <a:schemeClr val="tx1"/>
          </a:solidFill>
          <a:latin typeface="Helvetica 55 Roman" charset="0"/>
        </a:defRPr>
      </a:lvl8pPr>
      <a:lvl9pPr marL="3886200" indent="-228600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Font typeface="Wingdings" pitchFamily="2" charset="2"/>
        <a:buChar char="q"/>
        <a:defRPr sz="1600">
          <a:solidFill>
            <a:schemeClr val="tx1"/>
          </a:solidFill>
          <a:latin typeface="Helvetica 55 Roman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mailto:richard.bates@glasgow.ac.uk" TargetMode="External"/><Relationship Id="rId7" Type="http://schemas.openxmlformats.org/officeDocument/2006/relationships/image" Target="../media/image4.png"/><Relationship Id="rId2" Type="http://schemas.openxmlformats.org/officeDocument/2006/relationships/hyperlink" Target="mailto:p.sellin@surrey.ac.u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www.frontiersin.org/research-topics/84951/advances-in-position-sensitive-detectors-insights-from-psd14-conference" TargetMode="External"/><Relationship Id="rId4" Type="http://schemas.openxmlformats.org/officeDocument/2006/relationships/hyperlink" Target="mailto:michela.esposito@ucl.ac.uk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8531" y="934714"/>
            <a:ext cx="8803572" cy="5685861"/>
          </a:xfrm>
        </p:spPr>
        <p:txBody>
          <a:bodyPr/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en-GB" sz="2400" b="1" dirty="0">
                <a:solidFill>
                  <a:srgbClr val="003366"/>
                </a:solidFill>
              </a:rPr>
              <a:t>The PSD14 conference papers will be published in a dedicated Research Topic that is co-listed in </a:t>
            </a:r>
            <a:br>
              <a:rPr lang="en-GB" sz="2400" b="1" dirty="0">
                <a:solidFill>
                  <a:srgbClr val="003366"/>
                </a:solidFill>
              </a:rPr>
            </a:br>
            <a:r>
              <a:rPr lang="en-GB" sz="2400" b="1" dirty="0">
                <a:solidFill>
                  <a:srgbClr val="003366"/>
                </a:solidFill>
              </a:rPr>
              <a:t>Frontiers in Detector Science and Technology </a:t>
            </a:r>
            <a:br>
              <a:rPr lang="en-GB" sz="2400" b="1" dirty="0">
                <a:solidFill>
                  <a:srgbClr val="003366"/>
                </a:solidFill>
              </a:rPr>
            </a:br>
            <a:r>
              <a:rPr lang="en-GB" sz="2400" b="1" dirty="0">
                <a:solidFill>
                  <a:srgbClr val="003366"/>
                </a:solidFill>
              </a:rPr>
              <a:t>and Frontiers in Physics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</a:pPr>
            <a:endParaRPr lang="en-GB" sz="2000" b="1" dirty="0">
              <a:solidFill>
                <a:srgbClr val="003366"/>
              </a:solidFill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GB" b="1" dirty="0">
                <a:solidFill>
                  <a:srgbClr val="003366"/>
                </a:solidFill>
              </a:rPr>
              <a:t>Editorial Team: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GB" dirty="0">
                <a:solidFill>
                  <a:srgbClr val="003366"/>
                </a:solidFill>
              </a:rPr>
              <a:t>Paul Sellin: </a:t>
            </a:r>
            <a:r>
              <a:rPr lang="en-GB" dirty="0">
                <a:solidFill>
                  <a:srgbClr val="003366"/>
                </a:solidFill>
                <a:hlinkClick r:id="rId2"/>
              </a:rPr>
              <a:t>p.sellin@surrey.ac.uk</a:t>
            </a:r>
            <a:endParaRPr lang="en-GB" dirty="0">
              <a:solidFill>
                <a:srgbClr val="003366"/>
              </a:solidFill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GB" dirty="0">
                <a:solidFill>
                  <a:srgbClr val="003366"/>
                </a:solidFill>
              </a:rPr>
              <a:t>Richard Bates: </a:t>
            </a:r>
            <a:r>
              <a:rPr lang="en-GB" dirty="0">
                <a:solidFill>
                  <a:srgbClr val="003366"/>
                </a:solidFill>
                <a:hlinkClick r:id="rId3"/>
              </a:rPr>
              <a:t>richard.bates@glasgow.ac.uk</a:t>
            </a:r>
            <a:r>
              <a:rPr lang="en-GB" dirty="0">
                <a:solidFill>
                  <a:srgbClr val="003366"/>
                </a:solidFill>
              </a:rPr>
              <a:t> 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GB" dirty="0">
                <a:solidFill>
                  <a:srgbClr val="003366"/>
                </a:solidFill>
              </a:rPr>
              <a:t>Michela Esposito: </a:t>
            </a:r>
            <a:r>
              <a:rPr lang="en-GB" dirty="0">
                <a:solidFill>
                  <a:srgbClr val="003366"/>
                </a:solidFill>
                <a:hlinkClick r:id="rId4"/>
              </a:rPr>
              <a:t>michela.esposito@ucl.ac.uk</a:t>
            </a:r>
            <a:r>
              <a:rPr lang="en-GB" dirty="0">
                <a:solidFill>
                  <a:srgbClr val="003366"/>
                </a:solidFill>
              </a:rPr>
              <a:t> 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</a:pPr>
            <a:endParaRPr lang="en-GB" dirty="0">
              <a:solidFill>
                <a:srgbClr val="003366"/>
              </a:solidFill>
            </a:endParaRPr>
          </a:p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en-GB" dirty="0">
                <a:solidFill>
                  <a:srgbClr val="003366"/>
                </a:solidFill>
              </a:rPr>
              <a:t> Link to the PSD14 Research Topic: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en-GB" dirty="0">
                <a:solidFill>
                  <a:srgbClr val="003366"/>
                </a:solidFill>
                <a:hlinkClick r:id="rId5"/>
              </a:rPr>
              <a:t>https://www.frontiersin.org/research-topics/84951/advances-in-position-sensitive-detectors-insights-from-psd14-conference</a:t>
            </a:r>
            <a:r>
              <a:rPr lang="en-GB" dirty="0">
                <a:solidFill>
                  <a:srgbClr val="003366"/>
                </a:solidFill>
              </a:rPr>
              <a:t> 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</a:pPr>
            <a:endParaRPr lang="en-GB" b="1" dirty="0">
              <a:solidFill>
                <a:srgbClr val="003366"/>
              </a:solidFill>
            </a:endParaRPr>
          </a:p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en-GB" b="1" dirty="0">
                <a:solidFill>
                  <a:srgbClr val="003366"/>
                </a:solidFill>
              </a:rPr>
              <a:t>Deadline for paper submission: 1</a:t>
            </a:r>
            <a:r>
              <a:rPr lang="en-GB" b="1" baseline="30000" dirty="0">
                <a:solidFill>
                  <a:srgbClr val="003366"/>
                </a:solidFill>
              </a:rPr>
              <a:t>st</a:t>
            </a:r>
            <a:r>
              <a:rPr lang="en-GB" b="1" dirty="0">
                <a:solidFill>
                  <a:srgbClr val="003366"/>
                </a:solidFill>
              </a:rPr>
              <a:t> December 2026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en-GB" b="1" dirty="0">
                <a:solidFill>
                  <a:srgbClr val="003366"/>
                </a:solidFill>
              </a:rPr>
              <a:t> </a:t>
            </a:r>
            <a:endParaRPr lang="en-GB" dirty="0">
              <a:solidFill>
                <a:srgbClr val="003366"/>
              </a:solidFill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GB" sz="2000" dirty="0">
                <a:solidFill>
                  <a:srgbClr val="003366"/>
                </a:solidFill>
              </a:rPr>
              <a:t>   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</a:pPr>
            <a:br>
              <a:rPr lang="en-GB" sz="2000" dirty="0">
                <a:solidFill>
                  <a:srgbClr val="003366"/>
                </a:solidFill>
              </a:rPr>
            </a:br>
            <a:endParaRPr lang="en-US" sz="2000" b="1" dirty="0">
              <a:solidFill>
                <a:srgbClr val="003366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9064" y="61810"/>
            <a:ext cx="9265113" cy="684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  <a:spcBef>
                <a:spcPts val="600"/>
              </a:spcBef>
            </a:pPr>
            <a:r>
              <a:rPr lang="en-GB" sz="3600" b="1" dirty="0">
                <a:solidFill>
                  <a:srgbClr val="00336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PSD14 Conference Papers</a:t>
            </a:r>
            <a:endParaRPr lang="en-GB" i="1" dirty="0">
              <a:cs typeface="Calibri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2FFCEC-6243-74B2-1418-C458A6C60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6164" y="1537779"/>
            <a:ext cx="2437335" cy="8358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26B404-FA87-0ABC-1391-A2769E2E0F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9975" y="3517810"/>
            <a:ext cx="2048925" cy="19844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437B9B-6AA9-7912-5AC7-544B9C2544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9057" y="2523311"/>
            <a:ext cx="1619660" cy="61350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C4681F2-DAEB-CAF4-F6C6-5678A5471C6A}"/>
              </a:ext>
            </a:extLst>
          </p:cNvPr>
          <p:cNvSpPr txBox="1"/>
          <p:nvPr/>
        </p:nvSpPr>
        <p:spPr>
          <a:xfrm>
            <a:off x="9194357" y="5632548"/>
            <a:ext cx="2519142" cy="752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en-GB" sz="2000" b="1" kern="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QR code for PSD14</a:t>
            </a:r>
            <a:br>
              <a:rPr lang="en-GB" sz="2000" b="1" kern="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b="1" kern="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Research Topic</a:t>
            </a:r>
            <a:endParaRPr lang="en-GB" sz="2000" b="0" kern="0" dirty="0">
              <a:solidFill>
                <a:srgbClr val="00336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2B331-2118-1C5A-DEC7-E50F774D3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>
            <a:extLst>
              <a:ext uri="{FF2B5EF4-FFF2-40B4-BE49-F238E27FC236}">
                <a16:creationId xmlns:a16="http://schemas.microsoft.com/office/drawing/2014/main" id="{CEEF7424-A13D-BE96-17FA-A2422C6B7C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9922" y="1001326"/>
            <a:ext cx="8489741" cy="5685861"/>
          </a:xfrm>
        </p:spPr>
        <p:txBody>
          <a:bodyPr/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en-GB" sz="2400" dirty="0">
                <a:solidFill>
                  <a:srgbClr val="003366"/>
                </a:solidFill>
              </a:rPr>
              <a:t>Frontiers is a fully open-access and online journal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</a:pPr>
            <a:endParaRPr lang="en-GB" sz="2400" dirty="0">
              <a:solidFill>
                <a:srgbClr val="003366"/>
              </a:solidFill>
            </a:endParaRPr>
          </a:p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en-GB" sz="2400" dirty="0">
                <a:solidFill>
                  <a:srgbClr val="003366"/>
                </a:solidFill>
              </a:rPr>
              <a:t>A range of different paper styles are offered. The most relevant styles for PSD14 are probably the following: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3366"/>
                </a:solidFill>
              </a:rPr>
              <a:t>Original Research Paper </a:t>
            </a:r>
            <a:r>
              <a:rPr lang="en-GB" sz="2400" dirty="0">
                <a:solidFill>
                  <a:srgbClr val="003366"/>
                </a:solidFill>
              </a:rPr>
              <a:t>– a full-length research paper featuring unpublished data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3366"/>
                </a:solidFill>
              </a:rPr>
              <a:t>Techniques and Methods Paper </a:t>
            </a:r>
            <a:r>
              <a:rPr lang="en-GB" sz="2400" dirty="0">
                <a:solidFill>
                  <a:srgbClr val="003366"/>
                </a:solidFill>
              </a:rPr>
              <a:t>– a significant new method, protocol, or technique. This can include results, either completed or anticipated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3366"/>
                </a:solidFill>
              </a:rPr>
              <a:t>Review Paper </a:t>
            </a:r>
            <a:r>
              <a:rPr lang="en-GB" sz="2400" dirty="0">
                <a:solidFill>
                  <a:srgbClr val="003366"/>
                </a:solidFill>
              </a:rPr>
              <a:t>– either full length, or a briefer mini Review. 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3366"/>
                </a:solidFill>
              </a:rPr>
              <a:t>Brief Research Report </a:t>
            </a:r>
            <a:r>
              <a:rPr lang="en-GB" sz="2400" dirty="0">
                <a:solidFill>
                  <a:srgbClr val="003366"/>
                </a:solidFill>
              </a:rPr>
              <a:t>– useful for presenting results in a brief format. Maximum 4000 words and 4 figures/tables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</a:pPr>
            <a:endParaRPr lang="en-GB" sz="2000" b="1" dirty="0">
              <a:solidFill>
                <a:srgbClr val="003366"/>
              </a:solidFill>
            </a:endParaRPr>
          </a:p>
          <a:p>
            <a:pPr algn="ctr">
              <a:lnSpc>
                <a:spcPct val="110000"/>
              </a:lnSpc>
              <a:spcBef>
                <a:spcPts val="600"/>
              </a:spcBef>
            </a:pPr>
            <a:br>
              <a:rPr lang="en-GB" sz="2000" dirty="0">
                <a:solidFill>
                  <a:srgbClr val="003366"/>
                </a:solidFill>
              </a:rPr>
            </a:br>
            <a:endParaRPr lang="en-US" sz="2000" b="1" dirty="0">
              <a:solidFill>
                <a:srgbClr val="003366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3A64A9-ABA4-65A0-85C2-1122F7BE6169}"/>
              </a:ext>
            </a:extLst>
          </p:cNvPr>
          <p:cNvSpPr/>
          <p:nvPr/>
        </p:nvSpPr>
        <p:spPr>
          <a:xfrm>
            <a:off x="769064" y="61810"/>
            <a:ext cx="9265113" cy="684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  <a:spcBef>
                <a:spcPts val="600"/>
              </a:spcBef>
            </a:pPr>
            <a:r>
              <a:rPr lang="en-GB" sz="3600" b="1" dirty="0">
                <a:solidFill>
                  <a:srgbClr val="00336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Paper Styles</a:t>
            </a:r>
            <a:endParaRPr lang="en-GB" i="1" dirty="0">
              <a:cs typeface="Calibri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3A693C-28FD-33F7-1599-39AB49B40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8708" y="3754742"/>
            <a:ext cx="2048925" cy="19844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60F785-E17B-4897-353B-932481A01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058" y="1919283"/>
            <a:ext cx="2437335" cy="8358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EAB4B3C-44F9-D45B-55C9-E431512AF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2951" y="2904815"/>
            <a:ext cx="1619660" cy="61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3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9C9B0-1286-72E5-D358-DF6314291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>
            <a:extLst>
              <a:ext uri="{FF2B5EF4-FFF2-40B4-BE49-F238E27FC236}">
                <a16:creationId xmlns:a16="http://schemas.microsoft.com/office/drawing/2014/main" id="{F0621711-C685-306C-54EA-23E4BDAC5B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9922" y="1001326"/>
            <a:ext cx="8865191" cy="5685861"/>
          </a:xfrm>
        </p:spPr>
        <p:txBody>
          <a:bodyPr/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en-GB" sz="2400" dirty="0">
                <a:solidFill>
                  <a:srgbClr val="003366"/>
                </a:solidFill>
              </a:rPr>
              <a:t>Frontiers uses a publication fee, or Author Publication Charge (APC)</a:t>
            </a:r>
          </a:p>
          <a:p>
            <a:pPr algn="ctr">
              <a:lnSpc>
                <a:spcPct val="110000"/>
              </a:lnSpc>
              <a:spcBef>
                <a:spcPts val="1800"/>
              </a:spcBef>
            </a:pPr>
            <a:r>
              <a:rPr lang="en-GB" sz="2000" b="1" dirty="0">
                <a:solidFill>
                  <a:srgbClr val="003366"/>
                </a:solidFill>
              </a:rPr>
              <a:t>The cost of the APC varies, depending on which journal you wish to use, and the style of your paper: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3366"/>
                </a:solidFill>
              </a:rPr>
              <a:t>The APC for Frontiers in Detector Science and Technology is slightly lower than the APC for Frontiers in Physics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3366"/>
                </a:solidFill>
              </a:rPr>
              <a:t>The shorter paper styles have a lower APC</a:t>
            </a:r>
          </a:p>
          <a:p>
            <a:pPr marL="0" indent="0" algn="ctr">
              <a:lnSpc>
                <a:spcPct val="110000"/>
              </a:lnSpc>
              <a:spcBef>
                <a:spcPts val="600"/>
              </a:spcBef>
            </a:pPr>
            <a:endParaRPr lang="en-GB" sz="2000" b="1" dirty="0">
              <a:solidFill>
                <a:srgbClr val="003366"/>
              </a:solidFill>
            </a:endParaRPr>
          </a:p>
          <a:p>
            <a:pPr marL="0" indent="0" algn="ctr">
              <a:lnSpc>
                <a:spcPct val="110000"/>
              </a:lnSpc>
              <a:spcBef>
                <a:spcPts val="600"/>
              </a:spcBef>
            </a:pPr>
            <a:r>
              <a:rPr lang="en-GB" sz="2000" b="1" dirty="0">
                <a:solidFill>
                  <a:srgbClr val="003366"/>
                </a:solidFill>
              </a:rPr>
              <a:t>Overall, the APC ranges from CHF 1750 – CHF 2695 (£1575 - £2425)</a:t>
            </a:r>
          </a:p>
          <a:p>
            <a:pPr marL="0" indent="0" algn="ctr">
              <a:lnSpc>
                <a:spcPct val="110000"/>
              </a:lnSpc>
              <a:spcBef>
                <a:spcPts val="600"/>
              </a:spcBef>
            </a:pPr>
            <a:endParaRPr lang="en-GB" sz="2000" b="1" dirty="0">
              <a:solidFill>
                <a:srgbClr val="003366"/>
              </a:solidFill>
            </a:endParaRPr>
          </a:p>
          <a:p>
            <a:pPr marL="0" indent="0" algn="ctr">
              <a:lnSpc>
                <a:spcPct val="110000"/>
              </a:lnSpc>
              <a:spcBef>
                <a:spcPts val="600"/>
              </a:spcBef>
            </a:pPr>
            <a:r>
              <a:rPr lang="en-GB" sz="2000" b="1" dirty="0">
                <a:solidFill>
                  <a:srgbClr val="003366"/>
                </a:solidFill>
              </a:rPr>
              <a:t>Options for fee support:</a:t>
            </a:r>
          </a:p>
          <a:p>
            <a:pPr marL="0" indent="0" algn="ctr">
              <a:lnSpc>
                <a:spcPct val="110000"/>
              </a:lnSpc>
              <a:spcBef>
                <a:spcPts val="600"/>
              </a:spcBef>
            </a:pPr>
            <a:r>
              <a:rPr lang="en-GB" sz="2000" dirty="0">
                <a:solidFill>
                  <a:srgbClr val="003366"/>
                </a:solidFill>
              </a:rPr>
              <a:t>1. Some Universities have fee discount agreements with Frontiers (including CERN)</a:t>
            </a:r>
          </a:p>
          <a:p>
            <a:pPr marL="0" indent="0" algn="ctr">
              <a:lnSpc>
                <a:spcPct val="110000"/>
              </a:lnSpc>
              <a:spcBef>
                <a:spcPts val="600"/>
              </a:spcBef>
            </a:pPr>
            <a:r>
              <a:rPr lang="en-GB" sz="2000" dirty="0">
                <a:solidFill>
                  <a:srgbClr val="003366"/>
                </a:solidFill>
              </a:rPr>
              <a:t>2. The conference has a limited number of 50% fee waivers</a:t>
            </a:r>
          </a:p>
          <a:p>
            <a:pPr marL="0" indent="0" algn="ctr">
              <a:lnSpc>
                <a:spcPct val="110000"/>
              </a:lnSpc>
              <a:spcBef>
                <a:spcPts val="600"/>
              </a:spcBef>
            </a:pPr>
            <a:r>
              <a:rPr lang="en-GB" sz="2000" b="1" dirty="0">
                <a:solidFill>
                  <a:srgbClr val="003366"/>
                </a:solidFill>
              </a:rPr>
              <a:t>Please use the Online Form on the conference website to request a 50% fee waiver – application deadline is 1</a:t>
            </a:r>
            <a:r>
              <a:rPr lang="en-GB" sz="2000" b="1" baseline="30000" dirty="0">
                <a:solidFill>
                  <a:srgbClr val="003366"/>
                </a:solidFill>
              </a:rPr>
              <a:t>st</a:t>
            </a:r>
            <a:r>
              <a:rPr lang="en-GB" sz="2000" b="1" dirty="0">
                <a:solidFill>
                  <a:srgbClr val="003366"/>
                </a:solidFill>
              </a:rPr>
              <a:t> October</a:t>
            </a:r>
            <a:endParaRPr lang="en-US" sz="2000" b="1" dirty="0">
              <a:solidFill>
                <a:srgbClr val="003366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699868-B687-D250-99EE-86E386A15933}"/>
              </a:ext>
            </a:extLst>
          </p:cNvPr>
          <p:cNvSpPr/>
          <p:nvPr/>
        </p:nvSpPr>
        <p:spPr>
          <a:xfrm>
            <a:off x="769064" y="61810"/>
            <a:ext cx="9265113" cy="684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  <a:spcBef>
                <a:spcPts val="600"/>
              </a:spcBef>
            </a:pPr>
            <a:r>
              <a:rPr lang="en-GB" sz="3600" b="1" dirty="0">
                <a:solidFill>
                  <a:srgbClr val="00336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Publication Charges</a:t>
            </a:r>
            <a:endParaRPr lang="en-GB" i="1" dirty="0">
              <a:cs typeface="Calibri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40EE0D-4034-DA9F-D3F5-6EBFC4163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8708" y="3754742"/>
            <a:ext cx="2048925" cy="19844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ED311C-D3F2-0DAC-A978-1403E9429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058" y="1919283"/>
            <a:ext cx="2437335" cy="8358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73F0B2-5ED5-6350-3B46-CAEE48236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2951" y="2904815"/>
            <a:ext cx="1619660" cy="61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78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A5FF6-4281-AEC3-81FB-476D9E474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>
            <a:extLst>
              <a:ext uri="{FF2B5EF4-FFF2-40B4-BE49-F238E27FC236}">
                <a16:creationId xmlns:a16="http://schemas.microsoft.com/office/drawing/2014/main" id="{69621F9F-87EE-007B-8318-A56BE15C9F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9922" y="1001326"/>
            <a:ext cx="8865191" cy="5685861"/>
          </a:xfrm>
        </p:spPr>
        <p:txBody>
          <a:bodyPr/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en-GB" sz="2400" dirty="0">
                <a:solidFill>
                  <a:srgbClr val="003366"/>
                </a:solidFill>
              </a:rPr>
              <a:t>All the information about the PSD14 Conference Papers is available on the Conference Website.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en-GB" sz="2400" dirty="0">
                <a:solidFill>
                  <a:srgbClr val="003366"/>
                </a:solidFill>
              </a:rPr>
              <a:t>There is a FAQ which has more detailed information about </a:t>
            </a:r>
            <a:br>
              <a:rPr lang="en-GB" sz="2400" dirty="0">
                <a:solidFill>
                  <a:srgbClr val="003366"/>
                </a:solidFill>
              </a:rPr>
            </a:br>
            <a:r>
              <a:rPr lang="en-GB" sz="2400" dirty="0">
                <a:solidFill>
                  <a:srgbClr val="003366"/>
                </a:solidFill>
              </a:rPr>
              <a:t>paper styles and publication fees.</a:t>
            </a:r>
          </a:p>
          <a:p>
            <a:pPr algn="ctr">
              <a:lnSpc>
                <a:spcPct val="110000"/>
              </a:lnSpc>
              <a:spcBef>
                <a:spcPts val="1800"/>
              </a:spcBef>
            </a:pPr>
            <a:r>
              <a:rPr lang="en-GB" sz="2400" b="1" dirty="0">
                <a:solidFill>
                  <a:srgbClr val="003366"/>
                </a:solidFill>
              </a:rPr>
              <a:t>You are also welcome to speak with the Frontiers Journal team, </a:t>
            </a:r>
            <a:br>
              <a:rPr lang="en-GB" sz="2400" b="1" dirty="0">
                <a:solidFill>
                  <a:srgbClr val="003366"/>
                </a:solidFill>
              </a:rPr>
            </a:br>
            <a:r>
              <a:rPr lang="en-GB" sz="2400" b="1" dirty="0">
                <a:solidFill>
                  <a:srgbClr val="003366"/>
                </a:solidFill>
              </a:rPr>
              <a:t>who have a table in the poster area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</a:pPr>
            <a:endParaRPr lang="en-GB" sz="2400" dirty="0">
              <a:solidFill>
                <a:srgbClr val="003366"/>
              </a:solidFill>
            </a:endParaRPr>
          </a:p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en-GB" sz="2400" b="1" dirty="0">
                <a:solidFill>
                  <a:srgbClr val="003366"/>
                </a:solidFill>
              </a:rPr>
              <a:t>Key Dates: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en-GB" sz="2400" dirty="0">
                <a:solidFill>
                  <a:srgbClr val="003366"/>
                </a:solidFill>
              </a:rPr>
              <a:t>Applications for 50% fee waivers: 1</a:t>
            </a:r>
            <a:r>
              <a:rPr lang="en-GB" sz="2400" baseline="30000" dirty="0">
                <a:solidFill>
                  <a:srgbClr val="003366"/>
                </a:solidFill>
              </a:rPr>
              <a:t>st</a:t>
            </a:r>
            <a:r>
              <a:rPr lang="en-GB" sz="2400" dirty="0">
                <a:solidFill>
                  <a:srgbClr val="003366"/>
                </a:solidFill>
              </a:rPr>
              <a:t> October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en-GB" sz="2400" dirty="0">
                <a:solidFill>
                  <a:srgbClr val="003366"/>
                </a:solidFill>
              </a:rPr>
              <a:t>Submission deadline for papers: 1</a:t>
            </a:r>
            <a:r>
              <a:rPr lang="en-GB" sz="2400" baseline="30000" dirty="0">
                <a:solidFill>
                  <a:srgbClr val="003366"/>
                </a:solidFill>
              </a:rPr>
              <a:t>st</a:t>
            </a:r>
            <a:r>
              <a:rPr lang="en-GB" sz="2400" dirty="0">
                <a:solidFill>
                  <a:srgbClr val="003366"/>
                </a:solidFill>
              </a:rPr>
              <a:t> December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</a:pPr>
            <a:endParaRPr lang="en-GB" sz="2400" dirty="0">
              <a:solidFill>
                <a:srgbClr val="003366"/>
              </a:solidFill>
            </a:endParaRPr>
          </a:p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en-GB" sz="2400" b="1" dirty="0">
                <a:solidFill>
                  <a:srgbClr val="003366"/>
                </a:solidFill>
              </a:rPr>
              <a:t>We look forward to receiving your papers!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59741E-DEBD-243C-7B9D-6D773BCE4658}"/>
              </a:ext>
            </a:extLst>
          </p:cNvPr>
          <p:cNvSpPr/>
          <p:nvPr/>
        </p:nvSpPr>
        <p:spPr>
          <a:xfrm>
            <a:off x="769064" y="61810"/>
            <a:ext cx="9265113" cy="684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  <a:spcBef>
                <a:spcPts val="600"/>
              </a:spcBef>
            </a:pPr>
            <a:r>
              <a:rPr lang="en-GB" sz="3600" b="1" dirty="0">
                <a:solidFill>
                  <a:srgbClr val="00336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Further Information</a:t>
            </a:r>
            <a:endParaRPr lang="en-GB" i="1" dirty="0">
              <a:cs typeface="Calibri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88F1F0-DD21-2C6A-BD0F-9754101AA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8708" y="3754742"/>
            <a:ext cx="2048925" cy="19844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F2E067-E399-54C1-1813-E62975306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058" y="1919283"/>
            <a:ext cx="2437335" cy="8358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52C3FE-E39F-9B5B-6AC9-19E2BAE32C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2951" y="2904815"/>
            <a:ext cx="1619660" cy="61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155067"/>
      </p:ext>
    </p:extLst>
  </p:cSld>
  <p:clrMapOvr>
    <a:masterClrMapping/>
  </p:clrMapOvr>
</p:sld>
</file>

<file path=ppt/theme/theme1.xml><?xml version="1.0" encoding="utf-8"?>
<a:theme xmlns:a="http://schemas.openxmlformats.org/drawingml/2006/main" name="ppt">
  <a:themeElements>
    <a:clrScheme name="">
      <a:dk1>
        <a:srgbClr val="000000"/>
      </a:dk1>
      <a:lt1>
        <a:srgbClr val="618FFD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B7C6FE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pp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CDF5EB48854447907B54A8158466A6" ma:contentTypeVersion="13" ma:contentTypeDescription="Create a new document." ma:contentTypeScope="" ma:versionID="678ce98b130db6654386f9d45521bb5b">
  <xsd:schema xmlns:xsd="http://www.w3.org/2001/XMLSchema" xmlns:xs="http://www.w3.org/2001/XMLSchema" xmlns:p="http://schemas.microsoft.com/office/2006/metadata/properties" xmlns:ns3="71b19a6a-c680-43b4-98cc-150b3d6dad33" xmlns:ns4="bb95322f-cee0-4904-8701-a63efa19cab6" targetNamespace="http://schemas.microsoft.com/office/2006/metadata/properties" ma:root="true" ma:fieldsID="207c9ce0682fd8aea9adce1153694cc4" ns3:_="" ns4:_="">
    <xsd:import namespace="71b19a6a-c680-43b4-98cc-150b3d6dad33"/>
    <xsd:import namespace="bb95322f-cee0-4904-8701-a63efa19cab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b19a6a-c680-43b4-98cc-150b3d6dad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95322f-cee0-4904-8701-a63efa19cab6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D1FA4E-F1C2-4E78-93AA-63A3597D57E3}">
  <ds:schemaRefs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metadata/properties"/>
    <ds:schemaRef ds:uri="71b19a6a-c680-43b4-98cc-150b3d6dad33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bb95322f-cee0-4904-8701-a63efa19cab6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795C3A0-7708-41E6-8736-28FD0BD21C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3A4290-3278-492E-9C5C-CD48082A6E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b19a6a-c680-43b4-98cc-150b3d6dad33"/>
    <ds:schemaRef ds:uri="bb95322f-cee0-4904-8701-a63efa19ca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6b902693-1074-40aa-9e21-d89446a2ebb5}" enabled="0" method="" siteId="{6b902693-1074-40aa-9e21-d89446a2ebb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ages>1</Pages>
  <Words>427</Words>
  <Application>Microsoft Office PowerPoint</Application>
  <PresentationFormat>Widescreen</PresentationFormat>
  <Paragraphs>48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Helvetica 55 Roman</vt:lpstr>
      <vt:lpstr>Symbol</vt:lpstr>
      <vt:lpstr>Times New Roman</vt:lpstr>
      <vt:lpstr>Wingdings</vt:lpstr>
      <vt:lpstr>ppt</vt:lpstr>
      <vt:lpstr>PowerPoint Presentation</vt:lpstr>
      <vt:lpstr>PowerPoint Presentation</vt:lpstr>
      <vt:lpstr>PowerPoint Presentation</vt:lpstr>
      <vt:lpstr>PowerPoint Presentation</vt:lpstr>
    </vt:vector>
  </TitlesOfParts>
  <Company>University of Surrey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Imaging of charge transport in CVD diamond using IBIC microscopy</dc:title>
  <dc:creator>School of Physics &amp; Chemistry</dc:creator>
  <cp:lastModifiedBy>Sellin, Paul Prof (Maths &amp; Physics)</cp:lastModifiedBy>
  <cp:revision>779</cp:revision>
  <cp:lastPrinted>2002-09-06T13:09:33Z</cp:lastPrinted>
  <dcterms:created xsi:type="dcterms:W3CDTF">2000-03-28T14:10:47Z</dcterms:created>
  <dcterms:modified xsi:type="dcterms:W3CDTF">2026-09-02T10:29:04Z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0x0101001BCDF5EB48854447907B54A8158466A6</vt:lpwstr>
  </property>
</Properties>
</file>