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28"/>
  </p:normalViewPr>
  <p:slideViewPr>
    <p:cSldViewPr snapToGrid="0">
      <p:cViewPr varScale="1">
        <p:scale>
          <a:sx n="114" d="100"/>
          <a:sy n="114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334B8-40AE-4A03-05D3-A1E8AB7FE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7AF4A-F599-3728-35D0-9BAD4C766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B4C83-3894-8DB4-77C7-732CB9292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2EF24-A2F2-9389-4AED-4A4C8436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7D0CD-F575-2F88-6BA4-E7927645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0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A83D2-F8C8-7A4C-3033-24E330BAD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E771E-F861-C19A-9606-928EA076A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0874A-3F0F-AC66-5D8C-69C15D45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72DDC-57E6-A512-D6FF-76512D6B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AF85F-E830-B96C-37E7-B6F77A186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6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0831E-91E2-49BB-82E3-660F683E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287F7-556E-ACD3-7FFD-9F98BED84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D6A2F-E6F7-F623-7B29-886FB844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74BCC-8E19-F472-33AD-0ABF4A5CF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2B1DC-F174-46E8-996C-2CDBF189E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75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2F51-F45E-2A96-9CA0-407B322AE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06030-52AB-A5E8-925D-00761381A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36686-A9F7-FC54-E174-18BA7D85F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2717B-B6FB-FC9D-E626-91A1769F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30A85-3354-E342-3117-313101AF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A2B25-B69C-A7A9-04A6-AC7F6CBA7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7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0719C-D89B-86C3-F3CC-61F31C38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7394E-1A48-4F70-2ED2-0509DD0B5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0719A6-D1EE-57FB-941D-7AAEDD5A8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93C787-E624-9CA2-602A-89FE97211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15A525-D960-B66E-2A86-AC1FADDBB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D86674-C69E-A38D-3B12-7FB1EF789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2F208A-2F78-1658-15DE-B74866164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906A8D-902B-8406-61F1-8F62A9372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0A716-532B-F4ED-3DE1-402098CFA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88586F-BF62-3AA4-39FA-67E65D8AE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5788C-3425-72FF-2C9D-E33AB85F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99FBF0-49D0-A27D-9881-3C79FF35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7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652BE7-156F-2690-DC64-02B7C634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32E7A6-998A-155E-523B-123B454D1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FE3EA-8057-2DF9-6024-C598CC314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1628-3AFF-A8B2-1D32-64668E704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AB99-AA45-1825-246C-62CBF8948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BA652-1057-E740-F507-32B706B68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25D78-4A0C-4C38-EBA8-24560135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23425-C1E0-C03A-0E47-CD8B73281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93674-8B96-12B1-B01D-69AE1427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594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C9B2C-DF1E-19EA-8B0F-0E3A01E0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9E3EE2-37BE-8285-0B73-FB407EC36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6ECC3-7617-D7FF-54E2-F0A18752C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FD8B3-F36F-D594-44AE-3998B691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12E35-84E4-CDF7-5248-31EEDFA23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FE9D9-3A88-216B-DA2E-8671EECCA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5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763E0-E0CF-B369-7DFC-D85E01D3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05999-E241-A2BA-0096-BA3B7DB79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BDABE-6FE3-1DE2-5F71-194A36B6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7FE2B-3654-60D9-DC07-5D7DE76DF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BC1F0-EE24-B784-9138-D46875D34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09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710DCB-FFEC-CB32-EF47-49C7DB6ED3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14A94E-F40F-F94B-A5AF-D0EFD05B6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DB93F-E7A0-7A4E-9B54-5925668EA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2F7F4-3354-79B0-7F41-61B2170D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CEF98-AE18-00D4-ECDB-9301A903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90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06C269-7D0C-43D9-C09C-D80633C30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E1D70-E1B9-B74C-BF36-30D1FB344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E3D37-68B6-34C9-11DE-B5A03B592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C22604-8B88-0C46-AE82-006130D863DD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B0EB4-361D-9FDA-A79D-80D875C81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C55EF-E56E-6AF8-FB74-02F3016DA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5BA9E2-1070-F142-9662-6A434CA7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dico.global/event/16792/page/6166-poster-sessions-and-priz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global/event/16792/page/5679-publication-of-proceeding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op.org/code-conduc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27C1-56BF-A6BB-81CB-A954AF022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6021"/>
            <a:ext cx="9144000" cy="2387600"/>
          </a:xfrm>
        </p:spPr>
        <p:txBody>
          <a:bodyPr/>
          <a:lstStyle/>
          <a:p>
            <a:r>
              <a:rPr lang="en-US" dirty="0"/>
              <a:t>Welcome to PSD14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477D3-3A9B-DD9E-777B-78D76CC27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569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International Conference on Position Sensitive Detectors</a:t>
            </a:r>
          </a:p>
          <a:p>
            <a:endParaRPr lang="en-US" dirty="0"/>
          </a:p>
          <a:p>
            <a:r>
              <a:rPr lang="en-US" dirty="0"/>
              <a:t>Tue 1 September 2026</a:t>
            </a:r>
          </a:p>
          <a:p>
            <a:r>
              <a:rPr lang="en-US" dirty="0"/>
              <a:t>Dr Seth Zenz, QMUL, Local </a:t>
            </a:r>
            <a:r>
              <a:rPr lang="en-US" dirty="0" err="1"/>
              <a:t>Organising</a:t>
            </a:r>
            <a:r>
              <a:rPr lang="en-US" dirty="0"/>
              <a:t> Committee Chair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C099A3-CB3D-6442-31A6-8D3204705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55" y="5349691"/>
            <a:ext cx="7772400" cy="10341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8618F-6173-5E01-523E-BE1CB4910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2494" y="5472179"/>
            <a:ext cx="2516059" cy="1034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945EE7-419B-561E-DA22-2BDED53A0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196" y="5129788"/>
            <a:ext cx="1660523" cy="14739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7D162D-8EC0-8682-5E84-F7E3DB0ED10A}"/>
              </a:ext>
            </a:extLst>
          </p:cNvPr>
          <p:cNvSpPr txBox="1"/>
          <p:nvPr/>
        </p:nvSpPr>
        <p:spPr>
          <a:xfrm>
            <a:off x="1524000" y="5129788"/>
            <a:ext cx="2553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Thanks to our sponsors!</a:t>
            </a:r>
          </a:p>
        </p:txBody>
      </p:sp>
    </p:spTree>
    <p:extLst>
      <p:ext uri="{BB962C8B-B14F-4D97-AF65-F5344CB8AC3E}">
        <p14:creationId xmlns:p14="http://schemas.microsoft.com/office/powerpoint/2010/main" val="127553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7E5886-9334-93EC-B5BB-104D993B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D21AFC2-B203-9DCB-50B7-A8A19FA8AB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1517" y="1825625"/>
            <a:ext cx="4794966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910BF5-C7B4-3FA7-3AF8-04423FDC8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7"/>
          </a:xfrm>
        </p:spPr>
        <p:txBody>
          <a:bodyPr>
            <a:normAutofit/>
          </a:bodyPr>
          <a:lstStyle/>
          <a:p>
            <a:r>
              <a:rPr lang="en-US" sz="2400" dirty="0"/>
              <a:t>Graduate Center (14)</a:t>
            </a:r>
          </a:p>
          <a:p>
            <a:pPr lvl="1"/>
            <a:r>
              <a:rPr lang="en-US" sz="2000" b="1" u="sng" dirty="0"/>
              <a:t>Foyer:</a:t>
            </a:r>
            <a:r>
              <a:rPr lang="en-US" sz="2000" dirty="0"/>
              <a:t> Posters 1-12, 20-23, exhibitors, catering tables</a:t>
            </a:r>
            <a:endParaRPr lang="en-US" sz="1600" dirty="0"/>
          </a:p>
          <a:p>
            <a:pPr lvl="1"/>
            <a:r>
              <a:rPr lang="en-US" sz="2000" b="1" u="sng" dirty="0"/>
              <a:t>Peston Lecture Theatre:</a:t>
            </a:r>
            <a:r>
              <a:rPr lang="en-US" sz="2000" dirty="0"/>
              <a:t> all talks</a:t>
            </a:r>
            <a:endParaRPr lang="en-US" sz="2000" b="1" u="sng" dirty="0"/>
          </a:p>
          <a:p>
            <a:r>
              <a:rPr lang="en-US" sz="2400" dirty="0"/>
              <a:t>Engineering Foyer</a:t>
            </a:r>
            <a:r>
              <a:rPr lang="en-US" sz="2400" dirty="0">
                <a:sym typeface="Wingdings" pitchFamily="2" charset="2"/>
              </a:rPr>
              <a:t> (12)</a:t>
            </a:r>
          </a:p>
          <a:p>
            <a:pPr lvl="1"/>
            <a:r>
              <a:rPr lang="en-US" sz="2000" dirty="0">
                <a:sym typeface="Wingdings" pitchFamily="2" charset="2"/>
              </a:rPr>
              <a:t>Access across the courtyard</a:t>
            </a:r>
          </a:p>
          <a:p>
            <a:pPr lvl="1"/>
            <a:r>
              <a:rPr lang="en-US" sz="2000" dirty="0">
                <a:sym typeface="Wingdings" pitchFamily="2" charset="2"/>
              </a:rPr>
              <a:t>Posters 13-19, 24-40 (and beyond)</a:t>
            </a:r>
          </a:p>
          <a:p>
            <a:r>
              <a:rPr lang="en-US" sz="2400" dirty="0"/>
              <a:t>Octagon (18)</a:t>
            </a:r>
          </a:p>
          <a:p>
            <a:pPr lvl="1"/>
            <a:r>
              <a:rPr lang="en-US" sz="2000" dirty="0"/>
              <a:t>Conference Dinner</a:t>
            </a:r>
          </a:p>
          <a:p>
            <a:r>
              <a:rPr lang="en-US" sz="2400" dirty="0"/>
              <a:t>Cafes</a:t>
            </a:r>
          </a:p>
          <a:p>
            <a:pPr lvl="1"/>
            <a:r>
              <a:rPr lang="en-US" sz="2000" dirty="0"/>
              <a:t>Graduate Centre (14), Ground (30), see full campus map for all locations</a:t>
            </a:r>
          </a:p>
          <a:p>
            <a:r>
              <a:rPr lang="en-US" sz="2400" dirty="0"/>
              <a:t>All step-free access</a:t>
            </a:r>
          </a:p>
          <a:p>
            <a:pPr lvl="1"/>
            <a:r>
              <a:rPr lang="en-US" sz="2000" dirty="0"/>
              <a:t>Octagon steps have a lift if required</a:t>
            </a:r>
          </a:p>
          <a:p>
            <a:r>
              <a:rPr lang="en-US" sz="2000" dirty="0"/>
              <a:t>Emergency Assembly Point: Library Square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D799B4-F447-FD10-1094-EAF9B5F4C410}"/>
              </a:ext>
            </a:extLst>
          </p:cNvPr>
          <p:cNvSpPr txBox="1"/>
          <p:nvPr/>
        </p:nvSpPr>
        <p:spPr>
          <a:xfrm>
            <a:off x="1343750" y="6266987"/>
            <a:ext cx="8211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N.B. Poster numbers are </a:t>
            </a:r>
            <a:r>
              <a:rPr lang="en-US" b="1" u="sng" dirty="0"/>
              <a:t>not</a:t>
            </a:r>
            <a:r>
              <a:rPr lang="en-US" dirty="0"/>
              <a:t> the indico contribution number – ask a </a:t>
            </a:r>
            <a:r>
              <a:rPr lang="en-US" b="1" u="sng" dirty="0">
                <a:solidFill>
                  <a:srgbClr val="FF0000"/>
                </a:solidFill>
              </a:rPr>
              <a:t>LOC</a:t>
            </a:r>
            <a:r>
              <a:rPr lang="en-US" dirty="0"/>
              <a:t> member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68A2B0-8EE0-1AFB-B71B-F5CED3E02BEE}"/>
              </a:ext>
            </a:extLst>
          </p:cNvPr>
          <p:cNvSpPr txBox="1"/>
          <p:nvPr/>
        </p:nvSpPr>
        <p:spPr>
          <a:xfrm>
            <a:off x="2219094" y="4672362"/>
            <a:ext cx="543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Court-</a:t>
            </a:r>
          </a:p>
          <a:p>
            <a:r>
              <a:rPr lang="en-US" sz="1000" dirty="0"/>
              <a:t>yard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7DB0BE3-2CE8-C4E4-EE79-9F8270429B1C}"/>
              </a:ext>
            </a:extLst>
          </p:cNvPr>
          <p:cNvCxnSpPr/>
          <p:nvPr/>
        </p:nvCxnSpPr>
        <p:spPr>
          <a:xfrm>
            <a:off x="2490963" y="4516244"/>
            <a:ext cx="0" cy="7582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589F170-8FA4-F6CD-1BB6-80428A9402C8}"/>
              </a:ext>
            </a:extLst>
          </p:cNvPr>
          <p:cNvSpPr/>
          <p:nvPr/>
        </p:nvSpPr>
        <p:spPr>
          <a:xfrm>
            <a:off x="2490964" y="3750391"/>
            <a:ext cx="938036" cy="6097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F882917-58CD-7F23-6B17-A091B89DCBAE}"/>
              </a:ext>
            </a:extLst>
          </p:cNvPr>
          <p:cNvSpPr/>
          <p:nvPr/>
        </p:nvSpPr>
        <p:spPr>
          <a:xfrm>
            <a:off x="3669276" y="3064235"/>
            <a:ext cx="612792" cy="6097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FA9C263-6A0F-269C-1F26-62ECE6DD7B55}"/>
              </a:ext>
            </a:extLst>
          </p:cNvPr>
          <p:cNvCxnSpPr>
            <a:cxnSpLocks/>
          </p:cNvCxnSpPr>
          <p:nvPr/>
        </p:nvCxnSpPr>
        <p:spPr>
          <a:xfrm flipV="1">
            <a:off x="3088888" y="3256156"/>
            <a:ext cx="479502" cy="4178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59D4A835-4B2F-0C0E-2F41-A4B7C0A92DE8}"/>
              </a:ext>
            </a:extLst>
          </p:cNvPr>
          <p:cNvSpPr/>
          <p:nvPr/>
        </p:nvSpPr>
        <p:spPr>
          <a:xfrm>
            <a:off x="5012969" y="3160195"/>
            <a:ext cx="612792" cy="6097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7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8EE41-9D58-7A5D-241C-225A15F3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Catering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BCE75F-A308-4066-F604-37C1D54A0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will serve coffee at the breaks and sandwiches for lunch each day</a:t>
            </a:r>
          </a:p>
          <a:p>
            <a:pPr lvl="1"/>
            <a:r>
              <a:rPr lang="en-US" dirty="0"/>
              <a:t>Traditional Meat, Fish, Halal, Vegetarian, Vegan</a:t>
            </a:r>
          </a:p>
          <a:p>
            <a:r>
              <a:rPr lang="en-US" dirty="0"/>
              <a:t>Your dietary requirements should be covered if we had them already before the conference</a:t>
            </a:r>
          </a:p>
          <a:p>
            <a:pPr lvl="1"/>
            <a:r>
              <a:rPr lang="en-US" dirty="0"/>
              <a:t>These should have been double-checked at registration</a:t>
            </a:r>
          </a:p>
          <a:p>
            <a:pPr lvl="1"/>
            <a:r>
              <a:rPr lang="en-US" dirty="0"/>
              <a:t>If you need to double check or have any requirements we don’t know about, please let me know!</a:t>
            </a:r>
          </a:p>
          <a:p>
            <a:r>
              <a:rPr lang="en-US" dirty="0"/>
              <a:t>Conference Dinner – Wednesday 2 September</a:t>
            </a:r>
          </a:p>
          <a:p>
            <a:pPr lvl="1"/>
            <a:r>
              <a:rPr lang="en-US" dirty="0"/>
              <a:t>One primary menu: sit where you like if you don’t have dietary requirements</a:t>
            </a:r>
          </a:p>
          <a:p>
            <a:pPr lvl="1"/>
            <a:r>
              <a:rPr lang="en-US" dirty="0"/>
              <a:t>Those with dietary requirements will need to sit in specific places – ask the staff when you arrive</a:t>
            </a:r>
          </a:p>
          <a:p>
            <a:r>
              <a:rPr lang="en-US" dirty="0"/>
              <a:t>Our kitchens may handle nuts </a:t>
            </a:r>
            <a:r>
              <a:rPr lang="en-US" dirty="0" err="1"/>
              <a:t>etc</a:t>
            </a:r>
            <a:r>
              <a:rPr lang="en-US" dirty="0"/>
              <a:t> and we cannot guarantee that there is no cross-contamination</a:t>
            </a:r>
          </a:p>
          <a:p>
            <a:pPr lvl="1"/>
            <a:r>
              <a:rPr lang="en-US" dirty="0"/>
              <a:t>This applies to all catering and other places to eat at Queen Mary</a:t>
            </a:r>
          </a:p>
          <a:p>
            <a:pPr lvl="1"/>
            <a:r>
              <a:rPr lang="en-US" dirty="0"/>
              <a:t>If you have questions or concerns please speak to me or another </a:t>
            </a:r>
            <a:r>
              <a:rPr lang="en-US" b="1" u="sng" dirty="0">
                <a:solidFill>
                  <a:srgbClr val="FF0000"/>
                </a:solidFill>
              </a:rPr>
              <a:t>LOC</a:t>
            </a:r>
            <a:r>
              <a:rPr lang="en-US" dirty="0"/>
              <a:t> member</a:t>
            </a:r>
          </a:p>
        </p:txBody>
      </p:sp>
    </p:spTree>
    <p:extLst>
      <p:ext uri="{BB962C8B-B14F-4D97-AF65-F5344CB8AC3E}">
        <p14:creationId xmlns:p14="http://schemas.microsoft.com/office/powerpoint/2010/main" val="1958433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08B85-4D53-8596-D4F9-89EBCA15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and Exhibition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A1977-FD1F-B695-4C58-F8B981CCB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13020" cy="33041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Each poster has a defined location…</a:t>
            </a:r>
          </a:p>
          <a:p>
            <a:pPr lvl="1"/>
            <a:r>
              <a:rPr lang="en-US" dirty="0"/>
              <a:t>Please ask a </a:t>
            </a:r>
            <a:r>
              <a:rPr lang="en-US" b="1" dirty="0">
                <a:solidFill>
                  <a:srgbClr val="FF0000"/>
                </a:solidFill>
              </a:rPr>
              <a:t>LOC</a:t>
            </a:r>
            <a:r>
              <a:rPr lang="en-US" dirty="0"/>
              <a:t> member for your poster number and location</a:t>
            </a:r>
          </a:p>
          <a:p>
            <a:pPr lvl="1"/>
            <a:r>
              <a:rPr lang="en-US" dirty="0"/>
              <a:t>N.B. the number is not the same as the Indico contribution number</a:t>
            </a:r>
          </a:p>
          <a:p>
            <a:pPr lvl="1"/>
            <a:r>
              <a:rPr lang="en-US" dirty="0"/>
              <a:t>We use one side of each board to </a:t>
            </a:r>
            <a:r>
              <a:rPr lang="en-US" dirty="0" err="1"/>
              <a:t>maximise</a:t>
            </a:r>
            <a:r>
              <a:rPr lang="en-US" dirty="0"/>
              <a:t> space for conversation</a:t>
            </a:r>
          </a:p>
          <a:p>
            <a:r>
              <a:rPr lang="en-US" dirty="0"/>
              <a:t>… but not a defined time!</a:t>
            </a:r>
          </a:p>
          <a:p>
            <a:pPr lvl="1"/>
            <a:r>
              <a:rPr lang="en-US" dirty="0"/>
              <a:t>Please be ready to talk about your poster throughout the scheduled sessions:  Wed 1-2, 4-6; Thu 9:45-11</a:t>
            </a:r>
          </a:p>
          <a:p>
            <a:r>
              <a:rPr lang="en-US" dirty="0"/>
              <a:t>There will be judges and prizes! See </a:t>
            </a:r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indico.global</a:t>
            </a:r>
            <a:r>
              <a:rPr lang="en-US" dirty="0">
                <a:hlinkClick r:id="rId2"/>
              </a:rPr>
              <a:t>/event/16792/page/6166-poster-sessions-and-prizes</a:t>
            </a:r>
            <a:endParaRPr lang="en-US" dirty="0"/>
          </a:p>
          <a:p>
            <a:r>
              <a:rPr lang="en-US" dirty="0"/>
              <a:t>Remember to visit our sponsors!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60ADFC-22C1-5148-02E5-ADFA3B351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55" y="5349691"/>
            <a:ext cx="7772400" cy="10341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2435B-E62C-0424-598C-29A8C7167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494" y="5472179"/>
            <a:ext cx="2516059" cy="10341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C4960D-F116-40D2-F964-6326BB94C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196" y="5129788"/>
            <a:ext cx="1660523" cy="14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1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414FD-F0C0-828E-B184-8D005978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53F3E-EC0B-3C41-E4FF-F20E508FE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talks are plenaries and are in this room</a:t>
            </a:r>
          </a:p>
          <a:p>
            <a:r>
              <a:rPr lang="en-US" dirty="0"/>
              <a:t>All talks are </a:t>
            </a:r>
            <a:r>
              <a:rPr lang="en-US" b="1" u="sng" dirty="0"/>
              <a:t>15+5</a:t>
            </a:r>
            <a:r>
              <a:rPr lang="en-US" dirty="0"/>
              <a:t>: 15 minutes speaking, 5 minutes for questions</a:t>
            </a:r>
          </a:p>
          <a:p>
            <a:r>
              <a:rPr lang="en-US" dirty="0"/>
              <a:t>Please upload your slides to indico </a:t>
            </a:r>
            <a:r>
              <a:rPr lang="en-US" u="sng" dirty="0"/>
              <a:t>at least 1 hour before the start of the session</a:t>
            </a:r>
          </a:p>
          <a:p>
            <a:r>
              <a:rPr lang="en-US" dirty="0"/>
              <a:t>Overview/introduction talks</a:t>
            </a:r>
          </a:p>
          <a:p>
            <a:pPr lvl="1"/>
            <a:r>
              <a:rPr lang="en-US" dirty="0"/>
              <a:t>PSD traditionally has overview talks for detector usage in each field</a:t>
            </a:r>
          </a:p>
          <a:p>
            <a:pPr lvl="1"/>
            <a:r>
              <a:rPr lang="en-US" dirty="0"/>
              <a:t>We have these on some topics but not others</a:t>
            </a:r>
          </a:p>
          <a:p>
            <a:pPr lvl="1"/>
            <a:r>
              <a:rPr lang="en-US" dirty="0"/>
              <a:t>Remember we are from many fields, and think about the context your audience has!  </a:t>
            </a:r>
          </a:p>
        </p:txBody>
      </p:sp>
    </p:spTree>
    <p:extLst>
      <p:ext uri="{BB962C8B-B14F-4D97-AF65-F5344CB8AC3E}">
        <p14:creationId xmlns:p14="http://schemas.microsoft.com/office/powerpoint/2010/main" val="1463790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59F6-CE1D-C6C7-C0DB-DFA6C6B4A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Proceedings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6821C-3924-BB14-979F-3809CD213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Frontiers in Detector Science </a:t>
            </a:r>
            <a:r>
              <a:rPr lang="en-US" u="sng" dirty="0"/>
              <a:t>and</a:t>
            </a:r>
            <a:r>
              <a:rPr lang="en-US" dirty="0"/>
              <a:t> Frontiers in Physics</a:t>
            </a:r>
          </a:p>
          <a:p>
            <a:r>
              <a:rPr lang="en-US" dirty="0"/>
              <a:t>Dedicated talk on Wednesday PM by Lead Editor Paul Sellin</a:t>
            </a:r>
          </a:p>
          <a:p>
            <a:r>
              <a:rPr lang="en-US" dirty="0"/>
              <a:t>Detailed information on Indico: </a:t>
            </a:r>
            <a:r>
              <a:rPr lang="en-US" sz="2400" dirty="0">
                <a:hlinkClick r:id="rId2"/>
              </a:rPr>
              <a:t>https://indico.global/event/16792/page/5679-publication-of-proceedings</a:t>
            </a:r>
            <a:endParaRPr lang="en-US" sz="2400" dirty="0"/>
          </a:p>
          <a:p>
            <a:r>
              <a:rPr lang="en-US" dirty="0"/>
              <a:t>Deadline 1 December 2026</a:t>
            </a:r>
          </a:p>
        </p:txBody>
      </p:sp>
    </p:spTree>
    <p:extLst>
      <p:ext uri="{BB962C8B-B14F-4D97-AF65-F5344CB8AC3E}">
        <p14:creationId xmlns:p14="http://schemas.microsoft.com/office/powerpoint/2010/main" val="270757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FA213-0946-5440-D2AA-08B44AD6B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1DCED-ED68-2635-FDB6-40D3C0577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Attendees will be expected to adhere to the Institute of Physics Code of Conduct as it pertains to conference attendance: </a:t>
            </a:r>
            <a:r>
              <a:rPr lang="en-GB" dirty="0">
                <a:hlinkClick r:id="rId2"/>
              </a:rPr>
              <a:t>https://www.iop.org/code-conduct</a:t>
            </a:r>
            <a:r>
              <a:rPr lang="en-GB" dirty="0"/>
              <a:t> </a:t>
            </a:r>
          </a:p>
          <a:p>
            <a:pPr lvl="1"/>
            <a:r>
              <a:rPr lang="en-GB" dirty="0"/>
              <a:t>See Section 5, "Treating all with Dignity and respect"</a:t>
            </a:r>
          </a:p>
          <a:p>
            <a:pPr lvl="0"/>
            <a:r>
              <a:rPr lang="en-GB" dirty="0"/>
              <a:t>Concerns about Code of Conduct violations should be communicated to the LOC Chair, Seth Zenz, </a:t>
            </a:r>
            <a:r>
              <a:rPr lang="en-GB" dirty="0" err="1"/>
              <a:t>s.zenz@qmul.ac.uk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363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CA017-CA41-B327-1869-7A38D8E09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C2DAE-FA82-8A02-9C57-B7CB2281B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see the indico page sidebar</a:t>
            </a:r>
          </a:p>
          <a:p>
            <a:pPr lvl="1"/>
            <a:r>
              <a:rPr lang="en-US" dirty="0"/>
              <a:t>Many topics covered, including a new and growing FAQ</a:t>
            </a:r>
          </a:p>
          <a:p>
            <a:r>
              <a:rPr lang="en-US" dirty="0"/>
              <a:t>Do you need a receipt/invoice/letter?  Email me!</a:t>
            </a:r>
          </a:p>
          <a:p>
            <a:r>
              <a:rPr lang="en-US" dirty="0" err="1"/>
              <a:t>WiFi</a:t>
            </a:r>
            <a:endParaRPr lang="en-US" dirty="0"/>
          </a:p>
          <a:p>
            <a:pPr lvl="1"/>
            <a:r>
              <a:rPr lang="en-US" dirty="0" err="1"/>
              <a:t>Eduroam</a:t>
            </a:r>
            <a:r>
              <a:rPr lang="en-US" dirty="0"/>
              <a:t> if your institution supports it</a:t>
            </a:r>
          </a:p>
          <a:p>
            <a:pPr lvl="1"/>
            <a:r>
              <a:rPr lang="en-US"/>
              <a:t>QM-Visitor works too </a:t>
            </a:r>
            <a:r>
              <a:rPr lang="en-US" dirty="0"/>
              <a:t>– just click “</a:t>
            </a:r>
            <a:r>
              <a:rPr lang="en-US"/>
              <a:t>Get Connected” when it pops up</a:t>
            </a:r>
            <a:endParaRPr lang="en-US" dirty="0"/>
          </a:p>
          <a:p>
            <a:r>
              <a:rPr lang="en-US" dirty="0"/>
              <a:t>If you are still unsure, please ask me or another </a:t>
            </a:r>
            <a:r>
              <a:rPr lang="en-US" b="1" u="sng" dirty="0">
                <a:solidFill>
                  <a:srgbClr val="FF0000"/>
                </a:solidFill>
              </a:rPr>
              <a:t>LOC</a:t>
            </a:r>
            <a:r>
              <a:rPr lang="en-US" dirty="0"/>
              <a:t> member</a:t>
            </a:r>
          </a:p>
        </p:txBody>
      </p:sp>
    </p:spTree>
    <p:extLst>
      <p:ext uri="{BB962C8B-B14F-4D97-AF65-F5344CB8AC3E}">
        <p14:creationId xmlns:p14="http://schemas.microsoft.com/office/powerpoint/2010/main" val="3043861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9df091-b013-40e3-86ee-bd9cb9e25814}" enabled="0" method="" siteId="{569df091-b013-40e3-86ee-bd9cb9e2581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635</Words>
  <Application>Microsoft Macintosh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 Theme</vt:lpstr>
      <vt:lpstr>Welcome to PSD14</vt:lpstr>
      <vt:lpstr>Where are we?</vt:lpstr>
      <vt:lpstr>Catering</vt:lpstr>
      <vt:lpstr>Poster and Exhibition Sessions</vt:lpstr>
      <vt:lpstr>Talks</vt:lpstr>
      <vt:lpstr>Proceedings</vt:lpstr>
      <vt:lpstr>Code of Conduct</vt:lpstr>
      <vt:lpstr>Further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Seth Zenz</dc:creator>
  <cp:lastModifiedBy>Seth Zenz</cp:lastModifiedBy>
  <cp:revision>1</cp:revision>
  <dcterms:created xsi:type="dcterms:W3CDTF">2026-09-01T10:04:18Z</dcterms:created>
  <dcterms:modified xsi:type="dcterms:W3CDTF">2026-09-01T10:50:23Z</dcterms:modified>
</cp:coreProperties>
</file>