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Lst>
  <p:notesMasterIdLst>
    <p:notesMasterId r:id="rId30"/>
  </p:notesMasterIdLst>
  <p:sldIdLst>
    <p:sldId id="261" r:id="rId3"/>
    <p:sldId id="529" r:id="rId4"/>
    <p:sldId id="546" r:id="rId5"/>
    <p:sldId id="498" r:id="rId6"/>
    <p:sldId id="499" r:id="rId7"/>
    <p:sldId id="549" r:id="rId8"/>
    <p:sldId id="512" r:id="rId9"/>
    <p:sldId id="463" r:id="rId10"/>
    <p:sldId id="471" r:id="rId11"/>
    <p:sldId id="476" r:id="rId12"/>
    <p:sldId id="518" r:id="rId13"/>
    <p:sldId id="488" r:id="rId14"/>
    <p:sldId id="491" r:id="rId15"/>
    <p:sldId id="517" r:id="rId16"/>
    <p:sldId id="520" r:id="rId17"/>
    <p:sldId id="526" r:id="rId18"/>
    <p:sldId id="523" r:id="rId19"/>
    <p:sldId id="493" r:id="rId20"/>
    <p:sldId id="547" r:id="rId21"/>
    <p:sldId id="527" r:id="rId22"/>
    <p:sldId id="548" r:id="rId23"/>
    <p:sldId id="464" r:id="rId24"/>
    <p:sldId id="537" r:id="rId25"/>
    <p:sldId id="536" r:id="rId26"/>
    <p:sldId id="501" r:id="rId27"/>
    <p:sldId id="521" r:id="rId28"/>
    <p:sldId id="528" r:id="rId29"/>
  </p:sldIdLst>
  <p:sldSz cx="12192000"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A6148D0-C04A-4A88-A762-DA4BF3821C6C}">
          <p14:sldIdLst>
            <p14:sldId id="261"/>
            <p14:sldId id="529"/>
            <p14:sldId id="546"/>
            <p14:sldId id="498"/>
            <p14:sldId id="499"/>
            <p14:sldId id="549"/>
            <p14:sldId id="512"/>
            <p14:sldId id="463"/>
            <p14:sldId id="471"/>
            <p14:sldId id="476"/>
            <p14:sldId id="518"/>
            <p14:sldId id="488"/>
            <p14:sldId id="491"/>
            <p14:sldId id="517"/>
            <p14:sldId id="520"/>
            <p14:sldId id="526"/>
            <p14:sldId id="523"/>
            <p14:sldId id="493"/>
            <p14:sldId id="547"/>
            <p14:sldId id="527"/>
            <p14:sldId id="548"/>
            <p14:sldId id="464"/>
            <p14:sldId id="537"/>
            <p14:sldId id="536"/>
            <p14:sldId id="501"/>
            <p14:sldId id="521"/>
            <p14:sldId id="52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8FA5"/>
    <a:srgbClr val="A2A5A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32" autoAdjust="0"/>
    <p:restoredTop sz="92506" autoAdjust="0"/>
  </p:normalViewPr>
  <p:slideViewPr>
    <p:cSldViewPr snapToGrid="0" snapToObjects="1">
      <p:cViewPr varScale="1">
        <p:scale>
          <a:sx n="69" d="100"/>
          <a:sy n="69" d="100"/>
        </p:scale>
        <p:origin x="603" y="36"/>
      </p:cViewPr>
      <p:guideLst>
        <p:guide orient="horz" pos="2160"/>
        <p:guide pos="3840"/>
      </p:guideLst>
    </p:cSldViewPr>
  </p:slideViewPr>
  <p:notesTextViewPr>
    <p:cViewPr>
      <p:scale>
        <a:sx n="200" d="100"/>
        <a:sy n="200" d="100"/>
      </p:scale>
      <p:origin x="0" y="0"/>
    </p:cViewPr>
  </p:notesTextViewPr>
  <p:sorterViewPr>
    <p:cViewPr>
      <p:scale>
        <a:sx n="100" d="100"/>
        <a:sy n="100" d="100"/>
      </p:scale>
      <p:origin x="0" y="39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534D4-0AF2-49BB-B56D-2FA6EBBC6610}"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FB059-FC1E-4DC9-981F-842D72DD507E}" type="slidenum">
              <a:rPr lang="en-US" smtClean="0"/>
              <a:t>‹N›</a:t>
            </a:fld>
            <a:endParaRPr lang="en-US"/>
          </a:p>
        </p:txBody>
      </p:sp>
    </p:spTree>
    <p:extLst>
      <p:ext uri="{BB962C8B-B14F-4D97-AF65-F5344CB8AC3E}">
        <p14:creationId xmlns:p14="http://schemas.microsoft.com/office/powerpoint/2010/main" val="132248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noProof="0"/>
          </a:p>
        </p:txBody>
      </p:sp>
      <p:sp>
        <p:nvSpPr>
          <p:cNvPr id="4" name="Segnaposto numero diapositiva 3"/>
          <p:cNvSpPr>
            <a:spLocks noGrp="1"/>
          </p:cNvSpPr>
          <p:nvPr>
            <p:ph type="sldNum" sz="quarter" idx="5"/>
          </p:nvPr>
        </p:nvSpPr>
        <p:spPr/>
        <p:txBody>
          <a:bodyPr/>
          <a:lstStyle/>
          <a:p>
            <a:fld id="{EBCD3A6A-0C48-4479-AEED-0D5996E13E9A}" type="slidenum">
              <a:rPr lang="it-IT" smtClean="0"/>
              <a:t>1</a:t>
            </a:fld>
            <a:endParaRPr lang="it-IT"/>
          </a:p>
        </p:txBody>
      </p:sp>
    </p:spTree>
    <p:extLst>
      <p:ext uri="{BB962C8B-B14F-4D97-AF65-F5344CB8AC3E}">
        <p14:creationId xmlns:p14="http://schemas.microsoft.com/office/powerpoint/2010/main" val="1377321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EBFB059-FC1E-4DC9-981F-842D72DD507E}" type="slidenum">
              <a:rPr lang="en-US" smtClean="0"/>
              <a:t>12</a:t>
            </a:fld>
            <a:endParaRPr lang="en-US"/>
          </a:p>
        </p:txBody>
      </p:sp>
    </p:spTree>
    <p:extLst>
      <p:ext uri="{BB962C8B-B14F-4D97-AF65-F5344CB8AC3E}">
        <p14:creationId xmlns:p14="http://schemas.microsoft.com/office/powerpoint/2010/main" val="377077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68" name="Rettangolo 167"/>
          <p:cNvSpPr/>
          <p:nvPr userDrawn="1"/>
        </p:nvSpPr>
        <p:spPr>
          <a:xfrm>
            <a:off x="0" y="3832225"/>
            <a:ext cx="12192000" cy="3025775"/>
          </a:xfrm>
          <a:prstGeom prst="rect">
            <a:avLst/>
          </a:prstGeom>
          <a:solidFill>
            <a:srgbClr val="728F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grpSp>
        <p:nvGrpSpPr>
          <p:cNvPr id="169" name="Gruppo 168"/>
          <p:cNvGrpSpPr/>
          <p:nvPr userDrawn="1"/>
        </p:nvGrpSpPr>
        <p:grpSpPr>
          <a:xfrm>
            <a:off x="64010" y="3816351"/>
            <a:ext cx="12048863" cy="180000"/>
            <a:chOff x="1218340" y="275867"/>
            <a:chExt cx="17715122" cy="567843"/>
          </a:xfrm>
        </p:grpSpPr>
        <p:cxnSp>
          <p:nvCxnSpPr>
            <p:cNvPr id="170" name="Connettore 1 169"/>
            <p:cNvCxnSpPr/>
            <p:nvPr userDrawn="1"/>
          </p:nvCxnSpPr>
          <p:spPr>
            <a:xfrm>
              <a:off x="121834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1" name="Connettore 1 170"/>
            <p:cNvCxnSpPr/>
            <p:nvPr userDrawn="1"/>
          </p:nvCxnSpPr>
          <p:spPr>
            <a:xfrm>
              <a:off x="136720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2" name="Connettore 1 171"/>
            <p:cNvCxnSpPr/>
            <p:nvPr userDrawn="1"/>
          </p:nvCxnSpPr>
          <p:spPr>
            <a:xfrm>
              <a:off x="151607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3" name="Connettore 1 172"/>
            <p:cNvCxnSpPr/>
            <p:nvPr userDrawn="1"/>
          </p:nvCxnSpPr>
          <p:spPr>
            <a:xfrm>
              <a:off x="166494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4" name="Connettore 1 173"/>
            <p:cNvCxnSpPr/>
            <p:nvPr userDrawn="1"/>
          </p:nvCxnSpPr>
          <p:spPr>
            <a:xfrm>
              <a:off x="181380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5" name="Connettore 1 174"/>
            <p:cNvCxnSpPr/>
            <p:nvPr userDrawn="1"/>
          </p:nvCxnSpPr>
          <p:spPr>
            <a:xfrm>
              <a:off x="196267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6" name="Connettore 1 175"/>
            <p:cNvCxnSpPr/>
            <p:nvPr userDrawn="1"/>
          </p:nvCxnSpPr>
          <p:spPr>
            <a:xfrm>
              <a:off x="21115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7" name="Connettore 1 176"/>
            <p:cNvCxnSpPr/>
            <p:nvPr userDrawn="1"/>
          </p:nvCxnSpPr>
          <p:spPr>
            <a:xfrm>
              <a:off x="22604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8" name="Connettore 1 177"/>
            <p:cNvCxnSpPr/>
            <p:nvPr userDrawn="1"/>
          </p:nvCxnSpPr>
          <p:spPr>
            <a:xfrm>
              <a:off x="24092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9" name="Connettore 1 178"/>
            <p:cNvCxnSpPr/>
            <p:nvPr userDrawn="1"/>
          </p:nvCxnSpPr>
          <p:spPr>
            <a:xfrm>
              <a:off x="255814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0" name="Connettore 1 179"/>
            <p:cNvCxnSpPr/>
            <p:nvPr userDrawn="1"/>
          </p:nvCxnSpPr>
          <p:spPr>
            <a:xfrm>
              <a:off x="270701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1" name="Connettore 1 180"/>
            <p:cNvCxnSpPr/>
            <p:nvPr userDrawn="1"/>
          </p:nvCxnSpPr>
          <p:spPr>
            <a:xfrm>
              <a:off x="285587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2" name="Connettore 1 181"/>
            <p:cNvCxnSpPr/>
            <p:nvPr userDrawn="1"/>
          </p:nvCxnSpPr>
          <p:spPr>
            <a:xfrm>
              <a:off x="300474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3" name="Connettore 1 182"/>
            <p:cNvCxnSpPr/>
            <p:nvPr userDrawn="1"/>
          </p:nvCxnSpPr>
          <p:spPr>
            <a:xfrm>
              <a:off x="315361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4" name="Connettore 1 183"/>
            <p:cNvCxnSpPr/>
            <p:nvPr userDrawn="1"/>
          </p:nvCxnSpPr>
          <p:spPr>
            <a:xfrm>
              <a:off x="330247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5" name="Connettore 1 184"/>
            <p:cNvCxnSpPr/>
            <p:nvPr userDrawn="1"/>
          </p:nvCxnSpPr>
          <p:spPr>
            <a:xfrm>
              <a:off x="345134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6" name="Connettore 1 185"/>
            <p:cNvCxnSpPr/>
            <p:nvPr userDrawn="1"/>
          </p:nvCxnSpPr>
          <p:spPr>
            <a:xfrm>
              <a:off x="360021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7" name="Connettore 1 186"/>
            <p:cNvCxnSpPr/>
            <p:nvPr userDrawn="1"/>
          </p:nvCxnSpPr>
          <p:spPr>
            <a:xfrm>
              <a:off x="374907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8" name="Connettore 1 187"/>
            <p:cNvCxnSpPr/>
            <p:nvPr userDrawn="1"/>
          </p:nvCxnSpPr>
          <p:spPr>
            <a:xfrm>
              <a:off x="389794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9" name="Connettore 1 188"/>
            <p:cNvCxnSpPr/>
            <p:nvPr userDrawn="1"/>
          </p:nvCxnSpPr>
          <p:spPr>
            <a:xfrm>
              <a:off x="404681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0" name="Connettore 1 189"/>
            <p:cNvCxnSpPr/>
            <p:nvPr userDrawn="1"/>
          </p:nvCxnSpPr>
          <p:spPr>
            <a:xfrm>
              <a:off x="419568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1" name="Connettore 1 190"/>
            <p:cNvCxnSpPr/>
            <p:nvPr userDrawn="1"/>
          </p:nvCxnSpPr>
          <p:spPr>
            <a:xfrm>
              <a:off x="434454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2" name="Connettore 1 191"/>
            <p:cNvCxnSpPr/>
            <p:nvPr userDrawn="1"/>
          </p:nvCxnSpPr>
          <p:spPr>
            <a:xfrm>
              <a:off x="449341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3" name="Connettore 1 192"/>
            <p:cNvCxnSpPr/>
            <p:nvPr userDrawn="1"/>
          </p:nvCxnSpPr>
          <p:spPr>
            <a:xfrm>
              <a:off x="464228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4" name="Connettore 1 193"/>
            <p:cNvCxnSpPr/>
            <p:nvPr userDrawn="1"/>
          </p:nvCxnSpPr>
          <p:spPr>
            <a:xfrm>
              <a:off x="479114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5" name="Connettore 1 194"/>
            <p:cNvCxnSpPr/>
            <p:nvPr userDrawn="1"/>
          </p:nvCxnSpPr>
          <p:spPr>
            <a:xfrm>
              <a:off x="494001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6" name="Connettore 1 195"/>
            <p:cNvCxnSpPr/>
            <p:nvPr userDrawn="1"/>
          </p:nvCxnSpPr>
          <p:spPr>
            <a:xfrm>
              <a:off x="508888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7" name="Connettore 1 196"/>
            <p:cNvCxnSpPr/>
            <p:nvPr userDrawn="1"/>
          </p:nvCxnSpPr>
          <p:spPr>
            <a:xfrm>
              <a:off x="523774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8" name="Connettore 1 197"/>
            <p:cNvCxnSpPr/>
            <p:nvPr userDrawn="1"/>
          </p:nvCxnSpPr>
          <p:spPr>
            <a:xfrm>
              <a:off x="538661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9" name="Connettore 1 198"/>
            <p:cNvCxnSpPr/>
            <p:nvPr userDrawn="1"/>
          </p:nvCxnSpPr>
          <p:spPr>
            <a:xfrm>
              <a:off x="553548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0" name="Connettore 1 199"/>
            <p:cNvCxnSpPr/>
            <p:nvPr userDrawn="1"/>
          </p:nvCxnSpPr>
          <p:spPr>
            <a:xfrm>
              <a:off x="568435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1" name="Connettore 1 200"/>
            <p:cNvCxnSpPr/>
            <p:nvPr userDrawn="1"/>
          </p:nvCxnSpPr>
          <p:spPr>
            <a:xfrm>
              <a:off x="583321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2" name="Connettore 1 201"/>
            <p:cNvCxnSpPr/>
            <p:nvPr userDrawn="1"/>
          </p:nvCxnSpPr>
          <p:spPr>
            <a:xfrm>
              <a:off x="598208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3" name="Connettore 1 202"/>
            <p:cNvCxnSpPr/>
            <p:nvPr userDrawn="1"/>
          </p:nvCxnSpPr>
          <p:spPr>
            <a:xfrm>
              <a:off x="613095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4" name="Connettore 1 203"/>
            <p:cNvCxnSpPr/>
            <p:nvPr userDrawn="1"/>
          </p:nvCxnSpPr>
          <p:spPr>
            <a:xfrm>
              <a:off x="627981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5" name="Connettore 1 204"/>
            <p:cNvCxnSpPr/>
            <p:nvPr userDrawn="1"/>
          </p:nvCxnSpPr>
          <p:spPr>
            <a:xfrm>
              <a:off x="642868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6" name="Connettore 1 205"/>
            <p:cNvCxnSpPr/>
            <p:nvPr userDrawn="1"/>
          </p:nvCxnSpPr>
          <p:spPr>
            <a:xfrm>
              <a:off x="657755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7" name="Connettore 1 206"/>
            <p:cNvCxnSpPr/>
            <p:nvPr userDrawn="1"/>
          </p:nvCxnSpPr>
          <p:spPr>
            <a:xfrm>
              <a:off x="672641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8" name="Connettore 1 207"/>
            <p:cNvCxnSpPr/>
            <p:nvPr userDrawn="1"/>
          </p:nvCxnSpPr>
          <p:spPr>
            <a:xfrm>
              <a:off x="687528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9" name="Connettore 1 208"/>
            <p:cNvCxnSpPr/>
            <p:nvPr userDrawn="1"/>
          </p:nvCxnSpPr>
          <p:spPr>
            <a:xfrm>
              <a:off x="702415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0" name="Connettore 1 209"/>
            <p:cNvCxnSpPr/>
            <p:nvPr userDrawn="1"/>
          </p:nvCxnSpPr>
          <p:spPr>
            <a:xfrm>
              <a:off x="717302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1" name="Connettore 1 210"/>
            <p:cNvCxnSpPr/>
            <p:nvPr userDrawn="1"/>
          </p:nvCxnSpPr>
          <p:spPr>
            <a:xfrm>
              <a:off x="732188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2" name="Connettore 1 211"/>
            <p:cNvCxnSpPr/>
            <p:nvPr userDrawn="1"/>
          </p:nvCxnSpPr>
          <p:spPr>
            <a:xfrm>
              <a:off x="747075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3" name="Connettore 1 212"/>
            <p:cNvCxnSpPr/>
            <p:nvPr userDrawn="1"/>
          </p:nvCxnSpPr>
          <p:spPr>
            <a:xfrm>
              <a:off x="761962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4" name="Connettore 1 213"/>
            <p:cNvCxnSpPr/>
            <p:nvPr userDrawn="1"/>
          </p:nvCxnSpPr>
          <p:spPr>
            <a:xfrm>
              <a:off x="776848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5" name="Connettore 1 214"/>
            <p:cNvCxnSpPr/>
            <p:nvPr userDrawn="1"/>
          </p:nvCxnSpPr>
          <p:spPr>
            <a:xfrm>
              <a:off x="791735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6" name="Connettore 1 215"/>
            <p:cNvCxnSpPr/>
            <p:nvPr userDrawn="1"/>
          </p:nvCxnSpPr>
          <p:spPr>
            <a:xfrm>
              <a:off x="806622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7" name="Connettore 1 216"/>
            <p:cNvCxnSpPr/>
            <p:nvPr userDrawn="1"/>
          </p:nvCxnSpPr>
          <p:spPr>
            <a:xfrm>
              <a:off x="821508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8" name="Connettore 1 217"/>
            <p:cNvCxnSpPr/>
            <p:nvPr userDrawn="1"/>
          </p:nvCxnSpPr>
          <p:spPr>
            <a:xfrm>
              <a:off x="836395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9" name="Connettore 1 218"/>
            <p:cNvCxnSpPr/>
            <p:nvPr userDrawn="1"/>
          </p:nvCxnSpPr>
          <p:spPr>
            <a:xfrm>
              <a:off x="851282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0" name="Connettore 1 219"/>
            <p:cNvCxnSpPr/>
            <p:nvPr userDrawn="1"/>
          </p:nvCxnSpPr>
          <p:spPr>
            <a:xfrm>
              <a:off x="866169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1" name="Connettore 1 220"/>
            <p:cNvCxnSpPr/>
            <p:nvPr userDrawn="1"/>
          </p:nvCxnSpPr>
          <p:spPr>
            <a:xfrm>
              <a:off x="881055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2" name="Connettore 1 221"/>
            <p:cNvCxnSpPr/>
            <p:nvPr userDrawn="1"/>
          </p:nvCxnSpPr>
          <p:spPr>
            <a:xfrm>
              <a:off x="895942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3" name="Connettore 1 222"/>
            <p:cNvCxnSpPr/>
            <p:nvPr userDrawn="1"/>
          </p:nvCxnSpPr>
          <p:spPr>
            <a:xfrm>
              <a:off x="910829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4" name="Connettore 1 223"/>
            <p:cNvCxnSpPr/>
            <p:nvPr userDrawn="1"/>
          </p:nvCxnSpPr>
          <p:spPr>
            <a:xfrm>
              <a:off x="925715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5" name="Connettore 1 224"/>
            <p:cNvCxnSpPr/>
            <p:nvPr userDrawn="1"/>
          </p:nvCxnSpPr>
          <p:spPr>
            <a:xfrm>
              <a:off x="940602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6" name="Connettore 1 225"/>
            <p:cNvCxnSpPr/>
            <p:nvPr userDrawn="1"/>
          </p:nvCxnSpPr>
          <p:spPr>
            <a:xfrm>
              <a:off x="955489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7" name="Connettore 1 226"/>
            <p:cNvCxnSpPr/>
            <p:nvPr userDrawn="1"/>
          </p:nvCxnSpPr>
          <p:spPr>
            <a:xfrm>
              <a:off x="970375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8" name="Connettore 1 227"/>
            <p:cNvCxnSpPr/>
            <p:nvPr userDrawn="1"/>
          </p:nvCxnSpPr>
          <p:spPr>
            <a:xfrm>
              <a:off x="985262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9" name="Connettore 1 228"/>
            <p:cNvCxnSpPr/>
            <p:nvPr userDrawn="1"/>
          </p:nvCxnSpPr>
          <p:spPr>
            <a:xfrm>
              <a:off x="1000149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0" name="Connettore 1 229"/>
            <p:cNvCxnSpPr/>
            <p:nvPr userDrawn="1"/>
          </p:nvCxnSpPr>
          <p:spPr>
            <a:xfrm>
              <a:off x="1015036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1" name="Connettore 1 230"/>
            <p:cNvCxnSpPr/>
            <p:nvPr userDrawn="1"/>
          </p:nvCxnSpPr>
          <p:spPr>
            <a:xfrm>
              <a:off x="1029922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2" name="Connettore 1 231"/>
            <p:cNvCxnSpPr/>
            <p:nvPr userDrawn="1"/>
          </p:nvCxnSpPr>
          <p:spPr>
            <a:xfrm>
              <a:off x="1044809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3" name="Connettore 1 232"/>
            <p:cNvCxnSpPr/>
            <p:nvPr userDrawn="1"/>
          </p:nvCxnSpPr>
          <p:spPr>
            <a:xfrm>
              <a:off x="1059696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4" name="Connettore 1 233"/>
            <p:cNvCxnSpPr/>
            <p:nvPr userDrawn="1"/>
          </p:nvCxnSpPr>
          <p:spPr>
            <a:xfrm>
              <a:off x="1074582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5" name="Connettore 1 234"/>
            <p:cNvCxnSpPr/>
            <p:nvPr userDrawn="1"/>
          </p:nvCxnSpPr>
          <p:spPr>
            <a:xfrm>
              <a:off x="1089469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6" name="Connettore 1 235"/>
            <p:cNvCxnSpPr/>
            <p:nvPr userDrawn="1"/>
          </p:nvCxnSpPr>
          <p:spPr>
            <a:xfrm>
              <a:off x="110435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7" name="Connettore 1 236"/>
            <p:cNvCxnSpPr/>
            <p:nvPr userDrawn="1"/>
          </p:nvCxnSpPr>
          <p:spPr>
            <a:xfrm>
              <a:off x="1119242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8" name="Connettore 1 237"/>
            <p:cNvCxnSpPr/>
            <p:nvPr userDrawn="1"/>
          </p:nvCxnSpPr>
          <p:spPr>
            <a:xfrm>
              <a:off x="1134129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9" name="Connettore 1 238"/>
            <p:cNvCxnSpPr/>
            <p:nvPr userDrawn="1"/>
          </p:nvCxnSpPr>
          <p:spPr>
            <a:xfrm>
              <a:off x="1149016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0" name="Connettore 1 239"/>
            <p:cNvCxnSpPr/>
            <p:nvPr userDrawn="1"/>
          </p:nvCxnSpPr>
          <p:spPr>
            <a:xfrm>
              <a:off x="1163903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1" name="Connettore 1 240"/>
            <p:cNvCxnSpPr/>
            <p:nvPr userDrawn="1"/>
          </p:nvCxnSpPr>
          <p:spPr>
            <a:xfrm>
              <a:off x="1178789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2" name="Connettore 1 241"/>
            <p:cNvCxnSpPr/>
            <p:nvPr userDrawn="1"/>
          </p:nvCxnSpPr>
          <p:spPr>
            <a:xfrm>
              <a:off x="1193676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3" name="Connettore 1 242"/>
            <p:cNvCxnSpPr/>
            <p:nvPr userDrawn="1"/>
          </p:nvCxnSpPr>
          <p:spPr>
            <a:xfrm>
              <a:off x="1208563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4" name="Connettore 1 243"/>
            <p:cNvCxnSpPr/>
            <p:nvPr userDrawn="1"/>
          </p:nvCxnSpPr>
          <p:spPr>
            <a:xfrm>
              <a:off x="1223449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5" name="Connettore 1 244"/>
            <p:cNvCxnSpPr/>
            <p:nvPr userDrawn="1"/>
          </p:nvCxnSpPr>
          <p:spPr>
            <a:xfrm>
              <a:off x="1238336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6" name="Connettore 1 245"/>
            <p:cNvCxnSpPr/>
            <p:nvPr userDrawn="1"/>
          </p:nvCxnSpPr>
          <p:spPr>
            <a:xfrm>
              <a:off x="1253223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7" name="Connettore 1 246"/>
            <p:cNvCxnSpPr/>
            <p:nvPr userDrawn="1"/>
          </p:nvCxnSpPr>
          <p:spPr>
            <a:xfrm>
              <a:off x="1268109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8" name="Connettore 1 247"/>
            <p:cNvCxnSpPr/>
            <p:nvPr userDrawn="1"/>
          </p:nvCxnSpPr>
          <p:spPr>
            <a:xfrm>
              <a:off x="1282996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9" name="Connettore 1 248"/>
            <p:cNvCxnSpPr/>
            <p:nvPr userDrawn="1"/>
          </p:nvCxnSpPr>
          <p:spPr>
            <a:xfrm>
              <a:off x="1297883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0" name="Connettore 1 249"/>
            <p:cNvCxnSpPr/>
            <p:nvPr userDrawn="1"/>
          </p:nvCxnSpPr>
          <p:spPr>
            <a:xfrm>
              <a:off x="1312770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1" name="Connettore 1 250"/>
            <p:cNvCxnSpPr/>
            <p:nvPr userDrawn="1"/>
          </p:nvCxnSpPr>
          <p:spPr>
            <a:xfrm>
              <a:off x="1327656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2" name="Connettore 1 251"/>
            <p:cNvCxnSpPr/>
            <p:nvPr userDrawn="1"/>
          </p:nvCxnSpPr>
          <p:spPr>
            <a:xfrm>
              <a:off x="1342543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3" name="Connettore 1 252"/>
            <p:cNvCxnSpPr/>
            <p:nvPr userDrawn="1"/>
          </p:nvCxnSpPr>
          <p:spPr>
            <a:xfrm>
              <a:off x="1357430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4" name="Connettore 1 253"/>
            <p:cNvCxnSpPr/>
            <p:nvPr userDrawn="1"/>
          </p:nvCxnSpPr>
          <p:spPr>
            <a:xfrm>
              <a:off x="1372316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5" name="Connettore 1 254"/>
            <p:cNvCxnSpPr/>
            <p:nvPr userDrawn="1"/>
          </p:nvCxnSpPr>
          <p:spPr>
            <a:xfrm>
              <a:off x="1387203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6" name="Connettore 1 255"/>
            <p:cNvCxnSpPr/>
            <p:nvPr userDrawn="1"/>
          </p:nvCxnSpPr>
          <p:spPr>
            <a:xfrm>
              <a:off x="1402090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7" name="Connettore 1 256"/>
            <p:cNvCxnSpPr/>
            <p:nvPr userDrawn="1"/>
          </p:nvCxnSpPr>
          <p:spPr>
            <a:xfrm>
              <a:off x="1416976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8" name="Connettore 1 257"/>
            <p:cNvCxnSpPr/>
            <p:nvPr userDrawn="1"/>
          </p:nvCxnSpPr>
          <p:spPr>
            <a:xfrm>
              <a:off x="1431863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9" name="Connettore 1 258"/>
            <p:cNvCxnSpPr/>
            <p:nvPr userDrawn="1"/>
          </p:nvCxnSpPr>
          <p:spPr>
            <a:xfrm>
              <a:off x="1446750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0" name="Connettore 1 259"/>
            <p:cNvCxnSpPr/>
            <p:nvPr userDrawn="1"/>
          </p:nvCxnSpPr>
          <p:spPr>
            <a:xfrm>
              <a:off x="1461637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1" name="Connettore 1 260"/>
            <p:cNvCxnSpPr/>
            <p:nvPr userDrawn="1"/>
          </p:nvCxnSpPr>
          <p:spPr>
            <a:xfrm>
              <a:off x="1476523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2" name="Connettore 1 261"/>
            <p:cNvCxnSpPr/>
            <p:nvPr userDrawn="1"/>
          </p:nvCxnSpPr>
          <p:spPr>
            <a:xfrm>
              <a:off x="1491410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3" name="Connettore 1 262"/>
            <p:cNvCxnSpPr/>
            <p:nvPr userDrawn="1"/>
          </p:nvCxnSpPr>
          <p:spPr>
            <a:xfrm>
              <a:off x="1506297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4" name="Connettore 1 263"/>
            <p:cNvCxnSpPr/>
            <p:nvPr userDrawn="1"/>
          </p:nvCxnSpPr>
          <p:spPr>
            <a:xfrm>
              <a:off x="1521183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5" name="Connettore 1 264"/>
            <p:cNvCxnSpPr/>
            <p:nvPr userDrawn="1"/>
          </p:nvCxnSpPr>
          <p:spPr>
            <a:xfrm>
              <a:off x="1536070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6" name="Connettore 1 265"/>
            <p:cNvCxnSpPr/>
            <p:nvPr userDrawn="1"/>
          </p:nvCxnSpPr>
          <p:spPr>
            <a:xfrm>
              <a:off x="1550957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7" name="Connettore 1 266"/>
            <p:cNvCxnSpPr/>
            <p:nvPr userDrawn="1"/>
          </p:nvCxnSpPr>
          <p:spPr>
            <a:xfrm>
              <a:off x="1565843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8" name="Connettore 1 267"/>
            <p:cNvCxnSpPr/>
            <p:nvPr userDrawn="1"/>
          </p:nvCxnSpPr>
          <p:spPr>
            <a:xfrm>
              <a:off x="1580730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9" name="Connettore 1 268"/>
            <p:cNvCxnSpPr/>
            <p:nvPr userDrawn="1"/>
          </p:nvCxnSpPr>
          <p:spPr>
            <a:xfrm>
              <a:off x="1595617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0" name="Connettore 1 269"/>
            <p:cNvCxnSpPr/>
            <p:nvPr userDrawn="1"/>
          </p:nvCxnSpPr>
          <p:spPr>
            <a:xfrm>
              <a:off x="1610504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1" name="Connettore 1 270"/>
            <p:cNvCxnSpPr/>
            <p:nvPr userDrawn="1"/>
          </p:nvCxnSpPr>
          <p:spPr>
            <a:xfrm>
              <a:off x="1625390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2" name="Connettore 1 271"/>
            <p:cNvCxnSpPr/>
            <p:nvPr userDrawn="1"/>
          </p:nvCxnSpPr>
          <p:spPr>
            <a:xfrm>
              <a:off x="1640277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3" name="Connettore 1 272"/>
            <p:cNvCxnSpPr/>
            <p:nvPr userDrawn="1"/>
          </p:nvCxnSpPr>
          <p:spPr>
            <a:xfrm>
              <a:off x="1655164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4" name="Connettore 1 273"/>
            <p:cNvCxnSpPr/>
            <p:nvPr userDrawn="1"/>
          </p:nvCxnSpPr>
          <p:spPr>
            <a:xfrm>
              <a:off x="1670050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5" name="Connettore 1 274"/>
            <p:cNvCxnSpPr/>
            <p:nvPr userDrawn="1"/>
          </p:nvCxnSpPr>
          <p:spPr>
            <a:xfrm>
              <a:off x="1684937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6" name="Connettore 1 275"/>
            <p:cNvCxnSpPr/>
            <p:nvPr userDrawn="1"/>
          </p:nvCxnSpPr>
          <p:spPr>
            <a:xfrm>
              <a:off x="1699824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7" name="Connettore 1 276"/>
            <p:cNvCxnSpPr/>
            <p:nvPr userDrawn="1"/>
          </p:nvCxnSpPr>
          <p:spPr>
            <a:xfrm>
              <a:off x="1714710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8" name="Connettore 1 277"/>
            <p:cNvCxnSpPr/>
            <p:nvPr userDrawn="1"/>
          </p:nvCxnSpPr>
          <p:spPr>
            <a:xfrm>
              <a:off x="1729597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9" name="Connettore 1 278"/>
            <p:cNvCxnSpPr/>
            <p:nvPr userDrawn="1"/>
          </p:nvCxnSpPr>
          <p:spPr>
            <a:xfrm>
              <a:off x="17444843"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0" name="Connettore 1 279"/>
            <p:cNvCxnSpPr/>
            <p:nvPr userDrawn="1"/>
          </p:nvCxnSpPr>
          <p:spPr>
            <a:xfrm>
              <a:off x="17593710"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1" name="Connettore 1 280"/>
            <p:cNvCxnSpPr/>
            <p:nvPr userDrawn="1"/>
          </p:nvCxnSpPr>
          <p:spPr>
            <a:xfrm>
              <a:off x="17742577"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2" name="Connettore 1 281"/>
            <p:cNvCxnSpPr/>
            <p:nvPr userDrawn="1"/>
          </p:nvCxnSpPr>
          <p:spPr>
            <a:xfrm>
              <a:off x="17891444"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3" name="Connettore 1 282"/>
            <p:cNvCxnSpPr/>
            <p:nvPr userDrawn="1"/>
          </p:nvCxnSpPr>
          <p:spPr>
            <a:xfrm>
              <a:off x="18040311"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4" name="Connettore 1 283"/>
            <p:cNvCxnSpPr/>
            <p:nvPr userDrawn="1"/>
          </p:nvCxnSpPr>
          <p:spPr>
            <a:xfrm>
              <a:off x="18189178"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5" name="Connettore 1 284"/>
            <p:cNvCxnSpPr/>
            <p:nvPr userDrawn="1"/>
          </p:nvCxnSpPr>
          <p:spPr>
            <a:xfrm>
              <a:off x="18338045"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6" name="Connettore 1 285"/>
            <p:cNvCxnSpPr/>
            <p:nvPr userDrawn="1"/>
          </p:nvCxnSpPr>
          <p:spPr>
            <a:xfrm>
              <a:off x="1848691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7" name="Connettore 1 286"/>
            <p:cNvCxnSpPr/>
            <p:nvPr userDrawn="1"/>
          </p:nvCxnSpPr>
          <p:spPr>
            <a:xfrm>
              <a:off x="18635779"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8" name="Connettore 1 287"/>
            <p:cNvCxnSpPr/>
            <p:nvPr userDrawn="1"/>
          </p:nvCxnSpPr>
          <p:spPr>
            <a:xfrm>
              <a:off x="18784646"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9" name="Connettore 1 288"/>
            <p:cNvCxnSpPr/>
            <p:nvPr userDrawn="1"/>
          </p:nvCxnSpPr>
          <p:spPr>
            <a:xfrm>
              <a:off x="18933462" y="275867"/>
              <a:ext cx="0" cy="56784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2" name="Titolo 1"/>
          <p:cNvSpPr>
            <a:spLocks noGrp="1"/>
          </p:cNvSpPr>
          <p:nvPr>
            <p:ph type="ctrTitle"/>
          </p:nvPr>
        </p:nvSpPr>
        <p:spPr>
          <a:xfrm>
            <a:off x="855379" y="4149726"/>
            <a:ext cx="10363200" cy="968375"/>
          </a:xfrm>
        </p:spPr>
        <p:txBody>
          <a:bodyPr>
            <a:normAutofit/>
          </a:bodyPr>
          <a:lstStyle>
            <a:lvl1pPr>
              <a:defRPr sz="3600"/>
            </a:lvl1pPr>
          </a:lstStyle>
          <a:p>
            <a:r>
              <a:rPr lang="it-IT" dirty="0"/>
              <a:t>Fare clic per modificare lo stile del titolo</a:t>
            </a:r>
          </a:p>
        </p:txBody>
      </p:sp>
      <p:sp>
        <p:nvSpPr>
          <p:cNvPr id="3" name="Sottotitolo 2"/>
          <p:cNvSpPr>
            <a:spLocks noGrp="1"/>
          </p:cNvSpPr>
          <p:nvPr>
            <p:ph type="subTitle" idx="1"/>
          </p:nvPr>
        </p:nvSpPr>
        <p:spPr>
          <a:xfrm>
            <a:off x="855379" y="5260975"/>
            <a:ext cx="10363200" cy="13335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a:t>Fare clic per modificare lo stile del sottotitolo dello schema</a:t>
            </a:r>
          </a:p>
        </p:txBody>
      </p:sp>
    </p:spTree>
    <p:extLst>
      <p:ext uri="{BB962C8B-B14F-4D97-AF65-F5344CB8AC3E}">
        <p14:creationId xmlns:p14="http://schemas.microsoft.com/office/powerpoint/2010/main" val="514812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253" name="Rettangolo 252"/>
          <p:cNvSpPr/>
          <p:nvPr userDrawn="1"/>
        </p:nvSpPr>
        <p:spPr>
          <a:xfrm>
            <a:off x="0" y="2"/>
            <a:ext cx="12192000" cy="673766"/>
          </a:xfrm>
          <a:prstGeom prst="rect">
            <a:avLst/>
          </a:prstGeom>
          <a:solidFill>
            <a:srgbClr val="728F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3" name="Segnaposto contenuto 2"/>
          <p:cNvSpPr>
            <a:spLocks noGrp="1"/>
          </p:cNvSpPr>
          <p:nvPr>
            <p:ph idx="1"/>
          </p:nvPr>
        </p:nvSpPr>
        <p:spPr>
          <a:xfrm>
            <a:off x="609600" y="1600201"/>
            <a:ext cx="11098301" cy="4525963"/>
          </a:xfrm>
        </p:spPr>
        <p:txBody>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29" name="Rettangolo 128"/>
          <p:cNvSpPr/>
          <p:nvPr userDrawn="1"/>
        </p:nvSpPr>
        <p:spPr>
          <a:xfrm>
            <a:off x="0" y="6412123"/>
            <a:ext cx="12192000" cy="445876"/>
          </a:xfrm>
          <a:prstGeom prst="rect">
            <a:avLst/>
          </a:prstGeom>
          <a:solidFill>
            <a:srgbClr val="728F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p>
        </p:txBody>
      </p:sp>
      <p:sp>
        <p:nvSpPr>
          <p:cNvPr id="130" name="CasellaDiTesto 129"/>
          <p:cNvSpPr txBox="1"/>
          <p:nvPr userDrawn="1"/>
        </p:nvSpPr>
        <p:spPr>
          <a:xfrm>
            <a:off x="164877" y="6452396"/>
            <a:ext cx="10122349" cy="338554"/>
          </a:xfrm>
          <a:prstGeom prst="rect">
            <a:avLst/>
          </a:prstGeom>
          <a:noFill/>
        </p:spPr>
        <p:txBody>
          <a:bodyPr wrap="square" rtlCol="0">
            <a:spAutoFit/>
          </a:bodyPr>
          <a:lstStyle/>
          <a:p>
            <a:r>
              <a:rPr lang="it-IT" sz="1600" b="1" baseline="0" dirty="0">
                <a:solidFill>
                  <a:srgbClr val="FFFFFF"/>
                </a:solidFill>
                <a:latin typeface="Arial"/>
                <a:cs typeface="Arial"/>
              </a:rPr>
              <a:t>Carlo Fiorini		          </a:t>
            </a:r>
            <a:r>
              <a:rPr lang="en-US" sz="1600" b="1" baseline="0" dirty="0">
                <a:solidFill>
                  <a:srgbClr val="FFFFFF"/>
                </a:solidFill>
                <a:latin typeface="Arial"/>
                <a:cs typeface="Arial"/>
              </a:rPr>
              <a:t>Position Sensitive Detectors Conference</a:t>
            </a:r>
            <a:r>
              <a:rPr lang="it-IT" sz="1600" b="1" baseline="0" dirty="0">
                <a:solidFill>
                  <a:srgbClr val="FFFFFF"/>
                </a:solidFill>
                <a:latin typeface="Arial"/>
                <a:cs typeface="Arial"/>
              </a:rPr>
              <a:t>, London (UK), 03/09/2026</a:t>
            </a:r>
            <a:endParaRPr lang="it-IT" sz="1600" b="1" dirty="0">
              <a:solidFill>
                <a:srgbClr val="FFFFFF"/>
              </a:solidFill>
              <a:latin typeface="Arial"/>
              <a:cs typeface="Arial"/>
            </a:endParaRPr>
          </a:p>
        </p:txBody>
      </p:sp>
      <p:sp>
        <p:nvSpPr>
          <p:cNvPr id="12" name="Slide Number Placeholder 7">
            <a:extLst>
              <a:ext uri="{FF2B5EF4-FFF2-40B4-BE49-F238E27FC236}">
                <a16:creationId xmlns:a16="http://schemas.microsoft.com/office/drawing/2014/main" id="{672C38AE-EB3A-48F0-B8B1-9BC0C55514BD}"/>
              </a:ext>
            </a:extLst>
          </p:cNvPr>
          <p:cNvSpPr>
            <a:spLocks noGrp="1"/>
          </p:cNvSpPr>
          <p:nvPr userDrawn="1">
            <p:ph type="sldNum" sz="quarter" idx="11"/>
          </p:nvPr>
        </p:nvSpPr>
        <p:spPr>
          <a:xfrm>
            <a:off x="11567063" y="118518"/>
            <a:ext cx="624937" cy="365125"/>
          </a:xfrm>
          <a:prstGeom prst="rect">
            <a:avLst/>
          </a:prstGeom>
        </p:spPr>
        <p:txBody>
          <a:bodyPr/>
          <a:lstStyle>
            <a:lvl1pPr>
              <a:defRPr sz="2400">
                <a:solidFill>
                  <a:schemeClr val="bg1"/>
                </a:solidFill>
              </a:defRPr>
            </a:lvl1pPr>
          </a:lstStyle>
          <a:p>
            <a:fld id="{987CC23B-A7E7-4E4B-AA24-248BA58EBACC}" type="slidenum">
              <a:rPr lang="en-US" smtClean="0"/>
              <a:pPr/>
              <a:t>‹N›</a:t>
            </a:fld>
            <a:endParaRPr lang="en-US" dirty="0"/>
          </a:p>
        </p:txBody>
      </p:sp>
      <p:pic>
        <p:nvPicPr>
          <p:cNvPr id="10" name="Immagine 9" descr="Immagine che contiene testo&#10;&#10;Descrizione generata automaticamente">
            <a:extLst>
              <a:ext uri="{FF2B5EF4-FFF2-40B4-BE49-F238E27FC236}">
                <a16:creationId xmlns:a16="http://schemas.microsoft.com/office/drawing/2014/main" id="{8F3A32F6-73ED-4767-8035-76D82B29C4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8350" y="6431467"/>
            <a:ext cx="1262222" cy="398099"/>
          </a:xfrm>
          <a:prstGeom prst="rect">
            <a:avLst/>
          </a:prstGeom>
        </p:spPr>
      </p:pic>
      <p:pic>
        <p:nvPicPr>
          <p:cNvPr id="11" name="Immagine 10">
            <a:extLst>
              <a:ext uri="{FF2B5EF4-FFF2-40B4-BE49-F238E27FC236}">
                <a16:creationId xmlns:a16="http://schemas.microsoft.com/office/drawing/2014/main" id="{67FDAAD4-C4E8-4840-8CEA-E6F645B604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68100" y="6439437"/>
            <a:ext cx="766750" cy="388544"/>
          </a:xfrm>
          <a:prstGeom prst="rect">
            <a:avLst/>
          </a:prstGeom>
        </p:spPr>
      </p:pic>
    </p:spTree>
    <p:extLst>
      <p:ext uri="{BB962C8B-B14F-4D97-AF65-F5344CB8AC3E}">
        <p14:creationId xmlns:p14="http://schemas.microsoft.com/office/powerpoint/2010/main" val="1258886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5" name="Segnaposto piè di pagina 4"/>
          <p:cNvSpPr>
            <a:spLocks noGrp="1"/>
          </p:cNvSpPr>
          <p:nvPr>
            <p:ph type="ftr" sz="quarter" idx="11"/>
          </p:nvPr>
        </p:nvSpPr>
        <p:spPr>
          <a:xfrm>
            <a:off x="4165600" y="6356351"/>
            <a:ext cx="38608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196192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6" name="Segnaposto piè di pagina 5"/>
          <p:cNvSpPr>
            <a:spLocks noGrp="1"/>
          </p:cNvSpPr>
          <p:nvPr>
            <p:ph type="ftr" sz="quarter" idx="11"/>
          </p:nvPr>
        </p:nvSpPr>
        <p:spPr>
          <a:xfrm>
            <a:off x="4165600" y="6356351"/>
            <a:ext cx="38608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2306006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8" name="Segnaposto piè di pagina 7"/>
          <p:cNvSpPr>
            <a:spLocks noGrp="1"/>
          </p:cNvSpPr>
          <p:nvPr>
            <p:ph type="ftr" sz="quarter" idx="11"/>
          </p:nvPr>
        </p:nvSpPr>
        <p:spPr>
          <a:xfrm>
            <a:off x="4165600" y="6356351"/>
            <a:ext cx="3860800" cy="365125"/>
          </a:xfrm>
          <a:prstGeom prst="rect">
            <a:avLst/>
          </a:prstGeom>
        </p:spPr>
        <p:txBody>
          <a:bodyPr/>
          <a:lstStyle/>
          <a:p>
            <a:endParaRPr lang="it-IT"/>
          </a:p>
        </p:txBody>
      </p:sp>
      <p:sp>
        <p:nvSpPr>
          <p:cNvPr id="9" name="Segnaposto numero diapositiva 8"/>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840953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4" name="Segnaposto piè di pagina 3"/>
          <p:cNvSpPr>
            <a:spLocks noGrp="1"/>
          </p:cNvSpPr>
          <p:nvPr>
            <p:ph type="ftr" sz="quarter" idx="11"/>
          </p:nvPr>
        </p:nvSpPr>
        <p:spPr>
          <a:xfrm>
            <a:off x="4165600" y="6356351"/>
            <a:ext cx="3860800" cy="365125"/>
          </a:xfrm>
          <a:prstGeom prst="rect">
            <a:avLst/>
          </a:prstGeom>
        </p:spPr>
        <p:txBody>
          <a:bodyPr/>
          <a:lstStyle/>
          <a:p>
            <a:endParaRPr lang="it-IT"/>
          </a:p>
        </p:txBody>
      </p:sp>
      <p:sp>
        <p:nvSpPr>
          <p:cNvPr id="5" name="Segnaposto numero diapositiva 4"/>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3478442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3" name="Segnaposto piè di pagina 2"/>
          <p:cNvSpPr>
            <a:spLocks noGrp="1"/>
          </p:cNvSpPr>
          <p:nvPr>
            <p:ph type="ftr" sz="quarter" idx="11"/>
          </p:nvPr>
        </p:nvSpPr>
        <p:spPr>
          <a:xfrm>
            <a:off x="4165600" y="6356351"/>
            <a:ext cx="3860800" cy="365125"/>
          </a:xfrm>
          <a:prstGeom prst="rect">
            <a:avLst/>
          </a:prstGeom>
        </p:spPr>
        <p:txBody>
          <a:bodyPr/>
          <a:lstStyle/>
          <a:p>
            <a:endParaRPr lang="it-IT"/>
          </a:p>
        </p:txBody>
      </p:sp>
      <p:sp>
        <p:nvSpPr>
          <p:cNvPr id="4" name="Segnaposto numero diapositiva 3"/>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192597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6" name="Segnaposto piè di pagina 5"/>
          <p:cNvSpPr>
            <a:spLocks noGrp="1"/>
          </p:cNvSpPr>
          <p:nvPr>
            <p:ph type="ftr" sz="quarter" idx="11"/>
          </p:nvPr>
        </p:nvSpPr>
        <p:spPr>
          <a:xfrm>
            <a:off x="4165600" y="6356351"/>
            <a:ext cx="38608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3867585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6" name="Segnaposto piè di pagina 5"/>
          <p:cNvSpPr>
            <a:spLocks noGrp="1"/>
          </p:cNvSpPr>
          <p:nvPr>
            <p:ph type="ftr" sz="quarter" idx="11"/>
          </p:nvPr>
        </p:nvSpPr>
        <p:spPr>
          <a:xfrm>
            <a:off x="4165600" y="6356351"/>
            <a:ext cx="3860800" cy="365125"/>
          </a:xfrm>
          <a:prstGeom prst="rect">
            <a:avLst/>
          </a:prstGeom>
        </p:spPr>
        <p:txBody>
          <a:bodyPr/>
          <a:lstStyle/>
          <a:p>
            <a:endParaRPr lang="it-IT"/>
          </a:p>
        </p:txBody>
      </p:sp>
      <p:sp>
        <p:nvSpPr>
          <p:cNvPr id="7" name="Segnaposto numero diapositiva 6"/>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254806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5" name="Segnaposto piè di pagina 4"/>
          <p:cNvSpPr>
            <a:spLocks noGrp="1"/>
          </p:cNvSpPr>
          <p:nvPr>
            <p:ph type="ftr" sz="quarter" idx="11"/>
          </p:nvPr>
        </p:nvSpPr>
        <p:spPr>
          <a:xfrm>
            <a:off x="4165600" y="6356351"/>
            <a:ext cx="38608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119155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609600" y="6356351"/>
            <a:ext cx="2844800" cy="365125"/>
          </a:xfrm>
          <a:prstGeom prst="rect">
            <a:avLst/>
          </a:prstGeom>
        </p:spPr>
        <p:txBody>
          <a:bodyPr/>
          <a:lstStyle/>
          <a:p>
            <a:fld id="{B96E2279-029F-964F-A5B1-8676BDA67CCA}" type="datetimeFigureOut">
              <a:rPr lang="it-IT" smtClean="0"/>
              <a:t>03/09/2026</a:t>
            </a:fld>
            <a:endParaRPr lang="it-IT"/>
          </a:p>
        </p:txBody>
      </p:sp>
      <p:sp>
        <p:nvSpPr>
          <p:cNvPr id="5" name="Segnaposto piè di pagina 4"/>
          <p:cNvSpPr>
            <a:spLocks noGrp="1"/>
          </p:cNvSpPr>
          <p:nvPr>
            <p:ph type="ftr" sz="quarter" idx="11"/>
          </p:nvPr>
        </p:nvSpPr>
        <p:spPr>
          <a:xfrm>
            <a:off x="4165600" y="6356351"/>
            <a:ext cx="3860800" cy="365125"/>
          </a:xfrm>
          <a:prstGeom prst="rect">
            <a:avLst/>
          </a:prstGeom>
        </p:spPr>
        <p:txBody>
          <a:bodyPr/>
          <a:lstStyle/>
          <a:p>
            <a:endParaRPr lang="it-IT"/>
          </a:p>
        </p:txBody>
      </p:sp>
      <p:sp>
        <p:nvSpPr>
          <p:cNvPr id="6" name="Segnaposto numero diapositiva 5"/>
          <p:cNvSpPr>
            <a:spLocks noGrp="1"/>
          </p:cNvSpPr>
          <p:nvPr>
            <p:ph type="sldNum" sz="quarter" idx="12"/>
          </p:nvPr>
        </p:nvSpPr>
        <p:spPr>
          <a:xfrm>
            <a:off x="8737600" y="6356351"/>
            <a:ext cx="2844800" cy="365125"/>
          </a:xfrm>
          <a:prstGeom prst="rect">
            <a:avLst/>
          </a:prstGeom>
        </p:spPr>
        <p:txBody>
          <a:bodyPr/>
          <a:lstStyle/>
          <a:p>
            <a:fld id="{7834947A-1B05-2B43-AD85-E646CE852B9E}" type="slidenum">
              <a:rPr lang="it-IT" smtClean="0"/>
              <a:t>‹N›</a:t>
            </a:fld>
            <a:endParaRPr lang="it-IT"/>
          </a:p>
        </p:txBody>
      </p:sp>
    </p:spTree>
    <p:extLst>
      <p:ext uri="{BB962C8B-B14F-4D97-AF65-F5344CB8AC3E}">
        <p14:creationId xmlns:p14="http://schemas.microsoft.com/office/powerpoint/2010/main" val="283366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theme" Target="../theme/theme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84695" y="139166"/>
            <a:ext cx="11441391" cy="840400"/>
          </a:xfrm>
          <a:prstGeom prst="rect">
            <a:avLst/>
          </a:prstGeom>
        </p:spPr>
        <p:txBody>
          <a:bodyPr vert="horz" lIns="91440" tIns="45720" rIns="91440" bIns="45720" rtlCol="0" anchor="t" anchorCtr="0">
            <a:normAutofit/>
          </a:bodyPr>
          <a:lstStyle/>
          <a:p>
            <a:r>
              <a:rPr lang="it-IT" dirty="0"/>
              <a:t>Fare clic per modificare stile</a:t>
            </a:r>
          </a:p>
        </p:txBody>
      </p:sp>
      <p:sp>
        <p:nvSpPr>
          <p:cNvPr id="3" name="Segnaposto testo 2"/>
          <p:cNvSpPr>
            <a:spLocks noGrp="1"/>
          </p:cNvSpPr>
          <p:nvPr>
            <p:ph type="body" idx="1"/>
          </p:nvPr>
        </p:nvSpPr>
        <p:spPr>
          <a:xfrm>
            <a:off x="609600" y="1600201"/>
            <a:ext cx="10857936" cy="4525963"/>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1119611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indent="0" algn="l" defTabSz="457200" rtl="0" eaLnBrk="1" latinLnBrk="0" hangingPunct="1">
        <a:spcBef>
          <a:spcPct val="0"/>
        </a:spcBef>
        <a:buNone/>
        <a:defRPr sz="2200" b="1" kern="1200">
          <a:solidFill>
            <a:schemeClr val="bg1"/>
          </a:solidFill>
          <a:latin typeface="Arial"/>
          <a:ea typeface="+mj-ea"/>
          <a:cs typeface="Arial"/>
        </a:defRPr>
      </a:lvl1pPr>
    </p:titleStyle>
    <p:bodyStyle>
      <a:lvl1pPr marL="0" indent="0" algn="l" defTabSz="457200" rtl="0" eaLnBrk="1" latinLnBrk="0" hangingPunct="1">
        <a:spcBef>
          <a:spcPct val="20000"/>
        </a:spcBef>
        <a:buFont typeface="Wingdings" charset="2"/>
        <a:buNone/>
        <a:defRPr sz="2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2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2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2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1"/>
          <p:cNvPicPr>
            <a:picLocks noChangeArrowheads="1"/>
          </p:cNvPicPr>
          <p:nvPr/>
        </p:nvPicPr>
        <p:blipFill>
          <a:blip r:embed="rId2" cstate="print"/>
          <a:srcRect/>
          <a:stretch>
            <a:fillRect/>
          </a:stretch>
        </p:blipFill>
        <p:spPr bwMode="auto">
          <a:xfrm>
            <a:off x="7213601" y="6588126"/>
            <a:ext cx="1665817" cy="269875"/>
          </a:xfrm>
          <a:prstGeom prst="rect">
            <a:avLst/>
          </a:prstGeom>
          <a:noFill/>
          <a:ln w="9525">
            <a:noFill/>
            <a:miter lim="800000"/>
            <a:headEnd/>
            <a:tailEnd/>
          </a:ln>
        </p:spPr>
      </p:pic>
      <p:pic>
        <p:nvPicPr>
          <p:cNvPr id="3075" name="Picture 14" descr="num_diap"/>
          <p:cNvPicPr>
            <a:picLocks noChangeAspect="1" noChangeArrowheads="1"/>
          </p:cNvPicPr>
          <p:nvPr/>
        </p:nvPicPr>
        <p:blipFill>
          <a:blip r:embed="rId3" cstate="print"/>
          <a:srcRect/>
          <a:stretch>
            <a:fillRect/>
          </a:stretch>
        </p:blipFill>
        <p:spPr bwMode="auto">
          <a:xfrm>
            <a:off x="8636001" y="0"/>
            <a:ext cx="3560233" cy="622300"/>
          </a:xfrm>
          <a:prstGeom prst="rect">
            <a:avLst/>
          </a:prstGeom>
          <a:noFill/>
          <a:ln w="9525">
            <a:noFill/>
            <a:miter lim="800000"/>
            <a:headEnd/>
            <a:tailEnd/>
          </a:ln>
        </p:spPr>
      </p:pic>
      <p:sp>
        <p:nvSpPr>
          <p:cNvPr id="3076" name="Rectangle 2"/>
          <p:cNvSpPr>
            <a:spLocks noGrp="1" noChangeArrowheads="1"/>
          </p:cNvSpPr>
          <p:nvPr>
            <p:ph type="title"/>
          </p:nvPr>
        </p:nvSpPr>
        <p:spPr bwMode="auto">
          <a:xfrm>
            <a:off x="1320800" y="152400"/>
            <a:ext cx="7518400" cy="304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dirty="0"/>
              <a:t>Fare clic per modificare lo stile del titolo</a:t>
            </a:r>
          </a:p>
        </p:txBody>
      </p:sp>
      <p:pic>
        <p:nvPicPr>
          <p:cNvPr id="3077" name="Picture 15" descr="powerpoint1_sec"/>
          <p:cNvPicPr>
            <a:picLocks noChangeArrowheads="1"/>
          </p:cNvPicPr>
          <p:nvPr/>
        </p:nvPicPr>
        <p:blipFill>
          <a:blip r:embed="rId4" cstate="print"/>
          <a:srcRect l="73123" t="9256"/>
          <a:stretch>
            <a:fillRect/>
          </a:stretch>
        </p:blipFill>
        <p:spPr bwMode="auto">
          <a:xfrm>
            <a:off x="8915400" y="6588126"/>
            <a:ext cx="3276600" cy="269875"/>
          </a:xfrm>
          <a:prstGeom prst="rect">
            <a:avLst/>
          </a:prstGeom>
          <a:noFill/>
          <a:ln w="9525">
            <a:noFill/>
            <a:miter lim="800000"/>
            <a:headEnd/>
            <a:tailEnd/>
          </a:ln>
        </p:spPr>
      </p:pic>
      <p:sp>
        <p:nvSpPr>
          <p:cNvPr id="6164" name="Text Box 20"/>
          <p:cNvSpPr txBox="1">
            <a:spLocks noChangeArrowheads="1"/>
          </p:cNvSpPr>
          <p:nvPr/>
        </p:nvSpPr>
        <p:spPr bwMode="auto">
          <a:xfrm>
            <a:off x="4368800" y="6583364"/>
            <a:ext cx="2844800" cy="307975"/>
          </a:xfrm>
          <a:prstGeom prst="rect">
            <a:avLst/>
          </a:prstGeom>
          <a:noFill/>
          <a:ln w="9525">
            <a:noFill/>
            <a:miter lim="800000"/>
            <a:headEnd/>
            <a:tailEnd/>
          </a:ln>
          <a:effectLst/>
        </p:spPr>
        <p:txBody>
          <a:bodyPr>
            <a:spAutoFit/>
          </a:bodyPr>
          <a:lstStyle/>
          <a:p>
            <a:pPr defTabSz="914400">
              <a:spcBef>
                <a:spcPct val="50000"/>
              </a:spcBef>
              <a:defRPr/>
            </a:pPr>
            <a:r>
              <a:rPr lang="it-IT" sz="1400" dirty="0">
                <a:solidFill>
                  <a:srgbClr val="000000"/>
                </a:solidFill>
                <a:latin typeface="Times New Roman" charset="0"/>
                <a:ea typeface="ＭＳ Ｐゴシック" charset="-128"/>
                <a:cs typeface="Times New Roman" charset="0"/>
              </a:rPr>
              <a:t>Bayan Nasri</a:t>
            </a:r>
          </a:p>
        </p:txBody>
      </p:sp>
      <p:sp>
        <p:nvSpPr>
          <p:cNvPr id="6165" name="Text Box 21"/>
          <p:cNvSpPr txBox="1">
            <a:spLocks noChangeArrowheads="1"/>
          </p:cNvSpPr>
          <p:nvPr/>
        </p:nvSpPr>
        <p:spPr bwMode="auto">
          <a:xfrm>
            <a:off x="203200" y="6583364"/>
            <a:ext cx="3352800" cy="307777"/>
          </a:xfrm>
          <a:prstGeom prst="rect">
            <a:avLst/>
          </a:prstGeom>
          <a:noFill/>
          <a:ln w="9525">
            <a:noFill/>
            <a:miter lim="800000"/>
            <a:headEnd/>
            <a:tailEnd/>
          </a:ln>
          <a:effectLst/>
        </p:spPr>
        <p:txBody>
          <a:bodyPr>
            <a:spAutoFit/>
          </a:bodyPr>
          <a:lstStyle/>
          <a:p>
            <a:pPr defTabSz="914400">
              <a:spcBef>
                <a:spcPct val="50000"/>
              </a:spcBef>
              <a:defRPr/>
            </a:pPr>
            <a:r>
              <a:rPr lang="it-IT" sz="1400" dirty="0">
                <a:solidFill>
                  <a:srgbClr val="000000"/>
                </a:solidFill>
                <a:latin typeface="Times New Roman" charset="0"/>
                <a:ea typeface="ＭＳ Ｐゴシック" charset="-128"/>
                <a:cs typeface="Times New Roman" charset="0"/>
              </a:rPr>
              <a:t>Milan, 21 November  2014</a:t>
            </a:r>
          </a:p>
        </p:txBody>
      </p:sp>
      <p:sp>
        <p:nvSpPr>
          <p:cNvPr id="6169" name="Rectangle 25"/>
          <p:cNvSpPr>
            <a:spLocks noGrp="1" noChangeArrowheads="1"/>
          </p:cNvSpPr>
          <p:nvPr>
            <p:ph type="sldNum" sz="quarter" idx="4"/>
          </p:nvPr>
        </p:nvSpPr>
        <p:spPr bwMode="auto">
          <a:xfrm>
            <a:off x="8839200" y="7620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SzTx/>
              <a:buFontTx/>
              <a:buNone/>
              <a:defRPr sz="2400">
                <a:solidFill>
                  <a:schemeClr val="tx1"/>
                </a:solidFill>
                <a:latin typeface="Times New Roman" pitchFamily="18" charset="0"/>
                <a:ea typeface="ＭＳ Ｐゴシック" charset="-128"/>
                <a:cs typeface="Times New Roman" pitchFamily="18" charset="0"/>
              </a:defRPr>
            </a:lvl1pPr>
          </a:lstStyle>
          <a:p>
            <a:pPr defTabSz="914400">
              <a:defRPr/>
            </a:pPr>
            <a:fld id="{EF172086-AB64-420A-92B1-9E260C958E87}" type="slidenum">
              <a:rPr lang="it-IT" smtClean="0">
                <a:solidFill>
                  <a:srgbClr val="000000"/>
                </a:solidFill>
              </a:rPr>
              <a:pPr defTabSz="914400">
                <a:defRPr/>
              </a:pPr>
              <a:t>‹N›</a:t>
            </a:fld>
            <a:endParaRPr lang="it-IT" dirty="0">
              <a:solidFill>
                <a:srgbClr val="000000"/>
              </a:solidFill>
            </a:endParaRPr>
          </a:p>
          <a:p>
            <a:pPr defTabSz="914400">
              <a:defRPr/>
            </a:pPr>
            <a:endParaRPr lang="it-IT" dirty="0">
              <a:solidFill>
                <a:srgbClr val="000000"/>
              </a:solidFill>
            </a:endParaRPr>
          </a:p>
        </p:txBody>
      </p:sp>
      <p:sp>
        <p:nvSpPr>
          <p:cNvPr id="6167" name="Line 23"/>
          <p:cNvSpPr>
            <a:spLocks noChangeShapeType="1"/>
          </p:cNvSpPr>
          <p:nvPr/>
        </p:nvSpPr>
        <p:spPr bwMode="auto">
          <a:xfrm flipH="1">
            <a:off x="0" y="6588125"/>
            <a:ext cx="12192000" cy="0"/>
          </a:xfrm>
          <a:prstGeom prst="line">
            <a:avLst/>
          </a:prstGeom>
          <a:noFill/>
          <a:ln w="19050">
            <a:solidFill>
              <a:srgbClr val="003F6E"/>
            </a:solidFill>
            <a:round/>
            <a:headEnd/>
            <a:tailEnd/>
          </a:ln>
        </p:spPr>
        <p:txBody>
          <a:bodyPr/>
          <a:lstStyle/>
          <a:p>
            <a:pPr defTabSz="914400">
              <a:defRPr/>
            </a:pPr>
            <a:endParaRPr lang="it-IT">
              <a:solidFill>
                <a:srgbClr val="000000"/>
              </a:solidFill>
            </a:endParaRPr>
          </a:p>
        </p:txBody>
      </p:sp>
    </p:spTree>
    <p:extLst>
      <p:ext uri="{BB962C8B-B14F-4D97-AF65-F5344CB8AC3E}">
        <p14:creationId xmlns:p14="http://schemas.microsoft.com/office/powerpoint/2010/main" val="3458047293"/>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rtl="0" eaLnBrk="1" fontAlgn="base" hangingPunct="1">
        <a:spcBef>
          <a:spcPct val="0"/>
        </a:spcBef>
        <a:spcAft>
          <a:spcPct val="0"/>
        </a:spcAft>
        <a:defRPr sz="2600" b="1">
          <a:solidFill>
            <a:srgbClr val="003F6E"/>
          </a:solidFill>
          <a:latin typeface="Times New Roman"/>
          <a:ea typeface="ＭＳ Ｐゴシック" charset="-128"/>
          <a:cs typeface="Times New Roman"/>
        </a:defRPr>
      </a:lvl1pPr>
      <a:lvl2pPr algn="l" rtl="0" eaLnBrk="1" fontAlgn="base" hangingPunct="1">
        <a:spcBef>
          <a:spcPct val="0"/>
        </a:spcBef>
        <a:spcAft>
          <a:spcPct val="0"/>
        </a:spcAft>
        <a:defRPr sz="2600" b="1">
          <a:solidFill>
            <a:srgbClr val="003F6E"/>
          </a:solidFill>
          <a:latin typeface="Times New Roman" charset="0"/>
          <a:ea typeface="ＭＳ Ｐゴシック" charset="-128"/>
          <a:cs typeface="Times New Roman" charset="0"/>
        </a:defRPr>
      </a:lvl2pPr>
      <a:lvl3pPr algn="l" rtl="0" eaLnBrk="1" fontAlgn="base" hangingPunct="1">
        <a:spcBef>
          <a:spcPct val="0"/>
        </a:spcBef>
        <a:spcAft>
          <a:spcPct val="0"/>
        </a:spcAft>
        <a:defRPr sz="2600" b="1">
          <a:solidFill>
            <a:srgbClr val="003F6E"/>
          </a:solidFill>
          <a:latin typeface="Times New Roman" charset="0"/>
          <a:ea typeface="ＭＳ Ｐゴシック" charset="-128"/>
          <a:cs typeface="Times New Roman" charset="0"/>
        </a:defRPr>
      </a:lvl3pPr>
      <a:lvl4pPr algn="l" rtl="0" eaLnBrk="1" fontAlgn="base" hangingPunct="1">
        <a:spcBef>
          <a:spcPct val="0"/>
        </a:spcBef>
        <a:spcAft>
          <a:spcPct val="0"/>
        </a:spcAft>
        <a:defRPr sz="2600" b="1">
          <a:solidFill>
            <a:srgbClr val="003F6E"/>
          </a:solidFill>
          <a:latin typeface="Times New Roman" charset="0"/>
          <a:ea typeface="ＭＳ Ｐゴシック" charset="-128"/>
          <a:cs typeface="Times New Roman" charset="0"/>
        </a:defRPr>
      </a:lvl4pPr>
      <a:lvl5pPr algn="l" rtl="0" eaLnBrk="1" fontAlgn="base" hangingPunct="1">
        <a:spcBef>
          <a:spcPct val="0"/>
        </a:spcBef>
        <a:spcAft>
          <a:spcPct val="0"/>
        </a:spcAft>
        <a:defRPr sz="2600" b="1">
          <a:solidFill>
            <a:srgbClr val="003F6E"/>
          </a:solidFill>
          <a:latin typeface="Times New Roman" charset="0"/>
          <a:ea typeface="ＭＳ Ｐゴシック" charset="-128"/>
          <a:cs typeface="Times New Roman" charset="0"/>
        </a:defRPr>
      </a:lvl5pPr>
      <a:lvl6pPr marL="457200" algn="l" rtl="0" eaLnBrk="1" fontAlgn="base" hangingPunct="1">
        <a:spcBef>
          <a:spcPct val="0"/>
        </a:spcBef>
        <a:spcAft>
          <a:spcPct val="0"/>
        </a:spcAft>
        <a:defRPr sz="3400" b="1">
          <a:solidFill>
            <a:srgbClr val="003F6E"/>
          </a:solidFill>
          <a:latin typeface="Arial Rounded MT Bold" pitchFamily="34" charset="0"/>
        </a:defRPr>
      </a:lvl6pPr>
      <a:lvl7pPr marL="914400" algn="l" rtl="0" eaLnBrk="1" fontAlgn="base" hangingPunct="1">
        <a:spcBef>
          <a:spcPct val="0"/>
        </a:spcBef>
        <a:spcAft>
          <a:spcPct val="0"/>
        </a:spcAft>
        <a:defRPr sz="3400" b="1">
          <a:solidFill>
            <a:srgbClr val="003F6E"/>
          </a:solidFill>
          <a:latin typeface="Arial Rounded MT Bold" pitchFamily="34" charset="0"/>
        </a:defRPr>
      </a:lvl7pPr>
      <a:lvl8pPr marL="1371600" algn="l" rtl="0" eaLnBrk="1" fontAlgn="base" hangingPunct="1">
        <a:spcBef>
          <a:spcPct val="0"/>
        </a:spcBef>
        <a:spcAft>
          <a:spcPct val="0"/>
        </a:spcAft>
        <a:defRPr sz="3400" b="1">
          <a:solidFill>
            <a:srgbClr val="003F6E"/>
          </a:solidFill>
          <a:latin typeface="Arial Rounded MT Bold" pitchFamily="34" charset="0"/>
        </a:defRPr>
      </a:lvl8pPr>
      <a:lvl9pPr marL="1828800" algn="l" rtl="0" eaLnBrk="1" fontAlgn="base" hangingPunct="1">
        <a:spcBef>
          <a:spcPct val="0"/>
        </a:spcBef>
        <a:spcAft>
          <a:spcPct val="0"/>
        </a:spcAft>
        <a:defRPr sz="3400" b="1">
          <a:solidFill>
            <a:srgbClr val="003F6E"/>
          </a:solidFill>
          <a:latin typeface="Arial Rounded MT Bold"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4.pn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emf"/><Relationship Id="rId7" Type="http://schemas.openxmlformats.org/officeDocument/2006/relationships/image" Target="../media/image40.png"/><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svg"/><Relationship Id="rId9" Type="http://schemas.openxmlformats.org/officeDocument/2006/relationships/image" Target="../media/image47.jp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3.sv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52.sv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7.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00.png"/><Relationship Id="rId1" Type="http://schemas.openxmlformats.org/officeDocument/2006/relationships/slideLayout" Target="../slideLayouts/slideLayout2.xml"/><Relationship Id="rId6" Type="http://schemas.openxmlformats.org/officeDocument/2006/relationships/image" Target="../media/image340.png"/><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7.svg"/><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3832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Y:\IMMAGINE _COORDINATA_2014\LOGO_UFFICIALE\01_Polimi_centrato\eps\01_Polimi_centrato_COL_negativ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4168" y="1752372"/>
            <a:ext cx="2473782" cy="1823937"/>
          </a:xfrm>
          <a:prstGeom prst="rect">
            <a:avLst/>
          </a:prstGeom>
          <a:noFill/>
          <a:extLst>
            <a:ext uri="{909E8E84-426E-40DD-AFC4-6F175D3DCCD1}">
              <a14:hiddenFill xmlns:a14="http://schemas.microsoft.com/office/drawing/2010/main">
                <a:solidFill>
                  <a:srgbClr val="FFFFFF"/>
                </a:solidFill>
              </a14:hiddenFill>
            </a:ext>
          </a:extLst>
        </p:spPr>
      </p:pic>
      <p:sp>
        <p:nvSpPr>
          <p:cNvPr id="132" name="Titolo 1"/>
          <p:cNvSpPr txBox="1">
            <a:spLocks/>
          </p:cNvSpPr>
          <p:nvPr/>
        </p:nvSpPr>
        <p:spPr>
          <a:xfrm>
            <a:off x="795960" y="4142283"/>
            <a:ext cx="10436237" cy="1336299"/>
          </a:xfrm>
          <a:prstGeom prst="rect">
            <a:avLst/>
          </a:prstGeom>
        </p:spPr>
        <p:txBody>
          <a:bodyPr anchor="t">
            <a:noAutofit/>
          </a:bodyPr>
          <a:lstStyle>
            <a:lvl1pPr marL="0" indent="0" algn="l" defTabSz="457200" rtl="0" eaLnBrk="1" latinLnBrk="0" hangingPunct="1">
              <a:spcBef>
                <a:spcPct val="0"/>
              </a:spcBef>
              <a:buNone/>
              <a:defRPr sz="3600" b="1" kern="1200">
                <a:solidFill>
                  <a:schemeClr val="bg1"/>
                </a:solidFill>
                <a:latin typeface="Arial"/>
                <a:ea typeface="+mj-ea"/>
                <a:cs typeface="Arial"/>
              </a:defRPr>
            </a:lvl1pPr>
          </a:lstStyle>
          <a:p>
            <a:pPr algn="ctr"/>
            <a:r>
              <a:rPr lang="en-GB" sz="3000" dirty="0"/>
              <a:t>Embedding Position Sensitivity in the Detector with ANNA: an Analog Neural Network ASIC</a:t>
            </a:r>
            <a:endParaRPr lang="it-IT" sz="3000" dirty="0"/>
          </a:p>
        </p:txBody>
      </p:sp>
      <p:sp>
        <p:nvSpPr>
          <p:cNvPr id="133" name="Sottotitolo 2"/>
          <p:cNvSpPr txBox="1">
            <a:spLocks/>
          </p:cNvSpPr>
          <p:nvPr/>
        </p:nvSpPr>
        <p:spPr>
          <a:xfrm>
            <a:off x="2948609" y="5260176"/>
            <a:ext cx="6569464" cy="1157248"/>
          </a:xfrm>
          <a:prstGeom prst="rect">
            <a:avLst/>
          </a:prstGeom>
        </p:spPr>
        <p:txBody>
          <a:bodyPr/>
          <a:lstStyle>
            <a:lvl1pPr marL="0" indent="0" algn="l" defTabSz="457200" rtl="0" eaLnBrk="1" latinLnBrk="0" hangingPunct="1">
              <a:spcBef>
                <a:spcPct val="20000"/>
              </a:spcBef>
              <a:buFont typeface="Wingdings" charset="2"/>
              <a:buNone/>
              <a:defRPr sz="2200" kern="1200">
                <a:solidFill>
                  <a:schemeClr val="tx1">
                    <a:tint val="75000"/>
                  </a:schemeClr>
                </a:solidFill>
                <a:latin typeface="Arial"/>
                <a:ea typeface="+mn-ea"/>
                <a:cs typeface="Arial"/>
              </a:defRPr>
            </a:lvl1pPr>
            <a:lvl2pPr marL="457200" indent="0" algn="ctr" defTabSz="457200" rtl="0" eaLnBrk="1" latinLnBrk="0" hangingPunct="1">
              <a:spcBef>
                <a:spcPct val="20000"/>
              </a:spcBef>
              <a:buFont typeface="Arial"/>
              <a:buNone/>
              <a:defRPr sz="22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2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2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2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800" b="1" dirty="0" err="1">
                <a:solidFill>
                  <a:schemeClr val="bg1"/>
                </a:solidFill>
              </a:rPr>
              <a:t>M.Amadori</a:t>
            </a:r>
            <a:r>
              <a:rPr lang="en-US" sz="1800" b="1" dirty="0">
                <a:solidFill>
                  <a:schemeClr val="bg1"/>
                </a:solidFill>
              </a:rPr>
              <a:t>, </a:t>
            </a:r>
            <a:r>
              <a:rPr lang="en-US" sz="1800" b="1" dirty="0" err="1">
                <a:solidFill>
                  <a:schemeClr val="bg1"/>
                </a:solidFill>
              </a:rPr>
              <a:t>M.Ronchi</a:t>
            </a:r>
            <a:r>
              <a:rPr lang="en-US" sz="1800" b="1" dirty="0">
                <a:solidFill>
                  <a:schemeClr val="bg1"/>
                </a:solidFill>
              </a:rPr>
              <a:t>, </a:t>
            </a:r>
            <a:r>
              <a:rPr lang="en-US" sz="1800" b="1" dirty="0" err="1">
                <a:solidFill>
                  <a:schemeClr val="bg1"/>
                </a:solidFill>
              </a:rPr>
              <a:t>G.Borghi</a:t>
            </a:r>
            <a:r>
              <a:rPr lang="en-US" sz="1800" b="1" dirty="0">
                <a:solidFill>
                  <a:schemeClr val="bg1"/>
                </a:solidFill>
              </a:rPr>
              <a:t>, </a:t>
            </a:r>
            <a:r>
              <a:rPr lang="en-US" sz="1800" b="1" dirty="0" err="1">
                <a:solidFill>
                  <a:schemeClr val="bg1"/>
                </a:solidFill>
              </a:rPr>
              <a:t>M.Carminati</a:t>
            </a:r>
            <a:r>
              <a:rPr lang="en-US" sz="1800" b="1" dirty="0">
                <a:solidFill>
                  <a:schemeClr val="bg1"/>
                </a:solidFill>
              </a:rPr>
              <a:t> and </a:t>
            </a:r>
            <a:r>
              <a:rPr lang="en-US" sz="1800" b="1" u="sng" dirty="0" err="1">
                <a:solidFill>
                  <a:schemeClr val="bg1"/>
                </a:solidFill>
              </a:rPr>
              <a:t>C.Fiorini</a:t>
            </a:r>
            <a:endParaRPr lang="en-US" sz="1800" b="1" u="sng" dirty="0">
              <a:solidFill>
                <a:schemeClr val="bg1"/>
              </a:solidFill>
            </a:endParaRPr>
          </a:p>
          <a:p>
            <a:pPr algn="ctr"/>
            <a:r>
              <a:rPr lang="en-US" sz="1600" b="1" i="1" dirty="0" err="1">
                <a:solidFill>
                  <a:schemeClr val="bg1"/>
                </a:solidFill>
              </a:rPr>
              <a:t>Politecnico</a:t>
            </a:r>
            <a:r>
              <a:rPr lang="en-US" sz="1600" b="1" i="1" dirty="0">
                <a:solidFill>
                  <a:schemeClr val="bg1"/>
                </a:solidFill>
              </a:rPr>
              <a:t> di Milano and INFN, Milano, Italy</a:t>
            </a:r>
          </a:p>
        </p:txBody>
      </p:sp>
      <p:pic>
        <p:nvPicPr>
          <p:cNvPr id="7" name="Immagine 6" descr="Logo RadLab">
            <a:extLst>
              <a:ext uri="{FF2B5EF4-FFF2-40B4-BE49-F238E27FC236}">
                <a16:creationId xmlns:a16="http://schemas.microsoft.com/office/drawing/2014/main" id="{84A55873-18E4-4AD7-A682-0096F66881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391" y="6122540"/>
            <a:ext cx="2154551" cy="735460"/>
          </a:xfrm>
          <a:prstGeom prst="rect">
            <a:avLst/>
          </a:prstGeom>
        </p:spPr>
      </p:pic>
      <p:sp>
        <p:nvSpPr>
          <p:cNvPr id="2" name="Rettangolo 1">
            <a:extLst>
              <a:ext uri="{FF2B5EF4-FFF2-40B4-BE49-F238E27FC236}">
                <a16:creationId xmlns:a16="http://schemas.microsoft.com/office/drawing/2014/main" id="{D2810FBD-1D20-4F70-A7CA-4EB98DC0A565}"/>
              </a:ext>
            </a:extLst>
          </p:cNvPr>
          <p:cNvSpPr/>
          <p:nvPr/>
        </p:nvSpPr>
        <p:spPr>
          <a:xfrm>
            <a:off x="2507903" y="6086468"/>
            <a:ext cx="7176195" cy="646331"/>
          </a:xfrm>
          <a:prstGeom prst="rect">
            <a:avLst/>
          </a:prstGeom>
        </p:spPr>
        <p:txBody>
          <a:bodyPr wrap="none">
            <a:spAutoFit/>
          </a:bodyPr>
          <a:lstStyle/>
          <a:p>
            <a:pPr algn="ctr"/>
            <a:r>
              <a:rPr lang="en-US" b="1" i="1" dirty="0">
                <a:solidFill>
                  <a:schemeClr val="bg1"/>
                </a:solidFill>
              </a:rPr>
              <a:t>PSD14: The 14th International Conference on Position Sensitive Detectors</a:t>
            </a:r>
          </a:p>
          <a:p>
            <a:pPr algn="ctr"/>
            <a:r>
              <a:rPr lang="en-US" b="1" i="1" dirty="0">
                <a:solidFill>
                  <a:schemeClr val="bg1"/>
                </a:solidFill>
              </a:rPr>
              <a:t>London (UK), 03-09-26</a:t>
            </a:r>
          </a:p>
        </p:txBody>
      </p:sp>
      <p:pic>
        <p:nvPicPr>
          <p:cNvPr id="10" name="Immagine 9">
            <a:extLst>
              <a:ext uri="{FF2B5EF4-FFF2-40B4-BE49-F238E27FC236}">
                <a16:creationId xmlns:a16="http://schemas.microsoft.com/office/drawing/2014/main" id="{D72B0E0B-AF8C-4E9D-B08C-338CD2FE588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783144" y="6122540"/>
            <a:ext cx="1275465" cy="646331"/>
          </a:xfrm>
          <a:prstGeom prst="rect">
            <a:avLst/>
          </a:prstGeom>
        </p:spPr>
      </p:pic>
    </p:spTree>
    <p:extLst>
      <p:ext uri="{BB962C8B-B14F-4D97-AF65-F5344CB8AC3E}">
        <p14:creationId xmlns:p14="http://schemas.microsoft.com/office/powerpoint/2010/main" val="2507974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Outline</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a:t>
            </a:fld>
            <a:endParaRPr lang="en-US" dirty="0"/>
          </a:p>
        </p:txBody>
      </p:sp>
      <p:sp>
        <p:nvSpPr>
          <p:cNvPr id="3" name="Rettangolo 2">
            <a:extLst>
              <a:ext uri="{FF2B5EF4-FFF2-40B4-BE49-F238E27FC236}">
                <a16:creationId xmlns:a16="http://schemas.microsoft.com/office/drawing/2014/main" id="{4BF9052D-994B-4601-A727-5353E2CD763C}"/>
              </a:ext>
            </a:extLst>
          </p:cNvPr>
          <p:cNvSpPr/>
          <p:nvPr/>
        </p:nvSpPr>
        <p:spPr>
          <a:xfrm>
            <a:off x="713942" y="1297770"/>
            <a:ext cx="9465092" cy="3693319"/>
          </a:xfrm>
          <a:prstGeom prst="rect">
            <a:avLst/>
          </a:prstGeom>
        </p:spPr>
        <p:txBody>
          <a:bodyPr wrap="none">
            <a:spAutoFit/>
          </a:bodyPr>
          <a:lstStyle/>
          <a:p>
            <a:pPr marL="285750" indent="-285750">
              <a:lnSpc>
                <a:spcPct val="150000"/>
              </a:lnSpc>
              <a:buFont typeface="Arial" panose="020B0604020202020204" pitchFamily="34" charset="0"/>
              <a:buChar char="•"/>
            </a:pPr>
            <a:r>
              <a:rPr lang="it-IT" sz="2400" dirty="0" err="1"/>
              <a:t>Motivation</a:t>
            </a:r>
            <a:r>
              <a:rPr lang="it-IT" sz="2400" dirty="0"/>
              <a:t>: </a:t>
            </a:r>
            <a:r>
              <a:rPr lang="it-IT" sz="2400" dirty="0" err="1"/>
              <a:t>edge</a:t>
            </a:r>
            <a:r>
              <a:rPr lang="it-IT" sz="2400" dirty="0"/>
              <a:t>-processing in large </a:t>
            </a:r>
            <a:r>
              <a:rPr lang="it-IT" sz="2400" dirty="0" err="1"/>
              <a:t>detection</a:t>
            </a:r>
            <a:r>
              <a:rPr lang="it-IT" sz="2400" dirty="0"/>
              <a:t> systems (Total-Body PET)</a:t>
            </a:r>
          </a:p>
          <a:p>
            <a:pPr marL="285750" indent="-285750">
              <a:lnSpc>
                <a:spcPct val="150000"/>
              </a:lnSpc>
              <a:buFont typeface="Arial" panose="020B0604020202020204" pitchFamily="34" charset="0"/>
              <a:buChar char="•"/>
            </a:pPr>
            <a:r>
              <a:rPr lang="it-IT" sz="2400" dirty="0" err="1"/>
              <a:t>Neural</a:t>
            </a:r>
            <a:r>
              <a:rPr lang="it-IT" sz="2400" dirty="0"/>
              <a:t> networks for </a:t>
            </a:r>
            <a:r>
              <a:rPr lang="it-IT" sz="2400" dirty="0" err="1"/>
              <a:t>event</a:t>
            </a:r>
            <a:r>
              <a:rPr lang="it-IT" sz="2400" dirty="0"/>
              <a:t> </a:t>
            </a:r>
            <a:r>
              <a:rPr lang="it-IT" sz="2400" dirty="0" err="1"/>
              <a:t>reconstruction</a:t>
            </a:r>
            <a:r>
              <a:rPr lang="it-IT" sz="2400" dirty="0"/>
              <a:t> in </a:t>
            </a:r>
            <a:r>
              <a:rPr lang="it-IT" sz="2400" dirty="0" err="1"/>
              <a:t>monolithic</a:t>
            </a:r>
            <a:r>
              <a:rPr lang="it-IT" sz="2400" dirty="0"/>
              <a:t> </a:t>
            </a:r>
            <a:r>
              <a:rPr lang="it-IT" sz="2400" dirty="0" err="1"/>
              <a:t>scintillators</a:t>
            </a:r>
            <a:endParaRPr lang="it-IT" sz="2400" dirty="0"/>
          </a:p>
          <a:p>
            <a:pPr marL="285750" indent="-285750">
              <a:lnSpc>
                <a:spcPct val="150000"/>
              </a:lnSpc>
              <a:buFont typeface="Arial" panose="020B0604020202020204" pitchFamily="34" charset="0"/>
              <a:buChar char="•"/>
            </a:pPr>
            <a:r>
              <a:rPr lang="it-IT" sz="2400" dirty="0"/>
              <a:t>The ANNA ASIC: V1 and V2</a:t>
            </a:r>
          </a:p>
          <a:p>
            <a:pPr marL="285750" indent="-285750">
              <a:lnSpc>
                <a:spcPct val="150000"/>
              </a:lnSpc>
              <a:buFont typeface="Arial" panose="020B0604020202020204" pitchFamily="34" charset="0"/>
              <a:buChar char="•"/>
            </a:pPr>
            <a:r>
              <a:rPr lang="it-IT" sz="2400" dirty="0" err="1"/>
              <a:t>Experimental</a:t>
            </a:r>
            <a:r>
              <a:rPr lang="it-IT" sz="2400" dirty="0"/>
              <a:t> </a:t>
            </a:r>
            <a:r>
              <a:rPr lang="it-IT" sz="2400" dirty="0" err="1"/>
              <a:t>measurements</a:t>
            </a:r>
            <a:endParaRPr lang="it-IT" sz="2400" dirty="0"/>
          </a:p>
          <a:p>
            <a:pPr marL="285750" indent="-285750">
              <a:lnSpc>
                <a:spcPct val="150000"/>
              </a:lnSpc>
              <a:buFont typeface="Arial" panose="020B0604020202020204" pitchFamily="34" charset="0"/>
              <a:buChar char="•"/>
            </a:pPr>
            <a:r>
              <a:rPr lang="it-IT" sz="2400" dirty="0"/>
              <a:t>Future application for </a:t>
            </a:r>
            <a:r>
              <a:rPr lang="it-IT" sz="2400" dirty="0" err="1"/>
              <a:t>LGADs</a:t>
            </a:r>
            <a:r>
              <a:rPr lang="it-IT" sz="2400" dirty="0"/>
              <a:t> </a:t>
            </a:r>
            <a:r>
              <a:rPr lang="it-IT" sz="2400" dirty="0" err="1"/>
              <a:t>readout</a:t>
            </a:r>
            <a:endParaRPr lang="it-IT" sz="2400" dirty="0"/>
          </a:p>
          <a:p>
            <a:pPr marL="285750" indent="-285750">
              <a:lnSpc>
                <a:spcPct val="150000"/>
              </a:lnSpc>
              <a:buFont typeface="Arial" panose="020B0604020202020204" pitchFamily="34" charset="0"/>
              <a:buChar char="•"/>
            </a:pPr>
            <a:r>
              <a:rPr lang="it-IT" sz="2400" dirty="0" err="1"/>
              <a:t>Conclusions</a:t>
            </a:r>
            <a:endParaRPr lang="it-IT" sz="2400" dirty="0"/>
          </a:p>
          <a:p>
            <a:pPr marL="285750" indent="-285750">
              <a:buFont typeface="Arial" panose="020B0604020202020204" pitchFamily="34" charset="0"/>
              <a:buChar char="•"/>
            </a:pPr>
            <a:endParaRPr lang="it-IT" dirty="0"/>
          </a:p>
        </p:txBody>
      </p:sp>
    </p:spTree>
    <p:extLst>
      <p:ext uri="{BB962C8B-B14F-4D97-AF65-F5344CB8AC3E}">
        <p14:creationId xmlns:p14="http://schemas.microsoft.com/office/powerpoint/2010/main" val="136773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465150" cy="488950"/>
          </a:xfrm>
        </p:spPr>
        <p:txBody>
          <a:bodyPr>
            <a:noAutofit/>
          </a:bodyPr>
          <a:lstStyle/>
          <a:p>
            <a:r>
              <a:rPr lang="en-US" sz="2800" dirty="0"/>
              <a:t>Motivation: edge-processing in large detection systems (TB PET)</a:t>
            </a:r>
            <a:br>
              <a:rPr lang="en-US" sz="2800" dirty="0"/>
            </a:br>
            <a:endParaRPr lang="en-US"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3</a:t>
            </a:fld>
            <a:endParaRPr lang="en-US" dirty="0"/>
          </a:p>
        </p:txBody>
      </p:sp>
      <p:sp>
        <p:nvSpPr>
          <p:cNvPr id="342" name="TextBox 10">
            <a:extLst>
              <a:ext uri="{FF2B5EF4-FFF2-40B4-BE49-F238E27FC236}">
                <a16:creationId xmlns:a16="http://schemas.microsoft.com/office/drawing/2014/main" id="{25FDB461-0F59-4EC6-BF47-3DBBC80CB599}"/>
              </a:ext>
            </a:extLst>
          </p:cNvPr>
          <p:cNvSpPr txBox="1"/>
          <p:nvPr/>
        </p:nvSpPr>
        <p:spPr>
          <a:xfrm>
            <a:off x="335138" y="2512087"/>
            <a:ext cx="2634012" cy="738664"/>
          </a:xfrm>
          <a:prstGeom prst="rect">
            <a:avLst/>
          </a:prstGeom>
          <a:noFill/>
        </p:spPr>
        <p:txBody>
          <a:bodyPr wrap="square">
            <a:spAutoFit/>
          </a:bodyPr>
          <a:lstStyle/>
          <a:p>
            <a:pPr defTabSz="914400"/>
            <a:r>
              <a:rPr lang="en-US" sz="1400" dirty="0">
                <a:solidFill>
                  <a:srgbClr val="FFFFFF">
                    <a:lumMod val="65000"/>
                  </a:srgbClr>
                </a:solidFill>
              </a:rPr>
              <a:t>(</a:t>
            </a:r>
            <a:r>
              <a:rPr lang="en-US" sz="1400" dirty="0" err="1">
                <a:solidFill>
                  <a:srgbClr val="FFFFFF">
                    <a:lumMod val="65000"/>
                  </a:srgbClr>
                </a:solidFill>
              </a:rPr>
              <a:t>Katal</a:t>
            </a:r>
            <a:r>
              <a:rPr lang="en-US" sz="1400" dirty="0">
                <a:solidFill>
                  <a:srgbClr val="FFFFFF">
                    <a:lumMod val="65000"/>
                  </a:srgbClr>
                </a:solidFill>
              </a:rPr>
              <a:t> S. et al. - Advantages and Applications of Total-Body PET Scanning. Diagnostics, 2022) </a:t>
            </a:r>
          </a:p>
        </p:txBody>
      </p:sp>
      <p:pic>
        <p:nvPicPr>
          <p:cNvPr id="343" name="Picture 12" descr="A comparison of a person's body&#10;&#10;AI-generated content may be incorrect.">
            <a:extLst>
              <a:ext uri="{FF2B5EF4-FFF2-40B4-BE49-F238E27FC236}">
                <a16:creationId xmlns:a16="http://schemas.microsoft.com/office/drawing/2014/main" id="{9366EE75-F188-4F9F-8F23-7E42975B4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4399" y="870684"/>
            <a:ext cx="3561825" cy="5140710"/>
          </a:xfrm>
          <a:prstGeom prst="rect">
            <a:avLst/>
          </a:prstGeom>
        </p:spPr>
      </p:pic>
      <p:sp>
        <p:nvSpPr>
          <p:cNvPr id="344" name="TextBox 14">
            <a:extLst>
              <a:ext uri="{FF2B5EF4-FFF2-40B4-BE49-F238E27FC236}">
                <a16:creationId xmlns:a16="http://schemas.microsoft.com/office/drawing/2014/main" id="{2BA6A5E5-5686-435F-BDCC-BA35BF13C578}"/>
              </a:ext>
            </a:extLst>
          </p:cNvPr>
          <p:cNvSpPr txBox="1"/>
          <p:nvPr/>
        </p:nvSpPr>
        <p:spPr>
          <a:xfrm>
            <a:off x="537340" y="3848668"/>
            <a:ext cx="3211264" cy="1692771"/>
          </a:xfrm>
          <a:prstGeom prst="rect">
            <a:avLst/>
          </a:prstGeom>
          <a:noFill/>
        </p:spPr>
        <p:txBody>
          <a:bodyPr wrap="square">
            <a:spAutoFit/>
          </a:bodyPr>
          <a:lstStyle/>
          <a:p>
            <a:pPr defTabSz="914400"/>
            <a:r>
              <a:rPr lang="en-US" sz="2400" b="1" dirty="0">
                <a:solidFill>
                  <a:srgbClr val="000000"/>
                </a:solidFill>
              </a:rPr>
              <a:t>Advantages</a:t>
            </a:r>
            <a:r>
              <a:rPr lang="en-US" sz="2400" b="1" dirty="0">
                <a:solidFill>
                  <a:srgbClr val="00B050"/>
                </a:solidFill>
              </a:rPr>
              <a:t> </a:t>
            </a:r>
            <a:endParaRPr lang="en-US" sz="2400" dirty="0">
              <a:solidFill>
                <a:srgbClr val="00B050"/>
              </a:solidFill>
            </a:endParaRPr>
          </a:p>
          <a:p>
            <a:pPr defTabSz="914400">
              <a:buFont typeface="Arial" panose="020B0604020202020204" pitchFamily="34" charset="0"/>
              <a:buChar char="•"/>
            </a:pPr>
            <a:r>
              <a:rPr lang="en-US" sz="2000" dirty="0">
                <a:solidFill>
                  <a:srgbClr val="00B050"/>
                </a:solidFill>
              </a:rPr>
              <a:t>  Full-body coverage</a:t>
            </a:r>
          </a:p>
          <a:p>
            <a:pPr defTabSz="914400">
              <a:buFont typeface="Arial" panose="020B0604020202020204" pitchFamily="34" charset="0"/>
              <a:buChar char="•"/>
            </a:pPr>
            <a:r>
              <a:rPr lang="en-US" sz="2000" dirty="0">
                <a:solidFill>
                  <a:srgbClr val="00B050"/>
                </a:solidFill>
              </a:rPr>
              <a:t>  Higher sensitivity</a:t>
            </a:r>
          </a:p>
          <a:p>
            <a:pPr defTabSz="914400">
              <a:buFont typeface="Arial" panose="020B0604020202020204" pitchFamily="34" charset="0"/>
              <a:buChar char="•"/>
            </a:pPr>
            <a:r>
              <a:rPr lang="en-US" sz="2000" dirty="0">
                <a:solidFill>
                  <a:srgbClr val="00B050"/>
                </a:solidFill>
              </a:rPr>
              <a:t>  Faster scans</a:t>
            </a:r>
          </a:p>
          <a:p>
            <a:pPr defTabSz="914400">
              <a:buFont typeface="Arial" panose="020B0604020202020204" pitchFamily="34" charset="0"/>
              <a:buChar char="•"/>
            </a:pPr>
            <a:r>
              <a:rPr lang="en-US" sz="2000" dirty="0">
                <a:solidFill>
                  <a:srgbClr val="00B050"/>
                </a:solidFill>
              </a:rPr>
              <a:t>  Lower radiation dose</a:t>
            </a:r>
          </a:p>
        </p:txBody>
      </p:sp>
      <p:pic>
        <p:nvPicPr>
          <p:cNvPr id="345" name="Picture 4" descr="A person lying in a machine&#10;&#10;AI-generated content may be incorrect.">
            <a:extLst>
              <a:ext uri="{FF2B5EF4-FFF2-40B4-BE49-F238E27FC236}">
                <a16:creationId xmlns:a16="http://schemas.microsoft.com/office/drawing/2014/main" id="{86BD6F4B-14B9-49D5-B9AF-3C83B72507C3}"/>
              </a:ext>
            </a:extLst>
          </p:cNvPr>
          <p:cNvPicPr>
            <a:picLocks noChangeAspect="1"/>
          </p:cNvPicPr>
          <p:nvPr/>
        </p:nvPicPr>
        <p:blipFill rotWithShape="1">
          <a:blip r:embed="rId3"/>
          <a:srcRect r="50375"/>
          <a:stretch/>
        </p:blipFill>
        <p:spPr>
          <a:xfrm>
            <a:off x="5345739" y="807440"/>
            <a:ext cx="2281187" cy="3064586"/>
          </a:xfrm>
          <a:prstGeom prst="rect">
            <a:avLst/>
          </a:prstGeom>
        </p:spPr>
      </p:pic>
      <p:sp>
        <p:nvSpPr>
          <p:cNvPr id="346" name="TextBox 14">
            <a:extLst>
              <a:ext uri="{FF2B5EF4-FFF2-40B4-BE49-F238E27FC236}">
                <a16:creationId xmlns:a16="http://schemas.microsoft.com/office/drawing/2014/main" id="{44771A12-CCB2-437C-8218-C4AC925ADF09}"/>
              </a:ext>
            </a:extLst>
          </p:cNvPr>
          <p:cNvSpPr txBox="1"/>
          <p:nvPr/>
        </p:nvSpPr>
        <p:spPr>
          <a:xfrm>
            <a:off x="3691830" y="3863476"/>
            <a:ext cx="4021318" cy="1692771"/>
          </a:xfrm>
          <a:prstGeom prst="rect">
            <a:avLst/>
          </a:prstGeom>
          <a:noFill/>
        </p:spPr>
        <p:txBody>
          <a:bodyPr wrap="square">
            <a:spAutoFit/>
          </a:bodyPr>
          <a:lstStyle/>
          <a:p>
            <a:pPr defTabSz="914400"/>
            <a:r>
              <a:rPr lang="en-US" sz="2400" b="1" dirty="0">
                <a:solidFill>
                  <a:srgbClr val="000000"/>
                </a:solidFill>
              </a:rPr>
              <a:t>Disadvantages </a:t>
            </a:r>
            <a:endParaRPr lang="en-US" sz="2400" dirty="0">
              <a:solidFill>
                <a:srgbClr val="000000"/>
              </a:solidFill>
            </a:endParaRPr>
          </a:p>
          <a:p>
            <a:pPr defTabSz="914400">
              <a:buFont typeface="Arial" panose="020B0604020202020204" pitchFamily="34" charset="0"/>
              <a:buChar char="•"/>
            </a:pPr>
            <a:r>
              <a:rPr lang="en-US" sz="2000" dirty="0">
                <a:solidFill>
                  <a:srgbClr val="FF0000"/>
                </a:solidFill>
              </a:rPr>
              <a:t>  High number of channels</a:t>
            </a:r>
          </a:p>
          <a:p>
            <a:pPr defTabSz="914400">
              <a:buFont typeface="Arial" panose="020B0604020202020204" pitchFamily="34" charset="0"/>
              <a:buChar char="•"/>
            </a:pPr>
            <a:r>
              <a:rPr lang="en-US" sz="2000" dirty="0">
                <a:solidFill>
                  <a:srgbClr val="FF0000"/>
                </a:solidFill>
              </a:rPr>
              <a:t>  Complex system implementation</a:t>
            </a:r>
          </a:p>
          <a:p>
            <a:pPr defTabSz="914400">
              <a:buFont typeface="Arial" panose="020B0604020202020204" pitchFamily="34" charset="0"/>
              <a:buChar char="•"/>
            </a:pPr>
            <a:r>
              <a:rPr lang="en-US" sz="2000" dirty="0">
                <a:solidFill>
                  <a:srgbClr val="FF0000"/>
                </a:solidFill>
              </a:rPr>
              <a:t>  High power</a:t>
            </a:r>
          </a:p>
          <a:p>
            <a:pPr algn="ctr" defTabSz="914400"/>
            <a:endParaRPr lang="en-US" sz="2000" dirty="0">
              <a:solidFill>
                <a:srgbClr val="C00000"/>
              </a:solidFill>
            </a:endParaRPr>
          </a:p>
        </p:txBody>
      </p:sp>
      <p:sp>
        <p:nvSpPr>
          <p:cNvPr id="347" name="TextBox 14">
            <a:extLst>
              <a:ext uri="{FF2B5EF4-FFF2-40B4-BE49-F238E27FC236}">
                <a16:creationId xmlns:a16="http://schemas.microsoft.com/office/drawing/2014/main" id="{6CD36617-EA45-4219-9A9B-463A508051CA}"/>
              </a:ext>
            </a:extLst>
          </p:cNvPr>
          <p:cNvSpPr txBox="1"/>
          <p:nvPr/>
        </p:nvSpPr>
        <p:spPr>
          <a:xfrm>
            <a:off x="150752" y="1602600"/>
            <a:ext cx="2818398" cy="1138773"/>
          </a:xfrm>
          <a:prstGeom prst="rect">
            <a:avLst/>
          </a:prstGeom>
          <a:noFill/>
        </p:spPr>
        <p:txBody>
          <a:bodyPr wrap="square">
            <a:spAutoFit/>
          </a:bodyPr>
          <a:lstStyle/>
          <a:p>
            <a:pPr algn="ctr" defTabSz="914400"/>
            <a:r>
              <a:rPr lang="en-US" sz="2400" b="1" dirty="0">
                <a:solidFill>
                  <a:srgbClr val="000000"/>
                </a:solidFill>
              </a:rPr>
              <a:t>Trend towards Total Body PET systems</a:t>
            </a:r>
            <a:endParaRPr lang="en-US" sz="2400" dirty="0">
              <a:solidFill>
                <a:srgbClr val="C00000"/>
              </a:solidFill>
            </a:endParaRPr>
          </a:p>
          <a:p>
            <a:pPr algn="ctr" defTabSz="914400"/>
            <a:endParaRPr lang="en-US" sz="2000" dirty="0">
              <a:solidFill>
                <a:srgbClr val="C00000"/>
              </a:solidFill>
            </a:endParaRPr>
          </a:p>
        </p:txBody>
      </p:sp>
      <p:sp>
        <p:nvSpPr>
          <p:cNvPr id="348" name="Rettangolo 347">
            <a:extLst>
              <a:ext uri="{FF2B5EF4-FFF2-40B4-BE49-F238E27FC236}">
                <a16:creationId xmlns:a16="http://schemas.microsoft.com/office/drawing/2014/main" id="{9413083E-704E-4899-AFD4-B213F7A139BC}"/>
              </a:ext>
            </a:extLst>
          </p:cNvPr>
          <p:cNvSpPr/>
          <p:nvPr/>
        </p:nvSpPr>
        <p:spPr>
          <a:xfrm>
            <a:off x="8099735" y="5017098"/>
            <a:ext cx="3646489" cy="1118286"/>
          </a:xfrm>
          <a:prstGeom prst="rect">
            <a:avLst/>
          </a:prstGeom>
          <a:solidFill>
            <a:srgbClr val="FFFFF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ea typeface="+mn-ea"/>
              <a:cs typeface="+mn-cs"/>
            </a:endParaRPr>
          </a:p>
        </p:txBody>
      </p:sp>
      <p:sp>
        <p:nvSpPr>
          <p:cNvPr id="349" name="TextBox 14">
            <a:extLst>
              <a:ext uri="{FF2B5EF4-FFF2-40B4-BE49-F238E27FC236}">
                <a16:creationId xmlns:a16="http://schemas.microsoft.com/office/drawing/2014/main" id="{EB1A1E60-ABBD-4D90-93F0-E9BC08884766}"/>
              </a:ext>
            </a:extLst>
          </p:cNvPr>
          <p:cNvSpPr txBox="1"/>
          <p:nvPr/>
        </p:nvSpPr>
        <p:spPr>
          <a:xfrm>
            <a:off x="7388007" y="4974108"/>
            <a:ext cx="3708292" cy="800219"/>
          </a:xfrm>
          <a:prstGeom prst="rect">
            <a:avLst/>
          </a:prstGeom>
          <a:noFill/>
        </p:spPr>
        <p:txBody>
          <a:bodyPr wrap="square">
            <a:spAutoFit/>
          </a:bodyPr>
          <a:lstStyle/>
          <a:p>
            <a:pPr algn="ctr" defTabSz="914400"/>
            <a:r>
              <a:rPr lang="en-US" sz="1400" dirty="0">
                <a:solidFill>
                  <a:srgbClr val="000000"/>
                </a:solidFill>
              </a:rPr>
              <a:t>Total time</a:t>
            </a:r>
            <a:br>
              <a:rPr lang="en-US" sz="1400" b="1" dirty="0">
                <a:solidFill>
                  <a:srgbClr val="000000"/>
                </a:solidFill>
              </a:rPr>
            </a:br>
            <a:r>
              <a:rPr lang="en-US" sz="1400" b="1" dirty="0">
                <a:solidFill>
                  <a:srgbClr val="000000"/>
                </a:solidFill>
              </a:rPr>
              <a:t>20min</a:t>
            </a:r>
            <a:endParaRPr lang="en-US" sz="1400" dirty="0">
              <a:solidFill>
                <a:srgbClr val="C00000"/>
              </a:solidFill>
            </a:endParaRPr>
          </a:p>
          <a:p>
            <a:pPr algn="ctr" defTabSz="914400"/>
            <a:endParaRPr lang="en-US" dirty="0">
              <a:solidFill>
                <a:srgbClr val="C00000"/>
              </a:solidFill>
            </a:endParaRPr>
          </a:p>
        </p:txBody>
      </p:sp>
      <p:sp>
        <p:nvSpPr>
          <p:cNvPr id="350" name="TextBox 14">
            <a:extLst>
              <a:ext uri="{FF2B5EF4-FFF2-40B4-BE49-F238E27FC236}">
                <a16:creationId xmlns:a16="http://schemas.microsoft.com/office/drawing/2014/main" id="{DC65E094-051C-4B68-ABC3-EF5F29196D76}"/>
              </a:ext>
            </a:extLst>
          </p:cNvPr>
          <p:cNvSpPr txBox="1"/>
          <p:nvPr/>
        </p:nvSpPr>
        <p:spPr>
          <a:xfrm>
            <a:off x="9400905" y="4991594"/>
            <a:ext cx="3708292" cy="800219"/>
          </a:xfrm>
          <a:prstGeom prst="rect">
            <a:avLst/>
          </a:prstGeom>
          <a:noFill/>
        </p:spPr>
        <p:txBody>
          <a:bodyPr wrap="square">
            <a:spAutoFit/>
          </a:bodyPr>
          <a:lstStyle/>
          <a:p>
            <a:pPr algn="ctr" defTabSz="914400"/>
            <a:r>
              <a:rPr lang="en-US" sz="1400" dirty="0">
                <a:solidFill>
                  <a:srgbClr val="000000"/>
                </a:solidFill>
              </a:rPr>
              <a:t>Total time</a:t>
            </a:r>
            <a:br>
              <a:rPr lang="en-US" sz="1400" b="1" dirty="0">
                <a:solidFill>
                  <a:srgbClr val="000000"/>
                </a:solidFill>
              </a:rPr>
            </a:br>
            <a:r>
              <a:rPr lang="en-US" sz="1400" b="1" dirty="0">
                <a:solidFill>
                  <a:srgbClr val="000000"/>
                </a:solidFill>
              </a:rPr>
              <a:t>2-20min</a:t>
            </a:r>
            <a:endParaRPr lang="en-US" sz="1400" dirty="0">
              <a:solidFill>
                <a:srgbClr val="C00000"/>
              </a:solidFill>
            </a:endParaRPr>
          </a:p>
          <a:p>
            <a:pPr algn="ctr" defTabSz="914400"/>
            <a:endParaRPr lang="en-US" dirty="0">
              <a:solidFill>
                <a:srgbClr val="C00000"/>
              </a:solidFill>
            </a:endParaRPr>
          </a:p>
        </p:txBody>
      </p:sp>
      <p:sp>
        <p:nvSpPr>
          <p:cNvPr id="3" name="CasellaDiTesto 2">
            <a:extLst>
              <a:ext uri="{FF2B5EF4-FFF2-40B4-BE49-F238E27FC236}">
                <a16:creationId xmlns:a16="http://schemas.microsoft.com/office/drawing/2014/main" id="{B870CB37-EB64-48A6-B5B8-4D8673EB6BF4}"/>
              </a:ext>
            </a:extLst>
          </p:cNvPr>
          <p:cNvSpPr txBox="1"/>
          <p:nvPr/>
        </p:nvSpPr>
        <p:spPr>
          <a:xfrm>
            <a:off x="2225229" y="5573733"/>
            <a:ext cx="7741543" cy="707886"/>
          </a:xfrm>
          <a:prstGeom prst="rect">
            <a:avLst/>
          </a:prstGeom>
          <a:noFill/>
          <a:ln w="28575">
            <a:solidFill>
              <a:srgbClr val="FF0000"/>
            </a:solidFill>
          </a:ln>
        </p:spPr>
        <p:txBody>
          <a:bodyPr wrap="none" rtlCol="0">
            <a:spAutoFit/>
          </a:bodyPr>
          <a:lstStyle/>
          <a:p>
            <a:pPr marL="285750" indent="-285750">
              <a:buFont typeface="Symbol" panose="05050102010706020507" pitchFamily="18" charset="2"/>
              <a:buChar char="Þ"/>
            </a:pPr>
            <a:r>
              <a:rPr lang="it-IT" sz="2000" dirty="0"/>
              <a:t>Low-power, </a:t>
            </a:r>
            <a:r>
              <a:rPr lang="it-IT" sz="2000" dirty="0" err="1"/>
              <a:t>edge</a:t>
            </a:r>
            <a:r>
              <a:rPr lang="it-IT" sz="2000" dirty="0"/>
              <a:t>-processing of detector </a:t>
            </a:r>
            <a:r>
              <a:rPr lang="it-IT" sz="2000" dirty="0" err="1"/>
              <a:t>signals</a:t>
            </a:r>
            <a:r>
              <a:rPr lang="it-IT" sz="2000" dirty="0"/>
              <a:t> </a:t>
            </a:r>
            <a:r>
              <a:rPr lang="it-IT" sz="2000" dirty="0" err="1"/>
              <a:t>required</a:t>
            </a:r>
            <a:r>
              <a:rPr lang="it-IT" sz="2000" dirty="0"/>
              <a:t> </a:t>
            </a:r>
          </a:p>
          <a:p>
            <a:r>
              <a:rPr lang="it-IT" sz="2000" dirty="0"/>
              <a:t>     (</a:t>
            </a:r>
            <a:r>
              <a:rPr lang="it-IT" sz="2000" dirty="0" err="1"/>
              <a:t>also</a:t>
            </a:r>
            <a:r>
              <a:rPr lang="it-IT" sz="2000" dirty="0"/>
              <a:t> for other applications with large </a:t>
            </a:r>
            <a:r>
              <a:rPr lang="it-IT" sz="2000" dirty="0" err="1"/>
              <a:t>number</a:t>
            </a:r>
            <a:r>
              <a:rPr lang="it-IT" sz="2000" dirty="0"/>
              <a:t> of detector </a:t>
            </a:r>
            <a:r>
              <a:rPr lang="it-IT" sz="2000" dirty="0" err="1"/>
              <a:t>modules</a:t>
            </a:r>
            <a:r>
              <a:rPr lang="it-IT" sz="2000" dirty="0"/>
              <a:t>) </a:t>
            </a:r>
          </a:p>
        </p:txBody>
      </p:sp>
      <p:pic>
        <p:nvPicPr>
          <p:cNvPr id="5" name="Immagine 4">
            <a:extLst>
              <a:ext uri="{FF2B5EF4-FFF2-40B4-BE49-F238E27FC236}">
                <a16:creationId xmlns:a16="http://schemas.microsoft.com/office/drawing/2014/main" id="{2A934426-D29C-4DEC-8746-BE33C629995D}"/>
              </a:ext>
            </a:extLst>
          </p:cNvPr>
          <p:cNvPicPr>
            <a:picLocks noChangeAspect="1"/>
          </p:cNvPicPr>
          <p:nvPr/>
        </p:nvPicPr>
        <p:blipFill rotWithShape="1">
          <a:blip r:embed="rId4"/>
          <a:srcRect l="51853"/>
          <a:stretch/>
        </p:blipFill>
        <p:spPr>
          <a:xfrm>
            <a:off x="3100400" y="807440"/>
            <a:ext cx="2200661" cy="3064585"/>
          </a:xfrm>
          <a:prstGeom prst="rect">
            <a:avLst/>
          </a:prstGeom>
        </p:spPr>
      </p:pic>
    </p:spTree>
    <p:extLst>
      <p:ext uri="{BB962C8B-B14F-4D97-AF65-F5344CB8AC3E}">
        <p14:creationId xmlns:p14="http://schemas.microsoft.com/office/powerpoint/2010/main" val="975947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5" y="103188"/>
            <a:ext cx="11660183" cy="488950"/>
          </a:xfrm>
        </p:spPr>
        <p:txBody>
          <a:bodyPr>
            <a:noAutofit/>
          </a:bodyPr>
          <a:lstStyle/>
          <a:p>
            <a:r>
              <a:rPr lang="en-US" sz="2800" dirty="0"/>
              <a:t>Monolithic Scintillator Detector and Neural Network Reconstruction</a:t>
            </a:r>
            <a:endParaRPr lang="it-IT"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4</a:t>
            </a:fld>
            <a:endParaRPr lang="en-US" dirty="0"/>
          </a:p>
        </p:txBody>
      </p:sp>
      <p:grpSp>
        <p:nvGrpSpPr>
          <p:cNvPr id="23" name="Group 9">
            <a:extLst>
              <a:ext uri="{FF2B5EF4-FFF2-40B4-BE49-F238E27FC236}">
                <a16:creationId xmlns:a16="http://schemas.microsoft.com/office/drawing/2014/main" id="{CF006BD8-7107-4050-A483-7CB88AD40D4E}"/>
              </a:ext>
            </a:extLst>
          </p:cNvPr>
          <p:cNvGrpSpPr/>
          <p:nvPr/>
        </p:nvGrpSpPr>
        <p:grpSpPr>
          <a:xfrm>
            <a:off x="10928961" y="1979288"/>
            <a:ext cx="741793" cy="592469"/>
            <a:chOff x="9673040" y="2161326"/>
            <a:chExt cx="741793" cy="592469"/>
          </a:xfrm>
        </p:grpSpPr>
        <p:sp>
          <p:nvSpPr>
            <p:cNvPr id="24" name="CasellaDiTesto 23">
              <a:extLst>
                <a:ext uri="{FF2B5EF4-FFF2-40B4-BE49-F238E27FC236}">
                  <a16:creationId xmlns:a16="http://schemas.microsoft.com/office/drawing/2014/main" id="{51AA3550-62F9-4E3A-B0FE-E48AD69BA811}"/>
                </a:ext>
              </a:extLst>
            </p:cNvPr>
            <p:cNvSpPr txBox="1"/>
            <p:nvPr/>
          </p:nvSpPr>
          <p:spPr>
            <a:xfrm flipH="1">
              <a:off x="10110752" y="2415241"/>
              <a:ext cx="298476" cy="338554"/>
            </a:xfrm>
            <a:prstGeom prst="rect">
              <a:avLst/>
            </a:prstGeom>
            <a:noFill/>
          </p:spPr>
          <p:txBody>
            <a:bodyPr wrap="none" rtlCol="0">
              <a:spAutoFit/>
            </a:bodyPr>
            <a:lstStyle/>
            <a:p>
              <a:r>
                <a:rPr lang="en-US" sz="1600" noProof="0"/>
                <a:t>Y</a:t>
              </a:r>
            </a:p>
          </p:txBody>
        </p:sp>
        <p:sp>
          <p:nvSpPr>
            <p:cNvPr id="25" name="CasellaDiTesto 24">
              <a:extLst>
                <a:ext uri="{FF2B5EF4-FFF2-40B4-BE49-F238E27FC236}">
                  <a16:creationId xmlns:a16="http://schemas.microsoft.com/office/drawing/2014/main" id="{A691E9CB-B1CA-4FF8-B8C7-97144E38EC17}"/>
                </a:ext>
              </a:extLst>
            </p:cNvPr>
            <p:cNvSpPr txBox="1"/>
            <p:nvPr/>
          </p:nvSpPr>
          <p:spPr>
            <a:xfrm flipH="1">
              <a:off x="10105137" y="2161326"/>
              <a:ext cx="309696" cy="338554"/>
            </a:xfrm>
            <a:prstGeom prst="rect">
              <a:avLst/>
            </a:prstGeom>
            <a:noFill/>
          </p:spPr>
          <p:txBody>
            <a:bodyPr wrap="none" rtlCol="0">
              <a:spAutoFit/>
            </a:bodyPr>
            <a:lstStyle/>
            <a:p>
              <a:r>
                <a:rPr lang="en-US" sz="1600" noProof="0"/>
                <a:t>X</a:t>
              </a:r>
            </a:p>
          </p:txBody>
        </p:sp>
        <p:cxnSp>
          <p:nvCxnSpPr>
            <p:cNvPr id="26" name="Connettore 2 25">
              <a:extLst>
                <a:ext uri="{FF2B5EF4-FFF2-40B4-BE49-F238E27FC236}">
                  <a16:creationId xmlns:a16="http://schemas.microsoft.com/office/drawing/2014/main" id="{2D6A0CDF-4B0B-439B-9896-401CDFD982F6}"/>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Connettore 2 26">
              <a:extLst>
                <a:ext uri="{FF2B5EF4-FFF2-40B4-BE49-F238E27FC236}">
                  <a16:creationId xmlns:a16="http://schemas.microsoft.com/office/drawing/2014/main" id="{58185B14-5B9B-437E-BF85-0403B898D09D}"/>
                </a:ext>
              </a:extLst>
            </p:cNvPr>
            <p:cNvCxnSpPr>
              <a:cxnSpLocks/>
            </p:cNvCxnSpPr>
            <p:nvPr/>
          </p:nvCxnSpPr>
          <p:spPr>
            <a:xfrm rot="5400000" flipV="1">
              <a:off x="9909812" y="2347746"/>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pic>
        <p:nvPicPr>
          <p:cNvPr id="28" name="Immagine 9">
            <a:extLst>
              <a:ext uri="{FF2B5EF4-FFF2-40B4-BE49-F238E27FC236}">
                <a16:creationId xmlns:a16="http://schemas.microsoft.com/office/drawing/2014/main" id="{C0CF2CB5-BD88-4009-93B2-95FB42637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53" y="1046076"/>
            <a:ext cx="3520941" cy="3192541"/>
          </a:xfrm>
          <a:prstGeom prst="rect">
            <a:avLst/>
          </a:prstGeom>
        </p:spPr>
      </p:pic>
      <p:grpSp>
        <p:nvGrpSpPr>
          <p:cNvPr id="29" name="Gruppo 28">
            <a:extLst>
              <a:ext uri="{FF2B5EF4-FFF2-40B4-BE49-F238E27FC236}">
                <a16:creationId xmlns:a16="http://schemas.microsoft.com/office/drawing/2014/main" id="{9449F4B6-DE1C-4CC7-931B-8F265B9C3068}"/>
              </a:ext>
            </a:extLst>
          </p:cNvPr>
          <p:cNvGrpSpPr/>
          <p:nvPr/>
        </p:nvGrpSpPr>
        <p:grpSpPr>
          <a:xfrm rot="5400000">
            <a:off x="4321298" y="1379597"/>
            <a:ext cx="2075565" cy="1809525"/>
            <a:chOff x="2362020" y="2698707"/>
            <a:chExt cx="2075565" cy="1809525"/>
          </a:xfrm>
        </p:grpSpPr>
        <p:sp>
          <p:nvSpPr>
            <p:cNvPr id="30" name="Cubo 29">
              <a:extLst>
                <a:ext uri="{FF2B5EF4-FFF2-40B4-BE49-F238E27FC236}">
                  <a16:creationId xmlns:a16="http://schemas.microsoft.com/office/drawing/2014/main" id="{263D7281-AD84-425B-8FC6-4E4EC8647854}"/>
                </a:ext>
              </a:extLst>
            </p:cNvPr>
            <p:cNvSpPr>
              <a:spLocks noChangeAspect="1"/>
            </p:cNvSpPr>
            <p:nvPr/>
          </p:nvSpPr>
          <p:spPr>
            <a:xfrm rot="16200000">
              <a:off x="2499803" y="2570450"/>
              <a:ext cx="1800000" cy="2075564"/>
            </a:xfrm>
            <a:prstGeom prst="cube">
              <a:avLst>
                <a:gd name="adj" fmla="val 27912"/>
              </a:avLst>
            </a:prstGeom>
            <a:solidFill>
              <a:srgbClr val="C2F1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1" name="Connettore diritto 30">
              <a:extLst>
                <a:ext uri="{FF2B5EF4-FFF2-40B4-BE49-F238E27FC236}">
                  <a16:creationId xmlns:a16="http://schemas.microsoft.com/office/drawing/2014/main" id="{FE312F7C-C426-47A5-AD63-DA59F27D3768}"/>
                </a:ext>
              </a:extLst>
            </p:cNvPr>
            <p:cNvCxnSpPr>
              <a:cxnSpLocks/>
            </p:cNvCxnSpPr>
            <p:nvPr/>
          </p:nvCxnSpPr>
          <p:spPr>
            <a:xfrm>
              <a:off x="2362020" y="4005459"/>
              <a:ext cx="1574186" cy="0"/>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32" name="Connettore diritto 31">
              <a:extLst>
                <a:ext uri="{FF2B5EF4-FFF2-40B4-BE49-F238E27FC236}">
                  <a16:creationId xmlns:a16="http://schemas.microsoft.com/office/drawing/2014/main" id="{6EF1073C-CAED-41A8-849B-8E992A2B305D}"/>
                </a:ext>
              </a:extLst>
            </p:cNvPr>
            <p:cNvCxnSpPr>
              <a:cxnSpLocks/>
            </p:cNvCxnSpPr>
            <p:nvPr/>
          </p:nvCxnSpPr>
          <p:spPr>
            <a:xfrm flipV="1">
              <a:off x="3936206" y="2698707"/>
              <a:ext cx="0" cy="1306752"/>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33" name="Connettore diritto 32">
              <a:extLst>
                <a:ext uri="{FF2B5EF4-FFF2-40B4-BE49-F238E27FC236}">
                  <a16:creationId xmlns:a16="http://schemas.microsoft.com/office/drawing/2014/main" id="{F799BE37-A5E9-4593-A1A4-5116E2593B17}"/>
                </a:ext>
              </a:extLst>
            </p:cNvPr>
            <p:cNvCxnSpPr>
              <a:cxnSpLocks/>
            </p:cNvCxnSpPr>
            <p:nvPr/>
          </p:nvCxnSpPr>
          <p:spPr>
            <a:xfrm flipH="1" flipV="1">
              <a:off x="3921918" y="3991173"/>
              <a:ext cx="501381" cy="502773"/>
            </a:xfrm>
            <a:prstGeom prst="line">
              <a:avLst/>
            </a:prstGeom>
            <a:ln w="6350">
              <a:prstDash val="dash"/>
            </a:ln>
          </p:spPr>
          <p:style>
            <a:lnRef idx="2">
              <a:schemeClr val="dk1"/>
            </a:lnRef>
            <a:fillRef idx="0">
              <a:schemeClr val="dk1"/>
            </a:fillRef>
            <a:effectRef idx="1">
              <a:schemeClr val="dk1"/>
            </a:effectRef>
            <a:fontRef idx="minor">
              <a:schemeClr val="tx1"/>
            </a:fontRef>
          </p:style>
        </p:cxnSp>
      </p:grpSp>
      <p:sp>
        <p:nvSpPr>
          <p:cNvPr id="34" name="Segnaposto testo 5">
            <a:extLst>
              <a:ext uri="{FF2B5EF4-FFF2-40B4-BE49-F238E27FC236}">
                <a16:creationId xmlns:a16="http://schemas.microsoft.com/office/drawing/2014/main" id="{4F657957-B193-46DF-8EAA-B6B64979FFBE}"/>
              </a:ext>
            </a:extLst>
          </p:cNvPr>
          <p:cNvSpPr txBox="1">
            <a:spLocks/>
          </p:cNvSpPr>
          <p:nvPr/>
        </p:nvSpPr>
        <p:spPr>
          <a:xfrm>
            <a:off x="243353" y="4619889"/>
            <a:ext cx="11726974" cy="1162130"/>
          </a:xfrm>
          <a:prstGeom prst="rect">
            <a:avLst/>
          </a:prstGeom>
        </p:spPr>
        <p:txBody>
          <a:bodyPr/>
          <a:lstStyle>
            <a:lvl1pPr marL="0" indent="0" algn="l" defTabSz="457200" rtl="0" eaLnBrk="1" latinLnBrk="0" hangingPunct="1">
              <a:spcBef>
                <a:spcPct val="20000"/>
              </a:spcBef>
              <a:buFont typeface="Wingdings" charset="2"/>
              <a:buNone/>
              <a:defRPr sz="2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2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2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2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dirty="0">
                <a:latin typeface="+mn-lt"/>
              </a:rPr>
              <a:t>Monolithic Scintillator</a:t>
            </a:r>
            <a:r>
              <a:rPr lang="en-US" sz="1800" dirty="0">
                <a:latin typeface="+mn-lt"/>
              </a:rPr>
              <a:t>: simplifies the scintillator structure (vs. pixelated), facilitate DOI, at cost of possible pile-up</a:t>
            </a:r>
          </a:p>
          <a:p>
            <a:pPr marL="285750" indent="-285750">
              <a:buFont typeface="Arial" panose="020B0604020202020204" pitchFamily="34" charset="0"/>
              <a:buChar char="•"/>
            </a:pPr>
            <a:r>
              <a:rPr lang="en-US" sz="1800" b="1" dirty="0" err="1">
                <a:latin typeface="+mn-lt"/>
              </a:rPr>
              <a:t>SiPMs</a:t>
            </a:r>
            <a:r>
              <a:rPr lang="en-US" sz="1800" b="1" dirty="0">
                <a:latin typeface="+mn-lt"/>
              </a:rPr>
              <a:t> Readout</a:t>
            </a:r>
            <a:r>
              <a:rPr lang="en-US" sz="1800" dirty="0">
                <a:latin typeface="+mn-lt"/>
              </a:rPr>
              <a:t>: now quite standard vs. PMTs as more compact and insensitive to magnetic fields</a:t>
            </a:r>
          </a:p>
          <a:p>
            <a:pPr marL="285750" indent="-285750">
              <a:buFont typeface="Arial" panose="020B0604020202020204" pitchFamily="34" charset="0"/>
              <a:buChar char="•"/>
            </a:pPr>
            <a:r>
              <a:rPr lang="en-US" sz="1800" b="1" dirty="0">
                <a:latin typeface="+mn-lt"/>
              </a:rPr>
              <a:t>Neural Network Algorithm: </a:t>
            </a:r>
            <a:r>
              <a:rPr lang="en-US" sz="1800" dirty="0">
                <a:latin typeface="+mn-lt"/>
              </a:rPr>
              <a:t>better and faster estimation of </a:t>
            </a:r>
            <a:r>
              <a:rPr lang="en-US" sz="1800" dirty="0">
                <a:latin typeface="Symbol" panose="05050102010706020507" pitchFamily="18" charset="2"/>
              </a:rPr>
              <a:t>g</a:t>
            </a:r>
            <a:r>
              <a:rPr lang="en-US" sz="1800" dirty="0">
                <a:latin typeface="+mn-lt"/>
              </a:rPr>
              <a:t>-ray interaction in the crystal, vs. Anger and other methods</a:t>
            </a:r>
          </a:p>
        </p:txBody>
      </p:sp>
      <p:grpSp>
        <p:nvGrpSpPr>
          <p:cNvPr id="35" name="Gruppo 34">
            <a:extLst>
              <a:ext uri="{FF2B5EF4-FFF2-40B4-BE49-F238E27FC236}">
                <a16:creationId xmlns:a16="http://schemas.microsoft.com/office/drawing/2014/main" id="{5FACDD5A-F97B-450A-8E76-3F30C6870DB4}"/>
              </a:ext>
            </a:extLst>
          </p:cNvPr>
          <p:cNvGrpSpPr/>
          <p:nvPr/>
        </p:nvGrpSpPr>
        <p:grpSpPr>
          <a:xfrm>
            <a:off x="4027991" y="1602244"/>
            <a:ext cx="2157105" cy="1265467"/>
            <a:chOff x="1532817" y="2245996"/>
            <a:chExt cx="2157105" cy="1265467"/>
          </a:xfrm>
        </p:grpSpPr>
        <p:sp>
          <p:nvSpPr>
            <p:cNvPr id="36" name="Triangolo isoscele 35">
              <a:extLst>
                <a:ext uri="{FF2B5EF4-FFF2-40B4-BE49-F238E27FC236}">
                  <a16:creationId xmlns:a16="http://schemas.microsoft.com/office/drawing/2014/main" id="{008A7D0C-43E2-49B2-8D43-3495748169AD}"/>
                </a:ext>
              </a:extLst>
            </p:cNvPr>
            <p:cNvSpPr/>
            <p:nvPr/>
          </p:nvSpPr>
          <p:spPr>
            <a:xfrm rot="16200000">
              <a:off x="2595669" y="2665722"/>
              <a:ext cx="841369" cy="454863"/>
            </a:xfrm>
            <a:prstGeom prst="triangle">
              <a:avLst>
                <a:gd name="adj" fmla="val 45601"/>
              </a:avLst>
            </a:prstGeom>
            <a:gradFill flip="none" rotWithShape="1">
              <a:gsLst>
                <a:gs pos="0">
                  <a:srgbClr val="FF6600"/>
                </a:gs>
                <a:gs pos="15000">
                  <a:srgbClr val="FFC000"/>
                </a:gs>
                <a:gs pos="47000">
                  <a:srgbClr val="FFFF00"/>
                </a:gs>
                <a:gs pos="100000">
                  <a:srgbClr val="C2F1C8"/>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7" name="Ovale 36">
              <a:extLst>
                <a:ext uri="{FF2B5EF4-FFF2-40B4-BE49-F238E27FC236}">
                  <a16:creationId xmlns:a16="http://schemas.microsoft.com/office/drawing/2014/main" id="{E2639A0D-635A-416B-A7E0-1E6E4DFACD7E}"/>
                </a:ext>
              </a:extLst>
            </p:cNvPr>
            <p:cNvSpPr>
              <a:spLocks noChangeAspect="1"/>
            </p:cNvSpPr>
            <p:nvPr/>
          </p:nvSpPr>
          <p:spPr>
            <a:xfrm>
              <a:off x="3352737" y="2245996"/>
              <a:ext cx="337185" cy="1203505"/>
            </a:xfrm>
            <a:prstGeom prst="ellipse">
              <a:avLst/>
            </a:prstGeom>
            <a:gradFill flip="none" rotWithShape="1">
              <a:gsLst>
                <a:gs pos="11000">
                  <a:srgbClr val="FFC000"/>
                </a:gs>
                <a:gs pos="58000">
                  <a:srgbClr val="FFFF00"/>
                </a:gs>
                <a:gs pos="43000">
                  <a:srgbClr val="FFFF00"/>
                </a:gs>
                <a:gs pos="100000">
                  <a:srgbClr val="9CC2A1"/>
                </a:gs>
              </a:gsLst>
              <a:path path="shape">
                <a:fillToRect l="50000" t="50000" r="50000" b="50000"/>
              </a:path>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8" name="Esplosione: 8 punte 37">
              <a:extLst>
                <a:ext uri="{FF2B5EF4-FFF2-40B4-BE49-F238E27FC236}">
                  <a16:creationId xmlns:a16="http://schemas.microsoft.com/office/drawing/2014/main" id="{D02EDDC5-428D-4627-80F7-298F860AA148}"/>
                </a:ext>
              </a:extLst>
            </p:cNvPr>
            <p:cNvSpPr/>
            <p:nvPr/>
          </p:nvSpPr>
          <p:spPr>
            <a:xfrm>
              <a:off x="2743671" y="2876955"/>
              <a:ext cx="86053" cy="96132"/>
            </a:xfrm>
            <a:prstGeom prst="irregularSeal1">
              <a:avLst/>
            </a:prstGeom>
            <a:solidFill>
              <a:srgbClr val="FF00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9" name="Connettore 2 38">
              <a:extLst>
                <a:ext uri="{FF2B5EF4-FFF2-40B4-BE49-F238E27FC236}">
                  <a16:creationId xmlns:a16="http://schemas.microsoft.com/office/drawing/2014/main" id="{BEAE0B7A-8CE1-4A5A-AF4D-1422E42CA97E}"/>
                </a:ext>
              </a:extLst>
            </p:cNvPr>
            <p:cNvCxnSpPr>
              <a:cxnSpLocks/>
            </p:cNvCxnSpPr>
            <p:nvPr/>
          </p:nvCxnSpPr>
          <p:spPr>
            <a:xfrm flipV="1">
              <a:off x="1532817" y="2925659"/>
              <a:ext cx="1221299" cy="5858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40" name="CasellaDiTesto 39">
            <a:extLst>
              <a:ext uri="{FF2B5EF4-FFF2-40B4-BE49-F238E27FC236}">
                <a16:creationId xmlns:a16="http://schemas.microsoft.com/office/drawing/2014/main" id="{04DF3853-4EE9-41C5-9EC3-2A39C255CBEC}"/>
              </a:ext>
            </a:extLst>
          </p:cNvPr>
          <p:cNvSpPr txBox="1"/>
          <p:nvPr/>
        </p:nvSpPr>
        <p:spPr>
          <a:xfrm>
            <a:off x="7937342" y="3410562"/>
            <a:ext cx="3494029" cy="523220"/>
          </a:xfrm>
          <a:prstGeom prst="rect">
            <a:avLst/>
          </a:prstGeom>
          <a:noFill/>
        </p:spPr>
        <p:txBody>
          <a:bodyPr wrap="square" rtlCol="0">
            <a:spAutoFit/>
          </a:bodyPr>
          <a:lstStyle/>
          <a:p>
            <a:pPr algn="ctr"/>
            <a:r>
              <a:rPr lang="en-US" sz="1400" b="1" noProof="0" dirty="0"/>
              <a:t>Position Reconstruction </a:t>
            </a:r>
          </a:p>
          <a:p>
            <a:pPr algn="ctr"/>
            <a:r>
              <a:rPr lang="en-US" sz="1400" b="1" noProof="0" dirty="0"/>
              <a:t>Algorithm (Neural Network)</a:t>
            </a:r>
          </a:p>
        </p:txBody>
      </p:sp>
      <p:sp>
        <p:nvSpPr>
          <p:cNvPr id="41" name="CasellaDiTesto 40">
            <a:extLst>
              <a:ext uri="{FF2B5EF4-FFF2-40B4-BE49-F238E27FC236}">
                <a16:creationId xmlns:a16="http://schemas.microsoft.com/office/drawing/2014/main" id="{161FA946-38CC-4DBC-B51E-353394D715B9}"/>
              </a:ext>
            </a:extLst>
          </p:cNvPr>
          <p:cNvSpPr txBox="1"/>
          <p:nvPr/>
        </p:nvSpPr>
        <p:spPr>
          <a:xfrm>
            <a:off x="6341189" y="3410562"/>
            <a:ext cx="1666976" cy="523220"/>
          </a:xfrm>
          <a:prstGeom prst="rect">
            <a:avLst/>
          </a:prstGeom>
          <a:noFill/>
        </p:spPr>
        <p:txBody>
          <a:bodyPr wrap="square" rtlCol="0">
            <a:spAutoFit/>
          </a:bodyPr>
          <a:lstStyle/>
          <a:p>
            <a:pPr algn="ctr"/>
            <a:r>
              <a:rPr lang="en-US" sz="1400" b="1" noProof="0" dirty="0"/>
              <a:t>Photodetectors</a:t>
            </a:r>
            <a:br>
              <a:rPr lang="en-US" sz="1400" b="1" noProof="0" dirty="0"/>
            </a:br>
            <a:r>
              <a:rPr lang="en-US" sz="1400" b="1" noProof="0" dirty="0"/>
              <a:t>+ front-end </a:t>
            </a:r>
          </a:p>
        </p:txBody>
      </p:sp>
      <p:sp>
        <p:nvSpPr>
          <p:cNvPr id="42" name="CasellaDiTesto 41">
            <a:extLst>
              <a:ext uri="{FF2B5EF4-FFF2-40B4-BE49-F238E27FC236}">
                <a16:creationId xmlns:a16="http://schemas.microsoft.com/office/drawing/2014/main" id="{8AAD371E-0C31-400D-99ED-512AB1117C49}"/>
              </a:ext>
            </a:extLst>
          </p:cNvPr>
          <p:cNvSpPr txBox="1"/>
          <p:nvPr/>
        </p:nvSpPr>
        <p:spPr>
          <a:xfrm>
            <a:off x="4389168" y="3410562"/>
            <a:ext cx="1221299" cy="523220"/>
          </a:xfrm>
          <a:prstGeom prst="rect">
            <a:avLst/>
          </a:prstGeom>
          <a:noFill/>
        </p:spPr>
        <p:txBody>
          <a:bodyPr wrap="square" rtlCol="0">
            <a:spAutoFit/>
          </a:bodyPr>
          <a:lstStyle/>
          <a:p>
            <a:pPr algn="ctr"/>
            <a:r>
              <a:rPr lang="en-US" sz="1400" b="1" noProof="0" dirty="0"/>
              <a:t>Scintillator </a:t>
            </a:r>
          </a:p>
          <a:p>
            <a:pPr algn="ctr"/>
            <a:r>
              <a:rPr lang="en-US" sz="1400" b="1" noProof="0" dirty="0"/>
              <a:t>crystal</a:t>
            </a:r>
          </a:p>
        </p:txBody>
      </p:sp>
      <p:grpSp>
        <p:nvGrpSpPr>
          <p:cNvPr id="43" name="Gruppo 42">
            <a:extLst>
              <a:ext uri="{FF2B5EF4-FFF2-40B4-BE49-F238E27FC236}">
                <a16:creationId xmlns:a16="http://schemas.microsoft.com/office/drawing/2014/main" id="{BDD0FC3E-28B1-4D96-ABFC-4694AAB36C83}"/>
              </a:ext>
            </a:extLst>
          </p:cNvPr>
          <p:cNvGrpSpPr/>
          <p:nvPr/>
        </p:nvGrpSpPr>
        <p:grpSpPr>
          <a:xfrm rot="5400000">
            <a:off x="6051255" y="1937236"/>
            <a:ext cx="2075563" cy="694249"/>
            <a:chOff x="5417046" y="1926162"/>
            <a:chExt cx="2075563" cy="694249"/>
          </a:xfrm>
        </p:grpSpPr>
        <p:grpSp>
          <p:nvGrpSpPr>
            <p:cNvPr id="44" name="Gruppo 43">
              <a:extLst>
                <a:ext uri="{FF2B5EF4-FFF2-40B4-BE49-F238E27FC236}">
                  <a16:creationId xmlns:a16="http://schemas.microsoft.com/office/drawing/2014/main" id="{BD80C048-0A28-492A-93E3-BCE5F8F2D910}"/>
                </a:ext>
              </a:extLst>
            </p:cNvPr>
            <p:cNvGrpSpPr/>
            <p:nvPr/>
          </p:nvGrpSpPr>
          <p:grpSpPr>
            <a:xfrm>
              <a:off x="5417046" y="1926162"/>
              <a:ext cx="1636868" cy="255202"/>
              <a:chOff x="6301706" y="2083197"/>
              <a:chExt cx="1636868" cy="255202"/>
            </a:xfrm>
          </p:grpSpPr>
          <p:sp>
            <p:nvSpPr>
              <p:cNvPr id="108" name="Cubo 107">
                <a:extLst>
                  <a:ext uri="{FF2B5EF4-FFF2-40B4-BE49-F238E27FC236}">
                    <a16:creationId xmlns:a16="http://schemas.microsoft.com/office/drawing/2014/main" id="{8EE80B24-2B51-495F-A096-A32DB0DA7E08}"/>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9" name="Cubo 108">
                <a:extLst>
                  <a:ext uri="{FF2B5EF4-FFF2-40B4-BE49-F238E27FC236}">
                    <a16:creationId xmlns:a16="http://schemas.microsoft.com/office/drawing/2014/main" id="{8CE5C3D3-2053-4D4A-9A52-80F598AF5110}"/>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0" name="Cubo 109">
                <a:extLst>
                  <a:ext uri="{FF2B5EF4-FFF2-40B4-BE49-F238E27FC236}">
                    <a16:creationId xmlns:a16="http://schemas.microsoft.com/office/drawing/2014/main" id="{F9921CD1-DC82-40A6-A17D-2CC9F93580CF}"/>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1" name="Cubo 110">
                <a:extLst>
                  <a:ext uri="{FF2B5EF4-FFF2-40B4-BE49-F238E27FC236}">
                    <a16:creationId xmlns:a16="http://schemas.microsoft.com/office/drawing/2014/main" id="{00469083-8134-4D10-A7F9-792809076938}"/>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2" name="Cubo 111">
                <a:extLst>
                  <a:ext uri="{FF2B5EF4-FFF2-40B4-BE49-F238E27FC236}">
                    <a16:creationId xmlns:a16="http://schemas.microsoft.com/office/drawing/2014/main" id="{77B45F22-E96F-41E5-9A18-00834A262893}"/>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3" name="Cubo 112">
                <a:extLst>
                  <a:ext uri="{FF2B5EF4-FFF2-40B4-BE49-F238E27FC236}">
                    <a16:creationId xmlns:a16="http://schemas.microsoft.com/office/drawing/2014/main" id="{920B4312-B7D4-4134-9B27-6BC020DF5F3D}"/>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4" name="Cubo 113">
                <a:extLst>
                  <a:ext uri="{FF2B5EF4-FFF2-40B4-BE49-F238E27FC236}">
                    <a16:creationId xmlns:a16="http://schemas.microsoft.com/office/drawing/2014/main" id="{D0B7E11B-D893-4CA2-83E6-AAF559DC9BEE}"/>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5" name="Cubo 114">
                <a:extLst>
                  <a:ext uri="{FF2B5EF4-FFF2-40B4-BE49-F238E27FC236}">
                    <a16:creationId xmlns:a16="http://schemas.microsoft.com/office/drawing/2014/main" id="{EA0C9593-D95D-4DCF-B6AA-81D765B55CD5}"/>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45" name="Gruppo 44">
              <a:extLst>
                <a:ext uri="{FF2B5EF4-FFF2-40B4-BE49-F238E27FC236}">
                  <a16:creationId xmlns:a16="http://schemas.microsoft.com/office/drawing/2014/main" id="{97607510-474E-43EB-B3E4-CCB16B42869D}"/>
                </a:ext>
              </a:extLst>
            </p:cNvPr>
            <p:cNvGrpSpPr/>
            <p:nvPr/>
          </p:nvGrpSpPr>
          <p:grpSpPr>
            <a:xfrm>
              <a:off x="5479003" y="1988169"/>
              <a:ext cx="1636868" cy="255202"/>
              <a:chOff x="6301706" y="2083197"/>
              <a:chExt cx="1636868" cy="255202"/>
            </a:xfrm>
          </p:grpSpPr>
          <p:sp>
            <p:nvSpPr>
              <p:cNvPr id="100" name="Cubo 99">
                <a:extLst>
                  <a:ext uri="{FF2B5EF4-FFF2-40B4-BE49-F238E27FC236}">
                    <a16:creationId xmlns:a16="http://schemas.microsoft.com/office/drawing/2014/main" id="{FA6873A1-E3CF-48E2-BB19-D0139C35365A}"/>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1" name="Cubo 100">
                <a:extLst>
                  <a:ext uri="{FF2B5EF4-FFF2-40B4-BE49-F238E27FC236}">
                    <a16:creationId xmlns:a16="http://schemas.microsoft.com/office/drawing/2014/main" id="{6B290514-543B-45E8-A8D2-5079E9248FA9}"/>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2" name="Cubo 101">
                <a:extLst>
                  <a:ext uri="{FF2B5EF4-FFF2-40B4-BE49-F238E27FC236}">
                    <a16:creationId xmlns:a16="http://schemas.microsoft.com/office/drawing/2014/main" id="{6F836724-D2CD-41BC-8450-3FDAD07849AB}"/>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3" name="Cubo 102">
                <a:extLst>
                  <a:ext uri="{FF2B5EF4-FFF2-40B4-BE49-F238E27FC236}">
                    <a16:creationId xmlns:a16="http://schemas.microsoft.com/office/drawing/2014/main" id="{7C61D4FC-04D8-496E-A416-17FCAAD4181F}"/>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4" name="Cubo 103">
                <a:extLst>
                  <a:ext uri="{FF2B5EF4-FFF2-40B4-BE49-F238E27FC236}">
                    <a16:creationId xmlns:a16="http://schemas.microsoft.com/office/drawing/2014/main" id="{0C6DDD07-9D35-4DA7-9A05-B798C999A278}"/>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5" name="Cubo 104">
                <a:extLst>
                  <a:ext uri="{FF2B5EF4-FFF2-40B4-BE49-F238E27FC236}">
                    <a16:creationId xmlns:a16="http://schemas.microsoft.com/office/drawing/2014/main" id="{D9AEEFE3-1EC9-4F91-A763-8D00C037146E}"/>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6" name="Cubo 105">
                <a:extLst>
                  <a:ext uri="{FF2B5EF4-FFF2-40B4-BE49-F238E27FC236}">
                    <a16:creationId xmlns:a16="http://schemas.microsoft.com/office/drawing/2014/main" id="{9C01B1BE-F1CB-4090-A225-21E6C48F0A48}"/>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7" name="Cubo 106">
                <a:extLst>
                  <a:ext uri="{FF2B5EF4-FFF2-40B4-BE49-F238E27FC236}">
                    <a16:creationId xmlns:a16="http://schemas.microsoft.com/office/drawing/2014/main" id="{CD25A0C2-EAE4-4100-96B0-541ABB824F8E}"/>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46" name="Gruppo 45">
              <a:extLst>
                <a:ext uri="{FF2B5EF4-FFF2-40B4-BE49-F238E27FC236}">
                  <a16:creationId xmlns:a16="http://schemas.microsoft.com/office/drawing/2014/main" id="{7C18FD42-89CE-4E13-8CCE-72F521C168C2}"/>
                </a:ext>
              </a:extLst>
            </p:cNvPr>
            <p:cNvGrpSpPr/>
            <p:nvPr/>
          </p:nvGrpSpPr>
          <p:grpSpPr>
            <a:xfrm>
              <a:off x="5542516" y="2050176"/>
              <a:ext cx="1636868" cy="255202"/>
              <a:chOff x="6301706" y="2083197"/>
              <a:chExt cx="1636868" cy="255202"/>
            </a:xfrm>
          </p:grpSpPr>
          <p:sp>
            <p:nvSpPr>
              <p:cNvPr id="92" name="Cubo 91">
                <a:extLst>
                  <a:ext uri="{FF2B5EF4-FFF2-40B4-BE49-F238E27FC236}">
                    <a16:creationId xmlns:a16="http://schemas.microsoft.com/office/drawing/2014/main" id="{207A0B73-9112-47A5-9EE4-9768B1AE8FED}"/>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3" name="Cubo 92">
                <a:extLst>
                  <a:ext uri="{FF2B5EF4-FFF2-40B4-BE49-F238E27FC236}">
                    <a16:creationId xmlns:a16="http://schemas.microsoft.com/office/drawing/2014/main" id="{E04DF1E0-506C-4429-9F4E-1AA49DAC46CD}"/>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4" name="Cubo 93">
                <a:extLst>
                  <a:ext uri="{FF2B5EF4-FFF2-40B4-BE49-F238E27FC236}">
                    <a16:creationId xmlns:a16="http://schemas.microsoft.com/office/drawing/2014/main" id="{F084E28A-DB68-49FF-931C-34283DCF8B05}"/>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5" name="Cubo 94">
                <a:extLst>
                  <a:ext uri="{FF2B5EF4-FFF2-40B4-BE49-F238E27FC236}">
                    <a16:creationId xmlns:a16="http://schemas.microsoft.com/office/drawing/2014/main" id="{307C1164-1BDB-4B68-A40C-0065CA482E02}"/>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6" name="Cubo 95">
                <a:extLst>
                  <a:ext uri="{FF2B5EF4-FFF2-40B4-BE49-F238E27FC236}">
                    <a16:creationId xmlns:a16="http://schemas.microsoft.com/office/drawing/2014/main" id="{C428D128-45FF-49F4-833F-D5A662728B9D}"/>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7" name="Cubo 96">
                <a:extLst>
                  <a:ext uri="{FF2B5EF4-FFF2-40B4-BE49-F238E27FC236}">
                    <a16:creationId xmlns:a16="http://schemas.microsoft.com/office/drawing/2014/main" id="{673F937E-8053-4D1B-BF01-08973103A628}"/>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8" name="Cubo 97">
                <a:extLst>
                  <a:ext uri="{FF2B5EF4-FFF2-40B4-BE49-F238E27FC236}">
                    <a16:creationId xmlns:a16="http://schemas.microsoft.com/office/drawing/2014/main" id="{6C96A3E0-B952-482F-9213-73614DA6D87C}"/>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9" name="Cubo 98">
                <a:extLst>
                  <a:ext uri="{FF2B5EF4-FFF2-40B4-BE49-F238E27FC236}">
                    <a16:creationId xmlns:a16="http://schemas.microsoft.com/office/drawing/2014/main" id="{55D4AE95-7C24-4A44-AE41-70C7E1C8B3D0}"/>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47" name="Gruppo 46">
              <a:extLst>
                <a:ext uri="{FF2B5EF4-FFF2-40B4-BE49-F238E27FC236}">
                  <a16:creationId xmlns:a16="http://schemas.microsoft.com/office/drawing/2014/main" id="{99DFD3BE-3696-4C6C-AF86-8E7A0B69357B}"/>
                </a:ext>
              </a:extLst>
            </p:cNvPr>
            <p:cNvGrpSpPr/>
            <p:nvPr/>
          </p:nvGrpSpPr>
          <p:grpSpPr>
            <a:xfrm>
              <a:off x="5605415" y="2114681"/>
              <a:ext cx="1636868" cy="255202"/>
              <a:chOff x="6301706" y="2083197"/>
              <a:chExt cx="1636868" cy="255202"/>
            </a:xfrm>
          </p:grpSpPr>
          <p:sp>
            <p:nvSpPr>
              <p:cNvPr id="84" name="Cubo 83">
                <a:extLst>
                  <a:ext uri="{FF2B5EF4-FFF2-40B4-BE49-F238E27FC236}">
                    <a16:creationId xmlns:a16="http://schemas.microsoft.com/office/drawing/2014/main" id="{297ED748-C903-4E88-A86D-152A2D4FBEE0}"/>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5" name="Cubo 84">
                <a:extLst>
                  <a:ext uri="{FF2B5EF4-FFF2-40B4-BE49-F238E27FC236}">
                    <a16:creationId xmlns:a16="http://schemas.microsoft.com/office/drawing/2014/main" id="{400F1939-A3FF-4CBE-AD36-949833FA9FC5}"/>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6" name="Cubo 85">
                <a:extLst>
                  <a:ext uri="{FF2B5EF4-FFF2-40B4-BE49-F238E27FC236}">
                    <a16:creationId xmlns:a16="http://schemas.microsoft.com/office/drawing/2014/main" id="{012B7C4A-74F4-437B-96AB-317566838475}"/>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7" name="Cubo 86">
                <a:extLst>
                  <a:ext uri="{FF2B5EF4-FFF2-40B4-BE49-F238E27FC236}">
                    <a16:creationId xmlns:a16="http://schemas.microsoft.com/office/drawing/2014/main" id="{F66F5174-C396-463A-BBCE-82AD1E8EF4DB}"/>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8" name="Cubo 87">
                <a:extLst>
                  <a:ext uri="{FF2B5EF4-FFF2-40B4-BE49-F238E27FC236}">
                    <a16:creationId xmlns:a16="http://schemas.microsoft.com/office/drawing/2014/main" id="{630B44AC-CFEA-4D5F-B03C-1D1077FA43FE}"/>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9" name="Cubo 88">
                <a:extLst>
                  <a:ext uri="{FF2B5EF4-FFF2-40B4-BE49-F238E27FC236}">
                    <a16:creationId xmlns:a16="http://schemas.microsoft.com/office/drawing/2014/main" id="{7CD6B4F3-DD0E-4135-AD8B-00A7565A2008}"/>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0" name="Cubo 89">
                <a:extLst>
                  <a:ext uri="{FF2B5EF4-FFF2-40B4-BE49-F238E27FC236}">
                    <a16:creationId xmlns:a16="http://schemas.microsoft.com/office/drawing/2014/main" id="{496C07EF-6279-4F4A-8BEB-9F4E951C23C3}"/>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1" name="Cubo 90">
                <a:extLst>
                  <a:ext uri="{FF2B5EF4-FFF2-40B4-BE49-F238E27FC236}">
                    <a16:creationId xmlns:a16="http://schemas.microsoft.com/office/drawing/2014/main" id="{7F1C9A3D-AB1E-4E54-A08F-82BA84EA2422}"/>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48" name="Gruppo 47">
              <a:extLst>
                <a:ext uri="{FF2B5EF4-FFF2-40B4-BE49-F238E27FC236}">
                  <a16:creationId xmlns:a16="http://schemas.microsoft.com/office/drawing/2014/main" id="{E45355C9-1BFA-4F15-9A2A-6EF59DAE72DF}"/>
                </a:ext>
              </a:extLst>
            </p:cNvPr>
            <p:cNvGrpSpPr/>
            <p:nvPr/>
          </p:nvGrpSpPr>
          <p:grpSpPr>
            <a:xfrm>
              <a:off x="5669870" y="2179186"/>
              <a:ext cx="1636868" cy="255202"/>
              <a:chOff x="6301706" y="2083197"/>
              <a:chExt cx="1636868" cy="255202"/>
            </a:xfrm>
          </p:grpSpPr>
          <p:sp>
            <p:nvSpPr>
              <p:cNvPr id="76" name="Cubo 75">
                <a:extLst>
                  <a:ext uri="{FF2B5EF4-FFF2-40B4-BE49-F238E27FC236}">
                    <a16:creationId xmlns:a16="http://schemas.microsoft.com/office/drawing/2014/main" id="{D08C5398-7D7F-4CED-8960-CAAF625D2CB1}"/>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7" name="Cubo 76">
                <a:extLst>
                  <a:ext uri="{FF2B5EF4-FFF2-40B4-BE49-F238E27FC236}">
                    <a16:creationId xmlns:a16="http://schemas.microsoft.com/office/drawing/2014/main" id="{D9D2D45A-AC19-48F8-AC5D-DAB9CEE3083C}"/>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8" name="Cubo 77">
                <a:extLst>
                  <a:ext uri="{FF2B5EF4-FFF2-40B4-BE49-F238E27FC236}">
                    <a16:creationId xmlns:a16="http://schemas.microsoft.com/office/drawing/2014/main" id="{BF63E7D9-2FF2-4001-AFF3-A2CB7ABEA48F}"/>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9" name="Cubo 78">
                <a:extLst>
                  <a:ext uri="{FF2B5EF4-FFF2-40B4-BE49-F238E27FC236}">
                    <a16:creationId xmlns:a16="http://schemas.microsoft.com/office/drawing/2014/main" id="{0F3612D5-6969-4944-9EFE-87FEA7D5FE71}"/>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0" name="Cubo 79">
                <a:extLst>
                  <a:ext uri="{FF2B5EF4-FFF2-40B4-BE49-F238E27FC236}">
                    <a16:creationId xmlns:a16="http://schemas.microsoft.com/office/drawing/2014/main" id="{0940AB38-A4CF-4770-BA89-FAA12F4BCFCD}"/>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1" name="Cubo 80">
                <a:extLst>
                  <a:ext uri="{FF2B5EF4-FFF2-40B4-BE49-F238E27FC236}">
                    <a16:creationId xmlns:a16="http://schemas.microsoft.com/office/drawing/2014/main" id="{738C709C-CBE8-4E73-A0C1-C5E748C11A92}"/>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2" name="Cubo 81">
                <a:extLst>
                  <a:ext uri="{FF2B5EF4-FFF2-40B4-BE49-F238E27FC236}">
                    <a16:creationId xmlns:a16="http://schemas.microsoft.com/office/drawing/2014/main" id="{EC698343-F5AE-44F3-B961-FE196225556C}"/>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3" name="Cubo 82">
                <a:extLst>
                  <a:ext uri="{FF2B5EF4-FFF2-40B4-BE49-F238E27FC236}">
                    <a16:creationId xmlns:a16="http://schemas.microsoft.com/office/drawing/2014/main" id="{72AE4023-ABC4-40D3-8E19-3DE86290728B}"/>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49" name="Gruppo 48">
              <a:extLst>
                <a:ext uri="{FF2B5EF4-FFF2-40B4-BE49-F238E27FC236}">
                  <a16:creationId xmlns:a16="http://schemas.microsoft.com/office/drawing/2014/main" id="{5A8FA03D-6B6B-4A2E-9A47-D7A95E5EBBD2}"/>
                </a:ext>
              </a:extLst>
            </p:cNvPr>
            <p:cNvGrpSpPr/>
            <p:nvPr/>
          </p:nvGrpSpPr>
          <p:grpSpPr>
            <a:xfrm>
              <a:off x="5731827" y="2241193"/>
              <a:ext cx="1636868" cy="255202"/>
              <a:chOff x="6301706" y="2083197"/>
              <a:chExt cx="1636868" cy="255202"/>
            </a:xfrm>
          </p:grpSpPr>
          <p:sp>
            <p:nvSpPr>
              <p:cNvPr id="68" name="Cubo 67">
                <a:extLst>
                  <a:ext uri="{FF2B5EF4-FFF2-40B4-BE49-F238E27FC236}">
                    <a16:creationId xmlns:a16="http://schemas.microsoft.com/office/drawing/2014/main" id="{381E61AE-E785-48B0-BB81-6E42B753EE10}"/>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9" name="Cubo 68">
                <a:extLst>
                  <a:ext uri="{FF2B5EF4-FFF2-40B4-BE49-F238E27FC236}">
                    <a16:creationId xmlns:a16="http://schemas.microsoft.com/office/drawing/2014/main" id="{7CA4B627-D388-4B98-8DBC-C030F4EA6E2D}"/>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0" name="Cubo 69">
                <a:extLst>
                  <a:ext uri="{FF2B5EF4-FFF2-40B4-BE49-F238E27FC236}">
                    <a16:creationId xmlns:a16="http://schemas.microsoft.com/office/drawing/2014/main" id="{B0F9B638-40BE-4023-930A-BA0C5CA421EA}"/>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1" name="Cubo 70">
                <a:extLst>
                  <a:ext uri="{FF2B5EF4-FFF2-40B4-BE49-F238E27FC236}">
                    <a16:creationId xmlns:a16="http://schemas.microsoft.com/office/drawing/2014/main" id="{15B28879-1839-4F9A-A61B-4069994AE7DD}"/>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2" name="Cubo 71">
                <a:extLst>
                  <a:ext uri="{FF2B5EF4-FFF2-40B4-BE49-F238E27FC236}">
                    <a16:creationId xmlns:a16="http://schemas.microsoft.com/office/drawing/2014/main" id="{05903503-64CC-41EB-956B-B6A533EAA846}"/>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3" name="Cubo 72">
                <a:extLst>
                  <a:ext uri="{FF2B5EF4-FFF2-40B4-BE49-F238E27FC236}">
                    <a16:creationId xmlns:a16="http://schemas.microsoft.com/office/drawing/2014/main" id="{2BD0466A-DCD4-4FF0-9C7A-14DA6D38FD7A}"/>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4" name="Cubo 73">
                <a:extLst>
                  <a:ext uri="{FF2B5EF4-FFF2-40B4-BE49-F238E27FC236}">
                    <a16:creationId xmlns:a16="http://schemas.microsoft.com/office/drawing/2014/main" id="{309856EE-C7F2-4606-ADFC-65621573F3B6}"/>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5" name="Cubo 74">
                <a:extLst>
                  <a:ext uri="{FF2B5EF4-FFF2-40B4-BE49-F238E27FC236}">
                    <a16:creationId xmlns:a16="http://schemas.microsoft.com/office/drawing/2014/main" id="{C3719F68-4FDC-4B99-B2A1-C5BC63569AD2}"/>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50" name="Gruppo 49">
              <a:extLst>
                <a:ext uri="{FF2B5EF4-FFF2-40B4-BE49-F238E27FC236}">
                  <a16:creationId xmlns:a16="http://schemas.microsoft.com/office/drawing/2014/main" id="{3AC39031-75B6-4FEB-872B-9DC26AF8E1BB}"/>
                </a:ext>
              </a:extLst>
            </p:cNvPr>
            <p:cNvGrpSpPr/>
            <p:nvPr/>
          </p:nvGrpSpPr>
          <p:grpSpPr>
            <a:xfrm>
              <a:off x="5793784" y="2303200"/>
              <a:ext cx="1636868" cy="255202"/>
              <a:chOff x="6301706" y="2083197"/>
              <a:chExt cx="1636868" cy="255202"/>
            </a:xfrm>
          </p:grpSpPr>
          <p:sp>
            <p:nvSpPr>
              <p:cNvPr id="60" name="Cubo 59">
                <a:extLst>
                  <a:ext uri="{FF2B5EF4-FFF2-40B4-BE49-F238E27FC236}">
                    <a16:creationId xmlns:a16="http://schemas.microsoft.com/office/drawing/2014/main" id="{D4A2AC7C-6A68-4FA9-9F43-6097971AD39B}"/>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1" name="Cubo 60">
                <a:extLst>
                  <a:ext uri="{FF2B5EF4-FFF2-40B4-BE49-F238E27FC236}">
                    <a16:creationId xmlns:a16="http://schemas.microsoft.com/office/drawing/2014/main" id="{CBBB6FDB-0756-4BF2-B12C-B95CFA29C93F}"/>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2" name="Cubo 61">
                <a:extLst>
                  <a:ext uri="{FF2B5EF4-FFF2-40B4-BE49-F238E27FC236}">
                    <a16:creationId xmlns:a16="http://schemas.microsoft.com/office/drawing/2014/main" id="{EF9E5D54-3FB5-42A8-AE20-05FD964741F8}"/>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3" name="Cubo 62">
                <a:extLst>
                  <a:ext uri="{FF2B5EF4-FFF2-40B4-BE49-F238E27FC236}">
                    <a16:creationId xmlns:a16="http://schemas.microsoft.com/office/drawing/2014/main" id="{A5440B55-F6E9-4A2B-9193-CF411B89B8D2}"/>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4" name="Cubo 63">
                <a:extLst>
                  <a:ext uri="{FF2B5EF4-FFF2-40B4-BE49-F238E27FC236}">
                    <a16:creationId xmlns:a16="http://schemas.microsoft.com/office/drawing/2014/main" id="{302B0F79-3277-4ED9-8436-8E2AEB0D0DD3}"/>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5" name="Cubo 64">
                <a:extLst>
                  <a:ext uri="{FF2B5EF4-FFF2-40B4-BE49-F238E27FC236}">
                    <a16:creationId xmlns:a16="http://schemas.microsoft.com/office/drawing/2014/main" id="{DC3A8CC8-B54E-40DF-A4B5-8B5D0C9A498B}"/>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6" name="Cubo 65">
                <a:extLst>
                  <a:ext uri="{FF2B5EF4-FFF2-40B4-BE49-F238E27FC236}">
                    <a16:creationId xmlns:a16="http://schemas.microsoft.com/office/drawing/2014/main" id="{0F62DE08-4676-45DC-B0E4-D25D5931691F}"/>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7" name="Cubo 66">
                <a:extLst>
                  <a:ext uri="{FF2B5EF4-FFF2-40B4-BE49-F238E27FC236}">
                    <a16:creationId xmlns:a16="http://schemas.microsoft.com/office/drawing/2014/main" id="{F9C1AB47-1829-4E26-8C7B-660FE2CA34BD}"/>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51" name="Gruppo 50">
              <a:extLst>
                <a:ext uri="{FF2B5EF4-FFF2-40B4-BE49-F238E27FC236}">
                  <a16:creationId xmlns:a16="http://schemas.microsoft.com/office/drawing/2014/main" id="{BA70B5DF-E837-403C-94CE-F647A3D0DB9B}"/>
                </a:ext>
              </a:extLst>
            </p:cNvPr>
            <p:cNvGrpSpPr/>
            <p:nvPr/>
          </p:nvGrpSpPr>
          <p:grpSpPr>
            <a:xfrm>
              <a:off x="5855741" y="2365209"/>
              <a:ext cx="1636868" cy="255202"/>
              <a:chOff x="6301706" y="2083197"/>
              <a:chExt cx="1636868" cy="255202"/>
            </a:xfrm>
          </p:grpSpPr>
          <p:sp>
            <p:nvSpPr>
              <p:cNvPr id="52" name="Cubo 51">
                <a:extLst>
                  <a:ext uri="{FF2B5EF4-FFF2-40B4-BE49-F238E27FC236}">
                    <a16:creationId xmlns:a16="http://schemas.microsoft.com/office/drawing/2014/main" id="{DCB43123-1F93-406C-BA7C-EB350C2B61EF}"/>
                  </a:ext>
                </a:extLst>
              </p:cNvPr>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3" name="Cubo 52">
                <a:extLst>
                  <a:ext uri="{FF2B5EF4-FFF2-40B4-BE49-F238E27FC236}">
                    <a16:creationId xmlns:a16="http://schemas.microsoft.com/office/drawing/2014/main" id="{9A6B47A6-743B-4176-B16A-78C5599D84AD}"/>
                  </a:ext>
                </a:extLst>
              </p:cNvPr>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4" name="Cubo 53">
                <a:extLst>
                  <a:ext uri="{FF2B5EF4-FFF2-40B4-BE49-F238E27FC236}">
                    <a16:creationId xmlns:a16="http://schemas.microsoft.com/office/drawing/2014/main" id="{E8BAF9D3-99EC-48B1-9877-5354711B9749}"/>
                  </a:ext>
                </a:extLst>
              </p:cNvPr>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5" name="Cubo 54">
                <a:extLst>
                  <a:ext uri="{FF2B5EF4-FFF2-40B4-BE49-F238E27FC236}">
                    <a16:creationId xmlns:a16="http://schemas.microsoft.com/office/drawing/2014/main" id="{7114235F-F8E9-44CB-90FF-F9E8241EB771}"/>
                  </a:ext>
                </a:extLst>
              </p:cNvPr>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6" name="Cubo 55">
                <a:extLst>
                  <a:ext uri="{FF2B5EF4-FFF2-40B4-BE49-F238E27FC236}">
                    <a16:creationId xmlns:a16="http://schemas.microsoft.com/office/drawing/2014/main" id="{B7AB931F-FA8C-4BAD-AC3F-F3F84A47BD71}"/>
                  </a:ext>
                </a:extLst>
              </p:cNvPr>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7" name="Cubo 56">
                <a:extLst>
                  <a:ext uri="{FF2B5EF4-FFF2-40B4-BE49-F238E27FC236}">
                    <a16:creationId xmlns:a16="http://schemas.microsoft.com/office/drawing/2014/main" id="{86543648-0A74-4A2A-80FD-E3AADA3AB5AB}"/>
                  </a:ext>
                </a:extLst>
              </p:cNvPr>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8" name="Cubo 57">
                <a:extLst>
                  <a:ext uri="{FF2B5EF4-FFF2-40B4-BE49-F238E27FC236}">
                    <a16:creationId xmlns:a16="http://schemas.microsoft.com/office/drawing/2014/main" id="{1835F153-93A0-4EFB-9264-46CF0D37BD0C}"/>
                  </a:ext>
                </a:extLst>
              </p:cNvPr>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9" name="Cubo 58">
                <a:extLst>
                  <a:ext uri="{FF2B5EF4-FFF2-40B4-BE49-F238E27FC236}">
                    <a16:creationId xmlns:a16="http://schemas.microsoft.com/office/drawing/2014/main" id="{901DD789-CEAC-4F0D-97F0-8B8BD1F234F3}"/>
                  </a:ext>
                </a:extLst>
              </p:cNvPr>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116" name="Immagine 115">
            <a:extLst>
              <a:ext uri="{FF2B5EF4-FFF2-40B4-BE49-F238E27FC236}">
                <a16:creationId xmlns:a16="http://schemas.microsoft.com/office/drawing/2014/main" id="{189D9DC6-A437-4FCD-BBF0-37FA1C7FB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751622" y="1839467"/>
            <a:ext cx="1450821" cy="920619"/>
          </a:xfrm>
          <a:prstGeom prst="rect">
            <a:avLst/>
          </a:prstGeom>
        </p:spPr>
      </p:pic>
      <p:pic>
        <p:nvPicPr>
          <p:cNvPr id="117" name="Immagine 116">
            <a:extLst>
              <a:ext uri="{FF2B5EF4-FFF2-40B4-BE49-F238E27FC236}">
                <a16:creationId xmlns:a16="http://schemas.microsoft.com/office/drawing/2014/main" id="{90C67A6B-3022-4BDC-A571-85DBE3097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482" y="1415182"/>
            <a:ext cx="3018707" cy="1733449"/>
          </a:xfrm>
          <a:prstGeom prst="rect">
            <a:avLst/>
          </a:prstGeom>
        </p:spPr>
      </p:pic>
      <p:grpSp>
        <p:nvGrpSpPr>
          <p:cNvPr id="118" name="Gruppo 26">
            <a:extLst>
              <a:ext uri="{FF2B5EF4-FFF2-40B4-BE49-F238E27FC236}">
                <a16:creationId xmlns:a16="http://schemas.microsoft.com/office/drawing/2014/main" id="{3017AFFB-ECD6-4F6B-9B5A-40506765C8B6}"/>
              </a:ext>
            </a:extLst>
          </p:cNvPr>
          <p:cNvGrpSpPr/>
          <p:nvPr/>
        </p:nvGrpSpPr>
        <p:grpSpPr>
          <a:xfrm>
            <a:off x="2033878" y="1124015"/>
            <a:ext cx="9728486" cy="3114602"/>
            <a:chOff x="2125488" y="1306053"/>
            <a:chExt cx="9728486" cy="3114602"/>
          </a:xfrm>
        </p:grpSpPr>
        <p:sp>
          <p:nvSpPr>
            <p:cNvPr id="119" name="Ovale 27">
              <a:extLst>
                <a:ext uri="{FF2B5EF4-FFF2-40B4-BE49-F238E27FC236}">
                  <a16:creationId xmlns:a16="http://schemas.microsoft.com/office/drawing/2014/main" id="{3C16B0AF-4BB1-403D-A311-C99081C228DF}"/>
                </a:ext>
              </a:extLst>
            </p:cNvPr>
            <p:cNvSpPr>
              <a:spLocks noChangeAspect="1"/>
            </p:cNvSpPr>
            <p:nvPr/>
          </p:nvSpPr>
          <p:spPr>
            <a:xfrm>
              <a:off x="2125488" y="2184293"/>
              <a:ext cx="416752" cy="25250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0" name="Rettangolo 28">
              <a:extLst>
                <a:ext uri="{FF2B5EF4-FFF2-40B4-BE49-F238E27FC236}">
                  <a16:creationId xmlns:a16="http://schemas.microsoft.com/office/drawing/2014/main" id="{6B7F1B93-D4AB-45B5-81E4-6004E1C54E65}"/>
                </a:ext>
              </a:extLst>
            </p:cNvPr>
            <p:cNvSpPr/>
            <p:nvPr/>
          </p:nvSpPr>
          <p:spPr>
            <a:xfrm>
              <a:off x="3928211" y="1306053"/>
              <a:ext cx="7925763" cy="31146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1" name="Connettore diritto 29">
              <a:extLst>
                <a:ext uri="{FF2B5EF4-FFF2-40B4-BE49-F238E27FC236}">
                  <a16:creationId xmlns:a16="http://schemas.microsoft.com/office/drawing/2014/main" id="{7D7A087C-AF57-45FD-BD92-74A17C895FA2}"/>
                </a:ext>
              </a:extLst>
            </p:cNvPr>
            <p:cNvCxnSpPr>
              <a:cxnSpLocks/>
              <a:stCxn id="119" idx="3"/>
            </p:cNvCxnSpPr>
            <p:nvPr/>
          </p:nvCxnSpPr>
          <p:spPr>
            <a:xfrm>
              <a:off x="2186520" y="2399819"/>
              <a:ext cx="1741691" cy="202083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Connettore diritto 30">
              <a:extLst>
                <a:ext uri="{FF2B5EF4-FFF2-40B4-BE49-F238E27FC236}">
                  <a16:creationId xmlns:a16="http://schemas.microsoft.com/office/drawing/2014/main" id="{39F60F46-633D-411B-A933-A38F8736DB8C}"/>
                </a:ext>
              </a:extLst>
            </p:cNvPr>
            <p:cNvCxnSpPr>
              <a:cxnSpLocks/>
              <a:stCxn id="119" idx="1"/>
            </p:cNvCxnSpPr>
            <p:nvPr/>
          </p:nvCxnSpPr>
          <p:spPr>
            <a:xfrm flipV="1">
              <a:off x="2186520" y="1306053"/>
              <a:ext cx="1741691" cy="91521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956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xEl>
                                              <p:pRg st="0" end="0"/>
                                            </p:txEl>
                                          </p:spTgt>
                                        </p:tgtEl>
                                        <p:attrNameLst>
                                          <p:attrName>style.visibility</p:attrName>
                                        </p:attrNameLst>
                                      </p:cBhvr>
                                      <p:to>
                                        <p:strVal val="visible"/>
                                      </p:to>
                                    </p:set>
                                    <p:animEffect transition="in" filter="fade">
                                      <p:cBhvr>
                                        <p:cTn id="11" dur="500"/>
                                        <p:tgtEl>
                                          <p:spTgt spid="34">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wipe(left)">
                                      <p:cBhvr>
                                        <p:cTn id="19" dur="500"/>
                                        <p:tgtEl>
                                          <p:spTgt spid="116"/>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4">
                                            <p:txEl>
                                              <p:pRg st="1" end="1"/>
                                            </p:txEl>
                                          </p:spTgt>
                                        </p:tgtEl>
                                        <p:attrNameLst>
                                          <p:attrName>style.visibility</p:attrName>
                                        </p:attrNameLst>
                                      </p:cBhvr>
                                      <p:to>
                                        <p:strVal val="visible"/>
                                      </p:to>
                                    </p:set>
                                    <p:animEffect transition="in" filter="fade">
                                      <p:cBhvr>
                                        <p:cTn id="23" dur="500"/>
                                        <p:tgtEl>
                                          <p:spTgt spid="34">
                                            <p:txEl>
                                              <p:pRg st="1" end="1"/>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par>
                                <p:cTn id="36" presetID="10" presetClass="entr" presetSubtype="0" fill="hold" nodeType="withEffect">
                                  <p:stCondLst>
                                    <p:cond delay="0"/>
                                  </p:stCondLst>
                                  <p:childTnLst>
                                    <p:set>
                                      <p:cBhvr>
                                        <p:cTn id="37" dur="1" fill="hold">
                                          <p:stCondLst>
                                            <p:cond delay="0"/>
                                          </p:stCondLst>
                                        </p:cTn>
                                        <p:tgtEl>
                                          <p:spTgt spid="34">
                                            <p:txEl>
                                              <p:pRg st="2" end="2"/>
                                            </p:txEl>
                                          </p:spTgt>
                                        </p:tgtEl>
                                        <p:attrNameLst>
                                          <p:attrName>style.visibility</p:attrName>
                                        </p:attrNameLst>
                                      </p:cBhvr>
                                      <p:to>
                                        <p:strVal val="visible"/>
                                      </p:to>
                                    </p:set>
                                    <p:animEffect transition="in" filter="fade">
                                      <p:cBhvr>
                                        <p:cTn id="38" dur="500"/>
                                        <p:tgtEl>
                                          <p:spTgt spid="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585298" cy="488950"/>
          </a:xfrm>
        </p:spPr>
        <p:txBody>
          <a:bodyPr>
            <a:noAutofit/>
          </a:bodyPr>
          <a:lstStyle/>
          <a:p>
            <a:r>
              <a:rPr lang="en-US" sz="2800" dirty="0"/>
              <a:t>Traditional Digital Processing vs Analog Processing (ANNA)</a:t>
            </a:r>
            <a:endParaRPr lang="it-IT"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5</a:t>
            </a:fld>
            <a:endParaRPr lang="en-US" dirty="0"/>
          </a:p>
        </p:txBody>
      </p:sp>
      <p:grpSp>
        <p:nvGrpSpPr>
          <p:cNvPr id="123" name="Group 44">
            <a:extLst>
              <a:ext uri="{FF2B5EF4-FFF2-40B4-BE49-F238E27FC236}">
                <a16:creationId xmlns:a16="http://schemas.microsoft.com/office/drawing/2014/main" id="{541396FB-F5F0-4323-BFB9-C84EC3D6C3E8}"/>
              </a:ext>
            </a:extLst>
          </p:cNvPr>
          <p:cNvGrpSpPr/>
          <p:nvPr/>
        </p:nvGrpSpPr>
        <p:grpSpPr>
          <a:xfrm>
            <a:off x="6680153" y="4709855"/>
            <a:ext cx="1345665" cy="253916"/>
            <a:chOff x="9673040" y="2330603"/>
            <a:chExt cx="473558" cy="253916"/>
          </a:xfrm>
        </p:grpSpPr>
        <p:cxnSp>
          <p:nvCxnSpPr>
            <p:cNvPr id="124" name="Connettore 2 18">
              <a:extLst>
                <a:ext uri="{FF2B5EF4-FFF2-40B4-BE49-F238E27FC236}">
                  <a16:creationId xmlns:a16="http://schemas.microsoft.com/office/drawing/2014/main" id="{0AF9974D-E448-49D0-87A7-B18C03710C4E}"/>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5" name="Connettore 2 20">
              <a:extLst>
                <a:ext uri="{FF2B5EF4-FFF2-40B4-BE49-F238E27FC236}">
                  <a16:creationId xmlns:a16="http://schemas.microsoft.com/office/drawing/2014/main" id="{593AFB24-62F5-4657-94E0-8FD86D92F6E7}"/>
                </a:ext>
              </a:extLst>
            </p:cNvPr>
            <p:cNvCxnSpPr>
              <a:cxnSpLocks/>
            </p:cNvCxnSpPr>
            <p:nvPr/>
          </p:nvCxnSpPr>
          <p:spPr>
            <a:xfrm rot="5400000" flipV="1">
              <a:off x="9909826" y="2347747"/>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126" name="Group 29">
            <a:extLst>
              <a:ext uri="{FF2B5EF4-FFF2-40B4-BE49-F238E27FC236}">
                <a16:creationId xmlns:a16="http://schemas.microsoft.com/office/drawing/2014/main" id="{C6BE9CEB-3722-4497-8464-80A90DFAD063}"/>
              </a:ext>
            </a:extLst>
          </p:cNvPr>
          <p:cNvGrpSpPr/>
          <p:nvPr/>
        </p:nvGrpSpPr>
        <p:grpSpPr>
          <a:xfrm>
            <a:off x="6498050" y="1263319"/>
            <a:ext cx="2458615" cy="2061275"/>
            <a:chOff x="6491729" y="1432668"/>
            <a:chExt cx="2458615" cy="2061275"/>
          </a:xfrm>
        </p:grpSpPr>
        <p:sp>
          <p:nvSpPr>
            <p:cNvPr id="127" name="Rettangolo con angoli arrotondati 126">
              <a:extLst>
                <a:ext uri="{FF2B5EF4-FFF2-40B4-BE49-F238E27FC236}">
                  <a16:creationId xmlns:a16="http://schemas.microsoft.com/office/drawing/2014/main" id="{4430E607-BBE8-4396-B16A-B5DB2743A192}"/>
                </a:ext>
              </a:extLst>
            </p:cNvPr>
            <p:cNvSpPr>
              <a:spLocks/>
            </p:cNvSpPr>
            <p:nvPr/>
          </p:nvSpPr>
          <p:spPr>
            <a:xfrm>
              <a:off x="6491729" y="1432668"/>
              <a:ext cx="2458615" cy="2061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sz="800" b="1" noProof="0" dirty="0">
                <a:solidFill>
                  <a:srgbClr val="FFFF00"/>
                </a:solidFill>
              </a:endParaRPr>
            </a:p>
            <a:p>
              <a:pPr algn="ctr"/>
              <a:r>
                <a:rPr lang="en-US" sz="1600" b="1" noProof="0" dirty="0">
                  <a:solidFill>
                    <a:srgbClr val="FFFF00"/>
                  </a:solidFill>
                </a:rPr>
                <a:t>Analog Neural Network ASIC (ANNA)</a:t>
              </a:r>
            </a:p>
          </p:txBody>
        </p:sp>
        <p:pic>
          <p:nvPicPr>
            <p:cNvPr id="128" name="Immagine 13">
              <a:extLst>
                <a:ext uri="{FF2B5EF4-FFF2-40B4-BE49-F238E27FC236}">
                  <a16:creationId xmlns:a16="http://schemas.microsoft.com/office/drawing/2014/main" id="{F397D0F8-D1F3-409F-87FD-03F6E719C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954" y="1502773"/>
              <a:ext cx="2324449" cy="1334781"/>
            </a:xfrm>
            <a:prstGeom prst="rect">
              <a:avLst/>
            </a:prstGeom>
          </p:spPr>
        </p:pic>
      </p:grpSp>
      <p:sp>
        <p:nvSpPr>
          <p:cNvPr id="129" name="Rettangolo con angoli arrotondati 128">
            <a:extLst>
              <a:ext uri="{FF2B5EF4-FFF2-40B4-BE49-F238E27FC236}">
                <a16:creationId xmlns:a16="http://schemas.microsoft.com/office/drawing/2014/main" id="{84FF8EDB-D11D-462D-954F-E6E7BFCD3D65}"/>
              </a:ext>
            </a:extLst>
          </p:cNvPr>
          <p:cNvSpPr>
            <a:spLocks/>
          </p:cNvSpPr>
          <p:nvPr/>
        </p:nvSpPr>
        <p:spPr>
          <a:xfrm>
            <a:off x="6504335" y="1263319"/>
            <a:ext cx="2452331" cy="2061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a:p>
            <a:pPr algn="ctr"/>
            <a:endParaRPr lang="en-US" noProof="0"/>
          </a:p>
          <a:p>
            <a:pPr algn="ctr"/>
            <a:endParaRPr lang="en-US" noProof="0"/>
          </a:p>
          <a:p>
            <a:pPr algn="ctr"/>
            <a:endParaRPr lang="en-US" noProof="0"/>
          </a:p>
          <a:p>
            <a:pPr algn="ctr"/>
            <a:endParaRPr lang="en-US" noProof="0"/>
          </a:p>
          <a:p>
            <a:pPr algn="ctr"/>
            <a:r>
              <a:rPr lang="en-US" noProof="0"/>
              <a:t>FPGA</a:t>
            </a:r>
          </a:p>
        </p:txBody>
      </p:sp>
      <p:pic>
        <p:nvPicPr>
          <p:cNvPr id="130" name="Immagine 129">
            <a:extLst>
              <a:ext uri="{FF2B5EF4-FFF2-40B4-BE49-F238E27FC236}">
                <a16:creationId xmlns:a16="http://schemas.microsoft.com/office/drawing/2014/main" id="{A8A5DC25-2496-4F7D-BFA2-459CC67778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954" y="1344845"/>
            <a:ext cx="2324449" cy="1334781"/>
          </a:xfrm>
          <a:prstGeom prst="rect">
            <a:avLst/>
          </a:prstGeom>
        </p:spPr>
      </p:pic>
      <p:sp>
        <p:nvSpPr>
          <p:cNvPr id="131" name="Rettangolo con angoli arrotondati 130">
            <a:extLst>
              <a:ext uri="{FF2B5EF4-FFF2-40B4-BE49-F238E27FC236}">
                <a16:creationId xmlns:a16="http://schemas.microsoft.com/office/drawing/2014/main" id="{59A41F0F-D758-4CE3-AB7A-273CEEB3CC3A}"/>
              </a:ext>
            </a:extLst>
          </p:cNvPr>
          <p:cNvSpPr>
            <a:spLocks/>
          </p:cNvSpPr>
          <p:nvPr/>
        </p:nvSpPr>
        <p:spPr>
          <a:xfrm>
            <a:off x="4631271" y="1253296"/>
            <a:ext cx="920617" cy="2061278"/>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a:solidFill>
                  <a:schemeClr val="tx1"/>
                </a:solidFill>
              </a:rPr>
              <a:t>64 ADCs</a:t>
            </a:r>
          </a:p>
        </p:txBody>
      </p:sp>
      <p:sp>
        <p:nvSpPr>
          <p:cNvPr id="132" name="Freccia a destra 131">
            <a:extLst>
              <a:ext uri="{FF2B5EF4-FFF2-40B4-BE49-F238E27FC236}">
                <a16:creationId xmlns:a16="http://schemas.microsoft.com/office/drawing/2014/main" id="{CFA8ADA9-622A-4E6F-8468-AC05BDF46297}"/>
              </a:ext>
            </a:extLst>
          </p:cNvPr>
          <p:cNvSpPr>
            <a:spLocks/>
          </p:cNvSpPr>
          <p:nvPr/>
        </p:nvSpPr>
        <p:spPr>
          <a:xfrm>
            <a:off x="5601266" y="1718084"/>
            <a:ext cx="837854" cy="452404"/>
          </a:xfrm>
          <a:prstGeom prst="rightArrow">
            <a:avLst>
              <a:gd name="adj1" fmla="val 50000"/>
              <a:gd name="adj2" fmla="val 38763"/>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noProof="0"/>
          </a:p>
        </p:txBody>
      </p:sp>
      <p:grpSp>
        <p:nvGrpSpPr>
          <p:cNvPr id="133" name="Gruppo 132">
            <a:extLst>
              <a:ext uri="{FF2B5EF4-FFF2-40B4-BE49-F238E27FC236}">
                <a16:creationId xmlns:a16="http://schemas.microsoft.com/office/drawing/2014/main" id="{E85D6DF9-18F9-4068-836E-87D9883E3A15}"/>
              </a:ext>
            </a:extLst>
          </p:cNvPr>
          <p:cNvGrpSpPr>
            <a:grpSpLocks/>
          </p:cNvGrpSpPr>
          <p:nvPr/>
        </p:nvGrpSpPr>
        <p:grpSpPr>
          <a:xfrm rot="5400000">
            <a:off x="2015178" y="1392286"/>
            <a:ext cx="2075565" cy="1809525"/>
            <a:chOff x="2362020" y="2698707"/>
            <a:chExt cx="2075565" cy="1809525"/>
          </a:xfrm>
        </p:grpSpPr>
        <p:sp>
          <p:nvSpPr>
            <p:cNvPr id="134" name="Cubo 133">
              <a:extLst>
                <a:ext uri="{FF2B5EF4-FFF2-40B4-BE49-F238E27FC236}">
                  <a16:creationId xmlns:a16="http://schemas.microsoft.com/office/drawing/2014/main" id="{A16B559E-9A4E-487E-A55A-85C905471C87}"/>
                </a:ext>
              </a:extLst>
            </p:cNvPr>
            <p:cNvSpPr>
              <a:spLocks noChangeAspect="1"/>
            </p:cNvSpPr>
            <p:nvPr/>
          </p:nvSpPr>
          <p:spPr>
            <a:xfrm rot="16200000">
              <a:off x="2499803" y="2570450"/>
              <a:ext cx="1800000" cy="2075564"/>
            </a:xfrm>
            <a:prstGeom prst="cube">
              <a:avLst>
                <a:gd name="adj" fmla="val 27912"/>
              </a:avLst>
            </a:prstGeom>
            <a:solidFill>
              <a:srgbClr val="C2F1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5" name="Connettore diritto 134">
              <a:extLst>
                <a:ext uri="{FF2B5EF4-FFF2-40B4-BE49-F238E27FC236}">
                  <a16:creationId xmlns:a16="http://schemas.microsoft.com/office/drawing/2014/main" id="{06E59294-7B9D-49BA-9006-9EB5FAFA18F0}"/>
                </a:ext>
              </a:extLst>
            </p:cNvPr>
            <p:cNvCxnSpPr>
              <a:cxnSpLocks/>
            </p:cNvCxnSpPr>
            <p:nvPr/>
          </p:nvCxnSpPr>
          <p:spPr>
            <a:xfrm>
              <a:off x="2362020" y="4005459"/>
              <a:ext cx="1574186" cy="0"/>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136" name="Connettore diritto 135">
              <a:extLst>
                <a:ext uri="{FF2B5EF4-FFF2-40B4-BE49-F238E27FC236}">
                  <a16:creationId xmlns:a16="http://schemas.microsoft.com/office/drawing/2014/main" id="{F6921DA1-FDBD-47E1-90CC-A5CFC809DEAB}"/>
                </a:ext>
              </a:extLst>
            </p:cNvPr>
            <p:cNvCxnSpPr>
              <a:cxnSpLocks/>
            </p:cNvCxnSpPr>
            <p:nvPr/>
          </p:nvCxnSpPr>
          <p:spPr>
            <a:xfrm flipV="1">
              <a:off x="3936206" y="2698707"/>
              <a:ext cx="0" cy="1306752"/>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137" name="Connettore diritto 136">
              <a:extLst>
                <a:ext uri="{FF2B5EF4-FFF2-40B4-BE49-F238E27FC236}">
                  <a16:creationId xmlns:a16="http://schemas.microsoft.com/office/drawing/2014/main" id="{A00416E5-32E2-4C4E-BE27-8DA64A1E6B3B}"/>
                </a:ext>
              </a:extLst>
            </p:cNvPr>
            <p:cNvCxnSpPr>
              <a:cxnSpLocks/>
            </p:cNvCxnSpPr>
            <p:nvPr/>
          </p:nvCxnSpPr>
          <p:spPr>
            <a:xfrm flipH="1" flipV="1">
              <a:off x="3921918" y="3991173"/>
              <a:ext cx="501381" cy="502773"/>
            </a:xfrm>
            <a:prstGeom prst="line">
              <a:avLst/>
            </a:prstGeom>
            <a:ln w="6350">
              <a:prstDash val="dash"/>
            </a:ln>
          </p:spPr>
          <p:style>
            <a:lnRef idx="2">
              <a:schemeClr val="dk1"/>
            </a:lnRef>
            <a:fillRef idx="0">
              <a:schemeClr val="dk1"/>
            </a:fillRef>
            <a:effectRef idx="1">
              <a:schemeClr val="dk1"/>
            </a:effectRef>
            <a:fontRef idx="minor">
              <a:schemeClr val="tx1"/>
            </a:fontRef>
          </p:style>
        </p:cxnSp>
      </p:grpSp>
      <p:grpSp>
        <p:nvGrpSpPr>
          <p:cNvPr id="138" name="Gruppo 137">
            <a:extLst>
              <a:ext uri="{FF2B5EF4-FFF2-40B4-BE49-F238E27FC236}">
                <a16:creationId xmlns:a16="http://schemas.microsoft.com/office/drawing/2014/main" id="{7C78DE0D-368F-43E3-AB9C-CAD067042969}"/>
              </a:ext>
            </a:extLst>
          </p:cNvPr>
          <p:cNvGrpSpPr>
            <a:grpSpLocks/>
          </p:cNvGrpSpPr>
          <p:nvPr/>
        </p:nvGrpSpPr>
        <p:grpSpPr>
          <a:xfrm>
            <a:off x="1721871" y="1614933"/>
            <a:ext cx="2157105" cy="1265467"/>
            <a:chOff x="1532817" y="2245996"/>
            <a:chExt cx="2157105" cy="1265467"/>
          </a:xfrm>
        </p:grpSpPr>
        <p:sp>
          <p:nvSpPr>
            <p:cNvPr id="139" name="Triangolo isoscele 138">
              <a:extLst>
                <a:ext uri="{FF2B5EF4-FFF2-40B4-BE49-F238E27FC236}">
                  <a16:creationId xmlns:a16="http://schemas.microsoft.com/office/drawing/2014/main" id="{0C36EBCC-6B8C-4F7A-AAE6-78A583C1E51C}"/>
                </a:ext>
              </a:extLst>
            </p:cNvPr>
            <p:cNvSpPr>
              <a:spLocks/>
            </p:cNvSpPr>
            <p:nvPr/>
          </p:nvSpPr>
          <p:spPr>
            <a:xfrm rot="16200000">
              <a:off x="2595669" y="2665722"/>
              <a:ext cx="841369" cy="454863"/>
            </a:xfrm>
            <a:prstGeom prst="triangle">
              <a:avLst>
                <a:gd name="adj" fmla="val 45601"/>
              </a:avLst>
            </a:prstGeom>
            <a:gradFill flip="none" rotWithShape="1">
              <a:gsLst>
                <a:gs pos="0">
                  <a:srgbClr val="FF6600"/>
                </a:gs>
                <a:gs pos="15000">
                  <a:srgbClr val="FFC000"/>
                </a:gs>
                <a:gs pos="47000">
                  <a:srgbClr val="FFFF00"/>
                </a:gs>
                <a:gs pos="100000">
                  <a:srgbClr val="C2F1C8"/>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0" name="Ovale 139">
              <a:extLst>
                <a:ext uri="{FF2B5EF4-FFF2-40B4-BE49-F238E27FC236}">
                  <a16:creationId xmlns:a16="http://schemas.microsoft.com/office/drawing/2014/main" id="{804CE877-45B4-4670-AF50-2A9AE415DF03}"/>
                </a:ext>
              </a:extLst>
            </p:cNvPr>
            <p:cNvSpPr>
              <a:spLocks noChangeAspect="1"/>
            </p:cNvSpPr>
            <p:nvPr/>
          </p:nvSpPr>
          <p:spPr>
            <a:xfrm>
              <a:off x="3352737" y="2245996"/>
              <a:ext cx="337185" cy="1203505"/>
            </a:xfrm>
            <a:prstGeom prst="ellipse">
              <a:avLst/>
            </a:prstGeom>
            <a:gradFill flip="none" rotWithShape="1">
              <a:gsLst>
                <a:gs pos="11000">
                  <a:srgbClr val="FFC000"/>
                </a:gs>
                <a:gs pos="58000">
                  <a:srgbClr val="FFFF00"/>
                </a:gs>
                <a:gs pos="43000">
                  <a:srgbClr val="FFFF00"/>
                </a:gs>
                <a:gs pos="100000">
                  <a:srgbClr val="9CC2A1"/>
                </a:gs>
              </a:gsLst>
              <a:path path="shape">
                <a:fillToRect l="50000" t="50000" r="50000" b="50000"/>
              </a:path>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1" name="Esplosione: 8 punte 140">
              <a:extLst>
                <a:ext uri="{FF2B5EF4-FFF2-40B4-BE49-F238E27FC236}">
                  <a16:creationId xmlns:a16="http://schemas.microsoft.com/office/drawing/2014/main" id="{7D9E3C96-B567-4883-A08F-15B953E1D264}"/>
                </a:ext>
              </a:extLst>
            </p:cNvPr>
            <p:cNvSpPr>
              <a:spLocks/>
            </p:cNvSpPr>
            <p:nvPr/>
          </p:nvSpPr>
          <p:spPr>
            <a:xfrm>
              <a:off x="2743671" y="2876955"/>
              <a:ext cx="86053" cy="96132"/>
            </a:xfrm>
            <a:prstGeom prst="irregularSeal1">
              <a:avLst/>
            </a:prstGeom>
            <a:solidFill>
              <a:srgbClr val="FF00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42" name="Connettore 2 141">
              <a:extLst>
                <a:ext uri="{FF2B5EF4-FFF2-40B4-BE49-F238E27FC236}">
                  <a16:creationId xmlns:a16="http://schemas.microsoft.com/office/drawing/2014/main" id="{544C1640-E40B-40A7-BF04-E78C573FA190}"/>
                </a:ext>
              </a:extLst>
            </p:cNvPr>
            <p:cNvCxnSpPr>
              <a:cxnSpLocks/>
            </p:cNvCxnSpPr>
            <p:nvPr/>
          </p:nvCxnSpPr>
          <p:spPr>
            <a:xfrm flipV="1">
              <a:off x="1532817" y="2925659"/>
              <a:ext cx="1221299" cy="5858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43" name="Gruppo 142">
            <a:extLst>
              <a:ext uri="{FF2B5EF4-FFF2-40B4-BE49-F238E27FC236}">
                <a16:creationId xmlns:a16="http://schemas.microsoft.com/office/drawing/2014/main" id="{96BFA416-0EE6-42B4-B526-9B7A12A75B8F}"/>
              </a:ext>
            </a:extLst>
          </p:cNvPr>
          <p:cNvGrpSpPr>
            <a:grpSpLocks/>
          </p:cNvGrpSpPr>
          <p:nvPr/>
        </p:nvGrpSpPr>
        <p:grpSpPr>
          <a:xfrm rot="5400000">
            <a:off x="2754070" y="1949925"/>
            <a:ext cx="2075563" cy="694249"/>
            <a:chOff x="5417046" y="1926162"/>
            <a:chExt cx="2075563" cy="694249"/>
          </a:xfrm>
        </p:grpSpPr>
        <p:grpSp>
          <p:nvGrpSpPr>
            <p:cNvPr id="144" name="Gruppo 143">
              <a:extLst>
                <a:ext uri="{FF2B5EF4-FFF2-40B4-BE49-F238E27FC236}">
                  <a16:creationId xmlns:a16="http://schemas.microsoft.com/office/drawing/2014/main" id="{7AEA7B70-E7A3-4633-A45C-825C00646081}"/>
                </a:ext>
              </a:extLst>
            </p:cNvPr>
            <p:cNvGrpSpPr>
              <a:grpSpLocks/>
            </p:cNvGrpSpPr>
            <p:nvPr/>
          </p:nvGrpSpPr>
          <p:grpSpPr>
            <a:xfrm>
              <a:off x="5417046" y="1926162"/>
              <a:ext cx="1636868" cy="255202"/>
              <a:chOff x="6301706" y="2083197"/>
              <a:chExt cx="1636868" cy="255202"/>
            </a:xfrm>
          </p:grpSpPr>
          <p:sp>
            <p:nvSpPr>
              <p:cNvPr id="208" name="Cubo 207">
                <a:extLst>
                  <a:ext uri="{FF2B5EF4-FFF2-40B4-BE49-F238E27FC236}">
                    <a16:creationId xmlns:a16="http://schemas.microsoft.com/office/drawing/2014/main" id="{DD95AD01-E519-44BE-9FAB-7FFA0C46974B}"/>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9" name="Cubo 208">
                <a:extLst>
                  <a:ext uri="{FF2B5EF4-FFF2-40B4-BE49-F238E27FC236}">
                    <a16:creationId xmlns:a16="http://schemas.microsoft.com/office/drawing/2014/main" id="{D6346AFE-BC5A-497A-B0D3-5742AE30D059}"/>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0" name="Cubo 209">
                <a:extLst>
                  <a:ext uri="{FF2B5EF4-FFF2-40B4-BE49-F238E27FC236}">
                    <a16:creationId xmlns:a16="http://schemas.microsoft.com/office/drawing/2014/main" id="{040A3761-80F3-4A79-9C5A-5CD2D67C2A12}"/>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1" name="Cubo 210">
                <a:extLst>
                  <a:ext uri="{FF2B5EF4-FFF2-40B4-BE49-F238E27FC236}">
                    <a16:creationId xmlns:a16="http://schemas.microsoft.com/office/drawing/2014/main" id="{345C7CD4-8436-49DB-A070-7664EA14D73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2" name="Cubo 211">
                <a:extLst>
                  <a:ext uri="{FF2B5EF4-FFF2-40B4-BE49-F238E27FC236}">
                    <a16:creationId xmlns:a16="http://schemas.microsoft.com/office/drawing/2014/main" id="{F1353038-D976-44AB-87A3-EB557F79EEE4}"/>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3" name="Cubo 212">
                <a:extLst>
                  <a:ext uri="{FF2B5EF4-FFF2-40B4-BE49-F238E27FC236}">
                    <a16:creationId xmlns:a16="http://schemas.microsoft.com/office/drawing/2014/main" id="{61E891F5-E7D7-49D8-8386-49B529526889}"/>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4" name="Cubo 213">
                <a:extLst>
                  <a:ext uri="{FF2B5EF4-FFF2-40B4-BE49-F238E27FC236}">
                    <a16:creationId xmlns:a16="http://schemas.microsoft.com/office/drawing/2014/main" id="{8AA20796-8C1B-4C18-87DF-B4A7A5B00177}"/>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5" name="Cubo 214">
                <a:extLst>
                  <a:ext uri="{FF2B5EF4-FFF2-40B4-BE49-F238E27FC236}">
                    <a16:creationId xmlns:a16="http://schemas.microsoft.com/office/drawing/2014/main" id="{B9627E9D-5084-4034-B9F9-78F4DC4AEC3C}"/>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5" name="Gruppo 144">
              <a:extLst>
                <a:ext uri="{FF2B5EF4-FFF2-40B4-BE49-F238E27FC236}">
                  <a16:creationId xmlns:a16="http://schemas.microsoft.com/office/drawing/2014/main" id="{96F549CE-4860-4811-A30E-F20CA8CEADBD}"/>
                </a:ext>
              </a:extLst>
            </p:cNvPr>
            <p:cNvGrpSpPr>
              <a:grpSpLocks/>
            </p:cNvGrpSpPr>
            <p:nvPr/>
          </p:nvGrpSpPr>
          <p:grpSpPr>
            <a:xfrm>
              <a:off x="5479003" y="1988169"/>
              <a:ext cx="1636868" cy="255202"/>
              <a:chOff x="6301706" y="2083197"/>
              <a:chExt cx="1636868" cy="255202"/>
            </a:xfrm>
          </p:grpSpPr>
          <p:sp>
            <p:nvSpPr>
              <p:cNvPr id="200" name="Cubo 199">
                <a:extLst>
                  <a:ext uri="{FF2B5EF4-FFF2-40B4-BE49-F238E27FC236}">
                    <a16:creationId xmlns:a16="http://schemas.microsoft.com/office/drawing/2014/main" id="{54C2ED29-A12E-4294-B84F-06CD29FF579D}"/>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1" name="Cubo 200">
                <a:extLst>
                  <a:ext uri="{FF2B5EF4-FFF2-40B4-BE49-F238E27FC236}">
                    <a16:creationId xmlns:a16="http://schemas.microsoft.com/office/drawing/2014/main" id="{8E71A18E-3E67-4F74-9BBC-FEDE144F4102}"/>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2" name="Cubo 201">
                <a:extLst>
                  <a:ext uri="{FF2B5EF4-FFF2-40B4-BE49-F238E27FC236}">
                    <a16:creationId xmlns:a16="http://schemas.microsoft.com/office/drawing/2014/main" id="{EFC304C6-33D2-4CC4-B366-BC3CE101DC72}"/>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3" name="Cubo 202">
                <a:extLst>
                  <a:ext uri="{FF2B5EF4-FFF2-40B4-BE49-F238E27FC236}">
                    <a16:creationId xmlns:a16="http://schemas.microsoft.com/office/drawing/2014/main" id="{CD3522CD-A492-488A-9185-ADEEE50F4B61}"/>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4" name="Cubo 203">
                <a:extLst>
                  <a:ext uri="{FF2B5EF4-FFF2-40B4-BE49-F238E27FC236}">
                    <a16:creationId xmlns:a16="http://schemas.microsoft.com/office/drawing/2014/main" id="{496BDF26-4C58-4FD9-83AD-C041F19F2526}"/>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5" name="Cubo 204">
                <a:extLst>
                  <a:ext uri="{FF2B5EF4-FFF2-40B4-BE49-F238E27FC236}">
                    <a16:creationId xmlns:a16="http://schemas.microsoft.com/office/drawing/2014/main" id="{1A73490F-5EF7-45D0-BF58-43175E9FF293}"/>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6" name="Cubo 205">
                <a:extLst>
                  <a:ext uri="{FF2B5EF4-FFF2-40B4-BE49-F238E27FC236}">
                    <a16:creationId xmlns:a16="http://schemas.microsoft.com/office/drawing/2014/main" id="{CFDE2512-B86F-4078-AC92-0353E2CD1F7C}"/>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7" name="Cubo 206">
                <a:extLst>
                  <a:ext uri="{FF2B5EF4-FFF2-40B4-BE49-F238E27FC236}">
                    <a16:creationId xmlns:a16="http://schemas.microsoft.com/office/drawing/2014/main" id="{25341FFF-41EF-422E-AB52-D514C8BEC624}"/>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6" name="Gruppo 145">
              <a:extLst>
                <a:ext uri="{FF2B5EF4-FFF2-40B4-BE49-F238E27FC236}">
                  <a16:creationId xmlns:a16="http://schemas.microsoft.com/office/drawing/2014/main" id="{BFD0678B-5F00-4CBD-AF59-B8621F0DC271}"/>
                </a:ext>
              </a:extLst>
            </p:cNvPr>
            <p:cNvGrpSpPr>
              <a:grpSpLocks/>
            </p:cNvGrpSpPr>
            <p:nvPr/>
          </p:nvGrpSpPr>
          <p:grpSpPr>
            <a:xfrm>
              <a:off x="5542516" y="2050176"/>
              <a:ext cx="1636868" cy="255202"/>
              <a:chOff x="6301706" y="2083197"/>
              <a:chExt cx="1636868" cy="255202"/>
            </a:xfrm>
          </p:grpSpPr>
          <p:sp>
            <p:nvSpPr>
              <p:cNvPr id="192" name="Cubo 191">
                <a:extLst>
                  <a:ext uri="{FF2B5EF4-FFF2-40B4-BE49-F238E27FC236}">
                    <a16:creationId xmlns:a16="http://schemas.microsoft.com/office/drawing/2014/main" id="{5E75DE8C-04B3-4E4F-82F1-A99EED3C860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3" name="Cubo 192">
                <a:extLst>
                  <a:ext uri="{FF2B5EF4-FFF2-40B4-BE49-F238E27FC236}">
                    <a16:creationId xmlns:a16="http://schemas.microsoft.com/office/drawing/2014/main" id="{5E97AB7F-0888-4D56-BB6F-B8E99428BD11}"/>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4" name="Cubo 193">
                <a:extLst>
                  <a:ext uri="{FF2B5EF4-FFF2-40B4-BE49-F238E27FC236}">
                    <a16:creationId xmlns:a16="http://schemas.microsoft.com/office/drawing/2014/main" id="{10565E82-03E3-4EF1-B24E-C56280E41850}"/>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5" name="Cubo 194">
                <a:extLst>
                  <a:ext uri="{FF2B5EF4-FFF2-40B4-BE49-F238E27FC236}">
                    <a16:creationId xmlns:a16="http://schemas.microsoft.com/office/drawing/2014/main" id="{28E9D139-3739-45CF-AC70-2B6FAE7D165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6" name="Cubo 195">
                <a:extLst>
                  <a:ext uri="{FF2B5EF4-FFF2-40B4-BE49-F238E27FC236}">
                    <a16:creationId xmlns:a16="http://schemas.microsoft.com/office/drawing/2014/main" id="{E987CAFB-4B84-4411-876A-3C5397A8C48A}"/>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7" name="Cubo 196">
                <a:extLst>
                  <a:ext uri="{FF2B5EF4-FFF2-40B4-BE49-F238E27FC236}">
                    <a16:creationId xmlns:a16="http://schemas.microsoft.com/office/drawing/2014/main" id="{876DB455-C69B-4741-803B-BE214B0AC2F3}"/>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8" name="Cubo 197">
                <a:extLst>
                  <a:ext uri="{FF2B5EF4-FFF2-40B4-BE49-F238E27FC236}">
                    <a16:creationId xmlns:a16="http://schemas.microsoft.com/office/drawing/2014/main" id="{8E1F56FF-34B3-4BF6-82CA-66A87FBDD571}"/>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9" name="Cubo 198">
                <a:extLst>
                  <a:ext uri="{FF2B5EF4-FFF2-40B4-BE49-F238E27FC236}">
                    <a16:creationId xmlns:a16="http://schemas.microsoft.com/office/drawing/2014/main" id="{71AA1003-430C-405C-8D3B-A70E5EEB288F}"/>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7" name="Gruppo 146">
              <a:extLst>
                <a:ext uri="{FF2B5EF4-FFF2-40B4-BE49-F238E27FC236}">
                  <a16:creationId xmlns:a16="http://schemas.microsoft.com/office/drawing/2014/main" id="{143FE3CB-5697-4B13-8C6F-0ED56E3AC6D0}"/>
                </a:ext>
              </a:extLst>
            </p:cNvPr>
            <p:cNvGrpSpPr>
              <a:grpSpLocks/>
            </p:cNvGrpSpPr>
            <p:nvPr/>
          </p:nvGrpSpPr>
          <p:grpSpPr>
            <a:xfrm>
              <a:off x="5605415" y="2114681"/>
              <a:ext cx="1636868" cy="255202"/>
              <a:chOff x="6301706" y="2083197"/>
              <a:chExt cx="1636868" cy="255202"/>
            </a:xfrm>
          </p:grpSpPr>
          <p:sp>
            <p:nvSpPr>
              <p:cNvPr id="184" name="Cubo 183">
                <a:extLst>
                  <a:ext uri="{FF2B5EF4-FFF2-40B4-BE49-F238E27FC236}">
                    <a16:creationId xmlns:a16="http://schemas.microsoft.com/office/drawing/2014/main" id="{7FDD1938-F55D-44E3-B1CD-5E26BD391EDC}"/>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5" name="Cubo 184">
                <a:extLst>
                  <a:ext uri="{FF2B5EF4-FFF2-40B4-BE49-F238E27FC236}">
                    <a16:creationId xmlns:a16="http://schemas.microsoft.com/office/drawing/2014/main" id="{8FA3AABD-04C3-4531-B9E9-CCE56FC5D0E6}"/>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6" name="Cubo 185">
                <a:extLst>
                  <a:ext uri="{FF2B5EF4-FFF2-40B4-BE49-F238E27FC236}">
                    <a16:creationId xmlns:a16="http://schemas.microsoft.com/office/drawing/2014/main" id="{0D4C1977-9A77-4E06-898C-349D4EEE0EF7}"/>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7" name="Cubo 186">
                <a:extLst>
                  <a:ext uri="{FF2B5EF4-FFF2-40B4-BE49-F238E27FC236}">
                    <a16:creationId xmlns:a16="http://schemas.microsoft.com/office/drawing/2014/main" id="{67DEFF33-4B93-4A45-897B-A3A65C5A05AF}"/>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8" name="Cubo 187">
                <a:extLst>
                  <a:ext uri="{FF2B5EF4-FFF2-40B4-BE49-F238E27FC236}">
                    <a16:creationId xmlns:a16="http://schemas.microsoft.com/office/drawing/2014/main" id="{107E1F2C-72B0-4388-AD9B-268BEB0AF812}"/>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9" name="Cubo 188">
                <a:extLst>
                  <a:ext uri="{FF2B5EF4-FFF2-40B4-BE49-F238E27FC236}">
                    <a16:creationId xmlns:a16="http://schemas.microsoft.com/office/drawing/2014/main" id="{2674C3D1-DEA2-412C-8672-816F0E182EE5}"/>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0" name="Cubo 189">
                <a:extLst>
                  <a:ext uri="{FF2B5EF4-FFF2-40B4-BE49-F238E27FC236}">
                    <a16:creationId xmlns:a16="http://schemas.microsoft.com/office/drawing/2014/main" id="{719B48EE-5C3B-47B9-93AD-00AB9E43A4AA}"/>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1" name="Cubo 190">
                <a:extLst>
                  <a:ext uri="{FF2B5EF4-FFF2-40B4-BE49-F238E27FC236}">
                    <a16:creationId xmlns:a16="http://schemas.microsoft.com/office/drawing/2014/main" id="{816F5719-A7E8-4CE7-855C-E2E17A5254B7}"/>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8" name="Gruppo 147">
              <a:extLst>
                <a:ext uri="{FF2B5EF4-FFF2-40B4-BE49-F238E27FC236}">
                  <a16:creationId xmlns:a16="http://schemas.microsoft.com/office/drawing/2014/main" id="{1EA771B1-852B-49EB-BBF9-B38C0B9A55DB}"/>
                </a:ext>
              </a:extLst>
            </p:cNvPr>
            <p:cNvGrpSpPr>
              <a:grpSpLocks/>
            </p:cNvGrpSpPr>
            <p:nvPr/>
          </p:nvGrpSpPr>
          <p:grpSpPr>
            <a:xfrm>
              <a:off x="5669870" y="2179186"/>
              <a:ext cx="1636868" cy="255202"/>
              <a:chOff x="6301706" y="2083197"/>
              <a:chExt cx="1636868" cy="255202"/>
            </a:xfrm>
          </p:grpSpPr>
          <p:sp>
            <p:nvSpPr>
              <p:cNvPr id="176" name="Cubo 175">
                <a:extLst>
                  <a:ext uri="{FF2B5EF4-FFF2-40B4-BE49-F238E27FC236}">
                    <a16:creationId xmlns:a16="http://schemas.microsoft.com/office/drawing/2014/main" id="{AD085693-CF8E-45A1-B60E-C299F79F596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7" name="Cubo 176">
                <a:extLst>
                  <a:ext uri="{FF2B5EF4-FFF2-40B4-BE49-F238E27FC236}">
                    <a16:creationId xmlns:a16="http://schemas.microsoft.com/office/drawing/2014/main" id="{258CBCCF-40D4-4AAC-91ED-D302003DA902}"/>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8" name="Cubo 177">
                <a:extLst>
                  <a:ext uri="{FF2B5EF4-FFF2-40B4-BE49-F238E27FC236}">
                    <a16:creationId xmlns:a16="http://schemas.microsoft.com/office/drawing/2014/main" id="{9E0A29D9-9680-4A58-A4D8-6A2F47642970}"/>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9" name="Cubo 178">
                <a:extLst>
                  <a:ext uri="{FF2B5EF4-FFF2-40B4-BE49-F238E27FC236}">
                    <a16:creationId xmlns:a16="http://schemas.microsoft.com/office/drawing/2014/main" id="{47EEA02A-E0C4-42E5-AC25-F9E7F66E6FCA}"/>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0" name="Cubo 179">
                <a:extLst>
                  <a:ext uri="{FF2B5EF4-FFF2-40B4-BE49-F238E27FC236}">
                    <a16:creationId xmlns:a16="http://schemas.microsoft.com/office/drawing/2014/main" id="{65DBFFA5-13CB-4394-B196-BCC084E2B19F}"/>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1" name="Cubo 180">
                <a:extLst>
                  <a:ext uri="{FF2B5EF4-FFF2-40B4-BE49-F238E27FC236}">
                    <a16:creationId xmlns:a16="http://schemas.microsoft.com/office/drawing/2014/main" id="{BA1F5616-0A9F-4694-8E8F-E93D718F2B37}"/>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2" name="Cubo 181">
                <a:extLst>
                  <a:ext uri="{FF2B5EF4-FFF2-40B4-BE49-F238E27FC236}">
                    <a16:creationId xmlns:a16="http://schemas.microsoft.com/office/drawing/2014/main" id="{1D71C3DF-46F2-4791-88BC-310E0C8CC001}"/>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3" name="Cubo 182">
                <a:extLst>
                  <a:ext uri="{FF2B5EF4-FFF2-40B4-BE49-F238E27FC236}">
                    <a16:creationId xmlns:a16="http://schemas.microsoft.com/office/drawing/2014/main" id="{39FF327C-89A7-42B7-B1D0-64B452D3F070}"/>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49" name="Gruppo 148">
              <a:extLst>
                <a:ext uri="{FF2B5EF4-FFF2-40B4-BE49-F238E27FC236}">
                  <a16:creationId xmlns:a16="http://schemas.microsoft.com/office/drawing/2014/main" id="{2545F08A-E2DA-4DEB-B458-56D2863F420B}"/>
                </a:ext>
              </a:extLst>
            </p:cNvPr>
            <p:cNvGrpSpPr>
              <a:grpSpLocks/>
            </p:cNvGrpSpPr>
            <p:nvPr/>
          </p:nvGrpSpPr>
          <p:grpSpPr>
            <a:xfrm>
              <a:off x="5731827" y="2241193"/>
              <a:ext cx="1636868" cy="255202"/>
              <a:chOff x="6301706" y="2083197"/>
              <a:chExt cx="1636868" cy="255202"/>
            </a:xfrm>
          </p:grpSpPr>
          <p:sp>
            <p:nvSpPr>
              <p:cNvPr id="168" name="Cubo 167">
                <a:extLst>
                  <a:ext uri="{FF2B5EF4-FFF2-40B4-BE49-F238E27FC236}">
                    <a16:creationId xmlns:a16="http://schemas.microsoft.com/office/drawing/2014/main" id="{C491ABA2-CC2F-4E03-B450-29B974449F4C}"/>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9" name="Cubo 168">
                <a:extLst>
                  <a:ext uri="{FF2B5EF4-FFF2-40B4-BE49-F238E27FC236}">
                    <a16:creationId xmlns:a16="http://schemas.microsoft.com/office/drawing/2014/main" id="{813AD7E5-5004-4F0D-A214-2FDED52F0263}"/>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0" name="Cubo 169">
                <a:extLst>
                  <a:ext uri="{FF2B5EF4-FFF2-40B4-BE49-F238E27FC236}">
                    <a16:creationId xmlns:a16="http://schemas.microsoft.com/office/drawing/2014/main" id="{0FB2123F-CEC0-4D5A-8068-CF44072F64ED}"/>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1" name="Cubo 170">
                <a:extLst>
                  <a:ext uri="{FF2B5EF4-FFF2-40B4-BE49-F238E27FC236}">
                    <a16:creationId xmlns:a16="http://schemas.microsoft.com/office/drawing/2014/main" id="{75CD050D-F096-4F6C-AB2B-1172127E3367}"/>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2" name="Cubo 171">
                <a:extLst>
                  <a:ext uri="{FF2B5EF4-FFF2-40B4-BE49-F238E27FC236}">
                    <a16:creationId xmlns:a16="http://schemas.microsoft.com/office/drawing/2014/main" id="{759542D0-F8D7-4892-97AC-EDAD7C4AFBE7}"/>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3" name="Cubo 172">
                <a:extLst>
                  <a:ext uri="{FF2B5EF4-FFF2-40B4-BE49-F238E27FC236}">
                    <a16:creationId xmlns:a16="http://schemas.microsoft.com/office/drawing/2014/main" id="{C9C213F9-A24E-420B-989B-F678A7F41321}"/>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4" name="Cubo 173">
                <a:extLst>
                  <a:ext uri="{FF2B5EF4-FFF2-40B4-BE49-F238E27FC236}">
                    <a16:creationId xmlns:a16="http://schemas.microsoft.com/office/drawing/2014/main" id="{7D5588AF-AAF0-44F7-96FA-BF0B13263BDD}"/>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5" name="Cubo 174">
                <a:extLst>
                  <a:ext uri="{FF2B5EF4-FFF2-40B4-BE49-F238E27FC236}">
                    <a16:creationId xmlns:a16="http://schemas.microsoft.com/office/drawing/2014/main" id="{34E3B8DF-FC5F-4833-9BA5-49D5FD8B4EA3}"/>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50" name="Gruppo 149">
              <a:extLst>
                <a:ext uri="{FF2B5EF4-FFF2-40B4-BE49-F238E27FC236}">
                  <a16:creationId xmlns:a16="http://schemas.microsoft.com/office/drawing/2014/main" id="{B6610006-366B-4CA9-AC0A-C830FF5CBDC7}"/>
                </a:ext>
              </a:extLst>
            </p:cNvPr>
            <p:cNvGrpSpPr>
              <a:grpSpLocks/>
            </p:cNvGrpSpPr>
            <p:nvPr/>
          </p:nvGrpSpPr>
          <p:grpSpPr>
            <a:xfrm>
              <a:off x="5793784" y="2303200"/>
              <a:ext cx="1636868" cy="255202"/>
              <a:chOff x="6301706" y="2083197"/>
              <a:chExt cx="1636868" cy="255202"/>
            </a:xfrm>
          </p:grpSpPr>
          <p:sp>
            <p:nvSpPr>
              <p:cNvPr id="160" name="Cubo 159">
                <a:extLst>
                  <a:ext uri="{FF2B5EF4-FFF2-40B4-BE49-F238E27FC236}">
                    <a16:creationId xmlns:a16="http://schemas.microsoft.com/office/drawing/2014/main" id="{601E1549-16F5-4102-8886-A89C3031539D}"/>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1" name="Cubo 160">
                <a:extLst>
                  <a:ext uri="{FF2B5EF4-FFF2-40B4-BE49-F238E27FC236}">
                    <a16:creationId xmlns:a16="http://schemas.microsoft.com/office/drawing/2014/main" id="{9677AD6D-64A5-455D-A5B8-A9F0444B7975}"/>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2" name="Cubo 161">
                <a:extLst>
                  <a:ext uri="{FF2B5EF4-FFF2-40B4-BE49-F238E27FC236}">
                    <a16:creationId xmlns:a16="http://schemas.microsoft.com/office/drawing/2014/main" id="{CADDD186-1589-46D5-9763-4BCF8D3DE060}"/>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3" name="Cubo 162">
                <a:extLst>
                  <a:ext uri="{FF2B5EF4-FFF2-40B4-BE49-F238E27FC236}">
                    <a16:creationId xmlns:a16="http://schemas.microsoft.com/office/drawing/2014/main" id="{E1B20A0E-1696-4224-A40D-292F1F267418}"/>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4" name="Cubo 163">
                <a:extLst>
                  <a:ext uri="{FF2B5EF4-FFF2-40B4-BE49-F238E27FC236}">
                    <a16:creationId xmlns:a16="http://schemas.microsoft.com/office/drawing/2014/main" id="{57C4CF18-A052-4D90-8A9D-B56BEC86B7F0}"/>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5" name="Cubo 164">
                <a:extLst>
                  <a:ext uri="{FF2B5EF4-FFF2-40B4-BE49-F238E27FC236}">
                    <a16:creationId xmlns:a16="http://schemas.microsoft.com/office/drawing/2014/main" id="{449757E1-F94B-4256-8CEA-0D37B56BAF28}"/>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6" name="Cubo 165">
                <a:extLst>
                  <a:ext uri="{FF2B5EF4-FFF2-40B4-BE49-F238E27FC236}">
                    <a16:creationId xmlns:a16="http://schemas.microsoft.com/office/drawing/2014/main" id="{88E677F3-C2E6-4662-A353-BDD3C6C737A7}"/>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7" name="Cubo 166">
                <a:extLst>
                  <a:ext uri="{FF2B5EF4-FFF2-40B4-BE49-F238E27FC236}">
                    <a16:creationId xmlns:a16="http://schemas.microsoft.com/office/drawing/2014/main" id="{7A7F9F7C-4F62-4DDE-818C-02A19AD1D562}"/>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51" name="Gruppo 150">
              <a:extLst>
                <a:ext uri="{FF2B5EF4-FFF2-40B4-BE49-F238E27FC236}">
                  <a16:creationId xmlns:a16="http://schemas.microsoft.com/office/drawing/2014/main" id="{B9B678C5-2B58-48D7-ADBC-E1923E704D6F}"/>
                </a:ext>
              </a:extLst>
            </p:cNvPr>
            <p:cNvGrpSpPr>
              <a:grpSpLocks/>
            </p:cNvGrpSpPr>
            <p:nvPr/>
          </p:nvGrpSpPr>
          <p:grpSpPr>
            <a:xfrm>
              <a:off x="5855741" y="2365209"/>
              <a:ext cx="1636868" cy="255202"/>
              <a:chOff x="6301706" y="2083197"/>
              <a:chExt cx="1636868" cy="255202"/>
            </a:xfrm>
          </p:grpSpPr>
          <p:sp>
            <p:nvSpPr>
              <p:cNvPr id="152" name="Cubo 151">
                <a:extLst>
                  <a:ext uri="{FF2B5EF4-FFF2-40B4-BE49-F238E27FC236}">
                    <a16:creationId xmlns:a16="http://schemas.microsoft.com/office/drawing/2014/main" id="{E13D4EE4-C26A-4070-AA55-FC8BDA4C9754}"/>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3" name="Cubo 152">
                <a:extLst>
                  <a:ext uri="{FF2B5EF4-FFF2-40B4-BE49-F238E27FC236}">
                    <a16:creationId xmlns:a16="http://schemas.microsoft.com/office/drawing/2014/main" id="{964A36AE-0B0A-4385-B877-B34A967F5813}"/>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4" name="Cubo 153">
                <a:extLst>
                  <a:ext uri="{FF2B5EF4-FFF2-40B4-BE49-F238E27FC236}">
                    <a16:creationId xmlns:a16="http://schemas.microsoft.com/office/drawing/2014/main" id="{C0681093-F0A1-4EF7-B624-31CED0140D83}"/>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5" name="Cubo 154">
                <a:extLst>
                  <a:ext uri="{FF2B5EF4-FFF2-40B4-BE49-F238E27FC236}">
                    <a16:creationId xmlns:a16="http://schemas.microsoft.com/office/drawing/2014/main" id="{5A7D2AD2-E28F-41FA-8A37-12DD7AE967EA}"/>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6" name="Cubo 155">
                <a:extLst>
                  <a:ext uri="{FF2B5EF4-FFF2-40B4-BE49-F238E27FC236}">
                    <a16:creationId xmlns:a16="http://schemas.microsoft.com/office/drawing/2014/main" id="{FA93F57C-AB86-4D15-98CE-345D68418603}"/>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7" name="Cubo 156">
                <a:extLst>
                  <a:ext uri="{FF2B5EF4-FFF2-40B4-BE49-F238E27FC236}">
                    <a16:creationId xmlns:a16="http://schemas.microsoft.com/office/drawing/2014/main" id="{A4744A70-2D5D-4A53-8818-0043FD221329}"/>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8" name="Cubo 157">
                <a:extLst>
                  <a:ext uri="{FF2B5EF4-FFF2-40B4-BE49-F238E27FC236}">
                    <a16:creationId xmlns:a16="http://schemas.microsoft.com/office/drawing/2014/main" id="{96E4A1CA-12F7-4646-8AD6-E8F19C45C753}"/>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9" name="Cubo 158">
                <a:extLst>
                  <a:ext uri="{FF2B5EF4-FFF2-40B4-BE49-F238E27FC236}">
                    <a16:creationId xmlns:a16="http://schemas.microsoft.com/office/drawing/2014/main" id="{E486D783-1324-4818-B02C-AC676075E755}"/>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216" name="Immagine 215">
            <a:extLst>
              <a:ext uri="{FF2B5EF4-FFF2-40B4-BE49-F238E27FC236}">
                <a16:creationId xmlns:a16="http://schemas.microsoft.com/office/drawing/2014/main" id="{9F96764A-E67A-47F1-B8A9-253936D2AC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454437" y="1852156"/>
            <a:ext cx="1450821" cy="920619"/>
          </a:xfrm>
          <a:prstGeom prst="rect">
            <a:avLst/>
          </a:prstGeom>
        </p:spPr>
      </p:pic>
      <p:sp>
        <p:nvSpPr>
          <p:cNvPr id="217" name="CasellaDiTesto 216">
            <a:extLst>
              <a:ext uri="{FF2B5EF4-FFF2-40B4-BE49-F238E27FC236}">
                <a16:creationId xmlns:a16="http://schemas.microsoft.com/office/drawing/2014/main" id="{C71825C2-ED9E-4EB2-9BD2-6A28FF73A5FE}"/>
              </a:ext>
            </a:extLst>
          </p:cNvPr>
          <p:cNvSpPr txBox="1">
            <a:spLocks/>
          </p:cNvSpPr>
          <p:nvPr/>
        </p:nvSpPr>
        <p:spPr>
          <a:xfrm>
            <a:off x="341285" y="1970792"/>
            <a:ext cx="1403211" cy="646331"/>
          </a:xfrm>
          <a:prstGeom prst="rect">
            <a:avLst/>
          </a:prstGeom>
          <a:noFill/>
        </p:spPr>
        <p:txBody>
          <a:bodyPr wrap="square" rtlCol="0">
            <a:spAutoFit/>
          </a:bodyPr>
          <a:lstStyle/>
          <a:p>
            <a:r>
              <a:rPr lang="en-US" noProof="0" dirty="0"/>
              <a:t>Traditional Processing</a:t>
            </a:r>
          </a:p>
        </p:txBody>
      </p:sp>
      <p:grpSp>
        <p:nvGrpSpPr>
          <p:cNvPr id="218" name="Gruppo 217">
            <a:extLst>
              <a:ext uri="{FF2B5EF4-FFF2-40B4-BE49-F238E27FC236}">
                <a16:creationId xmlns:a16="http://schemas.microsoft.com/office/drawing/2014/main" id="{78AA7D66-572B-4BBC-9AB6-4FFAB42F3713}"/>
              </a:ext>
            </a:extLst>
          </p:cNvPr>
          <p:cNvGrpSpPr>
            <a:grpSpLocks/>
          </p:cNvGrpSpPr>
          <p:nvPr/>
        </p:nvGrpSpPr>
        <p:grpSpPr>
          <a:xfrm>
            <a:off x="9326670" y="1543365"/>
            <a:ext cx="2383971" cy="1405054"/>
            <a:chOff x="9320349" y="1712714"/>
            <a:chExt cx="2383971" cy="1405054"/>
          </a:xfrm>
        </p:grpSpPr>
        <p:sp>
          <p:nvSpPr>
            <p:cNvPr id="219" name="Rettangolo con angoli arrotondati 218">
              <a:extLst>
                <a:ext uri="{FF2B5EF4-FFF2-40B4-BE49-F238E27FC236}">
                  <a16:creationId xmlns:a16="http://schemas.microsoft.com/office/drawing/2014/main" id="{868C40B9-4119-4D8A-AB4D-B65BE53D6566}"/>
                </a:ext>
              </a:extLst>
            </p:cNvPr>
            <p:cNvSpPr>
              <a:spLocks/>
            </p:cNvSpPr>
            <p:nvPr/>
          </p:nvSpPr>
          <p:spPr>
            <a:xfrm>
              <a:off x="9320349" y="1712714"/>
              <a:ext cx="2383971" cy="140505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noProof="0"/>
            </a:p>
            <a:p>
              <a:pPr algn="ctr"/>
              <a:endParaRPr lang="en-US" noProof="0"/>
            </a:p>
            <a:p>
              <a:pPr algn="ctr"/>
              <a:endParaRPr lang="en-US" noProof="0"/>
            </a:p>
            <a:p>
              <a:pPr algn="ctr"/>
              <a:endParaRPr lang="en-US" noProof="0"/>
            </a:p>
            <a:p>
              <a:pPr algn="ctr"/>
              <a:r>
                <a:rPr lang="en-US" noProof="0"/>
                <a:t>Computer</a:t>
              </a:r>
            </a:p>
          </p:txBody>
        </p:sp>
        <p:sp>
          <p:nvSpPr>
            <p:cNvPr id="220" name="Rettangolo 219">
              <a:extLst>
                <a:ext uri="{FF2B5EF4-FFF2-40B4-BE49-F238E27FC236}">
                  <a16:creationId xmlns:a16="http://schemas.microsoft.com/office/drawing/2014/main" id="{A631964A-0C9F-4FF4-9E07-2B90F3E25909}"/>
                </a:ext>
              </a:extLst>
            </p:cNvPr>
            <p:cNvSpPr>
              <a:spLocks/>
            </p:cNvSpPr>
            <p:nvPr/>
          </p:nvSpPr>
          <p:spPr>
            <a:xfrm>
              <a:off x="9652537"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221" name="Gruppo 220">
              <a:extLst>
                <a:ext uri="{FF2B5EF4-FFF2-40B4-BE49-F238E27FC236}">
                  <a16:creationId xmlns:a16="http://schemas.microsoft.com/office/drawing/2014/main" id="{FC250469-14E9-4B9F-9E86-1BB341799F2B}"/>
                </a:ext>
              </a:extLst>
            </p:cNvPr>
            <p:cNvGrpSpPr>
              <a:grpSpLocks noChangeAspect="1"/>
            </p:cNvGrpSpPr>
            <p:nvPr/>
          </p:nvGrpSpPr>
          <p:grpSpPr>
            <a:xfrm>
              <a:off x="11031992" y="1965581"/>
              <a:ext cx="516459" cy="833378"/>
              <a:chOff x="9781557" y="2505854"/>
              <a:chExt cx="1355529" cy="2187332"/>
            </a:xfrm>
          </p:grpSpPr>
          <p:pic>
            <p:nvPicPr>
              <p:cNvPr id="228" name="Immagine 227">
                <a:extLst>
                  <a:ext uri="{FF2B5EF4-FFF2-40B4-BE49-F238E27FC236}">
                    <a16:creationId xmlns:a16="http://schemas.microsoft.com/office/drawing/2014/main" id="{83CB3E14-0D32-46BC-8E94-E628F4A5E8CD}"/>
                  </a:ext>
                </a:extLst>
              </p:cNvPr>
              <p:cNvPicPr>
                <a:picLocks noChangeAspect="1"/>
              </p:cNvPicPr>
              <p:nvPr/>
            </p:nvPicPr>
            <p:blipFill>
              <a:blip r:embed="rId4"/>
              <a:stretch>
                <a:fillRect/>
              </a:stretch>
            </p:blipFill>
            <p:spPr>
              <a:xfrm>
                <a:off x="9781557" y="2505855"/>
                <a:ext cx="1355529" cy="2187331"/>
              </a:xfrm>
              <a:prstGeom prst="rect">
                <a:avLst/>
              </a:prstGeom>
            </p:spPr>
          </p:pic>
          <p:sp>
            <p:nvSpPr>
              <p:cNvPr id="229" name="Rettangolo 228">
                <a:extLst>
                  <a:ext uri="{FF2B5EF4-FFF2-40B4-BE49-F238E27FC236}">
                    <a16:creationId xmlns:a16="http://schemas.microsoft.com/office/drawing/2014/main" id="{3280E18D-7F1C-45EF-81CB-88E8E9561C6E}"/>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22" name="Freccia in giù 221">
              <a:extLst>
                <a:ext uri="{FF2B5EF4-FFF2-40B4-BE49-F238E27FC236}">
                  <a16:creationId xmlns:a16="http://schemas.microsoft.com/office/drawing/2014/main" id="{2738ECD2-D2C1-4B74-A24D-746BBE558E02}"/>
                </a:ext>
              </a:extLst>
            </p:cNvPr>
            <p:cNvSpPr>
              <a:spLocks/>
            </p:cNvSpPr>
            <p:nvPr/>
          </p:nvSpPr>
          <p:spPr>
            <a:xfrm rot="16200000">
              <a:off x="10816317"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sp>
          <p:nvSpPr>
            <p:cNvPr id="223" name="Rettangolo 222">
              <a:extLst>
                <a:ext uri="{FF2B5EF4-FFF2-40B4-BE49-F238E27FC236}">
                  <a16:creationId xmlns:a16="http://schemas.microsoft.com/office/drawing/2014/main" id="{5F3B91FF-1E36-4765-94D2-4639A84AD825}"/>
                </a:ext>
              </a:extLst>
            </p:cNvPr>
            <p:cNvSpPr>
              <a:spLocks/>
            </p:cNvSpPr>
            <p:nvPr/>
          </p:nvSpPr>
          <p:spPr>
            <a:xfrm>
              <a:off x="9652538"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224" name="Gruppo 223">
              <a:extLst>
                <a:ext uri="{FF2B5EF4-FFF2-40B4-BE49-F238E27FC236}">
                  <a16:creationId xmlns:a16="http://schemas.microsoft.com/office/drawing/2014/main" id="{A2E37EC1-D1BF-4B96-BE49-F9E545FD8C70}"/>
                </a:ext>
              </a:extLst>
            </p:cNvPr>
            <p:cNvGrpSpPr>
              <a:grpSpLocks/>
            </p:cNvGrpSpPr>
            <p:nvPr/>
          </p:nvGrpSpPr>
          <p:grpSpPr>
            <a:xfrm>
              <a:off x="11031993" y="1965581"/>
              <a:ext cx="516459" cy="833378"/>
              <a:chOff x="9781557" y="2505854"/>
              <a:chExt cx="1355529" cy="2187332"/>
            </a:xfrm>
          </p:grpSpPr>
          <p:pic>
            <p:nvPicPr>
              <p:cNvPr id="226" name="Immagine 225">
                <a:extLst>
                  <a:ext uri="{FF2B5EF4-FFF2-40B4-BE49-F238E27FC236}">
                    <a16:creationId xmlns:a16="http://schemas.microsoft.com/office/drawing/2014/main" id="{A05AC8E4-432C-4DCD-ACE5-E6574C6663D4}"/>
                  </a:ext>
                </a:extLst>
              </p:cNvPr>
              <p:cNvPicPr>
                <a:picLocks/>
              </p:cNvPicPr>
              <p:nvPr/>
            </p:nvPicPr>
            <p:blipFill>
              <a:blip r:embed="rId4"/>
              <a:stretch>
                <a:fillRect/>
              </a:stretch>
            </p:blipFill>
            <p:spPr>
              <a:xfrm>
                <a:off x="9781557" y="2505855"/>
                <a:ext cx="1355529" cy="2187331"/>
              </a:xfrm>
              <a:prstGeom prst="rect">
                <a:avLst/>
              </a:prstGeom>
            </p:spPr>
          </p:pic>
          <p:sp>
            <p:nvSpPr>
              <p:cNvPr id="227" name="Rettangolo 226">
                <a:extLst>
                  <a:ext uri="{FF2B5EF4-FFF2-40B4-BE49-F238E27FC236}">
                    <a16:creationId xmlns:a16="http://schemas.microsoft.com/office/drawing/2014/main" id="{0918F573-8BCA-4D7A-A78D-37E9BD59A287}"/>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25" name="Freccia in giù 224">
              <a:extLst>
                <a:ext uri="{FF2B5EF4-FFF2-40B4-BE49-F238E27FC236}">
                  <a16:creationId xmlns:a16="http://schemas.microsoft.com/office/drawing/2014/main" id="{E2021A66-BE55-4CF6-9AC7-73EB4C88F919}"/>
                </a:ext>
              </a:extLst>
            </p:cNvPr>
            <p:cNvSpPr>
              <a:spLocks/>
            </p:cNvSpPr>
            <p:nvPr/>
          </p:nvSpPr>
          <p:spPr>
            <a:xfrm rot="16200000">
              <a:off x="10816318"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grpSp>
      <p:grpSp>
        <p:nvGrpSpPr>
          <p:cNvPr id="230" name="Gruppo 229">
            <a:extLst>
              <a:ext uri="{FF2B5EF4-FFF2-40B4-BE49-F238E27FC236}">
                <a16:creationId xmlns:a16="http://schemas.microsoft.com/office/drawing/2014/main" id="{A57BDF88-FD43-41F4-86AD-EA49C034313E}"/>
              </a:ext>
            </a:extLst>
          </p:cNvPr>
          <p:cNvGrpSpPr>
            <a:grpSpLocks/>
          </p:cNvGrpSpPr>
          <p:nvPr/>
        </p:nvGrpSpPr>
        <p:grpSpPr>
          <a:xfrm rot="5400000">
            <a:off x="2015178" y="4003160"/>
            <a:ext cx="2075565" cy="1809525"/>
            <a:chOff x="2362020" y="2698707"/>
            <a:chExt cx="2075565" cy="1809525"/>
          </a:xfrm>
        </p:grpSpPr>
        <p:sp>
          <p:nvSpPr>
            <p:cNvPr id="231" name="Cubo 230">
              <a:extLst>
                <a:ext uri="{FF2B5EF4-FFF2-40B4-BE49-F238E27FC236}">
                  <a16:creationId xmlns:a16="http://schemas.microsoft.com/office/drawing/2014/main" id="{545E83BB-FC01-41FF-B527-0A0356D4D0F0}"/>
                </a:ext>
              </a:extLst>
            </p:cNvPr>
            <p:cNvSpPr>
              <a:spLocks noChangeAspect="1"/>
            </p:cNvSpPr>
            <p:nvPr/>
          </p:nvSpPr>
          <p:spPr>
            <a:xfrm rot="16200000">
              <a:off x="2499803" y="2570450"/>
              <a:ext cx="1800000" cy="2075564"/>
            </a:xfrm>
            <a:prstGeom prst="cube">
              <a:avLst>
                <a:gd name="adj" fmla="val 27912"/>
              </a:avLst>
            </a:prstGeom>
            <a:solidFill>
              <a:srgbClr val="C2F1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2" name="Connettore diritto 231">
              <a:extLst>
                <a:ext uri="{FF2B5EF4-FFF2-40B4-BE49-F238E27FC236}">
                  <a16:creationId xmlns:a16="http://schemas.microsoft.com/office/drawing/2014/main" id="{C5127714-0669-4CC1-ADE3-BCDB5158604B}"/>
                </a:ext>
              </a:extLst>
            </p:cNvPr>
            <p:cNvCxnSpPr>
              <a:cxnSpLocks/>
            </p:cNvCxnSpPr>
            <p:nvPr/>
          </p:nvCxnSpPr>
          <p:spPr>
            <a:xfrm>
              <a:off x="2362020" y="4005459"/>
              <a:ext cx="1574186" cy="0"/>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233" name="Connettore diritto 232">
              <a:extLst>
                <a:ext uri="{FF2B5EF4-FFF2-40B4-BE49-F238E27FC236}">
                  <a16:creationId xmlns:a16="http://schemas.microsoft.com/office/drawing/2014/main" id="{2C2EA87B-BA18-406E-9B86-9F3B587DF4EA}"/>
                </a:ext>
              </a:extLst>
            </p:cNvPr>
            <p:cNvCxnSpPr>
              <a:cxnSpLocks/>
            </p:cNvCxnSpPr>
            <p:nvPr/>
          </p:nvCxnSpPr>
          <p:spPr>
            <a:xfrm flipV="1">
              <a:off x="3936206" y="2698707"/>
              <a:ext cx="0" cy="1306752"/>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234" name="Connettore diritto 233">
              <a:extLst>
                <a:ext uri="{FF2B5EF4-FFF2-40B4-BE49-F238E27FC236}">
                  <a16:creationId xmlns:a16="http://schemas.microsoft.com/office/drawing/2014/main" id="{E2A2B969-9CF6-4D1C-A68E-615388F0E705}"/>
                </a:ext>
              </a:extLst>
            </p:cNvPr>
            <p:cNvCxnSpPr>
              <a:cxnSpLocks/>
            </p:cNvCxnSpPr>
            <p:nvPr/>
          </p:nvCxnSpPr>
          <p:spPr>
            <a:xfrm flipH="1" flipV="1">
              <a:off x="3921918" y="3991173"/>
              <a:ext cx="501381" cy="502773"/>
            </a:xfrm>
            <a:prstGeom prst="line">
              <a:avLst/>
            </a:prstGeom>
            <a:ln w="6350">
              <a:prstDash val="dash"/>
            </a:ln>
          </p:spPr>
          <p:style>
            <a:lnRef idx="2">
              <a:schemeClr val="dk1"/>
            </a:lnRef>
            <a:fillRef idx="0">
              <a:schemeClr val="dk1"/>
            </a:fillRef>
            <a:effectRef idx="1">
              <a:schemeClr val="dk1"/>
            </a:effectRef>
            <a:fontRef idx="minor">
              <a:schemeClr val="tx1"/>
            </a:fontRef>
          </p:style>
        </p:cxnSp>
      </p:grpSp>
      <p:grpSp>
        <p:nvGrpSpPr>
          <p:cNvPr id="235" name="Gruppo 234">
            <a:extLst>
              <a:ext uri="{FF2B5EF4-FFF2-40B4-BE49-F238E27FC236}">
                <a16:creationId xmlns:a16="http://schemas.microsoft.com/office/drawing/2014/main" id="{76817444-3FBA-4328-80AE-428C183DA91B}"/>
              </a:ext>
            </a:extLst>
          </p:cNvPr>
          <p:cNvGrpSpPr>
            <a:grpSpLocks/>
          </p:cNvGrpSpPr>
          <p:nvPr/>
        </p:nvGrpSpPr>
        <p:grpSpPr>
          <a:xfrm>
            <a:off x="1721871" y="4225807"/>
            <a:ext cx="2157105" cy="1265467"/>
            <a:chOff x="1532817" y="2245996"/>
            <a:chExt cx="2157105" cy="1265467"/>
          </a:xfrm>
        </p:grpSpPr>
        <p:sp>
          <p:nvSpPr>
            <p:cNvPr id="236" name="Triangolo isoscele 235">
              <a:extLst>
                <a:ext uri="{FF2B5EF4-FFF2-40B4-BE49-F238E27FC236}">
                  <a16:creationId xmlns:a16="http://schemas.microsoft.com/office/drawing/2014/main" id="{3DD418BB-3E7A-4D57-B5EF-64F8F281CF3A}"/>
                </a:ext>
              </a:extLst>
            </p:cNvPr>
            <p:cNvSpPr>
              <a:spLocks/>
            </p:cNvSpPr>
            <p:nvPr/>
          </p:nvSpPr>
          <p:spPr>
            <a:xfrm rot="16200000">
              <a:off x="2595669" y="2665722"/>
              <a:ext cx="841369" cy="454863"/>
            </a:xfrm>
            <a:prstGeom prst="triangle">
              <a:avLst>
                <a:gd name="adj" fmla="val 45601"/>
              </a:avLst>
            </a:prstGeom>
            <a:gradFill flip="none" rotWithShape="1">
              <a:gsLst>
                <a:gs pos="0">
                  <a:srgbClr val="FF6600"/>
                </a:gs>
                <a:gs pos="15000">
                  <a:srgbClr val="FFC000"/>
                </a:gs>
                <a:gs pos="47000">
                  <a:srgbClr val="FFFF00"/>
                </a:gs>
                <a:gs pos="100000">
                  <a:srgbClr val="C2F1C8"/>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7" name="Ovale 236">
              <a:extLst>
                <a:ext uri="{FF2B5EF4-FFF2-40B4-BE49-F238E27FC236}">
                  <a16:creationId xmlns:a16="http://schemas.microsoft.com/office/drawing/2014/main" id="{EE4C4489-B4EC-4580-B00C-5F6CE25F789E}"/>
                </a:ext>
              </a:extLst>
            </p:cNvPr>
            <p:cNvSpPr>
              <a:spLocks noChangeAspect="1"/>
            </p:cNvSpPr>
            <p:nvPr/>
          </p:nvSpPr>
          <p:spPr>
            <a:xfrm>
              <a:off x="3352737" y="2245996"/>
              <a:ext cx="337185" cy="1203505"/>
            </a:xfrm>
            <a:prstGeom prst="ellipse">
              <a:avLst/>
            </a:prstGeom>
            <a:gradFill flip="none" rotWithShape="1">
              <a:gsLst>
                <a:gs pos="11000">
                  <a:srgbClr val="FFC000"/>
                </a:gs>
                <a:gs pos="58000">
                  <a:srgbClr val="FFFF00"/>
                </a:gs>
                <a:gs pos="43000">
                  <a:srgbClr val="FFFF00"/>
                </a:gs>
                <a:gs pos="100000">
                  <a:srgbClr val="9CC2A1"/>
                </a:gs>
              </a:gsLst>
              <a:path path="shape">
                <a:fillToRect l="50000" t="50000" r="50000" b="50000"/>
              </a:path>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8" name="Esplosione: 8 punte 237">
              <a:extLst>
                <a:ext uri="{FF2B5EF4-FFF2-40B4-BE49-F238E27FC236}">
                  <a16:creationId xmlns:a16="http://schemas.microsoft.com/office/drawing/2014/main" id="{C99FF373-910E-4B49-A4C6-C9AC4649C14E}"/>
                </a:ext>
              </a:extLst>
            </p:cNvPr>
            <p:cNvSpPr>
              <a:spLocks/>
            </p:cNvSpPr>
            <p:nvPr/>
          </p:nvSpPr>
          <p:spPr>
            <a:xfrm>
              <a:off x="2743671" y="2876955"/>
              <a:ext cx="86053" cy="96132"/>
            </a:xfrm>
            <a:prstGeom prst="irregularSeal1">
              <a:avLst/>
            </a:prstGeom>
            <a:solidFill>
              <a:srgbClr val="FF00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9" name="Connettore 2 238">
              <a:extLst>
                <a:ext uri="{FF2B5EF4-FFF2-40B4-BE49-F238E27FC236}">
                  <a16:creationId xmlns:a16="http://schemas.microsoft.com/office/drawing/2014/main" id="{D5788426-F0CB-4F13-BD29-5B745800EC0E}"/>
                </a:ext>
              </a:extLst>
            </p:cNvPr>
            <p:cNvCxnSpPr>
              <a:cxnSpLocks/>
            </p:cNvCxnSpPr>
            <p:nvPr/>
          </p:nvCxnSpPr>
          <p:spPr>
            <a:xfrm flipV="1">
              <a:off x="1532817" y="2925659"/>
              <a:ext cx="1221299" cy="5858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40" name="Gruppo 239">
            <a:extLst>
              <a:ext uri="{FF2B5EF4-FFF2-40B4-BE49-F238E27FC236}">
                <a16:creationId xmlns:a16="http://schemas.microsoft.com/office/drawing/2014/main" id="{3C0BD86C-B4AC-49EA-85BA-6F963AB88FAF}"/>
              </a:ext>
            </a:extLst>
          </p:cNvPr>
          <p:cNvGrpSpPr>
            <a:grpSpLocks/>
          </p:cNvGrpSpPr>
          <p:nvPr/>
        </p:nvGrpSpPr>
        <p:grpSpPr>
          <a:xfrm rot="5400000">
            <a:off x="2754070" y="4560799"/>
            <a:ext cx="2075563" cy="694249"/>
            <a:chOff x="5417046" y="1926162"/>
            <a:chExt cx="2075563" cy="694249"/>
          </a:xfrm>
        </p:grpSpPr>
        <p:grpSp>
          <p:nvGrpSpPr>
            <p:cNvPr id="241" name="Gruppo 240">
              <a:extLst>
                <a:ext uri="{FF2B5EF4-FFF2-40B4-BE49-F238E27FC236}">
                  <a16:creationId xmlns:a16="http://schemas.microsoft.com/office/drawing/2014/main" id="{495C38B5-3B60-40C7-8318-E75B9DC12EDD}"/>
                </a:ext>
              </a:extLst>
            </p:cNvPr>
            <p:cNvGrpSpPr>
              <a:grpSpLocks/>
            </p:cNvGrpSpPr>
            <p:nvPr/>
          </p:nvGrpSpPr>
          <p:grpSpPr>
            <a:xfrm>
              <a:off x="5417046" y="1926162"/>
              <a:ext cx="1636868" cy="255202"/>
              <a:chOff x="6301706" y="2083197"/>
              <a:chExt cx="1636868" cy="255202"/>
            </a:xfrm>
          </p:grpSpPr>
          <p:sp>
            <p:nvSpPr>
              <p:cNvPr id="305" name="Cubo 304">
                <a:extLst>
                  <a:ext uri="{FF2B5EF4-FFF2-40B4-BE49-F238E27FC236}">
                    <a16:creationId xmlns:a16="http://schemas.microsoft.com/office/drawing/2014/main" id="{BC95E41D-028D-4570-A520-4F05D783199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6" name="Cubo 305">
                <a:extLst>
                  <a:ext uri="{FF2B5EF4-FFF2-40B4-BE49-F238E27FC236}">
                    <a16:creationId xmlns:a16="http://schemas.microsoft.com/office/drawing/2014/main" id="{C2B9C2E0-434A-4A29-A402-095AF6F12ED4}"/>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7" name="Cubo 306">
                <a:extLst>
                  <a:ext uri="{FF2B5EF4-FFF2-40B4-BE49-F238E27FC236}">
                    <a16:creationId xmlns:a16="http://schemas.microsoft.com/office/drawing/2014/main" id="{D7B5D290-64DA-4E5C-BA15-AF02A81A6564}"/>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8" name="Cubo 307">
                <a:extLst>
                  <a:ext uri="{FF2B5EF4-FFF2-40B4-BE49-F238E27FC236}">
                    <a16:creationId xmlns:a16="http://schemas.microsoft.com/office/drawing/2014/main" id="{D0D7DE26-9ACE-4816-B5CB-9280B786EF7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9" name="Cubo 308">
                <a:extLst>
                  <a:ext uri="{FF2B5EF4-FFF2-40B4-BE49-F238E27FC236}">
                    <a16:creationId xmlns:a16="http://schemas.microsoft.com/office/drawing/2014/main" id="{4F0D33F1-8801-4067-BBA5-517909774F47}"/>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0" name="Cubo 309">
                <a:extLst>
                  <a:ext uri="{FF2B5EF4-FFF2-40B4-BE49-F238E27FC236}">
                    <a16:creationId xmlns:a16="http://schemas.microsoft.com/office/drawing/2014/main" id="{007755FA-E427-44B0-BD5B-6F00328FC17B}"/>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1" name="Cubo 310">
                <a:extLst>
                  <a:ext uri="{FF2B5EF4-FFF2-40B4-BE49-F238E27FC236}">
                    <a16:creationId xmlns:a16="http://schemas.microsoft.com/office/drawing/2014/main" id="{933D658D-3ADE-419E-92DE-8C543F03B136}"/>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2" name="Cubo 311">
                <a:extLst>
                  <a:ext uri="{FF2B5EF4-FFF2-40B4-BE49-F238E27FC236}">
                    <a16:creationId xmlns:a16="http://schemas.microsoft.com/office/drawing/2014/main" id="{93F9BA21-227A-411C-8006-0E8D68FF4610}"/>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2" name="Gruppo 241">
              <a:extLst>
                <a:ext uri="{FF2B5EF4-FFF2-40B4-BE49-F238E27FC236}">
                  <a16:creationId xmlns:a16="http://schemas.microsoft.com/office/drawing/2014/main" id="{1B0B6880-C8DB-4C69-AD16-9279663F9FD8}"/>
                </a:ext>
              </a:extLst>
            </p:cNvPr>
            <p:cNvGrpSpPr>
              <a:grpSpLocks/>
            </p:cNvGrpSpPr>
            <p:nvPr/>
          </p:nvGrpSpPr>
          <p:grpSpPr>
            <a:xfrm>
              <a:off x="5479003" y="1988169"/>
              <a:ext cx="1636868" cy="255202"/>
              <a:chOff x="6301706" y="2083197"/>
              <a:chExt cx="1636868" cy="255202"/>
            </a:xfrm>
          </p:grpSpPr>
          <p:sp>
            <p:nvSpPr>
              <p:cNvPr id="297" name="Cubo 296">
                <a:extLst>
                  <a:ext uri="{FF2B5EF4-FFF2-40B4-BE49-F238E27FC236}">
                    <a16:creationId xmlns:a16="http://schemas.microsoft.com/office/drawing/2014/main" id="{2A7A29E1-75E4-46F2-AFEE-2F28C92E38DE}"/>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8" name="Cubo 297">
                <a:extLst>
                  <a:ext uri="{FF2B5EF4-FFF2-40B4-BE49-F238E27FC236}">
                    <a16:creationId xmlns:a16="http://schemas.microsoft.com/office/drawing/2014/main" id="{EA0D155F-C1A0-4AE1-AE7B-B806C274066A}"/>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9" name="Cubo 298">
                <a:extLst>
                  <a:ext uri="{FF2B5EF4-FFF2-40B4-BE49-F238E27FC236}">
                    <a16:creationId xmlns:a16="http://schemas.microsoft.com/office/drawing/2014/main" id="{652BA8BC-39F5-4687-A385-A03C2ED2E494}"/>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0" name="Cubo 299">
                <a:extLst>
                  <a:ext uri="{FF2B5EF4-FFF2-40B4-BE49-F238E27FC236}">
                    <a16:creationId xmlns:a16="http://schemas.microsoft.com/office/drawing/2014/main" id="{CD26C907-CC8D-48FB-BAA8-5C6706EEFF47}"/>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1" name="Cubo 300">
                <a:extLst>
                  <a:ext uri="{FF2B5EF4-FFF2-40B4-BE49-F238E27FC236}">
                    <a16:creationId xmlns:a16="http://schemas.microsoft.com/office/drawing/2014/main" id="{0D8FF772-F5DC-45BE-91A4-384C507F7E35}"/>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2" name="Cubo 301">
                <a:extLst>
                  <a:ext uri="{FF2B5EF4-FFF2-40B4-BE49-F238E27FC236}">
                    <a16:creationId xmlns:a16="http://schemas.microsoft.com/office/drawing/2014/main" id="{F522914C-CC0A-4DEC-827C-2844E650D32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3" name="Cubo 302">
                <a:extLst>
                  <a:ext uri="{FF2B5EF4-FFF2-40B4-BE49-F238E27FC236}">
                    <a16:creationId xmlns:a16="http://schemas.microsoft.com/office/drawing/2014/main" id="{B4001667-8999-41A8-939C-5834F45500D6}"/>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4" name="Cubo 303">
                <a:extLst>
                  <a:ext uri="{FF2B5EF4-FFF2-40B4-BE49-F238E27FC236}">
                    <a16:creationId xmlns:a16="http://schemas.microsoft.com/office/drawing/2014/main" id="{A54F3077-6135-4A07-90DC-6B0080F34B46}"/>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3" name="Gruppo 242">
              <a:extLst>
                <a:ext uri="{FF2B5EF4-FFF2-40B4-BE49-F238E27FC236}">
                  <a16:creationId xmlns:a16="http://schemas.microsoft.com/office/drawing/2014/main" id="{03612788-9CC9-4673-8D6F-C28CBB0C567B}"/>
                </a:ext>
              </a:extLst>
            </p:cNvPr>
            <p:cNvGrpSpPr>
              <a:grpSpLocks/>
            </p:cNvGrpSpPr>
            <p:nvPr/>
          </p:nvGrpSpPr>
          <p:grpSpPr>
            <a:xfrm>
              <a:off x="5542516" y="2050176"/>
              <a:ext cx="1636868" cy="255202"/>
              <a:chOff x="6301706" y="2083197"/>
              <a:chExt cx="1636868" cy="255202"/>
            </a:xfrm>
          </p:grpSpPr>
          <p:sp>
            <p:nvSpPr>
              <p:cNvPr id="289" name="Cubo 288">
                <a:extLst>
                  <a:ext uri="{FF2B5EF4-FFF2-40B4-BE49-F238E27FC236}">
                    <a16:creationId xmlns:a16="http://schemas.microsoft.com/office/drawing/2014/main" id="{DA47C502-BB40-4766-8ADA-647FD58D2172}"/>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0" name="Cubo 289">
                <a:extLst>
                  <a:ext uri="{FF2B5EF4-FFF2-40B4-BE49-F238E27FC236}">
                    <a16:creationId xmlns:a16="http://schemas.microsoft.com/office/drawing/2014/main" id="{773AA661-304B-4D6D-82D2-5E0B20A39439}"/>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1" name="Cubo 290">
                <a:extLst>
                  <a:ext uri="{FF2B5EF4-FFF2-40B4-BE49-F238E27FC236}">
                    <a16:creationId xmlns:a16="http://schemas.microsoft.com/office/drawing/2014/main" id="{2EDAD001-61BC-4C13-AB74-E2541CEE362C}"/>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2" name="Cubo 291">
                <a:extLst>
                  <a:ext uri="{FF2B5EF4-FFF2-40B4-BE49-F238E27FC236}">
                    <a16:creationId xmlns:a16="http://schemas.microsoft.com/office/drawing/2014/main" id="{B361D8FD-6DE0-46C1-88D1-51F5FFAF04B2}"/>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3" name="Cubo 292">
                <a:extLst>
                  <a:ext uri="{FF2B5EF4-FFF2-40B4-BE49-F238E27FC236}">
                    <a16:creationId xmlns:a16="http://schemas.microsoft.com/office/drawing/2014/main" id="{663EDC5B-8D4C-4C3C-AD24-ABC1D560A535}"/>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4" name="Cubo 293">
                <a:extLst>
                  <a:ext uri="{FF2B5EF4-FFF2-40B4-BE49-F238E27FC236}">
                    <a16:creationId xmlns:a16="http://schemas.microsoft.com/office/drawing/2014/main" id="{E43ED1BD-31B8-4E46-9B34-62A3665193B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5" name="Cubo 294">
                <a:extLst>
                  <a:ext uri="{FF2B5EF4-FFF2-40B4-BE49-F238E27FC236}">
                    <a16:creationId xmlns:a16="http://schemas.microsoft.com/office/drawing/2014/main" id="{7A2439C3-6DBD-4F4D-8CC7-54A38C9C1585}"/>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6" name="Cubo 295">
                <a:extLst>
                  <a:ext uri="{FF2B5EF4-FFF2-40B4-BE49-F238E27FC236}">
                    <a16:creationId xmlns:a16="http://schemas.microsoft.com/office/drawing/2014/main" id="{88A019EF-3F96-4D46-9AB0-86C620DF9F3B}"/>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4" name="Gruppo 243">
              <a:extLst>
                <a:ext uri="{FF2B5EF4-FFF2-40B4-BE49-F238E27FC236}">
                  <a16:creationId xmlns:a16="http://schemas.microsoft.com/office/drawing/2014/main" id="{E4D5802A-A806-4873-A7F6-DA75232E76FC}"/>
                </a:ext>
              </a:extLst>
            </p:cNvPr>
            <p:cNvGrpSpPr>
              <a:grpSpLocks/>
            </p:cNvGrpSpPr>
            <p:nvPr/>
          </p:nvGrpSpPr>
          <p:grpSpPr>
            <a:xfrm>
              <a:off x="5605415" y="2114681"/>
              <a:ext cx="1636868" cy="255202"/>
              <a:chOff x="6301706" y="2083197"/>
              <a:chExt cx="1636868" cy="255202"/>
            </a:xfrm>
          </p:grpSpPr>
          <p:sp>
            <p:nvSpPr>
              <p:cNvPr id="281" name="Cubo 280">
                <a:extLst>
                  <a:ext uri="{FF2B5EF4-FFF2-40B4-BE49-F238E27FC236}">
                    <a16:creationId xmlns:a16="http://schemas.microsoft.com/office/drawing/2014/main" id="{9582D658-B127-4ECB-A825-E7E2487176E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2" name="Cubo 281">
                <a:extLst>
                  <a:ext uri="{FF2B5EF4-FFF2-40B4-BE49-F238E27FC236}">
                    <a16:creationId xmlns:a16="http://schemas.microsoft.com/office/drawing/2014/main" id="{22D715EB-D92B-40B8-9CEA-952FBE4ACB75}"/>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3" name="Cubo 282">
                <a:extLst>
                  <a:ext uri="{FF2B5EF4-FFF2-40B4-BE49-F238E27FC236}">
                    <a16:creationId xmlns:a16="http://schemas.microsoft.com/office/drawing/2014/main" id="{BA1EE062-CF63-4957-9645-79C65AE1ADAF}"/>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4" name="Cubo 283">
                <a:extLst>
                  <a:ext uri="{FF2B5EF4-FFF2-40B4-BE49-F238E27FC236}">
                    <a16:creationId xmlns:a16="http://schemas.microsoft.com/office/drawing/2014/main" id="{C02F6E18-DA01-4E0C-849A-1A24B70B9DF2}"/>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5" name="Cubo 284">
                <a:extLst>
                  <a:ext uri="{FF2B5EF4-FFF2-40B4-BE49-F238E27FC236}">
                    <a16:creationId xmlns:a16="http://schemas.microsoft.com/office/drawing/2014/main" id="{D38A092E-B09C-4FDE-8595-3180865CE2E8}"/>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6" name="Cubo 285">
                <a:extLst>
                  <a:ext uri="{FF2B5EF4-FFF2-40B4-BE49-F238E27FC236}">
                    <a16:creationId xmlns:a16="http://schemas.microsoft.com/office/drawing/2014/main" id="{46201CB3-ACB0-42D1-8722-82A8317E3BDB}"/>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7" name="Cubo 286">
                <a:extLst>
                  <a:ext uri="{FF2B5EF4-FFF2-40B4-BE49-F238E27FC236}">
                    <a16:creationId xmlns:a16="http://schemas.microsoft.com/office/drawing/2014/main" id="{4B18CAA6-A604-49E1-8238-77A665BB8AF0}"/>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8" name="Cubo 287">
                <a:extLst>
                  <a:ext uri="{FF2B5EF4-FFF2-40B4-BE49-F238E27FC236}">
                    <a16:creationId xmlns:a16="http://schemas.microsoft.com/office/drawing/2014/main" id="{C39C4AF3-6884-46F5-BD07-B9CB90B20C77}"/>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5" name="Gruppo 244">
              <a:extLst>
                <a:ext uri="{FF2B5EF4-FFF2-40B4-BE49-F238E27FC236}">
                  <a16:creationId xmlns:a16="http://schemas.microsoft.com/office/drawing/2014/main" id="{4D37AA09-6AF4-40D1-936E-457BF5596283}"/>
                </a:ext>
              </a:extLst>
            </p:cNvPr>
            <p:cNvGrpSpPr>
              <a:grpSpLocks/>
            </p:cNvGrpSpPr>
            <p:nvPr/>
          </p:nvGrpSpPr>
          <p:grpSpPr>
            <a:xfrm>
              <a:off x="5669870" y="2179186"/>
              <a:ext cx="1636868" cy="255202"/>
              <a:chOff x="6301706" y="2083197"/>
              <a:chExt cx="1636868" cy="255202"/>
            </a:xfrm>
          </p:grpSpPr>
          <p:sp>
            <p:nvSpPr>
              <p:cNvPr id="273" name="Cubo 272">
                <a:extLst>
                  <a:ext uri="{FF2B5EF4-FFF2-40B4-BE49-F238E27FC236}">
                    <a16:creationId xmlns:a16="http://schemas.microsoft.com/office/drawing/2014/main" id="{226DBA4C-8B7A-4D85-9D5A-4890298029F8}"/>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4" name="Cubo 273">
                <a:extLst>
                  <a:ext uri="{FF2B5EF4-FFF2-40B4-BE49-F238E27FC236}">
                    <a16:creationId xmlns:a16="http://schemas.microsoft.com/office/drawing/2014/main" id="{2BE5E779-5E9D-435A-8EA3-13CB4674FCCD}"/>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5" name="Cubo 274">
                <a:extLst>
                  <a:ext uri="{FF2B5EF4-FFF2-40B4-BE49-F238E27FC236}">
                    <a16:creationId xmlns:a16="http://schemas.microsoft.com/office/drawing/2014/main" id="{F41D5BC9-10AB-423E-A411-94FC59901061}"/>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6" name="Cubo 275">
                <a:extLst>
                  <a:ext uri="{FF2B5EF4-FFF2-40B4-BE49-F238E27FC236}">
                    <a16:creationId xmlns:a16="http://schemas.microsoft.com/office/drawing/2014/main" id="{EE661609-B86B-4A54-B605-C88E0EB52AE1}"/>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7" name="Cubo 276">
                <a:extLst>
                  <a:ext uri="{FF2B5EF4-FFF2-40B4-BE49-F238E27FC236}">
                    <a16:creationId xmlns:a16="http://schemas.microsoft.com/office/drawing/2014/main" id="{E6BB09CC-5996-40E1-A3A0-88A201B50573}"/>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8" name="Cubo 277">
                <a:extLst>
                  <a:ext uri="{FF2B5EF4-FFF2-40B4-BE49-F238E27FC236}">
                    <a16:creationId xmlns:a16="http://schemas.microsoft.com/office/drawing/2014/main" id="{FC1EB950-CDA0-4FE3-AF62-4E9DC728395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9" name="Cubo 278">
                <a:extLst>
                  <a:ext uri="{FF2B5EF4-FFF2-40B4-BE49-F238E27FC236}">
                    <a16:creationId xmlns:a16="http://schemas.microsoft.com/office/drawing/2014/main" id="{1E9AD819-602E-4C13-8391-8A636ABB3383}"/>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0" name="Cubo 279">
                <a:extLst>
                  <a:ext uri="{FF2B5EF4-FFF2-40B4-BE49-F238E27FC236}">
                    <a16:creationId xmlns:a16="http://schemas.microsoft.com/office/drawing/2014/main" id="{AC6540DC-7B11-4E90-A858-4DDD7409B51E}"/>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6" name="Gruppo 245">
              <a:extLst>
                <a:ext uri="{FF2B5EF4-FFF2-40B4-BE49-F238E27FC236}">
                  <a16:creationId xmlns:a16="http://schemas.microsoft.com/office/drawing/2014/main" id="{86D077F5-6892-487D-BAD9-9919A757FAAB}"/>
                </a:ext>
              </a:extLst>
            </p:cNvPr>
            <p:cNvGrpSpPr>
              <a:grpSpLocks/>
            </p:cNvGrpSpPr>
            <p:nvPr/>
          </p:nvGrpSpPr>
          <p:grpSpPr>
            <a:xfrm>
              <a:off x="5731827" y="2241193"/>
              <a:ext cx="1636868" cy="255202"/>
              <a:chOff x="6301706" y="2083197"/>
              <a:chExt cx="1636868" cy="255202"/>
            </a:xfrm>
          </p:grpSpPr>
          <p:sp>
            <p:nvSpPr>
              <p:cNvPr id="265" name="Cubo 264">
                <a:extLst>
                  <a:ext uri="{FF2B5EF4-FFF2-40B4-BE49-F238E27FC236}">
                    <a16:creationId xmlns:a16="http://schemas.microsoft.com/office/drawing/2014/main" id="{DE2C8A67-FECC-4B83-8143-9EA4A7A8F7AB}"/>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6" name="Cubo 265">
                <a:extLst>
                  <a:ext uri="{FF2B5EF4-FFF2-40B4-BE49-F238E27FC236}">
                    <a16:creationId xmlns:a16="http://schemas.microsoft.com/office/drawing/2014/main" id="{71E8DB30-6EB0-4FDD-BB84-8BBE1F7B3CD1}"/>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7" name="Cubo 266">
                <a:extLst>
                  <a:ext uri="{FF2B5EF4-FFF2-40B4-BE49-F238E27FC236}">
                    <a16:creationId xmlns:a16="http://schemas.microsoft.com/office/drawing/2014/main" id="{3779FC4C-340D-465C-BB8F-4F8FBD07D51B}"/>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8" name="Cubo 267">
                <a:extLst>
                  <a:ext uri="{FF2B5EF4-FFF2-40B4-BE49-F238E27FC236}">
                    <a16:creationId xmlns:a16="http://schemas.microsoft.com/office/drawing/2014/main" id="{A5146C52-499B-4E2B-96CF-C62C322BABAA}"/>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9" name="Cubo 268">
                <a:extLst>
                  <a:ext uri="{FF2B5EF4-FFF2-40B4-BE49-F238E27FC236}">
                    <a16:creationId xmlns:a16="http://schemas.microsoft.com/office/drawing/2014/main" id="{EE210FEC-81BA-44EB-85D9-A73DEC3DD081}"/>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0" name="Cubo 269">
                <a:extLst>
                  <a:ext uri="{FF2B5EF4-FFF2-40B4-BE49-F238E27FC236}">
                    <a16:creationId xmlns:a16="http://schemas.microsoft.com/office/drawing/2014/main" id="{EEF08063-D5E5-4BBB-99FD-A42706B478B7}"/>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1" name="Cubo 270">
                <a:extLst>
                  <a:ext uri="{FF2B5EF4-FFF2-40B4-BE49-F238E27FC236}">
                    <a16:creationId xmlns:a16="http://schemas.microsoft.com/office/drawing/2014/main" id="{2CDE4766-D691-4C43-B7FD-3E87BBF699DC}"/>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2" name="Cubo 271">
                <a:extLst>
                  <a:ext uri="{FF2B5EF4-FFF2-40B4-BE49-F238E27FC236}">
                    <a16:creationId xmlns:a16="http://schemas.microsoft.com/office/drawing/2014/main" id="{BA57612A-5CDB-4E9B-9E51-7486CE7CC9D6}"/>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7" name="Gruppo 246">
              <a:extLst>
                <a:ext uri="{FF2B5EF4-FFF2-40B4-BE49-F238E27FC236}">
                  <a16:creationId xmlns:a16="http://schemas.microsoft.com/office/drawing/2014/main" id="{3AB81BB1-D7BB-4E99-8714-E8677C779551}"/>
                </a:ext>
              </a:extLst>
            </p:cNvPr>
            <p:cNvGrpSpPr>
              <a:grpSpLocks/>
            </p:cNvGrpSpPr>
            <p:nvPr/>
          </p:nvGrpSpPr>
          <p:grpSpPr>
            <a:xfrm>
              <a:off x="5793784" y="2303200"/>
              <a:ext cx="1636868" cy="255202"/>
              <a:chOff x="6301706" y="2083197"/>
              <a:chExt cx="1636868" cy="255202"/>
            </a:xfrm>
          </p:grpSpPr>
          <p:sp>
            <p:nvSpPr>
              <p:cNvPr id="257" name="Cubo 256">
                <a:extLst>
                  <a:ext uri="{FF2B5EF4-FFF2-40B4-BE49-F238E27FC236}">
                    <a16:creationId xmlns:a16="http://schemas.microsoft.com/office/drawing/2014/main" id="{7D81020B-68BC-41D8-8741-45794A664E73}"/>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8" name="Cubo 257">
                <a:extLst>
                  <a:ext uri="{FF2B5EF4-FFF2-40B4-BE49-F238E27FC236}">
                    <a16:creationId xmlns:a16="http://schemas.microsoft.com/office/drawing/2014/main" id="{5454B5A6-B727-4BE4-A645-17C3AE89A6FF}"/>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9" name="Cubo 258">
                <a:extLst>
                  <a:ext uri="{FF2B5EF4-FFF2-40B4-BE49-F238E27FC236}">
                    <a16:creationId xmlns:a16="http://schemas.microsoft.com/office/drawing/2014/main" id="{D792D744-CA2D-4647-B174-C99EC15A6D01}"/>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0" name="Cubo 259">
                <a:extLst>
                  <a:ext uri="{FF2B5EF4-FFF2-40B4-BE49-F238E27FC236}">
                    <a16:creationId xmlns:a16="http://schemas.microsoft.com/office/drawing/2014/main" id="{F5EA888F-E70D-4271-B4F2-E4026639F173}"/>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1" name="Cubo 260">
                <a:extLst>
                  <a:ext uri="{FF2B5EF4-FFF2-40B4-BE49-F238E27FC236}">
                    <a16:creationId xmlns:a16="http://schemas.microsoft.com/office/drawing/2014/main" id="{70E4FEB1-023B-408F-8890-A8124F0FFA59}"/>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2" name="Cubo 261">
                <a:extLst>
                  <a:ext uri="{FF2B5EF4-FFF2-40B4-BE49-F238E27FC236}">
                    <a16:creationId xmlns:a16="http://schemas.microsoft.com/office/drawing/2014/main" id="{60896CAB-C33F-4362-9F67-CCCC02302A81}"/>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3" name="Cubo 262">
                <a:extLst>
                  <a:ext uri="{FF2B5EF4-FFF2-40B4-BE49-F238E27FC236}">
                    <a16:creationId xmlns:a16="http://schemas.microsoft.com/office/drawing/2014/main" id="{C50A8F32-9A1D-4DCB-B693-DBF6B7333ECE}"/>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4" name="Cubo 263">
                <a:extLst>
                  <a:ext uri="{FF2B5EF4-FFF2-40B4-BE49-F238E27FC236}">
                    <a16:creationId xmlns:a16="http://schemas.microsoft.com/office/drawing/2014/main" id="{66705821-E88B-4973-9425-B2DE442D102D}"/>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8" name="Gruppo 247">
              <a:extLst>
                <a:ext uri="{FF2B5EF4-FFF2-40B4-BE49-F238E27FC236}">
                  <a16:creationId xmlns:a16="http://schemas.microsoft.com/office/drawing/2014/main" id="{B0A0821F-38DD-4409-8624-08CE1D9CD652}"/>
                </a:ext>
              </a:extLst>
            </p:cNvPr>
            <p:cNvGrpSpPr>
              <a:grpSpLocks/>
            </p:cNvGrpSpPr>
            <p:nvPr/>
          </p:nvGrpSpPr>
          <p:grpSpPr>
            <a:xfrm>
              <a:off x="5855741" y="2365209"/>
              <a:ext cx="1636868" cy="255202"/>
              <a:chOff x="6301706" y="2083197"/>
              <a:chExt cx="1636868" cy="255202"/>
            </a:xfrm>
          </p:grpSpPr>
          <p:sp>
            <p:nvSpPr>
              <p:cNvPr id="249" name="Cubo 248">
                <a:extLst>
                  <a:ext uri="{FF2B5EF4-FFF2-40B4-BE49-F238E27FC236}">
                    <a16:creationId xmlns:a16="http://schemas.microsoft.com/office/drawing/2014/main" id="{0BD2E97D-A79D-4699-BA8B-EDA85DEC163E}"/>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0" name="Cubo 249">
                <a:extLst>
                  <a:ext uri="{FF2B5EF4-FFF2-40B4-BE49-F238E27FC236}">
                    <a16:creationId xmlns:a16="http://schemas.microsoft.com/office/drawing/2014/main" id="{64B11DAA-A88E-4F6B-B9D1-B05DD77E3366}"/>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1" name="Cubo 250">
                <a:extLst>
                  <a:ext uri="{FF2B5EF4-FFF2-40B4-BE49-F238E27FC236}">
                    <a16:creationId xmlns:a16="http://schemas.microsoft.com/office/drawing/2014/main" id="{65E44A65-B339-48E6-AAC8-D8E511237A07}"/>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2" name="Cubo 251">
                <a:extLst>
                  <a:ext uri="{FF2B5EF4-FFF2-40B4-BE49-F238E27FC236}">
                    <a16:creationId xmlns:a16="http://schemas.microsoft.com/office/drawing/2014/main" id="{73CA7A52-A309-4612-A3F1-F01E805D2F8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3" name="Cubo 252">
                <a:extLst>
                  <a:ext uri="{FF2B5EF4-FFF2-40B4-BE49-F238E27FC236}">
                    <a16:creationId xmlns:a16="http://schemas.microsoft.com/office/drawing/2014/main" id="{B349C661-67BF-4D43-B424-1C82E7F63154}"/>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4" name="Cubo 253">
                <a:extLst>
                  <a:ext uri="{FF2B5EF4-FFF2-40B4-BE49-F238E27FC236}">
                    <a16:creationId xmlns:a16="http://schemas.microsoft.com/office/drawing/2014/main" id="{81D88B2D-9062-44B1-AB9D-3AF228853A46}"/>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5" name="Cubo 254">
                <a:extLst>
                  <a:ext uri="{FF2B5EF4-FFF2-40B4-BE49-F238E27FC236}">
                    <a16:creationId xmlns:a16="http://schemas.microsoft.com/office/drawing/2014/main" id="{FA25C854-3115-422B-8185-973E4813F93D}"/>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6" name="Cubo 255">
                <a:extLst>
                  <a:ext uri="{FF2B5EF4-FFF2-40B4-BE49-F238E27FC236}">
                    <a16:creationId xmlns:a16="http://schemas.microsoft.com/office/drawing/2014/main" id="{688567F3-AA61-4D27-9B18-92851FAC1667}"/>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313" name="Immagine 312">
            <a:extLst>
              <a:ext uri="{FF2B5EF4-FFF2-40B4-BE49-F238E27FC236}">
                <a16:creationId xmlns:a16="http://schemas.microsoft.com/office/drawing/2014/main" id="{F148AA4C-F5EC-4499-BFDA-64DABA647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454437" y="4463030"/>
            <a:ext cx="1450821" cy="920619"/>
          </a:xfrm>
          <a:prstGeom prst="rect">
            <a:avLst/>
          </a:prstGeom>
        </p:spPr>
      </p:pic>
      <p:sp>
        <p:nvSpPr>
          <p:cNvPr id="314" name="CasellaDiTesto 313">
            <a:extLst>
              <a:ext uri="{FF2B5EF4-FFF2-40B4-BE49-F238E27FC236}">
                <a16:creationId xmlns:a16="http://schemas.microsoft.com/office/drawing/2014/main" id="{9CC8FC94-3995-4C2A-995C-F13A6D1EE5B5}"/>
              </a:ext>
            </a:extLst>
          </p:cNvPr>
          <p:cNvSpPr txBox="1">
            <a:spLocks/>
          </p:cNvSpPr>
          <p:nvPr/>
        </p:nvSpPr>
        <p:spPr>
          <a:xfrm>
            <a:off x="341285" y="4581666"/>
            <a:ext cx="1403211" cy="646331"/>
          </a:xfrm>
          <a:prstGeom prst="rect">
            <a:avLst/>
          </a:prstGeom>
          <a:noFill/>
        </p:spPr>
        <p:txBody>
          <a:bodyPr wrap="square" rtlCol="0">
            <a:spAutoFit/>
          </a:bodyPr>
          <a:lstStyle/>
          <a:p>
            <a:r>
              <a:rPr lang="en-US" dirty="0"/>
              <a:t>Analog</a:t>
            </a:r>
            <a:r>
              <a:rPr lang="en-US" noProof="0" dirty="0"/>
              <a:t> Processing</a:t>
            </a:r>
          </a:p>
        </p:txBody>
      </p:sp>
      <p:grpSp>
        <p:nvGrpSpPr>
          <p:cNvPr id="315" name="Gruppo 314">
            <a:extLst>
              <a:ext uri="{FF2B5EF4-FFF2-40B4-BE49-F238E27FC236}">
                <a16:creationId xmlns:a16="http://schemas.microsoft.com/office/drawing/2014/main" id="{DC5D9E3D-739C-428F-B396-8A4E066BC25A}"/>
              </a:ext>
            </a:extLst>
          </p:cNvPr>
          <p:cNvGrpSpPr>
            <a:grpSpLocks/>
          </p:cNvGrpSpPr>
          <p:nvPr/>
        </p:nvGrpSpPr>
        <p:grpSpPr>
          <a:xfrm>
            <a:off x="9326670" y="4154239"/>
            <a:ext cx="2383971" cy="1405054"/>
            <a:chOff x="9320349" y="1712714"/>
            <a:chExt cx="2383971" cy="1405054"/>
          </a:xfrm>
        </p:grpSpPr>
        <p:sp>
          <p:nvSpPr>
            <p:cNvPr id="316" name="Rettangolo con angoli arrotondati 315">
              <a:extLst>
                <a:ext uri="{FF2B5EF4-FFF2-40B4-BE49-F238E27FC236}">
                  <a16:creationId xmlns:a16="http://schemas.microsoft.com/office/drawing/2014/main" id="{BFE41EB9-73EE-4870-9923-3D7D4A886FED}"/>
                </a:ext>
              </a:extLst>
            </p:cNvPr>
            <p:cNvSpPr>
              <a:spLocks/>
            </p:cNvSpPr>
            <p:nvPr/>
          </p:nvSpPr>
          <p:spPr>
            <a:xfrm>
              <a:off x="9320349" y="1712714"/>
              <a:ext cx="2383971" cy="140505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noProof="0"/>
            </a:p>
            <a:p>
              <a:pPr algn="ctr"/>
              <a:endParaRPr lang="en-US" noProof="0"/>
            </a:p>
            <a:p>
              <a:pPr algn="ctr"/>
              <a:endParaRPr lang="en-US" noProof="0"/>
            </a:p>
            <a:p>
              <a:pPr algn="ctr"/>
              <a:endParaRPr lang="en-US" noProof="0"/>
            </a:p>
            <a:p>
              <a:pPr algn="ctr"/>
              <a:r>
                <a:rPr lang="en-US" noProof="0"/>
                <a:t>Computer</a:t>
              </a:r>
            </a:p>
          </p:txBody>
        </p:sp>
        <p:sp>
          <p:nvSpPr>
            <p:cNvPr id="317" name="Rettangolo 316">
              <a:extLst>
                <a:ext uri="{FF2B5EF4-FFF2-40B4-BE49-F238E27FC236}">
                  <a16:creationId xmlns:a16="http://schemas.microsoft.com/office/drawing/2014/main" id="{F7FB9799-C52E-41D9-831B-2FA1E9F631AF}"/>
                </a:ext>
              </a:extLst>
            </p:cNvPr>
            <p:cNvSpPr>
              <a:spLocks/>
            </p:cNvSpPr>
            <p:nvPr/>
          </p:nvSpPr>
          <p:spPr>
            <a:xfrm>
              <a:off x="9652537"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318" name="Gruppo 317">
              <a:extLst>
                <a:ext uri="{FF2B5EF4-FFF2-40B4-BE49-F238E27FC236}">
                  <a16:creationId xmlns:a16="http://schemas.microsoft.com/office/drawing/2014/main" id="{C068FD05-224B-402F-AFA7-A883D3CBA9F0}"/>
                </a:ext>
              </a:extLst>
            </p:cNvPr>
            <p:cNvGrpSpPr>
              <a:grpSpLocks noChangeAspect="1"/>
            </p:cNvGrpSpPr>
            <p:nvPr/>
          </p:nvGrpSpPr>
          <p:grpSpPr>
            <a:xfrm>
              <a:off x="11031992" y="1965581"/>
              <a:ext cx="516459" cy="833378"/>
              <a:chOff x="9781557" y="2505854"/>
              <a:chExt cx="1355529" cy="2187332"/>
            </a:xfrm>
          </p:grpSpPr>
          <p:pic>
            <p:nvPicPr>
              <p:cNvPr id="325" name="Immagine 324">
                <a:extLst>
                  <a:ext uri="{FF2B5EF4-FFF2-40B4-BE49-F238E27FC236}">
                    <a16:creationId xmlns:a16="http://schemas.microsoft.com/office/drawing/2014/main" id="{E6299A1C-F5DD-46EB-81D6-B1D6586BB61A}"/>
                  </a:ext>
                </a:extLst>
              </p:cNvPr>
              <p:cNvPicPr>
                <a:picLocks noChangeAspect="1"/>
              </p:cNvPicPr>
              <p:nvPr/>
            </p:nvPicPr>
            <p:blipFill>
              <a:blip r:embed="rId4"/>
              <a:stretch>
                <a:fillRect/>
              </a:stretch>
            </p:blipFill>
            <p:spPr>
              <a:xfrm>
                <a:off x="9781557" y="2505855"/>
                <a:ext cx="1355529" cy="2187331"/>
              </a:xfrm>
              <a:prstGeom prst="rect">
                <a:avLst/>
              </a:prstGeom>
            </p:spPr>
          </p:pic>
          <p:sp>
            <p:nvSpPr>
              <p:cNvPr id="326" name="Rettangolo 325">
                <a:extLst>
                  <a:ext uri="{FF2B5EF4-FFF2-40B4-BE49-F238E27FC236}">
                    <a16:creationId xmlns:a16="http://schemas.microsoft.com/office/drawing/2014/main" id="{B086A99B-884E-469B-A7A6-E786C9C2C9AD}"/>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19" name="Freccia in giù 318">
              <a:extLst>
                <a:ext uri="{FF2B5EF4-FFF2-40B4-BE49-F238E27FC236}">
                  <a16:creationId xmlns:a16="http://schemas.microsoft.com/office/drawing/2014/main" id="{25C92329-E2FE-4C86-8521-A1CE7AC28B31}"/>
                </a:ext>
              </a:extLst>
            </p:cNvPr>
            <p:cNvSpPr>
              <a:spLocks/>
            </p:cNvSpPr>
            <p:nvPr/>
          </p:nvSpPr>
          <p:spPr>
            <a:xfrm rot="16200000">
              <a:off x="10816317"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sp>
          <p:nvSpPr>
            <p:cNvPr id="320" name="Rettangolo 319">
              <a:extLst>
                <a:ext uri="{FF2B5EF4-FFF2-40B4-BE49-F238E27FC236}">
                  <a16:creationId xmlns:a16="http://schemas.microsoft.com/office/drawing/2014/main" id="{EFC9C09B-C3AA-4380-9F62-0BCCD2F58A79}"/>
                </a:ext>
              </a:extLst>
            </p:cNvPr>
            <p:cNvSpPr>
              <a:spLocks/>
            </p:cNvSpPr>
            <p:nvPr/>
          </p:nvSpPr>
          <p:spPr>
            <a:xfrm>
              <a:off x="9652538"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321" name="Gruppo 320">
              <a:extLst>
                <a:ext uri="{FF2B5EF4-FFF2-40B4-BE49-F238E27FC236}">
                  <a16:creationId xmlns:a16="http://schemas.microsoft.com/office/drawing/2014/main" id="{D76C07E8-342F-4224-B5E3-F84F80C53E1A}"/>
                </a:ext>
              </a:extLst>
            </p:cNvPr>
            <p:cNvGrpSpPr>
              <a:grpSpLocks/>
            </p:cNvGrpSpPr>
            <p:nvPr/>
          </p:nvGrpSpPr>
          <p:grpSpPr>
            <a:xfrm>
              <a:off x="11031993" y="1965581"/>
              <a:ext cx="516459" cy="833378"/>
              <a:chOff x="9781557" y="2505854"/>
              <a:chExt cx="1355529" cy="2187332"/>
            </a:xfrm>
          </p:grpSpPr>
          <p:pic>
            <p:nvPicPr>
              <p:cNvPr id="323" name="Immagine 322">
                <a:extLst>
                  <a:ext uri="{FF2B5EF4-FFF2-40B4-BE49-F238E27FC236}">
                    <a16:creationId xmlns:a16="http://schemas.microsoft.com/office/drawing/2014/main" id="{1BA65E0E-F275-48C7-9053-3E03E81E76D8}"/>
                  </a:ext>
                </a:extLst>
              </p:cNvPr>
              <p:cNvPicPr>
                <a:picLocks/>
              </p:cNvPicPr>
              <p:nvPr/>
            </p:nvPicPr>
            <p:blipFill>
              <a:blip r:embed="rId4"/>
              <a:stretch>
                <a:fillRect/>
              </a:stretch>
            </p:blipFill>
            <p:spPr>
              <a:xfrm>
                <a:off x="9781557" y="2505855"/>
                <a:ext cx="1355529" cy="2187331"/>
              </a:xfrm>
              <a:prstGeom prst="rect">
                <a:avLst/>
              </a:prstGeom>
            </p:spPr>
          </p:pic>
          <p:sp>
            <p:nvSpPr>
              <p:cNvPr id="324" name="Rettangolo 323">
                <a:extLst>
                  <a:ext uri="{FF2B5EF4-FFF2-40B4-BE49-F238E27FC236}">
                    <a16:creationId xmlns:a16="http://schemas.microsoft.com/office/drawing/2014/main" id="{1BAD2500-8845-4B12-AC34-72618ECCE5C7}"/>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22" name="Freccia in giù 321">
              <a:extLst>
                <a:ext uri="{FF2B5EF4-FFF2-40B4-BE49-F238E27FC236}">
                  <a16:creationId xmlns:a16="http://schemas.microsoft.com/office/drawing/2014/main" id="{7600A496-D57D-4D18-AD69-79A133D86DE9}"/>
                </a:ext>
              </a:extLst>
            </p:cNvPr>
            <p:cNvSpPr>
              <a:spLocks/>
            </p:cNvSpPr>
            <p:nvPr/>
          </p:nvSpPr>
          <p:spPr>
            <a:xfrm rot="16200000">
              <a:off x="10816318"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grpSp>
      <p:sp>
        <p:nvSpPr>
          <p:cNvPr id="327" name="TextBox 5">
            <a:extLst>
              <a:ext uri="{FF2B5EF4-FFF2-40B4-BE49-F238E27FC236}">
                <a16:creationId xmlns:a16="http://schemas.microsoft.com/office/drawing/2014/main" id="{78C20751-D207-49AA-99E1-D80CBA12CA04}"/>
              </a:ext>
            </a:extLst>
          </p:cNvPr>
          <p:cNvSpPr txBox="1"/>
          <p:nvPr/>
        </p:nvSpPr>
        <p:spPr>
          <a:xfrm>
            <a:off x="7154096" y="3870140"/>
            <a:ext cx="231154" cy="369332"/>
          </a:xfrm>
          <a:prstGeom prst="rect">
            <a:avLst/>
          </a:prstGeom>
          <a:noFill/>
        </p:spPr>
        <p:txBody>
          <a:bodyPr wrap="none" rtlCol="0">
            <a:spAutoFit/>
          </a:bodyPr>
          <a:lstStyle/>
          <a:p>
            <a:r>
              <a:rPr lang="it-IT"/>
              <a:t> </a:t>
            </a:r>
          </a:p>
        </p:txBody>
      </p:sp>
      <p:sp>
        <p:nvSpPr>
          <p:cNvPr id="328" name="TextBox 14">
            <a:extLst>
              <a:ext uri="{FF2B5EF4-FFF2-40B4-BE49-F238E27FC236}">
                <a16:creationId xmlns:a16="http://schemas.microsoft.com/office/drawing/2014/main" id="{69742E3C-95F6-44FE-9571-D29766BAE8C6}"/>
              </a:ext>
            </a:extLst>
          </p:cNvPr>
          <p:cNvSpPr txBox="1"/>
          <p:nvPr/>
        </p:nvSpPr>
        <p:spPr>
          <a:xfrm>
            <a:off x="5586681" y="2206540"/>
            <a:ext cx="939681" cy="923330"/>
          </a:xfrm>
          <a:prstGeom prst="rect">
            <a:avLst/>
          </a:prstGeom>
          <a:noFill/>
        </p:spPr>
        <p:txBody>
          <a:bodyPr wrap="none" rtlCol="0">
            <a:spAutoFit/>
          </a:bodyPr>
          <a:lstStyle/>
          <a:p>
            <a:r>
              <a:rPr lang="it-IT"/>
              <a:t>x 64 </a:t>
            </a:r>
          </a:p>
          <a:p>
            <a:r>
              <a:rPr lang="it-IT" err="1"/>
              <a:t>digital</a:t>
            </a:r>
            <a:r>
              <a:rPr lang="it-IT"/>
              <a:t> </a:t>
            </a:r>
          </a:p>
          <a:p>
            <a:r>
              <a:rPr lang="it-IT" err="1"/>
              <a:t>signals</a:t>
            </a:r>
            <a:endParaRPr lang="it-IT"/>
          </a:p>
        </p:txBody>
      </p:sp>
      <p:sp>
        <p:nvSpPr>
          <p:cNvPr id="329" name="TextBox 34">
            <a:extLst>
              <a:ext uri="{FF2B5EF4-FFF2-40B4-BE49-F238E27FC236}">
                <a16:creationId xmlns:a16="http://schemas.microsoft.com/office/drawing/2014/main" id="{3252F0BE-CD72-453E-B8F1-0DF3B7E413D3}"/>
              </a:ext>
            </a:extLst>
          </p:cNvPr>
          <p:cNvSpPr txBox="1"/>
          <p:nvPr/>
        </p:nvSpPr>
        <p:spPr>
          <a:xfrm>
            <a:off x="7121869" y="5174457"/>
            <a:ext cx="952505" cy="923330"/>
          </a:xfrm>
          <a:prstGeom prst="rect">
            <a:avLst/>
          </a:prstGeom>
          <a:noFill/>
        </p:spPr>
        <p:txBody>
          <a:bodyPr wrap="none" rtlCol="0">
            <a:spAutoFit/>
          </a:bodyPr>
          <a:lstStyle/>
          <a:p>
            <a:r>
              <a:rPr lang="it-IT" dirty="0" err="1"/>
              <a:t>Only</a:t>
            </a:r>
            <a:r>
              <a:rPr lang="it-IT" dirty="0"/>
              <a:t> 2 </a:t>
            </a:r>
          </a:p>
          <a:p>
            <a:r>
              <a:rPr lang="it-IT" dirty="0" err="1"/>
              <a:t>analog</a:t>
            </a:r>
            <a:r>
              <a:rPr lang="it-IT" dirty="0"/>
              <a:t> </a:t>
            </a:r>
          </a:p>
          <a:p>
            <a:r>
              <a:rPr lang="it-IT" dirty="0" err="1"/>
              <a:t>signals</a:t>
            </a:r>
            <a:endParaRPr lang="it-IT" dirty="0"/>
          </a:p>
        </p:txBody>
      </p:sp>
      <p:grpSp>
        <p:nvGrpSpPr>
          <p:cNvPr id="330" name="Group 15">
            <a:extLst>
              <a:ext uri="{FF2B5EF4-FFF2-40B4-BE49-F238E27FC236}">
                <a16:creationId xmlns:a16="http://schemas.microsoft.com/office/drawing/2014/main" id="{2F9F4B6A-E83A-442E-894F-E40A12078B08}"/>
              </a:ext>
            </a:extLst>
          </p:cNvPr>
          <p:cNvGrpSpPr/>
          <p:nvPr/>
        </p:nvGrpSpPr>
        <p:grpSpPr>
          <a:xfrm>
            <a:off x="8956964" y="1991977"/>
            <a:ext cx="741793" cy="592469"/>
            <a:chOff x="9673040" y="2161326"/>
            <a:chExt cx="741793" cy="592469"/>
          </a:xfrm>
        </p:grpSpPr>
        <p:sp>
          <p:nvSpPr>
            <p:cNvPr id="331" name="CasellaDiTesto 330">
              <a:extLst>
                <a:ext uri="{FF2B5EF4-FFF2-40B4-BE49-F238E27FC236}">
                  <a16:creationId xmlns:a16="http://schemas.microsoft.com/office/drawing/2014/main" id="{DB54BBC4-EC96-43D2-BC46-35B0AE114079}"/>
                </a:ext>
              </a:extLst>
            </p:cNvPr>
            <p:cNvSpPr txBox="1"/>
            <p:nvPr/>
          </p:nvSpPr>
          <p:spPr>
            <a:xfrm flipH="1">
              <a:off x="10110752" y="2415241"/>
              <a:ext cx="298476" cy="338554"/>
            </a:xfrm>
            <a:prstGeom prst="rect">
              <a:avLst/>
            </a:prstGeom>
            <a:noFill/>
          </p:spPr>
          <p:txBody>
            <a:bodyPr wrap="none" rtlCol="0">
              <a:spAutoFit/>
            </a:bodyPr>
            <a:lstStyle/>
            <a:p>
              <a:r>
                <a:rPr lang="en-US" sz="1600" noProof="0"/>
                <a:t>Y</a:t>
              </a:r>
            </a:p>
          </p:txBody>
        </p:sp>
        <p:sp>
          <p:nvSpPr>
            <p:cNvPr id="332" name="CasellaDiTesto 17">
              <a:extLst>
                <a:ext uri="{FF2B5EF4-FFF2-40B4-BE49-F238E27FC236}">
                  <a16:creationId xmlns:a16="http://schemas.microsoft.com/office/drawing/2014/main" id="{1E16EFE6-DF77-4723-8ECD-35D53AC0EA6D}"/>
                </a:ext>
              </a:extLst>
            </p:cNvPr>
            <p:cNvSpPr txBox="1"/>
            <p:nvPr/>
          </p:nvSpPr>
          <p:spPr>
            <a:xfrm flipH="1">
              <a:off x="10105137" y="2161326"/>
              <a:ext cx="309696" cy="338554"/>
            </a:xfrm>
            <a:prstGeom prst="rect">
              <a:avLst/>
            </a:prstGeom>
            <a:noFill/>
          </p:spPr>
          <p:txBody>
            <a:bodyPr wrap="none" rtlCol="0">
              <a:spAutoFit/>
            </a:bodyPr>
            <a:lstStyle/>
            <a:p>
              <a:r>
                <a:rPr lang="en-US" sz="1600" noProof="0"/>
                <a:t>X</a:t>
              </a:r>
            </a:p>
          </p:txBody>
        </p:sp>
        <p:cxnSp>
          <p:nvCxnSpPr>
            <p:cNvPr id="333" name="Connettore 2 18">
              <a:extLst>
                <a:ext uri="{FF2B5EF4-FFF2-40B4-BE49-F238E27FC236}">
                  <a16:creationId xmlns:a16="http://schemas.microsoft.com/office/drawing/2014/main" id="{719333C5-910A-43CB-978B-D842BE4B1907}"/>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4" name="Connettore 2 20">
              <a:extLst>
                <a:ext uri="{FF2B5EF4-FFF2-40B4-BE49-F238E27FC236}">
                  <a16:creationId xmlns:a16="http://schemas.microsoft.com/office/drawing/2014/main" id="{8B76C75D-D001-4B0D-8552-61452E00F887}"/>
                </a:ext>
              </a:extLst>
            </p:cNvPr>
            <p:cNvCxnSpPr>
              <a:cxnSpLocks/>
            </p:cNvCxnSpPr>
            <p:nvPr/>
          </p:nvCxnSpPr>
          <p:spPr>
            <a:xfrm rot="5400000" flipV="1">
              <a:off x="9909812" y="2347746"/>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335" name="Group 38">
            <a:extLst>
              <a:ext uri="{FF2B5EF4-FFF2-40B4-BE49-F238E27FC236}">
                <a16:creationId xmlns:a16="http://schemas.microsoft.com/office/drawing/2014/main" id="{1A7D29B3-7A85-4B66-BC37-3FDF1DA52462}"/>
              </a:ext>
            </a:extLst>
          </p:cNvPr>
          <p:cNvGrpSpPr/>
          <p:nvPr/>
        </p:nvGrpSpPr>
        <p:grpSpPr>
          <a:xfrm>
            <a:off x="8956646" y="4540578"/>
            <a:ext cx="741793" cy="592469"/>
            <a:chOff x="9673040" y="2161326"/>
            <a:chExt cx="741793" cy="592469"/>
          </a:xfrm>
        </p:grpSpPr>
        <p:sp>
          <p:nvSpPr>
            <p:cNvPr id="336" name="CasellaDiTesto 16">
              <a:extLst>
                <a:ext uri="{FF2B5EF4-FFF2-40B4-BE49-F238E27FC236}">
                  <a16:creationId xmlns:a16="http://schemas.microsoft.com/office/drawing/2014/main" id="{5C3C95E3-9E9A-410B-873B-AADDC42F3A4F}"/>
                </a:ext>
              </a:extLst>
            </p:cNvPr>
            <p:cNvSpPr txBox="1"/>
            <p:nvPr/>
          </p:nvSpPr>
          <p:spPr>
            <a:xfrm flipH="1">
              <a:off x="10110752" y="2415241"/>
              <a:ext cx="298476" cy="338554"/>
            </a:xfrm>
            <a:prstGeom prst="rect">
              <a:avLst/>
            </a:prstGeom>
            <a:noFill/>
          </p:spPr>
          <p:txBody>
            <a:bodyPr wrap="none" rtlCol="0">
              <a:spAutoFit/>
            </a:bodyPr>
            <a:lstStyle/>
            <a:p>
              <a:r>
                <a:rPr lang="en-US" sz="1600" noProof="0"/>
                <a:t>Y</a:t>
              </a:r>
            </a:p>
          </p:txBody>
        </p:sp>
        <p:sp>
          <p:nvSpPr>
            <p:cNvPr id="337" name="CasellaDiTesto 17">
              <a:extLst>
                <a:ext uri="{FF2B5EF4-FFF2-40B4-BE49-F238E27FC236}">
                  <a16:creationId xmlns:a16="http://schemas.microsoft.com/office/drawing/2014/main" id="{ABB13555-EC4D-4D5A-BE7F-5FD879926F56}"/>
                </a:ext>
              </a:extLst>
            </p:cNvPr>
            <p:cNvSpPr txBox="1"/>
            <p:nvPr/>
          </p:nvSpPr>
          <p:spPr>
            <a:xfrm flipH="1">
              <a:off x="10105137" y="2161326"/>
              <a:ext cx="309696" cy="338554"/>
            </a:xfrm>
            <a:prstGeom prst="rect">
              <a:avLst/>
            </a:prstGeom>
            <a:noFill/>
          </p:spPr>
          <p:txBody>
            <a:bodyPr wrap="none" rtlCol="0">
              <a:spAutoFit/>
            </a:bodyPr>
            <a:lstStyle/>
            <a:p>
              <a:r>
                <a:rPr lang="en-US" sz="1600" noProof="0"/>
                <a:t>X</a:t>
              </a:r>
            </a:p>
          </p:txBody>
        </p:sp>
        <p:cxnSp>
          <p:nvCxnSpPr>
            <p:cNvPr id="338" name="Connettore 2 18">
              <a:extLst>
                <a:ext uri="{FF2B5EF4-FFF2-40B4-BE49-F238E27FC236}">
                  <a16:creationId xmlns:a16="http://schemas.microsoft.com/office/drawing/2014/main" id="{06EDEE33-7A29-49C7-9190-D285E99BF5BB}"/>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9" name="Connettore 2 20">
              <a:extLst>
                <a:ext uri="{FF2B5EF4-FFF2-40B4-BE49-F238E27FC236}">
                  <a16:creationId xmlns:a16="http://schemas.microsoft.com/office/drawing/2014/main" id="{69D75F96-9F98-48A5-9CB8-2164D103464F}"/>
                </a:ext>
              </a:extLst>
            </p:cNvPr>
            <p:cNvCxnSpPr>
              <a:cxnSpLocks/>
            </p:cNvCxnSpPr>
            <p:nvPr/>
          </p:nvCxnSpPr>
          <p:spPr>
            <a:xfrm rot="5400000" flipV="1">
              <a:off x="9909812" y="2347746"/>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340" name="Rettangolo con angoli arrotondati 12">
            <a:extLst>
              <a:ext uri="{FF2B5EF4-FFF2-40B4-BE49-F238E27FC236}">
                <a16:creationId xmlns:a16="http://schemas.microsoft.com/office/drawing/2014/main" id="{8FF46075-B0B2-429F-AAE5-630F05E4A01A}"/>
              </a:ext>
            </a:extLst>
          </p:cNvPr>
          <p:cNvSpPr>
            <a:spLocks/>
          </p:cNvSpPr>
          <p:nvPr/>
        </p:nvSpPr>
        <p:spPr>
          <a:xfrm>
            <a:off x="8021870" y="4540578"/>
            <a:ext cx="935131" cy="592469"/>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r>
              <a:rPr lang="en-US" noProof="0" dirty="0">
                <a:solidFill>
                  <a:schemeClr val="tx1"/>
                </a:solidFill>
              </a:rPr>
              <a:t> ADCs</a:t>
            </a:r>
          </a:p>
        </p:txBody>
      </p:sp>
    </p:spTree>
    <p:extLst>
      <p:ext uri="{BB962C8B-B14F-4D97-AF65-F5344CB8AC3E}">
        <p14:creationId xmlns:p14="http://schemas.microsoft.com/office/powerpoint/2010/main" val="354540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3.95833E-6 -7.40741E-7 L -0.15312 0.38796 " pathEditMode="relative" rAng="0" ptsTypes="AA">
                                      <p:cBhvr>
                                        <p:cTn id="11" dur="1250" fill="hold"/>
                                        <p:tgtEl>
                                          <p:spTgt spid="126"/>
                                        </p:tgtEl>
                                        <p:attrNameLst>
                                          <p:attrName>ppt_x</p:attrName>
                                          <p:attrName>ppt_y</p:attrName>
                                        </p:attrNameLst>
                                      </p:cBhvr>
                                      <p:rCtr x="-7656" y="19398"/>
                                    </p:animMotion>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230"/>
                                        </p:tgtEl>
                                        <p:attrNameLst>
                                          <p:attrName>style.visibility</p:attrName>
                                        </p:attrNameLst>
                                      </p:cBhvr>
                                      <p:to>
                                        <p:strVal val="visible"/>
                                      </p:to>
                                    </p:set>
                                    <p:animEffect transition="in" filter="fade">
                                      <p:cBhvr>
                                        <p:cTn id="15" dur="500"/>
                                        <p:tgtEl>
                                          <p:spTgt spid="230"/>
                                        </p:tgtEl>
                                      </p:cBhvr>
                                    </p:animEffect>
                                  </p:childTnLst>
                                </p:cTn>
                              </p:par>
                              <p:par>
                                <p:cTn id="16" presetID="10" presetClass="entr" presetSubtype="0" fill="hold" nodeType="withEffect">
                                  <p:stCondLst>
                                    <p:cond delay="0"/>
                                  </p:stCondLst>
                                  <p:childTnLst>
                                    <p:set>
                                      <p:cBhvr>
                                        <p:cTn id="17" dur="1" fill="hold">
                                          <p:stCondLst>
                                            <p:cond delay="0"/>
                                          </p:stCondLst>
                                        </p:cTn>
                                        <p:tgtEl>
                                          <p:spTgt spid="235"/>
                                        </p:tgtEl>
                                        <p:attrNameLst>
                                          <p:attrName>style.visibility</p:attrName>
                                        </p:attrNameLst>
                                      </p:cBhvr>
                                      <p:to>
                                        <p:strVal val="visible"/>
                                      </p:to>
                                    </p:set>
                                    <p:animEffect transition="in" filter="fade">
                                      <p:cBhvr>
                                        <p:cTn id="18" dur="500"/>
                                        <p:tgtEl>
                                          <p:spTgt spid="235"/>
                                        </p:tgtEl>
                                      </p:cBhvr>
                                    </p:animEffect>
                                  </p:childTnLst>
                                </p:cTn>
                              </p:par>
                              <p:par>
                                <p:cTn id="19" presetID="10" presetClass="entr" presetSubtype="0" fill="hold" nodeType="withEffect">
                                  <p:stCondLst>
                                    <p:cond delay="0"/>
                                  </p:stCondLst>
                                  <p:childTnLst>
                                    <p:set>
                                      <p:cBhvr>
                                        <p:cTn id="20" dur="1" fill="hold">
                                          <p:stCondLst>
                                            <p:cond delay="0"/>
                                          </p:stCondLst>
                                        </p:cTn>
                                        <p:tgtEl>
                                          <p:spTgt spid="240"/>
                                        </p:tgtEl>
                                        <p:attrNameLst>
                                          <p:attrName>style.visibility</p:attrName>
                                        </p:attrNameLst>
                                      </p:cBhvr>
                                      <p:to>
                                        <p:strVal val="visible"/>
                                      </p:to>
                                    </p:set>
                                    <p:animEffect transition="in" filter="fade">
                                      <p:cBhvr>
                                        <p:cTn id="21" dur="500"/>
                                        <p:tgtEl>
                                          <p:spTgt spid="240"/>
                                        </p:tgtEl>
                                      </p:cBhvr>
                                    </p:animEffect>
                                  </p:childTnLst>
                                </p:cTn>
                              </p:par>
                              <p:par>
                                <p:cTn id="22" presetID="10" presetClass="entr" presetSubtype="0" fill="hold" nodeType="withEffect">
                                  <p:stCondLst>
                                    <p:cond delay="0"/>
                                  </p:stCondLst>
                                  <p:childTnLst>
                                    <p:set>
                                      <p:cBhvr>
                                        <p:cTn id="23" dur="1" fill="hold">
                                          <p:stCondLst>
                                            <p:cond delay="0"/>
                                          </p:stCondLst>
                                        </p:cTn>
                                        <p:tgtEl>
                                          <p:spTgt spid="313"/>
                                        </p:tgtEl>
                                        <p:attrNameLst>
                                          <p:attrName>style.visibility</p:attrName>
                                        </p:attrNameLst>
                                      </p:cBhvr>
                                      <p:to>
                                        <p:strVal val="visible"/>
                                      </p:to>
                                    </p:set>
                                    <p:animEffect transition="in" filter="fade">
                                      <p:cBhvr>
                                        <p:cTn id="24" dur="500"/>
                                        <p:tgtEl>
                                          <p:spTgt spid="3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4"/>
                                        </p:tgtEl>
                                        <p:attrNameLst>
                                          <p:attrName>style.visibility</p:attrName>
                                        </p:attrNameLst>
                                      </p:cBhvr>
                                      <p:to>
                                        <p:strVal val="visible"/>
                                      </p:to>
                                    </p:set>
                                    <p:animEffect transition="in" filter="fade">
                                      <p:cBhvr>
                                        <p:cTn id="27" dur="500"/>
                                        <p:tgtEl>
                                          <p:spTgt spid="314"/>
                                        </p:tgtEl>
                                      </p:cBhvr>
                                    </p:animEffect>
                                  </p:childTnLst>
                                </p:cTn>
                              </p:par>
                              <p:par>
                                <p:cTn id="28" presetID="10" presetClass="entr" presetSubtype="0" fill="hold" nodeType="withEffect">
                                  <p:stCondLst>
                                    <p:cond delay="0"/>
                                  </p:stCondLst>
                                  <p:childTnLst>
                                    <p:set>
                                      <p:cBhvr>
                                        <p:cTn id="29" dur="1" fill="hold">
                                          <p:stCondLst>
                                            <p:cond delay="0"/>
                                          </p:stCondLst>
                                        </p:cTn>
                                        <p:tgtEl>
                                          <p:spTgt spid="315"/>
                                        </p:tgtEl>
                                        <p:attrNameLst>
                                          <p:attrName>style.visibility</p:attrName>
                                        </p:attrNameLst>
                                      </p:cBhvr>
                                      <p:to>
                                        <p:strVal val="visible"/>
                                      </p:to>
                                    </p:set>
                                    <p:animEffect transition="in" filter="fade">
                                      <p:cBhvr>
                                        <p:cTn id="30" dur="500"/>
                                        <p:tgtEl>
                                          <p:spTgt spid="3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7"/>
                                        </p:tgtEl>
                                        <p:attrNameLst>
                                          <p:attrName>style.visibility</p:attrName>
                                        </p:attrNameLst>
                                      </p:cBhvr>
                                      <p:to>
                                        <p:strVal val="visible"/>
                                      </p:to>
                                    </p:set>
                                    <p:animEffect transition="in" filter="fade">
                                      <p:cBhvr>
                                        <p:cTn id="33" dur="500"/>
                                        <p:tgtEl>
                                          <p:spTgt spid="3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9"/>
                                        </p:tgtEl>
                                        <p:attrNameLst>
                                          <p:attrName>style.visibility</p:attrName>
                                        </p:attrNameLst>
                                      </p:cBhvr>
                                      <p:to>
                                        <p:strVal val="visible"/>
                                      </p:to>
                                    </p:set>
                                    <p:animEffect transition="in" filter="fade">
                                      <p:cBhvr>
                                        <p:cTn id="36" dur="500"/>
                                        <p:tgtEl>
                                          <p:spTgt spid="32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40"/>
                                        </p:tgtEl>
                                        <p:attrNameLst>
                                          <p:attrName>style.visibility</p:attrName>
                                        </p:attrNameLst>
                                      </p:cBhvr>
                                      <p:to>
                                        <p:strVal val="visible"/>
                                      </p:to>
                                    </p:set>
                                    <p:animEffect transition="in" filter="fade">
                                      <p:cBhvr>
                                        <p:cTn id="39" dur="500"/>
                                        <p:tgtEl>
                                          <p:spTgt spid="340"/>
                                        </p:tgtEl>
                                      </p:cBhvr>
                                    </p:animEffect>
                                  </p:childTnLst>
                                </p:cTn>
                              </p:par>
                              <p:par>
                                <p:cTn id="40" presetID="10" presetClass="entr" presetSubtype="0" fill="hold" nodeType="withEffect">
                                  <p:stCondLst>
                                    <p:cond delay="0"/>
                                  </p:stCondLst>
                                  <p:childTnLst>
                                    <p:set>
                                      <p:cBhvr>
                                        <p:cTn id="41" dur="1" fill="hold">
                                          <p:stCondLst>
                                            <p:cond delay="0"/>
                                          </p:stCondLst>
                                        </p:cTn>
                                        <p:tgtEl>
                                          <p:spTgt spid="123"/>
                                        </p:tgtEl>
                                        <p:attrNameLst>
                                          <p:attrName>style.visibility</p:attrName>
                                        </p:attrNameLst>
                                      </p:cBhvr>
                                      <p:to>
                                        <p:strVal val="visible"/>
                                      </p:to>
                                    </p:set>
                                    <p:animEffect transition="in" filter="fade">
                                      <p:cBhvr>
                                        <p:cTn id="42" dur="500"/>
                                        <p:tgtEl>
                                          <p:spTgt spid="123"/>
                                        </p:tgtEl>
                                      </p:cBhvr>
                                    </p:animEffect>
                                  </p:childTnLst>
                                </p:cTn>
                              </p:par>
                              <p:par>
                                <p:cTn id="43" presetID="10" presetClass="entr" presetSubtype="0" fill="hold" nodeType="withEffect">
                                  <p:stCondLst>
                                    <p:cond delay="0"/>
                                  </p:stCondLst>
                                  <p:childTnLst>
                                    <p:set>
                                      <p:cBhvr>
                                        <p:cTn id="44" dur="1" fill="hold">
                                          <p:stCondLst>
                                            <p:cond delay="0"/>
                                          </p:stCondLst>
                                        </p:cTn>
                                        <p:tgtEl>
                                          <p:spTgt spid="335"/>
                                        </p:tgtEl>
                                        <p:attrNameLst>
                                          <p:attrName>style.visibility</p:attrName>
                                        </p:attrNameLst>
                                      </p:cBhvr>
                                      <p:to>
                                        <p:strVal val="visible"/>
                                      </p:to>
                                    </p:set>
                                    <p:animEffect transition="in" filter="fade">
                                      <p:cBhvr>
                                        <p:cTn id="45" dur="500"/>
                                        <p:tgtEl>
                                          <p:spTgt spid="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p:bldP spid="327" grpId="0"/>
      <p:bldP spid="329" grpId="0"/>
      <p:bldP spid="3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585298" cy="488950"/>
          </a:xfrm>
        </p:spPr>
        <p:txBody>
          <a:bodyPr>
            <a:noAutofit/>
          </a:bodyPr>
          <a:lstStyle/>
          <a:p>
            <a:r>
              <a:rPr lang="en-US" sz="2800" dirty="0"/>
              <a:t>Traditional Digital Processing vs Analog Processing (ANNA)</a:t>
            </a:r>
            <a:endParaRPr lang="it-IT"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6</a:t>
            </a:fld>
            <a:endParaRPr lang="en-US" dirty="0"/>
          </a:p>
        </p:txBody>
      </p:sp>
      <p:grpSp>
        <p:nvGrpSpPr>
          <p:cNvPr id="123" name="Group 44">
            <a:extLst>
              <a:ext uri="{FF2B5EF4-FFF2-40B4-BE49-F238E27FC236}">
                <a16:creationId xmlns:a16="http://schemas.microsoft.com/office/drawing/2014/main" id="{541396FB-F5F0-4323-BFB9-C84EC3D6C3E8}"/>
              </a:ext>
            </a:extLst>
          </p:cNvPr>
          <p:cNvGrpSpPr/>
          <p:nvPr/>
        </p:nvGrpSpPr>
        <p:grpSpPr>
          <a:xfrm>
            <a:off x="6680153" y="4709855"/>
            <a:ext cx="1345665" cy="253916"/>
            <a:chOff x="9673040" y="2330603"/>
            <a:chExt cx="473558" cy="253916"/>
          </a:xfrm>
        </p:grpSpPr>
        <p:cxnSp>
          <p:nvCxnSpPr>
            <p:cNvPr id="124" name="Connettore 2 18">
              <a:extLst>
                <a:ext uri="{FF2B5EF4-FFF2-40B4-BE49-F238E27FC236}">
                  <a16:creationId xmlns:a16="http://schemas.microsoft.com/office/drawing/2014/main" id="{0AF9974D-E448-49D0-87A7-B18C03710C4E}"/>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5" name="Connettore 2 20">
              <a:extLst>
                <a:ext uri="{FF2B5EF4-FFF2-40B4-BE49-F238E27FC236}">
                  <a16:creationId xmlns:a16="http://schemas.microsoft.com/office/drawing/2014/main" id="{593AFB24-62F5-4657-94E0-8FD86D92F6E7}"/>
                </a:ext>
              </a:extLst>
            </p:cNvPr>
            <p:cNvCxnSpPr>
              <a:cxnSpLocks/>
            </p:cNvCxnSpPr>
            <p:nvPr/>
          </p:nvCxnSpPr>
          <p:spPr>
            <a:xfrm rot="5400000" flipV="1">
              <a:off x="9909826" y="2347747"/>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126" name="Group 29">
            <a:extLst>
              <a:ext uri="{FF2B5EF4-FFF2-40B4-BE49-F238E27FC236}">
                <a16:creationId xmlns:a16="http://schemas.microsoft.com/office/drawing/2014/main" id="{C6BE9CEB-3722-4497-8464-80A90DFAD063}"/>
              </a:ext>
            </a:extLst>
          </p:cNvPr>
          <p:cNvGrpSpPr/>
          <p:nvPr/>
        </p:nvGrpSpPr>
        <p:grpSpPr>
          <a:xfrm>
            <a:off x="4628619" y="3922260"/>
            <a:ext cx="2458615" cy="2061275"/>
            <a:chOff x="6491729" y="1432668"/>
            <a:chExt cx="2458615" cy="2061275"/>
          </a:xfrm>
        </p:grpSpPr>
        <p:sp>
          <p:nvSpPr>
            <p:cNvPr id="127" name="Rettangolo con angoli arrotondati 126">
              <a:extLst>
                <a:ext uri="{FF2B5EF4-FFF2-40B4-BE49-F238E27FC236}">
                  <a16:creationId xmlns:a16="http://schemas.microsoft.com/office/drawing/2014/main" id="{4430E607-BBE8-4396-B16A-B5DB2743A192}"/>
                </a:ext>
              </a:extLst>
            </p:cNvPr>
            <p:cNvSpPr>
              <a:spLocks/>
            </p:cNvSpPr>
            <p:nvPr/>
          </p:nvSpPr>
          <p:spPr>
            <a:xfrm>
              <a:off x="6491729" y="1432668"/>
              <a:ext cx="2458615" cy="2061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a:p>
              <a:pPr algn="ctr"/>
              <a:endParaRPr lang="en-US" noProof="0" dirty="0"/>
            </a:p>
            <a:p>
              <a:pPr algn="ctr"/>
              <a:endParaRPr lang="en-US" noProof="0" dirty="0"/>
            </a:p>
            <a:p>
              <a:pPr algn="ctr"/>
              <a:endParaRPr lang="en-US" noProof="0" dirty="0"/>
            </a:p>
            <a:p>
              <a:pPr algn="ctr"/>
              <a:endParaRPr lang="en-US" noProof="0" dirty="0"/>
            </a:p>
            <a:p>
              <a:pPr algn="ctr"/>
              <a:endParaRPr lang="en-US" sz="800" b="1" noProof="0" dirty="0">
                <a:solidFill>
                  <a:srgbClr val="FFFF00"/>
                </a:solidFill>
              </a:endParaRPr>
            </a:p>
            <a:p>
              <a:pPr algn="ctr"/>
              <a:r>
                <a:rPr lang="en-US" sz="1600" b="1" noProof="0" dirty="0">
                  <a:solidFill>
                    <a:srgbClr val="FFFF00"/>
                  </a:solidFill>
                </a:rPr>
                <a:t>Analog Neural Network ASIC (ANNA)</a:t>
              </a:r>
            </a:p>
          </p:txBody>
        </p:sp>
        <p:pic>
          <p:nvPicPr>
            <p:cNvPr id="128" name="Immagine 13">
              <a:extLst>
                <a:ext uri="{FF2B5EF4-FFF2-40B4-BE49-F238E27FC236}">
                  <a16:creationId xmlns:a16="http://schemas.microsoft.com/office/drawing/2014/main" id="{F397D0F8-D1F3-409F-87FD-03F6E719C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954" y="1502773"/>
              <a:ext cx="2324449" cy="1334781"/>
            </a:xfrm>
            <a:prstGeom prst="rect">
              <a:avLst/>
            </a:prstGeom>
          </p:spPr>
        </p:pic>
      </p:grpSp>
      <p:grpSp>
        <p:nvGrpSpPr>
          <p:cNvPr id="230" name="Gruppo 229">
            <a:extLst>
              <a:ext uri="{FF2B5EF4-FFF2-40B4-BE49-F238E27FC236}">
                <a16:creationId xmlns:a16="http://schemas.microsoft.com/office/drawing/2014/main" id="{A57BDF88-FD43-41F4-86AD-EA49C034313E}"/>
              </a:ext>
            </a:extLst>
          </p:cNvPr>
          <p:cNvGrpSpPr>
            <a:grpSpLocks/>
          </p:cNvGrpSpPr>
          <p:nvPr/>
        </p:nvGrpSpPr>
        <p:grpSpPr>
          <a:xfrm rot="5400000">
            <a:off x="2015178" y="4003160"/>
            <a:ext cx="2075565" cy="1809525"/>
            <a:chOff x="2362020" y="2698707"/>
            <a:chExt cx="2075565" cy="1809525"/>
          </a:xfrm>
        </p:grpSpPr>
        <p:sp>
          <p:nvSpPr>
            <p:cNvPr id="231" name="Cubo 230">
              <a:extLst>
                <a:ext uri="{FF2B5EF4-FFF2-40B4-BE49-F238E27FC236}">
                  <a16:creationId xmlns:a16="http://schemas.microsoft.com/office/drawing/2014/main" id="{545E83BB-FC01-41FF-B527-0A0356D4D0F0}"/>
                </a:ext>
              </a:extLst>
            </p:cNvPr>
            <p:cNvSpPr>
              <a:spLocks noChangeAspect="1"/>
            </p:cNvSpPr>
            <p:nvPr/>
          </p:nvSpPr>
          <p:spPr>
            <a:xfrm rot="16200000">
              <a:off x="2499803" y="2570450"/>
              <a:ext cx="1800000" cy="2075564"/>
            </a:xfrm>
            <a:prstGeom prst="cube">
              <a:avLst>
                <a:gd name="adj" fmla="val 27912"/>
              </a:avLst>
            </a:prstGeom>
            <a:solidFill>
              <a:srgbClr val="C2F1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2" name="Connettore diritto 231">
              <a:extLst>
                <a:ext uri="{FF2B5EF4-FFF2-40B4-BE49-F238E27FC236}">
                  <a16:creationId xmlns:a16="http://schemas.microsoft.com/office/drawing/2014/main" id="{C5127714-0669-4CC1-ADE3-BCDB5158604B}"/>
                </a:ext>
              </a:extLst>
            </p:cNvPr>
            <p:cNvCxnSpPr>
              <a:cxnSpLocks/>
            </p:cNvCxnSpPr>
            <p:nvPr/>
          </p:nvCxnSpPr>
          <p:spPr>
            <a:xfrm>
              <a:off x="2362020" y="4005459"/>
              <a:ext cx="1574186" cy="0"/>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233" name="Connettore diritto 232">
              <a:extLst>
                <a:ext uri="{FF2B5EF4-FFF2-40B4-BE49-F238E27FC236}">
                  <a16:creationId xmlns:a16="http://schemas.microsoft.com/office/drawing/2014/main" id="{2C2EA87B-BA18-406E-9B86-9F3B587DF4EA}"/>
                </a:ext>
              </a:extLst>
            </p:cNvPr>
            <p:cNvCxnSpPr>
              <a:cxnSpLocks/>
            </p:cNvCxnSpPr>
            <p:nvPr/>
          </p:nvCxnSpPr>
          <p:spPr>
            <a:xfrm flipV="1">
              <a:off x="3936206" y="2698707"/>
              <a:ext cx="0" cy="1306752"/>
            </a:xfrm>
            <a:prstGeom prst="line">
              <a:avLst/>
            </a:prstGeom>
            <a:ln w="6350">
              <a:prstDash val="dash"/>
            </a:ln>
          </p:spPr>
          <p:style>
            <a:lnRef idx="2">
              <a:schemeClr val="dk1"/>
            </a:lnRef>
            <a:fillRef idx="0">
              <a:schemeClr val="dk1"/>
            </a:fillRef>
            <a:effectRef idx="1">
              <a:schemeClr val="dk1"/>
            </a:effectRef>
            <a:fontRef idx="minor">
              <a:schemeClr val="tx1"/>
            </a:fontRef>
          </p:style>
        </p:cxnSp>
        <p:cxnSp>
          <p:nvCxnSpPr>
            <p:cNvPr id="234" name="Connettore diritto 233">
              <a:extLst>
                <a:ext uri="{FF2B5EF4-FFF2-40B4-BE49-F238E27FC236}">
                  <a16:creationId xmlns:a16="http://schemas.microsoft.com/office/drawing/2014/main" id="{E2A2B969-9CF6-4D1C-A68E-615388F0E705}"/>
                </a:ext>
              </a:extLst>
            </p:cNvPr>
            <p:cNvCxnSpPr>
              <a:cxnSpLocks/>
            </p:cNvCxnSpPr>
            <p:nvPr/>
          </p:nvCxnSpPr>
          <p:spPr>
            <a:xfrm flipH="1" flipV="1">
              <a:off x="3921918" y="3991173"/>
              <a:ext cx="501381" cy="502773"/>
            </a:xfrm>
            <a:prstGeom prst="line">
              <a:avLst/>
            </a:prstGeom>
            <a:ln w="6350">
              <a:prstDash val="dash"/>
            </a:ln>
          </p:spPr>
          <p:style>
            <a:lnRef idx="2">
              <a:schemeClr val="dk1"/>
            </a:lnRef>
            <a:fillRef idx="0">
              <a:schemeClr val="dk1"/>
            </a:fillRef>
            <a:effectRef idx="1">
              <a:schemeClr val="dk1"/>
            </a:effectRef>
            <a:fontRef idx="minor">
              <a:schemeClr val="tx1"/>
            </a:fontRef>
          </p:style>
        </p:cxnSp>
      </p:grpSp>
      <p:grpSp>
        <p:nvGrpSpPr>
          <p:cNvPr id="235" name="Gruppo 234">
            <a:extLst>
              <a:ext uri="{FF2B5EF4-FFF2-40B4-BE49-F238E27FC236}">
                <a16:creationId xmlns:a16="http://schemas.microsoft.com/office/drawing/2014/main" id="{76817444-3FBA-4328-80AE-428C183DA91B}"/>
              </a:ext>
            </a:extLst>
          </p:cNvPr>
          <p:cNvGrpSpPr>
            <a:grpSpLocks/>
          </p:cNvGrpSpPr>
          <p:nvPr/>
        </p:nvGrpSpPr>
        <p:grpSpPr>
          <a:xfrm>
            <a:off x="1721871" y="4225807"/>
            <a:ext cx="2157105" cy="1265467"/>
            <a:chOff x="1532817" y="2245996"/>
            <a:chExt cx="2157105" cy="1265467"/>
          </a:xfrm>
        </p:grpSpPr>
        <p:sp>
          <p:nvSpPr>
            <p:cNvPr id="236" name="Triangolo isoscele 235">
              <a:extLst>
                <a:ext uri="{FF2B5EF4-FFF2-40B4-BE49-F238E27FC236}">
                  <a16:creationId xmlns:a16="http://schemas.microsoft.com/office/drawing/2014/main" id="{3DD418BB-3E7A-4D57-B5EF-64F8F281CF3A}"/>
                </a:ext>
              </a:extLst>
            </p:cNvPr>
            <p:cNvSpPr>
              <a:spLocks/>
            </p:cNvSpPr>
            <p:nvPr/>
          </p:nvSpPr>
          <p:spPr>
            <a:xfrm rot="16200000">
              <a:off x="2595669" y="2665722"/>
              <a:ext cx="841369" cy="454863"/>
            </a:xfrm>
            <a:prstGeom prst="triangle">
              <a:avLst>
                <a:gd name="adj" fmla="val 45601"/>
              </a:avLst>
            </a:prstGeom>
            <a:gradFill flip="none" rotWithShape="1">
              <a:gsLst>
                <a:gs pos="0">
                  <a:srgbClr val="FF6600"/>
                </a:gs>
                <a:gs pos="15000">
                  <a:srgbClr val="FFC000"/>
                </a:gs>
                <a:gs pos="47000">
                  <a:srgbClr val="FFFF00"/>
                </a:gs>
                <a:gs pos="100000">
                  <a:srgbClr val="C2F1C8"/>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7" name="Ovale 236">
              <a:extLst>
                <a:ext uri="{FF2B5EF4-FFF2-40B4-BE49-F238E27FC236}">
                  <a16:creationId xmlns:a16="http://schemas.microsoft.com/office/drawing/2014/main" id="{EE4C4489-B4EC-4580-B00C-5F6CE25F789E}"/>
                </a:ext>
              </a:extLst>
            </p:cNvPr>
            <p:cNvSpPr>
              <a:spLocks noChangeAspect="1"/>
            </p:cNvSpPr>
            <p:nvPr/>
          </p:nvSpPr>
          <p:spPr>
            <a:xfrm>
              <a:off x="3352737" y="2245996"/>
              <a:ext cx="337185" cy="1203505"/>
            </a:xfrm>
            <a:prstGeom prst="ellipse">
              <a:avLst/>
            </a:prstGeom>
            <a:gradFill flip="none" rotWithShape="1">
              <a:gsLst>
                <a:gs pos="11000">
                  <a:srgbClr val="FFC000"/>
                </a:gs>
                <a:gs pos="58000">
                  <a:srgbClr val="FFFF00"/>
                </a:gs>
                <a:gs pos="43000">
                  <a:srgbClr val="FFFF00"/>
                </a:gs>
                <a:gs pos="100000">
                  <a:srgbClr val="9CC2A1"/>
                </a:gs>
              </a:gsLst>
              <a:path path="shape">
                <a:fillToRect l="50000" t="50000" r="50000" b="50000"/>
              </a:path>
              <a:tileRect/>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8" name="Esplosione: 8 punte 237">
              <a:extLst>
                <a:ext uri="{FF2B5EF4-FFF2-40B4-BE49-F238E27FC236}">
                  <a16:creationId xmlns:a16="http://schemas.microsoft.com/office/drawing/2014/main" id="{C99FF373-910E-4B49-A4C6-C9AC4649C14E}"/>
                </a:ext>
              </a:extLst>
            </p:cNvPr>
            <p:cNvSpPr>
              <a:spLocks/>
            </p:cNvSpPr>
            <p:nvPr/>
          </p:nvSpPr>
          <p:spPr>
            <a:xfrm>
              <a:off x="2743671" y="2876955"/>
              <a:ext cx="86053" cy="96132"/>
            </a:xfrm>
            <a:prstGeom prst="irregularSeal1">
              <a:avLst/>
            </a:prstGeom>
            <a:solidFill>
              <a:srgbClr val="FF000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39" name="Connettore 2 238">
              <a:extLst>
                <a:ext uri="{FF2B5EF4-FFF2-40B4-BE49-F238E27FC236}">
                  <a16:creationId xmlns:a16="http://schemas.microsoft.com/office/drawing/2014/main" id="{D5788426-F0CB-4F13-BD29-5B745800EC0E}"/>
                </a:ext>
              </a:extLst>
            </p:cNvPr>
            <p:cNvCxnSpPr>
              <a:cxnSpLocks/>
            </p:cNvCxnSpPr>
            <p:nvPr/>
          </p:nvCxnSpPr>
          <p:spPr>
            <a:xfrm flipV="1">
              <a:off x="1532817" y="2925659"/>
              <a:ext cx="1221299" cy="5858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40" name="Gruppo 239">
            <a:extLst>
              <a:ext uri="{FF2B5EF4-FFF2-40B4-BE49-F238E27FC236}">
                <a16:creationId xmlns:a16="http://schemas.microsoft.com/office/drawing/2014/main" id="{3C0BD86C-B4AC-49EA-85BA-6F963AB88FAF}"/>
              </a:ext>
            </a:extLst>
          </p:cNvPr>
          <p:cNvGrpSpPr>
            <a:grpSpLocks/>
          </p:cNvGrpSpPr>
          <p:nvPr/>
        </p:nvGrpSpPr>
        <p:grpSpPr>
          <a:xfrm rot="5400000">
            <a:off x="2754070" y="4560799"/>
            <a:ext cx="2075563" cy="694249"/>
            <a:chOff x="5417046" y="1926162"/>
            <a:chExt cx="2075563" cy="694249"/>
          </a:xfrm>
        </p:grpSpPr>
        <p:grpSp>
          <p:nvGrpSpPr>
            <p:cNvPr id="241" name="Gruppo 240">
              <a:extLst>
                <a:ext uri="{FF2B5EF4-FFF2-40B4-BE49-F238E27FC236}">
                  <a16:creationId xmlns:a16="http://schemas.microsoft.com/office/drawing/2014/main" id="{495C38B5-3B60-40C7-8318-E75B9DC12EDD}"/>
                </a:ext>
              </a:extLst>
            </p:cNvPr>
            <p:cNvGrpSpPr>
              <a:grpSpLocks/>
            </p:cNvGrpSpPr>
            <p:nvPr/>
          </p:nvGrpSpPr>
          <p:grpSpPr>
            <a:xfrm>
              <a:off x="5417046" y="1926162"/>
              <a:ext cx="1636868" cy="255202"/>
              <a:chOff x="6301706" y="2083197"/>
              <a:chExt cx="1636868" cy="255202"/>
            </a:xfrm>
          </p:grpSpPr>
          <p:sp>
            <p:nvSpPr>
              <p:cNvPr id="305" name="Cubo 304">
                <a:extLst>
                  <a:ext uri="{FF2B5EF4-FFF2-40B4-BE49-F238E27FC236}">
                    <a16:creationId xmlns:a16="http://schemas.microsoft.com/office/drawing/2014/main" id="{BC95E41D-028D-4570-A520-4F05D783199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6" name="Cubo 305">
                <a:extLst>
                  <a:ext uri="{FF2B5EF4-FFF2-40B4-BE49-F238E27FC236}">
                    <a16:creationId xmlns:a16="http://schemas.microsoft.com/office/drawing/2014/main" id="{C2B9C2E0-434A-4A29-A402-095AF6F12ED4}"/>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7" name="Cubo 306">
                <a:extLst>
                  <a:ext uri="{FF2B5EF4-FFF2-40B4-BE49-F238E27FC236}">
                    <a16:creationId xmlns:a16="http://schemas.microsoft.com/office/drawing/2014/main" id="{D7B5D290-64DA-4E5C-BA15-AF02A81A6564}"/>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8" name="Cubo 307">
                <a:extLst>
                  <a:ext uri="{FF2B5EF4-FFF2-40B4-BE49-F238E27FC236}">
                    <a16:creationId xmlns:a16="http://schemas.microsoft.com/office/drawing/2014/main" id="{D0D7DE26-9ACE-4816-B5CB-9280B786EF7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9" name="Cubo 308">
                <a:extLst>
                  <a:ext uri="{FF2B5EF4-FFF2-40B4-BE49-F238E27FC236}">
                    <a16:creationId xmlns:a16="http://schemas.microsoft.com/office/drawing/2014/main" id="{4F0D33F1-8801-4067-BBA5-517909774F47}"/>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0" name="Cubo 309">
                <a:extLst>
                  <a:ext uri="{FF2B5EF4-FFF2-40B4-BE49-F238E27FC236}">
                    <a16:creationId xmlns:a16="http://schemas.microsoft.com/office/drawing/2014/main" id="{007755FA-E427-44B0-BD5B-6F00328FC17B}"/>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1" name="Cubo 310">
                <a:extLst>
                  <a:ext uri="{FF2B5EF4-FFF2-40B4-BE49-F238E27FC236}">
                    <a16:creationId xmlns:a16="http://schemas.microsoft.com/office/drawing/2014/main" id="{933D658D-3ADE-419E-92DE-8C543F03B136}"/>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2" name="Cubo 311">
                <a:extLst>
                  <a:ext uri="{FF2B5EF4-FFF2-40B4-BE49-F238E27FC236}">
                    <a16:creationId xmlns:a16="http://schemas.microsoft.com/office/drawing/2014/main" id="{93F9BA21-227A-411C-8006-0E8D68FF4610}"/>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2" name="Gruppo 241">
              <a:extLst>
                <a:ext uri="{FF2B5EF4-FFF2-40B4-BE49-F238E27FC236}">
                  <a16:creationId xmlns:a16="http://schemas.microsoft.com/office/drawing/2014/main" id="{1B0B6880-C8DB-4C69-AD16-9279663F9FD8}"/>
                </a:ext>
              </a:extLst>
            </p:cNvPr>
            <p:cNvGrpSpPr>
              <a:grpSpLocks/>
            </p:cNvGrpSpPr>
            <p:nvPr/>
          </p:nvGrpSpPr>
          <p:grpSpPr>
            <a:xfrm>
              <a:off x="5479003" y="1988169"/>
              <a:ext cx="1636868" cy="255202"/>
              <a:chOff x="6301706" y="2083197"/>
              <a:chExt cx="1636868" cy="255202"/>
            </a:xfrm>
          </p:grpSpPr>
          <p:sp>
            <p:nvSpPr>
              <p:cNvPr id="297" name="Cubo 296">
                <a:extLst>
                  <a:ext uri="{FF2B5EF4-FFF2-40B4-BE49-F238E27FC236}">
                    <a16:creationId xmlns:a16="http://schemas.microsoft.com/office/drawing/2014/main" id="{2A7A29E1-75E4-46F2-AFEE-2F28C92E38DE}"/>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8" name="Cubo 297">
                <a:extLst>
                  <a:ext uri="{FF2B5EF4-FFF2-40B4-BE49-F238E27FC236}">
                    <a16:creationId xmlns:a16="http://schemas.microsoft.com/office/drawing/2014/main" id="{EA0D155F-C1A0-4AE1-AE7B-B806C274066A}"/>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9" name="Cubo 298">
                <a:extLst>
                  <a:ext uri="{FF2B5EF4-FFF2-40B4-BE49-F238E27FC236}">
                    <a16:creationId xmlns:a16="http://schemas.microsoft.com/office/drawing/2014/main" id="{652BA8BC-39F5-4687-A385-A03C2ED2E494}"/>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0" name="Cubo 299">
                <a:extLst>
                  <a:ext uri="{FF2B5EF4-FFF2-40B4-BE49-F238E27FC236}">
                    <a16:creationId xmlns:a16="http://schemas.microsoft.com/office/drawing/2014/main" id="{CD26C907-CC8D-48FB-BAA8-5C6706EEFF47}"/>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1" name="Cubo 300">
                <a:extLst>
                  <a:ext uri="{FF2B5EF4-FFF2-40B4-BE49-F238E27FC236}">
                    <a16:creationId xmlns:a16="http://schemas.microsoft.com/office/drawing/2014/main" id="{0D8FF772-F5DC-45BE-91A4-384C507F7E35}"/>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2" name="Cubo 301">
                <a:extLst>
                  <a:ext uri="{FF2B5EF4-FFF2-40B4-BE49-F238E27FC236}">
                    <a16:creationId xmlns:a16="http://schemas.microsoft.com/office/drawing/2014/main" id="{F522914C-CC0A-4DEC-827C-2844E650D32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3" name="Cubo 302">
                <a:extLst>
                  <a:ext uri="{FF2B5EF4-FFF2-40B4-BE49-F238E27FC236}">
                    <a16:creationId xmlns:a16="http://schemas.microsoft.com/office/drawing/2014/main" id="{B4001667-8999-41A8-939C-5834F45500D6}"/>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4" name="Cubo 303">
                <a:extLst>
                  <a:ext uri="{FF2B5EF4-FFF2-40B4-BE49-F238E27FC236}">
                    <a16:creationId xmlns:a16="http://schemas.microsoft.com/office/drawing/2014/main" id="{A54F3077-6135-4A07-90DC-6B0080F34B46}"/>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3" name="Gruppo 242">
              <a:extLst>
                <a:ext uri="{FF2B5EF4-FFF2-40B4-BE49-F238E27FC236}">
                  <a16:creationId xmlns:a16="http://schemas.microsoft.com/office/drawing/2014/main" id="{03612788-9CC9-4673-8D6F-C28CBB0C567B}"/>
                </a:ext>
              </a:extLst>
            </p:cNvPr>
            <p:cNvGrpSpPr>
              <a:grpSpLocks/>
            </p:cNvGrpSpPr>
            <p:nvPr/>
          </p:nvGrpSpPr>
          <p:grpSpPr>
            <a:xfrm>
              <a:off x="5542516" y="2050176"/>
              <a:ext cx="1636868" cy="255202"/>
              <a:chOff x="6301706" y="2083197"/>
              <a:chExt cx="1636868" cy="255202"/>
            </a:xfrm>
          </p:grpSpPr>
          <p:sp>
            <p:nvSpPr>
              <p:cNvPr id="289" name="Cubo 288">
                <a:extLst>
                  <a:ext uri="{FF2B5EF4-FFF2-40B4-BE49-F238E27FC236}">
                    <a16:creationId xmlns:a16="http://schemas.microsoft.com/office/drawing/2014/main" id="{DA47C502-BB40-4766-8ADA-647FD58D2172}"/>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0" name="Cubo 289">
                <a:extLst>
                  <a:ext uri="{FF2B5EF4-FFF2-40B4-BE49-F238E27FC236}">
                    <a16:creationId xmlns:a16="http://schemas.microsoft.com/office/drawing/2014/main" id="{773AA661-304B-4D6D-82D2-5E0B20A39439}"/>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1" name="Cubo 290">
                <a:extLst>
                  <a:ext uri="{FF2B5EF4-FFF2-40B4-BE49-F238E27FC236}">
                    <a16:creationId xmlns:a16="http://schemas.microsoft.com/office/drawing/2014/main" id="{2EDAD001-61BC-4C13-AB74-E2541CEE362C}"/>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2" name="Cubo 291">
                <a:extLst>
                  <a:ext uri="{FF2B5EF4-FFF2-40B4-BE49-F238E27FC236}">
                    <a16:creationId xmlns:a16="http://schemas.microsoft.com/office/drawing/2014/main" id="{B361D8FD-6DE0-46C1-88D1-51F5FFAF04B2}"/>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3" name="Cubo 292">
                <a:extLst>
                  <a:ext uri="{FF2B5EF4-FFF2-40B4-BE49-F238E27FC236}">
                    <a16:creationId xmlns:a16="http://schemas.microsoft.com/office/drawing/2014/main" id="{663EDC5B-8D4C-4C3C-AD24-ABC1D560A535}"/>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4" name="Cubo 293">
                <a:extLst>
                  <a:ext uri="{FF2B5EF4-FFF2-40B4-BE49-F238E27FC236}">
                    <a16:creationId xmlns:a16="http://schemas.microsoft.com/office/drawing/2014/main" id="{E43ED1BD-31B8-4E46-9B34-62A3665193B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5" name="Cubo 294">
                <a:extLst>
                  <a:ext uri="{FF2B5EF4-FFF2-40B4-BE49-F238E27FC236}">
                    <a16:creationId xmlns:a16="http://schemas.microsoft.com/office/drawing/2014/main" id="{7A2439C3-6DBD-4F4D-8CC7-54A38C9C1585}"/>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6" name="Cubo 295">
                <a:extLst>
                  <a:ext uri="{FF2B5EF4-FFF2-40B4-BE49-F238E27FC236}">
                    <a16:creationId xmlns:a16="http://schemas.microsoft.com/office/drawing/2014/main" id="{88A019EF-3F96-4D46-9AB0-86C620DF9F3B}"/>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4" name="Gruppo 243">
              <a:extLst>
                <a:ext uri="{FF2B5EF4-FFF2-40B4-BE49-F238E27FC236}">
                  <a16:creationId xmlns:a16="http://schemas.microsoft.com/office/drawing/2014/main" id="{E4D5802A-A806-4873-A7F6-DA75232E76FC}"/>
                </a:ext>
              </a:extLst>
            </p:cNvPr>
            <p:cNvGrpSpPr>
              <a:grpSpLocks/>
            </p:cNvGrpSpPr>
            <p:nvPr/>
          </p:nvGrpSpPr>
          <p:grpSpPr>
            <a:xfrm>
              <a:off x="5605415" y="2114681"/>
              <a:ext cx="1636868" cy="255202"/>
              <a:chOff x="6301706" y="2083197"/>
              <a:chExt cx="1636868" cy="255202"/>
            </a:xfrm>
          </p:grpSpPr>
          <p:sp>
            <p:nvSpPr>
              <p:cNvPr id="281" name="Cubo 280">
                <a:extLst>
                  <a:ext uri="{FF2B5EF4-FFF2-40B4-BE49-F238E27FC236}">
                    <a16:creationId xmlns:a16="http://schemas.microsoft.com/office/drawing/2014/main" id="{9582D658-B127-4ECB-A825-E7E2487176E9}"/>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2" name="Cubo 281">
                <a:extLst>
                  <a:ext uri="{FF2B5EF4-FFF2-40B4-BE49-F238E27FC236}">
                    <a16:creationId xmlns:a16="http://schemas.microsoft.com/office/drawing/2014/main" id="{22D715EB-D92B-40B8-9CEA-952FBE4ACB75}"/>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3" name="Cubo 282">
                <a:extLst>
                  <a:ext uri="{FF2B5EF4-FFF2-40B4-BE49-F238E27FC236}">
                    <a16:creationId xmlns:a16="http://schemas.microsoft.com/office/drawing/2014/main" id="{BA1EE062-CF63-4957-9645-79C65AE1ADAF}"/>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4" name="Cubo 283">
                <a:extLst>
                  <a:ext uri="{FF2B5EF4-FFF2-40B4-BE49-F238E27FC236}">
                    <a16:creationId xmlns:a16="http://schemas.microsoft.com/office/drawing/2014/main" id="{C02F6E18-DA01-4E0C-849A-1A24B70B9DF2}"/>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5" name="Cubo 284">
                <a:extLst>
                  <a:ext uri="{FF2B5EF4-FFF2-40B4-BE49-F238E27FC236}">
                    <a16:creationId xmlns:a16="http://schemas.microsoft.com/office/drawing/2014/main" id="{D38A092E-B09C-4FDE-8595-3180865CE2E8}"/>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6" name="Cubo 285">
                <a:extLst>
                  <a:ext uri="{FF2B5EF4-FFF2-40B4-BE49-F238E27FC236}">
                    <a16:creationId xmlns:a16="http://schemas.microsoft.com/office/drawing/2014/main" id="{46201CB3-ACB0-42D1-8722-82A8317E3BDB}"/>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7" name="Cubo 286">
                <a:extLst>
                  <a:ext uri="{FF2B5EF4-FFF2-40B4-BE49-F238E27FC236}">
                    <a16:creationId xmlns:a16="http://schemas.microsoft.com/office/drawing/2014/main" id="{4B18CAA6-A604-49E1-8238-77A665BB8AF0}"/>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8" name="Cubo 287">
                <a:extLst>
                  <a:ext uri="{FF2B5EF4-FFF2-40B4-BE49-F238E27FC236}">
                    <a16:creationId xmlns:a16="http://schemas.microsoft.com/office/drawing/2014/main" id="{C39C4AF3-6884-46F5-BD07-B9CB90B20C77}"/>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5" name="Gruppo 244">
              <a:extLst>
                <a:ext uri="{FF2B5EF4-FFF2-40B4-BE49-F238E27FC236}">
                  <a16:creationId xmlns:a16="http://schemas.microsoft.com/office/drawing/2014/main" id="{4D37AA09-6AF4-40D1-936E-457BF5596283}"/>
                </a:ext>
              </a:extLst>
            </p:cNvPr>
            <p:cNvGrpSpPr>
              <a:grpSpLocks/>
            </p:cNvGrpSpPr>
            <p:nvPr/>
          </p:nvGrpSpPr>
          <p:grpSpPr>
            <a:xfrm>
              <a:off x="5669870" y="2179186"/>
              <a:ext cx="1636868" cy="255202"/>
              <a:chOff x="6301706" y="2083197"/>
              <a:chExt cx="1636868" cy="255202"/>
            </a:xfrm>
          </p:grpSpPr>
          <p:sp>
            <p:nvSpPr>
              <p:cNvPr id="273" name="Cubo 272">
                <a:extLst>
                  <a:ext uri="{FF2B5EF4-FFF2-40B4-BE49-F238E27FC236}">
                    <a16:creationId xmlns:a16="http://schemas.microsoft.com/office/drawing/2014/main" id="{226DBA4C-8B7A-4D85-9D5A-4890298029F8}"/>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4" name="Cubo 273">
                <a:extLst>
                  <a:ext uri="{FF2B5EF4-FFF2-40B4-BE49-F238E27FC236}">
                    <a16:creationId xmlns:a16="http://schemas.microsoft.com/office/drawing/2014/main" id="{2BE5E779-5E9D-435A-8EA3-13CB4674FCCD}"/>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5" name="Cubo 274">
                <a:extLst>
                  <a:ext uri="{FF2B5EF4-FFF2-40B4-BE49-F238E27FC236}">
                    <a16:creationId xmlns:a16="http://schemas.microsoft.com/office/drawing/2014/main" id="{F41D5BC9-10AB-423E-A411-94FC59901061}"/>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6" name="Cubo 275">
                <a:extLst>
                  <a:ext uri="{FF2B5EF4-FFF2-40B4-BE49-F238E27FC236}">
                    <a16:creationId xmlns:a16="http://schemas.microsoft.com/office/drawing/2014/main" id="{EE661609-B86B-4A54-B605-C88E0EB52AE1}"/>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7" name="Cubo 276">
                <a:extLst>
                  <a:ext uri="{FF2B5EF4-FFF2-40B4-BE49-F238E27FC236}">
                    <a16:creationId xmlns:a16="http://schemas.microsoft.com/office/drawing/2014/main" id="{E6BB09CC-5996-40E1-A3A0-88A201B50573}"/>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8" name="Cubo 277">
                <a:extLst>
                  <a:ext uri="{FF2B5EF4-FFF2-40B4-BE49-F238E27FC236}">
                    <a16:creationId xmlns:a16="http://schemas.microsoft.com/office/drawing/2014/main" id="{FC1EB950-CDA0-4FE3-AF62-4E9DC7283954}"/>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9" name="Cubo 278">
                <a:extLst>
                  <a:ext uri="{FF2B5EF4-FFF2-40B4-BE49-F238E27FC236}">
                    <a16:creationId xmlns:a16="http://schemas.microsoft.com/office/drawing/2014/main" id="{1E9AD819-602E-4C13-8391-8A636ABB3383}"/>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0" name="Cubo 279">
                <a:extLst>
                  <a:ext uri="{FF2B5EF4-FFF2-40B4-BE49-F238E27FC236}">
                    <a16:creationId xmlns:a16="http://schemas.microsoft.com/office/drawing/2014/main" id="{AC6540DC-7B11-4E90-A858-4DDD7409B51E}"/>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6" name="Gruppo 245">
              <a:extLst>
                <a:ext uri="{FF2B5EF4-FFF2-40B4-BE49-F238E27FC236}">
                  <a16:creationId xmlns:a16="http://schemas.microsoft.com/office/drawing/2014/main" id="{86D077F5-6892-487D-BAD9-9919A757FAAB}"/>
                </a:ext>
              </a:extLst>
            </p:cNvPr>
            <p:cNvGrpSpPr>
              <a:grpSpLocks/>
            </p:cNvGrpSpPr>
            <p:nvPr/>
          </p:nvGrpSpPr>
          <p:grpSpPr>
            <a:xfrm>
              <a:off x="5731827" y="2241193"/>
              <a:ext cx="1636868" cy="255202"/>
              <a:chOff x="6301706" y="2083197"/>
              <a:chExt cx="1636868" cy="255202"/>
            </a:xfrm>
          </p:grpSpPr>
          <p:sp>
            <p:nvSpPr>
              <p:cNvPr id="265" name="Cubo 264">
                <a:extLst>
                  <a:ext uri="{FF2B5EF4-FFF2-40B4-BE49-F238E27FC236}">
                    <a16:creationId xmlns:a16="http://schemas.microsoft.com/office/drawing/2014/main" id="{DE2C8A67-FECC-4B83-8143-9EA4A7A8F7AB}"/>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6" name="Cubo 265">
                <a:extLst>
                  <a:ext uri="{FF2B5EF4-FFF2-40B4-BE49-F238E27FC236}">
                    <a16:creationId xmlns:a16="http://schemas.microsoft.com/office/drawing/2014/main" id="{71E8DB30-6EB0-4FDD-BB84-8BBE1F7B3CD1}"/>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7" name="Cubo 266">
                <a:extLst>
                  <a:ext uri="{FF2B5EF4-FFF2-40B4-BE49-F238E27FC236}">
                    <a16:creationId xmlns:a16="http://schemas.microsoft.com/office/drawing/2014/main" id="{3779FC4C-340D-465C-BB8F-4F8FBD07D51B}"/>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8" name="Cubo 267">
                <a:extLst>
                  <a:ext uri="{FF2B5EF4-FFF2-40B4-BE49-F238E27FC236}">
                    <a16:creationId xmlns:a16="http://schemas.microsoft.com/office/drawing/2014/main" id="{A5146C52-499B-4E2B-96CF-C62C322BABAA}"/>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9" name="Cubo 268">
                <a:extLst>
                  <a:ext uri="{FF2B5EF4-FFF2-40B4-BE49-F238E27FC236}">
                    <a16:creationId xmlns:a16="http://schemas.microsoft.com/office/drawing/2014/main" id="{EE210FEC-81BA-44EB-85D9-A73DEC3DD081}"/>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0" name="Cubo 269">
                <a:extLst>
                  <a:ext uri="{FF2B5EF4-FFF2-40B4-BE49-F238E27FC236}">
                    <a16:creationId xmlns:a16="http://schemas.microsoft.com/office/drawing/2014/main" id="{EEF08063-D5E5-4BBB-99FD-A42706B478B7}"/>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1" name="Cubo 270">
                <a:extLst>
                  <a:ext uri="{FF2B5EF4-FFF2-40B4-BE49-F238E27FC236}">
                    <a16:creationId xmlns:a16="http://schemas.microsoft.com/office/drawing/2014/main" id="{2CDE4766-D691-4C43-B7FD-3E87BBF699DC}"/>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2" name="Cubo 271">
                <a:extLst>
                  <a:ext uri="{FF2B5EF4-FFF2-40B4-BE49-F238E27FC236}">
                    <a16:creationId xmlns:a16="http://schemas.microsoft.com/office/drawing/2014/main" id="{BA57612A-5CDB-4E9B-9E51-7486CE7CC9D6}"/>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7" name="Gruppo 246">
              <a:extLst>
                <a:ext uri="{FF2B5EF4-FFF2-40B4-BE49-F238E27FC236}">
                  <a16:creationId xmlns:a16="http://schemas.microsoft.com/office/drawing/2014/main" id="{3AB81BB1-D7BB-4E99-8714-E8677C779551}"/>
                </a:ext>
              </a:extLst>
            </p:cNvPr>
            <p:cNvGrpSpPr>
              <a:grpSpLocks/>
            </p:cNvGrpSpPr>
            <p:nvPr/>
          </p:nvGrpSpPr>
          <p:grpSpPr>
            <a:xfrm>
              <a:off x="5793784" y="2303200"/>
              <a:ext cx="1636868" cy="255202"/>
              <a:chOff x="6301706" y="2083197"/>
              <a:chExt cx="1636868" cy="255202"/>
            </a:xfrm>
          </p:grpSpPr>
          <p:sp>
            <p:nvSpPr>
              <p:cNvPr id="257" name="Cubo 256">
                <a:extLst>
                  <a:ext uri="{FF2B5EF4-FFF2-40B4-BE49-F238E27FC236}">
                    <a16:creationId xmlns:a16="http://schemas.microsoft.com/office/drawing/2014/main" id="{7D81020B-68BC-41D8-8741-45794A664E73}"/>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8" name="Cubo 257">
                <a:extLst>
                  <a:ext uri="{FF2B5EF4-FFF2-40B4-BE49-F238E27FC236}">
                    <a16:creationId xmlns:a16="http://schemas.microsoft.com/office/drawing/2014/main" id="{5454B5A6-B727-4BE4-A645-17C3AE89A6FF}"/>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9" name="Cubo 258">
                <a:extLst>
                  <a:ext uri="{FF2B5EF4-FFF2-40B4-BE49-F238E27FC236}">
                    <a16:creationId xmlns:a16="http://schemas.microsoft.com/office/drawing/2014/main" id="{D792D744-CA2D-4647-B174-C99EC15A6D01}"/>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0" name="Cubo 259">
                <a:extLst>
                  <a:ext uri="{FF2B5EF4-FFF2-40B4-BE49-F238E27FC236}">
                    <a16:creationId xmlns:a16="http://schemas.microsoft.com/office/drawing/2014/main" id="{F5EA888F-E70D-4271-B4F2-E4026639F173}"/>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1" name="Cubo 260">
                <a:extLst>
                  <a:ext uri="{FF2B5EF4-FFF2-40B4-BE49-F238E27FC236}">
                    <a16:creationId xmlns:a16="http://schemas.microsoft.com/office/drawing/2014/main" id="{70E4FEB1-023B-408F-8890-A8124F0FFA59}"/>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2" name="Cubo 261">
                <a:extLst>
                  <a:ext uri="{FF2B5EF4-FFF2-40B4-BE49-F238E27FC236}">
                    <a16:creationId xmlns:a16="http://schemas.microsoft.com/office/drawing/2014/main" id="{60896CAB-C33F-4362-9F67-CCCC02302A81}"/>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3" name="Cubo 262">
                <a:extLst>
                  <a:ext uri="{FF2B5EF4-FFF2-40B4-BE49-F238E27FC236}">
                    <a16:creationId xmlns:a16="http://schemas.microsoft.com/office/drawing/2014/main" id="{C50A8F32-9A1D-4DCB-B693-DBF6B7333ECE}"/>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4" name="Cubo 263">
                <a:extLst>
                  <a:ext uri="{FF2B5EF4-FFF2-40B4-BE49-F238E27FC236}">
                    <a16:creationId xmlns:a16="http://schemas.microsoft.com/office/drawing/2014/main" id="{66705821-E88B-4973-9425-B2DE442D102D}"/>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248" name="Gruppo 247">
              <a:extLst>
                <a:ext uri="{FF2B5EF4-FFF2-40B4-BE49-F238E27FC236}">
                  <a16:creationId xmlns:a16="http://schemas.microsoft.com/office/drawing/2014/main" id="{B0A0821F-38DD-4409-8624-08CE1D9CD652}"/>
                </a:ext>
              </a:extLst>
            </p:cNvPr>
            <p:cNvGrpSpPr>
              <a:grpSpLocks/>
            </p:cNvGrpSpPr>
            <p:nvPr/>
          </p:nvGrpSpPr>
          <p:grpSpPr>
            <a:xfrm>
              <a:off x="5855741" y="2365209"/>
              <a:ext cx="1636868" cy="255202"/>
              <a:chOff x="6301706" y="2083197"/>
              <a:chExt cx="1636868" cy="255202"/>
            </a:xfrm>
          </p:grpSpPr>
          <p:sp>
            <p:nvSpPr>
              <p:cNvPr id="249" name="Cubo 248">
                <a:extLst>
                  <a:ext uri="{FF2B5EF4-FFF2-40B4-BE49-F238E27FC236}">
                    <a16:creationId xmlns:a16="http://schemas.microsoft.com/office/drawing/2014/main" id="{0BD2E97D-A79D-4699-BA8B-EDA85DEC163E}"/>
                  </a:ext>
                </a:extLst>
              </p:cNvPr>
              <p:cNvSpPr>
                <a:spLocks/>
              </p:cNvSpPr>
              <p:nvPr/>
            </p:nvSpPr>
            <p:spPr>
              <a:xfrm rot="16200000">
                <a:off x="76814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0" name="Cubo 249">
                <a:extLst>
                  <a:ext uri="{FF2B5EF4-FFF2-40B4-BE49-F238E27FC236}">
                    <a16:creationId xmlns:a16="http://schemas.microsoft.com/office/drawing/2014/main" id="{64B11DAA-A88E-4F6B-B9D1-B05DD77E3366}"/>
                  </a:ext>
                </a:extLst>
              </p:cNvPr>
              <p:cNvSpPr>
                <a:spLocks/>
              </p:cNvSpPr>
              <p:nvPr/>
            </p:nvSpPr>
            <p:spPr>
              <a:xfrm rot="16200000">
                <a:off x="748660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1" name="Cubo 250">
                <a:extLst>
                  <a:ext uri="{FF2B5EF4-FFF2-40B4-BE49-F238E27FC236}">
                    <a16:creationId xmlns:a16="http://schemas.microsoft.com/office/drawing/2014/main" id="{65E44A65-B339-48E6-AAC8-D8E511237A07}"/>
                  </a:ext>
                </a:extLst>
              </p:cNvPr>
              <p:cNvSpPr>
                <a:spLocks/>
              </p:cNvSpPr>
              <p:nvPr/>
            </p:nvSpPr>
            <p:spPr>
              <a:xfrm rot="16200000">
                <a:off x="728897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2" name="Cubo 251">
                <a:extLst>
                  <a:ext uri="{FF2B5EF4-FFF2-40B4-BE49-F238E27FC236}">
                    <a16:creationId xmlns:a16="http://schemas.microsoft.com/office/drawing/2014/main" id="{73CA7A52-A309-4612-A3F1-F01E805D2F86}"/>
                  </a:ext>
                </a:extLst>
              </p:cNvPr>
              <p:cNvSpPr>
                <a:spLocks/>
              </p:cNvSpPr>
              <p:nvPr/>
            </p:nvSpPr>
            <p:spPr>
              <a:xfrm rot="16200000">
                <a:off x="7091352"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3" name="Cubo 252">
                <a:extLst>
                  <a:ext uri="{FF2B5EF4-FFF2-40B4-BE49-F238E27FC236}">
                    <a16:creationId xmlns:a16="http://schemas.microsoft.com/office/drawing/2014/main" id="{B349C661-67BF-4D43-B424-1C82E7F63154}"/>
                  </a:ext>
                </a:extLst>
              </p:cNvPr>
              <p:cNvSpPr>
                <a:spLocks/>
              </p:cNvSpPr>
              <p:nvPr/>
            </p:nvSpPr>
            <p:spPr>
              <a:xfrm rot="16200000">
                <a:off x="6896500"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4" name="Cubo 253">
                <a:extLst>
                  <a:ext uri="{FF2B5EF4-FFF2-40B4-BE49-F238E27FC236}">
                    <a16:creationId xmlns:a16="http://schemas.microsoft.com/office/drawing/2014/main" id="{81D88B2D-9062-44B1-AB9D-3AF228853A46}"/>
                  </a:ext>
                </a:extLst>
              </p:cNvPr>
              <p:cNvSpPr>
                <a:spLocks/>
              </p:cNvSpPr>
              <p:nvPr/>
            </p:nvSpPr>
            <p:spPr>
              <a:xfrm rot="16200000">
                <a:off x="6698876"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5" name="Cubo 254">
                <a:extLst>
                  <a:ext uri="{FF2B5EF4-FFF2-40B4-BE49-F238E27FC236}">
                    <a16:creationId xmlns:a16="http://schemas.microsoft.com/office/drawing/2014/main" id="{FA25C854-3115-422B-8185-973E4813F93D}"/>
                  </a:ext>
                </a:extLst>
              </p:cNvPr>
              <p:cNvSpPr>
                <a:spLocks/>
              </p:cNvSpPr>
              <p:nvPr/>
            </p:nvSpPr>
            <p:spPr>
              <a:xfrm rot="16200000">
                <a:off x="6501251"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6" name="Cubo 255">
                <a:extLst>
                  <a:ext uri="{FF2B5EF4-FFF2-40B4-BE49-F238E27FC236}">
                    <a16:creationId xmlns:a16="http://schemas.microsoft.com/office/drawing/2014/main" id="{688567F3-AA61-4D27-9B18-92851FAC1667}"/>
                  </a:ext>
                </a:extLst>
              </p:cNvPr>
              <p:cNvSpPr>
                <a:spLocks/>
              </p:cNvSpPr>
              <p:nvPr/>
            </p:nvSpPr>
            <p:spPr>
              <a:xfrm rot="16200000">
                <a:off x="6303627" y="2081276"/>
                <a:ext cx="255202" cy="259043"/>
              </a:xfrm>
              <a:prstGeom prst="cube">
                <a:avLst/>
              </a:prstGeom>
              <a:solidFill>
                <a:schemeClr val="bg2">
                  <a:lumMod val="75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pic>
        <p:nvPicPr>
          <p:cNvPr id="313" name="Immagine 312">
            <a:extLst>
              <a:ext uri="{FF2B5EF4-FFF2-40B4-BE49-F238E27FC236}">
                <a16:creationId xmlns:a16="http://schemas.microsoft.com/office/drawing/2014/main" id="{F148AA4C-F5EC-4499-BFDA-64DABA647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454437" y="4463030"/>
            <a:ext cx="1450821" cy="920619"/>
          </a:xfrm>
          <a:prstGeom prst="rect">
            <a:avLst/>
          </a:prstGeom>
        </p:spPr>
      </p:pic>
      <p:sp>
        <p:nvSpPr>
          <p:cNvPr id="314" name="CasellaDiTesto 313">
            <a:extLst>
              <a:ext uri="{FF2B5EF4-FFF2-40B4-BE49-F238E27FC236}">
                <a16:creationId xmlns:a16="http://schemas.microsoft.com/office/drawing/2014/main" id="{9CC8FC94-3995-4C2A-995C-F13A6D1EE5B5}"/>
              </a:ext>
            </a:extLst>
          </p:cNvPr>
          <p:cNvSpPr txBox="1">
            <a:spLocks/>
          </p:cNvSpPr>
          <p:nvPr/>
        </p:nvSpPr>
        <p:spPr>
          <a:xfrm>
            <a:off x="341285" y="4581666"/>
            <a:ext cx="1403211" cy="646331"/>
          </a:xfrm>
          <a:prstGeom prst="rect">
            <a:avLst/>
          </a:prstGeom>
          <a:noFill/>
        </p:spPr>
        <p:txBody>
          <a:bodyPr wrap="square" rtlCol="0">
            <a:spAutoFit/>
          </a:bodyPr>
          <a:lstStyle/>
          <a:p>
            <a:r>
              <a:rPr lang="en-US" dirty="0"/>
              <a:t>Analog</a:t>
            </a:r>
            <a:r>
              <a:rPr lang="en-US" noProof="0" dirty="0"/>
              <a:t> Processing</a:t>
            </a:r>
          </a:p>
        </p:txBody>
      </p:sp>
      <p:grpSp>
        <p:nvGrpSpPr>
          <p:cNvPr id="315" name="Gruppo 314">
            <a:extLst>
              <a:ext uri="{FF2B5EF4-FFF2-40B4-BE49-F238E27FC236}">
                <a16:creationId xmlns:a16="http://schemas.microsoft.com/office/drawing/2014/main" id="{DC5D9E3D-739C-428F-B396-8A4E066BC25A}"/>
              </a:ext>
            </a:extLst>
          </p:cNvPr>
          <p:cNvGrpSpPr>
            <a:grpSpLocks/>
          </p:cNvGrpSpPr>
          <p:nvPr/>
        </p:nvGrpSpPr>
        <p:grpSpPr>
          <a:xfrm>
            <a:off x="9326670" y="4154239"/>
            <a:ext cx="2383971" cy="1405054"/>
            <a:chOff x="9320349" y="1712714"/>
            <a:chExt cx="2383971" cy="1405054"/>
          </a:xfrm>
        </p:grpSpPr>
        <p:sp>
          <p:nvSpPr>
            <p:cNvPr id="316" name="Rettangolo con angoli arrotondati 315">
              <a:extLst>
                <a:ext uri="{FF2B5EF4-FFF2-40B4-BE49-F238E27FC236}">
                  <a16:creationId xmlns:a16="http://schemas.microsoft.com/office/drawing/2014/main" id="{BFE41EB9-73EE-4870-9923-3D7D4A886FED}"/>
                </a:ext>
              </a:extLst>
            </p:cNvPr>
            <p:cNvSpPr>
              <a:spLocks/>
            </p:cNvSpPr>
            <p:nvPr/>
          </p:nvSpPr>
          <p:spPr>
            <a:xfrm>
              <a:off x="9320349" y="1712714"/>
              <a:ext cx="2383971" cy="140505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noProof="0"/>
            </a:p>
            <a:p>
              <a:pPr algn="ctr"/>
              <a:endParaRPr lang="en-US" noProof="0"/>
            </a:p>
            <a:p>
              <a:pPr algn="ctr"/>
              <a:endParaRPr lang="en-US" noProof="0"/>
            </a:p>
            <a:p>
              <a:pPr algn="ctr"/>
              <a:endParaRPr lang="en-US" noProof="0"/>
            </a:p>
            <a:p>
              <a:pPr algn="ctr"/>
              <a:r>
                <a:rPr lang="en-US" noProof="0"/>
                <a:t>Computer</a:t>
              </a:r>
            </a:p>
          </p:txBody>
        </p:sp>
        <p:sp>
          <p:nvSpPr>
            <p:cNvPr id="317" name="Rettangolo 316">
              <a:extLst>
                <a:ext uri="{FF2B5EF4-FFF2-40B4-BE49-F238E27FC236}">
                  <a16:creationId xmlns:a16="http://schemas.microsoft.com/office/drawing/2014/main" id="{F7FB9799-C52E-41D9-831B-2FA1E9F631AF}"/>
                </a:ext>
              </a:extLst>
            </p:cNvPr>
            <p:cNvSpPr>
              <a:spLocks/>
            </p:cNvSpPr>
            <p:nvPr/>
          </p:nvSpPr>
          <p:spPr>
            <a:xfrm>
              <a:off x="9652537"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318" name="Gruppo 317">
              <a:extLst>
                <a:ext uri="{FF2B5EF4-FFF2-40B4-BE49-F238E27FC236}">
                  <a16:creationId xmlns:a16="http://schemas.microsoft.com/office/drawing/2014/main" id="{C068FD05-224B-402F-AFA7-A883D3CBA9F0}"/>
                </a:ext>
              </a:extLst>
            </p:cNvPr>
            <p:cNvGrpSpPr>
              <a:grpSpLocks noChangeAspect="1"/>
            </p:cNvGrpSpPr>
            <p:nvPr/>
          </p:nvGrpSpPr>
          <p:grpSpPr>
            <a:xfrm>
              <a:off x="11031992" y="1965581"/>
              <a:ext cx="516459" cy="833378"/>
              <a:chOff x="9781557" y="2505854"/>
              <a:chExt cx="1355529" cy="2187332"/>
            </a:xfrm>
          </p:grpSpPr>
          <p:pic>
            <p:nvPicPr>
              <p:cNvPr id="325" name="Immagine 324">
                <a:extLst>
                  <a:ext uri="{FF2B5EF4-FFF2-40B4-BE49-F238E27FC236}">
                    <a16:creationId xmlns:a16="http://schemas.microsoft.com/office/drawing/2014/main" id="{E6299A1C-F5DD-46EB-81D6-B1D6586BB61A}"/>
                  </a:ext>
                </a:extLst>
              </p:cNvPr>
              <p:cNvPicPr>
                <a:picLocks noChangeAspect="1"/>
              </p:cNvPicPr>
              <p:nvPr/>
            </p:nvPicPr>
            <p:blipFill>
              <a:blip r:embed="rId4"/>
              <a:stretch>
                <a:fillRect/>
              </a:stretch>
            </p:blipFill>
            <p:spPr>
              <a:xfrm>
                <a:off x="9781557" y="2505855"/>
                <a:ext cx="1355529" cy="2187331"/>
              </a:xfrm>
              <a:prstGeom prst="rect">
                <a:avLst/>
              </a:prstGeom>
            </p:spPr>
          </p:pic>
          <p:sp>
            <p:nvSpPr>
              <p:cNvPr id="326" name="Rettangolo 325">
                <a:extLst>
                  <a:ext uri="{FF2B5EF4-FFF2-40B4-BE49-F238E27FC236}">
                    <a16:creationId xmlns:a16="http://schemas.microsoft.com/office/drawing/2014/main" id="{B086A99B-884E-469B-A7A6-E786C9C2C9AD}"/>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19" name="Freccia in giù 318">
              <a:extLst>
                <a:ext uri="{FF2B5EF4-FFF2-40B4-BE49-F238E27FC236}">
                  <a16:creationId xmlns:a16="http://schemas.microsoft.com/office/drawing/2014/main" id="{25C92329-E2FE-4C86-8521-A1CE7AC28B31}"/>
                </a:ext>
              </a:extLst>
            </p:cNvPr>
            <p:cNvSpPr>
              <a:spLocks/>
            </p:cNvSpPr>
            <p:nvPr/>
          </p:nvSpPr>
          <p:spPr>
            <a:xfrm rot="16200000">
              <a:off x="10816317"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sp>
          <p:nvSpPr>
            <p:cNvPr id="320" name="Rettangolo 319">
              <a:extLst>
                <a:ext uri="{FF2B5EF4-FFF2-40B4-BE49-F238E27FC236}">
                  <a16:creationId xmlns:a16="http://schemas.microsoft.com/office/drawing/2014/main" id="{EFC9C09B-C3AA-4380-9F62-0BCCD2F58A79}"/>
                </a:ext>
              </a:extLst>
            </p:cNvPr>
            <p:cNvSpPr>
              <a:spLocks/>
            </p:cNvSpPr>
            <p:nvPr/>
          </p:nvSpPr>
          <p:spPr>
            <a:xfrm>
              <a:off x="9652538" y="1965571"/>
              <a:ext cx="1102799" cy="833377"/>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000" noProof="0"/>
                <a:t>Image Reconstruction Algorithm</a:t>
              </a:r>
            </a:p>
          </p:txBody>
        </p:sp>
        <p:grpSp>
          <p:nvGrpSpPr>
            <p:cNvPr id="321" name="Gruppo 320">
              <a:extLst>
                <a:ext uri="{FF2B5EF4-FFF2-40B4-BE49-F238E27FC236}">
                  <a16:creationId xmlns:a16="http://schemas.microsoft.com/office/drawing/2014/main" id="{D76C07E8-342F-4224-B5E3-F84F80C53E1A}"/>
                </a:ext>
              </a:extLst>
            </p:cNvPr>
            <p:cNvGrpSpPr>
              <a:grpSpLocks/>
            </p:cNvGrpSpPr>
            <p:nvPr/>
          </p:nvGrpSpPr>
          <p:grpSpPr>
            <a:xfrm>
              <a:off x="11031993" y="1965581"/>
              <a:ext cx="516459" cy="833378"/>
              <a:chOff x="9781557" y="2505854"/>
              <a:chExt cx="1355529" cy="2187332"/>
            </a:xfrm>
          </p:grpSpPr>
          <p:pic>
            <p:nvPicPr>
              <p:cNvPr id="323" name="Immagine 322">
                <a:extLst>
                  <a:ext uri="{FF2B5EF4-FFF2-40B4-BE49-F238E27FC236}">
                    <a16:creationId xmlns:a16="http://schemas.microsoft.com/office/drawing/2014/main" id="{1BA65E0E-F275-48C7-9053-3E03E81E76D8}"/>
                  </a:ext>
                </a:extLst>
              </p:cNvPr>
              <p:cNvPicPr>
                <a:picLocks/>
              </p:cNvPicPr>
              <p:nvPr/>
            </p:nvPicPr>
            <p:blipFill>
              <a:blip r:embed="rId4"/>
              <a:stretch>
                <a:fillRect/>
              </a:stretch>
            </p:blipFill>
            <p:spPr>
              <a:xfrm>
                <a:off x="9781557" y="2505855"/>
                <a:ext cx="1355529" cy="2187331"/>
              </a:xfrm>
              <a:prstGeom prst="rect">
                <a:avLst/>
              </a:prstGeom>
            </p:spPr>
          </p:pic>
          <p:sp>
            <p:nvSpPr>
              <p:cNvPr id="324" name="Rettangolo 323">
                <a:extLst>
                  <a:ext uri="{FF2B5EF4-FFF2-40B4-BE49-F238E27FC236}">
                    <a16:creationId xmlns:a16="http://schemas.microsoft.com/office/drawing/2014/main" id="{1BAD2500-8845-4B12-AC34-72618ECCE5C7}"/>
                  </a:ext>
                </a:extLst>
              </p:cNvPr>
              <p:cNvSpPr>
                <a:spLocks/>
              </p:cNvSpPr>
              <p:nvPr/>
            </p:nvSpPr>
            <p:spPr>
              <a:xfrm>
                <a:off x="9781557" y="2505854"/>
                <a:ext cx="1355529" cy="218733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22" name="Freccia in giù 321">
              <a:extLst>
                <a:ext uri="{FF2B5EF4-FFF2-40B4-BE49-F238E27FC236}">
                  <a16:creationId xmlns:a16="http://schemas.microsoft.com/office/drawing/2014/main" id="{7600A496-D57D-4D18-AD69-79A133D86DE9}"/>
                </a:ext>
              </a:extLst>
            </p:cNvPr>
            <p:cNvSpPr>
              <a:spLocks/>
            </p:cNvSpPr>
            <p:nvPr/>
          </p:nvSpPr>
          <p:spPr>
            <a:xfrm rot="16200000">
              <a:off x="10816318" y="2297983"/>
              <a:ext cx="136683" cy="155813"/>
            </a:xfrm>
            <a:prstGeom prst="downArrow">
              <a:avLst>
                <a:gd name="adj1" fmla="val 33680"/>
                <a:gd name="adj2" fmla="val 54406"/>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noProof="0"/>
            </a:p>
          </p:txBody>
        </p:sp>
      </p:grpSp>
      <p:sp>
        <p:nvSpPr>
          <p:cNvPr id="327" name="TextBox 5">
            <a:extLst>
              <a:ext uri="{FF2B5EF4-FFF2-40B4-BE49-F238E27FC236}">
                <a16:creationId xmlns:a16="http://schemas.microsoft.com/office/drawing/2014/main" id="{78C20751-D207-49AA-99E1-D80CBA12CA04}"/>
              </a:ext>
            </a:extLst>
          </p:cNvPr>
          <p:cNvSpPr txBox="1"/>
          <p:nvPr/>
        </p:nvSpPr>
        <p:spPr>
          <a:xfrm>
            <a:off x="7154096" y="3870140"/>
            <a:ext cx="231154" cy="369332"/>
          </a:xfrm>
          <a:prstGeom prst="rect">
            <a:avLst/>
          </a:prstGeom>
          <a:noFill/>
        </p:spPr>
        <p:txBody>
          <a:bodyPr wrap="none" rtlCol="0">
            <a:spAutoFit/>
          </a:bodyPr>
          <a:lstStyle/>
          <a:p>
            <a:r>
              <a:rPr lang="it-IT"/>
              <a:t> </a:t>
            </a:r>
          </a:p>
        </p:txBody>
      </p:sp>
      <p:sp>
        <p:nvSpPr>
          <p:cNvPr id="329" name="TextBox 34">
            <a:extLst>
              <a:ext uri="{FF2B5EF4-FFF2-40B4-BE49-F238E27FC236}">
                <a16:creationId xmlns:a16="http://schemas.microsoft.com/office/drawing/2014/main" id="{3252F0BE-CD72-453E-B8F1-0DF3B7E413D3}"/>
              </a:ext>
            </a:extLst>
          </p:cNvPr>
          <p:cNvSpPr txBox="1"/>
          <p:nvPr/>
        </p:nvSpPr>
        <p:spPr>
          <a:xfrm>
            <a:off x="7121869" y="5174457"/>
            <a:ext cx="952505" cy="923330"/>
          </a:xfrm>
          <a:prstGeom prst="rect">
            <a:avLst/>
          </a:prstGeom>
          <a:noFill/>
        </p:spPr>
        <p:txBody>
          <a:bodyPr wrap="none" rtlCol="0">
            <a:spAutoFit/>
          </a:bodyPr>
          <a:lstStyle/>
          <a:p>
            <a:r>
              <a:rPr lang="it-IT" dirty="0" err="1"/>
              <a:t>Only</a:t>
            </a:r>
            <a:r>
              <a:rPr lang="it-IT" dirty="0"/>
              <a:t> 2 </a:t>
            </a:r>
          </a:p>
          <a:p>
            <a:r>
              <a:rPr lang="it-IT" dirty="0" err="1"/>
              <a:t>analog</a:t>
            </a:r>
            <a:r>
              <a:rPr lang="it-IT" dirty="0"/>
              <a:t> </a:t>
            </a:r>
          </a:p>
          <a:p>
            <a:r>
              <a:rPr lang="it-IT" dirty="0" err="1"/>
              <a:t>signals</a:t>
            </a:r>
            <a:endParaRPr lang="it-IT" dirty="0"/>
          </a:p>
        </p:txBody>
      </p:sp>
      <p:grpSp>
        <p:nvGrpSpPr>
          <p:cNvPr id="335" name="Group 38">
            <a:extLst>
              <a:ext uri="{FF2B5EF4-FFF2-40B4-BE49-F238E27FC236}">
                <a16:creationId xmlns:a16="http://schemas.microsoft.com/office/drawing/2014/main" id="{1A7D29B3-7A85-4B66-BC37-3FDF1DA52462}"/>
              </a:ext>
            </a:extLst>
          </p:cNvPr>
          <p:cNvGrpSpPr/>
          <p:nvPr/>
        </p:nvGrpSpPr>
        <p:grpSpPr>
          <a:xfrm>
            <a:off x="8956646" y="4540578"/>
            <a:ext cx="741793" cy="592469"/>
            <a:chOff x="9673040" y="2161326"/>
            <a:chExt cx="741793" cy="592469"/>
          </a:xfrm>
        </p:grpSpPr>
        <p:sp>
          <p:nvSpPr>
            <p:cNvPr id="336" name="CasellaDiTesto 16">
              <a:extLst>
                <a:ext uri="{FF2B5EF4-FFF2-40B4-BE49-F238E27FC236}">
                  <a16:creationId xmlns:a16="http://schemas.microsoft.com/office/drawing/2014/main" id="{5C3C95E3-9E9A-410B-873B-AADDC42F3A4F}"/>
                </a:ext>
              </a:extLst>
            </p:cNvPr>
            <p:cNvSpPr txBox="1"/>
            <p:nvPr/>
          </p:nvSpPr>
          <p:spPr>
            <a:xfrm flipH="1">
              <a:off x="10110752" y="2415241"/>
              <a:ext cx="298476" cy="338554"/>
            </a:xfrm>
            <a:prstGeom prst="rect">
              <a:avLst/>
            </a:prstGeom>
            <a:noFill/>
          </p:spPr>
          <p:txBody>
            <a:bodyPr wrap="none" rtlCol="0">
              <a:spAutoFit/>
            </a:bodyPr>
            <a:lstStyle/>
            <a:p>
              <a:r>
                <a:rPr lang="en-US" sz="1600" noProof="0"/>
                <a:t>Y</a:t>
              </a:r>
            </a:p>
          </p:txBody>
        </p:sp>
        <p:sp>
          <p:nvSpPr>
            <p:cNvPr id="337" name="CasellaDiTesto 17">
              <a:extLst>
                <a:ext uri="{FF2B5EF4-FFF2-40B4-BE49-F238E27FC236}">
                  <a16:creationId xmlns:a16="http://schemas.microsoft.com/office/drawing/2014/main" id="{ABB13555-EC4D-4D5A-BE7F-5FD879926F56}"/>
                </a:ext>
              </a:extLst>
            </p:cNvPr>
            <p:cNvSpPr txBox="1"/>
            <p:nvPr/>
          </p:nvSpPr>
          <p:spPr>
            <a:xfrm flipH="1">
              <a:off x="10105137" y="2161326"/>
              <a:ext cx="309696" cy="338554"/>
            </a:xfrm>
            <a:prstGeom prst="rect">
              <a:avLst/>
            </a:prstGeom>
            <a:noFill/>
          </p:spPr>
          <p:txBody>
            <a:bodyPr wrap="none" rtlCol="0">
              <a:spAutoFit/>
            </a:bodyPr>
            <a:lstStyle/>
            <a:p>
              <a:r>
                <a:rPr lang="en-US" sz="1600" noProof="0"/>
                <a:t>X</a:t>
              </a:r>
            </a:p>
          </p:txBody>
        </p:sp>
        <p:cxnSp>
          <p:nvCxnSpPr>
            <p:cNvPr id="338" name="Connettore 2 18">
              <a:extLst>
                <a:ext uri="{FF2B5EF4-FFF2-40B4-BE49-F238E27FC236}">
                  <a16:creationId xmlns:a16="http://schemas.microsoft.com/office/drawing/2014/main" id="{06EDEE33-7A29-49C7-9190-D285E99BF5BB}"/>
                </a:ext>
              </a:extLst>
            </p:cNvPr>
            <p:cNvCxnSpPr>
              <a:cxnSpLocks/>
            </p:cNvCxnSpPr>
            <p:nvPr/>
          </p:nvCxnSpPr>
          <p:spPr>
            <a:xfrm rot="5400000" flipV="1">
              <a:off x="9909812" y="2093831"/>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9" name="Connettore 2 20">
              <a:extLst>
                <a:ext uri="{FF2B5EF4-FFF2-40B4-BE49-F238E27FC236}">
                  <a16:creationId xmlns:a16="http://schemas.microsoft.com/office/drawing/2014/main" id="{69D75F96-9F98-48A5-9CB8-2164D103464F}"/>
                </a:ext>
              </a:extLst>
            </p:cNvPr>
            <p:cNvCxnSpPr>
              <a:cxnSpLocks/>
            </p:cNvCxnSpPr>
            <p:nvPr/>
          </p:nvCxnSpPr>
          <p:spPr>
            <a:xfrm rot="5400000" flipV="1">
              <a:off x="9909812" y="2347746"/>
              <a:ext cx="0" cy="47354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340" name="Rettangolo con angoli arrotondati 12">
            <a:extLst>
              <a:ext uri="{FF2B5EF4-FFF2-40B4-BE49-F238E27FC236}">
                <a16:creationId xmlns:a16="http://schemas.microsoft.com/office/drawing/2014/main" id="{8FF46075-B0B2-429F-AAE5-630F05E4A01A}"/>
              </a:ext>
            </a:extLst>
          </p:cNvPr>
          <p:cNvSpPr>
            <a:spLocks/>
          </p:cNvSpPr>
          <p:nvPr/>
        </p:nvSpPr>
        <p:spPr>
          <a:xfrm>
            <a:off x="8021870" y="4540578"/>
            <a:ext cx="935131" cy="592469"/>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r>
              <a:rPr lang="en-US" noProof="0" dirty="0">
                <a:solidFill>
                  <a:schemeClr val="tx1"/>
                </a:solidFill>
              </a:rPr>
              <a:t> ADCs</a:t>
            </a:r>
          </a:p>
        </p:txBody>
      </p:sp>
      <p:sp>
        <p:nvSpPr>
          <p:cNvPr id="341" name="CasellaDiTesto 340">
            <a:extLst>
              <a:ext uri="{FF2B5EF4-FFF2-40B4-BE49-F238E27FC236}">
                <a16:creationId xmlns:a16="http://schemas.microsoft.com/office/drawing/2014/main" id="{4FCBB3DC-8D36-4272-AD89-CD2ED9D93702}"/>
              </a:ext>
            </a:extLst>
          </p:cNvPr>
          <p:cNvSpPr txBox="1"/>
          <p:nvPr/>
        </p:nvSpPr>
        <p:spPr>
          <a:xfrm>
            <a:off x="747804" y="1090166"/>
            <a:ext cx="9320844" cy="2283702"/>
          </a:xfrm>
          <a:prstGeom prst="rect">
            <a:avLst/>
          </a:prstGeom>
          <a:noFill/>
        </p:spPr>
        <p:txBody>
          <a:bodyPr wrap="square">
            <a:spAutoFit/>
          </a:bodyPr>
          <a:lstStyle/>
          <a:p>
            <a:pPr marL="285750" indent="-285750" algn="just">
              <a:lnSpc>
                <a:spcPct val="120000"/>
              </a:lnSpc>
              <a:buFont typeface="Arial" panose="020B0604020202020204" pitchFamily="34" charset="0"/>
              <a:buChar char="•"/>
              <a:defRPr/>
            </a:pPr>
            <a:r>
              <a:rPr lang="it-IT" sz="2000" b="1" dirty="0" err="1"/>
              <a:t>Analog</a:t>
            </a:r>
            <a:r>
              <a:rPr lang="it-IT" sz="2000" b="1" dirty="0"/>
              <a:t> operations</a:t>
            </a:r>
            <a:r>
              <a:rPr lang="it-IT" sz="2000" dirty="0"/>
              <a:t> </a:t>
            </a:r>
            <a:r>
              <a:rPr lang="it-IT" sz="2000" dirty="0" err="1"/>
              <a:t>performed</a:t>
            </a:r>
            <a:r>
              <a:rPr lang="it-IT" sz="2000" dirty="0"/>
              <a:t> </a:t>
            </a:r>
            <a:r>
              <a:rPr lang="it-IT" sz="2000" dirty="0" err="1"/>
              <a:t>directly</a:t>
            </a:r>
            <a:r>
              <a:rPr lang="it-IT" sz="2000" dirty="0"/>
              <a:t> on </a:t>
            </a:r>
            <a:r>
              <a:rPr lang="it-IT" sz="2000" b="1" dirty="0" err="1"/>
              <a:t>analog</a:t>
            </a:r>
            <a:r>
              <a:rPr lang="it-IT" sz="2000" b="1" dirty="0"/>
              <a:t> </a:t>
            </a:r>
            <a:r>
              <a:rPr lang="it-IT" sz="2000" b="1" dirty="0" err="1"/>
              <a:t>signals</a:t>
            </a:r>
            <a:r>
              <a:rPr lang="it-IT" sz="2000" dirty="0"/>
              <a:t> coming from </a:t>
            </a:r>
            <a:r>
              <a:rPr lang="it-IT" sz="2000" dirty="0" err="1"/>
              <a:t>photodetectors</a:t>
            </a:r>
            <a:r>
              <a:rPr lang="it-IT" sz="2000" dirty="0"/>
              <a:t> </a:t>
            </a:r>
            <a:endParaRPr lang="it-IT" sz="2000" dirty="0">
              <a:solidFill>
                <a:prstClr val="black"/>
              </a:solidFill>
            </a:endParaRPr>
          </a:p>
          <a:p>
            <a:pPr marL="285750" marR="0" lvl="0" indent="-285750" algn="just"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it-IT" sz="2000" b="1" i="0" u="none" strike="noStrike" kern="1200" cap="none" spc="0" normalizeH="0" baseline="0" noProof="0" dirty="0">
                <a:ln>
                  <a:noFill/>
                </a:ln>
                <a:solidFill>
                  <a:prstClr val="black"/>
                </a:solidFill>
                <a:effectLst/>
                <a:uLnTx/>
                <a:uFillTx/>
                <a:ea typeface="+mn-ea"/>
                <a:cs typeface="+mn-cs"/>
              </a:rPr>
              <a:t>No need for ADC and FPGA</a:t>
            </a:r>
            <a:r>
              <a:rPr kumimoji="0" lang="it-IT" sz="2000" b="0" i="0" u="none" strike="noStrike" kern="1200" cap="none" spc="0" normalizeH="0" baseline="0" noProof="0" dirty="0">
                <a:ln>
                  <a:noFill/>
                </a:ln>
                <a:solidFill>
                  <a:prstClr val="black"/>
                </a:solidFill>
                <a:effectLst/>
                <a:uLnTx/>
                <a:uFillTx/>
                <a:ea typeface="+mn-ea"/>
                <a:cs typeface="+mn-cs"/>
              </a:rPr>
              <a:t> for embedded processing</a:t>
            </a:r>
          </a:p>
          <a:p>
            <a:pPr marL="285750" indent="-285750" algn="just">
              <a:lnSpc>
                <a:spcPct val="120000"/>
              </a:lnSpc>
              <a:buFont typeface="Arial" panose="020B0604020202020204" pitchFamily="34" charset="0"/>
              <a:buChar char="•"/>
              <a:defRPr/>
            </a:pPr>
            <a:r>
              <a:rPr lang="it-IT" sz="2000" b="1" dirty="0"/>
              <a:t>Interaction </a:t>
            </a:r>
            <a:r>
              <a:rPr lang="it-IT" sz="2000" b="1" dirty="0" err="1"/>
              <a:t>coordinates</a:t>
            </a:r>
            <a:r>
              <a:rPr lang="it-IT" sz="2000" b="1" dirty="0"/>
              <a:t> (X,Y)</a:t>
            </a:r>
            <a:r>
              <a:rPr lang="it-IT" sz="2000" dirty="0"/>
              <a:t> </a:t>
            </a:r>
            <a:r>
              <a:rPr lang="it-IT" sz="2000" dirty="0" err="1"/>
              <a:t>directly</a:t>
            </a:r>
            <a:r>
              <a:rPr lang="it-IT" sz="2000" dirty="0"/>
              <a:t> </a:t>
            </a:r>
            <a:r>
              <a:rPr lang="it-IT" sz="2000" dirty="0" err="1"/>
              <a:t>at</a:t>
            </a:r>
            <a:r>
              <a:rPr lang="it-IT" sz="2000" dirty="0"/>
              <a:t> the output of the </a:t>
            </a:r>
            <a:r>
              <a:rPr lang="it-IT" sz="2000" b="1" dirty="0"/>
              <a:t>ASIC</a:t>
            </a:r>
          </a:p>
          <a:p>
            <a:pPr marL="285750" indent="-285750" algn="just">
              <a:lnSpc>
                <a:spcPct val="120000"/>
              </a:lnSpc>
              <a:buFont typeface="Arial" panose="020B0604020202020204" pitchFamily="34" charset="0"/>
              <a:buChar char="•"/>
              <a:defRPr/>
            </a:pPr>
            <a:r>
              <a:rPr lang="it-IT" sz="2000" b="1" dirty="0"/>
              <a:t>Compatibility with Front-end ASIC</a:t>
            </a:r>
            <a:r>
              <a:rPr lang="it-IT" sz="2000" dirty="0"/>
              <a:t> for </a:t>
            </a:r>
            <a:r>
              <a:rPr lang="it-IT" sz="2000" dirty="0" err="1"/>
              <a:t>SiPMs</a:t>
            </a:r>
            <a:r>
              <a:rPr lang="it-IT" sz="2000" dirty="0"/>
              <a:t> </a:t>
            </a:r>
            <a:r>
              <a:rPr lang="it-IT" sz="2000" dirty="0" err="1"/>
              <a:t>current</a:t>
            </a:r>
            <a:r>
              <a:rPr lang="it-IT" sz="2000" dirty="0"/>
              <a:t> processing (</a:t>
            </a:r>
            <a:r>
              <a:rPr lang="it-IT" sz="2000" dirty="0" err="1"/>
              <a:t>Amplitude</a:t>
            </a:r>
            <a:r>
              <a:rPr lang="it-IT" sz="2000" dirty="0"/>
              <a:t>, Timing)</a:t>
            </a:r>
          </a:p>
          <a:p>
            <a:pPr marL="285750" indent="-285750" algn="just">
              <a:lnSpc>
                <a:spcPct val="120000"/>
              </a:lnSpc>
              <a:buFont typeface="Arial" panose="020B0604020202020204" pitchFamily="34" charset="0"/>
              <a:buChar char="•"/>
              <a:defRPr/>
            </a:pPr>
            <a:r>
              <a:rPr lang="it-IT" sz="2000" b="1" dirty="0" err="1"/>
              <a:t>Same</a:t>
            </a:r>
            <a:r>
              <a:rPr lang="it-IT" sz="2000" b="1" dirty="0"/>
              <a:t> approach </a:t>
            </a:r>
            <a:r>
              <a:rPr lang="it-IT" sz="2000" b="1" dirty="0" err="1"/>
              <a:t>possible</a:t>
            </a:r>
            <a:r>
              <a:rPr lang="it-IT" sz="2000" b="1" dirty="0"/>
              <a:t> </a:t>
            </a:r>
            <a:r>
              <a:rPr lang="it-IT" sz="2000" b="1" dirty="0" err="1"/>
              <a:t>also</a:t>
            </a:r>
            <a:r>
              <a:rPr lang="it-IT" sz="2000" b="1" dirty="0"/>
              <a:t> for other </a:t>
            </a:r>
            <a:r>
              <a:rPr lang="it-IT" sz="2000" b="1" dirty="0" err="1"/>
              <a:t>segmented</a:t>
            </a:r>
            <a:r>
              <a:rPr lang="it-IT" sz="2000" b="1" dirty="0"/>
              <a:t> </a:t>
            </a:r>
            <a:r>
              <a:rPr lang="it-IT" sz="2000" b="1" dirty="0" err="1"/>
              <a:t>solid</a:t>
            </a:r>
            <a:r>
              <a:rPr lang="it-IT" sz="2000" b="1" dirty="0"/>
              <a:t>-state detectors</a:t>
            </a:r>
          </a:p>
          <a:p>
            <a:pPr marL="285750" indent="-285750" algn="just">
              <a:lnSpc>
                <a:spcPct val="120000"/>
              </a:lnSpc>
              <a:buFont typeface="Arial" panose="020B0604020202020204" pitchFamily="34" charset="0"/>
              <a:buChar char="•"/>
              <a:defRPr/>
            </a:pPr>
            <a:r>
              <a:rPr lang="en-US" sz="2000" b="1" dirty="0"/>
              <a:t>Analog approach (as memristors) to in-memory computing</a:t>
            </a:r>
            <a:r>
              <a:rPr lang="en-US" sz="2000" dirty="0"/>
              <a:t> (vs. digital)</a:t>
            </a:r>
          </a:p>
        </p:txBody>
      </p:sp>
    </p:spTree>
    <p:extLst>
      <p:ext uri="{BB962C8B-B14F-4D97-AF65-F5344CB8AC3E}">
        <p14:creationId xmlns:p14="http://schemas.microsoft.com/office/powerpoint/2010/main" val="104148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223765" cy="488950"/>
          </a:xfrm>
        </p:spPr>
        <p:txBody>
          <a:bodyPr>
            <a:noAutofit/>
          </a:bodyPr>
          <a:lstStyle/>
          <a:p>
            <a:r>
              <a:rPr lang="en-US" sz="2800" dirty="0"/>
              <a:t>ANNA: Analog Multiply and Accumulate (MAC) principle</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7</a:t>
            </a:fld>
            <a:endParaRPr lang="en-US" dirty="0"/>
          </a:p>
        </p:txBody>
      </p:sp>
      <p:pic>
        <p:nvPicPr>
          <p:cNvPr id="5" name="Immagine 4">
            <a:extLst>
              <a:ext uri="{FF2B5EF4-FFF2-40B4-BE49-F238E27FC236}">
                <a16:creationId xmlns:a16="http://schemas.microsoft.com/office/drawing/2014/main" id="{CA9B7A55-0B30-44DE-B2D0-AC2D139599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423" t="9381" r="1809" b="6322"/>
          <a:stretch/>
        </p:blipFill>
        <p:spPr bwMode="auto">
          <a:xfrm>
            <a:off x="269086" y="1323109"/>
            <a:ext cx="7565660" cy="461371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5BDA665F-0042-46AC-BC6F-7A8BEB39683C}"/>
                  </a:ext>
                </a:extLst>
              </p:cNvPr>
              <p:cNvSpPr txBox="1"/>
              <p:nvPr/>
            </p:nvSpPr>
            <p:spPr>
              <a:xfrm>
                <a:off x="8277005" y="3594213"/>
                <a:ext cx="2835943" cy="1087424"/>
              </a:xfrm>
              <a:prstGeom prst="rect">
                <a:avLst/>
              </a:prstGeom>
            </p:spPr>
            <p:txBody>
              <a:bodyPr vert="horz" wrap="none" lIns="0" tIns="0" rIns="0" bIns="0" rtlCol="0" anchor="b">
                <a:normAutofit fontScale="92500"/>
              </a:bodyPr>
              <a:lstStyle/>
              <a:p>
                <a:pPr defTabSz="914400"/>
                <a14:m>
                  <m:oMathPara xmlns:m="http://schemas.openxmlformats.org/officeDocument/2006/math">
                    <m:oMathParaPr>
                      <m:jc m:val="centerGroup"/>
                    </m:oMathParaPr>
                    <m:oMath xmlns:m="http://schemas.openxmlformats.org/officeDocument/2006/math">
                      <m:sSub>
                        <m:sSubPr>
                          <m:ctrlPr>
                            <a:rPr lang="en-US" i="1" smtClean="0">
                              <a:solidFill>
                                <a:prstClr val="black"/>
                              </a:solidFill>
                              <a:latin typeface="Cambria Math" panose="02040503050406030204" pitchFamily="18" charset="0"/>
                            </a:rPr>
                          </m:ctrlPr>
                        </m:sSubPr>
                        <m:e>
                          <m:r>
                            <a:rPr lang="en-US" i="1" smtClean="0">
                              <a:solidFill>
                                <a:prstClr val="black"/>
                              </a:solidFill>
                              <a:latin typeface="Cambria Math" panose="02040503050406030204" pitchFamily="18" charset="0"/>
                            </a:rPr>
                            <m:t>𝑉</m:t>
                          </m:r>
                        </m:e>
                        <m:sub>
                          <m:r>
                            <a:rPr lang="en-US" i="1" smtClean="0">
                              <a:solidFill>
                                <a:prstClr val="black"/>
                              </a:solidFill>
                              <a:latin typeface="Cambria Math" panose="02040503050406030204" pitchFamily="18" charset="0"/>
                            </a:rPr>
                            <m:t>𝑜𝑢𝑡</m:t>
                          </m:r>
                          <m:r>
                            <a:rPr lang="it-IT" b="0" i="1" smtClean="0">
                              <a:solidFill>
                                <a:prstClr val="black"/>
                              </a:solidFill>
                              <a:latin typeface="Cambria Math" panose="02040503050406030204" pitchFamily="18" charset="0"/>
                            </a:rPr>
                            <m:t>,1</m:t>
                          </m:r>
                        </m:sub>
                      </m:sSub>
                      <m:r>
                        <a:rPr lang="en-US" i="1" smtClean="0">
                          <a:solidFill>
                            <a:prstClr val="black"/>
                          </a:solidFill>
                          <a:latin typeface="Cambria Math" panose="02040503050406030204" pitchFamily="18" charset="0"/>
                        </a:rPr>
                        <m:t>=</m:t>
                      </m:r>
                      <m:r>
                        <a:rPr lang="en-US" i="1" smtClean="0">
                          <a:solidFill>
                            <a:prstClr val="black"/>
                          </a:solidFill>
                          <a:latin typeface="Cambria Math" panose="02040503050406030204" pitchFamily="18" charset="0"/>
                        </a:rPr>
                        <m:t>𝑓</m:t>
                      </m:r>
                      <m:d>
                        <m:dPr>
                          <m:ctrlPr>
                            <a:rPr lang="en-US" i="1" smtClean="0">
                              <a:solidFill>
                                <a:prstClr val="black"/>
                              </a:solidFill>
                              <a:latin typeface="Cambria Math" panose="02040503050406030204" pitchFamily="18" charset="0"/>
                            </a:rPr>
                          </m:ctrlPr>
                        </m:dPr>
                        <m:e>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rPr>
                                <m:t>1</m:t>
                              </m:r>
                            </m:num>
                            <m:den>
                              <m:sSub>
                                <m:sSubPr>
                                  <m:ctrlPr>
                                    <a:rPr lang="en-US" i="1" smtClean="0">
                                      <a:solidFill>
                                        <a:prstClr val="black"/>
                                      </a:solidFill>
                                      <a:latin typeface="Cambria Math" panose="02040503050406030204" pitchFamily="18" charset="0"/>
                                    </a:rPr>
                                  </m:ctrlPr>
                                </m:sSubPr>
                                <m:e>
                                  <m:r>
                                    <a:rPr lang="en-US" i="1" smtClean="0">
                                      <a:solidFill>
                                        <a:prstClr val="black"/>
                                      </a:solidFill>
                                      <a:latin typeface="Cambria Math" panose="02040503050406030204" pitchFamily="18" charset="0"/>
                                    </a:rPr>
                                    <m:t>𝐶</m:t>
                                  </m:r>
                                </m:e>
                                <m:sub>
                                  <m:r>
                                    <a:rPr lang="en-US" i="1">
                                      <a:solidFill>
                                        <a:prstClr val="black"/>
                                      </a:solidFill>
                                      <a:latin typeface="Cambria Math" panose="02040503050406030204" pitchFamily="18" charset="0"/>
                                    </a:rPr>
                                    <m:t>𝑓</m:t>
                                  </m:r>
                                </m:sub>
                              </m:sSub>
                            </m:den>
                          </m:f>
                          <m:nary>
                            <m:naryPr>
                              <m:chr m:val="∑"/>
                              <m:ctrlPr>
                                <a:rPr lang="en-US" i="1">
                                  <a:solidFill>
                                    <a:prstClr val="black"/>
                                  </a:solidFill>
                                  <a:latin typeface="Cambria Math" panose="02040503050406030204" pitchFamily="18" charset="0"/>
                                </a:rPr>
                              </m:ctrlPr>
                            </m:naryPr>
                            <m:sub>
                              <m:r>
                                <a:rPr lang="it-IT" b="0" i="1" smtClean="0">
                                  <a:solidFill>
                                    <a:prstClr val="black"/>
                                  </a:solidFill>
                                  <a:latin typeface="Cambria Math" panose="02040503050406030204" pitchFamily="18" charset="0"/>
                                </a:rPr>
                                <m:t>𝑗</m:t>
                              </m:r>
                              <m:r>
                                <a:rPr lang="en-US" i="1">
                                  <a:solidFill>
                                    <a:prstClr val="black"/>
                                  </a:solidFill>
                                  <a:latin typeface="Cambria Math" panose="02040503050406030204" pitchFamily="18" charset="0"/>
                                </a:rPr>
                                <m:t>=0</m:t>
                              </m:r>
                            </m:sub>
                            <m:sup>
                              <m:r>
                                <a:rPr lang="en-US" i="1">
                                  <a:solidFill>
                                    <a:prstClr val="black"/>
                                  </a:solidFill>
                                  <a:latin typeface="Cambria Math" panose="02040503050406030204" pitchFamily="18" charset="0"/>
                                </a:rPr>
                                <m:t>64</m:t>
                              </m:r>
                            </m:sup>
                            <m:e>
                              <m:sSub>
                                <m:sSubPr>
                                  <m:ctrlPr>
                                    <a:rPr lang="en-US" i="1">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𝐶</m:t>
                                  </m:r>
                                </m:e>
                                <m:sub>
                                  <m:r>
                                    <a:rPr lang="it-IT" b="0" i="1" smtClean="0">
                                      <a:solidFill>
                                        <a:prstClr val="black"/>
                                      </a:solidFill>
                                      <a:latin typeface="Cambria Math" panose="02040503050406030204" pitchFamily="18" charset="0"/>
                                    </a:rPr>
                                    <m:t>1,</m:t>
                                  </m:r>
                                  <m:r>
                                    <a:rPr lang="it-IT" b="0" i="1" smtClean="0">
                                      <a:solidFill>
                                        <a:prstClr val="black"/>
                                      </a:solidFill>
                                      <a:latin typeface="Cambria Math" panose="02040503050406030204" pitchFamily="18" charset="0"/>
                                    </a:rPr>
                                    <m:t>𝑗</m:t>
                                  </m:r>
                                </m:sub>
                              </m:sSub>
                              <m:r>
                                <a:rPr lang="en-US" i="1">
                                  <a:solidFill>
                                    <a:prstClr val="black"/>
                                  </a:solidFill>
                                  <a:latin typeface="Cambria Math" panose="02040503050406030204" pitchFamily="18" charset="0"/>
                                  <a:ea typeface="Cambria Math" panose="02040503050406030204" pitchFamily="18" charset="0"/>
                                </a:rPr>
                                <m:t>∙</m:t>
                              </m:r>
                              <m:sSub>
                                <m:sSubPr>
                                  <m:ctrlPr>
                                    <a:rPr lang="en-US" i="1">
                                      <a:solidFill>
                                        <a:prstClr val="black"/>
                                      </a:solidFill>
                                      <a:latin typeface="Cambria Math" panose="02040503050406030204" pitchFamily="18" charset="0"/>
                                      <a:ea typeface="Cambria Math" panose="02040503050406030204" pitchFamily="18" charset="0"/>
                                    </a:rPr>
                                  </m:ctrlPr>
                                </m:sSubPr>
                                <m:e>
                                  <m:r>
                                    <a:rPr lang="en-US" i="1">
                                      <a:solidFill>
                                        <a:prstClr val="black"/>
                                      </a:solidFill>
                                      <a:latin typeface="Cambria Math" panose="02040503050406030204" pitchFamily="18" charset="0"/>
                                      <a:ea typeface="Cambria Math" panose="02040503050406030204" pitchFamily="18" charset="0"/>
                                    </a:rPr>
                                    <m:t>𝑉</m:t>
                                  </m:r>
                                </m:e>
                                <m:sub>
                                  <m:r>
                                    <a:rPr lang="en-US" i="1">
                                      <a:solidFill>
                                        <a:prstClr val="black"/>
                                      </a:solidFill>
                                      <a:latin typeface="Cambria Math" panose="02040503050406030204" pitchFamily="18" charset="0"/>
                                      <a:ea typeface="Cambria Math" panose="02040503050406030204" pitchFamily="18" charset="0"/>
                                    </a:rPr>
                                    <m:t>𝑖</m:t>
                                  </m:r>
                                  <m:r>
                                    <a:rPr lang="it-IT" b="0" i="1" smtClean="0">
                                      <a:solidFill>
                                        <a:prstClr val="black"/>
                                      </a:solidFill>
                                      <a:latin typeface="Cambria Math" panose="02040503050406030204" pitchFamily="18" charset="0"/>
                                      <a:ea typeface="Cambria Math" panose="02040503050406030204" pitchFamily="18" charset="0"/>
                                    </a:rPr>
                                    <m:t>𝑛</m:t>
                                  </m:r>
                                  <m:r>
                                    <a:rPr lang="it-IT" b="0" i="1" smtClean="0">
                                      <a:solidFill>
                                        <a:prstClr val="black"/>
                                      </a:solidFill>
                                      <a:latin typeface="Cambria Math" panose="02040503050406030204" pitchFamily="18" charset="0"/>
                                      <a:ea typeface="Cambria Math" panose="02040503050406030204" pitchFamily="18" charset="0"/>
                                    </a:rPr>
                                    <m:t>,1</m:t>
                                  </m:r>
                                </m:sub>
                              </m:sSub>
                            </m:e>
                          </m:nary>
                        </m:e>
                      </m:d>
                    </m:oMath>
                  </m:oMathPara>
                </a14:m>
                <a:endParaRPr lang="en-US" dirty="0">
                  <a:solidFill>
                    <a:prstClr val="black"/>
                  </a:solidFill>
                  <a:latin typeface="Abel"/>
                </a:endParaRPr>
              </a:p>
            </p:txBody>
          </p:sp>
        </mc:Choice>
        <mc:Fallback xmlns="">
          <p:sp>
            <p:nvSpPr>
              <p:cNvPr id="8" name="CasellaDiTesto 7">
                <a:extLst>
                  <a:ext uri="{FF2B5EF4-FFF2-40B4-BE49-F238E27FC236}">
                    <a16:creationId xmlns:a16="http://schemas.microsoft.com/office/drawing/2014/main" id="{5BDA665F-0042-46AC-BC6F-7A8BEB39683C}"/>
                  </a:ext>
                </a:extLst>
              </p:cNvPr>
              <p:cNvSpPr txBox="1">
                <a:spLocks noRot="1" noChangeAspect="1" noMove="1" noResize="1" noEditPoints="1" noAdjustHandles="1" noChangeArrowheads="1" noChangeShapeType="1" noTextEdit="1"/>
              </p:cNvSpPr>
              <p:nvPr/>
            </p:nvSpPr>
            <p:spPr>
              <a:xfrm>
                <a:off x="8277005" y="3594213"/>
                <a:ext cx="2835943" cy="1087424"/>
              </a:xfrm>
              <a:prstGeom prst="rect">
                <a:avLst/>
              </a:prstGeom>
              <a:blipFill>
                <a:blip r:embed="rId3"/>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 name="Rettangolo 2">
                <a:extLst>
                  <a:ext uri="{FF2B5EF4-FFF2-40B4-BE49-F238E27FC236}">
                    <a16:creationId xmlns:a16="http://schemas.microsoft.com/office/drawing/2014/main" id="{5EC7A523-7866-438F-AE94-A31F235E078E}"/>
                  </a:ext>
                </a:extLst>
              </p:cNvPr>
              <p:cNvSpPr/>
              <p:nvPr/>
            </p:nvSpPr>
            <p:spPr>
              <a:xfrm>
                <a:off x="7972205" y="5050954"/>
                <a:ext cx="29728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prstClr val="black"/>
                          </a:solidFill>
                          <a:latin typeface="Cambria Math" panose="02040503050406030204" pitchFamily="18" charset="0"/>
                        </a:rPr>
                        <m:t>𝑓</m:t>
                      </m:r>
                      <m:r>
                        <a:rPr lang="it-IT" b="0" i="1" smtClean="0">
                          <a:solidFill>
                            <a:prstClr val="black"/>
                          </a:solidFill>
                          <a:latin typeface="Cambria Math" panose="02040503050406030204" pitchFamily="18" charset="0"/>
                        </a:rPr>
                        <m:t>:</m:t>
                      </m:r>
                      <m:r>
                        <a:rPr lang="it-IT" b="0" i="1" smtClean="0">
                          <a:solidFill>
                            <a:prstClr val="black"/>
                          </a:solidFill>
                          <a:latin typeface="Cambria Math" panose="02040503050406030204" pitchFamily="18" charset="0"/>
                        </a:rPr>
                        <m:t>𝑎𝑐𝑡𝑖𝑣𝑎𝑡𝑖𝑜𝑛</m:t>
                      </m:r>
                      <m:r>
                        <a:rPr lang="it-IT" b="0" i="1" smtClean="0">
                          <a:solidFill>
                            <a:prstClr val="black"/>
                          </a:solidFill>
                          <a:latin typeface="Cambria Math" panose="02040503050406030204" pitchFamily="18" charset="0"/>
                        </a:rPr>
                        <m:t> </m:t>
                      </m:r>
                      <m:r>
                        <a:rPr lang="it-IT" b="0" i="1" smtClean="0">
                          <a:solidFill>
                            <a:prstClr val="black"/>
                          </a:solidFill>
                          <a:latin typeface="Cambria Math" panose="02040503050406030204" pitchFamily="18" charset="0"/>
                        </a:rPr>
                        <m:t>𝑓𝑢𝑛𝑐𝑡𝑖𝑜𝑛</m:t>
                      </m:r>
                    </m:oMath>
                  </m:oMathPara>
                </a14:m>
                <a:endParaRPr lang="it-IT" dirty="0"/>
              </a:p>
            </p:txBody>
          </p:sp>
        </mc:Choice>
        <mc:Fallback xmlns="">
          <p:sp>
            <p:nvSpPr>
              <p:cNvPr id="3" name="Rettangolo 2">
                <a:extLst>
                  <a:ext uri="{FF2B5EF4-FFF2-40B4-BE49-F238E27FC236}">
                    <a16:creationId xmlns:a16="http://schemas.microsoft.com/office/drawing/2014/main" id="{5EC7A523-7866-438F-AE94-A31F235E078E}"/>
                  </a:ext>
                </a:extLst>
              </p:cNvPr>
              <p:cNvSpPr>
                <a:spLocks noRot="1" noChangeAspect="1" noMove="1" noResize="1" noEditPoints="1" noAdjustHandles="1" noChangeArrowheads="1" noChangeShapeType="1" noTextEdit="1"/>
              </p:cNvSpPr>
              <p:nvPr/>
            </p:nvSpPr>
            <p:spPr>
              <a:xfrm>
                <a:off x="7972205" y="5050954"/>
                <a:ext cx="2972886" cy="369332"/>
              </a:xfrm>
              <a:prstGeom prst="rect">
                <a:avLst/>
              </a:prstGeom>
              <a:blipFill>
                <a:blip r:embed="rId4"/>
                <a:stretch>
                  <a:fillRect b="-13333"/>
                </a:stretch>
              </a:blipFill>
            </p:spPr>
            <p:txBody>
              <a:bodyPr/>
              <a:lstStyle/>
              <a:p>
                <a:r>
                  <a:rPr lang="it-IT">
                    <a:noFill/>
                  </a:rPr>
                  <a:t> </a:t>
                </a:r>
              </a:p>
            </p:txBody>
          </p:sp>
        </mc:Fallback>
      </mc:AlternateContent>
      <p:sp>
        <p:nvSpPr>
          <p:cNvPr id="9" name="Rettangolo 8">
            <a:extLst>
              <a:ext uri="{FF2B5EF4-FFF2-40B4-BE49-F238E27FC236}">
                <a16:creationId xmlns:a16="http://schemas.microsoft.com/office/drawing/2014/main" id="{81D9E622-16E9-4E35-9DF5-4F01430A8918}"/>
              </a:ext>
            </a:extLst>
          </p:cNvPr>
          <p:cNvSpPr/>
          <p:nvPr/>
        </p:nvSpPr>
        <p:spPr>
          <a:xfrm>
            <a:off x="8277005" y="3719943"/>
            <a:ext cx="2888023" cy="1087424"/>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7A9AC097-CF1A-40C9-ADB9-C970EDCCE876}"/>
              </a:ext>
            </a:extLst>
          </p:cNvPr>
          <p:cNvSpPr txBox="1"/>
          <p:nvPr/>
        </p:nvSpPr>
        <p:spPr>
          <a:xfrm>
            <a:off x="8166828" y="1513605"/>
            <a:ext cx="3408645" cy="1938992"/>
          </a:xfrm>
          <a:prstGeom prst="rect">
            <a:avLst/>
          </a:prstGeom>
          <a:noFill/>
        </p:spPr>
        <p:txBody>
          <a:bodyPr wrap="square" rtlCol="0">
            <a:spAutoFit/>
          </a:bodyPr>
          <a:lstStyle/>
          <a:p>
            <a:r>
              <a:rPr lang="it-IT" sz="2000" b="1" dirty="0"/>
              <a:t>Features:</a:t>
            </a:r>
          </a:p>
          <a:p>
            <a:pPr marL="285750" indent="-285750">
              <a:buFont typeface="Arial" panose="020B0604020202020204" pitchFamily="34" charset="0"/>
              <a:buChar char="•"/>
            </a:pPr>
            <a:r>
              <a:rPr lang="it-IT" sz="2000" dirty="0"/>
              <a:t>Capacitive </a:t>
            </a:r>
            <a:r>
              <a:rPr lang="it-IT" sz="2000" b="1" dirty="0"/>
              <a:t>cross-bar array</a:t>
            </a:r>
          </a:p>
          <a:p>
            <a:pPr marL="285750" indent="-285750">
              <a:buFont typeface="Arial" panose="020B0604020202020204" pitchFamily="34" charset="0"/>
              <a:buChar char="•"/>
            </a:pPr>
            <a:r>
              <a:rPr lang="it-IT" sz="2000" dirty="0" err="1"/>
              <a:t>Charge</a:t>
            </a:r>
            <a:r>
              <a:rPr lang="it-IT" sz="2000" dirty="0"/>
              <a:t> </a:t>
            </a:r>
            <a:r>
              <a:rPr lang="it-IT" sz="2000" b="1" dirty="0"/>
              <a:t>sum</a:t>
            </a:r>
            <a:r>
              <a:rPr lang="it-IT" sz="2000" dirty="0"/>
              <a:t> by an integrator</a:t>
            </a:r>
          </a:p>
          <a:p>
            <a:pPr marL="285750" indent="-285750">
              <a:buFont typeface="Arial" panose="020B0604020202020204" pitchFamily="34" charset="0"/>
              <a:buChar char="•"/>
            </a:pPr>
            <a:r>
              <a:rPr lang="it-IT" sz="2000" b="1" dirty="0" err="1"/>
              <a:t>Activation</a:t>
            </a:r>
            <a:r>
              <a:rPr lang="it-IT" sz="2000" b="1" dirty="0"/>
              <a:t> </a:t>
            </a:r>
            <a:r>
              <a:rPr lang="it-IT" sz="2000" b="1" dirty="0" err="1"/>
              <a:t>function</a:t>
            </a:r>
            <a:r>
              <a:rPr lang="it-IT" sz="2000" b="1" dirty="0"/>
              <a:t> </a:t>
            </a:r>
            <a:r>
              <a:rPr lang="it-IT" sz="2000" dirty="0" err="1"/>
              <a:t>implemented</a:t>
            </a:r>
            <a:r>
              <a:rPr lang="it-IT" sz="2000" dirty="0"/>
              <a:t> in the integrator</a:t>
            </a:r>
          </a:p>
        </p:txBody>
      </p:sp>
      <mc:AlternateContent xmlns:mc="http://schemas.openxmlformats.org/markup-compatibility/2006" xmlns:a14="http://schemas.microsoft.com/office/drawing/2010/main">
        <mc:Choice Requires="a14">
          <p:sp>
            <p:nvSpPr>
              <p:cNvPr id="6" name="Rettangolo 5">
                <a:extLst>
                  <a:ext uri="{FF2B5EF4-FFF2-40B4-BE49-F238E27FC236}">
                    <a16:creationId xmlns:a16="http://schemas.microsoft.com/office/drawing/2014/main" id="{485C1817-952C-402A-898F-4C35AB8F7CC6}"/>
                  </a:ext>
                </a:extLst>
              </p:cNvPr>
              <p:cNvSpPr/>
              <p:nvPr/>
            </p:nvSpPr>
            <p:spPr>
              <a:xfrm>
                <a:off x="4081233" y="909598"/>
                <a:ext cx="4050532" cy="4135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solidFill>
                                <a:srgbClr val="0070C0"/>
                              </a:solidFill>
                              <a:latin typeface="Cambria Math" panose="02040503050406030204" pitchFamily="18" charset="0"/>
                            </a:rPr>
                          </m:ctrlPr>
                        </m:sSubPr>
                        <m:e>
                          <m:r>
                            <a:rPr lang="it-IT" sz="2000" b="1" i="0" smtClean="0">
                              <a:solidFill>
                                <a:srgbClr val="0070C0"/>
                              </a:solidFill>
                              <a:latin typeface="Cambria Math" panose="02040503050406030204" pitchFamily="18" charset="0"/>
                            </a:rPr>
                            <m:t>𝐌𝐮𝐥𝐭𝐢𝐩𝐥𝐢𝐜𝐚𝐭𝐢𝐨𝐧</m:t>
                          </m:r>
                          <m:r>
                            <a:rPr lang="it-IT" sz="2000" b="1" i="0" smtClean="0">
                              <a:solidFill>
                                <a:srgbClr val="0070C0"/>
                              </a:solidFill>
                              <a:latin typeface="Cambria Math" panose="02040503050406030204" pitchFamily="18" charset="0"/>
                            </a:rPr>
                            <m:t>:</m:t>
                          </m:r>
                          <m:r>
                            <a:rPr lang="it-IT" sz="2000" b="1" i="1" smtClean="0">
                              <a:solidFill>
                                <a:srgbClr val="0070C0"/>
                              </a:solidFill>
                              <a:latin typeface="Cambria Math" panose="02040503050406030204" pitchFamily="18" charset="0"/>
                            </a:rPr>
                            <m:t> </m:t>
                          </m:r>
                          <m:r>
                            <a:rPr lang="it-IT" sz="2000" b="1" i="1" smtClean="0">
                              <a:solidFill>
                                <a:srgbClr val="0070C0"/>
                              </a:solidFill>
                              <a:latin typeface="Cambria Math" panose="02040503050406030204" pitchFamily="18" charset="0"/>
                            </a:rPr>
                            <m:t>𝑸</m:t>
                          </m:r>
                          <m:r>
                            <a:rPr lang="it-IT" sz="2000" b="1" i="1" baseline="-25000" smtClean="0">
                              <a:solidFill>
                                <a:srgbClr val="0070C0"/>
                              </a:solidFill>
                              <a:latin typeface="Cambria Math" panose="02040503050406030204" pitchFamily="18" charset="0"/>
                            </a:rPr>
                            <m:t>𝟏</m:t>
                          </m:r>
                          <m:r>
                            <a:rPr lang="it-IT" sz="2000" b="1" i="1" baseline="-25000" smtClean="0">
                              <a:solidFill>
                                <a:srgbClr val="0070C0"/>
                              </a:solidFill>
                              <a:latin typeface="Cambria Math" panose="02040503050406030204" pitchFamily="18" charset="0"/>
                            </a:rPr>
                            <m:t>,</m:t>
                          </m:r>
                          <m:r>
                            <a:rPr lang="it-IT" sz="2000" b="1" i="1" baseline="-25000" smtClean="0">
                              <a:solidFill>
                                <a:srgbClr val="0070C0"/>
                              </a:solidFill>
                              <a:latin typeface="Cambria Math" panose="02040503050406030204" pitchFamily="18" charset="0"/>
                            </a:rPr>
                            <m:t>𝟏</m:t>
                          </m:r>
                          <m:r>
                            <a:rPr lang="it-IT" sz="2000" b="1" i="1" smtClean="0">
                              <a:solidFill>
                                <a:srgbClr val="0070C0"/>
                              </a:solidFill>
                              <a:latin typeface="Cambria Math" panose="02040503050406030204" pitchFamily="18" charset="0"/>
                            </a:rPr>
                            <m:t>=</m:t>
                          </m:r>
                          <m:r>
                            <a:rPr lang="en-US" sz="2000" b="1" i="1">
                              <a:solidFill>
                                <a:srgbClr val="0070C0"/>
                              </a:solidFill>
                              <a:latin typeface="Cambria Math" panose="02040503050406030204" pitchFamily="18" charset="0"/>
                            </a:rPr>
                            <m:t>𝑪</m:t>
                          </m:r>
                        </m:e>
                        <m:sub>
                          <m:r>
                            <a:rPr lang="it-IT" sz="2000" b="1" i="1" smtClean="0">
                              <a:solidFill>
                                <a:srgbClr val="0070C0"/>
                              </a:solidFill>
                              <a:latin typeface="Cambria Math" panose="02040503050406030204" pitchFamily="18" charset="0"/>
                            </a:rPr>
                            <m:t>𝟏</m:t>
                          </m:r>
                          <m:r>
                            <a:rPr lang="it-IT" sz="2000" b="1" i="1" smtClean="0">
                              <a:solidFill>
                                <a:srgbClr val="0070C0"/>
                              </a:solidFill>
                              <a:latin typeface="Cambria Math" panose="02040503050406030204" pitchFamily="18" charset="0"/>
                            </a:rPr>
                            <m:t>,</m:t>
                          </m:r>
                          <m:r>
                            <a:rPr lang="it-IT" sz="2000" b="1" i="1" smtClean="0">
                              <a:solidFill>
                                <a:srgbClr val="0070C0"/>
                              </a:solidFill>
                              <a:latin typeface="Cambria Math" panose="02040503050406030204" pitchFamily="18" charset="0"/>
                            </a:rPr>
                            <m:t>𝟏</m:t>
                          </m:r>
                        </m:sub>
                      </m:sSub>
                      <m:r>
                        <a:rPr lang="en-US" sz="2000" b="1" i="1">
                          <a:solidFill>
                            <a:srgbClr val="0070C0"/>
                          </a:solidFill>
                          <a:latin typeface="Cambria Math" panose="02040503050406030204" pitchFamily="18" charset="0"/>
                          <a:ea typeface="Cambria Math" panose="02040503050406030204" pitchFamily="18" charset="0"/>
                        </a:rPr>
                        <m:t>∙</m:t>
                      </m:r>
                      <m:sSub>
                        <m:sSubPr>
                          <m:ctrlPr>
                            <a:rPr lang="en-US" sz="2000" b="1" i="1">
                              <a:solidFill>
                                <a:srgbClr val="0070C0"/>
                              </a:solidFill>
                              <a:latin typeface="Cambria Math" panose="02040503050406030204" pitchFamily="18" charset="0"/>
                              <a:ea typeface="Cambria Math" panose="02040503050406030204" pitchFamily="18" charset="0"/>
                            </a:rPr>
                          </m:ctrlPr>
                        </m:sSubPr>
                        <m:e>
                          <m:r>
                            <a:rPr lang="en-US" sz="2000" b="1" i="1">
                              <a:solidFill>
                                <a:srgbClr val="0070C0"/>
                              </a:solidFill>
                              <a:latin typeface="Cambria Math" panose="02040503050406030204" pitchFamily="18" charset="0"/>
                              <a:ea typeface="Cambria Math" panose="02040503050406030204" pitchFamily="18" charset="0"/>
                            </a:rPr>
                            <m:t>𝑽</m:t>
                          </m:r>
                          <m:r>
                            <a:rPr lang="it-IT" sz="2000" b="1" i="1" baseline="-25000" smtClean="0">
                              <a:solidFill>
                                <a:srgbClr val="0070C0"/>
                              </a:solidFill>
                              <a:latin typeface="Cambria Math" panose="02040503050406030204" pitchFamily="18" charset="0"/>
                              <a:ea typeface="Cambria Math" panose="02040503050406030204" pitchFamily="18" charset="0"/>
                            </a:rPr>
                            <m:t>𝒊𝒏</m:t>
                          </m:r>
                          <m:r>
                            <a:rPr lang="it-IT" sz="2000" b="1" i="1" baseline="-25000" smtClean="0">
                              <a:solidFill>
                                <a:srgbClr val="0070C0"/>
                              </a:solidFill>
                              <a:latin typeface="Cambria Math" panose="02040503050406030204" pitchFamily="18" charset="0"/>
                              <a:ea typeface="Cambria Math" panose="02040503050406030204" pitchFamily="18" charset="0"/>
                            </a:rPr>
                            <m:t>,</m:t>
                          </m:r>
                        </m:e>
                        <m:sub>
                          <m:r>
                            <a:rPr lang="it-IT" sz="2000" b="1" i="1" smtClean="0">
                              <a:solidFill>
                                <a:srgbClr val="0070C0"/>
                              </a:solidFill>
                              <a:latin typeface="Cambria Math" panose="02040503050406030204" pitchFamily="18" charset="0"/>
                              <a:ea typeface="Cambria Math" panose="02040503050406030204" pitchFamily="18" charset="0"/>
                            </a:rPr>
                            <m:t>𝟏</m:t>
                          </m:r>
                        </m:sub>
                      </m:sSub>
                    </m:oMath>
                  </m:oMathPara>
                </a14:m>
                <a:endParaRPr lang="it-IT" b="1" dirty="0"/>
              </a:p>
            </p:txBody>
          </p:sp>
        </mc:Choice>
        <mc:Fallback xmlns="">
          <p:sp>
            <p:nvSpPr>
              <p:cNvPr id="6" name="Rettangolo 5">
                <a:extLst>
                  <a:ext uri="{FF2B5EF4-FFF2-40B4-BE49-F238E27FC236}">
                    <a16:creationId xmlns:a16="http://schemas.microsoft.com/office/drawing/2014/main" id="{485C1817-952C-402A-898F-4C35AB8F7CC6}"/>
                  </a:ext>
                </a:extLst>
              </p:cNvPr>
              <p:cNvSpPr>
                <a:spLocks noRot="1" noChangeAspect="1" noMove="1" noResize="1" noEditPoints="1" noAdjustHandles="1" noChangeArrowheads="1" noChangeShapeType="1" noTextEdit="1"/>
              </p:cNvSpPr>
              <p:nvPr/>
            </p:nvSpPr>
            <p:spPr>
              <a:xfrm>
                <a:off x="4081233" y="909598"/>
                <a:ext cx="4050532" cy="413511"/>
              </a:xfrm>
              <a:prstGeom prst="rect">
                <a:avLst/>
              </a:prstGeom>
              <a:blipFill>
                <a:blip r:embed="rId5"/>
                <a:stretch>
                  <a:fillRect b="-13235"/>
                </a:stretch>
              </a:blipFill>
            </p:spPr>
            <p:txBody>
              <a:bodyPr/>
              <a:lstStyle/>
              <a:p>
                <a:r>
                  <a:rPr lang="it-IT">
                    <a:noFill/>
                  </a:rPr>
                  <a:t> </a:t>
                </a:r>
              </a:p>
            </p:txBody>
          </p:sp>
        </mc:Fallback>
      </mc:AlternateContent>
      <p:sp>
        <p:nvSpPr>
          <p:cNvPr id="11" name="CasellaDiTesto 10">
            <a:extLst>
              <a:ext uri="{FF2B5EF4-FFF2-40B4-BE49-F238E27FC236}">
                <a16:creationId xmlns:a16="http://schemas.microsoft.com/office/drawing/2014/main" id="{01EBBE52-1825-4137-8481-938D509BAFDB}"/>
              </a:ext>
            </a:extLst>
          </p:cNvPr>
          <p:cNvSpPr txBox="1"/>
          <p:nvPr/>
        </p:nvSpPr>
        <p:spPr>
          <a:xfrm>
            <a:off x="5500254" y="4873307"/>
            <a:ext cx="410690" cy="461665"/>
          </a:xfrm>
          <a:prstGeom prst="rect">
            <a:avLst/>
          </a:prstGeom>
          <a:noFill/>
        </p:spPr>
        <p:txBody>
          <a:bodyPr wrap="none" rtlCol="0">
            <a:spAutoFit/>
          </a:bodyPr>
          <a:lstStyle/>
          <a:p>
            <a:r>
              <a:rPr lang="it-IT" sz="2400" dirty="0" err="1"/>
              <a:t>C</a:t>
            </a:r>
            <a:r>
              <a:rPr lang="it-IT" sz="2400" baseline="-25000" dirty="0" err="1"/>
              <a:t>f</a:t>
            </a:r>
            <a:endParaRPr lang="it-IT" sz="2400" baseline="-25000" dirty="0"/>
          </a:p>
        </p:txBody>
      </p:sp>
    </p:spTree>
    <p:extLst>
      <p:ext uri="{BB962C8B-B14F-4D97-AF65-F5344CB8AC3E}">
        <p14:creationId xmlns:p14="http://schemas.microsoft.com/office/powerpoint/2010/main" val="535138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383092" cy="488950"/>
          </a:xfrm>
        </p:spPr>
        <p:txBody>
          <a:bodyPr>
            <a:normAutofit/>
          </a:bodyPr>
          <a:lstStyle/>
          <a:p>
            <a:r>
              <a:rPr lang="en-US" sz="2600" dirty="0"/>
              <a:t>ANNA (Analog Neural Network ASIC): V1 version (proof-of-concept)</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8</a:t>
            </a:fld>
            <a:endParaRPr lang="en-US" dirty="0"/>
          </a:p>
        </p:txBody>
      </p:sp>
      <mc:AlternateContent xmlns:mc="http://schemas.openxmlformats.org/markup-compatibility/2006" xmlns:a14="http://schemas.microsoft.com/office/drawing/2010/main">
        <mc:Choice Requires="a14">
          <p:sp>
            <p:nvSpPr>
              <p:cNvPr id="132" name="CasellaDiTesto 131">
                <a:extLst>
                  <a:ext uri="{FF2B5EF4-FFF2-40B4-BE49-F238E27FC236}">
                    <a16:creationId xmlns:a16="http://schemas.microsoft.com/office/drawing/2014/main" id="{3969B113-D6BA-4814-AE9A-9BCAF1A182CA}"/>
                  </a:ext>
                </a:extLst>
              </p:cNvPr>
              <p:cNvSpPr txBox="1"/>
              <p:nvPr/>
            </p:nvSpPr>
            <p:spPr>
              <a:xfrm>
                <a:off x="1215925" y="4916272"/>
                <a:ext cx="2705720" cy="86177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2400" i="1" smtClean="0">
                              <a:solidFill>
                                <a:schemeClr val="tx1"/>
                              </a:solidFill>
                              <a:latin typeface="Cambria Math" panose="02040503050406030204" pitchFamily="18" charset="0"/>
                            </a:rPr>
                          </m:ctrlPr>
                        </m:sSubPr>
                        <m:e>
                          <m:r>
                            <m:rPr>
                              <m:sty m:val="p"/>
                            </m:rPr>
                            <a:rPr lang="it-IT" sz="2400" b="0" i="0" smtClean="0">
                              <a:solidFill>
                                <a:schemeClr val="tx1"/>
                              </a:solidFill>
                              <a:latin typeface="Cambria Math" panose="02040503050406030204" pitchFamily="18" charset="0"/>
                            </a:rPr>
                            <m:t>V</m:t>
                          </m:r>
                        </m:e>
                        <m:sub>
                          <m:r>
                            <m:rPr>
                              <m:sty m:val="p"/>
                            </m:rPr>
                            <a:rPr lang="it-IT" sz="2400" b="0" i="0" smtClean="0">
                              <a:solidFill>
                                <a:schemeClr val="tx1"/>
                              </a:solidFill>
                              <a:latin typeface="Cambria Math" panose="02040503050406030204" pitchFamily="18" charset="0"/>
                            </a:rPr>
                            <m:t>out</m:t>
                          </m:r>
                          <m:r>
                            <a:rPr lang="it-IT" sz="2400" b="0" i="0" smtClean="0">
                              <a:solidFill>
                                <a:schemeClr val="tx1"/>
                              </a:solidFill>
                              <a:latin typeface="Cambria Math" panose="02040503050406030204" pitchFamily="18" charset="0"/>
                            </a:rPr>
                            <m:t>,</m:t>
                          </m:r>
                          <m:r>
                            <m:rPr>
                              <m:sty m:val="p"/>
                            </m:rPr>
                            <a:rPr lang="it-IT" sz="2400" b="0" i="0" smtClean="0">
                              <a:solidFill>
                                <a:schemeClr val="tx1"/>
                              </a:solidFill>
                              <a:latin typeface="Cambria Math" panose="02040503050406030204" pitchFamily="18" charset="0"/>
                            </a:rPr>
                            <m:t>j</m:t>
                          </m:r>
                        </m:sub>
                      </m:sSub>
                      <m:r>
                        <a:rPr lang="it-IT" sz="2400" b="0" i="0" smtClean="0">
                          <a:solidFill>
                            <a:schemeClr val="tx1"/>
                          </a:solidFill>
                          <a:latin typeface="Cambria Math" panose="02040503050406030204" pitchFamily="18" charset="0"/>
                        </a:rPr>
                        <m:t>=∑</m:t>
                      </m:r>
                      <m:sSub>
                        <m:sSubPr>
                          <m:ctrlPr>
                            <a:rPr lang="en-GB" sz="2400" i="1" smtClean="0">
                              <a:solidFill>
                                <a:schemeClr val="tx1"/>
                              </a:solidFill>
                              <a:latin typeface="Cambria Math" panose="02040503050406030204" pitchFamily="18" charset="0"/>
                            </a:rPr>
                          </m:ctrlPr>
                        </m:sSubPr>
                        <m:e>
                          <m:f>
                            <m:fPr>
                              <m:ctrlPr>
                                <a:rPr lang="en-GB" sz="2400" i="1">
                                  <a:solidFill>
                                    <a:schemeClr val="tx1"/>
                                  </a:solidFill>
                                  <a:latin typeface="Cambria Math" panose="02040503050406030204" pitchFamily="18" charset="0"/>
                                </a:rPr>
                              </m:ctrlPr>
                            </m:fPr>
                            <m:num>
                              <m:sSub>
                                <m:sSubPr>
                                  <m:ctrlPr>
                                    <a:rPr lang="it-IT" sz="2400" i="1">
                                      <a:solidFill>
                                        <a:schemeClr val="tx1"/>
                                      </a:solidFill>
                                      <a:latin typeface="Cambria Math" panose="02040503050406030204" pitchFamily="18" charset="0"/>
                                    </a:rPr>
                                  </m:ctrlPr>
                                </m:sSubPr>
                                <m:e>
                                  <m:r>
                                    <m:rPr>
                                      <m:sty m:val="p"/>
                                    </m:rPr>
                                    <a:rPr lang="it-IT" sz="2400" b="0" i="0">
                                      <a:solidFill>
                                        <a:schemeClr val="tx1"/>
                                      </a:solidFill>
                                      <a:latin typeface="Cambria Math" panose="02040503050406030204" pitchFamily="18" charset="0"/>
                                    </a:rPr>
                                    <m:t>C</m:t>
                                  </m:r>
                                </m:e>
                                <m:sub>
                                  <m:r>
                                    <m:rPr>
                                      <m:sty m:val="p"/>
                                    </m:rPr>
                                    <a:rPr lang="it-IT" sz="2400" b="0" i="0">
                                      <a:solidFill>
                                        <a:schemeClr val="tx1"/>
                                      </a:solidFill>
                                      <a:latin typeface="Cambria Math" panose="02040503050406030204" pitchFamily="18" charset="0"/>
                                    </a:rPr>
                                    <m:t>i</m:t>
                                  </m:r>
                                  <m:r>
                                    <a:rPr lang="it-IT" sz="2400" b="0" i="0">
                                      <a:solidFill>
                                        <a:schemeClr val="tx1"/>
                                      </a:solidFill>
                                      <a:latin typeface="Cambria Math" panose="02040503050406030204" pitchFamily="18" charset="0"/>
                                    </a:rPr>
                                    <m:t>,</m:t>
                                  </m:r>
                                  <m:r>
                                    <m:rPr>
                                      <m:sty m:val="p"/>
                                    </m:rPr>
                                    <a:rPr lang="it-IT" sz="2400" b="0" i="0" smtClean="0">
                                      <a:solidFill>
                                        <a:schemeClr val="tx1"/>
                                      </a:solidFill>
                                      <a:latin typeface="Cambria Math" panose="02040503050406030204" pitchFamily="18" charset="0"/>
                                    </a:rPr>
                                    <m:t>j</m:t>
                                  </m:r>
                                </m:sub>
                              </m:sSub>
                            </m:num>
                            <m:den>
                              <m:sSub>
                                <m:sSubPr>
                                  <m:ctrlPr>
                                    <a:rPr lang="it-IT" sz="2400" i="1">
                                      <a:solidFill>
                                        <a:schemeClr val="tx1"/>
                                      </a:solidFill>
                                      <a:latin typeface="Cambria Math" panose="02040503050406030204" pitchFamily="18" charset="0"/>
                                    </a:rPr>
                                  </m:ctrlPr>
                                </m:sSubPr>
                                <m:e>
                                  <m:r>
                                    <m:rPr>
                                      <m:sty m:val="p"/>
                                    </m:rPr>
                                    <a:rPr lang="it-IT" sz="2400" b="0" i="0">
                                      <a:solidFill>
                                        <a:schemeClr val="tx1"/>
                                      </a:solidFill>
                                      <a:latin typeface="Cambria Math" panose="02040503050406030204" pitchFamily="18" charset="0"/>
                                    </a:rPr>
                                    <m:t>C</m:t>
                                  </m:r>
                                </m:e>
                                <m:sub>
                                  <m:r>
                                    <m:rPr>
                                      <m:sty m:val="p"/>
                                    </m:rPr>
                                    <a:rPr lang="it-IT" sz="2400" b="0" i="0">
                                      <a:solidFill>
                                        <a:schemeClr val="tx1"/>
                                      </a:solidFill>
                                      <a:latin typeface="Cambria Math" panose="02040503050406030204" pitchFamily="18" charset="0"/>
                                    </a:rPr>
                                    <m:t>F</m:t>
                                  </m:r>
                                </m:sub>
                              </m:sSub>
                            </m:den>
                          </m:f>
                          <m:r>
                            <m:rPr>
                              <m:sty m:val="p"/>
                            </m:rPr>
                            <a:rPr lang="it-IT" sz="2400" b="0" i="0" smtClean="0">
                              <a:solidFill>
                                <a:schemeClr val="tx1"/>
                              </a:solidFill>
                              <a:latin typeface="Cambria Math" panose="02040503050406030204" pitchFamily="18" charset="0"/>
                            </a:rPr>
                            <m:t>V</m:t>
                          </m:r>
                        </m:e>
                        <m:sub>
                          <m:r>
                            <m:rPr>
                              <m:sty m:val="p"/>
                            </m:rPr>
                            <a:rPr lang="it-IT" sz="2400" b="0" i="0" smtClean="0">
                              <a:solidFill>
                                <a:schemeClr val="tx1"/>
                              </a:solidFill>
                              <a:latin typeface="Cambria Math" panose="02040503050406030204" pitchFamily="18" charset="0"/>
                            </a:rPr>
                            <m:t>in</m:t>
                          </m:r>
                          <m:r>
                            <a:rPr lang="it-IT" sz="2400" b="0" i="0" smtClean="0">
                              <a:solidFill>
                                <a:schemeClr val="tx1"/>
                              </a:solidFill>
                              <a:latin typeface="Cambria Math" panose="02040503050406030204" pitchFamily="18" charset="0"/>
                            </a:rPr>
                            <m:t>,</m:t>
                          </m:r>
                          <m:r>
                            <m:rPr>
                              <m:sty m:val="p"/>
                            </m:rPr>
                            <a:rPr lang="it-IT" sz="2400" b="0" i="0" smtClean="0">
                              <a:solidFill>
                                <a:schemeClr val="tx1"/>
                              </a:solidFill>
                              <a:latin typeface="Cambria Math" panose="02040503050406030204" pitchFamily="18" charset="0"/>
                            </a:rPr>
                            <m:t>i</m:t>
                          </m:r>
                        </m:sub>
                      </m:sSub>
                    </m:oMath>
                  </m:oMathPara>
                </a14:m>
                <a:endParaRPr lang="en-GB" sz="2000" dirty="0"/>
              </a:p>
            </p:txBody>
          </p:sp>
        </mc:Choice>
        <mc:Fallback xmlns="">
          <p:sp>
            <p:nvSpPr>
              <p:cNvPr id="132" name="CasellaDiTesto 131">
                <a:extLst>
                  <a:ext uri="{FF2B5EF4-FFF2-40B4-BE49-F238E27FC236}">
                    <a16:creationId xmlns:a16="http://schemas.microsoft.com/office/drawing/2014/main" id="{3969B113-D6BA-4814-AE9A-9BCAF1A182CA}"/>
                  </a:ext>
                </a:extLst>
              </p:cNvPr>
              <p:cNvSpPr txBox="1">
                <a:spLocks noRot="1" noChangeAspect="1" noMove="1" noResize="1" noEditPoints="1" noAdjustHandles="1" noChangeArrowheads="1" noChangeShapeType="1" noTextEdit="1"/>
              </p:cNvSpPr>
              <p:nvPr/>
            </p:nvSpPr>
            <p:spPr>
              <a:xfrm>
                <a:off x="1215925" y="4916272"/>
                <a:ext cx="2705720" cy="861774"/>
              </a:xfrm>
              <a:prstGeom prst="rect">
                <a:avLst/>
              </a:prstGeom>
              <a:blipFill>
                <a:blip r:embed="rId2"/>
                <a:stretch>
                  <a:fillRect/>
                </a:stretch>
              </a:blipFill>
            </p:spPr>
            <p:txBody>
              <a:bodyPr/>
              <a:lstStyle/>
              <a:p>
                <a:r>
                  <a:rPr lang="it-IT">
                    <a:noFill/>
                  </a:rPr>
                  <a:t> </a:t>
                </a:r>
              </a:p>
            </p:txBody>
          </p:sp>
        </mc:Fallback>
      </mc:AlternateContent>
      <p:sp>
        <p:nvSpPr>
          <p:cNvPr id="133" name="Rettangolo 132">
            <a:extLst>
              <a:ext uri="{FF2B5EF4-FFF2-40B4-BE49-F238E27FC236}">
                <a16:creationId xmlns:a16="http://schemas.microsoft.com/office/drawing/2014/main" id="{16CAF9F9-FD16-401E-A542-D95C321C98BE}"/>
              </a:ext>
            </a:extLst>
          </p:cNvPr>
          <p:cNvSpPr/>
          <p:nvPr/>
        </p:nvSpPr>
        <p:spPr>
          <a:xfrm>
            <a:off x="2573922" y="4947187"/>
            <a:ext cx="468000" cy="8238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CasellaDiTesto 133">
            <a:extLst>
              <a:ext uri="{FF2B5EF4-FFF2-40B4-BE49-F238E27FC236}">
                <a16:creationId xmlns:a16="http://schemas.microsoft.com/office/drawing/2014/main" id="{DAA00765-4F46-4E3B-B86F-6F03B90A5E07}"/>
              </a:ext>
            </a:extLst>
          </p:cNvPr>
          <p:cNvSpPr txBox="1"/>
          <p:nvPr/>
        </p:nvSpPr>
        <p:spPr>
          <a:xfrm>
            <a:off x="2383947" y="5744514"/>
            <a:ext cx="1040235" cy="402672"/>
          </a:xfrm>
          <a:prstGeom prst="rect">
            <a:avLst/>
          </a:prstGeom>
        </p:spPr>
        <p:txBody>
          <a:bodyPr vert="horz" wrap="square" lIns="91440" tIns="45720" rIns="91440" bIns="45720" rtlCol="0" anchor="t">
            <a:normAutofit/>
          </a:bodyPr>
          <a:lstStyle/>
          <a:p>
            <a:pPr algn="l"/>
            <a:r>
              <a:rPr lang="it-IT" sz="2000" noProof="0">
                <a:solidFill>
                  <a:srgbClr val="FF0000"/>
                </a:solidFill>
              </a:rPr>
              <a:t>weight</a:t>
            </a:r>
            <a:endParaRPr lang="en-GB" sz="2000" noProof="0">
              <a:solidFill>
                <a:srgbClr val="FF0000"/>
              </a:solidFill>
            </a:endParaRPr>
          </a:p>
        </p:txBody>
      </p:sp>
      <p:sp>
        <p:nvSpPr>
          <p:cNvPr id="143" name="CasellaDiTesto 142">
            <a:extLst>
              <a:ext uri="{FF2B5EF4-FFF2-40B4-BE49-F238E27FC236}">
                <a16:creationId xmlns:a16="http://schemas.microsoft.com/office/drawing/2014/main" id="{96D2A4D6-C2A6-425B-A6E5-4CDD5E7E0C6A}"/>
              </a:ext>
            </a:extLst>
          </p:cNvPr>
          <p:cNvSpPr txBox="1"/>
          <p:nvPr/>
        </p:nvSpPr>
        <p:spPr>
          <a:xfrm>
            <a:off x="408721" y="5149370"/>
            <a:ext cx="993419" cy="660100"/>
          </a:xfrm>
          <a:prstGeom prst="rect">
            <a:avLst/>
          </a:prstGeom>
        </p:spPr>
        <p:txBody>
          <a:bodyPr vert="horz" wrap="square" lIns="91440" tIns="45720" rIns="91440" bIns="45720" rtlCol="0" anchor="t">
            <a:normAutofit/>
          </a:bodyPr>
          <a:lstStyle/>
          <a:p>
            <a:pPr algn="l"/>
            <a:r>
              <a:rPr lang="it-IT" sz="2400" b="1" noProof="0"/>
              <a:t>MAC</a:t>
            </a:r>
            <a:r>
              <a:rPr lang="it-IT" sz="2400" noProof="0"/>
              <a:t>:</a:t>
            </a:r>
            <a:r>
              <a:rPr lang="it-IT" sz="2400" b="1" noProof="0"/>
              <a:t> </a:t>
            </a:r>
            <a:endParaRPr lang="en-GB" sz="2400" b="1" noProof="0"/>
          </a:p>
        </p:txBody>
      </p:sp>
      <p:sp>
        <p:nvSpPr>
          <p:cNvPr id="145" name="CasellaDiTesto 144">
            <a:extLst>
              <a:ext uri="{FF2B5EF4-FFF2-40B4-BE49-F238E27FC236}">
                <a16:creationId xmlns:a16="http://schemas.microsoft.com/office/drawing/2014/main" id="{B35BF8E4-D1E4-4DEB-AA40-A22016C21089}"/>
              </a:ext>
            </a:extLst>
          </p:cNvPr>
          <p:cNvSpPr txBox="1"/>
          <p:nvPr/>
        </p:nvSpPr>
        <p:spPr>
          <a:xfrm>
            <a:off x="3994542" y="4658314"/>
            <a:ext cx="5160832" cy="1443570"/>
          </a:xfrm>
          <a:prstGeom prst="rect">
            <a:avLst/>
          </a:prstGeom>
        </p:spPr>
        <p:txBody>
          <a:bodyPr vert="horz" wrap="square" lIns="91440" tIns="45720" rIns="91440" bIns="45720" rtlCol="0" anchor="t">
            <a:noAutofit/>
          </a:bodyPr>
          <a:lstStyle/>
          <a:p>
            <a:pPr marL="180000" indent="-180000">
              <a:spcAft>
                <a:spcPts val="300"/>
              </a:spcAft>
              <a:buFont typeface="Arial" panose="020B0604020202020204" pitchFamily="34" charset="0"/>
              <a:buChar char="•"/>
            </a:pPr>
            <a:r>
              <a:rPr lang="it-IT" b="1" dirty="0" err="1"/>
              <a:t>Switches</a:t>
            </a:r>
            <a:r>
              <a:rPr lang="it-IT" dirty="0"/>
              <a:t>: </a:t>
            </a:r>
            <a:r>
              <a:rPr lang="it-IT" dirty="0" err="1"/>
              <a:t>allows</a:t>
            </a:r>
            <a:r>
              <a:rPr lang="it-IT" dirty="0"/>
              <a:t> to </a:t>
            </a:r>
            <a:r>
              <a:rPr lang="it-IT" dirty="0" err="1"/>
              <a:t>circulate</a:t>
            </a:r>
            <a:r>
              <a:rPr lang="it-IT" dirty="0"/>
              <a:t> the </a:t>
            </a:r>
            <a:r>
              <a:rPr lang="it-IT" dirty="0" err="1"/>
              <a:t>charge</a:t>
            </a:r>
            <a:r>
              <a:rPr lang="it-IT" dirty="0"/>
              <a:t> in </a:t>
            </a:r>
            <a:r>
              <a:rPr lang="it-IT" dirty="0" err="1"/>
              <a:t>two</a:t>
            </a:r>
            <a:r>
              <a:rPr lang="it-IT" dirty="0"/>
              <a:t> </a:t>
            </a:r>
            <a:r>
              <a:rPr lang="it-IT" dirty="0" err="1"/>
              <a:t>directions</a:t>
            </a:r>
            <a:r>
              <a:rPr lang="it-IT" dirty="0"/>
              <a:t> (positive and negative </a:t>
            </a:r>
            <a:r>
              <a:rPr lang="it-IT" dirty="0" err="1"/>
              <a:t>weights</a:t>
            </a:r>
            <a:r>
              <a:rPr lang="it-IT" dirty="0"/>
              <a:t>)</a:t>
            </a:r>
          </a:p>
          <a:p>
            <a:pPr marL="180000" indent="-180000">
              <a:spcAft>
                <a:spcPts val="300"/>
              </a:spcAft>
              <a:buFont typeface="Arial" panose="020B0604020202020204" pitchFamily="34" charset="0"/>
              <a:buChar char="•"/>
            </a:pPr>
            <a:r>
              <a:rPr lang="it-IT" b="1" noProof="0" dirty="0" err="1"/>
              <a:t>Activation</a:t>
            </a:r>
            <a:r>
              <a:rPr lang="it-IT" b="1" noProof="0" dirty="0"/>
              <a:t> </a:t>
            </a:r>
            <a:r>
              <a:rPr lang="it-IT" b="1" noProof="0" dirty="0" err="1"/>
              <a:t>function</a:t>
            </a:r>
            <a:r>
              <a:rPr lang="it-IT" noProof="0" dirty="0"/>
              <a:t>: </a:t>
            </a:r>
            <a:r>
              <a:rPr lang="it-IT" noProof="0" dirty="0" err="1"/>
              <a:t>clipped</a:t>
            </a:r>
            <a:r>
              <a:rPr lang="it-IT" noProof="0" dirty="0"/>
              <a:t> </a:t>
            </a:r>
            <a:r>
              <a:rPr lang="it-IT" noProof="0" dirty="0" err="1"/>
              <a:t>ReLU</a:t>
            </a:r>
            <a:r>
              <a:rPr lang="it-IT" noProof="0" dirty="0"/>
              <a:t> </a:t>
            </a:r>
            <a:r>
              <a:rPr lang="it-IT" noProof="0" dirty="0" err="1"/>
              <a:t>implemented</a:t>
            </a:r>
            <a:r>
              <a:rPr lang="it-IT" noProof="0" dirty="0"/>
              <a:t> by the op-</a:t>
            </a:r>
            <a:r>
              <a:rPr lang="it-IT" noProof="0" dirty="0" err="1"/>
              <a:t>amp</a:t>
            </a:r>
            <a:r>
              <a:rPr lang="it-IT" noProof="0" dirty="0"/>
              <a:t> </a:t>
            </a:r>
            <a:r>
              <a:rPr lang="it-IT" noProof="0" dirty="0" err="1"/>
              <a:t>bias</a:t>
            </a:r>
            <a:r>
              <a:rPr lang="it-IT" noProof="0" dirty="0"/>
              <a:t> </a:t>
            </a:r>
            <a:r>
              <a:rPr lang="it-IT" noProof="0" dirty="0" err="1"/>
              <a:t>limit</a:t>
            </a:r>
            <a:r>
              <a:rPr lang="it-IT" dirty="0"/>
              <a:t>s</a:t>
            </a:r>
          </a:p>
          <a:p>
            <a:pPr marL="180000" indent="-180000">
              <a:spcAft>
                <a:spcPts val="300"/>
              </a:spcAft>
              <a:buFont typeface="Arial" panose="020B0604020202020204" pitchFamily="34" charset="0"/>
              <a:buChar char="•"/>
            </a:pPr>
            <a:r>
              <a:rPr lang="it-IT" b="1" noProof="0" dirty="0" err="1"/>
              <a:t>Quantization-Aware</a:t>
            </a:r>
            <a:r>
              <a:rPr lang="it-IT" b="1" noProof="0" dirty="0"/>
              <a:t> Training</a:t>
            </a:r>
            <a:endParaRPr lang="en-GB" b="1" noProof="0" dirty="0"/>
          </a:p>
        </p:txBody>
      </p:sp>
      <p:pic>
        <p:nvPicPr>
          <p:cNvPr id="146" name="Immagine 145">
            <a:extLst>
              <a:ext uri="{FF2B5EF4-FFF2-40B4-BE49-F238E27FC236}">
                <a16:creationId xmlns:a16="http://schemas.microsoft.com/office/drawing/2014/main" id="{31396DF3-BEA0-4BDF-B9C3-1B8E9B64196C}"/>
              </a:ext>
            </a:extLst>
          </p:cNvPr>
          <p:cNvPicPr>
            <a:picLocks noChangeAspect="1"/>
          </p:cNvPicPr>
          <p:nvPr/>
        </p:nvPicPr>
        <p:blipFill>
          <a:blip r:embed="rId3"/>
          <a:stretch>
            <a:fillRect/>
          </a:stretch>
        </p:blipFill>
        <p:spPr>
          <a:xfrm>
            <a:off x="9228271" y="4881039"/>
            <a:ext cx="2061762" cy="1369896"/>
          </a:xfrm>
          <a:prstGeom prst="rect">
            <a:avLst/>
          </a:prstGeom>
        </p:spPr>
      </p:pic>
      <p:pic>
        <p:nvPicPr>
          <p:cNvPr id="147" name="Immagine 146">
            <a:extLst>
              <a:ext uri="{FF2B5EF4-FFF2-40B4-BE49-F238E27FC236}">
                <a16:creationId xmlns:a16="http://schemas.microsoft.com/office/drawing/2014/main" id="{2FB9779A-2414-43E6-BEF4-A0BEC83C573A}"/>
              </a:ext>
            </a:extLst>
          </p:cNvPr>
          <p:cNvPicPr>
            <a:picLocks noChangeAspect="1"/>
          </p:cNvPicPr>
          <p:nvPr/>
        </p:nvPicPr>
        <p:blipFill>
          <a:blip r:embed="rId4"/>
          <a:stretch>
            <a:fillRect/>
          </a:stretch>
        </p:blipFill>
        <p:spPr>
          <a:xfrm>
            <a:off x="1772966" y="856347"/>
            <a:ext cx="5025989" cy="3435239"/>
          </a:xfrm>
          <a:prstGeom prst="rect">
            <a:avLst/>
          </a:prstGeom>
        </p:spPr>
      </p:pic>
      <p:pic>
        <p:nvPicPr>
          <p:cNvPr id="148" name="Immagine 147">
            <a:extLst>
              <a:ext uri="{FF2B5EF4-FFF2-40B4-BE49-F238E27FC236}">
                <a16:creationId xmlns:a16="http://schemas.microsoft.com/office/drawing/2014/main" id="{96D7AB81-727B-42FE-9319-DDE3A8B78691}"/>
              </a:ext>
            </a:extLst>
          </p:cNvPr>
          <p:cNvPicPr>
            <a:picLocks noChangeAspect="1"/>
          </p:cNvPicPr>
          <p:nvPr/>
        </p:nvPicPr>
        <p:blipFill>
          <a:blip r:embed="rId5"/>
          <a:srcRect r="35238"/>
          <a:stretch/>
        </p:blipFill>
        <p:spPr>
          <a:xfrm>
            <a:off x="8170297" y="968193"/>
            <a:ext cx="3103317" cy="1743607"/>
          </a:xfrm>
          <a:prstGeom prst="rect">
            <a:avLst/>
          </a:prstGeom>
          <a:ln w="12700">
            <a:solidFill>
              <a:srgbClr val="526580"/>
            </a:solidFill>
          </a:ln>
        </p:spPr>
      </p:pic>
      <p:sp>
        <p:nvSpPr>
          <p:cNvPr id="149" name="Rettangolo 148">
            <a:extLst>
              <a:ext uri="{FF2B5EF4-FFF2-40B4-BE49-F238E27FC236}">
                <a16:creationId xmlns:a16="http://schemas.microsoft.com/office/drawing/2014/main" id="{B2DFF8D8-769A-4932-A067-8B59E98EC3B8}"/>
              </a:ext>
            </a:extLst>
          </p:cNvPr>
          <p:cNvSpPr/>
          <p:nvPr/>
        </p:nvSpPr>
        <p:spPr>
          <a:xfrm>
            <a:off x="5401484" y="1790602"/>
            <a:ext cx="463832" cy="409124"/>
          </a:xfrm>
          <a:prstGeom prst="rect">
            <a:avLst/>
          </a:prstGeom>
          <a:noFill/>
          <a:ln w="28575">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0" name="Connettore diritto 149">
            <a:extLst>
              <a:ext uri="{FF2B5EF4-FFF2-40B4-BE49-F238E27FC236}">
                <a16:creationId xmlns:a16="http://schemas.microsoft.com/office/drawing/2014/main" id="{C3FE400B-7299-44C4-AA88-37E7DF831354}"/>
              </a:ext>
            </a:extLst>
          </p:cNvPr>
          <p:cNvCxnSpPr>
            <a:cxnSpLocks/>
          </p:cNvCxnSpPr>
          <p:nvPr/>
        </p:nvCxnSpPr>
        <p:spPr>
          <a:xfrm flipV="1">
            <a:off x="5882094" y="968193"/>
            <a:ext cx="2288203" cy="822409"/>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1" name="Connettore diritto 150">
            <a:extLst>
              <a:ext uri="{FF2B5EF4-FFF2-40B4-BE49-F238E27FC236}">
                <a16:creationId xmlns:a16="http://schemas.microsoft.com/office/drawing/2014/main" id="{B49D01A3-4182-49B0-A755-B499D5B72134}"/>
              </a:ext>
            </a:extLst>
          </p:cNvPr>
          <p:cNvCxnSpPr>
            <a:cxnSpLocks/>
          </p:cNvCxnSpPr>
          <p:nvPr/>
        </p:nvCxnSpPr>
        <p:spPr>
          <a:xfrm>
            <a:off x="5882094" y="2192865"/>
            <a:ext cx="2288203" cy="518935"/>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2" name="Rettangolo 151">
            <a:extLst>
              <a:ext uri="{FF2B5EF4-FFF2-40B4-BE49-F238E27FC236}">
                <a16:creationId xmlns:a16="http://schemas.microsoft.com/office/drawing/2014/main" id="{90693714-0A54-450D-A3EE-573878997D75}"/>
              </a:ext>
            </a:extLst>
          </p:cNvPr>
          <p:cNvSpPr/>
          <p:nvPr/>
        </p:nvSpPr>
        <p:spPr>
          <a:xfrm>
            <a:off x="9569432" y="1826925"/>
            <a:ext cx="693810" cy="783944"/>
          </a:xfrm>
          <a:prstGeom prst="rect">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3" name="Connettore diritto 152">
            <a:extLst>
              <a:ext uri="{FF2B5EF4-FFF2-40B4-BE49-F238E27FC236}">
                <a16:creationId xmlns:a16="http://schemas.microsoft.com/office/drawing/2014/main" id="{5939822A-9EFC-45BA-9173-FF4354BE490B}"/>
              </a:ext>
            </a:extLst>
          </p:cNvPr>
          <p:cNvCxnSpPr>
            <a:cxnSpLocks/>
          </p:cNvCxnSpPr>
          <p:nvPr/>
        </p:nvCxnSpPr>
        <p:spPr>
          <a:xfrm flipV="1">
            <a:off x="9288394" y="2624450"/>
            <a:ext cx="276154" cy="345126"/>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4" name="Connettore diritto 153">
            <a:extLst>
              <a:ext uri="{FF2B5EF4-FFF2-40B4-BE49-F238E27FC236}">
                <a16:creationId xmlns:a16="http://schemas.microsoft.com/office/drawing/2014/main" id="{146EDFEB-5E4B-4266-BEF2-82CAE4B5E8A7}"/>
              </a:ext>
            </a:extLst>
          </p:cNvPr>
          <p:cNvCxnSpPr>
            <a:cxnSpLocks/>
          </p:cNvCxnSpPr>
          <p:nvPr/>
        </p:nvCxnSpPr>
        <p:spPr>
          <a:xfrm flipH="1" flipV="1">
            <a:off x="10263242" y="2585775"/>
            <a:ext cx="281037" cy="383801"/>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55" name="Immagine 154">
            <a:extLst>
              <a:ext uri="{FF2B5EF4-FFF2-40B4-BE49-F238E27FC236}">
                <a16:creationId xmlns:a16="http://schemas.microsoft.com/office/drawing/2014/main" id="{41BB3205-B79F-4170-9B03-9F990EB427C9}"/>
              </a:ext>
            </a:extLst>
          </p:cNvPr>
          <p:cNvPicPr>
            <a:picLocks noChangeAspect="1"/>
          </p:cNvPicPr>
          <p:nvPr/>
        </p:nvPicPr>
        <p:blipFill>
          <a:blip r:embed="rId6"/>
          <a:stretch>
            <a:fillRect/>
          </a:stretch>
        </p:blipFill>
        <p:spPr>
          <a:xfrm>
            <a:off x="9288394" y="2969576"/>
            <a:ext cx="1255885" cy="1688738"/>
          </a:xfrm>
          <a:prstGeom prst="rect">
            <a:avLst/>
          </a:prstGeom>
          <a:ln>
            <a:solidFill>
              <a:schemeClr val="tx1">
                <a:lumMod val="50000"/>
                <a:lumOff val="50000"/>
              </a:schemeClr>
            </a:solidFill>
          </a:ln>
        </p:spPr>
      </p:pic>
      <p:sp>
        <p:nvSpPr>
          <p:cNvPr id="156" name="CasellaDiTesto 155">
            <a:extLst>
              <a:ext uri="{FF2B5EF4-FFF2-40B4-BE49-F238E27FC236}">
                <a16:creationId xmlns:a16="http://schemas.microsoft.com/office/drawing/2014/main" id="{974BF3B5-5F9F-4310-B3D1-334AF4F0C518}"/>
              </a:ext>
            </a:extLst>
          </p:cNvPr>
          <p:cNvSpPr txBox="1"/>
          <p:nvPr/>
        </p:nvSpPr>
        <p:spPr>
          <a:xfrm>
            <a:off x="10530331" y="3543760"/>
            <a:ext cx="1529018" cy="646331"/>
          </a:xfrm>
          <a:prstGeom prst="rect">
            <a:avLst/>
          </a:prstGeom>
          <a:noFill/>
        </p:spPr>
        <p:txBody>
          <a:bodyPr wrap="square" rtlCol="0">
            <a:spAutoFit/>
          </a:bodyPr>
          <a:lstStyle/>
          <a:p>
            <a:r>
              <a:rPr lang="it-IT" b="1" dirty="0"/>
              <a:t>4 bits</a:t>
            </a:r>
            <a:r>
              <a:rPr lang="it-IT" dirty="0"/>
              <a:t> weight </a:t>
            </a:r>
          </a:p>
          <a:p>
            <a:r>
              <a:rPr lang="it-IT" dirty="0"/>
              <a:t>(+ </a:t>
            </a:r>
            <a:r>
              <a:rPr lang="it-IT" b="1" dirty="0"/>
              <a:t>1 bit</a:t>
            </a:r>
            <a:r>
              <a:rPr lang="it-IT" dirty="0"/>
              <a:t> </a:t>
            </a:r>
            <a:r>
              <a:rPr lang="it-IT" dirty="0" err="1"/>
              <a:t>sign</a:t>
            </a:r>
            <a:r>
              <a:rPr lang="it-IT" dirty="0"/>
              <a:t>)</a:t>
            </a:r>
            <a:endParaRPr lang="en-GB" dirty="0"/>
          </a:p>
        </p:txBody>
      </p:sp>
      <p:sp>
        <p:nvSpPr>
          <p:cNvPr id="157" name="CasellaDiTesto 156">
            <a:extLst>
              <a:ext uri="{FF2B5EF4-FFF2-40B4-BE49-F238E27FC236}">
                <a16:creationId xmlns:a16="http://schemas.microsoft.com/office/drawing/2014/main" id="{057A6497-DF2F-4D0F-9472-EFC013725294}"/>
              </a:ext>
            </a:extLst>
          </p:cNvPr>
          <p:cNvSpPr txBox="1"/>
          <p:nvPr/>
        </p:nvSpPr>
        <p:spPr>
          <a:xfrm>
            <a:off x="8233438" y="1006729"/>
            <a:ext cx="994833" cy="287867"/>
          </a:xfrm>
          <a:prstGeom prst="rect">
            <a:avLst/>
          </a:prstGeom>
        </p:spPr>
        <p:txBody>
          <a:bodyPr vert="horz" wrap="square" lIns="91440" tIns="45720" rIns="91440" bIns="45720" rtlCol="0" anchor="b">
            <a:noAutofit/>
          </a:bodyPr>
          <a:lstStyle/>
          <a:p>
            <a:pPr algn="l"/>
            <a:r>
              <a:rPr lang="en-US" sz="1700" b="1" noProof="0" dirty="0"/>
              <a:t>Cell </a:t>
            </a:r>
            <a:r>
              <a:rPr lang="en-US" sz="1700" b="1" noProof="0" dirty="0" err="1"/>
              <a:t>i,j</a:t>
            </a:r>
            <a:endParaRPr lang="en-US" sz="1700" b="1" noProof="0" dirty="0"/>
          </a:p>
        </p:txBody>
      </p:sp>
      <p:pic>
        <p:nvPicPr>
          <p:cNvPr id="158" name="Immagine 157">
            <a:extLst>
              <a:ext uri="{FF2B5EF4-FFF2-40B4-BE49-F238E27FC236}">
                <a16:creationId xmlns:a16="http://schemas.microsoft.com/office/drawing/2014/main" id="{59065698-C012-4ED5-A9B3-685E41AE1BFA}"/>
              </a:ext>
            </a:extLst>
          </p:cNvPr>
          <p:cNvPicPr>
            <a:picLocks noChangeAspect="1"/>
          </p:cNvPicPr>
          <p:nvPr/>
        </p:nvPicPr>
        <p:blipFill>
          <a:blip r:embed="rId7"/>
          <a:stretch>
            <a:fillRect/>
          </a:stretch>
        </p:blipFill>
        <p:spPr>
          <a:xfrm>
            <a:off x="204611" y="742821"/>
            <a:ext cx="1401638" cy="1198907"/>
          </a:xfrm>
          <a:prstGeom prst="rect">
            <a:avLst/>
          </a:prstGeom>
        </p:spPr>
      </p:pic>
      <p:sp>
        <p:nvSpPr>
          <p:cNvPr id="5" name="Rettangolo 4">
            <a:extLst>
              <a:ext uri="{FF2B5EF4-FFF2-40B4-BE49-F238E27FC236}">
                <a16:creationId xmlns:a16="http://schemas.microsoft.com/office/drawing/2014/main" id="{FB25E853-0EC5-453E-B473-04E898A3C686}"/>
              </a:ext>
            </a:extLst>
          </p:cNvPr>
          <p:cNvSpPr/>
          <p:nvPr/>
        </p:nvSpPr>
        <p:spPr>
          <a:xfrm>
            <a:off x="9564548" y="1826925"/>
            <a:ext cx="698694" cy="783944"/>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4" name="Rettangolo 23">
            <a:extLst>
              <a:ext uri="{FF2B5EF4-FFF2-40B4-BE49-F238E27FC236}">
                <a16:creationId xmlns:a16="http://schemas.microsoft.com/office/drawing/2014/main" id="{5BE8EB19-FCA3-478E-AC7C-7E32D81FBA61}"/>
              </a:ext>
            </a:extLst>
          </p:cNvPr>
          <p:cNvSpPr/>
          <p:nvPr/>
        </p:nvSpPr>
        <p:spPr>
          <a:xfrm>
            <a:off x="9288393" y="2969576"/>
            <a:ext cx="1255885" cy="1688738"/>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7" name="Connettore diritto 6">
            <a:extLst>
              <a:ext uri="{FF2B5EF4-FFF2-40B4-BE49-F238E27FC236}">
                <a16:creationId xmlns:a16="http://schemas.microsoft.com/office/drawing/2014/main" id="{CC458AA5-6BD2-443E-BA0F-552AFFF920E9}"/>
              </a:ext>
            </a:extLst>
          </p:cNvPr>
          <p:cNvCxnSpPr>
            <a:cxnSpLocks/>
          </p:cNvCxnSpPr>
          <p:nvPr/>
        </p:nvCxnSpPr>
        <p:spPr>
          <a:xfrm flipH="1">
            <a:off x="9283416" y="2617659"/>
            <a:ext cx="281037" cy="358707"/>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9" name="Connettore diritto 28">
            <a:extLst>
              <a:ext uri="{FF2B5EF4-FFF2-40B4-BE49-F238E27FC236}">
                <a16:creationId xmlns:a16="http://schemas.microsoft.com/office/drawing/2014/main" id="{15F9F76D-8F21-4CD1-8BAA-D21FAD99E738}"/>
              </a:ext>
            </a:extLst>
          </p:cNvPr>
          <p:cNvCxnSpPr>
            <a:cxnSpLocks/>
          </p:cNvCxnSpPr>
          <p:nvPr/>
        </p:nvCxnSpPr>
        <p:spPr>
          <a:xfrm>
            <a:off x="10278515" y="2610869"/>
            <a:ext cx="281037" cy="358707"/>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8497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5" y="103188"/>
            <a:ext cx="10974383" cy="488950"/>
          </a:xfrm>
        </p:spPr>
        <p:txBody>
          <a:bodyPr>
            <a:normAutofit/>
          </a:bodyPr>
          <a:lstStyle/>
          <a:p>
            <a:r>
              <a:rPr lang="en-US" sz="2600" dirty="0"/>
              <a:t>Characterization of ASIC V1 (CMOS 0.35 µm, 24 mm</a:t>
            </a:r>
            <a:r>
              <a:rPr lang="en-US" sz="2600" baseline="30000" dirty="0"/>
              <a:t>2</a:t>
            </a:r>
            <a:r>
              <a:rPr lang="en-US" sz="2600" dirty="0"/>
              <a:t>)</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9</a:t>
            </a:fld>
            <a:endParaRPr lang="en-US" dirty="0"/>
          </a:p>
        </p:txBody>
      </p:sp>
      <p:grpSp>
        <p:nvGrpSpPr>
          <p:cNvPr id="147" name="Gruppo 146">
            <a:extLst>
              <a:ext uri="{FF2B5EF4-FFF2-40B4-BE49-F238E27FC236}">
                <a16:creationId xmlns:a16="http://schemas.microsoft.com/office/drawing/2014/main" id="{B61DC1FE-E257-4775-B970-ABF41B41FAC2}"/>
              </a:ext>
            </a:extLst>
          </p:cNvPr>
          <p:cNvGrpSpPr/>
          <p:nvPr/>
        </p:nvGrpSpPr>
        <p:grpSpPr>
          <a:xfrm>
            <a:off x="3941536" y="4849475"/>
            <a:ext cx="1647092" cy="1307943"/>
            <a:chOff x="5114322" y="4861698"/>
            <a:chExt cx="2304240" cy="1898245"/>
          </a:xfrm>
        </p:grpSpPr>
        <p:pic>
          <p:nvPicPr>
            <p:cNvPr id="148" name="Picture 4" descr="Teledyne LeCroy - WaveSurfer 4000HD Series Oscilloscopes LP from RS">
              <a:extLst>
                <a:ext uri="{FF2B5EF4-FFF2-40B4-BE49-F238E27FC236}">
                  <a16:creationId xmlns:a16="http://schemas.microsoft.com/office/drawing/2014/main" id="{AC04A1CB-107F-415C-923E-85A4310CB1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620"/>
            <a:stretch/>
          </p:blipFill>
          <p:spPr bwMode="auto">
            <a:xfrm>
              <a:off x="5114322" y="4861698"/>
              <a:ext cx="2304240" cy="1898245"/>
            </a:xfrm>
            <a:prstGeom prst="rect">
              <a:avLst/>
            </a:prstGeom>
            <a:noFill/>
            <a:extLst>
              <a:ext uri="{909E8E84-426E-40DD-AFC4-6F175D3DCCD1}">
                <a14:hiddenFill xmlns:a14="http://schemas.microsoft.com/office/drawing/2010/main">
                  <a:solidFill>
                    <a:srgbClr val="FFFFFF"/>
                  </a:solidFill>
                </a14:hiddenFill>
              </a:ext>
            </a:extLst>
          </p:spPr>
        </p:pic>
        <p:pic>
          <p:nvPicPr>
            <p:cNvPr id="149" name="Immagine 148" descr="Immagine che contiene schermata, testo, Software multimediale, Software per la grafica&#10;&#10;Descrizione generata automaticamente">
              <a:extLst>
                <a:ext uri="{FF2B5EF4-FFF2-40B4-BE49-F238E27FC236}">
                  <a16:creationId xmlns:a16="http://schemas.microsoft.com/office/drawing/2014/main" id="{50B6FEC5-0A57-4B09-80F8-9E909655C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5781" y="5042222"/>
              <a:ext cx="1653670" cy="983496"/>
            </a:xfrm>
            <a:prstGeom prst="rect">
              <a:avLst/>
            </a:prstGeom>
          </p:spPr>
        </p:pic>
      </p:grpSp>
      <p:pic>
        <p:nvPicPr>
          <p:cNvPr id="150" name="Immagine 149" descr="Immagine che contiene elettronica, Ingegneria elettronica, Componente elettrico, Componente di circuito&#10;&#10;Descrizione generata automaticamente">
            <a:extLst>
              <a:ext uri="{FF2B5EF4-FFF2-40B4-BE49-F238E27FC236}">
                <a16:creationId xmlns:a16="http://schemas.microsoft.com/office/drawing/2014/main" id="{7CABEAF2-AB84-4E3E-A62E-7685F7278459}"/>
              </a:ext>
            </a:extLst>
          </p:cNvPr>
          <p:cNvPicPr>
            <a:picLocks noChangeAspect="1"/>
          </p:cNvPicPr>
          <p:nvPr/>
        </p:nvPicPr>
        <p:blipFill rotWithShape="1">
          <a:blip r:embed="rId4">
            <a:extLst>
              <a:ext uri="{28A0092B-C50C-407E-A947-70E740481C1C}">
                <a14:useLocalDpi xmlns:a14="http://schemas.microsoft.com/office/drawing/2010/main" val="0"/>
              </a:ext>
            </a:extLst>
          </a:blip>
          <a:srcRect l="8029" t="2936" r="9035" b="3486"/>
          <a:stretch/>
        </p:blipFill>
        <p:spPr>
          <a:xfrm>
            <a:off x="3980756" y="946887"/>
            <a:ext cx="5099904" cy="3836210"/>
          </a:xfrm>
          <a:prstGeom prst="rect">
            <a:avLst/>
          </a:prstGeom>
          <a:ln>
            <a:solidFill>
              <a:srgbClr val="000000"/>
            </a:solidFill>
          </a:ln>
        </p:spPr>
      </p:pic>
      <p:pic>
        <p:nvPicPr>
          <p:cNvPr id="151" name="Elemento grafico 150" descr="USB contorno">
            <a:extLst>
              <a:ext uri="{FF2B5EF4-FFF2-40B4-BE49-F238E27FC236}">
                <a16:creationId xmlns:a16="http://schemas.microsoft.com/office/drawing/2014/main" id="{2FA5910F-FE8B-46AE-9102-A25ACB608E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8613390" y="1048981"/>
            <a:ext cx="1039333" cy="1058146"/>
          </a:xfrm>
          <a:prstGeom prst="rect">
            <a:avLst/>
          </a:prstGeom>
        </p:spPr>
      </p:pic>
      <p:pic>
        <p:nvPicPr>
          <p:cNvPr id="152" name="Elemento grafico 151" descr="Monitor contorno">
            <a:extLst>
              <a:ext uri="{FF2B5EF4-FFF2-40B4-BE49-F238E27FC236}">
                <a16:creationId xmlns:a16="http://schemas.microsoft.com/office/drawing/2014/main" id="{8F20034F-1245-4ECE-816B-ABEEF13187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49061" y="603325"/>
            <a:ext cx="1167510" cy="1167510"/>
          </a:xfrm>
          <a:prstGeom prst="rect">
            <a:avLst/>
          </a:prstGeom>
        </p:spPr>
      </p:pic>
      <p:sp>
        <p:nvSpPr>
          <p:cNvPr id="153" name="CasellaDiTesto 152">
            <a:extLst>
              <a:ext uri="{FF2B5EF4-FFF2-40B4-BE49-F238E27FC236}">
                <a16:creationId xmlns:a16="http://schemas.microsoft.com/office/drawing/2014/main" id="{F7156811-A7CF-47DC-80D2-5E1E44C09412}"/>
              </a:ext>
            </a:extLst>
          </p:cNvPr>
          <p:cNvSpPr txBox="1"/>
          <p:nvPr/>
        </p:nvSpPr>
        <p:spPr>
          <a:xfrm>
            <a:off x="4830406" y="955167"/>
            <a:ext cx="2388930" cy="369332"/>
          </a:xfrm>
          <a:prstGeom prst="rect">
            <a:avLst/>
          </a:prstGeom>
          <a:noFill/>
        </p:spPr>
        <p:txBody>
          <a:bodyPr wrap="square" rtlCol="0">
            <a:spAutoFit/>
          </a:bodyPr>
          <a:lstStyle/>
          <a:p>
            <a:r>
              <a:rPr lang="it-IT" b="1" dirty="0"/>
              <a:t>Microcontroller Board</a:t>
            </a:r>
            <a:endParaRPr lang="en-GB" b="1" dirty="0"/>
          </a:p>
        </p:txBody>
      </p:sp>
      <p:sp>
        <p:nvSpPr>
          <p:cNvPr id="154" name="CasellaDiTesto 153">
            <a:extLst>
              <a:ext uri="{FF2B5EF4-FFF2-40B4-BE49-F238E27FC236}">
                <a16:creationId xmlns:a16="http://schemas.microsoft.com/office/drawing/2014/main" id="{F3E53FC9-8554-45CA-9B05-8CDF121B7C80}"/>
              </a:ext>
            </a:extLst>
          </p:cNvPr>
          <p:cNvSpPr txBox="1"/>
          <p:nvPr/>
        </p:nvSpPr>
        <p:spPr>
          <a:xfrm>
            <a:off x="4049417" y="1498045"/>
            <a:ext cx="1661020" cy="369332"/>
          </a:xfrm>
          <a:prstGeom prst="rect">
            <a:avLst/>
          </a:prstGeom>
          <a:noFill/>
        </p:spPr>
        <p:txBody>
          <a:bodyPr wrap="square" rtlCol="0">
            <a:spAutoFit/>
          </a:bodyPr>
          <a:lstStyle/>
          <a:p>
            <a:r>
              <a:rPr lang="it-IT" b="1" dirty="0"/>
              <a:t>Carrier Board</a:t>
            </a:r>
            <a:endParaRPr lang="en-GB" b="1" dirty="0"/>
          </a:p>
        </p:txBody>
      </p:sp>
      <p:sp>
        <p:nvSpPr>
          <p:cNvPr id="155" name="CasellaDiTesto 154">
            <a:extLst>
              <a:ext uri="{FF2B5EF4-FFF2-40B4-BE49-F238E27FC236}">
                <a16:creationId xmlns:a16="http://schemas.microsoft.com/office/drawing/2014/main" id="{1BBCB49B-177B-40A4-BD8C-9BF118CB68F9}"/>
              </a:ext>
            </a:extLst>
          </p:cNvPr>
          <p:cNvSpPr txBox="1"/>
          <p:nvPr/>
        </p:nvSpPr>
        <p:spPr>
          <a:xfrm>
            <a:off x="7419640" y="4276093"/>
            <a:ext cx="1661020" cy="369332"/>
          </a:xfrm>
          <a:prstGeom prst="rect">
            <a:avLst/>
          </a:prstGeom>
          <a:noFill/>
        </p:spPr>
        <p:txBody>
          <a:bodyPr wrap="square" rtlCol="0">
            <a:spAutoFit/>
          </a:bodyPr>
          <a:lstStyle/>
          <a:p>
            <a:r>
              <a:rPr lang="it-IT" b="1" dirty="0"/>
              <a:t>Mother Board</a:t>
            </a:r>
            <a:endParaRPr lang="en-GB" b="1" dirty="0"/>
          </a:p>
        </p:txBody>
      </p:sp>
      <p:cxnSp>
        <p:nvCxnSpPr>
          <p:cNvPr id="156" name="Connettore 2 155">
            <a:extLst>
              <a:ext uri="{FF2B5EF4-FFF2-40B4-BE49-F238E27FC236}">
                <a16:creationId xmlns:a16="http://schemas.microsoft.com/office/drawing/2014/main" id="{B86723CC-933F-441F-A7B5-0314709CF024}"/>
              </a:ext>
            </a:extLst>
          </p:cNvPr>
          <p:cNvCxnSpPr>
            <a:cxnSpLocks/>
          </p:cNvCxnSpPr>
          <p:nvPr/>
        </p:nvCxnSpPr>
        <p:spPr>
          <a:xfrm>
            <a:off x="5891904" y="1274056"/>
            <a:ext cx="167780" cy="21811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Connettore 2 156">
            <a:extLst>
              <a:ext uri="{FF2B5EF4-FFF2-40B4-BE49-F238E27FC236}">
                <a16:creationId xmlns:a16="http://schemas.microsoft.com/office/drawing/2014/main" id="{85581031-3585-4D12-BDD1-8C45AAF92EA5}"/>
              </a:ext>
            </a:extLst>
          </p:cNvPr>
          <p:cNvCxnSpPr>
            <a:cxnSpLocks/>
          </p:cNvCxnSpPr>
          <p:nvPr/>
        </p:nvCxnSpPr>
        <p:spPr>
          <a:xfrm>
            <a:off x="4610583" y="1846020"/>
            <a:ext cx="181471" cy="428886"/>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Connettore 2 157">
            <a:extLst>
              <a:ext uri="{FF2B5EF4-FFF2-40B4-BE49-F238E27FC236}">
                <a16:creationId xmlns:a16="http://schemas.microsoft.com/office/drawing/2014/main" id="{0A92F534-8D7C-4420-BEB8-408A673E3B7B}"/>
              </a:ext>
            </a:extLst>
          </p:cNvPr>
          <p:cNvCxnSpPr>
            <a:cxnSpLocks/>
          </p:cNvCxnSpPr>
          <p:nvPr/>
        </p:nvCxnSpPr>
        <p:spPr>
          <a:xfrm flipH="1" flipV="1">
            <a:off x="7506215" y="3878778"/>
            <a:ext cx="251670" cy="45603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9" name="CasellaDiTesto 158">
            <a:extLst>
              <a:ext uri="{FF2B5EF4-FFF2-40B4-BE49-F238E27FC236}">
                <a16:creationId xmlns:a16="http://schemas.microsoft.com/office/drawing/2014/main" id="{FFC89A79-D0ED-4C97-A909-6C858C76ABB7}"/>
              </a:ext>
            </a:extLst>
          </p:cNvPr>
          <p:cNvSpPr txBox="1"/>
          <p:nvPr/>
        </p:nvSpPr>
        <p:spPr>
          <a:xfrm>
            <a:off x="4550156" y="4090970"/>
            <a:ext cx="436228" cy="400110"/>
          </a:xfrm>
          <a:prstGeom prst="rect">
            <a:avLst/>
          </a:prstGeom>
          <a:noFill/>
        </p:spPr>
        <p:txBody>
          <a:bodyPr wrap="square" rtlCol="0">
            <a:spAutoFit/>
          </a:bodyPr>
          <a:lstStyle/>
          <a:p>
            <a:r>
              <a:rPr lang="it-IT" sz="2000" b="1" dirty="0">
                <a:solidFill>
                  <a:srgbClr val="C00000"/>
                </a:solidFill>
              </a:rPr>
              <a:t>X</a:t>
            </a:r>
            <a:endParaRPr lang="en-GB" sz="2000" b="1" dirty="0">
              <a:solidFill>
                <a:srgbClr val="C00000"/>
              </a:solidFill>
            </a:endParaRPr>
          </a:p>
        </p:txBody>
      </p:sp>
      <p:sp>
        <p:nvSpPr>
          <p:cNvPr id="160" name="CasellaDiTesto 159">
            <a:extLst>
              <a:ext uri="{FF2B5EF4-FFF2-40B4-BE49-F238E27FC236}">
                <a16:creationId xmlns:a16="http://schemas.microsoft.com/office/drawing/2014/main" id="{F7B5B04F-47F2-4688-8415-8378BFCC0B50}"/>
              </a:ext>
            </a:extLst>
          </p:cNvPr>
          <p:cNvSpPr txBox="1"/>
          <p:nvPr/>
        </p:nvSpPr>
        <p:spPr>
          <a:xfrm>
            <a:off x="4862895" y="4359583"/>
            <a:ext cx="436228" cy="400110"/>
          </a:xfrm>
          <a:prstGeom prst="rect">
            <a:avLst/>
          </a:prstGeom>
          <a:noFill/>
        </p:spPr>
        <p:txBody>
          <a:bodyPr wrap="square" rtlCol="0">
            <a:spAutoFit/>
          </a:bodyPr>
          <a:lstStyle/>
          <a:p>
            <a:r>
              <a:rPr lang="it-IT" sz="2000" b="1" dirty="0">
                <a:solidFill>
                  <a:srgbClr val="C00000"/>
                </a:solidFill>
              </a:rPr>
              <a:t>Y</a:t>
            </a:r>
            <a:endParaRPr lang="en-GB" sz="2000" b="1" dirty="0">
              <a:solidFill>
                <a:srgbClr val="C00000"/>
              </a:solidFill>
            </a:endParaRPr>
          </a:p>
        </p:txBody>
      </p:sp>
      <p:sp>
        <p:nvSpPr>
          <p:cNvPr id="161" name="Rettangolo 160">
            <a:extLst>
              <a:ext uri="{FF2B5EF4-FFF2-40B4-BE49-F238E27FC236}">
                <a16:creationId xmlns:a16="http://schemas.microsoft.com/office/drawing/2014/main" id="{50DB5CB6-B350-4508-BCE9-EF8E55D4B21E}"/>
              </a:ext>
            </a:extLst>
          </p:cNvPr>
          <p:cNvSpPr/>
          <p:nvPr/>
        </p:nvSpPr>
        <p:spPr>
          <a:xfrm>
            <a:off x="4726463" y="2478918"/>
            <a:ext cx="633696" cy="407748"/>
          </a:xfrm>
          <a:prstGeom prst="rect">
            <a:avLst/>
          </a:prstGeom>
          <a:noFill/>
          <a:ln w="28575">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2" name="Immagine 161" descr="Immagine che contiene elettronica, Componente elettrico, circuito, Componente di circuito&#10;&#10;Descrizione generata automaticamente">
            <a:extLst>
              <a:ext uri="{FF2B5EF4-FFF2-40B4-BE49-F238E27FC236}">
                <a16:creationId xmlns:a16="http://schemas.microsoft.com/office/drawing/2014/main" id="{A9E05ECD-CDF2-4593-B6E3-36939BCF595A}"/>
              </a:ext>
            </a:extLst>
          </p:cNvPr>
          <p:cNvPicPr>
            <a:picLocks noChangeAspect="1"/>
          </p:cNvPicPr>
          <p:nvPr/>
        </p:nvPicPr>
        <p:blipFill rotWithShape="1">
          <a:blip r:embed="rId9">
            <a:alphaModFix amt="95000"/>
            <a:extLst>
              <a:ext uri="{28A0092B-C50C-407E-A947-70E740481C1C}">
                <a14:useLocalDpi xmlns:a14="http://schemas.microsoft.com/office/drawing/2010/main" val="0"/>
              </a:ext>
            </a:extLst>
          </a:blip>
          <a:srcRect t="21281" b="5107"/>
          <a:stretch/>
        </p:blipFill>
        <p:spPr>
          <a:xfrm rot="16200000">
            <a:off x="207773" y="2299498"/>
            <a:ext cx="4509024" cy="2212807"/>
          </a:xfrm>
          <a:prstGeom prst="rect">
            <a:avLst/>
          </a:prstGeom>
          <a:ln>
            <a:solidFill>
              <a:schemeClr val="tx1"/>
            </a:solidFill>
          </a:ln>
        </p:spPr>
      </p:pic>
      <p:sp>
        <p:nvSpPr>
          <p:cNvPr id="163" name="CasellaDiTesto 162">
            <a:extLst>
              <a:ext uri="{FF2B5EF4-FFF2-40B4-BE49-F238E27FC236}">
                <a16:creationId xmlns:a16="http://schemas.microsoft.com/office/drawing/2014/main" id="{3D40A29F-F2F7-4B79-86F7-728050735ECC}"/>
              </a:ext>
            </a:extLst>
          </p:cNvPr>
          <p:cNvSpPr txBox="1"/>
          <p:nvPr/>
        </p:nvSpPr>
        <p:spPr>
          <a:xfrm>
            <a:off x="1906516" y="2181716"/>
            <a:ext cx="1111537" cy="510891"/>
          </a:xfrm>
          <a:prstGeom prst="rect">
            <a:avLst/>
          </a:prstGeom>
        </p:spPr>
        <p:txBody>
          <a:bodyPr vert="horz" wrap="square" lIns="91440" tIns="45720" rIns="91440" bIns="45720" rtlCol="0" anchor="b">
            <a:normAutofit/>
          </a:bodyPr>
          <a:lstStyle/>
          <a:p>
            <a:pPr algn="l"/>
            <a:r>
              <a:rPr lang="it-IT" sz="2400" b="1" noProof="0" dirty="0"/>
              <a:t>Layer 1</a:t>
            </a:r>
            <a:endParaRPr lang="en-GB" sz="2400" b="1" noProof="0" dirty="0"/>
          </a:p>
        </p:txBody>
      </p:sp>
      <p:sp>
        <p:nvSpPr>
          <p:cNvPr id="164" name="CasellaDiTesto 163">
            <a:extLst>
              <a:ext uri="{FF2B5EF4-FFF2-40B4-BE49-F238E27FC236}">
                <a16:creationId xmlns:a16="http://schemas.microsoft.com/office/drawing/2014/main" id="{9FAAB19D-AAB7-43E9-96B6-F12498913340}"/>
              </a:ext>
            </a:extLst>
          </p:cNvPr>
          <p:cNvSpPr txBox="1"/>
          <p:nvPr/>
        </p:nvSpPr>
        <p:spPr>
          <a:xfrm>
            <a:off x="1871400" y="4383515"/>
            <a:ext cx="1111537" cy="510891"/>
          </a:xfrm>
          <a:prstGeom prst="rect">
            <a:avLst/>
          </a:prstGeom>
        </p:spPr>
        <p:txBody>
          <a:bodyPr vert="horz" wrap="square" lIns="91440" tIns="45720" rIns="91440" bIns="45720" rtlCol="0" anchor="b">
            <a:normAutofit/>
          </a:bodyPr>
          <a:lstStyle/>
          <a:p>
            <a:pPr algn="l"/>
            <a:r>
              <a:rPr lang="it-IT" sz="2400" b="1" noProof="0" dirty="0"/>
              <a:t>Layer 2</a:t>
            </a:r>
            <a:endParaRPr lang="en-GB" sz="2400" b="1" noProof="0" dirty="0"/>
          </a:p>
        </p:txBody>
      </p:sp>
      <p:sp>
        <p:nvSpPr>
          <p:cNvPr id="165" name="CasellaDiTesto 164">
            <a:extLst>
              <a:ext uri="{FF2B5EF4-FFF2-40B4-BE49-F238E27FC236}">
                <a16:creationId xmlns:a16="http://schemas.microsoft.com/office/drawing/2014/main" id="{90B146AB-6BD4-4F1B-9A74-20D1C8B21D32}"/>
              </a:ext>
            </a:extLst>
          </p:cNvPr>
          <p:cNvSpPr txBox="1"/>
          <p:nvPr/>
        </p:nvSpPr>
        <p:spPr>
          <a:xfrm>
            <a:off x="3100690" y="4538513"/>
            <a:ext cx="429936" cy="461665"/>
          </a:xfrm>
          <a:prstGeom prst="rect">
            <a:avLst/>
          </a:prstGeom>
          <a:noFill/>
        </p:spPr>
        <p:txBody>
          <a:bodyPr wrap="square">
            <a:spAutoFit/>
          </a:bodyPr>
          <a:lstStyle/>
          <a:p>
            <a:r>
              <a:rPr lang="it-IT" sz="2400" b="1" noProof="0" dirty="0"/>
              <a:t>3</a:t>
            </a:r>
            <a:endParaRPr lang="en-GB" sz="2400" dirty="0"/>
          </a:p>
        </p:txBody>
      </p:sp>
      <p:sp>
        <p:nvSpPr>
          <p:cNvPr id="166" name="Rettangolo 165">
            <a:extLst>
              <a:ext uri="{FF2B5EF4-FFF2-40B4-BE49-F238E27FC236}">
                <a16:creationId xmlns:a16="http://schemas.microsoft.com/office/drawing/2014/main" id="{12368CAE-F816-4952-B7DB-CB53BF190550}"/>
              </a:ext>
            </a:extLst>
          </p:cNvPr>
          <p:cNvSpPr/>
          <p:nvPr/>
        </p:nvSpPr>
        <p:spPr>
          <a:xfrm>
            <a:off x="1697836" y="5105951"/>
            <a:ext cx="1414396" cy="305090"/>
          </a:xfrm>
          <a:prstGeom prst="rect">
            <a:avLst/>
          </a:prstGeom>
          <a:noFill/>
          <a:ln w="190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7" name="Connettore 2 166">
            <a:extLst>
              <a:ext uri="{FF2B5EF4-FFF2-40B4-BE49-F238E27FC236}">
                <a16:creationId xmlns:a16="http://schemas.microsoft.com/office/drawing/2014/main" id="{023552D0-10A3-4C82-871E-1AEE7CB24DCC}"/>
              </a:ext>
            </a:extLst>
          </p:cNvPr>
          <p:cNvCxnSpPr>
            <a:cxnSpLocks/>
            <a:stCxn id="166" idx="1"/>
          </p:cNvCxnSpPr>
          <p:nvPr/>
        </p:nvCxnSpPr>
        <p:spPr>
          <a:xfrm flipH="1">
            <a:off x="1237884" y="5258496"/>
            <a:ext cx="459952" cy="0"/>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68" name="CasellaDiTesto 167">
            <a:extLst>
              <a:ext uri="{FF2B5EF4-FFF2-40B4-BE49-F238E27FC236}">
                <a16:creationId xmlns:a16="http://schemas.microsoft.com/office/drawing/2014/main" id="{6C7319BD-140E-468C-B279-7B64BA7385A8}"/>
              </a:ext>
            </a:extLst>
          </p:cNvPr>
          <p:cNvSpPr txBox="1"/>
          <p:nvPr/>
        </p:nvSpPr>
        <p:spPr>
          <a:xfrm>
            <a:off x="67690" y="5051664"/>
            <a:ext cx="1414396" cy="391201"/>
          </a:xfrm>
          <a:prstGeom prst="rect">
            <a:avLst/>
          </a:prstGeom>
        </p:spPr>
        <p:txBody>
          <a:bodyPr vert="horz" wrap="square" lIns="91440" tIns="45720" rIns="91440" bIns="45720" rtlCol="0" anchor="t">
            <a:normAutofit/>
          </a:bodyPr>
          <a:lstStyle/>
          <a:p>
            <a:pPr algn="l"/>
            <a:r>
              <a:rPr lang="it-IT" noProof="0" dirty="0"/>
              <a:t>Digital (SPI)</a:t>
            </a:r>
            <a:endParaRPr lang="en-GB" noProof="0" dirty="0"/>
          </a:p>
        </p:txBody>
      </p:sp>
      <p:sp>
        <p:nvSpPr>
          <p:cNvPr id="169" name="Rettangolo 168">
            <a:extLst>
              <a:ext uri="{FF2B5EF4-FFF2-40B4-BE49-F238E27FC236}">
                <a16:creationId xmlns:a16="http://schemas.microsoft.com/office/drawing/2014/main" id="{6FDF0D18-E44F-459A-915C-0E9306F2BC51}"/>
              </a:ext>
            </a:extLst>
          </p:cNvPr>
          <p:cNvSpPr/>
          <p:nvPr/>
        </p:nvSpPr>
        <p:spPr>
          <a:xfrm>
            <a:off x="1565119" y="3985383"/>
            <a:ext cx="1554257" cy="281981"/>
          </a:xfrm>
          <a:prstGeom prst="rect">
            <a:avLst/>
          </a:prstGeom>
          <a:no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0" name="Connettore 2 169">
            <a:extLst>
              <a:ext uri="{FF2B5EF4-FFF2-40B4-BE49-F238E27FC236}">
                <a16:creationId xmlns:a16="http://schemas.microsoft.com/office/drawing/2014/main" id="{20794993-CEB7-4A73-B2C7-6F7B5BC42799}"/>
              </a:ext>
            </a:extLst>
          </p:cNvPr>
          <p:cNvCxnSpPr>
            <a:cxnSpLocks/>
          </p:cNvCxnSpPr>
          <p:nvPr/>
        </p:nvCxnSpPr>
        <p:spPr>
          <a:xfrm flipH="1">
            <a:off x="1237884" y="4126374"/>
            <a:ext cx="324000" cy="0"/>
          </a:xfrm>
          <a:prstGeom prst="straightConnector1">
            <a:avLst/>
          </a:prstGeom>
          <a:ln w="127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71" name="CasellaDiTesto 170">
            <a:extLst>
              <a:ext uri="{FF2B5EF4-FFF2-40B4-BE49-F238E27FC236}">
                <a16:creationId xmlns:a16="http://schemas.microsoft.com/office/drawing/2014/main" id="{E8943337-0086-4E00-8963-A42C799A7DE3}"/>
              </a:ext>
            </a:extLst>
          </p:cNvPr>
          <p:cNvSpPr txBox="1"/>
          <p:nvPr/>
        </p:nvSpPr>
        <p:spPr>
          <a:xfrm>
            <a:off x="92857" y="3930772"/>
            <a:ext cx="1414396" cy="391202"/>
          </a:xfrm>
          <a:prstGeom prst="rect">
            <a:avLst/>
          </a:prstGeom>
        </p:spPr>
        <p:txBody>
          <a:bodyPr vert="horz" wrap="square" lIns="91440" tIns="45720" rIns="91440" bIns="45720" rtlCol="0" anchor="t">
            <a:normAutofit/>
          </a:bodyPr>
          <a:lstStyle/>
          <a:p>
            <a:pPr algn="l"/>
            <a:r>
              <a:rPr lang="it-IT" noProof="0" dirty="0"/>
              <a:t>Integrators</a:t>
            </a:r>
            <a:endParaRPr lang="en-GB" noProof="0" dirty="0"/>
          </a:p>
        </p:txBody>
      </p:sp>
      <p:grpSp>
        <p:nvGrpSpPr>
          <p:cNvPr id="173" name="Gruppo 172">
            <a:extLst>
              <a:ext uri="{FF2B5EF4-FFF2-40B4-BE49-F238E27FC236}">
                <a16:creationId xmlns:a16="http://schemas.microsoft.com/office/drawing/2014/main" id="{523E3E46-7EBE-4BEE-A73A-AFEEBB2189B0}"/>
              </a:ext>
            </a:extLst>
          </p:cNvPr>
          <p:cNvGrpSpPr/>
          <p:nvPr/>
        </p:nvGrpSpPr>
        <p:grpSpPr>
          <a:xfrm>
            <a:off x="4825916" y="3074324"/>
            <a:ext cx="202187" cy="1869544"/>
            <a:chOff x="5229034" y="3052765"/>
            <a:chExt cx="579199" cy="1869545"/>
          </a:xfrm>
        </p:grpSpPr>
        <p:cxnSp>
          <p:nvCxnSpPr>
            <p:cNvPr id="174" name="Connettore 2 173">
              <a:extLst>
                <a:ext uri="{FF2B5EF4-FFF2-40B4-BE49-F238E27FC236}">
                  <a16:creationId xmlns:a16="http://schemas.microsoft.com/office/drawing/2014/main" id="{81C949E7-893C-41B2-BCD8-003DACE39C78}"/>
                </a:ext>
              </a:extLst>
            </p:cNvPr>
            <p:cNvCxnSpPr>
              <a:cxnSpLocks/>
            </p:cNvCxnSpPr>
            <p:nvPr/>
          </p:nvCxnSpPr>
          <p:spPr>
            <a:xfrm>
              <a:off x="5229034" y="3052765"/>
              <a:ext cx="0" cy="186954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ttore diritto 174">
              <a:extLst>
                <a:ext uri="{FF2B5EF4-FFF2-40B4-BE49-F238E27FC236}">
                  <a16:creationId xmlns:a16="http://schemas.microsoft.com/office/drawing/2014/main" id="{59A32B01-8B2F-4ABE-93A6-B2009E8F6469}"/>
                </a:ext>
              </a:extLst>
            </p:cNvPr>
            <p:cNvCxnSpPr>
              <a:cxnSpLocks/>
            </p:cNvCxnSpPr>
            <p:nvPr/>
          </p:nvCxnSpPr>
          <p:spPr>
            <a:xfrm>
              <a:off x="5229034" y="3060385"/>
              <a:ext cx="57919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76" name="Gruppo 175">
            <a:extLst>
              <a:ext uri="{FF2B5EF4-FFF2-40B4-BE49-F238E27FC236}">
                <a16:creationId xmlns:a16="http://schemas.microsoft.com/office/drawing/2014/main" id="{BED4FD82-FB5F-453A-A149-0E7AFD866045}"/>
              </a:ext>
            </a:extLst>
          </p:cNvPr>
          <p:cNvGrpSpPr/>
          <p:nvPr/>
        </p:nvGrpSpPr>
        <p:grpSpPr>
          <a:xfrm>
            <a:off x="5154185" y="3241684"/>
            <a:ext cx="45719" cy="1701905"/>
            <a:chOff x="5582844" y="3220405"/>
            <a:chExt cx="387831" cy="1701905"/>
          </a:xfrm>
        </p:grpSpPr>
        <p:cxnSp>
          <p:nvCxnSpPr>
            <p:cNvPr id="177" name="Connettore 2 176">
              <a:extLst>
                <a:ext uri="{FF2B5EF4-FFF2-40B4-BE49-F238E27FC236}">
                  <a16:creationId xmlns:a16="http://schemas.microsoft.com/office/drawing/2014/main" id="{28ACD703-60A6-4821-8650-E9CA244865B3}"/>
                </a:ext>
              </a:extLst>
            </p:cNvPr>
            <p:cNvCxnSpPr>
              <a:cxnSpLocks/>
            </p:cNvCxnSpPr>
            <p:nvPr/>
          </p:nvCxnSpPr>
          <p:spPr>
            <a:xfrm>
              <a:off x="5592370" y="3220405"/>
              <a:ext cx="0" cy="170190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onnettore diritto 177">
              <a:extLst>
                <a:ext uri="{FF2B5EF4-FFF2-40B4-BE49-F238E27FC236}">
                  <a16:creationId xmlns:a16="http://schemas.microsoft.com/office/drawing/2014/main" id="{5202AE69-067E-4C11-A573-51B8044D973C}"/>
                </a:ext>
              </a:extLst>
            </p:cNvPr>
            <p:cNvCxnSpPr>
              <a:cxnSpLocks/>
            </p:cNvCxnSpPr>
            <p:nvPr/>
          </p:nvCxnSpPr>
          <p:spPr>
            <a:xfrm>
              <a:off x="5582844" y="3220405"/>
              <a:ext cx="387831"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79" name="CasellaDiTesto 178">
            <a:extLst>
              <a:ext uri="{FF2B5EF4-FFF2-40B4-BE49-F238E27FC236}">
                <a16:creationId xmlns:a16="http://schemas.microsoft.com/office/drawing/2014/main" id="{1343DC5C-F871-4154-B0D8-F20F6783ABC5}"/>
              </a:ext>
            </a:extLst>
          </p:cNvPr>
          <p:cNvSpPr txBox="1"/>
          <p:nvPr/>
        </p:nvSpPr>
        <p:spPr>
          <a:xfrm>
            <a:off x="9410051" y="3768804"/>
            <a:ext cx="2304240" cy="1184310"/>
          </a:xfrm>
          <a:prstGeom prst="rect">
            <a:avLst/>
          </a:prstGeom>
        </p:spPr>
        <p:txBody>
          <a:bodyPr vert="horz" wrap="square" lIns="91440" tIns="45720" rIns="91440" bIns="45720" rtlCol="0" anchor="t">
            <a:normAutofit lnSpcReduction="10000"/>
          </a:bodyPr>
          <a:lstStyle/>
          <a:p>
            <a:pPr algn="l"/>
            <a:r>
              <a:rPr lang="it-IT" noProof="0" dirty="0"/>
              <a:t>Graphic interface:</a:t>
            </a:r>
            <a:endParaRPr lang="it-IT" dirty="0"/>
          </a:p>
          <a:p>
            <a:pPr marL="285750" indent="-285750" algn="l">
              <a:buFont typeface="Arial" panose="020B0604020202020204" pitchFamily="34" charset="0"/>
              <a:buChar char="•"/>
            </a:pPr>
            <a:r>
              <a:rPr lang="it-IT" noProof="0" dirty="0"/>
              <a:t>ASIC programming</a:t>
            </a:r>
          </a:p>
          <a:p>
            <a:pPr marL="285750" indent="-285750" algn="l">
              <a:buFont typeface="Arial" panose="020B0604020202020204" pitchFamily="34" charset="0"/>
              <a:buChar char="•"/>
            </a:pPr>
            <a:r>
              <a:rPr lang="it-IT" dirty="0"/>
              <a:t>I</a:t>
            </a:r>
            <a:r>
              <a:rPr lang="it-IT" noProof="0" dirty="0" err="1"/>
              <a:t>nputs</a:t>
            </a:r>
            <a:r>
              <a:rPr lang="it-IT" noProof="0" dirty="0"/>
              <a:t> delivery</a:t>
            </a:r>
          </a:p>
          <a:p>
            <a:pPr marL="285750" indent="-285750" algn="l">
              <a:buFont typeface="Arial" panose="020B0604020202020204" pitchFamily="34" charset="0"/>
              <a:buChar char="•"/>
            </a:pPr>
            <a:r>
              <a:rPr lang="it-IT" dirty="0"/>
              <a:t>D</a:t>
            </a:r>
            <a:r>
              <a:rPr lang="it-IT" noProof="0" dirty="0" err="1"/>
              <a:t>ata</a:t>
            </a:r>
            <a:r>
              <a:rPr lang="it-IT" noProof="0" dirty="0"/>
              <a:t> acquisition </a:t>
            </a:r>
            <a:endParaRPr lang="en-GB" noProof="0" dirty="0"/>
          </a:p>
        </p:txBody>
      </p:sp>
      <p:pic>
        <p:nvPicPr>
          <p:cNvPr id="180" name="Immagine 179">
            <a:extLst>
              <a:ext uri="{FF2B5EF4-FFF2-40B4-BE49-F238E27FC236}">
                <a16:creationId xmlns:a16="http://schemas.microsoft.com/office/drawing/2014/main" id="{31E67D0E-5D51-4C62-AF7F-D1AB7E42D66D}"/>
              </a:ext>
            </a:extLst>
          </p:cNvPr>
          <p:cNvPicPr>
            <a:picLocks noChangeAspect="1"/>
          </p:cNvPicPr>
          <p:nvPr/>
        </p:nvPicPr>
        <p:blipFill>
          <a:blip r:embed="rId10"/>
          <a:stretch>
            <a:fillRect/>
          </a:stretch>
        </p:blipFill>
        <p:spPr>
          <a:xfrm>
            <a:off x="9429068" y="1861695"/>
            <a:ext cx="2237037" cy="1843655"/>
          </a:xfrm>
          <a:prstGeom prst="rect">
            <a:avLst/>
          </a:prstGeom>
          <a:ln>
            <a:solidFill>
              <a:schemeClr val="tx1"/>
            </a:solidFill>
          </a:ln>
        </p:spPr>
      </p:pic>
      <p:cxnSp>
        <p:nvCxnSpPr>
          <p:cNvPr id="181" name="Connettore diritto 180">
            <a:extLst>
              <a:ext uri="{FF2B5EF4-FFF2-40B4-BE49-F238E27FC236}">
                <a16:creationId xmlns:a16="http://schemas.microsoft.com/office/drawing/2014/main" id="{5C2AAF6C-66C2-4AC8-9A1B-6F1A08D47149}"/>
              </a:ext>
            </a:extLst>
          </p:cNvPr>
          <p:cNvCxnSpPr>
            <a:cxnSpLocks/>
          </p:cNvCxnSpPr>
          <p:nvPr/>
        </p:nvCxnSpPr>
        <p:spPr>
          <a:xfrm flipH="1">
            <a:off x="9429068" y="1374080"/>
            <a:ext cx="500136" cy="477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Connettore diritto 181">
            <a:extLst>
              <a:ext uri="{FF2B5EF4-FFF2-40B4-BE49-F238E27FC236}">
                <a16:creationId xmlns:a16="http://schemas.microsoft.com/office/drawing/2014/main" id="{CF3EA454-EDC6-40D3-8473-D770E07DD3E8}"/>
              </a:ext>
            </a:extLst>
          </p:cNvPr>
          <p:cNvCxnSpPr>
            <a:cxnSpLocks/>
          </p:cNvCxnSpPr>
          <p:nvPr/>
        </p:nvCxnSpPr>
        <p:spPr>
          <a:xfrm>
            <a:off x="10759714" y="1374080"/>
            <a:ext cx="906391" cy="4773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3" name="Gruppo 182">
            <a:extLst>
              <a:ext uri="{FF2B5EF4-FFF2-40B4-BE49-F238E27FC236}">
                <a16:creationId xmlns:a16="http://schemas.microsoft.com/office/drawing/2014/main" id="{E73CD1B4-B865-4985-9F29-2E9A78CFD963}"/>
              </a:ext>
            </a:extLst>
          </p:cNvPr>
          <p:cNvGrpSpPr/>
          <p:nvPr/>
        </p:nvGrpSpPr>
        <p:grpSpPr>
          <a:xfrm>
            <a:off x="4130018" y="2273423"/>
            <a:ext cx="531592" cy="2679691"/>
            <a:chOff x="5582844" y="3220405"/>
            <a:chExt cx="387831" cy="1701905"/>
          </a:xfrm>
        </p:grpSpPr>
        <p:cxnSp>
          <p:nvCxnSpPr>
            <p:cNvPr id="184" name="Connettore 2 183">
              <a:extLst>
                <a:ext uri="{FF2B5EF4-FFF2-40B4-BE49-F238E27FC236}">
                  <a16:creationId xmlns:a16="http://schemas.microsoft.com/office/drawing/2014/main" id="{E5689FA4-37BB-41A6-84BA-25E7CAB5D42C}"/>
                </a:ext>
              </a:extLst>
            </p:cNvPr>
            <p:cNvCxnSpPr>
              <a:cxnSpLocks/>
            </p:cNvCxnSpPr>
            <p:nvPr/>
          </p:nvCxnSpPr>
          <p:spPr>
            <a:xfrm>
              <a:off x="5592370" y="3220405"/>
              <a:ext cx="0" cy="170190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Connettore diritto 184">
              <a:extLst>
                <a:ext uri="{FF2B5EF4-FFF2-40B4-BE49-F238E27FC236}">
                  <a16:creationId xmlns:a16="http://schemas.microsoft.com/office/drawing/2014/main" id="{D81C34A1-FF7F-4A7E-AB6B-F2435BE1D68B}"/>
                </a:ext>
              </a:extLst>
            </p:cNvPr>
            <p:cNvCxnSpPr>
              <a:cxnSpLocks/>
            </p:cNvCxnSpPr>
            <p:nvPr/>
          </p:nvCxnSpPr>
          <p:spPr>
            <a:xfrm>
              <a:off x="5582844" y="3220405"/>
              <a:ext cx="387831"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86" name="CasellaDiTesto 185">
            <a:extLst>
              <a:ext uri="{FF2B5EF4-FFF2-40B4-BE49-F238E27FC236}">
                <a16:creationId xmlns:a16="http://schemas.microsoft.com/office/drawing/2014/main" id="{2B96513D-5E99-4FAF-ACCF-4E25CF591034}"/>
              </a:ext>
            </a:extLst>
          </p:cNvPr>
          <p:cNvSpPr txBox="1"/>
          <p:nvPr/>
        </p:nvSpPr>
        <p:spPr>
          <a:xfrm>
            <a:off x="4104115" y="3429303"/>
            <a:ext cx="708744" cy="584775"/>
          </a:xfrm>
          <a:prstGeom prst="rect">
            <a:avLst/>
          </a:prstGeom>
          <a:noFill/>
        </p:spPr>
        <p:txBody>
          <a:bodyPr wrap="square" rtlCol="0">
            <a:spAutoFit/>
          </a:bodyPr>
          <a:lstStyle/>
          <a:p>
            <a:r>
              <a:rPr lang="it-IT" sz="1600" b="1" dirty="0">
                <a:solidFill>
                  <a:srgbClr val="C00000"/>
                </a:solidFill>
              </a:rPr>
              <a:t>Inner nodes</a:t>
            </a:r>
            <a:endParaRPr lang="en-GB" sz="1600" b="1" dirty="0">
              <a:solidFill>
                <a:srgbClr val="C00000"/>
              </a:solidFill>
            </a:endParaRPr>
          </a:p>
        </p:txBody>
      </p:sp>
      <p:cxnSp>
        <p:nvCxnSpPr>
          <p:cNvPr id="187" name="Connettore 2 186">
            <a:extLst>
              <a:ext uri="{FF2B5EF4-FFF2-40B4-BE49-F238E27FC236}">
                <a16:creationId xmlns:a16="http://schemas.microsoft.com/office/drawing/2014/main" id="{E6AFBE32-8073-415D-8B87-5D9D71330AD9}"/>
              </a:ext>
            </a:extLst>
          </p:cNvPr>
          <p:cNvCxnSpPr>
            <a:cxnSpLocks/>
          </p:cNvCxnSpPr>
          <p:nvPr/>
        </p:nvCxnSpPr>
        <p:spPr>
          <a:xfrm flipH="1">
            <a:off x="3568689" y="2674403"/>
            <a:ext cx="116616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476E72D0-6BFD-48A4-951B-DEBE15A5E06F}"/>
              </a:ext>
            </a:extLst>
          </p:cNvPr>
          <p:cNvPicPr>
            <a:picLocks noChangeAspect="1"/>
          </p:cNvPicPr>
          <p:nvPr/>
        </p:nvPicPr>
        <p:blipFill>
          <a:blip r:embed="rId11"/>
          <a:stretch>
            <a:fillRect/>
          </a:stretch>
        </p:blipFill>
        <p:spPr>
          <a:xfrm>
            <a:off x="6262562" y="4909979"/>
            <a:ext cx="4950347" cy="1417319"/>
          </a:xfrm>
          <a:prstGeom prst="rect">
            <a:avLst/>
          </a:prstGeom>
        </p:spPr>
      </p:pic>
    </p:spTree>
    <p:extLst>
      <p:ext uri="{BB962C8B-B14F-4D97-AF65-F5344CB8AC3E}">
        <p14:creationId xmlns:p14="http://schemas.microsoft.com/office/powerpoint/2010/main" val="507946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rmAutofit/>
          </a:bodyPr>
          <a:lstStyle/>
          <a:p>
            <a:r>
              <a:rPr lang="en-US" sz="2600" dirty="0"/>
              <a:t>ANNA V1 Performance Characterization</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10</a:t>
            </a:fld>
            <a:endParaRPr lang="en-US" dirty="0"/>
          </a:p>
        </p:txBody>
      </p:sp>
      <p:sp>
        <p:nvSpPr>
          <p:cNvPr id="6" name="CasellaDiTesto 5">
            <a:extLst>
              <a:ext uri="{FF2B5EF4-FFF2-40B4-BE49-F238E27FC236}">
                <a16:creationId xmlns:a16="http://schemas.microsoft.com/office/drawing/2014/main" id="{1755E942-D501-4E45-A9E1-0568169A0082}"/>
              </a:ext>
            </a:extLst>
          </p:cNvPr>
          <p:cNvSpPr txBox="1"/>
          <p:nvPr/>
        </p:nvSpPr>
        <p:spPr>
          <a:xfrm>
            <a:off x="404779" y="732403"/>
            <a:ext cx="8060348" cy="677108"/>
          </a:xfrm>
          <a:prstGeom prst="rect">
            <a:avLst/>
          </a:prstGeom>
          <a:noFill/>
        </p:spPr>
        <p:txBody>
          <a:bodyPr wrap="square" rtlCol="0">
            <a:spAutoFit/>
          </a:bodyPr>
          <a:lstStyle/>
          <a:p>
            <a:r>
              <a:rPr lang="it-IT" dirty="0" err="1"/>
              <a:t>Grid</a:t>
            </a:r>
            <a:r>
              <a:rPr lang="it-IT" dirty="0"/>
              <a:t> of </a:t>
            </a:r>
            <a:r>
              <a:rPr lang="it-IT" b="1" dirty="0"/>
              <a:t>121 simulated points </a:t>
            </a:r>
            <a:r>
              <a:rPr lang="it-IT" dirty="0"/>
              <a:t>(ANTS2)</a:t>
            </a:r>
            <a:r>
              <a:rPr lang="it-IT" b="1" dirty="0"/>
              <a:t> </a:t>
            </a:r>
            <a:r>
              <a:rPr lang="it-IT" b="1" dirty="0" err="1"/>
              <a:t>provided</a:t>
            </a:r>
            <a:r>
              <a:rPr lang="it-IT" b="1" dirty="0"/>
              <a:t> </a:t>
            </a:r>
            <a:r>
              <a:rPr lang="it-IT" b="1" dirty="0" err="1"/>
              <a:t>as</a:t>
            </a:r>
            <a:r>
              <a:rPr lang="it-IT" b="1" dirty="0"/>
              <a:t> ASIC </a:t>
            </a:r>
            <a:r>
              <a:rPr lang="it-IT" b="1" dirty="0" err="1"/>
              <a:t>voltage</a:t>
            </a:r>
            <a:r>
              <a:rPr lang="it-IT" b="1" dirty="0"/>
              <a:t> </a:t>
            </a:r>
            <a:r>
              <a:rPr lang="it-IT" b="1" dirty="0" err="1"/>
              <a:t>inputs</a:t>
            </a:r>
            <a:endParaRPr lang="it-IT" dirty="0"/>
          </a:p>
          <a:p>
            <a:endParaRPr lang="it-IT" sz="2000" b="1" dirty="0"/>
          </a:p>
        </p:txBody>
      </p:sp>
      <p:sp>
        <p:nvSpPr>
          <p:cNvPr id="8" name="Freccia a destra 7">
            <a:extLst>
              <a:ext uri="{FF2B5EF4-FFF2-40B4-BE49-F238E27FC236}">
                <a16:creationId xmlns:a16="http://schemas.microsoft.com/office/drawing/2014/main" id="{56219ED5-9095-4BD7-A9AB-D704617C19C8}"/>
              </a:ext>
            </a:extLst>
          </p:cNvPr>
          <p:cNvSpPr/>
          <p:nvPr/>
        </p:nvSpPr>
        <p:spPr>
          <a:xfrm>
            <a:off x="2687803" y="1950975"/>
            <a:ext cx="432000" cy="252000"/>
          </a:xfrm>
          <a:prstGeom prst="rightArrow">
            <a:avLst>
              <a:gd name="adj1" fmla="val 37942"/>
              <a:gd name="adj2" fmla="val 50000"/>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uppo 9">
            <a:extLst>
              <a:ext uri="{FF2B5EF4-FFF2-40B4-BE49-F238E27FC236}">
                <a16:creationId xmlns:a16="http://schemas.microsoft.com/office/drawing/2014/main" id="{697B4C05-FD13-4B13-85BC-3E7B30E0157A}"/>
              </a:ext>
            </a:extLst>
          </p:cNvPr>
          <p:cNvGrpSpPr/>
          <p:nvPr/>
        </p:nvGrpSpPr>
        <p:grpSpPr>
          <a:xfrm>
            <a:off x="404779" y="1262109"/>
            <a:ext cx="2212623" cy="2247200"/>
            <a:chOff x="1131265" y="3996254"/>
            <a:chExt cx="2212623" cy="2247200"/>
          </a:xfrm>
        </p:grpSpPr>
        <p:pic>
          <p:nvPicPr>
            <p:cNvPr id="11" name="Immagine 10">
              <a:extLst>
                <a:ext uri="{FF2B5EF4-FFF2-40B4-BE49-F238E27FC236}">
                  <a16:creationId xmlns:a16="http://schemas.microsoft.com/office/drawing/2014/main" id="{E8045B43-483F-4003-BDD3-4984FE80D2FD}"/>
                </a:ext>
              </a:extLst>
            </p:cNvPr>
            <p:cNvPicPr>
              <a:picLocks noChangeAspect="1"/>
            </p:cNvPicPr>
            <p:nvPr/>
          </p:nvPicPr>
          <p:blipFill rotWithShape="1">
            <a:blip r:embed="rId2"/>
            <a:srcRect l="9923" t="7747"/>
            <a:stretch/>
          </p:blipFill>
          <p:spPr>
            <a:xfrm>
              <a:off x="1131265" y="4298926"/>
              <a:ext cx="2145737" cy="1821418"/>
            </a:xfrm>
            <a:prstGeom prst="rect">
              <a:avLst/>
            </a:prstGeom>
          </p:spPr>
        </p:pic>
        <p:sp>
          <p:nvSpPr>
            <p:cNvPr id="12" name="CasellaDiTesto 11">
              <a:extLst>
                <a:ext uri="{FF2B5EF4-FFF2-40B4-BE49-F238E27FC236}">
                  <a16:creationId xmlns:a16="http://schemas.microsoft.com/office/drawing/2014/main" id="{F5929019-C09B-4E98-A54D-03CA80A5BECB}"/>
                </a:ext>
              </a:extLst>
            </p:cNvPr>
            <p:cNvSpPr txBox="1"/>
            <p:nvPr/>
          </p:nvSpPr>
          <p:spPr>
            <a:xfrm>
              <a:off x="1436132" y="3996254"/>
              <a:ext cx="1796249" cy="307777"/>
            </a:xfrm>
            <a:prstGeom prst="rect">
              <a:avLst/>
            </a:prstGeom>
            <a:noFill/>
          </p:spPr>
          <p:txBody>
            <a:bodyPr wrap="square" rtlCol="0">
              <a:spAutoFit/>
            </a:bodyPr>
            <a:lstStyle/>
            <a:p>
              <a:r>
                <a:rPr lang="it-IT" sz="1400" b="1" dirty="0"/>
                <a:t>8x8 SiPMs signal [V]</a:t>
              </a:r>
              <a:endParaRPr lang="en-GB" sz="1400" b="1" dirty="0"/>
            </a:p>
          </p:txBody>
        </p:sp>
        <p:sp>
          <p:nvSpPr>
            <p:cNvPr id="13" name="CasellaDiTesto 12">
              <a:extLst>
                <a:ext uri="{FF2B5EF4-FFF2-40B4-BE49-F238E27FC236}">
                  <a16:creationId xmlns:a16="http://schemas.microsoft.com/office/drawing/2014/main" id="{D93F3BBB-03CA-4B01-9AC0-0F3A92BDD64A}"/>
                </a:ext>
              </a:extLst>
            </p:cNvPr>
            <p:cNvSpPr txBox="1"/>
            <p:nvPr/>
          </p:nvSpPr>
          <p:spPr>
            <a:xfrm>
              <a:off x="2051325" y="5966455"/>
              <a:ext cx="958077" cy="276999"/>
            </a:xfrm>
            <a:prstGeom prst="rect">
              <a:avLst/>
            </a:prstGeom>
            <a:noFill/>
          </p:spPr>
          <p:txBody>
            <a:bodyPr wrap="square" lIns="91440" tIns="45720" rIns="91440" bIns="45720" rtlCol="0" anchor="t">
              <a:spAutoFit/>
            </a:bodyPr>
            <a:lstStyle/>
            <a:p>
              <a:r>
                <a:rPr lang="it-IT" sz="1200" dirty="0"/>
                <a:t>x [mm]</a:t>
              </a:r>
              <a:endParaRPr lang="en-GB" sz="1200" dirty="0"/>
            </a:p>
          </p:txBody>
        </p:sp>
        <p:sp>
          <p:nvSpPr>
            <p:cNvPr id="14" name="CasellaDiTesto 13">
              <a:extLst>
                <a:ext uri="{FF2B5EF4-FFF2-40B4-BE49-F238E27FC236}">
                  <a16:creationId xmlns:a16="http://schemas.microsoft.com/office/drawing/2014/main" id="{52CDB35C-B381-4402-835E-C47A51F85FA8}"/>
                </a:ext>
              </a:extLst>
            </p:cNvPr>
            <p:cNvSpPr txBox="1"/>
            <p:nvPr/>
          </p:nvSpPr>
          <p:spPr>
            <a:xfrm rot="16200000">
              <a:off x="2726350" y="4668153"/>
              <a:ext cx="958077" cy="276999"/>
            </a:xfrm>
            <a:prstGeom prst="rect">
              <a:avLst/>
            </a:prstGeom>
            <a:noFill/>
          </p:spPr>
          <p:txBody>
            <a:bodyPr wrap="square" lIns="91440" tIns="45720" rIns="91440" bIns="45720" rtlCol="0" anchor="t">
              <a:spAutoFit/>
            </a:bodyPr>
            <a:lstStyle/>
            <a:p>
              <a:r>
                <a:rPr lang="it-IT" sz="1200" dirty="0"/>
                <a:t>y [mm]</a:t>
              </a:r>
              <a:endParaRPr lang="en-GB" sz="1200" dirty="0"/>
            </a:p>
          </p:txBody>
        </p:sp>
      </p:grpSp>
      <p:grpSp>
        <p:nvGrpSpPr>
          <p:cNvPr id="19" name="Gruppo 18">
            <a:extLst>
              <a:ext uri="{FF2B5EF4-FFF2-40B4-BE49-F238E27FC236}">
                <a16:creationId xmlns:a16="http://schemas.microsoft.com/office/drawing/2014/main" id="{92CC6842-FB1A-40AC-81D0-17B3D703BA61}"/>
              </a:ext>
            </a:extLst>
          </p:cNvPr>
          <p:cNvGrpSpPr/>
          <p:nvPr/>
        </p:nvGrpSpPr>
        <p:grpSpPr>
          <a:xfrm>
            <a:off x="3166115" y="1131033"/>
            <a:ext cx="3092460" cy="2517782"/>
            <a:chOff x="5826191" y="1131033"/>
            <a:chExt cx="3357041" cy="2517782"/>
          </a:xfrm>
        </p:grpSpPr>
        <p:pic>
          <p:nvPicPr>
            <p:cNvPr id="7" name="Immagine 6">
              <a:extLst>
                <a:ext uri="{FF2B5EF4-FFF2-40B4-BE49-F238E27FC236}">
                  <a16:creationId xmlns:a16="http://schemas.microsoft.com/office/drawing/2014/main" id="{03BFC59E-63E5-43D3-A8A6-B5EB02F34448}"/>
                </a:ext>
              </a:extLst>
            </p:cNvPr>
            <p:cNvPicPr>
              <a:picLocks noChangeAspect="1"/>
            </p:cNvPicPr>
            <p:nvPr/>
          </p:nvPicPr>
          <p:blipFill>
            <a:blip r:embed="rId3"/>
            <a:stretch>
              <a:fillRect/>
            </a:stretch>
          </p:blipFill>
          <p:spPr>
            <a:xfrm>
              <a:off x="5826191" y="1131033"/>
              <a:ext cx="3357041" cy="2517782"/>
            </a:xfrm>
            <a:prstGeom prst="rect">
              <a:avLst/>
            </a:prstGeom>
          </p:spPr>
        </p:pic>
        <p:sp>
          <p:nvSpPr>
            <p:cNvPr id="3" name="Rettangolo 2">
              <a:extLst>
                <a:ext uri="{FF2B5EF4-FFF2-40B4-BE49-F238E27FC236}">
                  <a16:creationId xmlns:a16="http://schemas.microsoft.com/office/drawing/2014/main" id="{1E530DB8-854E-4387-A713-47D0AF722AEC}"/>
                </a:ext>
              </a:extLst>
            </p:cNvPr>
            <p:cNvSpPr/>
            <p:nvPr/>
          </p:nvSpPr>
          <p:spPr>
            <a:xfrm>
              <a:off x="8115512" y="1408803"/>
              <a:ext cx="311304" cy="369332"/>
            </a:xfrm>
            <a:prstGeom prst="rect">
              <a:avLst/>
            </a:prstGeom>
          </p:spPr>
          <p:txBody>
            <a:bodyPr wrap="none">
              <a:spAutoFit/>
            </a:bodyPr>
            <a:lstStyle/>
            <a:p>
              <a:r>
                <a:rPr lang="en-GB" b="1" dirty="0"/>
                <a:t>X</a:t>
              </a:r>
              <a:endParaRPr lang="it-IT" dirty="0"/>
            </a:p>
          </p:txBody>
        </p:sp>
        <p:sp>
          <p:nvSpPr>
            <p:cNvPr id="17" name="Rettangolo 16">
              <a:extLst>
                <a:ext uri="{FF2B5EF4-FFF2-40B4-BE49-F238E27FC236}">
                  <a16:creationId xmlns:a16="http://schemas.microsoft.com/office/drawing/2014/main" id="{4DAD37D6-B445-415E-8E9D-D3238CEEDF7D}"/>
                </a:ext>
              </a:extLst>
            </p:cNvPr>
            <p:cNvSpPr/>
            <p:nvPr/>
          </p:nvSpPr>
          <p:spPr>
            <a:xfrm>
              <a:off x="8101142" y="2020592"/>
              <a:ext cx="304892" cy="369332"/>
            </a:xfrm>
            <a:prstGeom prst="rect">
              <a:avLst/>
            </a:prstGeom>
          </p:spPr>
          <p:txBody>
            <a:bodyPr wrap="none">
              <a:spAutoFit/>
            </a:bodyPr>
            <a:lstStyle/>
            <a:p>
              <a:r>
                <a:rPr lang="en-GB" b="1" dirty="0"/>
                <a:t>Y</a:t>
              </a:r>
              <a:endParaRPr lang="it-IT" dirty="0"/>
            </a:p>
          </p:txBody>
        </p:sp>
      </p:grpSp>
      <p:pic>
        <p:nvPicPr>
          <p:cNvPr id="18" name="Immagine 17">
            <a:extLst>
              <a:ext uri="{FF2B5EF4-FFF2-40B4-BE49-F238E27FC236}">
                <a16:creationId xmlns:a16="http://schemas.microsoft.com/office/drawing/2014/main" id="{4B46AC96-63E8-4903-A085-CCE4C3969F04}"/>
              </a:ext>
            </a:extLst>
          </p:cNvPr>
          <p:cNvPicPr>
            <a:picLocks noChangeAspect="1"/>
          </p:cNvPicPr>
          <p:nvPr/>
        </p:nvPicPr>
        <p:blipFill>
          <a:blip r:embed="rId4"/>
          <a:stretch>
            <a:fillRect/>
          </a:stretch>
        </p:blipFill>
        <p:spPr>
          <a:xfrm>
            <a:off x="6112659" y="1051603"/>
            <a:ext cx="3446974" cy="2740082"/>
          </a:xfrm>
          <a:prstGeom prst="rect">
            <a:avLst/>
          </a:prstGeom>
        </p:spPr>
      </p:pic>
      <p:pic>
        <p:nvPicPr>
          <p:cNvPr id="28" name="Immagine 27">
            <a:extLst>
              <a:ext uri="{FF2B5EF4-FFF2-40B4-BE49-F238E27FC236}">
                <a16:creationId xmlns:a16="http://schemas.microsoft.com/office/drawing/2014/main" id="{78D39E25-D8FF-40D6-ACA4-26DC29AD712D}"/>
              </a:ext>
            </a:extLst>
          </p:cNvPr>
          <p:cNvPicPr>
            <a:picLocks noChangeAspect="1"/>
          </p:cNvPicPr>
          <p:nvPr/>
        </p:nvPicPr>
        <p:blipFill rotWithShape="1">
          <a:blip r:embed="rId5"/>
          <a:srcRect r="11298"/>
          <a:stretch/>
        </p:blipFill>
        <p:spPr>
          <a:xfrm>
            <a:off x="9386119" y="1242787"/>
            <a:ext cx="2668510" cy="2256305"/>
          </a:xfrm>
          <a:prstGeom prst="rect">
            <a:avLst/>
          </a:prstGeom>
        </p:spPr>
      </p:pic>
      <p:pic>
        <p:nvPicPr>
          <p:cNvPr id="29" name="Immagine 28">
            <a:extLst>
              <a:ext uri="{FF2B5EF4-FFF2-40B4-BE49-F238E27FC236}">
                <a16:creationId xmlns:a16="http://schemas.microsoft.com/office/drawing/2014/main" id="{05E88A8A-3FB9-4F87-A3FF-96B51AF82354}"/>
              </a:ext>
            </a:extLst>
          </p:cNvPr>
          <p:cNvPicPr>
            <a:picLocks noChangeAspect="1"/>
          </p:cNvPicPr>
          <p:nvPr/>
        </p:nvPicPr>
        <p:blipFill>
          <a:blip r:embed="rId6"/>
          <a:stretch>
            <a:fillRect/>
          </a:stretch>
        </p:blipFill>
        <p:spPr>
          <a:xfrm>
            <a:off x="6071097" y="3839999"/>
            <a:ext cx="3551871" cy="2509989"/>
          </a:xfrm>
          <a:prstGeom prst="rect">
            <a:avLst/>
          </a:prstGeom>
        </p:spPr>
      </p:pic>
      <p:sp>
        <p:nvSpPr>
          <p:cNvPr id="31" name="Rettangolo 30">
            <a:extLst>
              <a:ext uri="{FF2B5EF4-FFF2-40B4-BE49-F238E27FC236}">
                <a16:creationId xmlns:a16="http://schemas.microsoft.com/office/drawing/2014/main" id="{199CD338-39E2-4967-B739-2273992AF401}"/>
              </a:ext>
            </a:extLst>
          </p:cNvPr>
          <p:cNvSpPr/>
          <p:nvPr/>
        </p:nvSpPr>
        <p:spPr>
          <a:xfrm>
            <a:off x="9692418" y="3940831"/>
            <a:ext cx="2215564" cy="2308324"/>
          </a:xfrm>
          <a:prstGeom prst="rect">
            <a:avLst/>
          </a:prstGeom>
          <a:ln w="28575">
            <a:solidFill>
              <a:srgbClr val="FF0000"/>
            </a:solidFill>
          </a:ln>
        </p:spPr>
        <p:txBody>
          <a:bodyPr wrap="square">
            <a:spAutoFit/>
          </a:bodyPr>
          <a:lstStyle/>
          <a:p>
            <a:r>
              <a:rPr lang="en-US" b="1" dirty="0"/>
              <a:t>Hardware-aware model</a:t>
            </a:r>
            <a:r>
              <a:rPr lang="en-US" dirty="0"/>
              <a:t>, used during training, takes into account </a:t>
            </a:r>
            <a:r>
              <a:rPr lang="en-US" dirty="0" err="1"/>
              <a:t>parasitics</a:t>
            </a:r>
            <a:r>
              <a:rPr lang="en-US" dirty="0"/>
              <a:t>, offsets and charge injections, measured during stand-alone test of the ASIC</a:t>
            </a:r>
            <a:endParaRPr lang="it-IT" dirty="0"/>
          </a:p>
        </p:txBody>
      </p:sp>
      <p:sp>
        <p:nvSpPr>
          <p:cNvPr id="32" name="Ovale 31">
            <a:extLst>
              <a:ext uri="{FF2B5EF4-FFF2-40B4-BE49-F238E27FC236}">
                <a16:creationId xmlns:a16="http://schemas.microsoft.com/office/drawing/2014/main" id="{10280532-4BD4-48E4-8324-D8572CD60B65}"/>
              </a:ext>
            </a:extLst>
          </p:cNvPr>
          <p:cNvSpPr>
            <a:spLocks noChangeAspect="1"/>
          </p:cNvSpPr>
          <p:nvPr/>
        </p:nvSpPr>
        <p:spPr>
          <a:xfrm>
            <a:off x="6920290" y="3012630"/>
            <a:ext cx="180000" cy="180000"/>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3" name="Ovale 32">
            <a:extLst>
              <a:ext uri="{FF2B5EF4-FFF2-40B4-BE49-F238E27FC236}">
                <a16:creationId xmlns:a16="http://schemas.microsoft.com/office/drawing/2014/main" id="{02591EFD-C4AB-4E53-B4E0-ADEDF19BF210}"/>
              </a:ext>
            </a:extLst>
          </p:cNvPr>
          <p:cNvSpPr>
            <a:spLocks noChangeAspect="1"/>
          </p:cNvSpPr>
          <p:nvPr/>
        </p:nvSpPr>
        <p:spPr>
          <a:xfrm>
            <a:off x="9930352" y="1228803"/>
            <a:ext cx="180000" cy="180000"/>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nvGrpSpPr>
          <p:cNvPr id="9" name="Gruppo 8">
            <a:extLst>
              <a:ext uri="{FF2B5EF4-FFF2-40B4-BE49-F238E27FC236}">
                <a16:creationId xmlns:a16="http://schemas.microsoft.com/office/drawing/2014/main" id="{CA322D68-06DD-435E-8A40-936B3991D8AD}"/>
              </a:ext>
            </a:extLst>
          </p:cNvPr>
          <p:cNvGrpSpPr/>
          <p:nvPr/>
        </p:nvGrpSpPr>
        <p:grpSpPr>
          <a:xfrm>
            <a:off x="226736" y="3663832"/>
            <a:ext cx="2677067" cy="2756890"/>
            <a:chOff x="226736" y="3663832"/>
            <a:chExt cx="2677067" cy="2756890"/>
          </a:xfrm>
        </p:grpSpPr>
        <p:pic>
          <p:nvPicPr>
            <p:cNvPr id="20" name="Immagine 19">
              <a:extLst>
                <a:ext uri="{FF2B5EF4-FFF2-40B4-BE49-F238E27FC236}">
                  <a16:creationId xmlns:a16="http://schemas.microsoft.com/office/drawing/2014/main" id="{53E209E0-4B66-459C-BB01-9130048A4037}"/>
                </a:ext>
              </a:extLst>
            </p:cNvPr>
            <p:cNvPicPr>
              <a:picLocks noChangeAspect="1"/>
            </p:cNvPicPr>
            <p:nvPr/>
          </p:nvPicPr>
          <p:blipFill rotWithShape="1">
            <a:blip r:embed="rId7"/>
            <a:srcRect t="10535"/>
            <a:stretch/>
          </p:blipFill>
          <p:spPr>
            <a:xfrm>
              <a:off x="226736" y="3940831"/>
              <a:ext cx="2677067" cy="2479891"/>
            </a:xfrm>
            <a:prstGeom prst="rect">
              <a:avLst/>
            </a:prstGeom>
          </p:spPr>
        </p:pic>
        <p:sp>
          <p:nvSpPr>
            <p:cNvPr id="5" name="CasellaDiTesto 4">
              <a:extLst>
                <a:ext uri="{FF2B5EF4-FFF2-40B4-BE49-F238E27FC236}">
                  <a16:creationId xmlns:a16="http://schemas.microsoft.com/office/drawing/2014/main" id="{A7F4330F-0AD5-4062-99A1-31E99AA0A854}"/>
                </a:ext>
              </a:extLst>
            </p:cNvPr>
            <p:cNvSpPr txBox="1"/>
            <p:nvPr/>
          </p:nvSpPr>
          <p:spPr>
            <a:xfrm>
              <a:off x="803635" y="3663832"/>
              <a:ext cx="2000484" cy="307777"/>
            </a:xfrm>
            <a:prstGeom prst="rect">
              <a:avLst/>
            </a:prstGeom>
            <a:noFill/>
          </p:spPr>
          <p:txBody>
            <a:bodyPr wrap="none" rtlCol="0">
              <a:spAutoFit/>
            </a:bodyPr>
            <a:lstStyle/>
            <a:p>
              <a:r>
                <a:rPr lang="it-IT" sz="1400" b="1" dirty="0" err="1">
                  <a:solidFill>
                    <a:srgbClr val="FF0000"/>
                  </a:solidFill>
                </a:rPr>
                <a:t>Original</a:t>
              </a:r>
              <a:r>
                <a:rPr lang="it-IT" sz="1400" b="1" dirty="0">
                  <a:solidFill>
                    <a:srgbClr val="FF0000"/>
                  </a:solidFill>
                </a:rPr>
                <a:t>, </a:t>
              </a:r>
              <a:r>
                <a:rPr lang="it-IT" sz="1400" b="1" dirty="0" err="1">
                  <a:solidFill>
                    <a:srgbClr val="FF0000"/>
                  </a:solidFill>
                </a:rPr>
                <a:t>simplest</a:t>
              </a:r>
              <a:r>
                <a:rPr lang="it-IT" sz="1400" b="1" dirty="0">
                  <a:solidFill>
                    <a:srgbClr val="FF0000"/>
                  </a:solidFill>
                </a:rPr>
                <a:t> model</a:t>
              </a:r>
            </a:p>
          </p:txBody>
        </p:sp>
      </p:grpSp>
      <p:grpSp>
        <p:nvGrpSpPr>
          <p:cNvPr id="15" name="Gruppo 14">
            <a:extLst>
              <a:ext uri="{FF2B5EF4-FFF2-40B4-BE49-F238E27FC236}">
                <a16:creationId xmlns:a16="http://schemas.microsoft.com/office/drawing/2014/main" id="{3DF497D3-15B7-4B29-8D7C-E740D4AEF8CD}"/>
              </a:ext>
            </a:extLst>
          </p:cNvPr>
          <p:cNvGrpSpPr/>
          <p:nvPr/>
        </p:nvGrpSpPr>
        <p:grpSpPr>
          <a:xfrm>
            <a:off x="3316911" y="3633054"/>
            <a:ext cx="2672756" cy="2748050"/>
            <a:chOff x="3316911" y="3633054"/>
            <a:chExt cx="2672756" cy="2748050"/>
          </a:xfrm>
        </p:grpSpPr>
        <p:pic>
          <p:nvPicPr>
            <p:cNvPr id="30" name="Immagine 29">
              <a:extLst>
                <a:ext uri="{FF2B5EF4-FFF2-40B4-BE49-F238E27FC236}">
                  <a16:creationId xmlns:a16="http://schemas.microsoft.com/office/drawing/2014/main" id="{5DFB4CE8-0172-459C-8EC7-91CA912CA239}"/>
                </a:ext>
              </a:extLst>
            </p:cNvPr>
            <p:cNvPicPr>
              <a:picLocks noChangeAspect="1"/>
            </p:cNvPicPr>
            <p:nvPr/>
          </p:nvPicPr>
          <p:blipFill rotWithShape="1">
            <a:blip r:embed="rId8"/>
            <a:srcRect t="10177"/>
            <a:stretch/>
          </p:blipFill>
          <p:spPr>
            <a:xfrm>
              <a:off x="3316911" y="3891272"/>
              <a:ext cx="2672756" cy="2489832"/>
            </a:xfrm>
            <a:prstGeom prst="rect">
              <a:avLst/>
            </a:prstGeom>
          </p:spPr>
        </p:pic>
        <p:sp>
          <p:nvSpPr>
            <p:cNvPr id="26" name="CasellaDiTesto 25">
              <a:extLst>
                <a:ext uri="{FF2B5EF4-FFF2-40B4-BE49-F238E27FC236}">
                  <a16:creationId xmlns:a16="http://schemas.microsoft.com/office/drawing/2014/main" id="{9825D26B-9CEF-49B4-9D60-8A1A621A2917}"/>
                </a:ext>
              </a:extLst>
            </p:cNvPr>
            <p:cNvSpPr txBox="1"/>
            <p:nvPr/>
          </p:nvSpPr>
          <p:spPr>
            <a:xfrm>
              <a:off x="3908982" y="3633054"/>
              <a:ext cx="1941365" cy="307777"/>
            </a:xfrm>
            <a:prstGeom prst="rect">
              <a:avLst/>
            </a:prstGeom>
            <a:noFill/>
          </p:spPr>
          <p:txBody>
            <a:bodyPr wrap="none" rtlCol="0">
              <a:spAutoFit/>
            </a:bodyPr>
            <a:lstStyle/>
            <a:p>
              <a:r>
                <a:rPr lang="it-IT" sz="1400" b="1" dirty="0">
                  <a:solidFill>
                    <a:srgbClr val="00B050"/>
                  </a:solidFill>
                </a:rPr>
                <a:t>Hardware-</a:t>
              </a:r>
              <a:r>
                <a:rPr lang="it-IT" sz="1400" b="1" dirty="0" err="1">
                  <a:solidFill>
                    <a:srgbClr val="00B050"/>
                  </a:solidFill>
                </a:rPr>
                <a:t>aware</a:t>
              </a:r>
              <a:r>
                <a:rPr lang="it-IT" sz="1400" b="1" dirty="0">
                  <a:solidFill>
                    <a:srgbClr val="00B050"/>
                  </a:solidFill>
                </a:rPr>
                <a:t> model</a:t>
              </a:r>
            </a:p>
          </p:txBody>
        </p:sp>
      </p:grpSp>
    </p:spTree>
    <p:extLst>
      <p:ext uri="{BB962C8B-B14F-4D97-AF65-F5344CB8AC3E}">
        <p14:creationId xmlns:p14="http://schemas.microsoft.com/office/powerpoint/2010/main" val="392088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ANNA V2</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11</a:t>
            </a:fld>
            <a:endParaRPr lang="en-US" dirty="0"/>
          </a:p>
        </p:txBody>
      </p:sp>
      <p:sp>
        <p:nvSpPr>
          <p:cNvPr id="6" name="CasellaDiTesto 5">
            <a:extLst>
              <a:ext uri="{FF2B5EF4-FFF2-40B4-BE49-F238E27FC236}">
                <a16:creationId xmlns:a16="http://schemas.microsoft.com/office/drawing/2014/main" id="{410887A9-4754-4F81-A4E5-6FC3EBF1C327}"/>
              </a:ext>
            </a:extLst>
          </p:cNvPr>
          <p:cNvSpPr txBox="1"/>
          <p:nvPr/>
        </p:nvSpPr>
        <p:spPr>
          <a:xfrm>
            <a:off x="666862" y="864734"/>
            <a:ext cx="9935354" cy="1077218"/>
          </a:xfrm>
          <a:prstGeom prst="rect">
            <a:avLst/>
          </a:prstGeom>
          <a:noFill/>
        </p:spPr>
        <p:txBody>
          <a:bodyPr wrap="square" rtlCol="0">
            <a:spAutoFit/>
          </a:bodyPr>
          <a:lstStyle/>
          <a:p>
            <a:pPr marL="285750" indent="-285750" algn="just" defTabSz="914400">
              <a:spcAft>
                <a:spcPts val="600"/>
              </a:spcAft>
              <a:buFont typeface="Arial" panose="020B0604020202020204" pitchFamily="34" charset="0"/>
              <a:buChar char="•"/>
            </a:pPr>
            <a:r>
              <a:rPr lang="en-US" b="1" dirty="0">
                <a:solidFill>
                  <a:srgbClr val="000000"/>
                </a:solidFill>
                <a:latin typeface="Manrope"/>
              </a:rPr>
              <a:t>New improved architecture (including recursive network)</a:t>
            </a:r>
          </a:p>
          <a:p>
            <a:pPr marL="285750" indent="-285750" algn="just" defTabSz="914400">
              <a:spcAft>
                <a:spcPts val="600"/>
              </a:spcAft>
              <a:buFont typeface="Arial" panose="020B0604020202020204" pitchFamily="34" charset="0"/>
              <a:buChar char="•"/>
            </a:pPr>
            <a:r>
              <a:rPr lang="en-US" b="1" dirty="0" err="1">
                <a:solidFill>
                  <a:srgbClr val="000000"/>
                </a:solidFill>
                <a:latin typeface="Manrope"/>
              </a:rPr>
              <a:t>Parasitics</a:t>
            </a:r>
            <a:r>
              <a:rPr lang="en-US" dirty="0">
                <a:solidFill>
                  <a:srgbClr val="000000"/>
                </a:solidFill>
                <a:latin typeface="Manrope"/>
              </a:rPr>
              <a:t>: more repeatable and easier to characterize, access to raw analog outputs of each layer</a:t>
            </a:r>
          </a:p>
          <a:p>
            <a:pPr marL="285750" indent="-285750" algn="just" defTabSz="914400">
              <a:spcAft>
                <a:spcPts val="600"/>
              </a:spcAft>
              <a:buFont typeface="Arial" panose="020B0604020202020204" pitchFamily="34" charset="0"/>
              <a:buChar char="•"/>
            </a:pPr>
            <a:r>
              <a:rPr lang="en-US" b="1" dirty="0">
                <a:solidFill>
                  <a:srgbClr val="000000"/>
                </a:solidFill>
                <a:latin typeface="Manrope"/>
              </a:rPr>
              <a:t>Complexity</a:t>
            </a:r>
            <a:r>
              <a:rPr lang="en-US" dirty="0">
                <a:solidFill>
                  <a:srgbClr val="000000"/>
                </a:solidFill>
                <a:latin typeface="Manrope"/>
              </a:rPr>
              <a:t>: simplified neuron design, fewer steps needed for MAC operations</a:t>
            </a:r>
          </a:p>
        </p:txBody>
      </p:sp>
      <p:graphicFrame>
        <p:nvGraphicFramePr>
          <p:cNvPr id="7" name="Tabella 6">
            <a:extLst>
              <a:ext uri="{FF2B5EF4-FFF2-40B4-BE49-F238E27FC236}">
                <a16:creationId xmlns:a16="http://schemas.microsoft.com/office/drawing/2014/main" id="{B5FCED55-5C52-4E3F-8E54-4A268C559EE0}"/>
              </a:ext>
            </a:extLst>
          </p:cNvPr>
          <p:cNvGraphicFramePr>
            <a:graphicFrameLocks noGrp="1"/>
          </p:cNvGraphicFramePr>
          <p:nvPr>
            <p:extLst>
              <p:ext uri="{D42A27DB-BD31-4B8C-83A1-F6EECF244321}">
                <p14:modId xmlns:p14="http://schemas.microsoft.com/office/powerpoint/2010/main" val="2147729822"/>
              </p:ext>
            </p:extLst>
          </p:nvPr>
        </p:nvGraphicFramePr>
        <p:xfrm>
          <a:off x="666862" y="2065158"/>
          <a:ext cx="10676918" cy="4134736"/>
        </p:xfrm>
        <a:graphic>
          <a:graphicData uri="http://schemas.openxmlformats.org/drawingml/2006/table">
            <a:tbl>
              <a:tblPr firstRow="1" bandRow="1"/>
              <a:tblGrid>
                <a:gridCol w="2813368">
                  <a:extLst>
                    <a:ext uri="{9D8B030D-6E8A-4147-A177-3AD203B41FA5}">
                      <a16:colId xmlns:a16="http://schemas.microsoft.com/office/drawing/2014/main" val="1557458349"/>
                    </a:ext>
                  </a:extLst>
                </a:gridCol>
                <a:gridCol w="3663387">
                  <a:extLst>
                    <a:ext uri="{9D8B030D-6E8A-4147-A177-3AD203B41FA5}">
                      <a16:colId xmlns:a16="http://schemas.microsoft.com/office/drawing/2014/main" val="4185484583"/>
                    </a:ext>
                  </a:extLst>
                </a:gridCol>
                <a:gridCol w="4200163">
                  <a:extLst>
                    <a:ext uri="{9D8B030D-6E8A-4147-A177-3AD203B41FA5}">
                      <a16:colId xmlns:a16="http://schemas.microsoft.com/office/drawing/2014/main" val="4100801093"/>
                    </a:ext>
                  </a:extLst>
                </a:gridCol>
              </a:tblGrid>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endParaRPr lang="en-US" sz="1600" b="1" baseline="0" noProof="0" dirty="0">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noProof="0" dirty="0">
                          <a:latin typeface="+mn-lt"/>
                        </a:rPr>
                        <a:t>ANNA V1</a:t>
                      </a:r>
                      <a:endParaRPr lang="en-US" sz="1600" b="0" baseline="0" noProof="0" dirty="0">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noProof="0" dirty="0">
                          <a:latin typeface="+mn-lt"/>
                        </a:rPr>
                        <a:t>ANNA V2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40344113"/>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dirty="0">
                          <a:latin typeface="+mn-lt"/>
                        </a:rPr>
                        <a:t>Process node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350 nm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110 nm</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545618301"/>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dirty="0">
                          <a:latin typeface="+mn-lt"/>
                        </a:rPr>
                        <a:t>Supply voltage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3.3 V</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1.2 V</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336435498"/>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dirty="0">
                          <a:latin typeface="+mn-lt"/>
                        </a:rPr>
                        <a:t>Area</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23.5 mm</a:t>
                      </a:r>
                      <a:r>
                        <a:rPr lang="en-US" sz="1600" baseline="30000" noProof="0" dirty="0">
                          <a:latin typeface="+mn-lt"/>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latin typeface="+mn-lt"/>
                        </a:rPr>
                        <a:t>9.5 mm</a:t>
                      </a:r>
                      <a:r>
                        <a:rPr lang="en-US" sz="1600" baseline="30000" noProof="0" dirty="0">
                          <a:latin typeface="+mn-lt"/>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905464353"/>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dirty="0">
                          <a:latin typeface="+mn-lt"/>
                        </a:rPr>
                        <a:t>Neural network config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FF0000"/>
                          </a:solidFill>
                          <a:latin typeface="+mn-lt"/>
                        </a:rPr>
                        <a:t>Fixed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00B050"/>
                          </a:solidFill>
                          <a:latin typeface="+mn-lt"/>
                        </a:rPr>
                        <a:t>Programmable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20093668"/>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l"/>
                      <a:r>
                        <a:rPr lang="en-US" sz="1600" b="1" noProof="0" dirty="0">
                          <a:latin typeface="+mn-lt"/>
                        </a:rPr>
                        <a:t>Neural network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64 inputs, </a:t>
                      </a:r>
                      <a:r>
                        <a:rPr lang="en-US" sz="1600" b="1" noProof="0" dirty="0">
                          <a:solidFill>
                            <a:srgbClr val="FF0000"/>
                          </a:solidFill>
                        </a:rPr>
                        <a:t>2 outputs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FF0000"/>
                          </a:solidFill>
                        </a:rPr>
                        <a:t>64 x 20 x 20 x 2</a:t>
                      </a:r>
                      <a:r>
                        <a:rPr lang="en-US" sz="1600" b="1" noProof="0" dirty="0"/>
                        <a:t> </a:t>
                      </a:r>
                      <a:r>
                        <a:rPr lang="en-US" sz="1600" noProof="0" dirty="0"/>
                        <a:t>(</a:t>
                      </a:r>
                      <a:r>
                        <a:rPr lang="en-US" sz="1600" b="1" noProof="0" dirty="0"/>
                        <a:t>3 weighted layers</a:t>
                      </a:r>
                      <a:r>
                        <a:rPr lang="en-US" sz="1600" noProof="0" dirty="0"/>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t>69 inputs, </a:t>
                      </a:r>
                      <a:r>
                        <a:rPr lang="en-US" sz="1600" b="1" noProof="0" dirty="0">
                          <a:solidFill>
                            <a:srgbClr val="00B050"/>
                          </a:solidFill>
                        </a:rPr>
                        <a:t>32 outputs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00B050"/>
                          </a:solidFill>
                        </a:rPr>
                        <a:t>69 x 32 x 32 x 32 x 32 x 32 </a:t>
                      </a:r>
                      <a:r>
                        <a:rPr lang="en-US" sz="1600" noProof="0" dirty="0"/>
                        <a:t>(</a:t>
                      </a:r>
                      <a:r>
                        <a:rPr lang="en-US" sz="1600" b="1" noProof="0" dirty="0"/>
                        <a:t>5 weighted layers</a:t>
                      </a:r>
                      <a:r>
                        <a:rPr lang="en-US" sz="1600" noProof="0" dirty="0"/>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344044160"/>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l"/>
                      <a:r>
                        <a:rPr lang="en-US" sz="1600" b="1" noProof="0" dirty="0">
                          <a:latin typeface="+mn-lt"/>
                        </a:rPr>
                        <a:t>Parameters (weights and biases)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r>
                        <a:rPr lang="en-US" sz="1600" noProof="0" dirty="0">
                          <a:latin typeface="+mn-lt"/>
                        </a:rPr>
                        <a:t>1762 (</a:t>
                      </a:r>
                      <a:r>
                        <a:rPr lang="en-US" sz="1600" noProof="0" dirty="0">
                          <a:solidFill>
                            <a:srgbClr val="FF0000"/>
                          </a:solidFill>
                          <a:latin typeface="+mn-lt"/>
                        </a:rPr>
                        <a:t>5 bits – 31 analog levels</a:t>
                      </a:r>
                      <a:r>
                        <a:rPr lang="en-US" sz="1600" noProof="0" dirty="0">
                          <a:latin typeface="+mn-lt"/>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r>
                        <a:rPr lang="en-US" sz="1600" noProof="0" dirty="0">
                          <a:latin typeface="+mn-lt"/>
                        </a:rPr>
                        <a:t>6496 (</a:t>
                      </a:r>
                      <a:r>
                        <a:rPr lang="en-US" sz="1600" b="1" noProof="0" dirty="0">
                          <a:solidFill>
                            <a:srgbClr val="00B050"/>
                          </a:solidFill>
                          <a:latin typeface="+mn-lt"/>
                        </a:rPr>
                        <a:t>6 bits – 63 analog levels</a:t>
                      </a:r>
                      <a:r>
                        <a:rPr lang="en-US" sz="1600" noProof="0" dirty="0">
                          <a:latin typeface="+mn-lt"/>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0669456"/>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l"/>
                      <a:r>
                        <a:rPr lang="en-US" sz="1600" b="1" noProof="0" dirty="0">
                          <a:latin typeface="+mn-lt"/>
                        </a:rPr>
                        <a:t>Inference execution time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r>
                        <a:rPr lang="en-US" sz="1600" b="1" noProof="0" dirty="0">
                          <a:solidFill>
                            <a:srgbClr val="FF0000"/>
                          </a:solidFill>
                          <a:latin typeface="+mn-lt"/>
                        </a:rPr>
                        <a:t>4.5 µs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00B050"/>
                          </a:solidFill>
                          <a:latin typeface="+mn-lt"/>
                        </a:rPr>
                        <a:t>&lt; 1.5 µs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000000"/>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2967470"/>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l"/>
                      <a:r>
                        <a:rPr lang="en-US" sz="1600" b="1" noProof="0" dirty="0">
                          <a:latin typeface="+mn-lt"/>
                        </a:rPr>
                        <a:t>Throughput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r>
                        <a:rPr lang="en-US" sz="1600" b="1" noProof="0" dirty="0">
                          <a:solidFill>
                            <a:srgbClr val="FF0000"/>
                          </a:solidFill>
                          <a:latin typeface="+mn-lt"/>
                        </a:rPr>
                        <a:t>0.77 GOP/s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00B050"/>
                          </a:solidFill>
                          <a:latin typeface="+mn-lt"/>
                        </a:rPr>
                        <a:t>&gt; 10 GOP/s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9105381"/>
                  </a:ext>
                </a:extLst>
              </a:tr>
              <a:tr h="372062">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l"/>
                      <a:r>
                        <a:rPr lang="en-US" sz="1600" b="1" noProof="0" dirty="0">
                          <a:latin typeface="+mn-lt"/>
                        </a:rPr>
                        <a:t>Efficiency</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algn="ctr"/>
                      <a:r>
                        <a:rPr lang="en-US" sz="1600" b="1" noProof="0" dirty="0">
                          <a:solidFill>
                            <a:srgbClr val="FF0000"/>
                          </a:solidFill>
                          <a:latin typeface="+mn-lt"/>
                        </a:rPr>
                        <a:t>0.05 TOPs/W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solidFill>
                        <a:srgbClr val="000000"/>
                      </a:solid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anrope"/>
                        </a:defRPr>
                      </a:lvl1pPr>
                      <a:lvl2pPr marL="457200" algn="l" defTabSz="457200" rtl="0" eaLnBrk="1" latinLnBrk="0" hangingPunct="1">
                        <a:defRPr sz="1800" kern="1200">
                          <a:solidFill>
                            <a:schemeClr val="tx1"/>
                          </a:solidFill>
                          <a:latin typeface="Manrope"/>
                        </a:defRPr>
                      </a:lvl2pPr>
                      <a:lvl3pPr marL="914400" algn="l" defTabSz="457200" rtl="0" eaLnBrk="1" latinLnBrk="0" hangingPunct="1">
                        <a:defRPr sz="1800" kern="1200">
                          <a:solidFill>
                            <a:schemeClr val="tx1"/>
                          </a:solidFill>
                          <a:latin typeface="Manrope"/>
                        </a:defRPr>
                      </a:lvl3pPr>
                      <a:lvl4pPr marL="1371600" algn="l" defTabSz="457200" rtl="0" eaLnBrk="1" latinLnBrk="0" hangingPunct="1">
                        <a:defRPr sz="1800" kern="1200">
                          <a:solidFill>
                            <a:schemeClr val="tx1"/>
                          </a:solidFill>
                          <a:latin typeface="Manrope"/>
                        </a:defRPr>
                      </a:lvl4pPr>
                      <a:lvl5pPr marL="1828800" algn="l" defTabSz="457200" rtl="0" eaLnBrk="1" latinLnBrk="0" hangingPunct="1">
                        <a:defRPr sz="1800" kern="1200">
                          <a:solidFill>
                            <a:schemeClr val="tx1"/>
                          </a:solidFill>
                          <a:latin typeface="Manrope"/>
                        </a:defRPr>
                      </a:lvl5pPr>
                      <a:lvl6pPr marL="2286000" algn="l" defTabSz="457200" rtl="0" eaLnBrk="1" latinLnBrk="0" hangingPunct="1">
                        <a:defRPr sz="1800" kern="1200">
                          <a:solidFill>
                            <a:schemeClr val="tx1"/>
                          </a:solidFill>
                          <a:latin typeface="Manrope"/>
                        </a:defRPr>
                      </a:lvl6pPr>
                      <a:lvl7pPr marL="2743200" algn="l" defTabSz="457200" rtl="0" eaLnBrk="1" latinLnBrk="0" hangingPunct="1">
                        <a:defRPr sz="1800" kern="1200">
                          <a:solidFill>
                            <a:schemeClr val="tx1"/>
                          </a:solidFill>
                          <a:latin typeface="Manrope"/>
                        </a:defRPr>
                      </a:lvl7pPr>
                      <a:lvl8pPr marL="3200400" algn="l" defTabSz="457200" rtl="0" eaLnBrk="1" latinLnBrk="0" hangingPunct="1">
                        <a:defRPr sz="1800" kern="1200">
                          <a:solidFill>
                            <a:schemeClr val="tx1"/>
                          </a:solidFill>
                          <a:latin typeface="Manrope"/>
                        </a:defRPr>
                      </a:lvl8pPr>
                      <a:lvl9pPr marL="3657600" algn="l" defTabSz="457200" rtl="0" eaLnBrk="1" latinLnBrk="0" hangingPunct="1">
                        <a:defRPr sz="1800" kern="1200">
                          <a:solidFill>
                            <a:schemeClr val="tx1"/>
                          </a:solidFill>
                          <a:latin typeface="Manrop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rgbClr val="00B050"/>
                          </a:solidFill>
                          <a:latin typeface="+mn-lt"/>
                        </a:rPr>
                        <a:t>&gt; 5 TOPs/W</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812522277"/>
                  </a:ext>
                </a:extLst>
              </a:tr>
            </a:tbl>
          </a:graphicData>
        </a:graphic>
      </p:graphicFrame>
    </p:spTree>
    <p:extLst>
      <p:ext uri="{BB962C8B-B14F-4D97-AF65-F5344CB8AC3E}">
        <p14:creationId xmlns:p14="http://schemas.microsoft.com/office/powerpoint/2010/main" val="1162821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9320581" cy="488950"/>
          </a:xfrm>
        </p:spPr>
        <p:txBody>
          <a:bodyPr>
            <a:normAutofit/>
          </a:bodyPr>
          <a:lstStyle/>
          <a:p>
            <a:r>
              <a:rPr lang="en-US" sz="2600" dirty="0"/>
              <a:t>ASIC V2 design: new neuron schematic </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12</a:t>
            </a:fld>
            <a:endParaRPr lang="en-US" dirty="0"/>
          </a:p>
        </p:txBody>
      </p:sp>
      <p:sp>
        <p:nvSpPr>
          <p:cNvPr id="7" name="CasellaDiTesto 6">
            <a:extLst>
              <a:ext uri="{FF2B5EF4-FFF2-40B4-BE49-F238E27FC236}">
                <a16:creationId xmlns:a16="http://schemas.microsoft.com/office/drawing/2014/main" id="{00DB9412-A4CA-4875-9DEA-688CE985F518}"/>
              </a:ext>
            </a:extLst>
          </p:cNvPr>
          <p:cNvSpPr txBox="1"/>
          <p:nvPr/>
        </p:nvSpPr>
        <p:spPr>
          <a:xfrm>
            <a:off x="573790" y="806874"/>
            <a:ext cx="4981883" cy="461665"/>
          </a:xfrm>
          <a:prstGeom prst="rect">
            <a:avLst/>
          </a:prstGeom>
          <a:noFill/>
        </p:spPr>
        <p:txBody>
          <a:bodyPr wrap="square" rtlCol="0">
            <a:spAutoFit/>
          </a:bodyPr>
          <a:lstStyle/>
          <a:p>
            <a:r>
              <a:rPr lang="it-IT" sz="2400" b="1" dirty="0">
                <a:solidFill>
                  <a:schemeClr val="tx2"/>
                </a:solidFill>
              </a:rPr>
              <a:t>New </a:t>
            </a:r>
            <a:r>
              <a:rPr lang="it-IT" sz="2400" b="1" dirty="0" err="1">
                <a:solidFill>
                  <a:schemeClr val="tx2"/>
                </a:solidFill>
              </a:rPr>
              <a:t>Multiplying</a:t>
            </a:r>
            <a:r>
              <a:rPr lang="it-IT" sz="2400" b="1" dirty="0">
                <a:solidFill>
                  <a:schemeClr val="tx2"/>
                </a:solidFill>
              </a:rPr>
              <a:t> </a:t>
            </a:r>
            <a:r>
              <a:rPr lang="en-US" sz="2400" b="1" dirty="0">
                <a:solidFill>
                  <a:schemeClr val="tx2"/>
                </a:solidFill>
              </a:rPr>
              <a:t>Element (C-2C DAC)</a:t>
            </a:r>
          </a:p>
        </p:txBody>
      </p:sp>
      <p:grpSp>
        <p:nvGrpSpPr>
          <p:cNvPr id="8" name="Gruppo 7">
            <a:extLst>
              <a:ext uri="{FF2B5EF4-FFF2-40B4-BE49-F238E27FC236}">
                <a16:creationId xmlns:a16="http://schemas.microsoft.com/office/drawing/2014/main" id="{9F85A750-0FF8-40CC-9A7F-CFABADEAA368}"/>
              </a:ext>
            </a:extLst>
          </p:cNvPr>
          <p:cNvGrpSpPr/>
          <p:nvPr/>
        </p:nvGrpSpPr>
        <p:grpSpPr>
          <a:xfrm>
            <a:off x="414705" y="5257520"/>
            <a:ext cx="5535880" cy="704925"/>
            <a:chOff x="577622" y="5474470"/>
            <a:chExt cx="5535880" cy="704925"/>
          </a:xfrm>
        </p:grpSpPr>
        <p:sp>
          <p:nvSpPr>
            <p:cNvPr id="9" name="CasellaDiTesto 8">
              <a:extLst>
                <a:ext uri="{FF2B5EF4-FFF2-40B4-BE49-F238E27FC236}">
                  <a16:creationId xmlns:a16="http://schemas.microsoft.com/office/drawing/2014/main" id="{E479EB63-2872-4C46-AC47-48FE33F7A604}"/>
                </a:ext>
              </a:extLst>
            </p:cNvPr>
            <p:cNvSpPr txBox="1"/>
            <p:nvPr/>
          </p:nvSpPr>
          <p:spPr>
            <a:xfrm>
              <a:off x="859944" y="5474470"/>
              <a:ext cx="5253558" cy="369332"/>
            </a:xfrm>
            <a:prstGeom prst="rect">
              <a:avLst/>
            </a:prstGeom>
            <a:noFill/>
          </p:spPr>
          <p:txBody>
            <a:bodyPr wrap="square" rtlCol="0">
              <a:spAutoFit/>
            </a:bodyPr>
            <a:lstStyle/>
            <a:p>
              <a:r>
                <a:rPr lang="it-IT" b="1" dirty="0"/>
                <a:t>Output </a:t>
              </a:r>
              <a:r>
                <a:rPr lang="it-IT" b="1" dirty="0" err="1"/>
                <a:t>capacitance</a:t>
              </a:r>
              <a:r>
                <a:rPr lang="it-IT" b="1" dirty="0"/>
                <a:t> </a:t>
              </a:r>
              <a:r>
                <a:rPr lang="it-IT" b="1" dirty="0" err="1"/>
                <a:t>always</a:t>
              </a:r>
              <a:r>
                <a:rPr lang="it-IT" b="1" dirty="0"/>
                <a:t> 2C</a:t>
              </a:r>
            </a:p>
          </p:txBody>
        </p:sp>
        <p:sp>
          <p:nvSpPr>
            <p:cNvPr id="10" name="CasellaDiTesto 9">
              <a:extLst>
                <a:ext uri="{FF2B5EF4-FFF2-40B4-BE49-F238E27FC236}">
                  <a16:creationId xmlns:a16="http://schemas.microsoft.com/office/drawing/2014/main" id="{75FB0AA5-5465-4CC3-95EF-4509B1BA6137}"/>
                </a:ext>
              </a:extLst>
            </p:cNvPr>
            <p:cNvSpPr txBox="1"/>
            <p:nvPr/>
          </p:nvSpPr>
          <p:spPr>
            <a:xfrm>
              <a:off x="859944" y="5810063"/>
              <a:ext cx="5253558" cy="369332"/>
            </a:xfrm>
            <a:prstGeom prst="rect">
              <a:avLst/>
            </a:prstGeom>
            <a:noFill/>
          </p:spPr>
          <p:txBody>
            <a:bodyPr wrap="square" rtlCol="0">
              <a:spAutoFit/>
            </a:bodyPr>
            <a:lstStyle/>
            <a:p>
              <a:r>
                <a:rPr lang="it-IT" b="1" dirty="0" err="1"/>
                <a:t>Charge</a:t>
              </a:r>
              <a:r>
                <a:rPr lang="it-IT" b="1" dirty="0"/>
                <a:t> injection </a:t>
              </a:r>
              <a:r>
                <a:rPr lang="it-IT" b="1" dirty="0" err="1"/>
                <a:t>reduction</a:t>
              </a:r>
              <a:r>
                <a:rPr lang="it-IT" b="1" dirty="0"/>
                <a:t> by design</a:t>
              </a:r>
            </a:p>
          </p:txBody>
        </p:sp>
        <p:pic>
          <p:nvPicPr>
            <p:cNvPr id="11" name="Elemento grafico 10" descr="Segno di spunta con riempimento a tinta unita">
              <a:extLst>
                <a:ext uri="{FF2B5EF4-FFF2-40B4-BE49-F238E27FC236}">
                  <a16:creationId xmlns:a16="http://schemas.microsoft.com/office/drawing/2014/main" id="{85A67DF6-57E8-4F54-884C-8943F25502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7622" y="5518984"/>
              <a:ext cx="289418" cy="289418"/>
            </a:xfrm>
            <a:prstGeom prst="rect">
              <a:avLst/>
            </a:prstGeom>
          </p:spPr>
        </p:pic>
        <p:pic>
          <p:nvPicPr>
            <p:cNvPr id="12" name="Elemento grafico 11" descr="Segno di spunta con riempimento a tinta unita">
              <a:extLst>
                <a:ext uri="{FF2B5EF4-FFF2-40B4-BE49-F238E27FC236}">
                  <a16:creationId xmlns:a16="http://schemas.microsoft.com/office/drawing/2014/main" id="{E1916F12-BD8C-41F8-B196-2CAAECF9CA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8869" y="5865971"/>
              <a:ext cx="289418" cy="289418"/>
            </a:xfrm>
            <a:prstGeom prst="rect">
              <a:avLst/>
            </a:prstGeom>
          </p:spPr>
        </p:pic>
      </p:grpSp>
      <p:pic>
        <p:nvPicPr>
          <p:cNvPr id="13" name="Immagine 12">
            <a:extLst>
              <a:ext uri="{FF2B5EF4-FFF2-40B4-BE49-F238E27FC236}">
                <a16:creationId xmlns:a16="http://schemas.microsoft.com/office/drawing/2014/main" id="{E906E825-367E-442D-B177-AB136EDF8717}"/>
              </a:ext>
            </a:extLst>
          </p:cNvPr>
          <p:cNvPicPr>
            <a:picLocks noChangeAspect="1"/>
          </p:cNvPicPr>
          <p:nvPr/>
        </p:nvPicPr>
        <p:blipFill>
          <a:blip r:embed="rId5"/>
          <a:stretch>
            <a:fillRect/>
          </a:stretch>
        </p:blipFill>
        <p:spPr>
          <a:xfrm>
            <a:off x="2762163" y="3520523"/>
            <a:ext cx="2038695" cy="1559678"/>
          </a:xfrm>
          <a:prstGeom prst="rect">
            <a:avLst/>
          </a:prstGeom>
          <a:ln>
            <a:noFill/>
          </a:ln>
          <a:effectLst/>
          <a:scene3d>
            <a:camera prst="orthographicFront">
              <a:rot lat="0" lon="0" rev="0"/>
            </a:camera>
            <a:lightRig rig="contrasting" dir="t">
              <a:rot lat="0" lon="0" rev="7800000"/>
            </a:lightRig>
          </a:scene3d>
          <a:sp3d>
            <a:bevelT w="139700" h="139700"/>
          </a:sp3d>
        </p:spPr>
      </p:pic>
      <p:sp>
        <p:nvSpPr>
          <p:cNvPr id="14" name="CasellaDiTesto 13">
            <a:extLst>
              <a:ext uri="{FF2B5EF4-FFF2-40B4-BE49-F238E27FC236}">
                <a16:creationId xmlns:a16="http://schemas.microsoft.com/office/drawing/2014/main" id="{3C77D419-5499-46F7-9457-6C40ACDDEA14}"/>
              </a:ext>
            </a:extLst>
          </p:cNvPr>
          <p:cNvSpPr txBox="1"/>
          <p:nvPr/>
        </p:nvSpPr>
        <p:spPr>
          <a:xfrm>
            <a:off x="697027" y="5938439"/>
            <a:ext cx="5253558" cy="369332"/>
          </a:xfrm>
          <a:prstGeom prst="rect">
            <a:avLst/>
          </a:prstGeom>
          <a:noFill/>
        </p:spPr>
        <p:txBody>
          <a:bodyPr wrap="square" rtlCol="0">
            <a:spAutoFit/>
          </a:bodyPr>
          <a:lstStyle/>
          <a:p>
            <a:r>
              <a:rPr lang="it-IT" b="1" dirty="0"/>
              <a:t>Power </a:t>
            </a:r>
            <a:r>
              <a:rPr lang="it-IT" b="1" dirty="0" err="1"/>
              <a:t>reduction</a:t>
            </a:r>
            <a:r>
              <a:rPr lang="it-IT" b="1" dirty="0"/>
              <a:t> due to C </a:t>
            </a:r>
            <a:r>
              <a:rPr lang="it-IT" b="1" dirty="0" err="1"/>
              <a:t>reduction</a:t>
            </a:r>
            <a:r>
              <a:rPr lang="it-IT" b="1" dirty="0"/>
              <a:t> (30fF)</a:t>
            </a:r>
          </a:p>
        </p:txBody>
      </p:sp>
      <p:pic>
        <p:nvPicPr>
          <p:cNvPr id="15" name="Elemento grafico 14" descr="Segno di spunta con riempimento a tinta unita">
            <a:extLst>
              <a:ext uri="{FF2B5EF4-FFF2-40B4-BE49-F238E27FC236}">
                <a16:creationId xmlns:a16="http://schemas.microsoft.com/office/drawing/2014/main" id="{8ABEBF37-4044-4E1B-954E-6DA0126619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1781" y="5983754"/>
            <a:ext cx="289418" cy="289418"/>
          </a:xfrm>
          <a:prstGeom prst="rect">
            <a:avLst/>
          </a:prstGeom>
        </p:spPr>
      </p:pic>
      <p:sp>
        <p:nvSpPr>
          <p:cNvPr id="16" name="CasellaDiTesto 15">
            <a:extLst>
              <a:ext uri="{FF2B5EF4-FFF2-40B4-BE49-F238E27FC236}">
                <a16:creationId xmlns:a16="http://schemas.microsoft.com/office/drawing/2014/main" id="{FE448E70-B5AE-4532-BB17-A098465C36FC}"/>
              </a:ext>
            </a:extLst>
          </p:cNvPr>
          <p:cNvSpPr txBox="1"/>
          <p:nvPr/>
        </p:nvSpPr>
        <p:spPr>
          <a:xfrm>
            <a:off x="6392700" y="806874"/>
            <a:ext cx="4981883" cy="461665"/>
          </a:xfrm>
          <a:prstGeom prst="rect">
            <a:avLst/>
          </a:prstGeom>
          <a:noFill/>
        </p:spPr>
        <p:txBody>
          <a:bodyPr wrap="square" rtlCol="0">
            <a:spAutoFit/>
          </a:bodyPr>
          <a:lstStyle/>
          <a:p>
            <a:r>
              <a:rPr lang="it-IT" sz="2400" b="1" dirty="0">
                <a:solidFill>
                  <a:schemeClr val="tx2"/>
                </a:solidFill>
              </a:rPr>
              <a:t>New Integrator </a:t>
            </a:r>
            <a:r>
              <a:rPr lang="en-US" sz="2400" b="1" dirty="0">
                <a:solidFill>
                  <a:schemeClr val="tx2"/>
                </a:solidFill>
              </a:rPr>
              <a:t>(inverter-based)</a:t>
            </a:r>
          </a:p>
        </p:txBody>
      </p:sp>
      <p:pic>
        <p:nvPicPr>
          <p:cNvPr id="17" name="Immagine 16">
            <a:extLst>
              <a:ext uri="{FF2B5EF4-FFF2-40B4-BE49-F238E27FC236}">
                <a16:creationId xmlns:a16="http://schemas.microsoft.com/office/drawing/2014/main" id="{F890EAE5-E66C-4191-AFA0-4B08716E2B04}"/>
              </a:ext>
            </a:extLst>
          </p:cNvPr>
          <p:cNvPicPr>
            <a:picLocks noChangeAspect="1"/>
          </p:cNvPicPr>
          <p:nvPr/>
        </p:nvPicPr>
        <p:blipFill>
          <a:blip r:embed="rId6"/>
          <a:stretch>
            <a:fillRect/>
          </a:stretch>
        </p:blipFill>
        <p:spPr>
          <a:xfrm>
            <a:off x="480014" y="1400747"/>
            <a:ext cx="5127208" cy="2091006"/>
          </a:xfrm>
          <a:prstGeom prst="rect">
            <a:avLst/>
          </a:prstGeom>
        </p:spPr>
      </p:pic>
      <mc:AlternateContent xmlns:mc="http://schemas.openxmlformats.org/markup-compatibility/2006" xmlns:a14="http://schemas.microsoft.com/office/drawing/2010/main">
        <mc:Choice Requires="a14">
          <p:sp>
            <p:nvSpPr>
              <p:cNvPr id="18" name="CasellaDiTesto 17">
                <a:extLst>
                  <a:ext uri="{FF2B5EF4-FFF2-40B4-BE49-F238E27FC236}">
                    <a16:creationId xmlns:a16="http://schemas.microsoft.com/office/drawing/2014/main" id="{26108D8A-806B-4C79-8817-6BB04831FBFB}"/>
                  </a:ext>
                </a:extLst>
              </p:cNvPr>
              <p:cNvSpPr txBox="1"/>
              <p:nvPr/>
            </p:nvSpPr>
            <p:spPr>
              <a:xfrm>
                <a:off x="649919" y="3222463"/>
                <a:ext cx="2012535" cy="1287207"/>
              </a:xfrm>
              <a:prstGeom prst="rect">
                <a:avLst/>
              </a:prstGeom>
            </p:spPr>
            <p:txBody>
              <a:bodyPr vert="horz" wrap="none" lIns="0" tIns="0" rIns="0" bIns="0" rtlCol="0" anchor="b">
                <a:normAutofit/>
              </a:bodyPr>
              <a:lstStyle/>
              <a:p>
                <a:pPr defTabSz="914400"/>
                <a14:m>
                  <m:oMathPara xmlns:m="http://schemas.openxmlformats.org/officeDocument/2006/math">
                    <m:oMathParaPr>
                      <m:jc m:val="centerGroup"/>
                    </m:oMathParaPr>
                    <m:oMath xmlns:m="http://schemas.openxmlformats.org/officeDocument/2006/math">
                      <m:r>
                        <a:rPr lang="it-IT" sz="2000" i="1" smtClean="0">
                          <a:solidFill>
                            <a:srgbClr val="000000"/>
                          </a:solidFill>
                          <a:latin typeface="Cambria Math" panose="02040503050406030204" pitchFamily="18" charset="0"/>
                        </a:rPr>
                        <m:t>−</m:t>
                      </m:r>
                      <m:f>
                        <m:fPr>
                          <m:ctrlPr>
                            <a:rPr lang="it-IT" sz="2000" i="1" smtClean="0">
                              <a:solidFill>
                                <a:srgbClr val="000000"/>
                              </a:solidFill>
                              <a:latin typeface="Cambria Math" panose="02040503050406030204" pitchFamily="18" charset="0"/>
                            </a:rPr>
                          </m:ctrlPr>
                        </m:fPr>
                        <m:num>
                          <m:r>
                            <a:rPr lang="it-IT" sz="2000" i="1" smtClean="0">
                              <a:solidFill>
                                <a:srgbClr val="000000"/>
                              </a:solidFill>
                              <a:latin typeface="Cambria Math" panose="02040503050406030204" pitchFamily="18" charset="0"/>
                            </a:rPr>
                            <m:t>31</m:t>
                          </m:r>
                        </m:num>
                        <m:den>
                          <m:r>
                            <a:rPr lang="it-IT" sz="2000" i="1" smtClean="0">
                              <a:solidFill>
                                <a:srgbClr val="000000"/>
                              </a:solidFill>
                              <a:latin typeface="Cambria Math" panose="02040503050406030204" pitchFamily="18" charset="0"/>
                            </a:rPr>
                            <m:t>32</m:t>
                          </m:r>
                        </m:den>
                      </m:f>
                      <m:r>
                        <a:rPr lang="it-IT" sz="2000" i="1" smtClean="0">
                          <a:solidFill>
                            <a:srgbClr val="000000"/>
                          </a:solidFill>
                          <a:latin typeface="Cambria Math" panose="02040503050406030204" pitchFamily="18" charset="0"/>
                          <a:ea typeface="Cambria Math" panose="02040503050406030204" pitchFamily="18" charset="0"/>
                        </a:rPr>
                        <m:t>≤</m:t>
                      </m:r>
                      <m:sSub>
                        <m:sSubPr>
                          <m:ctrlPr>
                            <a:rPr lang="it-IT" sz="2000" i="1" smtClean="0">
                              <a:solidFill>
                                <a:srgbClr val="000000"/>
                              </a:solidFill>
                              <a:latin typeface="Cambria Math" panose="02040503050406030204" pitchFamily="18" charset="0"/>
                              <a:ea typeface="Cambria Math" panose="02040503050406030204" pitchFamily="18" charset="0"/>
                            </a:rPr>
                          </m:ctrlPr>
                        </m:sSubPr>
                        <m:e>
                          <m:r>
                            <a:rPr lang="it-IT" sz="2000" i="1" smtClean="0">
                              <a:solidFill>
                                <a:srgbClr val="000000"/>
                              </a:solidFill>
                              <a:latin typeface="Cambria Math" panose="02040503050406030204" pitchFamily="18" charset="0"/>
                              <a:ea typeface="Cambria Math" panose="02040503050406030204" pitchFamily="18" charset="0"/>
                            </a:rPr>
                            <m:t>𝑊</m:t>
                          </m:r>
                        </m:e>
                        <m:sub>
                          <m:r>
                            <a:rPr lang="it-IT" sz="2000" i="1" smtClean="0">
                              <a:solidFill>
                                <a:srgbClr val="000000"/>
                              </a:solidFill>
                              <a:latin typeface="Cambria Math" panose="02040503050406030204" pitchFamily="18" charset="0"/>
                              <a:ea typeface="Cambria Math" panose="02040503050406030204" pitchFamily="18" charset="0"/>
                            </a:rPr>
                            <m:t>𝑖</m:t>
                          </m:r>
                        </m:sub>
                      </m:sSub>
                      <m:r>
                        <a:rPr lang="it-IT" sz="2000" i="1" smtClean="0">
                          <a:solidFill>
                            <a:srgbClr val="000000"/>
                          </a:solidFill>
                          <a:latin typeface="Cambria Math" panose="02040503050406030204" pitchFamily="18" charset="0"/>
                          <a:ea typeface="Cambria Math" panose="02040503050406030204" pitchFamily="18" charset="0"/>
                        </a:rPr>
                        <m:t>≤</m:t>
                      </m:r>
                      <m:f>
                        <m:fPr>
                          <m:ctrlPr>
                            <a:rPr lang="it-IT" sz="2000" i="1" smtClean="0">
                              <a:solidFill>
                                <a:srgbClr val="000000"/>
                              </a:solidFill>
                              <a:latin typeface="Cambria Math" panose="02040503050406030204" pitchFamily="18" charset="0"/>
                              <a:ea typeface="Cambria Math" panose="02040503050406030204" pitchFamily="18" charset="0"/>
                            </a:rPr>
                          </m:ctrlPr>
                        </m:fPr>
                        <m:num>
                          <m:r>
                            <a:rPr lang="it-IT" sz="2000" i="1" smtClean="0">
                              <a:solidFill>
                                <a:srgbClr val="000000"/>
                              </a:solidFill>
                              <a:latin typeface="Cambria Math" panose="02040503050406030204" pitchFamily="18" charset="0"/>
                              <a:ea typeface="Cambria Math" panose="02040503050406030204" pitchFamily="18" charset="0"/>
                            </a:rPr>
                            <m:t>31</m:t>
                          </m:r>
                        </m:num>
                        <m:den>
                          <m:r>
                            <a:rPr lang="it-IT" sz="2000" i="1" smtClean="0">
                              <a:solidFill>
                                <a:srgbClr val="000000"/>
                              </a:solidFill>
                              <a:latin typeface="Cambria Math" panose="02040503050406030204" pitchFamily="18" charset="0"/>
                              <a:ea typeface="Cambria Math" panose="02040503050406030204" pitchFamily="18" charset="0"/>
                            </a:rPr>
                            <m:t>32</m:t>
                          </m:r>
                        </m:den>
                      </m:f>
                    </m:oMath>
                  </m:oMathPara>
                </a14:m>
                <a:endParaRPr lang="it-IT" sz="2000" dirty="0">
                  <a:solidFill>
                    <a:srgbClr val="000000"/>
                  </a:solidFill>
                  <a:latin typeface="Manrope"/>
                </a:endParaRPr>
              </a:p>
            </p:txBody>
          </p:sp>
        </mc:Choice>
        <mc:Fallback xmlns="">
          <p:sp>
            <p:nvSpPr>
              <p:cNvPr id="18" name="CasellaDiTesto 17">
                <a:extLst>
                  <a:ext uri="{FF2B5EF4-FFF2-40B4-BE49-F238E27FC236}">
                    <a16:creationId xmlns:a16="http://schemas.microsoft.com/office/drawing/2014/main" id="{26108D8A-806B-4C79-8817-6BB04831FBFB}"/>
                  </a:ext>
                </a:extLst>
              </p:cNvPr>
              <p:cNvSpPr txBox="1">
                <a:spLocks noRot="1" noChangeAspect="1" noMove="1" noResize="1" noEditPoints="1" noAdjustHandles="1" noChangeArrowheads="1" noChangeShapeType="1" noTextEdit="1"/>
              </p:cNvSpPr>
              <p:nvPr/>
            </p:nvSpPr>
            <p:spPr>
              <a:xfrm>
                <a:off x="649919" y="3222463"/>
                <a:ext cx="2012535" cy="1287207"/>
              </a:xfrm>
              <a:prstGeom prst="rect">
                <a:avLst/>
              </a:prstGeom>
              <a:blipFill>
                <a:blip r:embed="rId7"/>
                <a:stretch>
                  <a:fillRect b="-474"/>
                </a:stretch>
              </a:blipFill>
            </p:spPr>
            <p:txBody>
              <a:bodyPr/>
              <a:lstStyle/>
              <a:p>
                <a:r>
                  <a:rPr lang="it-IT">
                    <a:noFill/>
                  </a:rPr>
                  <a:t> </a:t>
                </a:r>
              </a:p>
            </p:txBody>
          </p:sp>
        </mc:Fallback>
      </mc:AlternateContent>
      <p:sp>
        <p:nvSpPr>
          <p:cNvPr id="19" name="CasellaDiTesto 18">
            <a:extLst>
              <a:ext uri="{FF2B5EF4-FFF2-40B4-BE49-F238E27FC236}">
                <a16:creationId xmlns:a16="http://schemas.microsoft.com/office/drawing/2014/main" id="{39D21777-0B94-42CF-96AF-1EEFDC8FF6DB}"/>
              </a:ext>
            </a:extLst>
          </p:cNvPr>
          <p:cNvSpPr txBox="1"/>
          <p:nvPr/>
        </p:nvSpPr>
        <p:spPr>
          <a:xfrm>
            <a:off x="733881" y="4926259"/>
            <a:ext cx="2653555" cy="369332"/>
          </a:xfrm>
          <a:prstGeom prst="rect">
            <a:avLst/>
          </a:prstGeom>
          <a:noFill/>
        </p:spPr>
        <p:txBody>
          <a:bodyPr wrap="square" rtlCol="0">
            <a:spAutoFit/>
          </a:bodyPr>
          <a:lstStyle/>
          <a:p>
            <a:r>
              <a:rPr lang="it-IT" b="1" dirty="0"/>
              <a:t>6-bit </a:t>
            </a:r>
            <a:r>
              <a:rPr lang="it-IT" b="1" dirty="0" err="1"/>
              <a:t>weights</a:t>
            </a:r>
            <a:r>
              <a:rPr lang="it-IT" b="1" dirty="0"/>
              <a:t> </a:t>
            </a:r>
            <a:r>
              <a:rPr lang="it-IT" b="1" dirty="0" err="1"/>
              <a:t>precision</a:t>
            </a:r>
            <a:endParaRPr lang="it-IT" b="1" dirty="0"/>
          </a:p>
        </p:txBody>
      </p:sp>
      <p:pic>
        <p:nvPicPr>
          <p:cNvPr id="20" name="Elemento grafico 19" descr="Segno di spunta con riempimento a tinta unita">
            <a:extLst>
              <a:ext uri="{FF2B5EF4-FFF2-40B4-BE49-F238E27FC236}">
                <a16:creationId xmlns:a16="http://schemas.microsoft.com/office/drawing/2014/main" id="{9B8C4FFC-6523-43A6-9FAC-FBA0F37C2B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9081" y="4966535"/>
            <a:ext cx="289418" cy="289418"/>
          </a:xfrm>
          <a:prstGeom prst="rect">
            <a:avLst/>
          </a:prstGeom>
        </p:spPr>
      </p:pic>
      <p:grpSp>
        <p:nvGrpSpPr>
          <p:cNvPr id="21" name="Gruppo 20">
            <a:extLst>
              <a:ext uri="{FF2B5EF4-FFF2-40B4-BE49-F238E27FC236}">
                <a16:creationId xmlns:a16="http://schemas.microsoft.com/office/drawing/2014/main" id="{41EBCF4E-70E5-4713-B3A7-8B37EA8C49FB}"/>
              </a:ext>
            </a:extLst>
          </p:cNvPr>
          <p:cNvGrpSpPr/>
          <p:nvPr/>
        </p:nvGrpSpPr>
        <p:grpSpPr>
          <a:xfrm>
            <a:off x="6116506" y="1268539"/>
            <a:ext cx="2927529" cy="2426614"/>
            <a:chOff x="828675" y="904875"/>
            <a:chExt cx="4279900" cy="3458367"/>
          </a:xfrm>
        </p:grpSpPr>
        <p:pic>
          <p:nvPicPr>
            <p:cNvPr id="22" name="Immagine 21">
              <a:extLst>
                <a:ext uri="{FF2B5EF4-FFF2-40B4-BE49-F238E27FC236}">
                  <a16:creationId xmlns:a16="http://schemas.microsoft.com/office/drawing/2014/main" id="{D18076E8-3CC6-4FE8-BF63-63C87F490257}"/>
                </a:ext>
              </a:extLst>
            </p:cNvPr>
            <p:cNvPicPr>
              <a:picLocks noChangeAspect="1"/>
            </p:cNvPicPr>
            <p:nvPr/>
          </p:nvPicPr>
          <p:blipFill>
            <a:blip r:embed="rId8"/>
            <a:stretch>
              <a:fillRect/>
            </a:stretch>
          </p:blipFill>
          <p:spPr>
            <a:xfrm>
              <a:off x="828675" y="904875"/>
              <a:ext cx="4253079" cy="3458367"/>
            </a:xfrm>
            <a:prstGeom prst="rect">
              <a:avLst/>
            </a:prstGeom>
          </p:spPr>
        </p:pic>
        <p:sp>
          <p:nvSpPr>
            <p:cNvPr id="23" name="Rettangolo 22">
              <a:extLst>
                <a:ext uri="{FF2B5EF4-FFF2-40B4-BE49-F238E27FC236}">
                  <a16:creationId xmlns:a16="http://schemas.microsoft.com/office/drawing/2014/main" id="{3A843546-66F8-4814-8422-FB2BD0BC5240}"/>
                </a:ext>
              </a:extLst>
            </p:cNvPr>
            <p:cNvSpPr/>
            <p:nvPr/>
          </p:nvSpPr>
          <p:spPr>
            <a:xfrm>
              <a:off x="3333750" y="3295650"/>
              <a:ext cx="1774825" cy="7930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a:extLst>
                <a:ext uri="{FF2B5EF4-FFF2-40B4-BE49-F238E27FC236}">
                  <a16:creationId xmlns:a16="http://schemas.microsoft.com/office/drawing/2014/main" id="{34DD83BC-750F-40FE-A4AB-C09CEB3A3A42}"/>
                </a:ext>
              </a:extLst>
            </p:cNvPr>
            <p:cNvSpPr/>
            <p:nvPr/>
          </p:nvSpPr>
          <p:spPr>
            <a:xfrm>
              <a:off x="2674298" y="3829446"/>
              <a:ext cx="1145671" cy="5337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5" name="Ovale 24">
            <a:extLst>
              <a:ext uri="{FF2B5EF4-FFF2-40B4-BE49-F238E27FC236}">
                <a16:creationId xmlns:a16="http://schemas.microsoft.com/office/drawing/2014/main" id="{B961DC03-05D7-48AF-A7E3-E375AFB8E556}"/>
              </a:ext>
            </a:extLst>
          </p:cNvPr>
          <p:cNvSpPr/>
          <p:nvPr/>
        </p:nvSpPr>
        <p:spPr>
          <a:xfrm>
            <a:off x="7571097" y="1334469"/>
            <a:ext cx="709301" cy="55644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6" name="Immagine 25">
            <a:extLst>
              <a:ext uri="{FF2B5EF4-FFF2-40B4-BE49-F238E27FC236}">
                <a16:creationId xmlns:a16="http://schemas.microsoft.com/office/drawing/2014/main" id="{CC279E17-7D6A-4EE0-8960-5D4CBFB89CA1}"/>
              </a:ext>
            </a:extLst>
          </p:cNvPr>
          <p:cNvPicPr>
            <a:picLocks noChangeAspect="1"/>
          </p:cNvPicPr>
          <p:nvPr/>
        </p:nvPicPr>
        <p:blipFill rotWithShape="1">
          <a:blip r:embed="rId9">
            <a:extLst>
              <a:ext uri="{28A0092B-C50C-407E-A947-70E740481C1C}">
                <a14:useLocalDpi xmlns:a14="http://schemas.microsoft.com/office/drawing/2010/main" val="0"/>
              </a:ext>
            </a:extLst>
          </a:blip>
          <a:srcRect r="4341"/>
          <a:stretch/>
        </p:blipFill>
        <p:spPr>
          <a:xfrm>
            <a:off x="9115639" y="1355517"/>
            <a:ext cx="2993234" cy="2424875"/>
          </a:xfrm>
          <a:prstGeom prst="rect">
            <a:avLst/>
          </a:prstGeom>
        </p:spPr>
      </p:pic>
      <p:grpSp>
        <p:nvGrpSpPr>
          <p:cNvPr id="36" name="Gruppo 35">
            <a:extLst>
              <a:ext uri="{FF2B5EF4-FFF2-40B4-BE49-F238E27FC236}">
                <a16:creationId xmlns:a16="http://schemas.microsoft.com/office/drawing/2014/main" id="{1D489A64-00BB-4552-A455-ACDC83BAF192}"/>
              </a:ext>
            </a:extLst>
          </p:cNvPr>
          <p:cNvGrpSpPr/>
          <p:nvPr/>
        </p:nvGrpSpPr>
        <p:grpSpPr>
          <a:xfrm>
            <a:off x="6109560" y="4462024"/>
            <a:ext cx="5535880" cy="704925"/>
            <a:chOff x="577622" y="5474470"/>
            <a:chExt cx="5535880" cy="704925"/>
          </a:xfrm>
        </p:grpSpPr>
        <p:sp>
          <p:nvSpPr>
            <p:cNvPr id="37" name="CasellaDiTesto 36">
              <a:extLst>
                <a:ext uri="{FF2B5EF4-FFF2-40B4-BE49-F238E27FC236}">
                  <a16:creationId xmlns:a16="http://schemas.microsoft.com/office/drawing/2014/main" id="{61C81E60-AB47-4CC5-B6A8-A012988F6D7C}"/>
                </a:ext>
              </a:extLst>
            </p:cNvPr>
            <p:cNvSpPr txBox="1"/>
            <p:nvPr/>
          </p:nvSpPr>
          <p:spPr>
            <a:xfrm>
              <a:off x="859944" y="5474470"/>
              <a:ext cx="5253558" cy="369332"/>
            </a:xfrm>
            <a:prstGeom prst="rect">
              <a:avLst/>
            </a:prstGeom>
            <a:noFill/>
          </p:spPr>
          <p:txBody>
            <a:bodyPr wrap="square" rtlCol="0">
              <a:spAutoFit/>
            </a:bodyPr>
            <a:lstStyle/>
            <a:p>
              <a:r>
                <a:rPr lang="it-IT" b="1" dirty="0" err="1"/>
                <a:t>Variable</a:t>
              </a:r>
              <a:r>
                <a:rPr lang="it-IT" b="1" dirty="0"/>
                <a:t> feedback </a:t>
              </a:r>
              <a:r>
                <a:rPr lang="it-IT" b="1" dirty="0" err="1"/>
                <a:t>capactitor</a:t>
              </a:r>
              <a:r>
                <a:rPr lang="it-IT" b="1" dirty="0"/>
                <a:t> (15 </a:t>
              </a:r>
              <a:r>
                <a:rPr lang="it-IT" b="1" dirty="0" err="1"/>
                <a:t>values</a:t>
              </a:r>
              <a:r>
                <a:rPr lang="it-IT" b="1" dirty="0"/>
                <a:t>)</a:t>
              </a:r>
            </a:p>
          </p:txBody>
        </p:sp>
        <p:sp>
          <p:nvSpPr>
            <p:cNvPr id="38" name="CasellaDiTesto 37">
              <a:extLst>
                <a:ext uri="{FF2B5EF4-FFF2-40B4-BE49-F238E27FC236}">
                  <a16:creationId xmlns:a16="http://schemas.microsoft.com/office/drawing/2014/main" id="{9CD28F8D-0278-4502-A8D1-0A2033F11F4B}"/>
                </a:ext>
              </a:extLst>
            </p:cNvPr>
            <p:cNvSpPr txBox="1"/>
            <p:nvPr/>
          </p:nvSpPr>
          <p:spPr>
            <a:xfrm>
              <a:off x="859944" y="5810063"/>
              <a:ext cx="5253558" cy="369332"/>
            </a:xfrm>
            <a:prstGeom prst="rect">
              <a:avLst/>
            </a:prstGeom>
            <a:noFill/>
          </p:spPr>
          <p:txBody>
            <a:bodyPr wrap="square" rtlCol="0">
              <a:spAutoFit/>
            </a:bodyPr>
            <a:lstStyle/>
            <a:p>
              <a:r>
                <a:rPr lang="it-IT" b="1" dirty="0" err="1"/>
                <a:t>Programmable</a:t>
              </a:r>
              <a:r>
                <a:rPr lang="it-IT" b="1" dirty="0"/>
                <a:t> power </a:t>
              </a:r>
              <a:r>
                <a:rPr lang="it-IT" b="1" dirty="0" err="1"/>
                <a:t>consumption</a:t>
              </a:r>
              <a:r>
                <a:rPr lang="it-IT" b="1" dirty="0"/>
                <a:t> </a:t>
              </a:r>
            </a:p>
          </p:txBody>
        </p:sp>
        <p:pic>
          <p:nvPicPr>
            <p:cNvPr id="39" name="Elemento grafico 38" descr="Segno di spunta con riempimento a tinta unita">
              <a:extLst>
                <a:ext uri="{FF2B5EF4-FFF2-40B4-BE49-F238E27FC236}">
                  <a16:creationId xmlns:a16="http://schemas.microsoft.com/office/drawing/2014/main" id="{EE3212E8-DD56-469D-8ABE-C20AA6B64B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7622" y="5518984"/>
              <a:ext cx="289418" cy="289418"/>
            </a:xfrm>
            <a:prstGeom prst="rect">
              <a:avLst/>
            </a:prstGeom>
          </p:spPr>
        </p:pic>
        <p:pic>
          <p:nvPicPr>
            <p:cNvPr id="40" name="Elemento grafico 39" descr="Segno di spunta con riempimento a tinta unita">
              <a:extLst>
                <a:ext uri="{FF2B5EF4-FFF2-40B4-BE49-F238E27FC236}">
                  <a16:creationId xmlns:a16="http://schemas.microsoft.com/office/drawing/2014/main" id="{4CEF4094-7C0B-4C08-A971-054232F735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8869" y="5865971"/>
              <a:ext cx="289418" cy="289418"/>
            </a:xfrm>
            <a:prstGeom prst="rect">
              <a:avLst/>
            </a:prstGeom>
          </p:spPr>
        </p:pic>
      </p:grpSp>
      <p:sp>
        <p:nvSpPr>
          <p:cNvPr id="41" name="CasellaDiTesto 40">
            <a:extLst>
              <a:ext uri="{FF2B5EF4-FFF2-40B4-BE49-F238E27FC236}">
                <a16:creationId xmlns:a16="http://schemas.microsoft.com/office/drawing/2014/main" id="{3AD2866F-03C9-4833-A346-A0C4964E85E2}"/>
              </a:ext>
            </a:extLst>
          </p:cNvPr>
          <p:cNvSpPr txBox="1"/>
          <p:nvPr/>
        </p:nvSpPr>
        <p:spPr>
          <a:xfrm>
            <a:off x="6391882" y="5142943"/>
            <a:ext cx="5253558" cy="369332"/>
          </a:xfrm>
          <a:prstGeom prst="rect">
            <a:avLst/>
          </a:prstGeom>
          <a:noFill/>
        </p:spPr>
        <p:txBody>
          <a:bodyPr wrap="square" rtlCol="0">
            <a:spAutoFit/>
          </a:bodyPr>
          <a:lstStyle/>
          <a:p>
            <a:r>
              <a:rPr lang="it-IT" b="1" dirty="0"/>
              <a:t>More compact layout</a:t>
            </a:r>
          </a:p>
        </p:txBody>
      </p:sp>
      <p:pic>
        <p:nvPicPr>
          <p:cNvPr id="42" name="Elemento grafico 41" descr="Segno di spunta con riempimento a tinta unita">
            <a:extLst>
              <a:ext uri="{FF2B5EF4-FFF2-40B4-BE49-F238E27FC236}">
                <a16:creationId xmlns:a16="http://schemas.microsoft.com/office/drawing/2014/main" id="{D7CECE58-D710-429F-87EA-43354D831E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6636" y="5188258"/>
            <a:ext cx="289418" cy="289418"/>
          </a:xfrm>
          <a:prstGeom prst="rect">
            <a:avLst/>
          </a:prstGeom>
        </p:spPr>
      </p:pic>
      <p:sp>
        <p:nvSpPr>
          <p:cNvPr id="43" name="CasellaDiTesto 42">
            <a:extLst>
              <a:ext uri="{FF2B5EF4-FFF2-40B4-BE49-F238E27FC236}">
                <a16:creationId xmlns:a16="http://schemas.microsoft.com/office/drawing/2014/main" id="{1ED12B64-424E-4A94-AF93-4569C3F163F6}"/>
              </a:ext>
            </a:extLst>
          </p:cNvPr>
          <p:cNvSpPr txBox="1"/>
          <p:nvPr/>
        </p:nvSpPr>
        <p:spPr>
          <a:xfrm>
            <a:off x="6428736" y="4130763"/>
            <a:ext cx="3906755" cy="369332"/>
          </a:xfrm>
          <a:prstGeom prst="rect">
            <a:avLst/>
          </a:prstGeom>
          <a:noFill/>
        </p:spPr>
        <p:txBody>
          <a:bodyPr wrap="square" rtlCol="0">
            <a:spAutoFit/>
          </a:bodyPr>
          <a:lstStyle/>
          <a:p>
            <a:r>
              <a:rPr lang="it-IT" b="1" dirty="0" err="1"/>
              <a:t>Tanh</a:t>
            </a:r>
            <a:r>
              <a:rPr lang="it-IT" b="1" dirty="0"/>
              <a:t>-like </a:t>
            </a:r>
            <a:r>
              <a:rPr lang="it-IT" b="1" dirty="0" err="1"/>
              <a:t>activation</a:t>
            </a:r>
            <a:r>
              <a:rPr lang="it-IT" b="1" dirty="0"/>
              <a:t> </a:t>
            </a:r>
            <a:r>
              <a:rPr lang="it-IT" b="1" dirty="0" err="1"/>
              <a:t>function</a:t>
            </a:r>
            <a:endParaRPr lang="it-IT" b="1" dirty="0"/>
          </a:p>
        </p:txBody>
      </p:sp>
      <p:pic>
        <p:nvPicPr>
          <p:cNvPr id="44" name="Elemento grafico 43" descr="Segno di spunta con riempimento a tinta unita">
            <a:extLst>
              <a:ext uri="{FF2B5EF4-FFF2-40B4-BE49-F238E27FC236}">
                <a16:creationId xmlns:a16="http://schemas.microsoft.com/office/drawing/2014/main" id="{C4430FA3-A670-4F3C-8C56-070EC6ED70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23936" y="4171039"/>
            <a:ext cx="289418" cy="289418"/>
          </a:xfrm>
          <a:prstGeom prst="rect">
            <a:avLst/>
          </a:prstGeom>
        </p:spPr>
      </p:pic>
      <p:cxnSp>
        <p:nvCxnSpPr>
          <p:cNvPr id="33" name="Connettore diritto 32">
            <a:extLst>
              <a:ext uri="{FF2B5EF4-FFF2-40B4-BE49-F238E27FC236}">
                <a16:creationId xmlns:a16="http://schemas.microsoft.com/office/drawing/2014/main" id="{62438821-9D80-4C80-A4A1-B2E59B0366C9}"/>
              </a:ext>
            </a:extLst>
          </p:cNvPr>
          <p:cNvCxnSpPr>
            <a:cxnSpLocks/>
          </p:cNvCxnSpPr>
          <p:nvPr/>
        </p:nvCxnSpPr>
        <p:spPr>
          <a:xfrm>
            <a:off x="5846364" y="631379"/>
            <a:ext cx="0" cy="5778287"/>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8830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rmAutofit/>
          </a:bodyPr>
          <a:lstStyle/>
          <a:p>
            <a:r>
              <a:rPr lang="en-US" sz="2600" dirty="0"/>
              <a:t>ASIC V2 architecture: recursive network</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13</a:t>
            </a:fld>
            <a:endParaRPr lang="en-US" dirty="0"/>
          </a:p>
        </p:txBody>
      </p:sp>
      <p:pic>
        <p:nvPicPr>
          <p:cNvPr id="9" name="Immagine 8">
            <a:extLst>
              <a:ext uri="{FF2B5EF4-FFF2-40B4-BE49-F238E27FC236}">
                <a16:creationId xmlns:a16="http://schemas.microsoft.com/office/drawing/2014/main" id="{58407F42-D7E7-43C9-8951-DF827D7443F6}"/>
              </a:ext>
            </a:extLst>
          </p:cNvPr>
          <p:cNvPicPr>
            <a:picLocks noChangeAspect="1"/>
          </p:cNvPicPr>
          <p:nvPr/>
        </p:nvPicPr>
        <p:blipFill>
          <a:blip r:embed="rId2"/>
          <a:stretch>
            <a:fillRect/>
          </a:stretch>
        </p:blipFill>
        <p:spPr>
          <a:xfrm>
            <a:off x="276258" y="1315026"/>
            <a:ext cx="5946792" cy="3414934"/>
          </a:xfrm>
          <a:prstGeom prst="rect">
            <a:avLst/>
          </a:prstGeom>
        </p:spPr>
      </p:pic>
      <p:pic>
        <p:nvPicPr>
          <p:cNvPr id="10" name="Immagine 9">
            <a:extLst>
              <a:ext uri="{FF2B5EF4-FFF2-40B4-BE49-F238E27FC236}">
                <a16:creationId xmlns:a16="http://schemas.microsoft.com/office/drawing/2014/main" id="{89001278-6300-4BCF-B89C-E8564833721F}"/>
              </a:ext>
            </a:extLst>
          </p:cNvPr>
          <p:cNvPicPr>
            <a:picLocks noChangeAspect="1"/>
          </p:cNvPicPr>
          <p:nvPr/>
        </p:nvPicPr>
        <p:blipFill>
          <a:blip r:embed="rId3"/>
          <a:stretch>
            <a:fillRect/>
          </a:stretch>
        </p:blipFill>
        <p:spPr>
          <a:xfrm>
            <a:off x="7045103" y="1058572"/>
            <a:ext cx="3754955" cy="4139214"/>
          </a:xfrm>
          <a:prstGeom prst="rect">
            <a:avLst/>
          </a:prstGeom>
        </p:spPr>
      </p:pic>
      <p:cxnSp>
        <p:nvCxnSpPr>
          <p:cNvPr id="11" name="Connettore diritto 10">
            <a:extLst>
              <a:ext uri="{FF2B5EF4-FFF2-40B4-BE49-F238E27FC236}">
                <a16:creationId xmlns:a16="http://schemas.microsoft.com/office/drawing/2014/main" id="{733D0B40-C111-45A0-9B85-9299990DE456}"/>
              </a:ext>
            </a:extLst>
          </p:cNvPr>
          <p:cNvCxnSpPr>
            <a:cxnSpLocks/>
          </p:cNvCxnSpPr>
          <p:nvPr/>
        </p:nvCxnSpPr>
        <p:spPr>
          <a:xfrm>
            <a:off x="6483673" y="622513"/>
            <a:ext cx="0" cy="5778287"/>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2" name="CasellaDiTesto 11">
            <a:extLst>
              <a:ext uri="{FF2B5EF4-FFF2-40B4-BE49-F238E27FC236}">
                <a16:creationId xmlns:a16="http://schemas.microsoft.com/office/drawing/2014/main" id="{F7EF89EE-D7EA-44B6-B37E-816A463E180D}"/>
              </a:ext>
            </a:extLst>
          </p:cNvPr>
          <p:cNvSpPr txBox="1"/>
          <p:nvPr/>
        </p:nvSpPr>
        <p:spPr>
          <a:xfrm>
            <a:off x="178526" y="720000"/>
            <a:ext cx="5851970" cy="461665"/>
          </a:xfrm>
          <a:prstGeom prst="rect">
            <a:avLst/>
          </a:prstGeom>
          <a:noFill/>
        </p:spPr>
        <p:txBody>
          <a:bodyPr wrap="square" rtlCol="0">
            <a:spAutoFit/>
          </a:bodyPr>
          <a:lstStyle/>
          <a:p>
            <a:pPr algn="ctr"/>
            <a:r>
              <a:rPr lang="it-IT" sz="2400" b="1" dirty="0">
                <a:solidFill>
                  <a:srgbClr val="FF0000"/>
                </a:solidFill>
              </a:rPr>
              <a:t>Standard network (</a:t>
            </a:r>
            <a:r>
              <a:rPr lang="it-IT" sz="2400" b="1" dirty="0" err="1">
                <a:solidFill>
                  <a:srgbClr val="FF0000"/>
                </a:solidFill>
              </a:rPr>
              <a:t>as</a:t>
            </a:r>
            <a:r>
              <a:rPr lang="it-IT" sz="2400" b="1" dirty="0">
                <a:solidFill>
                  <a:srgbClr val="FF0000"/>
                </a:solidFill>
              </a:rPr>
              <a:t> in V1)</a:t>
            </a:r>
          </a:p>
        </p:txBody>
      </p:sp>
      <p:sp>
        <p:nvSpPr>
          <p:cNvPr id="13" name="CasellaDiTesto 12">
            <a:extLst>
              <a:ext uri="{FF2B5EF4-FFF2-40B4-BE49-F238E27FC236}">
                <a16:creationId xmlns:a16="http://schemas.microsoft.com/office/drawing/2014/main" id="{48F14A6A-D042-4A82-8C0C-7DF1C31298D1}"/>
              </a:ext>
            </a:extLst>
          </p:cNvPr>
          <p:cNvSpPr txBox="1"/>
          <p:nvPr/>
        </p:nvSpPr>
        <p:spPr>
          <a:xfrm>
            <a:off x="6453064" y="720000"/>
            <a:ext cx="5851970" cy="461665"/>
          </a:xfrm>
          <a:prstGeom prst="rect">
            <a:avLst/>
          </a:prstGeom>
          <a:noFill/>
        </p:spPr>
        <p:txBody>
          <a:bodyPr wrap="square" rtlCol="0">
            <a:spAutoFit/>
          </a:bodyPr>
          <a:lstStyle/>
          <a:p>
            <a:pPr algn="ctr"/>
            <a:r>
              <a:rPr lang="it-IT" sz="2400" b="1" dirty="0">
                <a:solidFill>
                  <a:srgbClr val="00B050"/>
                </a:solidFill>
              </a:rPr>
              <a:t>Recursive network</a:t>
            </a:r>
          </a:p>
        </p:txBody>
      </p:sp>
      <p:grpSp>
        <p:nvGrpSpPr>
          <p:cNvPr id="8" name="Gruppo 7">
            <a:extLst>
              <a:ext uri="{FF2B5EF4-FFF2-40B4-BE49-F238E27FC236}">
                <a16:creationId xmlns:a16="http://schemas.microsoft.com/office/drawing/2014/main" id="{39463653-0212-48B9-8F74-40CE339E35B8}"/>
              </a:ext>
            </a:extLst>
          </p:cNvPr>
          <p:cNvGrpSpPr/>
          <p:nvPr/>
        </p:nvGrpSpPr>
        <p:grpSpPr>
          <a:xfrm>
            <a:off x="1787179" y="5143223"/>
            <a:ext cx="5278721" cy="1000274"/>
            <a:chOff x="496027" y="1385438"/>
            <a:chExt cx="5278721" cy="1000274"/>
          </a:xfrm>
        </p:grpSpPr>
        <p:sp>
          <p:nvSpPr>
            <p:cNvPr id="14" name="CasellaDiTesto 13">
              <a:extLst>
                <a:ext uri="{FF2B5EF4-FFF2-40B4-BE49-F238E27FC236}">
                  <a16:creationId xmlns:a16="http://schemas.microsoft.com/office/drawing/2014/main" id="{291C275A-ED2F-4BE1-9F10-0444F732182A}"/>
                </a:ext>
              </a:extLst>
            </p:cNvPr>
            <p:cNvSpPr txBox="1"/>
            <p:nvPr/>
          </p:nvSpPr>
          <p:spPr>
            <a:xfrm>
              <a:off x="853377" y="1385438"/>
              <a:ext cx="4921371" cy="1000274"/>
            </a:xfrm>
            <a:prstGeom prst="rect">
              <a:avLst/>
            </a:prstGeom>
            <a:noFill/>
          </p:spPr>
          <p:txBody>
            <a:bodyPr wrap="square" rtlCol="0">
              <a:spAutoFit/>
            </a:bodyPr>
            <a:lstStyle/>
            <a:p>
              <a:pPr>
                <a:spcAft>
                  <a:spcPts val="300"/>
                </a:spcAft>
              </a:pPr>
              <a:r>
                <a:rPr lang="it-IT" b="1" dirty="0"/>
                <a:t>High Area </a:t>
              </a:r>
              <a:r>
                <a:rPr lang="it-IT" b="1" dirty="0" err="1"/>
                <a:t>occupation</a:t>
              </a:r>
              <a:endParaRPr lang="it-IT" b="1" dirty="0"/>
            </a:p>
            <a:p>
              <a:pPr>
                <a:spcAft>
                  <a:spcPts val="300"/>
                </a:spcAft>
              </a:pPr>
              <a:r>
                <a:rPr lang="it-IT" b="1" dirty="0"/>
                <a:t>No </a:t>
              </a:r>
              <a:r>
                <a:rPr lang="it-IT" b="1" dirty="0" err="1"/>
                <a:t>Flexibility</a:t>
              </a:r>
              <a:endParaRPr lang="it-IT" b="1" dirty="0"/>
            </a:p>
            <a:p>
              <a:pPr>
                <a:spcAft>
                  <a:spcPts val="300"/>
                </a:spcAft>
              </a:pPr>
              <a:r>
                <a:rPr lang="it-IT" b="1" dirty="0"/>
                <a:t>Simple Design</a:t>
              </a:r>
            </a:p>
          </p:txBody>
        </p:sp>
        <p:pic>
          <p:nvPicPr>
            <p:cNvPr id="16" name="Elemento grafico 15" descr="Chiudi con riempimento a tinta unita">
              <a:extLst>
                <a:ext uri="{FF2B5EF4-FFF2-40B4-BE49-F238E27FC236}">
                  <a16:creationId xmlns:a16="http://schemas.microsoft.com/office/drawing/2014/main" id="{D49C8BFC-D0CE-4319-9984-530C426D49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8265" y="1423271"/>
              <a:ext cx="289418" cy="289418"/>
            </a:xfrm>
            <a:prstGeom prst="rect">
              <a:avLst/>
            </a:prstGeom>
          </p:spPr>
        </p:pic>
        <p:pic>
          <p:nvPicPr>
            <p:cNvPr id="17" name="Elemento grafico 16" descr="Chiudi con riempimento a tinta unita">
              <a:extLst>
                <a:ext uri="{FF2B5EF4-FFF2-40B4-BE49-F238E27FC236}">
                  <a16:creationId xmlns:a16="http://schemas.microsoft.com/office/drawing/2014/main" id="{B3B6AF9B-B2D4-4D93-8557-132CAC4801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8265" y="1753573"/>
              <a:ext cx="289418" cy="289418"/>
            </a:xfrm>
            <a:prstGeom prst="rect">
              <a:avLst/>
            </a:prstGeom>
          </p:spPr>
        </p:pic>
        <p:pic>
          <p:nvPicPr>
            <p:cNvPr id="18" name="Elemento grafico 17" descr="Segno di spunta con riempimento a tinta unita">
              <a:extLst>
                <a:ext uri="{FF2B5EF4-FFF2-40B4-BE49-F238E27FC236}">
                  <a16:creationId xmlns:a16="http://schemas.microsoft.com/office/drawing/2014/main" id="{43D3CAB8-E85B-488F-B970-18D4C69A2A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6027" y="2055470"/>
              <a:ext cx="289418" cy="289418"/>
            </a:xfrm>
            <a:prstGeom prst="rect">
              <a:avLst/>
            </a:prstGeom>
          </p:spPr>
        </p:pic>
      </p:grpSp>
      <p:grpSp>
        <p:nvGrpSpPr>
          <p:cNvPr id="23" name="Gruppo 22">
            <a:extLst>
              <a:ext uri="{FF2B5EF4-FFF2-40B4-BE49-F238E27FC236}">
                <a16:creationId xmlns:a16="http://schemas.microsoft.com/office/drawing/2014/main" id="{ACBD30A5-8671-4371-A18A-600448FC78B8}"/>
              </a:ext>
            </a:extLst>
          </p:cNvPr>
          <p:cNvGrpSpPr/>
          <p:nvPr/>
        </p:nvGrpSpPr>
        <p:grpSpPr>
          <a:xfrm>
            <a:off x="8652483" y="5325765"/>
            <a:ext cx="2348026" cy="1000274"/>
            <a:chOff x="6929958" y="1168910"/>
            <a:chExt cx="2348026" cy="1000274"/>
          </a:xfrm>
        </p:grpSpPr>
        <p:sp>
          <p:nvSpPr>
            <p:cNvPr id="15" name="CasellaDiTesto 14">
              <a:extLst>
                <a:ext uri="{FF2B5EF4-FFF2-40B4-BE49-F238E27FC236}">
                  <a16:creationId xmlns:a16="http://schemas.microsoft.com/office/drawing/2014/main" id="{FD38AEFF-42E2-48CB-8266-FD2CA450D214}"/>
                </a:ext>
              </a:extLst>
            </p:cNvPr>
            <p:cNvSpPr txBox="1"/>
            <p:nvPr/>
          </p:nvSpPr>
          <p:spPr>
            <a:xfrm>
              <a:off x="7219376" y="1168910"/>
              <a:ext cx="2058608" cy="1000274"/>
            </a:xfrm>
            <a:prstGeom prst="rect">
              <a:avLst/>
            </a:prstGeom>
            <a:noFill/>
          </p:spPr>
          <p:txBody>
            <a:bodyPr wrap="square" rtlCol="0">
              <a:spAutoFit/>
            </a:bodyPr>
            <a:lstStyle/>
            <a:p>
              <a:pPr>
                <a:spcAft>
                  <a:spcPts val="300"/>
                </a:spcAft>
              </a:pPr>
              <a:r>
                <a:rPr lang="it-IT" b="1" dirty="0"/>
                <a:t>Low Area </a:t>
              </a:r>
            </a:p>
            <a:p>
              <a:pPr>
                <a:spcAft>
                  <a:spcPts val="300"/>
                </a:spcAft>
              </a:pPr>
              <a:r>
                <a:rPr lang="it-IT" b="1" dirty="0"/>
                <a:t>High </a:t>
              </a:r>
              <a:r>
                <a:rPr lang="it-IT" b="1" dirty="0" err="1"/>
                <a:t>Flexibility</a:t>
              </a:r>
              <a:endParaRPr lang="it-IT" b="1" dirty="0"/>
            </a:p>
            <a:p>
              <a:pPr>
                <a:spcAft>
                  <a:spcPts val="300"/>
                </a:spcAft>
              </a:pPr>
              <a:r>
                <a:rPr lang="it-IT" b="1" dirty="0" err="1"/>
                <a:t>Difficult</a:t>
              </a:r>
              <a:r>
                <a:rPr lang="it-IT" b="1" dirty="0"/>
                <a:t> Design</a:t>
              </a:r>
            </a:p>
          </p:txBody>
        </p:sp>
        <p:pic>
          <p:nvPicPr>
            <p:cNvPr id="19" name="Elemento grafico 18" descr="Segno di spunta con riempimento a tinta unita">
              <a:extLst>
                <a:ext uri="{FF2B5EF4-FFF2-40B4-BE49-F238E27FC236}">
                  <a16:creationId xmlns:a16="http://schemas.microsoft.com/office/drawing/2014/main" id="{83269CA7-657C-4340-8664-A45C7A7969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4675" y="1217609"/>
              <a:ext cx="289418" cy="289418"/>
            </a:xfrm>
            <a:prstGeom prst="rect">
              <a:avLst/>
            </a:prstGeom>
          </p:spPr>
        </p:pic>
        <p:pic>
          <p:nvPicPr>
            <p:cNvPr id="20" name="Elemento grafico 19" descr="Segno di spunta con riempimento a tinta unita">
              <a:extLst>
                <a:ext uri="{FF2B5EF4-FFF2-40B4-BE49-F238E27FC236}">
                  <a16:creationId xmlns:a16="http://schemas.microsoft.com/office/drawing/2014/main" id="{EE0DFD6D-EF2E-4B96-9D83-0111F6B8A3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29958" y="1548468"/>
              <a:ext cx="289418" cy="289418"/>
            </a:xfrm>
            <a:prstGeom prst="rect">
              <a:avLst/>
            </a:prstGeom>
          </p:spPr>
        </p:pic>
        <p:pic>
          <p:nvPicPr>
            <p:cNvPr id="21" name="Elemento grafico 20" descr="Chiudi con riempimento a tinta unita">
              <a:extLst>
                <a:ext uri="{FF2B5EF4-FFF2-40B4-BE49-F238E27FC236}">
                  <a16:creationId xmlns:a16="http://schemas.microsoft.com/office/drawing/2014/main" id="{A28571FF-10B5-4B35-8415-E97551FAB10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4675" y="1861581"/>
              <a:ext cx="289418" cy="289418"/>
            </a:xfrm>
            <a:prstGeom prst="rect">
              <a:avLst/>
            </a:prstGeom>
          </p:spPr>
        </p:pic>
      </p:grpSp>
      <p:cxnSp>
        <p:nvCxnSpPr>
          <p:cNvPr id="5" name="Connettore diritto 4">
            <a:extLst>
              <a:ext uri="{FF2B5EF4-FFF2-40B4-BE49-F238E27FC236}">
                <a16:creationId xmlns:a16="http://schemas.microsoft.com/office/drawing/2014/main" id="{1C26491A-B166-4A36-89C6-CBDF1428AC5F}"/>
              </a:ext>
            </a:extLst>
          </p:cNvPr>
          <p:cNvCxnSpPr/>
          <p:nvPr/>
        </p:nvCxnSpPr>
        <p:spPr>
          <a:xfrm flipH="1">
            <a:off x="7776424" y="5271143"/>
            <a:ext cx="810491"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Connettore diritto 21">
            <a:extLst>
              <a:ext uri="{FF2B5EF4-FFF2-40B4-BE49-F238E27FC236}">
                <a16:creationId xmlns:a16="http://schemas.microsoft.com/office/drawing/2014/main" id="{1C1D3325-32BF-48D9-9E62-FC4AE04C44CD}"/>
              </a:ext>
            </a:extLst>
          </p:cNvPr>
          <p:cNvCxnSpPr>
            <a:cxnSpLocks/>
          </p:cNvCxnSpPr>
          <p:nvPr/>
        </p:nvCxnSpPr>
        <p:spPr>
          <a:xfrm flipH="1" flipV="1">
            <a:off x="7776424" y="4316280"/>
            <a:ext cx="1" cy="954863"/>
          </a:xfrm>
          <a:prstGeom prst="line">
            <a:avLst/>
          </a:prstGeom>
          <a:ln w="28575">
            <a:solidFill>
              <a:srgbClr val="FF0000"/>
            </a:solidFill>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7" name="Rettangolo 6">
            <a:extLst>
              <a:ext uri="{FF2B5EF4-FFF2-40B4-BE49-F238E27FC236}">
                <a16:creationId xmlns:a16="http://schemas.microsoft.com/office/drawing/2014/main" id="{B97D1AD1-C193-4899-90B1-5C0E21F8AC7C}"/>
              </a:ext>
            </a:extLst>
          </p:cNvPr>
          <p:cNvSpPr/>
          <p:nvPr/>
        </p:nvSpPr>
        <p:spPr>
          <a:xfrm>
            <a:off x="9545301" y="3693747"/>
            <a:ext cx="2321423" cy="1323439"/>
          </a:xfrm>
          <a:prstGeom prst="rect">
            <a:avLst/>
          </a:prstGeom>
        </p:spPr>
        <p:txBody>
          <a:bodyPr wrap="square">
            <a:spAutoFit/>
          </a:bodyPr>
          <a:lstStyle/>
          <a:p>
            <a:pPr marL="180000" indent="-180000">
              <a:buFont typeface="Arial" panose="020B0604020202020204" pitchFamily="34" charset="0"/>
              <a:buChar char="•"/>
            </a:pPr>
            <a:r>
              <a:rPr lang="it-IT" sz="1600" dirty="0"/>
              <a:t>32 </a:t>
            </a:r>
            <a:r>
              <a:rPr lang="it-IT" sz="1600" dirty="0" err="1"/>
              <a:t>outputs</a:t>
            </a:r>
            <a:r>
              <a:rPr lang="it-IT" sz="1600" dirty="0"/>
              <a:t> are feed back to the </a:t>
            </a:r>
            <a:r>
              <a:rPr lang="it-IT" sz="1600" dirty="0" err="1"/>
              <a:t>inputs</a:t>
            </a:r>
            <a:endParaRPr lang="it-IT" sz="1600" dirty="0"/>
          </a:p>
          <a:p>
            <a:pPr marL="180000" indent="-180000">
              <a:buFont typeface="Arial" panose="020B0604020202020204" pitchFamily="34" charset="0"/>
              <a:buChar char="•"/>
            </a:pPr>
            <a:r>
              <a:rPr lang="en-US" sz="1600" dirty="0"/>
              <a:t>Weights (stored in SRAM) are iteratively updated each layer</a:t>
            </a:r>
            <a:endParaRPr lang="it-IT" sz="1600" dirty="0"/>
          </a:p>
        </p:txBody>
      </p:sp>
    </p:spTree>
    <p:extLst>
      <p:ext uri="{BB962C8B-B14F-4D97-AF65-F5344CB8AC3E}">
        <p14:creationId xmlns:p14="http://schemas.microsoft.com/office/powerpoint/2010/main" val="3674291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ANNA V2 – Architecture and Layout</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14</a:t>
            </a:fld>
            <a:endParaRPr lang="en-US" dirty="0"/>
          </a:p>
        </p:txBody>
      </p:sp>
      <p:pic>
        <p:nvPicPr>
          <p:cNvPr id="10" name="Immagine 9">
            <a:extLst>
              <a:ext uri="{FF2B5EF4-FFF2-40B4-BE49-F238E27FC236}">
                <a16:creationId xmlns:a16="http://schemas.microsoft.com/office/drawing/2014/main" id="{41F598A9-2BFF-4F7D-A1E0-D84465C380AE}"/>
              </a:ext>
            </a:extLst>
          </p:cNvPr>
          <p:cNvPicPr>
            <a:picLocks noChangeAspect="1"/>
          </p:cNvPicPr>
          <p:nvPr/>
        </p:nvPicPr>
        <p:blipFill>
          <a:blip r:embed="rId2"/>
          <a:stretch>
            <a:fillRect/>
          </a:stretch>
        </p:blipFill>
        <p:spPr>
          <a:xfrm rot="5400000">
            <a:off x="7747452" y="2774231"/>
            <a:ext cx="4030438" cy="2033590"/>
          </a:xfrm>
          <a:prstGeom prst="rect">
            <a:avLst/>
          </a:prstGeom>
        </p:spPr>
      </p:pic>
      <p:sp>
        <p:nvSpPr>
          <p:cNvPr id="16" name="Rettangolo 15">
            <a:extLst>
              <a:ext uri="{FF2B5EF4-FFF2-40B4-BE49-F238E27FC236}">
                <a16:creationId xmlns:a16="http://schemas.microsoft.com/office/drawing/2014/main" id="{16321705-D2E9-429B-83F5-E4D4251A6083}"/>
              </a:ext>
            </a:extLst>
          </p:cNvPr>
          <p:cNvSpPr/>
          <p:nvPr/>
        </p:nvSpPr>
        <p:spPr>
          <a:xfrm>
            <a:off x="8953749" y="3681697"/>
            <a:ext cx="1592167" cy="1173841"/>
          </a:xfrm>
          <a:prstGeom prst="rect">
            <a:avLst/>
          </a:prstGeom>
          <a:noFill/>
          <a:ln w="57150" cap="flat" cmpd="sng" algn="ctr">
            <a:solidFill>
              <a:srgbClr val="B854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a typeface="+mn-ea"/>
              <a:cs typeface="+mn-cs"/>
            </a:endParaRPr>
          </a:p>
        </p:txBody>
      </p:sp>
      <p:sp>
        <p:nvSpPr>
          <p:cNvPr id="17" name="Rettangolo 16">
            <a:extLst>
              <a:ext uri="{FF2B5EF4-FFF2-40B4-BE49-F238E27FC236}">
                <a16:creationId xmlns:a16="http://schemas.microsoft.com/office/drawing/2014/main" id="{4F5A946C-3A17-4F04-BE36-78756E2B5080}"/>
              </a:ext>
            </a:extLst>
          </p:cNvPr>
          <p:cNvSpPr/>
          <p:nvPr/>
        </p:nvSpPr>
        <p:spPr>
          <a:xfrm>
            <a:off x="8953748" y="2385066"/>
            <a:ext cx="1592167" cy="1234919"/>
          </a:xfrm>
          <a:prstGeom prst="rect">
            <a:avLst/>
          </a:prstGeom>
          <a:noFill/>
          <a:ln w="57150" cap="flat" cmpd="sng" algn="ctr">
            <a:solidFill>
              <a:srgbClr val="82B36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B050"/>
              </a:solidFill>
              <a:effectLst/>
              <a:uLnTx/>
              <a:uFillTx/>
              <a:ea typeface="+mn-ea"/>
              <a:cs typeface="+mn-cs"/>
            </a:endParaRPr>
          </a:p>
        </p:txBody>
      </p:sp>
      <p:sp>
        <p:nvSpPr>
          <p:cNvPr id="18" name="CasellaDiTesto 17">
            <a:extLst>
              <a:ext uri="{FF2B5EF4-FFF2-40B4-BE49-F238E27FC236}">
                <a16:creationId xmlns:a16="http://schemas.microsoft.com/office/drawing/2014/main" id="{F165F63B-F472-4D3D-B5CD-9DF9CFDA1D62}"/>
              </a:ext>
            </a:extLst>
          </p:cNvPr>
          <p:cNvSpPr txBox="1"/>
          <p:nvPr/>
        </p:nvSpPr>
        <p:spPr>
          <a:xfrm>
            <a:off x="8925231" y="4229244"/>
            <a:ext cx="1649621" cy="280105"/>
          </a:xfrm>
          <a:prstGeom prst="rect">
            <a:avLst/>
          </a:prstGeom>
        </p:spPr>
        <p:txBody>
          <a:bodyPr vert="horz" wrap="square" lIns="91440" tIns="45720" rIns="91440" bIns="45720" rtlCol="0" anchor="b">
            <a:noAutofit/>
          </a:bodyPr>
          <a:lstStyle/>
          <a:p>
            <a:pPr algn="ctr" defTabSz="914400"/>
            <a:r>
              <a:rPr lang="en-US" sz="2800" b="1" dirty="0">
                <a:ln w="3175">
                  <a:solidFill>
                    <a:srgbClr val="B85450"/>
                  </a:solidFill>
                </a:ln>
                <a:solidFill>
                  <a:srgbClr val="141414"/>
                </a:solidFill>
              </a:rPr>
              <a:t>Recursive</a:t>
            </a:r>
          </a:p>
        </p:txBody>
      </p:sp>
      <p:sp>
        <p:nvSpPr>
          <p:cNvPr id="19" name="CasellaDiTesto 18">
            <a:extLst>
              <a:ext uri="{FF2B5EF4-FFF2-40B4-BE49-F238E27FC236}">
                <a16:creationId xmlns:a16="http://schemas.microsoft.com/office/drawing/2014/main" id="{3EED9617-B587-4D5D-A2F4-12DE136E6F10}"/>
              </a:ext>
            </a:extLst>
          </p:cNvPr>
          <p:cNvSpPr txBox="1"/>
          <p:nvPr/>
        </p:nvSpPr>
        <p:spPr>
          <a:xfrm>
            <a:off x="8938433" y="2531089"/>
            <a:ext cx="1649621" cy="901719"/>
          </a:xfrm>
          <a:prstGeom prst="rect">
            <a:avLst/>
          </a:prstGeom>
        </p:spPr>
        <p:txBody>
          <a:bodyPr vert="horz" wrap="square" lIns="91440" tIns="45720" rIns="91440" bIns="45720" rtlCol="0" anchor="b">
            <a:noAutofit/>
          </a:bodyPr>
          <a:lstStyle/>
          <a:p>
            <a:pPr algn="ctr" defTabSz="914400"/>
            <a:r>
              <a:rPr lang="en-US" sz="2800" b="1" dirty="0">
                <a:ln w="3175">
                  <a:solidFill>
                    <a:srgbClr val="82B366"/>
                  </a:solidFill>
                </a:ln>
                <a:solidFill>
                  <a:srgbClr val="141414"/>
                </a:solidFill>
              </a:rPr>
              <a:t>Non</a:t>
            </a:r>
          </a:p>
          <a:p>
            <a:pPr algn="ctr" defTabSz="914400"/>
            <a:r>
              <a:rPr lang="en-US" sz="2800" b="1" dirty="0">
                <a:ln w="3175">
                  <a:solidFill>
                    <a:srgbClr val="82B366"/>
                  </a:solidFill>
                </a:ln>
                <a:solidFill>
                  <a:srgbClr val="141414"/>
                </a:solidFill>
              </a:rPr>
              <a:t>Recursive</a:t>
            </a:r>
          </a:p>
        </p:txBody>
      </p:sp>
      <p:sp>
        <p:nvSpPr>
          <p:cNvPr id="26" name="Parentesi graffa chiusa 25">
            <a:extLst>
              <a:ext uri="{FF2B5EF4-FFF2-40B4-BE49-F238E27FC236}">
                <a16:creationId xmlns:a16="http://schemas.microsoft.com/office/drawing/2014/main" id="{0F72C968-0130-43FF-B561-621C5535DFBC}"/>
              </a:ext>
            </a:extLst>
          </p:cNvPr>
          <p:cNvSpPr/>
          <p:nvPr/>
        </p:nvSpPr>
        <p:spPr>
          <a:xfrm>
            <a:off x="10897802" y="1809837"/>
            <a:ext cx="259891" cy="3563823"/>
          </a:xfrm>
          <a:prstGeom prst="rightBrace">
            <a:avLst>
              <a:gd name="adj1" fmla="val 173119"/>
              <a:gd name="adj2" fmla="val 50000"/>
            </a:avLst>
          </a:prstGeom>
          <a:noFill/>
          <a:ln w="12700" cap="flat" cmpd="sng" algn="ctr">
            <a:solidFill>
              <a:srgbClr val="8DB9C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a typeface="+mn-ea"/>
              <a:cs typeface="+mn-cs"/>
            </a:endParaRPr>
          </a:p>
        </p:txBody>
      </p:sp>
      <p:sp>
        <p:nvSpPr>
          <p:cNvPr id="27" name="CasellaDiTesto 26">
            <a:extLst>
              <a:ext uri="{FF2B5EF4-FFF2-40B4-BE49-F238E27FC236}">
                <a16:creationId xmlns:a16="http://schemas.microsoft.com/office/drawing/2014/main" id="{69D58FAA-4C4F-430F-963D-39F396422765}"/>
              </a:ext>
            </a:extLst>
          </p:cNvPr>
          <p:cNvSpPr txBox="1"/>
          <p:nvPr/>
        </p:nvSpPr>
        <p:spPr>
          <a:xfrm>
            <a:off x="11182509" y="3420077"/>
            <a:ext cx="1198891" cy="329875"/>
          </a:xfrm>
          <a:prstGeom prst="rect">
            <a:avLst/>
          </a:prstGeom>
        </p:spPr>
        <p:txBody>
          <a:bodyPr vert="horz" wrap="square" lIns="91440" tIns="45720" rIns="91440" bIns="45720" rtlCol="0" anchor="b">
            <a:noAutofit/>
          </a:bodyPr>
          <a:lstStyle/>
          <a:p>
            <a:pPr defTabSz="914400"/>
            <a:r>
              <a:rPr lang="en-US" sz="1600" b="1" dirty="0">
                <a:solidFill>
                  <a:srgbClr val="000000"/>
                </a:solidFill>
              </a:rPr>
              <a:t>35</a:t>
            </a:r>
            <a:r>
              <a:rPr lang="en-US" sz="1600" dirty="0">
                <a:solidFill>
                  <a:srgbClr val="000000"/>
                </a:solidFill>
              </a:rPr>
              <a:t> inputs</a:t>
            </a:r>
          </a:p>
        </p:txBody>
      </p:sp>
      <p:sp>
        <p:nvSpPr>
          <p:cNvPr id="28" name="Parentesi graffa chiusa 27">
            <a:extLst>
              <a:ext uri="{FF2B5EF4-FFF2-40B4-BE49-F238E27FC236}">
                <a16:creationId xmlns:a16="http://schemas.microsoft.com/office/drawing/2014/main" id="{7C75569B-08F1-4B7C-9E58-DCBF6CF82E91}"/>
              </a:ext>
            </a:extLst>
          </p:cNvPr>
          <p:cNvSpPr/>
          <p:nvPr/>
        </p:nvSpPr>
        <p:spPr>
          <a:xfrm flipH="1">
            <a:off x="8393160" y="1809835"/>
            <a:ext cx="259891" cy="3563823"/>
          </a:xfrm>
          <a:prstGeom prst="rightBrace">
            <a:avLst>
              <a:gd name="adj1" fmla="val 173119"/>
              <a:gd name="adj2" fmla="val 50000"/>
            </a:avLst>
          </a:prstGeom>
          <a:noFill/>
          <a:ln w="12700" cap="flat" cmpd="sng" algn="ctr">
            <a:solidFill>
              <a:srgbClr val="8DB9C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a typeface="+mn-ea"/>
              <a:cs typeface="+mn-cs"/>
            </a:endParaRPr>
          </a:p>
        </p:txBody>
      </p:sp>
      <p:sp>
        <p:nvSpPr>
          <p:cNvPr id="29" name="CasellaDiTesto 28">
            <a:extLst>
              <a:ext uri="{FF2B5EF4-FFF2-40B4-BE49-F238E27FC236}">
                <a16:creationId xmlns:a16="http://schemas.microsoft.com/office/drawing/2014/main" id="{D4E801A5-4CF2-493A-BA13-E2559A708871}"/>
              </a:ext>
            </a:extLst>
          </p:cNvPr>
          <p:cNvSpPr txBox="1"/>
          <p:nvPr/>
        </p:nvSpPr>
        <p:spPr>
          <a:xfrm>
            <a:off x="7500572" y="3420077"/>
            <a:ext cx="1198891" cy="329875"/>
          </a:xfrm>
          <a:prstGeom prst="rect">
            <a:avLst/>
          </a:prstGeom>
        </p:spPr>
        <p:txBody>
          <a:bodyPr vert="horz" wrap="square" lIns="91440" tIns="45720" rIns="91440" bIns="45720" rtlCol="0" anchor="b">
            <a:noAutofit/>
          </a:bodyPr>
          <a:lstStyle/>
          <a:p>
            <a:pPr defTabSz="914400"/>
            <a:r>
              <a:rPr lang="en-US" sz="1600" b="1" dirty="0">
                <a:solidFill>
                  <a:srgbClr val="000000"/>
                </a:solidFill>
              </a:rPr>
              <a:t>35</a:t>
            </a:r>
            <a:r>
              <a:rPr lang="en-US" sz="1600" dirty="0">
                <a:solidFill>
                  <a:srgbClr val="000000"/>
                </a:solidFill>
              </a:rPr>
              <a:t> inputs</a:t>
            </a:r>
          </a:p>
        </p:txBody>
      </p:sp>
      <p:sp>
        <p:nvSpPr>
          <p:cNvPr id="30" name="CasellaDiTesto 29">
            <a:extLst>
              <a:ext uri="{FF2B5EF4-FFF2-40B4-BE49-F238E27FC236}">
                <a16:creationId xmlns:a16="http://schemas.microsoft.com/office/drawing/2014/main" id="{37DCC32A-FECE-45E5-A022-A9E7C9DA1321}"/>
              </a:ext>
            </a:extLst>
          </p:cNvPr>
          <p:cNvSpPr txBox="1"/>
          <p:nvPr/>
        </p:nvSpPr>
        <p:spPr>
          <a:xfrm>
            <a:off x="8640727" y="923767"/>
            <a:ext cx="2243887" cy="852040"/>
          </a:xfrm>
          <a:prstGeom prst="rect">
            <a:avLst/>
          </a:prstGeom>
        </p:spPr>
        <p:txBody>
          <a:bodyPr vert="horz" wrap="square" lIns="91440" tIns="45720" rIns="91440" bIns="45720" rtlCol="0" anchor="t">
            <a:normAutofit/>
          </a:bodyPr>
          <a:lstStyle/>
          <a:p>
            <a:pPr algn="ctr" defTabSz="914400"/>
            <a:r>
              <a:rPr lang="en-US" sz="2400" dirty="0">
                <a:solidFill>
                  <a:srgbClr val="000000"/>
                </a:solidFill>
              </a:rPr>
              <a:t>ANNA V2</a:t>
            </a:r>
          </a:p>
          <a:p>
            <a:pPr algn="ctr" defTabSz="914400"/>
            <a:r>
              <a:rPr lang="en-US" b="1" dirty="0">
                <a:solidFill>
                  <a:srgbClr val="000000"/>
                </a:solidFill>
              </a:rPr>
              <a:t>Single reusable layer</a:t>
            </a:r>
          </a:p>
        </p:txBody>
      </p:sp>
      <p:sp>
        <p:nvSpPr>
          <p:cNvPr id="34" name="Parentesi graffa chiusa 33">
            <a:extLst>
              <a:ext uri="{FF2B5EF4-FFF2-40B4-BE49-F238E27FC236}">
                <a16:creationId xmlns:a16="http://schemas.microsoft.com/office/drawing/2014/main" id="{67188E44-152B-4C97-B27D-B1D99C1E2C8C}"/>
              </a:ext>
            </a:extLst>
          </p:cNvPr>
          <p:cNvSpPr/>
          <p:nvPr/>
        </p:nvSpPr>
        <p:spPr>
          <a:xfrm rot="5400000">
            <a:off x="9692078" y="5089686"/>
            <a:ext cx="155695" cy="1712237"/>
          </a:xfrm>
          <a:prstGeom prst="rightBrace">
            <a:avLst>
              <a:gd name="adj1" fmla="val 173119"/>
              <a:gd name="adj2" fmla="val 50000"/>
            </a:avLst>
          </a:prstGeom>
          <a:noFill/>
          <a:ln w="12700" cap="flat" cmpd="sng" algn="ctr">
            <a:solidFill>
              <a:srgbClr val="8DB9C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a typeface="+mn-ea"/>
              <a:cs typeface="+mn-cs"/>
            </a:endParaRPr>
          </a:p>
        </p:txBody>
      </p:sp>
      <p:sp>
        <p:nvSpPr>
          <p:cNvPr id="35" name="CasellaDiTesto 34">
            <a:extLst>
              <a:ext uri="{FF2B5EF4-FFF2-40B4-BE49-F238E27FC236}">
                <a16:creationId xmlns:a16="http://schemas.microsoft.com/office/drawing/2014/main" id="{7DFE71E1-37BC-4207-BD6B-C2DD8BD42363}"/>
              </a:ext>
            </a:extLst>
          </p:cNvPr>
          <p:cNvSpPr txBox="1"/>
          <p:nvPr/>
        </p:nvSpPr>
        <p:spPr>
          <a:xfrm>
            <a:off x="9239667" y="6055134"/>
            <a:ext cx="1110146" cy="329875"/>
          </a:xfrm>
          <a:prstGeom prst="rect">
            <a:avLst/>
          </a:prstGeom>
        </p:spPr>
        <p:txBody>
          <a:bodyPr vert="horz" wrap="square" lIns="91440" tIns="45720" rIns="91440" bIns="45720" rtlCol="0" anchor="b">
            <a:noAutofit/>
          </a:bodyPr>
          <a:lstStyle/>
          <a:p>
            <a:pPr defTabSz="914400"/>
            <a:r>
              <a:rPr lang="en-US" sz="1600" b="1" dirty="0">
                <a:solidFill>
                  <a:srgbClr val="000000"/>
                </a:solidFill>
              </a:rPr>
              <a:t>32</a:t>
            </a:r>
            <a:r>
              <a:rPr lang="en-US" sz="1600" dirty="0">
                <a:solidFill>
                  <a:srgbClr val="000000"/>
                </a:solidFill>
              </a:rPr>
              <a:t> outputs</a:t>
            </a:r>
          </a:p>
        </p:txBody>
      </p:sp>
      <p:pic>
        <p:nvPicPr>
          <p:cNvPr id="36" name="Immagine 35">
            <a:extLst>
              <a:ext uri="{FF2B5EF4-FFF2-40B4-BE49-F238E27FC236}">
                <a16:creationId xmlns:a16="http://schemas.microsoft.com/office/drawing/2014/main" id="{B05975DF-24AD-4A6D-80BA-01500D6D34F2}"/>
              </a:ext>
            </a:extLst>
          </p:cNvPr>
          <p:cNvPicPr>
            <a:picLocks noChangeAspect="1"/>
          </p:cNvPicPr>
          <p:nvPr/>
        </p:nvPicPr>
        <p:blipFill>
          <a:blip r:embed="rId3"/>
          <a:stretch>
            <a:fillRect/>
          </a:stretch>
        </p:blipFill>
        <p:spPr>
          <a:xfrm>
            <a:off x="178526" y="1111190"/>
            <a:ext cx="4945510" cy="4932764"/>
          </a:xfrm>
          <a:prstGeom prst="rect">
            <a:avLst/>
          </a:prstGeom>
        </p:spPr>
      </p:pic>
      <p:sp>
        <p:nvSpPr>
          <p:cNvPr id="37" name="CasellaDiTesto 36">
            <a:extLst>
              <a:ext uri="{FF2B5EF4-FFF2-40B4-BE49-F238E27FC236}">
                <a16:creationId xmlns:a16="http://schemas.microsoft.com/office/drawing/2014/main" id="{D809E627-A0A4-41F7-AA3E-4FFDF41777C1}"/>
              </a:ext>
            </a:extLst>
          </p:cNvPr>
          <p:cNvSpPr txBox="1"/>
          <p:nvPr/>
        </p:nvSpPr>
        <p:spPr>
          <a:xfrm>
            <a:off x="5344379" y="1156934"/>
            <a:ext cx="2377729" cy="5186035"/>
          </a:xfrm>
          <a:prstGeom prst="rect">
            <a:avLst/>
          </a:prstGeom>
          <a:noFill/>
        </p:spPr>
        <p:txBody>
          <a:bodyPr wrap="square" rtlCol="0">
            <a:spAutoFit/>
          </a:bodyPr>
          <a:lstStyle/>
          <a:p>
            <a:pPr marL="180000" indent="-180000">
              <a:spcAft>
                <a:spcPts val="600"/>
              </a:spcAft>
              <a:buFont typeface="Arial" panose="020B0604020202020204" pitchFamily="34" charset="0"/>
              <a:buChar char="•"/>
            </a:pPr>
            <a:r>
              <a:rPr lang="en-US" b="1" noProof="0" dirty="0"/>
              <a:t>Fully programmable </a:t>
            </a:r>
            <a:r>
              <a:rPr lang="en-US" noProof="0" dirty="0"/>
              <a:t>neural network (layers and neurons)</a:t>
            </a:r>
            <a:r>
              <a:rPr lang="en-US" b="1" noProof="0" dirty="0"/>
              <a:t> </a:t>
            </a:r>
            <a:r>
              <a:rPr lang="en-US" noProof="0" dirty="0"/>
              <a:t>and parameters (weight, biases, activation functions)</a:t>
            </a:r>
          </a:p>
          <a:p>
            <a:pPr marL="180000" indent="-180000">
              <a:spcAft>
                <a:spcPts val="600"/>
              </a:spcAft>
              <a:buFont typeface="Arial" panose="020B0604020202020204" pitchFamily="34" charset="0"/>
              <a:buChar char="•"/>
            </a:pPr>
            <a:r>
              <a:rPr lang="en-US" noProof="0" dirty="0"/>
              <a:t>Configurable </a:t>
            </a:r>
            <a:r>
              <a:rPr lang="en-US" b="1" noProof="0" dirty="0"/>
              <a:t>power consumption </a:t>
            </a:r>
            <a:r>
              <a:rPr lang="en-US" noProof="0" dirty="0"/>
              <a:t>and </a:t>
            </a:r>
            <a:r>
              <a:rPr lang="en-US" b="1" noProof="0" dirty="0"/>
              <a:t>power cycling</a:t>
            </a:r>
          </a:p>
          <a:p>
            <a:pPr marL="180000" indent="-180000">
              <a:spcAft>
                <a:spcPts val="600"/>
              </a:spcAft>
              <a:buFont typeface="Arial" panose="020B0604020202020204" pitchFamily="34" charset="0"/>
              <a:buChar char="•"/>
            </a:pPr>
            <a:r>
              <a:rPr lang="en-US" noProof="0" dirty="0"/>
              <a:t>Programmable </a:t>
            </a:r>
            <a:r>
              <a:rPr lang="en-US" b="1" noProof="0" dirty="0"/>
              <a:t>layer duration</a:t>
            </a:r>
            <a:r>
              <a:rPr lang="en-US" noProof="0" dirty="0"/>
              <a:t> and synchronization</a:t>
            </a:r>
          </a:p>
          <a:p>
            <a:pPr marL="180000" indent="-180000">
              <a:spcAft>
                <a:spcPts val="600"/>
              </a:spcAft>
              <a:buFont typeface="Arial" panose="020B0604020202020204" pitchFamily="34" charset="0"/>
              <a:buChar char="•"/>
            </a:pPr>
            <a:r>
              <a:rPr lang="en-US" noProof="0" dirty="0"/>
              <a:t>Trigger based input processing and options to improve throughput </a:t>
            </a:r>
          </a:p>
          <a:p>
            <a:pPr>
              <a:spcAft>
                <a:spcPts val="600"/>
              </a:spcAft>
            </a:pPr>
            <a:endParaRPr lang="en-US" noProof="0" dirty="0"/>
          </a:p>
        </p:txBody>
      </p:sp>
    </p:spTree>
    <p:extLst>
      <p:ext uri="{BB962C8B-B14F-4D97-AF65-F5344CB8AC3E}">
        <p14:creationId xmlns:p14="http://schemas.microsoft.com/office/powerpoint/2010/main" val="71499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64x20x20x2 Network - Results</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15</a:t>
            </a:fld>
            <a:endParaRPr lang="en-US" dirty="0"/>
          </a:p>
        </p:txBody>
      </p:sp>
      <p:pic>
        <p:nvPicPr>
          <p:cNvPr id="6" name="Immagine 5">
            <a:extLst>
              <a:ext uri="{FF2B5EF4-FFF2-40B4-BE49-F238E27FC236}">
                <a16:creationId xmlns:a16="http://schemas.microsoft.com/office/drawing/2014/main" id="{F800E21D-1740-442F-9642-8FE2F98396DA}"/>
              </a:ext>
            </a:extLst>
          </p:cNvPr>
          <p:cNvPicPr>
            <a:picLocks noChangeAspect="1"/>
          </p:cNvPicPr>
          <p:nvPr/>
        </p:nvPicPr>
        <p:blipFill>
          <a:blip r:embed="rId2"/>
          <a:stretch>
            <a:fillRect/>
          </a:stretch>
        </p:blipFill>
        <p:spPr>
          <a:xfrm>
            <a:off x="684324" y="3084870"/>
            <a:ext cx="6025007" cy="3242106"/>
          </a:xfrm>
          <a:prstGeom prst="rect">
            <a:avLst/>
          </a:prstGeom>
        </p:spPr>
      </p:pic>
      <p:grpSp>
        <p:nvGrpSpPr>
          <p:cNvPr id="53" name="Gruppo 52">
            <a:extLst>
              <a:ext uri="{FF2B5EF4-FFF2-40B4-BE49-F238E27FC236}">
                <a16:creationId xmlns:a16="http://schemas.microsoft.com/office/drawing/2014/main" id="{1086CF6D-122F-4272-BEE6-BC717B52B9E3}"/>
              </a:ext>
            </a:extLst>
          </p:cNvPr>
          <p:cNvGrpSpPr/>
          <p:nvPr/>
        </p:nvGrpSpPr>
        <p:grpSpPr>
          <a:xfrm>
            <a:off x="765146" y="871751"/>
            <a:ext cx="6553120" cy="1678099"/>
            <a:chOff x="765146" y="835968"/>
            <a:chExt cx="6553120" cy="1678099"/>
          </a:xfrm>
        </p:grpSpPr>
        <p:sp>
          <p:nvSpPr>
            <p:cNvPr id="7" name="TextBox 14">
              <a:extLst>
                <a:ext uri="{FF2B5EF4-FFF2-40B4-BE49-F238E27FC236}">
                  <a16:creationId xmlns:a16="http://schemas.microsoft.com/office/drawing/2014/main" id="{20BD9F60-C5C0-49D0-9789-099142647FE5}"/>
                </a:ext>
              </a:extLst>
            </p:cNvPr>
            <p:cNvSpPr txBox="1"/>
            <p:nvPr/>
          </p:nvSpPr>
          <p:spPr>
            <a:xfrm>
              <a:off x="792914" y="1324642"/>
              <a:ext cx="5441631" cy="646331"/>
            </a:xfrm>
            <a:prstGeom prst="rect">
              <a:avLst/>
            </a:prstGeom>
            <a:noFill/>
          </p:spPr>
          <p:txBody>
            <a:bodyPr wrap="square">
              <a:spAutoFit/>
            </a:bodyPr>
            <a:lstStyle/>
            <a:p>
              <a:pPr defTabSz="914400"/>
              <a:r>
                <a:rPr lang="en-US" dirty="0">
                  <a:solidFill>
                    <a:srgbClr val="000000"/>
                  </a:solidFill>
                </a:rPr>
                <a:t>Simulated events on a </a:t>
              </a:r>
              <a:r>
                <a:rPr lang="en-US" b="1" dirty="0">
                  <a:solidFill>
                    <a:srgbClr val="000000"/>
                  </a:solidFill>
                </a:rPr>
                <a:t>51mm x 51mm LYSO scintillator</a:t>
              </a:r>
              <a:endParaRPr lang="en-US" b="1" dirty="0">
                <a:solidFill>
                  <a:srgbClr val="C00000"/>
                </a:solidFill>
              </a:endParaRPr>
            </a:p>
            <a:p>
              <a:pPr defTabSz="914400"/>
              <a:endParaRPr lang="en-US" dirty="0">
                <a:solidFill>
                  <a:srgbClr val="C00000"/>
                </a:solidFill>
              </a:endParaRPr>
            </a:p>
          </p:txBody>
        </p:sp>
        <p:sp>
          <p:nvSpPr>
            <p:cNvPr id="8" name="TextBox 14">
              <a:extLst>
                <a:ext uri="{FF2B5EF4-FFF2-40B4-BE49-F238E27FC236}">
                  <a16:creationId xmlns:a16="http://schemas.microsoft.com/office/drawing/2014/main" id="{9197F54E-BB69-45D3-81A7-BD69E983D1A3}"/>
                </a:ext>
              </a:extLst>
            </p:cNvPr>
            <p:cNvSpPr txBox="1"/>
            <p:nvPr/>
          </p:nvSpPr>
          <p:spPr>
            <a:xfrm>
              <a:off x="765146" y="1867736"/>
              <a:ext cx="4972365" cy="646331"/>
            </a:xfrm>
            <a:prstGeom prst="rect">
              <a:avLst/>
            </a:prstGeom>
            <a:noFill/>
          </p:spPr>
          <p:txBody>
            <a:bodyPr wrap="square">
              <a:spAutoFit/>
            </a:bodyPr>
            <a:lstStyle/>
            <a:p>
              <a:pPr defTabSz="914400"/>
              <a:r>
                <a:rPr lang="en-US" b="1" dirty="0">
                  <a:solidFill>
                    <a:srgbClr val="000000"/>
                  </a:solidFill>
                </a:rPr>
                <a:t>Linear mapping </a:t>
              </a:r>
              <a:r>
                <a:rPr lang="en-US" dirty="0">
                  <a:solidFill>
                    <a:srgbClr val="000000"/>
                  </a:solidFill>
                </a:rPr>
                <a:t>between mm and Voltages</a:t>
              </a:r>
              <a:endParaRPr lang="en-US" b="1" dirty="0">
                <a:solidFill>
                  <a:srgbClr val="C00000"/>
                </a:solidFill>
              </a:endParaRPr>
            </a:p>
            <a:p>
              <a:pPr defTabSz="914400"/>
              <a:endParaRPr lang="en-US" dirty="0">
                <a:solidFill>
                  <a:srgbClr val="C00000"/>
                </a:solidFill>
              </a:endParaRPr>
            </a:p>
          </p:txBody>
        </p:sp>
        <mc:AlternateContent xmlns:mc="http://schemas.openxmlformats.org/markup-compatibility/2006" xmlns:a14="http://schemas.microsoft.com/office/drawing/2010/main">
          <mc:Choice Requires="a14">
            <p:sp>
              <p:nvSpPr>
                <p:cNvPr id="9" name="CasellaDiTesto 8">
                  <a:extLst>
                    <a:ext uri="{FF2B5EF4-FFF2-40B4-BE49-F238E27FC236}">
                      <a16:creationId xmlns:a16="http://schemas.microsoft.com/office/drawing/2014/main" id="{A8497789-0905-4997-B0A5-142558211367}"/>
                    </a:ext>
                  </a:extLst>
                </p:cNvPr>
                <p:cNvSpPr txBox="1"/>
                <p:nvPr/>
              </p:nvSpPr>
              <p:spPr>
                <a:xfrm>
                  <a:off x="5003694" y="889031"/>
                  <a:ext cx="2314572" cy="1417203"/>
                </a:xfrm>
                <a:prstGeom prst="rect">
                  <a:avLst/>
                </a:prstGeom>
              </p:spPr>
              <p:txBody>
                <a:bodyPr vert="horz" wrap="none" lIns="0" tIns="0" rIns="0" bIns="0" rtlCol="0" anchor="b">
                  <a:normAutofit fontScale="70000" lnSpcReduction="20000"/>
                </a:bodyPr>
                <a:lstStyle/>
                <a:p>
                  <a:pPr defTabSz="914400"/>
                  <a14:m>
                    <m:oMathPara xmlns:m="http://schemas.openxmlformats.org/officeDocument/2006/math">
                      <m:oMathParaPr>
                        <m:jc m:val="centerGroup"/>
                      </m:oMathParaPr>
                      <m:oMath xmlns:m="http://schemas.openxmlformats.org/officeDocument/2006/math">
                        <m:sSub>
                          <m:sSubPr>
                            <m:ctrlPr>
                              <a:rPr lang="it-IT" sz="2400" i="1" smtClean="0">
                                <a:solidFill>
                                  <a:srgbClr val="000000"/>
                                </a:solidFill>
                                <a:latin typeface="Cambria Math" panose="02040503050406030204" pitchFamily="18" charset="0"/>
                              </a:rPr>
                            </m:ctrlPr>
                          </m:sSubPr>
                          <m:e>
                            <m:r>
                              <m:rPr>
                                <m:sty m:val="p"/>
                              </m:rPr>
                              <a:rPr lang="it-IT" sz="2400" smtClean="0">
                                <a:solidFill>
                                  <a:srgbClr val="000000"/>
                                </a:solidFill>
                                <a:latin typeface="Cambria Math" panose="02040503050406030204" pitchFamily="18" charset="0"/>
                              </a:rPr>
                              <m:t>d</m:t>
                            </m:r>
                          </m:e>
                          <m:sub>
                            <m:r>
                              <m:rPr>
                                <m:sty m:val="p"/>
                              </m:rPr>
                              <a:rPr lang="it-IT" sz="2400" smtClean="0">
                                <a:solidFill>
                                  <a:srgbClr val="000000"/>
                                </a:solidFill>
                                <a:latin typeface="Cambria Math" panose="02040503050406030204" pitchFamily="18" charset="0"/>
                              </a:rPr>
                              <m:t>mm</m:t>
                            </m:r>
                          </m:sub>
                        </m:sSub>
                        <m:r>
                          <a:rPr lang="it-IT" sz="2400" smtClean="0">
                            <a:solidFill>
                              <a:srgbClr val="000000"/>
                            </a:solidFill>
                            <a:latin typeface="Cambria Math" panose="02040503050406030204" pitchFamily="18" charset="0"/>
                          </a:rPr>
                          <m:t>=</m:t>
                        </m:r>
                        <m:f>
                          <m:fPr>
                            <m:ctrlPr>
                              <a:rPr lang="it-IT" sz="2400" i="1" smtClean="0">
                                <a:solidFill>
                                  <a:srgbClr val="000000"/>
                                </a:solidFill>
                                <a:latin typeface="Cambria Math" panose="02040503050406030204" pitchFamily="18" charset="0"/>
                              </a:rPr>
                            </m:ctrlPr>
                          </m:fPr>
                          <m:num>
                            <m:sSub>
                              <m:sSubPr>
                                <m:ctrlPr>
                                  <a:rPr lang="it-IT" sz="2400" i="1">
                                    <a:solidFill>
                                      <a:srgbClr val="000000"/>
                                    </a:solidFill>
                                    <a:latin typeface="Cambria Math" panose="02040503050406030204" pitchFamily="18" charset="0"/>
                                  </a:rPr>
                                </m:ctrlPr>
                              </m:sSubPr>
                              <m:e>
                                <m:r>
                                  <a:rPr lang="it-IT" sz="2400">
                                    <a:solidFill>
                                      <a:srgbClr val="000000"/>
                                    </a:solidFill>
                                    <a:latin typeface="Cambria Math" panose="02040503050406030204" pitchFamily="18" charset="0"/>
                                  </a:rPr>
                                  <m:t>51</m:t>
                                </m:r>
                              </m:e>
                              <m:sub>
                                <m:r>
                                  <a:rPr lang="it-IT" sz="2400">
                                    <a:solidFill>
                                      <a:srgbClr val="000000"/>
                                    </a:solidFill>
                                    <a:latin typeface="Cambria Math" panose="02040503050406030204" pitchFamily="18" charset="0"/>
                                  </a:rPr>
                                  <m:t>[</m:t>
                                </m:r>
                                <m:r>
                                  <m:rPr>
                                    <m:sty m:val="p"/>
                                  </m:rPr>
                                  <a:rPr lang="it-IT" sz="2400">
                                    <a:solidFill>
                                      <a:srgbClr val="000000"/>
                                    </a:solidFill>
                                    <a:latin typeface="Cambria Math" panose="02040503050406030204" pitchFamily="18" charset="0"/>
                                  </a:rPr>
                                  <m:t>mm</m:t>
                                </m:r>
                                <m:r>
                                  <a:rPr lang="it-IT" sz="2400">
                                    <a:solidFill>
                                      <a:srgbClr val="000000"/>
                                    </a:solidFill>
                                    <a:latin typeface="Cambria Math" panose="02040503050406030204" pitchFamily="18" charset="0"/>
                                  </a:rPr>
                                  <m:t>]</m:t>
                                </m:r>
                              </m:sub>
                            </m:sSub>
                            <m:r>
                              <a:rPr lang="it-IT" sz="2400" i="1">
                                <a:solidFill>
                                  <a:srgbClr val="000000"/>
                                </a:solidFill>
                                <a:latin typeface="Cambria Math" panose="02040503050406030204" pitchFamily="18" charset="0"/>
                              </a:rPr>
                              <m:t>⋅</m:t>
                            </m:r>
                            <m:sSub>
                              <m:sSubPr>
                                <m:ctrlPr>
                                  <a:rPr lang="it-IT" sz="2400" i="1">
                                    <a:solidFill>
                                      <a:srgbClr val="000000"/>
                                    </a:solidFill>
                                    <a:latin typeface="Cambria Math" panose="02040503050406030204" pitchFamily="18" charset="0"/>
                                  </a:rPr>
                                </m:ctrlPr>
                              </m:sSubPr>
                              <m:e>
                                <m:r>
                                  <a:rPr lang="it-IT" sz="2400" i="1">
                                    <a:solidFill>
                                      <a:srgbClr val="000000"/>
                                    </a:solidFill>
                                    <a:latin typeface="Cambria Math" panose="02040503050406030204" pitchFamily="18" charset="0"/>
                                  </a:rPr>
                                  <m:t>𝑉</m:t>
                                </m:r>
                              </m:e>
                              <m:sub>
                                <m:r>
                                  <a:rPr lang="it-IT" sz="2400" i="1">
                                    <a:solidFill>
                                      <a:srgbClr val="000000"/>
                                    </a:solidFill>
                                    <a:latin typeface="Cambria Math" panose="02040503050406030204" pitchFamily="18" charset="0"/>
                                  </a:rPr>
                                  <m:t>𝑂𝑈𝑇</m:t>
                                </m:r>
                                <m:r>
                                  <a:rPr lang="it-IT" sz="2400" i="1">
                                    <a:solidFill>
                                      <a:srgbClr val="000000"/>
                                    </a:solidFill>
                                    <a:latin typeface="Cambria Math" panose="02040503050406030204" pitchFamily="18" charset="0"/>
                                  </a:rPr>
                                  <m:t> [</m:t>
                                </m:r>
                                <m:r>
                                  <a:rPr lang="it-IT" sz="2400" i="1">
                                    <a:solidFill>
                                      <a:srgbClr val="000000"/>
                                    </a:solidFill>
                                    <a:latin typeface="Cambria Math" panose="02040503050406030204" pitchFamily="18" charset="0"/>
                                  </a:rPr>
                                  <m:t>𝑉</m:t>
                                </m:r>
                                <m:r>
                                  <a:rPr lang="it-IT" sz="2400" i="1">
                                    <a:solidFill>
                                      <a:srgbClr val="000000"/>
                                    </a:solidFill>
                                    <a:latin typeface="Cambria Math" panose="02040503050406030204" pitchFamily="18" charset="0"/>
                                  </a:rPr>
                                  <m:t>]</m:t>
                                </m:r>
                              </m:sub>
                            </m:sSub>
                          </m:num>
                          <m:den>
                            <m:sSub>
                              <m:sSubPr>
                                <m:ctrlPr>
                                  <a:rPr lang="it-IT" sz="2400" i="1" smtClean="0">
                                    <a:solidFill>
                                      <a:srgbClr val="000000"/>
                                    </a:solidFill>
                                    <a:latin typeface="Cambria Math" panose="02040503050406030204" pitchFamily="18" charset="0"/>
                                  </a:rPr>
                                </m:ctrlPr>
                              </m:sSubPr>
                              <m:e>
                                <m:r>
                                  <a:rPr lang="it-IT" sz="2400" i="1" smtClean="0">
                                    <a:solidFill>
                                      <a:srgbClr val="000000"/>
                                    </a:solidFill>
                                    <a:latin typeface="Cambria Math" panose="02040503050406030204" pitchFamily="18" charset="0"/>
                                  </a:rPr>
                                  <m:t>𝑉</m:t>
                                </m:r>
                              </m:e>
                              <m:sub>
                                <m:r>
                                  <a:rPr lang="it-IT" sz="2400" i="1" smtClean="0">
                                    <a:solidFill>
                                      <a:srgbClr val="000000"/>
                                    </a:solidFill>
                                    <a:latin typeface="Cambria Math" panose="02040503050406030204" pitchFamily="18" charset="0"/>
                                  </a:rPr>
                                  <m:t>𝐹𝑆𝑅</m:t>
                                </m:r>
                                <m:r>
                                  <a:rPr lang="it-IT" sz="2400" i="1" smtClean="0">
                                    <a:solidFill>
                                      <a:srgbClr val="000000"/>
                                    </a:solidFill>
                                    <a:latin typeface="Cambria Math" panose="02040503050406030204" pitchFamily="18" charset="0"/>
                                  </a:rPr>
                                  <m:t> [</m:t>
                                </m:r>
                                <m:r>
                                  <a:rPr lang="it-IT" sz="2400" i="1" smtClean="0">
                                    <a:solidFill>
                                      <a:srgbClr val="000000"/>
                                    </a:solidFill>
                                    <a:latin typeface="Cambria Math" panose="02040503050406030204" pitchFamily="18" charset="0"/>
                                  </a:rPr>
                                  <m:t>𝑉</m:t>
                                </m:r>
                                <m:r>
                                  <a:rPr lang="it-IT" sz="2400" i="1" smtClean="0">
                                    <a:solidFill>
                                      <a:srgbClr val="000000"/>
                                    </a:solidFill>
                                    <a:latin typeface="Cambria Math" panose="02040503050406030204" pitchFamily="18" charset="0"/>
                                  </a:rPr>
                                  <m:t>]</m:t>
                                </m:r>
                              </m:sub>
                            </m:sSub>
                          </m:den>
                        </m:f>
                      </m:oMath>
                    </m:oMathPara>
                  </a14:m>
                  <a:endParaRPr lang="it-IT" sz="2400" dirty="0">
                    <a:solidFill>
                      <a:srgbClr val="000000"/>
                    </a:solidFill>
                  </a:endParaRPr>
                </a:p>
              </p:txBody>
            </p:sp>
          </mc:Choice>
          <mc:Fallback xmlns="">
            <p:sp>
              <p:nvSpPr>
                <p:cNvPr id="9" name="CasellaDiTesto 8">
                  <a:extLst>
                    <a:ext uri="{FF2B5EF4-FFF2-40B4-BE49-F238E27FC236}">
                      <a16:creationId xmlns:a16="http://schemas.microsoft.com/office/drawing/2014/main" id="{A8497789-0905-4997-B0A5-142558211367}"/>
                    </a:ext>
                  </a:extLst>
                </p:cNvPr>
                <p:cNvSpPr txBox="1">
                  <a:spLocks noRot="1" noChangeAspect="1" noMove="1" noResize="1" noEditPoints="1" noAdjustHandles="1" noChangeArrowheads="1" noChangeShapeType="1" noTextEdit="1"/>
                </p:cNvSpPr>
                <p:nvPr/>
              </p:nvSpPr>
              <p:spPr>
                <a:xfrm>
                  <a:off x="5003694" y="889031"/>
                  <a:ext cx="2314572" cy="1417203"/>
                </a:xfrm>
                <a:prstGeom prst="rect">
                  <a:avLst/>
                </a:prstGeom>
                <a:blipFill>
                  <a:blip r:embed="rId3"/>
                  <a:stretch>
                    <a:fillRect/>
                  </a:stretch>
                </a:blipFill>
              </p:spPr>
              <p:txBody>
                <a:bodyPr/>
                <a:lstStyle/>
                <a:p>
                  <a:r>
                    <a:rPr lang="it-IT">
                      <a:noFill/>
                    </a:rPr>
                    <a:t> </a:t>
                  </a:r>
                </a:p>
              </p:txBody>
            </p:sp>
          </mc:Fallback>
        </mc:AlternateContent>
        <p:sp>
          <p:nvSpPr>
            <p:cNvPr id="42" name="TextBox 14">
              <a:extLst>
                <a:ext uri="{FF2B5EF4-FFF2-40B4-BE49-F238E27FC236}">
                  <a16:creationId xmlns:a16="http://schemas.microsoft.com/office/drawing/2014/main" id="{1F2D132C-C4C9-44DB-A37B-69AE2ED77315}"/>
                </a:ext>
              </a:extLst>
            </p:cNvPr>
            <p:cNvSpPr txBox="1"/>
            <p:nvPr/>
          </p:nvSpPr>
          <p:spPr>
            <a:xfrm>
              <a:off x="786487" y="835968"/>
              <a:ext cx="4972365" cy="646331"/>
            </a:xfrm>
            <a:prstGeom prst="rect">
              <a:avLst/>
            </a:prstGeom>
            <a:noFill/>
          </p:spPr>
          <p:txBody>
            <a:bodyPr wrap="square">
              <a:spAutoFit/>
            </a:bodyPr>
            <a:lstStyle/>
            <a:p>
              <a:pPr defTabSz="914400"/>
              <a:r>
                <a:rPr lang="en-US" b="1" dirty="0">
                  <a:solidFill>
                    <a:srgbClr val="000000"/>
                  </a:solidFill>
                </a:rPr>
                <a:t>Grid of gamma-ray events</a:t>
              </a:r>
              <a:r>
                <a:rPr lang="en-US" dirty="0">
                  <a:solidFill>
                    <a:srgbClr val="000000"/>
                  </a:solidFill>
                </a:rPr>
                <a:t> emulated with </a:t>
              </a:r>
              <a:r>
                <a:rPr lang="en-US" b="1" dirty="0">
                  <a:solidFill>
                    <a:srgbClr val="000000"/>
                  </a:solidFill>
                </a:rPr>
                <a:t>ANTS3</a:t>
              </a:r>
              <a:endParaRPr lang="en-US" b="1" dirty="0">
                <a:solidFill>
                  <a:srgbClr val="C00000"/>
                </a:solidFill>
              </a:endParaRPr>
            </a:p>
            <a:p>
              <a:pPr defTabSz="914400"/>
              <a:endParaRPr lang="en-US" dirty="0">
                <a:solidFill>
                  <a:srgbClr val="C00000"/>
                </a:solidFill>
              </a:endParaRPr>
            </a:p>
          </p:txBody>
        </p:sp>
      </p:grpSp>
      <p:sp>
        <p:nvSpPr>
          <p:cNvPr id="43" name="TextBox 14">
            <a:extLst>
              <a:ext uri="{FF2B5EF4-FFF2-40B4-BE49-F238E27FC236}">
                <a16:creationId xmlns:a16="http://schemas.microsoft.com/office/drawing/2014/main" id="{AA569599-9762-4232-8967-B1E8FEFBE399}"/>
              </a:ext>
            </a:extLst>
          </p:cNvPr>
          <p:cNvSpPr txBox="1"/>
          <p:nvPr/>
        </p:nvSpPr>
        <p:spPr>
          <a:xfrm>
            <a:off x="2012829" y="2631574"/>
            <a:ext cx="3708292" cy="738664"/>
          </a:xfrm>
          <a:prstGeom prst="rect">
            <a:avLst/>
          </a:prstGeom>
          <a:noFill/>
        </p:spPr>
        <p:txBody>
          <a:bodyPr wrap="square">
            <a:spAutoFit/>
          </a:bodyPr>
          <a:lstStyle/>
          <a:p>
            <a:pPr algn="ctr" defTabSz="914400"/>
            <a:r>
              <a:rPr lang="en-US" sz="2400" b="1" dirty="0">
                <a:solidFill>
                  <a:srgbClr val="000000"/>
                </a:solidFill>
              </a:rPr>
              <a:t>Model vs ASIC Results</a:t>
            </a:r>
            <a:endParaRPr lang="en-US" sz="2400" b="1" dirty="0">
              <a:solidFill>
                <a:srgbClr val="C00000"/>
              </a:solidFill>
            </a:endParaRPr>
          </a:p>
          <a:p>
            <a:pPr algn="ctr" defTabSz="914400"/>
            <a:endParaRPr lang="en-US" dirty="0">
              <a:solidFill>
                <a:srgbClr val="C00000"/>
              </a:solidFill>
            </a:endParaRPr>
          </a:p>
        </p:txBody>
      </p:sp>
      <p:sp>
        <p:nvSpPr>
          <p:cNvPr id="45" name="TextBox 14">
            <a:extLst>
              <a:ext uri="{FF2B5EF4-FFF2-40B4-BE49-F238E27FC236}">
                <a16:creationId xmlns:a16="http://schemas.microsoft.com/office/drawing/2014/main" id="{F59F8D6F-E3CA-49B5-88F6-4A6FC376B11C}"/>
              </a:ext>
            </a:extLst>
          </p:cNvPr>
          <p:cNvSpPr txBox="1"/>
          <p:nvPr/>
        </p:nvSpPr>
        <p:spPr>
          <a:xfrm>
            <a:off x="7551250" y="3481501"/>
            <a:ext cx="3708292" cy="461665"/>
          </a:xfrm>
          <a:prstGeom prst="rect">
            <a:avLst/>
          </a:prstGeom>
          <a:noFill/>
        </p:spPr>
        <p:txBody>
          <a:bodyPr wrap="square">
            <a:spAutoFit/>
          </a:bodyPr>
          <a:lstStyle/>
          <a:p>
            <a:pPr algn="ctr" defTabSz="914400"/>
            <a:r>
              <a:rPr lang="en-US" sz="2400" b="1" dirty="0">
                <a:solidFill>
                  <a:srgbClr val="000000"/>
                </a:solidFill>
              </a:rPr>
              <a:t>Mean Absolute Error (MAE)</a:t>
            </a:r>
            <a:endParaRPr lang="en-US" sz="2400" b="1" dirty="0">
              <a:solidFill>
                <a:srgbClr val="C00000"/>
              </a:solidFill>
            </a:endParaRPr>
          </a:p>
        </p:txBody>
      </p:sp>
      <p:graphicFrame>
        <p:nvGraphicFramePr>
          <p:cNvPr id="52" name="Tabella 51">
            <a:extLst>
              <a:ext uri="{FF2B5EF4-FFF2-40B4-BE49-F238E27FC236}">
                <a16:creationId xmlns:a16="http://schemas.microsoft.com/office/drawing/2014/main" id="{1603C016-1AB8-44D1-81A1-B5F4DA988648}"/>
              </a:ext>
            </a:extLst>
          </p:cNvPr>
          <p:cNvGraphicFramePr>
            <a:graphicFrameLocks noGrp="1"/>
          </p:cNvGraphicFramePr>
          <p:nvPr>
            <p:extLst>
              <p:ext uri="{D42A27DB-BD31-4B8C-83A1-F6EECF244321}">
                <p14:modId xmlns:p14="http://schemas.microsoft.com/office/powerpoint/2010/main" val="2403304119"/>
              </p:ext>
            </p:extLst>
          </p:nvPr>
        </p:nvGraphicFramePr>
        <p:xfrm>
          <a:off x="7636996" y="4114481"/>
          <a:ext cx="3443734" cy="1123439"/>
        </p:xfrm>
        <a:graphic>
          <a:graphicData uri="http://schemas.openxmlformats.org/drawingml/2006/table">
            <a:tbl>
              <a:tblPr firstRow="1" bandRow="1">
                <a:tableStyleId>{5940675A-B579-460E-94D1-54222C63F5DA}</a:tableStyleId>
              </a:tblPr>
              <a:tblGrid>
                <a:gridCol w="1721867">
                  <a:extLst>
                    <a:ext uri="{9D8B030D-6E8A-4147-A177-3AD203B41FA5}">
                      <a16:colId xmlns:a16="http://schemas.microsoft.com/office/drawing/2014/main" val="1478213202"/>
                    </a:ext>
                  </a:extLst>
                </a:gridCol>
                <a:gridCol w="1721867">
                  <a:extLst>
                    <a:ext uri="{9D8B030D-6E8A-4147-A177-3AD203B41FA5}">
                      <a16:colId xmlns:a16="http://schemas.microsoft.com/office/drawing/2014/main" val="805878031"/>
                    </a:ext>
                  </a:extLst>
                </a:gridCol>
              </a:tblGrid>
              <a:tr h="491672">
                <a:tc>
                  <a:txBody>
                    <a:bodyPr/>
                    <a:lstStyle/>
                    <a:p>
                      <a:pPr algn="ctr"/>
                      <a:r>
                        <a:rPr lang="en-US" b="1" noProof="0" dirty="0" err="1"/>
                        <a:t>Tensorflow</a:t>
                      </a:r>
                      <a:r>
                        <a:rPr lang="en-US" b="1" noProof="0" dirty="0"/>
                        <a:t> Model</a:t>
                      </a:r>
                    </a:p>
                  </a:txBody>
                  <a:tcPr anchor="ctr"/>
                </a:tc>
                <a:tc>
                  <a:txBody>
                    <a:bodyPr/>
                    <a:lstStyle/>
                    <a:p>
                      <a:pPr algn="ctr"/>
                      <a:r>
                        <a:rPr lang="en-US" sz="1800" b="0" i="0" kern="1200" noProof="0" dirty="0">
                          <a:solidFill>
                            <a:schemeClr val="tx1"/>
                          </a:solidFill>
                          <a:effectLst/>
                          <a:latin typeface="+mn-lt"/>
                          <a:ea typeface="+mn-ea"/>
                          <a:cs typeface="+mn-cs"/>
                        </a:rPr>
                        <a:t>~ 0.9</a:t>
                      </a:r>
                      <a:r>
                        <a:rPr lang="en-US" b="0" noProof="0" dirty="0"/>
                        <a:t> mm</a:t>
                      </a:r>
                    </a:p>
                  </a:txBody>
                  <a:tcPr anchor="ctr"/>
                </a:tc>
                <a:extLst>
                  <a:ext uri="{0D108BD9-81ED-4DB2-BD59-A6C34878D82A}">
                    <a16:rowId xmlns:a16="http://schemas.microsoft.com/office/drawing/2014/main" val="1040124563"/>
                  </a:ext>
                </a:extLst>
              </a:tr>
              <a:tr h="483359">
                <a:tc>
                  <a:txBody>
                    <a:bodyPr/>
                    <a:lstStyle/>
                    <a:p>
                      <a:pPr algn="ctr"/>
                      <a:r>
                        <a:rPr lang="en-US" b="1" noProof="0" dirty="0"/>
                        <a:t>ANNA</a:t>
                      </a:r>
                    </a:p>
                  </a:txBody>
                  <a:tcPr anchor="ctr"/>
                </a:tc>
                <a:tc>
                  <a:txBody>
                    <a:bodyPr/>
                    <a:lstStyle/>
                    <a:p>
                      <a:pPr algn="ctr"/>
                      <a:r>
                        <a:rPr lang="en-US" sz="1800" b="0" i="0" kern="1200" noProof="0" dirty="0">
                          <a:solidFill>
                            <a:schemeClr val="tx1"/>
                          </a:solidFill>
                          <a:effectLst/>
                          <a:latin typeface="+mn-lt"/>
                          <a:ea typeface="+mn-ea"/>
                          <a:cs typeface="+mn-cs"/>
                        </a:rPr>
                        <a:t>~ </a:t>
                      </a:r>
                      <a:r>
                        <a:rPr lang="en-US" b="1" noProof="0" dirty="0"/>
                        <a:t>1.1 mm</a:t>
                      </a:r>
                    </a:p>
                  </a:txBody>
                  <a:tcPr anchor="ctr"/>
                </a:tc>
                <a:extLst>
                  <a:ext uri="{0D108BD9-81ED-4DB2-BD59-A6C34878D82A}">
                    <a16:rowId xmlns:a16="http://schemas.microsoft.com/office/drawing/2014/main" val="3506021433"/>
                  </a:ext>
                </a:extLst>
              </a:tr>
            </a:tbl>
          </a:graphicData>
        </a:graphic>
      </p:graphicFrame>
      <p:grpSp>
        <p:nvGrpSpPr>
          <p:cNvPr id="59" name="Gruppo 58">
            <a:extLst>
              <a:ext uri="{FF2B5EF4-FFF2-40B4-BE49-F238E27FC236}">
                <a16:creationId xmlns:a16="http://schemas.microsoft.com/office/drawing/2014/main" id="{25D69EA3-DDF6-4ECB-AA0B-F195A16719E4}"/>
              </a:ext>
            </a:extLst>
          </p:cNvPr>
          <p:cNvGrpSpPr/>
          <p:nvPr/>
        </p:nvGrpSpPr>
        <p:grpSpPr>
          <a:xfrm>
            <a:off x="8063187" y="1183439"/>
            <a:ext cx="3753466" cy="1706760"/>
            <a:chOff x="8063187" y="1183439"/>
            <a:chExt cx="3753466" cy="1706760"/>
          </a:xfrm>
        </p:grpSpPr>
        <p:grpSp>
          <p:nvGrpSpPr>
            <p:cNvPr id="10" name="Gruppo 9">
              <a:extLst>
                <a:ext uri="{FF2B5EF4-FFF2-40B4-BE49-F238E27FC236}">
                  <a16:creationId xmlns:a16="http://schemas.microsoft.com/office/drawing/2014/main" id="{6F7CBA04-9BFD-441A-B858-91606D369C7C}"/>
                </a:ext>
              </a:extLst>
            </p:cNvPr>
            <p:cNvGrpSpPr/>
            <p:nvPr/>
          </p:nvGrpSpPr>
          <p:grpSpPr>
            <a:xfrm>
              <a:off x="8063187" y="1183439"/>
              <a:ext cx="3260868" cy="1706760"/>
              <a:chOff x="8834665" y="1214190"/>
              <a:chExt cx="3260868" cy="1706760"/>
            </a:xfrm>
          </p:grpSpPr>
          <p:grpSp>
            <p:nvGrpSpPr>
              <p:cNvPr id="11" name="Gruppo 10">
                <a:extLst>
                  <a:ext uri="{FF2B5EF4-FFF2-40B4-BE49-F238E27FC236}">
                    <a16:creationId xmlns:a16="http://schemas.microsoft.com/office/drawing/2014/main" id="{96C115CF-3A4B-4A27-861F-45FA4291C1B7}"/>
                  </a:ext>
                </a:extLst>
              </p:cNvPr>
              <p:cNvGrpSpPr/>
              <p:nvPr/>
            </p:nvGrpSpPr>
            <p:grpSpPr>
              <a:xfrm>
                <a:off x="8834665" y="1214190"/>
                <a:ext cx="2405151" cy="1288416"/>
                <a:chOff x="3039455" y="1112036"/>
                <a:chExt cx="2656897" cy="1288416"/>
              </a:xfrm>
            </p:grpSpPr>
            <p:sp>
              <p:nvSpPr>
                <p:cNvPr id="15" name="Freeform: Shape 119">
                  <a:extLst>
                    <a:ext uri="{FF2B5EF4-FFF2-40B4-BE49-F238E27FC236}">
                      <a16:creationId xmlns:a16="http://schemas.microsoft.com/office/drawing/2014/main" id="{455597A5-2E8A-4258-9B65-28D0D2F6B1E3}"/>
                    </a:ext>
                  </a:extLst>
                </p:cNvPr>
                <p:cNvSpPr/>
                <p:nvPr/>
              </p:nvSpPr>
              <p:spPr>
                <a:xfrm rot="6524079">
                  <a:off x="3398701" y="752790"/>
                  <a:ext cx="171156" cy="889647"/>
                </a:xfrm>
                <a:custGeom>
                  <a:avLst/>
                  <a:gdLst>
                    <a:gd name="connsiteX0" fmla="*/ 212464 w 420559"/>
                    <a:gd name="connsiteY0" fmla="*/ 5096512 h 5096512"/>
                    <a:gd name="connsiteX1" fmla="*/ 29584 w 420559"/>
                    <a:gd name="connsiteY1" fmla="*/ 4950208 h 5096512"/>
                    <a:gd name="connsiteX2" fmla="*/ 17392 w 420559"/>
                    <a:gd name="connsiteY2" fmla="*/ 4779520 h 5096512"/>
                    <a:gd name="connsiteX3" fmla="*/ 200272 w 420559"/>
                    <a:gd name="connsiteY3" fmla="*/ 4584448 h 5096512"/>
                    <a:gd name="connsiteX4" fmla="*/ 395344 w 420559"/>
                    <a:gd name="connsiteY4" fmla="*/ 4438144 h 5096512"/>
                    <a:gd name="connsiteX5" fmla="*/ 407536 w 420559"/>
                    <a:gd name="connsiteY5" fmla="*/ 4291840 h 5096512"/>
                    <a:gd name="connsiteX6" fmla="*/ 297808 w 420559"/>
                    <a:gd name="connsiteY6" fmla="*/ 4121152 h 5096512"/>
                    <a:gd name="connsiteX7" fmla="*/ 114928 w 420559"/>
                    <a:gd name="connsiteY7" fmla="*/ 3999232 h 5096512"/>
                    <a:gd name="connsiteX8" fmla="*/ 41776 w 420559"/>
                    <a:gd name="connsiteY8" fmla="*/ 3840736 h 5096512"/>
                    <a:gd name="connsiteX9" fmla="*/ 90544 w 420559"/>
                    <a:gd name="connsiteY9" fmla="*/ 3682240 h 5096512"/>
                    <a:gd name="connsiteX10" fmla="*/ 224656 w 420559"/>
                    <a:gd name="connsiteY10" fmla="*/ 3584704 h 5096512"/>
                    <a:gd name="connsiteX11" fmla="*/ 383152 w 420559"/>
                    <a:gd name="connsiteY11" fmla="*/ 3426208 h 5096512"/>
                    <a:gd name="connsiteX12" fmla="*/ 407536 w 420559"/>
                    <a:gd name="connsiteY12" fmla="*/ 3267712 h 5096512"/>
                    <a:gd name="connsiteX13" fmla="*/ 310000 w 420559"/>
                    <a:gd name="connsiteY13" fmla="*/ 3121408 h 5096512"/>
                    <a:gd name="connsiteX14" fmla="*/ 163696 w 420559"/>
                    <a:gd name="connsiteY14" fmla="*/ 3023872 h 5096512"/>
                    <a:gd name="connsiteX15" fmla="*/ 102736 w 420559"/>
                    <a:gd name="connsiteY15" fmla="*/ 2926336 h 5096512"/>
                    <a:gd name="connsiteX16" fmla="*/ 53968 w 420559"/>
                    <a:gd name="connsiteY16" fmla="*/ 2804416 h 5096512"/>
                    <a:gd name="connsiteX17" fmla="*/ 90544 w 420559"/>
                    <a:gd name="connsiteY17" fmla="*/ 2658112 h 5096512"/>
                    <a:gd name="connsiteX18" fmla="*/ 188080 w 420559"/>
                    <a:gd name="connsiteY18" fmla="*/ 2560576 h 5096512"/>
                    <a:gd name="connsiteX19" fmla="*/ 322192 w 420559"/>
                    <a:gd name="connsiteY19" fmla="*/ 2499616 h 5096512"/>
                    <a:gd name="connsiteX20" fmla="*/ 370960 w 420559"/>
                    <a:gd name="connsiteY20" fmla="*/ 2426464 h 5096512"/>
                    <a:gd name="connsiteX21" fmla="*/ 407536 w 420559"/>
                    <a:gd name="connsiteY21" fmla="*/ 2353312 h 5096512"/>
                    <a:gd name="connsiteX22" fmla="*/ 383152 w 420559"/>
                    <a:gd name="connsiteY22" fmla="*/ 2231392 h 5096512"/>
                    <a:gd name="connsiteX23" fmla="*/ 358768 w 420559"/>
                    <a:gd name="connsiteY23" fmla="*/ 2158240 h 5096512"/>
                    <a:gd name="connsiteX24" fmla="*/ 285616 w 420559"/>
                    <a:gd name="connsiteY24" fmla="*/ 2109472 h 5096512"/>
                    <a:gd name="connsiteX25" fmla="*/ 212464 w 420559"/>
                    <a:gd name="connsiteY25" fmla="*/ 2060704 h 5096512"/>
                    <a:gd name="connsiteX26" fmla="*/ 114928 w 420559"/>
                    <a:gd name="connsiteY26" fmla="*/ 1975360 h 5096512"/>
                    <a:gd name="connsiteX27" fmla="*/ 78352 w 420559"/>
                    <a:gd name="connsiteY27" fmla="*/ 1877824 h 5096512"/>
                    <a:gd name="connsiteX28" fmla="*/ 53968 w 420559"/>
                    <a:gd name="connsiteY28" fmla="*/ 1780288 h 5096512"/>
                    <a:gd name="connsiteX29" fmla="*/ 78352 w 420559"/>
                    <a:gd name="connsiteY29" fmla="*/ 1658368 h 5096512"/>
                    <a:gd name="connsiteX30" fmla="*/ 127120 w 420559"/>
                    <a:gd name="connsiteY30" fmla="*/ 1597408 h 5096512"/>
                    <a:gd name="connsiteX31" fmla="*/ 224656 w 420559"/>
                    <a:gd name="connsiteY31" fmla="*/ 1536448 h 5096512"/>
                    <a:gd name="connsiteX32" fmla="*/ 322192 w 420559"/>
                    <a:gd name="connsiteY32" fmla="*/ 1475488 h 5096512"/>
                    <a:gd name="connsiteX33" fmla="*/ 370960 w 420559"/>
                    <a:gd name="connsiteY33" fmla="*/ 1390144 h 5096512"/>
                    <a:gd name="connsiteX34" fmla="*/ 407536 w 420559"/>
                    <a:gd name="connsiteY34" fmla="*/ 1268224 h 5096512"/>
                    <a:gd name="connsiteX35" fmla="*/ 358768 w 420559"/>
                    <a:gd name="connsiteY35" fmla="*/ 1146304 h 5096512"/>
                    <a:gd name="connsiteX36" fmla="*/ 285616 w 420559"/>
                    <a:gd name="connsiteY36" fmla="*/ 1085344 h 5096512"/>
                    <a:gd name="connsiteX37" fmla="*/ 151504 w 420559"/>
                    <a:gd name="connsiteY37" fmla="*/ 1012192 h 5096512"/>
                    <a:gd name="connsiteX38" fmla="*/ 78352 w 420559"/>
                    <a:gd name="connsiteY38" fmla="*/ 926848 h 5096512"/>
                    <a:gd name="connsiteX39" fmla="*/ 29584 w 420559"/>
                    <a:gd name="connsiteY39" fmla="*/ 853696 h 5096512"/>
                    <a:gd name="connsiteX40" fmla="*/ 29584 w 420559"/>
                    <a:gd name="connsiteY40" fmla="*/ 792736 h 5096512"/>
                    <a:gd name="connsiteX41" fmla="*/ 41776 w 420559"/>
                    <a:gd name="connsiteY41" fmla="*/ 719584 h 5096512"/>
                    <a:gd name="connsiteX42" fmla="*/ 90544 w 420559"/>
                    <a:gd name="connsiteY42" fmla="*/ 634240 h 5096512"/>
                    <a:gd name="connsiteX43" fmla="*/ 151504 w 420559"/>
                    <a:gd name="connsiteY43" fmla="*/ 573280 h 5096512"/>
                    <a:gd name="connsiteX44" fmla="*/ 212464 w 420559"/>
                    <a:gd name="connsiteY44" fmla="*/ 524512 h 5096512"/>
                    <a:gd name="connsiteX45" fmla="*/ 224656 w 420559"/>
                    <a:gd name="connsiteY45" fmla="*/ 378208 h 5096512"/>
                    <a:gd name="connsiteX46" fmla="*/ 212464 w 420559"/>
                    <a:gd name="connsiteY46" fmla="*/ 61216 h 5096512"/>
                    <a:gd name="connsiteX47" fmla="*/ 212464 w 420559"/>
                    <a:gd name="connsiteY47" fmla="*/ 256 h 5096512"/>
                    <a:gd name="connsiteX0" fmla="*/ 212464 w 420559"/>
                    <a:gd name="connsiteY0" fmla="*/ 5531919 h 5531919"/>
                    <a:gd name="connsiteX1" fmla="*/ 29584 w 420559"/>
                    <a:gd name="connsiteY1" fmla="*/ 5385615 h 5531919"/>
                    <a:gd name="connsiteX2" fmla="*/ 17392 w 420559"/>
                    <a:gd name="connsiteY2" fmla="*/ 5214927 h 5531919"/>
                    <a:gd name="connsiteX3" fmla="*/ 200272 w 420559"/>
                    <a:gd name="connsiteY3" fmla="*/ 5019855 h 5531919"/>
                    <a:gd name="connsiteX4" fmla="*/ 395344 w 420559"/>
                    <a:gd name="connsiteY4" fmla="*/ 4873551 h 5531919"/>
                    <a:gd name="connsiteX5" fmla="*/ 407536 w 420559"/>
                    <a:gd name="connsiteY5" fmla="*/ 4727247 h 5531919"/>
                    <a:gd name="connsiteX6" fmla="*/ 297808 w 420559"/>
                    <a:gd name="connsiteY6" fmla="*/ 4556559 h 5531919"/>
                    <a:gd name="connsiteX7" fmla="*/ 114928 w 420559"/>
                    <a:gd name="connsiteY7" fmla="*/ 4434639 h 5531919"/>
                    <a:gd name="connsiteX8" fmla="*/ 41776 w 420559"/>
                    <a:gd name="connsiteY8" fmla="*/ 4276143 h 5531919"/>
                    <a:gd name="connsiteX9" fmla="*/ 90544 w 420559"/>
                    <a:gd name="connsiteY9" fmla="*/ 4117647 h 5531919"/>
                    <a:gd name="connsiteX10" fmla="*/ 224656 w 420559"/>
                    <a:gd name="connsiteY10" fmla="*/ 4020111 h 5531919"/>
                    <a:gd name="connsiteX11" fmla="*/ 383152 w 420559"/>
                    <a:gd name="connsiteY11" fmla="*/ 3861615 h 5531919"/>
                    <a:gd name="connsiteX12" fmla="*/ 407536 w 420559"/>
                    <a:gd name="connsiteY12" fmla="*/ 3703119 h 5531919"/>
                    <a:gd name="connsiteX13" fmla="*/ 310000 w 420559"/>
                    <a:gd name="connsiteY13" fmla="*/ 3556815 h 5531919"/>
                    <a:gd name="connsiteX14" fmla="*/ 163696 w 420559"/>
                    <a:gd name="connsiteY14" fmla="*/ 3459279 h 5531919"/>
                    <a:gd name="connsiteX15" fmla="*/ 102736 w 420559"/>
                    <a:gd name="connsiteY15" fmla="*/ 3361743 h 5531919"/>
                    <a:gd name="connsiteX16" fmla="*/ 53968 w 420559"/>
                    <a:gd name="connsiteY16" fmla="*/ 3239823 h 5531919"/>
                    <a:gd name="connsiteX17" fmla="*/ 90544 w 420559"/>
                    <a:gd name="connsiteY17" fmla="*/ 3093519 h 5531919"/>
                    <a:gd name="connsiteX18" fmla="*/ 188080 w 420559"/>
                    <a:gd name="connsiteY18" fmla="*/ 2995983 h 5531919"/>
                    <a:gd name="connsiteX19" fmla="*/ 322192 w 420559"/>
                    <a:gd name="connsiteY19" fmla="*/ 2935023 h 5531919"/>
                    <a:gd name="connsiteX20" fmla="*/ 370960 w 420559"/>
                    <a:gd name="connsiteY20" fmla="*/ 2861871 h 5531919"/>
                    <a:gd name="connsiteX21" fmla="*/ 407536 w 420559"/>
                    <a:gd name="connsiteY21" fmla="*/ 2788719 h 5531919"/>
                    <a:gd name="connsiteX22" fmla="*/ 383152 w 420559"/>
                    <a:gd name="connsiteY22" fmla="*/ 2666799 h 5531919"/>
                    <a:gd name="connsiteX23" fmla="*/ 358768 w 420559"/>
                    <a:gd name="connsiteY23" fmla="*/ 2593647 h 5531919"/>
                    <a:gd name="connsiteX24" fmla="*/ 285616 w 420559"/>
                    <a:gd name="connsiteY24" fmla="*/ 2544879 h 5531919"/>
                    <a:gd name="connsiteX25" fmla="*/ 212464 w 420559"/>
                    <a:gd name="connsiteY25" fmla="*/ 2496111 h 5531919"/>
                    <a:gd name="connsiteX26" fmla="*/ 114928 w 420559"/>
                    <a:gd name="connsiteY26" fmla="*/ 2410767 h 5531919"/>
                    <a:gd name="connsiteX27" fmla="*/ 78352 w 420559"/>
                    <a:gd name="connsiteY27" fmla="*/ 2313231 h 5531919"/>
                    <a:gd name="connsiteX28" fmla="*/ 53968 w 420559"/>
                    <a:gd name="connsiteY28" fmla="*/ 2215695 h 5531919"/>
                    <a:gd name="connsiteX29" fmla="*/ 78352 w 420559"/>
                    <a:gd name="connsiteY29" fmla="*/ 2093775 h 5531919"/>
                    <a:gd name="connsiteX30" fmla="*/ 127120 w 420559"/>
                    <a:gd name="connsiteY30" fmla="*/ 2032815 h 5531919"/>
                    <a:gd name="connsiteX31" fmla="*/ 224656 w 420559"/>
                    <a:gd name="connsiteY31" fmla="*/ 1971855 h 5531919"/>
                    <a:gd name="connsiteX32" fmla="*/ 322192 w 420559"/>
                    <a:gd name="connsiteY32" fmla="*/ 1910895 h 5531919"/>
                    <a:gd name="connsiteX33" fmla="*/ 370960 w 420559"/>
                    <a:gd name="connsiteY33" fmla="*/ 1825551 h 5531919"/>
                    <a:gd name="connsiteX34" fmla="*/ 407536 w 420559"/>
                    <a:gd name="connsiteY34" fmla="*/ 1703631 h 5531919"/>
                    <a:gd name="connsiteX35" fmla="*/ 358768 w 420559"/>
                    <a:gd name="connsiteY35" fmla="*/ 1581711 h 5531919"/>
                    <a:gd name="connsiteX36" fmla="*/ 285616 w 420559"/>
                    <a:gd name="connsiteY36" fmla="*/ 1520751 h 5531919"/>
                    <a:gd name="connsiteX37" fmla="*/ 151504 w 420559"/>
                    <a:gd name="connsiteY37" fmla="*/ 1447599 h 5531919"/>
                    <a:gd name="connsiteX38" fmla="*/ 78352 w 420559"/>
                    <a:gd name="connsiteY38" fmla="*/ 1362255 h 5531919"/>
                    <a:gd name="connsiteX39" fmla="*/ 29584 w 420559"/>
                    <a:gd name="connsiteY39" fmla="*/ 1289103 h 5531919"/>
                    <a:gd name="connsiteX40" fmla="*/ 29584 w 420559"/>
                    <a:gd name="connsiteY40" fmla="*/ 1228143 h 5531919"/>
                    <a:gd name="connsiteX41" fmla="*/ 41776 w 420559"/>
                    <a:gd name="connsiteY41" fmla="*/ 1154991 h 5531919"/>
                    <a:gd name="connsiteX42" fmla="*/ 90544 w 420559"/>
                    <a:gd name="connsiteY42" fmla="*/ 1069647 h 5531919"/>
                    <a:gd name="connsiteX43" fmla="*/ 151504 w 420559"/>
                    <a:gd name="connsiteY43" fmla="*/ 1008687 h 5531919"/>
                    <a:gd name="connsiteX44" fmla="*/ 212464 w 420559"/>
                    <a:gd name="connsiteY44" fmla="*/ 959919 h 5531919"/>
                    <a:gd name="connsiteX45" fmla="*/ 224656 w 420559"/>
                    <a:gd name="connsiteY45" fmla="*/ 813615 h 5531919"/>
                    <a:gd name="connsiteX46" fmla="*/ 212464 w 420559"/>
                    <a:gd name="connsiteY46" fmla="*/ 496623 h 5531919"/>
                    <a:gd name="connsiteX47" fmla="*/ 212464 w 420559"/>
                    <a:gd name="connsiteY47" fmla="*/ 2 h 5531919"/>
                    <a:gd name="connsiteX0" fmla="*/ 212464 w 420559"/>
                    <a:gd name="connsiteY0" fmla="*/ 5531919 h 5531919"/>
                    <a:gd name="connsiteX1" fmla="*/ 29584 w 420559"/>
                    <a:gd name="connsiteY1" fmla="*/ 5385615 h 5531919"/>
                    <a:gd name="connsiteX2" fmla="*/ 17392 w 420559"/>
                    <a:gd name="connsiteY2" fmla="*/ 5214927 h 5531919"/>
                    <a:gd name="connsiteX3" fmla="*/ 200272 w 420559"/>
                    <a:gd name="connsiteY3" fmla="*/ 5019855 h 5531919"/>
                    <a:gd name="connsiteX4" fmla="*/ 395344 w 420559"/>
                    <a:gd name="connsiteY4" fmla="*/ 4873551 h 5531919"/>
                    <a:gd name="connsiteX5" fmla="*/ 407536 w 420559"/>
                    <a:gd name="connsiteY5" fmla="*/ 4727247 h 5531919"/>
                    <a:gd name="connsiteX6" fmla="*/ 297808 w 420559"/>
                    <a:gd name="connsiteY6" fmla="*/ 4556559 h 5531919"/>
                    <a:gd name="connsiteX7" fmla="*/ 114928 w 420559"/>
                    <a:gd name="connsiteY7" fmla="*/ 4434639 h 5531919"/>
                    <a:gd name="connsiteX8" fmla="*/ 41776 w 420559"/>
                    <a:gd name="connsiteY8" fmla="*/ 4276143 h 5531919"/>
                    <a:gd name="connsiteX9" fmla="*/ 90544 w 420559"/>
                    <a:gd name="connsiteY9" fmla="*/ 4117647 h 5531919"/>
                    <a:gd name="connsiteX10" fmla="*/ 224656 w 420559"/>
                    <a:gd name="connsiteY10" fmla="*/ 4020111 h 5531919"/>
                    <a:gd name="connsiteX11" fmla="*/ 383152 w 420559"/>
                    <a:gd name="connsiteY11" fmla="*/ 3861615 h 5531919"/>
                    <a:gd name="connsiteX12" fmla="*/ 407536 w 420559"/>
                    <a:gd name="connsiteY12" fmla="*/ 3703119 h 5531919"/>
                    <a:gd name="connsiteX13" fmla="*/ 310000 w 420559"/>
                    <a:gd name="connsiteY13" fmla="*/ 3556815 h 5531919"/>
                    <a:gd name="connsiteX14" fmla="*/ 163696 w 420559"/>
                    <a:gd name="connsiteY14" fmla="*/ 3459279 h 5531919"/>
                    <a:gd name="connsiteX15" fmla="*/ 102736 w 420559"/>
                    <a:gd name="connsiteY15" fmla="*/ 3361743 h 5531919"/>
                    <a:gd name="connsiteX16" fmla="*/ 53968 w 420559"/>
                    <a:gd name="connsiteY16" fmla="*/ 3239823 h 5531919"/>
                    <a:gd name="connsiteX17" fmla="*/ 90544 w 420559"/>
                    <a:gd name="connsiteY17" fmla="*/ 3093519 h 5531919"/>
                    <a:gd name="connsiteX18" fmla="*/ 188080 w 420559"/>
                    <a:gd name="connsiteY18" fmla="*/ 2995983 h 5531919"/>
                    <a:gd name="connsiteX19" fmla="*/ 322192 w 420559"/>
                    <a:gd name="connsiteY19" fmla="*/ 2935023 h 5531919"/>
                    <a:gd name="connsiteX20" fmla="*/ 370960 w 420559"/>
                    <a:gd name="connsiteY20" fmla="*/ 2861871 h 5531919"/>
                    <a:gd name="connsiteX21" fmla="*/ 407536 w 420559"/>
                    <a:gd name="connsiteY21" fmla="*/ 2788719 h 5531919"/>
                    <a:gd name="connsiteX22" fmla="*/ 407536 w 420559"/>
                    <a:gd name="connsiteY22" fmla="*/ 2711483 h 5531919"/>
                    <a:gd name="connsiteX23" fmla="*/ 358768 w 420559"/>
                    <a:gd name="connsiteY23" fmla="*/ 2593647 h 5531919"/>
                    <a:gd name="connsiteX24" fmla="*/ 285616 w 420559"/>
                    <a:gd name="connsiteY24" fmla="*/ 2544879 h 5531919"/>
                    <a:gd name="connsiteX25" fmla="*/ 212464 w 420559"/>
                    <a:gd name="connsiteY25" fmla="*/ 2496111 h 5531919"/>
                    <a:gd name="connsiteX26" fmla="*/ 114928 w 420559"/>
                    <a:gd name="connsiteY26" fmla="*/ 2410767 h 5531919"/>
                    <a:gd name="connsiteX27" fmla="*/ 78352 w 420559"/>
                    <a:gd name="connsiteY27" fmla="*/ 2313231 h 5531919"/>
                    <a:gd name="connsiteX28" fmla="*/ 53968 w 420559"/>
                    <a:gd name="connsiteY28" fmla="*/ 2215695 h 5531919"/>
                    <a:gd name="connsiteX29" fmla="*/ 78352 w 420559"/>
                    <a:gd name="connsiteY29" fmla="*/ 2093775 h 5531919"/>
                    <a:gd name="connsiteX30" fmla="*/ 127120 w 420559"/>
                    <a:gd name="connsiteY30" fmla="*/ 2032815 h 5531919"/>
                    <a:gd name="connsiteX31" fmla="*/ 224656 w 420559"/>
                    <a:gd name="connsiteY31" fmla="*/ 1971855 h 5531919"/>
                    <a:gd name="connsiteX32" fmla="*/ 322192 w 420559"/>
                    <a:gd name="connsiteY32" fmla="*/ 1910895 h 5531919"/>
                    <a:gd name="connsiteX33" fmla="*/ 370960 w 420559"/>
                    <a:gd name="connsiteY33" fmla="*/ 1825551 h 5531919"/>
                    <a:gd name="connsiteX34" fmla="*/ 407536 w 420559"/>
                    <a:gd name="connsiteY34" fmla="*/ 1703631 h 5531919"/>
                    <a:gd name="connsiteX35" fmla="*/ 358768 w 420559"/>
                    <a:gd name="connsiteY35" fmla="*/ 1581711 h 5531919"/>
                    <a:gd name="connsiteX36" fmla="*/ 285616 w 420559"/>
                    <a:gd name="connsiteY36" fmla="*/ 1520751 h 5531919"/>
                    <a:gd name="connsiteX37" fmla="*/ 151504 w 420559"/>
                    <a:gd name="connsiteY37" fmla="*/ 1447599 h 5531919"/>
                    <a:gd name="connsiteX38" fmla="*/ 78352 w 420559"/>
                    <a:gd name="connsiteY38" fmla="*/ 1362255 h 5531919"/>
                    <a:gd name="connsiteX39" fmla="*/ 29584 w 420559"/>
                    <a:gd name="connsiteY39" fmla="*/ 1289103 h 5531919"/>
                    <a:gd name="connsiteX40" fmla="*/ 29584 w 420559"/>
                    <a:gd name="connsiteY40" fmla="*/ 1228143 h 5531919"/>
                    <a:gd name="connsiteX41" fmla="*/ 41776 w 420559"/>
                    <a:gd name="connsiteY41" fmla="*/ 1154991 h 5531919"/>
                    <a:gd name="connsiteX42" fmla="*/ 90544 w 420559"/>
                    <a:gd name="connsiteY42" fmla="*/ 1069647 h 5531919"/>
                    <a:gd name="connsiteX43" fmla="*/ 151504 w 420559"/>
                    <a:gd name="connsiteY43" fmla="*/ 1008687 h 5531919"/>
                    <a:gd name="connsiteX44" fmla="*/ 212464 w 420559"/>
                    <a:gd name="connsiteY44" fmla="*/ 959919 h 5531919"/>
                    <a:gd name="connsiteX45" fmla="*/ 224656 w 420559"/>
                    <a:gd name="connsiteY45" fmla="*/ 813615 h 5531919"/>
                    <a:gd name="connsiteX46" fmla="*/ 212464 w 420559"/>
                    <a:gd name="connsiteY46" fmla="*/ 496623 h 5531919"/>
                    <a:gd name="connsiteX47" fmla="*/ 212464 w 420559"/>
                    <a:gd name="connsiteY47" fmla="*/ 2 h 5531919"/>
                    <a:gd name="connsiteX0" fmla="*/ 212464 w 420559"/>
                    <a:gd name="connsiteY0" fmla="*/ 5531919 h 5531919"/>
                    <a:gd name="connsiteX1" fmla="*/ 29584 w 420559"/>
                    <a:gd name="connsiteY1" fmla="*/ 5385615 h 5531919"/>
                    <a:gd name="connsiteX2" fmla="*/ 17392 w 420559"/>
                    <a:gd name="connsiteY2" fmla="*/ 5214927 h 5531919"/>
                    <a:gd name="connsiteX3" fmla="*/ 200272 w 420559"/>
                    <a:gd name="connsiteY3" fmla="*/ 5019855 h 5531919"/>
                    <a:gd name="connsiteX4" fmla="*/ 395344 w 420559"/>
                    <a:gd name="connsiteY4" fmla="*/ 4873551 h 5531919"/>
                    <a:gd name="connsiteX5" fmla="*/ 407536 w 420559"/>
                    <a:gd name="connsiteY5" fmla="*/ 4727247 h 5531919"/>
                    <a:gd name="connsiteX6" fmla="*/ 297808 w 420559"/>
                    <a:gd name="connsiteY6" fmla="*/ 4556559 h 5531919"/>
                    <a:gd name="connsiteX7" fmla="*/ 114928 w 420559"/>
                    <a:gd name="connsiteY7" fmla="*/ 4434639 h 5531919"/>
                    <a:gd name="connsiteX8" fmla="*/ 41776 w 420559"/>
                    <a:gd name="connsiteY8" fmla="*/ 4276143 h 5531919"/>
                    <a:gd name="connsiteX9" fmla="*/ 90544 w 420559"/>
                    <a:gd name="connsiteY9" fmla="*/ 4117647 h 5531919"/>
                    <a:gd name="connsiteX10" fmla="*/ 224656 w 420559"/>
                    <a:gd name="connsiteY10" fmla="*/ 4020111 h 5531919"/>
                    <a:gd name="connsiteX11" fmla="*/ 383152 w 420559"/>
                    <a:gd name="connsiteY11" fmla="*/ 3861615 h 5531919"/>
                    <a:gd name="connsiteX12" fmla="*/ 407536 w 420559"/>
                    <a:gd name="connsiteY12" fmla="*/ 3703119 h 5531919"/>
                    <a:gd name="connsiteX13" fmla="*/ 310000 w 420559"/>
                    <a:gd name="connsiteY13" fmla="*/ 3556815 h 5531919"/>
                    <a:gd name="connsiteX14" fmla="*/ 163696 w 420559"/>
                    <a:gd name="connsiteY14" fmla="*/ 3459279 h 5531919"/>
                    <a:gd name="connsiteX15" fmla="*/ 102736 w 420559"/>
                    <a:gd name="connsiteY15" fmla="*/ 3361743 h 5531919"/>
                    <a:gd name="connsiteX16" fmla="*/ 53968 w 420559"/>
                    <a:gd name="connsiteY16" fmla="*/ 3239823 h 5531919"/>
                    <a:gd name="connsiteX17" fmla="*/ 90544 w 420559"/>
                    <a:gd name="connsiteY17" fmla="*/ 3093519 h 5531919"/>
                    <a:gd name="connsiteX18" fmla="*/ 188080 w 420559"/>
                    <a:gd name="connsiteY18" fmla="*/ 2995983 h 5531919"/>
                    <a:gd name="connsiteX19" fmla="*/ 322192 w 420559"/>
                    <a:gd name="connsiteY19" fmla="*/ 2935023 h 5531919"/>
                    <a:gd name="connsiteX20" fmla="*/ 370960 w 420559"/>
                    <a:gd name="connsiteY20" fmla="*/ 2861871 h 5531919"/>
                    <a:gd name="connsiteX21" fmla="*/ 407536 w 420559"/>
                    <a:gd name="connsiteY21" fmla="*/ 2788719 h 5531919"/>
                    <a:gd name="connsiteX22" fmla="*/ 407536 w 420559"/>
                    <a:gd name="connsiteY22" fmla="*/ 2711483 h 5531919"/>
                    <a:gd name="connsiteX23" fmla="*/ 358768 w 420559"/>
                    <a:gd name="connsiteY23" fmla="*/ 2627159 h 5531919"/>
                    <a:gd name="connsiteX24" fmla="*/ 285616 w 420559"/>
                    <a:gd name="connsiteY24" fmla="*/ 2544879 h 5531919"/>
                    <a:gd name="connsiteX25" fmla="*/ 212464 w 420559"/>
                    <a:gd name="connsiteY25" fmla="*/ 2496111 h 5531919"/>
                    <a:gd name="connsiteX26" fmla="*/ 114928 w 420559"/>
                    <a:gd name="connsiteY26" fmla="*/ 2410767 h 5531919"/>
                    <a:gd name="connsiteX27" fmla="*/ 78352 w 420559"/>
                    <a:gd name="connsiteY27" fmla="*/ 2313231 h 5531919"/>
                    <a:gd name="connsiteX28" fmla="*/ 53968 w 420559"/>
                    <a:gd name="connsiteY28" fmla="*/ 2215695 h 5531919"/>
                    <a:gd name="connsiteX29" fmla="*/ 78352 w 420559"/>
                    <a:gd name="connsiteY29" fmla="*/ 2093775 h 5531919"/>
                    <a:gd name="connsiteX30" fmla="*/ 127120 w 420559"/>
                    <a:gd name="connsiteY30" fmla="*/ 2032815 h 5531919"/>
                    <a:gd name="connsiteX31" fmla="*/ 224656 w 420559"/>
                    <a:gd name="connsiteY31" fmla="*/ 1971855 h 5531919"/>
                    <a:gd name="connsiteX32" fmla="*/ 322192 w 420559"/>
                    <a:gd name="connsiteY32" fmla="*/ 1910895 h 5531919"/>
                    <a:gd name="connsiteX33" fmla="*/ 370960 w 420559"/>
                    <a:gd name="connsiteY33" fmla="*/ 1825551 h 5531919"/>
                    <a:gd name="connsiteX34" fmla="*/ 407536 w 420559"/>
                    <a:gd name="connsiteY34" fmla="*/ 1703631 h 5531919"/>
                    <a:gd name="connsiteX35" fmla="*/ 358768 w 420559"/>
                    <a:gd name="connsiteY35" fmla="*/ 1581711 h 5531919"/>
                    <a:gd name="connsiteX36" fmla="*/ 285616 w 420559"/>
                    <a:gd name="connsiteY36" fmla="*/ 1520751 h 5531919"/>
                    <a:gd name="connsiteX37" fmla="*/ 151504 w 420559"/>
                    <a:gd name="connsiteY37" fmla="*/ 1447599 h 5531919"/>
                    <a:gd name="connsiteX38" fmla="*/ 78352 w 420559"/>
                    <a:gd name="connsiteY38" fmla="*/ 1362255 h 5531919"/>
                    <a:gd name="connsiteX39" fmla="*/ 29584 w 420559"/>
                    <a:gd name="connsiteY39" fmla="*/ 1289103 h 5531919"/>
                    <a:gd name="connsiteX40" fmla="*/ 29584 w 420559"/>
                    <a:gd name="connsiteY40" fmla="*/ 1228143 h 5531919"/>
                    <a:gd name="connsiteX41" fmla="*/ 41776 w 420559"/>
                    <a:gd name="connsiteY41" fmla="*/ 1154991 h 5531919"/>
                    <a:gd name="connsiteX42" fmla="*/ 90544 w 420559"/>
                    <a:gd name="connsiteY42" fmla="*/ 1069647 h 5531919"/>
                    <a:gd name="connsiteX43" fmla="*/ 151504 w 420559"/>
                    <a:gd name="connsiteY43" fmla="*/ 1008687 h 5531919"/>
                    <a:gd name="connsiteX44" fmla="*/ 212464 w 420559"/>
                    <a:gd name="connsiteY44" fmla="*/ 959919 h 5531919"/>
                    <a:gd name="connsiteX45" fmla="*/ 224656 w 420559"/>
                    <a:gd name="connsiteY45" fmla="*/ 813615 h 5531919"/>
                    <a:gd name="connsiteX46" fmla="*/ 212464 w 420559"/>
                    <a:gd name="connsiteY46" fmla="*/ 496623 h 5531919"/>
                    <a:gd name="connsiteX47" fmla="*/ 212464 w 420559"/>
                    <a:gd name="connsiteY47" fmla="*/ 2 h 5531919"/>
                    <a:gd name="connsiteX0" fmla="*/ 212464 w 420559"/>
                    <a:gd name="connsiteY0" fmla="*/ 5531919 h 5531919"/>
                    <a:gd name="connsiteX1" fmla="*/ 29584 w 420559"/>
                    <a:gd name="connsiteY1" fmla="*/ 5385615 h 5531919"/>
                    <a:gd name="connsiteX2" fmla="*/ 17392 w 420559"/>
                    <a:gd name="connsiteY2" fmla="*/ 5214927 h 5531919"/>
                    <a:gd name="connsiteX3" fmla="*/ 200272 w 420559"/>
                    <a:gd name="connsiteY3" fmla="*/ 5019855 h 5531919"/>
                    <a:gd name="connsiteX4" fmla="*/ 395344 w 420559"/>
                    <a:gd name="connsiteY4" fmla="*/ 4873551 h 5531919"/>
                    <a:gd name="connsiteX5" fmla="*/ 407536 w 420559"/>
                    <a:gd name="connsiteY5" fmla="*/ 4727247 h 5531919"/>
                    <a:gd name="connsiteX6" fmla="*/ 297808 w 420559"/>
                    <a:gd name="connsiteY6" fmla="*/ 4556559 h 5531919"/>
                    <a:gd name="connsiteX7" fmla="*/ 114928 w 420559"/>
                    <a:gd name="connsiteY7" fmla="*/ 4434639 h 5531919"/>
                    <a:gd name="connsiteX8" fmla="*/ 41776 w 420559"/>
                    <a:gd name="connsiteY8" fmla="*/ 4276143 h 5531919"/>
                    <a:gd name="connsiteX9" fmla="*/ 90544 w 420559"/>
                    <a:gd name="connsiteY9" fmla="*/ 4117647 h 5531919"/>
                    <a:gd name="connsiteX10" fmla="*/ 224656 w 420559"/>
                    <a:gd name="connsiteY10" fmla="*/ 4020111 h 5531919"/>
                    <a:gd name="connsiteX11" fmla="*/ 383152 w 420559"/>
                    <a:gd name="connsiteY11" fmla="*/ 3861615 h 5531919"/>
                    <a:gd name="connsiteX12" fmla="*/ 407536 w 420559"/>
                    <a:gd name="connsiteY12" fmla="*/ 3703119 h 5531919"/>
                    <a:gd name="connsiteX13" fmla="*/ 310000 w 420559"/>
                    <a:gd name="connsiteY13" fmla="*/ 3556815 h 5531919"/>
                    <a:gd name="connsiteX14" fmla="*/ 163696 w 420559"/>
                    <a:gd name="connsiteY14" fmla="*/ 3459279 h 5531919"/>
                    <a:gd name="connsiteX15" fmla="*/ 102736 w 420559"/>
                    <a:gd name="connsiteY15" fmla="*/ 3361743 h 5531919"/>
                    <a:gd name="connsiteX16" fmla="*/ 53968 w 420559"/>
                    <a:gd name="connsiteY16" fmla="*/ 3239823 h 5531919"/>
                    <a:gd name="connsiteX17" fmla="*/ 90544 w 420559"/>
                    <a:gd name="connsiteY17" fmla="*/ 3093519 h 5531919"/>
                    <a:gd name="connsiteX18" fmla="*/ 188080 w 420559"/>
                    <a:gd name="connsiteY18" fmla="*/ 2995983 h 5531919"/>
                    <a:gd name="connsiteX19" fmla="*/ 322192 w 420559"/>
                    <a:gd name="connsiteY19" fmla="*/ 2935023 h 5531919"/>
                    <a:gd name="connsiteX20" fmla="*/ 370960 w 420559"/>
                    <a:gd name="connsiteY20" fmla="*/ 2861871 h 5531919"/>
                    <a:gd name="connsiteX21" fmla="*/ 407536 w 420559"/>
                    <a:gd name="connsiteY21" fmla="*/ 2788719 h 5531919"/>
                    <a:gd name="connsiteX22" fmla="*/ 407536 w 420559"/>
                    <a:gd name="connsiteY22" fmla="*/ 2711483 h 5531919"/>
                    <a:gd name="connsiteX23" fmla="*/ 358768 w 420559"/>
                    <a:gd name="connsiteY23" fmla="*/ 2627159 h 5531919"/>
                    <a:gd name="connsiteX24" fmla="*/ 285616 w 420559"/>
                    <a:gd name="connsiteY24" fmla="*/ 2544879 h 5531919"/>
                    <a:gd name="connsiteX25" fmla="*/ 212464 w 420559"/>
                    <a:gd name="connsiteY25" fmla="*/ 2496111 h 5531919"/>
                    <a:gd name="connsiteX26" fmla="*/ 114928 w 420559"/>
                    <a:gd name="connsiteY26" fmla="*/ 2410767 h 5531919"/>
                    <a:gd name="connsiteX27" fmla="*/ 78352 w 420559"/>
                    <a:gd name="connsiteY27" fmla="*/ 2313231 h 5531919"/>
                    <a:gd name="connsiteX28" fmla="*/ 53968 w 420559"/>
                    <a:gd name="connsiteY28" fmla="*/ 2215695 h 5531919"/>
                    <a:gd name="connsiteX29" fmla="*/ 78352 w 420559"/>
                    <a:gd name="connsiteY29" fmla="*/ 2093775 h 5531919"/>
                    <a:gd name="connsiteX30" fmla="*/ 127120 w 420559"/>
                    <a:gd name="connsiteY30" fmla="*/ 2032815 h 5531919"/>
                    <a:gd name="connsiteX31" fmla="*/ 224656 w 420559"/>
                    <a:gd name="connsiteY31" fmla="*/ 1971855 h 5531919"/>
                    <a:gd name="connsiteX32" fmla="*/ 322192 w 420559"/>
                    <a:gd name="connsiteY32" fmla="*/ 1910895 h 5531919"/>
                    <a:gd name="connsiteX33" fmla="*/ 370960 w 420559"/>
                    <a:gd name="connsiteY33" fmla="*/ 1825551 h 5531919"/>
                    <a:gd name="connsiteX34" fmla="*/ 407536 w 420559"/>
                    <a:gd name="connsiteY34" fmla="*/ 1703631 h 5531919"/>
                    <a:gd name="connsiteX35" fmla="*/ 358768 w 420559"/>
                    <a:gd name="connsiteY35" fmla="*/ 1581711 h 5531919"/>
                    <a:gd name="connsiteX36" fmla="*/ 285616 w 420559"/>
                    <a:gd name="connsiteY36" fmla="*/ 1520751 h 5531919"/>
                    <a:gd name="connsiteX37" fmla="*/ 151504 w 420559"/>
                    <a:gd name="connsiteY37" fmla="*/ 1447599 h 5531919"/>
                    <a:gd name="connsiteX38" fmla="*/ 78352 w 420559"/>
                    <a:gd name="connsiteY38" fmla="*/ 1362255 h 5531919"/>
                    <a:gd name="connsiteX39" fmla="*/ 29584 w 420559"/>
                    <a:gd name="connsiteY39" fmla="*/ 1289103 h 5531919"/>
                    <a:gd name="connsiteX40" fmla="*/ 29584 w 420559"/>
                    <a:gd name="connsiteY40" fmla="*/ 1228143 h 5531919"/>
                    <a:gd name="connsiteX41" fmla="*/ 41776 w 420559"/>
                    <a:gd name="connsiteY41" fmla="*/ 1154991 h 5531919"/>
                    <a:gd name="connsiteX42" fmla="*/ 90544 w 420559"/>
                    <a:gd name="connsiteY42" fmla="*/ 1069647 h 5531919"/>
                    <a:gd name="connsiteX43" fmla="*/ 151504 w 420559"/>
                    <a:gd name="connsiteY43" fmla="*/ 1008687 h 5531919"/>
                    <a:gd name="connsiteX44" fmla="*/ 212464 w 420559"/>
                    <a:gd name="connsiteY44" fmla="*/ 959919 h 5531919"/>
                    <a:gd name="connsiteX45" fmla="*/ 224656 w 420559"/>
                    <a:gd name="connsiteY45" fmla="*/ 813615 h 5531919"/>
                    <a:gd name="connsiteX46" fmla="*/ 212464 w 420559"/>
                    <a:gd name="connsiteY46" fmla="*/ 496623 h 5531919"/>
                    <a:gd name="connsiteX47" fmla="*/ 188080 w 420559"/>
                    <a:gd name="connsiteY47" fmla="*/ 2 h 5531919"/>
                    <a:gd name="connsiteX0" fmla="*/ 212464 w 420559"/>
                    <a:gd name="connsiteY0" fmla="*/ 5531919 h 5531919"/>
                    <a:gd name="connsiteX1" fmla="*/ 29584 w 420559"/>
                    <a:gd name="connsiteY1" fmla="*/ 5385615 h 5531919"/>
                    <a:gd name="connsiteX2" fmla="*/ 17392 w 420559"/>
                    <a:gd name="connsiteY2" fmla="*/ 5214927 h 5531919"/>
                    <a:gd name="connsiteX3" fmla="*/ 200272 w 420559"/>
                    <a:gd name="connsiteY3" fmla="*/ 5019855 h 5531919"/>
                    <a:gd name="connsiteX4" fmla="*/ 395344 w 420559"/>
                    <a:gd name="connsiteY4" fmla="*/ 4873551 h 5531919"/>
                    <a:gd name="connsiteX5" fmla="*/ 407536 w 420559"/>
                    <a:gd name="connsiteY5" fmla="*/ 4727247 h 5531919"/>
                    <a:gd name="connsiteX6" fmla="*/ 297808 w 420559"/>
                    <a:gd name="connsiteY6" fmla="*/ 4556559 h 5531919"/>
                    <a:gd name="connsiteX7" fmla="*/ 114928 w 420559"/>
                    <a:gd name="connsiteY7" fmla="*/ 4434639 h 5531919"/>
                    <a:gd name="connsiteX8" fmla="*/ 41776 w 420559"/>
                    <a:gd name="connsiteY8" fmla="*/ 4276143 h 5531919"/>
                    <a:gd name="connsiteX9" fmla="*/ 90544 w 420559"/>
                    <a:gd name="connsiteY9" fmla="*/ 4117647 h 5531919"/>
                    <a:gd name="connsiteX10" fmla="*/ 224656 w 420559"/>
                    <a:gd name="connsiteY10" fmla="*/ 4020111 h 5531919"/>
                    <a:gd name="connsiteX11" fmla="*/ 383152 w 420559"/>
                    <a:gd name="connsiteY11" fmla="*/ 3861615 h 5531919"/>
                    <a:gd name="connsiteX12" fmla="*/ 407536 w 420559"/>
                    <a:gd name="connsiteY12" fmla="*/ 3703119 h 5531919"/>
                    <a:gd name="connsiteX13" fmla="*/ 310000 w 420559"/>
                    <a:gd name="connsiteY13" fmla="*/ 3556815 h 5531919"/>
                    <a:gd name="connsiteX14" fmla="*/ 163696 w 420559"/>
                    <a:gd name="connsiteY14" fmla="*/ 3459279 h 5531919"/>
                    <a:gd name="connsiteX15" fmla="*/ 102736 w 420559"/>
                    <a:gd name="connsiteY15" fmla="*/ 3361743 h 5531919"/>
                    <a:gd name="connsiteX16" fmla="*/ 53968 w 420559"/>
                    <a:gd name="connsiteY16" fmla="*/ 3239823 h 5531919"/>
                    <a:gd name="connsiteX17" fmla="*/ 90544 w 420559"/>
                    <a:gd name="connsiteY17" fmla="*/ 3093519 h 5531919"/>
                    <a:gd name="connsiteX18" fmla="*/ 188080 w 420559"/>
                    <a:gd name="connsiteY18" fmla="*/ 2995983 h 5531919"/>
                    <a:gd name="connsiteX19" fmla="*/ 322192 w 420559"/>
                    <a:gd name="connsiteY19" fmla="*/ 2935023 h 5531919"/>
                    <a:gd name="connsiteX20" fmla="*/ 370960 w 420559"/>
                    <a:gd name="connsiteY20" fmla="*/ 2861871 h 5531919"/>
                    <a:gd name="connsiteX21" fmla="*/ 407536 w 420559"/>
                    <a:gd name="connsiteY21" fmla="*/ 2788719 h 5531919"/>
                    <a:gd name="connsiteX22" fmla="*/ 407536 w 420559"/>
                    <a:gd name="connsiteY22" fmla="*/ 2711483 h 5531919"/>
                    <a:gd name="connsiteX23" fmla="*/ 358768 w 420559"/>
                    <a:gd name="connsiteY23" fmla="*/ 2627159 h 5531919"/>
                    <a:gd name="connsiteX24" fmla="*/ 285616 w 420559"/>
                    <a:gd name="connsiteY24" fmla="*/ 2544879 h 5531919"/>
                    <a:gd name="connsiteX25" fmla="*/ 212464 w 420559"/>
                    <a:gd name="connsiteY25" fmla="*/ 2496111 h 5531919"/>
                    <a:gd name="connsiteX26" fmla="*/ 114928 w 420559"/>
                    <a:gd name="connsiteY26" fmla="*/ 2410767 h 5531919"/>
                    <a:gd name="connsiteX27" fmla="*/ 78352 w 420559"/>
                    <a:gd name="connsiteY27" fmla="*/ 2313231 h 5531919"/>
                    <a:gd name="connsiteX28" fmla="*/ 53968 w 420559"/>
                    <a:gd name="connsiteY28" fmla="*/ 2215695 h 5531919"/>
                    <a:gd name="connsiteX29" fmla="*/ 78352 w 420559"/>
                    <a:gd name="connsiteY29" fmla="*/ 2093775 h 5531919"/>
                    <a:gd name="connsiteX30" fmla="*/ 127120 w 420559"/>
                    <a:gd name="connsiteY30" fmla="*/ 2032815 h 5531919"/>
                    <a:gd name="connsiteX31" fmla="*/ 224656 w 420559"/>
                    <a:gd name="connsiteY31" fmla="*/ 1971855 h 5531919"/>
                    <a:gd name="connsiteX32" fmla="*/ 322192 w 420559"/>
                    <a:gd name="connsiteY32" fmla="*/ 1910895 h 5531919"/>
                    <a:gd name="connsiteX33" fmla="*/ 370960 w 420559"/>
                    <a:gd name="connsiteY33" fmla="*/ 1825551 h 5531919"/>
                    <a:gd name="connsiteX34" fmla="*/ 407536 w 420559"/>
                    <a:gd name="connsiteY34" fmla="*/ 1703631 h 5531919"/>
                    <a:gd name="connsiteX35" fmla="*/ 358768 w 420559"/>
                    <a:gd name="connsiteY35" fmla="*/ 1581711 h 5531919"/>
                    <a:gd name="connsiteX36" fmla="*/ 285616 w 420559"/>
                    <a:gd name="connsiteY36" fmla="*/ 1520751 h 5531919"/>
                    <a:gd name="connsiteX37" fmla="*/ 151504 w 420559"/>
                    <a:gd name="connsiteY37" fmla="*/ 1447599 h 5531919"/>
                    <a:gd name="connsiteX38" fmla="*/ 78352 w 420559"/>
                    <a:gd name="connsiteY38" fmla="*/ 1362255 h 5531919"/>
                    <a:gd name="connsiteX39" fmla="*/ 29584 w 420559"/>
                    <a:gd name="connsiteY39" fmla="*/ 1289103 h 5531919"/>
                    <a:gd name="connsiteX40" fmla="*/ 29584 w 420559"/>
                    <a:gd name="connsiteY40" fmla="*/ 1228143 h 5531919"/>
                    <a:gd name="connsiteX41" fmla="*/ 41776 w 420559"/>
                    <a:gd name="connsiteY41" fmla="*/ 1154991 h 5531919"/>
                    <a:gd name="connsiteX42" fmla="*/ 90544 w 420559"/>
                    <a:gd name="connsiteY42" fmla="*/ 1069647 h 5531919"/>
                    <a:gd name="connsiteX43" fmla="*/ 151504 w 420559"/>
                    <a:gd name="connsiteY43" fmla="*/ 1008687 h 5531919"/>
                    <a:gd name="connsiteX44" fmla="*/ 212464 w 420559"/>
                    <a:gd name="connsiteY44" fmla="*/ 959919 h 5531919"/>
                    <a:gd name="connsiteX45" fmla="*/ 224656 w 420559"/>
                    <a:gd name="connsiteY45" fmla="*/ 813615 h 5531919"/>
                    <a:gd name="connsiteX46" fmla="*/ 212464 w 420559"/>
                    <a:gd name="connsiteY46" fmla="*/ 496623 h 5531919"/>
                    <a:gd name="connsiteX47" fmla="*/ 200272 w 420559"/>
                    <a:gd name="connsiteY47" fmla="*/ 2 h 5531919"/>
                    <a:gd name="connsiteX0" fmla="*/ 212464 w 420559"/>
                    <a:gd name="connsiteY0" fmla="*/ 5610114 h 5610114"/>
                    <a:gd name="connsiteX1" fmla="*/ 29584 w 420559"/>
                    <a:gd name="connsiteY1" fmla="*/ 5463810 h 5610114"/>
                    <a:gd name="connsiteX2" fmla="*/ 17392 w 420559"/>
                    <a:gd name="connsiteY2" fmla="*/ 5293122 h 5610114"/>
                    <a:gd name="connsiteX3" fmla="*/ 200272 w 420559"/>
                    <a:gd name="connsiteY3" fmla="*/ 5098050 h 5610114"/>
                    <a:gd name="connsiteX4" fmla="*/ 395344 w 420559"/>
                    <a:gd name="connsiteY4" fmla="*/ 4951746 h 5610114"/>
                    <a:gd name="connsiteX5" fmla="*/ 407536 w 420559"/>
                    <a:gd name="connsiteY5" fmla="*/ 4805442 h 5610114"/>
                    <a:gd name="connsiteX6" fmla="*/ 297808 w 420559"/>
                    <a:gd name="connsiteY6" fmla="*/ 4634754 h 5610114"/>
                    <a:gd name="connsiteX7" fmla="*/ 114928 w 420559"/>
                    <a:gd name="connsiteY7" fmla="*/ 4512834 h 5610114"/>
                    <a:gd name="connsiteX8" fmla="*/ 41776 w 420559"/>
                    <a:gd name="connsiteY8" fmla="*/ 4354338 h 5610114"/>
                    <a:gd name="connsiteX9" fmla="*/ 90544 w 420559"/>
                    <a:gd name="connsiteY9" fmla="*/ 4195842 h 5610114"/>
                    <a:gd name="connsiteX10" fmla="*/ 224656 w 420559"/>
                    <a:gd name="connsiteY10" fmla="*/ 4098306 h 5610114"/>
                    <a:gd name="connsiteX11" fmla="*/ 383152 w 420559"/>
                    <a:gd name="connsiteY11" fmla="*/ 3939810 h 5610114"/>
                    <a:gd name="connsiteX12" fmla="*/ 407536 w 420559"/>
                    <a:gd name="connsiteY12" fmla="*/ 3781314 h 5610114"/>
                    <a:gd name="connsiteX13" fmla="*/ 310000 w 420559"/>
                    <a:gd name="connsiteY13" fmla="*/ 3635010 h 5610114"/>
                    <a:gd name="connsiteX14" fmla="*/ 163696 w 420559"/>
                    <a:gd name="connsiteY14" fmla="*/ 3537474 h 5610114"/>
                    <a:gd name="connsiteX15" fmla="*/ 102736 w 420559"/>
                    <a:gd name="connsiteY15" fmla="*/ 3439938 h 5610114"/>
                    <a:gd name="connsiteX16" fmla="*/ 53968 w 420559"/>
                    <a:gd name="connsiteY16" fmla="*/ 3318018 h 5610114"/>
                    <a:gd name="connsiteX17" fmla="*/ 90544 w 420559"/>
                    <a:gd name="connsiteY17" fmla="*/ 3171714 h 5610114"/>
                    <a:gd name="connsiteX18" fmla="*/ 188080 w 420559"/>
                    <a:gd name="connsiteY18" fmla="*/ 3074178 h 5610114"/>
                    <a:gd name="connsiteX19" fmla="*/ 322192 w 420559"/>
                    <a:gd name="connsiteY19" fmla="*/ 3013218 h 5610114"/>
                    <a:gd name="connsiteX20" fmla="*/ 370960 w 420559"/>
                    <a:gd name="connsiteY20" fmla="*/ 2940066 h 5610114"/>
                    <a:gd name="connsiteX21" fmla="*/ 407536 w 420559"/>
                    <a:gd name="connsiteY21" fmla="*/ 2866914 h 5610114"/>
                    <a:gd name="connsiteX22" fmla="*/ 407536 w 420559"/>
                    <a:gd name="connsiteY22" fmla="*/ 2789678 h 5610114"/>
                    <a:gd name="connsiteX23" fmla="*/ 358768 w 420559"/>
                    <a:gd name="connsiteY23" fmla="*/ 2705354 h 5610114"/>
                    <a:gd name="connsiteX24" fmla="*/ 285616 w 420559"/>
                    <a:gd name="connsiteY24" fmla="*/ 2623074 h 5610114"/>
                    <a:gd name="connsiteX25" fmla="*/ 212464 w 420559"/>
                    <a:gd name="connsiteY25" fmla="*/ 2574306 h 5610114"/>
                    <a:gd name="connsiteX26" fmla="*/ 114928 w 420559"/>
                    <a:gd name="connsiteY26" fmla="*/ 2488962 h 5610114"/>
                    <a:gd name="connsiteX27" fmla="*/ 78352 w 420559"/>
                    <a:gd name="connsiteY27" fmla="*/ 2391426 h 5610114"/>
                    <a:gd name="connsiteX28" fmla="*/ 53968 w 420559"/>
                    <a:gd name="connsiteY28" fmla="*/ 2293890 h 5610114"/>
                    <a:gd name="connsiteX29" fmla="*/ 78352 w 420559"/>
                    <a:gd name="connsiteY29" fmla="*/ 2171970 h 5610114"/>
                    <a:gd name="connsiteX30" fmla="*/ 127120 w 420559"/>
                    <a:gd name="connsiteY30" fmla="*/ 2111010 h 5610114"/>
                    <a:gd name="connsiteX31" fmla="*/ 224656 w 420559"/>
                    <a:gd name="connsiteY31" fmla="*/ 2050050 h 5610114"/>
                    <a:gd name="connsiteX32" fmla="*/ 322192 w 420559"/>
                    <a:gd name="connsiteY32" fmla="*/ 1989090 h 5610114"/>
                    <a:gd name="connsiteX33" fmla="*/ 370960 w 420559"/>
                    <a:gd name="connsiteY33" fmla="*/ 1903746 h 5610114"/>
                    <a:gd name="connsiteX34" fmla="*/ 407536 w 420559"/>
                    <a:gd name="connsiteY34" fmla="*/ 1781826 h 5610114"/>
                    <a:gd name="connsiteX35" fmla="*/ 358768 w 420559"/>
                    <a:gd name="connsiteY35" fmla="*/ 1659906 h 5610114"/>
                    <a:gd name="connsiteX36" fmla="*/ 285616 w 420559"/>
                    <a:gd name="connsiteY36" fmla="*/ 1598946 h 5610114"/>
                    <a:gd name="connsiteX37" fmla="*/ 151504 w 420559"/>
                    <a:gd name="connsiteY37" fmla="*/ 1525794 h 5610114"/>
                    <a:gd name="connsiteX38" fmla="*/ 78352 w 420559"/>
                    <a:gd name="connsiteY38" fmla="*/ 1440450 h 5610114"/>
                    <a:gd name="connsiteX39" fmla="*/ 29584 w 420559"/>
                    <a:gd name="connsiteY39" fmla="*/ 1367298 h 5610114"/>
                    <a:gd name="connsiteX40" fmla="*/ 29584 w 420559"/>
                    <a:gd name="connsiteY40" fmla="*/ 1306338 h 5610114"/>
                    <a:gd name="connsiteX41" fmla="*/ 41776 w 420559"/>
                    <a:gd name="connsiteY41" fmla="*/ 1233186 h 5610114"/>
                    <a:gd name="connsiteX42" fmla="*/ 90544 w 420559"/>
                    <a:gd name="connsiteY42" fmla="*/ 1147842 h 5610114"/>
                    <a:gd name="connsiteX43" fmla="*/ 151504 w 420559"/>
                    <a:gd name="connsiteY43" fmla="*/ 1086882 h 5610114"/>
                    <a:gd name="connsiteX44" fmla="*/ 212464 w 420559"/>
                    <a:gd name="connsiteY44" fmla="*/ 1038114 h 5610114"/>
                    <a:gd name="connsiteX45" fmla="*/ 224656 w 420559"/>
                    <a:gd name="connsiteY45" fmla="*/ 891810 h 5610114"/>
                    <a:gd name="connsiteX46" fmla="*/ 212464 w 420559"/>
                    <a:gd name="connsiteY46" fmla="*/ 574818 h 5610114"/>
                    <a:gd name="connsiteX47" fmla="*/ 212464 w 420559"/>
                    <a:gd name="connsiteY47" fmla="*/ 1 h 5610114"/>
                    <a:gd name="connsiteX0" fmla="*/ 212464 w 420559"/>
                    <a:gd name="connsiteY0" fmla="*/ 5610114 h 5610114"/>
                    <a:gd name="connsiteX1" fmla="*/ 29584 w 420559"/>
                    <a:gd name="connsiteY1" fmla="*/ 5463810 h 5610114"/>
                    <a:gd name="connsiteX2" fmla="*/ 17392 w 420559"/>
                    <a:gd name="connsiteY2" fmla="*/ 5293122 h 5610114"/>
                    <a:gd name="connsiteX3" fmla="*/ 200272 w 420559"/>
                    <a:gd name="connsiteY3" fmla="*/ 5098050 h 5610114"/>
                    <a:gd name="connsiteX4" fmla="*/ 395344 w 420559"/>
                    <a:gd name="connsiteY4" fmla="*/ 4951746 h 5610114"/>
                    <a:gd name="connsiteX5" fmla="*/ 407536 w 420559"/>
                    <a:gd name="connsiteY5" fmla="*/ 4805442 h 5610114"/>
                    <a:gd name="connsiteX6" fmla="*/ 297808 w 420559"/>
                    <a:gd name="connsiteY6" fmla="*/ 4634754 h 5610114"/>
                    <a:gd name="connsiteX7" fmla="*/ 114928 w 420559"/>
                    <a:gd name="connsiteY7" fmla="*/ 4512834 h 5610114"/>
                    <a:gd name="connsiteX8" fmla="*/ 41776 w 420559"/>
                    <a:gd name="connsiteY8" fmla="*/ 4354338 h 5610114"/>
                    <a:gd name="connsiteX9" fmla="*/ 90544 w 420559"/>
                    <a:gd name="connsiteY9" fmla="*/ 4195842 h 5610114"/>
                    <a:gd name="connsiteX10" fmla="*/ 224656 w 420559"/>
                    <a:gd name="connsiteY10" fmla="*/ 4098306 h 5610114"/>
                    <a:gd name="connsiteX11" fmla="*/ 383152 w 420559"/>
                    <a:gd name="connsiteY11" fmla="*/ 3939810 h 5610114"/>
                    <a:gd name="connsiteX12" fmla="*/ 407536 w 420559"/>
                    <a:gd name="connsiteY12" fmla="*/ 3781314 h 5610114"/>
                    <a:gd name="connsiteX13" fmla="*/ 310000 w 420559"/>
                    <a:gd name="connsiteY13" fmla="*/ 3635010 h 5610114"/>
                    <a:gd name="connsiteX14" fmla="*/ 163696 w 420559"/>
                    <a:gd name="connsiteY14" fmla="*/ 3537474 h 5610114"/>
                    <a:gd name="connsiteX15" fmla="*/ 102736 w 420559"/>
                    <a:gd name="connsiteY15" fmla="*/ 3439938 h 5610114"/>
                    <a:gd name="connsiteX16" fmla="*/ 53968 w 420559"/>
                    <a:gd name="connsiteY16" fmla="*/ 3318018 h 5610114"/>
                    <a:gd name="connsiteX17" fmla="*/ 90544 w 420559"/>
                    <a:gd name="connsiteY17" fmla="*/ 3171714 h 5610114"/>
                    <a:gd name="connsiteX18" fmla="*/ 188080 w 420559"/>
                    <a:gd name="connsiteY18" fmla="*/ 3074178 h 5610114"/>
                    <a:gd name="connsiteX19" fmla="*/ 322192 w 420559"/>
                    <a:gd name="connsiteY19" fmla="*/ 3013218 h 5610114"/>
                    <a:gd name="connsiteX20" fmla="*/ 370960 w 420559"/>
                    <a:gd name="connsiteY20" fmla="*/ 2940066 h 5610114"/>
                    <a:gd name="connsiteX21" fmla="*/ 407536 w 420559"/>
                    <a:gd name="connsiteY21" fmla="*/ 2866914 h 5610114"/>
                    <a:gd name="connsiteX22" fmla="*/ 407536 w 420559"/>
                    <a:gd name="connsiteY22" fmla="*/ 2789678 h 5610114"/>
                    <a:gd name="connsiteX23" fmla="*/ 358768 w 420559"/>
                    <a:gd name="connsiteY23" fmla="*/ 2705354 h 5610114"/>
                    <a:gd name="connsiteX24" fmla="*/ 285616 w 420559"/>
                    <a:gd name="connsiteY24" fmla="*/ 2623074 h 5610114"/>
                    <a:gd name="connsiteX25" fmla="*/ 212464 w 420559"/>
                    <a:gd name="connsiteY25" fmla="*/ 2574306 h 5610114"/>
                    <a:gd name="connsiteX26" fmla="*/ 114928 w 420559"/>
                    <a:gd name="connsiteY26" fmla="*/ 2488962 h 5610114"/>
                    <a:gd name="connsiteX27" fmla="*/ 78352 w 420559"/>
                    <a:gd name="connsiteY27" fmla="*/ 2391426 h 5610114"/>
                    <a:gd name="connsiteX28" fmla="*/ 53968 w 420559"/>
                    <a:gd name="connsiteY28" fmla="*/ 2293890 h 5610114"/>
                    <a:gd name="connsiteX29" fmla="*/ 78352 w 420559"/>
                    <a:gd name="connsiteY29" fmla="*/ 2171970 h 5610114"/>
                    <a:gd name="connsiteX30" fmla="*/ 127120 w 420559"/>
                    <a:gd name="connsiteY30" fmla="*/ 2111010 h 5610114"/>
                    <a:gd name="connsiteX31" fmla="*/ 224656 w 420559"/>
                    <a:gd name="connsiteY31" fmla="*/ 2050050 h 5610114"/>
                    <a:gd name="connsiteX32" fmla="*/ 322192 w 420559"/>
                    <a:gd name="connsiteY32" fmla="*/ 1989090 h 5610114"/>
                    <a:gd name="connsiteX33" fmla="*/ 370960 w 420559"/>
                    <a:gd name="connsiteY33" fmla="*/ 1903746 h 5610114"/>
                    <a:gd name="connsiteX34" fmla="*/ 407536 w 420559"/>
                    <a:gd name="connsiteY34" fmla="*/ 1781826 h 5610114"/>
                    <a:gd name="connsiteX35" fmla="*/ 358768 w 420559"/>
                    <a:gd name="connsiteY35" fmla="*/ 1659906 h 5610114"/>
                    <a:gd name="connsiteX36" fmla="*/ 285616 w 420559"/>
                    <a:gd name="connsiteY36" fmla="*/ 1598946 h 5610114"/>
                    <a:gd name="connsiteX37" fmla="*/ 151504 w 420559"/>
                    <a:gd name="connsiteY37" fmla="*/ 1525794 h 5610114"/>
                    <a:gd name="connsiteX38" fmla="*/ 78352 w 420559"/>
                    <a:gd name="connsiteY38" fmla="*/ 1440450 h 5610114"/>
                    <a:gd name="connsiteX39" fmla="*/ 29584 w 420559"/>
                    <a:gd name="connsiteY39" fmla="*/ 1367298 h 5610114"/>
                    <a:gd name="connsiteX40" fmla="*/ 29584 w 420559"/>
                    <a:gd name="connsiteY40" fmla="*/ 1306338 h 5610114"/>
                    <a:gd name="connsiteX41" fmla="*/ 41776 w 420559"/>
                    <a:gd name="connsiteY41" fmla="*/ 1233186 h 5610114"/>
                    <a:gd name="connsiteX42" fmla="*/ 90544 w 420559"/>
                    <a:gd name="connsiteY42" fmla="*/ 1147842 h 5610114"/>
                    <a:gd name="connsiteX43" fmla="*/ 151504 w 420559"/>
                    <a:gd name="connsiteY43" fmla="*/ 1086882 h 5610114"/>
                    <a:gd name="connsiteX44" fmla="*/ 212464 w 420559"/>
                    <a:gd name="connsiteY44" fmla="*/ 1038114 h 5610114"/>
                    <a:gd name="connsiteX45" fmla="*/ 224656 w 420559"/>
                    <a:gd name="connsiteY45" fmla="*/ 891810 h 5610114"/>
                    <a:gd name="connsiteX46" fmla="*/ 212464 w 420559"/>
                    <a:gd name="connsiteY46" fmla="*/ 574818 h 5610114"/>
                    <a:gd name="connsiteX47" fmla="*/ 200272 w 420559"/>
                    <a:gd name="connsiteY47" fmla="*/ 1 h 5610114"/>
                    <a:gd name="connsiteX0" fmla="*/ 212464 w 420559"/>
                    <a:gd name="connsiteY0" fmla="*/ 5677139 h 5677139"/>
                    <a:gd name="connsiteX1" fmla="*/ 29584 w 420559"/>
                    <a:gd name="connsiteY1" fmla="*/ 5530835 h 5677139"/>
                    <a:gd name="connsiteX2" fmla="*/ 17392 w 420559"/>
                    <a:gd name="connsiteY2" fmla="*/ 5360147 h 5677139"/>
                    <a:gd name="connsiteX3" fmla="*/ 200272 w 420559"/>
                    <a:gd name="connsiteY3" fmla="*/ 5165075 h 5677139"/>
                    <a:gd name="connsiteX4" fmla="*/ 395344 w 420559"/>
                    <a:gd name="connsiteY4" fmla="*/ 5018771 h 5677139"/>
                    <a:gd name="connsiteX5" fmla="*/ 407536 w 420559"/>
                    <a:gd name="connsiteY5" fmla="*/ 4872467 h 5677139"/>
                    <a:gd name="connsiteX6" fmla="*/ 297808 w 420559"/>
                    <a:gd name="connsiteY6" fmla="*/ 4701779 h 5677139"/>
                    <a:gd name="connsiteX7" fmla="*/ 114928 w 420559"/>
                    <a:gd name="connsiteY7" fmla="*/ 4579859 h 5677139"/>
                    <a:gd name="connsiteX8" fmla="*/ 41776 w 420559"/>
                    <a:gd name="connsiteY8" fmla="*/ 4421363 h 5677139"/>
                    <a:gd name="connsiteX9" fmla="*/ 90544 w 420559"/>
                    <a:gd name="connsiteY9" fmla="*/ 4262867 h 5677139"/>
                    <a:gd name="connsiteX10" fmla="*/ 224656 w 420559"/>
                    <a:gd name="connsiteY10" fmla="*/ 4165331 h 5677139"/>
                    <a:gd name="connsiteX11" fmla="*/ 383152 w 420559"/>
                    <a:gd name="connsiteY11" fmla="*/ 4006835 h 5677139"/>
                    <a:gd name="connsiteX12" fmla="*/ 407536 w 420559"/>
                    <a:gd name="connsiteY12" fmla="*/ 3848339 h 5677139"/>
                    <a:gd name="connsiteX13" fmla="*/ 310000 w 420559"/>
                    <a:gd name="connsiteY13" fmla="*/ 3702035 h 5677139"/>
                    <a:gd name="connsiteX14" fmla="*/ 163696 w 420559"/>
                    <a:gd name="connsiteY14" fmla="*/ 3604499 h 5677139"/>
                    <a:gd name="connsiteX15" fmla="*/ 102736 w 420559"/>
                    <a:gd name="connsiteY15" fmla="*/ 3506963 h 5677139"/>
                    <a:gd name="connsiteX16" fmla="*/ 53968 w 420559"/>
                    <a:gd name="connsiteY16" fmla="*/ 3385043 h 5677139"/>
                    <a:gd name="connsiteX17" fmla="*/ 90544 w 420559"/>
                    <a:gd name="connsiteY17" fmla="*/ 3238739 h 5677139"/>
                    <a:gd name="connsiteX18" fmla="*/ 188080 w 420559"/>
                    <a:gd name="connsiteY18" fmla="*/ 3141203 h 5677139"/>
                    <a:gd name="connsiteX19" fmla="*/ 322192 w 420559"/>
                    <a:gd name="connsiteY19" fmla="*/ 3080243 h 5677139"/>
                    <a:gd name="connsiteX20" fmla="*/ 370960 w 420559"/>
                    <a:gd name="connsiteY20" fmla="*/ 3007091 h 5677139"/>
                    <a:gd name="connsiteX21" fmla="*/ 407536 w 420559"/>
                    <a:gd name="connsiteY21" fmla="*/ 2933939 h 5677139"/>
                    <a:gd name="connsiteX22" fmla="*/ 407536 w 420559"/>
                    <a:gd name="connsiteY22" fmla="*/ 2856703 h 5677139"/>
                    <a:gd name="connsiteX23" fmla="*/ 358768 w 420559"/>
                    <a:gd name="connsiteY23" fmla="*/ 2772379 h 5677139"/>
                    <a:gd name="connsiteX24" fmla="*/ 285616 w 420559"/>
                    <a:gd name="connsiteY24" fmla="*/ 2690099 h 5677139"/>
                    <a:gd name="connsiteX25" fmla="*/ 212464 w 420559"/>
                    <a:gd name="connsiteY25" fmla="*/ 2641331 h 5677139"/>
                    <a:gd name="connsiteX26" fmla="*/ 114928 w 420559"/>
                    <a:gd name="connsiteY26" fmla="*/ 2555987 h 5677139"/>
                    <a:gd name="connsiteX27" fmla="*/ 78352 w 420559"/>
                    <a:gd name="connsiteY27" fmla="*/ 2458451 h 5677139"/>
                    <a:gd name="connsiteX28" fmla="*/ 53968 w 420559"/>
                    <a:gd name="connsiteY28" fmla="*/ 2360915 h 5677139"/>
                    <a:gd name="connsiteX29" fmla="*/ 78352 w 420559"/>
                    <a:gd name="connsiteY29" fmla="*/ 2238995 h 5677139"/>
                    <a:gd name="connsiteX30" fmla="*/ 127120 w 420559"/>
                    <a:gd name="connsiteY30" fmla="*/ 2178035 h 5677139"/>
                    <a:gd name="connsiteX31" fmla="*/ 224656 w 420559"/>
                    <a:gd name="connsiteY31" fmla="*/ 2117075 h 5677139"/>
                    <a:gd name="connsiteX32" fmla="*/ 322192 w 420559"/>
                    <a:gd name="connsiteY32" fmla="*/ 2056115 h 5677139"/>
                    <a:gd name="connsiteX33" fmla="*/ 370960 w 420559"/>
                    <a:gd name="connsiteY33" fmla="*/ 1970771 h 5677139"/>
                    <a:gd name="connsiteX34" fmla="*/ 407536 w 420559"/>
                    <a:gd name="connsiteY34" fmla="*/ 1848851 h 5677139"/>
                    <a:gd name="connsiteX35" fmla="*/ 358768 w 420559"/>
                    <a:gd name="connsiteY35" fmla="*/ 1726931 h 5677139"/>
                    <a:gd name="connsiteX36" fmla="*/ 285616 w 420559"/>
                    <a:gd name="connsiteY36" fmla="*/ 1665971 h 5677139"/>
                    <a:gd name="connsiteX37" fmla="*/ 151504 w 420559"/>
                    <a:gd name="connsiteY37" fmla="*/ 1592819 h 5677139"/>
                    <a:gd name="connsiteX38" fmla="*/ 78352 w 420559"/>
                    <a:gd name="connsiteY38" fmla="*/ 1507475 h 5677139"/>
                    <a:gd name="connsiteX39" fmla="*/ 29584 w 420559"/>
                    <a:gd name="connsiteY39" fmla="*/ 1434323 h 5677139"/>
                    <a:gd name="connsiteX40" fmla="*/ 29584 w 420559"/>
                    <a:gd name="connsiteY40" fmla="*/ 1373363 h 5677139"/>
                    <a:gd name="connsiteX41" fmla="*/ 41776 w 420559"/>
                    <a:gd name="connsiteY41" fmla="*/ 1300211 h 5677139"/>
                    <a:gd name="connsiteX42" fmla="*/ 90544 w 420559"/>
                    <a:gd name="connsiteY42" fmla="*/ 1214867 h 5677139"/>
                    <a:gd name="connsiteX43" fmla="*/ 151504 w 420559"/>
                    <a:gd name="connsiteY43" fmla="*/ 1153907 h 5677139"/>
                    <a:gd name="connsiteX44" fmla="*/ 212464 w 420559"/>
                    <a:gd name="connsiteY44" fmla="*/ 1105139 h 5677139"/>
                    <a:gd name="connsiteX45" fmla="*/ 224656 w 420559"/>
                    <a:gd name="connsiteY45" fmla="*/ 958835 h 5677139"/>
                    <a:gd name="connsiteX46" fmla="*/ 212464 w 420559"/>
                    <a:gd name="connsiteY46" fmla="*/ 641843 h 5677139"/>
                    <a:gd name="connsiteX47" fmla="*/ 200272 w 420559"/>
                    <a:gd name="connsiteY47" fmla="*/ 1 h 5677139"/>
                    <a:gd name="connsiteX0" fmla="*/ 212464 w 420559"/>
                    <a:gd name="connsiteY0" fmla="*/ 5777676 h 5777676"/>
                    <a:gd name="connsiteX1" fmla="*/ 29584 w 420559"/>
                    <a:gd name="connsiteY1" fmla="*/ 5631372 h 5777676"/>
                    <a:gd name="connsiteX2" fmla="*/ 17392 w 420559"/>
                    <a:gd name="connsiteY2" fmla="*/ 5460684 h 5777676"/>
                    <a:gd name="connsiteX3" fmla="*/ 200272 w 420559"/>
                    <a:gd name="connsiteY3" fmla="*/ 5265612 h 5777676"/>
                    <a:gd name="connsiteX4" fmla="*/ 395344 w 420559"/>
                    <a:gd name="connsiteY4" fmla="*/ 5119308 h 5777676"/>
                    <a:gd name="connsiteX5" fmla="*/ 407536 w 420559"/>
                    <a:gd name="connsiteY5" fmla="*/ 4973004 h 5777676"/>
                    <a:gd name="connsiteX6" fmla="*/ 297808 w 420559"/>
                    <a:gd name="connsiteY6" fmla="*/ 4802316 h 5777676"/>
                    <a:gd name="connsiteX7" fmla="*/ 114928 w 420559"/>
                    <a:gd name="connsiteY7" fmla="*/ 4680396 h 5777676"/>
                    <a:gd name="connsiteX8" fmla="*/ 41776 w 420559"/>
                    <a:gd name="connsiteY8" fmla="*/ 4521900 h 5777676"/>
                    <a:gd name="connsiteX9" fmla="*/ 90544 w 420559"/>
                    <a:gd name="connsiteY9" fmla="*/ 4363404 h 5777676"/>
                    <a:gd name="connsiteX10" fmla="*/ 224656 w 420559"/>
                    <a:gd name="connsiteY10" fmla="*/ 4265868 h 5777676"/>
                    <a:gd name="connsiteX11" fmla="*/ 383152 w 420559"/>
                    <a:gd name="connsiteY11" fmla="*/ 4107372 h 5777676"/>
                    <a:gd name="connsiteX12" fmla="*/ 407536 w 420559"/>
                    <a:gd name="connsiteY12" fmla="*/ 3948876 h 5777676"/>
                    <a:gd name="connsiteX13" fmla="*/ 310000 w 420559"/>
                    <a:gd name="connsiteY13" fmla="*/ 3802572 h 5777676"/>
                    <a:gd name="connsiteX14" fmla="*/ 163696 w 420559"/>
                    <a:gd name="connsiteY14" fmla="*/ 3705036 h 5777676"/>
                    <a:gd name="connsiteX15" fmla="*/ 102736 w 420559"/>
                    <a:gd name="connsiteY15" fmla="*/ 3607500 h 5777676"/>
                    <a:gd name="connsiteX16" fmla="*/ 53968 w 420559"/>
                    <a:gd name="connsiteY16" fmla="*/ 3485580 h 5777676"/>
                    <a:gd name="connsiteX17" fmla="*/ 90544 w 420559"/>
                    <a:gd name="connsiteY17" fmla="*/ 3339276 h 5777676"/>
                    <a:gd name="connsiteX18" fmla="*/ 188080 w 420559"/>
                    <a:gd name="connsiteY18" fmla="*/ 3241740 h 5777676"/>
                    <a:gd name="connsiteX19" fmla="*/ 322192 w 420559"/>
                    <a:gd name="connsiteY19" fmla="*/ 3180780 h 5777676"/>
                    <a:gd name="connsiteX20" fmla="*/ 370960 w 420559"/>
                    <a:gd name="connsiteY20" fmla="*/ 3107628 h 5777676"/>
                    <a:gd name="connsiteX21" fmla="*/ 407536 w 420559"/>
                    <a:gd name="connsiteY21" fmla="*/ 3034476 h 5777676"/>
                    <a:gd name="connsiteX22" fmla="*/ 407536 w 420559"/>
                    <a:gd name="connsiteY22" fmla="*/ 2957240 h 5777676"/>
                    <a:gd name="connsiteX23" fmla="*/ 358768 w 420559"/>
                    <a:gd name="connsiteY23" fmla="*/ 2872916 h 5777676"/>
                    <a:gd name="connsiteX24" fmla="*/ 285616 w 420559"/>
                    <a:gd name="connsiteY24" fmla="*/ 2790636 h 5777676"/>
                    <a:gd name="connsiteX25" fmla="*/ 212464 w 420559"/>
                    <a:gd name="connsiteY25" fmla="*/ 2741868 h 5777676"/>
                    <a:gd name="connsiteX26" fmla="*/ 114928 w 420559"/>
                    <a:gd name="connsiteY26" fmla="*/ 2656524 h 5777676"/>
                    <a:gd name="connsiteX27" fmla="*/ 78352 w 420559"/>
                    <a:gd name="connsiteY27" fmla="*/ 2558988 h 5777676"/>
                    <a:gd name="connsiteX28" fmla="*/ 53968 w 420559"/>
                    <a:gd name="connsiteY28" fmla="*/ 2461452 h 5777676"/>
                    <a:gd name="connsiteX29" fmla="*/ 78352 w 420559"/>
                    <a:gd name="connsiteY29" fmla="*/ 2339532 h 5777676"/>
                    <a:gd name="connsiteX30" fmla="*/ 127120 w 420559"/>
                    <a:gd name="connsiteY30" fmla="*/ 2278572 h 5777676"/>
                    <a:gd name="connsiteX31" fmla="*/ 224656 w 420559"/>
                    <a:gd name="connsiteY31" fmla="*/ 2217612 h 5777676"/>
                    <a:gd name="connsiteX32" fmla="*/ 322192 w 420559"/>
                    <a:gd name="connsiteY32" fmla="*/ 2156652 h 5777676"/>
                    <a:gd name="connsiteX33" fmla="*/ 370960 w 420559"/>
                    <a:gd name="connsiteY33" fmla="*/ 2071308 h 5777676"/>
                    <a:gd name="connsiteX34" fmla="*/ 407536 w 420559"/>
                    <a:gd name="connsiteY34" fmla="*/ 1949388 h 5777676"/>
                    <a:gd name="connsiteX35" fmla="*/ 358768 w 420559"/>
                    <a:gd name="connsiteY35" fmla="*/ 1827468 h 5777676"/>
                    <a:gd name="connsiteX36" fmla="*/ 285616 w 420559"/>
                    <a:gd name="connsiteY36" fmla="*/ 1766508 h 5777676"/>
                    <a:gd name="connsiteX37" fmla="*/ 151504 w 420559"/>
                    <a:gd name="connsiteY37" fmla="*/ 1693356 h 5777676"/>
                    <a:gd name="connsiteX38" fmla="*/ 78352 w 420559"/>
                    <a:gd name="connsiteY38" fmla="*/ 1608012 h 5777676"/>
                    <a:gd name="connsiteX39" fmla="*/ 29584 w 420559"/>
                    <a:gd name="connsiteY39" fmla="*/ 1534860 h 5777676"/>
                    <a:gd name="connsiteX40" fmla="*/ 29584 w 420559"/>
                    <a:gd name="connsiteY40" fmla="*/ 1473900 h 5777676"/>
                    <a:gd name="connsiteX41" fmla="*/ 41776 w 420559"/>
                    <a:gd name="connsiteY41" fmla="*/ 1400748 h 5777676"/>
                    <a:gd name="connsiteX42" fmla="*/ 90544 w 420559"/>
                    <a:gd name="connsiteY42" fmla="*/ 1315404 h 5777676"/>
                    <a:gd name="connsiteX43" fmla="*/ 151504 w 420559"/>
                    <a:gd name="connsiteY43" fmla="*/ 1254444 h 5777676"/>
                    <a:gd name="connsiteX44" fmla="*/ 212464 w 420559"/>
                    <a:gd name="connsiteY44" fmla="*/ 1205676 h 5777676"/>
                    <a:gd name="connsiteX45" fmla="*/ 224656 w 420559"/>
                    <a:gd name="connsiteY45" fmla="*/ 1059372 h 5777676"/>
                    <a:gd name="connsiteX46" fmla="*/ 212464 w 420559"/>
                    <a:gd name="connsiteY46" fmla="*/ 742380 h 5777676"/>
                    <a:gd name="connsiteX47" fmla="*/ 200272 w 420559"/>
                    <a:gd name="connsiteY47" fmla="*/ 1 h 577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20559" h="5777676">
                      <a:moveTo>
                        <a:pt x="212464" y="5777676"/>
                      </a:moveTo>
                      <a:cubicBezTo>
                        <a:pt x="137280" y="5730940"/>
                        <a:pt x="62096" y="5684204"/>
                        <a:pt x="29584" y="5631372"/>
                      </a:cubicBezTo>
                      <a:cubicBezTo>
                        <a:pt x="-2928" y="5578540"/>
                        <a:pt x="-11056" y="5521644"/>
                        <a:pt x="17392" y="5460684"/>
                      </a:cubicBezTo>
                      <a:cubicBezTo>
                        <a:pt x="45840" y="5399724"/>
                        <a:pt x="137280" y="5322508"/>
                        <a:pt x="200272" y="5265612"/>
                      </a:cubicBezTo>
                      <a:cubicBezTo>
                        <a:pt x="263264" y="5208716"/>
                        <a:pt x="360800" y="5168076"/>
                        <a:pt x="395344" y="5119308"/>
                      </a:cubicBezTo>
                      <a:cubicBezTo>
                        <a:pt x="429888" y="5070540"/>
                        <a:pt x="423792" y="5025836"/>
                        <a:pt x="407536" y="4973004"/>
                      </a:cubicBezTo>
                      <a:cubicBezTo>
                        <a:pt x="391280" y="4920172"/>
                        <a:pt x="346576" y="4851084"/>
                        <a:pt x="297808" y="4802316"/>
                      </a:cubicBezTo>
                      <a:cubicBezTo>
                        <a:pt x="249040" y="4753548"/>
                        <a:pt x="157600" y="4727132"/>
                        <a:pt x="114928" y="4680396"/>
                      </a:cubicBezTo>
                      <a:cubicBezTo>
                        <a:pt x="72256" y="4633660"/>
                        <a:pt x="45840" y="4574732"/>
                        <a:pt x="41776" y="4521900"/>
                      </a:cubicBezTo>
                      <a:cubicBezTo>
                        <a:pt x="37712" y="4469068"/>
                        <a:pt x="60064" y="4406076"/>
                        <a:pt x="90544" y="4363404"/>
                      </a:cubicBezTo>
                      <a:cubicBezTo>
                        <a:pt x="121024" y="4320732"/>
                        <a:pt x="175888" y="4308540"/>
                        <a:pt x="224656" y="4265868"/>
                      </a:cubicBezTo>
                      <a:cubicBezTo>
                        <a:pt x="273424" y="4223196"/>
                        <a:pt x="352672" y="4160204"/>
                        <a:pt x="383152" y="4107372"/>
                      </a:cubicBezTo>
                      <a:cubicBezTo>
                        <a:pt x="413632" y="4054540"/>
                        <a:pt x="419728" y="3999676"/>
                        <a:pt x="407536" y="3948876"/>
                      </a:cubicBezTo>
                      <a:cubicBezTo>
                        <a:pt x="395344" y="3898076"/>
                        <a:pt x="350640" y="3843212"/>
                        <a:pt x="310000" y="3802572"/>
                      </a:cubicBezTo>
                      <a:cubicBezTo>
                        <a:pt x="269360" y="3761932"/>
                        <a:pt x="198240" y="3737548"/>
                        <a:pt x="163696" y="3705036"/>
                      </a:cubicBezTo>
                      <a:cubicBezTo>
                        <a:pt x="129152" y="3672524"/>
                        <a:pt x="121024" y="3644076"/>
                        <a:pt x="102736" y="3607500"/>
                      </a:cubicBezTo>
                      <a:cubicBezTo>
                        <a:pt x="84448" y="3570924"/>
                        <a:pt x="56000" y="3530284"/>
                        <a:pt x="53968" y="3485580"/>
                      </a:cubicBezTo>
                      <a:cubicBezTo>
                        <a:pt x="51936" y="3440876"/>
                        <a:pt x="68192" y="3379916"/>
                        <a:pt x="90544" y="3339276"/>
                      </a:cubicBezTo>
                      <a:cubicBezTo>
                        <a:pt x="112896" y="3298636"/>
                        <a:pt x="149472" y="3268156"/>
                        <a:pt x="188080" y="3241740"/>
                      </a:cubicBezTo>
                      <a:cubicBezTo>
                        <a:pt x="226688" y="3215324"/>
                        <a:pt x="291712" y="3203132"/>
                        <a:pt x="322192" y="3180780"/>
                      </a:cubicBezTo>
                      <a:cubicBezTo>
                        <a:pt x="352672" y="3158428"/>
                        <a:pt x="356736" y="3132012"/>
                        <a:pt x="370960" y="3107628"/>
                      </a:cubicBezTo>
                      <a:cubicBezTo>
                        <a:pt x="385184" y="3083244"/>
                        <a:pt x="401440" y="3059541"/>
                        <a:pt x="407536" y="3034476"/>
                      </a:cubicBezTo>
                      <a:cubicBezTo>
                        <a:pt x="413632" y="3009411"/>
                        <a:pt x="415664" y="2984167"/>
                        <a:pt x="407536" y="2957240"/>
                      </a:cubicBezTo>
                      <a:cubicBezTo>
                        <a:pt x="399408" y="2930313"/>
                        <a:pt x="379088" y="2900683"/>
                        <a:pt x="358768" y="2872916"/>
                      </a:cubicBezTo>
                      <a:cubicBezTo>
                        <a:pt x="338448" y="2845149"/>
                        <a:pt x="310000" y="2812477"/>
                        <a:pt x="285616" y="2790636"/>
                      </a:cubicBezTo>
                      <a:cubicBezTo>
                        <a:pt x="261232" y="2768795"/>
                        <a:pt x="240912" y="2764220"/>
                        <a:pt x="212464" y="2741868"/>
                      </a:cubicBezTo>
                      <a:cubicBezTo>
                        <a:pt x="184016" y="2719516"/>
                        <a:pt x="137280" y="2687004"/>
                        <a:pt x="114928" y="2656524"/>
                      </a:cubicBezTo>
                      <a:cubicBezTo>
                        <a:pt x="92576" y="2626044"/>
                        <a:pt x="88512" y="2591500"/>
                        <a:pt x="78352" y="2558988"/>
                      </a:cubicBezTo>
                      <a:cubicBezTo>
                        <a:pt x="68192" y="2526476"/>
                        <a:pt x="53968" y="2498028"/>
                        <a:pt x="53968" y="2461452"/>
                      </a:cubicBezTo>
                      <a:cubicBezTo>
                        <a:pt x="53968" y="2424876"/>
                        <a:pt x="66160" y="2370012"/>
                        <a:pt x="78352" y="2339532"/>
                      </a:cubicBezTo>
                      <a:cubicBezTo>
                        <a:pt x="90544" y="2309052"/>
                        <a:pt x="102736" y="2298892"/>
                        <a:pt x="127120" y="2278572"/>
                      </a:cubicBezTo>
                      <a:cubicBezTo>
                        <a:pt x="151504" y="2258252"/>
                        <a:pt x="224656" y="2217612"/>
                        <a:pt x="224656" y="2217612"/>
                      </a:cubicBezTo>
                      <a:cubicBezTo>
                        <a:pt x="257168" y="2197292"/>
                        <a:pt x="297808" y="2181036"/>
                        <a:pt x="322192" y="2156652"/>
                      </a:cubicBezTo>
                      <a:cubicBezTo>
                        <a:pt x="346576" y="2132268"/>
                        <a:pt x="356736" y="2105852"/>
                        <a:pt x="370960" y="2071308"/>
                      </a:cubicBezTo>
                      <a:cubicBezTo>
                        <a:pt x="385184" y="2036764"/>
                        <a:pt x="409568" y="1990028"/>
                        <a:pt x="407536" y="1949388"/>
                      </a:cubicBezTo>
                      <a:cubicBezTo>
                        <a:pt x="405504" y="1908748"/>
                        <a:pt x="379088" y="1857948"/>
                        <a:pt x="358768" y="1827468"/>
                      </a:cubicBezTo>
                      <a:cubicBezTo>
                        <a:pt x="338448" y="1796988"/>
                        <a:pt x="320160" y="1788860"/>
                        <a:pt x="285616" y="1766508"/>
                      </a:cubicBezTo>
                      <a:cubicBezTo>
                        <a:pt x="251072" y="1744156"/>
                        <a:pt x="186048" y="1719772"/>
                        <a:pt x="151504" y="1693356"/>
                      </a:cubicBezTo>
                      <a:cubicBezTo>
                        <a:pt x="116960" y="1666940"/>
                        <a:pt x="98672" y="1634428"/>
                        <a:pt x="78352" y="1608012"/>
                      </a:cubicBezTo>
                      <a:cubicBezTo>
                        <a:pt x="58032" y="1581596"/>
                        <a:pt x="37712" y="1557212"/>
                        <a:pt x="29584" y="1534860"/>
                      </a:cubicBezTo>
                      <a:cubicBezTo>
                        <a:pt x="21456" y="1512508"/>
                        <a:pt x="27552" y="1496252"/>
                        <a:pt x="29584" y="1473900"/>
                      </a:cubicBezTo>
                      <a:cubicBezTo>
                        <a:pt x="31616" y="1451548"/>
                        <a:pt x="31616" y="1427164"/>
                        <a:pt x="41776" y="1400748"/>
                      </a:cubicBezTo>
                      <a:cubicBezTo>
                        <a:pt x="51936" y="1374332"/>
                        <a:pt x="72256" y="1339788"/>
                        <a:pt x="90544" y="1315404"/>
                      </a:cubicBezTo>
                      <a:cubicBezTo>
                        <a:pt x="108832" y="1291020"/>
                        <a:pt x="131184" y="1272732"/>
                        <a:pt x="151504" y="1254444"/>
                      </a:cubicBezTo>
                      <a:cubicBezTo>
                        <a:pt x="171824" y="1236156"/>
                        <a:pt x="200272" y="1238188"/>
                        <a:pt x="212464" y="1205676"/>
                      </a:cubicBezTo>
                      <a:cubicBezTo>
                        <a:pt x="224656" y="1173164"/>
                        <a:pt x="224656" y="1136588"/>
                        <a:pt x="224656" y="1059372"/>
                      </a:cubicBezTo>
                      <a:cubicBezTo>
                        <a:pt x="224656" y="982156"/>
                        <a:pt x="216528" y="918942"/>
                        <a:pt x="212464" y="742380"/>
                      </a:cubicBezTo>
                      <a:cubicBezTo>
                        <a:pt x="208400" y="565818"/>
                        <a:pt x="199256" y="-1015"/>
                        <a:pt x="200272" y="1"/>
                      </a:cubicBezTo>
                    </a:path>
                  </a:pathLst>
                </a:custGeom>
                <a:noFill/>
                <a:ln w="19050" cap="flat" cmpd="sng" algn="ctr">
                  <a:solidFill>
                    <a:srgbClr val="000000"/>
                  </a:solidFill>
                  <a:prstDash val="solid"/>
                  <a:miter lim="800000"/>
                  <a:headEnd type="none"/>
                  <a:tailEnd type="triangle" w="lg"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a typeface="+mn-ea"/>
                    <a:cs typeface="+mn-cs"/>
                  </a:endParaRPr>
                </a:p>
              </p:txBody>
            </p:sp>
            <p:grpSp>
              <p:nvGrpSpPr>
                <p:cNvPr id="16" name="Gruppo 15">
                  <a:extLst>
                    <a:ext uri="{FF2B5EF4-FFF2-40B4-BE49-F238E27FC236}">
                      <a16:creationId xmlns:a16="http://schemas.microsoft.com/office/drawing/2014/main" id="{68272B17-6290-432F-ACDF-9CC94F6C0D84}"/>
                    </a:ext>
                  </a:extLst>
                </p:cNvPr>
                <p:cNvGrpSpPr/>
                <p:nvPr/>
              </p:nvGrpSpPr>
              <p:grpSpPr>
                <a:xfrm>
                  <a:off x="3452230" y="1761635"/>
                  <a:ext cx="2244122" cy="638817"/>
                  <a:chOff x="2128466" y="3386584"/>
                  <a:chExt cx="2448655" cy="783079"/>
                </a:xfrm>
              </p:grpSpPr>
              <p:sp>
                <p:nvSpPr>
                  <p:cNvPr id="24" name="Cubo 23">
                    <a:extLst>
                      <a:ext uri="{FF2B5EF4-FFF2-40B4-BE49-F238E27FC236}">
                        <a16:creationId xmlns:a16="http://schemas.microsoft.com/office/drawing/2014/main" id="{16B7E47A-4716-44AB-A8B8-F1DF982D01C7}"/>
                      </a:ext>
                    </a:extLst>
                  </p:cNvPr>
                  <p:cNvSpPr/>
                  <p:nvPr/>
                </p:nvSpPr>
                <p:spPr>
                  <a:xfrm>
                    <a:off x="2128466" y="3386584"/>
                    <a:ext cx="2448655" cy="783079"/>
                  </a:xfrm>
                  <a:prstGeom prst="cube">
                    <a:avLst>
                      <a:gd name="adj" fmla="val 63006"/>
                    </a:avLst>
                  </a:prstGeom>
                  <a:solidFill>
                    <a:srgbClr val="156082"/>
                  </a:solidFill>
                  <a:ln w="19050" cap="flat" cmpd="sng" algn="ctr">
                    <a:solidFill>
                      <a:srgbClr val="156082">
                        <a:shade val="1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a typeface="+mn-ea"/>
                      <a:cs typeface="+mn-cs"/>
                    </a:endParaRPr>
                  </a:p>
                </p:txBody>
              </p:sp>
              <p:cxnSp>
                <p:nvCxnSpPr>
                  <p:cNvPr id="25" name="Connettore diritto 24">
                    <a:extLst>
                      <a:ext uri="{FF2B5EF4-FFF2-40B4-BE49-F238E27FC236}">
                        <a16:creationId xmlns:a16="http://schemas.microsoft.com/office/drawing/2014/main" id="{8893ED8D-946A-4CA1-8A5E-A552DE177804}"/>
                      </a:ext>
                    </a:extLst>
                  </p:cNvPr>
                  <p:cNvCxnSpPr>
                    <a:cxnSpLocks/>
                  </p:cNvCxnSpPr>
                  <p:nvPr/>
                </p:nvCxnSpPr>
                <p:spPr>
                  <a:xfrm>
                    <a:off x="2452985" y="3878535"/>
                    <a:ext cx="0" cy="288000"/>
                  </a:xfrm>
                  <a:prstGeom prst="line">
                    <a:avLst/>
                  </a:prstGeom>
                  <a:noFill/>
                  <a:ln w="19050" cap="flat" cmpd="sng" algn="ctr">
                    <a:solidFill>
                      <a:srgbClr val="000000"/>
                    </a:solidFill>
                    <a:prstDash val="solid"/>
                    <a:miter lim="800000"/>
                  </a:ln>
                  <a:effectLst/>
                </p:spPr>
              </p:cxnSp>
              <p:cxnSp>
                <p:nvCxnSpPr>
                  <p:cNvPr id="26" name="Connettore diritto 25">
                    <a:extLst>
                      <a:ext uri="{FF2B5EF4-FFF2-40B4-BE49-F238E27FC236}">
                        <a16:creationId xmlns:a16="http://schemas.microsoft.com/office/drawing/2014/main" id="{C79CCC16-3B80-429B-BCF7-8C5957BD47DF}"/>
                      </a:ext>
                    </a:extLst>
                  </p:cNvPr>
                  <p:cNvCxnSpPr>
                    <a:cxnSpLocks/>
                  </p:cNvCxnSpPr>
                  <p:nvPr/>
                </p:nvCxnSpPr>
                <p:spPr>
                  <a:xfrm>
                    <a:off x="2778882" y="3878535"/>
                    <a:ext cx="0" cy="288000"/>
                  </a:xfrm>
                  <a:prstGeom prst="line">
                    <a:avLst/>
                  </a:prstGeom>
                  <a:noFill/>
                  <a:ln w="19050" cap="flat" cmpd="sng" algn="ctr">
                    <a:solidFill>
                      <a:srgbClr val="000000"/>
                    </a:solidFill>
                    <a:prstDash val="solid"/>
                    <a:miter lim="800000"/>
                  </a:ln>
                  <a:effectLst/>
                </p:spPr>
              </p:cxnSp>
              <p:cxnSp>
                <p:nvCxnSpPr>
                  <p:cNvPr id="27" name="Connettore diritto 26">
                    <a:extLst>
                      <a:ext uri="{FF2B5EF4-FFF2-40B4-BE49-F238E27FC236}">
                        <a16:creationId xmlns:a16="http://schemas.microsoft.com/office/drawing/2014/main" id="{7D9F3829-5E71-4A93-883D-7AF78436DD28}"/>
                      </a:ext>
                    </a:extLst>
                  </p:cNvPr>
                  <p:cNvCxnSpPr>
                    <a:cxnSpLocks/>
                  </p:cNvCxnSpPr>
                  <p:nvPr/>
                </p:nvCxnSpPr>
                <p:spPr>
                  <a:xfrm>
                    <a:off x="3104778" y="3878535"/>
                    <a:ext cx="0" cy="288000"/>
                  </a:xfrm>
                  <a:prstGeom prst="line">
                    <a:avLst/>
                  </a:prstGeom>
                  <a:noFill/>
                  <a:ln w="19050" cap="flat" cmpd="sng" algn="ctr">
                    <a:solidFill>
                      <a:srgbClr val="000000"/>
                    </a:solidFill>
                    <a:prstDash val="solid"/>
                    <a:miter lim="800000"/>
                  </a:ln>
                  <a:effectLst/>
                </p:spPr>
              </p:cxnSp>
              <p:cxnSp>
                <p:nvCxnSpPr>
                  <p:cNvPr id="28" name="Connettore diritto 27">
                    <a:extLst>
                      <a:ext uri="{FF2B5EF4-FFF2-40B4-BE49-F238E27FC236}">
                        <a16:creationId xmlns:a16="http://schemas.microsoft.com/office/drawing/2014/main" id="{0E93ACA2-66FC-4250-B5CE-3870E0DB9D18}"/>
                      </a:ext>
                    </a:extLst>
                  </p:cNvPr>
                  <p:cNvCxnSpPr>
                    <a:cxnSpLocks/>
                  </p:cNvCxnSpPr>
                  <p:nvPr/>
                </p:nvCxnSpPr>
                <p:spPr>
                  <a:xfrm>
                    <a:off x="3430674" y="3878535"/>
                    <a:ext cx="0" cy="288000"/>
                  </a:xfrm>
                  <a:prstGeom prst="line">
                    <a:avLst/>
                  </a:prstGeom>
                  <a:noFill/>
                  <a:ln w="19050" cap="flat" cmpd="sng" algn="ctr">
                    <a:solidFill>
                      <a:srgbClr val="000000"/>
                    </a:solidFill>
                    <a:prstDash val="solid"/>
                    <a:miter lim="800000"/>
                  </a:ln>
                  <a:effectLst/>
                </p:spPr>
              </p:cxnSp>
              <p:cxnSp>
                <p:nvCxnSpPr>
                  <p:cNvPr id="29" name="Connettore diritto 28">
                    <a:extLst>
                      <a:ext uri="{FF2B5EF4-FFF2-40B4-BE49-F238E27FC236}">
                        <a16:creationId xmlns:a16="http://schemas.microsoft.com/office/drawing/2014/main" id="{988E9A01-D429-488D-BDAF-187058D133FD}"/>
                      </a:ext>
                    </a:extLst>
                  </p:cNvPr>
                  <p:cNvCxnSpPr>
                    <a:cxnSpLocks/>
                  </p:cNvCxnSpPr>
                  <p:nvPr/>
                </p:nvCxnSpPr>
                <p:spPr>
                  <a:xfrm>
                    <a:off x="3756570" y="3878535"/>
                    <a:ext cx="0" cy="288000"/>
                  </a:xfrm>
                  <a:prstGeom prst="line">
                    <a:avLst/>
                  </a:prstGeom>
                  <a:noFill/>
                  <a:ln w="19050" cap="flat" cmpd="sng" algn="ctr">
                    <a:solidFill>
                      <a:srgbClr val="000000"/>
                    </a:solidFill>
                    <a:prstDash val="solid"/>
                    <a:miter lim="800000"/>
                  </a:ln>
                  <a:effectLst/>
                </p:spPr>
              </p:cxnSp>
              <p:cxnSp>
                <p:nvCxnSpPr>
                  <p:cNvPr id="30" name="Connettore diritto 29">
                    <a:extLst>
                      <a:ext uri="{FF2B5EF4-FFF2-40B4-BE49-F238E27FC236}">
                        <a16:creationId xmlns:a16="http://schemas.microsoft.com/office/drawing/2014/main" id="{8C1060DC-EB15-4A9B-8D39-496D92439D60}"/>
                      </a:ext>
                    </a:extLst>
                  </p:cNvPr>
                  <p:cNvCxnSpPr>
                    <a:cxnSpLocks/>
                  </p:cNvCxnSpPr>
                  <p:nvPr/>
                </p:nvCxnSpPr>
                <p:spPr>
                  <a:xfrm>
                    <a:off x="4215110" y="3757483"/>
                    <a:ext cx="0" cy="288000"/>
                  </a:xfrm>
                  <a:prstGeom prst="line">
                    <a:avLst/>
                  </a:prstGeom>
                  <a:noFill/>
                  <a:ln w="19050" cap="flat" cmpd="sng" algn="ctr">
                    <a:solidFill>
                      <a:srgbClr val="000000"/>
                    </a:solidFill>
                    <a:prstDash val="solid"/>
                    <a:miter lim="800000"/>
                  </a:ln>
                  <a:effectLst/>
                </p:spPr>
              </p:cxnSp>
              <p:cxnSp>
                <p:nvCxnSpPr>
                  <p:cNvPr id="31" name="Connettore diritto 30">
                    <a:extLst>
                      <a:ext uri="{FF2B5EF4-FFF2-40B4-BE49-F238E27FC236}">
                        <a16:creationId xmlns:a16="http://schemas.microsoft.com/office/drawing/2014/main" id="{2036ECA4-EAE4-4D08-AD53-B4A065BA0F0B}"/>
                      </a:ext>
                    </a:extLst>
                  </p:cNvPr>
                  <p:cNvCxnSpPr>
                    <a:cxnSpLocks/>
                  </p:cNvCxnSpPr>
                  <p:nvPr/>
                </p:nvCxnSpPr>
                <p:spPr>
                  <a:xfrm>
                    <a:off x="4353683" y="3609991"/>
                    <a:ext cx="0" cy="288000"/>
                  </a:xfrm>
                  <a:prstGeom prst="line">
                    <a:avLst/>
                  </a:prstGeom>
                  <a:noFill/>
                  <a:ln w="19050" cap="flat" cmpd="sng" algn="ctr">
                    <a:solidFill>
                      <a:srgbClr val="000000"/>
                    </a:solidFill>
                    <a:prstDash val="solid"/>
                    <a:miter lim="800000"/>
                  </a:ln>
                  <a:effectLst/>
                </p:spPr>
              </p:cxnSp>
              <p:cxnSp>
                <p:nvCxnSpPr>
                  <p:cNvPr id="32" name="Connettore diritto 31">
                    <a:extLst>
                      <a:ext uri="{FF2B5EF4-FFF2-40B4-BE49-F238E27FC236}">
                        <a16:creationId xmlns:a16="http://schemas.microsoft.com/office/drawing/2014/main" id="{39939A10-F722-41C7-A8C7-8223565C6826}"/>
                      </a:ext>
                    </a:extLst>
                  </p:cNvPr>
                  <p:cNvCxnSpPr>
                    <a:cxnSpLocks/>
                  </p:cNvCxnSpPr>
                  <p:nvPr/>
                </p:nvCxnSpPr>
                <p:spPr>
                  <a:xfrm>
                    <a:off x="4484737" y="3474582"/>
                    <a:ext cx="0" cy="288000"/>
                  </a:xfrm>
                  <a:prstGeom prst="line">
                    <a:avLst/>
                  </a:prstGeom>
                  <a:noFill/>
                  <a:ln w="19050" cap="flat" cmpd="sng" algn="ctr">
                    <a:solidFill>
                      <a:srgbClr val="000000"/>
                    </a:solidFill>
                    <a:prstDash val="solid"/>
                    <a:miter lim="800000"/>
                  </a:ln>
                  <a:effectLst/>
                </p:spPr>
              </p:cxnSp>
              <p:cxnSp>
                <p:nvCxnSpPr>
                  <p:cNvPr id="33" name="Connettore diritto 32">
                    <a:extLst>
                      <a:ext uri="{FF2B5EF4-FFF2-40B4-BE49-F238E27FC236}">
                        <a16:creationId xmlns:a16="http://schemas.microsoft.com/office/drawing/2014/main" id="{B8A02ECE-2CFA-4F9F-8747-F62A8C30E3A8}"/>
                      </a:ext>
                    </a:extLst>
                  </p:cNvPr>
                  <p:cNvCxnSpPr>
                    <a:cxnSpLocks/>
                  </p:cNvCxnSpPr>
                  <p:nvPr/>
                </p:nvCxnSpPr>
                <p:spPr>
                  <a:xfrm flipH="1" flipV="1">
                    <a:off x="2247015" y="3761571"/>
                    <a:ext cx="1960653" cy="0"/>
                  </a:xfrm>
                  <a:prstGeom prst="line">
                    <a:avLst/>
                  </a:prstGeom>
                  <a:noFill/>
                  <a:ln w="19050" cap="flat" cmpd="sng" algn="ctr">
                    <a:solidFill>
                      <a:srgbClr val="000000"/>
                    </a:solidFill>
                    <a:prstDash val="solid"/>
                    <a:miter lim="800000"/>
                  </a:ln>
                  <a:effectLst/>
                </p:spPr>
              </p:cxnSp>
              <p:cxnSp>
                <p:nvCxnSpPr>
                  <p:cNvPr id="34" name="Connettore diritto 33">
                    <a:extLst>
                      <a:ext uri="{FF2B5EF4-FFF2-40B4-BE49-F238E27FC236}">
                        <a16:creationId xmlns:a16="http://schemas.microsoft.com/office/drawing/2014/main" id="{24DED902-0EA6-494E-BB65-0011CF4561DB}"/>
                      </a:ext>
                    </a:extLst>
                  </p:cNvPr>
                  <p:cNvCxnSpPr>
                    <a:cxnSpLocks/>
                  </p:cNvCxnSpPr>
                  <p:nvPr/>
                </p:nvCxnSpPr>
                <p:spPr>
                  <a:xfrm flipH="1">
                    <a:off x="2394656" y="3613759"/>
                    <a:ext cx="1954265" cy="0"/>
                  </a:xfrm>
                  <a:prstGeom prst="line">
                    <a:avLst/>
                  </a:prstGeom>
                  <a:noFill/>
                  <a:ln w="19050" cap="flat" cmpd="sng" algn="ctr">
                    <a:solidFill>
                      <a:srgbClr val="000000"/>
                    </a:solidFill>
                    <a:prstDash val="solid"/>
                    <a:miter lim="800000"/>
                  </a:ln>
                  <a:effectLst/>
                </p:spPr>
              </p:cxnSp>
              <p:cxnSp>
                <p:nvCxnSpPr>
                  <p:cNvPr id="35" name="Connettore diritto 34">
                    <a:extLst>
                      <a:ext uri="{FF2B5EF4-FFF2-40B4-BE49-F238E27FC236}">
                        <a16:creationId xmlns:a16="http://schemas.microsoft.com/office/drawing/2014/main" id="{E125D354-3D6D-44A4-B9CA-1CE29941DD17}"/>
                      </a:ext>
                    </a:extLst>
                  </p:cNvPr>
                  <p:cNvCxnSpPr>
                    <a:cxnSpLocks/>
                  </p:cNvCxnSpPr>
                  <p:nvPr/>
                </p:nvCxnSpPr>
                <p:spPr>
                  <a:xfrm flipH="1">
                    <a:off x="2532432" y="3480322"/>
                    <a:ext cx="1954265" cy="0"/>
                  </a:xfrm>
                  <a:prstGeom prst="line">
                    <a:avLst/>
                  </a:prstGeom>
                  <a:noFill/>
                  <a:ln w="19050" cap="flat" cmpd="sng" algn="ctr">
                    <a:solidFill>
                      <a:srgbClr val="000000"/>
                    </a:solidFill>
                    <a:prstDash val="solid"/>
                    <a:miter lim="800000"/>
                  </a:ln>
                  <a:effectLst/>
                </p:spPr>
              </p:cxnSp>
              <p:cxnSp>
                <p:nvCxnSpPr>
                  <p:cNvPr id="36" name="Connettore diritto 35">
                    <a:extLst>
                      <a:ext uri="{FF2B5EF4-FFF2-40B4-BE49-F238E27FC236}">
                        <a16:creationId xmlns:a16="http://schemas.microsoft.com/office/drawing/2014/main" id="{6A2A5A42-BDC8-4C9C-A229-D5762D1C414C}"/>
                      </a:ext>
                    </a:extLst>
                  </p:cNvPr>
                  <p:cNvCxnSpPr>
                    <a:cxnSpLocks/>
                  </p:cNvCxnSpPr>
                  <p:nvPr/>
                </p:nvCxnSpPr>
                <p:spPr>
                  <a:xfrm rot="-2700000" flipH="1">
                    <a:off x="2346591" y="3634596"/>
                    <a:ext cx="702000" cy="0"/>
                  </a:xfrm>
                  <a:prstGeom prst="line">
                    <a:avLst/>
                  </a:prstGeom>
                  <a:noFill/>
                  <a:ln w="19050" cap="flat" cmpd="sng" algn="ctr">
                    <a:solidFill>
                      <a:srgbClr val="000000"/>
                    </a:solidFill>
                    <a:prstDash val="solid"/>
                    <a:miter lim="800000"/>
                  </a:ln>
                  <a:effectLst/>
                </p:spPr>
              </p:cxnSp>
              <p:cxnSp>
                <p:nvCxnSpPr>
                  <p:cNvPr id="37" name="Connettore diritto 36">
                    <a:extLst>
                      <a:ext uri="{FF2B5EF4-FFF2-40B4-BE49-F238E27FC236}">
                        <a16:creationId xmlns:a16="http://schemas.microsoft.com/office/drawing/2014/main" id="{C32C11D2-61FB-46C3-890C-92181AD28766}"/>
                      </a:ext>
                    </a:extLst>
                  </p:cNvPr>
                  <p:cNvCxnSpPr>
                    <a:cxnSpLocks/>
                  </p:cNvCxnSpPr>
                  <p:nvPr/>
                </p:nvCxnSpPr>
                <p:spPr>
                  <a:xfrm rot="-2700000" flipH="1">
                    <a:off x="2673016" y="3634595"/>
                    <a:ext cx="702000" cy="0"/>
                  </a:xfrm>
                  <a:prstGeom prst="line">
                    <a:avLst/>
                  </a:prstGeom>
                  <a:noFill/>
                  <a:ln w="19050" cap="flat" cmpd="sng" algn="ctr">
                    <a:solidFill>
                      <a:srgbClr val="000000"/>
                    </a:solidFill>
                    <a:prstDash val="solid"/>
                    <a:miter lim="800000"/>
                  </a:ln>
                  <a:effectLst/>
                </p:spPr>
              </p:cxnSp>
              <p:cxnSp>
                <p:nvCxnSpPr>
                  <p:cNvPr id="38" name="Connettore diritto 37">
                    <a:extLst>
                      <a:ext uri="{FF2B5EF4-FFF2-40B4-BE49-F238E27FC236}">
                        <a16:creationId xmlns:a16="http://schemas.microsoft.com/office/drawing/2014/main" id="{375C4538-87E2-46AF-8321-A009821C8346}"/>
                      </a:ext>
                    </a:extLst>
                  </p:cNvPr>
                  <p:cNvCxnSpPr>
                    <a:cxnSpLocks/>
                  </p:cNvCxnSpPr>
                  <p:nvPr/>
                </p:nvCxnSpPr>
                <p:spPr>
                  <a:xfrm rot="18900000" flipH="1">
                    <a:off x="2996769" y="3634595"/>
                    <a:ext cx="702000" cy="0"/>
                  </a:xfrm>
                  <a:prstGeom prst="line">
                    <a:avLst/>
                  </a:prstGeom>
                  <a:noFill/>
                  <a:ln w="19050" cap="flat" cmpd="sng" algn="ctr">
                    <a:solidFill>
                      <a:srgbClr val="000000"/>
                    </a:solidFill>
                    <a:prstDash val="solid"/>
                    <a:miter lim="800000"/>
                  </a:ln>
                  <a:effectLst/>
                </p:spPr>
              </p:cxnSp>
              <p:cxnSp>
                <p:nvCxnSpPr>
                  <p:cNvPr id="39" name="Connettore diritto 38">
                    <a:extLst>
                      <a:ext uri="{FF2B5EF4-FFF2-40B4-BE49-F238E27FC236}">
                        <a16:creationId xmlns:a16="http://schemas.microsoft.com/office/drawing/2014/main" id="{37875B8E-8E89-4AD7-9E7C-FFF78B3C9282}"/>
                      </a:ext>
                    </a:extLst>
                  </p:cNvPr>
                  <p:cNvCxnSpPr>
                    <a:cxnSpLocks/>
                  </p:cNvCxnSpPr>
                  <p:nvPr/>
                </p:nvCxnSpPr>
                <p:spPr>
                  <a:xfrm rot="18900000" flipH="1">
                    <a:off x="3330381" y="3632352"/>
                    <a:ext cx="702000" cy="0"/>
                  </a:xfrm>
                  <a:prstGeom prst="line">
                    <a:avLst/>
                  </a:prstGeom>
                  <a:noFill/>
                  <a:ln w="19050" cap="flat" cmpd="sng" algn="ctr">
                    <a:solidFill>
                      <a:srgbClr val="000000"/>
                    </a:solidFill>
                    <a:prstDash val="solid"/>
                    <a:miter lim="800000"/>
                  </a:ln>
                  <a:effectLst/>
                </p:spPr>
              </p:cxnSp>
              <p:cxnSp>
                <p:nvCxnSpPr>
                  <p:cNvPr id="40" name="Connettore diritto 39">
                    <a:extLst>
                      <a:ext uri="{FF2B5EF4-FFF2-40B4-BE49-F238E27FC236}">
                        <a16:creationId xmlns:a16="http://schemas.microsoft.com/office/drawing/2014/main" id="{313DC3ED-3841-4872-B084-456313E05578}"/>
                      </a:ext>
                    </a:extLst>
                  </p:cNvPr>
                  <p:cNvCxnSpPr>
                    <a:cxnSpLocks/>
                  </p:cNvCxnSpPr>
                  <p:nvPr/>
                </p:nvCxnSpPr>
                <p:spPr>
                  <a:xfrm rot="18900000" flipH="1">
                    <a:off x="3656145" y="3632466"/>
                    <a:ext cx="702000" cy="0"/>
                  </a:xfrm>
                  <a:prstGeom prst="line">
                    <a:avLst/>
                  </a:prstGeom>
                  <a:noFill/>
                  <a:ln w="19050" cap="flat" cmpd="sng" algn="ctr">
                    <a:solidFill>
                      <a:srgbClr val="000000"/>
                    </a:solidFill>
                    <a:prstDash val="solid"/>
                    <a:miter lim="800000"/>
                  </a:ln>
                  <a:effectLst/>
                </p:spPr>
              </p:cxnSp>
            </p:grpSp>
            <p:sp>
              <p:nvSpPr>
                <p:cNvPr id="17" name="Cubo 16">
                  <a:extLst>
                    <a:ext uri="{FF2B5EF4-FFF2-40B4-BE49-F238E27FC236}">
                      <a16:creationId xmlns:a16="http://schemas.microsoft.com/office/drawing/2014/main" id="{972C0D13-0CBF-4E47-876F-56F5FA0B13C9}"/>
                    </a:ext>
                  </a:extLst>
                </p:cNvPr>
                <p:cNvSpPr/>
                <p:nvPr/>
              </p:nvSpPr>
              <p:spPr>
                <a:xfrm>
                  <a:off x="3446270" y="1155587"/>
                  <a:ext cx="2228560" cy="988887"/>
                </a:xfrm>
                <a:prstGeom prst="cube">
                  <a:avLst>
                    <a:gd name="adj" fmla="val 39353"/>
                  </a:avLst>
                </a:prstGeom>
                <a:solidFill>
                  <a:srgbClr val="0E2841">
                    <a:lumMod val="25000"/>
                    <a:lumOff val="75000"/>
                    <a:alpha val="48000"/>
                  </a:srgbClr>
                </a:solidFill>
                <a:ln w="19050" cap="flat" cmpd="sng" algn="ctr">
                  <a:solidFill>
                    <a:srgbClr val="0E2841"/>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a typeface="+mn-ea"/>
                    <a:cs typeface="+mn-cs"/>
                  </a:endParaRPr>
                </a:p>
              </p:txBody>
            </p:sp>
            <p:cxnSp>
              <p:nvCxnSpPr>
                <p:cNvPr id="18" name="Connettore diritto 17">
                  <a:extLst>
                    <a:ext uri="{FF2B5EF4-FFF2-40B4-BE49-F238E27FC236}">
                      <a16:creationId xmlns:a16="http://schemas.microsoft.com/office/drawing/2014/main" id="{FC4BF421-37EA-4077-B932-706D53461EA0}"/>
                    </a:ext>
                  </a:extLst>
                </p:cNvPr>
                <p:cNvCxnSpPr>
                  <a:cxnSpLocks/>
                </p:cNvCxnSpPr>
                <p:nvPr/>
              </p:nvCxnSpPr>
              <p:spPr>
                <a:xfrm flipH="1" flipV="1">
                  <a:off x="4066206" y="1376707"/>
                  <a:ext cx="271711" cy="543516"/>
                </a:xfrm>
                <a:prstGeom prst="line">
                  <a:avLst/>
                </a:prstGeom>
                <a:noFill/>
                <a:ln w="19050" cap="flat" cmpd="sng" algn="ctr">
                  <a:solidFill>
                    <a:srgbClr val="000000">
                      <a:lumMod val="65000"/>
                      <a:lumOff val="35000"/>
                    </a:srgbClr>
                  </a:solidFill>
                  <a:prstDash val="sysDash"/>
                  <a:miter lim="800000"/>
                </a:ln>
                <a:effectLst/>
              </p:spPr>
            </p:cxnSp>
            <p:sp>
              <p:nvSpPr>
                <p:cNvPr id="19" name="Esplosione: 8 punte 18">
                  <a:extLst>
                    <a:ext uri="{FF2B5EF4-FFF2-40B4-BE49-F238E27FC236}">
                      <a16:creationId xmlns:a16="http://schemas.microsoft.com/office/drawing/2014/main" id="{6B4CA947-615D-4FEF-A72C-E05F606A7C48}"/>
                    </a:ext>
                  </a:extLst>
                </p:cNvPr>
                <p:cNvSpPr/>
                <p:nvPr/>
              </p:nvSpPr>
              <p:spPr>
                <a:xfrm>
                  <a:off x="3849507" y="1251351"/>
                  <a:ext cx="255603" cy="217979"/>
                </a:xfrm>
                <a:prstGeom prst="irregularSeal1">
                  <a:avLst/>
                </a:prstGeom>
                <a:solidFill>
                  <a:srgbClr val="FFC000"/>
                </a:solidFill>
                <a:ln w="190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a typeface="+mn-ea"/>
                    <a:cs typeface="+mn-cs"/>
                  </a:endParaRPr>
                </a:p>
              </p:txBody>
            </p:sp>
            <p:cxnSp>
              <p:nvCxnSpPr>
                <p:cNvPr id="20" name="Connettore diritto 19">
                  <a:extLst>
                    <a:ext uri="{FF2B5EF4-FFF2-40B4-BE49-F238E27FC236}">
                      <a16:creationId xmlns:a16="http://schemas.microsoft.com/office/drawing/2014/main" id="{17B40482-ECD2-481F-A2CB-B2B6C109A771}"/>
                    </a:ext>
                  </a:extLst>
                </p:cNvPr>
                <p:cNvCxnSpPr>
                  <a:cxnSpLocks/>
                </p:cNvCxnSpPr>
                <p:nvPr/>
              </p:nvCxnSpPr>
              <p:spPr>
                <a:xfrm flipH="1" flipV="1">
                  <a:off x="4033562" y="1435027"/>
                  <a:ext cx="190460" cy="566406"/>
                </a:xfrm>
                <a:prstGeom prst="line">
                  <a:avLst/>
                </a:prstGeom>
                <a:noFill/>
                <a:ln w="19050" cap="flat" cmpd="sng" algn="ctr">
                  <a:solidFill>
                    <a:srgbClr val="000000">
                      <a:lumMod val="65000"/>
                      <a:lumOff val="35000"/>
                    </a:srgbClr>
                  </a:solidFill>
                  <a:prstDash val="sysDash"/>
                  <a:miter lim="800000"/>
                </a:ln>
                <a:effectLst/>
              </p:spPr>
            </p:cxnSp>
            <p:cxnSp>
              <p:nvCxnSpPr>
                <p:cNvPr id="21" name="Connettore diritto 20">
                  <a:extLst>
                    <a:ext uri="{FF2B5EF4-FFF2-40B4-BE49-F238E27FC236}">
                      <a16:creationId xmlns:a16="http://schemas.microsoft.com/office/drawing/2014/main" id="{C2464C0C-54AC-416E-B1A0-5C924C19C585}"/>
                    </a:ext>
                  </a:extLst>
                </p:cNvPr>
                <p:cNvCxnSpPr>
                  <a:cxnSpLocks/>
                </p:cNvCxnSpPr>
                <p:nvPr/>
              </p:nvCxnSpPr>
              <p:spPr>
                <a:xfrm flipH="1" flipV="1">
                  <a:off x="3974840" y="1444619"/>
                  <a:ext cx="63859" cy="540635"/>
                </a:xfrm>
                <a:prstGeom prst="line">
                  <a:avLst/>
                </a:prstGeom>
                <a:noFill/>
                <a:ln w="19050" cap="flat" cmpd="sng" algn="ctr">
                  <a:solidFill>
                    <a:srgbClr val="000000">
                      <a:lumMod val="65000"/>
                      <a:lumOff val="35000"/>
                    </a:srgbClr>
                  </a:solidFill>
                  <a:prstDash val="sysDash"/>
                  <a:miter lim="800000"/>
                </a:ln>
                <a:effectLst/>
              </p:spPr>
            </p:cxnSp>
            <p:cxnSp>
              <p:nvCxnSpPr>
                <p:cNvPr id="22" name="Connettore diritto 21">
                  <a:extLst>
                    <a:ext uri="{FF2B5EF4-FFF2-40B4-BE49-F238E27FC236}">
                      <a16:creationId xmlns:a16="http://schemas.microsoft.com/office/drawing/2014/main" id="{33B87FB6-63A6-4F8B-949D-11B8A007C8C9}"/>
                    </a:ext>
                  </a:extLst>
                </p:cNvPr>
                <p:cNvCxnSpPr>
                  <a:cxnSpLocks/>
                </p:cNvCxnSpPr>
                <p:nvPr/>
              </p:nvCxnSpPr>
              <p:spPr>
                <a:xfrm flipV="1">
                  <a:off x="3848394" y="1435027"/>
                  <a:ext cx="95310" cy="560465"/>
                </a:xfrm>
                <a:prstGeom prst="line">
                  <a:avLst/>
                </a:prstGeom>
                <a:noFill/>
                <a:ln w="19050" cap="flat" cmpd="sng" algn="ctr">
                  <a:solidFill>
                    <a:srgbClr val="000000">
                      <a:lumMod val="65000"/>
                      <a:lumOff val="35000"/>
                    </a:srgbClr>
                  </a:solidFill>
                  <a:prstDash val="sysDash"/>
                  <a:miter lim="800000"/>
                </a:ln>
                <a:effectLst/>
              </p:spPr>
            </p:cxnSp>
            <p:sp>
              <p:nvSpPr>
                <p:cNvPr id="23" name="CasellaDiTesto 128">
                  <a:extLst>
                    <a:ext uri="{FF2B5EF4-FFF2-40B4-BE49-F238E27FC236}">
                      <a16:creationId xmlns:a16="http://schemas.microsoft.com/office/drawing/2014/main" id="{CA273215-D5CD-4FFA-A653-D6941F0C9943}"/>
                    </a:ext>
                  </a:extLst>
                </p:cNvPr>
                <p:cNvSpPr txBox="1"/>
                <p:nvPr/>
              </p:nvSpPr>
              <p:spPr>
                <a:xfrm>
                  <a:off x="4120904" y="1138742"/>
                  <a:ext cx="139895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72A3C2"/>
                      </a:solidFill>
                      <a:effectLst/>
                      <a:uLnTx/>
                      <a:uFillTx/>
                      <a:ea typeface="Calibri" panose="020F0502020204030204" pitchFamily="34" charset="0"/>
                      <a:cs typeface="Calibri" panose="020F0502020204030204" pitchFamily="34" charset="0"/>
                    </a:rPr>
                    <a:t>Scintillator</a:t>
                  </a:r>
                </a:p>
              </p:txBody>
            </p:sp>
          </p:grpSp>
          <p:cxnSp>
            <p:nvCxnSpPr>
              <p:cNvPr id="12" name="Connettore 2 11">
                <a:extLst>
                  <a:ext uri="{FF2B5EF4-FFF2-40B4-BE49-F238E27FC236}">
                    <a16:creationId xmlns:a16="http://schemas.microsoft.com/office/drawing/2014/main" id="{C2409A2F-0C26-433D-B057-72911DD63C3B}"/>
                  </a:ext>
                </a:extLst>
              </p:cNvPr>
              <p:cNvCxnSpPr>
                <a:cxnSpLocks/>
              </p:cNvCxnSpPr>
              <p:nvPr/>
            </p:nvCxnSpPr>
            <p:spPr>
              <a:xfrm flipV="1">
                <a:off x="10925044" y="2116786"/>
                <a:ext cx="485985" cy="517281"/>
              </a:xfrm>
              <a:prstGeom prst="straightConnector1">
                <a:avLst/>
              </a:prstGeom>
              <a:noFill/>
              <a:ln w="19050" cap="flat" cmpd="sng" algn="ctr">
                <a:solidFill>
                  <a:srgbClr val="000000"/>
                </a:solidFill>
                <a:prstDash val="solid"/>
                <a:miter lim="800000"/>
                <a:headEnd type="triangle"/>
                <a:tailEnd type="triangle"/>
              </a:ln>
              <a:effectLst/>
            </p:spPr>
          </p:cxnSp>
          <p:cxnSp>
            <p:nvCxnSpPr>
              <p:cNvPr id="13" name="Connettore 2 12">
                <a:extLst>
                  <a:ext uri="{FF2B5EF4-FFF2-40B4-BE49-F238E27FC236}">
                    <a16:creationId xmlns:a16="http://schemas.microsoft.com/office/drawing/2014/main" id="{54B1686D-56D7-4F0B-ABD2-AAE951A99B06}"/>
                  </a:ext>
                </a:extLst>
              </p:cNvPr>
              <p:cNvCxnSpPr>
                <a:cxnSpLocks/>
              </p:cNvCxnSpPr>
              <p:nvPr/>
            </p:nvCxnSpPr>
            <p:spPr>
              <a:xfrm>
                <a:off x="9208475" y="2651530"/>
                <a:ext cx="1655566" cy="10795"/>
              </a:xfrm>
              <a:prstGeom prst="straightConnector1">
                <a:avLst/>
              </a:prstGeom>
              <a:noFill/>
              <a:ln w="19050" cap="flat" cmpd="sng" algn="ctr">
                <a:solidFill>
                  <a:srgbClr val="000000"/>
                </a:solidFill>
                <a:prstDash val="solid"/>
                <a:miter lim="800000"/>
                <a:headEnd type="triangle"/>
                <a:tailEnd type="triangle"/>
              </a:ln>
              <a:effectLst/>
            </p:spPr>
          </p:cxnSp>
          <p:sp>
            <p:nvSpPr>
              <p:cNvPr id="14" name="CasellaDiTesto 13">
                <a:extLst>
                  <a:ext uri="{FF2B5EF4-FFF2-40B4-BE49-F238E27FC236}">
                    <a16:creationId xmlns:a16="http://schemas.microsoft.com/office/drawing/2014/main" id="{036C1A93-DC31-4DFE-900F-C30E43CF5EB5}"/>
                  </a:ext>
                </a:extLst>
              </p:cNvPr>
              <p:cNvSpPr txBox="1"/>
              <p:nvPr/>
            </p:nvSpPr>
            <p:spPr>
              <a:xfrm>
                <a:off x="9771077" y="2651530"/>
                <a:ext cx="2324456" cy="269420"/>
              </a:xfrm>
              <a:prstGeom prst="rect">
                <a:avLst/>
              </a:prstGeom>
            </p:spPr>
            <p:txBody>
              <a:bodyPr vert="horz" wrap="square" lIns="91440" tIns="45720" rIns="91440" bIns="45720" rtlCol="0" anchor="b">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cs typeface="Helvetica" panose="020B0604020202020204" pitchFamily="34" charset="0"/>
                  </a:rPr>
                  <a:t>51mm</a:t>
                </a:r>
              </a:p>
            </p:txBody>
          </p:sp>
        </p:grpSp>
        <p:sp>
          <p:nvSpPr>
            <p:cNvPr id="41" name="CasellaDiTesto 40">
              <a:extLst>
                <a:ext uri="{FF2B5EF4-FFF2-40B4-BE49-F238E27FC236}">
                  <a16:creationId xmlns:a16="http://schemas.microsoft.com/office/drawing/2014/main" id="{021A4529-761D-4AD4-B4A1-1FCB62C43DF3}"/>
                </a:ext>
              </a:extLst>
            </p:cNvPr>
            <p:cNvSpPr txBox="1"/>
            <p:nvPr/>
          </p:nvSpPr>
          <p:spPr>
            <a:xfrm>
              <a:off x="10468338" y="2281769"/>
              <a:ext cx="1177102" cy="269420"/>
            </a:xfrm>
            <a:prstGeom prst="rect">
              <a:avLst/>
            </a:prstGeom>
          </p:spPr>
          <p:txBody>
            <a:bodyPr vert="horz" wrap="square" lIns="91440" tIns="45720" rIns="91440" bIns="45720" rtlCol="0" anchor="b">
              <a:normAutofit fontScale="92500" lnSpcReduction="20000"/>
            </a:bodyPr>
            <a:lstStyle/>
            <a:p>
              <a:pPr defTabSz="914400"/>
              <a:r>
                <a:rPr lang="it-IT" sz="1400" b="1" dirty="0">
                  <a:solidFill>
                    <a:srgbClr val="000000"/>
                  </a:solidFill>
                  <a:cs typeface="Helvetica" panose="020B0604020202020204" pitchFamily="34" charset="0"/>
                </a:rPr>
                <a:t>51mm</a:t>
              </a:r>
            </a:p>
          </p:txBody>
        </p:sp>
        <p:cxnSp>
          <p:nvCxnSpPr>
            <p:cNvPr id="54" name="Connettore 2 53">
              <a:extLst>
                <a:ext uri="{FF2B5EF4-FFF2-40B4-BE49-F238E27FC236}">
                  <a16:creationId xmlns:a16="http://schemas.microsoft.com/office/drawing/2014/main" id="{CFFF1281-0A81-4C3A-BDB0-54DC5C6C305C}"/>
                </a:ext>
              </a:extLst>
            </p:cNvPr>
            <p:cNvCxnSpPr>
              <a:cxnSpLocks/>
            </p:cNvCxnSpPr>
            <p:nvPr/>
          </p:nvCxnSpPr>
          <p:spPr>
            <a:xfrm flipV="1">
              <a:off x="10644589" y="1212360"/>
              <a:ext cx="0" cy="691159"/>
            </a:xfrm>
            <a:prstGeom prst="straightConnector1">
              <a:avLst/>
            </a:prstGeom>
            <a:noFill/>
            <a:ln w="19050" cap="flat" cmpd="sng" algn="ctr">
              <a:solidFill>
                <a:srgbClr val="000000"/>
              </a:solidFill>
              <a:prstDash val="solid"/>
              <a:miter lim="800000"/>
              <a:headEnd type="triangle"/>
              <a:tailEnd type="triangle"/>
            </a:ln>
            <a:effectLst/>
          </p:spPr>
        </p:cxnSp>
        <p:sp>
          <p:nvSpPr>
            <p:cNvPr id="58" name="CasellaDiTesto 57">
              <a:extLst>
                <a:ext uri="{FF2B5EF4-FFF2-40B4-BE49-F238E27FC236}">
                  <a16:creationId xmlns:a16="http://schemas.microsoft.com/office/drawing/2014/main" id="{9740B9B7-1782-443E-84B8-B903753866FD}"/>
                </a:ext>
              </a:extLst>
            </p:cNvPr>
            <p:cNvSpPr txBox="1"/>
            <p:nvPr/>
          </p:nvSpPr>
          <p:spPr>
            <a:xfrm>
              <a:off x="10639551" y="1421047"/>
              <a:ext cx="1177102" cy="269420"/>
            </a:xfrm>
            <a:prstGeom prst="rect">
              <a:avLst/>
            </a:prstGeom>
          </p:spPr>
          <p:txBody>
            <a:bodyPr vert="horz" wrap="square" lIns="91440" tIns="45720" rIns="91440" bIns="45720" rtlCol="0" anchor="b">
              <a:normAutofit fontScale="92500" lnSpcReduction="20000"/>
            </a:bodyPr>
            <a:lstStyle/>
            <a:p>
              <a:pPr defTabSz="914400"/>
              <a:r>
                <a:rPr lang="it-IT" sz="1400" b="1" dirty="0">
                  <a:solidFill>
                    <a:srgbClr val="000000"/>
                  </a:solidFill>
                  <a:cs typeface="Helvetica" panose="020B0604020202020204" pitchFamily="34" charset="0"/>
                </a:rPr>
                <a:t>10mm</a:t>
              </a:r>
            </a:p>
          </p:txBody>
        </p:sp>
      </p:grpSp>
    </p:spTree>
    <p:extLst>
      <p:ext uri="{BB962C8B-B14F-4D97-AF65-F5344CB8AC3E}">
        <p14:creationId xmlns:p14="http://schemas.microsoft.com/office/powerpoint/2010/main" val="3007347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64x20x20x2 Network – Noise Analysis</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16</a:t>
            </a:fld>
            <a:endParaRPr lang="en-US" dirty="0"/>
          </a:p>
        </p:txBody>
      </p:sp>
      <p:pic>
        <p:nvPicPr>
          <p:cNvPr id="8" name="Immagine 7">
            <a:extLst>
              <a:ext uri="{FF2B5EF4-FFF2-40B4-BE49-F238E27FC236}">
                <a16:creationId xmlns:a16="http://schemas.microsoft.com/office/drawing/2014/main" id="{B6BAC7BB-64F4-4034-83C5-64D30EEE3069}"/>
              </a:ext>
            </a:extLst>
          </p:cNvPr>
          <p:cNvPicPr>
            <a:picLocks noChangeAspect="1"/>
          </p:cNvPicPr>
          <p:nvPr/>
        </p:nvPicPr>
        <p:blipFill>
          <a:blip r:embed="rId2"/>
          <a:srcRect b="47818"/>
          <a:stretch>
            <a:fillRect/>
          </a:stretch>
        </p:blipFill>
        <p:spPr>
          <a:xfrm>
            <a:off x="466983" y="821708"/>
            <a:ext cx="5629017" cy="2082078"/>
          </a:xfrm>
          <a:prstGeom prst="rect">
            <a:avLst/>
          </a:prstGeom>
        </p:spPr>
      </p:pic>
      <p:pic>
        <p:nvPicPr>
          <p:cNvPr id="10" name="Immagine 9">
            <a:extLst>
              <a:ext uri="{FF2B5EF4-FFF2-40B4-BE49-F238E27FC236}">
                <a16:creationId xmlns:a16="http://schemas.microsoft.com/office/drawing/2014/main" id="{63EF136E-32EB-4E83-875A-8CA128ECBB3A}"/>
              </a:ext>
            </a:extLst>
          </p:cNvPr>
          <p:cNvPicPr>
            <a:picLocks noChangeAspect="1"/>
          </p:cNvPicPr>
          <p:nvPr/>
        </p:nvPicPr>
        <p:blipFill>
          <a:blip r:embed="rId2"/>
          <a:srcRect t="50647"/>
          <a:stretch>
            <a:fillRect/>
          </a:stretch>
        </p:blipFill>
        <p:spPr>
          <a:xfrm>
            <a:off x="6096000" y="821708"/>
            <a:ext cx="5951703" cy="2082078"/>
          </a:xfrm>
          <a:prstGeom prst="rect">
            <a:avLst/>
          </a:prstGeom>
        </p:spPr>
      </p:pic>
      <p:grpSp>
        <p:nvGrpSpPr>
          <p:cNvPr id="3" name="Gruppo 2">
            <a:extLst>
              <a:ext uri="{FF2B5EF4-FFF2-40B4-BE49-F238E27FC236}">
                <a16:creationId xmlns:a16="http://schemas.microsoft.com/office/drawing/2014/main" id="{2E37A939-305A-488E-8647-661EB303839A}"/>
              </a:ext>
            </a:extLst>
          </p:cNvPr>
          <p:cNvGrpSpPr>
            <a:grpSpLocks noChangeAspect="1"/>
          </p:cNvGrpSpPr>
          <p:nvPr/>
        </p:nvGrpSpPr>
        <p:grpSpPr>
          <a:xfrm>
            <a:off x="566102" y="2871780"/>
            <a:ext cx="6991553" cy="3450974"/>
            <a:chOff x="566102" y="2871780"/>
            <a:chExt cx="8079297" cy="3987876"/>
          </a:xfrm>
        </p:grpSpPr>
        <p:pic>
          <p:nvPicPr>
            <p:cNvPr id="5" name="Immagine 4">
              <a:extLst>
                <a:ext uri="{FF2B5EF4-FFF2-40B4-BE49-F238E27FC236}">
                  <a16:creationId xmlns:a16="http://schemas.microsoft.com/office/drawing/2014/main" id="{5C34A9B0-69EB-4769-9E8E-9CAD4EEDE826}"/>
                </a:ext>
              </a:extLst>
            </p:cNvPr>
            <p:cNvPicPr>
              <a:picLocks noChangeAspect="1"/>
            </p:cNvPicPr>
            <p:nvPr/>
          </p:nvPicPr>
          <p:blipFill>
            <a:blip r:embed="rId3"/>
            <a:stretch>
              <a:fillRect/>
            </a:stretch>
          </p:blipFill>
          <p:spPr>
            <a:xfrm>
              <a:off x="566102" y="2871780"/>
              <a:ext cx="3796348" cy="3987876"/>
            </a:xfrm>
            <a:prstGeom prst="rect">
              <a:avLst/>
            </a:prstGeom>
          </p:spPr>
        </p:pic>
        <p:sp>
          <p:nvSpPr>
            <p:cNvPr id="6" name="Rettangolo 5">
              <a:extLst>
                <a:ext uri="{FF2B5EF4-FFF2-40B4-BE49-F238E27FC236}">
                  <a16:creationId xmlns:a16="http://schemas.microsoft.com/office/drawing/2014/main" id="{835C44F6-B376-49F4-87FB-0E2D46840537}"/>
                </a:ext>
              </a:extLst>
            </p:cNvPr>
            <p:cNvSpPr/>
            <p:nvPr/>
          </p:nvSpPr>
          <p:spPr>
            <a:xfrm>
              <a:off x="880217" y="3115208"/>
              <a:ext cx="3414881" cy="3345413"/>
            </a:xfrm>
            <a:prstGeom prst="rect">
              <a:avLst/>
            </a:prstGeom>
            <a:solidFill>
              <a:srgbClr val="DAE3F3">
                <a:alpha val="2902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pic>
          <p:nvPicPr>
            <p:cNvPr id="9" name="Immagine 8">
              <a:extLst>
                <a:ext uri="{FF2B5EF4-FFF2-40B4-BE49-F238E27FC236}">
                  <a16:creationId xmlns:a16="http://schemas.microsoft.com/office/drawing/2014/main" id="{4D338151-1DC8-4408-B033-7521E5B79FC2}"/>
                </a:ext>
              </a:extLst>
            </p:cNvPr>
            <p:cNvPicPr>
              <a:picLocks noChangeAspect="1"/>
            </p:cNvPicPr>
            <p:nvPr/>
          </p:nvPicPr>
          <p:blipFill>
            <a:blip r:embed="rId4"/>
            <a:stretch>
              <a:fillRect/>
            </a:stretch>
          </p:blipFill>
          <p:spPr>
            <a:xfrm>
              <a:off x="4658366" y="3038383"/>
              <a:ext cx="3904520" cy="3712495"/>
            </a:xfrm>
            <a:prstGeom prst="rect">
              <a:avLst/>
            </a:prstGeom>
          </p:spPr>
        </p:pic>
        <p:sp>
          <p:nvSpPr>
            <p:cNvPr id="11" name="Rettangolo 10">
              <a:extLst>
                <a:ext uri="{FF2B5EF4-FFF2-40B4-BE49-F238E27FC236}">
                  <a16:creationId xmlns:a16="http://schemas.microsoft.com/office/drawing/2014/main" id="{09C48129-EECE-4D8C-9129-653EFA777E62}"/>
                </a:ext>
              </a:extLst>
            </p:cNvPr>
            <p:cNvSpPr/>
            <p:nvPr/>
          </p:nvSpPr>
          <p:spPr>
            <a:xfrm>
              <a:off x="3209925" y="4695825"/>
              <a:ext cx="219075" cy="258033"/>
            </a:xfrm>
            <a:prstGeom prst="rect">
              <a:avLst/>
            </a:prstGeom>
            <a:noFill/>
            <a:ln w="381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12" name="Rettangolo 11">
              <a:extLst>
                <a:ext uri="{FF2B5EF4-FFF2-40B4-BE49-F238E27FC236}">
                  <a16:creationId xmlns:a16="http://schemas.microsoft.com/office/drawing/2014/main" id="{1D77E826-6252-4DA2-AFB8-F6A62C0FE34E}"/>
                </a:ext>
              </a:extLst>
            </p:cNvPr>
            <p:cNvSpPr/>
            <p:nvPr/>
          </p:nvSpPr>
          <p:spPr>
            <a:xfrm>
              <a:off x="4658366" y="2965391"/>
              <a:ext cx="3987033" cy="3785487"/>
            </a:xfrm>
            <a:prstGeom prst="rect">
              <a:avLst/>
            </a:prstGeom>
            <a:noFill/>
            <a:ln w="381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cxnSp>
          <p:nvCxnSpPr>
            <p:cNvPr id="13" name="Connettore diritto 12">
              <a:extLst>
                <a:ext uri="{FF2B5EF4-FFF2-40B4-BE49-F238E27FC236}">
                  <a16:creationId xmlns:a16="http://schemas.microsoft.com/office/drawing/2014/main" id="{89E24D72-E9A5-45DB-BF99-532ABB20C0F2}"/>
                </a:ext>
              </a:extLst>
            </p:cNvPr>
            <p:cNvCxnSpPr>
              <a:cxnSpLocks/>
            </p:cNvCxnSpPr>
            <p:nvPr/>
          </p:nvCxnSpPr>
          <p:spPr>
            <a:xfrm flipV="1">
              <a:off x="3429000" y="2976778"/>
              <a:ext cx="1229366" cy="1719047"/>
            </a:xfrm>
            <a:prstGeom prst="line">
              <a:avLst/>
            </a:prstGeom>
            <a:noFill/>
            <a:ln w="38100" cap="flat" cmpd="sng" algn="ctr">
              <a:solidFill>
                <a:srgbClr val="7030A0"/>
              </a:solidFill>
              <a:prstDash val="solid"/>
              <a:miter lim="800000"/>
            </a:ln>
            <a:effectLst/>
          </p:spPr>
        </p:cxnSp>
        <p:cxnSp>
          <p:nvCxnSpPr>
            <p:cNvPr id="14" name="Connettore diritto 13">
              <a:extLst>
                <a:ext uri="{FF2B5EF4-FFF2-40B4-BE49-F238E27FC236}">
                  <a16:creationId xmlns:a16="http://schemas.microsoft.com/office/drawing/2014/main" id="{7BC0256A-C185-49DC-98B4-F061F5C637D4}"/>
                </a:ext>
              </a:extLst>
            </p:cNvPr>
            <p:cNvCxnSpPr>
              <a:cxnSpLocks/>
            </p:cNvCxnSpPr>
            <p:nvPr/>
          </p:nvCxnSpPr>
          <p:spPr>
            <a:xfrm>
              <a:off x="3429000" y="4953858"/>
              <a:ext cx="1229366" cy="1792039"/>
            </a:xfrm>
            <a:prstGeom prst="line">
              <a:avLst/>
            </a:prstGeom>
            <a:noFill/>
            <a:ln w="38100" cap="flat" cmpd="sng" algn="ctr">
              <a:solidFill>
                <a:srgbClr val="7030A0"/>
              </a:solidFill>
              <a:prstDash val="solid"/>
              <a:miter lim="800000"/>
            </a:ln>
            <a:effectLst/>
          </p:spPr>
        </p:cxnSp>
        <p:sp>
          <p:nvSpPr>
            <p:cNvPr id="15" name="Rettangolo 14">
              <a:extLst>
                <a:ext uri="{FF2B5EF4-FFF2-40B4-BE49-F238E27FC236}">
                  <a16:creationId xmlns:a16="http://schemas.microsoft.com/office/drawing/2014/main" id="{1C4B90CD-B14B-4586-8D79-E57891A5BD9F}"/>
                </a:ext>
              </a:extLst>
            </p:cNvPr>
            <p:cNvSpPr/>
            <p:nvPr/>
          </p:nvSpPr>
          <p:spPr>
            <a:xfrm>
              <a:off x="1616375" y="2893112"/>
              <a:ext cx="1822391" cy="211422"/>
            </a:xfrm>
            <a:prstGeom prst="rect">
              <a:avLst/>
            </a:prstGeom>
            <a:solidFill>
              <a:srgbClr val="FFFFFF"/>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16" name="CasellaDiTesto 15">
              <a:extLst>
                <a:ext uri="{FF2B5EF4-FFF2-40B4-BE49-F238E27FC236}">
                  <a16:creationId xmlns:a16="http://schemas.microsoft.com/office/drawing/2014/main" id="{DCD6C945-8EAC-4F5B-B926-B7397DEF8738}"/>
                </a:ext>
              </a:extLst>
            </p:cNvPr>
            <p:cNvSpPr txBox="1"/>
            <p:nvPr/>
          </p:nvSpPr>
          <p:spPr>
            <a:xfrm>
              <a:off x="1786365" y="2898093"/>
              <a:ext cx="2324456" cy="246561"/>
            </a:xfrm>
            <a:prstGeom prst="rect">
              <a:avLst/>
            </a:prstGeom>
          </p:spPr>
          <p:txBody>
            <a:bodyPr vert="horz" wrap="square" lIns="91440" tIns="45720" rIns="91440" bIns="45720" rtlCol="0" anchor="b">
              <a:normAutofit fontScale="70000" lnSpcReduction="20000"/>
            </a:bodyPr>
            <a:lstStyle/>
            <a:p>
              <a:pPr defTabSz="914400"/>
              <a:r>
                <a:rPr lang="it-IT" sz="1400" b="1" dirty="0">
                  <a:solidFill>
                    <a:srgbClr val="000000"/>
                  </a:solidFill>
                  <a:latin typeface="Helvetica" panose="020B0604020202020204" pitchFamily="34" charset="0"/>
                  <a:cs typeface="Helvetica" panose="020B0604020202020204" pitchFamily="34" charset="0"/>
                </a:rPr>
                <a:t>Total </a:t>
              </a:r>
              <a:r>
                <a:rPr lang="it-IT" sz="1400" b="1" dirty="0" err="1">
                  <a:solidFill>
                    <a:srgbClr val="000000"/>
                  </a:solidFill>
                  <a:latin typeface="Helvetica" panose="020B0604020202020204" pitchFamily="34" charset="0"/>
                  <a:cs typeface="Helvetica" panose="020B0604020202020204" pitchFamily="34" charset="0"/>
                </a:rPr>
                <a:t>SiPM</a:t>
              </a:r>
              <a:r>
                <a:rPr lang="it-IT" sz="1400" b="1" dirty="0">
                  <a:solidFill>
                    <a:srgbClr val="000000"/>
                  </a:solidFill>
                  <a:latin typeface="Helvetica" panose="020B0604020202020204" pitchFamily="34" charset="0"/>
                  <a:cs typeface="Helvetica" panose="020B0604020202020204" pitchFamily="34" charset="0"/>
                </a:rPr>
                <a:t> Area</a:t>
              </a:r>
            </a:p>
          </p:txBody>
        </p:sp>
        <p:cxnSp>
          <p:nvCxnSpPr>
            <p:cNvPr id="17" name="Connettore 2 16">
              <a:extLst>
                <a:ext uri="{FF2B5EF4-FFF2-40B4-BE49-F238E27FC236}">
                  <a16:creationId xmlns:a16="http://schemas.microsoft.com/office/drawing/2014/main" id="{5264574A-8553-4459-8B5F-C1C8C908274E}"/>
                </a:ext>
              </a:extLst>
            </p:cNvPr>
            <p:cNvCxnSpPr>
              <a:cxnSpLocks/>
            </p:cNvCxnSpPr>
            <p:nvPr/>
          </p:nvCxnSpPr>
          <p:spPr>
            <a:xfrm>
              <a:off x="880217" y="3429000"/>
              <a:ext cx="3315768" cy="0"/>
            </a:xfrm>
            <a:prstGeom prst="straightConnector1">
              <a:avLst/>
            </a:prstGeom>
            <a:noFill/>
            <a:ln w="19050" cap="flat" cmpd="sng" algn="ctr">
              <a:solidFill>
                <a:srgbClr val="FFFFFF">
                  <a:lumMod val="75000"/>
                </a:srgbClr>
              </a:solidFill>
              <a:prstDash val="solid"/>
              <a:miter lim="800000"/>
              <a:headEnd type="triangle"/>
              <a:tailEnd type="triangle"/>
            </a:ln>
            <a:effectLst/>
          </p:spPr>
        </p:cxnSp>
        <p:cxnSp>
          <p:nvCxnSpPr>
            <p:cNvPr id="18" name="Connettore 2 17">
              <a:extLst>
                <a:ext uri="{FF2B5EF4-FFF2-40B4-BE49-F238E27FC236}">
                  <a16:creationId xmlns:a16="http://schemas.microsoft.com/office/drawing/2014/main" id="{96DEDA4C-61FB-427D-99EE-46C26F2BA9BC}"/>
                </a:ext>
              </a:extLst>
            </p:cNvPr>
            <p:cNvCxnSpPr>
              <a:cxnSpLocks/>
            </p:cNvCxnSpPr>
            <p:nvPr/>
          </p:nvCxnSpPr>
          <p:spPr>
            <a:xfrm>
              <a:off x="1229170" y="3115208"/>
              <a:ext cx="0" cy="3345413"/>
            </a:xfrm>
            <a:prstGeom prst="straightConnector1">
              <a:avLst/>
            </a:prstGeom>
            <a:noFill/>
            <a:ln w="19050" cap="flat" cmpd="sng" algn="ctr">
              <a:solidFill>
                <a:srgbClr val="FFFFFF">
                  <a:lumMod val="75000"/>
                </a:srgbClr>
              </a:solidFill>
              <a:prstDash val="solid"/>
              <a:miter lim="800000"/>
              <a:headEnd type="triangle"/>
              <a:tailEnd type="triangle"/>
            </a:ln>
            <a:effectLst/>
          </p:spPr>
        </p:cxnSp>
        <p:sp>
          <p:nvSpPr>
            <p:cNvPr id="19" name="CasellaDiTesto 18">
              <a:extLst>
                <a:ext uri="{FF2B5EF4-FFF2-40B4-BE49-F238E27FC236}">
                  <a16:creationId xmlns:a16="http://schemas.microsoft.com/office/drawing/2014/main" id="{6A03436A-B5EC-41C5-B0CC-E3319958CE05}"/>
                </a:ext>
              </a:extLst>
            </p:cNvPr>
            <p:cNvSpPr txBox="1"/>
            <p:nvPr/>
          </p:nvSpPr>
          <p:spPr>
            <a:xfrm>
              <a:off x="2333910" y="3499927"/>
              <a:ext cx="2324456" cy="269420"/>
            </a:xfrm>
            <a:prstGeom prst="rect">
              <a:avLst/>
            </a:prstGeom>
          </p:spPr>
          <p:txBody>
            <a:bodyPr vert="horz" wrap="square" lIns="91440" tIns="45720" rIns="91440" bIns="45720" rtlCol="0" anchor="b">
              <a:normAutofit fontScale="77500" lnSpcReduction="20000"/>
            </a:bodyPr>
            <a:lstStyle/>
            <a:p>
              <a:pPr defTabSz="914400"/>
              <a:r>
                <a:rPr lang="it-IT" sz="1400" b="1" dirty="0">
                  <a:solidFill>
                    <a:srgbClr val="FFFFFF">
                      <a:lumMod val="50000"/>
                    </a:srgbClr>
                  </a:solidFill>
                  <a:latin typeface="Helvetica" panose="020B0604020202020204" pitchFamily="34" charset="0"/>
                  <a:cs typeface="Helvetica" panose="020B0604020202020204" pitchFamily="34" charset="0"/>
                </a:rPr>
                <a:t>51mm</a:t>
              </a:r>
            </a:p>
          </p:txBody>
        </p:sp>
        <p:sp>
          <p:nvSpPr>
            <p:cNvPr id="20" name="CasellaDiTesto 19">
              <a:extLst>
                <a:ext uri="{FF2B5EF4-FFF2-40B4-BE49-F238E27FC236}">
                  <a16:creationId xmlns:a16="http://schemas.microsoft.com/office/drawing/2014/main" id="{5722DD01-4B8F-4406-9804-CC804542DED8}"/>
                </a:ext>
              </a:extLst>
            </p:cNvPr>
            <p:cNvSpPr txBox="1"/>
            <p:nvPr/>
          </p:nvSpPr>
          <p:spPr>
            <a:xfrm>
              <a:off x="1220873" y="4767557"/>
              <a:ext cx="2324456" cy="269420"/>
            </a:xfrm>
            <a:prstGeom prst="rect">
              <a:avLst/>
            </a:prstGeom>
          </p:spPr>
          <p:txBody>
            <a:bodyPr vert="horz" wrap="square" lIns="91440" tIns="45720" rIns="91440" bIns="45720" rtlCol="0" anchor="b">
              <a:normAutofit fontScale="77500" lnSpcReduction="20000"/>
            </a:bodyPr>
            <a:lstStyle/>
            <a:p>
              <a:pPr defTabSz="914400"/>
              <a:r>
                <a:rPr lang="it-IT" sz="1400" b="1" dirty="0">
                  <a:solidFill>
                    <a:srgbClr val="FFFFFF">
                      <a:lumMod val="50000"/>
                    </a:srgbClr>
                  </a:solidFill>
                  <a:latin typeface="Helvetica" panose="020B0604020202020204" pitchFamily="34" charset="0"/>
                  <a:cs typeface="Helvetica" panose="020B0604020202020204" pitchFamily="34" charset="0"/>
                </a:rPr>
                <a:t>51mm</a:t>
              </a:r>
            </a:p>
          </p:txBody>
        </p:sp>
      </p:grpSp>
      <p:sp>
        <p:nvSpPr>
          <p:cNvPr id="21" name="TextBox 14">
            <a:extLst>
              <a:ext uri="{FF2B5EF4-FFF2-40B4-BE49-F238E27FC236}">
                <a16:creationId xmlns:a16="http://schemas.microsoft.com/office/drawing/2014/main" id="{46DEC9C3-DD63-4651-9C7A-5CCDDC8F7C98}"/>
              </a:ext>
            </a:extLst>
          </p:cNvPr>
          <p:cNvSpPr txBox="1"/>
          <p:nvPr/>
        </p:nvSpPr>
        <p:spPr>
          <a:xfrm>
            <a:off x="8456153" y="3131737"/>
            <a:ext cx="2691764" cy="646331"/>
          </a:xfrm>
          <a:prstGeom prst="rect">
            <a:avLst/>
          </a:prstGeom>
          <a:noFill/>
        </p:spPr>
        <p:txBody>
          <a:bodyPr wrap="square">
            <a:spAutoFit/>
          </a:bodyPr>
          <a:lstStyle/>
          <a:p>
            <a:pPr defTabSz="914400"/>
            <a:r>
              <a:rPr lang="en-US" dirty="0">
                <a:solidFill>
                  <a:srgbClr val="000000"/>
                </a:solidFill>
              </a:rPr>
              <a:t>Noise of </a:t>
            </a:r>
            <a:r>
              <a:rPr lang="en-US" b="1" dirty="0">
                <a:solidFill>
                  <a:srgbClr val="000000"/>
                </a:solidFill>
              </a:rPr>
              <a:t>10000 events</a:t>
            </a:r>
            <a:endParaRPr lang="en-US" b="1" dirty="0">
              <a:solidFill>
                <a:srgbClr val="C00000"/>
              </a:solidFill>
            </a:endParaRPr>
          </a:p>
          <a:p>
            <a:pPr defTabSz="914400"/>
            <a:endParaRPr lang="en-US" dirty="0">
              <a:solidFill>
                <a:srgbClr val="C00000"/>
              </a:solidFill>
            </a:endParaRPr>
          </a:p>
        </p:txBody>
      </p:sp>
      <p:sp>
        <p:nvSpPr>
          <p:cNvPr id="22" name="TextBox 14">
            <a:extLst>
              <a:ext uri="{FF2B5EF4-FFF2-40B4-BE49-F238E27FC236}">
                <a16:creationId xmlns:a16="http://schemas.microsoft.com/office/drawing/2014/main" id="{CCA9F328-91D6-4647-8CAA-32DDF9037A5C}"/>
              </a:ext>
            </a:extLst>
          </p:cNvPr>
          <p:cNvSpPr txBox="1"/>
          <p:nvPr/>
        </p:nvSpPr>
        <p:spPr>
          <a:xfrm>
            <a:off x="8463333" y="3778068"/>
            <a:ext cx="2691764" cy="646331"/>
          </a:xfrm>
          <a:prstGeom prst="rect">
            <a:avLst/>
          </a:prstGeom>
          <a:noFill/>
        </p:spPr>
        <p:txBody>
          <a:bodyPr wrap="square">
            <a:spAutoFit/>
          </a:bodyPr>
          <a:lstStyle/>
          <a:p>
            <a:pPr defTabSz="914400"/>
            <a:r>
              <a:rPr lang="en-US" b="1" dirty="0">
                <a:solidFill>
                  <a:srgbClr val="000000"/>
                </a:solidFill>
              </a:rPr>
              <a:t>Cf = 120fF </a:t>
            </a:r>
            <a:r>
              <a:rPr lang="en-US" dirty="0">
                <a:solidFill>
                  <a:srgbClr val="000000"/>
                </a:solidFill>
              </a:rPr>
              <a:t>for every layer</a:t>
            </a:r>
          </a:p>
          <a:p>
            <a:pPr defTabSz="914400"/>
            <a:endParaRPr lang="en-US" dirty="0">
              <a:solidFill>
                <a:srgbClr val="000000"/>
              </a:solidFill>
            </a:endParaRPr>
          </a:p>
        </p:txBody>
      </p:sp>
      <p:grpSp>
        <p:nvGrpSpPr>
          <p:cNvPr id="26" name="Gruppo 25">
            <a:extLst>
              <a:ext uri="{FF2B5EF4-FFF2-40B4-BE49-F238E27FC236}">
                <a16:creationId xmlns:a16="http://schemas.microsoft.com/office/drawing/2014/main" id="{272990A0-94CF-47CC-AC33-F06426AADA69}"/>
              </a:ext>
            </a:extLst>
          </p:cNvPr>
          <p:cNvGrpSpPr/>
          <p:nvPr/>
        </p:nvGrpSpPr>
        <p:grpSpPr>
          <a:xfrm>
            <a:off x="8021923" y="4529938"/>
            <a:ext cx="3114327" cy="2165692"/>
            <a:chOff x="8456153" y="4512322"/>
            <a:chExt cx="3114327" cy="2165692"/>
          </a:xfrm>
        </p:grpSpPr>
        <p:grpSp>
          <p:nvGrpSpPr>
            <p:cNvPr id="7" name="Gruppo 6">
              <a:extLst>
                <a:ext uri="{FF2B5EF4-FFF2-40B4-BE49-F238E27FC236}">
                  <a16:creationId xmlns:a16="http://schemas.microsoft.com/office/drawing/2014/main" id="{D214A244-E82D-4EE5-823C-F700BE84BA80}"/>
                </a:ext>
              </a:extLst>
            </p:cNvPr>
            <p:cNvGrpSpPr/>
            <p:nvPr/>
          </p:nvGrpSpPr>
          <p:grpSpPr>
            <a:xfrm>
              <a:off x="8456153" y="4512322"/>
              <a:ext cx="3114327" cy="1606855"/>
              <a:chOff x="8456153" y="4512322"/>
              <a:chExt cx="3114327" cy="1606855"/>
            </a:xfrm>
          </p:grpSpPr>
          <p:sp>
            <p:nvSpPr>
              <p:cNvPr id="23" name="TextBox 14">
                <a:extLst>
                  <a:ext uri="{FF2B5EF4-FFF2-40B4-BE49-F238E27FC236}">
                    <a16:creationId xmlns:a16="http://schemas.microsoft.com/office/drawing/2014/main" id="{4A64D311-6EB0-47ED-A68E-3E9D8D09DC82}"/>
                  </a:ext>
                </a:extLst>
              </p:cNvPr>
              <p:cNvSpPr txBox="1"/>
              <p:nvPr/>
            </p:nvSpPr>
            <p:spPr>
              <a:xfrm>
                <a:off x="8878716" y="4512322"/>
                <a:ext cx="2691764" cy="769441"/>
              </a:xfrm>
              <a:prstGeom prst="rect">
                <a:avLst/>
              </a:prstGeom>
              <a:noFill/>
            </p:spPr>
            <p:txBody>
              <a:bodyPr wrap="square">
                <a:spAutoFit/>
              </a:bodyPr>
              <a:lstStyle/>
              <a:p>
                <a:pPr defTabSz="914400"/>
                <a:r>
                  <a:rPr lang="en-US" sz="2000" b="1" dirty="0">
                    <a:solidFill>
                      <a:srgbClr val="000000"/>
                    </a:solidFill>
                  </a:rPr>
                  <a:t>Spatial Precision of</a:t>
                </a:r>
              </a:p>
              <a:p>
                <a:pPr defTabSz="914400"/>
                <a:endParaRPr lang="en-US" sz="2400" dirty="0">
                  <a:solidFill>
                    <a:srgbClr val="000000"/>
                  </a:solidFill>
                  <a:latin typeface="Abel" panose="02000506030000020004" pitchFamily="2" charset="0"/>
                </a:endParaRPr>
              </a:p>
            </p:txBody>
          </p:sp>
          <mc:AlternateContent xmlns:mc="http://schemas.openxmlformats.org/markup-compatibility/2006" xmlns:a14="http://schemas.microsoft.com/office/drawing/2010/main">
            <mc:Choice Requires="a14">
              <p:sp>
                <p:nvSpPr>
                  <p:cNvPr id="24" name="CasellaDiTesto 23">
                    <a:extLst>
                      <a:ext uri="{FF2B5EF4-FFF2-40B4-BE49-F238E27FC236}">
                        <a16:creationId xmlns:a16="http://schemas.microsoft.com/office/drawing/2014/main" id="{B68E6227-DB88-452D-A662-DACB19698F8D}"/>
                      </a:ext>
                    </a:extLst>
                  </p:cNvPr>
                  <p:cNvSpPr txBox="1"/>
                  <p:nvPr/>
                </p:nvSpPr>
                <p:spPr>
                  <a:xfrm>
                    <a:off x="8456153" y="4567138"/>
                    <a:ext cx="2781300" cy="1552039"/>
                  </a:xfrm>
                  <a:prstGeom prst="rect">
                    <a:avLst/>
                  </a:prstGeom>
                </p:spPr>
                <p:txBody>
                  <a:bodyPr vert="horz" wrap="none" lIns="0" tIns="0" rIns="0" bIns="0" rtlCol="0" anchor="b">
                    <a:normAutofit/>
                  </a:bodyPr>
                  <a:lstStyle/>
                  <a:p>
                    <a:pPr defTabSz="914400"/>
                    <a14:m>
                      <m:oMathPara xmlns:m="http://schemas.openxmlformats.org/officeDocument/2006/math">
                        <m:oMathParaPr>
                          <m:jc m:val="centerGroup"/>
                        </m:oMathParaPr>
                        <m:oMath xmlns:m="http://schemas.openxmlformats.org/officeDocument/2006/math">
                          <m:sSub>
                            <m:sSubPr>
                              <m:ctrlPr>
                                <a:rPr lang="it-IT" sz="2400" i="1" smtClean="0">
                                  <a:solidFill>
                                    <a:srgbClr val="000000"/>
                                  </a:solidFill>
                                  <a:latin typeface="Cambria Math" panose="02040503050406030204" pitchFamily="18" charset="0"/>
                                </a:rPr>
                              </m:ctrlPr>
                            </m:sSubPr>
                            <m:e>
                              <m:r>
                                <a:rPr lang="it-IT" sz="2400" i="1" smtClean="0">
                                  <a:solidFill>
                                    <a:srgbClr val="000000"/>
                                  </a:solidFill>
                                  <a:latin typeface="Cambria Math" panose="02040503050406030204" pitchFamily="18" charset="0"/>
                                </a:rPr>
                                <m:t>𝜎</m:t>
                              </m:r>
                            </m:e>
                            <m:sub>
                              <m:r>
                                <a:rPr lang="it-IT" sz="2400" i="1" smtClean="0">
                                  <a:solidFill>
                                    <a:srgbClr val="000000"/>
                                  </a:solidFill>
                                  <a:latin typeface="Cambria Math" panose="02040503050406030204" pitchFamily="18" charset="0"/>
                                </a:rPr>
                                <m:t>𝑋</m:t>
                              </m:r>
                            </m:sub>
                          </m:sSub>
                          <m:r>
                            <a:rPr lang="it-IT" sz="2400" i="1" smtClean="0">
                              <a:solidFill>
                                <a:srgbClr val="000000"/>
                              </a:solidFill>
                              <a:latin typeface="Cambria Math" panose="02040503050406030204" pitchFamily="18" charset="0"/>
                            </a:rPr>
                            <m:t>=108</m:t>
                          </m:r>
                          <m:r>
                            <a:rPr lang="it-IT" sz="2400" b="0" i="1" smtClean="0">
                              <a:solidFill>
                                <a:srgbClr val="000000"/>
                              </a:solidFill>
                              <a:latin typeface="Cambria Math" panose="02040503050406030204" pitchFamily="18" charset="0"/>
                            </a:rPr>
                            <m:t> </m:t>
                          </m:r>
                          <m:r>
                            <a:rPr lang="it-IT" sz="2400" i="1" smtClean="0">
                              <a:solidFill>
                                <a:srgbClr val="000000"/>
                              </a:solidFill>
                              <a:latin typeface="Cambria Math" panose="02040503050406030204" pitchFamily="18" charset="0"/>
                            </a:rPr>
                            <m:t>𝜇</m:t>
                          </m:r>
                          <m:r>
                            <a:rPr lang="it-IT" sz="2400" i="1" smtClean="0">
                              <a:solidFill>
                                <a:srgbClr val="000000"/>
                              </a:solidFill>
                              <a:latin typeface="Cambria Math" panose="02040503050406030204" pitchFamily="18" charset="0"/>
                            </a:rPr>
                            <m:t>𝑚</m:t>
                          </m:r>
                        </m:oMath>
                      </m:oMathPara>
                    </a14:m>
                    <a:br>
                      <a:rPr lang="it-IT" sz="2400" dirty="0">
                        <a:solidFill>
                          <a:srgbClr val="000000"/>
                        </a:solidFill>
                        <a:latin typeface="Manrope"/>
                      </a:rPr>
                    </a:br>
                    <a:br>
                      <a:rPr lang="it-IT" sz="2400" dirty="0">
                        <a:solidFill>
                          <a:srgbClr val="000000"/>
                        </a:solidFill>
                        <a:latin typeface="Manrope"/>
                      </a:rPr>
                    </a:br>
                    <a:endParaRPr lang="it-IT" sz="2400" dirty="0">
                      <a:solidFill>
                        <a:srgbClr val="000000"/>
                      </a:solidFill>
                      <a:latin typeface="Manrope"/>
                    </a:endParaRPr>
                  </a:p>
                </p:txBody>
              </p:sp>
            </mc:Choice>
            <mc:Fallback xmlns="">
              <p:sp>
                <p:nvSpPr>
                  <p:cNvPr id="24" name="CasellaDiTesto 23">
                    <a:extLst>
                      <a:ext uri="{FF2B5EF4-FFF2-40B4-BE49-F238E27FC236}">
                        <a16:creationId xmlns:a16="http://schemas.microsoft.com/office/drawing/2014/main" id="{B68E6227-DB88-452D-A662-DACB19698F8D}"/>
                      </a:ext>
                    </a:extLst>
                  </p:cNvPr>
                  <p:cNvSpPr txBox="1">
                    <a:spLocks noRot="1" noChangeAspect="1" noMove="1" noResize="1" noEditPoints="1" noAdjustHandles="1" noChangeArrowheads="1" noChangeShapeType="1" noTextEdit="1"/>
                  </p:cNvSpPr>
                  <p:nvPr/>
                </p:nvSpPr>
                <p:spPr>
                  <a:xfrm>
                    <a:off x="8456153" y="4567138"/>
                    <a:ext cx="2781300" cy="1552039"/>
                  </a:xfrm>
                  <a:prstGeom prst="rect">
                    <a:avLst/>
                  </a:prstGeom>
                  <a:blipFill>
                    <a:blip r:embed="rId5"/>
                    <a:stretch>
                      <a:fillRect/>
                    </a:stretch>
                  </a:blipFill>
                </p:spPr>
                <p:txBody>
                  <a:bodyPr/>
                  <a:lstStyle/>
                  <a:p>
                    <a:r>
                      <a:rPr lang="it-IT">
                        <a:noFill/>
                      </a:rPr>
                      <a:t> </a:t>
                    </a:r>
                  </a:p>
                </p:txBody>
              </p:sp>
            </mc:Fallback>
          </mc:AlternateContent>
        </p:grpSp>
        <mc:AlternateContent xmlns:mc="http://schemas.openxmlformats.org/markup-compatibility/2006" xmlns:a14="http://schemas.microsoft.com/office/drawing/2010/main">
          <mc:Choice Requires="a14">
            <p:sp>
              <p:nvSpPr>
                <p:cNvPr id="25" name="CasellaDiTesto 24">
                  <a:extLst>
                    <a:ext uri="{FF2B5EF4-FFF2-40B4-BE49-F238E27FC236}">
                      <a16:creationId xmlns:a16="http://schemas.microsoft.com/office/drawing/2014/main" id="{1CF55A86-ED8B-43FD-A452-53AFA21D4E88}"/>
                    </a:ext>
                  </a:extLst>
                </p:cNvPr>
                <p:cNvSpPr txBox="1"/>
                <p:nvPr/>
              </p:nvSpPr>
              <p:spPr>
                <a:xfrm>
                  <a:off x="8463333" y="5125975"/>
                  <a:ext cx="2781300" cy="1552039"/>
                </a:xfrm>
                <a:prstGeom prst="rect">
                  <a:avLst/>
                </a:prstGeom>
              </p:spPr>
              <p:txBody>
                <a:bodyPr vert="horz" wrap="none" lIns="0" tIns="0" rIns="0" bIns="0" rtlCol="0" anchor="b">
                  <a:normAutofit/>
                </a:bodyPr>
                <a:lstStyle/>
                <a:p>
                  <a:pPr defTabSz="914400"/>
                  <a14:m>
                    <m:oMathPara xmlns:m="http://schemas.openxmlformats.org/officeDocument/2006/math">
                      <m:oMathParaPr>
                        <m:jc m:val="centerGroup"/>
                      </m:oMathParaPr>
                      <m:oMath xmlns:m="http://schemas.openxmlformats.org/officeDocument/2006/math">
                        <m:sSub>
                          <m:sSubPr>
                            <m:ctrlPr>
                              <a:rPr lang="it-IT" sz="2400" i="1" smtClean="0">
                                <a:solidFill>
                                  <a:srgbClr val="000000"/>
                                </a:solidFill>
                                <a:latin typeface="Cambria Math" panose="02040503050406030204" pitchFamily="18" charset="0"/>
                              </a:rPr>
                            </m:ctrlPr>
                          </m:sSubPr>
                          <m:e>
                            <m:r>
                              <a:rPr lang="it-IT" sz="2400" i="1" smtClean="0">
                                <a:solidFill>
                                  <a:srgbClr val="000000"/>
                                </a:solidFill>
                                <a:latin typeface="Cambria Math" panose="02040503050406030204" pitchFamily="18" charset="0"/>
                              </a:rPr>
                              <m:t>𝜎</m:t>
                            </m:r>
                          </m:e>
                          <m:sub>
                            <m:r>
                              <a:rPr lang="it-IT" sz="2400" i="1" smtClean="0">
                                <a:solidFill>
                                  <a:srgbClr val="000000"/>
                                </a:solidFill>
                                <a:latin typeface="Cambria Math" panose="02040503050406030204" pitchFamily="18" charset="0"/>
                              </a:rPr>
                              <m:t>𝑌</m:t>
                            </m:r>
                          </m:sub>
                        </m:sSub>
                        <m:r>
                          <a:rPr lang="it-IT" sz="2400" i="1" smtClean="0">
                            <a:solidFill>
                              <a:srgbClr val="000000"/>
                            </a:solidFill>
                            <a:latin typeface="Cambria Math" panose="02040503050406030204" pitchFamily="18" charset="0"/>
                          </a:rPr>
                          <m:t>=102 </m:t>
                        </m:r>
                        <m:r>
                          <a:rPr lang="it-IT" sz="2400" i="1" smtClean="0">
                            <a:solidFill>
                              <a:srgbClr val="000000"/>
                            </a:solidFill>
                            <a:latin typeface="Cambria Math" panose="02040503050406030204" pitchFamily="18" charset="0"/>
                          </a:rPr>
                          <m:t>𝜇</m:t>
                        </m:r>
                        <m:r>
                          <a:rPr lang="it-IT" sz="2400" i="1" smtClean="0">
                            <a:solidFill>
                              <a:srgbClr val="000000"/>
                            </a:solidFill>
                            <a:latin typeface="Cambria Math" panose="02040503050406030204" pitchFamily="18" charset="0"/>
                          </a:rPr>
                          <m:t>𝑚</m:t>
                        </m:r>
                      </m:oMath>
                    </m:oMathPara>
                  </a14:m>
                  <a:br>
                    <a:rPr lang="it-IT" sz="2400" dirty="0">
                      <a:solidFill>
                        <a:srgbClr val="000000"/>
                      </a:solidFill>
                      <a:latin typeface="Manrope"/>
                    </a:rPr>
                  </a:br>
                  <a:br>
                    <a:rPr lang="it-IT" sz="2400" dirty="0">
                      <a:solidFill>
                        <a:srgbClr val="000000"/>
                      </a:solidFill>
                      <a:latin typeface="Manrope"/>
                    </a:rPr>
                  </a:br>
                  <a:endParaRPr lang="it-IT" sz="2400" dirty="0">
                    <a:solidFill>
                      <a:srgbClr val="000000"/>
                    </a:solidFill>
                    <a:latin typeface="Manrope"/>
                  </a:endParaRPr>
                </a:p>
              </p:txBody>
            </p:sp>
          </mc:Choice>
          <mc:Fallback xmlns="">
            <p:sp>
              <p:nvSpPr>
                <p:cNvPr id="25" name="CasellaDiTesto 24">
                  <a:extLst>
                    <a:ext uri="{FF2B5EF4-FFF2-40B4-BE49-F238E27FC236}">
                      <a16:creationId xmlns:a16="http://schemas.microsoft.com/office/drawing/2014/main" id="{1CF55A86-ED8B-43FD-A452-53AFA21D4E88}"/>
                    </a:ext>
                  </a:extLst>
                </p:cNvPr>
                <p:cNvSpPr txBox="1">
                  <a:spLocks noRot="1" noChangeAspect="1" noMove="1" noResize="1" noEditPoints="1" noAdjustHandles="1" noChangeArrowheads="1" noChangeShapeType="1" noTextEdit="1"/>
                </p:cNvSpPr>
                <p:nvPr/>
              </p:nvSpPr>
              <p:spPr>
                <a:xfrm>
                  <a:off x="8463333" y="5125975"/>
                  <a:ext cx="2781300" cy="1552039"/>
                </a:xfrm>
                <a:prstGeom prst="rect">
                  <a:avLst/>
                </a:prstGeom>
                <a:blipFill>
                  <a:blip r:embed="rId6"/>
                  <a:stretch>
                    <a:fillRect/>
                  </a:stretch>
                </a:blipFill>
              </p:spPr>
              <p:txBody>
                <a:bodyPr/>
                <a:lstStyle/>
                <a:p>
                  <a:r>
                    <a:rPr lang="it-IT">
                      <a:noFill/>
                    </a:rPr>
                    <a:t> </a:t>
                  </a:r>
                </a:p>
              </p:txBody>
            </p:sp>
          </mc:Fallback>
        </mc:AlternateContent>
      </p:grpSp>
    </p:spTree>
    <p:extLst>
      <p:ext uri="{BB962C8B-B14F-4D97-AF65-F5344CB8AC3E}">
        <p14:creationId xmlns:p14="http://schemas.microsoft.com/office/powerpoint/2010/main" val="369610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11390019" cy="488950"/>
          </a:xfrm>
        </p:spPr>
        <p:txBody>
          <a:bodyPr>
            <a:noAutofit/>
          </a:bodyPr>
          <a:lstStyle/>
          <a:p>
            <a:r>
              <a:rPr lang="en-US" sz="2800" dirty="0"/>
              <a:t>Future Developments – LGADs signals processing with ANNA processing </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17</a:t>
            </a:fld>
            <a:endParaRPr lang="en-US" dirty="0"/>
          </a:p>
        </p:txBody>
      </p:sp>
      <p:pic>
        <p:nvPicPr>
          <p:cNvPr id="6" name="Immagine 5">
            <a:extLst>
              <a:ext uri="{FF2B5EF4-FFF2-40B4-BE49-F238E27FC236}">
                <a16:creationId xmlns:a16="http://schemas.microsoft.com/office/drawing/2014/main" id="{A49F2294-C3AA-4827-A034-0A7222C0BB44}"/>
              </a:ext>
            </a:extLst>
          </p:cNvPr>
          <p:cNvPicPr>
            <a:picLocks noChangeAspect="1"/>
          </p:cNvPicPr>
          <p:nvPr/>
        </p:nvPicPr>
        <p:blipFill>
          <a:blip r:embed="rId2"/>
          <a:stretch>
            <a:fillRect/>
          </a:stretch>
        </p:blipFill>
        <p:spPr>
          <a:xfrm>
            <a:off x="664139" y="1760884"/>
            <a:ext cx="3723958" cy="2029556"/>
          </a:xfrm>
          <a:prstGeom prst="rect">
            <a:avLst/>
          </a:prstGeom>
        </p:spPr>
      </p:pic>
      <p:grpSp>
        <p:nvGrpSpPr>
          <p:cNvPr id="7" name="Gruppo 6">
            <a:extLst>
              <a:ext uri="{FF2B5EF4-FFF2-40B4-BE49-F238E27FC236}">
                <a16:creationId xmlns:a16="http://schemas.microsoft.com/office/drawing/2014/main" id="{DC31E4B6-7EA8-4371-B470-30ADB40BD5BA}"/>
              </a:ext>
            </a:extLst>
          </p:cNvPr>
          <p:cNvGrpSpPr/>
          <p:nvPr/>
        </p:nvGrpSpPr>
        <p:grpSpPr>
          <a:xfrm>
            <a:off x="444950" y="1098599"/>
            <a:ext cx="438379" cy="461665"/>
            <a:chOff x="4075666" y="2166122"/>
            <a:chExt cx="438379" cy="461665"/>
          </a:xfrm>
        </p:grpSpPr>
        <p:sp>
          <p:nvSpPr>
            <p:cNvPr id="8" name="Ovale 7">
              <a:extLst>
                <a:ext uri="{FF2B5EF4-FFF2-40B4-BE49-F238E27FC236}">
                  <a16:creationId xmlns:a16="http://schemas.microsoft.com/office/drawing/2014/main" id="{21DDA31C-CB66-4D96-852A-D19F4CF2953D}"/>
                </a:ext>
              </a:extLst>
            </p:cNvPr>
            <p:cNvSpPr>
              <a:spLocks noChangeAspect="1"/>
            </p:cNvSpPr>
            <p:nvPr/>
          </p:nvSpPr>
          <p:spPr>
            <a:xfrm>
              <a:off x="4075666" y="2189408"/>
              <a:ext cx="438379" cy="438379"/>
            </a:xfrm>
            <a:prstGeom prst="ellipse">
              <a:avLst/>
            </a:prstGeom>
            <a:noFill/>
            <a:ln w="19050" cap="flat" cmpd="sng" algn="ctr">
              <a:solidFill>
                <a:srgbClr val="8DB9C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9" name="CasellaDiTesto 8">
              <a:extLst>
                <a:ext uri="{FF2B5EF4-FFF2-40B4-BE49-F238E27FC236}">
                  <a16:creationId xmlns:a16="http://schemas.microsoft.com/office/drawing/2014/main" id="{CD1357C3-69D0-4787-A0F8-D18BD13080A6}"/>
                </a:ext>
              </a:extLst>
            </p:cNvPr>
            <p:cNvSpPr txBox="1"/>
            <p:nvPr/>
          </p:nvSpPr>
          <p:spPr>
            <a:xfrm>
              <a:off x="4124776" y="2166122"/>
              <a:ext cx="34015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8DB9CD">
                      <a:lumMod val="75000"/>
                    </a:srgbClr>
                  </a:solidFill>
                  <a:effectLst/>
                  <a:uLnTx/>
                  <a:uFillTx/>
                  <a:latin typeface="Manrope"/>
                </a:rPr>
                <a:t>1</a:t>
              </a:r>
              <a:endParaRPr kumimoji="0" lang="it-IT" sz="2000" b="0" i="0" u="none" strike="noStrike" kern="0" cap="none" spc="0" normalizeH="0" baseline="0" noProof="0" dirty="0">
                <a:ln>
                  <a:noFill/>
                </a:ln>
                <a:solidFill>
                  <a:srgbClr val="8DB9CD">
                    <a:lumMod val="75000"/>
                  </a:srgbClr>
                </a:solidFill>
                <a:effectLst/>
                <a:uLnTx/>
                <a:uFillTx/>
                <a:latin typeface="Manrope"/>
              </a:endParaRPr>
            </a:p>
          </p:txBody>
        </p:sp>
      </p:grpSp>
      <p:sp>
        <p:nvSpPr>
          <p:cNvPr id="10" name="Rettangolo 9">
            <a:extLst>
              <a:ext uri="{FF2B5EF4-FFF2-40B4-BE49-F238E27FC236}">
                <a16:creationId xmlns:a16="http://schemas.microsoft.com/office/drawing/2014/main" id="{1A431E87-BECE-41C2-8C1D-67668F5FEDD7}"/>
              </a:ext>
            </a:extLst>
          </p:cNvPr>
          <p:cNvSpPr/>
          <p:nvPr/>
        </p:nvSpPr>
        <p:spPr>
          <a:xfrm>
            <a:off x="965060" y="920635"/>
            <a:ext cx="6260085" cy="784830"/>
          </a:xfrm>
          <a:prstGeom prst="rect">
            <a:avLst/>
          </a:prstGeom>
        </p:spPr>
        <p:txBody>
          <a:bodyPr wrap="square">
            <a:spAutoFit/>
          </a:bodyPr>
          <a:lstStyle/>
          <a:p>
            <a:pPr defTabSz="914400"/>
            <a:r>
              <a:rPr lang="en-US" sz="1500" b="1" dirty="0">
                <a:solidFill>
                  <a:srgbClr val="000000"/>
                </a:solidFill>
              </a:rPr>
              <a:t>Resistive LGADs (DC-RSD) </a:t>
            </a:r>
            <a:r>
              <a:rPr lang="en-US" sz="1500" dirty="0">
                <a:solidFill>
                  <a:srgbClr val="000000"/>
                </a:solidFill>
              </a:rPr>
              <a:t>exploits </a:t>
            </a:r>
            <a:r>
              <a:rPr lang="en-US" sz="1500" b="1" dirty="0">
                <a:solidFill>
                  <a:srgbClr val="000000"/>
                </a:solidFill>
              </a:rPr>
              <a:t>charge sharing</a:t>
            </a:r>
            <a:r>
              <a:rPr lang="en-US" sz="1500" dirty="0">
                <a:solidFill>
                  <a:srgbClr val="000000"/>
                </a:solidFill>
              </a:rPr>
              <a:t> to achieve excellent spatial resolution, much smaller than the pixel size, reducing number of readout channels, power and material budget (</a:t>
            </a:r>
            <a:r>
              <a:rPr lang="en-US" sz="1500" dirty="0" err="1">
                <a:solidFill>
                  <a:srgbClr val="000000"/>
                </a:solidFill>
              </a:rPr>
              <a:t>N.Cartiglia</a:t>
            </a:r>
            <a:r>
              <a:rPr lang="en-US" sz="1500" dirty="0">
                <a:solidFill>
                  <a:srgbClr val="000000"/>
                </a:solidFill>
              </a:rPr>
              <a:t>, NIMA, 2022)</a:t>
            </a:r>
            <a:endParaRPr lang="it-IT" sz="1500" dirty="0">
              <a:solidFill>
                <a:srgbClr val="000000"/>
              </a:solidFill>
            </a:endParaRPr>
          </a:p>
        </p:txBody>
      </p:sp>
      <p:pic>
        <p:nvPicPr>
          <p:cNvPr id="11" name="Immagine 10">
            <a:extLst>
              <a:ext uri="{FF2B5EF4-FFF2-40B4-BE49-F238E27FC236}">
                <a16:creationId xmlns:a16="http://schemas.microsoft.com/office/drawing/2014/main" id="{6AE6E444-CC86-40C3-AA32-EB5636A17EF5}"/>
              </a:ext>
            </a:extLst>
          </p:cNvPr>
          <p:cNvPicPr>
            <a:picLocks noChangeAspect="1"/>
          </p:cNvPicPr>
          <p:nvPr/>
        </p:nvPicPr>
        <p:blipFill rotWithShape="1">
          <a:blip r:embed="rId3">
            <a:extLst>
              <a:ext uri="{28A0092B-C50C-407E-A947-70E740481C1C}">
                <a14:useLocalDpi xmlns:a14="http://schemas.microsoft.com/office/drawing/2010/main" val="0"/>
              </a:ext>
            </a:extLst>
          </a:blip>
          <a:srcRect t="3404" r="66221" b="13604"/>
          <a:stretch/>
        </p:blipFill>
        <p:spPr>
          <a:xfrm>
            <a:off x="4690256" y="1701463"/>
            <a:ext cx="1970963" cy="1925287"/>
          </a:xfrm>
          <a:prstGeom prst="rect">
            <a:avLst/>
          </a:prstGeom>
        </p:spPr>
      </p:pic>
      <p:grpSp>
        <p:nvGrpSpPr>
          <p:cNvPr id="12" name="Gruppo 11">
            <a:extLst>
              <a:ext uri="{FF2B5EF4-FFF2-40B4-BE49-F238E27FC236}">
                <a16:creationId xmlns:a16="http://schemas.microsoft.com/office/drawing/2014/main" id="{F927AAF4-7ABC-43E5-A07F-1895FD6865E9}"/>
              </a:ext>
            </a:extLst>
          </p:cNvPr>
          <p:cNvGrpSpPr/>
          <p:nvPr/>
        </p:nvGrpSpPr>
        <p:grpSpPr>
          <a:xfrm>
            <a:off x="7599252" y="1133123"/>
            <a:ext cx="438379" cy="461665"/>
            <a:chOff x="4075666" y="2166122"/>
            <a:chExt cx="438379" cy="461665"/>
          </a:xfrm>
        </p:grpSpPr>
        <p:sp>
          <p:nvSpPr>
            <p:cNvPr id="13" name="Ovale 12">
              <a:extLst>
                <a:ext uri="{FF2B5EF4-FFF2-40B4-BE49-F238E27FC236}">
                  <a16:creationId xmlns:a16="http://schemas.microsoft.com/office/drawing/2014/main" id="{CCEB15F7-1C69-4720-AB59-682C87748076}"/>
                </a:ext>
              </a:extLst>
            </p:cNvPr>
            <p:cNvSpPr>
              <a:spLocks noChangeAspect="1"/>
            </p:cNvSpPr>
            <p:nvPr/>
          </p:nvSpPr>
          <p:spPr>
            <a:xfrm>
              <a:off x="4075666" y="2189408"/>
              <a:ext cx="438379" cy="438379"/>
            </a:xfrm>
            <a:prstGeom prst="ellipse">
              <a:avLst/>
            </a:prstGeom>
            <a:noFill/>
            <a:ln w="19050" cap="flat" cmpd="sng" algn="ctr">
              <a:solidFill>
                <a:srgbClr val="8DB9C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14" name="CasellaDiTesto 13">
              <a:extLst>
                <a:ext uri="{FF2B5EF4-FFF2-40B4-BE49-F238E27FC236}">
                  <a16:creationId xmlns:a16="http://schemas.microsoft.com/office/drawing/2014/main" id="{693EB334-3B2F-4129-A3C8-B879175186B4}"/>
                </a:ext>
              </a:extLst>
            </p:cNvPr>
            <p:cNvSpPr txBox="1"/>
            <p:nvPr/>
          </p:nvSpPr>
          <p:spPr>
            <a:xfrm>
              <a:off x="4124776" y="2166122"/>
              <a:ext cx="34015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8DB9CD">
                      <a:lumMod val="75000"/>
                    </a:srgbClr>
                  </a:solidFill>
                  <a:effectLst/>
                  <a:uLnTx/>
                  <a:uFillTx/>
                  <a:latin typeface="Manrope"/>
                </a:rPr>
                <a:t>2</a:t>
              </a:r>
              <a:endParaRPr kumimoji="0" lang="it-IT" sz="2000" b="0" i="0" u="none" strike="noStrike" kern="0" cap="none" spc="0" normalizeH="0" baseline="0" noProof="0" dirty="0">
                <a:ln>
                  <a:noFill/>
                </a:ln>
                <a:solidFill>
                  <a:srgbClr val="8DB9CD">
                    <a:lumMod val="75000"/>
                  </a:srgbClr>
                </a:solidFill>
                <a:effectLst/>
                <a:uLnTx/>
                <a:uFillTx/>
                <a:latin typeface="Manrope"/>
              </a:endParaRPr>
            </a:p>
          </p:txBody>
        </p:sp>
      </p:grpSp>
      <p:pic>
        <p:nvPicPr>
          <p:cNvPr id="15" name="Immagine 14">
            <a:extLst>
              <a:ext uri="{FF2B5EF4-FFF2-40B4-BE49-F238E27FC236}">
                <a16:creationId xmlns:a16="http://schemas.microsoft.com/office/drawing/2014/main" id="{DFA25F12-3084-4ABB-A4C5-6B20DEAE9F98}"/>
              </a:ext>
            </a:extLst>
          </p:cNvPr>
          <p:cNvPicPr>
            <a:picLocks noChangeAspect="1"/>
          </p:cNvPicPr>
          <p:nvPr/>
        </p:nvPicPr>
        <p:blipFill>
          <a:blip r:embed="rId4"/>
          <a:stretch>
            <a:fillRect/>
          </a:stretch>
        </p:blipFill>
        <p:spPr>
          <a:xfrm>
            <a:off x="9862627" y="1015337"/>
            <a:ext cx="2056093" cy="1925288"/>
          </a:xfrm>
          <a:prstGeom prst="rect">
            <a:avLst/>
          </a:prstGeom>
        </p:spPr>
      </p:pic>
      <p:sp>
        <p:nvSpPr>
          <p:cNvPr id="16" name="Rettangolo 15">
            <a:extLst>
              <a:ext uri="{FF2B5EF4-FFF2-40B4-BE49-F238E27FC236}">
                <a16:creationId xmlns:a16="http://schemas.microsoft.com/office/drawing/2014/main" id="{1B988638-C9B3-4A1A-9DFB-77FE58E7B8F5}"/>
              </a:ext>
            </a:extLst>
          </p:cNvPr>
          <p:cNvSpPr/>
          <p:nvPr/>
        </p:nvSpPr>
        <p:spPr>
          <a:xfrm>
            <a:off x="8183723" y="949410"/>
            <a:ext cx="2015476" cy="1246495"/>
          </a:xfrm>
          <a:prstGeom prst="rect">
            <a:avLst/>
          </a:prstGeom>
        </p:spPr>
        <p:txBody>
          <a:bodyPr wrap="square">
            <a:spAutoFit/>
          </a:bodyPr>
          <a:lstStyle/>
          <a:p>
            <a:pPr defTabSz="914400"/>
            <a:r>
              <a:rPr lang="en-US" sz="1500" b="1" dirty="0">
                <a:solidFill>
                  <a:srgbClr val="000000"/>
                </a:solidFill>
              </a:rPr>
              <a:t>Neural networks (NNs)</a:t>
            </a:r>
            <a:r>
              <a:rPr lang="en-US" sz="1500" dirty="0">
                <a:solidFill>
                  <a:srgbClr val="000000"/>
                </a:solidFill>
              </a:rPr>
              <a:t> allows a fast and energy-efficient reconstruction of events in DC-RSD</a:t>
            </a:r>
            <a:endParaRPr lang="it-IT" sz="1500" dirty="0">
              <a:solidFill>
                <a:srgbClr val="000000"/>
              </a:solidFill>
            </a:endParaRPr>
          </a:p>
        </p:txBody>
      </p:sp>
      <p:pic>
        <p:nvPicPr>
          <p:cNvPr id="17" name="Immagine 16">
            <a:extLst>
              <a:ext uri="{FF2B5EF4-FFF2-40B4-BE49-F238E27FC236}">
                <a16:creationId xmlns:a16="http://schemas.microsoft.com/office/drawing/2014/main" id="{5CC9EF3F-10A9-4020-8485-4EC824F008A9}"/>
              </a:ext>
            </a:extLst>
          </p:cNvPr>
          <p:cNvPicPr>
            <a:picLocks noChangeAspect="1"/>
          </p:cNvPicPr>
          <p:nvPr/>
        </p:nvPicPr>
        <p:blipFill>
          <a:blip r:embed="rId5"/>
          <a:stretch>
            <a:fillRect/>
          </a:stretch>
        </p:blipFill>
        <p:spPr>
          <a:xfrm>
            <a:off x="884236" y="4224443"/>
            <a:ext cx="3056514" cy="2180650"/>
          </a:xfrm>
          <a:prstGeom prst="rect">
            <a:avLst/>
          </a:prstGeom>
        </p:spPr>
      </p:pic>
      <p:grpSp>
        <p:nvGrpSpPr>
          <p:cNvPr id="18" name="Gruppo 17">
            <a:extLst>
              <a:ext uri="{FF2B5EF4-FFF2-40B4-BE49-F238E27FC236}">
                <a16:creationId xmlns:a16="http://schemas.microsoft.com/office/drawing/2014/main" id="{1E1FDDE9-2ACB-4489-9278-C1B17E76FEC8}"/>
              </a:ext>
            </a:extLst>
          </p:cNvPr>
          <p:cNvGrpSpPr/>
          <p:nvPr/>
        </p:nvGrpSpPr>
        <p:grpSpPr>
          <a:xfrm>
            <a:off x="445857" y="3825118"/>
            <a:ext cx="438379" cy="461665"/>
            <a:chOff x="4075666" y="2166122"/>
            <a:chExt cx="438379" cy="461665"/>
          </a:xfrm>
        </p:grpSpPr>
        <p:sp>
          <p:nvSpPr>
            <p:cNvPr id="19" name="Ovale 18">
              <a:extLst>
                <a:ext uri="{FF2B5EF4-FFF2-40B4-BE49-F238E27FC236}">
                  <a16:creationId xmlns:a16="http://schemas.microsoft.com/office/drawing/2014/main" id="{DFD5DBF7-91AA-4D06-97F6-BF2EA9D01EC1}"/>
                </a:ext>
              </a:extLst>
            </p:cNvPr>
            <p:cNvSpPr>
              <a:spLocks noChangeAspect="1"/>
            </p:cNvSpPr>
            <p:nvPr/>
          </p:nvSpPr>
          <p:spPr>
            <a:xfrm>
              <a:off x="4075666" y="2189408"/>
              <a:ext cx="438379" cy="438379"/>
            </a:xfrm>
            <a:prstGeom prst="ellipse">
              <a:avLst/>
            </a:prstGeom>
            <a:noFill/>
            <a:ln w="19050" cap="flat" cmpd="sng" algn="ctr">
              <a:solidFill>
                <a:srgbClr val="8DB9C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20" name="CasellaDiTesto 19">
              <a:extLst>
                <a:ext uri="{FF2B5EF4-FFF2-40B4-BE49-F238E27FC236}">
                  <a16:creationId xmlns:a16="http://schemas.microsoft.com/office/drawing/2014/main" id="{A83EFED4-192A-4A7B-A621-7252EFE10D8C}"/>
                </a:ext>
              </a:extLst>
            </p:cNvPr>
            <p:cNvSpPr txBox="1"/>
            <p:nvPr/>
          </p:nvSpPr>
          <p:spPr>
            <a:xfrm>
              <a:off x="4124776" y="2166122"/>
              <a:ext cx="34015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8DB9CD">
                      <a:lumMod val="75000"/>
                    </a:srgbClr>
                  </a:solidFill>
                  <a:effectLst/>
                  <a:uLnTx/>
                  <a:uFillTx/>
                  <a:latin typeface="Manrope"/>
                </a:rPr>
                <a:t>3</a:t>
              </a:r>
              <a:endParaRPr kumimoji="0" lang="it-IT" sz="2000" b="0" i="0" u="none" strike="noStrike" kern="0" cap="none" spc="0" normalizeH="0" baseline="0" noProof="0" dirty="0">
                <a:ln>
                  <a:noFill/>
                </a:ln>
                <a:solidFill>
                  <a:srgbClr val="8DB9CD">
                    <a:lumMod val="75000"/>
                  </a:srgbClr>
                </a:solidFill>
                <a:effectLst/>
                <a:uLnTx/>
                <a:uFillTx/>
                <a:latin typeface="Manrope"/>
              </a:endParaRPr>
            </a:p>
          </p:txBody>
        </p:sp>
      </p:grpSp>
      <p:sp>
        <p:nvSpPr>
          <p:cNvPr id="21" name="Rettangolo 20">
            <a:extLst>
              <a:ext uri="{FF2B5EF4-FFF2-40B4-BE49-F238E27FC236}">
                <a16:creationId xmlns:a16="http://schemas.microsoft.com/office/drawing/2014/main" id="{184AD3F7-869F-43F3-BD6D-043153AC7FFA}"/>
              </a:ext>
            </a:extLst>
          </p:cNvPr>
          <p:cNvSpPr/>
          <p:nvPr/>
        </p:nvSpPr>
        <p:spPr>
          <a:xfrm>
            <a:off x="981549" y="3908199"/>
            <a:ext cx="3525953" cy="323165"/>
          </a:xfrm>
          <a:prstGeom prst="rect">
            <a:avLst/>
          </a:prstGeom>
        </p:spPr>
        <p:txBody>
          <a:bodyPr wrap="square">
            <a:spAutoFit/>
          </a:bodyPr>
          <a:lstStyle/>
          <a:p>
            <a:pPr defTabSz="914400"/>
            <a:r>
              <a:rPr lang="en-US" sz="1500" b="1" dirty="0">
                <a:solidFill>
                  <a:srgbClr val="000000"/>
                </a:solidFill>
              </a:rPr>
              <a:t>ANNA</a:t>
            </a:r>
            <a:r>
              <a:rPr lang="en-US" sz="1500" dirty="0">
                <a:solidFill>
                  <a:srgbClr val="000000"/>
                </a:solidFill>
              </a:rPr>
              <a:t> implements the NN directly on-chip</a:t>
            </a:r>
            <a:endParaRPr lang="it-IT" sz="1500" dirty="0">
              <a:solidFill>
                <a:srgbClr val="000000"/>
              </a:solidFill>
            </a:endParaRPr>
          </a:p>
        </p:txBody>
      </p:sp>
      <p:pic>
        <p:nvPicPr>
          <p:cNvPr id="22" name="Immagine 21">
            <a:extLst>
              <a:ext uri="{FF2B5EF4-FFF2-40B4-BE49-F238E27FC236}">
                <a16:creationId xmlns:a16="http://schemas.microsoft.com/office/drawing/2014/main" id="{00778BBE-6F67-47CC-9B3C-CAA726D40D8A}"/>
              </a:ext>
            </a:extLst>
          </p:cNvPr>
          <p:cNvPicPr>
            <a:picLocks noChangeAspect="1"/>
          </p:cNvPicPr>
          <p:nvPr/>
        </p:nvPicPr>
        <p:blipFill rotWithShape="1">
          <a:blip r:embed="rId6"/>
          <a:srcRect t="15152"/>
          <a:stretch/>
        </p:blipFill>
        <p:spPr>
          <a:xfrm>
            <a:off x="8288376" y="4608373"/>
            <a:ext cx="3702675" cy="1416904"/>
          </a:xfrm>
          <a:prstGeom prst="rect">
            <a:avLst/>
          </a:prstGeom>
        </p:spPr>
      </p:pic>
      <p:sp>
        <p:nvSpPr>
          <p:cNvPr id="23" name="Freccia a destra 22">
            <a:extLst>
              <a:ext uri="{FF2B5EF4-FFF2-40B4-BE49-F238E27FC236}">
                <a16:creationId xmlns:a16="http://schemas.microsoft.com/office/drawing/2014/main" id="{3F9A89D0-3C28-47AC-BD01-AAE66CB2DACA}"/>
              </a:ext>
            </a:extLst>
          </p:cNvPr>
          <p:cNvSpPr/>
          <p:nvPr/>
        </p:nvSpPr>
        <p:spPr>
          <a:xfrm rot="3470465">
            <a:off x="5349855" y="3905328"/>
            <a:ext cx="776546" cy="652074"/>
          </a:xfrm>
          <a:prstGeom prst="rightArrow">
            <a:avLst/>
          </a:prstGeom>
          <a:solidFill>
            <a:srgbClr val="FF0000"/>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24" name="Rettangolo 23">
            <a:extLst>
              <a:ext uri="{FF2B5EF4-FFF2-40B4-BE49-F238E27FC236}">
                <a16:creationId xmlns:a16="http://schemas.microsoft.com/office/drawing/2014/main" id="{0CDA8A3F-CF94-4C4A-93B5-7E907831B99C}"/>
              </a:ext>
            </a:extLst>
          </p:cNvPr>
          <p:cNvSpPr/>
          <p:nvPr/>
        </p:nvSpPr>
        <p:spPr>
          <a:xfrm>
            <a:off x="4227857" y="4740077"/>
            <a:ext cx="4009126" cy="1015663"/>
          </a:xfrm>
          <a:prstGeom prst="rect">
            <a:avLst/>
          </a:prstGeom>
          <a:ln w="28575">
            <a:solidFill>
              <a:srgbClr val="FF0000"/>
            </a:solidFill>
          </a:ln>
        </p:spPr>
        <p:txBody>
          <a:bodyPr wrap="square">
            <a:spAutoFit/>
          </a:bodyPr>
          <a:lstStyle/>
          <a:p>
            <a:pPr defTabSz="914400"/>
            <a:r>
              <a:rPr lang="en-US" sz="1500" dirty="0">
                <a:solidFill>
                  <a:srgbClr val="000000"/>
                </a:solidFill>
              </a:rPr>
              <a:t>We aim to develop a </a:t>
            </a:r>
            <a:r>
              <a:rPr lang="en-US" sz="1500" u="sng" dirty="0">
                <a:solidFill>
                  <a:srgbClr val="000000"/>
                </a:solidFill>
              </a:rPr>
              <a:t>demonstrator</a:t>
            </a:r>
            <a:r>
              <a:rPr lang="en-US" sz="1500" dirty="0">
                <a:solidFill>
                  <a:srgbClr val="000000"/>
                </a:solidFill>
              </a:rPr>
              <a:t> for a new, low-power </a:t>
            </a:r>
            <a:r>
              <a:rPr lang="en-US" sz="1500" u="sng" dirty="0">
                <a:solidFill>
                  <a:srgbClr val="000000"/>
                </a:solidFill>
              </a:rPr>
              <a:t>4D tracker</a:t>
            </a:r>
            <a:r>
              <a:rPr lang="en-US" sz="1500" dirty="0">
                <a:solidFill>
                  <a:srgbClr val="000000"/>
                </a:solidFill>
              </a:rPr>
              <a:t> based on </a:t>
            </a:r>
            <a:r>
              <a:rPr lang="en-US" sz="1500" b="1" dirty="0">
                <a:solidFill>
                  <a:srgbClr val="000000"/>
                </a:solidFill>
              </a:rPr>
              <a:t>LGADs </a:t>
            </a:r>
            <a:r>
              <a:rPr lang="en-US" sz="1500" dirty="0">
                <a:solidFill>
                  <a:srgbClr val="000000"/>
                </a:solidFill>
              </a:rPr>
              <a:t>with </a:t>
            </a:r>
            <a:r>
              <a:rPr lang="en-US" sz="1500" u="sng" dirty="0">
                <a:solidFill>
                  <a:srgbClr val="000000"/>
                </a:solidFill>
              </a:rPr>
              <a:t>embedded</a:t>
            </a:r>
            <a:r>
              <a:rPr lang="en-US" sz="1500" dirty="0">
                <a:solidFill>
                  <a:srgbClr val="000000"/>
                </a:solidFill>
              </a:rPr>
              <a:t> reconstruction of the event features (position, timing) by </a:t>
            </a:r>
            <a:r>
              <a:rPr lang="en-US" sz="1500" b="1" dirty="0">
                <a:solidFill>
                  <a:srgbClr val="000000"/>
                </a:solidFill>
              </a:rPr>
              <a:t>ANNA</a:t>
            </a:r>
            <a:r>
              <a:rPr lang="en-US" sz="1500" dirty="0">
                <a:solidFill>
                  <a:srgbClr val="000000"/>
                </a:solidFill>
              </a:rPr>
              <a:t> </a:t>
            </a:r>
          </a:p>
        </p:txBody>
      </p:sp>
      <p:pic>
        <p:nvPicPr>
          <p:cNvPr id="25" name="Immagine 24">
            <a:extLst>
              <a:ext uri="{FF2B5EF4-FFF2-40B4-BE49-F238E27FC236}">
                <a16:creationId xmlns:a16="http://schemas.microsoft.com/office/drawing/2014/main" id="{9FDAF463-8F7A-42C6-87EE-CE1FC422AD43}"/>
              </a:ext>
            </a:extLst>
          </p:cNvPr>
          <p:cNvPicPr>
            <a:picLocks noChangeAspect="1"/>
          </p:cNvPicPr>
          <p:nvPr/>
        </p:nvPicPr>
        <p:blipFill>
          <a:blip r:embed="rId7"/>
          <a:stretch>
            <a:fillRect/>
          </a:stretch>
        </p:blipFill>
        <p:spPr>
          <a:xfrm>
            <a:off x="6745759" y="3081550"/>
            <a:ext cx="5188006" cy="1169551"/>
          </a:xfrm>
          <a:prstGeom prst="rect">
            <a:avLst/>
          </a:prstGeom>
        </p:spPr>
      </p:pic>
      <p:sp>
        <p:nvSpPr>
          <p:cNvPr id="26" name="Rettangolo 25">
            <a:extLst>
              <a:ext uri="{FF2B5EF4-FFF2-40B4-BE49-F238E27FC236}">
                <a16:creationId xmlns:a16="http://schemas.microsoft.com/office/drawing/2014/main" id="{DAD77A37-8AB3-4132-A403-1ED3A04F4AB0}"/>
              </a:ext>
            </a:extLst>
          </p:cNvPr>
          <p:cNvSpPr/>
          <p:nvPr/>
        </p:nvSpPr>
        <p:spPr>
          <a:xfrm>
            <a:off x="3781874" y="5978541"/>
            <a:ext cx="4744569" cy="323165"/>
          </a:xfrm>
          <a:prstGeom prst="rect">
            <a:avLst/>
          </a:prstGeom>
        </p:spPr>
        <p:txBody>
          <a:bodyPr wrap="none">
            <a:spAutoFit/>
          </a:bodyPr>
          <a:lstStyle/>
          <a:p>
            <a:pPr defTabSz="914400"/>
            <a:r>
              <a:rPr lang="en-US" sz="1500" b="1" dirty="0">
                <a:solidFill>
                  <a:srgbClr val="000000"/>
                </a:solidFill>
                <a:latin typeface="Manrope"/>
              </a:rPr>
              <a:t>Activity in collaboration with INFN-TO/FI, UNI-TO, UNI-Pe</a:t>
            </a:r>
            <a:endParaRPr lang="it-IT" sz="1500" b="1" dirty="0">
              <a:solidFill>
                <a:srgbClr val="000000"/>
              </a:solidFill>
              <a:latin typeface="Manrope"/>
            </a:endParaRPr>
          </a:p>
        </p:txBody>
      </p:sp>
    </p:spTree>
    <p:extLst>
      <p:ext uri="{BB962C8B-B14F-4D97-AF65-F5344CB8AC3E}">
        <p14:creationId xmlns:p14="http://schemas.microsoft.com/office/powerpoint/2010/main" val="2618416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rmAutofit/>
          </a:bodyPr>
          <a:lstStyle/>
          <a:p>
            <a:r>
              <a:rPr lang="en-US" sz="2600" dirty="0"/>
              <a:t>Conclusions and future work</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18</a:t>
            </a:fld>
            <a:endParaRPr lang="en-US" dirty="0"/>
          </a:p>
        </p:txBody>
      </p:sp>
      <p:sp>
        <p:nvSpPr>
          <p:cNvPr id="3" name="Rettangolo 2">
            <a:extLst>
              <a:ext uri="{FF2B5EF4-FFF2-40B4-BE49-F238E27FC236}">
                <a16:creationId xmlns:a16="http://schemas.microsoft.com/office/drawing/2014/main" id="{8B7B2EBB-F116-46B6-B48A-FE4F4A1DDE07}"/>
              </a:ext>
            </a:extLst>
          </p:cNvPr>
          <p:cNvSpPr/>
          <p:nvPr/>
        </p:nvSpPr>
        <p:spPr>
          <a:xfrm>
            <a:off x="255315" y="1237634"/>
            <a:ext cx="11496978" cy="6217087"/>
          </a:xfrm>
          <a:prstGeom prst="rect">
            <a:avLst/>
          </a:prstGeom>
        </p:spPr>
        <p:txBody>
          <a:bodyPr wrap="square">
            <a:spAutoFit/>
          </a:bodyPr>
          <a:lstStyle/>
          <a:p>
            <a:pPr marL="285750" indent="-285750">
              <a:spcAft>
                <a:spcPts val="1200"/>
              </a:spcAft>
              <a:buFont typeface="Arial" panose="020B0604020202020204" pitchFamily="34" charset="0"/>
              <a:buChar char="•"/>
            </a:pPr>
            <a:r>
              <a:rPr lang="it-IT" b="1" dirty="0"/>
              <a:t>ANNA</a:t>
            </a:r>
            <a:r>
              <a:rPr lang="it-IT" dirty="0"/>
              <a:t> </a:t>
            </a:r>
            <a:r>
              <a:rPr lang="it-IT" dirty="0" err="1"/>
              <a:t>brings</a:t>
            </a:r>
            <a:r>
              <a:rPr lang="it-IT" dirty="0"/>
              <a:t> </a:t>
            </a:r>
            <a:r>
              <a:rPr lang="it-IT" dirty="0" err="1"/>
              <a:t>neural</a:t>
            </a:r>
            <a:r>
              <a:rPr lang="it-IT" dirty="0"/>
              <a:t>-network processing </a:t>
            </a:r>
            <a:r>
              <a:rPr lang="it-IT" dirty="0" err="1"/>
              <a:t>directly</a:t>
            </a:r>
            <a:r>
              <a:rPr lang="it-IT" dirty="0"/>
              <a:t> </a:t>
            </a:r>
            <a:r>
              <a:rPr lang="it-IT" dirty="0" err="1"/>
              <a:t>into</a:t>
            </a:r>
            <a:r>
              <a:rPr lang="it-IT" dirty="0"/>
              <a:t> the </a:t>
            </a:r>
            <a:r>
              <a:rPr lang="it-IT" b="1" dirty="0" err="1"/>
              <a:t>analog</a:t>
            </a:r>
            <a:r>
              <a:rPr lang="it-IT" b="1" dirty="0"/>
              <a:t> detector </a:t>
            </a:r>
            <a:r>
              <a:rPr lang="it-IT" b="1" dirty="0" err="1"/>
              <a:t>readout</a:t>
            </a:r>
            <a:r>
              <a:rPr lang="it-IT" b="1" dirty="0"/>
              <a:t> </a:t>
            </a:r>
            <a:r>
              <a:rPr lang="it-IT" b="1" dirty="0" err="1"/>
              <a:t>chain</a:t>
            </a:r>
            <a:r>
              <a:rPr lang="it-IT" dirty="0"/>
              <a:t>, </a:t>
            </a:r>
            <a:r>
              <a:rPr lang="it-IT" dirty="0" err="1"/>
              <a:t>avoiding</a:t>
            </a:r>
            <a:r>
              <a:rPr lang="it-IT" dirty="0"/>
              <a:t> </a:t>
            </a:r>
            <a:r>
              <a:rPr lang="it-IT" dirty="0" err="1"/>
              <a:t>prior</a:t>
            </a:r>
            <a:r>
              <a:rPr lang="it-IT" dirty="0"/>
              <a:t> signal </a:t>
            </a:r>
            <a:r>
              <a:rPr lang="it-IT" dirty="0" err="1"/>
              <a:t>digitalization</a:t>
            </a:r>
            <a:r>
              <a:rPr lang="it-IT" dirty="0"/>
              <a:t>.</a:t>
            </a:r>
          </a:p>
          <a:p>
            <a:pPr marL="285750" indent="-285750">
              <a:spcAft>
                <a:spcPts val="1200"/>
              </a:spcAft>
              <a:buFont typeface="Arial" panose="020B0604020202020204" pitchFamily="34" charset="0"/>
              <a:buChar char="•"/>
            </a:pPr>
            <a:r>
              <a:rPr lang="it-IT" dirty="0"/>
              <a:t>The new ANNA V2 </a:t>
            </a:r>
            <a:r>
              <a:rPr lang="it-IT" dirty="0" err="1"/>
              <a:t>architecture</a:t>
            </a:r>
            <a:r>
              <a:rPr lang="it-IT" dirty="0"/>
              <a:t> </a:t>
            </a:r>
            <a:r>
              <a:rPr lang="it-IT" dirty="0" err="1"/>
              <a:t>combines</a:t>
            </a:r>
            <a:r>
              <a:rPr lang="it-IT" dirty="0"/>
              <a:t> high </a:t>
            </a:r>
            <a:r>
              <a:rPr lang="it-IT" dirty="0" err="1"/>
              <a:t>programmability</a:t>
            </a:r>
            <a:r>
              <a:rPr lang="it-IT" dirty="0"/>
              <a:t>, compact implementation and </a:t>
            </a:r>
            <a:r>
              <a:rPr lang="it-IT" b="1" dirty="0"/>
              <a:t>ultra-low-power</a:t>
            </a:r>
            <a:r>
              <a:rPr lang="it-IT" dirty="0"/>
              <a:t> </a:t>
            </a:r>
            <a:r>
              <a:rPr lang="it-IT" dirty="0" err="1"/>
              <a:t>analog</a:t>
            </a:r>
            <a:r>
              <a:rPr lang="it-IT" dirty="0"/>
              <a:t> </a:t>
            </a:r>
            <a:r>
              <a:rPr lang="it-IT" dirty="0" err="1"/>
              <a:t>computation</a:t>
            </a:r>
            <a:r>
              <a:rPr lang="it-IT" dirty="0"/>
              <a:t>.</a:t>
            </a:r>
          </a:p>
          <a:p>
            <a:pPr marL="285750" indent="-285750">
              <a:spcAft>
                <a:spcPts val="1200"/>
              </a:spcAft>
              <a:buFont typeface="Arial" panose="020B0604020202020204" pitchFamily="34" charset="0"/>
              <a:buChar char="•"/>
            </a:pPr>
            <a:r>
              <a:rPr lang="it-IT" dirty="0" err="1"/>
              <a:t>Experimental</a:t>
            </a:r>
            <a:r>
              <a:rPr lang="it-IT" dirty="0"/>
              <a:t> results </a:t>
            </a:r>
            <a:r>
              <a:rPr lang="it-IT" dirty="0" err="1"/>
              <a:t>demonstrate</a:t>
            </a:r>
            <a:r>
              <a:rPr lang="it-IT" dirty="0"/>
              <a:t> </a:t>
            </a:r>
            <a:r>
              <a:rPr lang="it-IT" b="1" dirty="0"/>
              <a:t>accurate position </a:t>
            </a:r>
            <a:r>
              <a:rPr lang="it-IT" b="1" dirty="0" err="1"/>
              <a:t>reconstruction</a:t>
            </a:r>
            <a:r>
              <a:rPr lang="it-IT" dirty="0"/>
              <a:t>, </a:t>
            </a:r>
            <a:r>
              <a:rPr lang="it-IT" dirty="0" err="1"/>
              <a:t>not</a:t>
            </a:r>
            <a:r>
              <a:rPr lang="it-IT" dirty="0"/>
              <a:t> </a:t>
            </a:r>
            <a:r>
              <a:rPr lang="it-IT" dirty="0" err="1"/>
              <a:t>too</a:t>
            </a:r>
            <a:r>
              <a:rPr lang="it-IT" dirty="0"/>
              <a:t> far from the </a:t>
            </a:r>
            <a:r>
              <a:rPr lang="it-IT" dirty="0" err="1"/>
              <a:t>TensorFlow</a:t>
            </a:r>
            <a:r>
              <a:rPr lang="it-IT" dirty="0"/>
              <a:t> model.</a:t>
            </a:r>
          </a:p>
          <a:p>
            <a:pPr marL="285750" indent="-285750">
              <a:spcAft>
                <a:spcPts val="1200"/>
              </a:spcAft>
              <a:buFont typeface="Arial" panose="020B0604020202020204" pitchFamily="34" charset="0"/>
              <a:buChar char="•"/>
            </a:pPr>
            <a:r>
              <a:rPr lang="it-IT" dirty="0" err="1"/>
              <a:t>This</a:t>
            </a:r>
            <a:r>
              <a:rPr lang="it-IT" dirty="0"/>
              <a:t> approach </a:t>
            </a:r>
            <a:r>
              <a:rPr lang="it-IT" dirty="0" err="1"/>
              <a:t>enables</a:t>
            </a:r>
            <a:r>
              <a:rPr lang="it-IT" dirty="0"/>
              <a:t> </a:t>
            </a:r>
            <a:r>
              <a:rPr lang="it-IT" dirty="0" err="1"/>
              <a:t>true</a:t>
            </a:r>
            <a:r>
              <a:rPr lang="it-IT" dirty="0"/>
              <a:t> </a:t>
            </a:r>
            <a:r>
              <a:rPr lang="it-IT" b="1" dirty="0" err="1"/>
              <a:t>edge</a:t>
            </a:r>
            <a:r>
              <a:rPr lang="it-IT" b="1" dirty="0"/>
              <a:t> processing in large-scale detector systems</a:t>
            </a:r>
            <a:r>
              <a:rPr lang="it-IT" dirty="0"/>
              <a:t>, </a:t>
            </a:r>
            <a:r>
              <a:rPr lang="it-IT" dirty="0" err="1"/>
              <a:t>reducing</a:t>
            </a:r>
            <a:r>
              <a:rPr lang="it-IT" dirty="0"/>
              <a:t> data throughput and system-level </a:t>
            </a:r>
            <a:r>
              <a:rPr lang="it-IT" dirty="0" err="1"/>
              <a:t>complexity</a:t>
            </a:r>
            <a:r>
              <a:rPr lang="it-IT" dirty="0"/>
              <a:t>.</a:t>
            </a:r>
          </a:p>
          <a:p>
            <a:pPr marL="285750" indent="-285750">
              <a:spcAft>
                <a:spcPts val="1200"/>
              </a:spcAft>
              <a:buFont typeface="Arial" panose="020B0604020202020204" pitchFamily="34" charset="0"/>
              <a:buChar char="•"/>
            </a:pPr>
            <a:r>
              <a:rPr lang="it-IT" dirty="0"/>
              <a:t>Beyond </a:t>
            </a:r>
            <a:r>
              <a:rPr lang="it-IT" dirty="0" err="1"/>
              <a:t>monolithic</a:t>
            </a:r>
            <a:r>
              <a:rPr lang="it-IT" dirty="0"/>
              <a:t> </a:t>
            </a:r>
            <a:r>
              <a:rPr lang="it-IT" dirty="0" err="1"/>
              <a:t>scintillators</a:t>
            </a:r>
            <a:r>
              <a:rPr lang="it-IT" dirty="0"/>
              <a:t>, ANNA </a:t>
            </a:r>
            <a:r>
              <a:rPr lang="it-IT" dirty="0" err="1"/>
              <a:t>opens</a:t>
            </a:r>
            <a:r>
              <a:rPr lang="it-IT" dirty="0"/>
              <a:t> the way to </a:t>
            </a:r>
            <a:r>
              <a:rPr lang="it-IT" b="1" dirty="0"/>
              <a:t>“</a:t>
            </a:r>
            <a:r>
              <a:rPr lang="it-IT" b="1" dirty="0" err="1"/>
              <a:t>intelligent</a:t>
            </a:r>
            <a:r>
              <a:rPr lang="it-IT" b="1" dirty="0"/>
              <a:t> detectors” with embedded </a:t>
            </a:r>
            <a:r>
              <a:rPr lang="it-IT" b="1" dirty="0" err="1"/>
              <a:t>reconstruction</a:t>
            </a:r>
            <a:r>
              <a:rPr lang="it-IT" dirty="0"/>
              <a:t>, including future </a:t>
            </a:r>
            <a:r>
              <a:rPr lang="it-IT" b="1" dirty="0"/>
              <a:t>low-power LGAD trackers</a:t>
            </a:r>
            <a:r>
              <a:rPr lang="it-IT" dirty="0"/>
              <a:t>.</a:t>
            </a:r>
          </a:p>
          <a:p>
            <a:pPr>
              <a:spcAft>
                <a:spcPts val="1200"/>
              </a:spcAft>
            </a:pPr>
            <a:r>
              <a:rPr lang="it-IT" b="1" dirty="0" err="1"/>
              <a:t>Next</a:t>
            </a:r>
            <a:r>
              <a:rPr lang="it-IT" b="1" dirty="0"/>
              <a:t> steps:</a:t>
            </a:r>
          </a:p>
          <a:p>
            <a:pPr marL="285750" indent="-285750">
              <a:spcAft>
                <a:spcPts val="1200"/>
              </a:spcAft>
              <a:buFont typeface="Arial" panose="020B0604020202020204" pitchFamily="34" charset="0"/>
              <a:buChar char="•"/>
            </a:pPr>
            <a:r>
              <a:rPr lang="it-IT" dirty="0"/>
              <a:t>Construction (</a:t>
            </a:r>
            <a:r>
              <a:rPr lang="it-IT" dirty="0" err="1"/>
              <a:t>ongoing</a:t>
            </a:r>
            <a:r>
              <a:rPr lang="it-IT" dirty="0"/>
              <a:t>) and test of </a:t>
            </a:r>
            <a:r>
              <a:rPr lang="it-IT" b="1" dirty="0"/>
              <a:t>PETRARCA</a:t>
            </a:r>
            <a:r>
              <a:rPr lang="it-IT" dirty="0"/>
              <a:t>: a PET detector with embedded, ANNA-</a:t>
            </a:r>
            <a:r>
              <a:rPr lang="it-IT" dirty="0" err="1"/>
              <a:t>based</a:t>
            </a:r>
            <a:r>
              <a:rPr lang="it-IT" dirty="0"/>
              <a:t> position </a:t>
            </a:r>
            <a:r>
              <a:rPr lang="it-IT" dirty="0" err="1"/>
              <a:t>recontruction</a:t>
            </a:r>
            <a:endParaRPr lang="it-IT" dirty="0"/>
          </a:p>
          <a:p>
            <a:pPr marL="285750" indent="-285750">
              <a:spcAft>
                <a:spcPts val="1200"/>
              </a:spcAft>
              <a:buFont typeface="Arial" panose="020B0604020202020204" pitchFamily="34" charset="0"/>
              <a:buChar char="•"/>
            </a:pPr>
            <a:r>
              <a:rPr lang="it-IT" dirty="0"/>
              <a:t>Development of a </a:t>
            </a:r>
            <a:r>
              <a:rPr lang="it-IT" dirty="0" err="1"/>
              <a:t>proof</a:t>
            </a:r>
            <a:r>
              <a:rPr lang="it-IT" dirty="0"/>
              <a:t>-of-</a:t>
            </a:r>
            <a:r>
              <a:rPr lang="it-IT" dirty="0" err="1"/>
              <a:t>concept</a:t>
            </a:r>
            <a:r>
              <a:rPr lang="it-IT" dirty="0"/>
              <a:t> </a:t>
            </a:r>
            <a:r>
              <a:rPr lang="it-IT" dirty="0" err="1"/>
              <a:t>prototype</a:t>
            </a:r>
            <a:r>
              <a:rPr lang="it-IT" dirty="0"/>
              <a:t> of </a:t>
            </a:r>
            <a:r>
              <a:rPr lang="it-IT" b="1" dirty="0"/>
              <a:t>resistive LGAD detector with ANNA processing</a:t>
            </a:r>
          </a:p>
          <a:p>
            <a:pPr>
              <a:spcAft>
                <a:spcPts val="1200"/>
              </a:spcAft>
            </a:pPr>
            <a:endParaRPr lang="it-IT" dirty="0"/>
          </a:p>
          <a:p>
            <a:pPr>
              <a:spcAft>
                <a:spcPts val="1200"/>
              </a:spcAft>
            </a:pPr>
            <a:endParaRPr lang="it-IT" dirty="0"/>
          </a:p>
          <a:p>
            <a:pPr>
              <a:spcAft>
                <a:spcPts val="1200"/>
              </a:spcAft>
            </a:pPr>
            <a:endParaRPr lang="it-IT" dirty="0"/>
          </a:p>
          <a:p>
            <a:pPr marL="285750" indent="-285750">
              <a:buFont typeface="Arial" panose="020B0604020202020204" pitchFamily="34" charset="0"/>
              <a:buChar char="•"/>
            </a:pPr>
            <a:endParaRPr lang="it-IT" dirty="0"/>
          </a:p>
        </p:txBody>
      </p:sp>
    </p:spTree>
    <p:extLst>
      <p:ext uri="{BB962C8B-B14F-4D97-AF65-F5344CB8AC3E}">
        <p14:creationId xmlns:p14="http://schemas.microsoft.com/office/powerpoint/2010/main" val="3887337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rmAutofit/>
          </a:bodyPr>
          <a:lstStyle/>
          <a:p>
            <a:r>
              <a:rPr lang="en-US" sz="2600" dirty="0"/>
              <a:t>Relevant Publications</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19</a:t>
            </a:fld>
            <a:endParaRPr lang="en-US" dirty="0"/>
          </a:p>
        </p:txBody>
      </p:sp>
      <p:sp>
        <p:nvSpPr>
          <p:cNvPr id="3" name="Rettangolo 2">
            <a:extLst>
              <a:ext uri="{FF2B5EF4-FFF2-40B4-BE49-F238E27FC236}">
                <a16:creationId xmlns:a16="http://schemas.microsoft.com/office/drawing/2014/main" id="{8B7B2EBB-F116-46B6-B48A-FE4F4A1DDE07}"/>
              </a:ext>
            </a:extLst>
          </p:cNvPr>
          <p:cNvSpPr/>
          <p:nvPr/>
        </p:nvSpPr>
        <p:spPr>
          <a:xfrm>
            <a:off x="255315" y="1237634"/>
            <a:ext cx="11496978" cy="3477875"/>
          </a:xfrm>
          <a:prstGeom prst="rect">
            <a:avLst/>
          </a:prstGeom>
        </p:spPr>
        <p:txBody>
          <a:bodyPr wrap="square">
            <a:spAutoFit/>
          </a:bodyPr>
          <a:lstStyle/>
          <a:p>
            <a:pPr marL="285750" indent="-285750">
              <a:spcAft>
                <a:spcPts val="1200"/>
              </a:spcAft>
              <a:buFont typeface="Arial" panose="020B0604020202020204" pitchFamily="34" charset="0"/>
              <a:buChar char="•"/>
            </a:pPr>
            <a:r>
              <a:rPr lang="it-IT" dirty="0"/>
              <a:t>S. Di Giacomo, et al., </a:t>
            </a:r>
            <a:r>
              <a:rPr lang="en-US" dirty="0"/>
              <a:t>"Implementing an Integrated Neural Network for Real-Time Position Reconstruction in Emission Tomography with Monolithic Scintillators“, IEEE TRANSACTIONS ON RADIATION AND PLASMA MEDICAL SCIENCES, VOL. 8, NO. 5, MAY 2024.</a:t>
            </a:r>
            <a:r>
              <a:rPr lang="it-IT" dirty="0"/>
              <a:t> </a:t>
            </a:r>
          </a:p>
          <a:p>
            <a:pPr marL="285750" indent="-285750">
              <a:spcAft>
                <a:spcPts val="1200"/>
              </a:spcAft>
              <a:buFont typeface="Arial" panose="020B0604020202020204" pitchFamily="34" charset="0"/>
              <a:buChar char="•"/>
            </a:pPr>
            <a:r>
              <a:rPr lang="it-IT" dirty="0"/>
              <a:t>S. Di Giacomo, et al., «</a:t>
            </a:r>
            <a:r>
              <a:rPr lang="en-US" dirty="0"/>
              <a:t>Experimental Validation of ANNA: Analog Neural Network ASIC for Event Positioning in Monolithic Scintillation Detectors</a:t>
            </a:r>
            <a:r>
              <a:rPr lang="it-IT" dirty="0"/>
              <a:t>», IEEE Transactions on </a:t>
            </a:r>
            <a:r>
              <a:rPr lang="it-IT" dirty="0" err="1"/>
              <a:t>Radiation</a:t>
            </a:r>
            <a:r>
              <a:rPr lang="it-IT" dirty="0"/>
              <a:t> and Plasma </a:t>
            </a:r>
            <a:r>
              <a:rPr lang="it-IT" dirty="0" err="1"/>
              <a:t>Medical</a:t>
            </a:r>
            <a:r>
              <a:rPr lang="it-IT" dirty="0"/>
              <a:t> Sciences, 2025.</a:t>
            </a:r>
          </a:p>
          <a:p>
            <a:pPr marL="285750" indent="-285750">
              <a:spcAft>
                <a:spcPts val="1200"/>
              </a:spcAft>
              <a:buFont typeface="Arial" panose="020B0604020202020204" pitchFamily="34" charset="0"/>
              <a:buChar char="•"/>
            </a:pPr>
            <a:r>
              <a:rPr lang="it-IT" dirty="0" err="1"/>
              <a:t>M.Amadori</a:t>
            </a:r>
            <a:r>
              <a:rPr lang="it-IT" dirty="0"/>
              <a:t>, et al., «A Compact </a:t>
            </a:r>
            <a:r>
              <a:rPr lang="it-IT" dirty="0" err="1"/>
              <a:t>Neuron</a:t>
            </a:r>
            <a:r>
              <a:rPr lang="it-IT" dirty="0"/>
              <a:t> Implementation for a Capacitive </a:t>
            </a:r>
            <a:r>
              <a:rPr lang="it-IT" dirty="0" err="1"/>
              <a:t>Analog</a:t>
            </a:r>
            <a:r>
              <a:rPr lang="it-IT" dirty="0"/>
              <a:t> </a:t>
            </a:r>
            <a:r>
              <a:rPr lang="it-IT" dirty="0" err="1"/>
              <a:t>Neural</a:t>
            </a:r>
            <a:r>
              <a:rPr lang="it-IT" dirty="0"/>
              <a:t> Network for In-Sensor Processing», 2024 31st IEEE International Conference on Electronics, </a:t>
            </a:r>
            <a:r>
              <a:rPr lang="it-IT" dirty="0" err="1"/>
              <a:t>Circuits</a:t>
            </a:r>
            <a:r>
              <a:rPr lang="it-IT" dirty="0"/>
              <a:t> and Systems (ICECS).</a:t>
            </a:r>
          </a:p>
          <a:p>
            <a:pPr marL="285750" indent="-285750">
              <a:spcAft>
                <a:spcPts val="1200"/>
              </a:spcAft>
              <a:buFont typeface="Arial" panose="020B0604020202020204" pitchFamily="34" charset="0"/>
              <a:buChar char="•"/>
            </a:pPr>
            <a:r>
              <a:rPr lang="it-IT" dirty="0"/>
              <a:t>M. Ronchi, et al., «</a:t>
            </a:r>
            <a:r>
              <a:rPr lang="en-US" dirty="0"/>
              <a:t>Design, Implementation and Analysis of an Integrated Switched Capacitor Analog Neuron for Edge Computing AI Accelerators</a:t>
            </a:r>
            <a:r>
              <a:rPr lang="it-IT" dirty="0"/>
              <a:t>», </a:t>
            </a:r>
            <a:r>
              <a:rPr lang="en-US" dirty="0"/>
              <a:t>IEEE Transactions on Circuits and Systems I: Regular Papers, 2025.</a:t>
            </a:r>
            <a:endParaRPr lang="it-IT" dirty="0"/>
          </a:p>
          <a:p>
            <a:pPr marL="285750" indent="-285750">
              <a:buFont typeface="Arial" panose="020B0604020202020204" pitchFamily="34" charset="0"/>
              <a:buChar char="•"/>
            </a:pPr>
            <a:endParaRPr lang="it-IT" dirty="0"/>
          </a:p>
        </p:txBody>
      </p:sp>
      <p:sp>
        <p:nvSpPr>
          <p:cNvPr id="5" name="Rettangolo 4">
            <a:extLst>
              <a:ext uri="{FF2B5EF4-FFF2-40B4-BE49-F238E27FC236}">
                <a16:creationId xmlns:a16="http://schemas.microsoft.com/office/drawing/2014/main" id="{B4D54B56-E94F-4562-A613-A4BAD4BE87D1}"/>
              </a:ext>
            </a:extLst>
          </p:cNvPr>
          <p:cNvSpPr/>
          <p:nvPr/>
        </p:nvSpPr>
        <p:spPr>
          <a:xfrm>
            <a:off x="439707" y="4594917"/>
            <a:ext cx="9971984" cy="646331"/>
          </a:xfrm>
          <a:prstGeom prst="rect">
            <a:avLst/>
          </a:prstGeom>
        </p:spPr>
        <p:txBody>
          <a:bodyPr wrap="square">
            <a:spAutoFit/>
          </a:bodyPr>
          <a:lstStyle/>
          <a:p>
            <a:pPr lvl="0" defTabSz="914400"/>
            <a:r>
              <a:rPr lang="en-US" b="1" dirty="0">
                <a:solidFill>
                  <a:srgbClr val="000000"/>
                </a:solidFill>
              </a:rPr>
              <a:t>Acknowledgements</a:t>
            </a:r>
            <a:br>
              <a:rPr lang="en-US" dirty="0">
                <a:solidFill>
                  <a:prstClr val="black"/>
                </a:solidFill>
              </a:rPr>
            </a:br>
            <a:r>
              <a:rPr lang="en-US" dirty="0">
                <a:solidFill>
                  <a:srgbClr val="000000"/>
                </a:solidFill>
              </a:rPr>
              <a:t>This work was supported by the IANNET project (Italian </a:t>
            </a:r>
            <a:r>
              <a:rPr lang="en-US" b="1" dirty="0">
                <a:solidFill>
                  <a:srgbClr val="000000"/>
                </a:solidFill>
              </a:rPr>
              <a:t>MUR</a:t>
            </a:r>
            <a:r>
              <a:rPr lang="en-US" dirty="0">
                <a:solidFill>
                  <a:srgbClr val="000000"/>
                </a:solidFill>
              </a:rPr>
              <a:t>) and by the ANNA project (Italian </a:t>
            </a:r>
            <a:r>
              <a:rPr lang="en-US" b="1" dirty="0">
                <a:solidFill>
                  <a:srgbClr val="000000"/>
                </a:solidFill>
              </a:rPr>
              <a:t>INFN</a:t>
            </a:r>
            <a:r>
              <a:rPr lang="en-US" dirty="0">
                <a:solidFill>
                  <a:srgbClr val="000000"/>
                </a:solidFill>
              </a:rPr>
              <a:t>)</a:t>
            </a:r>
            <a:endParaRPr lang="en-US" dirty="0">
              <a:solidFill>
                <a:prstClr val="black"/>
              </a:solidFill>
            </a:endParaRPr>
          </a:p>
        </p:txBody>
      </p:sp>
    </p:spTree>
    <p:extLst>
      <p:ext uri="{BB962C8B-B14F-4D97-AF65-F5344CB8AC3E}">
        <p14:creationId xmlns:p14="http://schemas.microsoft.com/office/powerpoint/2010/main" val="3459673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The RADLAB team</a:t>
            </a:r>
            <a:endParaRPr lang="it-IT"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20</a:t>
            </a:fld>
            <a:endParaRPr lang="en-US" dirty="0"/>
          </a:p>
        </p:txBody>
      </p:sp>
      <p:pic>
        <p:nvPicPr>
          <p:cNvPr id="5" name="Immagine 4">
            <a:extLst>
              <a:ext uri="{FF2B5EF4-FFF2-40B4-BE49-F238E27FC236}">
                <a16:creationId xmlns:a16="http://schemas.microsoft.com/office/drawing/2014/main" id="{D5E413BB-74FB-44FB-AC52-3D906A653DC5}"/>
              </a:ext>
            </a:extLst>
          </p:cNvPr>
          <p:cNvPicPr>
            <a:picLocks noChangeAspect="1"/>
          </p:cNvPicPr>
          <p:nvPr/>
        </p:nvPicPr>
        <p:blipFill rotWithShape="1">
          <a:blip r:embed="rId2"/>
          <a:srcRect t="26667"/>
          <a:stretch/>
        </p:blipFill>
        <p:spPr>
          <a:xfrm>
            <a:off x="1932922" y="1084310"/>
            <a:ext cx="8326155" cy="4363742"/>
          </a:xfrm>
          <a:prstGeom prst="rect">
            <a:avLst/>
          </a:prstGeom>
        </p:spPr>
      </p:pic>
      <p:sp>
        <p:nvSpPr>
          <p:cNvPr id="3" name="CasellaDiTesto 2">
            <a:extLst>
              <a:ext uri="{FF2B5EF4-FFF2-40B4-BE49-F238E27FC236}">
                <a16:creationId xmlns:a16="http://schemas.microsoft.com/office/drawing/2014/main" id="{AB746FCA-AF72-407B-8B24-A5E7707E8B8A}"/>
              </a:ext>
            </a:extLst>
          </p:cNvPr>
          <p:cNvSpPr txBox="1"/>
          <p:nvPr/>
        </p:nvSpPr>
        <p:spPr>
          <a:xfrm>
            <a:off x="3962400" y="5709391"/>
            <a:ext cx="3858877" cy="461665"/>
          </a:xfrm>
          <a:prstGeom prst="rect">
            <a:avLst/>
          </a:prstGeom>
          <a:noFill/>
        </p:spPr>
        <p:txBody>
          <a:bodyPr wrap="none" rtlCol="0">
            <a:spAutoFit/>
          </a:bodyPr>
          <a:lstStyle/>
          <a:p>
            <a:r>
              <a:rPr lang="it-IT" sz="2400" dirty="0"/>
              <a:t>Thank </a:t>
            </a:r>
            <a:r>
              <a:rPr lang="it-IT" sz="2400" dirty="0" err="1"/>
              <a:t>you</a:t>
            </a:r>
            <a:r>
              <a:rPr lang="it-IT" sz="2400" dirty="0"/>
              <a:t> for </a:t>
            </a:r>
            <a:r>
              <a:rPr lang="it-IT" sz="2400" dirty="0" err="1"/>
              <a:t>your</a:t>
            </a:r>
            <a:r>
              <a:rPr lang="it-IT" sz="2400" dirty="0"/>
              <a:t> </a:t>
            </a:r>
            <a:r>
              <a:rPr lang="it-IT" sz="2400" dirty="0" err="1"/>
              <a:t>attention</a:t>
            </a:r>
            <a:r>
              <a:rPr lang="it-IT" sz="2400" dirty="0"/>
              <a:t>!</a:t>
            </a:r>
          </a:p>
        </p:txBody>
      </p:sp>
    </p:spTree>
    <p:extLst>
      <p:ext uri="{BB962C8B-B14F-4D97-AF65-F5344CB8AC3E}">
        <p14:creationId xmlns:p14="http://schemas.microsoft.com/office/powerpoint/2010/main" val="894705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583A506-D83F-4557-91FF-8FB616DAD154}"/>
              </a:ext>
            </a:extLst>
          </p:cNvPr>
          <p:cNvSpPr txBox="1"/>
          <p:nvPr/>
        </p:nvSpPr>
        <p:spPr>
          <a:xfrm>
            <a:off x="5091016" y="2844225"/>
            <a:ext cx="1541384" cy="646331"/>
          </a:xfrm>
          <a:prstGeom prst="rect">
            <a:avLst/>
          </a:prstGeom>
          <a:noFill/>
        </p:spPr>
        <p:txBody>
          <a:bodyPr wrap="none" rtlCol="0">
            <a:spAutoFit/>
          </a:bodyPr>
          <a:lstStyle/>
          <a:p>
            <a:r>
              <a:rPr lang="it-IT" sz="3600" dirty="0"/>
              <a:t>Backup</a:t>
            </a:r>
          </a:p>
        </p:txBody>
      </p:sp>
    </p:spTree>
    <p:extLst>
      <p:ext uri="{BB962C8B-B14F-4D97-AF65-F5344CB8AC3E}">
        <p14:creationId xmlns:p14="http://schemas.microsoft.com/office/powerpoint/2010/main" val="3653619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rmAutofit/>
          </a:bodyPr>
          <a:lstStyle/>
          <a:p>
            <a:r>
              <a:rPr lang="en-US" sz="2600" dirty="0"/>
              <a:t>Analog Neuron Operation</a:t>
            </a:r>
            <a:endParaRPr lang="it-IT" sz="26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22</a:t>
            </a:fld>
            <a:endParaRPr lang="en-US" dirty="0"/>
          </a:p>
        </p:txBody>
      </p:sp>
      <p:sp>
        <p:nvSpPr>
          <p:cNvPr id="147" name="CasellaDiTesto 146">
            <a:extLst>
              <a:ext uri="{FF2B5EF4-FFF2-40B4-BE49-F238E27FC236}">
                <a16:creationId xmlns:a16="http://schemas.microsoft.com/office/drawing/2014/main" id="{4FF59B24-18D3-4910-8438-0E34296FC975}"/>
              </a:ext>
            </a:extLst>
          </p:cNvPr>
          <p:cNvSpPr txBox="1"/>
          <p:nvPr/>
        </p:nvSpPr>
        <p:spPr>
          <a:xfrm>
            <a:off x="382890" y="717012"/>
            <a:ext cx="4806484" cy="461665"/>
          </a:xfrm>
          <a:prstGeom prst="rect">
            <a:avLst/>
          </a:prstGeom>
          <a:noFill/>
        </p:spPr>
        <p:txBody>
          <a:bodyPr wrap="square" rtlCol="0">
            <a:spAutoFit/>
          </a:bodyPr>
          <a:lstStyle/>
          <a:p>
            <a:r>
              <a:rPr lang="it-IT" sz="2400" b="1" dirty="0" err="1">
                <a:solidFill>
                  <a:srgbClr val="00B050"/>
                </a:solidFill>
              </a:rPr>
              <a:t>Charge-redistribution</a:t>
            </a:r>
            <a:r>
              <a:rPr lang="it-IT" sz="2400" b="1" dirty="0">
                <a:solidFill>
                  <a:srgbClr val="00B050"/>
                </a:solidFill>
              </a:rPr>
              <a:t> approach</a:t>
            </a:r>
          </a:p>
        </p:txBody>
      </p:sp>
      <mc:AlternateContent xmlns:mc="http://schemas.openxmlformats.org/markup-compatibility/2006" xmlns:a14="http://schemas.microsoft.com/office/drawing/2010/main">
        <mc:Choice Requires="a14">
          <p:sp>
            <p:nvSpPr>
              <p:cNvPr id="148" name="CasellaDiTesto 147">
                <a:extLst>
                  <a:ext uri="{FF2B5EF4-FFF2-40B4-BE49-F238E27FC236}">
                    <a16:creationId xmlns:a16="http://schemas.microsoft.com/office/drawing/2014/main" id="{F511441B-300B-4431-9059-0292147A1B31}"/>
                  </a:ext>
                </a:extLst>
              </p:cNvPr>
              <p:cNvSpPr txBox="1"/>
              <p:nvPr/>
            </p:nvSpPr>
            <p:spPr>
              <a:xfrm>
                <a:off x="382891" y="1201313"/>
                <a:ext cx="7803661" cy="404983"/>
              </a:xfrm>
              <a:prstGeom prst="rect">
                <a:avLst/>
              </a:prstGeom>
              <a:noFill/>
            </p:spPr>
            <p:txBody>
              <a:bodyPr wrap="square" rtlCol="0">
                <a:spAutoFit/>
              </a:bodyPr>
              <a:lstStyle/>
              <a:p>
                <a:pPr marL="342900" indent="-342900" algn="just">
                  <a:buFont typeface="+mj-lt"/>
                  <a:buAutoNum type="arabicParenR"/>
                </a:pPr>
                <a:r>
                  <a:rPr lang="it-IT" dirty="0" err="1"/>
                  <a:t>Charge</a:t>
                </a:r>
                <a:r>
                  <a:rPr lang="it-IT" dirty="0"/>
                  <a:t> </a:t>
                </a:r>
                <a:r>
                  <a:rPr lang="it-IT" b="1" dirty="0" err="1"/>
                  <a:t>only</a:t>
                </a:r>
                <a:r>
                  <a:rPr lang="it-IT" b="1" dirty="0"/>
                  <a:t> C</a:t>
                </a:r>
                <a:r>
                  <a:rPr lang="it-IT" dirty="0"/>
                  <a:t> with V</a:t>
                </a:r>
                <a:r>
                  <a:rPr lang="it-IT" baseline="-25000" dirty="0"/>
                  <a:t>in</a:t>
                </a:r>
                <a:r>
                  <a:rPr lang="it-IT" dirty="0"/>
                  <a:t> to </a:t>
                </a:r>
                <a:r>
                  <a:rPr lang="it-IT" b="1" dirty="0" err="1"/>
                  <a:t>minimize</a:t>
                </a:r>
                <a:r>
                  <a:rPr lang="it-IT" b="1" dirty="0"/>
                  <a:t> </a:t>
                </a:r>
                <a:r>
                  <a:rPr lang="it-IT" b="1" dirty="0" err="1"/>
                  <a:t>energy</a:t>
                </a:r>
                <a:r>
                  <a:rPr lang="it-IT" b="1" dirty="0"/>
                  <a:t> </a:t>
                </a:r>
                <a:r>
                  <a:rPr lang="it-IT" b="1" dirty="0" err="1"/>
                  <a:t>consumption</a:t>
                </a:r>
                <a:r>
                  <a:rPr lang="it-IT" b="1" dirty="0"/>
                  <a:t> </a:t>
                </a:r>
                <a14:m>
                  <m:oMath xmlns:m="http://schemas.openxmlformats.org/officeDocument/2006/math">
                    <m:d>
                      <m:dPr>
                        <m:ctrlPr>
                          <a:rPr lang="it-IT" b="0" i="1" smtClean="0">
                            <a:latin typeface="Cambria Math" panose="02040503050406030204" pitchFamily="18" charset="0"/>
                          </a:rPr>
                        </m:ctrlPr>
                      </m:dPr>
                      <m:e>
                        <m:r>
                          <m:rPr>
                            <m:sty m:val="p"/>
                          </m:rPr>
                          <a:rPr lang="it-IT" smtClean="0">
                            <a:solidFill>
                              <a:srgbClr val="FF0000"/>
                            </a:solidFill>
                            <a:latin typeface="Cambria Math" panose="02040503050406030204" pitchFamily="18" charset="0"/>
                          </a:rPr>
                          <m:t>E</m:t>
                        </m:r>
                        <m:r>
                          <a:rPr lang="it-IT" smtClean="0">
                            <a:solidFill>
                              <a:srgbClr val="FF0000"/>
                            </a:solidFill>
                            <a:latin typeface="Cambria Math" panose="02040503050406030204" pitchFamily="18" charset="0"/>
                          </a:rPr>
                          <m:t>=</m:t>
                        </m:r>
                        <m:r>
                          <a:rPr lang="it-IT" i="1">
                            <a:solidFill>
                              <a:srgbClr val="FF0000"/>
                            </a:solidFill>
                            <a:latin typeface="Cambria Math" panose="02040503050406030204" pitchFamily="18" charset="0"/>
                          </a:rPr>
                          <m:t>𝐶</m:t>
                        </m:r>
                        <m:sSup>
                          <m:sSupPr>
                            <m:ctrlPr>
                              <a:rPr lang="it-IT" i="1">
                                <a:solidFill>
                                  <a:srgbClr val="FF0000"/>
                                </a:solidFill>
                                <a:latin typeface="Cambria Math" panose="02040503050406030204" pitchFamily="18" charset="0"/>
                              </a:rPr>
                            </m:ctrlPr>
                          </m:sSupPr>
                          <m:e>
                            <m:r>
                              <a:rPr lang="it-IT" i="1">
                                <a:solidFill>
                                  <a:srgbClr val="FF0000"/>
                                </a:solidFill>
                                <a:latin typeface="Cambria Math" panose="02040503050406030204" pitchFamily="18" charset="0"/>
                              </a:rPr>
                              <m:t>𝑉</m:t>
                            </m:r>
                          </m:e>
                          <m:sup>
                            <m:r>
                              <a:rPr lang="it-IT" i="1">
                                <a:solidFill>
                                  <a:srgbClr val="FF0000"/>
                                </a:solidFill>
                                <a:latin typeface="Cambria Math" panose="02040503050406030204" pitchFamily="18" charset="0"/>
                              </a:rPr>
                              <m:t>2</m:t>
                            </m:r>
                          </m:sup>
                        </m:sSup>
                      </m:e>
                    </m:d>
                  </m:oMath>
                </a14:m>
                <a:endParaRPr lang="it-IT" dirty="0"/>
              </a:p>
            </p:txBody>
          </p:sp>
        </mc:Choice>
        <mc:Fallback xmlns="">
          <p:sp>
            <p:nvSpPr>
              <p:cNvPr id="148" name="CasellaDiTesto 147">
                <a:extLst>
                  <a:ext uri="{FF2B5EF4-FFF2-40B4-BE49-F238E27FC236}">
                    <a16:creationId xmlns:a16="http://schemas.microsoft.com/office/drawing/2014/main" id="{F511441B-300B-4431-9059-0292147A1B31}"/>
                  </a:ext>
                </a:extLst>
              </p:cNvPr>
              <p:cNvSpPr txBox="1">
                <a:spLocks noRot="1" noChangeAspect="1" noMove="1" noResize="1" noEditPoints="1" noAdjustHandles="1" noChangeArrowheads="1" noChangeShapeType="1" noTextEdit="1"/>
              </p:cNvSpPr>
              <p:nvPr/>
            </p:nvSpPr>
            <p:spPr>
              <a:xfrm>
                <a:off x="382891" y="1201313"/>
                <a:ext cx="7803661" cy="404983"/>
              </a:xfrm>
              <a:prstGeom prst="rect">
                <a:avLst/>
              </a:prstGeom>
              <a:blipFill>
                <a:blip r:embed="rId2"/>
                <a:stretch>
                  <a:fillRect l="-703" t="-1493" b="-19403"/>
                </a:stretch>
              </a:blipFill>
            </p:spPr>
            <p:txBody>
              <a:bodyPr/>
              <a:lstStyle/>
              <a:p>
                <a:r>
                  <a:rPr lang="it-IT">
                    <a:noFill/>
                  </a:rPr>
                  <a:t> </a:t>
                </a:r>
              </a:p>
            </p:txBody>
          </p:sp>
        </mc:Fallback>
      </mc:AlternateContent>
      <p:sp>
        <p:nvSpPr>
          <p:cNvPr id="149" name="CasellaDiTesto 148">
            <a:extLst>
              <a:ext uri="{FF2B5EF4-FFF2-40B4-BE49-F238E27FC236}">
                <a16:creationId xmlns:a16="http://schemas.microsoft.com/office/drawing/2014/main" id="{00266436-C275-41F0-8AB7-22B5737B5B02}"/>
              </a:ext>
            </a:extLst>
          </p:cNvPr>
          <p:cNvSpPr txBox="1"/>
          <p:nvPr/>
        </p:nvSpPr>
        <p:spPr>
          <a:xfrm>
            <a:off x="382891" y="1710673"/>
            <a:ext cx="6724621" cy="369332"/>
          </a:xfrm>
          <a:prstGeom prst="rect">
            <a:avLst/>
          </a:prstGeom>
          <a:noFill/>
        </p:spPr>
        <p:txBody>
          <a:bodyPr wrap="square">
            <a:spAutoFit/>
          </a:bodyPr>
          <a:lstStyle/>
          <a:p>
            <a:pPr marL="342900" indent="-342900" algn="just">
              <a:buFont typeface="+mj-lt"/>
              <a:buAutoNum type="arabicParenR" startAt="2"/>
            </a:pPr>
            <a:r>
              <a:rPr lang="en-US" dirty="0"/>
              <a:t>Charge is </a:t>
            </a:r>
            <a:r>
              <a:rPr lang="en-US" b="1" dirty="0"/>
              <a:t>redistributed</a:t>
            </a:r>
            <a:r>
              <a:rPr lang="en-US" dirty="0"/>
              <a:t> among all capacitors closing </a:t>
            </a:r>
            <a:r>
              <a:rPr lang="it-IT" dirty="0" err="1"/>
              <a:t>S</a:t>
            </a:r>
            <a:r>
              <a:rPr lang="it-IT" baseline="-25000" dirty="0" err="1"/>
              <a:t>s</a:t>
            </a:r>
            <a:endParaRPr lang="it-IT" baseline="-25000" dirty="0"/>
          </a:p>
        </p:txBody>
      </p:sp>
      <p:sp>
        <p:nvSpPr>
          <p:cNvPr id="150" name="CasellaDiTesto 149">
            <a:extLst>
              <a:ext uri="{FF2B5EF4-FFF2-40B4-BE49-F238E27FC236}">
                <a16:creationId xmlns:a16="http://schemas.microsoft.com/office/drawing/2014/main" id="{0337342D-1598-420F-B0C1-2CA217BF1FC0}"/>
              </a:ext>
            </a:extLst>
          </p:cNvPr>
          <p:cNvSpPr txBox="1"/>
          <p:nvPr/>
        </p:nvSpPr>
        <p:spPr>
          <a:xfrm>
            <a:off x="382890" y="2184382"/>
            <a:ext cx="10843615" cy="646331"/>
          </a:xfrm>
          <a:prstGeom prst="rect">
            <a:avLst/>
          </a:prstGeom>
          <a:noFill/>
        </p:spPr>
        <p:txBody>
          <a:bodyPr wrap="square">
            <a:spAutoFit/>
          </a:bodyPr>
          <a:lstStyle/>
          <a:p>
            <a:pPr marL="342900" indent="-342900" algn="just">
              <a:buFont typeface="+mj-lt"/>
              <a:buAutoNum type="arabicParenR" startAt="3"/>
            </a:pPr>
            <a:r>
              <a:rPr lang="en-US" b="1"/>
              <a:t>Only the capacitors </a:t>
            </a:r>
            <a:r>
              <a:rPr lang="en-US"/>
              <a:t>corresponding to the </a:t>
            </a:r>
            <a:r>
              <a:rPr lang="en-US" b="1"/>
              <a:t>desired weight </a:t>
            </a:r>
            <a:r>
              <a:rPr lang="en-US"/>
              <a:t>are connected to the integrator, while the others are disconnected by means of their respective switch.</a:t>
            </a:r>
            <a:r>
              <a:rPr lang="it-IT"/>
              <a:t> </a:t>
            </a:r>
          </a:p>
        </p:txBody>
      </p:sp>
      <p:pic>
        <p:nvPicPr>
          <p:cNvPr id="151" name="Immagine 150">
            <a:extLst>
              <a:ext uri="{FF2B5EF4-FFF2-40B4-BE49-F238E27FC236}">
                <a16:creationId xmlns:a16="http://schemas.microsoft.com/office/drawing/2014/main" id="{3D46BE74-34CB-4BDA-A6F4-FE30CAA2FE2D}"/>
              </a:ext>
            </a:extLst>
          </p:cNvPr>
          <p:cNvPicPr>
            <a:picLocks noChangeAspect="1"/>
          </p:cNvPicPr>
          <p:nvPr/>
        </p:nvPicPr>
        <p:blipFill>
          <a:blip r:embed="rId3"/>
          <a:stretch>
            <a:fillRect/>
          </a:stretch>
        </p:blipFill>
        <p:spPr>
          <a:xfrm>
            <a:off x="539051" y="3958570"/>
            <a:ext cx="3518428" cy="2124424"/>
          </a:xfrm>
          <a:prstGeom prst="rect">
            <a:avLst/>
          </a:prstGeom>
        </p:spPr>
      </p:pic>
      <p:pic>
        <p:nvPicPr>
          <p:cNvPr id="152" name="Immagine 151">
            <a:extLst>
              <a:ext uri="{FF2B5EF4-FFF2-40B4-BE49-F238E27FC236}">
                <a16:creationId xmlns:a16="http://schemas.microsoft.com/office/drawing/2014/main" id="{C90DB216-F20C-499C-97F4-A57D0A8FF8C3}"/>
              </a:ext>
            </a:extLst>
          </p:cNvPr>
          <p:cNvPicPr>
            <a:picLocks noChangeAspect="1"/>
          </p:cNvPicPr>
          <p:nvPr/>
        </p:nvPicPr>
        <p:blipFill>
          <a:blip r:embed="rId4"/>
          <a:stretch>
            <a:fillRect/>
          </a:stretch>
        </p:blipFill>
        <p:spPr>
          <a:xfrm>
            <a:off x="4439717" y="3962694"/>
            <a:ext cx="3308372" cy="2110102"/>
          </a:xfrm>
          <a:prstGeom prst="rect">
            <a:avLst/>
          </a:prstGeom>
        </p:spPr>
      </p:pic>
      <p:pic>
        <p:nvPicPr>
          <p:cNvPr id="153" name="Immagine 152">
            <a:extLst>
              <a:ext uri="{FF2B5EF4-FFF2-40B4-BE49-F238E27FC236}">
                <a16:creationId xmlns:a16="http://schemas.microsoft.com/office/drawing/2014/main" id="{654F3721-A26E-439F-8644-E74B8E91FAA7}"/>
              </a:ext>
            </a:extLst>
          </p:cNvPr>
          <p:cNvPicPr>
            <a:picLocks noChangeAspect="1"/>
          </p:cNvPicPr>
          <p:nvPr/>
        </p:nvPicPr>
        <p:blipFill>
          <a:blip r:embed="rId5"/>
          <a:stretch>
            <a:fillRect/>
          </a:stretch>
        </p:blipFill>
        <p:spPr>
          <a:xfrm>
            <a:off x="8097573" y="3958694"/>
            <a:ext cx="3690291" cy="2119650"/>
          </a:xfrm>
          <a:prstGeom prst="rect">
            <a:avLst/>
          </a:prstGeom>
        </p:spPr>
      </p:pic>
      <p:sp>
        <p:nvSpPr>
          <p:cNvPr id="154" name="Rettangolo con angoli arrotondati 153">
            <a:extLst>
              <a:ext uri="{FF2B5EF4-FFF2-40B4-BE49-F238E27FC236}">
                <a16:creationId xmlns:a16="http://schemas.microsoft.com/office/drawing/2014/main" id="{FD505BBC-5F8E-435E-925A-0AD33587683F}"/>
              </a:ext>
            </a:extLst>
          </p:cNvPr>
          <p:cNvSpPr/>
          <p:nvPr/>
        </p:nvSpPr>
        <p:spPr>
          <a:xfrm>
            <a:off x="562177" y="3992126"/>
            <a:ext cx="3518427" cy="2119650"/>
          </a:xfrm>
          <a:prstGeom prst="roundRect">
            <a:avLst>
              <a:gd name="adj" fmla="val 82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ttangolo con angoli arrotondati 154">
            <a:extLst>
              <a:ext uri="{FF2B5EF4-FFF2-40B4-BE49-F238E27FC236}">
                <a16:creationId xmlns:a16="http://schemas.microsoft.com/office/drawing/2014/main" id="{667D07E3-0241-4033-8963-683B93F941B7}"/>
              </a:ext>
            </a:extLst>
          </p:cNvPr>
          <p:cNvSpPr/>
          <p:nvPr/>
        </p:nvSpPr>
        <p:spPr>
          <a:xfrm>
            <a:off x="4334690" y="3982654"/>
            <a:ext cx="3518427" cy="2119650"/>
          </a:xfrm>
          <a:prstGeom prst="roundRect">
            <a:avLst>
              <a:gd name="adj" fmla="val 82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CasellaDiTesto 155">
            <a:extLst>
              <a:ext uri="{FF2B5EF4-FFF2-40B4-BE49-F238E27FC236}">
                <a16:creationId xmlns:a16="http://schemas.microsoft.com/office/drawing/2014/main" id="{5685D932-6D9B-4273-B8A6-C61C456C6AA5}"/>
              </a:ext>
            </a:extLst>
          </p:cNvPr>
          <p:cNvSpPr txBox="1"/>
          <p:nvPr/>
        </p:nvSpPr>
        <p:spPr>
          <a:xfrm>
            <a:off x="10065691" y="5346877"/>
            <a:ext cx="1770839" cy="582596"/>
          </a:xfrm>
          <a:prstGeom prst="rect">
            <a:avLst/>
          </a:prstGeom>
        </p:spPr>
        <p:txBody>
          <a:bodyPr vert="horz" wrap="square" lIns="91440" tIns="45720" rIns="91440" bIns="45720" rtlCol="0" anchor="t">
            <a:normAutofit/>
          </a:bodyPr>
          <a:lstStyle/>
          <a:p>
            <a:pPr algn="l"/>
            <a:r>
              <a:rPr lang="it-IT" sz="1600" noProof="0">
                <a:solidFill>
                  <a:srgbClr val="C00000"/>
                </a:solidFill>
              </a:rPr>
              <a:t>Positive</a:t>
            </a:r>
            <a:r>
              <a:rPr lang="it-IT" sz="1600" noProof="0"/>
              <a:t> weight</a:t>
            </a:r>
          </a:p>
          <a:p>
            <a:pPr algn="l"/>
            <a:r>
              <a:rPr lang="it-IT" sz="1600">
                <a:solidFill>
                  <a:schemeClr val="accent2"/>
                </a:solidFill>
              </a:rPr>
              <a:t>Negative</a:t>
            </a:r>
            <a:r>
              <a:rPr lang="it-IT" sz="1600"/>
              <a:t> weight</a:t>
            </a:r>
            <a:endParaRPr lang="en-GB" sz="1600" noProof="0"/>
          </a:p>
        </p:txBody>
      </p:sp>
      <p:sp>
        <p:nvSpPr>
          <p:cNvPr id="157" name="Rettangolo con angoli arrotondati 156">
            <a:extLst>
              <a:ext uri="{FF2B5EF4-FFF2-40B4-BE49-F238E27FC236}">
                <a16:creationId xmlns:a16="http://schemas.microsoft.com/office/drawing/2014/main" id="{F51D0D97-FEE7-446F-B5A1-3FE849F04FC8}"/>
              </a:ext>
            </a:extLst>
          </p:cNvPr>
          <p:cNvSpPr/>
          <p:nvPr/>
        </p:nvSpPr>
        <p:spPr>
          <a:xfrm>
            <a:off x="8064017" y="3992126"/>
            <a:ext cx="3686687" cy="2119650"/>
          </a:xfrm>
          <a:prstGeom prst="roundRect">
            <a:avLst>
              <a:gd name="adj" fmla="val 824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CasellaDiTesto 157">
            <a:extLst>
              <a:ext uri="{FF2B5EF4-FFF2-40B4-BE49-F238E27FC236}">
                <a16:creationId xmlns:a16="http://schemas.microsoft.com/office/drawing/2014/main" id="{96A07419-4962-4002-A537-AB8AFB8A5916}"/>
              </a:ext>
            </a:extLst>
          </p:cNvPr>
          <p:cNvSpPr txBox="1"/>
          <p:nvPr/>
        </p:nvSpPr>
        <p:spPr>
          <a:xfrm>
            <a:off x="1337459" y="3542580"/>
            <a:ext cx="1841150" cy="519351"/>
          </a:xfrm>
          <a:prstGeom prst="ellipse">
            <a:avLst/>
          </a:prstGeom>
          <a:noFill/>
          <a:ln>
            <a:noFill/>
          </a:ln>
        </p:spPr>
        <p:txBody>
          <a:bodyPr wrap="square" rtlCol="0">
            <a:spAutoFit/>
          </a:bodyPr>
          <a:lstStyle/>
          <a:p>
            <a:pPr algn="ctr"/>
            <a:r>
              <a:rPr lang="it-IT" b="1">
                <a:latin typeface="+mj-lt"/>
              </a:rPr>
              <a:t>Step 1</a:t>
            </a:r>
            <a:endParaRPr lang="en-GB" b="1">
              <a:latin typeface="+mj-lt"/>
            </a:endParaRPr>
          </a:p>
        </p:txBody>
      </p:sp>
      <p:sp>
        <p:nvSpPr>
          <p:cNvPr id="159" name="CasellaDiTesto 158">
            <a:extLst>
              <a:ext uri="{FF2B5EF4-FFF2-40B4-BE49-F238E27FC236}">
                <a16:creationId xmlns:a16="http://schemas.microsoft.com/office/drawing/2014/main" id="{6B119BE5-F04C-42CB-811F-12590D7A9412}"/>
              </a:ext>
            </a:extLst>
          </p:cNvPr>
          <p:cNvSpPr txBox="1"/>
          <p:nvPr/>
        </p:nvSpPr>
        <p:spPr>
          <a:xfrm>
            <a:off x="5091814" y="3543327"/>
            <a:ext cx="1841150" cy="519351"/>
          </a:xfrm>
          <a:prstGeom prst="ellipse">
            <a:avLst/>
          </a:prstGeom>
          <a:noFill/>
          <a:ln>
            <a:noFill/>
          </a:ln>
        </p:spPr>
        <p:txBody>
          <a:bodyPr wrap="square" rtlCol="0">
            <a:spAutoFit/>
          </a:bodyPr>
          <a:lstStyle/>
          <a:p>
            <a:pPr algn="ctr"/>
            <a:r>
              <a:rPr lang="it-IT" b="1">
                <a:latin typeface="+mj-lt"/>
              </a:rPr>
              <a:t>Step 2</a:t>
            </a:r>
            <a:endParaRPr lang="en-GB" b="1">
              <a:latin typeface="+mj-lt"/>
            </a:endParaRPr>
          </a:p>
        </p:txBody>
      </p:sp>
      <p:sp>
        <p:nvSpPr>
          <p:cNvPr id="160" name="CasellaDiTesto 159">
            <a:extLst>
              <a:ext uri="{FF2B5EF4-FFF2-40B4-BE49-F238E27FC236}">
                <a16:creationId xmlns:a16="http://schemas.microsoft.com/office/drawing/2014/main" id="{0A32C36A-B0C4-4FAC-B202-9A54DC377A72}"/>
              </a:ext>
            </a:extLst>
          </p:cNvPr>
          <p:cNvSpPr txBox="1"/>
          <p:nvPr/>
        </p:nvSpPr>
        <p:spPr>
          <a:xfrm>
            <a:off x="9023008" y="3542580"/>
            <a:ext cx="1841150" cy="519351"/>
          </a:xfrm>
          <a:prstGeom prst="ellipse">
            <a:avLst/>
          </a:prstGeom>
          <a:noFill/>
          <a:ln>
            <a:noFill/>
          </a:ln>
        </p:spPr>
        <p:txBody>
          <a:bodyPr wrap="square" rtlCol="0">
            <a:spAutoFit/>
          </a:bodyPr>
          <a:lstStyle/>
          <a:p>
            <a:pPr algn="ctr"/>
            <a:r>
              <a:rPr lang="it-IT" b="1">
                <a:latin typeface="+mj-lt"/>
              </a:rPr>
              <a:t>Step 3</a:t>
            </a:r>
            <a:endParaRPr lang="en-GB" b="1">
              <a:latin typeface="+mj-lt"/>
            </a:endParaRPr>
          </a:p>
        </p:txBody>
      </p:sp>
      <p:grpSp>
        <p:nvGrpSpPr>
          <p:cNvPr id="3" name="Gruppo 2">
            <a:extLst>
              <a:ext uri="{FF2B5EF4-FFF2-40B4-BE49-F238E27FC236}">
                <a16:creationId xmlns:a16="http://schemas.microsoft.com/office/drawing/2014/main" id="{9690F22F-8F9F-495D-AB72-D9016D1ADD87}"/>
              </a:ext>
            </a:extLst>
          </p:cNvPr>
          <p:cNvGrpSpPr/>
          <p:nvPr/>
        </p:nvGrpSpPr>
        <p:grpSpPr>
          <a:xfrm>
            <a:off x="408090" y="2842013"/>
            <a:ext cx="3362311" cy="733471"/>
            <a:chOff x="408090" y="2861850"/>
            <a:chExt cx="3362311" cy="733471"/>
          </a:xfrm>
        </p:grpSpPr>
        <p:sp>
          <p:nvSpPr>
            <p:cNvPr id="161" name="CasellaDiTesto 160">
              <a:extLst>
                <a:ext uri="{FF2B5EF4-FFF2-40B4-BE49-F238E27FC236}">
                  <a16:creationId xmlns:a16="http://schemas.microsoft.com/office/drawing/2014/main" id="{2361BBF2-263A-4493-9045-3BACB19AD232}"/>
                </a:ext>
              </a:extLst>
            </p:cNvPr>
            <p:cNvSpPr txBox="1"/>
            <p:nvPr/>
          </p:nvSpPr>
          <p:spPr>
            <a:xfrm>
              <a:off x="408090" y="3037200"/>
              <a:ext cx="1555829" cy="401497"/>
            </a:xfrm>
            <a:prstGeom prst="rect">
              <a:avLst/>
            </a:prstGeom>
          </p:spPr>
          <p:txBody>
            <a:bodyPr vert="horz" wrap="square" lIns="91440" tIns="45720" rIns="91440" bIns="45720" rtlCol="0" anchor="t">
              <a:normAutofit/>
            </a:bodyPr>
            <a:lstStyle/>
            <a:p>
              <a:pPr algn="l"/>
              <a:r>
                <a:rPr lang="it-IT" noProof="0" dirty="0"/>
                <a:t>The output is</a:t>
              </a:r>
              <a:endParaRPr lang="en-GB" noProof="0" dirty="0"/>
            </a:p>
          </p:txBody>
        </p:sp>
        <mc:AlternateContent xmlns:mc="http://schemas.openxmlformats.org/markup-compatibility/2006" xmlns:a14="http://schemas.microsoft.com/office/drawing/2010/main">
          <mc:Choice Requires="a14">
            <p:sp>
              <p:nvSpPr>
                <p:cNvPr id="162" name="CasellaDiTesto 161">
                  <a:extLst>
                    <a:ext uri="{FF2B5EF4-FFF2-40B4-BE49-F238E27FC236}">
                      <a16:creationId xmlns:a16="http://schemas.microsoft.com/office/drawing/2014/main" id="{A62D0D74-25A6-4474-8861-75B165CC38F2}"/>
                    </a:ext>
                  </a:extLst>
                </p:cNvPr>
                <p:cNvSpPr txBox="1"/>
                <p:nvPr/>
              </p:nvSpPr>
              <p:spPr>
                <a:xfrm>
                  <a:off x="1883056" y="2861850"/>
                  <a:ext cx="1887345" cy="733471"/>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it-IT" sz="2000" b="0" i="1" smtClean="0">
                                <a:solidFill>
                                  <a:schemeClr val="tx1"/>
                                </a:solidFill>
                                <a:latin typeface="Cambria Math" panose="02040503050406030204" pitchFamily="18" charset="0"/>
                              </a:rPr>
                            </m:ctrlPr>
                          </m:sSubPr>
                          <m:e>
                            <m:r>
                              <m:rPr>
                                <m:sty m:val="p"/>
                              </m:rPr>
                              <a:rPr lang="it-IT" sz="2000" b="0" i="0" smtClean="0">
                                <a:solidFill>
                                  <a:schemeClr val="tx1"/>
                                </a:solidFill>
                                <a:latin typeface="Cambria Math" panose="02040503050406030204" pitchFamily="18" charset="0"/>
                              </a:rPr>
                              <m:t>V</m:t>
                            </m:r>
                          </m:e>
                          <m:sub>
                            <m:r>
                              <m:rPr>
                                <m:sty m:val="p"/>
                              </m:rPr>
                              <a:rPr lang="it-IT" sz="2000" b="0" i="0" smtClean="0">
                                <a:solidFill>
                                  <a:schemeClr val="tx1"/>
                                </a:solidFill>
                                <a:latin typeface="Cambria Math" panose="02040503050406030204" pitchFamily="18" charset="0"/>
                              </a:rPr>
                              <m:t>out</m:t>
                            </m:r>
                            <m:r>
                              <a:rPr lang="it-IT" sz="2000" b="0" i="0" smtClean="0">
                                <a:solidFill>
                                  <a:schemeClr val="tx1"/>
                                </a:solidFill>
                                <a:latin typeface="Cambria Math" panose="02040503050406030204" pitchFamily="18" charset="0"/>
                              </a:rPr>
                              <m:t>,</m:t>
                            </m:r>
                            <m:r>
                              <m:rPr>
                                <m:sty m:val="p"/>
                              </m:rPr>
                              <a:rPr lang="it-IT" sz="2000" b="0" i="0" smtClean="0">
                                <a:solidFill>
                                  <a:schemeClr val="tx1"/>
                                </a:solidFill>
                                <a:latin typeface="Cambria Math" panose="02040503050406030204" pitchFamily="18" charset="0"/>
                              </a:rPr>
                              <m:t>j</m:t>
                            </m:r>
                          </m:sub>
                        </m:sSub>
                        <m:r>
                          <a:rPr lang="it-IT" sz="2000" b="0" i="0" smtClean="0">
                            <a:solidFill>
                              <a:schemeClr val="tx1"/>
                            </a:solidFill>
                            <a:latin typeface="Cambria Math" panose="02040503050406030204" pitchFamily="18" charset="0"/>
                          </a:rPr>
                          <m:t>=</m:t>
                        </m:r>
                        <m:f>
                          <m:fPr>
                            <m:ctrlPr>
                              <a:rPr lang="it-IT" sz="2000" b="0" i="1" smtClean="0">
                                <a:solidFill>
                                  <a:schemeClr val="tx1"/>
                                </a:solidFill>
                                <a:latin typeface="Cambria Math" panose="02040503050406030204" pitchFamily="18" charset="0"/>
                              </a:rPr>
                            </m:ctrlPr>
                          </m:fPr>
                          <m:num>
                            <m:sSub>
                              <m:sSubPr>
                                <m:ctrlPr>
                                  <a:rPr lang="it-IT" sz="2000" i="1">
                                    <a:solidFill>
                                      <a:schemeClr val="tx1"/>
                                    </a:solidFill>
                                    <a:latin typeface="Cambria Math" panose="02040503050406030204" pitchFamily="18" charset="0"/>
                                  </a:rPr>
                                </m:ctrlPr>
                              </m:sSubPr>
                              <m:e>
                                <m:r>
                                  <m:rPr>
                                    <m:sty m:val="p"/>
                                  </m:rPr>
                                  <a:rPr lang="it-IT" sz="2000" i="0">
                                    <a:solidFill>
                                      <a:schemeClr val="tx1"/>
                                    </a:solidFill>
                                    <a:latin typeface="Cambria Math" panose="02040503050406030204" pitchFamily="18" charset="0"/>
                                  </a:rPr>
                                  <m:t>V</m:t>
                                </m:r>
                              </m:e>
                              <m:sub>
                                <m:r>
                                  <m:rPr>
                                    <m:sty m:val="p"/>
                                  </m:rPr>
                                  <a:rPr lang="it-IT" sz="2000" i="0">
                                    <a:solidFill>
                                      <a:schemeClr val="tx1"/>
                                    </a:solidFill>
                                    <a:latin typeface="Cambria Math" panose="02040503050406030204" pitchFamily="18" charset="0"/>
                                  </a:rPr>
                                  <m:t>in</m:t>
                                </m:r>
                                <m:r>
                                  <a:rPr lang="it-IT" sz="2000" i="0">
                                    <a:solidFill>
                                      <a:schemeClr val="tx1"/>
                                    </a:solidFill>
                                    <a:latin typeface="Cambria Math" panose="02040503050406030204" pitchFamily="18" charset="0"/>
                                  </a:rPr>
                                  <m:t>,</m:t>
                                </m:r>
                                <m:r>
                                  <m:rPr>
                                    <m:sty m:val="p"/>
                                  </m:rPr>
                                  <a:rPr lang="it-IT" sz="2000" i="0">
                                    <a:solidFill>
                                      <a:schemeClr val="tx1"/>
                                    </a:solidFill>
                                    <a:latin typeface="Cambria Math" panose="02040503050406030204" pitchFamily="18" charset="0"/>
                                  </a:rPr>
                                  <m:t>i</m:t>
                                </m:r>
                              </m:sub>
                            </m:sSub>
                          </m:num>
                          <m:den>
                            <m:r>
                              <a:rPr lang="it-IT" sz="2000" b="0" i="0" smtClean="0">
                                <a:solidFill>
                                  <a:schemeClr val="tx1"/>
                                </a:solidFill>
                                <a:latin typeface="Cambria Math" panose="02040503050406030204" pitchFamily="18" charset="0"/>
                              </a:rPr>
                              <m:t>15</m:t>
                            </m:r>
                          </m:den>
                        </m:f>
                        <m:f>
                          <m:fPr>
                            <m:ctrlPr>
                              <a:rPr lang="it-IT" sz="2000" i="1">
                                <a:solidFill>
                                  <a:schemeClr val="tx1"/>
                                </a:solidFill>
                                <a:latin typeface="Cambria Math" panose="02040503050406030204" pitchFamily="18" charset="0"/>
                              </a:rPr>
                            </m:ctrlPr>
                          </m:fPr>
                          <m:num>
                            <m:sSub>
                              <m:sSubPr>
                                <m:ctrlPr>
                                  <a:rPr lang="it-IT" sz="2000" i="1">
                                    <a:solidFill>
                                      <a:schemeClr val="tx1"/>
                                    </a:solidFill>
                                    <a:latin typeface="Cambria Math" panose="02040503050406030204" pitchFamily="18" charset="0"/>
                                  </a:rPr>
                                </m:ctrlPr>
                              </m:sSubPr>
                              <m:e>
                                <m:r>
                                  <m:rPr>
                                    <m:sty m:val="p"/>
                                  </m:rPr>
                                  <a:rPr lang="it-IT" sz="2000" i="0">
                                    <a:solidFill>
                                      <a:schemeClr val="tx1"/>
                                    </a:solidFill>
                                    <a:latin typeface="Cambria Math" panose="02040503050406030204" pitchFamily="18" charset="0"/>
                                  </a:rPr>
                                  <m:t>C</m:t>
                                </m:r>
                              </m:e>
                              <m:sub>
                                <m:r>
                                  <m:rPr>
                                    <m:sty m:val="p"/>
                                  </m:rPr>
                                  <a:rPr lang="it-IT" sz="2000" i="0">
                                    <a:solidFill>
                                      <a:schemeClr val="tx1"/>
                                    </a:solidFill>
                                    <a:latin typeface="Cambria Math" panose="02040503050406030204" pitchFamily="18" charset="0"/>
                                  </a:rPr>
                                  <m:t>ij</m:t>
                                </m:r>
                              </m:sub>
                            </m:sSub>
                          </m:num>
                          <m:den>
                            <m:sSub>
                              <m:sSubPr>
                                <m:ctrlPr>
                                  <a:rPr lang="it-IT" sz="2000" i="1">
                                    <a:solidFill>
                                      <a:schemeClr val="tx1"/>
                                    </a:solidFill>
                                    <a:latin typeface="Cambria Math" panose="02040503050406030204" pitchFamily="18" charset="0"/>
                                  </a:rPr>
                                </m:ctrlPr>
                              </m:sSubPr>
                              <m:e>
                                <m:r>
                                  <m:rPr>
                                    <m:sty m:val="p"/>
                                  </m:rPr>
                                  <a:rPr lang="it-IT" sz="2000" i="0">
                                    <a:solidFill>
                                      <a:schemeClr val="tx1"/>
                                    </a:solidFill>
                                    <a:latin typeface="Cambria Math" panose="02040503050406030204" pitchFamily="18" charset="0"/>
                                  </a:rPr>
                                  <m:t>C</m:t>
                                </m:r>
                              </m:e>
                              <m:sub>
                                <m:r>
                                  <m:rPr>
                                    <m:sty m:val="p"/>
                                  </m:rPr>
                                  <a:rPr lang="it-IT" sz="2000" i="0">
                                    <a:solidFill>
                                      <a:schemeClr val="tx1"/>
                                    </a:solidFill>
                                    <a:latin typeface="Cambria Math" panose="02040503050406030204" pitchFamily="18" charset="0"/>
                                  </a:rPr>
                                  <m:t>F</m:t>
                                </m:r>
                              </m:sub>
                            </m:sSub>
                          </m:den>
                        </m:f>
                      </m:oMath>
                    </m:oMathPara>
                  </a14:m>
                  <a:endParaRPr lang="en-GB" sz="2000" dirty="0"/>
                </a:p>
              </p:txBody>
            </p:sp>
          </mc:Choice>
          <mc:Fallback xmlns="">
            <p:sp>
              <p:nvSpPr>
                <p:cNvPr id="162" name="CasellaDiTesto 161">
                  <a:extLst>
                    <a:ext uri="{FF2B5EF4-FFF2-40B4-BE49-F238E27FC236}">
                      <a16:creationId xmlns:a16="http://schemas.microsoft.com/office/drawing/2014/main" id="{A62D0D74-25A6-4474-8861-75B165CC38F2}"/>
                    </a:ext>
                  </a:extLst>
                </p:cNvPr>
                <p:cNvSpPr txBox="1">
                  <a:spLocks noRot="1" noChangeAspect="1" noMove="1" noResize="1" noEditPoints="1" noAdjustHandles="1" noChangeArrowheads="1" noChangeShapeType="1" noTextEdit="1"/>
                </p:cNvSpPr>
                <p:nvPr/>
              </p:nvSpPr>
              <p:spPr>
                <a:xfrm>
                  <a:off x="1883056" y="2861850"/>
                  <a:ext cx="1887345" cy="733471"/>
                </a:xfrm>
                <a:prstGeom prst="rect">
                  <a:avLst/>
                </a:prstGeom>
                <a:blipFill>
                  <a:blip r:embed="rId6"/>
                  <a:stretch>
                    <a:fillRect/>
                  </a:stretch>
                </a:blipFill>
              </p:spPr>
              <p:txBody>
                <a:bodyPr/>
                <a:lstStyle/>
                <a:p>
                  <a:r>
                    <a:rPr lang="it-IT">
                      <a:noFill/>
                    </a:rPr>
                    <a:t> </a:t>
                  </a:r>
                </a:p>
              </p:txBody>
            </p:sp>
          </mc:Fallback>
        </mc:AlternateContent>
      </p:grpSp>
      <p:sp>
        <p:nvSpPr>
          <p:cNvPr id="5" name="Ovale 4">
            <a:extLst>
              <a:ext uri="{FF2B5EF4-FFF2-40B4-BE49-F238E27FC236}">
                <a16:creationId xmlns:a16="http://schemas.microsoft.com/office/drawing/2014/main" id="{1077544B-19AA-4158-97CD-1D61F391F203}"/>
              </a:ext>
            </a:extLst>
          </p:cNvPr>
          <p:cNvSpPr/>
          <p:nvPr/>
        </p:nvSpPr>
        <p:spPr>
          <a:xfrm>
            <a:off x="1649505" y="4416833"/>
            <a:ext cx="513806" cy="487680"/>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58249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ANNA V2 – Multiply and accumulate</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23</a:t>
            </a:fld>
            <a:endParaRPr lang="en-US" dirty="0"/>
          </a:p>
        </p:txBody>
      </p:sp>
      <p:sp>
        <p:nvSpPr>
          <p:cNvPr id="7" name="CasellaDiTesto 6">
            <a:extLst>
              <a:ext uri="{FF2B5EF4-FFF2-40B4-BE49-F238E27FC236}">
                <a16:creationId xmlns:a16="http://schemas.microsoft.com/office/drawing/2014/main" id="{F2789426-2B10-448B-B905-C3A79EFBCF7F}"/>
              </a:ext>
            </a:extLst>
          </p:cNvPr>
          <p:cNvSpPr txBox="1"/>
          <p:nvPr/>
        </p:nvSpPr>
        <p:spPr>
          <a:xfrm>
            <a:off x="513107" y="1134990"/>
            <a:ext cx="6515188" cy="3754874"/>
          </a:xfrm>
          <a:prstGeom prst="rect">
            <a:avLst/>
          </a:prstGeom>
          <a:noFill/>
        </p:spPr>
        <p:txBody>
          <a:bodyPr wrap="square" rtlCol="0">
            <a:spAutoFit/>
          </a:bodyPr>
          <a:lstStyle/>
          <a:p>
            <a:pPr algn="just">
              <a:spcAft>
                <a:spcPts val="600"/>
              </a:spcAft>
            </a:pPr>
            <a:r>
              <a:rPr lang="en-US" noProof="0" dirty="0"/>
              <a:t>The multiplication phase is implemented through a 2-2C architecture, providing a weighted charge to the integrator. </a:t>
            </a:r>
          </a:p>
          <a:p>
            <a:pPr algn="just">
              <a:spcAft>
                <a:spcPts val="600"/>
              </a:spcAft>
            </a:pPr>
            <a:r>
              <a:rPr lang="en-US" noProof="0" dirty="0"/>
              <a:t>Compared to the previous implementation:</a:t>
            </a:r>
          </a:p>
          <a:p>
            <a:pPr marL="285750" indent="-285750" algn="just">
              <a:spcAft>
                <a:spcPts val="600"/>
              </a:spcAft>
              <a:buFont typeface="Arial" panose="020B0604020202020204" pitchFamily="34" charset="0"/>
              <a:buChar char="•"/>
            </a:pPr>
            <a:r>
              <a:rPr lang="en-US" b="1" noProof="0" dirty="0"/>
              <a:t>Faster</a:t>
            </a:r>
            <a:r>
              <a:rPr lang="en-US" noProof="0" dirty="0"/>
              <a:t> (less switching steps)</a:t>
            </a:r>
          </a:p>
          <a:p>
            <a:pPr marL="285750" indent="-285750" algn="just">
              <a:spcAft>
                <a:spcPts val="600"/>
              </a:spcAft>
              <a:buFont typeface="Arial" panose="020B0604020202020204" pitchFamily="34" charset="0"/>
              <a:buChar char="•"/>
            </a:pPr>
            <a:r>
              <a:rPr lang="en-US" b="1" noProof="0" dirty="0"/>
              <a:t>Much more compact </a:t>
            </a:r>
            <a:r>
              <a:rPr lang="en-US" noProof="0" dirty="0"/>
              <a:t>(less capacitors: above 4 bits the C-2C is more area-efficient than binary weighted)</a:t>
            </a:r>
          </a:p>
          <a:p>
            <a:pPr marL="285750" indent="-285750" algn="just">
              <a:spcAft>
                <a:spcPts val="600"/>
              </a:spcAft>
              <a:buFont typeface="Arial" panose="020B0604020202020204" pitchFamily="34" charset="0"/>
              <a:buChar char="•"/>
            </a:pPr>
            <a:r>
              <a:rPr lang="en-US" b="1" noProof="0" dirty="0"/>
              <a:t>More accurate </a:t>
            </a:r>
            <a:r>
              <a:rPr lang="en-US" noProof="0" dirty="0"/>
              <a:t>(consistent </a:t>
            </a:r>
            <a:r>
              <a:rPr lang="en-US" noProof="0" dirty="0" err="1"/>
              <a:t>parasitics</a:t>
            </a:r>
            <a:r>
              <a:rPr lang="en-US" noProof="0" dirty="0"/>
              <a:t>, constant output impedance)</a:t>
            </a:r>
          </a:p>
          <a:p>
            <a:pPr algn="just">
              <a:spcAft>
                <a:spcPts val="600"/>
              </a:spcAft>
            </a:pPr>
            <a:endParaRPr lang="en-US" noProof="0" dirty="0"/>
          </a:p>
          <a:p>
            <a:pPr algn="just">
              <a:spcAft>
                <a:spcPts val="600"/>
              </a:spcAft>
            </a:pPr>
            <a:endParaRPr lang="en-US" noProof="0" dirty="0"/>
          </a:p>
          <a:p>
            <a:pPr algn="just">
              <a:spcAft>
                <a:spcPts val="600"/>
              </a:spcAft>
            </a:pPr>
            <a:endParaRPr lang="en-US" noProof="0" dirty="0"/>
          </a:p>
          <a:p>
            <a:pPr algn="just">
              <a:spcAft>
                <a:spcPts val="600"/>
              </a:spcAft>
            </a:pPr>
            <a:endParaRPr lang="en-US" noProof="0" dirty="0"/>
          </a:p>
        </p:txBody>
      </p:sp>
      <p:pic>
        <p:nvPicPr>
          <p:cNvPr id="8" name="Immagine 7">
            <a:extLst>
              <a:ext uri="{FF2B5EF4-FFF2-40B4-BE49-F238E27FC236}">
                <a16:creationId xmlns:a16="http://schemas.microsoft.com/office/drawing/2014/main" id="{C57B3935-1706-43EF-8B8A-038B66750508}"/>
              </a:ext>
            </a:extLst>
          </p:cNvPr>
          <p:cNvPicPr>
            <a:picLocks noChangeAspect="1"/>
          </p:cNvPicPr>
          <p:nvPr/>
        </p:nvPicPr>
        <p:blipFill>
          <a:blip r:embed="rId2"/>
          <a:stretch>
            <a:fillRect/>
          </a:stretch>
        </p:blipFill>
        <p:spPr>
          <a:xfrm>
            <a:off x="1220884" y="3790359"/>
            <a:ext cx="4412704" cy="2395961"/>
          </a:xfrm>
          <a:prstGeom prst="rect">
            <a:avLst/>
          </a:prstGeom>
        </p:spPr>
      </p:pic>
      <p:pic>
        <p:nvPicPr>
          <p:cNvPr id="9" name="Immagine 8">
            <a:extLst>
              <a:ext uri="{FF2B5EF4-FFF2-40B4-BE49-F238E27FC236}">
                <a16:creationId xmlns:a16="http://schemas.microsoft.com/office/drawing/2014/main" id="{B9019040-9A8E-40BB-82D9-C0AD9C730EB3}"/>
              </a:ext>
            </a:extLst>
          </p:cNvPr>
          <p:cNvPicPr>
            <a:picLocks noChangeAspect="1"/>
          </p:cNvPicPr>
          <p:nvPr/>
        </p:nvPicPr>
        <p:blipFill>
          <a:blip r:embed="rId3"/>
          <a:srcRect r="2977"/>
          <a:stretch>
            <a:fillRect/>
          </a:stretch>
        </p:blipFill>
        <p:spPr>
          <a:xfrm>
            <a:off x="7028295" y="840454"/>
            <a:ext cx="4882876" cy="4147886"/>
          </a:xfrm>
          <a:prstGeom prst="rect">
            <a:avLst/>
          </a:prstGeom>
        </p:spPr>
      </p:pic>
    </p:spTree>
    <p:extLst>
      <p:ext uri="{BB962C8B-B14F-4D97-AF65-F5344CB8AC3E}">
        <p14:creationId xmlns:p14="http://schemas.microsoft.com/office/powerpoint/2010/main" val="3467012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ANNA V2 – new architecture</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24</a:t>
            </a:fld>
            <a:endParaRPr lang="en-US" dirty="0"/>
          </a:p>
        </p:txBody>
      </p:sp>
      <p:sp>
        <p:nvSpPr>
          <p:cNvPr id="36" name="CasellaDiTesto 35">
            <a:extLst>
              <a:ext uri="{FF2B5EF4-FFF2-40B4-BE49-F238E27FC236}">
                <a16:creationId xmlns:a16="http://schemas.microsoft.com/office/drawing/2014/main" id="{AFE11C87-55BB-4308-BDB7-DFF7DE9BA5CF}"/>
              </a:ext>
            </a:extLst>
          </p:cNvPr>
          <p:cNvSpPr txBox="1"/>
          <p:nvPr/>
        </p:nvSpPr>
        <p:spPr>
          <a:xfrm>
            <a:off x="471544" y="1252754"/>
            <a:ext cx="6686115" cy="3554819"/>
          </a:xfrm>
          <a:prstGeom prst="rect">
            <a:avLst/>
          </a:prstGeom>
          <a:noFill/>
        </p:spPr>
        <p:txBody>
          <a:bodyPr wrap="square" rtlCol="0">
            <a:spAutoFit/>
          </a:bodyPr>
          <a:lstStyle/>
          <a:p>
            <a:pPr algn="just">
              <a:spcAft>
                <a:spcPts val="600"/>
              </a:spcAft>
            </a:pPr>
            <a:r>
              <a:rPr lang="en-US" noProof="0" dirty="0"/>
              <a:t>Two computation regions:</a:t>
            </a:r>
          </a:p>
          <a:p>
            <a:pPr marL="285750" indent="-285750" algn="just">
              <a:spcAft>
                <a:spcPts val="600"/>
              </a:spcAft>
              <a:buFont typeface="Arial" panose="020B0604020202020204" pitchFamily="34" charset="0"/>
              <a:buChar char="•"/>
            </a:pPr>
            <a:r>
              <a:rPr lang="en-US" b="1" noProof="0" dirty="0"/>
              <a:t>Full matrix </a:t>
            </a:r>
            <a:r>
              <a:rPr lang="en-US" noProof="0" dirty="0"/>
              <a:t>(69+bias)×32: </a:t>
            </a:r>
            <a:r>
              <a:rPr lang="en-US" b="1" noProof="0" dirty="0"/>
              <a:t>first layer</a:t>
            </a:r>
          </a:p>
          <a:p>
            <a:pPr marL="285750" indent="-285750" algn="just">
              <a:spcAft>
                <a:spcPts val="600"/>
              </a:spcAft>
              <a:buFont typeface="Arial" panose="020B0604020202020204" pitchFamily="34" charset="0"/>
              <a:buChar char="•"/>
            </a:pPr>
            <a:r>
              <a:rPr lang="en-US" b="1" noProof="0" dirty="0"/>
              <a:t>Recursive region (</a:t>
            </a:r>
            <a:r>
              <a:rPr lang="en-US" noProof="0" dirty="0"/>
              <a:t>(32+bias)×32): </a:t>
            </a:r>
            <a:r>
              <a:rPr lang="en-US" b="1" noProof="0" dirty="0"/>
              <a:t>subsequent layers</a:t>
            </a:r>
          </a:p>
          <a:p>
            <a:pPr marL="285750" indent="-285750" algn="just">
              <a:spcAft>
                <a:spcPts val="600"/>
              </a:spcAft>
              <a:buFont typeface="Arial" panose="020B0604020202020204" pitchFamily="34" charset="0"/>
              <a:buChar char="•"/>
            </a:pPr>
            <a:r>
              <a:rPr lang="en-US" noProof="0" dirty="0"/>
              <a:t>The recursive region is </a:t>
            </a:r>
            <a:r>
              <a:rPr lang="en-US" b="1" noProof="0" dirty="0"/>
              <a:t>isolated</a:t>
            </a:r>
            <a:r>
              <a:rPr lang="en-US" noProof="0" dirty="0"/>
              <a:t> from inputs during operation</a:t>
            </a:r>
          </a:p>
          <a:p>
            <a:pPr marL="285750" indent="-285750" algn="just">
              <a:spcAft>
                <a:spcPts val="600"/>
              </a:spcAft>
              <a:buFont typeface="Arial" panose="020B0604020202020204" pitchFamily="34" charset="0"/>
              <a:buChar char="•"/>
            </a:pPr>
            <a:r>
              <a:rPr lang="en-US" noProof="0" dirty="0"/>
              <a:t>Weights are </a:t>
            </a:r>
            <a:r>
              <a:rPr lang="en-US" b="1" noProof="0" dirty="0"/>
              <a:t>iteratively updated </a:t>
            </a:r>
            <a:r>
              <a:rPr lang="en-US" noProof="0" dirty="0"/>
              <a:t>each layer</a:t>
            </a:r>
          </a:p>
          <a:p>
            <a:pPr marL="285750" indent="-285750" algn="just">
              <a:spcAft>
                <a:spcPts val="600"/>
              </a:spcAft>
              <a:buFont typeface="Arial" panose="020B0604020202020204" pitchFamily="34" charset="0"/>
              <a:buChar char="•"/>
            </a:pPr>
            <a:r>
              <a:rPr lang="en-US" noProof="0" dirty="0"/>
              <a:t>All weights are stored in SRAMs in the ASIC</a:t>
            </a:r>
          </a:p>
          <a:p>
            <a:pPr marL="285750" indent="-285750" algn="just">
              <a:spcAft>
                <a:spcPts val="600"/>
              </a:spcAft>
              <a:buFont typeface="Arial" panose="020B0604020202020204" pitchFamily="34" charset="0"/>
              <a:buChar char="•"/>
            </a:pPr>
            <a:endParaRPr lang="en-US" noProof="0" dirty="0"/>
          </a:p>
          <a:p>
            <a:pPr marL="285750" indent="-285750" algn="just">
              <a:spcAft>
                <a:spcPts val="600"/>
              </a:spcAft>
              <a:buFont typeface="Arial" panose="020B0604020202020204" pitchFamily="34" charset="0"/>
              <a:buChar char="•"/>
            </a:pPr>
            <a:endParaRPr lang="en-US" noProof="0" dirty="0"/>
          </a:p>
          <a:p>
            <a:pPr marL="285750" indent="-285750" algn="just">
              <a:spcAft>
                <a:spcPts val="600"/>
              </a:spcAft>
              <a:buFont typeface="Arial" panose="020B0604020202020204" pitchFamily="34" charset="0"/>
              <a:buChar char="•"/>
            </a:pPr>
            <a:endParaRPr lang="en-US" noProof="0" dirty="0"/>
          </a:p>
          <a:p>
            <a:pPr marL="285750" indent="-285750" algn="just">
              <a:spcAft>
                <a:spcPts val="600"/>
              </a:spcAft>
              <a:buFont typeface="Arial" panose="020B0604020202020204" pitchFamily="34" charset="0"/>
              <a:buChar char="•"/>
            </a:pPr>
            <a:endParaRPr lang="en-US" noProof="0" dirty="0"/>
          </a:p>
        </p:txBody>
      </p:sp>
      <p:pic>
        <p:nvPicPr>
          <p:cNvPr id="37" name="Elemento grafico 36">
            <a:extLst>
              <a:ext uri="{FF2B5EF4-FFF2-40B4-BE49-F238E27FC236}">
                <a16:creationId xmlns:a16="http://schemas.microsoft.com/office/drawing/2014/main" id="{07E913AB-2F0E-4F3F-927C-E51635F806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113" y="3773348"/>
            <a:ext cx="6298126" cy="2224845"/>
          </a:xfrm>
          <a:prstGeom prst="rect">
            <a:avLst/>
          </a:prstGeom>
        </p:spPr>
      </p:pic>
      <p:pic>
        <p:nvPicPr>
          <p:cNvPr id="38" name="Elemento grafico 37">
            <a:extLst>
              <a:ext uri="{FF2B5EF4-FFF2-40B4-BE49-F238E27FC236}">
                <a16:creationId xmlns:a16="http://schemas.microsoft.com/office/drawing/2014/main" id="{C0E058AE-1ADF-43A0-BDD5-A529EDD54C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57660" y="1046082"/>
            <a:ext cx="4617213" cy="4765836"/>
          </a:xfrm>
          <a:prstGeom prst="rect">
            <a:avLst/>
          </a:prstGeom>
        </p:spPr>
      </p:pic>
    </p:spTree>
    <p:extLst>
      <p:ext uri="{BB962C8B-B14F-4D97-AF65-F5344CB8AC3E}">
        <p14:creationId xmlns:p14="http://schemas.microsoft.com/office/powerpoint/2010/main" val="2865505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Detector simulations and ANNA test</a:t>
            </a:r>
            <a:endParaRPr lang="it-IT" sz="2800" dirty="0"/>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25</a:t>
            </a:fld>
            <a:endParaRPr lang="en-US" dirty="0"/>
          </a:p>
        </p:txBody>
      </p:sp>
      <p:sp>
        <p:nvSpPr>
          <p:cNvPr id="43" name="Titolo 1">
            <a:extLst>
              <a:ext uri="{FF2B5EF4-FFF2-40B4-BE49-F238E27FC236}">
                <a16:creationId xmlns:a16="http://schemas.microsoft.com/office/drawing/2014/main" id="{F329266D-5802-46FD-B43A-1EEDFA2EF5D2}"/>
              </a:ext>
            </a:extLst>
          </p:cNvPr>
          <p:cNvSpPr txBox="1">
            <a:spLocks/>
          </p:cNvSpPr>
          <p:nvPr/>
        </p:nvSpPr>
        <p:spPr>
          <a:xfrm>
            <a:off x="334964" y="808074"/>
            <a:ext cx="8640000" cy="537648"/>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24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102C53"/>
                </a:solidFill>
                <a:effectLst/>
                <a:uLnTx/>
                <a:uFillTx/>
                <a:latin typeface="Manrope"/>
                <a:ea typeface="+mj-ea"/>
                <a:cs typeface="+mj-cs"/>
              </a:rPr>
              <a:t>Detector simulation</a:t>
            </a:r>
          </a:p>
        </p:txBody>
      </p:sp>
      <p:sp>
        <p:nvSpPr>
          <p:cNvPr id="44" name="Segnaposto testo 5">
            <a:extLst>
              <a:ext uri="{FF2B5EF4-FFF2-40B4-BE49-F238E27FC236}">
                <a16:creationId xmlns:a16="http://schemas.microsoft.com/office/drawing/2014/main" id="{913A4207-F1DF-40A5-99E1-1F124BEFD3C0}"/>
              </a:ext>
            </a:extLst>
          </p:cNvPr>
          <p:cNvSpPr txBox="1">
            <a:spLocks/>
          </p:cNvSpPr>
          <p:nvPr/>
        </p:nvSpPr>
        <p:spPr>
          <a:xfrm>
            <a:off x="334963" y="1426488"/>
            <a:ext cx="9110488" cy="2272524"/>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Arial" panose="020B0604020202020204" pitchFamily="34" charset="0"/>
              <a:buNone/>
              <a:defRPr lang="it-IT" sz="1600" kern="1200" dirty="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Detector simulated in ANTS: LYSO scintillator  51 × 51 × 10 mm</a:t>
            </a:r>
            <a:r>
              <a:rPr kumimoji="0" lang="en-US" sz="1600" b="0" i="0" u="none" strike="noStrike" kern="1200" cap="none" spc="0" normalizeH="0" baseline="30000" noProof="0">
                <a:ln>
                  <a:noFill/>
                </a:ln>
                <a:solidFill>
                  <a:srgbClr val="000000"/>
                </a:solidFill>
                <a:effectLst/>
                <a:uLnTx/>
                <a:uFillTx/>
                <a:latin typeface="Manrope"/>
                <a:ea typeface="+mn-ea"/>
                <a:cs typeface="+mn-cs"/>
              </a:rPr>
              <a:t>3</a:t>
            </a:r>
            <a:r>
              <a:rPr kumimoji="0" lang="en-US" sz="1600" b="0" i="0" u="none" strike="noStrike" kern="1200" cap="none" spc="0" normalizeH="0" baseline="0" noProof="0">
                <a:ln>
                  <a:noFill/>
                </a:ln>
                <a:solidFill>
                  <a:srgbClr val="000000"/>
                </a:solidFill>
                <a:effectLst/>
                <a:uLnTx/>
                <a:uFillTx/>
                <a:latin typeface="Manrope"/>
                <a:ea typeface="+mn-ea"/>
                <a:cs typeface="+mn-cs"/>
              </a:rPr>
              <a:t> coupled to an 8 × 8 SiPM array.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Generated a training dataset (27000 events) and test dataset (4500 events).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Labeled datasets: the input data are the SiPM signals and the associated labels are the coordinates of the interaction point in the crystal.</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Manrope"/>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Chosen neural network topology: 64 × 20 × 20 × 2.</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Model of the network trained and tested in Tensorflow.</a:t>
            </a:r>
            <a:endParaRPr kumimoji="0" lang="en-US" sz="1600" b="0" i="0" u="none" strike="noStrike" kern="1200" cap="none" spc="0" normalizeH="0" baseline="0" noProof="0" dirty="0">
              <a:ln>
                <a:noFill/>
              </a:ln>
              <a:solidFill>
                <a:srgbClr val="000000"/>
              </a:solidFill>
              <a:effectLst/>
              <a:uLnTx/>
              <a:uFillTx/>
              <a:latin typeface="Manrope"/>
              <a:ea typeface="+mn-ea"/>
              <a:cs typeface="+mn-cs"/>
            </a:endParaRPr>
          </a:p>
        </p:txBody>
      </p:sp>
      <p:cxnSp>
        <p:nvCxnSpPr>
          <p:cNvPr id="45" name="Connettore a gomito 44">
            <a:extLst>
              <a:ext uri="{FF2B5EF4-FFF2-40B4-BE49-F238E27FC236}">
                <a16:creationId xmlns:a16="http://schemas.microsoft.com/office/drawing/2014/main" id="{2C9F80B6-BD2E-49E7-910F-504CA9690F8F}"/>
              </a:ext>
            </a:extLst>
          </p:cNvPr>
          <p:cNvCxnSpPr>
            <a:cxnSpLocks/>
            <a:stCxn id="71" idx="3"/>
            <a:endCxn id="77" idx="1"/>
          </p:cNvCxnSpPr>
          <p:nvPr/>
        </p:nvCxnSpPr>
        <p:spPr>
          <a:xfrm>
            <a:off x="7351823" y="4645808"/>
            <a:ext cx="1444467" cy="990000"/>
          </a:xfrm>
          <a:prstGeom prst="bentConnector3">
            <a:avLst>
              <a:gd name="adj1" fmla="val 50000"/>
            </a:avLst>
          </a:prstGeom>
          <a:noFill/>
          <a:ln w="6350" cap="flat" cmpd="sng" algn="ctr">
            <a:solidFill>
              <a:srgbClr val="000000"/>
            </a:solidFill>
            <a:prstDash val="solid"/>
            <a:miter lim="800000"/>
            <a:tailEnd type="triangle"/>
          </a:ln>
          <a:effectLst/>
        </p:spPr>
      </p:cxnSp>
      <p:sp>
        <p:nvSpPr>
          <p:cNvPr id="46" name="CasellaDiTesto 45">
            <a:extLst>
              <a:ext uri="{FF2B5EF4-FFF2-40B4-BE49-F238E27FC236}">
                <a16:creationId xmlns:a16="http://schemas.microsoft.com/office/drawing/2014/main" id="{82AB665E-AC4D-4886-B129-26963FD2DE83}"/>
              </a:ext>
            </a:extLst>
          </p:cNvPr>
          <p:cNvSpPr txBox="1"/>
          <p:nvPr/>
        </p:nvSpPr>
        <p:spPr>
          <a:xfrm>
            <a:off x="10590501" y="4491919"/>
            <a:ext cx="1399742" cy="307777"/>
          </a:xfrm>
          <a:prstGeom prst="rect">
            <a:avLst/>
          </a:prstGeom>
          <a:noFill/>
        </p:spPr>
        <p:txBody>
          <a:bodyPr wrap="none" rtlCol="0">
            <a:spAutoFit/>
          </a:bodyPr>
          <a:lstStyle/>
          <a:p>
            <a:pPr defTabSz="914400"/>
            <a:r>
              <a:rPr lang="it-IT" sz="1400" dirty="0">
                <a:solidFill>
                  <a:srgbClr val="000000"/>
                </a:solidFill>
                <a:latin typeface="Manrope"/>
              </a:rPr>
              <a:t>Expected (</a:t>
            </a:r>
            <a:r>
              <a:rPr lang="it-IT" sz="1400" dirty="0" err="1">
                <a:solidFill>
                  <a:srgbClr val="000000"/>
                </a:solidFill>
                <a:latin typeface="Manrope"/>
              </a:rPr>
              <a:t>x,y</a:t>
            </a:r>
            <a:r>
              <a:rPr lang="it-IT" sz="1400" dirty="0">
                <a:solidFill>
                  <a:srgbClr val="000000"/>
                </a:solidFill>
                <a:latin typeface="Manrope"/>
              </a:rPr>
              <a:t>)</a:t>
            </a:r>
          </a:p>
        </p:txBody>
      </p:sp>
      <p:cxnSp>
        <p:nvCxnSpPr>
          <p:cNvPr id="47" name="Connettore 2 46">
            <a:extLst>
              <a:ext uri="{FF2B5EF4-FFF2-40B4-BE49-F238E27FC236}">
                <a16:creationId xmlns:a16="http://schemas.microsoft.com/office/drawing/2014/main" id="{FF5AA85B-2AF3-4F9D-88B2-C58600822668}"/>
              </a:ext>
            </a:extLst>
          </p:cNvPr>
          <p:cNvCxnSpPr>
            <a:cxnSpLocks/>
            <a:stCxn id="72" idx="3"/>
            <a:endCxn id="46" idx="1"/>
          </p:cNvCxnSpPr>
          <p:nvPr/>
        </p:nvCxnSpPr>
        <p:spPr>
          <a:xfrm>
            <a:off x="10315681" y="4645808"/>
            <a:ext cx="274820" cy="0"/>
          </a:xfrm>
          <a:prstGeom prst="straightConnector1">
            <a:avLst/>
          </a:prstGeom>
          <a:noFill/>
          <a:ln w="6350" cap="flat" cmpd="sng" algn="ctr">
            <a:solidFill>
              <a:srgbClr val="000000"/>
            </a:solidFill>
            <a:prstDash val="solid"/>
            <a:miter lim="800000"/>
            <a:tailEnd type="triangle"/>
          </a:ln>
          <a:effectLst/>
        </p:spPr>
      </p:cxnSp>
      <p:sp>
        <p:nvSpPr>
          <p:cNvPr id="48" name="CasellaDiTesto 47">
            <a:extLst>
              <a:ext uri="{FF2B5EF4-FFF2-40B4-BE49-F238E27FC236}">
                <a16:creationId xmlns:a16="http://schemas.microsoft.com/office/drawing/2014/main" id="{072FADC5-7627-491C-9544-2041E1A84AAC}"/>
              </a:ext>
            </a:extLst>
          </p:cNvPr>
          <p:cNvSpPr txBox="1"/>
          <p:nvPr/>
        </p:nvSpPr>
        <p:spPr>
          <a:xfrm>
            <a:off x="10315684" y="1259740"/>
            <a:ext cx="615874" cy="307777"/>
          </a:xfrm>
          <a:prstGeom prst="rect">
            <a:avLst/>
          </a:prstGeom>
          <a:noFill/>
        </p:spPr>
        <p:txBody>
          <a:bodyPr wrap="none" rtlCol="0">
            <a:spAutoFit/>
          </a:bodyPr>
          <a:lstStyle/>
          <a:p>
            <a:pPr defTabSz="914400"/>
            <a:r>
              <a:rPr lang="it-IT" sz="1400" dirty="0">
                <a:solidFill>
                  <a:srgbClr val="000000"/>
                </a:solidFill>
                <a:latin typeface="Manrope"/>
              </a:rPr>
              <a:t>LYSO</a:t>
            </a:r>
          </a:p>
        </p:txBody>
      </p:sp>
      <p:sp>
        <p:nvSpPr>
          <p:cNvPr id="49" name="CasellaDiTesto 48">
            <a:extLst>
              <a:ext uri="{FF2B5EF4-FFF2-40B4-BE49-F238E27FC236}">
                <a16:creationId xmlns:a16="http://schemas.microsoft.com/office/drawing/2014/main" id="{8D15FE8C-9C7F-4A7B-93C5-6056606B1A35}"/>
              </a:ext>
            </a:extLst>
          </p:cNvPr>
          <p:cNvSpPr txBox="1"/>
          <p:nvPr/>
        </p:nvSpPr>
        <p:spPr>
          <a:xfrm>
            <a:off x="11279580" y="1782690"/>
            <a:ext cx="691215" cy="523220"/>
          </a:xfrm>
          <a:prstGeom prst="rect">
            <a:avLst/>
          </a:prstGeom>
          <a:noFill/>
        </p:spPr>
        <p:txBody>
          <a:bodyPr wrap="none" rtlCol="0">
            <a:spAutoFit/>
          </a:bodyPr>
          <a:lstStyle/>
          <a:p>
            <a:pPr defTabSz="914400"/>
            <a:r>
              <a:rPr lang="it-IT" sz="1400" dirty="0">
                <a:solidFill>
                  <a:srgbClr val="000000"/>
                </a:solidFill>
                <a:latin typeface="Manrope"/>
              </a:rPr>
              <a:t>8x8 </a:t>
            </a:r>
          </a:p>
          <a:p>
            <a:pPr defTabSz="914400"/>
            <a:r>
              <a:rPr lang="it-IT" sz="1400" dirty="0" err="1">
                <a:solidFill>
                  <a:srgbClr val="000000"/>
                </a:solidFill>
                <a:latin typeface="Manrope"/>
              </a:rPr>
              <a:t>SiPMs</a:t>
            </a:r>
            <a:endParaRPr lang="it-IT" sz="1400" dirty="0">
              <a:solidFill>
                <a:srgbClr val="000000"/>
              </a:solidFill>
              <a:latin typeface="Manrope"/>
            </a:endParaRPr>
          </a:p>
        </p:txBody>
      </p:sp>
      <p:grpSp>
        <p:nvGrpSpPr>
          <p:cNvPr id="50" name="Gruppo 27">
            <a:extLst>
              <a:ext uri="{FF2B5EF4-FFF2-40B4-BE49-F238E27FC236}">
                <a16:creationId xmlns:a16="http://schemas.microsoft.com/office/drawing/2014/main" id="{23D5D1E9-575D-40A6-A2CC-F2952EFB27A4}"/>
              </a:ext>
            </a:extLst>
          </p:cNvPr>
          <p:cNvGrpSpPr/>
          <p:nvPr/>
        </p:nvGrpSpPr>
        <p:grpSpPr>
          <a:xfrm rot="5400000">
            <a:off x="10238219" y="2708548"/>
            <a:ext cx="136569" cy="930138"/>
            <a:chOff x="5177080" y="782781"/>
            <a:chExt cx="282241" cy="5822962"/>
          </a:xfrm>
        </p:grpSpPr>
        <p:cxnSp>
          <p:nvCxnSpPr>
            <p:cNvPr id="51" name="Connettore 2 24">
              <a:extLst>
                <a:ext uri="{FF2B5EF4-FFF2-40B4-BE49-F238E27FC236}">
                  <a16:creationId xmlns:a16="http://schemas.microsoft.com/office/drawing/2014/main" id="{3423F985-E0FD-4B41-8259-749D0FC488D7}"/>
                </a:ext>
              </a:extLst>
            </p:cNvPr>
            <p:cNvCxnSpPr>
              <a:cxnSpLocks/>
            </p:cNvCxnSpPr>
            <p:nvPr/>
          </p:nvCxnSpPr>
          <p:spPr>
            <a:xfrm>
              <a:off x="5313775" y="782781"/>
              <a:ext cx="0" cy="5798234"/>
            </a:xfrm>
            <a:prstGeom prst="straightConnector1">
              <a:avLst/>
            </a:prstGeom>
            <a:noFill/>
            <a:ln w="6350" cap="flat" cmpd="sng" algn="ctr">
              <a:solidFill>
                <a:srgbClr val="102C53"/>
              </a:solidFill>
              <a:prstDash val="solid"/>
              <a:miter lim="800000"/>
              <a:headEnd type="triangle" w="med" len="sm"/>
              <a:tailEnd type="triangle" w="med" len="sm"/>
            </a:ln>
            <a:effectLst/>
          </p:spPr>
        </p:cxnSp>
        <p:cxnSp>
          <p:nvCxnSpPr>
            <p:cNvPr id="52" name="Connettore diritto 25">
              <a:extLst>
                <a:ext uri="{FF2B5EF4-FFF2-40B4-BE49-F238E27FC236}">
                  <a16:creationId xmlns:a16="http://schemas.microsoft.com/office/drawing/2014/main" id="{44BC6DEE-EBCA-43DB-8060-8D3D29F4B7FF}"/>
                </a:ext>
              </a:extLst>
            </p:cNvPr>
            <p:cNvCxnSpPr>
              <a:cxnSpLocks/>
            </p:cNvCxnSpPr>
            <p:nvPr/>
          </p:nvCxnSpPr>
          <p:spPr>
            <a:xfrm>
              <a:off x="5177080" y="784533"/>
              <a:ext cx="282241" cy="0"/>
            </a:xfrm>
            <a:prstGeom prst="line">
              <a:avLst/>
            </a:prstGeom>
            <a:noFill/>
            <a:ln w="6350" cap="flat" cmpd="sng" algn="ctr">
              <a:solidFill>
                <a:srgbClr val="102C53"/>
              </a:solidFill>
              <a:prstDash val="solid"/>
              <a:miter lim="800000"/>
            </a:ln>
            <a:effectLst/>
          </p:spPr>
        </p:cxnSp>
        <p:cxnSp>
          <p:nvCxnSpPr>
            <p:cNvPr id="53" name="Connettore diritto 26">
              <a:extLst>
                <a:ext uri="{FF2B5EF4-FFF2-40B4-BE49-F238E27FC236}">
                  <a16:creationId xmlns:a16="http://schemas.microsoft.com/office/drawing/2014/main" id="{0AFC30DF-E969-4745-8ECD-02220379611F}"/>
                </a:ext>
              </a:extLst>
            </p:cNvPr>
            <p:cNvCxnSpPr>
              <a:cxnSpLocks/>
            </p:cNvCxnSpPr>
            <p:nvPr/>
          </p:nvCxnSpPr>
          <p:spPr>
            <a:xfrm>
              <a:off x="5177080" y="6605743"/>
              <a:ext cx="282241" cy="0"/>
            </a:xfrm>
            <a:prstGeom prst="line">
              <a:avLst/>
            </a:prstGeom>
            <a:noFill/>
            <a:ln w="6350" cap="flat" cmpd="sng" algn="ctr">
              <a:solidFill>
                <a:srgbClr val="102C53"/>
              </a:solidFill>
              <a:prstDash val="solid"/>
              <a:miter lim="800000"/>
            </a:ln>
            <a:effectLst/>
          </p:spPr>
        </p:cxnSp>
      </p:grpSp>
      <p:sp>
        <p:nvSpPr>
          <p:cNvPr id="54" name="CasellaDiTesto 29">
            <a:extLst>
              <a:ext uri="{FF2B5EF4-FFF2-40B4-BE49-F238E27FC236}">
                <a16:creationId xmlns:a16="http://schemas.microsoft.com/office/drawing/2014/main" id="{D5D78600-9AB5-4BD2-A3EC-F7C181091451}"/>
              </a:ext>
            </a:extLst>
          </p:cNvPr>
          <p:cNvSpPr txBox="1"/>
          <p:nvPr/>
        </p:nvSpPr>
        <p:spPr>
          <a:xfrm>
            <a:off x="10043720" y="3152001"/>
            <a:ext cx="628698" cy="276999"/>
          </a:xfrm>
          <a:prstGeom prst="rect">
            <a:avLst/>
          </a:prstGeom>
          <a:noFill/>
        </p:spPr>
        <p:txBody>
          <a:bodyPr wrap="none" rtlCol="0">
            <a:spAutoFit/>
          </a:bodyPr>
          <a:lstStyle/>
          <a:p>
            <a:pPr defTabSz="914400"/>
            <a:r>
              <a:rPr lang="it-IT" sz="1200" dirty="0">
                <a:solidFill>
                  <a:srgbClr val="000000"/>
                </a:solidFill>
                <a:latin typeface="Manrope"/>
              </a:rPr>
              <a:t>10 mm</a:t>
            </a:r>
          </a:p>
        </p:txBody>
      </p:sp>
      <p:grpSp>
        <p:nvGrpSpPr>
          <p:cNvPr id="55" name="Gruppo 27">
            <a:extLst>
              <a:ext uri="{FF2B5EF4-FFF2-40B4-BE49-F238E27FC236}">
                <a16:creationId xmlns:a16="http://schemas.microsoft.com/office/drawing/2014/main" id="{262C1DE7-2F39-40C6-B092-BD6F373CBFFB}"/>
              </a:ext>
            </a:extLst>
          </p:cNvPr>
          <p:cNvGrpSpPr/>
          <p:nvPr/>
        </p:nvGrpSpPr>
        <p:grpSpPr>
          <a:xfrm rot="10800000">
            <a:off x="9617429" y="1901193"/>
            <a:ext cx="136569" cy="1122863"/>
            <a:chOff x="5177080" y="782781"/>
            <a:chExt cx="282241" cy="5822962"/>
          </a:xfrm>
        </p:grpSpPr>
        <p:cxnSp>
          <p:nvCxnSpPr>
            <p:cNvPr id="56" name="Connettore 2 24">
              <a:extLst>
                <a:ext uri="{FF2B5EF4-FFF2-40B4-BE49-F238E27FC236}">
                  <a16:creationId xmlns:a16="http://schemas.microsoft.com/office/drawing/2014/main" id="{7A925A9A-067A-4B0F-9FEB-FC3AC18A6DC7}"/>
                </a:ext>
              </a:extLst>
            </p:cNvPr>
            <p:cNvCxnSpPr>
              <a:cxnSpLocks/>
            </p:cNvCxnSpPr>
            <p:nvPr/>
          </p:nvCxnSpPr>
          <p:spPr>
            <a:xfrm>
              <a:off x="5313775" y="782781"/>
              <a:ext cx="0" cy="5798234"/>
            </a:xfrm>
            <a:prstGeom prst="straightConnector1">
              <a:avLst/>
            </a:prstGeom>
            <a:noFill/>
            <a:ln w="6350" cap="flat" cmpd="sng" algn="ctr">
              <a:solidFill>
                <a:srgbClr val="102C53"/>
              </a:solidFill>
              <a:prstDash val="solid"/>
              <a:miter lim="800000"/>
              <a:headEnd type="triangle" w="med" len="sm"/>
              <a:tailEnd type="triangle" w="med" len="sm"/>
            </a:ln>
            <a:effectLst/>
          </p:spPr>
        </p:cxnSp>
        <p:cxnSp>
          <p:nvCxnSpPr>
            <p:cNvPr id="57" name="Connettore diritto 25">
              <a:extLst>
                <a:ext uri="{FF2B5EF4-FFF2-40B4-BE49-F238E27FC236}">
                  <a16:creationId xmlns:a16="http://schemas.microsoft.com/office/drawing/2014/main" id="{D53A6052-4317-42DB-AC22-7F2A94262EDA}"/>
                </a:ext>
              </a:extLst>
            </p:cNvPr>
            <p:cNvCxnSpPr>
              <a:cxnSpLocks/>
            </p:cNvCxnSpPr>
            <p:nvPr/>
          </p:nvCxnSpPr>
          <p:spPr>
            <a:xfrm>
              <a:off x="5177080" y="784533"/>
              <a:ext cx="282241" cy="0"/>
            </a:xfrm>
            <a:prstGeom prst="line">
              <a:avLst/>
            </a:prstGeom>
            <a:noFill/>
            <a:ln w="6350" cap="flat" cmpd="sng" algn="ctr">
              <a:solidFill>
                <a:srgbClr val="102C53"/>
              </a:solidFill>
              <a:prstDash val="solid"/>
              <a:miter lim="800000"/>
              <a:headEnd w="med" len="sm"/>
              <a:tailEnd w="med" len="sm"/>
            </a:ln>
            <a:effectLst/>
          </p:spPr>
        </p:cxnSp>
        <p:cxnSp>
          <p:nvCxnSpPr>
            <p:cNvPr id="58" name="Connettore diritto 26">
              <a:extLst>
                <a:ext uri="{FF2B5EF4-FFF2-40B4-BE49-F238E27FC236}">
                  <a16:creationId xmlns:a16="http://schemas.microsoft.com/office/drawing/2014/main" id="{D686EEC1-6DDC-4925-A677-45B6132948D6}"/>
                </a:ext>
              </a:extLst>
            </p:cNvPr>
            <p:cNvCxnSpPr>
              <a:cxnSpLocks/>
            </p:cNvCxnSpPr>
            <p:nvPr/>
          </p:nvCxnSpPr>
          <p:spPr>
            <a:xfrm>
              <a:off x="5177080" y="6605743"/>
              <a:ext cx="282241" cy="0"/>
            </a:xfrm>
            <a:prstGeom prst="line">
              <a:avLst/>
            </a:prstGeom>
            <a:noFill/>
            <a:ln w="6350" cap="flat" cmpd="sng" algn="ctr">
              <a:solidFill>
                <a:srgbClr val="102C53"/>
              </a:solidFill>
              <a:prstDash val="solid"/>
              <a:miter lim="800000"/>
              <a:headEnd w="med" len="sm"/>
              <a:tailEnd w="med" len="sm"/>
            </a:ln>
            <a:effectLst/>
          </p:spPr>
        </p:cxnSp>
      </p:grpSp>
      <p:sp>
        <p:nvSpPr>
          <p:cNvPr id="59" name="CasellaDiTesto 29">
            <a:extLst>
              <a:ext uri="{FF2B5EF4-FFF2-40B4-BE49-F238E27FC236}">
                <a16:creationId xmlns:a16="http://schemas.microsoft.com/office/drawing/2014/main" id="{0D13AD53-2339-4BDD-85C5-420A47A7869D}"/>
              </a:ext>
            </a:extLst>
          </p:cNvPr>
          <p:cNvSpPr txBox="1"/>
          <p:nvPr/>
        </p:nvSpPr>
        <p:spPr>
          <a:xfrm rot="16200000">
            <a:off x="9272807" y="2359709"/>
            <a:ext cx="622286" cy="276999"/>
          </a:xfrm>
          <a:prstGeom prst="rect">
            <a:avLst/>
          </a:prstGeom>
          <a:noFill/>
        </p:spPr>
        <p:txBody>
          <a:bodyPr wrap="none" rtlCol="0">
            <a:spAutoFit/>
          </a:bodyPr>
          <a:lstStyle/>
          <a:p>
            <a:pPr defTabSz="914400"/>
            <a:r>
              <a:rPr lang="it-IT" sz="1200" dirty="0">
                <a:solidFill>
                  <a:srgbClr val="000000"/>
                </a:solidFill>
                <a:latin typeface="Manrope"/>
              </a:rPr>
              <a:t>51 mm</a:t>
            </a:r>
          </a:p>
        </p:txBody>
      </p:sp>
      <p:pic>
        <p:nvPicPr>
          <p:cNvPr id="60" name="Immagine 59">
            <a:extLst>
              <a:ext uri="{FF2B5EF4-FFF2-40B4-BE49-F238E27FC236}">
                <a16:creationId xmlns:a16="http://schemas.microsoft.com/office/drawing/2014/main" id="{BBA9B7FE-0F97-4CD9-8DBC-71EDFB1A7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7327" y="1534461"/>
            <a:ext cx="1491579" cy="1489595"/>
          </a:xfrm>
          <a:prstGeom prst="rect">
            <a:avLst/>
          </a:prstGeom>
        </p:spPr>
      </p:pic>
      <p:cxnSp>
        <p:nvCxnSpPr>
          <p:cNvPr id="61" name="Connettore 2 24">
            <a:extLst>
              <a:ext uri="{FF2B5EF4-FFF2-40B4-BE49-F238E27FC236}">
                <a16:creationId xmlns:a16="http://schemas.microsoft.com/office/drawing/2014/main" id="{F420E9F5-153A-477F-A1D5-C7100FA3012B}"/>
              </a:ext>
            </a:extLst>
          </p:cNvPr>
          <p:cNvCxnSpPr>
            <a:cxnSpLocks/>
          </p:cNvCxnSpPr>
          <p:nvPr/>
        </p:nvCxnSpPr>
        <p:spPr>
          <a:xfrm rot="13508872">
            <a:off x="9966092" y="1388670"/>
            <a:ext cx="0" cy="518771"/>
          </a:xfrm>
          <a:prstGeom prst="straightConnector1">
            <a:avLst/>
          </a:prstGeom>
          <a:noFill/>
          <a:ln w="6350" cap="flat" cmpd="sng" algn="ctr">
            <a:solidFill>
              <a:srgbClr val="102C53"/>
            </a:solidFill>
            <a:prstDash val="solid"/>
            <a:miter lim="800000"/>
            <a:headEnd type="triangle" w="med" len="sm"/>
            <a:tailEnd type="triangle" w="med" len="sm"/>
          </a:ln>
          <a:effectLst/>
        </p:spPr>
      </p:cxnSp>
      <p:cxnSp>
        <p:nvCxnSpPr>
          <p:cNvPr id="62" name="Connettore diritto 25">
            <a:extLst>
              <a:ext uri="{FF2B5EF4-FFF2-40B4-BE49-F238E27FC236}">
                <a16:creationId xmlns:a16="http://schemas.microsoft.com/office/drawing/2014/main" id="{D795DDF1-497B-4FDC-B55C-58AA1B6A4704}"/>
              </a:ext>
            </a:extLst>
          </p:cNvPr>
          <p:cNvCxnSpPr>
            <a:cxnSpLocks/>
          </p:cNvCxnSpPr>
          <p:nvPr/>
        </p:nvCxnSpPr>
        <p:spPr>
          <a:xfrm rot="13508872">
            <a:off x="9712522" y="1829366"/>
            <a:ext cx="136569" cy="0"/>
          </a:xfrm>
          <a:prstGeom prst="line">
            <a:avLst/>
          </a:prstGeom>
          <a:noFill/>
          <a:ln w="6350" cap="flat" cmpd="sng" algn="ctr">
            <a:solidFill>
              <a:srgbClr val="102C53"/>
            </a:solidFill>
            <a:prstDash val="solid"/>
            <a:miter lim="800000"/>
          </a:ln>
          <a:effectLst/>
        </p:spPr>
      </p:cxnSp>
      <p:cxnSp>
        <p:nvCxnSpPr>
          <p:cNvPr id="63" name="Connettore diritto 26">
            <a:extLst>
              <a:ext uri="{FF2B5EF4-FFF2-40B4-BE49-F238E27FC236}">
                <a16:creationId xmlns:a16="http://schemas.microsoft.com/office/drawing/2014/main" id="{0A99D513-0E53-4041-9972-ED539D94363D}"/>
              </a:ext>
            </a:extLst>
          </p:cNvPr>
          <p:cNvCxnSpPr>
            <a:cxnSpLocks/>
          </p:cNvCxnSpPr>
          <p:nvPr/>
        </p:nvCxnSpPr>
        <p:spPr>
          <a:xfrm rot="13508872">
            <a:off x="10081751" y="1462038"/>
            <a:ext cx="136569" cy="0"/>
          </a:xfrm>
          <a:prstGeom prst="line">
            <a:avLst/>
          </a:prstGeom>
          <a:noFill/>
          <a:ln w="6350" cap="flat" cmpd="sng" algn="ctr">
            <a:solidFill>
              <a:srgbClr val="102C53"/>
            </a:solidFill>
            <a:prstDash val="solid"/>
            <a:miter lim="800000"/>
          </a:ln>
          <a:effectLst/>
        </p:spPr>
      </p:cxnSp>
      <p:sp>
        <p:nvSpPr>
          <p:cNvPr id="64" name="CasellaDiTesto 29">
            <a:extLst>
              <a:ext uri="{FF2B5EF4-FFF2-40B4-BE49-F238E27FC236}">
                <a16:creationId xmlns:a16="http://schemas.microsoft.com/office/drawing/2014/main" id="{A83B4217-2826-414E-B80D-5C15F6F5A99C}"/>
              </a:ext>
            </a:extLst>
          </p:cNvPr>
          <p:cNvSpPr txBox="1"/>
          <p:nvPr/>
        </p:nvSpPr>
        <p:spPr>
          <a:xfrm rot="18900000">
            <a:off x="9523093" y="1397813"/>
            <a:ext cx="622286" cy="276999"/>
          </a:xfrm>
          <a:prstGeom prst="rect">
            <a:avLst/>
          </a:prstGeom>
          <a:noFill/>
        </p:spPr>
        <p:txBody>
          <a:bodyPr wrap="none" rtlCol="0">
            <a:spAutoFit/>
          </a:bodyPr>
          <a:lstStyle/>
          <a:p>
            <a:pPr defTabSz="914400"/>
            <a:r>
              <a:rPr lang="it-IT" sz="1200" dirty="0">
                <a:solidFill>
                  <a:srgbClr val="000000"/>
                </a:solidFill>
                <a:latin typeface="Manrope"/>
              </a:rPr>
              <a:t>51 mm</a:t>
            </a:r>
          </a:p>
        </p:txBody>
      </p:sp>
      <p:sp>
        <p:nvSpPr>
          <p:cNvPr id="65" name="CasellaDiTesto 64">
            <a:extLst>
              <a:ext uri="{FF2B5EF4-FFF2-40B4-BE49-F238E27FC236}">
                <a16:creationId xmlns:a16="http://schemas.microsoft.com/office/drawing/2014/main" id="{E1227569-997A-49D4-8935-D0721FCE54CD}"/>
              </a:ext>
            </a:extLst>
          </p:cNvPr>
          <p:cNvSpPr txBox="1"/>
          <p:nvPr/>
        </p:nvSpPr>
        <p:spPr>
          <a:xfrm>
            <a:off x="5911823" y="3657428"/>
            <a:ext cx="1402948" cy="338554"/>
          </a:xfrm>
          <a:prstGeom prst="rect">
            <a:avLst/>
          </a:prstGeom>
          <a:noFill/>
        </p:spPr>
        <p:txBody>
          <a:bodyPr wrap="none" rtlCol="0">
            <a:spAutoFit/>
          </a:bodyPr>
          <a:lstStyle/>
          <a:p>
            <a:pPr defTabSz="914400"/>
            <a:r>
              <a:rPr lang="it-IT" sz="1600" b="1" dirty="0">
                <a:solidFill>
                  <a:srgbClr val="000000"/>
                </a:solidFill>
                <a:latin typeface="Manrope"/>
              </a:rPr>
              <a:t>TEST PHASE</a:t>
            </a:r>
          </a:p>
        </p:txBody>
      </p:sp>
      <p:sp>
        <p:nvSpPr>
          <p:cNvPr id="66" name="Rettangolo con angoli arrotondati 65">
            <a:extLst>
              <a:ext uri="{FF2B5EF4-FFF2-40B4-BE49-F238E27FC236}">
                <a16:creationId xmlns:a16="http://schemas.microsoft.com/office/drawing/2014/main" id="{8AD78501-6399-483C-93A1-460C8A5E8961}"/>
              </a:ext>
            </a:extLst>
          </p:cNvPr>
          <p:cNvSpPr/>
          <p:nvPr/>
        </p:nvSpPr>
        <p:spPr>
          <a:xfrm>
            <a:off x="493996" y="4330808"/>
            <a:ext cx="1440000" cy="630000"/>
          </a:xfrm>
          <a:prstGeom prst="roundRect">
            <a:avLst/>
          </a:prstGeom>
          <a:solidFill>
            <a:srgbClr val="102C53">
              <a:lumMod val="50000"/>
              <a:lumOff val="50000"/>
            </a:srgbClr>
          </a:solid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FFFFFF"/>
                </a:solidFill>
                <a:effectLst/>
                <a:uLnTx/>
                <a:uFillTx/>
                <a:latin typeface="Manrope"/>
                <a:ea typeface="+mn-ea"/>
                <a:cs typeface="+mn-cs"/>
              </a:rPr>
              <a:t>ANTS </a:t>
            </a:r>
            <a:r>
              <a:rPr kumimoji="0" lang="it-IT" sz="1400" b="0" i="0" u="none" strike="noStrike" kern="0" cap="none" spc="0" normalizeH="0" baseline="0" noProof="0" dirty="0" err="1">
                <a:ln>
                  <a:noFill/>
                </a:ln>
                <a:solidFill>
                  <a:srgbClr val="FFFFFF"/>
                </a:solidFill>
                <a:effectLst/>
                <a:uLnTx/>
                <a:uFillTx/>
                <a:latin typeface="Manrope"/>
                <a:ea typeface="+mn-ea"/>
                <a:cs typeface="+mn-cs"/>
              </a:rPr>
              <a:t>simulation</a:t>
            </a:r>
            <a:endParaRPr kumimoji="0" lang="it-IT" sz="1400" b="0" i="0" u="none" strike="noStrike" kern="0" cap="none" spc="0" normalizeH="0" baseline="0" noProof="0" dirty="0">
              <a:ln>
                <a:noFill/>
              </a:ln>
              <a:solidFill>
                <a:srgbClr val="FFFFFF"/>
              </a:solidFill>
              <a:effectLst/>
              <a:uLnTx/>
              <a:uFillTx/>
              <a:latin typeface="Manrope"/>
              <a:ea typeface="+mn-ea"/>
              <a:cs typeface="+mn-cs"/>
            </a:endParaRPr>
          </a:p>
        </p:txBody>
      </p:sp>
      <p:sp>
        <p:nvSpPr>
          <p:cNvPr id="67" name="Rettangolo con angoli arrotondati 66">
            <a:extLst>
              <a:ext uri="{FF2B5EF4-FFF2-40B4-BE49-F238E27FC236}">
                <a16:creationId xmlns:a16="http://schemas.microsoft.com/office/drawing/2014/main" id="{02D8A6AC-FA96-4E8B-911B-C8741B4D85E1}"/>
              </a:ext>
            </a:extLst>
          </p:cNvPr>
          <p:cNvSpPr/>
          <p:nvPr/>
        </p:nvSpPr>
        <p:spPr>
          <a:xfrm>
            <a:off x="3321812" y="4330807"/>
            <a:ext cx="1544368" cy="630000"/>
          </a:xfrm>
          <a:prstGeom prst="roundRect">
            <a:avLst/>
          </a:prstGeom>
          <a:solidFill>
            <a:srgbClr val="FFC000"/>
          </a:solid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err="1">
                <a:ln>
                  <a:noFill/>
                </a:ln>
                <a:solidFill>
                  <a:srgbClr val="1F031C"/>
                </a:solidFill>
                <a:effectLst/>
                <a:uLnTx/>
                <a:uFillTx/>
                <a:latin typeface="Manrope"/>
                <a:ea typeface="+mn-ea"/>
                <a:cs typeface="+mn-cs"/>
              </a:rPr>
              <a:t>Untrained</a:t>
            </a:r>
            <a:r>
              <a:rPr kumimoji="0" lang="it-IT" sz="1400" b="0" i="0" u="none" strike="noStrike" kern="0" cap="none" spc="0" normalizeH="0" baseline="0" noProof="0" dirty="0">
                <a:ln>
                  <a:noFill/>
                </a:ln>
                <a:solidFill>
                  <a:srgbClr val="1F031C"/>
                </a:solidFill>
                <a:effectLst/>
                <a:uLnTx/>
                <a:uFillTx/>
                <a:latin typeface="Manrope"/>
                <a:ea typeface="+mn-ea"/>
                <a:cs typeface="+mn-cs"/>
              </a:rPr>
              <a:t> model in TENSORFLOW</a:t>
            </a:r>
          </a:p>
        </p:txBody>
      </p:sp>
      <p:cxnSp>
        <p:nvCxnSpPr>
          <p:cNvPr id="68" name="Connettore a gomito 28">
            <a:extLst>
              <a:ext uri="{FF2B5EF4-FFF2-40B4-BE49-F238E27FC236}">
                <a16:creationId xmlns:a16="http://schemas.microsoft.com/office/drawing/2014/main" id="{B7C64B10-599C-4383-BCF5-4E25ECADF849}"/>
              </a:ext>
            </a:extLst>
          </p:cNvPr>
          <p:cNvCxnSpPr>
            <a:cxnSpLocks/>
            <a:stCxn id="66" idx="3"/>
            <a:endCxn id="67" idx="1"/>
          </p:cNvCxnSpPr>
          <p:nvPr/>
        </p:nvCxnSpPr>
        <p:spPr>
          <a:xfrm flipV="1">
            <a:off x="1933996" y="4645807"/>
            <a:ext cx="1387816" cy="1"/>
          </a:xfrm>
          <a:prstGeom prst="straightConnector1">
            <a:avLst/>
          </a:prstGeom>
          <a:noFill/>
          <a:ln w="6350" cap="flat" cmpd="sng" algn="ctr">
            <a:solidFill>
              <a:srgbClr val="000000"/>
            </a:solidFill>
            <a:prstDash val="solid"/>
            <a:miter lim="800000"/>
            <a:tailEnd type="triangle"/>
          </a:ln>
          <a:effectLst/>
        </p:spPr>
      </p:cxnSp>
      <p:sp>
        <p:nvSpPr>
          <p:cNvPr id="69" name="CasellaDiTesto 68">
            <a:extLst>
              <a:ext uri="{FF2B5EF4-FFF2-40B4-BE49-F238E27FC236}">
                <a16:creationId xmlns:a16="http://schemas.microsoft.com/office/drawing/2014/main" id="{FEF1724B-808B-468B-8331-B4527CE93959}"/>
              </a:ext>
            </a:extLst>
          </p:cNvPr>
          <p:cNvSpPr txBox="1"/>
          <p:nvPr/>
        </p:nvSpPr>
        <p:spPr>
          <a:xfrm>
            <a:off x="334963" y="3663335"/>
            <a:ext cx="1856598" cy="338554"/>
          </a:xfrm>
          <a:prstGeom prst="rect">
            <a:avLst/>
          </a:prstGeom>
          <a:noFill/>
        </p:spPr>
        <p:txBody>
          <a:bodyPr wrap="none" rtlCol="0">
            <a:spAutoFit/>
          </a:bodyPr>
          <a:lstStyle/>
          <a:p>
            <a:pPr defTabSz="914400"/>
            <a:r>
              <a:rPr lang="it-IT" sz="1600" b="1" dirty="0">
                <a:solidFill>
                  <a:srgbClr val="000000"/>
                </a:solidFill>
                <a:latin typeface="Manrope"/>
              </a:rPr>
              <a:t>TRAINING PHASE</a:t>
            </a:r>
          </a:p>
        </p:txBody>
      </p:sp>
      <p:sp>
        <p:nvSpPr>
          <p:cNvPr id="70" name="CasellaDiTesto 69">
            <a:extLst>
              <a:ext uri="{FF2B5EF4-FFF2-40B4-BE49-F238E27FC236}">
                <a16:creationId xmlns:a16="http://schemas.microsoft.com/office/drawing/2014/main" id="{5F004278-08CD-4201-83FC-FFAA3EDE7608}"/>
              </a:ext>
            </a:extLst>
          </p:cNvPr>
          <p:cNvSpPr txBox="1"/>
          <p:nvPr/>
        </p:nvSpPr>
        <p:spPr>
          <a:xfrm>
            <a:off x="2206597" y="4137674"/>
            <a:ext cx="894797" cy="523220"/>
          </a:xfrm>
          <a:prstGeom prst="rect">
            <a:avLst/>
          </a:prstGeom>
          <a:noFill/>
        </p:spPr>
        <p:txBody>
          <a:bodyPr wrap="none" rtlCol="0">
            <a:spAutoFit/>
          </a:bodyPr>
          <a:lstStyle/>
          <a:p>
            <a:pPr defTabSz="914400"/>
            <a:r>
              <a:rPr lang="it-IT" sz="1400" dirty="0">
                <a:solidFill>
                  <a:srgbClr val="000000"/>
                </a:solidFill>
                <a:latin typeface="Manrope"/>
              </a:rPr>
              <a:t>Training </a:t>
            </a:r>
          </a:p>
          <a:p>
            <a:pPr defTabSz="914400"/>
            <a:r>
              <a:rPr lang="it-IT" sz="1400" dirty="0">
                <a:solidFill>
                  <a:srgbClr val="000000"/>
                </a:solidFill>
                <a:latin typeface="Manrope"/>
              </a:rPr>
              <a:t>dataset </a:t>
            </a:r>
          </a:p>
        </p:txBody>
      </p:sp>
      <p:sp>
        <p:nvSpPr>
          <p:cNvPr id="71" name="Rettangolo con angoli arrotondati 70">
            <a:extLst>
              <a:ext uri="{FF2B5EF4-FFF2-40B4-BE49-F238E27FC236}">
                <a16:creationId xmlns:a16="http://schemas.microsoft.com/office/drawing/2014/main" id="{B20DE96A-7694-4773-AE9E-58CADFB966C6}"/>
              </a:ext>
            </a:extLst>
          </p:cNvPr>
          <p:cNvSpPr/>
          <p:nvPr/>
        </p:nvSpPr>
        <p:spPr>
          <a:xfrm>
            <a:off x="5911823" y="4330808"/>
            <a:ext cx="1440000" cy="630000"/>
          </a:xfrm>
          <a:prstGeom prst="roundRect">
            <a:avLst/>
          </a:prstGeom>
          <a:solidFill>
            <a:srgbClr val="102C53">
              <a:lumMod val="50000"/>
              <a:lumOff val="50000"/>
            </a:srgbClr>
          </a:solid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FFFFFF"/>
                </a:solidFill>
                <a:effectLst/>
                <a:uLnTx/>
                <a:uFillTx/>
                <a:latin typeface="Manrope"/>
                <a:ea typeface="+mn-ea"/>
                <a:cs typeface="+mn-cs"/>
              </a:rPr>
              <a:t>ANTS </a:t>
            </a:r>
            <a:r>
              <a:rPr kumimoji="0" lang="it-IT" sz="1400" b="0" i="0" u="none" strike="noStrike" kern="0" cap="none" spc="0" normalizeH="0" baseline="0" noProof="0" dirty="0" err="1">
                <a:ln>
                  <a:noFill/>
                </a:ln>
                <a:solidFill>
                  <a:srgbClr val="FFFFFF"/>
                </a:solidFill>
                <a:effectLst/>
                <a:uLnTx/>
                <a:uFillTx/>
                <a:latin typeface="Manrope"/>
                <a:ea typeface="+mn-ea"/>
                <a:cs typeface="+mn-cs"/>
              </a:rPr>
              <a:t>simulation</a:t>
            </a:r>
            <a:endParaRPr kumimoji="0" lang="it-IT" sz="1400" b="0" i="0" u="none" strike="noStrike" kern="0" cap="none" spc="0" normalizeH="0" baseline="0" noProof="0" dirty="0">
              <a:ln>
                <a:noFill/>
              </a:ln>
              <a:solidFill>
                <a:srgbClr val="FFFFFF"/>
              </a:solidFill>
              <a:effectLst/>
              <a:uLnTx/>
              <a:uFillTx/>
              <a:latin typeface="Manrope"/>
              <a:ea typeface="+mn-ea"/>
              <a:cs typeface="+mn-cs"/>
            </a:endParaRPr>
          </a:p>
        </p:txBody>
      </p:sp>
      <p:sp>
        <p:nvSpPr>
          <p:cNvPr id="72" name="Rettangolo con angoli arrotondati 71">
            <a:extLst>
              <a:ext uri="{FF2B5EF4-FFF2-40B4-BE49-F238E27FC236}">
                <a16:creationId xmlns:a16="http://schemas.microsoft.com/office/drawing/2014/main" id="{C001C046-5F2D-4636-9273-C2D8B87D89FB}"/>
              </a:ext>
            </a:extLst>
          </p:cNvPr>
          <p:cNvSpPr/>
          <p:nvPr/>
        </p:nvSpPr>
        <p:spPr>
          <a:xfrm>
            <a:off x="8791822" y="4330808"/>
            <a:ext cx="1523859" cy="630000"/>
          </a:xfrm>
          <a:prstGeom prst="roundRect">
            <a:avLst/>
          </a:prstGeom>
          <a:solidFill>
            <a:srgbClr val="FFC000"/>
          </a:solid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err="1">
                <a:ln>
                  <a:noFill/>
                </a:ln>
                <a:solidFill>
                  <a:srgbClr val="1F031C"/>
                </a:solidFill>
                <a:effectLst/>
                <a:uLnTx/>
                <a:uFillTx/>
                <a:latin typeface="Manrope"/>
                <a:ea typeface="+mn-ea"/>
                <a:cs typeface="+mn-cs"/>
              </a:rPr>
              <a:t>Trained</a:t>
            </a:r>
            <a:r>
              <a:rPr kumimoji="0" lang="it-IT" sz="1400" b="0" i="0" u="none" strike="noStrike" kern="0" cap="none" spc="0" normalizeH="0" baseline="0" noProof="0" dirty="0">
                <a:ln>
                  <a:noFill/>
                </a:ln>
                <a:solidFill>
                  <a:srgbClr val="1F031C"/>
                </a:solidFill>
                <a:effectLst/>
                <a:uLnTx/>
                <a:uFillTx/>
                <a:latin typeface="Manrope"/>
                <a:ea typeface="+mn-ea"/>
                <a:cs typeface="+mn-cs"/>
              </a:rPr>
              <a:t> model in TENSORFLOW</a:t>
            </a:r>
          </a:p>
        </p:txBody>
      </p:sp>
      <p:cxnSp>
        <p:nvCxnSpPr>
          <p:cNvPr id="73" name="Connettore a gomito 28">
            <a:extLst>
              <a:ext uri="{FF2B5EF4-FFF2-40B4-BE49-F238E27FC236}">
                <a16:creationId xmlns:a16="http://schemas.microsoft.com/office/drawing/2014/main" id="{39EF0E8F-5EAA-4D51-A763-55DB43C40BB2}"/>
              </a:ext>
            </a:extLst>
          </p:cNvPr>
          <p:cNvCxnSpPr>
            <a:cxnSpLocks/>
            <a:stCxn id="71" idx="3"/>
            <a:endCxn id="72" idx="1"/>
          </p:cNvCxnSpPr>
          <p:nvPr/>
        </p:nvCxnSpPr>
        <p:spPr>
          <a:xfrm>
            <a:off x="7351823" y="4645808"/>
            <a:ext cx="1439999" cy="0"/>
          </a:xfrm>
          <a:prstGeom prst="straightConnector1">
            <a:avLst/>
          </a:prstGeom>
          <a:noFill/>
          <a:ln w="6350" cap="flat" cmpd="sng" algn="ctr">
            <a:solidFill>
              <a:srgbClr val="000000"/>
            </a:solidFill>
            <a:prstDash val="solid"/>
            <a:miter lim="800000"/>
            <a:tailEnd type="triangle"/>
          </a:ln>
          <a:effectLst/>
        </p:spPr>
      </p:cxnSp>
      <p:sp>
        <p:nvSpPr>
          <p:cNvPr id="74" name="CasellaDiTesto 73">
            <a:extLst>
              <a:ext uri="{FF2B5EF4-FFF2-40B4-BE49-F238E27FC236}">
                <a16:creationId xmlns:a16="http://schemas.microsoft.com/office/drawing/2014/main" id="{B744FD02-E0FC-4851-8943-D28CA54592DB}"/>
              </a:ext>
            </a:extLst>
          </p:cNvPr>
          <p:cNvSpPr txBox="1"/>
          <p:nvPr/>
        </p:nvSpPr>
        <p:spPr>
          <a:xfrm>
            <a:off x="7402579" y="4137674"/>
            <a:ext cx="1334020" cy="523220"/>
          </a:xfrm>
          <a:prstGeom prst="rect">
            <a:avLst/>
          </a:prstGeom>
          <a:noFill/>
        </p:spPr>
        <p:txBody>
          <a:bodyPr wrap="none" rtlCol="0">
            <a:spAutoFit/>
          </a:bodyPr>
          <a:lstStyle/>
          <a:p>
            <a:pPr defTabSz="914400"/>
            <a:r>
              <a:rPr lang="it-IT" sz="1400" dirty="0">
                <a:solidFill>
                  <a:srgbClr val="000000"/>
                </a:solidFill>
                <a:latin typeface="Manrope"/>
              </a:rPr>
              <a:t>Test  dataset:</a:t>
            </a:r>
          </a:p>
          <a:p>
            <a:pPr defTabSz="914400"/>
            <a:r>
              <a:rPr lang="it-IT" sz="1400" dirty="0" err="1">
                <a:solidFill>
                  <a:srgbClr val="000000"/>
                </a:solidFill>
                <a:latin typeface="Manrope"/>
              </a:rPr>
              <a:t>real</a:t>
            </a:r>
            <a:r>
              <a:rPr lang="it-IT" sz="1400" dirty="0">
                <a:solidFill>
                  <a:srgbClr val="000000"/>
                </a:solidFill>
                <a:latin typeface="Manrope"/>
              </a:rPr>
              <a:t> (</a:t>
            </a:r>
            <a:r>
              <a:rPr lang="it-IT" sz="1400" dirty="0" err="1">
                <a:solidFill>
                  <a:srgbClr val="000000"/>
                </a:solidFill>
                <a:latin typeface="Manrope"/>
              </a:rPr>
              <a:t>x,y</a:t>
            </a:r>
            <a:r>
              <a:rPr lang="it-IT" sz="1400" dirty="0">
                <a:solidFill>
                  <a:srgbClr val="000000"/>
                </a:solidFill>
                <a:latin typeface="Manrope"/>
              </a:rPr>
              <a:t>) </a:t>
            </a:r>
          </a:p>
        </p:txBody>
      </p:sp>
      <p:sp>
        <p:nvSpPr>
          <p:cNvPr id="75" name="CasellaDiTesto 74">
            <a:extLst>
              <a:ext uri="{FF2B5EF4-FFF2-40B4-BE49-F238E27FC236}">
                <a16:creationId xmlns:a16="http://schemas.microsoft.com/office/drawing/2014/main" id="{0E690D69-9BAC-4AA6-A03E-D3357415EC03}"/>
              </a:ext>
            </a:extLst>
          </p:cNvPr>
          <p:cNvSpPr txBox="1"/>
          <p:nvPr/>
        </p:nvSpPr>
        <p:spPr>
          <a:xfrm>
            <a:off x="10594968" y="5481919"/>
            <a:ext cx="1441420" cy="307777"/>
          </a:xfrm>
          <a:prstGeom prst="rect">
            <a:avLst/>
          </a:prstGeom>
          <a:noFill/>
        </p:spPr>
        <p:txBody>
          <a:bodyPr wrap="none" rtlCol="0">
            <a:spAutoFit/>
          </a:bodyPr>
          <a:lstStyle/>
          <a:p>
            <a:pPr defTabSz="914400"/>
            <a:r>
              <a:rPr lang="it-IT" sz="1400" dirty="0" err="1">
                <a:solidFill>
                  <a:srgbClr val="000000"/>
                </a:solidFill>
                <a:latin typeface="Manrope"/>
              </a:rPr>
              <a:t>Measured</a:t>
            </a:r>
            <a:r>
              <a:rPr lang="it-IT" sz="1400" dirty="0">
                <a:solidFill>
                  <a:srgbClr val="000000"/>
                </a:solidFill>
                <a:latin typeface="Manrope"/>
              </a:rPr>
              <a:t> (</a:t>
            </a:r>
            <a:r>
              <a:rPr lang="it-IT" sz="1400" dirty="0" err="1">
                <a:solidFill>
                  <a:srgbClr val="000000"/>
                </a:solidFill>
                <a:latin typeface="Manrope"/>
              </a:rPr>
              <a:t>x,y</a:t>
            </a:r>
            <a:r>
              <a:rPr lang="it-IT" sz="1400" dirty="0">
                <a:solidFill>
                  <a:srgbClr val="000000"/>
                </a:solidFill>
                <a:latin typeface="Manrope"/>
              </a:rPr>
              <a:t>)</a:t>
            </a:r>
          </a:p>
        </p:txBody>
      </p:sp>
      <p:cxnSp>
        <p:nvCxnSpPr>
          <p:cNvPr id="76" name="Connettore 2 75">
            <a:extLst>
              <a:ext uri="{FF2B5EF4-FFF2-40B4-BE49-F238E27FC236}">
                <a16:creationId xmlns:a16="http://schemas.microsoft.com/office/drawing/2014/main" id="{2B26AD8F-98DB-4B83-A75B-496B1D872FE1}"/>
              </a:ext>
            </a:extLst>
          </p:cNvPr>
          <p:cNvCxnSpPr>
            <a:cxnSpLocks/>
            <a:stCxn id="77" idx="3"/>
            <a:endCxn id="75" idx="1"/>
          </p:cNvCxnSpPr>
          <p:nvPr/>
        </p:nvCxnSpPr>
        <p:spPr>
          <a:xfrm>
            <a:off x="10236290" y="5635808"/>
            <a:ext cx="358678" cy="0"/>
          </a:xfrm>
          <a:prstGeom prst="straightConnector1">
            <a:avLst/>
          </a:prstGeom>
          <a:noFill/>
          <a:ln w="6350" cap="flat" cmpd="sng" algn="ctr">
            <a:solidFill>
              <a:srgbClr val="000000"/>
            </a:solidFill>
            <a:prstDash val="solid"/>
            <a:miter lim="800000"/>
            <a:tailEnd type="triangle"/>
          </a:ln>
          <a:effectLst/>
        </p:spPr>
      </p:cxnSp>
      <p:sp>
        <p:nvSpPr>
          <p:cNvPr id="77" name="Rettangolo con angoli arrotondati 76">
            <a:extLst>
              <a:ext uri="{FF2B5EF4-FFF2-40B4-BE49-F238E27FC236}">
                <a16:creationId xmlns:a16="http://schemas.microsoft.com/office/drawing/2014/main" id="{FF1DD824-0DB9-48FD-A649-F0A95BFE2E15}"/>
              </a:ext>
            </a:extLst>
          </p:cNvPr>
          <p:cNvSpPr/>
          <p:nvPr/>
        </p:nvSpPr>
        <p:spPr>
          <a:xfrm>
            <a:off x="8796290" y="5320808"/>
            <a:ext cx="1440000" cy="630000"/>
          </a:xfrm>
          <a:prstGeom prst="roundRect">
            <a:avLst/>
          </a:prstGeom>
          <a:solidFill>
            <a:srgbClr val="FF0000"/>
          </a:solid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a:ln>
                  <a:noFill/>
                </a:ln>
                <a:solidFill>
                  <a:srgbClr val="FFFFFF"/>
                </a:solidFill>
                <a:effectLst/>
                <a:uLnTx/>
                <a:uFillTx/>
                <a:latin typeface="Manrope"/>
                <a:ea typeface="+mn-ea"/>
                <a:cs typeface="+mn-cs"/>
              </a:rPr>
              <a:t>Real network </a:t>
            </a:r>
            <a:r>
              <a:rPr kumimoji="0" lang="it-IT" sz="1400" b="0" i="0" u="none" strike="noStrike" kern="0" cap="none" spc="0" normalizeH="0" baseline="0" noProof="0" dirty="0" err="1">
                <a:ln>
                  <a:noFill/>
                </a:ln>
                <a:solidFill>
                  <a:srgbClr val="FFFFFF"/>
                </a:solidFill>
                <a:effectLst/>
                <a:uLnTx/>
                <a:uFillTx/>
                <a:latin typeface="Manrope"/>
                <a:ea typeface="+mn-ea"/>
                <a:cs typeface="+mn-cs"/>
              </a:rPr>
              <a:t>implemented</a:t>
            </a:r>
            <a:r>
              <a:rPr kumimoji="0" lang="it-IT" sz="1400" b="0" i="0" u="none" strike="noStrike" kern="0" cap="none" spc="0" normalizeH="0" baseline="0" noProof="0" dirty="0">
                <a:ln>
                  <a:noFill/>
                </a:ln>
                <a:solidFill>
                  <a:srgbClr val="FFFFFF"/>
                </a:solidFill>
                <a:effectLst/>
                <a:uLnTx/>
                <a:uFillTx/>
                <a:latin typeface="Manrope"/>
                <a:ea typeface="+mn-ea"/>
                <a:cs typeface="+mn-cs"/>
              </a:rPr>
              <a:t> by ANNA</a:t>
            </a:r>
          </a:p>
        </p:txBody>
      </p:sp>
      <p:sp>
        <p:nvSpPr>
          <p:cNvPr id="78" name="Rettangolo con angoli arrotondati 77">
            <a:extLst>
              <a:ext uri="{FF2B5EF4-FFF2-40B4-BE49-F238E27FC236}">
                <a16:creationId xmlns:a16="http://schemas.microsoft.com/office/drawing/2014/main" id="{A39160D3-FD2B-4769-927C-7DDE9D9BEF75}"/>
              </a:ext>
            </a:extLst>
          </p:cNvPr>
          <p:cNvSpPr/>
          <p:nvPr/>
        </p:nvSpPr>
        <p:spPr>
          <a:xfrm>
            <a:off x="3553996" y="5455807"/>
            <a:ext cx="1080000" cy="360000"/>
          </a:xfrm>
          <a:prstGeom prst="roundRect">
            <a:avLst/>
          </a:prstGeom>
          <a:noFill/>
          <a:ln w="12700" cap="flat" cmpd="sng" algn="ctr">
            <a:solidFill>
              <a:srgbClr val="102C5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400" b="0" i="0" u="none" strike="noStrike" kern="0" cap="none" spc="0" normalizeH="0" baseline="0" noProof="0" dirty="0" err="1">
                <a:ln>
                  <a:noFill/>
                </a:ln>
                <a:solidFill>
                  <a:srgbClr val="000000"/>
                </a:solidFill>
                <a:effectLst/>
                <a:uLnTx/>
                <a:uFillTx/>
                <a:latin typeface="Manrope"/>
                <a:ea typeface="+mn-ea"/>
                <a:cs typeface="+mn-cs"/>
              </a:rPr>
              <a:t>Weights</a:t>
            </a:r>
            <a:r>
              <a:rPr kumimoji="0" lang="it-IT" sz="1800" b="0" i="0" u="none" strike="noStrike" kern="0" cap="none" spc="0" normalizeH="0" baseline="0" noProof="0" dirty="0" err="1">
                <a:ln>
                  <a:noFill/>
                </a:ln>
                <a:solidFill>
                  <a:srgbClr val="FFFFFF"/>
                </a:solidFill>
                <a:effectLst/>
                <a:uLnTx/>
                <a:uFillTx/>
                <a:latin typeface="Manrope"/>
                <a:ea typeface="+mn-ea"/>
                <a:cs typeface="+mn-cs"/>
              </a:rPr>
              <a:t>f</a:t>
            </a:r>
            <a:endParaRPr kumimoji="0" lang="it-IT" sz="1800" b="0" i="0" u="none" strike="noStrike" kern="0" cap="none" spc="0" normalizeH="0" baseline="0" noProof="0" dirty="0">
              <a:ln>
                <a:noFill/>
              </a:ln>
              <a:solidFill>
                <a:srgbClr val="FFFFFF"/>
              </a:solidFill>
              <a:effectLst/>
              <a:uLnTx/>
              <a:uFillTx/>
              <a:latin typeface="Manrope"/>
              <a:ea typeface="+mn-ea"/>
              <a:cs typeface="+mn-cs"/>
            </a:endParaRPr>
          </a:p>
        </p:txBody>
      </p:sp>
      <p:cxnSp>
        <p:nvCxnSpPr>
          <p:cNvPr id="79" name="Connettore a gomito 78">
            <a:extLst>
              <a:ext uri="{FF2B5EF4-FFF2-40B4-BE49-F238E27FC236}">
                <a16:creationId xmlns:a16="http://schemas.microsoft.com/office/drawing/2014/main" id="{42A66A1D-6E91-42B3-8201-2B9A47FAAF4F}"/>
              </a:ext>
            </a:extLst>
          </p:cNvPr>
          <p:cNvCxnSpPr>
            <a:cxnSpLocks/>
            <a:stCxn id="78" idx="2"/>
            <a:endCxn id="77" idx="2"/>
          </p:cNvCxnSpPr>
          <p:nvPr/>
        </p:nvCxnSpPr>
        <p:spPr>
          <a:xfrm rot="16200000" flipH="1">
            <a:off x="6737643" y="3172160"/>
            <a:ext cx="135001" cy="5422294"/>
          </a:xfrm>
          <a:prstGeom prst="bentConnector3">
            <a:avLst>
              <a:gd name="adj1" fmla="val 269332"/>
            </a:avLst>
          </a:prstGeom>
          <a:noFill/>
          <a:ln w="6350" cap="flat" cmpd="sng" algn="ctr">
            <a:solidFill>
              <a:srgbClr val="102C53"/>
            </a:solidFill>
            <a:prstDash val="solid"/>
            <a:miter lim="800000"/>
            <a:tailEnd type="triangle"/>
          </a:ln>
          <a:effectLst/>
        </p:spPr>
      </p:cxnSp>
      <p:cxnSp>
        <p:nvCxnSpPr>
          <p:cNvPr id="80" name="Connettore 2 79">
            <a:extLst>
              <a:ext uri="{FF2B5EF4-FFF2-40B4-BE49-F238E27FC236}">
                <a16:creationId xmlns:a16="http://schemas.microsoft.com/office/drawing/2014/main" id="{44CD7131-E5E1-4DBF-AA7A-28EDA3994C3D}"/>
              </a:ext>
            </a:extLst>
          </p:cNvPr>
          <p:cNvCxnSpPr>
            <a:cxnSpLocks/>
            <a:stCxn id="67" idx="2"/>
            <a:endCxn id="78" idx="0"/>
          </p:cNvCxnSpPr>
          <p:nvPr/>
        </p:nvCxnSpPr>
        <p:spPr>
          <a:xfrm>
            <a:off x="4093996" y="4960807"/>
            <a:ext cx="0" cy="495000"/>
          </a:xfrm>
          <a:prstGeom prst="straightConnector1">
            <a:avLst/>
          </a:prstGeom>
          <a:noFill/>
          <a:ln w="6350" cap="flat" cmpd="sng" algn="ctr">
            <a:solidFill>
              <a:srgbClr val="102C53"/>
            </a:solidFill>
            <a:prstDash val="solid"/>
            <a:miter lim="800000"/>
            <a:tailEnd type="triangle"/>
          </a:ln>
          <a:effectLst/>
        </p:spPr>
      </p:cxnSp>
    </p:spTree>
    <p:extLst>
      <p:ext uri="{BB962C8B-B14F-4D97-AF65-F5344CB8AC3E}">
        <p14:creationId xmlns:p14="http://schemas.microsoft.com/office/powerpoint/2010/main" val="402853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par>
                                <p:cTn id="14" presetID="10" presetClass="entr" presetSubtype="0"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par>
                                <p:cTn id="20" presetID="10" presetClass="entr" presetSubtype="0" fill="hold"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500"/>
                                        <p:tgtEl>
                                          <p:spTgt spid="8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wipe(left)">
                                      <p:cBhvr>
                                        <p:cTn id="30" dur="500"/>
                                        <p:tgtEl>
                                          <p:spTgt spid="7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500"/>
                                        <p:tgtEl>
                                          <p:spTgt spid="74"/>
                                        </p:tgtEl>
                                      </p:cBhvr>
                                    </p:animEffect>
                                  </p:childTnLst>
                                </p:cTn>
                              </p:par>
                              <p:par>
                                <p:cTn id="41" presetID="10" presetClass="entr" presetSubtype="0" fill="hold"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nodeType="with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fade">
                                      <p:cBhvr>
                                        <p:cTn id="61" dur="500"/>
                                        <p:tgtEl>
                                          <p:spTgt spid="7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5" grpId="0"/>
      <p:bldP spid="66" grpId="0" animBg="1"/>
      <p:bldP spid="67" grpId="0" animBg="1"/>
      <p:bldP spid="69" grpId="0"/>
      <p:bldP spid="70" grpId="0"/>
      <p:bldP spid="71" grpId="0" animBg="1"/>
      <p:bldP spid="72" grpId="0" animBg="1"/>
      <p:bldP spid="74" grpId="0"/>
      <p:bldP spid="75" grpId="0"/>
      <p:bldP spid="77" grpId="0" animBg="1"/>
      <p:bldP spid="7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Results: Edge Detection</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26</a:t>
            </a:fld>
            <a:endParaRPr lang="en-US" dirty="0"/>
          </a:p>
        </p:txBody>
      </p:sp>
      <p:sp>
        <p:nvSpPr>
          <p:cNvPr id="6" name="CasellaDiTesto 5">
            <a:extLst>
              <a:ext uri="{FF2B5EF4-FFF2-40B4-BE49-F238E27FC236}">
                <a16:creationId xmlns:a16="http://schemas.microsoft.com/office/drawing/2014/main" id="{03398F22-CE27-42F0-ACCD-89EDFF23E566}"/>
              </a:ext>
            </a:extLst>
          </p:cNvPr>
          <p:cNvSpPr txBox="1"/>
          <p:nvPr/>
        </p:nvSpPr>
        <p:spPr>
          <a:xfrm>
            <a:off x="277503" y="1169604"/>
            <a:ext cx="6458037" cy="1938992"/>
          </a:xfrm>
          <a:prstGeom prst="rect">
            <a:avLst/>
          </a:prstGeom>
          <a:noFill/>
        </p:spPr>
        <p:txBody>
          <a:bodyPr wrap="square" rtlCol="0">
            <a:spAutoFit/>
          </a:bodyPr>
          <a:lstStyle/>
          <a:p>
            <a:pPr algn="just" defTabSz="914400">
              <a:spcAft>
                <a:spcPts val="600"/>
              </a:spcAft>
            </a:pPr>
            <a:r>
              <a:rPr lang="en-US" sz="2000" dirty="0">
                <a:solidFill>
                  <a:srgbClr val="000000"/>
                </a:solidFill>
                <a:latin typeface="Manrope"/>
              </a:rPr>
              <a:t>Edge detection:</a:t>
            </a:r>
          </a:p>
          <a:p>
            <a:pPr marL="342900" indent="-342900" algn="just" defTabSz="914400">
              <a:spcAft>
                <a:spcPts val="600"/>
              </a:spcAft>
              <a:buFontTx/>
              <a:buChar char="-"/>
            </a:pPr>
            <a:r>
              <a:rPr lang="en-US" sz="2000" dirty="0">
                <a:solidFill>
                  <a:srgbClr val="000000"/>
                </a:solidFill>
                <a:latin typeface="Manrope"/>
              </a:rPr>
              <a:t>Image </a:t>
            </a:r>
            <a:r>
              <a:rPr lang="en-US" dirty="0">
                <a:solidFill>
                  <a:srgbClr val="000000"/>
                </a:solidFill>
                <a:latin typeface="Manrope"/>
              </a:rPr>
              <a:t>provided</a:t>
            </a:r>
            <a:r>
              <a:rPr lang="en-US" sz="2000" dirty="0">
                <a:solidFill>
                  <a:srgbClr val="000000"/>
                </a:solidFill>
                <a:latin typeface="Manrope"/>
              </a:rPr>
              <a:t> on the analog domain, 3x3 patches</a:t>
            </a:r>
          </a:p>
          <a:p>
            <a:pPr marL="342900" indent="-342900" algn="just" defTabSz="914400">
              <a:spcAft>
                <a:spcPts val="600"/>
              </a:spcAft>
              <a:buFontTx/>
              <a:buChar char="-"/>
            </a:pPr>
            <a:r>
              <a:rPr lang="en-US" sz="2000" dirty="0">
                <a:solidFill>
                  <a:srgbClr val="000000"/>
                </a:solidFill>
                <a:latin typeface="Manrope"/>
              </a:rPr>
              <a:t>Analog edge filter on the ASIC</a:t>
            </a:r>
          </a:p>
          <a:p>
            <a:pPr marL="342900" indent="-342900" algn="just" defTabSz="914400">
              <a:spcAft>
                <a:spcPts val="600"/>
              </a:spcAft>
              <a:buFontTx/>
              <a:buChar char="-"/>
            </a:pPr>
            <a:r>
              <a:rPr lang="en-US" sz="2000" dirty="0">
                <a:solidFill>
                  <a:srgbClr val="000000"/>
                </a:solidFill>
                <a:latin typeface="Manrope"/>
              </a:rPr>
              <a:t>Analog output sampled</a:t>
            </a:r>
          </a:p>
          <a:p>
            <a:pPr algn="just" defTabSz="914400">
              <a:spcAft>
                <a:spcPts val="600"/>
              </a:spcAft>
            </a:pPr>
            <a:endParaRPr lang="en-US" sz="2000" dirty="0">
              <a:solidFill>
                <a:srgbClr val="000000"/>
              </a:solidFill>
              <a:latin typeface="Manrope"/>
            </a:endParaRPr>
          </a:p>
        </p:txBody>
      </p:sp>
      <p:grpSp>
        <p:nvGrpSpPr>
          <p:cNvPr id="7" name="Gruppo 6">
            <a:extLst>
              <a:ext uri="{FF2B5EF4-FFF2-40B4-BE49-F238E27FC236}">
                <a16:creationId xmlns:a16="http://schemas.microsoft.com/office/drawing/2014/main" id="{25EBDF11-470B-4F15-9999-4A2C1A6361BF}"/>
              </a:ext>
            </a:extLst>
          </p:cNvPr>
          <p:cNvGrpSpPr/>
          <p:nvPr/>
        </p:nvGrpSpPr>
        <p:grpSpPr>
          <a:xfrm>
            <a:off x="7979251" y="1330957"/>
            <a:ext cx="3162756" cy="1744898"/>
            <a:chOff x="8226603" y="1303018"/>
            <a:chExt cx="3162756" cy="1744898"/>
          </a:xfrm>
        </p:grpSpPr>
        <p:sp>
          <p:nvSpPr>
            <p:cNvPr id="8" name="CasellaDiTesto 7">
              <a:extLst>
                <a:ext uri="{FF2B5EF4-FFF2-40B4-BE49-F238E27FC236}">
                  <a16:creationId xmlns:a16="http://schemas.microsoft.com/office/drawing/2014/main" id="{F2C93DB0-0132-4E27-8C27-E476F74BF41E}"/>
                </a:ext>
              </a:extLst>
            </p:cNvPr>
            <p:cNvSpPr txBox="1"/>
            <p:nvPr/>
          </p:nvSpPr>
          <p:spPr>
            <a:xfrm>
              <a:off x="9490710" y="1303020"/>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0</a:t>
              </a:r>
            </a:p>
          </p:txBody>
        </p:sp>
        <p:sp>
          <p:nvSpPr>
            <p:cNvPr id="9" name="CasellaDiTesto 8">
              <a:extLst>
                <a:ext uri="{FF2B5EF4-FFF2-40B4-BE49-F238E27FC236}">
                  <a16:creationId xmlns:a16="http://schemas.microsoft.com/office/drawing/2014/main" id="{EAC41D80-2A06-4A2B-940F-482F55D28B1E}"/>
                </a:ext>
              </a:extLst>
            </p:cNvPr>
            <p:cNvSpPr txBox="1"/>
            <p:nvPr/>
          </p:nvSpPr>
          <p:spPr>
            <a:xfrm>
              <a:off x="10141731" y="1303019"/>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-7</a:t>
              </a:r>
            </a:p>
          </p:txBody>
        </p:sp>
        <p:sp>
          <p:nvSpPr>
            <p:cNvPr id="10" name="CasellaDiTesto 9">
              <a:extLst>
                <a:ext uri="{FF2B5EF4-FFF2-40B4-BE49-F238E27FC236}">
                  <a16:creationId xmlns:a16="http://schemas.microsoft.com/office/drawing/2014/main" id="{A63B0F67-49D3-4429-82BB-1E1E12207AFB}"/>
                </a:ext>
              </a:extLst>
            </p:cNvPr>
            <p:cNvSpPr txBox="1"/>
            <p:nvPr/>
          </p:nvSpPr>
          <p:spPr>
            <a:xfrm>
              <a:off x="10903584" y="1303018"/>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0</a:t>
              </a:r>
            </a:p>
          </p:txBody>
        </p:sp>
        <p:sp>
          <p:nvSpPr>
            <p:cNvPr id="11" name="CasellaDiTesto 10">
              <a:extLst>
                <a:ext uri="{FF2B5EF4-FFF2-40B4-BE49-F238E27FC236}">
                  <a16:creationId xmlns:a16="http://schemas.microsoft.com/office/drawing/2014/main" id="{4C3A05CC-1EBD-44FD-866B-8C73FBDD5BFB}"/>
                </a:ext>
              </a:extLst>
            </p:cNvPr>
            <p:cNvSpPr txBox="1"/>
            <p:nvPr/>
          </p:nvSpPr>
          <p:spPr>
            <a:xfrm>
              <a:off x="9490710" y="1845945"/>
              <a:ext cx="485775" cy="638175"/>
            </a:xfrm>
            <a:prstGeom prst="rect">
              <a:avLst/>
            </a:prstGeom>
          </p:spPr>
          <p:txBody>
            <a:bodyPr vert="horz" wrap="square" lIns="91440" tIns="45720" rIns="91440" bIns="45720" rtlCol="0" anchor="b">
              <a:normAutofit/>
            </a:bodyPr>
            <a:lstStyle/>
            <a:p>
              <a:pPr lvl="0" defTabSz="914400">
                <a:defRPr/>
              </a:pPr>
              <a:r>
                <a:rPr lang="it-IT" sz="2400" kern="0" dirty="0">
                  <a:solidFill>
                    <a:srgbClr val="000000"/>
                  </a:solidFill>
                  <a:latin typeface="Manrope"/>
                </a:rPr>
                <a:t>-7</a:t>
              </a:r>
              <a:endParaRPr kumimoji="0" lang="it-IT" sz="2400" b="0" i="0" u="none" strike="noStrike" kern="0" cap="none" spc="0" normalizeH="0" baseline="0" noProof="0" dirty="0">
                <a:ln>
                  <a:noFill/>
                </a:ln>
                <a:solidFill>
                  <a:srgbClr val="000000"/>
                </a:solidFill>
                <a:effectLst/>
                <a:uLnTx/>
                <a:uFillTx/>
                <a:latin typeface="Manrope"/>
              </a:endParaRPr>
            </a:p>
          </p:txBody>
        </p:sp>
        <p:sp>
          <p:nvSpPr>
            <p:cNvPr id="12" name="CasellaDiTesto 11">
              <a:extLst>
                <a:ext uri="{FF2B5EF4-FFF2-40B4-BE49-F238E27FC236}">
                  <a16:creationId xmlns:a16="http://schemas.microsoft.com/office/drawing/2014/main" id="{D7425094-D254-4BC2-9CF4-DBCB3FC274FB}"/>
                </a:ext>
              </a:extLst>
            </p:cNvPr>
            <p:cNvSpPr txBox="1"/>
            <p:nvPr/>
          </p:nvSpPr>
          <p:spPr>
            <a:xfrm>
              <a:off x="10805655" y="1832786"/>
              <a:ext cx="485775" cy="638175"/>
            </a:xfrm>
            <a:prstGeom prst="rect">
              <a:avLst/>
            </a:prstGeom>
          </p:spPr>
          <p:txBody>
            <a:bodyPr vert="horz" wrap="square" lIns="91440" tIns="45720" rIns="91440" bIns="45720" rtlCol="0" anchor="b">
              <a:normAutofit/>
            </a:bodyPr>
            <a:lstStyle/>
            <a:p>
              <a:pPr lvl="0" defTabSz="914400">
                <a:defRPr/>
              </a:pPr>
              <a:r>
                <a:rPr lang="it-IT" sz="2400" kern="0" dirty="0">
                  <a:solidFill>
                    <a:srgbClr val="000000"/>
                  </a:solidFill>
                  <a:latin typeface="Manrope"/>
                </a:rPr>
                <a:t>-7</a:t>
              </a:r>
              <a:endParaRPr kumimoji="0" lang="it-IT" sz="2400" b="0" i="0" u="none" strike="noStrike" kern="0" cap="none" spc="0" normalizeH="0" baseline="0" noProof="0" dirty="0">
                <a:ln>
                  <a:noFill/>
                </a:ln>
                <a:solidFill>
                  <a:srgbClr val="000000"/>
                </a:solidFill>
                <a:effectLst/>
                <a:uLnTx/>
                <a:uFillTx/>
                <a:latin typeface="Manrope"/>
              </a:endParaRPr>
            </a:p>
          </p:txBody>
        </p:sp>
        <p:sp>
          <p:nvSpPr>
            <p:cNvPr id="13" name="CasellaDiTesto 12">
              <a:extLst>
                <a:ext uri="{FF2B5EF4-FFF2-40B4-BE49-F238E27FC236}">
                  <a16:creationId xmlns:a16="http://schemas.microsoft.com/office/drawing/2014/main" id="{5AC8ABB3-F6D1-4564-8153-B3FF378A156F}"/>
                </a:ext>
              </a:extLst>
            </p:cNvPr>
            <p:cNvSpPr txBox="1"/>
            <p:nvPr/>
          </p:nvSpPr>
          <p:spPr>
            <a:xfrm>
              <a:off x="9514522" y="2388870"/>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0</a:t>
              </a:r>
            </a:p>
          </p:txBody>
        </p:sp>
        <p:sp>
          <p:nvSpPr>
            <p:cNvPr id="14" name="CasellaDiTesto 13">
              <a:extLst>
                <a:ext uri="{FF2B5EF4-FFF2-40B4-BE49-F238E27FC236}">
                  <a16:creationId xmlns:a16="http://schemas.microsoft.com/office/drawing/2014/main" id="{CFA4937F-038B-4E97-8B6E-E371E4DA9995}"/>
                </a:ext>
              </a:extLst>
            </p:cNvPr>
            <p:cNvSpPr txBox="1"/>
            <p:nvPr/>
          </p:nvSpPr>
          <p:spPr>
            <a:xfrm>
              <a:off x="10152120" y="2388867"/>
              <a:ext cx="485775" cy="638175"/>
            </a:xfrm>
            <a:prstGeom prst="rect">
              <a:avLst/>
            </a:prstGeom>
          </p:spPr>
          <p:txBody>
            <a:bodyPr vert="horz" wrap="square" lIns="91440" tIns="45720" rIns="91440" bIns="45720" rtlCol="0" anchor="b">
              <a:normAutofit/>
            </a:bodyPr>
            <a:lstStyle/>
            <a:p>
              <a:pPr lvl="0" defTabSz="914400">
                <a:defRPr/>
              </a:pPr>
              <a:r>
                <a:rPr lang="it-IT" sz="2400" kern="0" dirty="0">
                  <a:solidFill>
                    <a:srgbClr val="000000"/>
                  </a:solidFill>
                  <a:latin typeface="Manrope"/>
                </a:rPr>
                <a:t>-7</a:t>
              </a:r>
              <a:endParaRPr kumimoji="0" lang="it-IT" sz="2400" b="0" i="0" u="none" strike="noStrike" kern="0" cap="none" spc="0" normalizeH="0" baseline="0" noProof="0" dirty="0">
                <a:ln>
                  <a:noFill/>
                </a:ln>
                <a:solidFill>
                  <a:srgbClr val="000000"/>
                </a:solidFill>
                <a:effectLst/>
                <a:uLnTx/>
                <a:uFillTx/>
                <a:latin typeface="Manrope"/>
              </a:endParaRPr>
            </a:p>
          </p:txBody>
        </p:sp>
        <p:sp>
          <p:nvSpPr>
            <p:cNvPr id="15" name="CasellaDiTesto 14">
              <a:extLst>
                <a:ext uri="{FF2B5EF4-FFF2-40B4-BE49-F238E27FC236}">
                  <a16:creationId xmlns:a16="http://schemas.microsoft.com/office/drawing/2014/main" id="{B424E25A-C32C-4531-AB12-892A02FA14D1}"/>
                </a:ext>
              </a:extLst>
            </p:cNvPr>
            <p:cNvSpPr txBox="1"/>
            <p:nvPr/>
          </p:nvSpPr>
          <p:spPr>
            <a:xfrm>
              <a:off x="10903584" y="2388868"/>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0</a:t>
              </a:r>
            </a:p>
          </p:txBody>
        </p:sp>
        <p:sp>
          <p:nvSpPr>
            <p:cNvPr id="16" name="CasellaDiTesto 15">
              <a:extLst>
                <a:ext uri="{FF2B5EF4-FFF2-40B4-BE49-F238E27FC236}">
                  <a16:creationId xmlns:a16="http://schemas.microsoft.com/office/drawing/2014/main" id="{FCCEFDF3-1455-45BC-B38B-89390AE532F7}"/>
                </a:ext>
              </a:extLst>
            </p:cNvPr>
            <p:cNvSpPr txBox="1"/>
            <p:nvPr/>
          </p:nvSpPr>
          <p:spPr>
            <a:xfrm>
              <a:off x="10149155" y="1840472"/>
              <a:ext cx="630237"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28</a:t>
              </a:r>
            </a:p>
          </p:txBody>
        </p:sp>
        <p:grpSp>
          <p:nvGrpSpPr>
            <p:cNvPr id="17" name="Gruppo 16">
              <a:extLst>
                <a:ext uri="{FF2B5EF4-FFF2-40B4-BE49-F238E27FC236}">
                  <a16:creationId xmlns:a16="http://schemas.microsoft.com/office/drawing/2014/main" id="{846BC574-7B91-4F2E-A20E-DA7D18E1C2E9}"/>
                </a:ext>
              </a:extLst>
            </p:cNvPr>
            <p:cNvGrpSpPr/>
            <p:nvPr/>
          </p:nvGrpSpPr>
          <p:grpSpPr>
            <a:xfrm>
              <a:off x="9481978" y="1445897"/>
              <a:ext cx="183753" cy="1581145"/>
              <a:chOff x="7363618" y="1590677"/>
              <a:chExt cx="183753" cy="1581145"/>
            </a:xfrm>
          </p:grpSpPr>
          <p:cxnSp>
            <p:nvCxnSpPr>
              <p:cNvPr id="27" name="Connettore diritto 26">
                <a:extLst>
                  <a:ext uri="{FF2B5EF4-FFF2-40B4-BE49-F238E27FC236}">
                    <a16:creationId xmlns:a16="http://schemas.microsoft.com/office/drawing/2014/main" id="{74A81F4A-9924-4B5F-9B61-FE1BE3E7B526}"/>
                  </a:ext>
                </a:extLst>
              </p:cNvPr>
              <p:cNvCxnSpPr>
                <a:cxnSpLocks/>
              </p:cNvCxnSpPr>
              <p:nvPr/>
            </p:nvCxnSpPr>
            <p:spPr>
              <a:xfrm>
                <a:off x="7370365" y="1600204"/>
                <a:ext cx="177006" cy="0"/>
              </a:xfrm>
              <a:prstGeom prst="line">
                <a:avLst/>
              </a:prstGeom>
              <a:noFill/>
              <a:ln w="19050" cap="flat" cmpd="sng" algn="ctr">
                <a:solidFill>
                  <a:srgbClr val="000000"/>
                </a:solidFill>
                <a:prstDash val="solid"/>
                <a:miter lim="800000"/>
              </a:ln>
              <a:effectLst/>
            </p:spPr>
          </p:cxnSp>
          <p:cxnSp>
            <p:nvCxnSpPr>
              <p:cNvPr id="28" name="Connettore diritto 27">
                <a:extLst>
                  <a:ext uri="{FF2B5EF4-FFF2-40B4-BE49-F238E27FC236}">
                    <a16:creationId xmlns:a16="http://schemas.microsoft.com/office/drawing/2014/main" id="{52120E8A-C29C-41AA-B0F1-4B77E82C0C08}"/>
                  </a:ext>
                </a:extLst>
              </p:cNvPr>
              <p:cNvCxnSpPr>
                <a:cxnSpLocks/>
              </p:cNvCxnSpPr>
              <p:nvPr/>
            </p:nvCxnSpPr>
            <p:spPr>
              <a:xfrm>
                <a:off x="7363618" y="3162294"/>
                <a:ext cx="177006" cy="0"/>
              </a:xfrm>
              <a:prstGeom prst="line">
                <a:avLst/>
              </a:prstGeom>
              <a:noFill/>
              <a:ln w="19050" cap="flat" cmpd="sng" algn="ctr">
                <a:solidFill>
                  <a:srgbClr val="000000"/>
                </a:solidFill>
                <a:prstDash val="solid"/>
                <a:miter lim="800000"/>
              </a:ln>
              <a:effectLst/>
            </p:spPr>
          </p:cxnSp>
          <p:cxnSp>
            <p:nvCxnSpPr>
              <p:cNvPr id="29" name="Connettore diritto 28">
                <a:extLst>
                  <a:ext uri="{FF2B5EF4-FFF2-40B4-BE49-F238E27FC236}">
                    <a16:creationId xmlns:a16="http://schemas.microsoft.com/office/drawing/2014/main" id="{952B729B-B2E6-48DC-9D16-2CED99236CCA}"/>
                  </a:ext>
                </a:extLst>
              </p:cNvPr>
              <p:cNvCxnSpPr>
                <a:cxnSpLocks/>
              </p:cNvCxnSpPr>
              <p:nvPr/>
            </p:nvCxnSpPr>
            <p:spPr>
              <a:xfrm>
                <a:off x="7370365" y="1590677"/>
                <a:ext cx="0" cy="1581145"/>
              </a:xfrm>
              <a:prstGeom prst="line">
                <a:avLst/>
              </a:prstGeom>
              <a:noFill/>
              <a:ln w="19050" cap="flat" cmpd="sng" algn="ctr">
                <a:solidFill>
                  <a:srgbClr val="000000"/>
                </a:solidFill>
                <a:prstDash val="solid"/>
                <a:miter lim="800000"/>
              </a:ln>
              <a:effectLst/>
            </p:spPr>
          </p:cxnSp>
        </p:grpSp>
        <p:grpSp>
          <p:nvGrpSpPr>
            <p:cNvPr id="18" name="Gruppo 17">
              <a:extLst>
                <a:ext uri="{FF2B5EF4-FFF2-40B4-BE49-F238E27FC236}">
                  <a16:creationId xmlns:a16="http://schemas.microsoft.com/office/drawing/2014/main" id="{08D5D9BF-E42D-45C2-9272-EFCDB6F0E94E}"/>
                </a:ext>
              </a:extLst>
            </p:cNvPr>
            <p:cNvGrpSpPr/>
            <p:nvPr/>
          </p:nvGrpSpPr>
          <p:grpSpPr>
            <a:xfrm rot="10800000">
              <a:off x="11098607" y="1466771"/>
              <a:ext cx="183753" cy="1581145"/>
              <a:chOff x="7363618" y="1590677"/>
              <a:chExt cx="183753" cy="1581145"/>
            </a:xfrm>
          </p:grpSpPr>
          <p:cxnSp>
            <p:nvCxnSpPr>
              <p:cNvPr id="24" name="Connettore diritto 23">
                <a:extLst>
                  <a:ext uri="{FF2B5EF4-FFF2-40B4-BE49-F238E27FC236}">
                    <a16:creationId xmlns:a16="http://schemas.microsoft.com/office/drawing/2014/main" id="{86C6CBC7-CC0A-454B-8C48-5D5F04114BC3}"/>
                  </a:ext>
                </a:extLst>
              </p:cNvPr>
              <p:cNvCxnSpPr>
                <a:cxnSpLocks/>
              </p:cNvCxnSpPr>
              <p:nvPr/>
            </p:nvCxnSpPr>
            <p:spPr>
              <a:xfrm>
                <a:off x="7370365" y="1600204"/>
                <a:ext cx="177006" cy="0"/>
              </a:xfrm>
              <a:prstGeom prst="line">
                <a:avLst/>
              </a:prstGeom>
              <a:noFill/>
              <a:ln w="19050" cap="flat" cmpd="sng" algn="ctr">
                <a:solidFill>
                  <a:srgbClr val="000000"/>
                </a:solidFill>
                <a:prstDash val="solid"/>
                <a:miter lim="800000"/>
              </a:ln>
              <a:effectLst/>
            </p:spPr>
          </p:cxnSp>
          <p:cxnSp>
            <p:nvCxnSpPr>
              <p:cNvPr id="25" name="Connettore diritto 24">
                <a:extLst>
                  <a:ext uri="{FF2B5EF4-FFF2-40B4-BE49-F238E27FC236}">
                    <a16:creationId xmlns:a16="http://schemas.microsoft.com/office/drawing/2014/main" id="{FD806D94-D355-473F-8923-4B8740097321}"/>
                  </a:ext>
                </a:extLst>
              </p:cNvPr>
              <p:cNvCxnSpPr>
                <a:cxnSpLocks/>
              </p:cNvCxnSpPr>
              <p:nvPr/>
            </p:nvCxnSpPr>
            <p:spPr>
              <a:xfrm>
                <a:off x="7363618" y="3162294"/>
                <a:ext cx="177006" cy="0"/>
              </a:xfrm>
              <a:prstGeom prst="line">
                <a:avLst/>
              </a:prstGeom>
              <a:noFill/>
              <a:ln w="19050" cap="flat" cmpd="sng" algn="ctr">
                <a:solidFill>
                  <a:srgbClr val="000000"/>
                </a:solidFill>
                <a:prstDash val="solid"/>
                <a:miter lim="800000"/>
              </a:ln>
              <a:effectLst/>
            </p:spPr>
          </p:cxnSp>
          <p:cxnSp>
            <p:nvCxnSpPr>
              <p:cNvPr id="26" name="Connettore diritto 25">
                <a:extLst>
                  <a:ext uri="{FF2B5EF4-FFF2-40B4-BE49-F238E27FC236}">
                    <a16:creationId xmlns:a16="http://schemas.microsoft.com/office/drawing/2014/main" id="{82E2F9EF-F506-41D8-9294-0EBDAC6BF0D0}"/>
                  </a:ext>
                </a:extLst>
              </p:cNvPr>
              <p:cNvCxnSpPr>
                <a:cxnSpLocks/>
              </p:cNvCxnSpPr>
              <p:nvPr/>
            </p:nvCxnSpPr>
            <p:spPr>
              <a:xfrm>
                <a:off x="7370365" y="1590677"/>
                <a:ext cx="0" cy="1581145"/>
              </a:xfrm>
              <a:prstGeom prst="line">
                <a:avLst/>
              </a:prstGeom>
              <a:noFill/>
              <a:ln w="19050" cap="flat" cmpd="sng" algn="ctr">
                <a:solidFill>
                  <a:srgbClr val="000000"/>
                </a:solidFill>
                <a:prstDash val="solid"/>
                <a:miter lim="800000"/>
              </a:ln>
              <a:effectLst/>
            </p:spPr>
          </p:cxnSp>
        </p:grpSp>
        <p:grpSp>
          <p:nvGrpSpPr>
            <p:cNvPr id="19" name="Gruppo 18">
              <a:extLst>
                <a:ext uri="{FF2B5EF4-FFF2-40B4-BE49-F238E27FC236}">
                  <a16:creationId xmlns:a16="http://schemas.microsoft.com/office/drawing/2014/main" id="{B5E965EC-B84E-45B9-86A7-D912BBF871BE}"/>
                </a:ext>
              </a:extLst>
            </p:cNvPr>
            <p:cNvGrpSpPr/>
            <p:nvPr/>
          </p:nvGrpSpPr>
          <p:grpSpPr>
            <a:xfrm>
              <a:off x="8845549" y="1983871"/>
              <a:ext cx="485775" cy="724084"/>
              <a:chOff x="8926750" y="1983871"/>
              <a:chExt cx="485775" cy="724084"/>
            </a:xfrm>
          </p:grpSpPr>
          <p:sp>
            <p:nvSpPr>
              <p:cNvPr id="22" name="CasellaDiTesto 21">
                <a:extLst>
                  <a:ext uri="{FF2B5EF4-FFF2-40B4-BE49-F238E27FC236}">
                    <a16:creationId xmlns:a16="http://schemas.microsoft.com/office/drawing/2014/main" id="{886E4B23-EFA0-4D36-A919-1AB0FCBC1F2B}"/>
                  </a:ext>
                </a:extLst>
              </p:cNvPr>
              <p:cNvSpPr txBox="1"/>
              <p:nvPr/>
            </p:nvSpPr>
            <p:spPr>
              <a:xfrm>
                <a:off x="8926750" y="1983871"/>
                <a:ext cx="485775" cy="724084"/>
              </a:xfrm>
              <a:prstGeom prst="rect">
                <a:avLst/>
              </a:prstGeom>
            </p:spPr>
            <p:txBody>
              <a:bodyPr vert="horz" wrap="square" lIns="91440" tIns="45720" rIns="91440" bIns="45720" rtlCol="0" anchor="b">
                <a:normAutofit fontScale="925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32</a:t>
                </a:r>
              </a:p>
            </p:txBody>
          </p:sp>
          <p:cxnSp>
            <p:nvCxnSpPr>
              <p:cNvPr id="23" name="Connettore diritto 22">
                <a:extLst>
                  <a:ext uri="{FF2B5EF4-FFF2-40B4-BE49-F238E27FC236}">
                    <a16:creationId xmlns:a16="http://schemas.microsoft.com/office/drawing/2014/main" id="{03097BE8-F3A8-49A3-8253-69E5C483FE62}"/>
                  </a:ext>
                </a:extLst>
              </p:cNvPr>
              <p:cNvCxnSpPr>
                <a:cxnSpLocks/>
              </p:cNvCxnSpPr>
              <p:nvPr/>
            </p:nvCxnSpPr>
            <p:spPr>
              <a:xfrm>
                <a:off x="9002512" y="2332912"/>
                <a:ext cx="334249" cy="0"/>
              </a:xfrm>
              <a:prstGeom prst="line">
                <a:avLst/>
              </a:prstGeom>
              <a:noFill/>
              <a:ln w="19050" cap="flat" cmpd="sng" algn="ctr">
                <a:solidFill>
                  <a:srgbClr val="000000"/>
                </a:solidFill>
                <a:prstDash val="solid"/>
                <a:miter lim="800000"/>
              </a:ln>
              <a:effectLst/>
            </p:spPr>
          </p:cxnSp>
        </p:grpSp>
        <p:sp>
          <p:nvSpPr>
            <p:cNvPr id="20" name="CasellaDiTesto 19">
              <a:extLst>
                <a:ext uri="{FF2B5EF4-FFF2-40B4-BE49-F238E27FC236}">
                  <a16:creationId xmlns:a16="http://schemas.microsoft.com/office/drawing/2014/main" id="{81097AB8-7DE7-4E05-837C-0D4B522E5039}"/>
                </a:ext>
              </a:extLst>
            </p:cNvPr>
            <p:cNvSpPr txBox="1"/>
            <p:nvPr/>
          </p:nvSpPr>
          <p:spPr>
            <a:xfrm>
              <a:off x="8226603" y="1917381"/>
              <a:ext cx="752097"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W =</a:t>
              </a:r>
            </a:p>
          </p:txBody>
        </p:sp>
        <p:sp>
          <p:nvSpPr>
            <p:cNvPr id="21" name="CasellaDiTesto 20">
              <a:extLst>
                <a:ext uri="{FF2B5EF4-FFF2-40B4-BE49-F238E27FC236}">
                  <a16:creationId xmlns:a16="http://schemas.microsoft.com/office/drawing/2014/main" id="{0CD11CAB-F343-46DB-8ADE-6B89A5B26836}"/>
                </a:ext>
              </a:extLst>
            </p:cNvPr>
            <p:cNvSpPr txBox="1"/>
            <p:nvPr/>
          </p:nvSpPr>
          <p:spPr>
            <a:xfrm>
              <a:off x="9233535" y="1845943"/>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a:t>
              </a:r>
            </a:p>
          </p:txBody>
        </p:sp>
      </p:grpSp>
      <p:sp>
        <p:nvSpPr>
          <p:cNvPr id="30" name="TextBox 14">
            <a:extLst>
              <a:ext uri="{FF2B5EF4-FFF2-40B4-BE49-F238E27FC236}">
                <a16:creationId xmlns:a16="http://schemas.microsoft.com/office/drawing/2014/main" id="{0BCA4EAF-BB8B-480D-AE90-552B13937276}"/>
              </a:ext>
            </a:extLst>
          </p:cNvPr>
          <p:cNvSpPr txBox="1"/>
          <p:nvPr/>
        </p:nvSpPr>
        <p:spPr>
          <a:xfrm>
            <a:off x="8917521" y="834953"/>
            <a:ext cx="4972365" cy="461665"/>
          </a:xfrm>
          <a:prstGeom prst="rect">
            <a:avLst/>
          </a:prstGeom>
          <a:noFill/>
        </p:spPr>
        <p:txBody>
          <a:bodyPr wrap="square">
            <a:spAutoFit/>
          </a:bodyPr>
          <a:lstStyle/>
          <a:p>
            <a:pPr defTabSz="914400"/>
            <a:r>
              <a:rPr lang="en-US" sz="2400" b="1" dirty="0">
                <a:solidFill>
                  <a:srgbClr val="000000"/>
                </a:solidFill>
                <a:latin typeface="Abel" panose="02000506030000020004" pitchFamily="2" charset="0"/>
              </a:rPr>
              <a:t>Convolutional Filter</a:t>
            </a:r>
          </a:p>
        </p:txBody>
      </p:sp>
      <p:sp>
        <p:nvSpPr>
          <p:cNvPr id="33" name="Rettangolo 32">
            <a:extLst>
              <a:ext uri="{FF2B5EF4-FFF2-40B4-BE49-F238E27FC236}">
                <a16:creationId xmlns:a16="http://schemas.microsoft.com/office/drawing/2014/main" id="{5DB73D7B-DDD2-4F82-9236-16D03618A08B}"/>
              </a:ext>
            </a:extLst>
          </p:cNvPr>
          <p:cNvSpPr/>
          <p:nvPr/>
        </p:nvSpPr>
        <p:spPr>
          <a:xfrm>
            <a:off x="5276850" y="4598668"/>
            <a:ext cx="1524000" cy="809625"/>
          </a:xfrm>
          <a:prstGeom prst="rect">
            <a:avLst/>
          </a:prstGeom>
          <a:solidFill>
            <a:srgbClr val="FFFFFF"/>
          </a:solidFill>
          <a:ln w="28575" cap="flat" cmpd="sng" algn="ctr">
            <a:solidFill>
              <a:srgbClr val="5094B2">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FFFFF"/>
              </a:solidFill>
              <a:effectLst/>
              <a:uLnTx/>
              <a:uFillTx/>
              <a:latin typeface="Manrope"/>
              <a:ea typeface="+mn-ea"/>
              <a:cs typeface="+mn-cs"/>
            </a:endParaRPr>
          </a:p>
        </p:txBody>
      </p:sp>
      <p:sp>
        <p:nvSpPr>
          <p:cNvPr id="34" name="TextBox 14">
            <a:extLst>
              <a:ext uri="{FF2B5EF4-FFF2-40B4-BE49-F238E27FC236}">
                <a16:creationId xmlns:a16="http://schemas.microsoft.com/office/drawing/2014/main" id="{F43D15AA-B4A7-4780-A794-C1E71123414A}"/>
              </a:ext>
            </a:extLst>
          </p:cNvPr>
          <p:cNvSpPr txBox="1"/>
          <p:nvPr/>
        </p:nvSpPr>
        <p:spPr>
          <a:xfrm>
            <a:off x="5384958" y="4700973"/>
            <a:ext cx="1422083" cy="646331"/>
          </a:xfrm>
          <a:prstGeom prst="rect">
            <a:avLst/>
          </a:prstGeom>
          <a:noFill/>
        </p:spPr>
        <p:txBody>
          <a:bodyPr wrap="square">
            <a:spAutoFit/>
          </a:bodyPr>
          <a:lstStyle/>
          <a:p>
            <a:pPr defTabSz="914400"/>
            <a:r>
              <a:rPr lang="en-US" sz="3600" b="1" dirty="0">
                <a:solidFill>
                  <a:srgbClr val="8DB9CD">
                    <a:lumMod val="75000"/>
                  </a:srgbClr>
                </a:solidFill>
                <a:latin typeface="Abel" panose="02000506030000020004" pitchFamily="2" charset="0"/>
              </a:rPr>
              <a:t>ANNA</a:t>
            </a:r>
          </a:p>
        </p:txBody>
      </p:sp>
      <p:sp>
        <p:nvSpPr>
          <p:cNvPr id="35" name="TextBox 14">
            <a:extLst>
              <a:ext uri="{FF2B5EF4-FFF2-40B4-BE49-F238E27FC236}">
                <a16:creationId xmlns:a16="http://schemas.microsoft.com/office/drawing/2014/main" id="{900F26AD-BDC9-4812-92B5-322C492930A3}"/>
              </a:ext>
            </a:extLst>
          </p:cNvPr>
          <p:cNvSpPr txBox="1"/>
          <p:nvPr/>
        </p:nvSpPr>
        <p:spPr>
          <a:xfrm>
            <a:off x="2639776" y="3122232"/>
            <a:ext cx="4972365" cy="400110"/>
          </a:xfrm>
          <a:prstGeom prst="rect">
            <a:avLst/>
          </a:prstGeom>
          <a:noFill/>
        </p:spPr>
        <p:txBody>
          <a:bodyPr wrap="square">
            <a:spAutoFit/>
          </a:bodyPr>
          <a:lstStyle/>
          <a:p>
            <a:pPr defTabSz="914400"/>
            <a:r>
              <a:rPr lang="en-US" sz="2000" b="1" dirty="0">
                <a:solidFill>
                  <a:srgbClr val="000000"/>
                </a:solidFill>
                <a:latin typeface="Abel" panose="02000506030000020004" pitchFamily="2" charset="0"/>
              </a:rPr>
              <a:t>Input Image</a:t>
            </a:r>
          </a:p>
        </p:txBody>
      </p:sp>
      <p:sp>
        <p:nvSpPr>
          <p:cNvPr id="36" name="TextBox 14">
            <a:extLst>
              <a:ext uri="{FF2B5EF4-FFF2-40B4-BE49-F238E27FC236}">
                <a16:creationId xmlns:a16="http://schemas.microsoft.com/office/drawing/2014/main" id="{D6DDCD53-9067-4539-924A-FE2E75963DFB}"/>
              </a:ext>
            </a:extLst>
          </p:cNvPr>
          <p:cNvSpPr txBox="1"/>
          <p:nvPr/>
        </p:nvSpPr>
        <p:spPr>
          <a:xfrm>
            <a:off x="7882414" y="3115804"/>
            <a:ext cx="4972365" cy="400110"/>
          </a:xfrm>
          <a:prstGeom prst="rect">
            <a:avLst/>
          </a:prstGeom>
          <a:noFill/>
        </p:spPr>
        <p:txBody>
          <a:bodyPr wrap="square">
            <a:spAutoFit/>
          </a:bodyPr>
          <a:lstStyle/>
          <a:p>
            <a:pPr defTabSz="914400"/>
            <a:r>
              <a:rPr lang="en-US" sz="2000" b="1" dirty="0">
                <a:solidFill>
                  <a:srgbClr val="000000"/>
                </a:solidFill>
                <a:latin typeface="Abel" panose="02000506030000020004" pitchFamily="2" charset="0"/>
              </a:rPr>
              <a:t>Output Image</a:t>
            </a:r>
          </a:p>
        </p:txBody>
      </p:sp>
      <p:cxnSp>
        <p:nvCxnSpPr>
          <p:cNvPr id="37" name="Connettore 2 36">
            <a:extLst>
              <a:ext uri="{FF2B5EF4-FFF2-40B4-BE49-F238E27FC236}">
                <a16:creationId xmlns:a16="http://schemas.microsoft.com/office/drawing/2014/main" id="{B5F5E449-E95B-4EE3-AF58-036634B6FCE7}"/>
              </a:ext>
            </a:extLst>
          </p:cNvPr>
          <p:cNvCxnSpPr>
            <a:cxnSpLocks/>
            <a:endCxn id="33" idx="1"/>
          </p:cNvCxnSpPr>
          <p:nvPr/>
        </p:nvCxnSpPr>
        <p:spPr>
          <a:xfrm>
            <a:off x="4752975" y="5003481"/>
            <a:ext cx="523875" cy="0"/>
          </a:xfrm>
          <a:prstGeom prst="straightConnector1">
            <a:avLst/>
          </a:prstGeom>
          <a:noFill/>
          <a:ln w="57150" cap="flat" cmpd="sng" algn="ctr">
            <a:solidFill>
              <a:srgbClr val="000000"/>
            </a:solidFill>
            <a:prstDash val="solid"/>
            <a:miter lim="800000"/>
            <a:tailEnd type="triangle"/>
          </a:ln>
          <a:effectLst/>
        </p:spPr>
      </p:cxnSp>
      <p:cxnSp>
        <p:nvCxnSpPr>
          <p:cNvPr id="38" name="Connettore 2 37">
            <a:extLst>
              <a:ext uri="{FF2B5EF4-FFF2-40B4-BE49-F238E27FC236}">
                <a16:creationId xmlns:a16="http://schemas.microsoft.com/office/drawing/2014/main" id="{2400BBAD-2DAC-481C-BB1B-CE2AA149D46E}"/>
              </a:ext>
            </a:extLst>
          </p:cNvPr>
          <p:cNvCxnSpPr>
            <a:cxnSpLocks/>
          </p:cNvCxnSpPr>
          <p:nvPr/>
        </p:nvCxnSpPr>
        <p:spPr>
          <a:xfrm>
            <a:off x="6801313" y="5003481"/>
            <a:ext cx="523875" cy="0"/>
          </a:xfrm>
          <a:prstGeom prst="straightConnector1">
            <a:avLst/>
          </a:prstGeom>
          <a:noFill/>
          <a:ln w="57150" cap="flat" cmpd="sng" algn="ctr">
            <a:solidFill>
              <a:srgbClr val="000000"/>
            </a:solidFill>
            <a:prstDash val="solid"/>
            <a:miter lim="800000"/>
            <a:tailEnd type="triangle"/>
          </a:ln>
          <a:effectLst/>
        </p:spPr>
      </p:cxnSp>
      <p:sp>
        <p:nvSpPr>
          <p:cNvPr id="39" name="Figura a mano libera: forma 38">
            <a:extLst>
              <a:ext uri="{FF2B5EF4-FFF2-40B4-BE49-F238E27FC236}">
                <a16:creationId xmlns:a16="http://schemas.microsoft.com/office/drawing/2014/main" id="{3E481D60-3FDB-48C8-B960-B9E4DD4E9754}"/>
              </a:ext>
            </a:extLst>
          </p:cNvPr>
          <p:cNvSpPr/>
          <p:nvPr/>
        </p:nvSpPr>
        <p:spPr>
          <a:xfrm>
            <a:off x="5952092" y="2276476"/>
            <a:ext cx="2032078" cy="2322192"/>
          </a:xfrm>
          <a:custGeom>
            <a:avLst/>
            <a:gdLst>
              <a:gd name="csX0" fmla="*/ 1857375 w 1857375"/>
              <a:gd name="csY0" fmla="*/ 71469 h 2052669"/>
              <a:gd name="csX1" fmla="*/ 171450 w 1857375"/>
              <a:gd name="csY1" fmla="*/ 109569 h 2052669"/>
              <a:gd name="csX2" fmla="*/ 561975 w 1857375"/>
              <a:gd name="csY2" fmla="*/ 1109694 h 2052669"/>
              <a:gd name="csX3" fmla="*/ 0 w 1857375"/>
              <a:gd name="csY3" fmla="*/ 2052669 h 2052669"/>
            </a:gdLst>
            <a:ahLst/>
            <a:cxnLst>
              <a:cxn ang="0">
                <a:pos x="csX0" y="csY0"/>
              </a:cxn>
              <a:cxn ang="0">
                <a:pos x="csX1" y="csY1"/>
              </a:cxn>
              <a:cxn ang="0">
                <a:pos x="csX2" y="csY2"/>
              </a:cxn>
              <a:cxn ang="0">
                <a:pos x="csX3" y="csY3"/>
              </a:cxn>
            </a:cxnLst>
            <a:rect l="l" t="t" r="r" b="b"/>
            <a:pathLst>
              <a:path w="1857375" h="2052669">
                <a:moveTo>
                  <a:pt x="1857375" y="71469"/>
                </a:moveTo>
                <a:cubicBezTo>
                  <a:pt x="1122362" y="4000"/>
                  <a:pt x="387350" y="-63468"/>
                  <a:pt x="171450" y="109569"/>
                </a:cubicBezTo>
                <a:cubicBezTo>
                  <a:pt x="-44450" y="282606"/>
                  <a:pt x="590550" y="785844"/>
                  <a:pt x="561975" y="1109694"/>
                </a:cubicBezTo>
                <a:cubicBezTo>
                  <a:pt x="533400" y="1433544"/>
                  <a:pt x="266700" y="1743106"/>
                  <a:pt x="0" y="2052669"/>
                </a:cubicBezTo>
              </a:path>
            </a:pathLst>
          </a:custGeom>
          <a:noFill/>
          <a:ln w="28575" cap="flat" cmpd="sng" algn="ctr">
            <a:solidFill>
              <a:srgbClr val="5094B2">
                <a:lumMod val="75000"/>
              </a:srgbClr>
            </a:solidFill>
            <a:prstDash val="solid"/>
            <a:miter lim="800000"/>
            <a:headEnd type="none" w="med" len="med"/>
            <a:tailEnd type="arrow"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FFFFFF"/>
              </a:solidFill>
              <a:effectLst/>
              <a:uLnTx/>
              <a:uFillTx/>
              <a:latin typeface="Manrope"/>
              <a:ea typeface="+mn-ea"/>
              <a:cs typeface="+mn-cs"/>
            </a:endParaRPr>
          </a:p>
        </p:txBody>
      </p:sp>
      <p:sp>
        <p:nvSpPr>
          <p:cNvPr id="40" name="CasellaDiTesto 39">
            <a:extLst>
              <a:ext uri="{FF2B5EF4-FFF2-40B4-BE49-F238E27FC236}">
                <a16:creationId xmlns:a16="http://schemas.microsoft.com/office/drawing/2014/main" id="{2A07E708-1002-419E-9589-49C6FD091A84}"/>
              </a:ext>
            </a:extLst>
          </p:cNvPr>
          <p:cNvSpPr txBox="1"/>
          <p:nvPr/>
        </p:nvSpPr>
        <p:spPr>
          <a:xfrm>
            <a:off x="8663920" y="1774339"/>
            <a:ext cx="485775" cy="638175"/>
          </a:xfrm>
          <a:prstGeom prst="rect">
            <a:avLst/>
          </a:prstGeom>
        </p:spPr>
        <p:txBody>
          <a:bodyPr vert="horz" wrap="square" lIns="91440" tIns="45720" rIns="91440" bIns="45720" rtlCol="0" anchor="b">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0" i="0" u="none" strike="noStrike" kern="0" cap="none" spc="0" normalizeH="0" baseline="0" noProof="0" dirty="0">
                <a:ln>
                  <a:noFill/>
                </a:ln>
                <a:solidFill>
                  <a:srgbClr val="000000"/>
                </a:solidFill>
                <a:effectLst/>
                <a:uLnTx/>
                <a:uFillTx/>
                <a:latin typeface="Manrope"/>
              </a:rPr>
              <a:t>1</a:t>
            </a:r>
          </a:p>
        </p:txBody>
      </p:sp>
      <p:pic>
        <p:nvPicPr>
          <p:cNvPr id="5" name="Immagine 4">
            <a:extLst>
              <a:ext uri="{FF2B5EF4-FFF2-40B4-BE49-F238E27FC236}">
                <a16:creationId xmlns:a16="http://schemas.microsoft.com/office/drawing/2014/main" id="{E63EDA11-337C-4FFE-A4FD-2A72F7B426CA}"/>
              </a:ext>
            </a:extLst>
          </p:cNvPr>
          <p:cNvPicPr>
            <a:picLocks noChangeAspect="1"/>
          </p:cNvPicPr>
          <p:nvPr/>
        </p:nvPicPr>
        <p:blipFill>
          <a:blip r:embed="rId2"/>
          <a:stretch>
            <a:fillRect/>
          </a:stretch>
        </p:blipFill>
        <p:spPr>
          <a:xfrm>
            <a:off x="2128742" y="3613458"/>
            <a:ext cx="2520000" cy="2520000"/>
          </a:xfrm>
          <a:prstGeom prst="rect">
            <a:avLst/>
          </a:prstGeom>
          <a:ln>
            <a:solidFill>
              <a:schemeClr val="tx1"/>
            </a:solidFill>
          </a:ln>
        </p:spPr>
      </p:pic>
      <p:pic>
        <p:nvPicPr>
          <p:cNvPr id="42" name="Immagine 41">
            <a:extLst>
              <a:ext uri="{FF2B5EF4-FFF2-40B4-BE49-F238E27FC236}">
                <a16:creationId xmlns:a16="http://schemas.microsoft.com/office/drawing/2014/main" id="{81E3AEC6-6E52-411C-A972-28B0F7EED8E9}"/>
              </a:ext>
            </a:extLst>
          </p:cNvPr>
          <p:cNvPicPr>
            <a:picLocks noChangeAspect="1"/>
          </p:cNvPicPr>
          <p:nvPr/>
        </p:nvPicPr>
        <p:blipFill>
          <a:blip r:embed="rId3"/>
          <a:stretch>
            <a:fillRect/>
          </a:stretch>
        </p:blipFill>
        <p:spPr>
          <a:xfrm>
            <a:off x="7392649" y="3613458"/>
            <a:ext cx="2520000" cy="2520000"/>
          </a:xfrm>
          <a:prstGeom prst="rect">
            <a:avLst/>
          </a:prstGeom>
        </p:spPr>
      </p:pic>
    </p:spTree>
    <p:extLst>
      <p:ext uri="{BB962C8B-B14F-4D97-AF65-F5344CB8AC3E}">
        <p14:creationId xmlns:p14="http://schemas.microsoft.com/office/powerpoint/2010/main" val="776884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12B933-99C3-47B3-8D8F-CF9EE842F240}"/>
              </a:ext>
            </a:extLst>
          </p:cNvPr>
          <p:cNvSpPr>
            <a:spLocks noGrp="1"/>
          </p:cNvSpPr>
          <p:nvPr>
            <p:ph type="title" idx="4294967295"/>
          </p:nvPr>
        </p:nvSpPr>
        <p:spPr>
          <a:xfrm>
            <a:off x="178526" y="103188"/>
            <a:ext cx="8586651" cy="488950"/>
          </a:xfrm>
        </p:spPr>
        <p:txBody>
          <a:bodyPr>
            <a:noAutofit/>
          </a:bodyPr>
          <a:lstStyle/>
          <a:p>
            <a:r>
              <a:rPr lang="en-US" sz="2800" dirty="0"/>
              <a:t>ANNA V2 Summary</a:t>
            </a:r>
          </a:p>
        </p:txBody>
      </p:sp>
      <p:sp>
        <p:nvSpPr>
          <p:cNvPr id="4" name="Slide Number Placeholder 7">
            <a:extLst>
              <a:ext uri="{FF2B5EF4-FFF2-40B4-BE49-F238E27FC236}">
                <a16:creationId xmlns:a16="http://schemas.microsoft.com/office/drawing/2014/main" id="{329C38EC-1A48-4446-8BA3-D4BEB351B3D4}"/>
              </a:ext>
            </a:extLst>
          </p:cNvPr>
          <p:cNvSpPr>
            <a:spLocks noGrp="1"/>
          </p:cNvSpPr>
          <p:nvPr>
            <p:ph type="sldNum" sz="quarter" idx="11"/>
          </p:nvPr>
        </p:nvSpPr>
        <p:spPr>
          <a:xfrm>
            <a:off x="11645440" y="86088"/>
            <a:ext cx="546560" cy="365125"/>
          </a:xfrm>
          <a:prstGeom prst="rect">
            <a:avLst/>
          </a:prstGeom>
        </p:spPr>
        <p:txBody>
          <a:bodyPr/>
          <a:lstStyle>
            <a:lvl1pPr>
              <a:defRPr sz="2400">
                <a:solidFill>
                  <a:schemeClr val="bg1"/>
                </a:solidFill>
              </a:defRPr>
            </a:lvl1pPr>
          </a:lstStyle>
          <a:p>
            <a:fld id="{987CC23B-A7E7-4E4B-AA24-248BA58EBACC}" type="slidenum">
              <a:rPr lang="en-US" smtClean="0"/>
              <a:pPr/>
              <a:t>27</a:t>
            </a:fld>
            <a:endParaRPr lang="en-US" dirty="0"/>
          </a:p>
        </p:txBody>
      </p:sp>
      <p:pic>
        <p:nvPicPr>
          <p:cNvPr id="8" name="Picture 2" descr="Comparison of neural network accelerators for FPGA, ASIC and GPU devices in terms of speed and power consumption; results obtained from [35]. Further challenges in implementing active learning techniques such as Reinforcement Learning on FPGA to make processing and computation adaptive, are still open and discussed below. As mentioned in previous sections, RL and multimodal detection methods are likely to be widespread used in HAR in the near future to leverage on the increasing number of smart sensors in home environment and to enable robust classification algorithms across people and scenarios. Regarding multimodal sensing, different types of sensing, computing and communication in embedded systems are required. The nature of the collected data has a significant impact on the computing architecture as well as if the sensing is continuous (gait analysis, video application for fall detection) or periodic e.g. triggered on time or events (sensors for smart home applications).">
            <a:extLst>
              <a:ext uri="{FF2B5EF4-FFF2-40B4-BE49-F238E27FC236}">
                <a16:creationId xmlns:a16="http://schemas.microsoft.com/office/drawing/2014/main" id="{B1CADD7A-18ED-493A-89CA-D31A6711B9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9" b="5916"/>
          <a:stretch/>
        </p:blipFill>
        <p:spPr bwMode="auto">
          <a:xfrm>
            <a:off x="583716" y="1513840"/>
            <a:ext cx="10866920" cy="4114800"/>
          </a:xfrm>
          <a:prstGeom prst="rect">
            <a:avLst/>
          </a:prstGeom>
          <a:noFill/>
          <a:extLst>
            <a:ext uri="{909E8E84-426E-40DD-AFC4-6F175D3DCCD1}">
              <a14:hiddenFill xmlns:a14="http://schemas.microsoft.com/office/drawing/2010/main">
                <a:solidFill>
                  <a:srgbClr val="FFFFFF"/>
                </a:solidFill>
              </a14:hiddenFill>
            </a:ext>
          </a:extLst>
        </p:spPr>
      </p:pic>
      <p:sp>
        <p:nvSpPr>
          <p:cNvPr id="9" name="Segnaposto testo 2">
            <a:extLst>
              <a:ext uri="{FF2B5EF4-FFF2-40B4-BE49-F238E27FC236}">
                <a16:creationId xmlns:a16="http://schemas.microsoft.com/office/drawing/2014/main" id="{6ACE6F09-7B76-47E4-A012-6C2159E18EF6}"/>
              </a:ext>
            </a:extLst>
          </p:cNvPr>
          <p:cNvSpPr txBox="1">
            <a:spLocks/>
          </p:cNvSpPr>
          <p:nvPr/>
        </p:nvSpPr>
        <p:spPr>
          <a:xfrm>
            <a:off x="705319" y="5742828"/>
            <a:ext cx="11131397" cy="375921"/>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Arial" panose="020B0604020202020204" pitchFamily="34" charset="0"/>
              <a:buNone/>
              <a:defRPr lang="it-IT" sz="1600" kern="1200" dirty="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Manrope"/>
                <a:ea typeface="+mn-ea"/>
                <a:cs typeface="+mn-cs"/>
              </a:rPr>
              <a:t>Power Consumption [W]</a:t>
            </a:r>
            <a:endParaRPr kumimoji="0" lang="en-US" sz="1600" b="0" i="0" u="none" strike="noStrike" kern="1200" cap="none" spc="0" normalizeH="0" baseline="0" noProof="0" dirty="0">
              <a:ln>
                <a:noFill/>
              </a:ln>
              <a:solidFill>
                <a:srgbClr val="000000"/>
              </a:solidFill>
              <a:effectLst/>
              <a:uLnTx/>
              <a:uFillTx/>
              <a:latin typeface="Manrope"/>
              <a:ea typeface="+mn-ea"/>
              <a:cs typeface="+mn-cs"/>
            </a:endParaRPr>
          </a:p>
        </p:txBody>
      </p:sp>
      <p:sp>
        <p:nvSpPr>
          <p:cNvPr id="10" name="Segnaposto testo 2">
            <a:extLst>
              <a:ext uri="{FF2B5EF4-FFF2-40B4-BE49-F238E27FC236}">
                <a16:creationId xmlns:a16="http://schemas.microsoft.com/office/drawing/2014/main" id="{509D7BFB-031D-434E-B43D-9B23E8CCFF65}"/>
              </a:ext>
            </a:extLst>
          </p:cNvPr>
          <p:cNvSpPr txBox="1">
            <a:spLocks/>
          </p:cNvSpPr>
          <p:nvPr/>
        </p:nvSpPr>
        <p:spPr>
          <a:xfrm rot="16200000">
            <a:off x="-1253858" y="3351754"/>
            <a:ext cx="3281678" cy="393469"/>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Arial" panose="020B0604020202020204" pitchFamily="34" charset="0"/>
              <a:buNone/>
              <a:defRPr lang="it-IT" sz="1600" kern="1200" dirty="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rgbClr val="000000"/>
                </a:solidFill>
                <a:latin typeface="Manrope"/>
              </a:rPr>
              <a:t>Computation Speed [GOP/s]</a:t>
            </a:r>
          </a:p>
        </p:txBody>
      </p:sp>
      <p:sp>
        <p:nvSpPr>
          <p:cNvPr id="11" name="Segnaposto testo 2">
            <a:extLst>
              <a:ext uri="{FF2B5EF4-FFF2-40B4-BE49-F238E27FC236}">
                <a16:creationId xmlns:a16="http://schemas.microsoft.com/office/drawing/2014/main" id="{B0AE757C-FD48-4AE0-B6B4-4B070992A541}"/>
              </a:ext>
            </a:extLst>
          </p:cNvPr>
          <p:cNvSpPr txBox="1">
            <a:spLocks/>
          </p:cNvSpPr>
          <p:nvPr/>
        </p:nvSpPr>
        <p:spPr>
          <a:xfrm>
            <a:off x="1735945" y="4771260"/>
            <a:ext cx="1899091" cy="375921"/>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Arial" panose="020B0604020202020204" pitchFamily="34" charset="0"/>
              <a:buNone/>
              <a:defRPr lang="it-IT" sz="1600" kern="1200" dirty="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FF0000"/>
                </a:solidFill>
                <a:effectLst>
                  <a:outerShdw blurRad="38100" dist="38100" dir="2700000" algn="tl">
                    <a:srgbClr val="000000">
                      <a:alpha val="43137"/>
                    </a:srgbClr>
                  </a:outerShdw>
                </a:effectLst>
                <a:latin typeface="Manrope"/>
              </a:rPr>
              <a:t>ANNA V2</a:t>
            </a:r>
          </a:p>
        </p:txBody>
      </p:sp>
      <p:sp>
        <p:nvSpPr>
          <p:cNvPr id="13" name="Segnaposto testo 2">
            <a:extLst>
              <a:ext uri="{FF2B5EF4-FFF2-40B4-BE49-F238E27FC236}">
                <a16:creationId xmlns:a16="http://schemas.microsoft.com/office/drawing/2014/main" id="{889DBDDE-55E1-4E8B-9681-E2AC42138642}"/>
              </a:ext>
            </a:extLst>
          </p:cNvPr>
          <p:cNvSpPr txBox="1">
            <a:spLocks/>
          </p:cNvSpPr>
          <p:nvPr/>
        </p:nvSpPr>
        <p:spPr>
          <a:xfrm>
            <a:off x="590109" y="1137919"/>
            <a:ext cx="11131397" cy="375921"/>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buFont typeface="Arial" panose="020B0604020202020204" pitchFamily="34" charset="0"/>
              <a:buNone/>
              <a:defRPr lang="it-IT" sz="1600" kern="1200" dirty="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lang="it-IT"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000000"/>
                </a:solidFill>
                <a:latin typeface="Manrope"/>
              </a:rPr>
              <a:t>Comparison of Neural Accelerators</a:t>
            </a:r>
          </a:p>
        </p:txBody>
      </p:sp>
      <p:sp>
        <p:nvSpPr>
          <p:cNvPr id="3" name="Ovale 2">
            <a:extLst>
              <a:ext uri="{FF2B5EF4-FFF2-40B4-BE49-F238E27FC236}">
                <a16:creationId xmlns:a16="http://schemas.microsoft.com/office/drawing/2014/main" id="{E6417378-00F8-48FF-8E43-1311F0515FCD}"/>
              </a:ext>
            </a:extLst>
          </p:cNvPr>
          <p:cNvSpPr/>
          <p:nvPr/>
        </p:nvSpPr>
        <p:spPr>
          <a:xfrm>
            <a:off x="2451491" y="5083282"/>
            <a:ext cx="234000" cy="23333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91886557"/>
      </p:ext>
    </p:extLst>
  </p:cSld>
  <p:clrMapOvr>
    <a:masterClrMapping/>
  </p:clrMapOvr>
</p:sld>
</file>

<file path=ppt/theme/theme1.xml><?xml version="1.0" encoding="utf-8"?>
<a:theme xmlns:a="http://schemas.openxmlformats.org/drawingml/2006/main" name="POL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ersonale1">
  <a:themeElements>
    <a:clrScheme name="personal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e1">
      <a:majorFont>
        <a:latin typeface="Arial Rounded MT 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600" b="1" i="0" u="none" strike="noStrike" cap="none" normalizeH="0" baseline="0" smtClean="0">
            <a:ln>
              <a:noFill/>
            </a:ln>
            <a:solidFill>
              <a:srgbClr val="003F6E"/>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600" b="1" i="0" u="none" strike="noStrike" cap="none" normalizeH="0" baseline="0" smtClean="0">
            <a:ln>
              <a:noFill/>
            </a:ln>
            <a:solidFill>
              <a:srgbClr val="003F6E"/>
            </a:solidFill>
            <a:effectLst/>
            <a:latin typeface="Arial" charset="0"/>
          </a:defRPr>
        </a:defPPr>
      </a:lstStyle>
    </a:lnDef>
  </a:objectDefaults>
  <a:extraClrSchemeLst>
    <a:extraClrScheme>
      <a:clrScheme name="personal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14142</TotalTime>
  <Words>1896</Words>
  <Application>Microsoft Office PowerPoint</Application>
  <PresentationFormat>Widescreen</PresentationFormat>
  <Paragraphs>391</Paragraphs>
  <Slides>27</Slides>
  <Notes>2</Notes>
  <HiddenSlides>0</HiddenSlides>
  <MMClips>0</MMClips>
  <ScaleCrop>false</ScaleCrop>
  <HeadingPairs>
    <vt:vector size="6" baseType="variant">
      <vt:variant>
        <vt:lpstr>Caratteri utilizzati</vt:lpstr>
      </vt:variant>
      <vt:variant>
        <vt:i4>11</vt:i4>
      </vt:variant>
      <vt:variant>
        <vt:lpstr>Tema</vt:lpstr>
      </vt:variant>
      <vt:variant>
        <vt:i4>2</vt:i4>
      </vt:variant>
      <vt:variant>
        <vt:lpstr>Titoli diapositive</vt:lpstr>
      </vt:variant>
      <vt:variant>
        <vt:i4>27</vt:i4>
      </vt:variant>
    </vt:vector>
  </HeadingPairs>
  <TitlesOfParts>
    <vt:vector size="40" baseType="lpstr">
      <vt:lpstr>ＭＳ Ｐゴシック</vt:lpstr>
      <vt:lpstr>Abel</vt:lpstr>
      <vt:lpstr>Arial</vt:lpstr>
      <vt:lpstr>Arial Rounded MT Bold</vt:lpstr>
      <vt:lpstr>Calibri</vt:lpstr>
      <vt:lpstr>Cambria Math</vt:lpstr>
      <vt:lpstr>Helvetica</vt:lpstr>
      <vt:lpstr>Manrope</vt:lpstr>
      <vt:lpstr>Symbol</vt:lpstr>
      <vt:lpstr>Times New Roman</vt:lpstr>
      <vt:lpstr>Wingdings</vt:lpstr>
      <vt:lpstr>POLI</vt:lpstr>
      <vt:lpstr>personale1</vt:lpstr>
      <vt:lpstr>Presentazione standard di PowerPoint</vt:lpstr>
      <vt:lpstr>Outline</vt:lpstr>
      <vt:lpstr>Motivation: edge-processing in large detection systems (TB PET) </vt:lpstr>
      <vt:lpstr>Monolithic Scintillator Detector and Neural Network Reconstruction</vt:lpstr>
      <vt:lpstr>Traditional Digital Processing vs Analog Processing (ANNA)</vt:lpstr>
      <vt:lpstr>Traditional Digital Processing vs Analog Processing (ANNA)</vt:lpstr>
      <vt:lpstr>ANNA: Analog Multiply and Accumulate (MAC) principle</vt:lpstr>
      <vt:lpstr>ANNA (Analog Neural Network ASIC): V1 version (proof-of-concept)</vt:lpstr>
      <vt:lpstr>Characterization of ASIC V1 (CMOS 0.35 µm, 24 mm2)</vt:lpstr>
      <vt:lpstr>ANNA V1 Performance Characterization</vt:lpstr>
      <vt:lpstr>ANNA V2</vt:lpstr>
      <vt:lpstr>ASIC V2 design: new neuron schematic </vt:lpstr>
      <vt:lpstr>ASIC V2 architecture: recursive network</vt:lpstr>
      <vt:lpstr>ANNA V2 – Architecture and Layout</vt:lpstr>
      <vt:lpstr>64x20x20x2 Network - Results</vt:lpstr>
      <vt:lpstr>64x20x20x2 Network – Noise Analysis</vt:lpstr>
      <vt:lpstr>Future Developments – LGADs signals processing with ANNA processing </vt:lpstr>
      <vt:lpstr>Conclusions and future work</vt:lpstr>
      <vt:lpstr>Relevant Publications</vt:lpstr>
      <vt:lpstr>The RADLAB team</vt:lpstr>
      <vt:lpstr>Presentazione standard di PowerPoint</vt:lpstr>
      <vt:lpstr>Analog Neuron Operation</vt:lpstr>
      <vt:lpstr>ANNA V2 – Multiply and accumulate</vt:lpstr>
      <vt:lpstr>ANNA V2 – new architecture</vt:lpstr>
      <vt:lpstr>Detector simulations and ANNA test</vt:lpstr>
      <vt:lpstr>Results: Edge Detection</vt:lpstr>
      <vt:lpstr>ANNA V2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 presentazione sottotitolo</dc:title>
  <dc:creator>Idham Hafizh</dc:creator>
  <cp:lastModifiedBy>Carlo Ettore Fiorini</cp:lastModifiedBy>
  <cp:revision>932</cp:revision>
  <dcterms:created xsi:type="dcterms:W3CDTF">2018-10-14T18:20:21Z</dcterms:created>
  <dcterms:modified xsi:type="dcterms:W3CDTF">2026-09-03T06:32:05Z</dcterms:modified>
</cp:coreProperties>
</file>