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10_1AE89EC6.xml" ContentType="application/vnd.ms-powerpoint.comments+xml"/>
  <Override PartName="/ppt/notesSlides/notesSlide2.xml" ContentType="application/vnd.openxmlformats-officedocument.presentationml.notesSlide+xml"/>
  <Override PartName="/ppt/comments/modernComment_11A_F8C72D3D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72" r:id="rId3"/>
    <p:sldId id="282" r:id="rId4"/>
    <p:sldId id="283" r:id="rId5"/>
    <p:sldId id="267" r:id="rId6"/>
    <p:sldId id="271" r:id="rId7"/>
    <p:sldId id="260" r:id="rId8"/>
    <p:sldId id="292" r:id="rId9"/>
    <p:sldId id="263" r:id="rId10"/>
    <p:sldId id="264" r:id="rId11"/>
    <p:sldId id="266" r:id="rId12"/>
    <p:sldId id="268" r:id="rId13"/>
    <p:sldId id="295" r:id="rId14"/>
    <p:sldId id="293" r:id="rId15"/>
    <p:sldId id="294" r:id="rId16"/>
    <p:sldId id="269" r:id="rId17"/>
    <p:sldId id="284" r:id="rId18"/>
    <p:sldId id="285" r:id="rId19"/>
    <p:sldId id="286" r:id="rId20"/>
    <p:sldId id="287" r:id="rId21"/>
    <p:sldId id="288" r:id="rId22"/>
    <p:sldId id="289" r:id="rId23"/>
    <p:sldId id="291" r:id="rId24"/>
    <p:sldId id="256" r:id="rId25"/>
    <p:sldId id="29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FCB01F-C9F6-6B76-BCD8-4590EAA0A845}" name="Victoria Bashu" initials="VB" userId="S::u7272560@anu.edu.au::d209ce77-f1a3-4b22-b2c2-3f4a96003770" providerId="AD"/>
  <p188:author id="{69B609B3-72D6-D976-1FDC-A59F1E51A03A}" name="Lindsey Bignell" initials="LB" userId="S::u1042035@anu.edu.au::1719b4c6-aa07-4b73-8f3f-68365e7e7eb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315928-2CF3-59A0-E7C5-B01AA8EA2471}" v="3260" dt="2026-08-31T20:30:18.412"/>
    <p1510:client id="{8009A34F-C406-CFC5-0CD4-3A50F29C058E}" v="1172" dt="2026-09-01T11:02:22.4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omments/modernComment_11A_F8C72D3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4C02797-3D8C-4D6E-8EB9-641F7B648608}" authorId="{EDFCB01F-C9F6-6B76-BCD8-4590EAA0A845}" status="resolved" created="2024-11-28T03:16:42.867" complete="100000">
    <pc:sldMkLst xmlns:pc="http://schemas.microsoft.com/office/powerpoint/2013/main/command">
      <pc:docMk/>
      <pc:sldMk cId="4173802813" sldId="282"/>
    </pc:sldMkLst>
    <p188:txBody>
      <a:bodyPr/>
      <a:lstStyle/>
      <a:p>
        <a:r>
          <a:rPr lang="en-US"/>
          <a:t>.25 keV</a:t>
        </a:r>
      </a:p>
    </p188:txBody>
  </p188:cm>
</p188:cmLst>
</file>

<file path=ppt/comments/modernComment_110_1AE89EC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E384C42-1680-4F56-BC17-5BCDB041B240}" authorId="{EDFCB01F-C9F6-6B76-BCD8-4590EAA0A845}" status="resolved" created="2024-11-28T03:16:31.367" complete="100000">
    <pc:sldMkLst xmlns:pc="http://schemas.microsoft.com/office/powerpoint/2013/main/command">
      <pc:docMk/>
      <pc:sldMk cId="451452614" sldId="258"/>
    </pc:sldMkLst>
    <p188:txBody>
      <a:bodyPr/>
      <a:lstStyle/>
      <a:p>
        <a:r>
          <a:rPr lang="en-US"/>
          <a:t>terminology?
solar!!!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7E428-AB68-4837-9B90-FEB883A3676E}" type="datetimeFigureOut"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B1EE5-622D-4D4F-919D-D8518D56DA2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57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964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2608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888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71F58-5AD0-5481-257B-2ADE93F27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959656-8CF2-1FDA-4240-DD06009976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BF41B7-343D-4780-050A-8D12B342B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Directional detection: 3d reconstruction</a:t>
            </a:r>
          </a:p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Add the graph on Lindsey's presentation and say the 10 , 50 event thing.</a:t>
            </a:r>
          </a:p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Migdal effect is possible with small scale detector , Jay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dirty="0" err="1">
                <a:solidFill>
                  <a:srgbClr val="000000"/>
                </a:solidFill>
                <a:latin typeface="Calibri"/>
                <a:cs typeface="Calibri"/>
              </a:rPr>
              <a:t>Nutrinos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, solar </a:t>
            </a:r>
            <a:r>
              <a:rPr lang="en-US" dirty="0" err="1">
                <a:solidFill>
                  <a:srgbClr val="000000"/>
                </a:solidFill>
                <a:latin typeface="Calibri"/>
                <a:cs typeface="Calibri"/>
              </a:rPr>
              <a:t>nutrinos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, Ciaran</a:t>
            </a:r>
          </a:p>
        </p:txBody>
      </p:sp>
    </p:spTree>
    <p:extLst>
      <p:ext uri="{BB962C8B-B14F-4D97-AF65-F5344CB8AC3E}">
        <p14:creationId xmlns:p14="http://schemas.microsoft.com/office/powerpoint/2010/main" val="2619826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D3DAA-CF25-0894-0F2F-6269AD30A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8D689-EF21-BD24-6145-503A445607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2D7546-89CC-BB29-EB54-C19ABA5D6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26889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8D85-1E78-6CBA-0099-C3BBA69BF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181CD6-D7E4-6EB5-31E2-DFCD681A6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EE28D6-1DD2-96FC-0A88-14003AD1D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1289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1A96E-FBDA-0059-3645-99C11DA25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0D07D8-1783-6C06-8600-3A85D1A53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10EB48-AF31-D941-BA76-C0E857A05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0007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28E55-8CAC-FD09-0CFE-7F1B0AD04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3021D5-EC3F-D96A-18C1-223A7DB0E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43B38D-2F7D-9DD8-CCB3-1D35EE262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295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23D76-0DD8-DB90-9F59-402F484D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7B42B9-5F85-EB2A-08AF-C48A05EEF6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69DA90-A754-90E0-945B-3E7C2EB5F0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2432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DE864-000A-1DED-5A9B-F2F36D3C0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7F0A7-C1AC-EB2E-8554-3F3A77A95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40566C-209B-39E9-C480-FE9ADF382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7691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DCEB2-0560-75EF-8869-9A4D501E2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998FF1-983D-8284-674E-A9DFD6F331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234822-67FE-C13F-954F-ECE55A699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6069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545B-3F6C-7601-B537-A0BF6CD22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7D523A-F1A7-722E-26A3-D54DF732A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D7FA23-1A11-3C8F-F132-E92803FDB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56685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A9DFA-F282-A145-E7B5-A2F103DA5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88D86E-2D0F-9E57-0E22-AE494C064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99F6FD-F41B-FD07-77A6-D3D6AC9E3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6588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F2BED-139D-0DE3-E36B-1025EAFD4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3239C-2975-705D-B6FC-CAE95F5DBD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75E5D5-33D7-757D-BCF6-2A0F79C9A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139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A3876-3986-E4E3-B34B-4ABCD37D1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D525FF-2E77-8E53-B704-FF6B756DFD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32044C-D7E3-D4BE-6C90-840D4E239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5997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A3876-3986-E4E3-B34B-4ABCD37D1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D525FF-2E77-8E53-B704-FF6B756DFD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32044C-D7E3-D4BE-6C90-840D4E239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5997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CA2C5-29ED-A85F-72A0-5DF209DE5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F25B49-538B-E695-140A-13B9A968D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52256D-8F62-AF16-A92F-B8B231798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37794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D2741-5F51-2F10-0453-C77615F73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DB505D-3F6D-1FE5-C6FA-4B6C373F3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F2727B-D226-8BEC-E007-818F0B6F6C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66274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78205-6350-5A4D-D563-E349278E5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4C05C8-4C43-E905-FE0B-C80C4D932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622100-59F4-2CC3-164A-EB2403AA6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6206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1CA67-9F10-D8CC-97D2-F768DC2E9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261A49-7293-3DFF-991E-8459CED52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69D750-F6D0-39AA-DCDF-14ABA5176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22370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A5DBF-FF86-D7CC-3032-CACC8EABD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40D495-52AF-886E-9F1B-D4146CC61B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9B4336-A37F-BE28-DDD3-65A690A17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53193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A9BF-D079-128B-6895-7D892D834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8B0CC9-D1FD-4473-6DAB-B22BED8593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75B172-114E-9D07-809D-C9399A86A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0578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45633-4001-A8BF-ABF6-4C5FFDC88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ADD838-DF4B-C6E2-185C-1F61FD7130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49E0DA-0F24-16EA-13C8-87EC68AEF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Dark matter exists (astronomical proves)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WIMP as good candidate. Why?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Explain the diagram.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End on how the white parts of the chart can be accessed by Migdal effect as it depends on the recoil of an electron instead of a nucleus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Order of 10 GeV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two slides 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Migdal makes us make the energy threshold to be lower</a:t>
            </a:r>
          </a:p>
          <a:p>
            <a:r>
              <a:rPr lang="en-US">
                <a:solidFill>
                  <a:srgbClr val="000000"/>
                </a:solidFill>
                <a:latin typeface="Calibri"/>
                <a:cs typeface="Calibri"/>
              </a:rPr>
              <a:t>Make arrows about the low mass XENON graph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5024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A6D05FB-9E00-4E05-8A11-8AC6AA5F17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27999" y="497418"/>
            <a:ext cx="10031999" cy="4365369"/>
          </a:xfrm>
        </p:spPr>
        <p:txBody>
          <a:bodyPr/>
          <a:lstStyle>
            <a:lvl1pPr>
              <a:lnSpc>
                <a:spcPct val="80000"/>
              </a:lnSpc>
              <a:spcBef>
                <a:spcPts val="0"/>
              </a:spcBef>
              <a:spcAft>
                <a:spcPts val="3780"/>
              </a:spcAft>
              <a:defRPr sz="8533" cap="all" baseline="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6A049C-4F69-43AF-8C8B-0B56DA46C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5999" y="2928000"/>
            <a:ext cx="5664000" cy="3456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C2CD92-94A0-4183-91AF-1A31B8F16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48" y="0"/>
            <a:ext cx="2315795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5C636-BAFD-854B-9B7F-A267A335B9F2}"/>
              </a:ext>
            </a:extLst>
          </p:cNvPr>
          <p:cNvSpPr txBox="1">
            <a:spLocks/>
          </p:cNvSpPr>
          <p:nvPr userDrawn="1"/>
        </p:nvSpPr>
        <p:spPr>
          <a:xfrm>
            <a:off x="9863905" y="6651399"/>
            <a:ext cx="2431687" cy="11894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6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67"/>
              </a:spcBef>
            </a:pPr>
            <a:r>
              <a:rPr lang="en-US" sz="533">
                <a:solidFill>
                  <a:schemeClr val="tx1">
                    <a:lumMod val="75000"/>
                  </a:schemeClr>
                </a:solidFill>
                <a:effectLst/>
                <a:latin typeface="Public Sans Ligh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TEQSA Provider ID: PRV12002 (Australian University)</a:t>
            </a:r>
            <a:br>
              <a:rPr lang="en-US" sz="533">
                <a:solidFill>
                  <a:schemeClr val="tx1">
                    <a:lumMod val="75000"/>
                  </a:schemeClr>
                </a:solidFill>
                <a:effectLst/>
                <a:latin typeface="Public Sans Ligh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33">
                <a:solidFill>
                  <a:schemeClr val="tx1">
                    <a:lumMod val="75000"/>
                  </a:schemeClr>
                </a:solidFill>
                <a:effectLst/>
                <a:latin typeface="Public Sans Light" pitchFamily="2" charset="77"/>
                <a:ea typeface="Times New Roman" panose="02020603050405020304" pitchFamily="18" charset="0"/>
                <a:cs typeface="Times New Roman" panose="02020603050405020304" pitchFamily="18" charset="0"/>
              </a:rPr>
              <a:t>CRICOS Provider Code: 00120C</a:t>
            </a:r>
            <a:endParaRPr lang="en-AU" sz="533">
              <a:solidFill>
                <a:schemeClr val="tx1">
                  <a:lumMod val="75000"/>
                </a:schemeClr>
              </a:solidFill>
              <a:effectLst/>
              <a:latin typeface="Public Sans Light" pitchFamily="2" charset="77"/>
              <a:ea typeface="Public Sans Light" pitchFamily="2" charset="7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298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ong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Box 9"/>
          <p:cNvSpPr txBox="1"/>
          <p:nvPr/>
        </p:nvSpPr>
        <p:spPr>
          <a:xfrm>
            <a:off x="-2622931" y="14625"/>
            <a:ext cx="2544960" cy="504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CHOOSE A SLIDE STYLE FROM 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Home tab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New Slide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Choose layout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If layout goes awry, select Reset</a:t>
            </a:r>
            <a:endParaRPr sz="800" b="1"/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800" b="1"/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TEXT</a:t>
            </a:r>
          </a:p>
          <a:p>
            <a:pPr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There are 5 levels of formatted text available.</a:t>
            </a:r>
          </a:p>
          <a:p>
            <a:pPr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Please move between text  levels using the increase/decrease button on the menu above.</a:t>
            </a:r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800"/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800"/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800"/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CHANGE SLIDE BACKGROUND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Design Menu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Format Background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Picture or Texture Fill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Find image </a:t>
            </a:r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800"/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REPLACE IMAGE IN SHAPE OR ON PAGE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Right click on image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Change Picture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Select your image</a:t>
            </a:r>
          </a:p>
          <a:p>
            <a:pPr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OR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Delete the image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Click on icon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Find the new image</a:t>
            </a:r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800"/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TO REPOSITION IMAGE WITHIN SHAPE 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Click on image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Format menu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Click on Crop button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To fit the whole image inside select FIT</a:t>
            </a:r>
          </a:p>
          <a:p>
            <a:pPr marL="239177" indent="-239177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To use only a portion select FILL then crop, move or resize image to show properly within shape.</a:t>
            </a:r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800"/>
          </a:p>
          <a:p>
            <a:pPr marL="163680" indent="-163680">
              <a:defRPr sz="600" b="1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ADD/CHANGE FOOTER</a:t>
            </a:r>
          </a:p>
          <a:p>
            <a:pPr marL="239177" indent="-239177" defTabSz="1219170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Insert Menu</a:t>
            </a:r>
          </a:p>
          <a:p>
            <a:pPr marL="239177" indent="-239177" defTabSz="1219170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Header &amp; Footer</a:t>
            </a:r>
          </a:p>
          <a:p>
            <a:pPr marL="239177" indent="-239177" defTabSz="1219170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Tick to activate/Untick to remove</a:t>
            </a:r>
          </a:p>
          <a:p>
            <a:pPr marL="239177" indent="-239177" defTabSz="1219170">
              <a:buSzPct val="100000"/>
              <a:buAutoNum type="arabicPeriod"/>
              <a:defRPr sz="6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800"/>
              <a:t>Change text</a:t>
            </a:r>
          </a:p>
        </p:txBody>
      </p:sp>
      <p:pic>
        <p:nvPicPr>
          <p:cNvPr id="105" name="Picture 14" descr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22931" y="1263563"/>
            <a:ext cx="632973" cy="2156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Picture 11" descr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54401"/>
            <a:ext cx="12192000" cy="341377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Body Level One…"/>
          <p:cNvSpPr txBox="1">
            <a:spLocks noGrp="1"/>
          </p:cNvSpPr>
          <p:nvPr>
            <p:ph type="body" idx="1"/>
          </p:nvPr>
        </p:nvSpPr>
        <p:spPr>
          <a:xfrm>
            <a:off x="4175999" y="431999"/>
            <a:ext cx="7536001" cy="5568003"/>
          </a:xfrm>
          <a:prstGeom prst="rect">
            <a:avLst/>
          </a:prstGeom>
        </p:spPr>
        <p:txBody>
          <a:bodyPr numCol="2" spcCol="179999"/>
          <a:lstStyle>
            <a:lvl1pPr>
              <a:lnSpc>
                <a:spcPct val="100000"/>
              </a:lnSpc>
              <a:spcBef>
                <a:spcPts val="800"/>
              </a:spcBef>
              <a:defRPr sz="1333" cap="none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Bef>
                <a:spcPts val="800"/>
              </a:spcBef>
              <a:defRPr sz="1333" cap="none">
                <a:solidFill>
                  <a:schemeClr val="accent1"/>
                </a:solidFill>
              </a:defRPr>
            </a:lvl2pPr>
            <a:lvl3pPr marL="149996" indent="-149996">
              <a:lnSpc>
                <a:spcPct val="100000"/>
              </a:lnSpc>
              <a:spcBef>
                <a:spcPts val="800"/>
              </a:spcBef>
              <a:defRPr sz="1333" cap="none">
                <a:solidFill>
                  <a:schemeClr val="accent1"/>
                </a:solidFill>
              </a:defRPr>
            </a:lvl3pPr>
            <a:lvl4pPr marL="269992" indent="-149995">
              <a:lnSpc>
                <a:spcPct val="100000"/>
              </a:lnSpc>
              <a:spcBef>
                <a:spcPts val="800"/>
              </a:spcBef>
              <a:defRPr sz="1333" cap="none">
                <a:solidFill>
                  <a:schemeClr val="accent1"/>
                </a:solidFill>
              </a:defRPr>
            </a:lvl4pPr>
            <a:lvl5pPr marL="389989" indent="-149996">
              <a:lnSpc>
                <a:spcPct val="100000"/>
              </a:lnSpc>
              <a:spcBef>
                <a:spcPts val="800"/>
              </a:spcBef>
              <a:defRPr sz="1333" cap="none">
                <a:solidFill>
                  <a:schemeClr val="accent1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1999" y="6552001"/>
            <a:ext cx="121828" cy="12311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99" y="431999"/>
            <a:ext cx="3360003" cy="400896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2400"/>
              </a:spcBef>
              <a:defRPr sz="3600" cap="none">
                <a:solidFill>
                  <a:schemeClr val="accent1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09959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0_1AE89EC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rxiv.org/pdf/2104.07634.pdf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A_F8C72D3D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arxiv.org/pdf/2008.12587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F5E752-CBC2-3A6F-AD9E-4D56CE693741}"/>
              </a:ext>
            </a:extLst>
          </p:cNvPr>
          <p:cNvSpPr txBox="1"/>
          <p:nvPr/>
        </p:nvSpPr>
        <p:spPr>
          <a:xfrm>
            <a:off x="1658470" y="331694"/>
            <a:ext cx="1018390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ea typeface="+mn-lt"/>
                <a:cs typeface="+mn-lt"/>
              </a:rPr>
              <a:t>Positive ion-initiated secondary </a:t>
            </a:r>
            <a:r>
              <a:rPr lang="en-US" sz="4800">
                <a:ea typeface="+mn-lt"/>
                <a:cs typeface="+mn-lt"/>
              </a:rPr>
              <a:t>avalanches study with intensified </a:t>
            </a:r>
            <a:r>
              <a:rPr lang="en-US" sz="4800" dirty="0">
                <a:ea typeface="+mn-lt"/>
                <a:cs typeface="+mn-lt"/>
              </a:rPr>
              <a:t>camera</a:t>
            </a:r>
            <a:endParaRPr lang="en-US" dirty="0">
              <a:ea typeface="+mn-lt"/>
              <a:cs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4B4D48-5633-90BC-6AB4-E2AF4C55DCEF}"/>
              </a:ext>
            </a:extLst>
          </p:cNvPr>
          <p:cNvSpPr txBox="1"/>
          <p:nvPr/>
        </p:nvSpPr>
        <p:spPr>
          <a:xfrm>
            <a:off x="1658471" y="3186079"/>
            <a:ext cx="6571128" cy="17099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BF9000"/>
                </a:solidFill>
                <a:ea typeface="Calibri"/>
                <a:cs typeface="Calibri"/>
              </a:rPr>
              <a:t>Victoria </a:t>
            </a:r>
            <a:r>
              <a:rPr lang="en-US" sz="2400" dirty="0" err="1">
                <a:solidFill>
                  <a:srgbClr val="BF9000"/>
                </a:solidFill>
                <a:ea typeface="Calibri"/>
                <a:cs typeface="Calibri"/>
              </a:rPr>
              <a:t>Uttaree</a:t>
            </a:r>
            <a:r>
              <a:rPr lang="en-US" sz="2400" dirty="0">
                <a:solidFill>
                  <a:srgbClr val="BF9000"/>
                </a:solidFill>
                <a:ea typeface="Calibri"/>
                <a:cs typeface="Calibri"/>
              </a:rPr>
              <a:t> Bashu</a:t>
            </a:r>
          </a:p>
          <a:p>
            <a:r>
              <a:rPr lang="en-US">
                <a:solidFill>
                  <a:srgbClr val="BF9000"/>
                </a:solidFill>
                <a:ea typeface="Calibri"/>
                <a:cs typeface="Calibri"/>
              </a:rPr>
              <a:t>Department of Nuclear Physics and Accelerator Applications</a:t>
            </a:r>
          </a:p>
          <a:p>
            <a:r>
              <a:rPr lang="en-US">
                <a:solidFill>
                  <a:srgbClr val="BF9000"/>
                </a:solidFill>
                <a:ea typeface="Calibri"/>
                <a:cs typeface="Calibri"/>
              </a:rPr>
              <a:t>The Australian National University (ANU)</a:t>
            </a:r>
            <a:endParaRPr lang="en-US"/>
          </a:p>
          <a:p>
            <a:r>
              <a:rPr lang="en-US" dirty="0">
                <a:solidFill>
                  <a:srgbClr val="BF9000"/>
                </a:solidFill>
                <a:ea typeface="Calibri"/>
                <a:cs typeface="Calibri"/>
              </a:rPr>
              <a:t>ARC Centre of Excellence for Dark Matter and Particle Physics</a:t>
            </a:r>
          </a:p>
          <a:p>
            <a:pPr>
              <a:lnSpc>
                <a:spcPct val="150000"/>
              </a:lnSpc>
            </a:pPr>
            <a:endParaRPr lang="en-US" sz="2000" i="1">
              <a:solidFill>
                <a:schemeClr val="accent4">
                  <a:lumMod val="75000"/>
                </a:schemeClr>
              </a:solidFill>
              <a:ea typeface="+mn-lt"/>
              <a:cs typeface="+mn-lt"/>
            </a:endParaRPr>
          </a:p>
        </p:txBody>
      </p:sp>
      <p:pic>
        <p:nvPicPr>
          <p:cNvPr id="11" name="Picture 10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BE5DC87-3C4D-1380-5087-13669647A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367" y="5053470"/>
            <a:ext cx="3505201" cy="124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5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15FEE40-FB43-902C-737C-2F4D42BB9A4D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CDD14C4B-1C28-E835-BE73-772B5E0CAA9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348493" y="6593754"/>
            <a:ext cx="51296" cy="123111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A42640-10FE-6791-A748-B2D52073FD50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E8627B-0585-8F81-C385-A892C2B02625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3226A5-5926-61C3-D679-CA1ACB499277}"/>
              </a:ext>
            </a:extLst>
          </p:cNvPr>
          <p:cNvSpPr txBox="1"/>
          <p:nvPr/>
        </p:nvSpPr>
        <p:spPr>
          <a:xfrm>
            <a:off x="168165" y="136634"/>
            <a:ext cx="1189770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solidFill>
                  <a:srgbClr val="BF9000"/>
                </a:solidFill>
                <a:ea typeface="Calibri"/>
                <a:cs typeface="Calibri" panose="020F0502020204030204"/>
              </a:rPr>
              <a:t>Motivation: Dark</a:t>
            </a:r>
            <a:r>
              <a:rPr lang="en-US" sz="4800">
                <a:solidFill>
                  <a:srgbClr val="BF9000"/>
                </a:solidFill>
                <a:ea typeface="Calibri"/>
                <a:cs typeface="Calibri" panose="020F0502020204030204"/>
              </a:rPr>
              <a:t> Matter (WIMPs)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132B06-9BB3-D439-AA83-97A11F481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2762" y="885751"/>
            <a:ext cx="7869586" cy="53375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273D99-E59A-D04E-BC92-1D6D18C366A7}"/>
              </a:ext>
            </a:extLst>
          </p:cNvPr>
          <p:cNvSpPr txBox="1"/>
          <p:nvPr/>
        </p:nvSpPr>
        <p:spPr>
          <a:xfrm>
            <a:off x="10081014" y="5924555"/>
            <a:ext cx="131072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ea typeface="+mn-lt"/>
                <a:cs typeface="+mn-lt"/>
                <a:hlinkClick r:id="rId5"/>
              </a:rPr>
              <a:t>arXiv:2104.07634</a:t>
            </a:r>
            <a:endParaRPr lang="en-US" sz="1200" dirty="0">
              <a:ea typeface="+mn-lt"/>
              <a:cs typeface="+mn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9F1E31-5846-7EA5-98DF-CC351E5FBC85}"/>
              </a:ext>
            </a:extLst>
          </p:cNvPr>
          <p:cNvSpPr txBox="1"/>
          <p:nvPr/>
        </p:nvSpPr>
        <p:spPr>
          <a:xfrm>
            <a:off x="79289" y="1676558"/>
            <a:ext cx="3801139" cy="203132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>
                <a:solidFill>
                  <a:srgbClr val="FF0000"/>
                </a:solidFill>
                <a:ea typeface="Calibri" panose="020F0502020204030204"/>
                <a:cs typeface="Calibri" panose="020F0502020204030204"/>
              </a:rPr>
              <a:t>Neutrino floor</a:t>
            </a:r>
          </a:p>
          <a:p>
            <a:pPr lvl="1"/>
            <a:r>
              <a:rPr lang="en-US">
                <a:ea typeface="Calibri" panose="020F0502020204030204"/>
                <a:cs typeface="Calibri" panose="020F0502020204030204"/>
              </a:rPr>
              <a:t>Mimics dark matter signal</a:t>
            </a:r>
          </a:p>
          <a:p>
            <a:pPr lvl="1"/>
            <a:r>
              <a:rPr lang="en-US">
                <a:ea typeface="Calibri" panose="020F0502020204030204"/>
                <a:cs typeface="Calibri" panose="020F0502020204030204"/>
              </a:rPr>
              <a:t>Solar neutrino</a:t>
            </a:r>
          </a:p>
          <a:p>
            <a:pPr lvl="1"/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Shape: </a:t>
            </a:r>
          </a:p>
          <a:p>
            <a:pPr lvl="1"/>
            <a:r>
              <a:rPr lang="en-US" b="1">
                <a:solidFill>
                  <a:srgbClr val="00B050"/>
                </a:solidFill>
                <a:ea typeface="Calibri" panose="020F0502020204030204"/>
                <a:cs typeface="Calibri" panose="020F0502020204030204"/>
              </a:rPr>
              <a:t>Left side</a:t>
            </a:r>
            <a:r>
              <a:rPr lang="en-US">
                <a:solidFill>
                  <a:srgbClr val="000000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>
                <a:ea typeface="Calibri" panose="020F0502020204030204"/>
                <a:cs typeface="Calibri" panose="020F0502020204030204"/>
              </a:rPr>
              <a:t>-&gt; detector threshold</a:t>
            </a:r>
          </a:p>
          <a:p>
            <a:pPr lvl="1"/>
            <a:r>
              <a:rPr lang="en-US" b="1">
                <a:solidFill>
                  <a:srgbClr val="7030A0"/>
                </a:solidFill>
                <a:ea typeface="Calibri" panose="020F0502020204030204"/>
                <a:cs typeface="Calibri" panose="020F0502020204030204"/>
              </a:rPr>
              <a:t>Right side </a:t>
            </a:r>
            <a:r>
              <a:rPr lang="en-US">
                <a:ea typeface="Calibri" panose="020F0502020204030204"/>
                <a:cs typeface="Calibri" panose="020F0502020204030204"/>
              </a:rPr>
              <a:t>-&gt; dark matter density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4B868AF-8DE1-B0D3-67A1-95047D74F4B9}"/>
              </a:ext>
            </a:extLst>
          </p:cNvPr>
          <p:cNvSpPr/>
          <p:nvPr/>
        </p:nvSpPr>
        <p:spPr>
          <a:xfrm>
            <a:off x="5715000" y="4073768"/>
            <a:ext cx="1094153" cy="547077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Bracket 13">
            <a:extLst>
              <a:ext uri="{FF2B5EF4-FFF2-40B4-BE49-F238E27FC236}">
                <a16:creationId xmlns:a16="http://schemas.microsoft.com/office/drawing/2014/main" id="{E21F226B-653B-0C0C-634C-82EEE8DC0D4B}"/>
              </a:ext>
            </a:extLst>
          </p:cNvPr>
          <p:cNvSpPr/>
          <p:nvPr/>
        </p:nvSpPr>
        <p:spPr>
          <a:xfrm rot="19140000">
            <a:off x="6374985" y="1799016"/>
            <a:ext cx="152670" cy="3279608"/>
          </a:xfrm>
          <a:prstGeom prst="leftBracket">
            <a:avLst/>
          </a:prstGeom>
          <a:noFill/>
          <a:ln w="57150">
            <a:solidFill>
              <a:srgbClr val="00B05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ket 16">
            <a:extLst>
              <a:ext uri="{FF2B5EF4-FFF2-40B4-BE49-F238E27FC236}">
                <a16:creationId xmlns:a16="http://schemas.microsoft.com/office/drawing/2014/main" id="{186FB279-3F4E-874E-4172-798A23E1DC51}"/>
              </a:ext>
            </a:extLst>
          </p:cNvPr>
          <p:cNvSpPr/>
          <p:nvPr/>
        </p:nvSpPr>
        <p:spPr>
          <a:xfrm rot="4680000">
            <a:off x="9857798" y="3160337"/>
            <a:ext cx="244231" cy="2984499"/>
          </a:xfrm>
          <a:prstGeom prst="rightBracket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CB7926-58FC-B558-2B97-DC6FD29106B1}"/>
              </a:ext>
            </a:extLst>
          </p:cNvPr>
          <p:cNvSpPr txBox="1"/>
          <p:nvPr/>
        </p:nvSpPr>
        <p:spPr>
          <a:xfrm>
            <a:off x="78153" y="4086961"/>
            <a:ext cx="322384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cs typeface="Calibri" panose="020F0502020204030204"/>
              </a:rPr>
              <a:t>Spin Independent model of Dark Matter</a:t>
            </a:r>
          </a:p>
          <a:p>
            <a:pPr marL="742950" lvl="1" indent="-285750">
              <a:buFont typeface="Courier New"/>
              <a:buChar char="o"/>
            </a:pPr>
            <a:r>
              <a:rPr lang="en-US">
                <a:cs typeface="Calibri" panose="020F0502020204030204"/>
              </a:rPr>
              <a:t>Current standard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F0F21EC-F128-B52F-2CAC-00BCC4946C92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F9AD12F-8BD6-D900-6B7C-66277569497B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AA28489-0115-154D-3DFB-E54FA94AB2DA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24" name="Date Placeholder 9">
              <a:extLst>
                <a:ext uri="{FF2B5EF4-FFF2-40B4-BE49-F238E27FC236}">
                  <a16:creationId xmlns:a16="http://schemas.microsoft.com/office/drawing/2014/main" id="{192DF616-42CF-1013-246F-7A68B3551A48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51452614"/>
      </p:ext>
    </p:extLst>
  </p:cSld>
  <p:clrMapOvr>
    <a:masterClrMapping/>
  </p:clrMapOvr>
  <p:transition spd="med"/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15FEE40-FB43-902C-737C-2F4D42BB9A4D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CDD14C4B-1C28-E835-BE73-772B5E0CAA9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348493" y="6593754"/>
            <a:ext cx="51296" cy="12311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A42640-10FE-6791-A748-B2D52073FD50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E8627B-0585-8F81-C385-A892C2B02625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3226A5-5926-61C3-D679-CA1ACB499277}"/>
              </a:ext>
            </a:extLst>
          </p:cNvPr>
          <p:cNvSpPr txBox="1"/>
          <p:nvPr/>
        </p:nvSpPr>
        <p:spPr>
          <a:xfrm>
            <a:off x="168165" y="136634"/>
            <a:ext cx="1189770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Directional Detection with TPCs</a:t>
            </a:r>
            <a:endParaRPr lang="en-US" sz="4800">
              <a:solidFill>
                <a:srgbClr val="BF9000"/>
              </a:solidFill>
              <a:cs typeface="Calibri" panose="020F0502020204030204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87DEB33-705E-3139-FB76-F93F532D58DC}"/>
              </a:ext>
            </a:extLst>
          </p:cNvPr>
          <p:cNvGrpSpPr/>
          <p:nvPr/>
        </p:nvGrpSpPr>
        <p:grpSpPr>
          <a:xfrm>
            <a:off x="44302" y="1702117"/>
            <a:ext cx="6370902" cy="3178798"/>
            <a:chOff x="44302" y="1692348"/>
            <a:chExt cx="6654209" cy="3286259"/>
          </a:xfrm>
        </p:grpSpPr>
        <p:pic>
          <p:nvPicPr>
            <p:cNvPr id="8" name="Picture 7" descr="A diagram of a celestial mass&#10;&#10;Description automatically generated">
              <a:extLst>
                <a:ext uri="{FF2B5EF4-FFF2-40B4-BE49-F238E27FC236}">
                  <a16:creationId xmlns:a16="http://schemas.microsoft.com/office/drawing/2014/main" id="{3F71A55B-0662-0F58-D45E-89E4BEBA8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02" y="1985718"/>
              <a:ext cx="6654209" cy="2992889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06FF53-84D2-36B0-945F-C31305B02F6D}"/>
                </a:ext>
              </a:extLst>
            </p:cNvPr>
            <p:cNvSpPr/>
            <p:nvPr/>
          </p:nvSpPr>
          <p:spPr>
            <a:xfrm>
              <a:off x="2383465" y="1692348"/>
              <a:ext cx="2675860" cy="3455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14" name="Picture 13" descr="A diagram of a graph&#10;&#10;Description automatically generated">
            <a:extLst>
              <a:ext uri="{FF2B5EF4-FFF2-40B4-BE49-F238E27FC236}">
                <a16:creationId xmlns:a16="http://schemas.microsoft.com/office/drawing/2014/main" id="{3E69BF6F-4BDE-D718-98E3-909FE711C2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440" y="1205410"/>
            <a:ext cx="5249670" cy="44514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9C4452-F1C6-B988-D79B-85BD1C62F265}"/>
              </a:ext>
            </a:extLst>
          </p:cNvPr>
          <p:cNvSpPr txBox="1"/>
          <p:nvPr/>
        </p:nvSpPr>
        <p:spPr>
          <a:xfrm>
            <a:off x="1398100" y="5677024"/>
            <a:ext cx="924169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Directionality distinguishes solar neutrinos from dark matter wind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335A4C-3C95-C905-3DA8-5517ADA55C58}"/>
              </a:ext>
            </a:extLst>
          </p:cNvPr>
          <p:cNvSpPr txBox="1"/>
          <p:nvPr/>
        </p:nvSpPr>
        <p:spPr>
          <a:xfrm>
            <a:off x="10333225" y="5865526"/>
            <a:ext cx="806302" cy="184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">
                <a:ea typeface="+mn-lt"/>
                <a:cs typeface="+mn-lt"/>
                <a:hlinkClick r:id="rId6"/>
              </a:rPr>
              <a:t>arXiv:2008.12587</a:t>
            </a:r>
            <a:endParaRPr lang="en-US" sz="600">
              <a:ea typeface="+mn-lt"/>
              <a:cs typeface="+mn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337E00-58AF-8923-59F3-A75A40E073E8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E60CD6-1D42-2325-83E4-366E6A527A9D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2B81F2-7A8C-7E02-E7F5-DC53C221F7BF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7" name="Date Placeholder 9">
              <a:extLst>
                <a:ext uri="{FF2B5EF4-FFF2-40B4-BE49-F238E27FC236}">
                  <a16:creationId xmlns:a16="http://schemas.microsoft.com/office/drawing/2014/main" id="{EDB3BAE9-6FA9-FEB3-8D2F-3C1BB086A4BB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73802813"/>
      </p:ext>
    </p:extLst>
  </p:cSld>
  <p:clrMapOvr>
    <a:masterClrMapping/>
  </p:clrMapOvr>
  <p:transition spd="med"/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15FEE40-FB43-902C-737C-2F4D42BB9A4D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A42640-10FE-6791-A748-B2D52073FD50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E8627B-0585-8F81-C385-A892C2B02625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8C19005B-C637-4336-19DC-71945A57BD3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5" name="Picture 4" descr="A drawing of a machine&#10;&#10;Description automatically generated">
            <a:extLst>
              <a:ext uri="{FF2B5EF4-FFF2-40B4-BE49-F238E27FC236}">
                <a16:creationId xmlns:a16="http://schemas.microsoft.com/office/drawing/2014/main" id="{FFD7C1A0-5591-AC37-A88E-69B2ED759E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495" r="325" b="69968"/>
          <a:stretch/>
        </p:blipFill>
        <p:spPr>
          <a:xfrm>
            <a:off x="2788803" y="1514104"/>
            <a:ext cx="6614417" cy="412858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45258CB5-A92E-53E2-0AD7-C06C36344D2B}"/>
              </a:ext>
            </a:extLst>
          </p:cNvPr>
          <p:cNvGrpSpPr/>
          <p:nvPr/>
        </p:nvGrpSpPr>
        <p:grpSpPr>
          <a:xfrm>
            <a:off x="2859974" y="2820390"/>
            <a:ext cx="2638671" cy="713879"/>
            <a:chOff x="2859974" y="2820390"/>
            <a:chExt cx="2638671" cy="7138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65EE83-133E-5F5C-B650-F7B3030B6F91}"/>
                </a:ext>
              </a:extLst>
            </p:cNvPr>
            <p:cNvSpPr txBox="1"/>
            <p:nvPr/>
          </p:nvSpPr>
          <p:spPr>
            <a:xfrm>
              <a:off x="2859974" y="2820390"/>
              <a:ext cx="950025" cy="37605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>
                  <a:cs typeface="Calibri"/>
                </a:rPr>
                <a:t>Particle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39BCA56-5AB0-6035-4FBE-F0D16845A436}"/>
                </a:ext>
              </a:extLst>
            </p:cNvPr>
            <p:cNvCxnSpPr/>
            <p:nvPr/>
          </p:nvCxnSpPr>
          <p:spPr>
            <a:xfrm>
              <a:off x="3752974" y="3055298"/>
              <a:ext cx="1745671" cy="47897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97C3B72-0446-6FF1-BF95-4B586C04520F}"/>
              </a:ext>
            </a:extLst>
          </p:cNvPr>
          <p:cNvGrpSpPr/>
          <p:nvPr/>
        </p:nvGrpSpPr>
        <p:grpSpPr>
          <a:xfrm>
            <a:off x="5522025" y="3523011"/>
            <a:ext cx="762000" cy="247404"/>
            <a:chOff x="5522025" y="3523011"/>
            <a:chExt cx="762000" cy="24740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1BED597-4D32-F378-0785-083848E7C5C4}"/>
                </a:ext>
              </a:extLst>
            </p:cNvPr>
            <p:cNvSpPr/>
            <p:nvPr/>
          </p:nvSpPr>
          <p:spPr>
            <a:xfrm>
              <a:off x="5522025" y="3523011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680A587-36FD-B9C8-1F92-21A281FA3382}"/>
                </a:ext>
              </a:extLst>
            </p:cNvPr>
            <p:cNvSpPr/>
            <p:nvPr/>
          </p:nvSpPr>
          <p:spPr>
            <a:xfrm>
              <a:off x="5650674" y="3552699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884EED2-EF63-2AA9-955F-7B4DDF15D8B2}"/>
                </a:ext>
              </a:extLst>
            </p:cNvPr>
            <p:cNvSpPr/>
            <p:nvPr/>
          </p:nvSpPr>
          <p:spPr>
            <a:xfrm>
              <a:off x="5789219" y="3582387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122B243-BB6C-8E25-3303-3949A076B16D}"/>
                </a:ext>
              </a:extLst>
            </p:cNvPr>
            <p:cNvSpPr/>
            <p:nvPr/>
          </p:nvSpPr>
          <p:spPr>
            <a:xfrm>
              <a:off x="5927765" y="3612077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2BF50D1-E2FC-A558-3CC1-C19AC19922DE}"/>
                </a:ext>
              </a:extLst>
            </p:cNvPr>
            <p:cNvSpPr/>
            <p:nvPr/>
          </p:nvSpPr>
          <p:spPr>
            <a:xfrm>
              <a:off x="6056414" y="3651660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3651FD1-7E38-B520-18EF-03E5061A7C8F}"/>
                </a:ext>
              </a:extLst>
            </p:cNvPr>
            <p:cNvSpPr/>
            <p:nvPr/>
          </p:nvSpPr>
          <p:spPr>
            <a:xfrm>
              <a:off x="6185064" y="3671453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D82D967B-EAFA-0F25-DC7D-71042D367A5F}"/>
              </a:ext>
            </a:extLst>
          </p:cNvPr>
          <p:cNvSpPr/>
          <p:nvPr/>
        </p:nvSpPr>
        <p:spPr>
          <a:xfrm>
            <a:off x="9807038" y="1989115"/>
            <a:ext cx="98961" cy="989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C41E8C-8F73-1513-9C85-AD13A2FBACF0}"/>
              </a:ext>
            </a:extLst>
          </p:cNvPr>
          <p:cNvSpPr txBox="1"/>
          <p:nvPr/>
        </p:nvSpPr>
        <p:spPr>
          <a:xfrm>
            <a:off x="9881260" y="1850571"/>
            <a:ext cx="10687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Calibri"/>
              </a:rPr>
              <a:t>Electron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93EE822-0DF2-8569-3771-9EA83558BFEB}"/>
              </a:ext>
            </a:extLst>
          </p:cNvPr>
          <p:cNvCxnSpPr/>
          <p:nvPr/>
        </p:nvCxnSpPr>
        <p:spPr>
          <a:xfrm flipH="1" flipV="1">
            <a:off x="7374577" y="3124199"/>
            <a:ext cx="5937" cy="1341911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3124DDF-3DEB-A16F-17D9-AE67C90173FB}"/>
              </a:ext>
            </a:extLst>
          </p:cNvPr>
          <p:cNvSpPr txBox="1"/>
          <p:nvPr/>
        </p:nvSpPr>
        <p:spPr>
          <a:xfrm>
            <a:off x="7333013" y="3582389"/>
            <a:ext cx="8312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  <a:cs typeface="Calibri"/>
              </a:rPr>
              <a:t>E Field</a:t>
            </a: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D974B72-55CD-2ADE-0767-4A898ED826D9}"/>
              </a:ext>
            </a:extLst>
          </p:cNvPr>
          <p:cNvGrpSpPr/>
          <p:nvPr/>
        </p:nvGrpSpPr>
        <p:grpSpPr>
          <a:xfrm>
            <a:off x="5535879" y="3794164"/>
            <a:ext cx="762000" cy="247404"/>
            <a:chOff x="5522025" y="3523011"/>
            <a:chExt cx="762000" cy="24740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56C44B8-70BB-ED4F-EAD9-0AD09DEA692F}"/>
                </a:ext>
              </a:extLst>
            </p:cNvPr>
            <p:cNvSpPr/>
            <p:nvPr/>
          </p:nvSpPr>
          <p:spPr>
            <a:xfrm>
              <a:off x="5522025" y="3523011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947D94A-EF71-506F-76A4-56A56DF57367}"/>
                </a:ext>
              </a:extLst>
            </p:cNvPr>
            <p:cNvSpPr/>
            <p:nvPr/>
          </p:nvSpPr>
          <p:spPr>
            <a:xfrm>
              <a:off x="5650674" y="3552699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C2E80B0-7CC6-FCB8-5065-74C1CC79EF45}"/>
                </a:ext>
              </a:extLst>
            </p:cNvPr>
            <p:cNvSpPr/>
            <p:nvPr/>
          </p:nvSpPr>
          <p:spPr>
            <a:xfrm>
              <a:off x="5789219" y="3582387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CE1A436-5F6E-1B1F-FB24-7F542F95E213}"/>
                </a:ext>
              </a:extLst>
            </p:cNvPr>
            <p:cNvSpPr/>
            <p:nvPr/>
          </p:nvSpPr>
          <p:spPr>
            <a:xfrm>
              <a:off x="5927765" y="3612077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A2FA3C7-C9FE-D09C-BD71-68861EC4564E}"/>
                </a:ext>
              </a:extLst>
            </p:cNvPr>
            <p:cNvSpPr/>
            <p:nvPr/>
          </p:nvSpPr>
          <p:spPr>
            <a:xfrm>
              <a:off x="6056414" y="3651660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8EF76AE-D944-B3E1-BEDF-4C5BAD768C1C}"/>
                </a:ext>
              </a:extLst>
            </p:cNvPr>
            <p:cNvSpPr/>
            <p:nvPr/>
          </p:nvSpPr>
          <p:spPr>
            <a:xfrm>
              <a:off x="6185064" y="3671453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EFF6A67-0E75-C23D-6A5A-23A52B0FB1B0}"/>
              </a:ext>
            </a:extLst>
          </p:cNvPr>
          <p:cNvGrpSpPr/>
          <p:nvPr/>
        </p:nvGrpSpPr>
        <p:grpSpPr>
          <a:xfrm>
            <a:off x="5535880" y="4081151"/>
            <a:ext cx="762000" cy="247404"/>
            <a:chOff x="5522025" y="3523011"/>
            <a:chExt cx="762000" cy="247404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78C75AA-C43A-851D-D264-03B86F1C60FA}"/>
                </a:ext>
              </a:extLst>
            </p:cNvPr>
            <p:cNvSpPr/>
            <p:nvPr/>
          </p:nvSpPr>
          <p:spPr>
            <a:xfrm>
              <a:off x="5522025" y="3523011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B2BCA6B-46B4-74DA-86C3-B3FD2E5BF210}"/>
                </a:ext>
              </a:extLst>
            </p:cNvPr>
            <p:cNvSpPr/>
            <p:nvPr/>
          </p:nvSpPr>
          <p:spPr>
            <a:xfrm>
              <a:off x="5650674" y="3552699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396E407C-6222-BE86-254D-7CE8DD558CCA}"/>
                </a:ext>
              </a:extLst>
            </p:cNvPr>
            <p:cNvSpPr/>
            <p:nvPr/>
          </p:nvSpPr>
          <p:spPr>
            <a:xfrm>
              <a:off x="5789219" y="3582387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132D3E5-F6E0-69E9-04C0-6FF042886916}"/>
                </a:ext>
              </a:extLst>
            </p:cNvPr>
            <p:cNvSpPr/>
            <p:nvPr/>
          </p:nvSpPr>
          <p:spPr>
            <a:xfrm>
              <a:off x="5927765" y="3612077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DD6BACB-C97F-A46F-7B2D-93BA4F174D93}"/>
                </a:ext>
              </a:extLst>
            </p:cNvPr>
            <p:cNvSpPr/>
            <p:nvPr/>
          </p:nvSpPr>
          <p:spPr>
            <a:xfrm>
              <a:off x="6056414" y="3651660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945764F-0FAB-5FD0-0F0B-577A4C1EB717}"/>
                </a:ext>
              </a:extLst>
            </p:cNvPr>
            <p:cNvSpPr/>
            <p:nvPr/>
          </p:nvSpPr>
          <p:spPr>
            <a:xfrm>
              <a:off x="6185064" y="3671453"/>
              <a:ext cx="98961" cy="9896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86A5FC4-E9F4-944C-F042-588F26BEE5FB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Gas Time Projection Chamber (TPC)</a:t>
            </a:r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D86E825-7987-988D-9B50-29DBC0060EA8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EFF2081-8365-4C4D-7CDB-097E03D781C0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8E92835-9C9D-ECC3-EB0E-A3A7E3E6762A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35" name="Date Placeholder 9">
              <a:extLst>
                <a:ext uri="{FF2B5EF4-FFF2-40B4-BE49-F238E27FC236}">
                  <a16:creationId xmlns:a16="http://schemas.microsoft.com/office/drawing/2014/main" id="{0E894F94-1AB3-0C38-4D87-C8E8BB77CAA7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1BCBACB-6186-BA67-8C01-CDB000FA218C}"/>
              </a:ext>
            </a:extLst>
          </p:cNvPr>
          <p:cNvGrpSpPr/>
          <p:nvPr/>
        </p:nvGrpSpPr>
        <p:grpSpPr>
          <a:xfrm>
            <a:off x="2426402" y="3667835"/>
            <a:ext cx="2970150" cy="646331"/>
            <a:chOff x="2426402" y="3667835"/>
            <a:chExt cx="2970150" cy="646331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1EC11EB-C5B2-157B-E804-0A32A56706C5}"/>
                </a:ext>
              </a:extLst>
            </p:cNvPr>
            <p:cNvCxnSpPr/>
            <p:nvPr/>
          </p:nvCxnSpPr>
          <p:spPr>
            <a:xfrm>
              <a:off x="3736075" y="3866865"/>
              <a:ext cx="1660477" cy="44355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F7F12AA-F4D8-5042-7D35-1FD40DC7D464}"/>
                </a:ext>
              </a:extLst>
            </p:cNvPr>
            <p:cNvSpPr txBox="1"/>
            <p:nvPr/>
          </p:nvSpPr>
          <p:spPr>
            <a:xfrm>
              <a:off x="2426402" y="3667835"/>
              <a:ext cx="1484193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Gain stage</a:t>
              </a:r>
            </a:p>
            <a:p>
              <a:pPr algn="ctr"/>
              <a:r>
                <a:rPr lang="en-US"/>
                <a:t>GEMs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69074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581F9-90A1-F772-5968-016E9F357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A81D0EE-89B1-2F1C-ADC7-AF595018E135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 dirty="0"/>
              <a:t>Victoria </a:t>
            </a:r>
            <a:r>
              <a:rPr lang="en-US" sz="1050" dirty="0" err="1"/>
              <a:t>Uttaree</a:t>
            </a:r>
            <a:r>
              <a:rPr lang="en-US" sz="1050" dirty="0"/>
              <a:t> Bashu  </a:t>
            </a:r>
            <a:endParaRPr lang="en-US" sz="1050" dirty="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D8DA503C-F563-14FF-B503-C589D925096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348493" y="6593754"/>
            <a:ext cx="51296" cy="12311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5DAEFE-50A2-BD1D-2B0A-33080F305101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BF9000"/>
                </a:solidFill>
              </a:rPr>
              <a:t>|</a:t>
            </a:r>
            <a:endParaRPr lang="en-US" dirty="0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E0E8C7-BF12-D86E-601A-C2FDD20982F0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1EA894-D0F8-B6C7-219A-1607898C2479}"/>
              </a:ext>
            </a:extLst>
          </p:cNvPr>
          <p:cNvSpPr txBox="1"/>
          <p:nvPr/>
        </p:nvSpPr>
        <p:spPr>
          <a:xfrm>
            <a:off x="84082" y="42041"/>
            <a:ext cx="12002813" cy="83099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>
                <a:ea typeface="Calibri"/>
                <a:cs typeface="Calibri"/>
              </a:rPr>
              <a:t>Ion Induced </a:t>
            </a:r>
            <a:r>
              <a:rPr lang="en-US" sz="4800">
                <a:ea typeface="Calibri"/>
                <a:cs typeface="Calibri"/>
              </a:rPr>
              <a:t>Secondary Avalanche</a:t>
            </a:r>
            <a:endParaRPr lang="en-US" sz="4800" dirty="0"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6D2F6A-7407-E617-316C-466F8CCFE380}"/>
              </a:ext>
            </a:extLst>
          </p:cNvPr>
          <p:cNvSpPr/>
          <p:nvPr/>
        </p:nvSpPr>
        <p:spPr>
          <a:xfrm>
            <a:off x="709083" y="2540000"/>
            <a:ext cx="10339916" cy="370416"/>
          </a:xfrm>
          <a:prstGeom prst="rect">
            <a:avLst/>
          </a:prstGeom>
          <a:solidFill>
            <a:srgbClr val="BF9000"/>
          </a:solidFill>
          <a:ln>
            <a:solidFill>
              <a:srgbClr val="BF9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DC33F2-C7F0-F5C3-8C5B-14AF0CB69A57}"/>
              </a:ext>
            </a:extLst>
          </p:cNvPr>
          <p:cNvSpPr/>
          <p:nvPr/>
        </p:nvSpPr>
        <p:spPr>
          <a:xfrm>
            <a:off x="709082" y="5306785"/>
            <a:ext cx="10339916" cy="370416"/>
          </a:xfrm>
          <a:prstGeom prst="rect">
            <a:avLst/>
          </a:prstGeom>
          <a:solidFill>
            <a:srgbClr val="BF9000"/>
          </a:solidFill>
          <a:ln>
            <a:solidFill>
              <a:srgbClr val="BF9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3141A2-B302-02EE-4FC9-5ECBF14E6D57}"/>
              </a:ext>
            </a:extLst>
          </p:cNvPr>
          <p:cNvSpPr/>
          <p:nvPr/>
        </p:nvSpPr>
        <p:spPr>
          <a:xfrm>
            <a:off x="1026583" y="2201333"/>
            <a:ext cx="275166" cy="2857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D5781E-8882-7C29-EAF3-A494AA82BC35}"/>
              </a:ext>
            </a:extLst>
          </p:cNvPr>
          <p:cNvGrpSpPr/>
          <p:nvPr/>
        </p:nvGrpSpPr>
        <p:grpSpPr>
          <a:xfrm>
            <a:off x="754440" y="3026832"/>
            <a:ext cx="819451" cy="566964"/>
            <a:chOff x="754440" y="3026832"/>
            <a:chExt cx="819451" cy="566964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0BA7979-3E6F-B751-4CFD-4B08E262F7BB}"/>
                </a:ext>
              </a:extLst>
            </p:cNvPr>
            <p:cNvSpPr/>
            <p:nvPr/>
          </p:nvSpPr>
          <p:spPr>
            <a:xfrm>
              <a:off x="1162654" y="3308046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7E82A23-9DCD-62B3-661C-4B36111251B3}"/>
                </a:ext>
              </a:extLst>
            </p:cNvPr>
            <p:cNvSpPr/>
            <p:nvPr/>
          </p:nvSpPr>
          <p:spPr>
            <a:xfrm>
              <a:off x="1298725" y="3026832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E46D10F-4D35-E25B-DDF4-C769328506CC}"/>
                </a:ext>
              </a:extLst>
            </p:cNvPr>
            <p:cNvSpPr/>
            <p:nvPr/>
          </p:nvSpPr>
          <p:spPr>
            <a:xfrm>
              <a:off x="890511" y="3308046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27D9E43-1D38-4F95-A321-36419D797B2D}"/>
                </a:ext>
              </a:extLst>
            </p:cNvPr>
            <p:cNvSpPr/>
            <p:nvPr/>
          </p:nvSpPr>
          <p:spPr>
            <a:xfrm>
              <a:off x="754440" y="3026833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271336D-9AF5-9F1B-6766-C576F473C00C}"/>
                </a:ext>
              </a:extLst>
            </p:cNvPr>
            <p:cNvSpPr/>
            <p:nvPr/>
          </p:nvSpPr>
          <p:spPr>
            <a:xfrm>
              <a:off x="1026583" y="3026833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E10EA80A-D20D-E652-4B3A-4424A4595680}"/>
              </a:ext>
            </a:extLst>
          </p:cNvPr>
          <p:cNvSpPr/>
          <p:nvPr/>
        </p:nvSpPr>
        <p:spPr>
          <a:xfrm>
            <a:off x="10243154" y="586619"/>
            <a:ext cx="275166" cy="2857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E1C15E0-95DD-0BC9-8C4E-778ED2AAC85F}"/>
              </a:ext>
            </a:extLst>
          </p:cNvPr>
          <p:cNvGrpSpPr/>
          <p:nvPr/>
        </p:nvGrpSpPr>
        <p:grpSpPr>
          <a:xfrm rot="10800000">
            <a:off x="2550583" y="4641546"/>
            <a:ext cx="819451" cy="566964"/>
            <a:chOff x="754440" y="3026832"/>
            <a:chExt cx="819451" cy="56696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F14FC78-7EB5-4C3C-58BF-9BC0368A0120}"/>
                </a:ext>
              </a:extLst>
            </p:cNvPr>
            <p:cNvSpPr/>
            <p:nvPr/>
          </p:nvSpPr>
          <p:spPr>
            <a:xfrm>
              <a:off x="1162654" y="3308046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B5DBF66-A5DB-5C36-CA2A-1A915AA03705}"/>
                </a:ext>
              </a:extLst>
            </p:cNvPr>
            <p:cNvSpPr/>
            <p:nvPr/>
          </p:nvSpPr>
          <p:spPr>
            <a:xfrm>
              <a:off x="1298725" y="3026832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49ED241-56FE-7955-B97D-827B1B6B9104}"/>
                </a:ext>
              </a:extLst>
            </p:cNvPr>
            <p:cNvSpPr/>
            <p:nvPr/>
          </p:nvSpPr>
          <p:spPr>
            <a:xfrm>
              <a:off x="890511" y="3308046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6CA90CC-5E2F-3683-011B-4C7CFD6021C8}"/>
                </a:ext>
              </a:extLst>
            </p:cNvPr>
            <p:cNvSpPr/>
            <p:nvPr/>
          </p:nvSpPr>
          <p:spPr>
            <a:xfrm>
              <a:off x="754440" y="3026833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EFE49DE-BD45-AA85-8EA2-57081E643E3D}"/>
                </a:ext>
              </a:extLst>
            </p:cNvPr>
            <p:cNvSpPr/>
            <p:nvPr/>
          </p:nvSpPr>
          <p:spPr>
            <a:xfrm>
              <a:off x="1026583" y="3026833"/>
              <a:ext cx="275166" cy="28575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9BB072E-6815-E419-B978-B31AA953D266}"/>
              </a:ext>
            </a:extLst>
          </p:cNvPr>
          <p:cNvGrpSpPr/>
          <p:nvPr/>
        </p:nvGrpSpPr>
        <p:grpSpPr>
          <a:xfrm rot="10800000">
            <a:off x="1570868" y="2927045"/>
            <a:ext cx="819451" cy="566964"/>
            <a:chOff x="754440" y="3026832"/>
            <a:chExt cx="819451" cy="566964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2286F36-3084-1011-60DC-8778C5F15EB0}"/>
                </a:ext>
              </a:extLst>
            </p:cNvPr>
            <p:cNvSpPr/>
            <p:nvPr/>
          </p:nvSpPr>
          <p:spPr>
            <a:xfrm>
              <a:off x="1162654" y="3308046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AC54D10-5CB6-83CB-B007-1444C8F46E4C}"/>
                </a:ext>
              </a:extLst>
            </p:cNvPr>
            <p:cNvSpPr/>
            <p:nvPr/>
          </p:nvSpPr>
          <p:spPr>
            <a:xfrm>
              <a:off x="1298725" y="3026832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8C2487D-AD56-5285-9185-4D1AC368620B}"/>
                </a:ext>
              </a:extLst>
            </p:cNvPr>
            <p:cNvSpPr/>
            <p:nvPr/>
          </p:nvSpPr>
          <p:spPr>
            <a:xfrm>
              <a:off x="890511" y="3308046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C02D38C-2E8F-EB73-5D2E-62BCF4FB59C9}"/>
                </a:ext>
              </a:extLst>
            </p:cNvPr>
            <p:cNvSpPr/>
            <p:nvPr/>
          </p:nvSpPr>
          <p:spPr>
            <a:xfrm>
              <a:off x="754440" y="3026833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256617B-3A62-B1C2-60EC-DC42CAE3F20C}"/>
                </a:ext>
              </a:extLst>
            </p:cNvPr>
            <p:cNvSpPr/>
            <p:nvPr/>
          </p:nvSpPr>
          <p:spPr>
            <a:xfrm>
              <a:off x="1026583" y="3026833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1FEB848-380D-6DC5-8B52-94626FF9F4FE}"/>
              </a:ext>
            </a:extLst>
          </p:cNvPr>
          <p:cNvGrpSpPr/>
          <p:nvPr/>
        </p:nvGrpSpPr>
        <p:grpSpPr>
          <a:xfrm>
            <a:off x="3938510" y="4750401"/>
            <a:ext cx="1517951" cy="566964"/>
            <a:chOff x="2387296" y="3589259"/>
            <a:chExt cx="1517951" cy="566964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8B5904B-377B-4515-6762-292F681050E2}"/>
                </a:ext>
              </a:extLst>
            </p:cNvPr>
            <p:cNvGrpSpPr/>
            <p:nvPr/>
          </p:nvGrpSpPr>
          <p:grpSpPr>
            <a:xfrm>
              <a:off x="3085796" y="3589259"/>
              <a:ext cx="819451" cy="566964"/>
              <a:chOff x="754440" y="3026832"/>
              <a:chExt cx="819451" cy="566964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7A1DA42A-AFF4-3C4E-0469-F2FF1D1EA6B1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663A07FA-D23C-0A95-8AC2-9F1479FD86B4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608856AC-3233-F620-3540-EE7BA3583F23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BFAE65DC-512A-4FA6-DCB0-8965C9FAFFF3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26E80828-08E7-5E4E-87DE-50CCBA328508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586E240-CCB4-1DA0-DAFB-0BE3480737B0}"/>
                </a:ext>
              </a:extLst>
            </p:cNvPr>
            <p:cNvGrpSpPr/>
            <p:nvPr/>
          </p:nvGrpSpPr>
          <p:grpSpPr>
            <a:xfrm rot="10800000">
              <a:off x="2387296" y="3589259"/>
              <a:ext cx="819451" cy="566964"/>
              <a:chOff x="754440" y="3026832"/>
              <a:chExt cx="819451" cy="566964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99A8D912-DDCE-5F17-A601-9F451D990217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5F43323-C321-4659-36E2-734A22059F34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E01C5DFA-ABDE-1BBD-2983-C73CC923891C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D7FCB84D-4ED5-C67E-968B-C70C0C27EC09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1637DA17-7DD7-B897-1E83-2EC0D65FE651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CFFEBB5F-3331-EF75-E105-A3820C228CD8}"/>
              </a:ext>
            </a:extLst>
          </p:cNvPr>
          <p:cNvSpPr/>
          <p:nvPr/>
        </p:nvSpPr>
        <p:spPr>
          <a:xfrm rot="10800000">
            <a:off x="10241339" y="1029302"/>
            <a:ext cx="275166" cy="2857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5C67CD8-45C3-6397-EFCE-2E9D911E9F10}"/>
              </a:ext>
            </a:extLst>
          </p:cNvPr>
          <p:cNvCxnSpPr/>
          <p:nvPr/>
        </p:nvCxnSpPr>
        <p:spPr>
          <a:xfrm flipV="1">
            <a:off x="706060" y="6058200"/>
            <a:ext cx="2942166" cy="756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1987CE0-DC83-BC58-D4AF-B3B81F31B659}"/>
              </a:ext>
            </a:extLst>
          </p:cNvPr>
          <p:cNvSpPr txBox="1"/>
          <p:nvPr/>
        </p:nvSpPr>
        <p:spPr>
          <a:xfrm>
            <a:off x="3832678" y="5879797"/>
            <a:ext cx="8572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/>
              <a:t>Time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95826A3-2A99-0C4C-CD77-A75EADDD891B}"/>
              </a:ext>
            </a:extLst>
          </p:cNvPr>
          <p:cNvSpPr txBox="1"/>
          <p:nvPr/>
        </p:nvSpPr>
        <p:spPr>
          <a:xfrm>
            <a:off x="10618106" y="990296"/>
            <a:ext cx="8572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E1CE7D6-5D90-D546-F569-378EABF88163}"/>
              </a:ext>
            </a:extLst>
          </p:cNvPr>
          <p:cNvSpPr txBox="1"/>
          <p:nvPr/>
        </p:nvSpPr>
        <p:spPr>
          <a:xfrm>
            <a:off x="10618106" y="582081"/>
            <a:ext cx="12291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Electron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DBC71F7-BE49-C72D-E601-13FA352F05FD}"/>
              </a:ext>
            </a:extLst>
          </p:cNvPr>
          <p:cNvSpPr txBox="1"/>
          <p:nvPr/>
        </p:nvSpPr>
        <p:spPr>
          <a:xfrm>
            <a:off x="10962819" y="2541509"/>
            <a:ext cx="12291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GEM 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FD9E018-73BB-954E-2A24-8301649C59AB}"/>
              </a:ext>
            </a:extLst>
          </p:cNvPr>
          <p:cNvSpPr txBox="1"/>
          <p:nvPr/>
        </p:nvSpPr>
        <p:spPr>
          <a:xfrm>
            <a:off x="10962820" y="5308295"/>
            <a:ext cx="112939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GEM 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0A5EDB5-0CF7-696B-0CE3-6EE51A87C594}"/>
              </a:ext>
            </a:extLst>
          </p:cNvPr>
          <p:cNvSpPr txBox="1"/>
          <p:nvPr/>
        </p:nvSpPr>
        <p:spPr>
          <a:xfrm>
            <a:off x="757462" y="3684508"/>
            <a:ext cx="14106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Electron avalanche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F4369FE-97EB-196D-5CD9-84C62D9950D3}"/>
              </a:ext>
            </a:extLst>
          </p:cNvPr>
          <p:cNvSpPr txBox="1"/>
          <p:nvPr/>
        </p:nvSpPr>
        <p:spPr>
          <a:xfrm>
            <a:off x="3052531" y="3548435"/>
            <a:ext cx="122917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Electron and ions drifting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812F78F9-7F5D-054F-79F1-8142F66B4198}"/>
              </a:ext>
            </a:extLst>
          </p:cNvPr>
          <p:cNvCxnSpPr/>
          <p:nvPr/>
        </p:nvCxnSpPr>
        <p:spPr>
          <a:xfrm flipH="1">
            <a:off x="2201332" y="4497917"/>
            <a:ext cx="25702" cy="684892"/>
          </a:xfrm>
          <a:prstGeom prst="straightConnector1">
            <a:avLst/>
          </a:prstGeom>
          <a:ln w="57150"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B234913-04D0-C2C7-4CAF-541853B7BD35}"/>
              </a:ext>
            </a:extLst>
          </p:cNvPr>
          <p:cNvCxnSpPr>
            <a:cxnSpLocks/>
          </p:cNvCxnSpPr>
          <p:nvPr/>
        </p:nvCxnSpPr>
        <p:spPr>
          <a:xfrm flipH="1">
            <a:off x="5875260" y="3490988"/>
            <a:ext cx="25702" cy="684892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7EBF967-479B-E75D-CB9B-209E36500022}"/>
              </a:ext>
            </a:extLst>
          </p:cNvPr>
          <p:cNvGrpSpPr/>
          <p:nvPr/>
        </p:nvGrpSpPr>
        <p:grpSpPr>
          <a:xfrm rot="10800000">
            <a:off x="4745867" y="4178901"/>
            <a:ext cx="819451" cy="566964"/>
            <a:chOff x="754440" y="3026832"/>
            <a:chExt cx="819451" cy="566964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240262EE-1196-123E-7159-2D1D0645B9B3}"/>
                </a:ext>
              </a:extLst>
            </p:cNvPr>
            <p:cNvSpPr/>
            <p:nvPr/>
          </p:nvSpPr>
          <p:spPr>
            <a:xfrm>
              <a:off x="1162654" y="3308046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B2BB6E3E-40E5-AC27-11F5-09849D00735C}"/>
                </a:ext>
              </a:extLst>
            </p:cNvPr>
            <p:cNvSpPr/>
            <p:nvPr/>
          </p:nvSpPr>
          <p:spPr>
            <a:xfrm>
              <a:off x="1298725" y="3026832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88F42BEA-4DEB-3895-DD4C-09B098FC0F5B}"/>
                </a:ext>
              </a:extLst>
            </p:cNvPr>
            <p:cNvSpPr/>
            <p:nvPr/>
          </p:nvSpPr>
          <p:spPr>
            <a:xfrm>
              <a:off x="890511" y="3308046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D06AE85A-0EA5-89E6-2548-E8D187C0886E}"/>
                </a:ext>
              </a:extLst>
            </p:cNvPr>
            <p:cNvSpPr/>
            <p:nvPr/>
          </p:nvSpPr>
          <p:spPr>
            <a:xfrm>
              <a:off x="754440" y="3026833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91C5253-416C-CD30-9520-F5A35311A128}"/>
                </a:ext>
              </a:extLst>
            </p:cNvPr>
            <p:cNvSpPr/>
            <p:nvPr/>
          </p:nvSpPr>
          <p:spPr>
            <a:xfrm>
              <a:off x="1026583" y="3026833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34A2E87-0040-F9D2-1D3B-FFA726354BE5}"/>
              </a:ext>
            </a:extLst>
          </p:cNvPr>
          <p:cNvGrpSpPr/>
          <p:nvPr/>
        </p:nvGrpSpPr>
        <p:grpSpPr>
          <a:xfrm>
            <a:off x="4056440" y="4178902"/>
            <a:ext cx="819451" cy="566964"/>
            <a:chOff x="754440" y="3026832"/>
            <a:chExt cx="819451" cy="566964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F466FA82-0B2E-53F0-7D63-A2667FD8637A}"/>
                </a:ext>
              </a:extLst>
            </p:cNvPr>
            <p:cNvSpPr/>
            <p:nvPr/>
          </p:nvSpPr>
          <p:spPr>
            <a:xfrm>
              <a:off x="1162654" y="3308046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3F4E5D3-FF06-6DED-C5FC-D6EACBFD12A8}"/>
                </a:ext>
              </a:extLst>
            </p:cNvPr>
            <p:cNvSpPr/>
            <p:nvPr/>
          </p:nvSpPr>
          <p:spPr>
            <a:xfrm>
              <a:off x="1298725" y="3026832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71050B1-9FF9-EDD1-02CA-81A7AAE2EFA5}"/>
                </a:ext>
              </a:extLst>
            </p:cNvPr>
            <p:cNvSpPr/>
            <p:nvPr/>
          </p:nvSpPr>
          <p:spPr>
            <a:xfrm>
              <a:off x="890511" y="3308046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E87B396B-735D-882A-18C1-C1D2A22C37E5}"/>
                </a:ext>
              </a:extLst>
            </p:cNvPr>
            <p:cNvSpPr/>
            <p:nvPr/>
          </p:nvSpPr>
          <p:spPr>
            <a:xfrm>
              <a:off x="754440" y="3026833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7E36B2EF-6F10-1A28-1773-F234A08F0572}"/>
                </a:ext>
              </a:extLst>
            </p:cNvPr>
            <p:cNvSpPr/>
            <p:nvPr/>
          </p:nvSpPr>
          <p:spPr>
            <a:xfrm>
              <a:off x="1026583" y="3026833"/>
              <a:ext cx="275166" cy="28575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4AA811F-103D-573A-DEAA-0AFF3628F694}"/>
              </a:ext>
            </a:extLst>
          </p:cNvPr>
          <p:cNvGrpSpPr/>
          <p:nvPr/>
        </p:nvGrpSpPr>
        <p:grpSpPr>
          <a:xfrm>
            <a:off x="6451295" y="3425972"/>
            <a:ext cx="1581451" cy="1147535"/>
            <a:chOff x="6451295" y="3425972"/>
            <a:chExt cx="1581451" cy="114753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59EC5C6E-F818-EA99-A6CF-DD2FA7456028}"/>
                </a:ext>
              </a:extLst>
            </p:cNvPr>
            <p:cNvGrpSpPr/>
            <p:nvPr/>
          </p:nvGrpSpPr>
          <p:grpSpPr>
            <a:xfrm>
              <a:off x="7149795" y="4006543"/>
              <a:ext cx="819451" cy="566964"/>
              <a:chOff x="754440" y="3026832"/>
              <a:chExt cx="819451" cy="566964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278DFCF4-81C5-2DBA-FABD-047D1E7ABAE1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EC1D9451-A5C1-A3B8-8EEF-2A6FEC204294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994F0195-C145-D355-4313-49678703369B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18954230-1EB2-03A8-EE74-6A04B51C3CE1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DD01B88D-3B9C-1089-9745-EA3D0D216925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FBA17E61-44B5-5E5C-920E-CF9BEEEF1068}"/>
                </a:ext>
              </a:extLst>
            </p:cNvPr>
            <p:cNvGrpSpPr/>
            <p:nvPr/>
          </p:nvGrpSpPr>
          <p:grpSpPr>
            <a:xfrm rot="10800000">
              <a:off x="6451295" y="4006543"/>
              <a:ext cx="819451" cy="566964"/>
              <a:chOff x="754440" y="3026832"/>
              <a:chExt cx="819451" cy="566964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2E791F11-8A67-B8A7-63CC-CA83D7E22391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7BE6007A-8A8B-9AAB-8EEE-2BCCBB3BD27E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ABF5ED02-16FE-D173-D0AC-AEDDFC54BCEE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0633363D-C624-CE5A-4063-E92B9C507AF2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D9EF5A08-4A79-EC03-4282-CC5E79F93258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DE6B8EA5-BF49-F8C5-CF3C-306C78C84488}"/>
                </a:ext>
              </a:extLst>
            </p:cNvPr>
            <p:cNvGrpSpPr/>
            <p:nvPr/>
          </p:nvGrpSpPr>
          <p:grpSpPr>
            <a:xfrm rot="10800000">
              <a:off x="7213295" y="3425972"/>
              <a:ext cx="819451" cy="566964"/>
              <a:chOff x="754440" y="3026832"/>
              <a:chExt cx="819451" cy="566964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33009E55-BFF5-4DE7-5B1F-32B462DA2DDF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DF52EEC0-07AF-B051-E7BF-E91D1965BE95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A1085D08-C2DB-006F-375A-E83EF936C6C5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BCC40883-FE3F-4A42-9421-5948996486BA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2B1D435C-8468-5F04-B2D7-7C8CFBD9C52A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B1E34A54-69B3-0542-1723-2337DF612E42}"/>
                </a:ext>
              </a:extLst>
            </p:cNvPr>
            <p:cNvGrpSpPr/>
            <p:nvPr/>
          </p:nvGrpSpPr>
          <p:grpSpPr>
            <a:xfrm>
              <a:off x="6523868" y="3425973"/>
              <a:ext cx="819451" cy="566964"/>
              <a:chOff x="754440" y="3026832"/>
              <a:chExt cx="819451" cy="566964"/>
            </a:xfrm>
          </p:grpSpPr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0814846B-DFEC-7CF1-D605-EB9333121B9E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4AAE7B8A-45FF-8F73-54C7-611589A323B0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3F0A022D-26A3-5347-CE44-1C54EB73D8FA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CF1D0779-2CAD-B4B9-6058-61B34EC438ED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910A5559-1E93-C1EF-0387-2E2800AF0278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87E6863-0DF3-D8F1-40A7-3F413F88778A}"/>
              </a:ext>
            </a:extLst>
          </p:cNvPr>
          <p:cNvGrpSpPr/>
          <p:nvPr/>
        </p:nvGrpSpPr>
        <p:grpSpPr>
          <a:xfrm>
            <a:off x="8176433" y="1874522"/>
            <a:ext cx="1581451" cy="1147535"/>
            <a:chOff x="6451295" y="3425972"/>
            <a:chExt cx="1581451" cy="1147535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E14F366-E047-8495-2EB1-A7CA006E019F}"/>
                </a:ext>
              </a:extLst>
            </p:cNvPr>
            <p:cNvGrpSpPr/>
            <p:nvPr/>
          </p:nvGrpSpPr>
          <p:grpSpPr>
            <a:xfrm>
              <a:off x="7149795" y="4006543"/>
              <a:ext cx="819451" cy="566964"/>
              <a:chOff x="754440" y="3026832"/>
              <a:chExt cx="819451" cy="566964"/>
            </a:xfrm>
          </p:grpSpPr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B0A4D570-48BA-60F5-9368-64B826F2AD1E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5E20247D-F744-F046-8A54-C4004BFA118F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90401D26-B33F-BEBC-C89E-445FE9E60A1C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4A437BAC-A939-DEB3-A48E-EDA24B054510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F0C9DDF4-1170-A450-B353-2B7B41ACBAAB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E27E98A-32E3-FF7A-E9C5-036CAF8E8691}"/>
                </a:ext>
              </a:extLst>
            </p:cNvPr>
            <p:cNvGrpSpPr/>
            <p:nvPr/>
          </p:nvGrpSpPr>
          <p:grpSpPr>
            <a:xfrm rot="10800000">
              <a:off x="6451295" y="4006543"/>
              <a:ext cx="819451" cy="566964"/>
              <a:chOff x="754440" y="3026832"/>
              <a:chExt cx="819451" cy="566964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4D7F6E94-5D04-51A5-A0EC-5646A9B4F30D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3F05CEAE-5412-BCE5-814D-1C18420D35D3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2638C940-F59F-94C7-0A5F-ABD7D40A48F7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D344A3FF-F23C-1E5D-5617-74F130C63458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23E2D606-6B5A-7C86-2731-E10E36BEC220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A3E0887-1FE6-A909-D26C-5EC46A7B9DB8}"/>
                </a:ext>
              </a:extLst>
            </p:cNvPr>
            <p:cNvGrpSpPr/>
            <p:nvPr/>
          </p:nvGrpSpPr>
          <p:grpSpPr>
            <a:xfrm rot="10800000">
              <a:off x="7213295" y="3425972"/>
              <a:ext cx="819451" cy="566964"/>
              <a:chOff x="754440" y="3026832"/>
              <a:chExt cx="819451" cy="566964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4597F3B5-A1CF-266B-C378-B277F84FEE5F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FE3615D0-0324-2E2F-408A-81849DBAB7A1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0F47795E-802C-0CD3-AB01-10B2CB103D2B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49F51F46-7F21-1660-29BE-50D560D44CD6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37AC3AB4-96E7-507C-7923-BBCBF50BA1B4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46569AB-8F64-EA29-B4FC-34A13CCA8DE9}"/>
                </a:ext>
              </a:extLst>
            </p:cNvPr>
            <p:cNvGrpSpPr/>
            <p:nvPr/>
          </p:nvGrpSpPr>
          <p:grpSpPr>
            <a:xfrm>
              <a:off x="6523868" y="3425973"/>
              <a:ext cx="819451" cy="566964"/>
              <a:chOff x="754440" y="3026832"/>
              <a:chExt cx="819451" cy="566964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B310AB6E-1853-D8D2-0BB4-14E9B574E87C}"/>
                  </a:ext>
                </a:extLst>
              </p:cNvPr>
              <p:cNvSpPr/>
              <p:nvPr/>
            </p:nvSpPr>
            <p:spPr>
              <a:xfrm>
                <a:off x="1162654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0B48D4A-9308-A748-4407-A80C5BC3ED57}"/>
                  </a:ext>
                </a:extLst>
              </p:cNvPr>
              <p:cNvSpPr/>
              <p:nvPr/>
            </p:nvSpPr>
            <p:spPr>
              <a:xfrm>
                <a:off x="1298725" y="3026832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D143074-95CE-B541-4E24-CBD13A55C4FE}"/>
                  </a:ext>
                </a:extLst>
              </p:cNvPr>
              <p:cNvSpPr/>
              <p:nvPr/>
            </p:nvSpPr>
            <p:spPr>
              <a:xfrm>
                <a:off x="890511" y="3308046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3054F05F-045C-4CE9-6183-BC65A66A504F}"/>
                  </a:ext>
                </a:extLst>
              </p:cNvPr>
              <p:cNvSpPr/>
              <p:nvPr/>
            </p:nvSpPr>
            <p:spPr>
              <a:xfrm>
                <a:off x="754440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886748C4-8080-CCCF-3C0E-EE5498F4C219}"/>
                  </a:ext>
                </a:extLst>
              </p:cNvPr>
              <p:cNvSpPr/>
              <p:nvPr/>
            </p:nvSpPr>
            <p:spPr>
              <a:xfrm>
                <a:off x="1026583" y="3026833"/>
                <a:ext cx="275166" cy="28575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07863102-46B9-36D5-887E-5CD33C5AF4D1}"/>
              </a:ext>
            </a:extLst>
          </p:cNvPr>
          <p:cNvCxnSpPr/>
          <p:nvPr/>
        </p:nvCxnSpPr>
        <p:spPr>
          <a:xfrm>
            <a:off x="9583551" y="2929247"/>
            <a:ext cx="504701" cy="2345376"/>
          </a:xfrm>
          <a:prstGeom prst="straightConnector1">
            <a:avLst/>
          </a:prstGeom>
          <a:ln w="57150">
            <a:solidFill>
              <a:srgbClr val="4472C4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FA1D6FB0-652B-EF44-391C-89568AE730ED}"/>
              </a:ext>
            </a:extLst>
          </p:cNvPr>
          <p:cNvCxnSpPr>
            <a:cxnSpLocks/>
          </p:cNvCxnSpPr>
          <p:nvPr/>
        </p:nvCxnSpPr>
        <p:spPr>
          <a:xfrm flipH="1">
            <a:off x="10133609" y="2919351"/>
            <a:ext cx="296882" cy="2365167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E3275CB4-FDA8-CE36-57E6-3A9FD0CB2F94}"/>
              </a:ext>
            </a:extLst>
          </p:cNvPr>
          <p:cNvCxnSpPr>
            <a:cxnSpLocks/>
          </p:cNvCxnSpPr>
          <p:nvPr/>
        </p:nvCxnSpPr>
        <p:spPr>
          <a:xfrm>
            <a:off x="10466778" y="2929246"/>
            <a:ext cx="504701" cy="2345376"/>
          </a:xfrm>
          <a:prstGeom prst="straightConnector1">
            <a:avLst/>
          </a:prstGeom>
          <a:ln w="57150">
            <a:solidFill>
              <a:srgbClr val="4472C4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8598C6EA-BB43-F8EF-3361-164B8112FBCD}"/>
              </a:ext>
            </a:extLst>
          </p:cNvPr>
          <p:cNvSpPr txBox="1"/>
          <p:nvPr/>
        </p:nvSpPr>
        <p:spPr>
          <a:xfrm>
            <a:off x="176065" y="2551405"/>
            <a:ext cx="12291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V1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AD2C7BD3-9938-4BE9-F1D9-834FDAA1FECA}"/>
              </a:ext>
            </a:extLst>
          </p:cNvPr>
          <p:cNvSpPr txBox="1"/>
          <p:nvPr/>
        </p:nvSpPr>
        <p:spPr>
          <a:xfrm>
            <a:off x="176065" y="5322313"/>
            <a:ext cx="12291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V2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F477B3A-4640-3141-ECE4-CA8F80A487C4}"/>
              </a:ext>
            </a:extLst>
          </p:cNvPr>
          <p:cNvSpPr txBox="1"/>
          <p:nvPr/>
        </p:nvSpPr>
        <p:spPr>
          <a:xfrm>
            <a:off x="10618105" y="1504893"/>
            <a:ext cx="129267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/>
              <a:t>|V1|&lt;|V2|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17ED73-2212-2BFA-2CC8-157F73CA45D8}"/>
              </a:ext>
            </a:extLst>
          </p:cNvPr>
          <p:cNvSpPr txBox="1"/>
          <p:nvPr/>
        </p:nvSpPr>
        <p:spPr>
          <a:xfrm>
            <a:off x="751267" y="1046408"/>
            <a:ext cx="693849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Electron Avalanche ~ns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Positive ion initiated Avalanche ~µs 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25FF8EEE-EDB9-194A-30CA-3A17FE0904C5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1ED534-E45E-2147-7A72-221D1B219B06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14B2C72C-DE82-FF09-8772-AF5AAA7FEC6F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25" name="Date Placeholder 9">
              <a:extLst>
                <a:ext uri="{FF2B5EF4-FFF2-40B4-BE49-F238E27FC236}">
                  <a16:creationId xmlns:a16="http://schemas.microsoft.com/office/drawing/2014/main" id="{FD80FFFD-2A51-8195-1E70-2F761A143580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563508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0A7C5-A028-A39B-D649-3A12F199B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9C194AD-27B0-55A8-15C7-A6B848D7E2DE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2BF327-19D8-9B8A-AE1A-AFAB028AC34C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863F02-99D6-E33A-4378-11E9884DBE4E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1879E7-8A91-2D14-8D6B-68D068AE4230}"/>
              </a:ext>
            </a:extLst>
          </p:cNvPr>
          <p:cNvSpPr txBox="1"/>
          <p:nvPr/>
        </p:nvSpPr>
        <p:spPr>
          <a:xfrm>
            <a:off x="105103" y="105103"/>
            <a:ext cx="1199230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solidFill>
                  <a:srgbClr val="BF9000"/>
                </a:solidFill>
                <a:ea typeface="Calibri"/>
                <a:cs typeface="Calibri"/>
              </a:rPr>
              <a:t>PMT waveform of ion </a:t>
            </a:r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induced avalanche</a:t>
            </a:r>
          </a:p>
          <a:p>
            <a:endParaRPr lang="en-US" sz="4800" dirty="0">
              <a:solidFill>
                <a:srgbClr val="BF9000"/>
              </a:solidFill>
              <a:ea typeface="Calibri"/>
              <a:cs typeface="Calibri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3DDB26E-D8F1-8D82-8A07-1D12930EAFC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4" name="Picture 3" descr="A graph with blue lines&#10;&#10;AI-generated content may be incorrect.">
            <a:extLst>
              <a:ext uri="{FF2B5EF4-FFF2-40B4-BE49-F238E27FC236}">
                <a16:creationId xmlns:a16="http://schemas.microsoft.com/office/drawing/2014/main" id="{F371FCF7-B238-C9F9-459F-E659F38BC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3643"/>
            <a:ext cx="12192000" cy="5334000"/>
          </a:xfrm>
          <a:prstGeom prst="rect">
            <a:avLst/>
          </a:prstGeom>
        </p:spPr>
      </p:pic>
      <p:pic>
        <p:nvPicPr>
          <p:cNvPr id="5" name="Picture 4" descr="A graph of a graph&#10;&#10;AI-generated content may be incorrect.">
            <a:extLst>
              <a:ext uri="{FF2B5EF4-FFF2-40B4-BE49-F238E27FC236}">
                <a16:creationId xmlns:a16="http://schemas.microsoft.com/office/drawing/2014/main" id="{5372D93C-EC4C-A409-4963-775E3160A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786" y="2884714"/>
            <a:ext cx="4009572" cy="2639787"/>
          </a:xfrm>
          <a:prstGeom prst="rect">
            <a:avLst/>
          </a:prstGeom>
        </p:spPr>
      </p:pic>
      <p:sp>
        <p:nvSpPr>
          <p:cNvPr id="6" name="Right Brace 5">
            <a:extLst>
              <a:ext uri="{FF2B5EF4-FFF2-40B4-BE49-F238E27FC236}">
                <a16:creationId xmlns:a16="http://schemas.microsoft.com/office/drawing/2014/main" id="{6BF5A457-1CEA-BE2A-E0FF-19D8A64A1806}"/>
              </a:ext>
            </a:extLst>
          </p:cNvPr>
          <p:cNvSpPr/>
          <p:nvPr/>
        </p:nvSpPr>
        <p:spPr>
          <a:xfrm rot="16200000">
            <a:off x="1908919" y="5402941"/>
            <a:ext cx="119164" cy="243115"/>
          </a:xfrm>
          <a:prstGeom prst="rightBrac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241132A-87E5-F22E-83A9-E47015A020F6}"/>
              </a:ext>
            </a:extLst>
          </p:cNvPr>
          <p:cNvCxnSpPr/>
          <p:nvPr/>
        </p:nvCxnSpPr>
        <p:spPr>
          <a:xfrm flipV="1">
            <a:off x="1990766" y="3303649"/>
            <a:ext cx="2776680" cy="2174668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90A09B6-D310-5AE7-60C0-E6E776E8B192}"/>
              </a:ext>
            </a:extLst>
          </p:cNvPr>
          <p:cNvCxnSpPr>
            <a:cxnSpLocks/>
          </p:cNvCxnSpPr>
          <p:nvPr/>
        </p:nvCxnSpPr>
        <p:spPr>
          <a:xfrm flipV="1">
            <a:off x="1972624" y="5317505"/>
            <a:ext cx="2713179" cy="151740"/>
          </a:xfrm>
          <a:prstGeom prst="straightConnector1">
            <a:avLst/>
          </a:prstGeom>
          <a:ln w="57150">
            <a:solidFill>
              <a:srgbClr val="FF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0CA536F-3B6D-67CA-7CA5-F48B19C78392}"/>
              </a:ext>
            </a:extLst>
          </p:cNvPr>
          <p:cNvSpPr txBox="1"/>
          <p:nvPr/>
        </p:nvSpPr>
        <p:spPr>
          <a:xfrm>
            <a:off x="5654808" y="5202624"/>
            <a:ext cx="202527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Initial 250ns trace</a:t>
            </a:r>
          </a:p>
          <a:p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14C71C-1551-FE96-DDDE-14D3BBF62564}"/>
              </a:ext>
            </a:extLst>
          </p:cNvPr>
          <p:cNvSpPr txBox="1"/>
          <p:nvPr/>
        </p:nvSpPr>
        <p:spPr>
          <a:xfrm>
            <a:off x="1184507" y="902108"/>
            <a:ext cx="10136973" cy="3792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Bottom PMT 30 µs long trace with electron avalanche and possible Ion induced avalanche signal</a:t>
            </a:r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6F055911-C6EE-683D-12F5-883CE7970D1C}"/>
              </a:ext>
            </a:extLst>
          </p:cNvPr>
          <p:cNvSpPr/>
          <p:nvPr/>
        </p:nvSpPr>
        <p:spPr>
          <a:xfrm rot="-5400000">
            <a:off x="2621352" y="2336799"/>
            <a:ext cx="55010" cy="424541"/>
          </a:xfrm>
          <a:prstGeom prst="leftBracke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ket 18">
            <a:extLst>
              <a:ext uri="{FF2B5EF4-FFF2-40B4-BE49-F238E27FC236}">
                <a16:creationId xmlns:a16="http://schemas.microsoft.com/office/drawing/2014/main" id="{E54106D4-2CAC-DD73-BC57-7BC9949664D7}"/>
              </a:ext>
            </a:extLst>
          </p:cNvPr>
          <p:cNvSpPr/>
          <p:nvPr/>
        </p:nvSpPr>
        <p:spPr>
          <a:xfrm rot="-5400000">
            <a:off x="3238208" y="2010227"/>
            <a:ext cx="55010" cy="424541"/>
          </a:xfrm>
          <a:prstGeom prst="leftBracke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2B6959D-773B-2C4E-35AE-C5A52F2F577C}"/>
              </a:ext>
            </a:extLst>
          </p:cNvPr>
          <p:cNvSpPr txBox="1"/>
          <p:nvPr/>
        </p:nvSpPr>
        <p:spPr>
          <a:xfrm>
            <a:off x="3025588" y="2335091"/>
            <a:ext cx="737421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/>
              <a:t>Bunched signals, amplitude slowly decreasing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B0B742-8C78-660C-498A-5292746EE587}"/>
              </a:ext>
            </a:extLst>
          </p:cNvPr>
          <p:cNvSpPr txBox="1"/>
          <p:nvPr/>
        </p:nvSpPr>
        <p:spPr>
          <a:xfrm rot="-5400000" flipH="1">
            <a:off x="-3418" y="2753337"/>
            <a:ext cx="24197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mV</a:t>
            </a:r>
            <a:endParaRPr lang="en-US" dirty="0"/>
          </a:p>
          <a:p>
            <a:endParaRPr lang="en-US" b="1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8F30E6F-54BC-64A5-E453-2E7368A4CA63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32B5D4-07A0-08EC-8D6B-3D256CAE4094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DE97A83-B122-1EDB-DB9F-D445C8C15C7D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24" name="Date Placeholder 9">
              <a:extLst>
                <a:ext uri="{FF2B5EF4-FFF2-40B4-BE49-F238E27FC236}">
                  <a16:creationId xmlns:a16="http://schemas.microsoft.com/office/drawing/2014/main" id="{676ABA83-E981-12D2-5551-0EAF48A520D5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0C09824-4AC5-9B1D-DF8C-8D1415287E69}"/>
              </a:ext>
            </a:extLst>
          </p:cNvPr>
          <p:cNvSpPr txBox="1"/>
          <p:nvPr/>
        </p:nvSpPr>
        <p:spPr>
          <a:xfrm>
            <a:off x="3054869" y="5934277"/>
            <a:ext cx="7014753" cy="3792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Intensified camera can see the </a:t>
            </a:r>
            <a:r>
              <a:rPr lang="en-US"/>
              <a:t>different parts of the light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7464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6CF28-1FD6-B986-0517-7C43AA62F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AE206A2-1C49-4F7D-970E-71969F189D47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31261D-2D27-7C40-A4BC-0AD24DEBB0D3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15B415-BB55-1A2E-8209-10929EA062F0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C34183-4A62-C8DC-F3F3-58B999D55608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Intensified Camera in gas-TPC</a:t>
            </a:r>
            <a:endParaRPr lang="en-US" sz="4800" dirty="0">
              <a:solidFill>
                <a:srgbClr val="BF9000"/>
              </a:solidFill>
              <a:ea typeface="Calibri"/>
              <a:cs typeface="Calibri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025A1A8-3215-7550-1D30-C1AD12DE7D8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4FC70B-DDA7-4CC6-28CE-C06B7D0CF409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5C8CA1-F81E-7C3A-77E8-DB2BE4D3083B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26772E0-4D61-DF6B-4738-B7DCC61D4B1C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4" name="Date Placeholder 9">
              <a:extLst>
                <a:ext uri="{FF2B5EF4-FFF2-40B4-BE49-F238E27FC236}">
                  <a16:creationId xmlns:a16="http://schemas.microsoft.com/office/drawing/2014/main" id="{14C190C8-B8F3-A044-5B06-097EF627B484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B358133-7918-3ED7-030A-6BF7A32D6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411" y="935182"/>
            <a:ext cx="7979438" cy="53488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8CC2E6-085A-C9F1-1A26-93BAAF608923}"/>
              </a:ext>
            </a:extLst>
          </p:cNvPr>
          <p:cNvSpPr/>
          <p:nvPr/>
        </p:nvSpPr>
        <p:spPr>
          <a:xfrm>
            <a:off x="9208394" y="2522112"/>
            <a:ext cx="504422" cy="7512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6956C5-442E-A261-DD68-12E614CDBE59}"/>
              </a:ext>
            </a:extLst>
          </p:cNvPr>
          <p:cNvSpPr txBox="1"/>
          <p:nvPr/>
        </p:nvSpPr>
        <p:spPr>
          <a:xfrm>
            <a:off x="7586131" y="5967698"/>
            <a:ext cx="4604474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800" b="1" dirty="0"/>
              <a:t>Image Credit</a:t>
            </a:r>
            <a:r>
              <a:rPr lang="en-US" sz="800" dirty="0"/>
              <a:t>: </a:t>
            </a:r>
            <a:r>
              <a:rPr lang="en-US" sz="800" dirty="0">
                <a:ea typeface="+mn-lt"/>
                <a:cs typeface="+mn-lt"/>
              </a:rPr>
              <a:t>H. Sparks, F. </a:t>
            </a:r>
            <a:r>
              <a:rPr lang="en-US" sz="800" dirty="0" err="1">
                <a:ea typeface="+mn-lt"/>
                <a:cs typeface="+mn-lt"/>
              </a:rPr>
              <a:t>G¨orlitz</a:t>
            </a:r>
            <a:r>
              <a:rPr lang="en-US" sz="800" dirty="0">
                <a:ea typeface="+mn-lt"/>
                <a:cs typeface="+mn-lt"/>
              </a:rPr>
              <a:t>, D. J. Kelly, et al. </a:t>
            </a:r>
            <a:r>
              <a:rPr lang="en-US" sz="800" dirty="0" err="1">
                <a:ea typeface="+mn-lt"/>
                <a:cs typeface="+mn-lt"/>
              </a:rPr>
              <a:t>Characterisation</a:t>
            </a:r>
            <a:r>
              <a:rPr lang="en-US" sz="800" dirty="0">
                <a:ea typeface="+mn-lt"/>
                <a:cs typeface="+mn-lt"/>
              </a:rPr>
              <a:t> of new gated optical image intensifiers for fluorescence lifetime imaging. Review of Scientific Instruments, 88(1), 2017.</a:t>
            </a:r>
            <a:endParaRPr lang="en-US" sz="800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A58E22-9766-6CE0-9AF7-FA9D62D4D73B}"/>
              </a:ext>
            </a:extLst>
          </p:cNvPr>
          <p:cNvSpPr txBox="1"/>
          <p:nvPr/>
        </p:nvSpPr>
        <p:spPr>
          <a:xfrm>
            <a:off x="9809408" y="2275267"/>
            <a:ext cx="251674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Sensor noise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/>
              <a:t>Dark photo electron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3715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9A7F7-FBB2-95C1-4856-9138B9E00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FEB76E33-EA41-A7BE-CFB3-142FA83750F8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5B1D82-7371-B991-AF5A-A4D5089FA356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4C9AF2-C376-A274-EA09-C30388082D20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D25DCA-9CEC-D0D0-D99D-8F5E4DE6EC5C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Intensified Camera in gas-TPC</a:t>
            </a:r>
            <a:endParaRPr lang="en-US" sz="4800" dirty="0">
              <a:solidFill>
                <a:srgbClr val="BF9000"/>
              </a:solidFill>
              <a:ea typeface="Calibri"/>
              <a:cs typeface="Calibri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1211527-45A2-A08D-6976-1786343CBB6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4" name="Picture 3" descr="A hand holding a green and black box&#10;&#10;AI-generated content may be incorrect.">
            <a:extLst>
              <a:ext uri="{FF2B5EF4-FFF2-40B4-BE49-F238E27FC236}">
                <a16:creationId xmlns:a16="http://schemas.microsoft.com/office/drawing/2014/main" id="{9DD04A6A-1A62-E935-F28E-B6AD33EBC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17" y="1549977"/>
            <a:ext cx="4528705" cy="376794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B78B915-9FB3-4727-2B0E-45D82BD3BB53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23730F9-BA73-10B7-F30D-D28CC37BC719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642E9B-9DF3-3299-D1FB-7A2C932B483F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4" name="Date Placeholder 9">
              <a:extLst>
                <a:ext uri="{FF2B5EF4-FFF2-40B4-BE49-F238E27FC236}">
                  <a16:creationId xmlns:a16="http://schemas.microsoft.com/office/drawing/2014/main" id="{6422FA2A-0B7C-9D41-7A8D-40F7124D1A39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3F42737-2F74-58C4-F5CA-B1878548E7C8}"/>
              </a:ext>
            </a:extLst>
          </p:cNvPr>
          <p:cNvGrpSpPr/>
          <p:nvPr/>
        </p:nvGrpSpPr>
        <p:grpSpPr>
          <a:xfrm>
            <a:off x="7072063" y="179739"/>
            <a:ext cx="4107611" cy="6132205"/>
            <a:chOff x="4281640" y="335359"/>
            <a:chExt cx="4107611" cy="6132205"/>
          </a:xfrm>
        </p:grpSpPr>
        <p:pic>
          <p:nvPicPr>
            <p:cNvPr id="19" name="Picture 18" descr="Diagram of a machine with different components&#10;&#10;AI-generated content may be incorrect.">
              <a:extLst>
                <a:ext uri="{FF2B5EF4-FFF2-40B4-BE49-F238E27FC236}">
                  <a16:creationId xmlns:a16="http://schemas.microsoft.com/office/drawing/2014/main" id="{421ADE21-B75D-994B-C72E-758044562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1640" y="1133564"/>
              <a:ext cx="4107611" cy="5334000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C15EAF6-A220-1D8C-DE00-5C63EDB37E05}"/>
                </a:ext>
              </a:extLst>
            </p:cNvPr>
            <p:cNvGrpSpPr/>
            <p:nvPr/>
          </p:nvGrpSpPr>
          <p:grpSpPr>
            <a:xfrm>
              <a:off x="5359674" y="3057510"/>
              <a:ext cx="373718" cy="964195"/>
              <a:chOff x="5616973" y="3008029"/>
              <a:chExt cx="373718" cy="964195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0C21EBC-8543-893C-E2AF-B913661EE8D0}"/>
                  </a:ext>
                </a:extLst>
              </p:cNvPr>
              <p:cNvSpPr/>
              <p:nvPr/>
            </p:nvSpPr>
            <p:spPr>
              <a:xfrm rot="2040000">
                <a:off x="5616973" y="3053421"/>
                <a:ext cx="332007" cy="91880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7DE07DA-8A02-4BAB-C717-AFEF2952D869}"/>
                  </a:ext>
                </a:extLst>
              </p:cNvPr>
              <p:cNvSpPr txBox="1"/>
              <p:nvPr/>
            </p:nvSpPr>
            <p:spPr>
              <a:xfrm rot="18360000">
                <a:off x="5333800" y="3295588"/>
                <a:ext cx="944450" cy="369332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dirty="0"/>
                  <a:t>PMT</a:t>
                </a:r>
                <a:endParaRPr lang="en-US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81E3341-F95B-5B7E-3C2A-C217FAE68631}"/>
                </a:ext>
              </a:extLst>
            </p:cNvPr>
            <p:cNvGrpSpPr/>
            <p:nvPr/>
          </p:nvGrpSpPr>
          <p:grpSpPr>
            <a:xfrm>
              <a:off x="6154371" y="335359"/>
              <a:ext cx="369332" cy="944765"/>
              <a:chOff x="6154371" y="335359"/>
              <a:chExt cx="369332" cy="944765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CA95D67-26E4-FD0A-CDAC-5A4EEEB1725A}"/>
                  </a:ext>
                </a:extLst>
              </p:cNvPr>
              <p:cNvSpPr/>
              <p:nvPr/>
            </p:nvSpPr>
            <p:spPr>
              <a:xfrm>
                <a:off x="6190437" y="335359"/>
                <a:ext cx="332007" cy="91880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29FB24B-6BD0-32C5-8B51-F1B0EF9B40CB}"/>
                  </a:ext>
                </a:extLst>
              </p:cNvPr>
              <p:cNvSpPr txBox="1"/>
              <p:nvPr/>
            </p:nvSpPr>
            <p:spPr>
              <a:xfrm rot="16200000">
                <a:off x="5866812" y="623233"/>
                <a:ext cx="944450" cy="369332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en-US" dirty="0"/>
                  <a:t>PMT</a:t>
                </a:r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594082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64337-79EB-AF27-0A4E-922979F21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41DE127E-8C6B-2523-C3EE-4D8E7F4CA34D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849927-814F-447F-C361-B9D7755B2EB3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D5B184-3790-DF30-49E2-80F0B3314BB6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CC9531-495A-ABCA-D296-80F871D6B992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solidFill>
                  <a:srgbClr val="BF9000"/>
                </a:solidFill>
                <a:ea typeface="Calibri"/>
                <a:cs typeface="Calibri"/>
              </a:rPr>
              <a:t> Experimental setup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39BA6BA5-6887-6298-A594-8D0DF79BCE4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232DDE-A8AD-BDD5-619A-A44467A548D9}"/>
              </a:ext>
            </a:extLst>
          </p:cNvPr>
          <p:cNvSpPr txBox="1"/>
          <p:nvPr/>
        </p:nvSpPr>
        <p:spPr>
          <a:xfrm>
            <a:off x="7224155" y="2137558"/>
            <a:ext cx="4245428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40Torr CF4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3cm drift length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Photodiode trigger (</a:t>
            </a:r>
            <a:r>
              <a:rPr lang="en-US" dirty="0" err="1"/>
              <a:t>digitiser</a:t>
            </a:r>
            <a:r>
              <a:rPr lang="en-US" dirty="0"/>
              <a:t> and camera)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241Am (5.5MeV alpha) collimated source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2 thin GEMs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Top and bottom PMT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Intensifier camera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ABFA35-1678-CB85-B6BD-CFB9D00469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52" t="9235" r="13961" b="20346"/>
          <a:stretch>
            <a:fillRect/>
          </a:stretch>
        </p:blipFill>
        <p:spPr>
          <a:xfrm>
            <a:off x="479961" y="1316181"/>
            <a:ext cx="6353292" cy="445174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B3CE23A-4EF7-0416-A033-07AEEB06ED74}"/>
              </a:ext>
            </a:extLst>
          </p:cNvPr>
          <p:cNvCxnSpPr/>
          <p:nvPr/>
        </p:nvCxnSpPr>
        <p:spPr>
          <a:xfrm flipH="1" flipV="1">
            <a:off x="3172607" y="2843246"/>
            <a:ext cx="281133" cy="2807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3DB4887-5733-2717-EA1B-733FBD2134DB}"/>
              </a:ext>
            </a:extLst>
          </p:cNvPr>
          <p:cNvCxnSpPr>
            <a:cxnSpLocks/>
          </p:cNvCxnSpPr>
          <p:nvPr/>
        </p:nvCxnSpPr>
        <p:spPr>
          <a:xfrm flipV="1">
            <a:off x="4567051" y="2838298"/>
            <a:ext cx="213672" cy="2856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E93D748-D5FB-E4B5-1ACA-0C38E98B0B8D}"/>
              </a:ext>
            </a:extLst>
          </p:cNvPr>
          <p:cNvCxnSpPr>
            <a:cxnSpLocks/>
          </p:cNvCxnSpPr>
          <p:nvPr/>
        </p:nvCxnSpPr>
        <p:spPr>
          <a:xfrm flipH="1" flipV="1">
            <a:off x="5191411" y="3936766"/>
            <a:ext cx="4042" cy="3697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D995712-2B62-9F87-0CE2-FBC2632EB71E}"/>
              </a:ext>
            </a:extLst>
          </p:cNvPr>
          <p:cNvCxnSpPr>
            <a:cxnSpLocks/>
          </p:cNvCxnSpPr>
          <p:nvPr/>
        </p:nvCxnSpPr>
        <p:spPr>
          <a:xfrm flipH="1">
            <a:off x="5191411" y="3361466"/>
            <a:ext cx="8990" cy="3575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11C99E-BDD8-A448-8D6A-46B721C6F9DF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F5C1B99-E373-7D49-245D-7A0FB9C70EA2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96E6860-E3BB-F9BE-9DBC-5CD377827282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9" name="Date Placeholder 9">
              <a:extLst>
                <a:ext uri="{FF2B5EF4-FFF2-40B4-BE49-F238E27FC236}">
                  <a16:creationId xmlns:a16="http://schemas.microsoft.com/office/drawing/2014/main" id="{669FFEE4-E19E-DFE9-F06B-9CEC81312F06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228153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79459-5658-B0C4-57AF-CCB282359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3451757-C3B8-B650-DE8B-A14227DD5EE8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B96F04-409A-25BD-7C6C-0ABE305AA548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FF2109-9D4A-CB0F-6B6E-C0CECD285188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F5B3D9-1345-6BE0-30D9-E4DE150400A0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solidFill>
                  <a:srgbClr val="BF9000"/>
                </a:solidFill>
                <a:ea typeface="Calibri"/>
                <a:cs typeface="Calibri"/>
              </a:rPr>
              <a:t>Average image light compa</a:t>
            </a:r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rison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3BA563E-E5E1-B568-9244-95A2B6C9128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864986-6E85-7718-20F7-67193D45275B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139DEC-F85B-D2FB-6D10-237F9BAFE6C0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D9DD1D3-996D-35D8-B88D-4AB2EF51511D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23" name="Date Placeholder 9">
              <a:extLst>
                <a:ext uri="{FF2B5EF4-FFF2-40B4-BE49-F238E27FC236}">
                  <a16:creationId xmlns:a16="http://schemas.microsoft.com/office/drawing/2014/main" id="{48A896AA-E8C2-87CD-A55E-ADD1583BD601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861BAF3-951A-4AC2-5C87-B166404BB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284" y="1426585"/>
            <a:ext cx="6784523" cy="46381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5A782B-99DB-8D55-49E4-D4B7F71E2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223" y="1436480"/>
            <a:ext cx="6759782" cy="462333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21D801-B4C7-998B-C7B7-48F22BB0647B}"/>
              </a:ext>
            </a:extLst>
          </p:cNvPr>
          <p:cNvSpPr/>
          <p:nvPr/>
        </p:nvSpPr>
        <p:spPr>
          <a:xfrm>
            <a:off x="171718" y="1180562"/>
            <a:ext cx="5731098" cy="8478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8E26F0A-2A18-C2D8-DD62-F22AF3132BBE}"/>
              </a:ext>
            </a:extLst>
          </p:cNvPr>
          <p:cNvSpPr/>
          <p:nvPr/>
        </p:nvSpPr>
        <p:spPr>
          <a:xfrm>
            <a:off x="6614081" y="1200354"/>
            <a:ext cx="5731098" cy="8478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628B174-5AC8-918E-6790-F13D78C9468C}"/>
              </a:ext>
            </a:extLst>
          </p:cNvPr>
          <p:cNvSpPr txBox="1"/>
          <p:nvPr/>
        </p:nvSpPr>
        <p:spPr>
          <a:xfrm>
            <a:off x="311239" y="1244957"/>
            <a:ext cx="536619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Average image with light from both </a:t>
            </a:r>
            <a:r>
              <a:rPr lang="en-US" b="1" dirty="0"/>
              <a:t>electron and ion</a:t>
            </a:r>
            <a:r>
              <a:rPr lang="en-US" dirty="0"/>
              <a:t> </a:t>
            </a:r>
            <a:r>
              <a:rPr lang="en-US"/>
              <a:t>induced avalanche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B68447C-4A7A-FD2E-7DF9-3E89620E3DE1}"/>
              </a:ext>
            </a:extLst>
          </p:cNvPr>
          <p:cNvSpPr txBox="1"/>
          <p:nvPr/>
        </p:nvSpPr>
        <p:spPr>
          <a:xfrm>
            <a:off x="6704122" y="1279593"/>
            <a:ext cx="536619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Average image with light from </a:t>
            </a:r>
            <a:r>
              <a:rPr lang="en-US" b="1"/>
              <a:t>only ion</a:t>
            </a:r>
            <a:r>
              <a:rPr lang="en-US"/>
              <a:t> induced </a:t>
            </a:r>
            <a:r>
              <a:rPr lang="en-US" dirty="0"/>
              <a:t>avalanche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3B1E5F-24E9-605C-E16B-A04ABE278ABA}"/>
              </a:ext>
            </a:extLst>
          </p:cNvPr>
          <p:cNvSpPr txBox="1"/>
          <p:nvPr/>
        </p:nvSpPr>
        <p:spPr>
          <a:xfrm>
            <a:off x="1223492" y="5720365"/>
            <a:ext cx="37026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500µs gating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3021C8-C2B0-C507-5773-C83799495DE7}"/>
              </a:ext>
            </a:extLst>
          </p:cNvPr>
          <p:cNvSpPr txBox="1"/>
          <p:nvPr/>
        </p:nvSpPr>
        <p:spPr>
          <a:xfrm>
            <a:off x="7534140" y="5720365"/>
            <a:ext cx="37026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150-250µs gating</a:t>
            </a:r>
          </a:p>
        </p:txBody>
      </p:sp>
    </p:spTree>
    <p:extLst>
      <p:ext uri="{BB962C8B-B14F-4D97-AF65-F5344CB8AC3E}">
        <p14:creationId xmlns:p14="http://schemas.microsoft.com/office/powerpoint/2010/main" val="344974440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903C4-9FA8-8099-52D4-A92DCC856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39AFE75-2DC7-5989-6FFF-7529C32D4615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2274FC-287F-CB83-7C62-0C0CA178CB98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56F270-0BEC-1D15-0B15-47C23CE1B13B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37A16E-1670-A1D5-F03F-F99884B84F0E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Variation in GEM voltage for study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E0A3E7A-24D3-46C8-26F4-54622BD592A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3AA50A5-08C3-AAE2-48C4-BF5C94C98EB6}"/>
              </a:ext>
            </a:extLst>
          </p:cNvPr>
          <p:cNvGrpSpPr/>
          <p:nvPr/>
        </p:nvGrpSpPr>
        <p:grpSpPr>
          <a:xfrm>
            <a:off x="150254" y="2323562"/>
            <a:ext cx="2897746" cy="2211218"/>
            <a:chOff x="107324" y="1845971"/>
            <a:chExt cx="2897746" cy="2211218"/>
          </a:xfrm>
        </p:grpSpPr>
        <p:sp>
          <p:nvSpPr>
            <p:cNvPr id="6" name="Equals 5">
              <a:extLst>
                <a:ext uri="{FF2B5EF4-FFF2-40B4-BE49-F238E27FC236}">
                  <a16:creationId xmlns:a16="http://schemas.microsoft.com/office/drawing/2014/main" id="{DA1F0866-CEEB-6D13-EC6D-28AE89E3A26D}"/>
                </a:ext>
              </a:extLst>
            </p:cNvPr>
            <p:cNvSpPr/>
            <p:nvPr/>
          </p:nvSpPr>
          <p:spPr>
            <a:xfrm>
              <a:off x="107324" y="1845971"/>
              <a:ext cx="2897746" cy="1094704"/>
            </a:xfrm>
            <a:prstGeom prst="mathEqual">
              <a:avLst/>
            </a:prstGeom>
            <a:solidFill>
              <a:srgbClr val="BF9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>
                  <a:solidFill>
                    <a:schemeClr val="tx1"/>
                  </a:solidFill>
                </a:rPr>
                <a:t>GEM1</a:t>
              </a:r>
            </a:p>
            <a:p>
              <a:pPr algn="ctr"/>
              <a:r>
                <a:rPr lang="en-US" sz="2000">
                  <a:solidFill>
                    <a:schemeClr val="tx1"/>
                  </a:solidFill>
                </a:rPr>
                <a:t>GEM2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76BB7E-7BFA-1CF2-ECF5-F0DA240A2A3F}"/>
                </a:ext>
              </a:extLst>
            </p:cNvPr>
            <p:cNvSpPr txBox="1"/>
            <p:nvPr/>
          </p:nvSpPr>
          <p:spPr>
            <a:xfrm>
              <a:off x="246843" y="3133859"/>
              <a:ext cx="2640169" cy="92333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GEM1 + GEM2= 670V</a:t>
              </a:r>
            </a:p>
            <a:p>
              <a:pPr algn="ctr"/>
              <a:r>
                <a:rPr lang="en-US"/>
                <a:t>Transfer</a:t>
              </a:r>
              <a:r>
                <a:rPr lang="en-US" dirty="0"/>
                <a:t> field in between</a:t>
              </a:r>
            </a:p>
            <a:p>
              <a:pPr algn="ctr"/>
              <a:r>
                <a:rPr lang="en-US"/>
                <a:t>50-150 V/cm </a:t>
              </a:r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6F8B30F6-189B-7484-6BA6-1F764CCBD162}"/>
              </a:ext>
            </a:extLst>
          </p:cNvPr>
          <p:cNvSpPr txBox="1"/>
          <p:nvPr/>
        </p:nvSpPr>
        <p:spPr>
          <a:xfrm>
            <a:off x="3718775" y="2500648"/>
            <a:ext cx="2543576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STUDY1:</a:t>
            </a:r>
            <a:endParaRPr lang="en-US" b="1" dirty="0"/>
          </a:p>
          <a:p>
            <a:pPr algn="ctr"/>
            <a:r>
              <a:rPr lang="en-US" b="1"/>
              <a:t>High Top GEM study</a:t>
            </a:r>
            <a:endParaRPr lang="en-US"/>
          </a:p>
          <a:p>
            <a:pPr algn="ctr"/>
            <a:endParaRPr lang="en-US" b="1" dirty="0"/>
          </a:p>
          <a:p>
            <a:pPr algn="ctr"/>
            <a:r>
              <a:rPr lang="en-US"/>
              <a:t>Top GEM: 350-340V</a:t>
            </a:r>
          </a:p>
          <a:p>
            <a:pPr algn="ctr"/>
            <a:r>
              <a:rPr lang="en-US"/>
              <a:t>Bottom GEM: 330-320V</a:t>
            </a:r>
          </a:p>
          <a:p>
            <a:pPr algn="ctr"/>
            <a:r>
              <a:rPr lang="en-US"/>
              <a:t>Transfer field: 100V/cm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5B280A-3B12-DEF5-E4D3-9AF590741084}"/>
              </a:ext>
            </a:extLst>
          </p:cNvPr>
          <p:cNvSpPr txBox="1"/>
          <p:nvPr/>
        </p:nvSpPr>
        <p:spPr>
          <a:xfrm>
            <a:off x="6519929" y="2500648"/>
            <a:ext cx="266163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STUDY2:</a:t>
            </a:r>
            <a:endParaRPr lang="en-US" b="1" dirty="0"/>
          </a:p>
          <a:p>
            <a:pPr algn="ctr"/>
            <a:r>
              <a:rPr lang="en-US" b="1"/>
              <a:t>High Bottom GEM study</a:t>
            </a:r>
            <a:endParaRPr lang="en-US"/>
          </a:p>
          <a:p>
            <a:pPr algn="ctr"/>
            <a:endParaRPr lang="en-US" b="1" dirty="0"/>
          </a:p>
          <a:p>
            <a:pPr algn="ctr"/>
            <a:r>
              <a:rPr lang="en-US"/>
              <a:t>Top GEM: 330-320V</a:t>
            </a:r>
          </a:p>
          <a:p>
            <a:pPr algn="ctr"/>
            <a:r>
              <a:rPr lang="en-US"/>
              <a:t>Bottom GEM: 350-340V</a:t>
            </a:r>
          </a:p>
          <a:p>
            <a:pPr algn="ctr"/>
            <a:r>
              <a:rPr lang="en-US"/>
              <a:t>Transfer field: 100V/cm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D19D5F-7D43-E9B3-EFBA-80F978DB6F38}"/>
              </a:ext>
            </a:extLst>
          </p:cNvPr>
          <p:cNvSpPr txBox="1"/>
          <p:nvPr/>
        </p:nvSpPr>
        <p:spPr>
          <a:xfrm>
            <a:off x="9304986" y="2500647"/>
            <a:ext cx="275822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STUDY3:</a:t>
            </a:r>
            <a:endParaRPr lang="en-US" b="1" dirty="0"/>
          </a:p>
          <a:p>
            <a:pPr algn="ctr"/>
            <a:r>
              <a:rPr lang="en-US" b="1"/>
              <a:t>Varying Transfer Field</a:t>
            </a:r>
            <a:endParaRPr lang="en-US"/>
          </a:p>
          <a:p>
            <a:pPr algn="ctr"/>
            <a:endParaRPr lang="en-US" b="1" dirty="0"/>
          </a:p>
          <a:p>
            <a:pPr algn="ctr"/>
            <a:r>
              <a:rPr lang="en-US"/>
              <a:t>Top GEM: 335V</a:t>
            </a:r>
          </a:p>
          <a:p>
            <a:pPr algn="ctr"/>
            <a:r>
              <a:rPr lang="en-US"/>
              <a:t>Bottom GEM: 335V</a:t>
            </a:r>
          </a:p>
          <a:p>
            <a:pPr algn="ctr"/>
            <a:r>
              <a:rPr lang="en-US"/>
              <a:t>Transfer field: 50-150V/cm</a:t>
            </a: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A5087D-E706-B61E-A289-0DECF2946CC6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88A06FD-72BA-4333-21BF-EFD79E4A1D30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3F499F6-E12E-5B7A-8118-A77CC9A793DA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24" name="Date Placeholder 9">
              <a:extLst>
                <a:ext uri="{FF2B5EF4-FFF2-40B4-BE49-F238E27FC236}">
                  <a16:creationId xmlns:a16="http://schemas.microsoft.com/office/drawing/2014/main" id="{CB42A7CA-9E25-4973-55A3-46D5F1E96319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2112655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0B59F-B971-A324-6CBF-B3825ECE4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46DCA85E-7765-1265-44FF-7124EE2431E3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4A7-9680-BB3B-A8E0-76E589B7B038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187E17-9DD9-9F45-ADA4-C80C6139D0F1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7C4890-9618-2014-BA57-B46817C74BFB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Data Analysis</a:t>
            </a:r>
            <a:endParaRPr lang="en-US" sz="4800" dirty="0">
              <a:solidFill>
                <a:srgbClr val="BF9000"/>
              </a:solidFill>
              <a:ea typeface="Calibri"/>
              <a:cs typeface="Calibri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A02EC5E-324C-4EFD-EBCC-E6335055772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6921FF-982C-1395-5835-AE8709B1D903}"/>
              </a:ext>
            </a:extLst>
          </p:cNvPr>
          <p:cNvSpPr txBox="1"/>
          <p:nvPr/>
        </p:nvSpPr>
        <p:spPr>
          <a:xfrm>
            <a:off x="219926" y="1399833"/>
            <a:ext cx="626365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TB size data, compression done for efficient access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Dark frame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/>
              <a:t>Event</a:t>
            </a:r>
            <a:r>
              <a:rPr lang="en-US" dirty="0"/>
              <a:t> by event PCA in the ROI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Track spread by projecting the intensities on the second principle axis of the track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Intensity from PMT and Charge readout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Dark photo electron correction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27CBFA5-1BB0-3072-F2F0-E957BDAD4E9A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99D1A4A-CDCA-8A9D-727D-FBAA2C7AE7EC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3EFD77-05D6-C9AF-82D1-49CD6D89EADB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1" name="Date Placeholder 9">
              <a:extLst>
                <a:ext uri="{FF2B5EF4-FFF2-40B4-BE49-F238E27FC236}">
                  <a16:creationId xmlns:a16="http://schemas.microsoft.com/office/drawing/2014/main" id="{C365FACC-9066-7706-D5AC-4C904470F659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1928594-E60A-6F74-FCEA-DCD6E2242670}"/>
              </a:ext>
            </a:extLst>
          </p:cNvPr>
          <p:cNvGrpSpPr/>
          <p:nvPr/>
        </p:nvGrpSpPr>
        <p:grpSpPr>
          <a:xfrm>
            <a:off x="5124202" y="3955596"/>
            <a:ext cx="6980713" cy="2153145"/>
            <a:chOff x="5124202" y="4005077"/>
            <a:chExt cx="6980713" cy="215314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48B15E7-D955-5DDB-07F8-7CE1808F4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56072" y="4014972"/>
              <a:ext cx="3348843" cy="214324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7C7C066-5524-BD81-950F-999DE6EBF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24202" y="4005077"/>
              <a:ext cx="3378531" cy="2153145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213E7A3-7B4D-7744-6467-A7FE7080FADD}"/>
              </a:ext>
            </a:extLst>
          </p:cNvPr>
          <p:cNvSpPr txBox="1"/>
          <p:nvPr/>
        </p:nvSpPr>
        <p:spPr>
          <a:xfrm>
            <a:off x="6512821" y="3648247"/>
            <a:ext cx="34880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 algn="ctr"/>
            <a:r>
              <a:rPr lang="en-US"/>
              <a:t>Dark Frame correction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770F36-47DD-B7EC-DE4C-D94C39F15DEE}"/>
              </a:ext>
            </a:extLst>
          </p:cNvPr>
          <p:cNvSpPr txBox="1"/>
          <p:nvPr/>
        </p:nvSpPr>
        <p:spPr>
          <a:xfrm>
            <a:off x="5092730" y="6048052"/>
            <a:ext cx="34880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 algn="ctr"/>
            <a:r>
              <a:rPr lang="en-US"/>
              <a:t>Before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3DE2AC-C14D-72E8-6134-FB6DCD5FEBB6}"/>
              </a:ext>
            </a:extLst>
          </p:cNvPr>
          <p:cNvSpPr txBox="1"/>
          <p:nvPr/>
        </p:nvSpPr>
        <p:spPr>
          <a:xfrm>
            <a:off x="8704807" y="6048052"/>
            <a:ext cx="34880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 algn="ctr"/>
            <a:r>
              <a:rPr lang="en-US"/>
              <a:t>After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AD5C4B-7BA3-7A7A-9063-7F17B7FAFA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231" y="105453"/>
            <a:ext cx="5349588" cy="365352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2BDCBBE-97F3-AD78-5843-56574202192E}"/>
              </a:ext>
            </a:extLst>
          </p:cNvPr>
          <p:cNvCxnSpPr/>
          <p:nvPr/>
        </p:nvCxnSpPr>
        <p:spPr>
          <a:xfrm>
            <a:off x="8562777" y="601850"/>
            <a:ext cx="32197" cy="2661633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06E68A6-C230-E5BE-CD4A-3AB9121ED61C}"/>
              </a:ext>
            </a:extLst>
          </p:cNvPr>
          <p:cNvCxnSpPr>
            <a:cxnSpLocks/>
          </p:cNvCxnSpPr>
          <p:nvPr/>
        </p:nvCxnSpPr>
        <p:spPr>
          <a:xfrm>
            <a:off x="8953673" y="596902"/>
            <a:ext cx="32197" cy="2661633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3C09DD97-8884-5815-9D75-AF27B98E4D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39" y="3395600"/>
            <a:ext cx="4329546" cy="302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06602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A07AE-CE9F-E705-AB47-B9518CE82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C711F4B-8479-CFD7-9EB8-48E625B3AEC9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E2FD06-994D-A8E9-C5CE-7D3D34CFEDC4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101527-F3BE-828A-BC16-124EC10DC9D7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A1DBDA-41F2-992F-1E12-1F6ACCAE0649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Data Analysis</a:t>
            </a:r>
            <a:endParaRPr lang="en-US" sz="4800" dirty="0">
              <a:solidFill>
                <a:srgbClr val="BF9000"/>
              </a:solidFill>
              <a:ea typeface="Calibri"/>
              <a:cs typeface="Calibri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AE79375-CC53-FA5E-8240-DE5FA32B404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BB1837-E42B-7F48-85C5-F70B5B07E00A}"/>
              </a:ext>
            </a:extLst>
          </p:cNvPr>
          <p:cNvSpPr txBox="1"/>
          <p:nvPr/>
        </p:nvSpPr>
        <p:spPr>
          <a:xfrm>
            <a:off x="219926" y="1399833"/>
            <a:ext cx="626365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TB size data, compression done for efficient access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Dark frame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/>
              <a:t>Event</a:t>
            </a:r>
            <a:r>
              <a:rPr lang="en-US" dirty="0"/>
              <a:t> by event PCA in the ROI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Track spread by projecting the intensities on the second principle axis of the track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Intensity from PMT and Charge readout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Dark photo electron correction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5611E0F-CA0E-AB3F-74F6-9646B4C71DFA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6337C3-9088-D16E-7B3B-7462E2C11046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41B1A5E-1EFF-57DA-E1F9-FFA2DD300A8C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1" name="Date Placeholder 9">
              <a:extLst>
                <a:ext uri="{FF2B5EF4-FFF2-40B4-BE49-F238E27FC236}">
                  <a16:creationId xmlns:a16="http://schemas.microsoft.com/office/drawing/2014/main" id="{CFE324A2-F19C-64D9-BA56-D57CF8FD068A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35F7134-04BF-9DEF-57CF-4261D202D845}"/>
              </a:ext>
            </a:extLst>
          </p:cNvPr>
          <p:cNvGrpSpPr/>
          <p:nvPr/>
        </p:nvGrpSpPr>
        <p:grpSpPr>
          <a:xfrm>
            <a:off x="5124202" y="3955596"/>
            <a:ext cx="6980713" cy="2153145"/>
            <a:chOff x="5124202" y="4005077"/>
            <a:chExt cx="6980713" cy="215314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460CE2B-B1F4-2023-6F8D-4D36A3702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56072" y="4014972"/>
              <a:ext cx="3348843" cy="214324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FB80C95-7E79-EC1E-1EAA-9FAE6D889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24202" y="4005077"/>
              <a:ext cx="3378531" cy="2153145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283F22D-61CA-CBF1-F46B-5B01992A78A3}"/>
              </a:ext>
            </a:extLst>
          </p:cNvPr>
          <p:cNvSpPr txBox="1"/>
          <p:nvPr/>
        </p:nvSpPr>
        <p:spPr>
          <a:xfrm>
            <a:off x="6512821" y="3648247"/>
            <a:ext cx="34880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 algn="ctr"/>
            <a:r>
              <a:rPr lang="en-US"/>
              <a:t>Dark Frame correction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7A5C70-F0D1-42EF-4490-6C03CD1625D1}"/>
              </a:ext>
            </a:extLst>
          </p:cNvPr>
          <p:cNvSpPr txBox="1"/>
          <p:nvPr/>
        </p:nvSpPr>
        <p:spPr>
          <a:xfrm>
            <a:off x="5092730" y="6048052"/>
            <a:ext cx="34880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 algn="ctr"/>
            <a:r>
              <a:rPr lang="en-US"/>
              <a:t>Before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6F106B-68C9-8F23-9250-ABE4C08A7A0B}"/>
              </a:ext>
            </a:extLst>
          </p:cNvPr>
          <p:cNvSpPr txBox="1"/>
          <p:nvPr/>
        </p:nvSpPr>
        <p:spPr>
          <a:xfrm>
            <a:off x="8704807" y="6048052"/>
            <a:ext cx="34880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 algn="ctr"/>
            <a:r>
              <a:rPr lang="en-US"/>
              <a:t>After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E482C2F-718B-3337-9B29-3BC59BCC3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231" y="105453"/>
            <a:ext cx="5349588" cy="365352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DFDA0D-919B-C046-6E18-F33525740D57}"/>
              </a:ext>
            </a:extLst>
          </p:cNvPr>
          <p:cNvCxnSpPr/>
          <p:nvPr/>
        </p:nvCxnSpPr>
        <p:spPr>
          <a:xfrm>
            <a:off x="8562777" y="601850"/>
            <a:ext cx="32197" cy="2661633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D033B7-E3CE-3FBB-2BE4-CCAB972FC971}"/>
              </a:ext>
            </a:extLst>
          </p:cNvPr>
          <p:cNvCxnSpPr>
            <a:cxnSpLocks/>
          </p:cNvCxnSpPr>
          <p:nvPr/>
        </p:nvCxnSpPr>
        <p:spPr>
          <a:xfrm>
            <a:off x="8953673" y="596902"/>
            <a:ext cx="32197" cy="2661633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2E807B1-CCDE-7037-BC32-089060181FC7}"/>
              </a:ext>
            </a:extLst>
          </p:cNvPr>
          <p:cNvSpPr/>
          <p:nvPr/>
        </p:nvSpPr>
        <p:spPr>
          <a:xfrm>
            <a:off x="8576715" y="612862"/>
            <a:ext cx="394939" cy="26433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72FE932-4076-2C69-0087-02E21A3982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39" y="3395600"/>
            <a:ext cx="4329546" cy="30207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7F0C53-6F27-37F1-F57B-97592B70843C}"/>
              </a:ext>
            </a:extLst>
          </p:cNvPr>
          <p:cNvSpPr/>
          <p:nvPr/>
        </p:nvSpPr>
        <p:spPr>
          <a:xfrm>
            <a:off x="225380" y="2028422"/>
            <a:ext cx="3638281" cy="2683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9295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B35C9-7202-66E3-0DB9-EE725028E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25D49D4-BF44-C49A-B78E-B54B339631EF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E17CF3-D17F-74AB-7E29-89E1B120A8E6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C1B920-044B-66BB-A734-3C93AB328E03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ED5445-A9C8-0AE3-F2FE-E3CCB43FEE0E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Data Analysis</a:t>
            </a:r>
            <a:endParaRPr lang="en-US" sz="4800" dirty="0">
              <a:solidFill>
                <a:srgbClr val="BF9000"/>
              </a:solidFill>
              <a:ea typeface="Calibri"/>
              <a:cs typeface="Calibri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3E01379-5195-E024-0551-197E6C256A6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C1E6F3-407C-8E20-9332-1BFF4533E1C0}"/>
              </a:ext>
            </a:extLst>
          </p:cNvPr>
          <p:cNvSpPr txBox="1"/>
          <p:nvPr/>
        </p:nvSpPr>
        <p:spPr>
          <a:xfrm>
            <a:off x="219926" y="1399833"/>
            <a:ext cx="626365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TB size data, compression done for efficient access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Dark frame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/>
              <a:t>Event</a:t>
            </a:r>
            <a:r>
              <a:rPr lang="en-US" dirty="0"/>
              <a:t> by event PCA in the ROI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Track spread by projecting the intensities on the second principle axis of the track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Intensity from PMT and Charge readout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Dark photo electron correction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590D91-E2B5-8FD2-F195-6C3803A9DC54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D9DBD23-5E0F-AC0F-1F63-8BB49DE5AFA1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99D15DC-2FBF-3383-6977-FD8419EAF486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1" name="Date Placeholder 9">
              <a:extLst>
                <a:ext uri="{FF2B5EF4-FFF2-40B4-BE49-F238E27FC236}">
                  <a16:creationId xmlns:a16="http://schemas.microsoft.com/office/drawing/2014/main" id="{3E0FFAE9-A350-F477-B05E-867F5F1B042B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7EFF302F-9BD4-0EE4-3DAE-8037EEF36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39" y="3395600"/>
            <a:ext cx="4329546" cy="30207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DAC63EC-4086-149B-F5A1-09F8760C3192}"/>
              </a:ext>
            </a:extLst>
          </p:cNvPr>
          <p:cNvSpPr/>
          <p:nvPr/>
        </p:nvSpPr>
        <p:spPr>
          <a:xfrm>
            <a:off x="209281" y="2264534"/>
            <a:ext cx="5892083" cy="5258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30529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A77AC-63A2-D428-5665-0D1196607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D91AF71-E0D7-5DF8-845D-30B2202AD1CA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7F5E78-E0EB-9F4A-D81B-F3D0993B7C57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2C1CF-CA6E-B7B9-8372-7A95CFD8264B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9900ED-DFD3-E88E-DA00-C4528907DF89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Data Analysis</a:t>
            </a:r>
            <a:endParaRPr lang="en-US" sz="4800" dirty="0">
              <a:solidFill>
                <a:srgbClr val="BF9000"/>
              </a:solidFill>
              <a:ea typeface="Calibri"/>
              <a:cs typeface="Calibri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6AA4546-51EF-C232-9F1D-FA7BD1DD9AE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E55A7F-71E7-28D5-D97E-D93ED911F765}"/>
              </a:ext>
            </a:extLst>
          </p:cNvPr>
          <p:cNvSpPr txBox="1"/>
          <p:nvPr/>
        </p:nvSpPr>
        <p:spPr>
          <a:xfrm>
            <a:off x="219926" y="1399833"/>
            <a:ext cx="6263651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TB size data, compression done for efficient access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Dark frame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/>
              <a:t>Event</a:t>
            </a:r>
            <a:r>
              <a:rPr lang="en-US" dirty="0"/>
              <a:t> by event PCA in the ROI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Track spread by projecting the intensities on the second principle axis of the track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Intensity from PMT and Charge readout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Dark photo electron correction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194F349-6822-3841-89AD-C85C902858D6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BF4E48-1340-C5A9-56D0-18C14625C6BE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C96B6C-D2A1-2561-7036-1AD577515DC6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1" name="Date Placeholder 9">
              <a:extLst>
                <a:ext uri="{FF2B5EF4-FFF2-40B4-BE49-F238E27FC236}">
                  <a16:creationId xmlns:a16="http://schemas.microsoft.com/office/drawing/2014/main" id="{4A0B14AC-0D03-9BDE-BF05-336C75655A3E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E691F65D-E1F8-AC8F-DF98-B163E3D63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231" y="105453"/>
            <a:ext cx="5349588" cy="3653520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BA1C7FF-F16F-3D1B-998C-E8B178C94538}"/>
              </a:ext>
            </a:extLst>
          </p:cNvPr>
          <p:cNvCxnSpPr/>
          <p:nvPr/>
        </p:nvCxnSpPr>
        <p:spPr>
          <a:xfrm>
            <a:off x="8562777" y="601850"/>
            <a:ext cx="32197" cy="2661633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E89A6B3-0D23-4A6A-30FA-576E0D9D4E1D}"/>
              </a:ext>
            </a:extLst>
          </p:cNvPr>
          <p:cNvCxnSpPr>
            <a:cxnSpLocks/>
          </p:cNvCxnSpPr>
          <p:nvPr/>
        </p:nvCxnSpPr>
        <p:spPr>
          <a:xfrm>
            <a:off x="8953673" y="596902"/>
            <a:ext cx="32197" cy="2661633"/>
          </a:xfrm>
          <a:prstGeom prst="straightConnector1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6CDC9905-BCAA-5C9F-C7BA-80ECF2391348}"/>
              </a:ext>
            </a:extLst>
          </p:cNvPr>
          <p:cNvSpPr/>
          <p:nvPr/>
        </p:nvSpPr>
        <p:spPr>
          <a:xfrm>
            <a:off x="7705858" y="1642056"/>
            <a:ext cx="686873" cy="10303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487EFE-AB5D-D59F-7429-F90EC2EEB881}"/>
              </a:ext>
            </a:extLst>
          </p:cNvPr>
          <p:cNvSpPr/>
          <p:nvPr/>
        </p:nvSpPr>
        <p:spPr>
          <a:xfrm>
            <a:off x="260086" y="3112394"/>
            <a:ext cx="3625040" cy="3253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9189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F4FFB-34B0-B945-9B93-74E2F1A02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170539D-11C8-AB87-E3F4-D79CD30D90A8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B08376-5B3C-4BC2-F16D-6BAD249CB390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1BD83C-8905-101B-96CB-4DACD6EE0CA3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4550F-4B5A-76DE-E3C6-07EA53487AD3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Intensity from different part of avalanche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9E082F1-E28B-61D5-549C-2EFE5EECCB1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676EA1-4A79-0DCC-1CEE-F306B86EA400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F2FBF4-CFF1-8845-9797-29FCF14DC3CA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216597F-7F06-EC35-369C-9C7DDADD09BB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3" name="Date Placeholder 9">
              <a:extLst>
                <a:ext uri="{FF2B5EF4-FFF2-40B4-BE49-F238E27FC236}">
                  <a16:creationId xmlns:a16="http://schemas.microsoft.com/office/drawing/2014/main" id="{025172BB-88D4-E901-C0BC-E2BE970D226B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03DB614-5929-66D8-0A97-D4643BAC1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94" y="880055"/>
            <a:ext cx="8342212" cy="55379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3D4A8A6-B8FA-67FE-A0A2-4F52A1A60041}"/>
              </a:ext>
            </a:extLst>
          </p:cNvPr>
          <p:cNvSpPr txBox="1"/>
          <p:nvPr/>
        </p:nvSpPr>
        <p:spPr>
          <a:xfrm>
            <a:off x="9090337" y="1545464"/>
            <a:ext cx="298897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all</a:t>
            </a:r>
            <a:r>
              <a:rPr lang="en-US"/>
              <a:t> = electron + ion avalanche light</a:t>
            </a:r>
          </a:p>
          <a:p>
            <a:endParaRPr lang="en-US" dirty="0"/>
          </a:p>
          <a:p>
            <a:r>
              <a:rPr lang="en-US" b="1" dirty="0"/>
              <a:t>e</a:t>
            </a:r>
            <a:r>
              <a:rPr lang="en-US" dirty="0"/>
              <a:t> = electron </a:t>
            </a:r>
            <a:r>
              <a:rPr lang="en-US"/>
              <a:t>avalanche</a:t>
            </a:r>
            <a:r>
              <a:rPr lang="en-US" dirty="0"/>
              <a:t> light</a:t>
            </a:r>
          </a:p>
          <a:p>
            <a:endParaRPr lang="en-US" dirty="0"/>
          </a:p>
          <a:p>
            <a:r>
              <a:rPr lang="en-US" b="1" dirty="0" err="1"/>
              <a:t>ibf</a:t>
            </a:r>
            <a:r>
              <a:rPr lang="en-US" b="1" dirty="0"/>
              <a:t> </a:t>
            </a:r>
            <a:r>
              <a:rPr lang="en-US" dirty="0"/>
              <a:t>= ion avalanche light</a:t>
            </a:r>
          </a:p>
          <a:p>
            <a:endParaRPr lang="en-US" dirty="0"/>
          </a:p>
          <a:p>
            <a:r>
              <a:rPr lang="en-US"/>
              <a:t>GEM1+GEM2=670V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2E3CF0-9B67-1B82-3823-8B92AB1763E1}"/>
              </a:ext>
            </a:extLst>
          </p:cNvPr>
          <p:cNvSpPr txBox="1"/>
          <p:nvPr/>
        </p:nvSpPr>
        <p:spPr>
          <a:xfrm>
            <a:off x="3030787" y="878313"/>
            <a:ext cx="3844078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Intensity change with GEM </a:t>
            </a:r>
            <a:r>
              <a:rPr lang="en-US" b="1"/>
              <a:t>voltage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0516930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F4FFB-34B0-B945-9B93-74E2F1A02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170539D-11C8-AB87-E3F4-D79CD30D90A8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B08376-5B3C-4BC2-F16D-6BAD249CB390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1BD83C-8905-101B-96CB-4DACD6EE0CA3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4550F-4B5A-76DE-E3C6-07EA53487AD3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Intensity from different part of avalanche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9E082F1-E28B-61D5-549C-2EFE5EECCB1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676EA1-4A79-0DCC-1CEE-F306B86EA400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F2FBF4-CFF1-8845-9797-29FCF14DC3CA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216597F-7F06-EC35-369C-9C7DDADD09BB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3" name="Date Placeholder 9">
              <a:extLst>
                <a:ext uri="{FF2B5EF4-FFF2-40B4-BE49-F238E27FC236}">
                  <a16:creationId xmlns:a16="http://schemas.microsoft.com/office/drawing/2014/main" id="{025172BB-88D4-E901-C0BC-E2BE970D226B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3D4A8A6-B8FA-67FE-A0A2-4F52A1A60041}"/>
              </a:ext>
            </a:extLst>
          </p:cNvPr>
          <p:cNvSpPr txBox="1"/>
          <p:nvPr/>
        </p:nvSpPr>
        <p:spPr>
          <a:xfrm>
            <a:off x="9090337" y="1545464"/>
            <a:ext cx="2988971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all</a:t>
            </a:r>
            <a:r>
              <a:rPr lang="en-US"/>
              <a:t> = electron + ion avalanche light</a:t>
            </a:r>
          </a:p>
          <a:p>
            <a:endParaRPr lang="en-US" dirty="0"/>
          </a:p>
          <a:p>
            <a:r>
              <a:rPr lang="en-US" b="1" dirty="0"/>
              <a:t>e</a:t>
            </a:r>
            <a:r>
              <a:rPr lang="en-US" dirty="0"/>
              <a:t> = electron </a:t>
            </a:r>
            <a:r>
              <a:rPr lang="en-US"/>
              <a:t>avalanche</a:t>
            </a:r>
            <a:r>
              <a:rPr lang="en-US" dirty="0"/>
              <a:t> light</a:t>
            </a:r>
          </a:p>
          <a:p>
            <a:endParaRPr lang="en-US" dirty="0"/>
          </a:p>
          <a:p>
            <a:r>
              <a:rPr lang="en-US" b="1" dirty="0" err="1"/>
              <a:t>ibf</a:t>
            </a:r>
            <a:r>
              <a:rPr lang="en-US" b="1" dirty="0"/>
              <a:t> </a:t>
            </a:r>
            <a:r>
              <a:rPr lang="en-US" dirty="0"/>
              <a:t>= ion avalanche light</a:t>
            </a:r>
          </a:p>
          <a:p>
            <a:endParaRPr lang="en-US" dirty="0"/>
          </a:p>
          <a:p>
            <a:r>
              <a:rPr lang="en-US"/>
              <a:t>GEM1+GEM2=670V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99803-087B-5554-8975-D918E4C63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50" y="910441"/>
            <a:ext cx="8312244" cy="55071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3B6521-5E6B-3F5B-5238-8595C58316C0}"/>
              </a:ext>
            </a:extLst>
          </p:cNvPr>
          <p:cNvSpPr txBox="1"/>
          <p:nvPr/>
        </p:nvSpPr>
        <p:spPr>
          <a:xfrm>
            <a:off x="3030787" y="878313"/>
            <a:ext cx="3844078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Intensity change with GEM </a:t>
            </a:r>
            <a:r>
              <a:rPr lang="en-US" b="1"/>
              <a:t>voltage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4832324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BF2B8-C51B-7988-25DB-929738AC3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10D984B-3929-F32A-A035-7EFF258754A8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EB1ABE-9688-F909-EC42-D10ACD24B403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F69E45-F340-3D8B-0374-60C24F09F816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1F28E5-085F-EC97-B6C8-DB197246545D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Intensity from different part of avalanche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5DC85EA-C913-6FAF-F48E-C11DC40867B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8153463-AE7A-ADEE-6D3A-5DBB4A77A72D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315527-0D84-8100-BC77-D8822DAFF245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9A05D0F-4C6E-2D3D-6084-463EFA3FC082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3" name="Date Placeholder 9">
              <a:extLst>
                <a:ext uri="{FF2B5EF4-FFF2-40B4-BE49-F238E27FC236}">
                  <a16:creationId xmlns:a16="http://schemas.microsoft.com/office/drawing/2014/main" id="{3411CDC8-0787-9FB0-6080-36BDE01C22DA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0E79864-E7E6-7D1E-7595-5B7E241745B3}"/>
              </a:ext>
            </a:extLst>
          </p:cNvPr>
          <p:cNvSpPr txBox="1"/>
          <p:nvPr/>
        </p:nvSpPr>
        <p:spPr>
          <a:xfrm>
            <a:off x="9090337" y="1545464"/>
            <a:ext cx="2988971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all</a:t>
            </a:r>
            <a:r>
              <a:rPr lang="en-US"/>
              <a:t> = electron + ion avalanche light</a:t>
            </a:r>
          </a:p>
          <a:p>
            <a:endParaRPr lang="en-US" dirty="0"/>
          </a:p>
          <a:p>
            <a:r>
              <a:rPr lang="en-US" b="1" dirty="0"/>
              <a:t>e</a:t>
            </a:r>
            <a:r>
              <a:rPr lang="en-US" dirty="0"/>
              <a:t> = electron </a:t>
            </a:r>
            <a:r>
              <a:rPr lang="en-US"/>
              <a:t>avalanche</a:t>
            </a:r>
            <a:r>
              <a:rPr lang="en-US" dirty="0"/>
              <a:t> light</a:t>
            </a:r>
          </a:p>
          <a:p>
            <a:endParaRPr lang="en-US" dirty="0"/>
          </a:p>
          <a:p>
            <a:r>
              <a:rPr lang="en-US" b="1" dirty="0" err="1"/>
              <a:t>ibf</a:t>
            </a:r>
            <a:r>
              <a:rPr lang="en-US" b="1" dirty="0"/>
              <a:t> </a:t>
            </a:r>
            <a:r>
              <a:rPr lang="en-US" dirty="0"/>
              <a:t>= ion avalanche light</a:t>
            </a:r>
          </a:p>
          <a:p>
            <a:endParaRPr lang="en-US" dirty="0"/>
          </a:p>
          <a:p>
            <a:r>
              <a:rPr lang="en-US"/>
              <a:t>GEM1+GEM2=670V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EBC064-FD38-AA52-078E-9A35B2405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5" y="989612"/>
            <a:ext cx="8178647" cy="54280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FAB5BB-58E0-5968-9F62-867EF7A9BA29}"/>
              </a:ext>
            </a:extLst>
          </p:cNvPr>
          <p:cNvSpPr txBox="1"/>
          <p:nvPr/>
        </p:nvSpPr>
        <p:spPr>
          <a:xfrm>
            <a:off x="3030787" y="878313"/>
            <a:ext cx="3844078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Intensity change with GEM </a:t>
            </a:r>
            <a:r>
              <a:rPr lang="en-US" b="1"/>
              <a:t>voltage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756885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AA113-00FE-D7E7-F8DC-8F4335C6E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9D510B3-A94B-2267-05CF-EF35261CE6C1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12CEBA-2D94-4A96-6E2C-6633B9DB37D3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D12A91-DA36-BADB-CB7B-2349CE10A03E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A9272E-17D6-2D05-722B-8C780A95C6FA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Intensity from different part of avalanche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B11E3BB0-5D8A-EE75-0547-A25CB04FE36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18625D-0956-5EE4-A6E5-8E9B37056993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0F344E6-953A-DF5B-FD68-81A253B9E5E8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D6C853D-F27F-AC81-7DF8-8029689D0687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3" name="Date Placeholder 9">
              <a:extLst>
                <a:ext uri="{FF2B5EF4-FFF2-40B4-BE49-F238E27FC236}">
                  <a16:creationId xmlns:a16="http://schemas.microsoft.com/office/drawing/2014/main" id="{53C08107-0762-D1A5-5268-83ACF27BFA94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6BF9C52-DFBF-4E25-4621-6AC4D6F4E45A}"/>
              </a:ext>
            </a:extLst>
          </p:cNvPr>
          <p:cNvSpPr txBox="1"/>
          <p:nvPr/>
        </p:nvSpPr>
        <p:spPr>
          <a:xfrm>
            <a:off x="9090337" y="1545464"/>
            <a:ext cx="2988971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all</a:t>
            </a:r>
            <a:r>
              <a:rPr lang="en-US"/>
              <a:t> = electron + ion avalanche light</a:t>
            </a:r>
          </a:p>
          <a:p>
            <a:endParaRPr lang="en-US" dirty="0"/>
          </a:p>
          <a:p>
            <a:r>
              <a:rPr lang="en-US" b="1" dirty="0"/>
              <a:t>e</a:t>
            </a:r>
            <a:r>
              <a:rPr lang="en-US" dirty="0"/>
              <a:t> = electron </a:t>
            </a:r>
            <a:r>
              <a:rPr lang="en-US"/>
              <a:t>avalanche</a:t>
            </a:r>
            <a:r>
              <a:rPr lang="en-US" dirty="0"/>
              <a:t> light</a:t>
            </a:r>
          </a:p>
          <a:p>
            <a:endParaRPr lang="en-US" dirty="0"/>
          </a:p>
          <a:p>
            <a:r>
              <a:rPr lang="en-US" b="1" dirty="0" err="1"/>
              <a:t>ibf</a:t>
            </a:r>
            <a:r>
              <a:rPr lang="en-US" b="1" dirty="0"/>
              <a:t> </a:t>
            </a:r>
            <a:r>
              <a:rPr lang="en-US" dirty="0"/>
              <a:t>= ion avalanche light</a:t>
            </a:r>
          </a:p>
          <a:p>
            <a:endParaRPr lang="en-US" dirty="0"/>
          </a:p>
          <a:p>
            <a:r>
              <a:rPr lang="en-US"/>
              <a:t>GEM1+GEM2=670V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7E4DE-279D-24D0-84E5-42319FDD6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15" y="984662"/>
            <a:ext cx="8148959" cy="54329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897D41-CE5B-86C1-612B-702457DEA793}"/>
              </a:ext>
            </a:extLst>
          </p:cNvPr>
          <p:cNvSpPr txBox="1"/>
          <p:nvPr/>
        </p:nvSpPr>
        <p:spPr>
          <a:xfrm>
            <a:off x="3030787" y="878313"/>
            <a:ext cx="3844078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Intensity change with GEM </a:t>
            </a:r>
            <a:r>
              <a:rPr lang="en-US" b="1"/>
              <a:t>voltage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3431927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0B985-7DB6-2005-2854-7810B9E85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AE8EE5E-D65C-A3FD-2999-1B0F7B73E2F0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E6D1CE-CEA9-5C13-77FA-1C61C563EF68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2DFDD4-C89F-E7A0-9465-404D7BF08E8B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6284BA-D558-CADA-2A74-2A97625B0EFB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Intensity from different part of avalanche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763B09F-F0B3-03E9-E8FF-4C502C16A45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15719A-527F-F300-9BC4-8495972BD9B5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222A22-D2B1-3BDE-AC00-82025FE05CCD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78D651F-BBF3-F1A1-61B7-D821B45C5841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3" name="Date Placeholder 9">
              <a:extLst>
                <a:ext uri="{FF2B5EF4-FFF2-40B4-BE49-F238E27FC236}">
                  <a16:creationId xmlns:a16="http://schemas.microsoft.com/office/drawing/2014/main" id="{68B685E6-D4D2-D992-1BFA-2EE66DBF8FAA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3E1B096-E17F-F256-837D-AEF0AF7C5E77}"/>
              </a:ext>
            </a:extLst>
          </p:cNvPr>
          <p:cNvSpPr txBox="1"/>
          <p:nvPr/>
        </p:nvSpPr>
        <p:spPr>
          <a:xfrm>
            <a:off x="9090337" y="1545464"/>
            <a:ext cx="298897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all</a:t>
            </a:r>
            <a:r>
              <a:rPr lang="en-US"/>
              <a:t> = electron + ion avalanche light</a:t>
            </a:r>
          </a:p>
          <a:p>
            <a:endParaRPr lang="en-US" dirty="0"/>
          </a:p>
          <a:p>
            <a:r>
              <a:rPr lang="en-US" b="1" dirty="0"/>
              <a:t>e</a:t>
            </a:r>
            <a:r>
              <a:rPr lang="en-US" dirty="0"/>
              <a:t> = electron </a:t>
            </a:r>
            <a:r>
              <a:rPr lang="en-US"/>
              <a:t>avalanche</a:t>
            </a:r>
            <a:r>
              <a:rPr lang="en-US" dirty="0"/>
              <a:t> light</a:t>
            </a:r>
          </a:p>
          <a:p>
            <a:endParaRPr lang="en-US" dirty="0"/>
          </a:p>
          <a:p>
            <a:r>
              <a:rPr lang="en-US" b="1" dirty="0" err="1"/>
              <a:t>ibf</a:t>
            </a:r>
            <a:r>
              <a:rPr lang="en-US" b="1" dirty="0"/>
              <a:t> </a:t>
            </a:r>
            <a:r>
              <a:rPr lang="en-US" dirty="0"/>
              <a:t>= ion avalanche light</a:t>
            </a:r>
          </a:p>
          <a:p>
            <a:endParaRPr lang="en-US" dirty="0"/>
          </a:p>
          <a:p>
            <a:r>
              <a:rPr lang="en-US"/>
              <a:t>GEM1 and GEM2 both 335V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1419F-A1CF-3057-13C5-A3B617C56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85" y="915390"/>
            <a:ext cx="8312245" cy="54923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B98B18-5B59-2C62-DE95-00F663DE5B13}"/>
              </a:ext>
            </a:extLst>
          </p:cNvPr>
          <p:cNvSpPr txBox="1"/>
          <p:nvPr/>
        </p:nvSpPr>
        <p:spPr>
          <a:xfrm>
            <a:off x="2407333" y="917897"/>
            <a:ext cx="4962337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Intensity change with Transfer field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9737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27F70-EB3D-43FC-175A-9DAED341D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C5FDCC0-52D7-2718-F21C-5F590DB5993C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DA36E6-1EF6-8EBA-3E2D-27FC861F2371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43DA69-3543-E3C9-33BB-5F66F3338EE0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255A8-95B9-B0D8-5A08-19B8955E7B52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solidFill>
                  <a:srgbClr val="BF9000"/>
                </a:solidFill>
                <a:ea typeface="Calibri"/>
                <a:cs typeface="Calibri"/>
              </a:rPr>
              <a:t>Ion avalanche intensity per electron inte</a:t>
            </a:r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nsity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CFE2464-CBE5-795E-8D71-59FCF3C6691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E3E425-4ED0-F1E9-6A19-73DE06DE9A82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41E9CD8-BF7A-13C5-91E5-3EBCA96E6546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1E50C6-71A3-C675-8DC9-E952DBEFC161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3" name="Date Placeholder 9">
              <a:extLst>
                <a:ext uri="{FF2B5EF4-FFF2-40B4-BE49-F238E27FC236}">
                  <a16:creationId xmlns:a16="http://schemas.microsoft.com/office/drawing/2014/main" id="{5DFF5568-7E94-B2E4-F9B8-C67FEB86CE90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62C5061-BF19-3414-5D67-07C728642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46" y="1073728"/>
            <a:ext cx="7901557" cy="52399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DD9741-AA50-7F7B-C32E-F5E92407A66F}"/>
              </a:ext>
            </a:extLst>
          </p:cNvPr>
          <p:cNvSpPr txBox="1"/>
          <p:nvPr/>
        </p:nvSpPr>
        <p:spPr>
          <a:xfrm>
            <a:off x="8470089" y="1481070"/>
            <a:ext cx="3624899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Ion induced avalanche light intensity gets high with higher top GEM voltage and with higher transfer field</a:t>
            </a:r>
          </a:p>
          <a:p>
            <a:endParaRPr lang="en-US" dirty="0"/>
          </a:p>
          <a:p>
            <a:r>
              <a:rPr lang="en-US" dirty="0"/>
              <a:t>~18% extra light with ion ind</a:t>
            </a:r>
            <a:r>
              <a:rPr lang="en-US"/>
              <a:t>uced avalanche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68814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D06B4-FECF-C3E7-A2BF-B8C4C224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D0B6ACE4-3C3B-07F0-BD0B-3031ABA3410C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30281D-A9D1-0F09-B12A-EE63AC93CD3D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2AD3D3-5E24-1D41-4C14-5B760CEB73CC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2FB20C-2B02-D140-67D1-ACEBCE6F23DB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Track spread with and without IBF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B4AE91A-C35F-1CEC-F8E1-F4F62A3550D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2EF7CA-4EC5-FC7F-0BF2-5CCEFBE7BFBD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B65C95C-3AE6-33C1-963D-DFE4D61D9D9C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87EC24-C52D-0713-4061-D9F5928D67DD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3" name="Date Placeholder 9">
              <a:extLst>
                <a:ext uri="{FF2B5EF4-FFF2-40B4-BE49-F238E27FC236}">
                  <a16:creationId xmlns:a16="http://schemas.microsoft.com/office/drawing/2014/main" id="{E7CB5ECE-24E8-DF7D-ADBC-A38DA95EC96A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B512552-FB94-179D-1F77-AA7845E49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38" y="1479467"/>
            <a:ext cx="6148557" cy="43592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FFF30-29EA-CE99-A6BA-A9B0F39B3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358" y="1479469"/>
            <a:ext cx="6108972" cy="433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8662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22D6A-3619-1204-C2C6-D29FFE95D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BF8281B-F1A6-A39B-0A27-EBF7A65E6F80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93FBD6-4363-947E-168A-643DEF4CE930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B53309-D965-AE84-9322-9D417EC847E4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777EB4-CA99-71C4-FE18-00A18AE746C7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Future work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C9934D0-FC03-D346-46D5-3689001B595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BEAC1A-7D4E-4BE7-6A91-53C607FDC53D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68B72C0-554C-88DD-8B5F-451783F79E46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0D40D7-A3CF-1C43-93F0-8DC9B5503ECB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3" name="Date Placeholder 9">
              <a:extLst>
                <a:ext uri="{FF2B5EF4-FFF2-40B4-BE49-F238E27FC236}">
                  <a16:creationId xmlns:a16="http://schemas.microsoft.com/office/drawing/2014/main" id="{38393D09-F3B7-63BA-CA2B-06F1452C0AAF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A6349D1-D2F1-CEFD-77CE-F9B5BEE182EB}"/>
              </a:ext>
            </a:extLst>
          </p:cNvPr>
          <p:cNvSpPr txBox="1"/>
          <p:nvPr/>
        </p:nvSpPr>
        <p:spPr>
          <a:xfrm>
            <a:off x="539895" y="1384478"/>
            <a:ext cx="7713385" cy="21298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/>
              <a:t>Advanced clustering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Quantit</a:t>
            </a:r>
            <a:r>
              <a:rPr lang="en-US"/>
              <a:t>ative measure of light gain vs diffusion loss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Top and bottom PMT </a:t>
            </a:r>
            <a:r>
              <a:rPr lang="en-US"/>
              <a:t>comparison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/>
              <a:t>Garfield simulation for comparison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279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CA0EE6-57F4-1C81-ECFE-DE2BE41231F7}"/>
              </a:ext>
            </a:extLst>
          </p:cNvPr>
          <p:cNvSpPr txBox="1"/>
          <p:nvPr/>
        </p:nvSpPr>
        <p:spPr>
          <a:xfrm>
            <a:off x="1503401" y="2149501"/>
            <a:ext cx="9188823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BF9000"/>
                </a:solidFill>
              </a:rPr>
              <a:t>THANK YOU</a:t>
            </a:r>
          </a:p>
          <a:p>
            <a:pPr algn="ctr"/>
            <a:endParaRPr lang="en-US" sz="4000" dirty="0">
              <a:solidFill>
                <a:srgbClr val="BF9000"/>
              </a:solidFill>
            </a:endParaRPr>
          </a:p>
          <a:p>
            <a:pPr algn="ctr"/>
            <a:endParaRPr lang="en-US" sz="4000" dirty="0">
              <a:solidFill>
                <a:srgbClr val="BF9000"/>
              </a:solidFill>
            </a:endParaRPr>
          </a:p>
          <a:p>
            <a:pPr algn="ctr"/>
            <a:r>
              <a:rPr lang="en-US" sz="4000" dirty="0">
                <a:solidFill>
                  <a:srgbClr val="BF9000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A5574-FAD4-1C6D-2119-5503498E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67D4D2F-FECC-8E7D-2E66-63DB27F5DC74}"/>
              </a:ext>
            </a:extLst>
          </p:cNvPr>
          <p:cNvSpPr txBox="1"/>
          <p:nvPr/>
        </p:nvSpPr>
        <p:spPr>
          <a:xfrm>
            <a:off x="2068549" y="6467767"/>
            <a:ext cx="281043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>
            <a:lvl1pPr>
              <a:defRPr sz="600" cap="all"/>
            </a:lvl1pPr>
          </a:lstStyle>
          <a:p>
            <a:pPr lvl="1" algn="r">
              <a:spcBef>
                <a:spcPts val="800"/>
              </a:spcBef>
            </a:pPr>
            <a:r>
              <a:rPr lang="en-US" sz="1050"/>
              <a:t>Victoria </a:t>
            </a:r>
            <a:r>
              <a:rPr lang="en-US" sz="1050" err="1"/>
              <a:t>Uttaree</a:t>
            </a:r>
            <a:r>
              <a:rPr lang="en-US" sz="1050"/>
              <a:t> Bashu  </a:t>
            </a:r>
            <a:endParaRPr lang="en-US" sz="1050">
              <a:ea typeface="Calibri"/>
              <a:cs typeface="Calibri"/>
            </a:endParaRPr>
          </a:p>
          <a:p>
            <a:pPr lvl="1" algn="r">
              <a:spcBef>
                <a:spcPts val="800"/>
              </a:spcBef>
            </a:pPr>
            <a:endParaRPr lang="en-US" sz="1050"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579E4B-FB63-D58F-AF19-6DC9160046B1}"/>
              </a:ext>
            </a:extLst>
          </p:cNvPr>
          <p:cNvSpPr txBox="1"/>
          <p:nvPr/>
        </p:nvSpPr>
        <p:spPr>
          <a:xfrm>
            <a:off x="4801644" y="6315084"/>
            <a:ext cx="146136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rgbClr val="BF9000"/>
                </a:solidFill>
              </a:rPr>
              <a:t>|</a:t>
            </a:r>
            <a:endParaRPr lang="en-US">
              <a:solidFill>
                <a:srgbClr val="BF9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E5B6FA-DD55-DEF2-61B9-FADDAAC65CAB}"/>
              </a:ext>
            </a:extLst>
          </p:cNvPr>
          <p:cNvSpPr txBox="1"/>
          <p:nvPr/>
        </p:nvSpPr>
        <p:spPr>
          <a:xfrm>
            <a:off x="2026024" y="6580096"/>
            <a:ext cx="3092822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050" b="0" i="0" u="none" strike="noStrike" baseline="0">
                <a:solidFill>
                  <a:srgbClr val="000000"/>
                </a:solidFill>
                <a:latin typeface="Calibri"/>
              </a:rPr>
              <a:t>ANU Nuclear Physics and Accelerator Applications </a:t>
            </a:r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</a:p>
          <a:p>
            <a:pPr algn="l" rtl="0"/>
            <a:r>
              <a:rPr lang="en-US" sz="1050" b="0" i="0">
                <a:solidFill>
                  <a:srgbClr val="000000"/>
                </a:solidFill>
                <a:latin typeface="Calibri"/>
              </a:rPr>
              <a:t>​</a:t>
            </a:r>
            <a:endParaRPr lang="en-US" sz="10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BE2C02-E31D-B3EA-F399-4E5374C38103}"/>
              </a:ext>
            </a:extLst>
          </p:cNvPr>
          <p:cNvSpPr txBox="1"/>
          <p:nvPr/>
        </p:nvSpPr>
        <p:spPr>
          <a:xfrm>
            <a:off x="105103" y="105103"/>
            <a:ext cx="119923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rgbClr val="BF9000"/>
                </a:solidFill>
                <a:ea typeface="Calibri"/>
                <a:cs typeface="Calibri"/>
              </a:rPr>
              <a:t>PMT and Camera Intensity</a:t>
            </a:r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2664C34-F7E4-3155-3F97-6ECCB566E83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1493" y="6598638"/>
            <a:ext cx="354142" cy="8403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355CDCA-2BD1-D23A-4761-4ECDA0722654}"/>
              </a:ext>
            </a:extLst>
          </p:cNvPr>
          <p:cNvGrpSpPr/>
          <p:nvPr/>
        </p:nvGrpSpPr>
        <p:grpSpPr>
          <a:xfrm>
            <a:off x="4992678" y="6418114"/>
            <a:ext cx="5869953" cy="615333"/>
            <a:chOff x="4992678" y="6418114"/>
            <a:chExt cx="5869953" cy="6153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0369AC-AC1A-8877-170E-935D29200BE4}"/>
                </a:ext>
              </a:extLst>
            </p:cNvPr>
            <p:cNvSpPr txBox="1"/>
            <p:nvPr/>
          </p:nvSpPr>
          <p:spPr>
            <a:xfrm>
              <a:off x="4992678" y="6579479"/>
              <a:ext cx="4686821" cy="4539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>
                  <a:latin typeface="Calibri"/>
                  <a:ea typeface="Calibri"/>
                  <a:cs typeface="Calibri"/>
                </a:rPr>
                <a:t>Positive ion-initiated secondary avalanches study with intensified camera</a:t>
              </a:r>
            </a:p>
            <a:p>
              <a:endParaRPr lang="en-US" sz="11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0A3A94B-5FF8-D161-ECB5-127190657719}"/>
                </a:ext>
              </a:extLst>
            </p:cNvPr>
            <p:cNvSpPr txBox="1"/>
            <p:nvPr/>
          </p:nvSpPr>
          <p:spPr>
            <a:xfrm>
              <a:off x="4992678" y="6418114"/>
              <a:ext cx="4686821" cy="2846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60959" tIns="60959" rIns="60959" bIns="6095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50"/>
                <a:t>PSD14: International Conference on Position Sensitive Detectors</a:t>
              </a:r>
              <a:endParaRPr lang="en-US"/>
            </a:p>
          </p:txBody>
        </p:sp>
        <p:sp>
          <p:nvSpPr>
            <p:cNvPr id="13" name="Date Placeholder 9">
              <a:extLst>
                <a:ext uri="{FF2B5EF4-FFF2-40B4-BE49-F238E27FC236}">
                  <a16:creationId xmlns:a16="http://schemas.microsoft.com/office/drawing/2014/main" id="{D5C3B3D9-65A7-50DE-4A0D-8ACC6FF028DF}"/>
                </a:ext>
              </a:extLst>
            </p:cNvPr>
            <p:cNvSpPr txBox="1"/>
            <p:nvPr/>
          </p:nvSpPr>
          <p:spPr>
            <a:xfrm>
              <a:off x="9902630" y="6604199"/>
              <a:ext cx="960001" cy="1231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 sz="600" cap="all"/>
              </a:lvl1pPr>
            </a:lstStyle>
            <a:p>
              <a:r>
                <a:rPr lang="en-US" sz="800"/>
                <a:t>01/09/2026</a:t>
              </a:r>
              <a:endParaRPr lang="en-US" sz="800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D9BB2F7-4DEB-9782-D75D-1F7D9299F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77" y="935180"/>
            <a:ext cx="6954533" cy="51707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1ADD8B-EFE3-9DEB-536F-3A19B257A160}"/>
              </a:ext>
            </a:extLst>
          </p:cNvPr>
          <p:cNvSpPr txBox="1"/>
          <p:nvPr/>
        </p:nvSpPr>
        <p:spPr>
          <a:xfrm>
            <a:off x="8424929" y="1470338"/>
            <a:ext cx="3101661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PMT is missing some light depending on the track </a:t>
            </a:r>
            <a:r>
              <a:rPr lang="en-US"/>
              <a:t>position in the detector due to the angle of the PMT </a:t>
            </a:r>
            <a:r>
              <a:rPr lang="en-US" err="1"/>
              <a:t>throu</a:t>
            </a:r>
            <a:r>
              <a:rPr lang="en-US"/>
              <a:t>gh the viewing window</a:t>
            </a:r>
          </a:p>
        </p:txBody>
      </p:sp>
    </p:spTree>
    <p:extLst>
      <p:ext uri="{BB962C8B-B14F-4D97-AF65-F5344CB8AC3E}">
        <p14:creationId xmlns:p14="http://schemas.microsoft.com/office/powerpoint/2010/main" val="108948403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25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1286</cp:revision>
  <dcterms:created xsi:type="dcterms:W3CDTF">2025-08-27T23:32:10Z</dcterms:created>
  <dcterms:modified xsi:type="dcterms:W3CDTF">2026-09-01T11:03:19Z</dcterms:modified>
</cp:coreProperties>
</file>