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media1.mov" ContentType="video/unknown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611BB8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611BB8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611BB8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611BB8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611BB8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611BB8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611BB8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611BB8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611BB8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ajor">
          <a:srgbClr val="611BB8"/>
        </a:fontRef>
        <a:srgbClr val="611BB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CC"/>
          </a:solidFill>
        </a:fill>
      </a:tcStyle>
    </a:wholeTbl>
    <a:band2H>
      <a:tcTxStyle b="def" i="def"/>
      <a:tcStyle>
        <a:tcBdr/>
        <a:fill>
          <a:solidFill>
            <a:srgbClr val="E7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611BB8"/>
        </a:fontRef>
        <a:srgbClr val="611BB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7D0E9"/>
          </a:solidFill>
        </a:fill>
      </a:tcStyle>
    </a:wholeTbl>
    <a:band2H>
      <a:tcTxStyle b="def" i="def"/>
      <a:tcStyle>
        <a:tcBdr/>
        <a:fill>
          <a:solidFill>
            <a:srgbClr val="ECE9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611BB8"/>
        </a:fontRef>
        <a:srgbClr val="611BB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0CA"/>
          </a:solidFill>
        </a:fill>
      </a:tcStyle>
    </a:wholeTbl>
    <a:band2H>
      <a:tcTxStyle b="def" i="def"/>
      <a:tcStyle>
        <a:tcBdr/>
        <a:fill>
          <a:solidFill>
            <a:srgbClr val="FFF7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611BB8"/>
        </a:fontRef>
        <a:srgbClr val="611BB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E7F3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611BB8"/>
        </a:fontRef>
        <a:srgbClr val="611BB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611BB8"/>
              </a:solidFill>
              <a:prstDash val="solid"/>
              <a:round/>
            </a:ln>
          </a:top>
          <a:bottom>
            <a:ln w="25400" cap="flat">
              <a:solidFill>
                <a:srgbClr val="611BB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611BB8"/>
              </a:solidFill>
              <a:prstDash val="solid"/>
              <a:round/>
            </a:ln>
          </a:top>
          <a:bottom>
            <a:ln w="25400" cap="flat">
              <a:solidFill>
                <a:srgbClr val="611BB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9" name="Shape 12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4;p2"/>
          <p:cNvSpPr/>
          <p:nvPr/>
        </p:nvSpPr>
        <p:spPr>
          <a:xfrm>
            <a:off x="80700" y="2651099"/>
            <a:ext cx="8982600" cy="2411702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6" name="Title Text"/>
          <p:cNvSpPr txBox="1"/>
          <p:nvPr>
            <p:ph type="title"/>
          </p:nvPr>
        </p:nvSpPr>
        <p:spPr>
          <a:xfrm>
            <a:off x="485874" y="264474"/>
            <a:ext cx="8183701" cy="1473601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pPr/>
            <a:r>
              <a:t>Title Text</a:t>
            </a:r>
          </a:p>
        </p:txBody>
      </p:sp>
      <p:sp>
        <p:nvSpPr>
          <p:cNvPr id="17" name="Body Level One…"/>
          <p:cNvSpPr txBox="1"/>
          <p:nvPr>
            <p:ph type="body" sz="quarter" idx="1"/>
          </p:nvPr>
        </p:nvSpPr>
        <p:spPr>
          <a:xfrm>
            <a:off x="485874" y="1738074"/>
            <a:ext cx="8183701" cy="861001"/>
          </a:xfrm>
          <a:prstGeom prst="rect">
            <a:avLst/>
          </a:prstGeom>
        </p:spPr>
        <p:txBody>
          <a:bodyPr/>
          <a:lstStyle>
            <a:lvl1pPr marL="342900" indent="-228600">
              <a:lnSpc>
                <a:spcPct val="100000"/>
              </a:lnSpc>
              <a:buClrTx/>
              <a:buSzTx/>
              <a:buFontTx/>
              <a:buNone/>
              <a:defRPr sz="2400"/>
            </a:lvl1pPr>
            <a:lvl2pPr marL="342900" indent="254000">
              <a:lnSpc>
                <a:spcPct val="100000"/>
              </a:lnSpc>
              <a:buClrTx/>
              <a:buSzTx/>
              <a:buFontTx/>
              <a:buNone/>
              <a:defRPr sz="2400"/>
            </a:lvl2pPr>
            <a:lvl3pPr marL="342900" indent="711200">
              <a:lnSpc>
                <a:spcPct val="100000"/>
              </a:lnSpc>
              <a:buClrTx/>
              <a:buSzTx/>
              <a:buFontTx/>
              <a:buNone/>
              <a:defRPr sz="2400"/>
            </a:lvl3pPr>
            <a:lvl4pPr marL="342900" indent="1168400">
              <a:lnSpc>
                <a:spcPct val="100000"/>
              </a:lnSpc>
              <a:buClrTx/>
              <a:buSzTx/>
              <a:buFontTx/>
              <a:buNone/>
              <a:defRPr sz="2400"/>
            </a:lvl4pPr>
            <a:lvl5pPr marL="342900" indent="1625600">
              <a:lnSpc>
                <a:spcPct val="100000"/>
              </a:lnSpc>
              <a:buClrTx/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19;p3"/>
          <p:cNvSpPr/>
          <p:nvPr/>
        </p:nvSpPr>
        <p:spPr>
          <a:xfrm>
            <a:off x="80700" y="2651099"/>
            <a:ext cx="8982600" cy="2411702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485874" y="1714500"/>
            <a:ext cx="8183701" cy="785701"/>
          </a:xfrm>
          <a:prstGeom prst="rect">
            <a:avLst/>
          </a:prstGeom>
        </p:spPr>
        <p:txBody>
          <a:bodyPr anchor="b"/>
          <a:lstStyle>
            <a:lvl1pPr>
              <a:defRPr sz="3600"/>
            </a:lvl1pPr>
          </a:lstStyle>
          <a:p>
            <a:pPr/>
            <a:r>
              <a:t>Title Text</a:t>
            </a:r>
          </a:p>
        </p:txBody>
      </p:sp>
      <p:sp>
        <p:nvSpPr>
          <p:cNvPr id="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Google Shape;29;p5"/>
          <p:cNvSpPr txBox="1"/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9;p1"/>
          <p:cNvSpPr/>
          <p:nvPr/>
        </p:nvSpPr>
        <p:spPr>
          <a:xfrm flipV="1">
            <a:off x="116225" y="4866375"/>
            <a:ext cx="8741101" cy="15601"/>
          </a:xfrm>
          <a:prstGeom prst="line">
            <a:avLst/>
          </a:prstGeom>
          <a:ln w="228600">
            <a:solidFill>
              <a:srgbClr val="B7B7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4" name="Google Shape;10;p1"/>
          <p:cNvSpPr txBox="1"/>
          <p:nvPr/>
        </p:nvSpPr>
        <p:spPr>
          <a:xfrm>
            <a:off x="185974" y="4688749"/>
            <a:ext cx="1441501" cy="347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b="1" sz="1100">
                <a:solidFill>
                  <a:srgbClr val="0000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pPr/>
            <a:r>
              <a:t>PSD14</a:t>
            </a:r>
          </a:p>
        </p:txBody>
      </p:sp>
      <p:sp>
        <p:nvSpPr>
          <p:cNvPr id="55" name="Google Shape;11;p1"/>
          <p:cNvSpPr txBox="1"/>
          <p:nvPr/>
        </p:nvSpPr>
        <p:spPr>
          <a:xfrm>
            <a:off x="6685562" y="4719749"/>
            <a:ext cx="1993663" cy="347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80000"/>
              </a:lnSpc>
              <a:defRPr b="1" sz="1100">
                <a:solidFill>
                  <a:srgbClr val="0000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pPr/>
            <a:r>
              <a:t>Saikat Ghosh, SINP</a:t>
            </a:r>
          </a:p>
        </p:txBody>
      </p:sp>
      <p:sp>
        <p:nvSpPr>
          <p:cNvPr id="56" name="Google Shape;12;p1"/>
          <p:cNvSpPr txBox="1"/>
          <p:nvPr/>
        </p:nvSpPr>
        <p:spPr>
          <a:xfrm>
            <a:off x="3704399" y="4739449"/>
            <a:ext cx="1735201" cy="335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80000"/>
              </a:lnSpc>
              <a:defRPr b="1" sz="1000">
                <a:solidFill>
                  <a:srgbClr val="0000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pPr/>
            <a:r>
              <a:t>03/09/2026</a:t>
            </a:r>
          </a:p>
        </p:txBody>
      </p:sp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C78D8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xfrm>
            <a:off x="8424854" y="4656558"/>
            <a:ext cx="407445" cy="41145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500"/>
            </a:lvl1pPr>
          </a:lstStyle>
          <a:p>
            <a:pPr/>
            <a:fld id="{86CB4B4D-7CA3-9044-876B-883B54F8677D}" type="slidenum"/>
          </a:p>
        </p:txBody>
      </p:sp>
      <p:sp>
        <p:nvSpPr>
          <p:cNvPr id="59" name="Body Level One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bg>
      <p:bgPr>
        <a:solidFill>
          <a:schemeClr val="accent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/>
          <p:nvPr>
            <p:ph type="title"/>
          </p:nvPr>
        </p:nvSpPr>
        <p:spPr>
          <a:xfrm>
            <a:off x="490250" y="526349"/>
            <a:ext cx="5604001" cy="4090801"/>
          </a:xfrm>
          <a:prstGeom prst="rect">
            <a:avLst/>
          </a:prstGeom>
        </p:spPr>
        <p:txBody>
          <a:bodyPr anchor="ctr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42;p9"/>
          <p:cNvSpPr/>
          <p:nvPr/>
        </p:nvSpPr>
        <p:spPr>
          <a:xfrm>
            <a:off x="4636799" y="80699"/>
            <a:ext cx="4426501" cy="4982102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84" name="Google Shape;43;p9"/>
          <p:cNvSpPr/>
          <p:nvPr/>
        </p:nvSpPr>
        <p:spPr>
          <a:xfrm>
            <a:off x="5029675" y="4495500"/>
            <a:ext cx="468301" cy="1"/>
          </a:xfrm>
          <a:prstGeom prst="line">
            <a:avLst/>
          </a:prstGeom>
          <a:ln w="19050">
            <a:solidFill>
              <a:srgbClr val="FFFFFF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5" name="Title Text"/>
          <p:cNvSpPr txBox="1"/>
          <p:nvPr>
            <p:ph type="title"/>
          </p:nvPr>
        </p:nvSpPr>
        <p:spPr>
          <a:xfrm>
            <a:off x="265500" y="1181699"/>
            <a:ext cx="4045200" cy="1533601"/>
          </a:xfrm>
          <a:prstGeom prst="rect">
            <a:avLst/>
          </a:prstGeom>
        </p:spPr>
        <p:txBody>
          <a:bodyPr anchor="b"/>
          <a:lstStyle>
            <a:lvl1pPr algn="ctr">
              <a:defRPr sz="3800"/>
            </a:lvl1pPr>
          </a:lstStyle>
          <a:p>
            <a:pPr/>
            <a:r>
              <a:t>Title Text</a:t>
            </a:r>
          </a:p>
        </p:txBody>
      </p:sp>
      <p:sp>
        <p:nvSpPr>
          <p:cNvPr id="86" name="Body Level One…"/>
          <p:cNvSpPr txBox="1"/>
          <p:nvPr>
            <p:ph type="body" sz="quarter" idx="1"/>
          </p:nvPr>
        </p:nvSpPr>
        <p:spPr>
          <a:xfrm>
            <a:off x="265500" y="2769000"/>
            <a:ext cx="4045200" cy="13455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Google Shape;46;p9"/>
          <p:cNvSpPr txBox="1"/>
          <p:nvPr>
            <p:ph type="body" sz="half" idx="21"/>
          </p:nvPr>
        </p:nvSpPr>
        <p:spPr>
          <a:xfrm>
            <a:off x="4939500" y="724199"/>
            <a:ext cx="3837000" cy="3695101"/>
          </a:xfrm>
          <a:prstGeom prst="rect">
            <a:avLst/>
          </a:prstGeom>
        </p:spPr>
        <p:txBody>
          <a:bodyPr anchor="ctr"/>
          <a:lstStyle/>
          <a:p>
            <a:pPr>
              <a:buClr>
                <a:srgbClr val="FFFFFF"/>
              </a:buCl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Body Level One…"/>
          <p:cNvSpPr txBox="1"/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1073150" indent="-476250">
              <a:lnSpc>
                <a:spcPct val="100000"/>
              </a:lnSpc>
              <a:buClrTx/>
              <a:buSzPts val="2100"/>
              <a:buFontTx/>
              <a:defRPr sz="2100"/>
            </a:lvl2pPr>
            <a:lvl3pPr marL="1530350" indent="-476250">
              <a:lnSpc>
                <a:spcPct val="100000"/>
              </a:lnSpc>
              <a:buClrTx/>
              <a:buSzPts val="2100"/>
              <a:buFontTx/>
              <a:defRPr sz="2100"/>
            </a:lvl3pPr>
            <a:lvl4pPr marL="1987550" indent="-476250">
              <a:lnSpc>
                <a:spcPct val="100000"/>
              </a:lnSpc>
              <a:buClrTx/>
              <a:buSzPts val="2100"/>
              <a:buFontTx/>
              <a:defRPr sz="2100"/>
            </a:lvl4pPr>
            <a:lvl5pPr marL="2444750" indent="-476250">
              <a:lnSpc>
                <a:spcPct val="100000"/>
              </a:lnSpc>
              <a:buClrTx/>
              <a:buSzPts val="2100"/>
              <a:buFontTx/>
              <a:defRPr sz="21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52;p11"/>
          <p:cNvSpPr/>
          <p:nvPr/>
        </p:nvSpPr>
        <p:spPr>
          <a:xfrm>
            <a:off x="80700" y="2651099"/>
            <a:ext cx="8982600" cy="2411702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>
                <a:solidFill>
                  <a:srgbClr val="000000"/>
                </a:solidFill>
              </a:defRPr>
            </a:pPr>
          </a:p>
        </p:txBody>
      </p:sp>
      <p:sp>
        <p:nvSpPr>
          <p:cNvPr id="104" name="xx%"/>
          <p:cNvSpPr txBox="1"/>
          <p:nvPr>
            <p:ph type="title" hasCustomPrompt="1"/>
          </p:nvPr>
        </p:nvSpPr>
        <p:spPr>
          <a:xfrm>
            <a:off x="311699" y="743001"/>
            <a:ext cx="8520602" cy="2006401"/>
          </a:xfrm>
          <a:prstGeom prst="rect">
            <a:avLst/>
          </a:prstGeom>
        </p:spPr>
        <p:txBody>
          <a:bodyPr anchor="b"/>
          <a:lstStyle>
            <a:lvl1pPr algn="ctr"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pPr/>
            <a:r>
              <a:t>xx%</a:t>
            </a:r>
          </a:p>
        </p:txBody>
      </p:sp>
      <p:sp>
        <p:nvSpPr>
          <p:cNvPr id="105" name="Body Level One…"/>
          <p:cNvSpPr txBox="1"/>
          <p:nvPr>
            <p:ph type="body" sz="half" idx="1"/>
          </p:nvPr>
        </p:nvSpPr>
        <p:spPr>
          <a:xfrm>
            <a:off x="311699" y="2845181"/>
            <a:ext cx="8520602" cy="1300801"/>
          </a:xfrm>
          <a:prstGeom prst="rect">
            <a:avLst/>
          </a:prstGeom>
        </p:spPr>
        <p:txBody>
          <a:bodyPr/>
          <a:lstStyle>
            <a:lvl1pPr algn="ctr">
              <a:buClr>
                <a:srgbClr val="FFFFFF"/>
              </a:buClr>
              <a:defRPr>
                <a:solidFill>
                  <a:srgbClr val="FFFFFF"/>
                </a:solidFill>
              </a:defRPr>
            </a:lvl1pPr>
            <a:lvl2pPr algn="ctr">
              <a:buClr>
                <a:srgbClr val="FFFFFF"/>
              </a:buClr>
              <a:defRPr>
                <a:solidFill>
                  <a:srgbClr val="FFFFFF"/>
                </a:solidFill>
              </a:defRPr>
            </a:lvl2pPr>
            <a:lvl3pPr algn="ctr"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 algn="ctr"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 algn="ctr"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Text"/>
          <p:cNvSpPr txBox="1"/>
          <p:nvPr>
            <p:ph type="title"/>
          </p:nvPr>
        </p:nvSpPr>
        <p:spPr>
          <a:xfrm>
            <a:off x="489826" y="408174"/>
            <a:ext cx="7837201" cy="571501"/>
          </a:xfrm>
          <a:prstGeom prst="rect">
            <a:avLst/>
          </a:prstGeom>
        </p:spPr>
        <p:txBody>
          <a:bodyPr lIns="0" tIns="0" rIns="0" bIns="0" anchor="ctr"/>
          <a:lstStyle/>
          <a:p>
            <a:pPr/>
            <a:r>
              <a:t>Title Text</a:t>
            </a:r>
          </a:p>
        </p:txBody>
      </p:sp>
      <p:sp>
        <p:nvSpPr>
          <p:cNvPr id="121" name="Body Level One…"/>
          <p:cNvSpPr txBox="1"/>
          <p:nvPr>
            <p:ph type="body" idx="1"/>
          </p:nvPr>
        </p:nvSpPr>
        <p:spPr>
          <a:xfrm>
            <a:off x="489826" y="1224523"/>
            <a:ext cx="8163902" cy="3265501"/>
          </a:xfrm>
          <a:prstGeom prst="rect">
            <a:avLst/>
          </a:prstGeom>
        </p:spPr>
        <p:txBody>
          <a:bodyPr lIns="0" tIns="0" rIns="0" bIns="0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 marL="228600" indent="457200">
              <a:lnSpc>
                <a:spcPct val="100000"/>
              </a:lnSpc>
              <a:buClrTx/>
              <a:buSzTx/>
              <a:buFontTx/>
              <a:buNone/>
            </a:lvl2pPr>
            <a:lvl3pPr marL="228600" indent="914400">
              <a:lnSpc>
                <a:spcPct val="100000"/>
              </a:lnSpc>
              <a:buClrTx/>
              <a:buSzTx/>
              <a:buFontTx/>
              <a:buNone/>
            </a:lvl3pPr>
            <a:lvl4pPr marL="228600" indent="1371600">
              <a:lnSpc>
                <a:spcPct val="100000"/>
              </a:lnSpc>
              <a:buClrTx/>
              <a:buSzTx/>
              <a:buFontTx/>
              <a:buNone/>
            </a:lvl4pPr>
            <a:lvl5pPr marL="228600" indent="1828800">
              <a:lnSpc>
                <a:spcPct val="100000"/>
              </a:lnSpc>
              <a:buClrTx/>
              <a:buSzTx/>
              <a:buFont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" name="Slide Number"/>
          <p:cNvSpPr txBox="1"/>
          <p:nvPr>
            <p:ph type="sldNum" sz="quarter" idx="2"/>
          </p:nvPr>
        </p:nvSpPr>
        <p:spPr>
          <a:xfrm>
            <a:off x="8674788" y="4919314"/>
            <a:ext cx="177801" cy="196187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defRPr b="0" sz="13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chemeClr val="accent1">
                <a:lumOff val="53928"/>
              </a:schemeClr>
            </a:gs>
            <a:gs pos="100000">
              <a:schemeClr val="accent1">
                <a:lumOff val="73094"/>
              </a:schemeClr>
            </a:gs>
          </a:gsLst>
          <a:lin ang="16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;p1"/>
          <p:cNvSpPr/>
          <p:nvPr/>
        </p:nvSpPr>
        <p:spPr>
          <a:xfrm flipV="1">
            <a:off x="116225" y="4866375"/>
            <a:ext cx="8741101" cy="15601"/>
          </a:xfrm>
          <a:prstGeom prst="line">
            <a:avLst/>
          </a:prstGeom>
          <a:ln w="228600">
            <a:solidFill>
              <a:srgbClr val="B7B7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" name="Google Shape;10;p1"/>
          <p:cNvSpPr txBox="1"/>
          <p:nvPr/>
        </p:nvSpPr>
        <p:spPr>
          <a:xfrm>
            <a:off x="185974" y="4688749"/>
            <a:ext cx="1441501" cy="347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b="1" sz="1100">
                <a:solidFill>
                  <a:srgbClr val="0000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pPr/>
            <a:r>
              <a:t>PSD14</a:t>
            </a:r>
          </a:p>
        </p:txBody>
      </p:sp>
      <p:sp>
        <p:nvSpPr>
          <p:cNvPr id="4" name="Google Shape;11;p1"/>
          <p:cNvSpPr txBox="1"/>
          <p:nvPr/>
        </p:nvSpPr>
        <p:spPr>
          <a:xfrm>
            <a:off x="7237724" y="4719749"/>
            <a:ext cx="1441501" cy="480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80000"/>
              </a:lnSpc>
              <a:defRPr b="1" sz="1100">
                <a:solidFill>
                  <a:srgbClr val="0000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pPr/>
            <a:r>
              <a:t>Saikat Ghosh, SINP</a:t>
            </a:r>
          </a:p>
        </p:txBody>
      </p:sp>
      <p:sp>
        <p:nvSpPr>
          <p:cNvPr id="5" name="Google Shape;12;p1"/>
          <p:cNvSpPr txBox="1"/>
          <p:nvPr/>
        </p:nvSpPr>
        <p:spPr>
          <a:xfrm>
            <a:off x="3704399" y="4739449"/>
            <a:ext cx="1735201" cy="335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80000"/>
              </a:lnSpc>
              <a:defRPr b="1" sz="1000">
                <a:solidFill>
                  <a:srgbClr val="0000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pPr/>
            <a:r>
              <a:t>03/09/2026</a:t>
            </a:r>
          </a:p>
        </p:txBody>
      </p:sp>
      <p:sp>
        <p:nvSpPr>
          <p:cNvPr id="6" name="Title Text"/>
          <p:cNvSpPr txBox="1"/>
          <p:nvPr>
            <p:ph type="title"/>
          </p:nvPr>
        </p:nvSpPr>
        <p:spPr>
          <a:xfrm>
            <a:off x="311699" y="445025"/>
            <a:ext cx="8520602" cy="623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" name="Body Level One…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/>
          <p:nvPr>
            <p:ph type="sldNum" sz="quarter" idx="2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 fontScale="100000" lnSpcReduction="0"/>
          </a:bodyPr>
          <a:lstStyle>
            <a:lvl1pPr algn="r">
              <a:defRPr b="1" sz="1000">
                <a:latin typeface="Source Sans Pro"/>
                <a:ea typeface="Source Sans Pro"/>
                <a:cs typeface="Source Sans Pro"/>
                <a:sym typeface="Source Sans Pro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000" u="none">
          <a:solidFill>
            <a:srgbClr val="000000"/>
          </a:solidFill>
          <a:uFillTx/>
          <a:latin typeface="Raleway"/>
          <a:ea typeface="Raleway"/>
          <a:cs typeface="Raleway"/>
          <a:sym typeface="Raleway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7F7F7F"/>
        </a:buClr>
        <a:buSzPts val="1800"/>
        <a:buFont typeface="Helvetica"/>
        <a:buChar char="●"/>
        <a:tabLst/>
        <a:defRPr b="0" baseline="0" cap="none" i="0" spc="0" strike="noStrike" sz="1800" u="none">
          <a:solidFill>
            <a:srgbClr val="7F7F7F"/>
          </a:solidFill>
          <a:uFillTx/>
          <a:latin typeface="Source Sans Pro"/>
          <a:ea typeface="Source Sans Pro"/>
          <a:cs typeface="Source Sans Pro"/>
          <a:sym typeface="Source Sans Pro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7F7F7F"/>
        </a:buClr>
        <a:buSzPts val="1800"/>
        <a:buFont typeface="Helvetica"/>
        <a:buChar char="○"/>
        <a:tabLst/>
        <a:defRPr b="0" baseline="0" cap="none" i="0" spc="0" strike="noStrike" sz="1800" u="none">
          <a:solidFill>
            <a:srgbClr val="7F7F7F"/>
          </a:solidFill>
          <a:uFillTx/>
          <a:latin typeface="Source Sans Pro"/>
          <a:ea typeface="Source Sans Pro"/>
          <a:cs typeface="Source Sans Pro"/>
          <a:sym typeface="Source Sans Pro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7F7F7F"/>
        </a:buClr>
        <a:buSzPts val="1800"/>
        <a:buFont typeface="Helvetica"/>
        <a:buChar char="■"/>
        <a:tabLst/>
        <a:defRPr b="0" baseline="0" cap="none" i="0" spc="0" strike="noStrike" sz="1800" u="none">
          <a:solidFill>
            <a:srgbClr val="7F7F7F"/>
          </a:solidFill>
          <a:uFillTx/>
          <a:latin typeface="Source Sans Pro"/>
          <a:ea typeface="Source Sans Pro"/>
          <a:cs typeface="Source Sans Pro"/>
          <a:sym typeface="Source Sans Pro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7F7F7F"/>
        </a:buClr>
        <a:buSzPts val="1800"/>
        <a:buFont typeface="Helvetica"/>
        <a:buChar char="●"/>
        <a:tabLst/>
        <a:defRPr b="0" baseline="0" cap="none" i="0" spc="0" strike="noStrike" sz="1800" u="none">
          <a:solidFill>
            <a:srgbClr val="7F7F7F"/>
          </a:solidFill>
          <a:uFillTx/>
          <a:latin typeface="Source Sans Pro"/>
          <a:ea typeface="Source Sans Pro"/>
          <a:cs typeface="Source Sans Pro"/>
          <a:sym typeface="Source Sans Pro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7F7F7F"/>
        </a:buClr>
        <a:buSzPts val="1800"/>
        <a:buFont typeface="Helvetica"/>
        <a:buChar char="○"/>
        <a:tabLst/>
        <a:defRPr b="0" baseline="0" cap="none" i="0" spc="0" strike="noStrike" sz="1800" u="none">
          <a:solidFill>
            <a:srgbClr val="7F7F7F"/>
          </a:solidFill>
          <a:uFillTx/>
          <a:latin typeface="Source Sans Pro"/>
          <a:ea typeface="Source Sans Pro"/>
          <a:cs typeface="Source Sans Pro"/>
          <a:sym typeface="Source Sans Pro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7F7F7F"/>
        </a:buClr>
        <a:buSzPts val="1800"/>
        <a:buFont typeface="Helvetica"/>
        <a:buChar char="■"/>
        <a:tabLst/>
        <a:defRPr b="0" baseline="0" cap="none" i="0" spc="0" strike="noStrike" sz="1800" u="none">
          <a:solidFill>
            <a:srgbClr val="7F7F7F"/>
          </a:solidFill>
          <a:uFillTx/>
          <a:latin typeface="Source Sans Pro"/>
          <a:ea typeface="Source Sans Pro"/>
          <a:cs typeface="Source Sans Pro"/>
          <a:sym typeface="Source Sans Pro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7F7F7F"/>
        </a:buClr>
        <a:buSzPts val="1800"/>
        <a:buFont typeface="Helvetica"/>
        <a:buChar char="●"/>
        <a:tabLst/>
        <a:defRPr b="0" baseline="0" cap="none" i="0" spc="0" strike="noStrike" sz="1800" u="none">
          <a:solidFill>
            <a:srgbClr val="7F7F7F"/>
          </a:solidFill>
          <a:uFillTx/>
          <a:latin typeface="Source Sans Pro"/>
          <a:ea typeface="Source Sans Pro"/>
          <a:cs typeface="Source Sans Pro"/>
          <a:sym typeface="Source Sans Pro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7F7F7F"/>
        </a:buClr>
        <a:buSzPts val="1800"/>
        <a:buFont typeface="Helvetica"/>
        <a:buChar char="○"/>
        <a:tabLst/>
        <a:defRPr b="0" baseline="0" cap="none" i="0" spc="0" strike="noStrike" sz="1800" u="none">
          <a:solidFill>
            <a:srgbClr val="7F7F7F"/>
          </a:solidFill>
          <a:uFillTx/>
          <a:latin typeface="Source Sans Pro"/>
          <a:ea typeface="Source Sans Pro"/>
          <a:cs typeface="Source Sans Pro"/>
          <a:sym typeface="Source Sans Pro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7F7F7F"/>
        </a:buClr>
        <a:buSzPts val="1800"/>
        <a:buFont typeface="Helvetica"/>
        <a:buChar char="■"/>
        <a:tabLst/>
        <a:defRPr b="0" baseline="0" cap="none" i="0" spc="0" strike="noStrike" sz="1800" u="none">
          <a:solidFill>
            <a:srgbClr val="7F7F7F"/>
          </a:solidFill>
          <a:uFillTx/>
          <a:latin typeface="Source Sans Pro"/>
          <a:ea typeface="Source Sans Pro"/>
          <a:cs typeface="Source Sans Pro"/>
          <a:sym typeface="Source Sans Pro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Source Sans Pr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.jpe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1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1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e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2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3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image" Target="../media/image20.jpeg"/><Relationship Id="rId7" Type="http://schemas.openxmlformats.org/officeDocument/2006/relationships/image" Target="../media/image45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68;p14"/>
          <p:cNvSpPr txBox="1"/>
          <p:nvPr>
            <p:ph type="ctrTitle"/>
          </p:nvPr>
        </p:nvSpPr>
        <p:spPr>
          <a:xfrm>
            <a:off x="480150" y="264475"/>
            <a:ext cx="8183699" cy="1473600"/>
          </a:xfrm>
          <a:prstGeom prst="rect">
            <a:avLst/>
          </a:prstGeom>
        </p:spPr>
        <p:txBody>
          <a:bodyPr/>
          <a:lstStyle>
            <a:lvl1pPr algn="ctr" defTabSz="813816">
              <a:lnSpc>
                <a:spcPct val="115000"/>
              </a:lnSpc>
              <a:defRPr sz="2581"/>
            </a:lvl1pPr>
          </a:lstStyle>
          <a:p>
            <a:pPr/>
            <a:r>
              <a:t>Development of high efficiency and high resolution thick-GEM detectors for muography application</a:t>
            </a:r>
          </a:p>
        </p:txBody>
      </p:sp>
      <p:sp>
        <p:nvSpPr>
          <p:cNvPr id="132" name="Google Shape;69;p14"/>
          <p:cNvSpPr txBox="1"/>
          <p:nvPr>
            <p:ph type="subTitle" sz="quarter" idx="1"/>
          </p:nvPr>
        </p:nvSpPr>
        <p:spPr>
          <a:xfrm>
            <a:off x="485875" y="1738074"/>
            <a:ext cx="8183699" cy="861000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90000"/>
              </a:lnSpc>
              <a:defRPr sz="1300"/>
            </a:pPr>
            <a:r>
              <a:t>PSD14: International Conference on Position Sensitive Detectors, 2026</a:t>
            </a:r>
          </a:p>
          <a:p>
            <a:pPr marL="0" indent="0" algn="ctr">
              <a:lnSpc>
                <a:spcPct val="90000"/>
              </a:lnSpc>
              <a:defRPr sz="1300"/>
            </a:pPr>
            <a:r>
              <a:t>03/09/2026</a:t>
            </a:r>
          </a:p>
        </p:txBody>
      </p:sp>
      <p:sp>
        <p:nvSpPr>
          <p:cNvPr id="133" name="Google Shape;70;p14"/>
          <p:cNvSpPr txBox="1"/>
          <p:nvPr/>
        </p:nvSpPr>
        <p:spPr>
          <a:xfrm>
            <a:off x="485875" y="2947399"/>
            <a:ext cx="8524500" cy="1546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ctr">
              <a:lnSpc>
                <a:spcPct val="115000"/>
              </a:lnSpc>
              <a:defRPr sz="1500" u="sng">
                <a:solidFill>
                  <a:srgbClr val="F4CCC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Saikat Ghosh</a:t>
            </a:r>
            <a:r>
              <a:rPr u="none"/>
              <a:t>, Shubhabrata Dutta, Promita Roy, Subhendu Das, Supratik Mukhopadhyay, Nayana Majumdar</a:t>
            </a:r>
            <a:endParaRPr sz="2300"/>
          </a:p>
          <a:p>
            <a:pPr algn="ctr">
              <a:defRPr sz="1800">
                <a:solidFill>
                  <a:srgbClr val="F4CCC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Saha Institute of Nuclear Physics</a:t>
            </a:r>
          </a:p>
          <a:p>
            <a:pPr algn="ctr">
              <a:defRPr sz="1800">
                <a:solidFill>
                  <a:srgbClr val="F4CCCC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A CI of Homi Bhabha National Institute</a:t>
            </a:r>
          </a:p>
        </p:txBody>
      </p:sp>
      <p:pic>
        <p:nvPicPr>
          <p:cNvPr id="134" name="images.pngGoogle Shape;71;p14" descr="images.pngGoogle Shape;71;p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474" y="3713524"/>
            <a:ext cx="1211651" cy="1184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images.jpegGoogle Shape;72;p14" descr="images.jpegGoogle Shape;72;p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28425" y="3809000"/>
            <a:ext cx="1211651" cy="1133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77;p15"/>
          <p:cNvSpPr txBox="1"/>
          <p:nvPr>
            <p:ph type="title"/>
          </p:nvPr>
        </p:nvSpPr>
        <p:spPr>
          <a:xfrm>
            <a:off x="311699" y="445025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Outline of the talk</a:t>
            </a:r>
          </a:p>
        </p:txBody>
      </p:sp>
      <p:sp>
        <p:nvSpPr>
          <p:cNvPr id="138" name="Google Shape;78;p15"/>
          <p:cNvSpPr txBox="1"/>
          <p:nvPr/>
        </p:nvSpPr>
        <p:spPr>
          <a:xfrm>
            <a:off x="364049" y="1162975"/>
            <a:ext cx="8415902" cy="3032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42900">
              <a:lnSpc>
                <a:spcPct val="115000"/>
              </a:lnSpc>
              <a:buClr>
                <a:srgbClr val="6AA84F"/>
              </a:buClr>
              <a:buSzPts val="1800"/>
              <a:buFont typeface="Helvetica"/>
              <a:buChar char="●"/>
              <a:defRPr sz="18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Motivation.</a:t>
            </a:r>
          </a:p>
          <a:p>
            <a:pPr marL="457200" indent="-342900">
              <a:lnSpc>
                <a:spcPct val="115000"/>
              </a:lnSpc>
              <a:buClr>
                <a:srgbClr val="6AA84F"/>
              </a:buClr>
              <a:buSzPts val="1800"/>
              <a:buFont typeface="Helvetica"/>
              <a:buChar char="●"/>
              <a:defRPr sz="18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Detector requirement.</a:t>
            </a:r>
          </a:p>
          <a:p>
            <a:pPr marL="457200" indent="-342900">
              <a:lnSpc>
                <a:spcPct val="115000"/>
              </a:lnSpc>
              <a:buClr>
                <a:srgbClr val="6AA84F"/>
              </a:buClr>
              <a:buSzPts val="1800"/>
              <a:buFont typeface="Helvetica"/>
              <a:buChar char="●"/>
              <a:defRPr sz="18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Manufacturing.</a:t>
            </a:r>
          </a:p>
          <a:p>
            <a:pPr marL="457200" indent="-342900">
              <a:lnSpc>
                <a:spcPct val="115000"/>
              </a:lnSpc>
              <a:buClr>
                <a:srgbClr val="6AA84F"/>
              </a:buClr>
              <a:buSzPts val="1800"/>
              <a:buFont typeface="Helvetica"/>
              <a:buChar char="●"/>
              <a:defRPr sz="18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C</a:t>
            </a:r>
            <a:r>
              <a:t>onditioning.</a:t>
            </a:r>
          </a:p>
          <a:p>
            <a:pPr marL="457200" indent="-342900">
              <a:lnSpc>
                <a:spcPct val="115000"/>
              </a:lnSpc>
              <a:buClr>
                <a:srgbClr val="6AA84F"/>
              </a:buClr>
              <a:buSzPts val="1800"/>
              <a:buFont typeface="Helvetica"/>
              <a:buChar char="●"/>
              <a:defRPr sz="18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Characterization.</a:t>
            </a:r>
          </a:p>
          <a:p>
            <a:pPr marL="457200" indent="-342900">
              <a:lnSpc>
                <a:spcPct val="115000"/>
              </a:lnSpc>
              <a:buClr>
                <a:srgbClr val="6AA84F"/>
              </a:buClr>
              <a:buSzPts val="1800"/>
              <a:buFont typeface="Helvetica"/>
              <a:buChar char="●"/>
              <a:defRPr sz="18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D</a:t>
            </a:r>
            <a:r>
              <a:t>etection efficiency measurement.</a:t>
            </a:r>
          </a:p>
          <a:p>
            <a:pPr marL="457200" indent="-342900">
              <a:lnSpc>
                <a:spcPct val="115000"/>
              </a:lnSpc>
              <a:buClr>
                <a:srgbClr val="6AA84F"/>
              </a:buClr>
              <a:buSzPts val="1800"/>
              <a:buFont typeface="Helvetica"/>
              <a:buChar char="●"/>
              <a:defRPr sz="18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Measurement of position resolution.</a:t>
            </a:r>
          </a:p>
          <a:p>
            <a:pPr marL="457200" indent="-342900">
              <a:lnSpc>
                <a:spcPct val="115000"/>
              </a:lnSpc>
              <a:buClr>
                <a:srgbClr val="6AA84F"/>
              </a:buClr>
              <a:buSzPts val="1800"/>
              <a:buFont typeface="Helvetica"/>
              <a:buChar char="●"/>
              <a:defRPr sz="18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Effect of detector properties on imaging </a:t>
            </a:r>
            <a:r>
              <a:t>.</a:t>
            </a:r>
          </a:p>
          <a:p>
            <a:pPr marL="457200" indent="-342900">
              <a:lnSpc>
                <a:spcPct val="115000"/>
              </a:lnSpc>
              <a:buClr>
                <a:srgbClr val="6AA84F"/>
              </a:buClr>
              <a:buSzPts val="1800"/>
              <a:buFont typeface="Helvetica"/>
              <a:buChar char="●"/>
              <a:defRPr sz="18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Conclusion.</a:t>
            </a:r>
          </a:p>
        </p:txBody>
      </p:sp>
      <p:sp>
        <p:nvSpPr>
          <p:cNvPr id="139" name="Google Shape;79;p15"/>
          <p:cNvSpPr txBox="1"/>
          <p:nvPr>
            <p:ph type="sldNum" sz="quarter" idx="2"/>
          </p:nvPr>
        </p:nvSpPr>
        <p:spPr>
          <a:xfrm>
            <a:off x="8530801" y="4656558"/>
            <a:ext cx="301498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DDDDDD"/>
            </a:gs>
            <a:gs pos="100000">
              <a:srgbClr val="DDDDDD"/>
            </a:gs>
          </a:gsLst>
          <a:lin ang="16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84;p16"/>
          <p:cNvSpPr txBox="1"/>
          <p:nvPr>
            <p:ph type="title"/>
          </p:nvPr>
        </p:nvSpPr>
        <p:spPr>
          <a:xfrm>
            <a:off x="311699" y="445025"/>
            <a:ext cx="44373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Motivation</a:t>
            </a:r>
          </a:p>
        </p:txBody>
      </p:sp>
      <p:sp>
        <p:nvSpPr>
          <p:cNvPr id="142" name="Google Shape;89;p16"/>
          <p:cNvSpPr txBox="1"/>
          <p:nvPr>
            <p:ph type="sldNum" sz="quarter" idx="2"/>
          </p:nvPr>
        </p:nvSpPr>
        <p:spPr>
          <a:xfrm>
            <a:off x="8530801" y="4656558"/>
            <a:ext cx="301498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3" name="Google Shape;85;p16"/>
          <p:cNvSpPr txBox="1"/>
          <p:nvPr>
            <p:ph type="body" sz="quarter" idx="1"/>
          </p:nvPr>
        </p:nvSpPr>
        <p:spPr>
          <a:xfrm>
            <a:off x="261175" y="970324"/>
            <a:ext cx="4269600" cy="1676401"/>
          </a:xfrm>
          <a:prstGeom prst="rect">
            <a:avLst/>
          </a:prstGeom>
        </p:spPr>
        <p:txBody>
          <a:bodyPr/>
          <a:lstStyle/>
          <a:p>
            <a:pPr marL="448055" indent="-288786" defTabSz="896111">
              <a:lnSpc>
                <a:spcPct val="150000"/>
              </a:lnSpc>
              <a:buClr>
                <a:srgbClr val="000000"/>
              </a:buClr>
              <a:buSzPct val="100000"/>
              <a:defRPr sz="980">
                <a:solidFill>
                  <a:srgbClr val="000000"/>
                </a:solidFill>
              </a:defRPr>
            </a:pPr>
            <a:r>
              <a:t>Cosmic muons passing through the matter causes EM interaction such as mcs, ionisation, atomic excitation, Bremsstrahlung.</a:t>
            </a:r>
            <a:endParaRPr sz="1568"/>
          </a:p>
          <a:p>
            <a:pPr marL="448055" indent="-288786" defTabSz="896111">
              <a:lnSpc>
                <a:spcPct val="150000"/>
              </a:lnSpc>
              <a:buClr>
                <a:srgbClr val="000000"/>
              </a:buClr>
              <a:buSzPct val="100000"/>
              <a:defRPr sz="980">
                <a:solidFill>
                  <a:srgbClr val="0000FF"/>
                </a:solidFill>
              </a:defRPr>
            </a:pPr>
            <a:r>
              <a:t>Minimum ionizing particle</a:t>
            </a:r>
            <a:r>
              <a:rPr>
                <a:solidFill>
                  <a:srgbClr val="000000"/>
                </a:solidFill>
              </a:rPr>
              <a:t> (1-10 GeV)              Can travel long distance within matter without losing much of its energy.</a:t>
            </a:r>
            <a:endParaRPr sz="1568">
              <a:solidFill>
                <a:srgbClr val="000000"/>
              </a:solidFill>
            </a:endParaRPr>
          </a:p>
          <a:p>
            <a:pPr marL="448055" indent="-288786" defTabSz="896111">
              <a:lnSpc>
                <a:spcPct val="150000"/>
              </a:lnSpc>
              <a:buClr>
                <a:srgbClr val="000000"/>
              </a:buClr>
              <a:buSzPct val="100000"/>
              <a:defRPr sz="980">
                <a:solidFill>
                  <a:srgbClr val="000000"/>
                </a:solidFill>
              </a:defRPr>
            </a:pPr>
            <a:r>
              <a:t>Tracks before and after interaction can be interrogated using particle detectors.</a:t>
            </a:r>
          </a:p>
        </p:txBody>
      </p:sp>
      <p:sp>
        <p:nvSpPr>
          <p:cNvPr id="144" name="Google Shape;86;p16"/>
          <p:cNvSpPr/>
          <p:nvPr/>
        </p:nvSpPr>
        <p:spPr>
          <a:xfrm>
            <a:off x="2947579" y="1543208"/>
            <a:ext cx="312301" cy="13650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>
            <a:solidFill>
              <a:srgbClr val="000000"/>
            </a:solidFill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pic>
        <p:nvPicPr>
          <p:cNvPr id="145" name="[67,67,67,&quot;https://www.codecogs.com/eqnedit.php?latex=%5Csigma%20%3D%20%5Cfrac%7B13.6%20MeV%7D%7B%5Cbeta%20c%20p%7D%5Csqrt%7B%5Cfrac%7BL%7D%7BX_%7B0%7D%7D%7D%5C(1%2B0.038ln%5Cfrac%7BL%7D%7BX_0%7D%5C)#0&quot;]Google Shape;87;p16" descr="[67,67,67,&quot;https://www.codecogs.com/eqnedit.php?latex=%5Csigma%20%3D%20%5Cfrac%7B13.6%20MeV%7D%7B%5Cbeta%20c%20p%7D%5Csqrt%7B%5Cfrac%7BL%7D%7BX_%7B0%7D%7D%7D%5C(1%2B0.038ln%5Cfrac%7BL%7D%7BX_0%7D%5C)#0&quot;]Google Shape;87;p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18524" y="1798301"/>
            <a:ext cx="2358727" cy="304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[67,67,67,&quot;https://www.codecogs.com/eqnedit.php?latex=%20X_0%20%3D%20%5Cfrac%7B716.4%20(gm%2Fcm%5E2)%7D%7B%5Crho%7D%5Cfrac%7BA%7D%7BZ(Z%2B1)ln(%5Cfrac%7B287%7D%7B%5Csqrt%7BZ%7D%7D)%7D#0&quot;]Google Shape;88;p16" descr="[67,67,67,&quot;https://www.codecogs.com/eqnedit.php?latex=%20X_0%20%3D%20%5Cfrac%7B716.4%20(gm%2Fcm%5E2)%7D%7B%5Crho%7D%5Cfrac%7BA%7D%7BZ(Z%2B1)ln(%5Cfrac%7B287%7D%7B%5Csqrt%7BZ%7D%7D)%7D#0&quot;]Google Shape;88;p1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62875" y="2468137"/>
            <a:ext cx="2358723" cy="39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11.jpgGoogle Shape;90;p16" descr="11.jpgGoogle Shape;90;p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01701" y="73649"/>
            <a:ext cx="1453274" cy="21044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Screenshot 2026-09-01 at 11.39.34 PM.pngGoogle Shape;91;p16" descr="Screenshot 2026-09-01 at 11.39.34 PM.pngGoogle Shape;91;p1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422775" y="160500"/>
            <a:ext cx="2616677" cy="13070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Screenshot 2026-09-01 at 11.46.14 PM.pngGoogle Shape;92;p16" descr="Screenshot 2026-09-01 at 11.46.14 PM.pngGoogle Shape;92;p16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575525" y="2723456"/>
            <a:ext cx="1760916" cy="20249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Google Shape;93;p16" descr="Google Shape;93;p16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739799" y="2897750"/>
            <a:ext cx="1237451" cy="1676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Screenshot 2025-12-09 at 12.10.17 AM.pngGoogle Shape;94;p16" descr="Screenshot 2025-12-09 at 12.10.17 AM.pngGoogle Shape;94;p16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336449" y="3297675"/>
            <a:ext cx="2174301" cy="1055301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Google Shape;95;p16"/>
          <p:cNvSpPr txBox="1"/>
          <p:nvPr/>
        </p:nvSpPr>
        <p:spPr>
          <a:xfrm>
            <a:off x="321024" y="2619175"/>
            <a:ext cx="3005702" cy="202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 marL="79121" indent="-79121" defTabSz="813816">
              <a:lnSpc>
                <a:spcPct val="130000"/>
              </a:lnSpc>
              <a:buClr>
                <a:srgbClr val="000000"/>
              </a:buClr>
              <a:buSzPct val="100000"/>
              <a:buFont typeface="Helvetica"/>
              <a:buChar char="●"/>
              <a:defRPr sz="88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Muon absorption tomography.</a:t>
            </a:r>
          </a:p>
          <a:p>
            <a:pPr lvl="1" marL="920614" indent="-355993" defTabSz="813816">
              <a:lnSpc>
                <a:spcPct val="130000"/>
              </a:lnSpc>
              <a:buClr>
                <a:srgbClr val="000000"/>
              </a:buClr>
              <a:buSzPct val="100000"/>
              <a:buFont typeface="Helvetica"/>
              <a:buChar char="○"/>
              <a:defRPr sz="88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Depends on matter density </a:t>
            </a:r>
          </a:p>
          <a:p>
            <a:pPr lvl="1" marL="920614" indent="-355993" defTabSz="813816">
              <a:lnSpc>
                <a:spcPct val="130000"/>
              </a:lnSpc>
              <a:buClr>
                <a:srgbClr val="000000"/>
              </a:buClr>
              <a:buSzPct val="100000"/>
              <a:buFont typeface="Helvetica"/>
              <a:buChar char="○"/>
              <a:defRPr sz="88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Path travelled inside the material</a:t>
            </a:r>
          </a:p>
          <a:p>
            <a:pPr marL="79121" indent="-79121" defTabSz="813816">
              <a:lnSpc>
                <a:spcPct val="130000"/>
              </a:lnSpc>
              <a:buClr>
                <a:srgbClr val="000000"/>
              </a:buClr>
              <a:buSzPct val="100000"/>
              <a:buFont typeface="Helvetica"/>
              <a:buChar char="●"/>
              <a:defRPr sz="88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Muon scattering tomography.</a:t>
            </a:r>
          </a:p>
          <a:p>
            <a:pPr lvl="1" marL="920614" indent="-355993" defTabSz="813816">
              <a:lnSpc>
                <a:spcPct val="130000"/>
              </a:lnSpc>
              <a:buClr>
                <a:srgbClr val="000000"/>
              </a:buClr>
              <a:buSzPct val="100000"/>
              <a:buFont typeface="Helvetica"/>
              <a:buChar char="○"/>
              <a:defRPr sz="88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Mainly multiple coulomb scattering.</a:t>
            </a:r>
          </a:p>
          <a:p>
            <a:pPr lvl="1" marL="920614" indent="-355993" defTabSz="813816">
              <a:lnSpc>
                <a:spcPct val="130000"/>
              </a:lnSpc>
              <a:buClr>
                <a:srgbClr val="000000"/>
              </a:buClr>
              <a:buSzPct val="100000"/>
              <a:buFont typeface="Helvetica"/>
              <a:buChar char="○"/>
              <a:defRPr sz="88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Scattering angle follows Gaussian distribution.                                                   </a:t>
            </a:r>
          </a:p>
          <a:p>
            <a:pPr lvl="1" marL="920614" indent="-355993" defTabSz="813816">
              <a:lnSpc>
                <a:spcPct val="130000"/>
              </a:lnSpc>
              <a:buClr>
                <a:srgbClr val="000000"/>
              </a:buClr>
              <a:buSzPct val="100000"/>
              <a:buFont typeface="Helvetica"/>
              <a:buChar char="○"/>
              <a:defRPr sz="88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𝝈 depends on thickness of the material and radiation length.</a:t>
            </a:r>
          </a:p>
          <a:p>
            <a:pPr lvl="1" marL="920614" indent="-355993" defTabSz="813816">
              <a:lnSpc>
                <a:spcPct val="130000"/>
              </a:lnSpc>
              <a:buClr>
                <a:srgbClr val="000000"/>
              </a:buClr>
              <a:buSzPct val="100000"/>
              <a:buFont typeface="Helvetica"/>
              <a:buChar char="○"/>
              <a:defRPr sz="889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r>
              <a:t>Depends on Z and ⍴ of the material.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00;p17"/>
          <p:cNvSpPr txBox="1"/>
          <p:nvPr>
            <p:ph type="title"/>
          </p:nvPr>
        </p:nvSpPr>
        <p:spPr>
          <a:xfrm>
            <a:off x="311700" y="445025"/>
            <a:ext cx="4605600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Detector requirements</a:t>
            </a:r>
          </a:p>
        </p:txBody>
      </p:sp>
      <p:sp>
        <p:nvSpPr>
          <p:cNvPr id="155" name="Google Shape;101;p17"/>
          <p:cNvSpPr txBox="1"/>
          <p:nvPr>
            <p:ph type="sldNum" sz="quarter" idx="2"/>
          </p:nvPr>
        </p:nvSpPr>
        <p:spPr>
          <a:xfrm>
            <a:off x="8530801" y="4656558"/>
            <a:ext cx="301498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" name="Google Shape;102;p17"/>
          <p:cNvSpPr txBox="1"/>
          <p:nvPr/>
        </p:nvSpPr>
        <p:spPr>
          <a:xfrm>
            <a:off x="446249" y="1166475"/>
            <a:ext cx="2953501" cy="3498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 defTabSz="877823">
              <a:lnSpc>
                <a:spcPct val="92000"/>
              </a:lnSpc>
              <a:spcBef>
                <a:spcPts val="1300"/>
              </a:spcBef>
              <a:defRPr b="1" sz="1056">
                <a:solidFill>
                  <a:srgbClr val="45818E"/>
                </a:solidFill>
              </a:defRPr>
            </a:pPr>
            <a:r>
              <a:t>Robust large area detector with good position resolution and low manufacturing cost is required.</a:t>
            </a:r>
            <a:endParaRPr sz="1248"/>
          </a:p>
          <a:p>
            <a:pPr defTabSz="877823">
              <a:lnSpc>
                <a:spcPct val="92000"/>
              </a:lnSpc>
              <a:spcBef>
                <a:spcPts val="1300"/>
              </a:spcBef>
              <a:defRPr b="1" sz="1056">
                <a:solidFill>
                  <a:srgbClr val="000000"/>
                </a:solidFill>
              </a:defRPr>
            </a:pPr>
            <a:r>
              <a:t>Thick-GEM detectors</a:t>
            </a:r>
            <a:endParaRPr sz="1248"/>
          </a:p>
          <a:p>
            <a:pPr marL="438911" indent="-276454" defTabSz="877823">
              <a:lnSpc>
                <a:spcPct val="92000"/>
              </a:lnSpc>
              <a:spcBef>
                <a:spcPts val="1100"/>
              </a:spcBef>
              <a:buClr>
                <a:srgbClr val="000000"/>
              </a:buClr>
              <a:buSzPct val="100000"/>
              <a:buFont typeface="Arial"/>
              <a:buChar char="●"/>
              <a:defRPr sz="959">
                <a:solidFill>
                  <a:srgbClr val="000000"/>
                </a:solidFill>
              </a:defRPr>
            </a:pPr>
            <a:r>
              <a:t>A </a:t>
            </a:r>
            <a:r>
              <a:rPr b="1"/>
              <a:t>robust gaseous detector</a:t>
            </a:r>
            <a:r>
              <a:t> derived from GEM technology. 5-10 fold enlarged version.</a:t>
            </a:r>
          </a:p>
          <a:p>
            <a:pPr marL="438911" indent="-276454" defTabSz="877823">
              <a:lnSpc>
                <a:spcPct val="92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●"/>
              <a:defRPr sz="959">
                <a:solidFill>
                  <a:srgbClr val="000000"/>
                </a:solidFill>
              </a:defRPr>
            </a:pPr>
            <a:r>
              <a:t>Uses a </a:t>
            </a:r>
            <a:r>
              <a:rPr b="1">
                <a:solidFill>
                  <a:schemeClr val="accent5">
                    <a:satOff val="-53125"/>
                    <a:lumOff val="17647"/>
                  </a:schemeClr>
                </a:solidFill>
              </a:rPr>
              <a:t>thick insulating plate</a:t>
            </a:r>
            <a:r>
              <a:t> with mechanically drilled holes and copper electrodes on both sides.</a:t>
            </a:r>
            <a:endParaRPr sz="1056"/>
          </a:p>
          <a:p>
            <a:pPr defTabSz="877823">
              <a:lnSpc>
                <a:spcPct val="92000"/>
              </a:lnSpc>
              <a:spcBef>
                <a:spcPts val="1300"/>
              </a:spcBef>
              <a:defRPr b="1" sz="1056">
                <a:solidFill>
                  <a:srgbClr val="000000"/>
                </a:solidFill>
              </a:defRPr>
            </a:pPr>
            <a:r>
              <a:t>Why THGEM</a:t>
            </a:r>
            <a:endParaRPr sz="1248"/>
          </a:p>
          <a:p>
            <a:pPr marL="438911" indent="-276454" defTabSz="877823">
              <a:lnSpc>
                <a:spcPct val="92000"/>
              </a:lnSpc>
              <a:spcBef>
                <a:spcPts val="1100"/>
              </a:spcBef>
              <a:buClr>
                <a:srgbClr val="000000"/>
              </a:buClr>
              <a:buSzPct val="100000"/>
              <a:buFont typeface="Arial"/>
              <a:buChar char="●"/>
              <a:defRPr sz="1056">
                <a:solidFill>
                  <a:srgbClr val="000000"/>
                </a:solidFill>
              </a:defRPr>
            </a:pPr>
            <a:r>
              <a:t>High </a:t>
            </a:r>
            <a:r>
              <a:t>gain (10⁴–10⁵) with good stability.</a:t>
            </a:r>
          </a:p>
          <a:p>
            <a:pPr marL="438911" indent="-276454" defTabSz="877823">
              <a:lnSpc>
                <a:spcPct val="92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Arial"/>
              <a:buChar char="●"/>
              <a:defRPr sz="1056">
                <a:solidFill>
                  <a:srgbClr val="000000"/>
                </a:solidFill>
              </a:defRPr>
            </a:pPr>
            <a:r>
              <a:t>Mechanically strong and </a:t>
            </a:r>
            <a:r>
              <a:rPr b="1">
                <a:solidFill>
                  <a:schemeClr val="accent5">
                    <a:satOff val="-53125"/>
                    <a:lumOff val="17647"/>
                  </a:schemeClr>
                </a:solidFill>
              </a:rPr>
              <a:t>cost-effective for large areas</a:t>
            </a:r>
            <a:r>
              <a:rPr b="1"/>
              <a:t>.</a:t>
            </a:r>
            <a:endParaRPr b="1"/>
          </a:p>
          <a:p>
            <a:pPr marL="438911" indent="-276454" defTabSz="877823">
              <a:lnSpc>
                <a:spcPct val="92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Arial"/>
              <a:buChar char="●"/>
              <a:defRPr sz="1056">
                <a:solidFill>
                  <a:srgbClr val="000000"/>
                </a:solidFill>
              </a:defRPr>
            </a:pPr>
            <a:r>
              <a:t>Good </a:t>
            </a:r>
            <a:r>
              <a:rPr>
                <a:solidFill>
                  <a:schemeClr val="accent5">
                    <a:satOff val="-53125"/>
                    <a:lumOff val="17647"/>
                  </a:schemeClr>
                </a:solidFill>
              </a:rPr>
              <a:t>spatial resolution</a:t>
            </a:r>
            <a:r>
              <a:t> and muon detection </a:t>
            </a:r>
            <a:r>
              <a:rPr>
                <a:solidFill>
                  <a:schemeClr val="accent5">
                    <a:satOff val="-53125"/>
                    <a:lumOff val="17647"/>
                  </a:schemeClr>
                </a:solidFill>
              </a:rPr>
              <a:t>efficiency</a:t>
            </a:r>
            <a:r>
              <a:t>.</a:t>
            </a:r>
          </a:p>
          <a:p>
            <a:pPr marL="438911" indent="-276454" defTabSz="877823">
              <a:lnSpc>
                <a:spcPct val="92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Arial"/>
              <a:buChar char="●"/>
              <a:defRPr sz="1056">
                <a:solidFill>
                  <a:srgbClr val="000000"/>
                </a:solidFill>
              </a:defRPr>
            </a:pPr>
            <a:r>
              <a:t>Suitable for harsh High and long-term experimental conditions.</a:t>
            </a:r>
          </a:p>
        </p:txBody>
      </p:sp>
      <p:graphicFrame>
        <p:nvGraphicFramePr>
          <p:cNvPr id="158" name="Google Shape;103;p17"/>
          <p:cNvGraphicFramePr/>
          <p:nvPr/>
        </p:nvGraphicFramePr>
        <p:xfrm>
          <a:off x="5405349" y="40299"/>
          <a:ext cx="3702376" cy="32074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{CF821DB8-F4EB-4A41-A1BA-3FCAFE7338EE}</a:tableStyleId>
              </a:tblPr>
              <a:tblGrid>
                <a:gridCol w="810500"/>
                <a:gridCol w="823475"/>
                <a:gridCol w="505750"/>
                <a:gridCol w="505750"/>
                <a:gridCol w="1056900"/>
              </a:tblGrid>
              <a:tr h="401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700">
                          <a:solidFill>
                            <a:srgbClr val="741B47"/>
                          </a:solidFill>
                          <a:sym typeface="Arial"/>
                        </a:rPr>
                        <a:t>Detector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700">
                          <a:solidFill>
                            <a:srgbClr val="741B47"/>
                          </a:solidFill>
                          <a:sym typeface="Arial"/>
                        </a:rPr>
                        <a:t>Spatial Resolution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700">
                          <a:solidFill>
                            <a:srgbClr val="741B47"/>
                          </a:solidFill>
                          <a:sym typeface="Arial"/>
                        </a:rPr>
                        <a:t>Production cost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700">
                          <a:solidFill>
                            <a:srgbClr val="741B47"/>
                          </a:solidFill>
                          <a:sym typeface="Arial"/>
                        </a:rPr>
                        <a:t>Electronics cost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9E9E9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700">
                          <a:solidFill>
                            <a:srgbClr val="741B47"/>
                          </a:solidFill>
                          <a:sym typeface="Arial"/>
                        </a:rPr>
                        <a:t>Operation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9E9E9E"/>
                    </a:solidFill>
                  </a:tcPr>
                </a:tc>
              </a:tr>
              <a:tr h="4173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Scintillator Bars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1–10 mm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Low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High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Robust, easy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</a:tr>
              <a:tr h="492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Scintillator Fibres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10–100 μm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High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High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Industrial; avoid bending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</a:tr>
              <a:tr h="492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MWPC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0.1–1 mm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Medium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Medium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Complex; T/P dependent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</a:tr>
              <a:tr h="492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MPGD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10–100 μm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High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Medium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Complex; T/P dependent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</a:tr>
              <a:tr h="4173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RPC/MRPC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0.1–1 mm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Low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Low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Easy; T/P dependent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</a:tcPr>
                </a:tc>
              </a:tr>
              <a:tr h="492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Silicon Microstrips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1–100 μm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High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High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741B47"/>
                          </a:solidFill>
                          <a:sym typeface="Arial"/>
                        </a:rPr>
                        <a:t>Robust, radiation hard</a:t>
                      </a:r>
                    </a:p>
                  </a:txBody>
                  <a:tcPr marL="91425" marR="91425" marT="91425" marB="91425" anchor="t" anchorCtr="0" horzOverflow="overflow">
                    <a:lnL w="19050">
                      <a:solidFill>
                        <a:srgbClr val="000000"/>
                      </a:solidFill>
                    </a:lnL>
                    <a:lnR w="19050">
                      <a:solidFill>
                        <a:srgbClr val="000000"/>
                      </a:solidFill>
                    </a:lnR>
                    <a:lnT w="19050">
                      <a:solidFill>
                        <a:srgbClr val="000000"/>
                      </a:solidFill>
                    </a:lnT>
                    <a:lnB w="1905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pic>
        <p:nvPicPr>
          <p:cNvPr id="159" name="Google Shape;104;p17" descr="Google Shape;104;p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65484" y="3662992"/>
            <a:ext cx="934977" cy="826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Google Shape;105;p17" descr="Google Shape;105;p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94848" y="3459720"/>
            <a:ext cx="1651676" cy="1232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Google Shape;106;p17" descr="Google Shape;106;p1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58900" y="3010224"/>
            <a:ext cx="1814351" cy="13059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Google Shape;107;p17" descr="Google Shape;107;p1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430449" y="1235674"/>
            <a:ext cx="1871264" cy="13059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12;p18"/>
          <p:cNvSpPr txBox="1"/>
          <p:nvPr>
            <p:ph type="title"/>
          </p:nvPr>
        </p:nvSpPr>
        <p:spPr>
          <a:xfrm>
            <a:off x="311699" y="445025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Manufacturing</a:t>
            </a:r>
          </a:p>
        </p:txBody>
      </p:sp>
      <p:pic>
        <p:nvPicPr>
          <p:cNvPr id="165" name="ChatGPT Image Dec 4, 2025 at 07_51_59 PM.pngGoogle Shape;113;p18" descr="ChatGPT Image Dec 4, 2025 at 07_51_59 PM.pngGoogle Shape;113;p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220824"/>
            <a:ext cx="2290176" cy="33120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50_rim_received_earlier.jpgGoogle Shape;114;p18" descr="50_rim_received_earlier.jpgGoogle Shape;114;p1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35675" y="445025"/>
            <a:ext cx="1706968" cy="12802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70_rim_received_now.jpgGoogle Shape;115;p18" descr="70_rim_received_now.jpgGoogle Shape;115;p1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67814" y="413386"/>
            <a:ext cx="1791335" cy="13435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0" name="Google Shape;116;p18"/>
          <p:cNvGrpSpPr/>
          <p:nvPr/>
        </p:nvGrpSpPr>
        <p:grpSpPr>
          <a:xfrm>
            <a:off x="3107175" y="1849650"/>
            <a:ext cx="2456401" cy="424151"/>
            <a:chOff x="0" y="0"/>
            <a:chExt cx="2456400" cy="424149"/>
          </a:xfrm>
        </p:grpSpPr>
        <p:sp>
          <p:nvSpPr>
            <p:cNvPr id="168" name="Rectangle"/>
            <p:cNvSpPr/>
            <p:nvPr/>
          </p:nvSpPr>
          <p:spPr>
            <a:xfrm>
              <a:off x="0" y="0"/>
              <a:ext cx="2456401" cy="363901"/>
            </a:xfrm>
            <a:prstGeom prst="rect">
              <a:avLst/>
            </a:prstGeom>
            <a:solidFill>
              <a:srgbClr val="F4CCC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600">
                  <a:solidFill>
                    <a:srgbClr val="6AA84F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pPr>
            </a:p>
          </p:txBody>
        </p:sp>
        <p:sp>
          <p:nvSpPr>
            <p:cNvPr id="169" name="Manual etching process"/>
            <p:cNvSpPr txBox="1"/>
            <p:nvPr/>
          </p:nvSpPr>
          <p:spPr>
            <a:xfrm>
              <a:off x="0" y="0"/>
              <a:ext cx="2456401" cy="4241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1600">
                  <a:solidFill>
                    <a:srgbClr val="6AA84F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lvl1pPr>
            </a:lstStyle>
            <a:p>
              <a:pPr/>
              <a:r>
                <a:t>Manual etching process</a:t>
              </a:r>
            </a:p>
          </p:txBody>
        </p:sp>
      </p:grpSp>
      <p:grpSp>
        <p:nvGrpSpPr>
          <p:cNvPr id="173" name="Google Shape;117;p18"/>
          <p:cNvGrpSpPr/>
          <p:nvPr/>
        </p:nvGrpSpPr>
        <p:grpSpPr>
          <a:xfrm>
            <a:off x="6177213" y="1849650"/>
            <a:ext cx="2392124" cy="668536"/>
            <a:chOff x="0" y="0"/>
            <a:chExt cx="2392123" cy="668534"/>
          </a:xfrm>
        </p:grpSpPr>
        <p:sp>
          <p:nvSpPr>
            <p:cNvPr id="171" name="Rectangle"/>
            <p:cNvSpPr/>
            <p:nvPr/>
          </p:nvSpPr>
          <p:spPr>
            <a:xfrm>
              <a:off x="0" y="0"/>
              <a:ext cx="2392124" cy="329333"/>
            </a:xfrm>
            <a:prstGeom prst="rect">
              <a:avLst/>
            </a:prstGeom>
            <a:solidFill>
              <a:srgbClr val="F4CCC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80000"/>
                </a:lnSpc>
                <a:defRPr sz="1700">
                  <a:solidFill>
                    <a:srgbClr val="6AA84F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pPr>
            </a:p>
          </p:txBody>
        </p:sp>
        <p:sp>
          <p:nvSpPr>
            <p:cNvPr id="172" name="Chemical spray etching"/>
            <p:cNvSpPr txBox="1"/>
            <p:nvPr/>
          </p:nvSpPr>
          <p:spPr>
            <a:xfrm>
              <a:off x="0" y="0"/>
              <a:ext cx="2392124" cy="6685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noAutofit/>
            </a:bodyPr>
            <a:lstStyle>
              <a:lvl1pPr>
                <a:lnSpc>
                  <a:spcPct val="80000"/>
                </a:lnSpc>
                <a:defRPr sz="1500">
                  <a:solidFill>
                    <a:srgbClr val="6AA84F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lvl1pPr>
            </a:lstStyle>
            <a:p>
              <a:pPr/>
              <a:r>
                <a:t>Chemical spray etching</a:t>
              </a:r>
            </a:p>
          </p:txBody>
        </p:sp>
      </p:grpSp>
      <p:grpSp>
        <p:nvGrpSpPr>
          <p:cNvPr id="176" name="Google Shape;118;p18"/>
          <p:cNvGrpSpPr/>
          <p:nvPr/>
        </p:nvGrpSpPr>
        <p:grpSpPr>
          <a:xfrm>
            <a:off x="3027274" y="2343774"/>
            <a:ext cx="5601901" cy="363901"/>
            <a:chOff x="0" y="0"/>
            <a:chExt cx="5601899" cy="363900"/>
          </a:xfrm>
        </p:grpSpPr>
        <p:sp>
          <p:nvSpPr>
            <p:cNvPr id="174" name="Rectangle"/>
            <p:cNvSpPr/>
            <p:nvPr/>
          </p:nvSpPr>
          <p:spPr>
            <a:xfrm>
              <a:off x="0" y="-1"/>
              <a:ext cx="5601900" cy="363902"/>
            </a:xfrm>
            <a:prstGeom prst="rect">
              <a:avLst/>
            </a:prstGeom>
            <a:solidFill>
              <a:srgbClr val="F6B26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800">
                  <a:solidFill>
                    <a:srgbClr val="CC0000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pPr>
            </a:p>
          </p:txBody>
        </p:sp>
        <p:sp>
          <p:nvSpPr>
            <p:cNvPr id="175" name="Copper surface treatment with sulphuric acid creates rough edges on the copper rim."/>
            <p:cNvSpPr txBox="1"/>
            <p:nvPr/>
          </p:nvSpPr>
          <p:spPr>
            <a:xfrm>
              <a:off x="0" y="-1"/>
              <a:ext cx="5601900" cy="3639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normAutofit fontScale="100000" lnSpcReduction="0"/>
            </a:bodyPr>
            <a:lstStyle>
              <a:lvl1pPr>
                <a:defRPr sz="1100">
                  <a:solidFill>
                    <a:srgbClr val="CC0000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lvl1pPr>
            </a:lstStyle>
            <a:p>
              <a:pPr/>
              <a:r>
                <a:t>Copper surface treatment with sulphuric acid creates rough edges on the copper rim.</a:t>
              </a:r>
            </a:p>
          </p:txBody>
        </p:sp>
      </p:grpSp>
      <p:grpSp>
        <p:nvGrpSpPr>
          <p:cNvPr id="179" name="Google Shape;119;p18"/>
          <p:cNvGrpSpPr/>
          <p:nvPr/>
        </p:nvGrpSpPr>
        <p:grpSpPr>
          <a:xfrm>
            <a:off x="3027274" y="2849875"/>
            <a:ext cx="3696601" cy="461701"/>
            <a:chOff x="0" y="0"/>
            <a:chExt cx="3696599" cy="461699"/>
          </a:xfrm>
        </p:grpSpPr>
        <p:sp>
          <p:nvSpPr>
            <p:cNvPr id="177" name="Rectangle"/>
            <p:cNvSpPr/>
            <p:nvPr/>
          </p:nvSpPr>
          <p:spPr>
            <a:xfrm>
              <a:off x="0" y="0"/>
              <a:ext cx="3696600" cy="461700"/>
            </a:xfrm>
            <a:prstGeom prst="rect">
              <a:avLst/>
            </a:prstGeom>
            <a:solidFill>
              <a:srgbClr val="F1C23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80000"/>
                </a:lnSpc>
                <a:defRPr sz="1800">
                  <a:solidFill>
                    <a:srgbClr val="CC0000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pPr>
            </a:p>
          </p:txBody>
        </p:sp>
        <p:sp>
          <p:nvSpPr>
            <p:cNvPr id="178" name="This makes the detectors to generate spark at very low voltage."/>
            <p:cNvSpPr txBox="1"/>
            <p:nvPr/>
          </p:nvSpPr>
          <p:spPr>
            <a:xfrm>
              <a:off x="0" y="0"/>
              <a:ext cx="3696600" cy="461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normAutofit fontScale="100000" lnSpcReduction="0"/>
            </a:bodyPr>
            <a:lstStyle>
              <a:lvl1pPr defTabSz="896111">
                <a:lnSpc>
                  <a:spcPct val="80000"/>
                </a:lnSpc>
                <a:defRPr sz="1078">
                  <a:solidFill>
                    <a:srgbClr val="CC0000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lvl1pPr>
            </a:lstStyle>
            <a:p>
              <a:pPr/>
              <a:r>
                <a:t>This makes the detectors to generate spark at very low voltage.</a:t>
              </a:r>
            </a:p>
          </p:txBody>
        </p:sp>
      </p:grpSp>
      <p:graphicFrame>
        <p:nvGraphicFramePr>
          <p:cNvPr id="180" name="Google Shape;120;p18"/>
          <p:cNvGraphicFramePr/>
          <p:nvPr/>
        </p:nvGraphicFramePr>
        <p:xfrm>
          <a:off x="2847962" y="3453774"/>
          <a:ext cx="3511826" cy="107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{CF821DB8-F4EB-4A41-A1BA-3FCAFE7338EE}</a:tableStyleId>
              </a:tblPr>
              <a:tblGrid>
                <a:gridCol w="723800"/>
                <a:gridCol w="1617425"/>
                <a:gridCol w="1170600"/>
              </a:tblGrid>
              <a:tr h="39817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Thickness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Maximum High voltage reached in N</a:t>
                      </a:r>
                      <a:r>
                        <a:rPr baseline="-25000"/>
                        <a:t>2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Paschen limit for 50 micron Rim</a:t>
                      </a:r>
                    </a:p>
                  </a:txBody>
                  <a:tcPr marL="91425" marR="91425" marT="91425" marB="91425" anchor="t" anchorCtr="0" horzOverflow="overflow"/>
                </a:tc>
              </a:tr>
              <a:tr h="35535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11BB8"/>
                          </a:solidFill>
                          <a:sym typeface="Arial"/>
                        </a:rPr>
                        <a:t>270𝜇m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11BB8"/>
                          </a:solidFill>
                          <a:sym typeface="Arial"/>
                        </a:rPr>
                        <a:t>1800 V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11BB8"/>
                          </a:solidFill>
                          <a:sym typeface="Arial"/>
                        </a:rPr>
                        <a:t>2200 V</a:t>
                      </a:r>
                    </a:p>
                  </a:txBody>
                  <a:tcPr marL="91425" marR="91425" marT="91425" marB="91425" anchor="t" anchorCtr="0" horzOverflow="overflow"/>
                </a:tc>
              </a:tr>
              <a:tr h="32347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11BB8"/>
                          </a:solidFill>
                          <a:sym typeface="Arial"/>
                        </a:rPr>
                        <a:t>400𝜇m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11BB8"/>
                          </a:solidFill>
                          <a:sym typeface="Arial"/>
                        </a:rPr>
                        <a:t>1950 V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11BB8"/>
                          </a:solidFill>
                          <a:sym typeface="Arial"/>
                        </a:rPr>
                        <a:t>2600 V</a:t>
                      </a:r>
                    </a:p>
                  </a:txBody>
                  <a:tcPr marL="91425" marR="91425" marT="91425" marB="91425" anchor="t" anchorCtr="0" horzOverflow="overflow"/>
                </a:tc>
              </a:tr>
            </a:tbl>
          </a:graphicData>
        </a:graphic>
      </p:graphicFrame>
      <p:pic>
        <p:nvPicPr>
          <p:cNvPr id="181" name="Screenshot 2025-12-04 at 8.27.03 PM.pngGoogle Shape;121;p18" descr="Screenshot 2025-12-04 at 8.27.03 PM.pngGoogle Shape;121;p1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13925" y="2813524"/>
            <a:ext cx="1864002" cy="1851963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Google Shape;122;p18"/>
          <p:cNvSpPr txBox="1"/>
          <p:nvPr>
            <p:ph type="sldNum" sz="quarter" idx="2"/>
          </p:nvPr>
        </p:nvSpPr>
        <p:spPr>
          <a:xfrm>
            <a:off x="8530801" y="4656558"/>
            <a:ext cx="301498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27;p19"/>
          <p:cNvSpPr txBox="1"/>
          <p:nvPr>
            <p:ph type="title"/>
          </p:nvPr>
        </p:nvSpPr>
        <p:spPr>
          <a:xfrm>
            <a:off x="311699" y="445025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Surface treatments</a:t>
            </a:r>
          </a:p>
        </p:txBody>
      </p:sp>
      <p:pic>
        <p:nvPicPr>
          <p:cNvPr id="186" name="WhatsApp Image 2025-12-05 at 15.59.05.jpegGoogle Shape;129;p19" descr="WhatsApp Image 2025-12-05 at 15.59.05.jpegGoogle Shape;129;p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94424" y="1332950"/>
            <a:ext cx="1545385" cy="1338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WhatsApp Image 2025-12-09 at 22.46.06.jpegGoogle Shape;130;p19" descr="WhatsApp Image 2025-12-09 at 22.46.06.jpegGoogle Shape;130;p1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30724" y="239700"/>
            <a:ext cx="1665464" cy="22192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WhatsApp Image 2025-12-09 at 22.41.00 (1).jpegGoogle Shape;131;p19" descr="WhatsApp Image 2025-12-09 at 22.41.00 (1).jpegGoogle Shape;131;p19"/>
          <p:cNvPicPr>
            <a:picLocks noChangeAspect="1"/>
          </p:cNvPicPr>
          <p:nvPr/>
        </p:nvPicPr>
        <p:blipFill>
          <a:blip r:embed="rId4">
            <a:extLst/>
          </a:blip>
          <a:srcRect l="15711" t="0" r="18582" b="0"/>
          <a:stretch>
            <a:fillRect/>
          </a:stretch>
        </p:blipFill>
        <p:spPr>
          <a:xfrm>
            <a:off x="5530724" y="2698799"/>
            <a:ext cx="2033051" cy="1704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Gemini_Generated_Image_s2mqu0s2mqu0s2mq.pngGoogle Shape;132;p19" descr="Gemini_Generated_Image_s2mqu0s2mqu0s2mq.pngGoogle Shape;132;p1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025" y="1332950"/>
            <a:ext cx="5308852" cy="3067900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Google Shape;133;p19"/>
          <p:cNvSpPr txBox="1"/>
          <p:nvPr>
            <p:ph type="sldNum" sz="quarter" idx="2"/>
          </p:nvPr>
        </p:nvSpPr>
        <p:spPr>
          <a:xfrm>
            <a:off x="8530801" y="4656558"/>
            <a:ext cx="301498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38;p20"/>
          <p:cNvSpPr txBox="1"/>
          <p:nvPr>
            <p:ph type="title"/>
          </p:nvPr>
        </p:nvSpPr>
        <p:spPr>
          <a:xfrm>
            <a:off x="311699" y="445025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Results</a:t>
            </a:r>
          </a:p>
        </p:txBody>
      </p:sp>
      <p:graphicFrame>
        <p:nvGraphicFramePr>
          <p:cNvPr id="194" name="Google Shape;139;p20"/>
          <p:cNvGraphicFramePr/>
          <p:nvPr/>
        </p:nvGraphicFramePr>
        <p:xfrm>
          <a:off x="483925" y="1166175"/>
          <a:ext cx="3384826" cy="22940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{CF821DB8-F4EB-4A41-A1BA-3FCAFE7338EE}</a:tableStyleId>
              </a:tblPr>
              <a:tblGrid>
                <a:gridCol w="1106000"/>
                <a:gridCol w="1161425"/>
                <a:gridCol w="1117400"/>
              </a:tblGrid>
              <a:tr h="587875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</a:p>
                  </a:txBody>
                  <a:tcPr marL="91425" marR="91425" marT="91425" marB="91425" anchor="t" anchorCtr="0" horzOverflow="overflow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000">
                          <a:solidFill>
                            <a:srgbClr val="CC0000"/>
                          </a:solidFill>
                          <a:sym typeface="Arial"/>
                        </a:rPr>
                        <a:t>Before surface treatment</a:t>
                      </a:r>
                    </a:p>
                  </a:txBody>
                  <a:tcPr marL="91425" marR="91425" marT="91425" marB="91425" anchor="t" anchorCtr="0" horzOverflow="overflow"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000">
                          <a:solidFill>
                            <a:srgbClr val="CC0000"/>
                          </a:solidFill>
                          <a:sym typeface="Arial"/>
                        </a:rPr>
                        <a:t>After surface treatment</a:t>
                      </a:r>
                    </a:p>
                  </a:txBody>
                  <a:tcPr marL="91425" marR="91425" marT="91425" marB="91425" anchor="t" anchorCtr="0" horzOverflow="overflow">
                    <a:solidFill>
                      <a:srgbClr val="CFE2F3"/>
                    </a:solidFill>
                  </a:tcPr>
                </a:tc>
              </a:tr>
              <a:tr h="477374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FF"/>
                          </a:solidFill>
                          <a:sym typeface="Arial"/>
                        </a:defRPr>
                      </a:pPr>
                      <a:r>
                        <a:t>High voltage limit in N</a:t>
                      </a:r>
                      <a:r>
                        <a:rPr baseline="-25000"/>
                        <a:t>2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(i) 1600 V</a:t>
                      </a:r>
                    </a:p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(ii) 1900 V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(i) 2700 V</a:t>
                      </a:r>
                    </a:p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(ii) 2500 V</a:t>
                      </a:r>
                    </a:p>
                  </a:txBody>
                  <a:tcPr marL="91425" marR="91425" marT="91425" marB="91425" anchor="t" anchorCtr="0" horzOverflow="overflow"/>
                </a:tc>
              </a:tr>
              <a:tr h="724875">
                <a:tc>
                  <a:txBody>
                    <a:bodyPr/>
                    <a:lstStyle/>
                    <a:p>
                      <a:pPr algn="l">
                        <a:defRPr>
                          <a:solidFill>
                            <a:srgbClr val="0000FF"/>
                          </a:solidFill>
                          <a:sym typeface="Arial"/>
                        </a:defRPr>
                      </a:pPr>
                      <a:r>
                        <a:t>Working voltage range in Ar-CO</a:t>
                      </a:r>
                      <a:r>
                        <a:rPr baseline="-25000"/>
                        <a:t>2</a:t>
                      </a:r>
                      <a:endParaRPr baseline="-25000"/>
                    </a:p>
                    <a:p>
                      <a:pPr algn="l">
                        <a:defRPr>
                          <a:solidFill>
                            <a:srgbClr val="0000FF"/>
                          </a:solidFill>
                          <a:sym typeface="Arial"/>
                        </a:defRPr>
                      </a:pPr>
                      <a:r>
                        <a:t>(90:10)</a:t>
                      </a:r>
                    </a:p>
                  </a:txBody>
                  <a:tcPr marL="91425" marR="91425" marT="91425" marB="91425" anchor="t" anchorCtr="0" horzOverflow="overflow"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(i) No working region observed.</a:t>
                      </a:r>
                    </a:p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(ii) 1100-1220V</a:t>
                      </a:r>
                    </a:p>
                  </a:txBody>
                  <a:tcPr marL="91425" marR="91425" marT="91425" marB="91425" anchor="t" anchorCtr="0" horzOverflow="overflow">
                    <a:solidFill>
                      <a:srgbClr val="9FC5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(i) 1400-1550 V</a:t>
                      </a:r>
                    </a:p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(ii) 1100-1350 V</a:t>
                      </a:r>
                    </a:p>
                  </a:txBody>
                  <a:tcPr marL="91425" marR="91425" marT="91425" marB="91425" anchor="t" anchorCtr="0" horzOverflow="overflow">
                    <a:solidFill>
                      <a:srgbClr val="9FC5E8"/>
                    </a:solidFill>
                  </a:tcPr>
                </a:tc>
              </a:tr>
              <a:tr h="5039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000">
                          <a:solidFill>
                            <a:srgbClr val="0000FF"/>
                          </a:solidFill>
                          <a:sym typeface="Arial"/>
                        </a:rPr>
                        <a:t>Maximum gain achieved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(i)  —</a:t>
                      </a:r>
                    </a:p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(ii) 2000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(i) 5500</a:t>
                      </a:r>
                    </a:p>
                    <a:p>
                      <a:pPr algn="l">
                        <a:defRPr sz="800">
                          <a:sym typeface="Arial"/>
                        </a:defRPr>
                      </a:pPr>
                      <a:r>
                        <a:t>(ii) 7500</a:t>
                      </a:r>
                    </a:p>
                  </a:txBody>
                  <a:tcPr marL="91425" marR="91425" marT="91425" marB="91425" anchor="t" anchorCtr="0" horzOverflow="overflow"/>
                </a:tc>
              </a:tr>
            </a:tbl>
          </a:graphicData>
        </a:graphic>
      </p:graphicFrame>
      <p:pic>
        <p:nvPicPr>
          <p:cNvPr id="195" name="Google Shape;140;p20" descr="Google Shape;140;p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85425" y="518761"/>
            <a:ext cx="1386200" cy="10396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Google Shape;141;p20" descr="Google Shape;141;p2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23737" y="533810"/>
            <a:ext cx="1346069" cy="10095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Google Shape;142;p20" descr="Google Shape;142;p2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84516" y="518761"/>
            <a:ext cx="1386200" cy="1039650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Google Shape;143;p20"/>
          <p:cNvSpPr txBox="1"/>
          <p:nvPr>
            <p:ph type="sldNum" sz="quarter" idx="2"/>
          </p:nvPr>
        </p:nvSpPr>
        <p:spPr>
          <a:xfrm>
            <a:off x="8530801" y="4656558"/>
            <a:ext cx="301498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99" name="Google Shape;144;p20"/>
          <p:cNvGraphicFramePr/>
          <p:nvPr/>
        </p:nvGraphicFramePr>
        <p:xfrm>
          <a:off x="591563" y="3665075"/>
          <a:ext cx="5285125" cy="9266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{CF821DB8-F4EB-4A41-A1BA-3FCAFE7338EE}</a:tableStyleId>
              </a:tblPr>
              <a:tblGrid>
                <a:gridCol w="1121750"/>
                <a:gridCol w="867025"/>
                <a:gridCol w="718125"/>
                <a:gridCol w="809125"/>
                <a:gridCol w="762850"/>
                <a:gridCol w="1006250"/>
              </a:tblGrid>
              <a:tr h="22652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Manufacturer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Hole diameter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Pitch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Rim width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Thickness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Material</a:t>
                      </a:r>
                    </a:p>
                  </a:txBody>
                  <a:tcPr marL="91425" marR="91425" marT="91425" marB="91425" anchor="t" anchorCtr="0" horzOverflow="overflow"/>
                </a:tc>
              </a:tr>
              <a:tr h="33177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electronkolkata.in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500 𝜇m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1000 𝜇m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100 𝜇m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355𝜇m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FR4, IS410</a:t>
                      </a:r>
                    </a:p>
                  </a:txBody>
                  <a:tcPr marL="91425" marR="91425" marT="91425" marB="91425" anchor="t" anchorCtr="0" horzOverflow="overflow"/>
                </a:tc>
              </a:tr>
              <a:tr h="36832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micropack.in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400𝜇m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800𝜇m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50𝜇m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700">
                          <a:solidFill>
                            <a:srgbClr val="611BB8"/>
                          </a:solidFill>
                          <a:sym typeface="Arial"/>
                        </a:rPr>
                        <a:t>269𝜇m</a:t>
                      </a:r>
                    </a:p>
                  </a:txBody>
                  <a:tcPr marL="91425" marR="91425" marT="91425" marB="91425" anchor="t" anchorCtr="0" horzOverflow="overflow"/>
                </a:tc>
                <a:tc>
                  <a:txBody>
                    <a:bodyPr/>
                    <a:lstStyle/>
                    <a:p>
                      <a:pPr algn="l">
                        <a:defRPr sz="700">
                          <a:sym typeface="Arial"/>
                        </a:defRPr>
                      </a:pPr>
                      <a:r>
                        <a:t>FR4 </a:t>
                      </a:r>
                    </a:p>
                    <a:p>
                      <a:pPr algn="l">
                        <a:defRPr sz="700">
                          <a:sym typeface="Arial"/>
                        </a:defRPr>
                      </a:pPr>
                      <a:r>
                        <a:t>ITEQ IT-180A</a:t>
                      </a:r>
                    </a:p>
                  </a:txBody>
                  <a:tcPr marL="91425" marR="91425" marT="91425" marB="91425" anchor="t" anchorCtr="0" horzOverflow="overflow"/>
                </a:tc>
              </a:tr>
            </a:tbl>
          </a:graphicData>
        </a:graphic>
      </p:graphicFrame>
      <p:pic>
        <p:nvPicPr>
          <p:cNvPr id="200" name="polishing_effect.pngGoogle Shape;145;p20" descr="polishing_effect.pngGoogle Shape;145;p2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753100" y="2876586"/>
            <a:ext cx="2349151" cy="17888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Screenshot 2026-09-02 at 7.50.13 AM.pngGoogle Shape;146;p20" descr="Screenshot 2026-09-02 at 7.50.13 AM.pngGoogle Shape;146;p20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975375" y="1958100"/>
            <a:ext cx="2777728" cy="1423377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After sandpaper polishing"/>
          <p:cNvSpPr txBox="1"/>
          <p:nvPr/>
        </p:nvSpPr>
        <p:spPr>
          <a:xfrm>
            <a:off x="5832119" y="1647276"/>
            <a:ext cx="1606539" cy="157356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100"/>
            </a:lvl1pPr>
          </a:lstStyle>
          <a:p>
            <a:pPr/>
            <a:r>
              <a:t>After sandpaper polishing</a:t>
            </a:r>
          </a:p>
        </p:txBody>
      </p:sp>
      <p:sp>
        <p:nvSpPr>
          <p:cNvPr id="203" name="After buffing"/>
          <p:cNvSpPr txBox="1"/>
          <p:nvPr/>
        </p:nvSpPr>
        <p:spPr>
          <a:xfrm>
            <a:off x="7919322" y="1647276"/>
            <a:ext cx="772977" cy="157356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1100"/>
            </a:lvl1pPr>
          </a:lstStyle>
          <a:p>
            <a:pPr/>
            <a:r>
              <a:t>After buffing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151;p21"/>
          <p:cNvSpPr txBox="1"/>
          <p:nvPr>
            <p:ph type="title"/>
          </p:nvPr>
        </p:nvSpPr>
        <p:spPr>
          <a:xfrm>
            <a:off x="311699" y="218849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Characterization</a:t>
            </a:r>
          </a:p>
        </p:txBody>
      </p:sp>
      <p:sp>
        <p:nvSpPr>
          <p:cNvPr id="206" name="Google Shape;152;p21"/>
          <p:cNvSpPr txBox="1"/>
          <p:nvPr>
            <p:ph type="sldNum" sz="quarter" idx="2"/>
          </p:nvPr>
        </p:nvSpPr>
        <p:spPr>
          <a:xfrm>
            <a:off x="8530801" y="4656558"/>
            <a:ext cx="301498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8" name="Google Shape;153;p21" descr="Google Shape;153;p2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974" y="1382824"/>
            <a:ext cx="1734052" cy="1368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Google Shape;154;p21" descr="Google Shape;154;p2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92348" y="1414275"/>
            <a:ext cx="1734051" cy="13330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Google Shape;155;p21" descr="Google Shape;155;p2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7694" y="3292099"/>
            <a:ext cx="1946456" cy="1368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Google Shape;156;p21" descr="Google Shape;156;p2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79949" y="3268450"/>
            <a:ext cx="1758851" cy="133310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4" name="Google Shape;157;p21"/>
          <p:cNvGrpSpPr/>
          <p:nvPr/>
        </p:nvGrpSpPr>
        <p:grpSpPr>
          <a:xfrm>
            <a:off x="97700" y="960425"/>
            <a:ext cx="1800600" cy="455401"/>
            <a:chOff x="0" y="0"/>
            <a:chExt cx="1800599" cy="455400"/>
          </a:xfrm>
        </p:grpSpPr>
        <p:sp>
          <p:nvSpPr>
            <p:cNvPr id="212" name="Rectangle"/>
            <p:cNvSpPr/>
            <p:nvPr/>
          </p:nvSpPr>
          <p:spPr>
            <a:xfrm>
              <a:off x="0" y="0"/>
              <a:ext cx="1800600" cy="455401"/>
            </a:xfrm>
            <a:prstGeom prst="rect">
              <a:avLst/>
            </a:prstGeom>
            <a:solidFill>
              <a:srgbClr val="FFE59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80000"/>
                </a:lnSpc>
                <a:defRPr sz="1000">
                  <a:solidFill>
                    <a:srgbClr val="0000FF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pPr>
            </a:p>
          </p:txBody>
        </p:sp>
        <p:sp>
          <p:nvSpPr>
            <p:cNvPr id="213" name="Variation of gain with working voltage for different drift fields."/>
            <p:cNvSpPr/>
            <p:nvPr/>
          </p:nvSpPr>
          <p:spPr>
            <a:xfrm>
              <a:off x="0" y="0"/>
              <a:ext cx="1800600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hueOff val="-626854"/>
                    <a:satOff val="31355"/>
                    <a:lumOff val="35362"/>
                  </a:schemeClr>
                </a:gs>
                <a:gs pos="35000">
                  <a:srgbClr val="FFCFBD"/>
                </a:gs>
                <a:gs pos="100000">
                  <a:schemeClr val="accent4">
                    <a:hueOff val="-697275"/>
                    <a:satOff val="31355"/>
                    <a:lumOff val="48759"/>
                  </a:schemeClr>
                </a:gs>
              </a:gsLst>
              <a:lin ang="16200000" scaled="0"/>
            </a:gradFill>
            <a:ln w="9525" cap="flat">
              <a:solidFill>
                <a:srgbClr val="C66D2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900"/>
              </a:lvl1pPr>
            </a:lstStyle>
            <a:p>
              <a:pPr/>
              <a:r>
                <a:t>Variation of gain with working voltage for different drift fields.</a:t>
              </a:r>
            </a:p>
          </p:txBody>
        </p:sp>
      </p:grpSp>
      <p:grpSp>
        <p:nvGrpSpPr>
          <p:cNvPr id="217" name="Google Shape;158;p21"/>
          <p:cNvGrpSpPr/>
          <p:nvPr/>
        </p:nvGrpSpPr>
        <p:grpSpPr>
          <a:xfrm>
            <a:off x="1892375" y="885189"/>
            <a:ext cx="1734001" cy="513301"/>
            <a:chOff x="0" y="0"/>
            <a:chExt cx="1733999" cy="513300"/>
          </a:xfrm>
        </p:grpSpPr>
        <p:sp>
          <p:nvSpPr>
            <p:cNvPr id="215" name="Rectangle"/>
            <p:cNvSpPr/>
            <p:nvPr/>
          </p:nvSpPr>
          <p:spPr>
            <a:xfrm>
              <a:off x="0" y="0"/>
              <a:ext cx="1734000" cy="513301"/>
            </a:xfrm>
            <a:prstGeom prst="rect">
              <a:avLst/>
            </a:prstGeom>
            <a:solidFill>
              <a:srgbClr val="FFE59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900">
                  <a:solidFill>
                    <a:srgbClr val="0000FF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pPr>
            </a:p>
          </p:txBody>
        </p:sp>
        <p:sp>
          <p:nvSpPr>
            <p:cNvPr id="216" name="Variation of gain with working voltage for different induction fields."/>
            <p:cNvSpPr/>
            <p:nvPr/>
          </p:nvSpPr>
          <p:spPr>
            <a:xfrm>
              <a:off x="0" y="0"/>
              <a:ext cx="1734000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hueOff val="-626854"/>
                    <a:satOff val="31355"/>
                    <a:lumOff val="35362"/>
                  </a:schemeClr>
                </a:gs>
                <a:gs pos="35000">
                  <a:srgbClr val="FFCFBD"/>
                </a:gs>
                <a:gs pos="100000">
                  <a:schemeClr val="accent4">
                    <a:hueOff val="-697275"/>
                    <a:satOff val="31355"/>
                    <a:lumOff val="48759"/>
                  </a:schemeClr>
                </a:gs>
              </a:gsLst>
              <a:lin ang="16200000" scaled="0"/>
            </a:gradFill>
            <a:ln w="9525" cap="flat">
              <a:solidFill>
                <a:srgbClr val="C66D2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900"/>
              </a:lvl1pPr>
            </a:lstStyle>
            <a:p>
              <a:pPr/>
              <a:r>
                <a:t>Variation of gain with working voltage for different induction fields.</a:t>
              </a:r>
            </a:p>
          </p:txBody>
        </p:sp>
      </p:grpSp>
      <p:sp>
        <p:nvSpPr>
          <p:cNvPr id="218" name="Google Shape;159;p21"/>
          <p:cNvSpPr/>
          <p:nvPr/>
        </p:nvSpPr>
        <p:spPr>
          <a:xfrm>
            <a:off x="5903855" y="432968"/>
            <a:ext cx="2867101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900"/>
            </a:lvl1pPr>
          </a:lstStyle>
          <a:p>
            <a:pPr/>
            <a:r>
              <a:t>Variation of gain with working voltage in three different THGEMs</a:t>
            </a:r>
          </a:p>
        </p:txBody>
      </p:sp>
      <p:pic>
        <p:nvPicPr>
          <p:cNvPr id="219" name="gain_plot_3THGEMs.pngGoogle Shape;160;p21" descr="gain_plot_3THGEMs.pngGoogle Shape;160;p21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725450" y="912025"/>
            <a:ext cx="3038295" cy="2286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energy_res_plot.pngGoogle Shape;161;p21" descr="energy_res_plot.pngGoogle Shape;161;p21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509750" y="3098368"/>
            <a:ext cx="2124500" cy="16269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gain_2_plot.pngGoogle Shape;162;p21" descr="gain_2_plot.pngGoogle Shape;162;p21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571423" y="960425"/>
            <a:ext cx="2154021" cy="16403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4" name="Google Shape;163;p21"/>
          <p:cNvGrpSpPr/>
          <p:nvPr/>
        </p:nvGrpSpPr>
        <p:grpSpPr>
          <a:xfrm>
            <a:off x="3663599" y="507737"/>
            <a:ext cx="2006401" cy="393601"/>
            <a:chOff x="0" y="0"/>
            <a:chExt cx="2006400" cy="393600"/>
          </a:xfrm>
        </p:grpSpPr>
        <p:sp>
          <p:nvSpPr>
            <p:cNvPr id="222" name="Rectangle"/>
            <p:cNvSpPr/>
            <p:nvPr/>
          </p:nvSpPr>
          <p:spPr>
            <a:xfrm>
              <a:off x="-1" y="-1"/>
              <a:ext cx="2006402" cy="393602"/>
            </a:xfrm>
            <a:prstGeom prst="rect">
              <a:avLst/>
            </a:prstGeom>
            <a:solidFill>
              <a:srgbClr val="FFE59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72000"/>
                </a:lnSpc>
                <a:defRPr sz="1000">
                  <a:solidFill>
                    <a:srgbClr val="0000FF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pPr>
            </a:p>
          </p:txBody>
        </p:sp>
        <p:sp>
          <p:nvSpPr>
            <p:cNvPr id="223" name="Variation of gain with two different gas mixtures"/>
            <p:cNvSpPr txBox="1"/>
            <p:nvPr/>
          </p:nvSpPr>
          <p:spPr>
            <a:xfrm>
              <a:off x="-1" y="-1"/>
              <a:ext cx="2006402" cy="39360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hueOff val="-626854"/>
                    <a:satOff val="31355"/>
                    <a:lumOff val="35362"/>
                  </a:schemeClr>
                </a:gs>
                <a:gs pos="35000">
                  <a:srgbClr val="FFCFBD"/>
                </a:gs>
                <a:gs pos="100000">
                  <a:schemeClr val="accent4">
                    <a:hueOff val="-697275"/>
                    <a:satOff val="31355"/>
                    <a:lumOff val="48759"/>
                  </a:schemeClr>
                </a:gs>
              </a:gsLst>
              <a:lin ang="16200000" scaled="0"/>
            </a:gradFill>
            <a:ln w="9525" cap="flat">
              <a:solidFill>
                <a:srgbClr val="C66D2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normAutofit fontScale="100000" lnSpcReduction="0"/>
            </a:bodyPr>
            <a:lstStyle>
              <a:lvl1pPr defTabSz="585215">
                <a:defRPr sz="704"/>
              </a:lvl1pPr>
            </a:lstStyle>
            <a:p>
              <a:pPr/>
              <a:r>
                <a:t>Variation of gain with two different gas mixtures</a:t>
              </a:r>
            </a:p>
          </p:txBody>
        </p:sp>
      </p:grpSp>
      <p:sp>
        <p:nvSpPr>
          <p:cNvPr id="225" name="Google Shape;164;p21"/>
          <p:cNvSpPr txBox="1"/>
          <p:nvPr/>
        </p:nvSpPr>
        <p:spPr>
          <a:xfrm>
            <a:off x="3568799" y="2706184"/>
            <a:ext cx="2196002" cy="373201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>
            <a:lvl1pPr defTabSz="438911">
              <a:defRPr sz="672"/>
            </a:lvl1pPr>
          </a:lstStyle>
          <a:p>
            <a:pPr/>
            <a:r>
              <a:t>Variation of energy resolution with THGEM voltages</a:t>
            </a:r>
          </a:p>
        </p:txBody>
      </p:sp>
      <p:pic>
        <p:nvPicPr>
          <p:cNvPr id="226" name="Screenshot 2026-09-02 at 8.01.04 AM.pngGoogle Shape;165;p21" descr="Screenshot 2026-09-02 at 8.01.04 AM.pngGoogle Shape;165;p21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634149" y="3272161"/>
            <a:ext cx="3392099" cy="11573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9" name="Google Shape;166;p21"/>
          <p:cNvGrpSpPr/>
          <p:nvPr/>
        </p:nvGrpSpPr>
        <p:grpSpPr>
          <a:xfrm>
            <a:off x="233474" y="2911000"/>
            <a:ext cx="1631402" cy="373201"/>
            <a:chOff x="0" y="0"/>
            <a:chExt cx="1631400" cy="373200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631402" cy="373202"/>
            </a:xfrm>
            <a:prstGeom prst="rect">
              <a:avLst/>
            </a:prstGeom>
            <a:solidFill>
              <a:srgbClr val="FFE59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80000"/>
                </a:lnSpc>
                <a:defRPr sz="1800">
                  <a:solidFill>
                    <a:srgbClr val="0000FF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pPr>
            </a:p>
          </p:txBody>
        </p:sp>
        <p:sp>
          <p:nvSpPr>
            <p:cNvPr id="228" name="Variation of gain with changing the drift field at different THGEM voltages"/>
            <p:cNvSpPr txBox="1"/>
            <p:nvPr/>
          </p:nvSpPr>
          <p:spPr>
            <a:xfrm>
              <a:off x="-1" y="-1"/>
              <a:ext cx="1631402" cy="37320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hueOff val="-626854"/>
                    <a:satOff val="31355"/>
                    <a:lumOff val="35362"/>
                  </a:schemeClr>
                </a:gs>
                <a:gs pos="35000">
                  <a:srgbClr val="FFCFBD"/>
                </a:gs>
                <a:gs pos="100000">
                  <a:schemeClr val="accent4">
                    <a:hueOff val="-697275"/>
                    <a:satOff val="31355"/>
                    <a:lumOff val="48759"/>
                  </a:schemeClr>
                </a:gs>
              </a:gsLst>
              <a:lin ang="16200000" scaled="0"/>
            </a:gradFill>
            <a:ln w="9525" cap="flat">
              <a:solidFill>
                <a:srgbClr val="C66D2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normAutofit fontScale="100000" lnSpcReduction="0"/>
            </a:bodyPr>
            <a:lstStyle>
              <a:lvl1pPr defTabSz="393192">
                <a:defRPr sz="602"/>
              </a:lvl1pPr>
            </a:lstStyle>
            <a:p>
              <a:pPr/>
              <a:r>
                <a:t>Variation of gain with changing the drift field at different THGEM voltages</a:t>
              </a:r>
            </a:p>
          </p:txBody>
        </p:sp>
      </p:grpSp>
      <p:grpSp>
        <p:nvGrpSpPr>
          <p:cNvPr id="232" name="Google Shape;167;p21"/>
          <p:cNvGrpSpPr/>
          <p:nvPr/>
        </p:nvGrpSpPr>
        <p:grpSpPr>
          <a:xfrm>
            <a:off x="1955624" y="2779917"/>
            <a:ext cx="1525201" cy="393601"/>
            <a:chOff x="0" y="0"/>
            <a:chExt cx="1525200" cy="393600"/>
          </a:xfrm>
        </p:grpSpPr>
        <p:sp>
          <p:nvSpPr>
            <p:cNvPr id="230" name="Rectangle"/>
            <p:cNvSpPr/>
            <p:nvPr/>
          </p:nvSpPr>
          <p:spPr>
            <a:xfrm>
              <a:off x="0" y="0"/>
              <a:ext cx="1525201" cy="393601"/>
            </a:xfrm>
            <a:prstGeom prst="rect">
              <a:avLst/>
            </a:prstGeom>
            <a:solidFill>
              <a:srgbClr val="FFE59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600">
                  <a:solidFill>
                    <a:srgbClr val="7F7F7F"/>
                  </a:solidFill>
                  <a:latin typeface="Source Sans Pro"/>
                  <a:ea typeface="Source Sans Pro"/>
                  <a:cs typeface="Source Sans Pro"/>
                  <a:sym typeface="Source Sans Pro"/>
                </a:defRPr>
              </a:pPr>
            </a:p>
          </p:txBody>
        </p:sp>
        <p:sp>
          <p:nvSpPr>
            <p:cNvPr id="231" name="Variation of gain with changing the induction  field at different THGEM voltages"/>
            <p:cNvSpPr/>
            <p:nvPr/>
          </p:nvSpPr>
          <p:spPr>
            <a:xfrm>
              <a:off x="0" y="0"/>
              <a:ext cx="1525201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0" fill="norm" stroke="1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hueOff val="-626854"/>
                    <a:satOff val="31355"/>
                    <a:lumOff val="35362"/>
                  </a:schemeClr>
                </a:gs>
                <a:gs pos="35000">
                  <a:srgbClr val="FFCFBD"/>
                </a:gs>
                <a:gs pos="100000">
                  <a:schemeClr val="accent4">
                    <a:hueOff val="-697275"/>
                    <a:satOff val="31355"/>
                    <a:lumOff val="48759"/>
                  </a:schemeClr>
                </a:gs>
              </a:gsLst>
              <a:lin ang="16200000" scaled="0"/>
            </a:gradFill>
            <a:ln w="9525" cap="flat">
              <a:solidFill>
                <a:srgbClr val="C66D20"/>
              </a:solidFill>
              <a:prstDash val="solid"/>
              <a:round/>
            </a:ln>
            <a:effectLst>
              <a:outerShdw sx="100000" sy="100000" kx="0" ky="0" algn="b" rotWithShape="0" blurRad="38100" dist="20000" dir="5400000">
                <a:srgbClr val="000000">
                  <a:alpha val="38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>
                <a:defRPr sz="600"/>
              </a:lvl1pPr>
            </a:lstStyle>
            <a:p>
              <a:pPr/>
              <a:r>
                <a:t>Variation of gain with changing the induction  field at different THGEM voltages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172;p22"/>
          <p:cNvSpPr txBox="1"/>
          <p:nvPr>
            <p:ph type="title"/>
          </p:nvPr>
        </p:nvSpPr>
        <p:spPr>
          <a:xfrm>
            <a:off x="311699" y="445025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Double stage gain</a:t>
            </a:r>
          </a:p>
        </p:txBody>
      </p:sp>
      <p:sp>
        <p:nvSpPr>
          <p:cNvPr id="235" name="Google Shape;173;p22"/>
          <p:cNvSpPr txBox="1"/>
          <p:nvPr>
            <p:ph type="sldNum" sz="quarter" idx="2"/>
          </p:nvPr>
        </p:nvSpPr>
        <p:spPr>
          <a:xfrm>
            <a:off x="8530801" y="4656558"/>
            <a:ext cx="301498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6" name="Google Shape;174;p22" descr="Google Shape;174;p2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27237" y="2643925"/>
            <a:ext cx="2026580" cy="17642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Screenshot 2026-09-02 at 8.20.46 AM.pngGoogle Shape;175;p22" descr="Screenshot 2026-09-02 at 8.20.46 AM.pngGoogle Shape;175;p2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71400" y="359599"/>
            <a:ext cx="3112325" cy="2134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gain_double_layer.pngGoogle Shape;176;p22" descr="gain_double_layer.pngGoogle Shape;176;p2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2939" y="2332958"/>
            <a:ext cx="2752625" cy="2134525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pic>
        <p:nvPicPr>
          <p:cNvPr id="239" name="energy_res_double_layer.pngGoogle Shape;177;p22" descr="energy_res_double_layer.pngGoogle Shape;177;p2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262018" y="2399857"/>
            <a:ext cx="2964651" cy="2064052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sp>
        <p:nvSpPr>
          <p:cNvPr id="240" name="Google Shape;178;p22"/>
          <p:cNvSpPr txBox="1"/>
          <p:nvPr/>
        </p:nvSpPr>
        <p:spPr>
          <a:xfrm>
            <a:off x="463424" y="1148199"/>
            <a:ext cx="4945502" cy="958730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 marL="289559" indent="-202692" defTabSz="694944">
              <a:buClr>
                <a:srgbClr val="7F7F7F"/>
              </a:buClr>
              <a:buSzPts val="1000"/>
              <a:buFont typeface="Helvetica"/>
              <a:buChar char="●"/>
              <a:defRPr sz="1064"/>
            </a:pPr>
            <a:r>
              <a:t>Sufficient gain without any discharge is  the ideal operating condition.</a:t>
            </a:r>
            <a:endParaRPr sz="1368">
              <a:solidFill>
                <a:srgbClr val="CC412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9559" indent="-202692" defTabSz="694944">
              <a:buClr>
                <a:srgbClr val="7F7F7F"/>
              </a:buClr>
              <a:buSzPts val="1000"/>
              <a:buFont typeface="Helvetica"/>
              <a:buChar char="●"/>
              <a:defRPr sz="1064"/>
            </a:pPr>
            <a:r>
              <a:t>Large voltage difference for single THGEM configuration causes breakdown.</a:t>
            </a:r>
            <a:endParaRPr sz="1368">
              <a:solidFill>
                <a:srgbClr val="CC4125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9559" indent="-202692" defTabSz="694944">
              <a:buClr>
                <a:srgbClr val="7F7F7F"/>
              </a:buClr>
              <a:buSzPts val="1000"/>
              <a:buFont typeface="Helvetica"/>
              <a:buChar char="●"/>
              <a:defRPr sz="1064"/>
            </a:pPr>
            <a:r>
              <a:t>Signal distribution in neighbouring strips may improve position resolution.</a:t>
            </a:r>
          </a:p>
        </p:txBody>
      </p:sp>
      <p:sp>
        <p:nvSpPr>
          <p:cNvPr id="241" name="Variation of gain with Bottom THGEM voltage for to fixed Top THGEM voltages"/>
          <p:cNvSpPr txBox="1"/>
          <p:nvPr/>
        </p:nvSpPr>
        <p:spPr>
          <a:xfrm>
            <a:off x="50381" y="4509853"/>
            <a:ext cx="3990691" cy="136526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900"/>
            </a:lvl1pPr>
          </a:lstStyle>
          <a:p>
            <a:pPr/>
            <a:r>
              <a:t>Variation of gain with Bottom THGEM voltage for to fixed Top THGEM voltages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183;p23"/>
          <p:cNvSpPr txBox="1"/>
          <p:nvPr>
            <p:ph type="title"/>
          </p:nvPr>
        </p:nvSpPr>
        <p:spPr>
          <a:xfrm>
            <a:off x="311699" y="445025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Muon detection efficiency measurement</a:t>
            </a:r>
          </a:p>
        </p:txBody>
      </p:sp>
      <p:pic>
        <p:nvPicPr>
          <p:cNvPr id="244" name="WhatsApp Image 2025-12-10 at 16.46.49.jpegGoogle Shape;184;p23" descr="WhatsApp Image 2025-12-10 at 16.46.49.jpegGoogle Shape;184;p2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8309" y="1254000"/>
            <a:ext cx="1391692" cy="15029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WhatsApp Image 2025-11-04 at 13.02.28.jpegGoogle Shape;185;p23" descr="WhatsApp Image 2025-11-04 at 13.02.28.jpegGoogle Shape;185;p2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45824" y="1222524"/>
            <a:ext cx="3754001" cy="2111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Google Shape;186;p23" descr="Google Shape;186;p2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59525" y="2571743"/>
            <a:ext cx="3239376" cy="1943626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Google Shape;187;p23"/>
          <p:cNvSpPr txBox="1"/>
          <p:nvPr/>
        </p:nvSpPr>
        <p:spPr>
          <a:xfrm>
            <a:off x="190224" y="3488249"/>
            <a:ext cx="5501102" cy="1182001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 marL="331470" indent="-232029" defTabSz="795527">
              <a:buClr>
                <a:srgbClr val="7F7F7F"/>
              </a:buClr>
              <a:buSzPts val="1200"/>
              <a:buFont typeface="Helvetica"/>
              <a:buChar char="●"/>
              <a:defRPr sz="1218"/>
            </a:pPr>
            <a:r>
              <a:t>Scintillator-SiPM based muon coincidence setup has been built.</a:t>
            </a:r>
            <a:endParaRPr sz="1566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331470" indent="-232029" defTabSz="795527">
              <a:buClr>
                <a:srgbClr val="7F7F7F"/>
              </a:buClr>
              <a:buSzPts val="1200"/>
              <a:buFont typeface="Helvetica"/>
              <a:buChar char="●"/>
              <a:defRPr sz="1218"/>
            </a:pPr>
            <a:r>
              <a:t>Oscilloscope logic trigger has been used to find the actual muon events.</a:t>
            </a:r>
            <a:endParaRPr sz="1566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331470" indent="-232029" defTabSz="795527">
              <a:buClr>
                <a:srgbClr val="7F7F7F"/>
              </a:buClr>
              <a:buSzPts val="1200"/>
              <a:buFont typeface="Helvetica"/>
              <a:buChar char="●"/>
              <a:defRPr sz="1218"/>
            </a:pPr>
            <a:r>
              <a:t>Each of these spectrum has been saved and further analysed to find the occurrence of detector hits.</a:t>
            </a:r>
            <a:endParaRPr sz="1566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331470" indent="-232029" defTabSz="795527">
              <a:buClr>
                <a:srgbClr val="7F7F7F"/>
              </a:buClr>
              <a:buSzPts val="1200"/>
              <a:buFont typeface="Helvetica"/>
              <a:buChar char="●"/>
              <a:defRPr sz="1218"/>
            </a:pPr>
            <a:r>
              <a:t>The test detector signal arises on the spectrum with a delay of 0.8 µs.</a:t>
            </a:r>
          </a:p>
        </p:txBody>
      </p:sp>
      <p:pic>
        <p:nvPicPr>
          <p:cNvPr id="248" name="Screenshot 2025-12-10 at 7.34.14 PM.pngGoogle Shape;188;p23" descr="Screenshot 2025-12-10 at 7.34.14 PM.pngGoogle Shape;188;p2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873375" y="984549"/>
            <a:ext cx="1608250" cy="1437097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Google Shape;189;p23"/>
          <p:cNvSpPr txBox="1"/>
          <p:nvPr>
            <p:ph type="sldNum" sz="quarter" idx="2"/>
          </p:nvPr>
        </p:nvSpPr>
        <p:spPr>
          <a:xfrm>
            <a:off x="8424854" y="4656558"/>
            <a:ext cx="407445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194;p24"/>
          <p:cNvSpPr txBox="1"/>
          <p:nvPr>
            <p:ph type="title"/>
          </p:nvPr>
        </p:nvSpPr>
        <p:spPr>
          <a:xfrm>
            <a:off x="311699" y="445025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Efficiency</a:t>
            </a:r>
          </a:p>
        </p:txBody>
      </p:sp>
      <p:sp>
        <p:nvSpPr>
          <p:cNvPr id="252" name="Google Shape;195;p24"/>
          <p:cNvSpPr txBox="1"/>
          <p:nvPr/>
        </p:nvSpPr>
        <p:spPr>
          <a:xfrm>
            <a:off x="627600" y="1031575"/>
            <a:ext cx="7913700" cy="1045801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 marL="281940" indent="-197357" defTabSz="676655">
              <a:buClr>
                <a:srgbClr val="7F7F7F"/>
              </a:buClr>
              <a:buSzPts val="1000"/>
              <a:buFont typeface="Helvetica"/>
              <a:buChar char="●"/>
              <a:defRPr sz="1036"/>
            </a:pPr>
            <a:r>
              <a:t>There are electrical noises and spark on the Thick-GEM detector which generates oscilloscope triggers.</a:t>
            </a:r>
            <a:endParaRPr sz="1332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281940" indent="-197357" defTabSz="676655">
              <a:buClr>
                <a:srgbClr val="7F7F7F"/>
              </a:buClr>
              <a:buSzPts val="1000"/>
              <a:buFont typeface="Helvetica"/>
              <a:buChar char="●"/>
              <a:defRPr sz="1036"/>
            </a:pPr>
            <a:r>
              <a:t>Have to be extremely careful while choosing the true events.</a:t>
            </a:r>
            <a:endParaRPr sz="1332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281940" indent="-197357" defTabSz="676655">
              <a:buClr>
                <a:srgbClr val="7F7F7F"/>
              </a:buClr>
              <a:buSzPts val="1000"/>
              <a:buFont typeface="Helvetica"/>
              <a:buChar char="●"/>
              <a:defRPr sz="1036"/>
            </a:pPr>
            <a:r>
              <a:t>A threshold cut of 50 mV in THGEM signal has been used to select an event as detected muon event.</a:t>
            </a:r>
            <a:endParaRPr sz="1332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281940" indent="-197357" defTabSz="676655">
              <a:buClr>
                <a:srgbClr val="7F7F7F"/>
              </a:buClr>
              <a:buSzPts val="1000"/>
              <a:buFont typeface="Helvetica"/>
              <a:buChar char="●"/>
              <a:defRPr sz="1036"/>
            </a:pPr>
            <a:r>
              <a:t>Each data point does not comprises of same number of total events. </a:t>
            </a:r>
          </a:p>
          <a:p>
            <a:pPr marL="281940" indent="-197357" defTabSz="676655">
              <a:buClr>
                <a:srgbClr val="7F7F7F"/>
              </a:buClr>
              <a:buSzPts val="1000"/>
              <a:buFont typeface="Helvetica"/>
              <a:buChar char="●"/>
              <a:defRPr sz="1036"/>
            </a:pPr>
            <a:r>
              <a:t>600-1200 events has been taken for efficiency calculation.</a:t>
            </a:r>
          </a:p>
          <a:p>
            <a:pPr marL="281940" indent="-197357" defTabSz="676655">
              <a:buClr>
                <a:srgbClr val="7F7F7F"/>
              </a:buClr>
              <a:buSzPts val="1000"/>
              <a:buFont typeface="Helvetica"/>
              <a:buChar char="●"/>
              <a:defRPr sz="1036"/>
            </a:pPr>
            <a:r>
              <a:t>1 µs trigger window has been selected.</a:t>
            </a:r>
          </a:p>
        </p:txBody>
      </p:sp>
      <p:sp>
        <p:nvSpPr>
          <p:cNvPr id="253" name="Google Shape;196;p24"/>
          <p:cNvSpPr txBox="1"/>
          <p:nvPr>
            <p:ph type="sldNum" sz="quarter" idx="2"/>
          </p:nvPr>
        </p:nvSpPr>
        <p:spPr>
          <a:xfrm>
            <a:off x="8435272" y="4656558"/>
            <a:ext cx="397027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54" name="muon_eff_plot.pngGoogle Shape;197;p24" descr="muon_eff_plot.pngGoogle Shape;197;p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6591" y="2092556"/>
            <a:ext cx="4290701" cy="2585776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02;p25"/>
          <p:cNvSpPr txBox="1"/>
          <p:nvPr>
            <p:ph type="title"/>
          </p:nvPr>
        </p:nvSpPr>
        <p:spPr>
          <a:xfrm>
            <a:off x="311699" y="445025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Position Resolution Measurement study</a:t>
            </a:r>
          </a:p>
        </p:txBody>
      </p:sp>
      <p:sp>
        <p:nvSpPr>
          <p:cNvPr id="257" name="Google Shape;203;p25"/>
          <p:cNvSpPr txBox="1"/>
          <p:nvPr/>
        </p:nvSpPr>
        <p:spPr>
          <a:xfrm>
            <a:off x="380800" y="1095774"/>
            <a:ext cx="5877451" cy="1968376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9999" tIns="89999" rIns="89999" bIns="89999">
            <a:normAutofit fontScale="100000" lnSpcReduction="0"/>
          </a:bodyPr>
          <a:lstStyle/>
          <a:p>
            <a:pPr marL="354329" indent="-248031" defTabSz="850391">
              <a:buClr>
                <a:srgbClr val="7F7F7F"/>
              </a:buClr>
              <a:buSzPts val="1300"/>
              <a:buFont typeface="Helvetica"/>
              <a:buChar char="●"/>
              <a:defRPr sz="1302"/>
            </a:pPr>
            <a:r>
              <a:t>Imaging of different structures with muons require precise reconstruction of its track, thus hit position should be determined accurately. </a:t>
            </a:r>
            <a:endParaRPr sz="1674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354329" indent="-248031" defTabSz="850391">
              <a:buClr>
                <a:srgbClr val="7F7F7F"/>
              </a:buClr>
              <a:buSzPts val="1300"/>
              <a:buFont typeface="Helvetica"/>
              <a:buChar char="●"/>
              <a:defRPr sz="1302"/>
            </a:pPr>
            <a:r>
              <a:t>Knowledge of the position resolution of the detector is important as how much we can trust  the detector hits.</a:t>
            </a:r>
            <a:endParaRPr sz="1674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354329" indent="-248031" defTabSz="850391">
              <a:buClr>
                <a:srgbClr val="7F7F7F"/>
              </a:buClr>
              <a:buSzPts val="1300"/>
              <a:buFont typeface="Helvetica"/>
              <a:buChar char="●"/>
              <a:defRPr sz="1302"/>
            </a:pPr>
            <a:r>
              <a:t>The method involves moving an x-ray source precisely and how much the detector hits moves accordingly.</a:t>
            </a:r>
            <a:endParaRPr sz="1674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354329" indent="-248031" defTabSz="850391">
              <a:buClr>
                <a:srgbClr val="7F7F7F"/>
              </a:buClr>
              <a:buSzPts val="1300"/>
              <a:buFont typeface="Helvetica"/>
              <a:buChar char="●"/>
              <a:defRPr sz="1302"/>
            </a:pPr>
            <a:r>
              <a:t>A multi-strip readout board with multi-channel data acquisition system is required for this purpose.</a:t>
            </a:r>
          </a:p>
          <a:p>
            <a:pPr marL="354329" indent="-248031" defTabSz="850391">
              <a:buClr>
                <a:srgbClr val="7F7F7F"/>
              </a:buClr>
              <a:buSzPts val="1300"/>
              <a:buFont typeface="Helvetica"/>
              <a:buChar char="●"/>
              <a:defRPr sz="1302"/>
            </a:pPr>
            <a:r>
              <a:t>Strip pitch is 450 µm and strip width is 350 µm.</a:t>
            </a:r>
          </a:p>
        </p:txBody>
      </p:sp>
      <p:sp>
        <p:nvSpPr>
          <p:cNvPr id="258" name="Google Shape;204;p25"/>
          <p:cNvSpPr txBox="1"/>
          <p:nvPr>
            <p:ph type="sldNum" sz="quarter" idx="2"/>
          </p:nvPr>
        </p:nvSpPr>
        <p:spPr>
          <a:xfrm>
            <a:off x="8424854" y="4656558"/>
            <a:ext cx="407445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59" name="Google Shape;205;p25" descr="Google Shape;205;p2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900" y="3158975"/>
            <a:ext cx="1856500" cy="1373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tempImage93fUez.jpgGoogle Shape;206;p25" descr="tempImage93fUez.jpgGoogle Shape;206;p2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44775" y="911556"/>
            <a:ext cx="2067777" cy="35392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1_D_readout.jpgGoogle Shape;207;p25" descr="1_D_readout.jpgGoogle Shape;207;p2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43074" y="3276512"/>
            <a:ext cx="1926503" cy="1138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Screenshot 2026-03-16 at 4.25.52 PM.pngGoogle Shape;208;p25" descr="Screenshot 2026-03-16 at 4.25.52 PM.pngGoogle Shape;208;p2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55775" y="3090075"/>
            <a:ext cx="2006126" cy="14712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13;p26"/>
          <p:cNvSpPr txBox="1"/>
          <p:nvPr>
            <p:ph type="title"/>
          </p:nvPr>
        </p:nvSpPr>
        <p:spPr>
          <a:xfrm>
            <a:off x="311699" y="445025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Data acquisition and event reconstruction</a:t>
            </a:r>
          </a:p>
        </p:txBody>
      </p:sp>
      <p:sp>
        <p:nvSpPr>
          <p:cNvPr id="265" name="Google Shape;214;p26"/>
          <p:cNvSpPr txBox="1"/>
          <p:nvPr>
            <p:ph type="sldNum" sz="quarter" idx="2"/>
          </p:nvPr>
        </p:nvSpPr>
        <p:spPr>
          <a:xfrm>
            <a:off x="8424854" y="4656558"/>
            <a:ext cx="407445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67" name="moving_source_data.mov" descr="moving_source_data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003076" y="2928783"/>
            <a:ext cx="2968766" cy="1871511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pic>
        <p:nvPicPr>
          <p:cNvPr id="268" name="Source_moving_schematic.png" descr="Source_moving_schematic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36771" y="2746152"/>
            <a:ext cx="1825327" cy="1969803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pic>
        <p:nvPicPr>
          <p:cNvPr id="269" name="strip_energy_spectrum.png" descr="strip_energy_spectrum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868842" y="1116611"/>
            <a:ext cx="1961184" cy="1470268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pic>
        <p:nvPicPr>
          <p:cNvPr id="270" name="event_spectrum.png" descr="event_spectrum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462088" y="1116611"/>
            <a:ext cx="2025342" cy="1470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pasted-movie.png" descr="pasted-movie.png"/>
          <p:cNvPicPr>
            <a:picLocks noChangeAspect="1"/>
          </p:cNvPicPr>
          <p:nvPr/>
        </p:nvPicPr>
        <p:blipFill>
          <a:blip r:embed="rId8">
            <a:extLst/>
          </a:blip>
          <a:srcRect l="4611" t="3835" r="4611" b="22358"/>
          <a:stretch>
            <a:fillRect/>
          </a:stretch>
        </p:blipFill>
        <p:spPr>
          <a:xfrm>
            <a:off x="645358" y="1206949"/>
            <a:ext cx="2741305" cy="3343174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8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6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6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6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osition resolution calcul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59536">
              <a:defRPr sz="2820"/>
            </a:lvl1pPr>
          </a:lstStyle>
          <a:p>
            <a:pPr/>
            <a:r>
              <a:t>Position resolution calculation</a:t>
            </a:r>
          </a:p>
        </p:txBody>
      </p:sp>
      <p:sp>
        <p:nvSpPr>
          <p:cNvPr id="274" name="Slide Number"/>
          <p:cNvSpPr txBox="1"/>
          <p:nvPr>
            <p:ph type="sldNum" sz="quarter" idx="2"/>
          </p:nvPr>
        </p:nvSpPr>
        <p:spPr>
          <a:xfrm>
            <a:off x="8424854" y="4656558"/>
            <a:ext cx="407445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75" name="The source with 2 mm collimator has been moved 0.5 mm at each step with accuracy 0.5 µm.…"/>
          <p:cNvSpPr txBox="1"/>
          <p:nvPr>
            <p:ph type="body" sz="quarter" idx="1"/>
          </p:nvPr>
        </p:nvSpPr>
        <p:spPr>
          <a:xfrm>
            <a:off x="457200" y="1200150"/>
            <a:ext cx="8229600" cy="943172"/>
          </a:xfrm>
          <a:prstGeom prst="rect">
            <a:avLst/>
          </a:prstGeom>
        </p:spPr>
        <p:txBody>
          <a:bodyPr/>
          <a:lstStyle/>
          <a:p>
            <a:pPr marL="278892" indent="-209169" defTabSz="557784">
              <a:buSzPts val="1000"/>
              <a:defRPr sz="1098"/>
            </a:pPr>
            <a:r>
              <a:t>The source with 2 mm collimator has been moved 0.5 mm at each step with accuracy 0.5 µm.</a:t>
            </a:r>
          </a:p>
          <a:p>
            <a:pPr marL="278892" indent="-209169" defTabSz="557784">
              <a:buSzPts val="1000"/>
              <a:defRPr sz="1098"/>
            </a:pPr>
            <a:r>
              <a:t>Position of the source has been determined from the fitted gaussian.</a:t>
            </a:r>
          </a:p>
          <a:p>
            <a:pPr marL="278892" indent="-209169" defTabSz="557784">
              <a:buSzPts val="1000"/>
              <a:defRPr sz="1098"/>
            </a:pPr>
            <a:r>
              <a:t>Residual is the difference between the actual movement of the source and the reconstruced source movement.</a:t>
            </a:r>
          </a:p>
          <a:p>
            <a:pPr marL="278892" indent="-209169" defTabSz="557784">
              <a:buSzPts val="1000"/>
              <a:defRPr sz="1098"/>
            </a:pPr>
            <a:r>
              <a:t>σ of the residual distribution is the position resolution.</a:t>
            </a:r>
          </a:p>
        </p:txBody>
      </p:sp>
      <p:pic>
        <p:nvPicPr>
          <p:cNvPr id="276" name="position_calibration.pdf" descr="position_calibration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4940" y="2384996"/>
            <a:ext cx="2962096" cy="2269793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pic>
        <p:nvPicPr>
          <p:cNvPr id="277" name="unknown.png" descr="unknow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09084" y="2415193"/>
            <a:ext cx="3533025" cy="2209399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Variation of position res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59536">
              <a:defRPr sz="2820"/>
            </a:lvl1pPr>
          </a:lstStyle>
          <a:p>
            <a:pPr/>
            <a:r>
              <a:t>Variation of position resolution</a:t>
            </a:r>
          </a:p>
        </p:txBody>
      </p:sp>
      <p:sp>
        <p:nvSpPr>
          <p:cNvPr id="280" name="Slide Number"/>
          <p:cNvSpPr txBox="1"/>
          <p:nvPr>
            <p:ph type="sldNum" sz="quarter" idx="2"/>
          </p:nvPr>
        </p:nvSpPr>
        <p:spPr>
          <a:xfrm>
            <a:off x="8424854" y="4656558"/>
            <a:ext cx="407445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1" name="Multiplicity increses with increasing gain.…"/>
          <p:cNvSpPr txBox="1"/>
          <p:nvPr>
            <p:ph type="body" sz="quarter" idx="1"/>
          </p:nvPr>
        </p:nvSpPr>
        <p:spPr>
          <a:xfrm>
            <a:off x="645560" y="1200150"/>
            <a:ext cx="8041240" cy="773432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 w="9525">
            <a:solidFill>
              <a:srgbClr val="C66D20"/>
            </a:solidFill>
            <a:round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281940" indent="-197357" defTabSz="676655">
              <a:lnSpc>
                <a:spcPct val="100000"/>
              </a:lnSpc>
              <a:buSzPts val="1000"/>
              <a:defRPr sz="1036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Multiplicity increses with increasing gain.</a:t>
            </a:r>
          </a:p>
          <a:p>
            <a:pPr marL="281940" indent="-197357" defTabSz="676655">
              <a:lnSpc>
                <a:spcPct val="100000"/>
              </a:lnSpc>
              <a:buSzPts val="1000"/>
              <a:defRPr sz="1036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At the same gain multiplicity is high for double stage configuration than single stage.</a:t>
            </a:r>
          </a:p>
          <a:p>
            <a:pPr marL="281940" indent="-197357" defTabSz="676655">
              <a:lnSpc>
                <a:spcPct val="100000"/>
              </a:lnSpc>
              <a:buSzPts val="1000"/>
              <a:defRPr sz="1036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Also at the same gain the multiplicity is higher for Ar-isobutane mixture than Ar-CO</a:t>
            </a:r>
            <a:r>
              <a:rPr baseline="-5999"/>
              <a:t>2 </a:t>
            </a:r>
            <a:r>
              <a:t>mixture.</a:t>
            </a:r>
          </a:p>
          <a:p>
            <a:pPr marL="281940" indent="-197357" defTabSz="676655">
              <a:lnSpc>
                <a:spcPct val="100000"/>
              </a:lnSpc>
              <a:buSzPts val="1000"/>
              <a:defRPr sz="1036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Same also applies for the Position resolution.</a:t>
            </a:r>
          </a:p>
        </p:txBody>
      </p:sp>
      <p:pic>
        <p:nvPicPr>
          <p:cNvPr id="282" name="pos_res_gain_var_plot.png" descr="pos_res_gain_var_plo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74129" y="2176847"/>
            <a:ext cx="3357072" cy="2500536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pic>
        <p:nvPicPr>
          <p:cNvPr id="283" name="Multiplicity_gain_var.pdf" descr="Multiplicity_gain_var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6667" y="2111656"/>
            <a:ext cx="3357073" cy="2630917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Resolution vari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59536">
              <a:defRPr sz="2820"/>
            </a:lvl1pPr>
          </a:lstStyle>
          <a:p>
            <a:pPr/>
            <a:r>
              <a:t>Resolution variation</a:t>
            </a:r>
          </a:p>
        </p:txBody>
      </p:sp>
      <p:sp>
        <p:nvSpPr>
          <p:cNvPr id="286" name="Slide Number"/>
          <p:cNvSpPr txBox="1"/>
          <p:nvPr>
            <p:ph type="sldNum" sz="quarter" idx="2"/>
          </p:nvPr>
        </p:nvSpPr>
        <p:spPr>
          <a:xfrm>
            <a:off x="8424854" y="4656558"/>
            <a:ext cx="407445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7" name="Less multiplicity in Ar-CO2 mixture can be explained from the Magboltz calculations.…"/>
          <p:cNvSpPr txBox="1"/>
          <p:nvPr>
            <p:ph type="body" sz="quarter" idx="1"/>
          </p:nvPr>
        </p:nvSpPr>
        <p:spPr>
          <a:xfrm>
            <a:off x="2100093" y="1200150"/>
            <a:ext cx="5077119" cy="1185801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 w="9525">
            <a:solidFill>
              <a:srgbClr val="C66D20"/>
            </a:solidFill>
            <a:round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101065" indent="-101065" defTabSz="658368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008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Less multiplicity in Ar-CO</a:t>
            </a:r>
            <a:r>
              <a:rPr baseline="-5999"/>
              <a:t>2</a:t>
            </a:r>
            <a:r>
              <a:t> mixture can be explained from the Magboltz calculations.</a:t>
            </a:r>
          </a:p>
          <a:p>
            <a:pPr marL="101065" indent="-101065" defTabSz="658368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008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The transverse diffusion coefficient is less and Drift velocity is high for Ar-CO</a:t>
            </a:r>
            <a:r>
              <a:rPr baseline="-5999"/>
              <a:t>2 </a:t>
            </a:r>
            <a:r>
              <a:t>mixture.</a:t>
            </a:r>
          </a:p>
          <a:p>
            <a:pPr marL="101065" indent="-101065" defTabSz="658368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008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At lower drift-field values, the position resolution is relatively poor because of </a:t>
            </a:r>
          </a:p>
          <a:p>
            <a:pPr marL="101065" indent="-101065" defTabSz="658368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008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Lower effective detector gain </a:t>
            </a:r>
          </a:p>
          <a:p>
            <a:pPr marL="101065" indent="-101065" defTabSz="658368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008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Lower electron drift velocity, and </a:t>
            </a:r>
          </a:p>
          <a:p>
            <a:pPr marL="101065" indent="-101065" defTabSz="658368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008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Larger transverse diffusion in the drift region. </a:t>
            </a:r>
          </a:p>
        </p:txBody>
      </p:sp>
      <p:pic>
        <p:nvPicPr>
          <p:cNvPr id="288" name="pos_res_drift_var_plot.png" descr="pos_res_drift_var_plo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28067" y="2478502"/>
            <a:ext cx="2911833" cy="19368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trans_diff_coeff.pdf" descr="trans_diff_coeff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5648" y="2563779"/>
            <a:ext cx="2470535" cy="17662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drift_velocity.pdf" descr="drift_velocity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111857" y="2517675"/>
            <a:ext cx="2470535" cy="18585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2-D Reado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59536">
              <a:defRPr sz="2820"/>
            </a:lvl1pPr>
          </a:lstStyle>
          <a:p>
            <a:pPr/>
            <a:r>
              <a:t>2-D Readout</a:t>
            </a:r>
          </a:p>
        </p:txBody>
      </p:sp>
      <p:sp>
        <p:nvSpPr>
          <p:cNvPr id="293" name="Slide Number"/>
          <p:cNvSpPr txBox="1"/>
          <p:nvPr>
            <p:ph type="sldNum" sz="quarter" idx="2"/>
          </p:nvPr>
        </p:nvSpPr>
        <p:spPr>
          <a:xfrm>
            <a:off x="8424854" y="4656558"/>
            <a:ext cx="407445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4" name="A 2-D readout has been designed and fabricated with local PCB manufacturing industries.…"/>
          <p:cNvSpPr txBox="1"/>
          <p:nvPr>
            <p:ph type="body" sz="quarter" idx="1"/>
          </p:nvPr>
        </p:nvSpPr>
        <p:spPr>
          <a:xfrm>
            <a:off x="457200" y="1200150"/>
            <a:ext cx="3356004" cy="1699311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 w="9525">
            <a:solidFill>
              <a:srgbClr val="C66D20"/>
            </a:solidFill>
            <a:round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117909" indent="-117909" defTabSz="768095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175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A 2-D readout has been designed and fabricated with local PCB manufacturing industries.</a:t>
            </a:r>
          </a:p>
          <a:p>
            <a:pPr marL="117909" indent="-117909" defTabSz="768095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175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Strip pitch is 0.9 mm and width is 0.35 mm in X-plane and 0.75 mm in Y-plane.</a:t>
            </a:r>
          </a:p>
          <a:p>
            <a:pPr marL="117909" indent="-117909" defTabSz="768095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175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The middle Polymide layer has been ethched chemically with Ethylene diamine and KOH solution to expose the bottom copper layer for electrons to become transperent. </a:t>
            </a:r>
          </a:p>
        </p:txBody>
      </p:sp>
      <p:pic>
        <p:nvPicPr>
          <p:cNvPr id="295" name="20260813_124804.jpg" descr="20260813_12480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2276" y="3151572"/>
            <a:ext cx="2492705" cy="13443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After_etching.jpg" descr="After_etching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84970" y="3031185"/>
            <a:ext cx="2113493" cy="1585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Tv1.jpg" descr="Tv1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073631" y="1112458"/>
            <a:ext cx="2161257" cy="16209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2D_readout_image.jpg" descr="2D_readout_image.jpg"/>
          <p:cNvPicPr>
            <a:picLocks noChangeAspect="1"/>
          </p:cNvPicPr>
          <p:nvPr/>
        </p:nvPicPr>
        <p:blipFill>
          <a:blip r:embed="rId6">
            <a:extLst/>
          </a:blip>
          <a:srcRect l="33997" t="1231" r="33997" b="62946"/>
          <a:stretch>
            <a:fillRect/>
          </a:stretch>
        </p:blipFill>
        <p:spPr>
          <a:xfrm>
            <a:off x="6609737" y="1130370"/>
            <a:ext cx="2337034" cy="1585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image-15.png" descr="image-15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253156" y="3011520"/>
            <a:ext cx="3240799" cy="14445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2-D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59536">
              <a:defRPr sz="2820"/>
            </a:lvl1pPr>
          </a:lstStyle>
          <a:p>
            <a:pPr/>
            <a:r>
              <a:t>2-D image</a:t>
            </a:r>
          </a:p>
        </p:txBody>
      </p:sp>
      <p:sp>
        <p:nvSpPr>
          <p:cNvPr id="302" name="Slide Number"/>
          <p:cNvSpPr txBox="1"/>
          <p:nvPr>
            <p:ph type="sldNum" sz="quarter" idx="2"/>
          </p:nvPr>
        </p:nvSpPr>
        <p:spPr>
          <a:xfrm>
            <a:off x="8424854" y="4656558"/>
            <a:ext cx="407445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03" name="Fe55 source with 2 mm collimator has been placed.…"/>
          <p:cNvSpPr txBox="1"/>
          <p:nvPr>
            <p:ph type="body" sz="quarter" idx="1"/>
          </p:nvPr>
        </p:nvSpPr>
        <p:spPr>
          <a:xfrm>
            <a:off x="457200" y="1200150"/>
            <a:ext cx="5462762" cy="957584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 w="9525">
            <a:solidFill>
              <a:srgbClr val="C66D20"/>
            </a:solidFill>
            <a:round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126331" indent="-126331" defTabSz="822959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260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Fe</a:t>
            </a:r>
            <a:r>
              <a:rPr baseline="31999"/>
              <a:t>55 </a:t>
            </a:r>
            <a:r>
              <a:t>source with 2 mm collimator has been placed.</a:t>
            </a:r>
          </a:p>
          <a:p>
            <a:pPr marL="126331" indent="-126331" defTabSz="822959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260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Event reconstruction has been done within a specific time window applied.</a:t>
            </a:r>
          </a:p>
          <a:p>
            <a:pPr marL="126331" indent="-126331" defTabSz="822959">
              <a:lnSpc>
                <a:spcPct val="100000"/>
              </a:lnSpc>
              <a:buClrTx/>
              <a:buSzPct val="60000"/>
              <a:buFontTx/>
              <a:buBlip>
                <a:blip r:embed="rId2"/>
              </a:buBlip>
              <a:defRPr sz="1260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COG applied to find the actual event location in both X and Y plane.</a:t>
            </a:r>
          </a:p>
        </p:txBody>
      </p:sp>
      <p:pic>
        <p:nvPicPr>
          <p:cNvPr id="304" name="data_run_4_2D_COG.pdf" descr="data_run_4_2D_COG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93573" y="2177079"/>
            <a:ext cx="2990016" cy="25556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data_run_4_X_fit.png" descr="data_run_4_X_fit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16722" y="587072"/>
            <a:ext cx="2930159" cy="1831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data_run_4_Y_fit.png" descr="data_run_4_Y_fit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016721" y="2791361"/>
            <a:ext cx="2930161" cy="1831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Effect of detector properties on Muon imag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59536">
              <a:defRPr sz="2820"/>
            </a:lvl1pPr>
          </a:lstStyle>
          <a:p>
            <a:pPr/>
            <a:r>
              <a:t>Effect of detector properties on Muon imaging</a:t>
            </a:r>
          </a:p>
        </p:txBody>
      </p:sp>
      <p:sp>
        <p:nvSpPr>
          <p:cNvPr id="309" name="Slide Number"/>
          <p:cNvSpPr txBox="1"/>
          <p:nvPr>
            <p:ph type="sldNum" sz="quarter" idx="2"/>
          </p:nvPr>
        </p:nvSpPr>
        <p:spPr>
          <a:xfrm>
            <a:off x="8424854" y="4656558"/>
            <a:ext cx="407445" cy="4114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10" name="POCA_rusted_rebar.pdf" descr="POCA_rusted_rebar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3854" y="2781351"/>
            <a:ext cx="2347964" cy="1973469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pic>
        <p:nvPicPr>
          <p:cNvPr id="311" name="MT_schematic.pdf" descr="MT_schematic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58743" y="987034"/>
            <a:ext cx="2258187" cy="1851307"/>
          </a:xfrm>
          <a:prstGeom prst="rect">
            <a:avLst/>
          </a:prstGeom>
          <a:ln w="12700">
            <a:solidFill>
              <a:srgbClr val="DDDDDD"/>
            </a:solidFill>
            <a:miter lim="400000"/>
          </a:ln>
        </p:spPr>
      </p:pic>
      <p:graphicFrame>
        <p:nvGraphicFramePr>
          <p:cNvPr id="312" name="Table 1"/>
          <p:cNvGraphicFramePr/>
          <p:nvPr/>
        </p:nvGraphicFramePr>
        <p:xfrm>
          <a:off x="476185" y="1278930"/>
          <a:ext cx="3271727" cy="180280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{2708684C-4D16-4618-839F-0558EEFCDFE6}</a:tableStyleId>
              </a:tblPr>
              <a:tblGrid>
                <a:gridCol w="787400"/>
                <a:gridCol w="922225"/>
                <a:gridCol w="863600"/>
                <a:gridCol w="685800"/>
              </a:tblGrid>
              <a:tr h="621841">
                <a:tc>
                  <a:txBody>
                    <a:bodyPr/>
                    <a:lstStyle/>
                    <a:p>
                      <a:pPr algn="l" defTabSz="457200">
                        <a:defRPr sz="800">
                          <a:sym typeface="Arial"/>
                        </a:defRPr>
                      </a:pPr>
                      <a:r>
                        <a:t>Spatial</a:t>
                      </a:r>
                      <a:endParaRPr>
                        <a:latin typeface="Times Roman"/>
                        <a:ea typeface="Times Roman"/>
                        <a:cs typeface="Times Roman"/>
                        <a:sym typeface="Times Roman"/>
                      </a:endParaRPr>
                    </a:p>
                    <a:p>
                      <a:pPr algn="l" defTabSz="457200">
                        <a:defRPr sz="800">
                          <a:sym typeface="Arial"/>
                        </a:defRPr>
                      </a:pPr>
                      <a:r>
                        <a:t>Resolution (um)</a:t>
                      </a:r>
                    </a:p>
                  </a:txBody>
                  <a:tcPr marL="127000" marR="127000" marT="127000" marB="127000" anchor="t" anchorCtr="0" horzOverflow="overflow">
                    <a:lnT w="25400">
                      <a:solidFill>
                        <a:srgbClr val="611BB8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AUC</a:t>
                      </a:r>
                    </a:p>
                  </a:txBody>
                  <a:tcPr marL="127000" marR="127000" marT="127000" marB="127000" anchor="t" anchorCtr="0" horzOverflow="overflow">
                    <a:lnT w="25400">
                      <a:solidFill>
                        <a:srgbClr val="611BB8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t-score</a:t>
                      </a:r>
                    </a:p>
                  </a:txBody>
                  <a:tcPr marL="127000" marR="127000" marT="127000" marB="127000" anchor="t" anchorCtr="0" horzOverflow="overflow">
                    <a:lnT w="25400">
                      <a:solidFill>
                        <a:srgbClr val="611BB8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p-value</a:t>
                      </a:r>
                    </a:p>
                  </a:txBody>
                  <a:tcPr marL="127000" marR="127000" marT="127000" marB="127000" anchor="t" anchorCtr="0" horzOverflow="overflow">
                    <a:lnT w="25400">
                      <a:solidFill>
                        <a:srgbClr val="611BB8"/>
                      </a:solidFill>
                    </a:lnT>
                  </a:tcPr>
                </a:tc>
              </a:tr>
              <a:tr h="383357"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50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0.9250578704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17.18754771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2.17E-45</a:t>
                      </a:r>
                    </a:p>
                  </a:txBody>
                  <a:tcPr marL="127000" marR="127000" marT="127000" marB="127000" anchor="t" anchorCtr="0" horzOverflow="overflow"/>
                </a:tc>
              </a:tr>
              <a:tr h="383357"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200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0.9072145062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15.51356976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1.33E-39</a:t>
                      </a:r>
                    </a:p>
                  </a:txBody>
                  <a:tcPr marL="127000" marR="127000" marT="127000" marB="127000" anchor="t" anchorCtr="0" horzOverflow="overflow"/>
                </a:tc>
              </a:tr>
              <a:tr h="389803"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500</a:t>
                      </a:r>
                    </a:p>
                  </a:txBody>
                  <a:tcPr marL="127000" marR="127000" marT="127000" marB="127000" anchor="t" anchorCtr="0" horzOverflow="overflow">
                    <a:lnB w="25400">
                      <a:solidFill>
                        <a:srgbClr val="611BB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0.831404321</a:t>
                      </a:r>
                    </a:p>
                  </a:txBody>
                  <a:tcPr marL="127000" marR="127000" marT="127000" marB="127000" anchor="t" anchorCtr="0" horzOverflow="overflow">
                    <a:lnB w="25400">
                      <a:solidFill>
                        <a:srgbClr val="611BB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10.60061004</a:t>
                      </a:r>
                    </a:p>
                  </a:txBody>
                  <a:tcPr marL="127000" marR="127000" marT="127000" marB="127000" anchor="t" anchorCtr="0" horzOverflow="overflow">
                    <a:lnB w="25400">
                      <a:solidFill>
                        <a:srgbClr val="611BB8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2.31E-22</a:t>
                      </a:r>
                    </a:p>
                  </a:txBody>
                  <a:tcPr marL="127000" marR="127000" marT="127000" marB="127000" anchor="t" anchorCtr="0" horzOverflow="overflow">
                    <a:lnB w="25400">
                      <a:solidFill>
                        <a:srgbClr val="611BB8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313" name="Text"/>
          <p:cNvSpPr txBox="1"/>
          <p:nvPr/>
        </p:nvSpPr>
        <p:spPr>
          <a:xfrm>
            <a:off x="3884469" y="1826561"/>
            <a:ext cx="272169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 </a:t>
            </a:r>
          </a:p>
        </p:txBody>
      </p:sp>
      <p:graphicFrame>
        <p:nvGraphicFramePr>
          <p:cNvPr id="314" name="Table 1-1"/>
          <p:cNvGraphicFramePr/>
          <p:nvPr/>
        </p:nvGraphicFramePr>
        <p:xfrm>
          <a:off x="478169" y="3053690"/>
          <a:ext cx="3428557" cy="18128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{CF821DB8-F4EB-4A41-A1BA-3FCAFE7338EE}</a:tableStyleId>
              </a:tblPr>
              <a:tblGrid>
                <a:gridCol w="787400"/>
                <a:gridCol w="927100"/>
                <a:gridCol w="854757"/>
                <a:gridCol w="685800"/>
              </a:tblGrid>
              <a:tr h="491976">
                <a:tc>
                  <a:txBody>
                    <a:bodyPr/>
                    <a:lstStyle/>
                    <a:p>
                      <a:pPr algn="l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Resolution (um)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AUC Separation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t-score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p-value</a:t>
                      </a:r>
                    </a:p>
                  </a:txBody>
                  <a:tcPr marL="127000" marR="127000" marT="127000" marB="127000" anchor="t" anchorCtr="0" horzOverflow="overflow"/>
                </a:tc>
              </a:tr>
              <a:tr h="377676"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50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0.9819018454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30.98462577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5.11E-66</a:t>
                      </a:r>
                    </a:p>
                  </a:txBody>
                  <a:tcPr marL="127000" marR="127000" marT="127000" marB="127000" anchor="t" anchorCtr="0" horzOverflow="overflow"/>
                </a:tc>
              </a:tr>
              <a:tr h="377676"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200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0.9696518133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28.9706047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1.73E-62</a:t>
                      </a:r>
                    </a:p>
                  </a:txBody>
                  <a:tcPr marL="127000" marR="127000" marT="127000" marB="127000" anchor="t" anchorCtr="0" horzOverflow="overflow"/>
                </a:tc>
              </a:tr>
              <a:tr h="377676"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500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0.9195191937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21.49349624</a:t>
                      </a:r>
                    </a:p>
                  </a:txBody>
                  <a:tcPr marL="127000" marR="127000" marT="127000" marB="1270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800">
                          <a:solidFill>
                            <a:srgbClr val="611BB8"/>
                          </a:solidFill>
                          <a:sym typeface="Arial"/>
                        </a:rPr>
                        <a:t>3.86E-47</a:t>
                      </a:r>
                    </a:p>
                  </a:txBody>
                  <a:tcPr marL="127000" marR="127000" marT="127000" marB="127000" anchor="t" anchorCtr="0" horzOverflow="overflow"/>
                </a:tc>
              </a:tr>
            </a:tbl>
          </a:graphicData>
        </a:graphic>
      </p:graphicFrame>
      <p:sp>
        <p:nvSpPr>
          <p:cNvPr id="315" name="Text"/>
          <p:cNvSpPr txBox="1"/>
          <p:nvPr/>
        </p:nvSpPr>
        <p:spPr>
          <a:xfrm>
            <a:off x="956553" y="1666975"/>
            <a:ext cx="1270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 </a:t>
            </a:r>
          </a:p>
        </p:txBody>
      </p:sp>
      <p:sp>
        <p:nvSpPr>
          <p:cNvPr id="316" name="iron - class A…"/>
          <p:cNvSpPr txBox="1"/>
          <p:nvPr/>
        </p:nvSpPr>
        <p:spPr>
          <a:xfrm>
            <a:off x="3821059" y="1176041"/>
            <a:ext cx="2258187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457200">
              <a:defRPr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iron - class A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defTabSz="457200">
              <a:defRPr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rust - class B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defTabSz="457200">
              <a:defRPr sz="13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</a:p>
          <a:p>
            <a:pPr defTabSz="457200">
              <a:defRPr sz="13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AUC=P(x</a:t>
            </a:r>
            <a:r>
              <a:rPr baseline="-5999"/>
              <a:t>A</a:t>
            </a:r>
            <a:r>
              <a:t>​&gt;x</a:t>
            </a:r>
            <a:r>
              <a:rPr baseline="-5999"/>
              <a:t>B</a:t>
            </a:r>
            <a:r>
              <a:t>​) + 0.5* ​P(x</a:t>
            </a:r>
            <a:r>
              <a:rPr baseline="-5999"/>
              <a:t>A</a:t>
            </a:r>
            <a:r>
              <a:t>​=x</a:t>
            </a:r>
            <a:r>
              <a:rPr baseline="-5999"/>
              <a:t>A</a:t>
            </a:r>
            <a:r>
              <a:t>​)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317" name="Rust-Iron discrimination"/>
          <p:cNvSpPr txBox="1"/>
          <p:nvPr/>
        </p:nvSpPr>
        <p:spPr>
          <a:xfrm>
            <a:off x="3825821" y="2064656"/>
            <a:ext cx="1889734" cy="206909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/>
            <a:r>
              <a:t>Rust-Iron discrimination</a:t>
            </a:r>
          </a:p>
        </p:txBody>
      </p:sp>
      <p:sp>
        <p:nvSpPr>
          <p:cNvPr id="318" name="Iron-Concrete discrimination"/>
          <p:cNvSpPr txBox="1"/>
          <p:nvPr/>
        </p:nvSpPr>
        <p:spPr>
          <a:xfrm>
            <a:off x="3801736" y="4326227"/>
            <a:ext cx="2245594" cy="206909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/>
            <a:r>
              <a:t>Iron-Concrete discrimination</a:t>
            </a:r>
          </a:p>
        </p:txBody>
      </p:sp>
      <p:pic>
        <p:nvPicPr>
          <p:cNvPr id="319" name="unknown.png" descr="unknow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52900" y="2284008"/>
            <a:ext cx="1235575" cy="31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0" name="unknown.png" descr="unknown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52900" y="2538322"/>
            <a:ext cx="1235575" cy="31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1" name="unknown.png" descr="unknown.png"/>
          <p:cNvPicPr>
            <a:picLocks noChangeAspect="1"/>
          </p:cNvPicPr>
          <p:nvPr/>
        </p:nvPicPr>
        <p:blipFill>
          <a:blip r:embed="rId6">
            <a:extLst/>
          </a:blip>
          <a:srcRect l="0" t="0" r="0" b="0"/>
          <a:stretch>
            <a:fillRect/>
          </a:stretch>
        </p:blipFill>
        <p:spPr>
          <a:xfrm>
            <a:off x="4002933" y="2833882"/>
            <a:ext cx="1535335" cy="544797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𝜇𝐴, 𝑠𝐴, 𝑛𝐴 denote the mean, standard deviation, and pixel count of the reference distribution (iron)…"/>
          <p:cNvSpPr txBox="1"/>
          <p:nvPr/>
        </p:nvSpPr>
        <p:spPr>
          <a:xfrm>
            <a:off x="3905417" y="3438417"/>
            <a:ext cx="1615470" cy="823422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>
            <a:solidFill>
              <a:srgbClr val="C66D20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900"/>
            </a:pPr>
            <a:r>
              <a:t>𝜇</a:t>
            </a:r>
            <a:r>
              <a:rPr baseline="-5999"/>
              <a:t>𝐴</a:t>
            </a:r>
            <a:r>
              <a:t>, 𝑠</a:t>
            </a:r>
            <a:r>
              <a:rPr baseline="-5999"/>
              <a:t>𝐴</a:t>
            </a:r>
            <a:r>
              <a:t>, 𝑛</a:t>
            </a:r>
            <a:r>
              <a:rPr baseline="-5999"/>
              <a:t>𝐴</a:t>
            </a:r>
            <a:r>
              <a:t> denote the mean, standard deviation, and pixel count of the reference distribution (iron)</a:t>
            </a:r>
          </a:p>
          <a:p>
            <a:pPr>
              <a:defRPr sz="900"/>
            </a:pPr>
            <a:r>
              <a:t> 𝜇</a:t>
            </a:r>
            <a:r>
              <a:rPr baseline="-5999"/>
              <a:t>𝐵</a:t>
            </a:r>
            <a:r>
              <a:t>, 𝑠</a:t>
            </a:r>
            <a:r>
              <a:rPr baseline="-5999"/>
              <a:t>𝐵</a:t>
            </a:r>
            <a:r>
              <a:t>, 𝑛</a:t>
            </a:r>
            <a:r>
              <a:rPr baseline="-5999"/>
              <a:t>𝐵</a:t>
            </a:r>
            <a:r>
              <a:t> represent those of the test distribution (rust)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261;p31"/>
          <p:cNvSpPr txBox="1"/>
          <p:nvPr>
            <p:ph type="title"/>
          </p:nvPr>
        </p:nvSpPr>
        <p:spPr>
          <a:xfrm>
            <a:off x="311699" y="445025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Conclusion and future outlook</a:t>
            </a:r>
          </a:p>
        </p:txBody>
      </p:sp>
      <p:sp>
        <p:nvSpPr>
          <p:cNvPr id="325" name="Google Shape;262;p31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gradFill>
            <a:gsLst>
              <a:gs pos="0">
                <a:schemeClr val="accent4">
                  <a:hueOff val="-626854"/>
                  <a:satOff val="31355"/>
                  <a:lumOff val="35362"/>
                </a:schemeClr>
              </a:gs>
              <a:gs pos="35000">
                <a:srgbClr val="FFCFBD"/>
              </a:gs>
              <a:gs pos="100000">
                <a:schemeClr val="accent4">
                  <a:hueOff val="-697275"/>
                  <a:satOff val="31355"/>
                  <a:lumOff val="48759"/>
                </a:schemeClr>
              </a:gs>
            </a:gsLst>
            <a:lin ang="16200000"/>
          </a:gradFill>
          <a:ln w="9525">
            <a:solidFill>
              <a:srgbClr val="C66D20"/>
            </a:solidFill>
            <a:round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indent="0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endParaRPr>
              <a:solidFill>
                <a:srgbClr val="000000"/>
              </a:solidFill>
            </a:endParaRPr>
          </a:p>
          <a:p>
            <a:pPr marL="381000" indent="-266700">
              <a:lnSpc>
                <a:spcPct val="100000"/>
              </a:lnSpc>
              <a:buSzPts val="1400"/>
              <a:defRPr sz="1400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b="1"/>
              <a:t>Locally fabricated THGEMs</a:t>
            </a:r>
            <a:r>
              <a:t> demonstrated stable operation and high gain, reaching </a:t>
            </a:r>
            <a:r>
              <a:rPr b="1"/>
              <a:t>&gt;6 × 10³ (single)</a:t>
            </a:r>
            <a:r>
              <a:t> and </a:t>
            </a:r>
            <a:r>
              <a:rPr b="1"/>
              <a:t>~3.3 × 10⁴ (double)</a:t>
            </a:r>
            <a:r>
              <a:t> in Ar-based gas mixtures.</a:t>
            </a:r>
          </a:p>
          <a:p>
            <a:pPr marL="381000" indent="-266700">
              <a:lnSpc>
                <a:spcPct val="100000"/>
              </a:lnSpc>
              <a:buSzPts val="1400"/>
              <a:defRPr sz="1400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Achieved </a:t>
            </a:r>
            <a:r>
              <a:rPr b="1"/>
              <a:t>&gt;95% muon detection efficiency</a:t>
            </a:r>
            <a:r>
              <a:t>, with a peak efficiency of </a:t>
            </a:r>
            <a:r>
              <a:rPr b="1"/>
              <a:t>99.5%</a:t>
            </a:r>
            <a:r>
              <a:t>, confirming suitability for charged-particle tracking.</a:t>
            </a:r>
          </a:p>
          <a:p>
            <a:pPr marL="381000" indent="-266700">
              <a:lnSpc>
                <a:spcPct val="100000"/>
              </a:lnSpc>
              <a:buSzPts val="1400"/>
              <a:defRPr sz="1400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Excellent </a:t>
            </a:r>
            <a:r>
              <a:t>position resolution</a:t>
            </a:r>
            <a:r>
              <a:t> was achieved using COG reconstruction.</a:t>
            </a:r>
          </a:p>
          <a:p>
            <a:pPr marL="381000" indent="-266700">
              <a:lnSpc>
                <a:spcPct val="100000"/>
              </a:lnSpc>
              <a:buSzPts val="1400"/>
              <a:defRPr sz="1400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Detector performance showed dependence on </a:t>
            </a:r>
            <a:r>
              <a:rPr b="1"/>
              <a:t>gas composition and drift field</a:t>
            </a:r>
            <a:r>
              <a:t>, with Ar–CO₂ providing superior resolution in the low-gain regime.</a:t>
            </a:r>
          </a:p>
          <a:p>
            <a:pPr marL="381000" indent="-266700">
              <a:lnSpc>
                <a:spcPct val="100000"/>
              </a:lnSpc>
              <a:buSzPts val="1400"/>
              <a:defRPr sz="1400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Muography simulations demonstrate that improved spatial resolution enhances </a:t>
            </a:r>
            <a:r>
              <a:rPr b="1"/>
              <a:t>material discrimination</a:t>
            </a:r>
            <a:r>
              <a:t> and increases the fraction of image-suitable muon events.</a:t>
            </a:r>
          </a:p>
          <a:p>
            <a:pPr marL="381000" indent="-266700">
              <a:lnSpc>
                <a:spcPct val="100000"/>
              </a:lnSpc>
              <a:buSzPts val="1400"/>
              <a:defRPr sz="1400">
                <a:solidFill>
                  <a:srgbClr val="611BB8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rPr b="1"/>
              <a:t>Future:</a:t>
            </a:r>
            <a:r>
              <a:t> Scale up THGEM fabrication, develop </a:t>
            </a:r>
            <a:r>
              <a:rPr b="1"/>
              <a:t>larger readouts</a:t>
            </a:r>
            <a:r>
              <a:t>, and integrate </a:t>
            </a:r>
            <a:r>
              <a:rPr b="1"/>
              <a:t>multiple tracking planes</a:t>
            </a:r>
            <a:r>
              <a:t> toward a full-scale muography system.</a:t>
            </a:r>
          </a:p>
        </p:txBody>
      </p:sp>
      <p:sp>
        <p:nvSpPr>
          <p:cNvPr id="326" name="Google Shape;263;p31"/>
          <p:cNvSpPr txBox="1"/>
          <p:nvPr>
            <p:ph type="sldNum" sz="quarter" idx="2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268;p32"/>
          <p:cNvSpPr txBox="1"/>
          <p:nvPr>
            <p:ph type="title"/>
          </p:nvPr>
        </p:nvSpPr>
        <p:spPr>
          <a:xfrm>
            <a:off x="311699" y="445025"/>
            <a:ext cx="8520602" cy="623401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pPr/>
            <a:r>
              <a:t>Acknowledgement</a:t>
            </a:r>
          </a:p>
        </p:txBody>
      </p:sp>
      <p:sp>
        <p:nvSpPr>
          <p:cNvPr id="329" name="Google Shape;269;p32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000000"/>
              </a:buClr>
              <a:defRPr>
                <a:solidFill>
                  <a:srgbClr val="000000"/>
                </a:solidFill>
              </a:defRPr>
            </a:pPr>
            <a:r>
              <a:t>Prof. Nayana Majumdar, Prof. Suprartik Mukhopadhyay.</a:t>
            </a:r>
          </a:p>
          <a:p>
            <a:pPr>
              <a:buClr>
                <a:srgbClr val="000000"/>
              </a:buClr>
              <a:defRPr>
                <a:solidFill>
                  <a:srgbClr val="000000"/>
                </a:solidFill>
              </a:defRPr>
            </a:pPr>
            <a:r>
              <a:t>Dr. Sridhar Tripathy, Dr. </a:t>
            </a:r>
            <a:r>
              <a:t>Promita Roy, Dr. Subhendu Das, Dr. Pralay Kumar Das, Mr. Shubhbarata Dutta.</a:t>
            </a:r>
          </a:p>
          <a:p>
            <a:pPr>
              <a:buClr>
                <a:srgbClr val="000000"/>
              </a:buClr>
              <a:defRPr>
                <a:solidFill>
                  <a:srgbClr val="000000"/>
                </a:solidFill>
              </a:defRPr>
            </a:pPr>
            <a:r>
              <a:t>Nilanjan Biswas , Lipy Das, Sudipta Barman for their tireless effort in helping designing the experiment.</a:t>
            </a:r>
          </a:p>
          <a:p>
            <a:pPr>
              <a:buClr>
                <a:srgbClr val="000000"/>
              </a:buClr>
              <a:defRPr>
                <a:solidFill>
                  <a:srgbClr val="000000"/>
                </a:solidFill>
              </a:defRPr>
            </a:pPr>
            <a:r>
              <a:t>I like to express my gratitude towards SINP, HBNI and DAE for providing necessary funding and equipment throughout the work.</a:t>
            </a:r>
          </a:p>
        </p:txBody>
      </p:sp>
      <p:sp>
        <p:nvSpPr>
          <p:cNvPr id="330" name="Google Shape;270;p32"/>
          <p:cNvSpPr txBox="1"/>
          <p:nvPr>
            <p:ph type="sldNum" sz="quarter" idx="2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275;p33"/>
          <p:cNvSpPr txBox="1"/>
          <p:nvPr>
            <p:ph type="title"/>
          </p:nvPr>
        </p:nvSpPr>
        <p:spPr>
          <a:xfrm>
            <a:off x="2903975" y="2192775"/>
            <a:ext cx="3816301" cy="633301"/>
          </a:xfrm>
          <a:prstGeom prst="rect">
            <a:avLst/>
          </a:prstGeom>
        </p:spPr>
        <p:txBody>
          <a:bodyPr/>
          <a:lstStyle>
            <a:lvl1pPr defTabSz="630936">
              <a:defRPr sz="2898">
                <a:solidFill>
                  <a:srgbClr val="134F5C"/>
                </a:solidFill>
              </a:defRPr>
            </a:lvl1pPr>
          </a:lstStyle>
          <a:p>
            <a:pPr/>
            <a:r>
              <a:t>Thank you!</a:t>
            </a:r>
          </a:p>
        </p:txBody>
      </p:sp>
      <p:sp>
        <p:nvSpPr>
          <p:cNvPr id="333" name="Google Shape;276;p33"/>
          <p:cNvSpPr txBox="1"/>
          <p:nvPr>
            <p:ph type="sldNum" sz="quarter" idx="2"/>
          </p:nvPr>
        </p:nvSpPr>
        <p:spPr>
          <a:xfrm>
            <a:off x="8709886" y="4717934"/>
            <a:ext cx="336814" cy="3352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FFFFFF"/>
      </a:dk1>
      <a:lt1>
        <a:srgbClr val="611BB8"/>
      </a:lt1>
      <a:dk2>
        <a:srgbClr val="A7A7A7"/>
      </a:dk2>
      <a:lt2>
        <a:srgbClr val="535353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00FF"/>
      </a:hlink>
      <a:folHlink>
        <a:srgbClr val="FF00FF"/>
      </a:folHlink>
    </a:clrScheme>
    <a:fontScheme name="Plum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Plu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611BB8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611BB8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00FF"/>
      </a:hlink>
      <a:folHlink>
        <a:srgbClr val="FF00FF"/>
      </a:folHlink>
    </a:clrScheme>
    <a:fontScheme name="Plum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Plu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611BB8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611BB8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