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1" r:id="rId1"/>
  </p:sldMasterIdLst>
  <p:notesMasterIdLst>
    <p:notesMasterId r:id="rId71"/>
  </p:notesMasterIdLst>
  <p:sldIdLst>
    <p:sldId id="1432" r:id="rId2"/>
    <p:sldId id="1436" r:id="rId3"/>
    <p:sldId id="297" r:id="rId4"/>
    <p:sldId id="299" r:id="rId5"/>
    <p:sldId id="1449" r:id="rId6"/>
    <p:sldId id="1420" r:id="rId7"/>
    <p:sldId id="258" r:id="rId8"/>
    <p:sldId id="266" r:id="rId9"/>
    <p:sldId id="357" r:id="rId10"/>
    <p:sldId id="1442" r:id="rId11"/>
    <p:sldId id="1440" r:id="rId12"/>
    <p:sldId id="384" r:id="rId13"/>
    <p:sldId id="262" r:id="rId14"/>
    <p:sldId id="419" r:id="rId15"/>
    <p:sldId id="400" r:id="rId16"/>
    <p:sldId id="1434" r:id="rId17"/>
    <p:sldId id="292" r:id="rId18"/>
    <p:sldId id="1450" r:id="rId19"/>
    <p:sldId id="1451" r:id="rId20"/>
    <p:sldId id="391" r:id="rId21"/>
    <p:sldId id="1448" r:id="rId22"/>
    <p:sldId id="395" r:id="rId23"/>
    <p:sldId id="1441" r:id="rId24"/>
    <p:sldId id="420" r:id="rId25"/>
    <p:sldId id="269" r:id="rId26"/>
    <p:sldId id="275" r:id="rId27"/>
    <p:sldId id="406" r:id="rId28"/>
    <p:sldId id="373" r:id="rId29"/>
    <p:sldId id="1437" r:id="rId30"/>
    <p:sldId id="401" r:id="rId31"/>
    <p:sldId id="1427" r:id="rId32"/>
    <p:sldId id="393" r:id="rId33"/>
    <p:sldId id="260" r:id="rId34"/>
    <p:sldId id="271" r:id="rId35"/>
    <p:sldId id="1424" r:id="rId36"/>
    <p:sldId id="307" r:id="rId37"/>
    <p:sldId id="1407" r:id="rId38"/>
    <p:sldId id="265" r:id="rId39"/>
    <p:sldId id="381" r:id="rId40"/>
    <p:sldId id="418" r:id="rId41"/>
    <p:sldId id="356" r:id="rId42"/>
    <p:sldId id="259" r:id="rId43"/>
    <p:sldId id="276" r:id="rId44"/>
    <p:sldId id="355" r:id="rId45"/>
    <p:sldId id="1419" r:id="rId46"/>
    <p:sldId id="1428" r:id="rId47"/>
    <p:sldId id="359" r:id="rId48"/>
    <p:sldId id="263" r:id="rId49"/>
    <p:sldId id="270" r:id="rId50"/>
    <p:sldId id="369" r:id="rId51"/>
    <p:sldId id="264" r:id="rId52"/>
    <p:sldId id="392" r:id="rId53"/>
    <p:sldId id="288" r:id="rId54"/>
    <p:sldId id="385" r:id="rId55"/>
    <p:sldId id="399" r:id="rId56"/>
    <p:sldId id="1416" r:id="rId57"/>
    <p:sldId id="1435" r:id="rId58"/>
    <p:sldId id="408" r:id="rId59"/>
    <p:sldId id="358" r:id="rId60"/>
    <p:sldId id="1413" r:id="rId61"/>
    <p:sldId id="1422" r:id="rId62"/>
    <p:sldId id="295" r:id="rId63"/>
    <p:sldId id="294" r:id="rId64"/>
    <p:sldId id="1444" r:id="rId65"/>
    <p:sldId id="1445" r:id="rId66"/>
    <p:sldId id="1446" r:id="rId67"/>
    <p:sldId id="298" r:id="rId68"/>
    <p:sldId id="300" r:id="rId69"/>
    <p:sldId id="1447" r:id="rId7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ktineh imad" initials="li" lastIdx="1" clrIdx="0">
    <p:extLst>
      <p:ext uri="{19B8F6BF-5375-455C-9EA6-DF929625EA0E}">
        <p15:presenceInfo xmlns:p15="http://schemas.microsoft.com/office/powerpoint/2012/main" userId="1a5177076f5b139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51"/>
    <p:restoredTop sz="94517"/>
  </p:normalViewPr>
  <p:slideViewPr>
    <p:cSldViewPr snapToGrid="0" snapToObjects="1">
      <p:cViewPr>
        <p:scale>
          <a:sx n="104" d="100"/>
          <a:sy n="104" d="100"/>
        </p:scale>
        <p:origin x="944" y="6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laktineh/Library/Containers/com.apple.mail/Data/Library/Mail%20Downloads/D56EF962-C165-479F-B736-B74776AB420A/mesure%20P3HT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005031320933984E-2"/>
          <c:y val="0.10090358896856851"/>
          <c:w val="0.64371209368059756"/>
          <c:h val="0.62277741324001168"/>
        </c:manualLayout>
      </c:layout>
      <c:scatterChart>
        <c:scatterStyle val="lineMarker"/>
        <c:varyColors val="0"/>
        <c:ser>
          <c:idx val="0"/>
          <c:order val="0"/>
          <c:tx>
            <c:v>PEHT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Feuil1!$B$3:$B$21</c:f>
              <c:numCache>
                <c:formatCode>General</c:formatCode>
                <c:ptCount val="19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600</c:v>
                </c:pt>
                <c:pt idx="11">
                  <c:v>700</c:v>
                </c:pt>
                <c:pt idx="12">
                  <c:v>800</c:v>
                </c:pt>
                <c:pt idx="13">
                  <c:v>1000</c:v>
                </c:pt>
                <c:pt idx="14">
                  <c:v>1500</c:v>
                </c:pt>
                <c:pt idx="15">
                  <c:v>2000</c:v>
                </c:pt>
                <c:pt idx="16">
                  <c:v>3000</c:v>
                </c:pt>
                <c:pt idx="17">
                  <c:v>4000</c:v>
                </c:pt>
                <c:pt idx="18">
                  <c:v>5000</c:v>
                </c:pt>
              </c:numCache>
            </c:numRef>
          </c:xVal>
          <c:yVal>
            <c:numRef>
              <c:f>Feuil1!$F$3:$F$21</c:f>
              <c:numCache>
                <c:formatCode>General</c:formatCode>
                <c:ptCount val="19"/>
                <c:pt idx="0">
                  <c:v>0.90625</c:v>
                </c:pt>
                <c:pt idx="1">
                  <c:v>1.3299492385786802</c:v>
                </c:pt>
                <c:pt idx="2">
                  <c:v>1.5892255892255891</c:v>
                </c:pt>
                <c:pt idx="3">
                  <c:v>1.7463976945244957</c:v>
                </c:pt>
                <c:pt idx="4">
                  <c:v>1.7763157894736841</c:v>
                </c:pt>
                <c:pt idx="5">
                  <c:v>1.8139534883720931</c:v>
                </c:pt>
                <c:pt idx="6">
                  <c:v>1.8304347826086955</c:v>
                </c:pt>
                <c:pt idx="7">
                  <c:v>1.8186046511627907</c:v>
                </c:pt>
                <c:pt idx="8">
                  <c:v>1.7795698924731183</c:v>
                </c:pt>
                <c:pt idx="9">
                  <c:v>1.7446808510638299</c:v>
                </c:pt>
                <c:pt idx="10">
                  <c:v>1.6883116883116882</c:v>
                </c:pt>
                <c:pt idx="11">
                  <c:v>1.6397058823529411</c:v>
                </c:pt>
                <c:pt idx="12">
                  <c:v>1.5813008130081301</c:v>
                </c:pt>
                <c:pt idx="13">
                  <c:v>1.4878048780487805</c:v>
                </c:pt>
                <c:pt idx="14">
                  <c:v>1.2924791086350975</c:v>
                </c:pt>
                <c:pt idx="15">
                  <c:v>1.1333333333333333</c:v>
                </c:pt>
                <c:pt idx="16">
                  <c:v>0.82244897959183672</c:v>
                </c:pt>
                <c:pt idx="17">
                  <c:v>0.69047619047619047</c:v>
                </c:pt>
                <c:pt idx="18">
                  <c:v>0.57499999999999996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129-1A4E-9A81-CD5929125D0C}"/>
            </c:ext>
          </c:extLst>
        </c:ser>
        <c:ser>
          <c:idx val="1"/>
          <c:order val="1"/>
          <c:tx>
            <c:v>PEHT70/PS30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Feuil1!$B$3:$B$21</c:f>
              <c:numCache>
                <c:formatCode>General</c:formatCode>
                <c:ptCount val="19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600</c:v>
                </c:pt>
                <c:pt idx="11">
                  <c:v>700</c:v>
                </c:pt>
                <c:pt idx="12">
                  <c:v>800</c:v>
                </c:pt>
                <c:pt idx="13">
                  <c:v>1000</c:v>
                </c:pt>
                <c:pt idx="14">
                  <c:v>1500</c:v>
                </c:pt>
                <c:pt idx="15">
                  <c:v>2000</c:v>
                </c:pt>
                <c:pt idx="16">
                  <c:v>3000</c:v>
                </c:pt>
                <c:pt idx="17">
                  <c:v>4000</c:v>
                </c:pt>
                <c:pt idx="18">
                  <c:v>5000</c:v>
                </c:pt>
              </c:numCache>
            </c:numRef>
          </c:xVal>
          <c:yVal>
            <c:numRef>
              <c:f>Feuil1!$I$3:$I$21</c:f>
              <c:numCache>
                <c:formatCode>General</c:formatCode>
                <c:ptCount val="19"/>
                <c:pt idx="0">
                  <c:v>0.81684210526315792</c:v>
                </c:pt>
                <c:pt idx="1">
                  <c:v>1.2952380952380953</c:v>
                </c:pt>
                <c:pt idx="2">
                  <c:v>1.5673076923076923</c:v>
                </c:pt>
                <c:pt idx="3">
                  <c:v>1.7407407407407407</c:v>
                </c:pt>
                <c:pt idx="4">
                  <c:v>1.8372881355932202</c:v>
                </c:pt>
                <c:pt idx="5">
                  <c:v>1.8870967741935485</c:v>
                </c:pt>
                <c:pt idx="6">
                  <c:v>1.8909090909090909</c:v>
                </c:pt>
                <c:pt idx="7">
                  <c:v>1.898989898989899</c:v>
                </c:pt>
                <c:pt idx="8">
                  <c:v>1.8839779005524862</c:v>
                </c:pt>
                <c:pt idx="9">
                  <c:v>1.871165644171779</c:v>
                </c:pt>
                <c:pt idx="10">
                  <c:v>1.8235294117647058</c:v>
                </c:pt>
                <c:pt idx="11">
                  <c:v>1.8017241379310345</c:v>
                </c:pt>
                <c:pt idx="12">
                  <c:v>1.7403846153846154</c:v>
                </c:pt>
                <c:pt idx="13">
                  <c:v>1.6627906976744184</c:v>
                </c:pt>
                <c:pt idx="14">
                  <c:v>1.5555555555555556</c:v>
                </c:pt>
                <c:pt idx="15">
                  <c:v>1.4561403508771931</c:v>
                </c:pt>
                <c:pt idx="16">
                  <c:v>1.368421052631579</c:v>
                </c:pt>
                <c:pt idx="17">
                  <c:v>1.2769953051643192</c:v>
                </c:pt>
                <c:pt idx="18">
                  <c:v>1.0408653846153846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129-1A4E-9A81-CD5929125D0C}"/>
            </c:ext>
          </c:extLst>
        </c:ser>
        <c:ser>
          <c:idx val="2"/>
          <c:order val="2"/>
          <c:tx>
            <c:v>PEHT30/PS70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Feuil1!$B$3:$B$21</c:f>
              <c:numCache>
                <c:formatCode>General</c:formatCode>
                <c:ptCount val="19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600</c:v>
                </c:pt>
                <c:pt idx="11">
                  <c:v>700</c:v>
                </c:pt>
                <c:pt idx="12">
                  <c:v>800</c:v>
                </c:pt>
                <c:pt idx="13">
                  <c:v>1000</c:v>
                </c:pt>
                <c:pt idx="14">
                  <c:v>1500</c:v>
                </c:pt>
                <c:pt idx="15">
                  <c:v>2000</c:v>
                </c:pt>
                <c:pt idx="16">
                  <c:v>3000</c:v>
                </c:pt>
                <c:pt idx="17">
                  <c:v>4000</c:v>
                </c:pt>
                <c:pt idx="18">
                  <c:v>5000</c:v>
                </c:pt>
              </c:numCache>
            </c:numRef>
          </c:xVal>
          <c:yVal>
            <c:numRef>
              <c:f>Feuil1!$L$3:$L$21</c:f>
              <c:numCache>
                <c:formatCode>General</c:formatCode>
                <c:ptCount val="19"/>
                <c:pt idx="0">
                  <c:v>0.76764705882352946</c:v>
                </c:pt>
                <c:pt idx="1">
                  <c:v>1.0852534562211982</c:v>
                </c:pt>
                <c:pt idx="2">
                  <c:v>1.2993827160493827</c:v>
                </c:pt>
                <c:pt idx="3">
                  <c:v>1.349462365591398</c:v>
                </c:pt>
                <c:pt idx="4">
                  <c:v>1.4317460317460318</c:v>
                </c:pt>
                <c:pt idx="5">
                  <c:v>1.5172413793103448</c:v>
                </c:pt>
                <c:pt idx="6">
                  <c:v>1.5846774193548387</c:v>
                </c:pt>
                <c:pt idx="7">
                  <c:v>1.6229508196721312</c:v>
                </c:pt>
                <c:pt idx="8">
                  <c:v>1.6847290640394088</c:v>
                </c:pt>
                <c:pt idx="9">
                  <c:v>1.6912928759894459</c:v>
                </c:pt>
                <c:pt idx="10">
                  <c:v>1.5828220858895705</c:v>
                </c:pt>
                <c:pt idx="11">
                  <c:v>1.5422535211267605</c:v>
                </c:pt>
                <c:pt idx="12">
                  <c:v>1.4645669291338583</c:v>
                </c:pt>
                <c:pt idx="13">
                  <c:v>1.4519230769230769</c:v>
                </c:pt>
                <c:pt idx="14">
                  <c:v>1.42</c:v>
                </c:pt>
                <c:pt idx="15">
                  <c:v>1.3733766233766234</c:v>
                </c:pt>
                <c:pt idx="16">
                  <c:v>1.3480769230769232</c:v>
                </c:pt>
                <c:pt idx="17">
                  <c:v>1.2391304347826086</c:v>
                </c:pt>
                <c:pt idx="18">
                  <c:v>1.0871559633027523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129-1A4E-9A81-CD5929125D0C}"/>
            </c:ext>
          </c:extLst>
        </c:ser>
        <c:ser>
          <c:idx val="3"/>
          <c:order val="3"/>
          <c:tx>
            <c:v>PS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Feuil1!$B$3:$B$21</c:f>
              <c:numCache>
                <c:formatCode>General</c:formatCode>
                <c:ptCount val="19"/>
                <c:pt idx="0">
                  <c:v>50</c:v>
                </c:pt>
                <c:pt idx="1">
                  <c:v>100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  <c:pt idx="5">
                  <c:v>300</c:v>
                </c:pt>
                <c:pt idx="6">
                  <c:v>350</c:v>
                </c:pt>
                <c:pt idx="7">
                  <c:v>400</c:v>
                </c:pt>
                <c:pt idx="8">
                  <c:v>450</c:v>
                </c:pt>
                <c:pt idx="9">
                  <c:v>500</c:v>
                </c:pt>
                <c:pt idx="10">
                  <c:v>600</c:v>
                </c:pt>
                <c:pt idx="11">
                  <c:v>700</c:v>
                </c:pt>
                <c:pt idx="12">
                  <c:v>800</c:v>
                </c:pt>
                <c:pt idx="13">
                  <c:v>1000</c:v>
                </c:pt>
                <c:pt idx="14">
                  <c:v>1500</c:v>
                </c:pt>
                <c:pt idx="15">
                  <c:v>2000</c:v>
                </c:pt>
                <c:pt idx="16">
                  <c:v>3000</c:v>
                </c:pt>
                <c:pt idx="17">
                  <c:v>4000</c:v>
                </c:pt>
                <c:pt idx="18">
                  <c:v>5000</c:v>
                </c:pt>
              </c:numCache>
            </c:numRef>
          </c:xVal>
          <c:yVal>
            <c:numRef>
              <c:f>Feuil1!$O$3:$O$21</c:f>
              <c:numCache>
                <c:formatCode>General</c:formatCode>
                <c:ptCount val="19"/>
                <c:pt idx="0">
                  <c:v>1.2702702702702702</c:v>
                </c:pt>
                <c:pt idx="1">
                  <c:v>1.7185929648241207</c:v>
                </c:pt>
                <c:pt idx="2">
                  <c:v>1.8361204013377925</c:v>
                </c:pt>
                <c:pt idx="3">
                  <c:v>2.0534124629080122</c:v>
                </c:pt>
                <c:pt idx="4">
                  <c:v>2.3215859030837005</c:v>
                </c:pt>
                <c:pt idx="5">
                  <c:v>2.4035087719298245</c:v>
                </c:pt>
                <c:pt idx="6">
                  <c:v>2.4741379310344827</c:v>
                </c:pt>
                <c:pt idx="7">
                  <c:v>2.4130434782608696</c:v>
                </c:pt>
                <c:pt idx="8">
                  <c:v>2.34020618556701</c:v>
                </c:pt>
                <c:pt idx="9">
                  <c:v>2.270718232044199</c:v>
                </c:pt>
                <c:pt idx="10">
                  <c:v>2.103448275862069</c:v>
                </c:pt>
                <c:pt idx="11">
                  <c:v>2.0236220472440944</c:v>
                </c:pt>
                <c:pt idx="12">
                  <c:v>1.9622641509433962</c:v>
                </c:pt>
                <c:pt idx="13">
                  <c:v>1.8045977011494254</c:v>
                </c:pt>
                <c:pt idx="14">
                  <c:v>1.53125</c:v>
                </c:pt>
                <c:pt idx="15">
                  <c:v>1.3636363636363638</c:v>
                </c:pt>
                <c:pt idx="16">
                  <c:v>1.074468085106383</c:v>
                </c:pt>
                <c:pt idx="17">
                  <c:v>0.7635933806146572</c:v>
                </c:pt>
                <c:pt idx="18">
                  <c:v>0.63414634146341464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129-1A4E-9A81-CD5929125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1951616"/>
        <c:axId val="1427401280"/>
      </c:scatterChart>
      <c:valAx>
        <c:axId val="1341951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Energie (eV)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27401280"/>
        <c:crosses val="autoZero"/>
        <c:crossBetween val="midCat"/>
      </c:valAx>
      <c:valAx>
        <c:axId val="142740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SEY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419516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3175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0.20905</cdr:x>
      <cdr:y>0.01009</cdr:y>
    </cdr:from>
    <cdr:to>
      <cdr:x>0.79094</cdr:x>
      <cdr:y>0.13331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F625B954-7323-318B-8771-58772ACD45C3}"/>
            </a:ext>
          </a:extLst>
        </cdr:cNvPr>
        <cdr:cNvSpPr txBox="1"/>
      </cdr:nvSpPr>
      <cdr:spPr>
        <a:xfrm xmlns:a="http://schemas.openxmlformats.org/drawingml/2006/main">
          <a:off x="810197" y="20278"/>
          <a:ext cx="2255128" cy="2475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/>
            <a:t>Secondary Electron Yield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DC09E-15AF-7D46-850E-C87596EC8952}" type="datetimeFigureOut">
              <a:rPr lang="fr-FR" smtClean="0"/>
              <a:t>12/08/2026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52799-2A04-264F-87AE-DE568125CEB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32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752799-2A04-264F-87AE-DE568125CEB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25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DAQ system of PICMIC0 operates in three steps: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Step 1:</a:t>
            </a:r>
            <a:r>
              <a:rPr lang="en-US" dirty="0"/>
              <a:t> The </a:t>
            </a:r>
            <a:r>
              <a:rPr lang="en-US" i="1" dirty="0"/>
              <a:t>frame controller </a:t>
            </a:r>
            <a:r>
              <a:rPr lang="en-US" dirty="0"/>
              <a:t>module periodically sends control signals to all pixels to prepare them for readout.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Step 2:</a:t>
            </a:r>
            <a:r>
              <a:rPr lang="en-US" dirty="0"/>
              <a:t> The </a:t>
            </a:r>
            <a:r>
              <a:rPr lang="en-US" i="1" dirty="0"/>
              <a:t>priority encoder </a:t>
            </a:r>
            <a:r>
              <a:rPr lang="en-US" dirty="0"/>
              <a:t>module  reads out the stimulated pixels column by column, based on a column-dependent priority scheme.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Step 3:</a:t>
            </a:r>
            <a:r>
              <a:rPr lang="en-US" dirty="0"/>
              <a:t> The </a:t>
            </a:r>
            <a:r>
              <a:rPr lang="en-US" i="1" dirty="0"/>
              <a:t>encoder</a:t>
            </a:r>
            <a:r>
              <a:rPr lang="en-US" dirty="0"/>
              <a:t> module generates and transmits the addresses of the stimulated pixels.</a:t>
            </a:r>
          </a:p>
          <a:p>
            <a:r>
              <a:rPr lang="en-US" b="1" dirty="0"/>
              <a:t>Steps 2 and 3 are repeated until all stimulated pixels have been read out.</a:t>
            </a:r>
          </a:p>
          <a:p>
            <a:endParaRPr lang="en-US" b="1" dirty="0"/>
          </a:p>
          <a:p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DAQ system of PICMIC1 operates differently, thanks to the use of an end-of-column module to control the readout of each column</a:t>
            </a:r>
            <a:r>
              <a:rPr lang="fr-FR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dirty="0"/>
              <a:t>Like PICMIC0, the frame controller module periodically sends control signals to all pixels. Then, each end-of-column module reads out the stimulated pixels and sends them out through a multiplexer. The data is sent out in DDR mode, which transmits data on both clock edges in order to reduce the required number of pins by half.  </a:t>
            </a:r>
          </a:p>
          <a:p>
            <a:endParaRPr lang="en-US" sz="12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039667-5626-4170-81A7-2C69B3FCCEA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61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752799-2A04-264F-87AE-DE568125CEB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76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752799-2A04-264F-87AE-DE568125CEB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55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A343B-5AF8-7544-8414-00F70C4E67DD}" type="datetime1">
              <a:rPr lang="fr-FR" smtClean="0"/>
              <a:t>03/09/2026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68647-CFCE-D045-876A-27EA0D8BD92D}" type="datetime1">
              <a:rPr lang="fr-FR" smtClean="0"/>
              <a:t>03/09/2026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6AE9-A997-8343-968E-DEB446AFD798}" type="datetime1">
              <a:rPr lang="fr-FR" smtClean="0"/>
              <a:t>03/09/2026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14FC5-E498-C24D-877F-21D46E787F6F}" type="datetime1">
              <a:rPr lang="fr-FR" smtClean="0"/>
              <a:t>03/09/2026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46C4-FCF7-A742-8BAF-2CCA358809D1}" type="datetime1">
              <a:rPr lang="fr-FR" smtClean="0"/>
              <a:t>03/09/2026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8AC-9C0B-F64D-B9FE-80F81FA01871}" type="datetime1">
              <a:rPr lang="fr-FR" smtClean="0"/>
              <a:t>03/09/2026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C7C3-616C-BE49-96BF-B74F53180087}" type="datetime1">
              <a:rPr lang="fr-FR" smtClean="0"/>
              <a:t>03/09/2026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E96F-5E7B-8849-9B73-06181F9EFE4C}" type="datetime1">
              <a:rPr lang="fr-FR" smtClean="0"/>
              <a:t>03/09/2026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99A4-0C61-EA42-A2B6-BD395B99F69F}" type="datetime1">
              <a:rPr lang="fr-FR" smtClean="0"/>
              <a:t>03/09/2026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3940-DCE8-214B-AC2F-763210879766}" type="datetime1">
              <a:rPr lang="fr-FR" smtClean="0"/>
              <a:t>03/09/2026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306D-55B4-1B4D-9EF1-6E8DBB873331}" type="datetime1">
              <a:rPr lang="fr-FR" smtClean="0"/>
              <a:t>03/09/2026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C46AEE05-5D78-354D-9DA9-FEA4E0C3CEED}" type="datetime1">
              <a:rPr lang="fr-FR" smtClean="0"/>
              <a:t>03/09/2026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EE7B60EA-EB0F-D643-BB8B-F46B66C4BF1D}" type="datetime1">
              <a:rPr lang="fr-FR" smtClean="0"/>
              <a:t>03/09/2026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3EA61B4D-50EC-0245-B085-5CF8D6B496F6}" type="datetime1">
              <a:rPr lang="fr-FR" smtClean="0"/>
              <a:t>03/09/2026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F81FF-858B-3E43-B346-01BBAAC0D601}" type="datetime1">
              <a:rPr lang="fr-FR" smtClean="0"/>
              <a:t>03/09/2026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C18F9-95F3-EF40-9E3F-D3D146884047}" type="datetime1">
              <a:rPr lang="fr-FR" smtClean="0"/>
              <a:t>03/09/2026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6597353"/>
            <a:ext cx="9144000" cy="260647"/>
          </a:xfrm>
          <a:prstGeom prst="rect">
            <a:avLst/>
          </a:prstGeom>
          <a:gradFill flip="none" rotWithShape="1">
            <a:gsLst>
              <a:gs pos="33000">
                <a:schemeClr val="accent5">
                  <a:shade val="51000"/>
                  <a:satMod val="130000"/>
                </a:schemeClr>
              </a:gs>
              <a:gs pos="80000">
                <a:schemeClr val="accent5">
                  <a:shade val="93000"/>
                  <a:satMod val="130000"/>
                </a:schemeClr>
              </a:gs>
              <a:gs pos="100000">
                <a:schemeClr val="accent5">
                  <a:shade val="94000"/>
                  <a:satMod val="135000"/>
                </a:schemeClr>
              </a:gs>
            </a:gsLst>
            <a:lin ang="3600000" scaled="0"/>
            <a:tileRect/>
          </a:gra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 sz="1662" dirty="0">
              <a:solidFill>
                <a:srgbClr val="FF9933"/>
              </a:solidFill>
              <a:ea typeface="ＭＳ Ｐゴシック" pitchFamily="34" charset="-128"/>
            </a:endParaRPr>
          </a:p>
        </p:txBody>
      </p:sp>
      <p:cxnSp>
        <p:nvCxnSpPr>
          <p:cNvPr id="16" name="Connecteur droit 15"/>
          <p:cNvCxnSpPr>
            <a:cxnSpLocks/>
          </p:cNvCxnSpPr>
          <p:nvPr userDrawn="1"/>
        </p:nvCxnSpPr>
        <p:spPr bwMode="auto">
          <a:xfrm>
            <a:off x="1182085" y="620688"/>
            <a:ext cx="7895446" cy="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 userDrawn="1"/>
        </p:nvSpPr>
        <p:spPr>
          <a:xfrm>
            <a:off x="0" y="6597353"/>
            <a:ext cx="1111202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8" dirty="0">
                <a:solidFill>
                  <a:schemeClr val="bg1"/>
                </a:solidFill>
              </a:rPr>
              <a:t>Hervé MATHEZ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6" t="14948"/>
          <a:stretch/>
        </p:blipFill>
        <p:spPr bwMode="auto">
          <a:xfrm>
            <a:off x="0" y="1"/>
            <a:ext cx="1182085" cy="114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re 1"/>
          <p:cNvSpPr txBox="1">
            <a:spLocks/>
          </p:cNvSpPr>
          <p:nvPr userDrawn="1"/>
        </p:nvSpPr>
        <p:spPr>
          <a:xfrm>
            <a:off x="52113" y="188640"/>
            <a:ext cx="1262910" cy="64807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fld id="{816229AE-2292-4B6B-872E-87B034FFFD5E}" type="slidenum">
              <a:rPr lang="fr-FR" sz="2215" smtClean="0">
                <a:solidFill>
                  <a:schemeClr val="bg1"/>
                </a:solidFill>
                <a:latin typeface="Calibri" pitchFamily="34" charset="0"/>
              </a:rPr>
              <a:t>‹N°›</a:t>
            </a:fld>
            <a:endParaRPr lang="fr-FR" sz="2215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4BDAC8A-6088-4E9F-B198-E74D2CB458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135" y="6410838"/>
            <a:ext cx="583865" cy="4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42C801E-0DB1-D947-859A-679142976971}" type="datetime1">
              <a:rPr lang="fr-FR" smtClean="0"/>
              <a:t>03/09/2026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9C4849A-3939-C14A-B332-2DCE56CB8D0A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png"/><Relationship Id="rId11" Type="http://schemas.openxmlformats.org/officeDocument/2006/relationships/image" Target="../media/image36.jpe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5.png"/><Relationship Id="rId5" Type="http://schemas.openxmlformats.org/officeDocument/2006/relationships/image" Target="../media/image64.emf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1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package" Target="../embeddings/Document_Microsoft_Word.docx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4.png"/><Relationship Id="rId4" Type="http://schemas.openxmlformats.org/officeDocument/2006/relationships/image" Target="../media/image103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0.png"/><Relationship Id="rId5" Type="http://schemas.openxmlformats.org/officeDocument/2006/relationships/image" Target="../media/image109.jpg"/><Relationship Id="rId4" Type="http://schemas.openxmlformats.org/officeDocument/2006/relationships/image" Target="../media/image10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46;p44">
            <a:extLst>
              <a:ext uri="{FF2B5EF4-FFF2-40B4-BE49-F238E27FC236}">
                <a16:creationId xmlns:a16="http://schemas.microsoft.com/office/drawing/2014/main" id="{1947B05B-78EE-E188-29E2-D2016FF78C3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400" y="166484"/>
            <a:ext cx="1588946" cy="1208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47;p44">
            <a:extLst>
              <a:ext uri="{FF2B5EF4-FFF2-40B4-BE49-F238E27FC236}">
                <a16:creationId xmlns:a16="http://schemas.microsoft.com/office/drawing/2014/main" id="{82E1EC27-A12A-50FD-E6E9-EA11653DA4C6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7752" y="172722"/>
            <a:ext cx="1776248" cy="101494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37CC7D0-4A22-3CE9-DF58-4391304460B5}"/>
              </a:ext>
            </a:extLst>
          </p:cNvPr>
          <p:cNvSpPr txBox="1"/>
          <p:nvPr/>
        </p:nvSpPr>
        <p:spPr>
          <a:xfrm>
            <a:off x="4122338" y="2161750"/>
            <a:ext cx="716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* </a:t>
            </a:r>
            <a:r>
              <a:rPr lang="en-GB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PIC</a:t>
            </a:r>
            <a:r>
              <a:rPr lang="en-GB" dirty="0" err="1">
                <a:solidFill>
                  <a:schemeClr val="bg1"/>
                </a:solidFill>
              </a:rPr>
              <a:t>osecond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sub</a:t>
            </a:r>
            <a:r>
              <a:rPr lang="en-GB" b="1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MIC</a:t>
            </a:r>
            <a:r>
              <a:rPr lang="en-GB" dirty="0" err="1">
                <a:solidFill>
                  <a:schemeClr val="bg1"/>
                </a:solidFill>
              </a:rPr>
              <a:t>ron</a:t>
            </a:r>
            <a:r>
              <a:rPr lang="en-GB" dirty="0">
                <a:solidFill>
                  <a:schemeClr val="bg1"/>
                </a:solidFill>
              </a:rPr>
              <a:t> detection concept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F62CC0-4B51-835A-B447-4ECBC28A5866}"/>
              </a:ext>
            </a:extLst>
          </p:cNvPr>
          <p:cNvSpPr txBox="1"/>
          <p:nvPr/>
        </p:nvSpPr>
        <p:spPr>
          <a:xfrm>
            <a:off x="929881" y="6219980"/>
            <a:ext cx="7831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I. </a:t>
            </a:r>
            <a:r>
              <a:rPr lang="en-GB" dirty="0" err="1">
                <a:solidFill>
                  <a:schemeClr val="bg1"/>
                </a:solidFill>
              </a:rPr>
              <a:t>Laktineh</a:t>
            </a:r>
            <a:r>
              <a:rPr lang="en-GB" dirty="0">
                <a:solidFill>
                  <a:schemeClr val="bg1"/>
                </a:solidFill>
              </a:rPr>
              <a:t>,            PSD14 conference, QM University, London 2026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175EBADE-74FC-C478-371E-8F9A310FB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1</a:t>
            </a:fld>
            <a:endParaRPr lang="en-US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0F26A12-03F9-6134-4DB8-5E931603B66A}"/>
              </a:ext>
            </a:extLst>
          </p:cNvPr>
          <p:cNvSpPr txBox="1"/>
          <p:nvPr/>
        </p:nvSpPr>
        <p:spPr>
          <a:xfrm>
            <a:off x="373564" y="2627053"/>
            <a:ext cx="836796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IP2I-Lyon : </a:t>
            </a:r>
            <a:r>
              <a:rPr lang="en-GB" sz="1600" dirty="0" err="1">
                <a:solidFill>
                  <a:schemeClr val="bg1"/>
                </a:solidFill>
              </a:rPr>
              <a:t>I.Laktineh</a:t>
            </a:r>
            <a:r>
              <a:rPr lang="en-GB" sz="1600" dirty="0">
                <a:solidFill>
                  <a:schemeClr val="bg1"/>
                </a:solidFill>
              </a:rPr>
              <a:t>, E. </a:t>
            </a:r>
            <a:r>
              <a:rPr lang="en-GB" sz="1600" dirty="0" err="1">
                <a:solidFill>
                  <a:schemeClr val="bg1"/>
                </a:solidFill>
              </a:rPr>
              <a:t>Bechetoille</a:t>
            </a:r>
            <a:r>
              <a:rPr lang="en-GB" sz="1600" dirty="0">
                <a:solidFill>
                  <a:schemeClr val="bg1"/>
                </a:solidFill>
              </a:rPr>
              <a:t>, H. Abreu, H. </a:t>
            </a:r>
            <a:r>
              <a:rPr lang="en-GB" sz="1600" dirty="0" err="1">
                <a:solidFill>
                  <a:schemeClr val="bg1"/>
                </a:solidFill>
              </a:rPr>
              <a:t>Mathez</a:t>
            </a:r>
            <a:r>
              <a:rPr lang="en-GB" sz="1600" dirty="0">
                <a:solidFill>
                  <a:schemeClr val="bg1"/>
                </a:solidFill>
              </a:rPr>
              <a:t>, Ch. </a:t>
            </a:r>
            <a:r>
              <a:rPr lang="en-GB" sz="1600" dirty="0" err="1">
                <a:solidFill>
                  <a:schemeClr val="bg1"/>
                </a:solidFill>
              </a:rPr>
              <a:t>Combaret</a:t>
            </a:r>
            <a:r>
              <a:rPr lang="en-GB" sz="1600" dirty="0">
                <a:solidFill>
                  <a:schemeClr val="bg1"/>
                </a:solidFill>
              </a:rPr>
              <a:t>, G. </a:t>
            </a:r>
            <a:r>
              <a:rPr lang="en-GB" sz="1600" dirty="0" err="1">
                <a:solidFill>
                  <a:schemeClr val="bg1"/>
                </a:solidFill>
              </a:rPr>
              <a:t>Garillot</a:t>
            </a:r>
            <a:r>
              <a:rPr lang="en-GB" sz="1600" dirty="0">
                <a:solidFill>
                  <a:schemeClr val="bg1"/>
                </a:solidFill>
              </a:rPr>
              <a:t>, X. Chen, K. Sabra, L. </a:t>
            </a:r>
            <a:r>
              <a:rPr lang="en-GB" sz="1600" dirty="0" err="1">
                <a:solidFill>
                  <a:schemeClr val="bg1"/>
                </a:solidFill>
              </a:rPr>
              <a:t>Balleyguier</a:t>
            </a:r>
            <a:r>
              <a:rPr lang="en-GB" sz="1600" dirty="0">
                <a:solidFill>
                  <a:schemeClr val="bg1"/>
                </a:solidFill>
              </a:rPr>
              <a:t>, G. Noel, G. </a:t>
            </a:r>
            <a:r>
              <a:rPr lang="en-GB" sz="1600" dirty="0" err="1">
                <a:solidFill>
                  <a:schemeClr val="bg1"/>
                </a:solidFill>
              </a:rPr>
              <a:t>Grenier</a:t>
            </a:r>
            <a:r>
              <a:rPr lang="en-GB" sz="1600" dirty="0">
                <a:solidFill>
                  <a:schemeClr val="bg1"/>
                </a:solidFill>
              </a:rPr>
              <a:t>, L. </a:t>
            </a:r>
            <a:r>
              <a:rPr lang="en-GB" sz="1600" dirty="0" err="1">
                <a:solidFill>
                  <a:schemeClr val="bg1"/>
                </a:solidFill>
              </a:rPr>
              <a:t>Mirabito</a:t>
            </a:r>
            <a:endParaRPr lang="en-GB" sz="1600" dirty="0">
              <a:solidFill>
                <a:schemeClr val="bg1"/>
              </a:solidFill>
            </a:endParaRPr>
          </a:p>
          <a:p>
            <a:r>
              <a:rPr lang="en-GB" sz="1600" dirty="0">
                <a:solidFill>
                  <a:schemeClr val="bg1"/>
                </a:solidFill>
              </a:rPr>
              <a:t>IPHC : Ch. Hu, C. </a:t>
            </a:r>
            <a:r>
              <a:rPr lang="en-GB" sz="1600" dirty="0" err="1">
                <a:solidFill>
                  <a:schemeClr val="bg1"/>
                </a:solidFill>
              </a:rPr>
              <a:t>Colledani</a:t>
            </a:r>
            <a:r>
              <a:rPr lang="en-GB" sz="1600" dirty="0">
                <a:solidFill>
                  <a:schemeClr val="bg1"/>
                </a:solidFill>
              </a:rPr>
              <a:t>, H. Pham, I. Vallin, G. </a:t>
            </a:r>
            <a:r>
              <a:rPr lang="en-GB" sz="1600" dirty="0" err="1">
                <a:solidFill>
                  <a:schemeClr val="bg1"/>
                </a:solidFill>
              </a:rPr>
              <a:t>Bertolone</a:t>
            </a:r>
            <a:r>
              <a:rPr lang="en-GB" sz="1600" dirty="0">
                <a:solidFill>
                  <a:schemeClr val="bg1"/>
                </a:solidFill>
              </a:rPr>
              <a:t>, </a:t>
            </a:r>
            <a:r>
              <a:rPr lang="en-GB" sz="1600" dirty="0" err="1">
                <a:solidFill>
                  <a:schemeClr val="bg1"/>
                </a:solidFill>
              </a:rPr>
              <a:t>G.Claus</a:t>
            </a:r>
            <a:r>
              <a:rPr lang="en-GB" sz="1600" dirty="0">
                <a:solidFill>
                  <a:schemeClr val="bg1"/>
                </a:solidFill>
              </a:rPr>
              <a:t>, M. Specht</a:t>
            </a:r>
          </a:p>
          <a:p>
            <a:r>
              <a:rPr lang="en-GB" sz="1600" dirty="0" err="1">
                <a:solidFill>
                  <a:schemeClr val="bg1"/>
                </a:solidFill>
              </a:rPr>
              <a:t>IJCLab</a:t>
            </a:r>
            <a:r>
              <a:rPr lang="en-GB" sz="1600" dirty="0">
                <a:solidFill>
                  <a:schemeClr val="bg1"/>
                </a:solidFill>
              </a:rPr>
              <a:t>: J. </a:t>
            </a:r>
            <a:r>
              <a:rPr lang="en-GB" sz="1600" dirty="0" err="1">
                <a:solidFill>
                  <a:schemeClr val="bg1"/>
                </a:solidFill>
              </a:rPr>
              <a:t>Maalmi</a:t>
            </a:r>
            <a:r>
              <a:rPr lang="en-GB" sz="1600" dirty="0">
                <a:solidFill>
                  <a:schemeClr val="bg1"/>
                </a:solidFill>
              </a:rPr>
              <a:t>, D. Breton, D. </a:t>
            </a:r>
            <a:r>
              <a:rPr lang="en-GB" sz="1600" dirty="0" err="1">
                <a:solidFill>
                  <a:schemeClr val="bg1"/>
                </a:solidFill>
              </a:rPr>
              <a:t>Charlet</a:t>
            </a:r>
            <a:r>
              <a:rPr lang="en-GB" sz="1600" dirty="0">
                <a:solidFill>
                  <a:schemeClr val="bg1"/>
                </a:solidFill>
              </a:rPr>
              <a:t>, A. Back</a:t>
            </a:r>
          </a:p>
          <a:p>
            <a:r>
              <a:rPr lang="en-GB" sz="1600" dirty="0">
                <a:solidFill>
                  <a:schemeClr val="bg1"/>
                </a:solidFill>
              </a:rPr>
              <a:t>OMEGA: S. Callier, C. de la Taille</a:t>
            </a:r>
            <a:endParaRPr lang="en-GB" sz="16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GB" sz="1600" dirty="0">
                <a:solidFill>
                  <a:schemeClr val="accent2">
                    <a:lumMod val="75000"/>
                  </a:schemeClr>
                </a:solidFill>
              </a:rPr>
              <a:t>SDU: L. Zhang </a:t>
            </a:r>
            <a:endParaRPr lang="en-GB" sz="16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sz="1600" dirty="0" err="1">
                <a:solidFill>
                  <a:schemeClr val="accent2">
                    <a:lumMod val="75000"/>
                  </a:schemeClr>
                </a:solidFill>
              </a:rPr>
              <a:t>Nakai</a:t>
            </a:r>
            <a:r>
              <a:rPr lang="en-GB" sz="1600" dirty="0">
                <a:solidFill>
                  <a:schemeClr val="accent2">
                    <a:lumMod val="75000"/>
                  </a:schemeClr>
                </a:solidFill>
              </a:rPr>
              <a:t> University:  Y. Zhao </a:t>
            </a:r>
          </a:p>
          <a:p>
            <a:r>
              <a:rPr lang="en-GB" sz="1600" dirty="0">
                <a:solidFill>
                  <a:schemeClr val="accent2">
                    <a:lumMod val="75000"/>
                  </a:schemeClr>
                </a:solidFill>
              </a:rPr>
              <a:t>IHEP: J. Ye, Q. Sen, L. Chen</a:t>
            </a:r>
            <a:endParaRPr lang="en-GB" sz="1600" dirty="0">
              <a:solidFill>
                <a:schemeClr val="bg1"/>
              </a:solidFill>
            </a:endParaRPr>
          </a:p>
          <a:p>
            <a:r>
              <a:rPr lang="en-GB" sz="1600" dirty="0">
                <a:solidFill>
                  <a:schemeClr val="bg1"/>
                </a:solidFill>
              </a:rPr>
              <a:t>IMP: A. </a:t>
            </a:r>
            <a:r>
              <a:rPr lang="en-GB" sz="1600" dirty="0" err="1">
                <a:solidFill>
                  <a:schemeClr val="bg1"/>
                </a:solidFill>
              </a:rPr>
              <a:t>Serghei</a:t>
            </a:r>
            <a:r>
              <a:rPr lang="en-GB" sz="1600" dirty="0">
                <a:solidFill>
                  <a:schemeClr val="bg1"/>
                </a:solidFill>
              </a:rPr>
              <a:t>, L. Leveque, L. David</a:t>
            </a:r>
          </a:p>
          <a:p>
            <a:r>
              <a:rPr lang="en-GB" sz="1600" dirty="0">
                <a:solidFill>
                  <a:schemeClr val="bg1"/>
                </a:solidFill>
              </a:rPr>
              <a:t>INL: J-L. </a:t>
            </a:r>
            <a:r>
              <a:rPr lang="en-GB" sz="1600" dirty="0" err="1">
                <a:solidFill>
                  <a:schemeClr val="bg1"/>
                </a:solidFill>
              </a:rPr>
              <a:t>Leclercq</a:t>
            </a:r>
            <a:r>
              <a:rPr lang="en-GB" sz="1600" dirty="0">
                <a:solidFill>
                  <a:schemeClr val="bg1"/>
                </a:solidFill>
              </a:rPr>
              <a:t>, P. </a:t>
            </a:r>
            <a:r>
              <a:rPr lang="en-GB" sz="1600" dirty="0" err="1">
                <a:solidFill>
                  <a:schemeClr val="bg1"/>
                </a:solidFill>
              </a:rPr>
              <a:t>Pittet</a:t>
            </a:r>
            <a:r>
              <a:rPr lang="en-GB" sz="1600" dirty="0">
                <a:solidFill>
                  <a:schemeClr val="bg1"/>
                </a:solidFill>
              </a:rPr>
              <a:t>, C. Chevalier, P. </a:t>
            </a:r>
            <a:r>
              <a:rPr lang="en-GB" sz="1600" dirty="0" err="1">
                <a:solidFill>
                  <a:schemeClr val="bg1"/>
                </a:solidFill>
              </a:rPr>
              <a:t>Kleimann</a:t>
            </a:r>
            <a:r>
              <a:rPr lang="en-GB" sz="1600" dirty="0">
                <a:solidFill>
                  <a:schemeClr val="bg1"/>
                </a:solidFill>
              </a:rPr>
              <a:t>, B. Rea, N. Terrier</a:t>
            </a:r>
          </a:p>
          <a:p>
            <a:r>
              <a:rPr lang="en-GB" sz="1600" dirty="0">
                <a:solidFill>
                  <a:schemeClr val="bg1"/>
                </a:solidFill>
              </a:rPr>
              <a:t>ILM: A. </a:t>
            </a:r>
            <a:r>
              <a:rPr lang="en-GB" sz="1600" dirty="0" err="1">
                <a:solidFill>
                  <a:schemeClr val="bg1"/>
                </a:solidFill>
              </a:rPr>
              <a:t>Ayari</a:t>
            </a:r>
            <a:endParaRPr lang="en-GB" sz="1600" dirty="0">
              <a:solidFill>
                <a:schemeClr val="bg1"/>
              </a:solidFill>
            </a:endParaRPr>
          </a:p>
          <a:p>
            <a:r>
              <a:rPr lang="en-GB" sz="1600" dirty="0">
                <a:solidFill>
                  <a:schemeClr val="accent2">
                    <a:lumMod val="75000"/>
                  </a:schemeClr>
                </a:solidFill>
              </a:rPr>
              <a:t>XIOPM: P. Chen, X. </a:t>
            </a:r>
            <a:r>
              <a:rPr lang="en-GB" sz="1600" dirty="0" err="1">
                <a:solidFill>
                  <a:schemeClr val="accent2">
                    <a:lumMod val="75000"/>
                  </a:schemeClr>
                </a:solidFill>
              </a:rPr>
              <a:t>Zhng</a:t>
            </a:r>
            <a:r>
              <a:rPr lang="en-GB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50722DE9-7CE2-6A3E-6CC4-653AE429A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149" y="1375417"/>
            <a:ext cx="8426800" cy="802826"/>
          </a:xfrm>
        </p:spPr>
        <p:txBody>
          <a:bodyPr/>
          <a:lstStyle/>
          <a:p>
            <a:br>
              <a:rPr lang="en-GB" dirty="0"/>
            </a:br>
            <a:br>
              <a:rPr lang="en-GB" dirty="0"/>
            </a:br>
            <a:r>
              <a:rPr lang="en-GB" dirty="0"/>
              <a:t>PICMIC</a:t>
            </a:r>
            <a:r>
              <a:rPr lang="en-GB" baseline="30000" dirty="0"/>
              <a:t>*</a:t>
            </a:r>
            <a:r>
              <a:rPr lang="en-GB" sz="3200" b="1" i="0" u="none" strike="noStrike" dirty="0">
                <a:effectLst/>
                <a:latin typeface="arial" panose="020B0604020202020204" pitchFamily="34" charset="0"/>
              </a:rPr>
              <a:t>:</a:t>
            </a:r>
            <a:r>
              <a:rPr lang="en-GB" sz="3200" b="1" dirty="0">
                <a:latin typeface="arial" panose="020B0604020202020204" pitchFamily="34" charset="0"/>
              </a:rPr>
              <a:t> </a:t>
            </a:r>
            <a:r>
              <a:rPr lang="en-GB" sz="2400" b="1" i="0" u="none" strike="noStrike" dirty="0">
                <a:effectLst/>
                <a:latin typeface="arial" panose="020B0604020202020204" pitchFamily="34" charset="0"/>
              </a:rPr>
              <a:t>An Ultra Precise 4D Detection Concept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43030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35638C0-B6D3-4B33-AB5A-955C7E0CDC84}"/>
              </a:ext>
            </a:extLst>
          </p:cNvPr>
          <p:cNvSpPr txBox="1"/>
          <p:nvPr/>
        </p:nvSpPr>
        <p:spPr>
          <a:xfrm>
            <a:off x="700592" y="1141655"/>
            <a:ext cx="436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Outline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DF1A36-F912-E2A9-412E-777C81C46E15}"/>
              </a:ext>
            </a:extLst>
          </p:cNvPr>
          <p:cNvSpPr txBox="1"/>
          <p:nvPr/>
        </p:nvSpPr>
        <p:spPr>
          <a:xfrm>
            <a:off x="593015" y="2092213"/>
            <a:ext cx="6604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Introduction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PICMIC concept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Time measurement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Position measurement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</a:rPr>
              <a:t>First prototype with MCP and results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Time and position improvements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</a:rPr>
              <a:t>From MCP to NCP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DE3566-BEB4-0993-2C8C-D6332DF72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51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331561" y="1992419"/>
            <a:ext cx="6881586" cy="431041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GB" sz="2000" dirty="0">
                <a:solidFill>
                  <a:schemeClr val="bg1"/>
                </a:solidFill>
              </a:rPr>
              <a:t>MCP  is considered as the </a:t>
            </a:r>
            <a:r>
              <a:rPr lang="en-GB" sz="2000" dirty="0">
                <a:solidFill>
                  <a:srgbClr val="FFFF00"/>
                </a:solidFill>
              </a:rPr>
              <a:t>best timing device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bg1"/>
                </a:solidFill>
              </a:rPr>
              <a:t>     with a few picoseconds of time resolution.</a:t>
            </a:r>
          </a:p>
          <a:p>
            <a:pPr marL="0" indent="0">
              <a:buNone/>
            </a:pPr>
            <a:endParaRPr lang="en-GB" sz="20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GB" sz="2000" dirty="0">
                <a:solidFill>
                  <a:schemeClr val="bg1"/>
                </a:solidFill>
              </a:rPr>
              <a:t>MCP has an excellent intrinsic spatial resolution  since the  avalanche produced by the incoming particle is constrained to one of the glass tube whose diameter </a:t>
            </a:r>
            <a:r>
              <a:rPr lang="en-GB" sz="2000" dirty="0">
                <a:solidFill>
                  <a:srgbClr val="FFFF00"/>
                </a:solidFill>
              </a:rPr>
              <a:t>can be as small as 3 µm</a:t>
            </a:r>
          </a:p>
          <a:p>
            <a:pPr>
              <a:buFont typeface="Wingdings" pitchFamily="2" charset="2"/>
              <a:buChar char="Ø"/>
            </a:pPr>
            <a:endParaRPr lang="en-GB" sz="20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GB" sz="2000" dirty="0">
                <a:solidFill>
                  <a:schemeClr val="bg1"/>
                </a:solidFill>
              </a:rPr>
              <a:t>MCP are often used for their timing ( reaching  few to tens </a:t>
            </a:r>
            <a:r>
              <a:rPr lang="en-GB" sz="2000" dirty="0" err="1">
                <a:solidFill>
                  <a:schemeClr val="bg1"/>
                </a:solidFill>
              </a:rPr>
              <a:t>ps</a:t>
            </a:r>
            <a:r>
              <a:rPr lang="en-GB" sz="2000" dirty="0">
                <a:solidFill>
                  <a:schemeClr val="bg1"/>
                </a:solidFill>
              </a:rPr>
              <a:t>) while their 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bg1"/>
                </a:solidFill>
              </a:rPr>
              <a:t>    </a:t>
            </a:r>
            <a:r>
              <a:rPr lang="en-GB" sz="2000" dirty="0">
                <a:solidFill>
                  <a:srgbClr val="FFFF00"/>
                </a:solidFill>
              </a:rPr>
              <a:t>spatial resolution is not appropriately exploited</a:t>
            </a:r>
            <a:r>
              <a:rPr lang="en-GB" sz="2000" dirty="0">
                <a:solidFill>
                  <a:schemeClr val="bg1"/>
                </a:solidFill>
              </a:rPr>
              <a:t>. </a:t>
            </a:r>
          </a:p>
          <a:p>
            <a:pPr>
              <a:buFont typeface="Wingdings" pitchFamily="2" charset="2"/>
              <a:buChar char="Ø"/>
            </a:pPr>
            <a:endParaRPr lang="en-GB" sz="2000" dirty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endParaRPr lang="en-GB" sz="2400" dirty="0"/>
          </a:p>
        </p:txBody>
      </p:sp>
      <p:pic>
        <p:nvPicPr>
          <p:cNvPr id="95" name="Image 94">
            <a:extLst>
              <a:ext uri="{FF2B5EF4-FFF2-40B4-BE49-F238E27FC236}">
                <a16:creationId xmlns:a16="http://schemas.microsoft.com/office/drawing/2014/main" id="{021E9162-A674-8D6A-36FA-E2BF76471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147" y="2763109"/>
            <a:ext cx="1282700" cy="3407229"/>
          </a:xfrm>
          <a:prstGeom prst="rect">
            <a:avLst/>
          </a:prstGeom>
        </p:spPr>
      </p:pic>
      <p:sp>
        <p:nvSpPr>
          <p:cNvPr id="96" name="ZoneTexte 95">
            <a:extLst>
              <a:ext uri="{FF2B5EF4-FFF2-40B4-BE49-F238E27FC236}">
                <a16:creationId xmlns:a16="http://schemas.microsoft.com/office/drawing/2014/main" id="{FC80BE0A-0449-6EFD-621A-F97470142FA8}"/>
              </a:ext>
            </a:extLst>
          </p:cNvPr>
          <p:cNvSpPr txBox="1"/>
          <p:nvPr/>
        </p:nvSpPr>
        <p:spPr>
          <a:xfrm>
            <a:off x="741590" y="979627"/>
            <a:ext cx="5061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Micro Channel Plate (MCP) </a:t>
            </a:r>
          </a:p>
        </p:txBody>
      </p:sp>
      <p:pic>
        <p:nvPicPr>
          <p:cNvPr id="97" name="Image 96">
            <a:extLst>
              <a:ext uri="{FF2B5EF4-FFF2-40B4-BE49-F238E27FC236}">
                <a16:creationId xmlns:a16="http://schemas.microsoft.com/office/drawing/2014/main" id="{7FD15876-720D-E3DF-8E9A-5AB9584E5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475" y="339272"/>
            <a:ext cx="2598964" cy="174237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DD6BF1E-8983-EA6A-61B6-55D68F231C4C}"/>
              </a:ext>
            </a:extLst>
          </p:cNvPr>
          <p:cNvSpPr txBox="1"/>
          <p:nvPr/>
        </p:nvSpPr>
        <p:spPr>
          <a:xfrm>
            <a:off x="6730903" y="2261286"/>
            <a:ext cx="207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Few µm diameter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C12A8D-8423-8D93-A3A7-2E4582309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13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9-06-25 à 11.14.47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0" y="0"/>
            <a:ext cx="9103360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280112" y="1078493"/>
            <a:ext cx="25468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Courtesy </a:t>
            </a:r>
            <a:r>
              <a:rPr lang="en-GB" dirty="0" err="1"/>
              <a:t>J.Vallegra</a:t>
            </a:r>
            <a:endParaRPr lang="en-GB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0A6B28D-809C-5475-A78D-A8C164D3324B}"/>
              </a:ext>
            </a:extLst>
          </p:cNvPr>
          <p:cNvSpPr txBox="1"/>
          <p:nvPr/>
        </p:nvSpPr>
        <p:spPr>
          <a:xfrm>
            <a:off x="2526633" y="4644190"/>
            <a:ext cx="69783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Few mm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EAEAD7E-FB2A-CAB9-EA3A-320EA431803C}"/>
              </a:ext>
            </a:extLst>
          </p:cNvPr>
          <p:cNvSpPr txBox="1"/>
          <p:nvPr/>
        </p:nvSpPr>
        <p:spPr>
          <a:xfrm>
            <a:off x="8229600" y="4644191"/>
            <a:ext cx="5974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100 µm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388393-10CF-61A5-A0B2-33BFB6044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40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9-06-25 à 11.14.47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0" y="0"/>
            <a:ext cx="9103360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280112" y="1078493"/>
            <a:ext cx="25468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Courtesy </a:t>
            </a:r>
            <a:r>
              <a:rPr lang="en-GB" dirty="0" err="1"/>
              <a:t>J.Vallegra</a:t>
            </a:r>
            <a:endParaRPr lang="en-GB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0A6B28D-809C-5475-A78D-A8C164D3324B}"/>
              </a:ext>
            </a:extLst>
          </p:cNvPr>
          <p:cNvSpPr txBox="1"/>
          <p:nvPr/>
        </p:nvSpPr>
        <p:spPr>
          <a:xfrm>
            <a:off x="2526633" y="4644190"/>
            <a:ext cx="69783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Few mm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EAEAD7E-FB2A-CAB9-EA3A-320EA431803C}"/>
              </a:ext>
            </a:extLst>
          </p:cNvPr>
          <p:cNvSpPr txBox="1"/>
          <p:nvPr/>
        </p:nvSpPr>
        <p:spPr>
          <a:xfrm>
            <a:off x="8229600" y="4644191"/>
            <a:ext cx="5974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100 µm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667EC1-DA13-26D0-67AC-15FD7E0E8D4F}"/>
              </a:ext>
            </a:extLst>
          </p:cNvPr>
          <p:cNvSpPr txBox="1"/>
          <p:nvPr/>
        </p:nvSpPr>
        <p:spPr>
          <a:xfrm>
            <a:off x="6030097" y="5955957"/>
            <a:ext cx="258256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  Timpix4: 193 </a:t>
            </a:r>
            <a:r>
              <a:rPr lang="en-GB" dirty="0" err="1"/>
              <a:t>ps</a:t>
            </a:r>
            <a:r>
              <a:rPr lang="en-GB" dirty="0"/>
              <a:t> </a:t>
            </a:r>
            <a:r>
              <a:rPr lang="en-GB" dirty="0" err="1"/>
              <a:t>lsb</a:t>
            </a:r>
            <a:endParaRPr lang="en-GB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903A21-490B-13AE-4BB6-1C75F3EC4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r 6"/>
          <p:cNvGrpSpPr/>
          <p:nvPr/>
        </p:nvGrpSpPr>
        <p:grpSpPr>
          <a:xfrm>
            <a:off x="342341" y="2243456"/>
            <a:ext cx="4791302" cy="3630219"/>
            <a:chOff x="503939" y="-226598"/>
            <a:chExt cx="4946217" cy="5233990"/>
          </a:xfrm>
        </p:grpSpPr>
        <p:grpSp>
          <p:nvGrpSpPr>
            <p:cNvPr id="8" name="Grouper 7"/>
            <p:cNvGrpSpPr/>
            <p:nvPr/>
          </p:nvGrpSpPr>
          <p:grpSpPr>
            <a:xfrm>
              <a:off x="503939" y="1155784"/>
              <a:ext cx="4946217" cy="3851608"/>
              <a:chOff x="-131954" y="537642"/>
              <a:chExt cx="4946217" cy="3572549"/>
            </a:xfrm>
          </p:grpSpPr>
          <p:grpSp>
            <p:nvGrpSpPr>
              <p:cNvPr id="14" name="Grouper 13"/>
              <p:cNvGrpSpPr/>
              <p:nvPr/>
            </p:nvGrpSpPr>
            <p:grpSpPr>
              <a:xfrm>
                <a:off x="1349379" y="537642"/>
                <a:ext cx="3116457" cy="3572549"/>
                <a:chOff x="3356659" y="896087"/>
                <a:chExt cx="2584769" cy="3572549"/>
              </a:xfrm>
            </p:grpSpPr>
            <p:sp>
              <p:nvSpPr>
                <p:cNvPr id="18" name="Ellipse 17"/>
                <p:cNvSpPr/>
                <p:nvPr/>
              </p:nvSpPr>
              <p:spPr>
                <a:xfrm>
                  <a:off x="3761951" y="1466557"/>
                  <a:ext cx="2179477" cy="1279980"/>
                </a:xfrm>
                <a:prstGeom prst="ellipse">
                  <a:avLst/>
                </a:prstGeom>
                <a:pattFill prst="pct30">
                  <a:fgClr>
                    <a:prstClr val="black"/>
                  </a:fgClr>
                  <a:bgClr>
                    <a:prstClr val="white"/>
                  </a:bgClr>
                </a:patt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Ellipse 18"/>
                <p:cNvSpPr/>
                <p:nvPr/>
              </p:nvSpPr>
              <p:spPr>
                <a:xfrm>
                  <a:off x="3701601" y="3188656"/>
                  <a:ext cx="2179477" cy="1279980"/>
                </a:xfrm>
                <a:prstGeom prst="ellipse">
                  <a:avLst/>
                </a:prstGeom>
                <a:pattFill prst="dotDmnd">
                  <a:fgClr>
                    <a:prstClr val="black"/>
                  </a:fgClr>
                  <a:bgClr>
                    <a:prstClr val="white"/>
                  </a:bgClr>
                </a:patt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" name="Connecteur droit 19"/>
                <p:cNvCxnSpPr/>
                <p:nvPr/>
              </p:nvCxnSpPr>
              <p:spPr>
                <a:xfrm flipH="1">
                  <a:off x="4841475" y="2746537"/>
                  <a:ext cx="2" cy="1050718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ZoneTexte 20"/>
                <p:cNvSpPr txBox="1"/>
                <p:nvPr/>
              </p:nvSpPr>
              <p:spPr>
                <a:xfrm>
                  <a:off x="4508574" y="3876308"/>
                  <a:ext cx="62774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b="1" dirty="0">
                      <a:solidFill>
                        <a:srgbClr val="FF0000"/>
                      </a:solidFill>
                    </a:rPr>
                    <a:t>X,Y</a:t>
                  </a:r>
                </a:p>
              </p:txBody>
            </p:sp>
            <p:grpSp>
              <p:nvGrpSpPr>
                <p:cNvPr id="22" name="Grouper 21"/>
                <p:cNvGrpSpPr/>
                <p:nvPr/>
              </p:nvGrpSpPr>
              <p:grpSpPr>
                <a:xfrm>
                  <a:off x="3356659" y="896087"/>
                  <a:ext cx="2584318" cy="2287122"/>
                  <a:chOff x="3073219" y="638863"/>
                  <a:chExt cx="2584318" cy="2287122"/>
                </a:xfrm>
              </p:grpSpPr>
              <p:cxnSp>
                <p:nvCxnSpPr>
                  <p:cNvPr id="24" name="Connecteur droit 23"/>
                  <p:cNvCxnSpPr/>
                  <p:nvPr/>
                </p:nvCxnSpPr>
                <p:spPr>
                  <a:xfrm flipV="1">
                    <a:off x="4590143" y="1794864"/>
                    <a:ext cx="1067394" cy="345993"/>
                  </a:xfrm>
                  <a:prstGeom prst="line">
                    <a:avLst/>
                  </a:prstGeom>
                  <a:ln>
                    <a:solidFill>
                      <a:srgbClr val="66006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Connecteur droit 25"/>
                  <p:cNvCxnSpPr/>
                  <p:nvPr/>
                </p:nvCxnSpPr>
                <p:spPr>
                  <a:xfrm flipH="1">
                    <a:off x="4590148" y="638863"/>
                    <a:ext cx="12535" cy="1501994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ysDot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/>
                  <p:cNvCxnSpPr/>
                  <p:nvPr/>
                </p:nvCxnSpPr>
                <p:spPr>
                  <a:xfrm flipV="1">
                    <a:off x="4590143" y="1203464"/>
                    <a:ext cx="320345" cy="891540"/>
                  </a:xfrm>
                  <a:prstGeom prst="line">
                    <a:avLst/>
                  </a:prstGeom>
                  <a:ln>
                    <a:solidFill>
                      <a:srgbClr val="66006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ZoneTexte 32"/>
                  <p:cNvSpPr txBox="1"/>
                  <p:nvPr/>
                </p:nvSpPr>
                <p:spPr>
                  <a:xfrm rot="926174">
                    <a:off x="4763124" y="790305"/>
                    <a:ext cx="417601" cy="429101"/>
                  </a:xfrm>
                  <a:prstGeom prst="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r>
                      <a:rPr lang="en-GB" sz="1600" dirty="0"/>
                      <a:t> T</a:t>
                    </a:r>
                    <a:r>
                      <a:rPr lang="en-GB" sz="1600" baseline="-25000" dirty="0"/>
                      <a:t>2</a:t>
                    </a:r>
                    <a:endParaRPr lang="en-GB" sz="1600" dirty="0"/>
                  </a:p>
                </p:txBody>
              </p:sp>
              <p:cxnSp>
                <p:nvCxnSpPr>
                  <p:cNvPr id="34" name="Connecteur droit 33"/>
                  <p:cNvCxnSpPr/>
                  <p:nvPr/>
                </p:nvCxnSpPr>
                <p:spPr>
                  <a:xfrm flipH="1" flipV="1">
                    <a:off x="3463702" y="1816993"/>
                    <a:ext cx="1094333" cy="288787"/>
                  </a:xfrm>
                  <a:prstGeom prst="line">
                    <a:avLst/>
                  </a:prstGeom>
                  <a:ln>
                    <a:solidFill>
                      <a:srgbClr val="66006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ZoneTexte 34"/>
                  <p:cNvSpPr txBox="1"/>
                  <p:nvPr/>
                </p:nvSpPr>
                <p:spPr>
                  <a:xfrm rot="20167026">
                    <a:off x="3733849" y="823465"/>
                    <a:ext cx="417601" cy="429101"/>
                  </a:xfrm>
                  <a:prstGeom prst="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r>
                      <a:rPr lang="en-GB" sz="1600" dirty="0"/>
                      <a:t> T</a:t>
                    </a:r>
                    <a:r>
                      <a:rPr lang="en-GB" sz="1600" baseline="-25000" dirty="0"/>
                      <a:t>3</a:t>
                    </a:r>
                    <a:endParaRPr lang="en-GB" sz="1600" dirty="0"/>
                  </a:p>
                </p:txBody>
              </p:sp>
              <p:cxnSp>
                <p:nvCxnSpPr>
                  <p:cNvPr id="36" name="Connecteur droit 35"/>
                  <p:cNvCxnSpPr/>
                  <p:nvPr/>
                </p:nvCxnSpPr>
                <p:spPr>
                  <a:xfrm flipH="1" flipV="1">
                    <a:off x="3975541" y="1282440"/>
                    <a:ext cx="614603" cy="858417"/>
                  </a:xfrm>
                  <a:prstGeom prst="line">
                    <a:avLst/>
                  </a:prstGeom>
                  <a:ln>
                    <a:solidFill>
                      <a:srgbClr val="66006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ZoneTexte 36"/>
                  <p:cNvSpPr txBox="1"/>
                  <p:nvPr/>
                </p:nvSpPr>
                <p:spPr>
                  <a:xfrm>
                    <a:off x="3073219" y="1495134"/>
                    <a:ext cx="417601" cy="429101"/>
                  </a:xfrm>
                  <a:prstGeom prst="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r>
                      <a:rPr lang="en-GB" sz="1600" dirty="0"/>
                      <a:t>T</a:t>
                    </a:r>
                    <a:r>
                      <a:rPr lang="en-GB" sz="1600" baseline="-25000" dirty="0"/>
                      <a:t>4</a:t>
                    </a:r>
                    <a:endParaRPr lang="en-GB" sz="1600" dirty="0"/>
                  </a:p>
                </p:txBody>
              </p:sp>
              <p:cxnSp>
                <p:nvCxnSpPr>
                  <p:cNvPr id="38" name="Connecteur droit 37"/>
                  <p:cNvCxnSpPr/>
                  <p:nvPr/>
                </p:nvCxnSpPr>
                <p:spPr>
                  <a:xfrm flipH="1">
                    <a:off x="3913172" y="2065267"/>
                    <a:ext cx="689512" cy="362909"/>
                  </a:xfrm>
                  <a:prstGeom prst="line">
                    <a:avLst/>
                  </a:prstGeom>
                  <a:ln>
                    <a:solidFill>
                      <a:srgbClr val="66006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ZoneTexte 38"/>
                  <p:cNvSpPr txBox="1"/>
                  <p:nvPr/>
                </p:nvSpPr>
                <p:spPr>
                  <a:xfrm>
                    <a:off x="3691442" y="2496884"/>
                    <a:ext cx="417601" cy="429101"/>
                  </a:xfrm>
                  <a:prstGeom prst="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r>
                      <a:rPr lang="en-GB" sz="1600" dirty="0"/>
                      <a:t>T</a:t>
                    </a:r>
                    <a:r>
                      <a:rPr lang="en-GB" sz="1600" baseline="-25000" dirty="0"/>
                      <a:t>5</a:t>
                    </a:r>
                    <a:endParaRPr lang="en-GB" sz="1600" dirty="0"/>
                  </a:p>
                </p:txBody>
              </p:sp>
              <p:sp>
                <p:nvSpPr>
                  <p:cNvPr id="40" name="ZoneTexte 39"/>
                  <p:cNvSpPr txBox="1"/>
                  <p:nvPr/>
                </p:nvSpPr>
                <p:spPr>
                  <a:xfrm>
                    <a:off x="5002923" y="2425126"/>
                    <a:ext cx="417601" cy="429101"/>
                  </a:xfrm>
                  <a:prstGeom prst="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1600" dirty="0"/>
                      <a:t>T</a:t>
                    </a:r>
                    <a:r>
                      <a:rPr lang="en-GB" sz="1600" baseline="-25000" dirty="0"/>
                      <a:t>6</a:t>
                    </a:r>
                    <a:endParaRPr lang="en-GB" sz="1600" dirty="0"/>
                  </a:p>
                </p:txBody>
              </p:sp>
            </p:grpSp>
            <p:cxnSp>
              <p:nvCxnSpPr>
                <p:cNvPr id="23" name="Connecteur droit 22"/>
                <p:cNvCxnSpPr/>
                <p:nvPr/>
              </p:nvCxnSpPr>
              <p:spPr>
                <a:xfrm flipH="1" flipV="1">
                  <a:off x="4873584" y="2398082"/>
                  <a:ext cx="429516" cy="289779"/>
                </a:xfrm>
                <a:prstGeom prst="line">
                  <a:avLst/>
                </a:prstGeom>
                <a:ln>
                  <a:solidFill>
                    <a:srgbClr val="66006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ZoneTexte 14"/>
              <p:cNvSpPr txBox="1"/>
              <p:nvPr/>
            </p:nvSpPr>
            <p:spPr>
              <a:xfrm>
                <a:off x="4310761" y="1551758"/>
                <a:ext cx="503502" cy="429101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T</a:t>
                </a:r>
                <a:r>
                  <a:rPr lang="en-GB" sz="1600" baseline="-25000" dirty="0"/>
                  <a:t>1</a:t>
                </a:r>
                <a:endParaRPr lang="en-GB" sz="1600" dirty="0"/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-131954" y="1118452"/>
                <a:ext cx="2343424" cy="468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Metallic Grid</a:t>
                </a: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-40441" y="3142512"/>
                <a:ext cx="730112" cy="452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FFFF"/>
                    </a:solidFill>
                  </a:rPr>
                  <a:t>Pixels</a:t>
                </a:r>
              </a:p>
            </p:txBody>
          </p:sp>
        </p:grpSp>
        <p:cxnSp>
          <p:nvCxnSpPr>
            <p:cNvPr id="9" name="Connecteur droit 8"/>
            <p:cNvCxnSpPr/>
            <p:nvPr/>
          </p:nvCxnSpPr>
          <p:spPr>
            <a:xfrm flipH="1">
              <a:off x="3752570" y="1155783"/>
              <a:ext cx="76778" cy="160049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flipH="1">
              <a:off x="3639048" y="3160486"/>
              <a:ext cx="103346" cy="1123082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3746973" y="3312886"/>
              <a:ext cx="86642" cy="970682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flipH="1">
              <a:off x="3713852" y="3150776"/>
              <a:ext cx="45437" cy="1132792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>
              <a:off x="3819344" y="-226598"/>
              <a:ext cx="0" cy="2990245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2380851" y="2972794"/>
            <a:ext cx="2155456" cy="22330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MCP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BEA596-4321-44BE-B483-8D23A6476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515" y="181112"/>
            <a:ext cx="8616144" cy="4576848"/>
          </a:xfrm>
        </p:spPr>
        <p:txBody>
          <a:bodyPr>
            <a:normAutofit/>
          </a:bodyPr>
          <a:lstStyle/>
          <a:p>
            <a:pPr marL="282575" lvl="1" indent="0">
              <a:buNone/>
            </a:pPr>
            <a:endParaRPr lang="en-US" sz="1800" b="1" dirty="0">
              <a:solidFill>
                <a:srgbClr val="FFFF00"/>
              </a:solidFill>
            </a:endParaRPr>
          </a:p>
          <a:p>
            <a:pPr marL="282575" lvl="1" indent="0">
              <a:buNone/>
            </a:pPr>
            <a:r>
              <a:rPr lang="en-US" sz="1800" b="1" dirty="0">
                <a:solidFill>
                  <a:srgbClr val="FFFF00"/>
                </a:solidFill>
              </a:rPr>
              <a:t>MCP intrinsic spatial resolution is not well exploited as its temporal one</a:t>
            </a:r>
          </a:p>
          <a:p>
            <a:pPr marL="282575" lvl="1" indent="0">
              <a:buNone/>
            </a:pPr>
            <a:r>
              <a:rPr lang="en-US" sz="1800" b="1" dirty="0"/>
              <a:t>We propose the following scheme :</a:t>
            </a:r>
          </a:p>
          <a:p>
            <a:pPr lvl="1">
              <a:buFont typeface="Wingdings" charset="2"/>
              <a:buChar char="q"/>
            </a:pPr>
            <a:r>
              <a:rPr lang="en-US" sz="1800" b="1" dirty="0"/>
              <a:t>A </a:t>
            </a:r>
            <a:r>
              <a:rPr lang="en-US" sz="1800" b="1" dirty="0">
                <a:solidFill>
                  <a:srgbClr val="FFFF00"/>
                </a:solidFill>
              </a:rPr>
              <a:t>transparent grid </a:t>
            </a:r>
            <a:r>
              <a:rPr lang="en-US" sz="1800" b="1" dirty="0"/>
              <a:t>placed downstream the MCPs and read out by sensors with excellent </a:t>
            </a:r>
            <a:r>
              <a:rPr lang="en-US" sz="1800" b="1" dirty="0">
                <a:solidFill>
                  <a:srgbClr val="FFFF00"/>
                </a:solidFill>
              </a:rPr>
              <a:t>time resolution. </a:t>
            </a:r>
            <a:r>
              <a:rPr lang="en-US" sz="1800" b="1" dirty="0"/>
              <a:t>Followed by:</a:t>
            </a:r>
            <a:endParaRPr lang="en-US" sz="1800" b="1" dirty="0">
              <a:solidFill>
                <a:srgbClr val="FFFF00"/>
              </a:solidFill>
            </a:endParaRPr>
          </a:p>
          <a:p>
            <a:pPr lvl="1">
              <a:buFont typeface="Wingdings" charset="2"/>
              <a:buChar char="q"/>
            </a:pPr>
            <a:r>
              <a:rPr lang="en-US" sz="1800" b="1" dirty="0"/>
              <a:t>A detection </a:t>
            </a:r>
            <a:r>
              <a:rPr lang="en-US" sz="1800" b="1" dirty="0">
                <a:solidFill>
                  <a:srgbClr val="FFFF00"/>
                </a:solidFill>
              </a:rPr>
              <a:t>matrix with micrometric pixels</a:t>
            </a:r>
            <a:r>
              <a:rPr lang="en-US" sz="1800" b="1" dirty="0"/>
              <a:t> to measure with great </a:t>
            </a:r>
            <a:r>
              <a:rPr lang="en-US" sz="1800" b="1" dirty="0">
                <a:solidFill>
                  <a:srgbClr val="FFFF00"/>
                </a:solidFill>
              </a:rPr>
              <a:t>precision the position </a:t>
            </a:r>
            <a:r>
              <a:rPr lang="en-US" sz="1800" b="1" dirty="0"/>
              <a:t>of the avalanche while </a:t>
            </a:r>
            <a:r>
              <a:rPr lang="en-US" sz="1800" b="1" dirty="0">
                <a:solidFill>
                  <a:srgbClr val="FFFF00"/>
                </a:solidFill>
              </a:rPr>
              <a:t>requiring limited number of electronics channels</a:t>
            </a:r>
            <a:r>
              <a:rPr lang="en-US" sz="1800" b="1" dirty="0"/>
              <a:t>.</a:t>
            </a:r>
            <a:endParaRPr lang="fr-FR" sz="1800" b="1" dirty="0"/>
          </a:p>
          <a:p>
            <a:pPr marL="0" indent="0">
              <a:buNone/>
            </a:pPr>
            <a:endParaRPr lang="fr-FR" sz="1600" dirty="0"/>
          </a:p>
        </p:txBody>
      </p:sp>
      <p:sp>
        <p:nvSpPr>
          <p:cNvPr id="6" name="ZoneTexte 5"/>
          <p:cNvSpPr txBox="1"/>
          <p:nvPr/>
        </p:nvSpPr>
        <p:spPr>
          <a:xfrm>
            <a:off x="270721" y="4467435"/>
            <a:ext cx="1981281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Time + </a:t>
            </a:r>
            <a:r>
              <a:rPr lang="en-US" sz="1200" dirty="0">
                <a:solidFill>
                  <a:srgbClr val="FFFFFF"/>
                </a:solidFill>
              </a:rPr>
              <a:t>position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250530" y="5793686"/>
            <a:ext cx="170361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Position+ </a:t>
            </a:r>
            <a:r>
              <a:rPr lang="en-US" sz="1200" dirty="0">
                <a:solidFill>
                  <a:srgbClr val="FFFFFF"/>
                </a:solidFill>
              </a:rPr>
              <a:t>time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08733D91-39AA-824E-A57B-06D301F10276}"/>
              </a:ext>
            </a:extLst>
          </p:cNvPr>
          <p:cNvSpPr txBox="1"/>
          <p:nvPr/>
        </p:nvSpPr>
        <p:spPr>
          <a:xfrm>
            <a:off x="185515" y="2968390"/>
            <a:ext cx="26291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Patented concept:</a:t>
            </a:r>
          </a:p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PCT/EP2020/050058</a:t>
            </a:r>
            <a:endParaRPr lang="fr-FR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C3DEE0-EEBD-A590-9EF6-E9741405C668}"/>
              </a:ext>
            </a:extLst>
          </p:cNvPr>
          <p:cNvSpPr txBox="1"/>
          <p:nvPr/>
        </p:nvSpPr>
        <p:spPr>
          <a:xfrm>
            <a:off x="4919323" y="2851295"/>
            <a:ext cx="42246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Concept description</a:t>
            </a:r>
            <a:endParaRPr lang="en-GB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endParaRPr lang="en-GB" sz="15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E2D59F92-C304-413B-B062-A691FBC0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6</a:t>
            </a:fld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21D9CE1-5E62-618B-1881-63C45DF76658}"/>
              </a:ext>
            </a:extLst>
          </p:cNvPr>
          <p:cNvSpPr txBox="1"/>
          <p:nvPr/>
        </p:nvSpPr>
        <p:spPr>
          <a:xfrm>
            <a:off x="5068032" y="3687084"/>
            <a:ext cx="2729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b="1" dirty="0">
                <a:solidFill>
                  <a:schemeClr val="bg1"/>
                </a:solidFill>
              </a:rPr>
              <a:t>Delay plane  concept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C02B131-7844-2F9D-0925-C115475A4C9A}"/>
              </a:ext>
            </a:extLst>
          </p:cNvPr>
          <p:cNvSpPr txBox="1"/>
          <p:nvPr/>
        </p:nvSpPr>
        <p:spPr>
          <a:xfrm>
            <a:off x="5060773" y="4757960"/>
            <a:ext cx="321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b="1">
                <a:solidFill>
                  <a:schemeClr val="bg1"/>
                </a:solidFill>
              </a:rPr>
              <a:t>Woven strips</a:t>
            </a:r>
            <a:r>
              <a:rPr lang="en-GB" b="1">
                <a:solidFill>
                  <a:schemeClr val="bg1"/>
                </a:solidFill>
                <a:sym typeface="Wingdings" pitchFamily="2" charset="2"/>
              </a:rPr>
              <a:t></a:t>
            </a:r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    3d interconnected   </a:t>
            </a:r>
          </a:p>
          <a:p>
            <a:r>
              <a:rPr lang="en-GB" b="1" dirty="0">
                <a:solidFill>
                  <a:schemeClr val="bg1"/>
                </a:solidFill>
              </a:rPr>
              <a:t>    pixels concept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4452CA8-C76B-331A-CA8C-9C5C8E176177}"/>
              </a:ext>
            </a:extLst>
          </p:cNvPr>
          <p:cNvSpPr txBox="1"/>
          <p:nvPr/>
        </p:nvSpPr>
        <p:spPr>
          <a:xfrm>
            <a:off x="5389024" y="4044119"/>
            <a:ext cx="2545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</a:rPr>
              <a:t>The grid can be the metallic anode of the MCP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513FAFA-1B52-B764-794E-5D7DFCCF7035}"/>
                  </a:ext>
                </a:extLst>
              </p:cNvPr>
              <p:cNvSpPr txBox="1"/>
              <p:nvPr/>
            </p:nvSpPr>
            <p:spPr>
              <a:xfrm>
                <a:off x="2394913" y="5964723"/>
                <a:ext cx="6165361" cy="705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FF00"/>
                    </a:solidFill>
                  </a:rPr>
                  <a:t>Use (</a:t>
                </a:r>
                <a:r>
                  <a:rPr lang="en-GB" sz="1600" dirty="0" err="1">
                    <a:solidFill>
                      <a:srgbClr val="FFFF00"/>
                    </a:solidFill>
                  </a:rPr>
                  <a:t>x,y</a:t>
                </a:r>
                <a:r>
                  <a:rPr lang="en-GB" sz="1600" dirty="0">
                    <a:solidFill>
                      <a:srgbClr val="FFFF00"/>
                    </a:solidFill>
                  </a:rPr>
                  <a:t>) to subtract the time propagation on the grid and then improve on time measurement : </a:t>
                </a:r>
                <a:r>
                  <a:rPr lang="en-GB" sz="1600" dirty="0">
                    <a:solidFill>
                      <a:schemeClr val="bg1"/>
                    </a:solidFill>
                  </a:rPr>
                  <a:t>T</a:t>
                </a:r>
                <a:r>
                  <a:rPr lang="en-GB" sz="1600" baseline="-25000" dirty="0">
                    <a:solidFill>
                      <a:schemeClr val="bg1"/>
                    </a:solidFill>
                  </a:rPr>
                  <a:t>abs</a:t>
                </a:r>
                <a:r>
                  <a:rPr lang="en-GB" sz="1600" dirty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ctrlPr>
                                  <a:rPr lang="en-GB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fr-FR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fr-FR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GB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fr-FR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fr-FR" sz="16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fr-FR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fr-FR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fr-FR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fr-FR" sz="16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𝑝𝑟𝑜𝑝𝑎𝑔</m:t>
                                    </m:r>
                                  </m:sub>
                                </m:sSub>
                              </m:e>
                            </m:nary>
                          </m:num>
                          <m:den>
                            <m:r>
                              <a:rPr lang="fr-FR" sz="16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e>
                    </m:box>
                  </m:oMath>
                </a14:m>
                <a:endParaRPr lang="en-GB" sz="16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E513FAFA-1B52-B764-794E-5D7DFCCF7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913" y="5964723"/>
                <a:ext cx="6165361" cy="705899"/>
              </a:xfrm>
              <a:prstGeom prst="rect">
                <a:avLst/>
              </a:prstGeom>
              <a:blipFill>
                <a:blip r:embed="rId2"/>
                <a:stretch>
                  <a:fillRect l="-412" t="-1754" b="-245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1577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195F93D-376F-CDE0-9978-71F4B618B956}"/>
              </a:ext>
            </a:extLst>
          </p:cNvPr>
          <p:cNvSpPr txBox="1"/>
          <p:nvPr/>
        </p:nvSpPr>
        <p:spPr>
          <a:xfrm>
            <a:off x="2974769" y="228726"/>
            <a:ext cx="2481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Time measurement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5E21C2F-BB95-98DA-949E-CE99969FD606}"/>
              </a:ext>
            </a:extLst>
          </p:cNvPr>
          <p:cNvGrpSpPr/>
          <p:nvPr/>
        </p:nvGrpSpPr>
        <p:grpSpPr>
          <a:xfrm>
            <a:off x="510440" y="697526"/>
            <a:ext cx="8217001" cy="5954896"/>
            <a:chOff x="510440" y="697526"/>
            <a:chExt cx="8217001" cy="5954896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9F54C60-A6E5-8048-92E0-3EF882E31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1487" y="697526"/>
              <a:ext cx="3305654" cy="2443094"/>
            </a:xfrm>
            <a:prstGeom prst="rect">
              <a:avLst/>
            </a:prstGeom>
          </p:spPr>
        </p:pic>
        <p:grpSp>
          <p:nvGrpSpPr>
            <p:cNvPr id="3" name="Grouper 9">
              <a:extLst>
                <a:ext uri="{FF2B5EF4-FFF2-40B4-BE49-F238E27FC236}">
                  <a16:creationId xmlns:a16="http://schemas.microsoft.com/office/drawing/2014/main" id="{7480B587-8F58-16DD-F78B-046054497425}"/>
                </a:ext>
              </a:extLst>
            </p:cNvPr>
            <p:cNvGrpSpPr/>
            <p:nvPr/>
          </p:nvGrpSpPr>
          <p:grpSpPr>
            <a:xfrm>
              <a:off x="688769" y="802640"/>
              <a:ext cx="3480219" cy="5460534"/>
              <a:chOff x="302979" y="-1367118"/>
              <a:chExt cx="3555042" cy="6134221"/>
            </a:xfrm>
          </p:grpSpPr>
          <p:pic>
            <p:nvPicPr>
              <p:cNvPr id="4" name="Image 37">
                <a:extLst>
                  <a:ext uri="{FF2B5EF4-FFF2-40B4-BE49-F238E27FC236}">
                    <a16:creationId xmlns:a16="http://schemas.microsoft.com/office/drawing/2014/main" id="{6A7C3E77-6F8D-0FD2-53FA-CB003F7A14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2979" y="2022596"/>
                <a:ext cx="3555042" cy="27445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" name="Image 4" descr="Capture d’écran 2019-10-12 à 11.39.21.png">
                <a:extLst>
                  <a:ext uri="{FF2B5EF4-FFF2-40B4-BE49-F238E27FC236}">
                    <a16:creationId xmlns:a16="http://schemas.microsoft.com/office/drawing/2014/main" id="{2E6429F1-E857-F241-16C2-F3F62FA391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2979" y="-1367118"/>
                <a:ext cx="3416147" cy="2744507"/>
              </a:xfrm>
              <a:prstGeom prst="rect">
                <a:avLst/>
              </a:prstGeom>
            </p:spPr>
          </p:pic>
        </p:grp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228E56F-A0C1-ADD8-7B0F-8972897F6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75013" y="3758089"/>
              <a:ext cx="3222127" cy="2532793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F010CB6-4231-5FA5-25C3-CF29E02A3B18}"/>
                </a:ext>
              </a:extLst>
            </p:cNvPr>
            <p:cNvSpPr txBox="1"/>
            <p:nvPr/>
          </p:nvSpPr>
          <p:spPr>
            <a:xfrm>
              <a:off x="1078939" y="3331689"/>
              <a:ext cx="23856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Delay-plane readout  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AA7DD20-B43A-ABC8-8E90-329F18CF9CE6}"/>
                </a:ext>
              </a:extLst>
            </p:cNvPr>
            <p:cNvSpPr txBox="1"/>
            <p:nvPr/>
          </p:nvSpPr>
          <p:spPr>
            <a:xfrm>
              <a:off x="510440" y="6283090"/>
              <a:ext cx="38368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SAMPIC: a waveform digitizer (3ps)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DB23259-C806-ABC3-C773-2923E48E20DD}"/>
                </a:ext>
              </a:extLst>
            </p:cNvPr>
            <p:cNvSpPr txBox="1"/>
            <p:nvPr/>
          </p:nvSpPr>
          <p:spPr>
            <a:xfrm>
              <a:off x="4572001" y="3168283"/>
              <a:ext cx="41554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First setup  with two MCP of 2.5 cm  diameter to validate the delay plane principle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E6C7915-040F-0FEB-39FD-9FBBED4CA6A2}"/>
                </a:ext>
              </a:extLst>
            </p:cNvPr>
            <p:cNvSpPr txBox="1"/>
            <p:nvPr/>
          </p:nvSpPr>
          <p:spPr>
            <a:xfrm>
              <a:off x="5236069" y="6248525"/>
              <a:ext cx="31728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Symbol" pitchFamily="2" charset="2"/>
                </a:rPr>
                <a:t> </a:t>
              </a:r>
              <a:r>
                <a:rPr lang="en-GB" dirty="0" err="1">
                  <a:solidFill>
                    <a:schemeClr val="bg1"/>
                  </a:solidFill>
                  <a:latin typeface="Symbol" pitchFamily="2" charset="2"/>
                </a:rPr>
                <a:t>s</a:t>
              </a:r>
              <a:r>
                <a:rPr lang="en-GB" baseline="-25000" dirty="0" err="1">
                  <a:solidFill>
                    <a:schemeClr val="bg1"/>
                  </a:solidFill>
                  <a:latin typeface="Symbol" pitchFamily="2" charset="2"/>
                </a:rPr>
                <a:t>T</a:t>
              </a:r>
              <a:r>
                <a:rPr lang="en-GB" baseline="-25000" dirty="0" err="1">
                  <a:solidFill>
                    <a:schemeClr val="bg1"/>
                  </a:solidFill>
                </a:rPr>
                <a:t>i-Tj</a:t>
              </a:r>
              <a:r>
                <a:rPr lang="en-GB" dirty="0">
                  <a:solidFill>
                    <a:schemeClr val="bg1"/>
                  </a:solidFill>
                </a:rPr>
                <a:t>=30 </a:t>
              </a:r>
              <a:r>
                <a:rPr lang="en-GB" dirty="0" err="1">
                  <a:solidFill>
                    <a:schemeClr val="bg1"/>
                  </a:solidFill>
                </a:rPr>
                <a:t>ps</a:t>
              </a:r>
              <a:r>
                <a:rPr lang="en-GB" dirty="0">
                  <a:solidFill>
                    <a:schemeClr val="bg1"/>
                  </a:solidFill>
                </a:rPr>
                <a:t> </a:t>
              </a:r>
              <a:r>
                <a:rPr lang="en-GB" dirty="0">
                  <a:solidFill>
                    <a:schemeClr val="bg1"/>
                  </a:solidFill>
                  <a:sym typeface="Wingdings" pitchFamily="2" charset="2"/>
                </a:rPr>
                <a:t> </a:t>
              </a:r>
              <a:r>
                <a:rPr lang="en-GB" dirty="0" err="1">
                  <a:solidFill>
                    <a:schemeClr val="bg1"/>
                  </a:solidFill>
                  <a:latin typeface="Symbol" pitchFamily="2" charset="2"/>
                  <a:sym typeface="Wingdings" pitchFamily="2" charset="2"/>
                </a:rPr>
                <a:t>s</a:t>
              </a:r>
              <a:r>
                <a:rPr lang="en-GB" baseline="-25000" dirty="0" err="1">
                  <a:solidFill>
                    <a:schemeClr val="bg1"/>
                  </a:solidFill>
                  <a:sym typeface="Wingdings" pitchFamily="2" charset="2"/>
                </a:rPr>
                <a:t>T</a:t>
              </a:r>
              <a:r>
                <a:rPr lang="en-GB" baseline="-25000" dirty="0">
                  <a:solidFill>
                    <a:schemeClr val="bg1"/>
                  </a:solidFill>
                  <a:sym typeface="Wingdings" pitchFamily="2" charset="2"/>
                </a:rPr>
                <a:t> </a:t>
              </a:r>
              <a:r>
                <a:rPr lang="en-GB" dirty="0">
                  <a:solidFill>
                    <a:schemeClr val="bg1"/>
                  </a:solidFill>
                  <a:sym typeface="Wingdings" pitchFamily="2" charset="2"/>
                </a:rPr>
                <a:t> =  8  </a:t>
              </a:r>
              <a:r>
                <a:rPr lang="en-GB" dirty="0" err="1">
                  <a:solidFill>
                    <a:schemeClr val="bg1"/>
                  </a:solidFill>
                  <a:sym typeface="Wingdings" pitchFamily="2" charset="2"/>
                </a:rPr>
                <a:t>ps</a:t>
              </a:r>
              <a:r>
                <a:rPr lang="en-GB" dirty="0">
                  <a:solidFill>
                    <a:schemeClr val="bg1"/>
                  </a:solidFill>
                  <a:sym typeface="Wingdings" pitchFamily="2" charset="2"/>
                </a:rPr>
                <a:t> </a:t>
              </a:r>
              <a:r>
                <a:rPr lang="en-GB" dirty="0">
                  <a:solidFill>
                    <a:schemeClr val="bg1"/>
                  </a:solidFill>
                </a:rPr>
                <a:t> </a:t>
              </a:r>
            </a:p>
          </p:txBody>
        </p:sp>
      </p:grp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DD4A54C4-52D5-80A6-9FB0-5500FA625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64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1"/>
          <p:cNvGrpSpPr/>
          <p:nvPr/>
        </p:nvGrpSpPr>
        <p:grpSpPr>
          <a:xfrm>
            <a:off x="970156" y="2923147"/>
            <a:ext cx="4915174" cy="3183694"/>
            <a:chOff x="2363591" y="1776266"/>
            <a:chExt cx="4180141" cy="2713307"/>
          </a:xfrm>
        </p:grpSpPr>
        <p:grpSp>
          <p:nvGrpSpPr>
            <p:cNvPr id="3" name="Grouper 2"/>
            <p:cNvGrpSpPr/>
            <p:nvPr/>
          </p:nvGrpSpPr>
          <p:grpSpPr>
            <a:xfrm>
              <a:off x="2363591" y="2162148"/>
              <a:ext cx="4180141" cy="2327425"/>
              <a:chOff x="1362638" y="2249109"/>
              <a:chExt cx="4180141" cy="2327425"/>
            </a:xfrm>
          </p:grpSpPr>
          <p:grpSp>
            <p:nvGrpSpPr>
              <p:cNvPr id="9" name="Grouper 8"/>
              <p:cNvGrpSpPr/>
              <p:nvPr/>
            </p:nvGrpSpPr>
            <p:grpSpPr>
              <a:xfrm>
                <a:off x="1362638" y="3132920"/>
                <a:ext cx="4180141" cy="1443614"/>
                <a:chOff x="28157" y="1147441"/>
                <a:chExt cx="8601902" cy="4729780"/>
              </a:xfrm>
            </p:grpSpPr>
            <p:grpSp>
              <p:nvGrpSpPr>
                <p:cNvPr id="13" name="Grouper 12"/>
                <p:cNvGrpSpPr/>
                <p:nvPr/>
              </p:nvGrpSpPr>
              <p:grpSpPr>
                <a:xfrm>
                  <a:off x="28157" y="1659342"/>
                  <a:ext cx="8601902" cy="4217879"/>
                  <a:chOff x="0" y="2438206"/>
                  <a:chExt cx="8601902" cy="4217879"/>
                </a:xfrm>
              </p:grpSpPr>
              <p:grpSp>
                <p:nvGrpSpPr>
                  <p:cNvPr id="49" name="Grouper 48"/>
                  <p:cNvGrpSpPr/>
                  <p:nvPr/>
                </p:nvGrpSpPr>
                <p:grpSpPr>
                  <a:xfrm>
                    <a:off x="0" y="2520783"/>
                    <a:ext cx="5289063" cy="4135302"/>
                    <a:chOff x="1630522" y="1072395"/>
                    <a:chExt cx="5289063" cy="4135302"/>
                  </a:xfrm>
                </p:grpSpPr>
                <p:grpSp>
                  <p:nvGrpSpPr>
                    <p:cNvPr id="72" name="Grouper 71"/>
                    <p:cNvGrpSpPr/>
                    <p:nvPr/>
                  </p:nvGrpSpPr>
                  <p:grpSpPr>
                    <a:xfrm>
                      <a:off x="4981929" y="1072395"/>
                      <a:ext cx="1102693" cy="3631507"/>
                      <a:chOff x="4981929" y="1072395"/>
                      <a:chExt cx="1102693" cy="3631507"/>
                    </a:xfrm>
                  </p:grpSpPr>
                  <p:sp>
                    <p:nvSpPr>
                      <p:cNvPr id="100" name="Hexagone 99"/>
                      <p:cNvSpPr/>
                      <p:nvPr/>
                    </p:nvSpPr>
                    <p:spPr>
                      <a:xfrm>
                        <a:off x="4981929" y="2833231"/>
                        <a:ext cx="1060704" cy="914400"/>
                      </a:xfrm>
                      <a:prstGeom prst="hexagon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01" name="Hexagone 100"/>
                      <p:cNvSpPr/>
                      <p:nvPr/>
                    </p:nvSpPr>
                    <p:spPr>
                      <a:xfrm>
                        <a:off x="4996008" y="1984108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FF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02" name="Hexagone 101"/>
                      <p:cNvSpPr/>
                      <p:nvPr/>
                    </p:nvSpPr>
                    <p:spPr>
                      <a:xfrm>
                        <a:off x="4993674" y="1072395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103" name="Hexagone 102"/>
                      <p:cNvSpPr/>
                      <p:nvPr/>
                    </p:nvSpPr>
                    <p:spPr>
                      <a:xfrm>
                        <a:off x="5023918" y="3789502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73" name="Grouper 72"/>
                    <p:cNvGrpSpPr/>
                    <p:nvPr/>
                  </p:nvGrpSpPr>
                  <p:grpSpPr>
                    <a:xfrm>
                      <a:off x="3292393" y="1127096"/>
                      <a:ext cx="1088614" cy="3603593"/>
                      <a:chOff x="4968098" y="1072395"/>
                      <a:chExt cx="1088614" cy="3603593"/>
                    </a:xfrm>
                  </p:grpSpPr>
                  <p:sp>
                    <p:nvSpPr>
                      <p:cNvPr id="96" name="Hexagone 95"/>
                      <p:cNvSpPr/>
                      <p:nvPr/>
                    </p:nvSpPr>
                    <p:spPr>
                      <a:xfrm>
                        <a:off x="4981929" y="2833231"/>
                        <a:ext cx="1060704" cy="914400"/>
                      </a:xfrm>
                      <a:prstGeom prst="hexagon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97" name="Hexagone 96"/>
                      <p:cNvSpPr/>
                      <p:nvPr/>
                    </p:nvSpPr>
                    <p:spPr>
                      <a:xfrm>
                        <a:off x="4996008" y="1984108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FF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98" name="Hexagone 97"/>
                      <p:cNvSpPr/>
                      <p:nvPr/>
                    </p:nvSpPr>
                    <p:spPr>
                      <a:xfrm>
                        <a:off x="4993674" y="1072395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99" name="Hexagone 98"/>
                      <p:cNvSpPr/>
                      <p:nvPr/>
                    </p:nvSpPr>
                    <p:spPr>
                      <a:xfrm>
                        <a:off x="4968098" y="3761588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74" name="Grouper 73"/>
                    <p:cNvGrpSpPr/>
                    <p:nvPr/>
                  </p:nvGrpSpPr>
                  <p:grpSpPr>
                    <a:xfrm>
                      <a:off x="4142419" y="1543335"/>
                      <a:ext cx="1074659" cy="2736005"/>
                      <a:chOff x="4143524" y="1534103"/>
                      <a:chExt cx="1074659" cy="2736005"/>
                    </a:xfrm>
                  </p:grpSpPr>
                  <p:sp>
                    <p:nvSpPr>
                      <p:cNvPr id="93" name="Hexagone 92"/>
                      <p:cNvSpPr/>
                      <p:nvPr/>
                    </p:nvSpPr>
                    <p:spPr>
                      <a:xfrm>
                        <a:off x="4143524" y="2441308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94" name="Hexagone 93"/>
                      <p:cNvSpPr/>
                      <p:nvPr/>
                    </p:nvSpPr>
                    <p:spPr>
                      <a:xfrm>
                        <a:off x="4143524" y="1534103"/>
                        <a:ext cx="1060704" cy="914400"/>
                      </a:xfrm>
                      <a:prstGeom prst="hexagon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95" name="Hexagone 94"/>
                      <p:cNvSpPr/>
                      <p:nvPr/>
                    </p:nvSpPr>
                    <p:spPr>
                      <a:xfrm>
                        <a:off x="4157479" y="3355708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FF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sp>
                  <p:nvSpPr>
                    <p:cNvPr id="75" name="Hexagone 74"/>
                    <p:cNvSpPr/>
                    <p:nvPr/>
                  </p:nvSpPr>
                  <p:spPr>
                    <a:xfrm>
                      <a:off x="4170329" y="4265383"/>
                      <a:ext cx="1060704" cy="914400"/>
                    </a:xfrm>
                    <a:prstGeom prst="hexagon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grpSp>
                  <p:nvGrpSpPr>
                    <p:cNvPr id="76" name="Grouper 75"/>
                    <p:cNvGrpSpPr/>
                    <p:nvPr/>
                  </p:nvGrpSpPr>
                  <p:grpSpPr>
                    <a:xfrm>
                      <a:off x="2468926" y="1585206"/>
                      <a:ext cx="1088614" cy="3622491"/>
                      <a:chOff x="2468926" y="1585206"/>
                      <a:chExt cx="1088614" cy="3622491"/>
                    </a:xfrm>
                  </p:grpSpPr>
                  <p:grpSp>
                    <p:nvGrpSpPr>
                      <p:cNvPr id="88" name="Grouper 87"/>
                      <p:cNvGrpSpPr/>
                      <p:nvPr/>
                    </p:nvGrpSpPr>
                    <p:grpSpPr>
                      <a:xfrm>
                        <a:off x="2468926" y="1585206"/>
                        <a:ext cx="1074659" cy="2736005"/>
                        <a:chOff x="4143524" y="1534103"/>
                        <a:chExt cx="1074659" cy="2736005"/>
                      </a:xfrm>
                    </p:grpSpPr>
                    <p:sp>
                      <p:nvSpPr>
                        <p:cNvPr id="90" name="Hexagone 89"/>
                        <p:cNvSpPr/>
                        <p:nvPr/>
                      </p:nvSpPr>
                      <p:spPr>
                        <a:xfrm>
                          <a:off x="4143524" y="2441308"/>
                          <a:ext cx="1060704" cy="914400"/>
                        </a:xfrm>
                        <a:prstGeom prst="hexagon">
                          <a:avLst/>
                        </a:prstGeom>
                        <a:solidFill>
                          <a:srgbClr val="FF0000"/>
                        </a:solidFill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  <p:sp>
                      <p:nvSpPr>
                        <p:cNvPr id="91" name="Hexagone 90"/>
                        <p:cNvSpPr/>
                        <p:nvPr/>
                      </p:nvSpPr>
                      <p:spPr>
                        <a:xfrm>
                          <a:off x="4143524" y="1534103"/>
                          <a:ext cx="1060704" cy="914400"/>
                        </a:xfrm>
                        <a:prstGeom prst="hexagon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  <p:sp>
                      <p:nvSpPr>
                        <p:cNvPr id="92" name="Hexagone 91"/>
                        <p:cNvSpPr/>
                        <p:nvPr/>
                      </p:nvSpPr>
                      <p:spPr>
                        <a:xfrm>
                          <a:off x="4157479" y="3355708"/>
                          <a:ext cx="1060704" cy="914400"/>
                        </a:xfrm>
                        <a:prstGeom prst="hexagon">
                          <a:avLst/>
                        </a:prstGeom>
                        <a:solidFill>
                          <a:srgbClr val="FFFF00"/>
                        </a:solidFill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</p:grpSp>
                  <p:sp>
                    <p:nvSpPr>
                      <p:cNvPr id="89" name="Hexagone 88"/>
                      <p:cNvSpPr/>
                      <p:nvPr/>
                    </p:nvSpPr>
                    <p:spPr>
                      <a:xfrm>
                        <a:off x="2496836" y="4293297"/>
                        <a:ext cx="1060704" cy="914400"/>
                      </a:xfrm>
                      <a:prstGeom prst="hexagon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77" name="Grouper 76"/>
                    <p:cNvGrpSpPr/>
                    <p:nvPr/>
                  </p:nvGrpSpPr>
                  <p:grpSpPr>
                    <a:xfrm>
                      <a:off x="5830971" y="1472429"/>
                      <a:ext cx="1088614" cy="3622491"/>
                      <a:chOff x="2468926" y="1585206"/>
                      <a:chExt cx="1088614" cy="3622491"/>
                    </a:xfrm>
                  </p:grpSpPr>
                  <p:grpSp>
                    <p:nvGrpSpPr>
                      <p:cNvPr id="83" name="Grouper 82"/>
                      <p:cNvGrpSpPr/>
                      <p:nvPr/>
                    </p:nvGrpSpPr>
                    <p:grpSpPr>
                      <a:xfrm>
                        <a:off x="2468926" y="1585206"/>
                        <a:ext cx="1074659" cy="2736005"/>
                        <a:chOff x="4143524" y="1534103"/>
                        <a:chExt cx="1074659" cy="2736005"/>
                      </a:xfrm>
                    </p:grpSpPr>
                    <p:sp>
                      <p:nvSpPr>
                        <p:cNvPr id="85" name="Hexagone 84"/>
                        <p:cNvSpPr/>
                        <p:nvPr/>
                      </p:nvSpPr>
                      <p:spPr>
                        <a:xfrm>
                          <a:off x="4143524" y="2441308"/>
                          <a:ext cx="1060704" cy="914400"/>
                        </a:xfrm>
                        <a:prstGeom prst="hexagon">
                          <a:avLst/>
                        </a:prstGeom>
                        <a:solidFill>
                          <a:srgbClr val="FF0000"/>
                        </a:solidFill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  <p:sp>
                      <p:nvSpPr>
                        <p:cNvPr id="86" name="Hexagone 85"/>
                        <p:cNvSpPr/>
                        <p:nvPr/>
                      </p:nvSpPr>
                      <p:spPr>
                        <a:xfrm>
                          <a:off x="4143524" y="1534103"/>
                          <a:ext cx="1060704" cy="914400"/>
                        </a:xfrm>
                        <a:prstGeom prst="hexagon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  <p:sp>
                      <p:nvSpPr>
                        <p:cNvPr id="87" name="Hexagone 86"/>
                        <p:cNvSpPr/>
                        <p:nvPr/>
                      </p:nvSpPr>
                      <p:spPr>
                        <a:xfrm>
                          <a:off x="4157479" y="3355708"/>
                          <a:ext cx="1060704" cy="914400"/>
                        </a:xfrm>
                        <a:prstGeom prst="hexagon">
                          <a:avLst/>
                        </a:prstGeom>
                        <a:solidFill>
                          <a:srgbClr val="FFFF00"/>
                        </a:solidFill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</p:grpSp>
                  <p:sp>
                    <p:nvSpPr>
                      <p:cNvPr id="84" name="Hexagone 83"/>
                      <p:cNvSpPr/>
                      <p:nvPr/>
                    </p:nvSpPr>
                    <p:spPr>
                      <a:xfrm>
                        <a:off x="2496836" y="4293297"/>
                        <a:ext cx="1060704" cy="914400"/>
                      </a:xfrm>
                      <a:prstGeom prst="hexagon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78" name="Grouper 77"/>
                    <p:cNvGrpSpPr/>
                    <p:nvPr/>
                  </p:nvGrpSpPr>
                  <p:grpSpPr>
                    <a:xfrm>
                      <a:off x="1630522" y="1177983"/>
                      <a:ext cx="1074783" cy="3617550"/>
                      <a:chOff x="4981929" y="1072395"/>
                      <a:chExt cx="1074783" cy="3617550"/>
                    </a:xfrm>
                  </p:grpSpPr>
                  <p:sp>
                    <p:nvSpPr>
                      <p:cNvPr id="79" name="Hexagone 78"/>
                      <p:cNvSpPr/>
                      <p:nvPr/>
                    </p:nvSpPr>
                    <p:spPr>
                      <a:xfrm>
                        <a:off x="4981929" y="2833231"/>
                        <a:ext cx="1060704" cy="914400"/>
                      </a:xfrm>
                      <a:prstGeom prst="hexagon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80" name="Hexagone 79"/>
                      <p:cNvSpPr/>
                      <p:nvPr/>
                    </p:nvSpPr>
                    <p:spPr>
                      <a:xfrm>
                        <a:off x="4996008" y="1984108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FF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81" name="Hexagone 80"/>
                      <p:cNvSpPr/>
                      <p:nvPr/>
                    </p:nvSpPr>
                    <p:spPr>
                      <a:xfrm>
                        <a:off x="4993674" y="1072395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82" name="Hexagone 81"/>
                      <p:cNvSpPr/>
                      <p:nvPr/>
                    </p:nvSpPr>
                    <p:spPr>
                      <a:xfrm>
                        <a:off x="4982053" y="3775545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  <p:grpSp>
                <p:nvGrpSpPr>
                  <p:cNvPr id="50" name="Grouper 49"/>
                  <p:cNvGrpSpPr/>
                  <p:nvPr/>
                </p:nvGrpSpPr>
                <p:grpSpPr>
                  <a:xfrm>
                    <a:off x="5001391" y="2438206"/>
                    <a:ext cx="3600511" cy="4080601"/>
                    <a:chOff x="1630522" y="1127096"/>
                    <a:chExt cx="3600511" cy="4080601"/>
                  </a:xfrm>
                </p:grpSpPr>
                <p:grpSp>
                  <p:nvGrpSpPr>
                    <p:cNvPr id="51" name="Grouper 50"/>
                    <p:cNvGrpSpPr/>
                    <p:nvPr/>
                  </p:nvGrpSpPr>
                  <p:grpSpPr>
                    <a:xfrm>
                      <a:off x="3292393" y="1127096"/>
                      <a:ext cx="1088614" cy="3603593"/>
                      <a:chOff x="4968098" y="1072395"/>
                      <a:chExt cx="1088614" cy="3603593"/>
                    </a:xfrm>
                  </p:grpSpPr>
                  <p:sp>
                    <p:nvSpPr>
                      <p:cNvPr id="68" name="Hexagone 67"/>
                      <p:cNvSpPr/>
                      <p:nvPr/>
                    </p:nvSpPr>
                    <p:spPr>
                      <a:xfrm>
                        <a:off x="4981929" y="2833231"/>
                        <a:ext cx="1060704" cy="914400"/>
                      </a:xfrm>
                      <a:prstGeom prst="hexagon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69" name="Hexagone 68"/>
                      <p:cNvSpPr/>
                      <p:nvPr/>
                    </p:nvSpPr>
                    <p:spPr>
                      <a:xfrm>
                        <a:off x="4996008" y="1984108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FF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70" name="Hexagone 69"/>
                      <p:cNvSpPr/>
                      <p:nvPr/>
                    </p:nvSpPr>
                    <p:spPr>
                      <a:xfrm>
                        <a:off x="4993674" y="1072395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71" name="Hexagone 70"/>
                      <p:cNvSpPr/>
                      <p:nvPr/>
                    </p:nvSpPr>
                    <p:spPr>
                      <a:xfrm>
                        <a:off x="4968098" y="3761588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52" name="Grouper 51"/>
                    <p:cNvGrpSpPr/>
                    <p:nvPr/>
                  </p:nvGrpSpPr>
                  <p:grpSpPr>
                    <a:xfrm>
                      <a:off x="4142419" y="1543335"/>
                      <a:ext cx="1074659" cy="2736005"/>
                      <a:chOff x="4143524" y="1534103"/>
                      <a:chExt cx="1074659" cy="2736005"/>
                    </a:xfrm>
                  </p:grpSpPr>
                  <p:sp>
                    <p:nvSpPr>
                      <p:cNvPr id="65" name="Hexagone 64"/>
                      <p:cNvSpPr/>
                      <p:nvPr/>
                    </p:nvSpPr>
                    <p:spPr>
                      <a:xfrm>
                        <a:off x="4143524" y="2441308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66" name="Hexagone 65"/>
                      <p:cNvSpPr/>
                      <p:nvPr/>
                    </p:nvSpPr>
                    <p:spPr>
                      <a:xfrm>
                        <a:off x="4143524" y="1534103"/>
                        <a:ext cx="1060704" cy="914400"/>
                      </a:xfrm>
                      <a:prstGeom prst="hexagon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67" name="Hexagone 66"/>
                      <p:cNvSpPr/>
                      <p:nvPr/>
                    </p:nvSpPr>
                    <p:spPr>
                      <a:xfrm>
                        <a:off x="4157479" y="3355708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FF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sp>
                  <p:nvSpPr>
                    <p:cNvPr id="53" name="Hexagone 52"/>
                    <p:cNvSpPr/>
                    <p:nvPr/>
                  </p:nvSpPr>
                  <p:spPr>
                    <a:xfrm>
                      <a:off x="4170329" y="4265383"/>
                      <a:ext cx="1060704" cy="914400"/>
                    </a:xfrm>
                    <a:prstGeom prst="hexagon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grpSp>
                  <p:nvGrpSpPr>
                    <p:cNvPr id="54" name="Grouper 53"/>
                    <p:cNvGrpSpPr/>
                    <p:nvPr/>
                  </p:nvGrpSpPr>
                  <p:grpSpPr>
                    <a:xfrm>
                      <a:off x="2468926" y="1585206"/>
                      <a:ext cx="1088614" cy="3622491"/>
                      <a:chOff x="2468926" y="1585206"/>
                      <a:chExt cx="1088614" cy="3622491"/>
                    </a:xfrm>
                  </p:grpSpPr>
                  <p:grpSp>
                    <p:nvGrpSpPr>
                      <p:cNvPr id="60" name="Grouper 59"/>
                      <p:cNvGrpSpPr/>
                      <p:nvPr/>
                    </p:nvGrpSpPr>
                    <p:grpSpPr>
                      <a:xfrm>
                        <a:off x="2468926" y="1585206"/>
                        <a:ext cx="1074659" cy="2736005"/>
                        <a:chOff x="4143524" y="1534103"/>
                        <a:chExt cx="1074659" cy="2736005"/>
                      </a:xfrm>
                    </p:grpSpPr>
                    <p:sp>
                      <p:nvSpPr>
                        <p:cNvPr id="62" name="Hexagone 61"/>
                        <p:cNvSpPr/>
                        <p:nvPr/>
                      </p:nvSpPr>
                      <p:spPr>
                        <a:xfrm>
                          <a:off x="4143524" y="2441308"/>
                          <a:ext cx="1060704" cy="914400"/>
                        </a:xfrm>
                        <a:prstGeom prst="hexagon">
                          <a:avLst/>
                        </a:prstGeom>
                        <a:solidFill>
                          <a:srgbClr val="FF0000"/>
                        </a:solidFill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  <p:sp>
                      <p:nvSpPr>
                        <p:cNvPr id="63" name="Hexagone 62"/>
                        <p:cNvSpPr/>
                        <p:nvPr/>
                      </p:nvSpPr>
                      <p:spPr>
                        <a:xfrm>
                          <a:off x="4143524" y="1534103"/>
                          <a:ext cx="1060704" cy="914400"/>
                        </a:xfrm>
                        <a:prstGeom prst="hexagon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  <p:sp>
                      <p:nvSpPr>
                        <p:cNvPr id="64" name="Hexagone 63"/>
                        <p:cNvSpPr/>
                        <p:nvPr/>
                      </p:nvSpPr>
                      <p:spPr>
                        <a:xfrm>
                          <a:off x="4157479" y="3355708"/>
                          <a:ext cx="1060704" cy="914400"/>
                        </a:xfrm>
                        <a:prstGeom prst="hexagon">
                          <a:avLst/>
                        </a:prstGeom>
                        <a:solidFill>
                          <a:srgbClr val="FFFF00"/>
                        </a:solidFill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GB"/>
                        </a:p>
                      </p:txBody>
                    </p:sp>
                  </p:grpSp>
                  <p:sp>
                    <p:nvSpPr>
                      <p:cNvPr id="61" name="Hexagone 60"/>
                      <p:cNvSpPr/>
                      <p:nvPr/>
                    </p:nvSpPr>
                    <p:spPr>
                      <a:xfrm>
                        <a:off x="2496836" y="4293297"/>
                        <a:ext cx="1060704" cy="914400"/>
                      </a:xfrm>
                      <a:prstGeom prst="hexagon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  <p:grpSp>
                  <p:nvGrpSpPr>
                    <p:cNvPr id="55" name="Grouper 54"/>
                    <p:cNvGrpSpPr/>
                    <p:nvPr/>
                  </p:nvGrpSpPr>
                  <p:grpSpPr>
                    <a:xfrm>
                      <a:off x="1630522" y="1177983"/>
                      <a:ext cx="1074783" cy="3617550"/>
                      <a:chOff x="4981929" y="1072395"/>
                      <a:chExt cx="1074783" cy="3617550"/>
                    </a:xfrm>
                  </p:grpSpPr>
                  <p:sp>
                    <p:nvSpPr>
                      <p:cNvPr id="56" name="Hexagone 55"/>
                      <p:cNvSpPr/>
                      <p:nvPr/>
                    </p:nvSpPr>
                    <p:spPr>
                      <a:xfrm>
                        <a:off x="4981929" y="2833231"/>
                        <a:ext cx="1060704" cy="914400"/>
                      </a:xfrm>
                      <a:prstGeom prst="hexagon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57" name="Hexagone 56"/>
                      <p:cNvSpPr/>
                      <p:nvPr/>
                    </p:nvSpPr>
                    <p:spPr>
                      <a:xfrm>
                        <a:off x="4996008" y="1984108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FF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58" name="Hexagone 57"/>
                      <p:cNvSpPr/>
                      <p:nvPr/>
                    </p:nvSpPr>
                    <p:spPr>
                      <a:xfrm>
                        <a:off x="4993674" y="1072395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  <p:sp>
                    <p:nvSpPr>
                      <p:cNvPr id="59" name="Hexagone 58"/>
                      <p:cNvSpPr/>
                      <p:nvPr/>
                    </p:nvSpPr>
                    <p:spPr>
                      <a:xfrm>
                        <a:off x="4982053" y="3775545"/>
                        <a:ext cx="1060704" cy="914400"/>
                      </a:xfrm>
                      <a:prstGeom prst="hexagon">
                        <a:avLst/>
                      </a:prstGeom>
                      <a:solidFill>
                        <a:srgbClr val="FF0000"/>
                      </a:solidFill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/>
                      </a:p>
                    </p:txBody>
                  </p:sp>
                </p:grpSp>
              </p:grpSp>
            </p:grpSp>
            <p:sp>
              <p:nvSpPr>
                <p:cNvPr id="14" name="Hexagone 13"/>
                <p:cNvSpPr/>
                <p:nvPr/>
              </p:nvSpPr>
              <p:spPr>
                <a:xfrm>
                  <a:off x="4228606" y="1253029"/>
                  <a:ext cx="1060704" cy="914400"/>
                </a:xfrm>
                <a:prstGeom prst="hexagon">
                  <a:avLst/>
                </a:prstGeom>
                <a:solidFill>
                  <a:srgbClr val="FFFF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Hexagone 14"/>
                <p:cNvSpPr/>
                <p:nvPr/>
              </p:nvSpPr>
              <p:spPr>
                <a:xfrm>
                  <a:off x="5867952" y="1176301"/>
                  <a:ext cx="1060704" cy="914400"/>
                </a:xfrm>
                <a:prstGeom prst="hexagon">
                  <a:avLst/>
                </a:prstGeom>
                <a:solidFill>
                  <a:srgbClr val="FFFF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" name="Hexagone 15"/>
                <p:cNvSpPr/>
                <p:nvPr/>
              </p:nvSpPr>
              <p:spPr>
                <a:xfrm>
                  <a:off x="2540054" y="1274913"/>
                  <a:ext cx="1060704" cy="914400"/>
                </a:xfrm>
                <a:prstGeom prst="hexagon">
                  <a:avLst/>
                </a:prstGeom>
                <a:solidFill>
                  <a:srgbClr val="FFFF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" name="Hexagone 16"/>
                <p:cNvSpPr/>
                <p:nvPr/>
              </p:nvSpPr>
              <p:spPr>
                <a:xfrm>
                  <a:off x="866561" y="1390307"/>
                  <a:ext cx="1060704" cy="914400"/>
                </a:xfrm>
                <a:prstGeom prst="hexagon">
                  <a:avLst/>
                </a:prstGeom>
                <a:solidFill>
                  <a:srgbClr val="FFFF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Hexagone 17"/>
                <p:cNvSpPr/>
                <p:nvPr/>
              </p:nvSpPr>
              <p:spPr>
                <a:xfrm>
                  <a:off x="7541445" y="1147441"/>
                  <a:ext cx="1060704" cy="914400"/>
                </a:xfrm>
                <a:prstGeom prst="hexagon">
                  <a:avLst/>
                </a:prstGeom>
                <a:solidFill>
                  <a:srgbClr val="FFFF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9" name="Connecteur en arc 18"/>
                <p:cNvCxnSpPr/>
                <p:nvPr/>
              </p:nvCxnSpPr>
              <p:spPr>
                <a:xfrm rot="5400000">
                  <a:off x="5427186" y="2828623"/>
                  <a:ext cx="1326131" cy="894738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eur en arc 19"/>
                <p:cNvCxnSpPr/>
                <p:nvPr/>
              </p:nvCxnSpPr>
              <p:spPr>
                <a:xfrm rot="5400000">
                  <a:off x="6148484" y="4378174"/>
                  <a:ext cx="1326131" cy="894738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eur en arc 20"/>
                <p:cNvCxnSpPr/>
                <p:nvPr/>
              </p:nvCxnSpPr>
              <p:spPr>
                <a:xfrm rot="5400000">
                  <a:off x="7137897" y="2939151"/>
                  <a:ext cx="1326131" cy="894738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cteur en arc 21"/>
                <p:cNvCxnSpPr/>
                <p:nvPr/>
              </p:nvCxnSpPr>
              <p:spPr>
                <a:xfrm rot="5400000">
                  <a:off x="4532447" y="4430589"/>
                  <a:ext cx="1326131" cy="894738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cteur en arc 22"/>
                <p:cNvCxnSpPr/>
                <p:nvPr/>
              </p:nvCxnSpPr>
              <p:spPr>
                <a:xfrm rot="5400000">
                  <a:off x="3777202" y="2853124"/>
                  <a:ext cx="1326131" cy="894738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cteur en arc 23"/>
                <p:cNvCxnSpPr/>
                <p:nvPr/>
              </p:nvCxnSpPr>
              <p:spPr>
                <a:xfrm rot="5400000">
                  <a:off x="2868295" y="4419114"/>
                  <a:ext cx="1326131" cy="894738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necteur en arc 24"/>
                <p:cNvCxnSpPr/>
                <p:nvPr/>
              </p:nvCxnSpPr>
              <p:spPr>
                <a:xfrm rot="5400000">
                  <a:off x="2115576" y="2915402"/>
                  <a:ext cx="1326131" cy="894738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necteur en arc 25"/>
                <p:cNvCxnSpPr/>
                <p:nvPr/>
              </p:nvCxnSpPr>
              <p:spPr>
                <a:xfrm rot="5400000">
                  <a:off x="1054872" y="4515452"/>
                  <a:ext cx="1326131" cy="894738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cteur en arc 26"/>
                <p:cNvCxnSpPr/>
                <p:nvPr/>
              </p:nvCxnSpPr>
              <p:spPr>
                <a:xfrm rot="5400000">
                  <a:off x="231405" y="2924030"/>
                  <a:ext cx="1326131" cy="894738"/>
                </a:xfrm>
                <a:prstGeom prst="curvedConnector3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necteur en arc 27"/>
                <p:cNvCxnSpPr/>
                <p:nvPr/>
              </p:nvCxnSpPr>
              <p:spPr>
                <a:xfrm rot="16200000" flipH="1">
                  <a:off x="5342191" y="2341612"/>
                  <a:ext cx="1207319" cy="779287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necteur en arc 28"/>
                <p:cNvCxnSpPr/>
                <p:nvPr/>
              </p:nvCxnSpPr>
              <p:spPr>
                <a:xfrm rot="16200000" flipH="1">
                  <a:off x="6965695" y="2369576"/>
                  <a:ext cx="1207319" cy="779287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Connecteur en arc 29"/>
                <p:cNvCxnSpPr/>
                <p:nvPr/>
              </p:nvCxnSpPr>
              <p:spPr>
                <a:xfrm rot="16200000" flipH="1">
                  <a:off x="3652856" y="2285108"/>
                  <a:ext cx="1207319" cy="779287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onnecteur en arc 30"/>
                <p:cNvCxnSpPr/>
                <p:nvPr/>
              </p:nvCxnSpPr>
              <p:spPr>
                <a:xfrm rot="16200000" flipH="1">
                  <a:off x="341948" y="2536611"/>
                  <a:ext cx="1207319" cy="779287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necteur en arc 31"/>
                <p:cNvCxnSpPr/>
                <p:nvPr/>
              </p:nvCxnSpPr>
              <p:spPr>
                <a:xfrm rot="16200000" flipH="1">
                  <a:off x="2096484" y="2527998"/>
                  <a:ext cx="1207319" cy="779287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onnecteur en arc 32"/>
                <p:cNvCxnSpPr/>
                <p:nvPr/>
              </p:nvCxnSpPr>
              <p:spPr>
                <a:xfrm rot="16200000" flipH="1">
                  <a:off x="6352906" y="3910111"/>
                  <a:ext cx="1207319" cy="779287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Connecteur en arc 33"/>
                <p:cNvCxnSpPr/>
                <p:nvPr/>
              </p:nvCxnSpPr>
              <p:spPr>
                <a:xfrm rot="16200000" flipH="1">
                  <a:off x="4564084" y="3887636"/>
                  <a:ext cx="1207319" cy="779287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necteur en arc 34"/>
                <p:cNvCxnSpPr/>
                <p:nvPr/>
              </p:nvCxnSpPr>
              <p:spPr>
                <a:xfrm rot="16200000" flipH="1">
                  <a:off x="3025008" y="4062511"/>
                  <a:ext cx="1207319" cy="779287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necteur en arc 35"/>
                <p:cNvCxnSpPr/>
                <p:nvPr/>
              </p:nvCxnSpPr>
              <p:spPr>
                <a:xfrm rot="16200000" flipH="1">
                  <a:off x="1468005" y="4027511"/>
                  <a:ext cx="1207319" cy="779287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necteur en arc 36"/>
                <p:cNvCxnSpPr/>
                <p:nvPr/>
              </p:nvCxnSpPr>
              <p:spPr>
                <a:xfrm rot="10800000">
                  <a:off x="6393042" y="1505748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necteur en arc 37"/>
                <p:cNvCxnSpPr/>
                <p:nvPr/>
              </p:nvCxnSpPr>
              <p:spPr>
                <a:xfrm rot="10800000">
                  <a:off x="4596693" y="1549971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Connecteur en arc 38"/>
                <p:cNvCxnSpPr/>
                <p:nvPr/>
              </p:nvCxnSpPr>
              <p:spPr>
                <a:xfrm rot="10800000">
                  <a:off x="3015428" y="1578472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necteur en arc 39"/>
                <p:cNvCxnSpPr/>
                <p:nvPr/>
              </p:nvCxnSpPr>
              <p:spPr>
                <a:xfrm rot="10800000">
                  <a:off x="1312540" y="1630910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cteur en arc 40"/>
                <p:cNvCxnSpPr/>
                <p:nvPr/>
              </p:nvCxnSpPr>
              <p:spPr>
                <a:xfrm rot="10800000">
                  <a:off x="5448137" y="2921835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necteur en arc 41"/>
                <p:cNvCxnSpPr/>
                <p:nvPr/>
              </p:nvCxnSpPr>
              <p:spPr>
                <a:xfrm rot="10800000">
                  <a:off x="3939994" y="3009377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necteur en arc 42"/>
                <p:cNvCxnSpPr/>
                <p:nvPr/>
              </p:nvCxnSpPr>
              <p:spPr>
                <a:xfrm rot="10800000">
                  <a:off x="1911825" y="3115504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onnecteur en arc 43"/>
                <p:cNvCxnSpPr/>
                <p:nvPr/>
              </p:nvCxnSpPr>
              <p:spPr>
                <a:xfrm rot="10800000">
                  <a:off x="260130" y="3185071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onnecteur en arc 44"/>
                <p:cNvCxnSpPr/>
                <p:nvPr/>
              </p:nvCxnSpPr>
              <p:spPr>
                <a:xfrm rot="10800000">
                  <a:off x="6451981" y="4214017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Connecteur en arc 45"/>
                <p:cNvCxnSpPr/>
                <p:nvPr/>
              </p:nvCxnSpPr>
              <p:spPr>
                <a:xfrm rot="10800000">
                  <a:off x="4718316" y="4341986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cteur en arc 46"/>
                <p:cNvCxnSpPr/>
                <p:nvPr/>
              </p:nvCxnSpPr>
              <p:spPr>
                <a:xfrm rot="10800000">
                  <a:off x="2908873" y="4449708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Connecteur en arc 47"/>
                <p:cNvCxnSpPr/>
                <p:nvPr/>
              </p:nvCxnSpPr>
              <p:spPr>
                <a:xfrm rot="10800000">
                  <a:off x="1285001" y="4514389"/>
                  <a:ext cx="1702888" cy="269035"/>
                </a:xfrm>
                <a:prstGeom prst="curvedConnector3">
                  <a:avLst/>
                </a:prstGeom>
                <a:ln>
                  <a:solidFill>
                    <a:srgbClr val="BD921B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" name="Connecteur en arc 9"/>
              <p:cNvCxnSpPr/>
              <p:nvPr/>
            </p:nvCxnSpPr>
            <p:spPr>
              <a:xfrm rot="5400000">
                <a:off x="3938720" y="2680066"/>
                <a:ext cx="1221773" cy="359860"/>
              </a:xfrm>
              <a:prstGeom prst="curvedConnector3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en arc 10"/>
              <p:cNvCxnSpPr/>
              <p:nvPr/>
            </p:nvCxnSpPr>
            <p:spPr>
              <a:xfrm rot="16200000" flipH="1">
                <a:off x="4295040" y="2670045"/>
                <a:ext cx="1162901" cy="321031"/>
              </a:xfrm>
              <a:prstGeom prst="curvedConnector3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Ellipse 11"/>
              <p:cNvSpPr/>
              <p:nvPr/>
            </p:nvSpPr>
            <p:spPr>
              <a:xfrm>
                <a:off x="4371440" y="3363358"/>
                <a:ext cx="697749" cy="125611"/>
              </a:xfrm>
              <a:prstGeom prst="ellipse">
                <a:avLst/>
              </a:prstGeom>
              <a:pattFill prst="divot">
                <a:fgClr>
                  <a:schemeClr val="tx1"/>
                </a:fgClr>
                <a:bgClr>
                  <a:prstClr val="white"/>
                </a:bgClr>
              </a:pattFill>
              <a:ln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4" name="Connecteur en arc 3"/>
            <p:cNvCxnSpPr/>
            <p:nvPr/>
          </p:nvCxnSpPr>
          <p:spPr>
            <a:xfrm rot="16200000" flipH="1">
              <a:off x="4061349" y="3394019"/>
              <a:ext cx="1162901" cy="321031"/>
            </a:xfrm>
            <a:prstGeom prst="curvedConnector3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en arc 4"/>
            <p:cNvCxnSpPr/>
            <p:nvPr/>
          </p:nvCxnSpPr>
          <p:spPr>
            <a:xfrm rot="5400000">
              <a:off x="3691467" y="3391959"/>
              <a:ext cx="1221773" cy="359860"/>
            </a:xfrm>
            <a:prstGeom prst="curvedConnector3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Ellipse 5"/>
            <p:cNvSpPr/>
            <p:nvPr/>
          </p:nvSpPr>
          <p:spPr>
            <a:xfrm>
              <a:off x="4109828" y="4052243"/>
              <a:ext cx="697749" cy="231445"/>
            </a:xfrm>
            <a:prstGeom prst="ellipse">
              <a:avLst/>
            </a:prstGeom>
            <a:pattFill prst="divot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" name="Connecteur droit 7"/>
            <p:cNvCxnSpPr/>
            <p:nvPr/>
          </p:nvCxnSpPr>
          <p:spPr>
            <a:xfrm flipV="1">
              <a:off x="5716925" y="1776266"/>
              <a:ext cx="13565" cy="38588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V="1">
              <a:off x="4482283" y="2139024"/>
              <a:ext cx="1" cy="788921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ZoneTexte 110"/>
          <p:cNvSpPr txBox="1"/>
          <p:nvPr/>
        </p:nvSpPr>
        <p:spPr>
          <a:xfrm>
            <a:off x="352060" y="1207857"/>
            <a:ext cx="8279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To reach few microns resolution with a limited number of electronic channels, a new concept was developed and successfully </a:t>
            </a:r>
            <a:r>
              <a:rPr lang="en-US" b="1" dirty="0">
                <a:solidFill>
                  <a:srgbClr val="FFFFFF"/>
                </a:solidFill>
              </a:rPr>
              <a:t>tested (</a:t>
            </a:r>
            <a:r>
              <a:rPr lang="en-US" b="1" dirty="0">
                <a:solidFill>
                  <a:srgbClr val="FFFF00"/>
                </a:solidFill>
              </a:rPr>
              <a:t>Tricot</a:t>
            </a:r>
            <a:r>
              <a:rPr lang="en-US" b="1" dirty="0">
                <a:solidFill>
                  <a:srgbClr val="FFFFFF"/>
                </a:solidFill>
              </a:rPr>
              <a:t>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4" name="ZoneTexte 103"/>
          <p:cNvSpPr txBox="1"/>
          <p:nvPr/>
        </p:nvSpPr>
        <p:spPr>
          <a:xfrm>
            <a:off x="289936" y="6141542"/>
            <a:ext cx="9146632" cy="3539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700" b="1" dirty="0">
                <a:solidFill>
                  <a:srgbClr val="FFFFFF"/>
                </a:solidFill>
              </a:rPr>
              <a:t>NXN </a:t>
            </a:r>
            <a:r>
              <a:rPr lang="en-US" sz="1700" b="1" dirty="0">
                <a:solidFill>
                  <a:srgbClr val="FFFFFF"/>
                </a:solidFill>
                <a:sym typeface="Wingdings"/>
              </a:rPr>
              <a:t> 3N : Reduction of electronic channels, power consumption and occupancy</a:t>
            </a:r>
            <a:endParaRPr lang="en-US" sz="1700" b="1" dirty="0">
              <a:solidFill>
                <a:srgbClr val="FFFFFF"/>
              </a:solidFill>
            </a:endParaRPr>
          </a:p>
        </p:txBody>
      </p:sp>
      <p:sp>
        <p:nvSpPr>
          <p:cNvPr id="105" name="ZoneTexte 104"/>
          <p:cNvSpPr txBox="1"/>
          <p:nvPr/>
        </p:nvSpPr>
        <p:spPr>
          <a:xfrm>
            <a:off x="370466" y="1988137"/>
            <a:ext cx="78896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q"/>
            </a:pPr>
            <a:r>
              <a:rPr lang="en-US" dirty="0">
                <a:solidFill>
                  <a:srgbClr val="FFFFFF"/>
                </a:solidFill>
              </a:rPr>
              <a:t> Connect the pixels in woven strips in three or more orientations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>
                <a:solidFill>
                  <a:srgbClr val="FFFFFF"/>
                </a:solidFill>
              </a:rPr>
              <a:t> Two neighboring pixels are connected to two different strips of different orientations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>
                <a:solidFill>
                  <a:srgbClr val="FFFFFF"/>
                </a:solidFill>
              </a:rPr>
              <a:t> Each strip is connected to one electronic channel 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>
                <a:solidFill>
                  <a:srgbClr val="FFFFFF"/>
                </a:solidFill>
              </a:rPr>
              <a:t> Share the charge among a few ones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>
                <a:solidFill>
                  <a:srgbClr val="FFFFFF"/>
                </a:solidFill>
              </a:rPr>
              <a:t> Crossing the fired strip to determine the position</a:t>
            </a:r>
          </a:p>
          <a:p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7" name="Rectangle à coins arrondis 106"/>
          <p:cNvSpPr/>
          <p:nvPr/>
        </p:nvSpPr>
        <p:spPr>
          <a:xfrm>
            <a:off x="2791102" y="298110"/>
            <a:ext cx="3561796" cy="69580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Position measurement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E4583DA-1FF8-9466-2136-293A3891E32B}"/>
              </a:ext>
            </a:extLst>
          </p:cNvPr>
          <p:cNvSpPr/>
          <p:nvPr/>
        </p:nvSpPr>
        <p:spPr>
          <a:xfrm>
            <a:off x="6529691" y="485517"/>
            <a:ext cx="2367956" cy="369332"/>
          </a:xfrm>
          <a:prstGeom prst="rect">
            <a:avLst/>
          </a:prstGeom>
          <a:ln w="60325">
            <a:solidFill>
              <a:srgbClr val="FF0000">
                <a:alpha val="26000"/>
              </a:srgbClr>
            </a:solidFill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PCT/EP2018/053561 </a:t>
            </a:r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3721F3CB-2F60-8DA8-6201-6D43863F35D8}"/>
              </a:ext>
            </a:extLst>
          </p:cNvPr>
          <p:cNvSpPr txBox="1"/>
          <p:nvPr/>
        </p:nvSpPr>
        <p:spPr>
          <a:xfrm>
            <a:off x="6529691" y="4313273"/>
            <a:ext cx="2247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Ambiguity is eliminated thanks to the 3D interconnection</a:t>
            </a:r>
          </a:p>
        </p:txBody>
      </p:sp>
      <p:sp>
        <p:nvSpPr>
          <p:cNvPr id="108" name="Espace réservé du numéro de diapositive 107">
            <a:extLst>
              <a:ext uri="{FF2B5EF4-FFF2-40B4-BE49-F238E27FC236}">
                <a16:creationId xmlns:a16="http://schemas.microsoft.com/office/drawing/2014/main" id="{A75D676F-489B-BEC0-163D-83A3B64A4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85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3035864"/>
              </p:ext>
            </p:extLst>
          </p:nvPr>
        </p:nvGraphicFramePr>
        <p:xfrm>
          <a:off x="4420547" y="2258008"/>
          <a:ext cx="4415511" cy="4205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3995">
                  <a:extLst>
                    <a:ext uri="{9D8B030D-6E8A-4147-A177-3AD203B41FA5}">
                      <a16:colId xmlns:a16="http://schemas.microsoft.com/office/drawing/2014/main" val="40777036"/>
                    </a:ext>
                  </a:extLst>
                </a:gridCol>
                <a:gridCol w="2141516">
                  <a:extLst>
                    <a:ext uri="{9D8B030D-6E8A-4147-A177-3AD203B41FA5}">
                      <a16:colId xmlns:a16="http://schemas.microsoft.com/office/drawing/2014/main" val="1713903548"/>
                    </a:ext>
                  </a:extLst>
                </a:gridCol>
              </a:tblGrid>
              <a:tr h="288914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Parameters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Value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71692683"/>
                  </a:ext>
                </a:extLst>
              </a:tr>
              <a:tr h="223716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Design Flow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Cadence DoT</a:t>
                      </a:r>
                      <a:r>
                        <a:rPr lang="en-US" sz="1200" baseline="0" noProof="0" dirty="0"/>
                        <a:t> flow</a:t>
                      </a:r>
                      <a:endParaRPr lang="en-US" sz="1200" noProof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19694904"/>
                  </a:ext>
                </a:extLst>
              </a:tr>
              <a:tr h="223716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Technology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TJ CIS 180nm 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65519518"/>
                  </a:ext>
                </a:extLst>
              </a:tr>
              <a:tr h="223716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Power</a:t>
                      </a:r>
                      <a:r>
                        <a:rPr lang="en-US" sz="1200" baseline="0" noProof="0" dirty="0"/>
                        <a:t> supplies</a:t>
                      </a:r>
                      <a:endParaRPr lang="en-US" sz="1200" noProof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1.8V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4771792"/>
                  </a:ext>
                </a:extLst>
              </a:tr>
              <a:tr h="386418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Power density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&gt;172mW/cm² (only</a:t>
                      </a:r>
                      <a:r>
                        <a:rPr lang="en-US" sz="1200" baseline="0" noProof="0" dirty="0"/>
                        <a:t> analog static current)</a:t>
                      </a:r>
                      <a:endParaRPr lang="en-US" sz="1200" noProof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11130094"/>
                  </a:ext>
                </a:extLst>
              </a:tr>
              <a:tr h="377608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Die</a:t>
                      </a:r>
                      <a:r>
                        <a:rPr lang="en-US" sz="1200" baseline="0" noProof="0" dirty="0"/>
                        <a:t> dimension </a:t>
                      </a:r>
                      <a:endParaRPr lang="en-US" sz="1200" noProof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~7.5x7.5 mm² (</a:t>
                      </a:r>
                      <a:r>
                        <a:rPr lang="en-US" sz="1200" b="1" noProof="0" dirty="0">
                          <a:solidFill>
                            <a:srgbClr val="FF0000"/>
                          </a:solidFill>
                        </a:rPr>
                        <a:t>6.5x7.5mm²)</a:t>
                      </a:r>
                      <a:r>
                        <a:rPr lang="en-US" sz="1200" baseline="0" noProof="0" dirty="0"/>
                        <a:t> </a:t>
                      </a:r>
                      <a:endParaRPr lang="en-US" sz="1200" noProof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29715074"/>
                  </a:ext>
                </a:extLst>
              </a:tr>
              <a:tr h="223716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Anode</a:t>
                      </a:r>
                      <a:r>
                        <a:rPr lang="en-US" sz="1200" baseline="0" noProof="0" dirty="0"/>
                        <a:t> dimension</a:t>
                      </a:r>
                      <a:endParaRPr lang="en-US" sz="1200" noProof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~22µ²(5µm hexagonal pitch)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871792"/>
                  </a:ext>
                </a:extLst>
              </a:tr>
              <a:tr h="223716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Readout pixel dimension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50µmx140µm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85024319"/>
                  </a:ext>
                </a:extLst>
              </a:tr>
              <a:tr h="377608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Readout matrix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128x54</a:t>
                      </a:r>
                      <a:r>
                        <a:rPr lang="en-US" sz="1200" baseline="0" noProof="0" dirty="0"/>
                        <a:t> cells (</a:t>
                      </a:r>
                      <a:r>
                        <a:rPr lang="en-US" sz="1200" b="1" baseline="0" noProof="0" dirty="0">
                          <a:solidFill>
                            <a:srgbClr val="FF0000"/>
                          </a:solidFill>
                        </a:rPr>
                        <a:t>only 2556 active</a:t>
                      </a:r>
                      <a:r>
                        <a:rPr lang="en-US" sz="1200" baseline="0" noProof="0" dirty="0"/>
                        <a:t>)</a:t>
                      </a:r>
                      <a:endParaRPr lang="en-US" sz="1200" noProof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37128231"/>
                  </a:ext>
                </a:extLst>
              </a:tr>
              <a:tr h="223716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Input clock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40MHz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13413726"/>
                  </a:ext>
                </a:extLst>
              </a:tr>
              <a:tr h="272059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Read-out port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FF0000"/>
                          </a:solidFill>
                        </a:rPr>
                        <a:t>13-bit parallel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81853228"/>
                  </a:ext>
                </a:extLst>
              </a:tr>
              <a:tr h="223716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I/O Pad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CMOS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79512479"/>
                  </a:ext>
                </a:extLst>
              </a:tr>
              <a:tr h="223716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Slow control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I2C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5314934"/>
                  </a:ext>
                </a:extLst>
              </a:tr>
              <a:tr h="386418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Max data</a:t>
                      </a:r>
                      <a:r>
                        <a:rPr lang="en-US" sz="1200" baseline="0" noProof="0" dirty="0"/>
                        <a:t> rate (</a:t>
                      </a:r>
                      <a:r>
                        <a:rPr lang="en-US" sz="1200" baseline="0" noProof="0" dirty="0">
                          <a:solidFill>
                            <a:srgbClr val="FF0000"/>
                          </a:solidFill>
                        </a:rPr>
                        <a:t>1Mhz hit rate</a:t>
                      </a:r>
                      <a:r>
                        <a:rPr lang="en-US" sz="1200" baseline="0" noProof="0" dirty="0"/>
                        <a:t>)</a:t>
                      </a:r>
                      <a:endParaRPr lang="en-US" sz="1200" noProof="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390Mbps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9545819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79B3600-A982-9962-D586-BDD400E93BC2}"/>
              </a:ext>
            </a:extLst>
          </p:cNvPr>
          <p:cNvSpPr txBox="1"/>
          <p:nvPr/>
        </p:nvSpPr>
        <p:spPr>
          <a:xfrm>
            <a:off x="307942" y="5929641"/>
            <a:ext cx="4833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The 2556 RO cells allow reading out the 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 </a:t>
            </a:r>
            <a:r>
              <a:rPr lang="en-US" sz="1600" b="1" dirty="0">
                <a:solidFill>
                  <a:srgbClr val="FFFF00"/>
                </a:solidFill>
              </a:rPr>
              <a:t>2 216 000 pixels of 5 µm pitch</a:t>
            </a:r>
          </a:p>
          <a:p>
            <a:endParaRPr lang="en-US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7EE017-2EBC-6735-E000-497C1B4E5D20}"/>
              </a:ext>
            </a:extLst>
          </p:cNvPr>
          <p:cNvSpPr txBox="1"/>
          <p:nvPr/>
        </p:nvSpPr>
        <p:spPr>
          <a:xfrm>
            <a:off x="1828800" y="498764"/>
            <a:ext cx="547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                       Pixel sensor &amp; electronics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2706FE-8A9D-D75F-972B-EC1822BDC660}"/>
              </a:ext>
            </a:extLst>
          </p:cNvPr>
          <p:cNvSpPr txBox="1"/>
          <p:nvPr/>
        </p:nvSpPr>
        <p:spPr>
          <a:xfrm>
            <a:off x="307942" y="868096"/>
            <a:ext cx="84794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Pixels of a few microns are needed to exploit the spatial resolution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Only wafer-based technique can offer such a structure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TJ 180 nm, 6 metallic layer wafer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Current conveyer preamplifier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Priority encoder 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DDDEDF6-B9BF-DC0F-38F2-CBEB3E0EF9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344" y="3050726"/>
            <a:ext cx="3874698" cy="2680547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0A62B0-A431-B156-F986-475946EDC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27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2550828"/>
            <a:ext cx="3201005" cy="277090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ABB08B-F664-F936-8FF6-2EDA092E9A85}"/>
              </a:ext>
            </a:extLst>
          </p:cNvPr>
          <p:cNvGrpSpPr/>
          <p:nvPr/>
        </p:nvGrpSpPr>
        <p:grpSpPr>
          <a:xfrm>
            <a:off x="4572000" y="2550828"/>
            <a:ext cx="4517742" cy="2688772"/>
            <a:chOff x="4443527" y="1193297"/>
            <a:chExt cx="4517742" cy="2688772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3527" y="1193297"/>
              <a:ext cx="2991883" cy="2688772"/>
            </a:xfrm>
            <a:prstGeom prst="rect">
              <a:avLst/>
            </a:prstGeom>
          </p:spPr>
        </p:pic>
        <p:cxnSp>
          <p:nvCxnSpPr>
            <p:cNvPr id="20" name="Connecteur droit avec flèche 19"/>
            <p:cNvCxnSpPr/>
            <p:nvPr/>
          </p:nvCxnSpPr>
          <p:spPr>
            <a:xfrm>
              <a:off x="4978798" y="2342880"/>
              <a:ext cx="0" cy="37560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ZoneTexte 27"/>
            <p:cNvSpPr txBox="1"/>
            <p:nvPr/>
          </p:nvSpPr>
          <p:spPr>
            <a:xfrm>
              <a:off x="5804827" y="1859468"/>
              <a:ext cx="367408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dirty="0">
                  <a:solidFill>
                    <a:srgbClr val="FFC000"/>
                  </a:solidFill>
                </a:rPr>
                <a:t>75</a:t>
              </a:r>
            </a:p>
          </p:txBody>
        </p:sp>
        <p:cxnSp>
          <p:nvCxnSpPr>
            <p:cNvPr id="29" name="Connecteur droit avec flèche 28"/>
            <p:cNvCxnSpPr/>
            <p:nvPr/>
          </p:nvCxnSpPr>
          <p:spPr>
            <a:xfrm>
              <a:off x="6100319" y="1893460"/>
              <a:ext cx="0" cy="24300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Connecteur droit avec flèche 33"/>
            <p:cNvCxnSpPr/>
            <p:nvPr/>
          </p:nvCxnSpPr>
          <p:spPr>
            <a:xfrm>
              <a:off x="5009274" y="2257291"/>
              <a:ext cx="156034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ZoneTexte 35"/>
            <p:cNvSpPr txBox="1"/>
            <p:nvPr/>
          </p:nvSpPr>
          <p:spPr>
            <a:xfrm>
              <a:off x="4842759" y="1973313"/>
              <a:ext cx="522900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dirty="0">
                  <a:solidFill>
                    <a:srgbClr val="FFC000"/>
                  </a:solidFill>
                </a:rPr>
                <a:t>43.3</a:t>
              </a:r>
            </a:p>
          </p:txBody>
        </p:sp>
        <p:cxnSp>
          <p:nvCxnSpPr>
            <p:cNvPr id="37" name="Connecteur droit avec flèche 36"/>
            <p:cNvCxnSpPr/>
            <p:nvPr/>
          </p:nvCxnSpPr>
          <p:spPr>
            <a:xfrm>
              <a:off x="6143205" y="1754371"/>
              <a:ext cx="24797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6034123" y="1491955"/>
              <a:ext cx="522900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dirty="0">
                  <a:solidFill>
                    <a:srgbClr val="FFC000"/>
                  </a:solidFill>
                </a:rPr>
                <a:t>86.6</a:t>
              </a:r>
            </a:p>
          </p:txBody>
        </p:sp>
        <p:sp>
          <p:nvSpPr>
            <p:cNvPr id="41" name="Espace réservé du contenu 2"/>
            <p:cNvSpPr txBox="1">
              <a:spLocks/>
            </p:cNvSpPr>
            <p:nvPr/>
          </p:nvSpPr>
          <p:spPr>
            <a:xfrm>
              <a:off x="7758957" y="1874474"/>
              <a:ext cx="1202312" cy="594655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FR" sz="1350" dirty="0" err="1">
                  <a:solidFill>
                    <a:schemeClr val="bg1"/>
                  </a:solidFill>
                </a:rPr>
                <a:t>ReadOut</a:t>
              </a:r>
              <a:r>
                <a:rPr lang="fr-FR" sz="1350" dirty="0">
                  <a:solidFill>
                    <a:schemeClr val="bg1"/>
                  </a:solidFill>
                </a:rPr>
                <a:t> </a:t>
              </a:r>
              <a:r>
                <a:rPr lang="fr-FR" sz="1350" dirty="0" err="1">
                  <a:solidFill>
                    <a:schemeClr val="bg1"/>
                  </a:solidFill>
                </a:rPr>
                <a:t>cells</a:t>
              </a:r>
              <a:r>
                <a:rPr lang="fr-FR" sz="1350" dirty="0">
                  <a:solidFill>
                    <a:schemeClr val="bg1"/>
                  </a:solidFill>
                </a:rPr>
                <a:t> ‘</a:t>
              </a:r>
              <a:r>
                <a:rPr lang="fr-FR" sz="1350" dirty="0" err="1">
                  <a:solidFill>
                    <a:schemeClr val="bg1"/>
                  </a:solidFill>
                </a:rPr>
                <a:t>fired</a:t>
              </a:r>
              <a:r>
                <a:rPr lang="fr-FR" sz="1350" dirty="0">
                  <a:solidFill>
                    <a:schemeClr val="bg1"/>
                  </a:solidFill>
                </a:rPr>
                <a:t>’</a:t>
              </a:r>
            </a:p>
          </p:txBody>
        </p:sp>
        <p:cxnSp>
          <p:nvCxnSpPr>
            <p:cNvPr id="42" name="Connecteur droit avec flèche 41"/>
            <p:cNvCxnSpPr/>
            <p:nvPr/>
          </p:nvCxnSpPr>
          <p:spPr>
            <a:xfrm flipH="1" flipV="1">
              <a:off x="5288459" y="1301557"/>
              <a:ext cx="2470497" cy="561420"/>
            </a:xfrm>
            <a:prstGeom prst="straightConnector1">
              <a:avLst/>
            </a:prstGeom>
            <a:ln w="38100"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/>
            <p:cNvCxnSpPr/>
            <p:nvPr/>
          </p:nvCxnSpPr>
          <p:spPr>
            <a:xfrm flipH="1" flipV="1">
              <a:off x="6368969" y="2042818"/>
              <a:ext cx="1363225" cy="16544"/>
            </a:xfrm>
            <a:prstGeom prst="straightConnector1">
              <a:avLst/>
            </a:prstGeom>
            <a:ln w="38100">
              <a:solidFill>
                <a:srgbClr val="F7A3D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/>
            <p:cNvCxnSpPr/>
            <p:nvPr/>
          </p:nvCxnSpPr>
          <p:spPr>
            <a:xfrm flipH="1">
              <a:off x="5165307" y="2295964"/>
              <a:ext cx="2593649" cy="18466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27FD40C8-47BF-A6FB-FAEC-47E2F4D59025}"/>
              </a:ext>
            </a:extLst>
          </p:cNvPr>
          <p:cNvSpPr txBox="1"/>
          <p:nvPr/>
        </p:nvSpPr>
        <p:spPr>
          <a:xfrm>
            <a:off x="322713" y="971373"/>
            <a:ext cx="8361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The signal is transmitted from the fired pixels to their associated readout cells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7E05AA-DDCC-6539-E924-75F7096B5F1A}"/>
              </a:ext>
            </a:extLst>
          </p:cNvPr>
          <p:cNvSpPr txBox="1"/>
          <p:nvPr/>
        </p:nvSpPr>
        <p:spPr>
          <a:xfrm>
            <a:off x="458640" y="5732418"/>
            <a:ext cx="7673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Crossing the lines associated to the fired channels provides the position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5A9FAA2-948B-676C-2DC6-14713CDD2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9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Rectangle 262">
            <a:extLst>
              <a:ext uri="{FF2B5EF4-FFF2-40B4-BE49-F238E27FC236}">
                <a16:creationId xmlns:a16="http://schemas.microsoft.com/office/drawing/2014/main" id="{68287D58-C73A-D544-B789-0F67BE4F9F9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92A7D02-3879-994D-8E4B-A95F6FC53F35}"/>
              </a:ext>
            </a:extLst>
          </p:cNvPr>
          <p:cNvGrpSpPr/>
          <p:nvPr/>
        </p:nvGrpSpPr>
        <p:grpSpPr>
          <a:xfrm>
            <a:off x="374886" y="715435"/>
            <a:ext cx="8636591" cy="2713565"/>
            <a:chOff x="0" y="619205"/>
            <a:chExt cx="9632378" cy="286456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E018B99-A535-954C-926A-6217ED2414B7}"/>
                </a:ext>
              </a:extLst>
            </p:cNvPr>
            <p:cNvSpPr txBox="1"/>
            <p:nvPr/>
          </p:nvSpPr>
          <p:spPr>
            <a:xfrm>
              <a:off x="4948201" y="1132691"/>
              <a:ext cx="4283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VDD</a:t>
              </a:r>
            </a:p>
          </p:txBody>
        </p:sp>
        <p:sp>
          <p:nvSpPr>
            <p:cNvPr id="4" name="Triangle isocèle 4">
              <a:extLst>
                <a:ext uri="{FF2B5EF4-FFF2-40B4-BE49-F238E27FC236}">
                  <a16:creationId xmlns:a16="http://schemas.microsoft.com/office/drawing/2014/main" id="{E4457F22-33EB-2040-B487-77432B1D1336}"/>
                </a:ext>
              </a:extLst>
            </p:cNvPr>
            <p:cNvSpPr/>
            <p:nvPr/>
          </p:nvSpPr>
          <p:spPr bwMode="auto">
            <a:xfrm rot="5400000">
              <a:off x="2229827" y="1909933"/>
              <a:ext cx="635508" cy="736092"/>
            </a:xfrm>
            <a:prstGeom prst="triangl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100" b="1" i="0" u="none" strike="noStrike" cap="none" normalizeH="0" baseline="0" dirty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5" name="Triangle isocèle 5">
              <a:extLst>
                <a:ext uri="{FF2B5EF4-FFF2-40B4-BE49-F238E27FC236}">
                  <a16:creationId xmlns:a16="http://schemas.microsoft.com/office/drawing/2014/main" id="{E16A0593-96CE-9D40-81D6-B79C673467E7}"/>
                </a:ext>
              </a:extLst>
            </p:cNvPr>
            <p:cNvSpPr/>
            <p:nvPr/>
          </p:nvSpPr>
          <p:spPr bwMode="auto">
            <a:xfrm rot="5400000">
              <a:off x="6593713" y="1900905"/>
              <a:ext cx="635508" cy="736092"/>
            </a:xfrm>
            <a:prstGeom prst="triangl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100" b="1" i="0" u="none" strike="noStrike" cap="none" normalizeH="0" baseline="0" dirty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D515AB3-449E-DC4C-9016-B985ADA399C9}"/>
                </a:ext>
              </a:extLst>
            </p:cNvPr>
            <p:cNvGrpSpPr/>
            <p:nvPr/>
          </p:nvGrpSpPr>
          <p:grpSpPr>
            <a:xfrm>
              <a:off x="662532" y="2409685"/>
              <a:ext cx="274320" cy="370332"/>
              <a:chOff x="2240280" y="2807208"/>
              <a:chExt cx="274320" cy="370332"/>
            </a:xfrm>
          </p:grpSpPr>
          <p:sp>
            <p:nvSpPr>
              <p:cNvPr id="153" name="Ellipse 152">
                <a:extLst>
                  <a:ext uri="{FF2B5EF4-FFF2-40B4-BE49-F238E27FC236}">
                    <a16:creationId xmlns:a16="http://schemas.microsoft.com/office/drawing/2014/main" id="{BAF527FB-D1CF-E14C-9368-0AE928992D6C}"/>
                  </a:ext>
                </a:extLst>
              </p:cNvPr>
              <p:cNvSpPr/>
              <p:nvPr/>
            </p:nvSpPr>
            <p:spPr bwMode="auto">
              <a:xfrm>
                <a:off x="2240280" y="2807208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54" name="Ellipse 153">
                <a:extLst>
                  <a:ext uri="{FF2B5EF4-FFF2-40B4-BE49-F238E27FC236}">
                    <a16:creationId xmlns:a16="http://schemas.microsoft.com/office/drawing/2014/main" id="{DC44461E-2A61-8345-B5D3-B69A53796959}"/>
                  </a:ext>
                </a:extLst>
              </p:cNvPr>
              <p:cNvSpPr/>
              <p:nvPr/>
            </p:nvSpPr>
            <p:spPr bwMode="auto">
              <a:xfrm>
                <a:off x="2240280" y="2930652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14AA2D9-FAB6-5B4E-9E34-05DBF2293E23}"/>
                </a:ext>
              </a:extLst>
            </p:cNvPr>
            <p:cNvGrpSpPr/>
            <p:nvPr/>
          </p:nvGrpSpPr>
          <p:grpSpPr>
            <a:xfrm>
              <a:off x="5023674" y="1611830"/>
              <a:ext cx="274320" cy="370332"/>
              <a:chOff x="2240280" y="2807208"/>
              <a:chExt cx="274320" cy="370332"/>
            </a:xfrm>
          </p:grpSpPr>
          <p:sp>
            <p:nvSpPr>
              <p:cNvPr id="151" name="Ellipse 150">
                <a:extLst>
                  <a:ext uri="{FF2B5EF4-FFF2-40B4-BE49-F238E27FC236}">
                    <a16:creationId xmlns:a16="http://schemas.microsoft.com/office/drawing/2014/main" id="{754EE3FB-292F-1D49-B385-F2ACED302E51}"/>
                  </a:ext>
                </a:extLst>
              </p:cNvPr>
              <p:cNvSpPr/>
              <p:nvPr/>
            </p:nvSpPr>
            <p:spPr bwMode="auto">
              <a:xfrm>
                <a:off x="2240280" y="2807208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52" name="Ellipse 151">
                <a:extLst>
                  <a:ext uri="{FF2B5EF4-FFF2-40B4-BE49-F238E27FC236}">
                    <a16:creationId xmlns:a16="http://schemas.microsoft.com/office/drawing/2014/main" id="{4230E981-6A19-CE4E-AC19-7D4B2139A41B}"/>
                  </a:ext>
                </a:extLst>
              </p:cNvPr>
              <p:cNvSpPr/>
              <p:nvPr/>
            </p:nvSpPr>
            <p:spPr bwMode="auto">
              <a:xfrm>
                <a:off x="2240280" y="2930652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37863196-A151-7241-B64B-95D3AD2E4069}"/>
                </a:ext>
              </a:extLst>
            </p:cNvPr>
            <p:cNvGrpSpPr/>
            <p:nvPr/>
          </p:nvGrpSpPr>
          <p:grpSpPr>
            <a:xfrm>
              <a:off x="5023815" y="2600613"/>
              <a:ext cx="274320" cy="370332"/>
              <a:chOff x="2240280" y="2807208"/>
              <a:chExt cx="274320" cy="370332"/>
            </a:xfrm>
          </p:grpSpPr>
          <p:sp>
            <p:nvSpPr>
              <p:cNvPr id="149" name="Ellipse 148">
                <a:extLst>
                  <a:ext uri="{FF2B5EF4-FFF2-40B4-BE49-F238E27FC236}">
                    <a16:creationId xmlns:a16="http://schemas.microsoft.com/office/drawing/2014/main" id="{85BF17D9-4FBA-0641-AE3C-2A59C410D09E}"/>
                  </a:ext>
                </a:extLst>
              </p:cNvPr>
              <p:cNvSpPr/>
              <p:nvPr/>
            </p:nvSpPr>
            <p:spPr bwMode="auto">
              <a:xfrm>
                <a:off x="2240280" y="2807208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50" name="Ellipse 149">
                <a:extLst>
                  <a:ext uri="{FF2B5EF4-FFF2-40B4-BE49-F238E27FC236}">
                    <a16:creationId xmlns:a16="http://schemas.microsoft.com/office/drawing/2014/main" id="{6F3AD086-952A-7B4A-8054-DB5AC082A6E1}"/>
                  </a:ext>
                </a:extLst>
              </p:cNvPr>
              <p:cNvSpPr/>
              <p:nvPr/>
            </p:nvSpPr>
            <p:spPr bwMode="auto">
              <a:xfrm>
                <a:off x="2240280" y="2930652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E0A4C6-8FB5-CE41-BC8E-595A57ACE8DB}"/>
                </a:ext>
              </a:extLst>
            </p:cNvPr>
            <p:cNvGrpSpPr/>
            <p:nvPr/>
          </p:nvGrpSpPr>
          <p:grpSpPr>
            <a:xfrm>
              <a:off x="1376907" y="2122316"/>
              <a:ext cx="802108" cy="154781"/>
              <a:chOff x="2793492" y="3276600"/>
              <a:chExt cx="802108" cy="154781"/>
            </a:xfrm>
          </p:grpSpPr>
          <p:cxnSp>
            <p:nvCxnSpPr>
              <p:cNvPr id="146" name="Connecteur droit 145">
                <a:extLst>
                  <a:ext uri="{FF2B5EF4-FFF2-40B4-BE49-F238E27FC236}">
                    <a16:creationId xmlns:a16="http://schemas.microsoft.com/office/drawing/2014/main" id="{4F20758A-58D1-DC43-85C7-C8D89602A47B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7" name="Connecteur droit 146">
                <a:extLst>
                  <a:ext uri="{FF2B5EF4-FFF2-40B4-BE49-F238E27FC236}">
                    <a16:creationId xmlns:a16="http://schemas.microsoft.com/office/drawing/2014/main" id="{3D199B2F-65EE-9C48-BC3E-DB1A0EED123D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380671" cy="3263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8" name="Connecteur droit 147">
                <a:extLst>
                  <a:ext uri="{FF2B5EF4-FFF2-40B4-BE49-F238E27FC236}">
                    <a16:creationId xmlns:a16="http://schemas.microsoft.com/office/drawing/2014/main" id="{1477948A-0571-5F4B-84B4-BF3F784BBEDD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4AE245A-421B-924C-9896-253216BC9F76}"/>
                </a:ext>
              </a:extLst>
            </p:cNvPr>
            <p:cNvGrpSpPr/>
            <p:nvPr/>
          </p:nvGrpSpPr>
          <p:grpSpPr>
            <a:xfrm>
              <a:off x="2925065" y="2122315"/>
              <a:ext cx="655129" cy="154781"/>
              <a:chOff x="2793492" y="3276600"/>
              <a:chExt cx="655129" cy="154781"/>
            </a:xfrm>
          </p:grpSpPr>
          <p:cxnSp>
            <p:nvCxnSpPr>
              <p:cNvPr id="143" name="Connecteur droit 142">
                <a:extLst>
                  <a:ext uri="{FF2B5EF4-FFF2-40B4-BE49-F238E27FC236}">
                    <a16:creationId xmlns:a16="http://schemas.microsoft.com/office/drawing/2014/main" id="{ED99D771-757B-9445-AF4A-9DA42C01E58E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4" name="Connecteur droit 143">
                <a:extLst>
                  <a:ext uri="{FF2B5EF4-FFF2-40B4-BE49-F238E27FC236}">
                    <a16:creationId xmlns:a16="http://schemas.microsoft.com/office/drawing/2014/main" id="{4094A0DF-0F20-0A41-BD66-5BED1D4EE29A}"/>
                  </a:ext>
                </a:extLst>
              </p:cNvPr>
              <p:cNvCxnSpPr/>
              <p:nvPr/>
            </p:nvCxnSpPr>
            <p:spPr bwMode="auto">
              <a:xfrm>
                <a:off x="3215449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" name="Connecteur droit 144">
                <a:extLst>
                  <a:ext uri="{FF2B5EF4-FFF2-40B4-BE49-F238E27FC236}">
                    <a16:creationId xmlns:a16="http://schemas.microsoft.com/office/drawing/2014/main" id="{2273E748-0750-6E41-82EB-23DABA1455DB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03F9295-E160-5E4C-BF6E-BAF473655C70}"/>
                </a:ext>
              </a:extLst>
            </p:cNvPr>
            <p:cNvGrpSpPr/>
            <p:nvPr/>
          </p:nvGrpSpPr>
          <p:grpSpPr>
            <a:xfrm>
              <a:off x="2032036" y="2917082"/>
              <a:ext cx="655129" cy="154781"/>
              <a:chOff x="2793492" y="3276600"/>
              <a:chExt cx="655129" cy="154781"/>
            </a:xfrm>
          </p:grpSpPr>
          <p:cxnSp>
            <p:nvCxnSpPr>
              <p:cNvPr id="140" name="Connecteur droit 139">
                <a:extLst>
                  <a:ext uri="{FF2B5EF4-FFF2-40B4-BE49-F238E27FC236}">
                    <a16:creationId xmlns:a16="http://schemas.microsoft.com/office/drawing/2014/main" id="{486013C4-21E4-AE46-8CAB-573CE9F4C8BA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1" name="Connecteur droit 140">
                <a:extLst>
                  <a:ext uri="{FF2B5EF4-FFF2-40B4-BE49-F238E27FC236}">
                    <a16:creationId xmlns:a16="http://schemas.microsoft.com/office/drawing/2014/main" id="{5EF5B371-5F95-CD46-AB4C-41F8609EA750}"/>
                  </a:ext>
                </a:extLst>
              </p:cNvPr>
              <p:cNvCxnSpPr/>
              <p:nvPr/>
            </p:nvCxnSpPr>
            <p:spPr bwMode="auto">
              <a:xfrm>
                <a:off x="3215449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2" name="Connecteur droit 141">
                <a:extLst>
                  <a:ext uri="{FF2B5EF4-FFF2-40B4-BE49-F238E27FC236}">
                    <a16:creationId xmlns:a16="http://schemas.microsoft.com/office/drawing/2014/main" id="{70D5CF55-3F5C-7C48-AB14-69149EB4EEEF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45B7E2C3-D8E3-8B47-99EA-7011790DE8BA}"/>
                </a:ext>
              </a:extLst>
            </p:cNvPr>
            <p:cNvCxnSpPr/>
            <p:nvPr/>
          </p:nvCxnSpPr>
          <p:spPr bwMode="auto">
            <a:xfrm>
              <a:off x="7279513" y="2275301"/>
              <a:ext cx="444087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60D95DEE-A618-2049-AF6B-2C70878A0562}"/>
                </a:ext>
              </a:extLst>
            </p:cNvPr>
            <p:cNvCxnSpPr/>
            <p:nvPr/>
          </p:nvCxnSpPr>
          <p:spPr bwMode="auto">
            <a:xfrm flipV="1">
              <a:off x="794964" y="2274639"/>
              <a:ext cx="578036" cy="1642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11226AC-4E0F-5B46-A6CC-742A78536BDA}"/>
                </a:ext>
              </a:extLst>
            </p:cNvPr>
            <p:cNvCxnSpPr>
              <a:stCxn id="152" idx="4"/>
            </p:cNvCxnSpPr>
            <p:nvPr/>
          </p:nvCxnSpPr>
          <p:spPr bwMode="auto">
            <a:xfrm>
              <a:off x="5160834" y="1982162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8BD84BCF-529B-B343-9312-A99D30517F6D}"/>
                </a:ext>
              </a:extLst>
            </p:cNvPr>
            <p:cNvCxnSpPr/>
            <p:nvPr/>
          </p:nvCxnSpPr>
          <p:spPr bwMode="auto">
            <a:xfrm>
              <a:off x="5160975" y="2291589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A77C6BF3-8EA2-B54F-89E4-551F9FD9D72D}"/>
                </a:ext>
              </a:extLst>
            </p:cNvPr>
            <p:cNvCxnSpPr/>
            <p:nvPr/>
          </p:nvCxnSpPr>
          <p:spPr bwMode="auto">
            <a:xfrm>
              <a:off x="2645995" y="3069482"/>
              <a:ext cx="835192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B318E1DD-EE13-8240-9253-7EB31F5AD874}"/>
                </a:ext>
              </a:extLst>
            </p:cNvPr>
            <p:cNvCxnSpPr/>
            <p:nvPr/>
          </p:nvCxnSpPr>
          <p:spPr bwMode="auto">
            <a:xfrm>
              <a:off x="3481187" y="2272169"/>
              <a:ext cx="0" cy="80295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A9F1753D-572F-7C46-A480-6AD0C9A8F7D6}"/>
                </a:ext>
              </a:extLst>
            </p:cNvPr>
            <p:cNvCxnSpPr/>
            <p:nvPr/>
          </p:nvCxnSpPr>
          <p:spPr bwMode="auto">
            <a:xfrm>
              <a:off x="1376907" y="2266532"/>
              <a:ext cx="0" cy="80295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69722EB4-4DBB-2E48-99F2-B765B3CBFC11}"/>
                </a:ext>
              </a:extLst>
            </p:cNvPr>
            <p:cNvCxnSpPr/>
            <p:nvPr/>
          </p:nvCxnSpPr>
          <p:spPr bwMode="auto">
            <a:xfrm>
              <a:off x="1373000" y="3069482"/>
              <a:ext cx="659036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94CF5E5D-9757-2645-8A8A-EA3E96C31AE2}"/>
                </a:ext>
              </a:extLst>
            </p:cNvPr>
            <p:cNvCxnSpPr/>
            <p:nvPr/>
          </p:nvCxnSpPr>
          <p:spPr bwMode="auto">
            <a:xfrm>
              <a:off x="5160975" y="1302806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4208ABD9-4E90-BA47-A968-63C0C81D3398}"/>
                </a:ext>
              </a:extLst>
            </p:cNvPr>
            <p:cNvCxnSpPr/>
            <p:nvPr/>
          </p:nvCxnSpPr>
          <p:spPr bwMode="auto">
            <a:xfrm>
              <a:off x="5160693" y="2967413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D2D98D6-7201-EC46-8895-B28EE3A2635C}"/>
                </a:ext>
              </a:extLst>
            </p:cNvPr>
            <p:cNvCxnSpPr/>
            <p:nvPr/>
          </p:nvCxnSpPr>
          <p:spPr bwMode="auto">
            <a:xfrm>
              <a:off x="799551" y="2780017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2296639E-BF8D-104B-B0F8-A20A8C9862E6}"/>
                </a:ext>
              </a:extLst>
            </p:cNvPr>
            <p:cNvCxnSpPr/>
            <p:nvPr/>
          </p:nvCxnSpPr>
          <p:spPr bwMode="auto">
            <a:xfrm>
              <a:off x="803711" y="2266532"/>
              <a:ext cx="141" cy="143153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6B3FA72-8960-8148-842B-0AC45B332C55}"/>
                </a:ext>
              </a:extLst>
            </p:cNvPr>
            <p:cNvSpPr txBox="1"/>
            <p:nvPr/>
          </p:nvSpPr>
          <p:spPr>
            <a:xfrm>
              <a:off x="4940120" y="3252935"/>
              <a:ext cx="4411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GND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1816017-D307-CD4D-9590-B8D17446B811}"/>
                </a:ext>
              </a:extLst>
            </p:cNvPr>
            <p:cNvSpPr txBox="1"/>
            <p:nvPr/>
          </p:nvSpPr>
          <p:spPr>
            <a:xfrm>
              <a:off x="649365" y="3068979"/>
              <a:ext cx="4411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GND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8BB8545-490C-5E4F-A0DC-B024D4EF3EF3}"/>
                </a:ext>
              </a:extLst>
            </p:cNvPr>
            <p:cNvSpPr txBox="1"/>
            <p:nvPr/>
          </p:nvSpPr>
          <p:spPr>
            <a:xfrm>
              <a:off x="1566384" y="2272592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S1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4E1FADAE-F866-2A4F-8C4F-3175D131E71B}"/>
                </a:ext>
              </a:extLst>
            </p:cNvPr>
            <p:cNvSpPr txBox="1"/>
            <p:nvPr/>
          </p:nvSpPr>
          <p:spPr>
            <a:xfrm>
              <a:off x="3068645" y="2266077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S2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45DBF14-6C73-6348-A016-C1C304836694}"/>
                </a:ext>
              </a:extLst>
            </p:cNvPr>
            <p:cNvSpPr txBox="1"/>
            <p:nvPr/>
          </p:nvSpPr>
          <p:spPr>
            <a:xfrm>
              <a:off x="2199963" y="3105052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S3</a:t>
              </a:r>
            </a:p>
          </p:txBody>
        </p: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9E4CCE00-A0CC-0D45-BB26-AF8E771C80CA}"/>
                </a:ext>
              </a:extLst>
            </p:cNvPr>
            <p:cNvCxnSpPr/>
            <p:nvPr/>
          </p:nvCxnSpPr>
          <p:spPr bwMode="auto">
            <a:xfrm flipH="1">
              <a:off x="591897" y="2384040"/>
              <a:ext cx="2818" cy="441909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91D40C8B-1EC3-4846-9BE9-EEDBF0EC8E0E}"/>
                </a:ext>
              </a:extLst>
            </p:cNvPr>
            <p:cNvCxnSpPr/>
            <p:nvPr/>
          </p:nvCxnSpPr>
          <p:spPr bwMode="auto">
            <a:xfrm flipH="1">
              <a:off x="4888219" y="2611652"/>
              <a:ext cx="2818" cy="441909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BE4728E6-08DB-E049-85ED-C0D23CA817EC}"/>
                </a:ext>
              </a:extLst>
            </p:cNvPr>
            <p:cNvCxnSpPr/>
            <p:nvPr/>
          </p:nvCxnSpPr>
          <p:spPr bwMode="auto">
            <a:xfrm flipH="1">
              <a:off x="4915577" y="1533490"/>
              <a:ext cx="2818" cy="441909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18575544-86DB-8147-AFA0-F22BAB69532A}"/>
                </a:ext>
              </a:extLst>
            </p:cNvPr>
            <p:cNvSpPr txBox="1"/>
            <p:nvPr/>
          </p:nvSpPr>
          <p:spPr>
            <a:xfrm>
              <a:off x="0" y="246676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>
                  <a:solidFill>
                    <a:srgbClr val="FF0000"/>
                  </a:solidFill>
                </a:rPr>
                <a:t>Idet</a:t>
              </a:r>
              <a:endParaRPr lang="en-GB" sz="900" b="0" dirty="0">
                <a:solidFill>
                  <a:srgbClr val="FF0000"/>
                </a:solidFill>
              </a:endParaRPr>
            </a:p>
            <a:p>
              <a:r>
                <a:rPr lang="en-GB" sz="900" b="0" dirty="0">
                  <a:solidFill>
                    <a:srgbClr val="FF0000"/>
                  </a:solidFill>
                </a:rPr>
                <a:t>(</a:t>
              </a:r>
              <a:r>
                <a:rPr lang="en-GB" sz="900" b="0" dirty="0" err="1">
                  <a:solidFill>
                    <a:srgbClr val="FF0000"/>
                  </a:solidFill>
                </a:rPr>
                <a:t>Idet</a:t>
              </a:r>
              <a:r>
                <a:rPr lang="en-GB" sz="900" b="0" dirty="0">
                  <a:solidFill>
                    <a:srgbClr val="FF0000"/>
                  </a:solidFill>
                </a:rPr>
                <a:t> &lt; 0)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28D9BE1-7A4D-DB47-BA55-339A024107AD}"/>
                </a:ext>
              </a:extLst>
            </p:cNvPr>
            <p:cNvSpPr txBox="1"/>
            <p:nvPr/>
          </p:nvSpPr>
          <p:spPr>
            <a:xfrm>
              <a:off x="5125074" y="2982651"/>
              <a:ext cx="80021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>
                  <a:solidFill>
                    <a:srgbClr val="FF0000"/>
                  </a:solidFill>
                </a:rPr>
                <a:t>Ith2 (S1,S2)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98BF1111-89B6-8340-8597-41AF1F6A6C97}"/>
                </a:ext>
              </a:extLst>
            </p:cNvPr>
            <p:cNvSpPr txBox="1"/>
            <p:nvPr/>
          </p:nvSpPr>
          <p:spPr>
            <a:xfrm>
              <a:off x="5125074" y="1956322"/>
              <a:ext cx="6270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>
                  <a:solidFill>
                    <a:srgbClr val="FF0000"/>
                  </a:solidFill>
                </a:rPr>
                <a:t>Ith1 (S3)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9E4B731F-D371-A14D-BE57-D4F36AC62DBD}"/>
                </a:ext>
              </a:extLst>
            </p:cNvPr>
            <p:cNvSpPr txBox="1"/>
            <p:nvPr/>
          </p:nvSpPr>
          <p:spPr>
            <a:xfrm>
              <a:off x="6475319" y="2087272"/>
              <a:ext cx="6591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b="0" dirty="0"/>
                <a:t>Current </a:t>
              </a:r>
            </a:p>
            <a:p>
              <a:r>
                <a:rPr lang="en-GB" sz="700" b="0" dirty="0"/>
                <a:t>Comparator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D75A0035-15A6-794D-B09C-5658AA1322C7}"/>
                </a:ext>
              </a:extLst>
            </p:cNvPr>
            <p:cNvSpPr txBox="1"/>
            <p:nvPr/>
          </p:nvSpPr>
          <p:spPr>
            <a:xfrm>
              <a:off x="2118136" y="2105247"/>
              <a:ext cx="601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Current </a:t>
              </a:r>
            </a:p>
            <a:p>
              <a:r>
                <a:rPr lang="en-GB" sz="900" b="0" dirty="0"/>
                <a:t>Mirror</a:t>
              </a:r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5C9F5E1E-9830-3D4D-BC1F-0FBA381FA85D}"/>
                </a:ext>
              </a:extLst>
            </p:cNvPr>
            <p:cNvCxnSpPr/>
            <p:nvPr/>
          </p:nvCxnSpPr>
          <p:spPr bwMode="auto">
            <a:xfrm flipV="1">
              <a:off x="6100261" y="2262601"/>
              <a:ext cx="443160" cy="474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D4D4CB23-0E8A-A347-B4CD-9AFB589DF1F0}"/>
                </a:ext>
              </a:extLst>
            </p:cNvPr>
            <p:cNvCxnSpPr/>
            <p:nvPr/>
          </p:nvCxnSpPr>
          <p:spPr bwMode="auto">
            <a:xfrm flipV="1">
              <a:off x="3356923" y="2268951"/>
              <a:ext cx="2808096" cy="7201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0F024C74-8F2E-F04B-B62D-6155D2FDE160}"/>
                </a:ext>
              </a:extLst>
            </p:cNvPr>
            <p:cNvGrpSpPr/>
            <p:nvPr/>
          </p:nvGrpSpPr>
          <p:grpSpPr>
            <a:xfrm>
              <a:off x="1599226" y="876491"/>
              <a:ext cx="629475" cy="789730"/>
              <a:chOff x="7876585" y="3801683"/>
              <a:chExt cx="629475" cy="789730"/>
            </a:xfrm>
          </p:grpSpPr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79F62A4C-A055-5445-9B60-F7AE8E802BAA}"/>
                  </a:ext>
                </a:extLst>
              </p:cNvPr>
              <p:cNvGrpSpPr/>
              <p:nvPr/>
            </p:nvGrpSpPr>
            <p:grpSpPr>
              <a:xfrm>
                <a:off x="8077737" y="3801683"/>
                <a:ext cx="428323" cy="789730"/>
                <a:chOff x="8077737" y="3801683"/>
                <a:chExt cx="428323" cy="789730"/>
              </a:xfrm>
            </p:grpSpPr>
            <p:sp>
              <p:nvSpPr>
                <p:cNvPr id="135" name="Triangle isocèle 74">
                  <a:extLst>
                    <a:ext uri="{FF2B5EF4-FFF2-40B4-BE49-F238E27FC236}">
                      <a16:creationId xmlns:a16="http://schemas.microsoft.com/office/drawing/2014/main" id="{1FE243F6-D5BB-0247-AF42-DB6395CDA403}"/>
                    </a:ext>
                  </a:extLst>
                </p:cNvPr>
                <p:cNvSpPr/>
                <p:nvPr/>
              </p:nvSpPr>
              <p:spPr bwMode="auto">
                <a:xfrm rot="10800000">
                  <a:off x="8206270" y="4172409"/>
                  <a:ext cx="171260" cy="170115"/>
                </a:xfrm>
                <a:prstGeom prst="triangl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1100" b="1" i="0" u="none" strike="noStrike" cap="none" normalizeH="0" baseline="0" dirty="0">
                    <a:ln>
                      <a:noFill/>
                    </a:ln>
                    <a:solidFill>
                      <a:srgbClr val="23346C"/>
                    </a:solidFill>
                    <a:effectLst/>
                    <a:latin typeface="Arial" charset="0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cxnSp>
              <p:nvCxnSpPr>
                <p:cNvPr id="136" name="Connecteur droit 135">
                  <a:extLst>
                    <a:ext uri="{FF2B5EF4-FFF2-40B4-BE49-F238E27FC236}">
                      <a16:creationId xmlns:a16="http://schemas.microsoft.com/office/drawing/2014/main" id="{784A14BB-44F7-CB4F-92B5-455A11E656E6}"/>
                    </a:ext>
                  </a:extLst>
                </p:cNvPr>
                <p:cNvCxnSpPr/>
                <p:nvPr/>
              </p:nvCxnSpPr>
              <p:spPr bwMode="auto">
                <a:xfrm flipV="1">
                  <a:off x="8155421" y="4342524"/>
                  <a:ext cx="272956" cy="164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7" name="Connecteur droit 136">
                  <a:extLst>
                    <a:ext uri="{FF2B5EF4-FFF2-40B4-BE49-F238E27FC236}">
                      <a16:creationId xmlns:a16="http://schemas.microsoft.com/office/drawing/2014/main" id="{3C75B453-A957-1A43-88EA-1ABFD03C4D2A}"/>
                    </a:ext>
                  </a:extLst>
                </p:cNvPr>
                <p:cNvCxnSpPr/>
                <p:nvPr/>
              </p:nvCxnSpPr>
              <p:spPr bwMode="auto">
                <a:xfrm flipH="1">
                  <a:off x="8291899" y="4342524"/>
                  <a:ext cx="1" cy="248889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8" name="Connecteur droit 137">
                  <a:extLst>
                    <a:ext uri="{FF2B5EF4-FFF2-40B4-BE49-F238E27FC236}">
                      <a16:creationId xmlns:a16="http://schemas.microsoft.com/office/drawing/2014/main" id="{40DB8472-3780-E646-83C8-A939E410A825}"/>
                    </a:ext>
                  </a:extLst>
                </p:cNvPr>
                <p:cNvCxnSpPr/>
                <p:nvPr/>
              </p:nvCxnSpPr>
              <p:spPr bwMode="auto">
                <a:xfrm>
                  <a:off x="8291899" y="4016131"/>
                  <a:ext cx="0" cy="1562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39" name="ZoneTexte 138">
                  <a:extLst>
                    <a:ext uri="{FF2B5EF4-FFF2-40B4-BE49-F238E27FC236}">
                      <a16:creationId xmlns:a16="http://schemas.microsoft.com/office/drawing/2014/main" id="{0C053FA0-9D4B-0D48-9AFE-14CE5BD50DAC}"/>
                    </a:ext>
                  </a:extLst>
                </p:cNvPr>
                <p:cNvSpPr txBox="1"/>
                <p:nvPr/>
              </p:nvSpPr>
              <p:spPr>
                <a:xfrm>
                  <a:off x="8077737" y="3801683"/>
                  <a:ext cx="428323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900" b="0" dirty="0"/>
                    <a:t>VDD</a:t>
                  </a:r>
                </a:p>
              </p:txBody>
            </p:sp>
          </p:grpSp>
          <p:sp>
            <p:nvSpPr>
              <p:cNvPr id="134" name="ZoneTexte 133">
                <a:extLst>
                  <a:ext uri="{FF2B5EF4-FFF2-40B4-BE49-F238E27FC236}">
                    <a16:creationId xmlns:a16="http://schemas.microsoft.com/office/drawing/2014/main" id="{CDF27441-7451-1C4D-97C0-3581011D73F3}"/>
                  </a:ext>
                </a:extLst>
              </p:cNvPr>
              <p:cNvSpPr txBox="1"/>
              <p:nvPr/>
            </p:nvSpPr>
            <p:spPr>
              <a:xfrm>
                <a:off x="7876585" y="4114716"/>
                <a:ext cx="33214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b="0" dirty="0">
                    <a:solidFill>
                      <a:srgbClr val="002060"/>
                    </a:solidFill>
                  </a:rPr>
                  <a:t>D1</a:t>
                </a: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741EB13B-8498-1347-9A40-CCF2D05FD458}"/>
                </a:ext>
              </a:extLst>
            </p:cNvPr>
            <p:cNvGrpSpPr/>
            <p:nvPr/>
          </p:nvGrpSpPr>
          <p:grpSpPr>
            <a:xfrm>
              <a:off x="3349772" y="620933"/>
              <a:ext cx="575447" cy="1234195"/>
              <a:chOff x="8555046" y="4570428"/>
              <a:chExt cx="575447" cy="1234195"/>
            </a:xfrm>
          </p:grpSpPr>
          <p:grpSp>
            <p:nvGrpSpPr>
              <p:cNvPr id="121" name="Groupe 120">
                <a:extLst>
                  <a:ext uri="{FF2B5EF4-FFF2-40B4-BE49-F238E27FC236}">
                    <a16:creationId xmlns:a16="http://schemas.microsoft.com/office/drawing/2014/main" id="{E12E0E5A-8279-6840-824B-9CC2FA8F47D7}"/>
                  </a:ext>
                </a:extLst>
              </p:cNvPr>
              <p:cNvGrpSpPr/>
              <p:nvPr/>
            </p:nvGrpSpPr>
            <p:grpSpPr>
              <a:xfrm>
                <a:off x="8855076" y="4612913"/>
                <a:ext cx="272956" cy="595855"/>
                <a:chOff x="8855076" y="4612913"/>
                <a:chExt cx="272956" cy="595855"/>
              </a:xfrm>
            </p:grpSpPr>
            <p:sp>
              <p:nvSpPr>
                <p:cNvPr id="129" name="Triangle isocèle 88">
                  <a:extLst>
                    <a:ext uri="{FF2B5EF4-FFF2-40B4-BE49-F238E27FC236}">
                      <a16:creationId xmlns:a16="http://schemas.microsoft.com/office/drawing/2014/main" id="{E49E6693-E35F-AB45-A122-5CBB576F1FF3}"/>
                    </a:ext>
                  </a:extLst>
                </p:cNvPr>
                <p:cNvSpPr/>
                <p:nvPr/>
              </p:nvSpPr>
              <p:spPr bwMode="auto">
                <a:xfrm rot="10800000">
                  <a:off x="8905925" y="4769191"/>
                  <a:ext cx="171260" cy="170115"/>
                </a:xfrm>
                <a:prstGeom prst="triangl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1100" b="1" i="0" u="none" strike="noStrike" cap="none" normalizeH="0" baseline="0" dirty="0">
                    <a:ln>
                      <a:noFill/>
                    </a:ln>
                    <a:solidFill>
                      <a:srgbClr val="23346C"/>
                    </a:solidFill>
                    <a:effectLst/>
                    <a:latin typeface="Arial" charset="0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cxnSp>
              <p:nvCxnSpPr>
                <p:cNvPr id="130" name="Connecteur droit 129">
                  <a:extLst>
                    <a:ext uri="{FF2B5EF4-FFF2-40B4-BE49-F238E27FC236}">
                      <a16:creationId xmlns:a16="http://schemas.microsoft.com/office/drawing/2014/main" id="{7FA46E21-0CED-C848-BFAF-E593DD5BDD17}"/>
                    </a:ext>
                  </a:extLst>
                </p:cNvPr>
                <p:cNvCxnSpPr/>
                <p:nvPr/>
              </p:nvCxnSpPr>
              <p:spPr bwMode="auto">
                <a:xfrm flipV="1">
                  <a:off x="8855076" y="4939306"/>
                  <a:ext cx="272956" cy="164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Connecteur droit 130">
                  <a:extLst>
                    <a:ext uri="{FF2B5EF4-FFF2-40B4-BE49-F238E27FC236}">
                      <a16:creationId xmlns:a16="http://schemas.microsoft.com/office/drawing/2014/main" id="{32AFA586-85F4-FC4B-840B-0F925AF8C568}"/>
                    </a:ext>
                  </a:extLst>
                </p:cNvPr>
                <p:cNvCxnSpPr/>
                <p:nvPr/>
              </p:nvCxnSpPr>
              <p:spPr bwMode="auto">
                <a:xfrm>
                  <a:off x="8991554" y="4939306"/>
                  <a:ext cx="0" cy="26946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2" name="Connecteur droit 131">
                  <a:extLst>
                    <a:ext uri="{FF2B5EF4-FFF2-40B4-BE49-F238E27FC236}">
                      <a16:creationId xmlns:a16="http://schemas.microsoft.com/office/drawing/2014/main" id="{5C776E37-7B60-A243-B36D-EFDD3150D3BE}"/>
                    </a:ext>
                  </a:extLst>
                </p:cNvPr>
                <p:cNvCxnSpPr/>
                <p:nvPr/>
              </p:nvCxnSpPr>
              <p:spPr bwMode="auto">
                <a:xfrm>
                  <a:off x="8991554" y="4612913"/>
                  <a:ext cx="0" cy="1562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22" name="ZoneTexte 121">
                <a:extLst>
                  <a:ext uri="{FF2B5EF4-FFF2-40B4-BE49-F238E27FC236}">
                    <a16:creationId xmlns:a16="http://schemas.microsoft.com/office/drawing/2014/main" id="{F83F5E39-0CB1-B94D-8368-17B7122D1DB1}"/>
                  </a:ext>
                </a:extLst>
              </p:cNvPr>
              <p:cNvSpPr txBox="1"/>
              <p:nvPr/>
            </p:nvSpPr>
            <p:spPr>
              <a:xfrm>
                <a:off x="8555046" y="4570428"/>
                <a:ext cx="42832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b="0" dirty="0"/>
                  <a:t>VDD</a:t>
                </a:r>
              </a:p>
            </p:txBody>
          </p:sp>
          <p:sp>
            <p:nvSpPr>
              <p:cNvPr id="123" name="ZoneTexte 122">
                <a:extLst>
                  <a:ext uri="{FF2B5EF4-FFF2-40B4-BE49-F238E27FC236}">
                    <a16:creationId xmlns:a16="http://schemas.microsoft.com/office/drawing/2014/main" id="{18AA99A3-E510-0E47-9BF5-092117810B16}"/>
                  </a:ext>
                </a:extLst>
              </p:cNvPr>
              <p:cNvSpPr txBox="1"/>
              <p:nvPr/>
            </p:nvSpPr>
            <p:spPr>
              <a:xfrm>
                <a:off x="8704632" y="5024234"/>
                <a:ext cx="332143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900" b="0" dirty="0">
                    <a:solidFill>
                      <a:srgbClr val="002060"/>
                    </a:solidFill>
                  </a:rPr>
                  <a:t>D2</a:t>
                </a:r>
              </a:p>
            </p:txBody>
          </p:sp>
          <p:grpSp>
            <p:nvGrpSpPr>
              <p:cNvPr id="124" name="Groupe 123">
                <a:extLst>
                  <a:ext uri="{FF2B5EF4-FFF2-40B4-BE49-F238E27FC236}">
                    <a16:creationId xmlns:a16="http://schemas.microsoft.com/office/drawing/2014/main" id="{F6834B31-BE30-F742-BC18-B6C70D1D3EC8}"/>
                  </a:ext>
                </a:extLst>
              </p:cNvPr>
              <p:cNvGrpSpPr/>
              <p:nvPr/>
            </p:nvGrpSpPr>
            <p:grpSpPr>
              <a:xfrm>
                <a:off x="8857537" y="5208768"/>
                <a:ext cx="272956" cy="595855"/>
                <a:chOff x="8855076" y="4612913"/>
                <a:chExt cx="272956" cy="595855"/>
              </a:xfrm>
            </p:grpSpPr>
            <p:sp>
              <p:nvSpPr>
                <p:cNvPr id="125" name="Triangle isocèle 84">
                  <a:extLst>
                    <a:ext uri="{FF2B5EF4-FFF2-40B4-BE49-F238E27FC236}">
                      <a16:creationId xmlns:a16="http://schemas.microsoft.com/office/drawing/2014/main" id="{10C85209-37DB-2F42-B907-59E6DCB7EABF}"/>
                    </a:ext>
                  </a:extLst>
                </p:cNvPr>
                <p:cNvSpPr/>
                <p:nvPr/>
              </p:nvSpPr>
              <p:spPr bwMode="auto">
                <a:xfrm rot="10800000">
                  <a:off x="8905925" y="4769191"/>
                  <a:ext cx="171260" cy="170115"/>
                </a:xfrm>
                <a:prstGeom prst="triangl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1100" b="1" i="0" u="none" strike="noStrike" cap="none" normalizeH="0" baseline="0" dirty="0">
                    <a:ln>
                      <a:noFill/>
                    </a:ln>
                    <a:solidFill>
                      <a:srgbClr val="23346C"/>
                    </a:solidFill>
                    <a:effectLst/>
                    <a:latin typeface="Arial" charset="0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cxnSp>
              <p:nvCxnSpPr>
                <p:cNvPr id="126" name="Connecteur droit 125">
                  <a:extLst>
                    <a:ext uri="{FF2B5EF4-FFF2-40B4-BE49-F238E27FC236}">
                      <a16:creationId xmlns:a16="http://schemas.microsoft.com/office/drawing/2014/main" id="{D1AB2F28-EAFC-3B43-856E-51C20CE08F29}"/>
                    </a:ext>
                  </a:extLst>
                </p:cNvPr>
                <p:cNvCxnSpPr/>
                <p:nvPr/>
              </p:nvCxnSpPr>
              <p:spPr bwMode="auto">
                <a:xfrm flipV="1">
                  <a:off x="8855076" y="4939306"/>
                  <a:ext cx="272956" cy="164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7" name="Connecteur droit 126">
                  <a:extLst>
                    <a:ext uri="{FF2B5EF4-FFF2-40B4-BE49-F238E27FC236}">
                      <a16:creationId xmlns:a16="http://schemas.microsoft.com/office/drawing/2014/main" id="{AE285912-16DB-A647-AF6C-B63CA146F60B}"/>
                    </a:ext>
                  </a:extLst>
                </p:cNvPr>
                <p:cNvCxnSpPr/>
                <p:nvPr/>
              </p:nvCxnSpPr>
              <p:spPr bwMode="auto">
                <a:xfrm>
                  <a:off x="8991554" y="4939306"/>
                  <a:ext cx="0" cy="26946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8" name="Connecteur droit 127">
                  <a:extLst>
                    <a:ext uri="{FF2B5EF4-FFF2-40B4-BE49-F238E27FC236}">
                      <a16:creationId xmlns:a16="http://schemas.microsoft.com/office/drawing/2014/main" id="{920A5230-57D8-D64A-9A73-415A35B058D0}"/>
                    </a:ext>
                  </a:extLst>
                </p:cNvPr>
                <p:cNvCxnSpPr/>
                <p:nvPr/>
              </p:nvCxnSpPr>
              <p:spPr bwMode="auto">
                <a:xfrm>
                  <a:off x="8985204" y="4612913"/>
                  <a:ext cx="0" cy="1562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B9F9A6AA-824A-9248-BC26-3A92D4CABD51}"/>
                </a:ext>
              </a:extLst>
            </p:cNvPr>
            <p:cNvGrpSpPr/>
            <p:nvPr/>
          </p:nvGrpSpPr>
          <p:grpSpPr>
            <a:xfrm>
              <a:off x="7744988" y="2087272"/>
              <a:ext cx="484726" cy="391991"/>
              <a:chOff x="6828566" y="4603749"/>
              <a:chExt cx="484726" cy="391991"/>
            </a:xfrm>
          </p:grpSpPr>
          <p:sp>
            <p:nvSpPr>
              <p:cNvPr id="119" name="Triangle isocèle 94">
                <a:extLst>
                  <a:ext uri="{FF2B5EF4-FFF2-40B4-BE49-F238E27FC236}">
                    <a16:creationId xmlns:a16="http://schemas.microsoft.com/office/drawing/2014/main" id="{A20678C7-BEC0-9340-9220-46AFE86DD462}"/>
                  </a:ext>
                </a:extLst>
              </p:cNvPr>
              <p:cNvSpPr/>
              <p:nvPr/>
            </p:nvSpPr>
            <p:spPr bwMode="auto">
              <a:xfrm rot="5400000">
                <a:off x="6815562" y="4616753"/>
                <a:ext cx="391991" cy="365984"/>
              </a:xfrm>
              <a:prstGeom prst="triangl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20" name="Ellipse 119">
                <a:extLst>
                  <a:ext uri="{FF2B5EF4-FFF2-40B4-BE49-F238E27FC236}">
                    <a16:creationId xmlns:a16="http://schemas.microsoft.com/office/drawing/2014/main" id="{ED8E806C-2DBE-8E40-BAF6-3A4380373320}"/>
                  </a:ext>
                </a:extLst>
              </p:cNvPr>
              <p:cNvSpPr/>
              <p:nvPr/>
            </p:nvSpPr>
            <p:spPr bwMode="auto">
              <a:xfrm>
                <a:off x="7193055" y="4745770"/>
                <a:ext cx="120237" cy="10795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100" b="1" i="0" u="none" strike="noStrike" cap="none" normalizeH="0" baseline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71766F5A-58C9-A641-9F86-739FB3065DA3}"/>
                </a:ext>
              </a:extLst>
            </p:cNvPr>
            <p:cNvGrpSpPr/>
            <p:nvPr/>
          </p:nvGrpSpPr>
          <p:grpSpPr>
            <a:xfrm>
              <a:off x="8501619" y="2165260"/>
              <a:ext cx="323644" cy="617889"/>
              <a:chOff x="7595985" y="4468615"/>
              <a:chExt cx="323644" cy="617889"/>
            </a:xfrm>
          </p:grpSpPr>
          <p:cxnSp>
            <p:nvCxnSpPr>
              <p:cNvPr id="115" name="Connecteur droit 114">
                <a:extLst>
                  <a:ext uri="{FF2B5EF4-FFF2-40B4-BE49-F238E27FC236}">
                    <a16:creationId xmlns:a16="http://schemas.microsoft.com/office/drawing/2014/main" id="{23A23BD7-8671-C043-842C-3F4A6E94CBA6}"/>
                  </a:ext>
                </a:extLst>
              </p:cNvPr>
              <p:cNvCxnSpPr/>
              <p:nvPr/>
            </p:nvCxnSpPr>
            <p:spPr bwMode="auto">
              <a:xfrm>
                <a:off x="7597024" y="4470400"/>
                <a:ext cx="0" cy="616104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6" name="Connecteur droit 115">
                <a:extLst>
                  <a:ext uri="{FF2B5EF4-FFF2-40B4-BE49-F238E27FC236}">
                    <a16:creationId xmlns:a16="http://schemas.microsoft.com/office/drawing/2014/main" id="{5DD66572-9B4E-B64F-9661-3EF19F6DAA30}"/>
                  </a:ext>
                </a:extLst>
              </p:cNvPr>
              <p:cNvCxnSpPr/>
              <p:nvPr/>
            </p:nvCxnSpPr>
            <p:spPr bwMode="auto">
              <a:xfrm>
                <a:off x="7919629" y="4590541"/>
                <a:ext cx="0" cy="37582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7" name="Connecteur droit 116">
                <a:extLst>
                  <a:ext uri="{FF2B5EF4-FFF2-40B4-BE49-F238E27FC236}">
                    <a16:creationId xmlns:a16="http://schemas.microsoft.com/office/drawing/2014/main" id="{F1E643FE-064E-6C4C-AD30-55A1F38CAC10}"/>
                  </a:ext>
                </a:extLst>
              </p:cNvPr>
              <p:cNvCxnSpPr/>
              <p:nvPr/>
            </p:nvCxnSpPr>
            <p:spPr bwMode="auto">
              <a:xfrm>
                <a:off x="7595985" y="4468615"/>
                <a:ext cx="323644" cy="121926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8" name="Connecteur droit 117">
                <a:extLst>
                  <a:ext uri="{FF2B5EF4-FFF2-40B4-BE49-F238E27FC236}">
                    <a16:creationId xmlns:a16="http://schemas.microsoft.com/office/drawing/2014/main" id="{391CABB1-C788-F445-A39D-D6127B8384E6}"/>
                  </a:ext>
                </a:extLst>
              </p:cNvPr>
              <p:cNvCxnSpPr/>
              <p:nvPr/>
            </p:nvCxnSpPr>
            <p:spPr bwMode="auto">
              <a:xfrm flipH="1">
                <a:off x="7595985" y="4966362"/>
                <a:ext cx="311466" cy="120142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E3B551E3-A3E6-9744-A769-F254FED9494C}"/>
                </a:ext>
              </a:extLst>
            </p:cNvPr>
            <p:cNvCxnSpPr/>
            <p:nvPr/>
          </p:nvCxnSpPr>
          <p:spPr bwMode="auto">
            <a:xfrm>
              <a:off x="8229714" y="2283268"/>
              <a:ext cx="255886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2ABDB8C6-39C1-8740-A132-7B9C7A662E20}"/>
                </a:ext>
              </a:extLst>
            </p:cNvPr>
            <p:cNvCxnSpPr/>
            <p:nvPr/>
          </p:nvCxnSpPr>
          <p:spPr bwMode="auto">
            <a:xfrm>
              <a:off x="7501556" y="2607277"/>
              <a:ext cx="984044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11505F5F-F44E-B747-B66E-87D1DFDD29F0}"/>
                </a:ext>
              </a:extLst>
            </p:cNvPr>
            <p:cNvCxnSpPr/>
            <p:nvPr/>
          </p:nvCxnSpPr>
          <p:spPr bwMode="auto">
            <a:xfrm>
              <a:off x="7501556" y="2283268"/>
              <a:ext cx="0" cy="324009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3959FE8B-DBE9-7B41-9D50-24D4D5B7F1CE}"/>
                </a:ext>
              </a:extLst>
            </p:cNvPr>
            <p:cNvCxnSpPr/>
            <p:nvPr/>
          </p:nvCxnSpPr>
          <p:spPr bwMode="auto">
            <a:xfrm>
              <a:off x="8670258" y="2709748"/>
              <a:ext cx="0" cy="324009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6CE7A250-7FBA-2A4B-91A0-A695B23FE747}"/>
                </a:ext>
              </a:extLst>
            </p:cNvPr>
            <p:cNvCxnSpPr/>
            <p:nvPr/>
          </p:nvCxnSpPr>
          <p:spPr bwMode="auto">
            <a:xfrm>
              <a:off x="8837527" y="2433047"/>
              <a:ext cx="390525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656ABD80-FD4E-B041-8356-4ACFE91CC9DB}"/>
                </a:ext>
              </a:extLst>
            </p:cNvPr>
            <p:cNvGrpSpPr/>
            <p:nvPr/>
          </p:nvGrpSpPr>
          <p:grpSpPr>
            <a:xfrm>
              <a:off x="4071962" y="2561683"/>
              <a:ext cx="274320" cy="370332"/>
              <a:chOff x="2240280" y="2807208"/>
              <a:chExt cx="274320" cy="370332"/>
            </a:xfrm>
          </p:grpSpPr>
          <p:sp>
            <p:nvSpPr>
              <p:cNvPr id="113" name="Ellipse 112">
                <a:extLst>
                  <a:ext uri="{FF2B5EF4-FFF2-40B4-BE49-F238E27FC236}">
                    <a16:creationId xmlns:a16="http://schemas.microsoft.com/office/drawing/2014/main" id="{6802D335-4730-8849-81B9-384F3B6B69B4}"/>
                  </a:ext>
                </a:extLst>
              </p:cNvPr>
              <p:cNvSpPr/>
              <p:nvPr/>
            </p:nvSpPr>
            <p:spPr bwMode="auto">
              <a:xfrm>
                <a:off x="2240280" y="2807208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14" name="Ellipse 113">
                <a:extLst>
                  <a:ext uri="{FF2B5EF4-FFF2-40B4-BE49-F238E27FC236}">
                    <a16:creationId xmlns:a16="http://schemas.microsoft.com/office/drawing/2014/main" id="{AE26DE10-5C29-8047-9E6B-D0E49209FCC7}"/>
                  </a:ext>
                </a:extLst>
              </p:cNvPr>
              <p:cNvSpPr/>
              <p:nvPr/>
            </p:nvSpPr>
            <p:spPr bwMode="auto">
              <a:xfrm>
                <a:off x="2240280" y="2930652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6011315C-BA50-CA48-A213-48F0934DA7FB}"/>
                </a:ext>
              </a:extLst>
            </p:cNvPr>
            <p:cNvCxnSpPr/>
            <p:nvPr/>
          </p:nvCxnSpPr>
          <p:spPr bwMode="auto">
            <a:xfrm>
              <a:off x="4203129" y="2941282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3597EEDA-3C7C-414E-82B0-4D5F06951586}"/>
                </a:ext>
              </a:extLst>
            </p:cNvPr>
            <p:cNvCxnSpPr/>
            <p:nvPr/>
          </p:nvCxnSpPr>
          <p:spPr bwMode="auto">
            <a:xfrm>
              <a:off x="4209122" y="2259329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5AA69B14-F42F-A44B-AAE3-6E1824E4FF86}"/>
                </a:ext>
              </a:extLst>
            </p:cNvPr>
            <p:cNvCxnSpPr/>
            <p:nvPr/>
          </p:nvCxnSpPr>
          <p:spPr bwMode="auto">
            <a:xfrm>
              <a:off x="2362828" y="1237836"/>
              <a:ext cx="0" cy="80295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3F25B827-36CA-DE45-8D60-763972157FA6}"/>
                </a:ext>
              </a:extLst>
            </p:cNvPr>
            <p:cNvCxnSpPr/>
            <p:nvPr/>
          </p:nvCxnSpPr>
          <p:spPr bwMode="auto">
            <a:xfrm>
              <a:off x="7020600" y="1353797"/>
              <a:ext cx="0" cy="80295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238D15AB-B465-3648-A38F-064217FA90DD}"/>
                </a:ext>
              </a:extLst>
            </p:cNvPr>
            <p:cNvCxnSpPr/>
            <p:nvPr/>
          </p:nvCxnSpPr>
          <p:spPr bwMode="auto">
            <a:xfrm>
              <a:off x="5260930" y="1790941"/>
              <a:ext cx="407483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31BEA1FE-6FAC-2342-88F8-AD12213739BE}"/>
                </a:ext>
              </a:extLst>
            </p:cNvPr>
            <p:cNvSpPr txBox="1"/>
            <p:nvPr/>
          </p:nvSpPr>
          <p:spPr>
            <a:xfrm>
              <a:off x="5555144" y="1562449"/>
              <a:ext cx="53732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Vref_P</a:t>
              </a:r>
              <a:endParaRPr lang="en-GB" sz="900" b="0" dirty="0"/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803F350D-DAF9-834C-BF1D-546D19752D45}"/>
                </a:ext>
              </a:extLst>
            </p:cNvPr>
            <p:cNvSpPr txBox="1"/>
            <p:nvPr/>
          </p:nvSpPr>
          <p:spPr>
            <a:xfrm>
              <a:off x="5566509" y="2568311"/>
              <a:ext cx="54374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Vref_N</a:t>
              </a:r>
              <a:endParaRPr lang="en-GB" sz="900" b="0" dirty="0"/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2FC53148-C8B7-D44E-B391-551231D276FE}"/>
                </a:ext>
              </a:extLst>
            </p:cNvPr>
            <p:cNvCxnSpPr/>
            <p:nvPr/>
          </p:nvCxnSpPr>
          <p:spPr bwMode="auto">
            <a:xfrm>
              <a:off x="1673113" y="1998322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08B17A8F-524A-C64F-9B69-4C31CB8A8C13}"/>
                </a:ext>
              </a:extLst>
            </p:cNvPr>
            <p:cNvCxnSpPr/>
            <p:nvPr/>
          </p:nvCxnSpPr>
          <p:spPr bwMode="auto">
            <a:xfrm>
              <a:off x="2342154" y="2793102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D641FA10-5F5C-E745-B970-A0D5863130C2}"/>
                </a:ext>
              </a:extLst>
            </p:cNvPr>
            <p:cNvCxnSpPr/>
            <p:nvPr/>
          </p:nvCxnSpPr>
          <p:spPr bwMode="auto">
            <a:xfrm>
              <a:off x="3224819" y="2007534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47BA307D-208C-5945-902E-E8E0A32BB00A}"/>
                </a:ext>
              </a:extLst>
            </p:cNvPr>
            <p:cNvSpPr txBox="1"/>
            <p:nvPr/>
          </p:nvSpPr>
          <p:spPr>
            <a:xfrm>
              <a:off x="1088768" y="1826632"/>
              <a:ext cx="6655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>
                  <a:solidFill>
                    <a:srgbClr val="C00000"/>
                  </a:solidFill>
                </a:rPr>
                <a:t>ENA_CM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63D8DB4E-BA30-744C-B00F-68D3A87D3247}"/>
                </a:ext>
              </a:extLst>
            </p:cNvPr>
            <p:cNvSpPr txBox="1"/>
            <p:nvPr/>
          </p:nvSpPr>
          <p:spPr>
            <a:xfrm>
              <a:off x="2865624" y="1805458"/>
              <a:ext cx="6655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>
                  <a:solidFill>
                    <a:srgbClr val="C00000"/>
                  </a:solidFill>
                </a:rPr>
                <a:t>ENA_CM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198338E0-08DB-BC4E-9BCE-FA85F083A823}"/>
                </a:ext>
              </a:extLst>
            </p:cNvPr>
            <p:cNvSpPr txBox="1"/>
            <p:nvPr/>
          </p:nvSpPr>
          <p:spPr>
            <a:xfrm>
              <a:off x="8367223" y="3033757"/>
              <a:ext cx="6655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>
                  <a:solidFill>
                    <a:srgbClr val="C00000"/>
                  </a:solidFill>
                </a:rPr>
                <a:t>ENA_CM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895B19F-4715-0642-BE8F-9CA3A80A9EF3}"/>
                </a:ext>
              </a:extLst>
            </p:cNvPr>
            <p:cNvSpPr txBox="1"/>
            <p:nvPr/>
          </p:nvSpPr>
          <p:spPr>
            <a:xfrm>
              <a:off x="1969372" y="2601775"/>
              <a:ext cx="7296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ENA_CM1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34E87863-1A91-BF4A-9B3A-1EBC73B91282}"/>
                </a:ext>
              </a:extLst>
            </p:cNvPr>
            <p:cNvSpPr txBox="1"/>
            <p:nvPr/>
          </p:nvSpPr>
          <p:spPr>
            <a:xfrm>
              <a:off x="6868602" y="1156757"/>
              <a:ext cx="6591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>
                  <a:solidFill>
                    <a:srgbClr val="C00000"/>
                  </a:solidFill>
                </a:rPr>
                <a:t>ENA_CC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9A772EBB-4C86-FA41-B99F-3E97DA44F0F0}"/>
                </a:ext>
              </a:extLst>
            </p:cNvPr>
            <p:cNvSpPr txBox="1"/>
            <p:nvPr/>
          </p:nvSpPr>
          <p:spPr>
            <a:xfrm>
              <a:off x="2158125" y="1060036"/>
              <a:ext cx="6655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ENA_CM</a:t>
              </a:r>
            </a:p>
          </p:txBody>
        </p:sp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ECB055E2-ECB5-9C4F-BD0E-01BDC7449E5F}"/>
                </a:ext>
              </a:extLst>
            </p:cNvPr>
            <p:cNvCxnSpPr/>
            <p:nvPr/>
          </p:nvCxnSpPr>
          <p:spPr bwMode="auto">
            <a:xfrm>
              <a:off x="3843954" y="2746894"/>
              <a:ext cx="233172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5517DC6E-3B57-8A4B-8A3C-D8DEBAFA6B5A}"/>
                </a:ext>
              </a:extLst>
            </p:cNvPr>
            <p:cNvCxnSpPr/>
            <p:nvPr/>
          </p:nvCxnSpPr>
          <p:spPr bwMode="auto">
            <a:xfrm>
              <a:off x="3848539" y="2749613"/>
              <a:ext cx="0" cy="492695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7CBA8F46-FDF0-044F-94F7-D6273602A922}"/>
                </a:ext>
              </a:extLst>
            </p:cNvPr>
            <p:cNvSpPr txBox="1"/>
            <p:nvPr/>
          </p:nvSpPr>
          <p:spPr>
            <a:xfrm>
              <a:off x="3765233" y="2405603"/>
              <a:ext cx="370615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900" b="0" dirty="0" err="1">
                  <a:solidFill>
                    <a:srgbClr val="002060"/>
                  </a:solidFill>
                </a:rPr>
                <a:t>Iadj</a:t>
              </a:r>
              <a:endParaRPr lang="en-GB" sz="900" b="0" dirty="0">
                <a:solidFill>
                  <a:srgbClr val="002060"/>
                </a:solidFill>
              </a:endParaRP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389C8C5F-1047-0B4F-809C-974D57C0A3B7}"/>
                </a:ext>
              </a:extLst>
            </p:cNvPr>
            <p:cNvSpPr txBox="1"/>
            <p:nvPr/>
          </p:nvSpPr>
          <p:spPr>
            <a:xfrm>
              <a:off x="3421979" y="3213271"/>
              <a:ext cx="7489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 err="1">
                  <a:solidFill>
                    <a:srgbClr val="C00000"/>
                  </a:solidFill>
                </a:rPr>
                <a:t>I_adj</a:t>
              </a:r>
              <a:r>
                <a:rPr lang="en-GB" sz="900" dirty="0">
                  <a:solidFill>
                    <a:srgbClr val="C00000"/>
                  </a:solidFill>
                </a:rPr>
                <a:t>&lt;0:2&gt;</a:t>
              </a:r>
            </a:p>
          </p:txBody>
        </p:sp>
        <p:cxnSp>
          <p:nvCxnSpPr>
            <p:cNvPr id="69" name="Connecteur droit 68">
              <a:extLst>
                <a:ext uri="{FF2B5EF4-FFF2-40B4-BE49-F238E27FC236}">
                  <a16:creationId xmlns:a16="http://schemas.microsoft.com/office/drawing/2014/main" id="{8CC778C7-B8A8-3848-8CB5-B140CF6302E7}"/>
                </a:ext>
              </a:extLst>
            </p:cNvPr>
            <p:cNvCxnSpPr/>
            <p:nvPr/>
          </p:nvCxnSpPr>
          <p:spPr bwMode="auto">
            <a:xfrm>
              <a:off x="2525693" y="1500222"/>
              <a:ext cx="0" cy="600359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Connecteur droit 69">
              <a:extLst>
                <a:ext uri="{FF2B5EF4-FFF2-40B4-BE49-F238E27FC236}">
                  <a16:creationId xmlns:a16="http://schemas.microsoft.com/office/drawing/2014/main" id="{5A87ED9B-10A2-5C49-8A99-02A0572919C2}"/>
                </a:ext>
              </a:extLst>
            </p:cNvPr>
            <p:cNvCxnSpPr/>
            <p:nvPr/>
          </p:nvCxnSpPr>
          <p:spPr bwMode="auto">
            <a:xfrm>
              <a:off x="2659162" y="1722652"/>
              <a:ext cx="0" cy="434095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0B6082C4-D35F-B44D-AD92-0FF2265E2D25}"/>
                </a:ext>
              </a:extLst>
            </p:cNvPr>
            <p:cNvSpPr txBox="1"/>
            <p:nvPr/>
          </p:nvSpPr>
          <p:spPr>
            <a:xfrm>
              <a:off x="2501004" y="1520034"/>
              <a:ext cx="4154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VBP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EA3997C6-1A84-B745-9B7C-CC1A0BEB903E}"/>
                </a:ext>
              </a:extLst>
            </p:cNvPr>
            <p:cNvSpPr txBox="1"/>
            <p:nvPr/>
          </p:nvSpPr>
          <p:spPr>
            <a:xfrm>
              <a:off x="2337791" y="1276188"/>
              <a:ext cx="7938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>
                  <a:solidFill>
                    <a:srgbClr val="C00000"/>
                  </a:solidFill>
                </a:rPr>
                <a:t>I_gain</a:t>
              </a:r>
              <a:r>
                <a:rPr lang="en-GB" sz="900" b="0" dirty="0">
                  <a:solidFill>
                    <a:srgbClr val="C00000"/>
                  </a:solidFill>
                </a:rPr>
                <a:t>&lt;0:1&gt;</a:t>
              </a: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E8509828-60C6-6D45-807A-DFAE7EFBC6EB}"/>
                </a:ext>
              </a:extLst>
            </p:cNvPr>
            <p:cNvSpPr txBox="1"/>
            <p:nvPr/>
          </p:nvSpPr>
          <p:spPr>
            <a:xfrm>
              <a:off x="8451100" y="2347545"/>
              <a:ext cx="4411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MUX</a:t>
              </a:r>
            </a:p>
          </p:txBody>
        </p: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7CC4B021-3068-1346-9DD8-B2CC0007B277}"/>
                </a:ext>
              </a:extLst>
            </p:cNvPr>
            <p:cNvGrpSpPr/>
            <p:nvPr/>
          </p:nvGrpSpPr>
          <p:grpSpPr>
            <a:xfrm rot="5400000" flipH="1">
              <a:off x="3615786" y="1972435"/>
              <a:ext cx="474754" cy="154781"/>
              <a:chOff x="2873622" y="3276600"/>
              <a:chExt cx="474754" cy="154781"/>
            </a:xfrm>
          </p:grpSpPr>
          <p:cxnSp>
            <p:nvCxnSpPr>
              <p:cNvPr id="110" name="Connecteur droit 109">
                <a:extLst>
                  <a:ext uri="{FF2B5EF4-FFF2-40B4-BE49-F238E27FC236}">
                    <a16:creationId xmlns:a16="http://schemas.microsoft.com/office/drawing/2014/main" id="{F16711EA-CB4C-5F41-979E-A4DCD520A3F5}"/>
                  </a:ext>
                </a:extLst>
              </p:cNvPr>
              <p:cNvCxnSpPr/>
              <p:nvPr/>
            </p:nvCxnSpPr>
            <p:spPr bwMode="auto">
              <a:xfrm rot="5400000" flipV="1">
                <a:off x="2950143" y="3352480"/>
                <a:ext cx="0" cy="15304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1" name="Connecteur droit 110">
                <a:extLst>
                  <a:ext uri="{FF2B5EF4-FFF2-40B4-BE49-F238E27FC236}">
                    <a16:creationId xmlns:a16="http://schemas.microsoft.com/office/drawing/2014/main" id="{BF633669-8BCA-364F-8B4B-E224E330EB70}"/>
                  </a:ext>
                </a:extLst>
              </p:cNvPr>
              <p:cNvCxnSpPr/>
              <p:nvPr/>
            </p:nvCxnSpPr>
            <p:spPr bwMode="auto">
              <a:xfrm rot="5400000" flipV="1">
                <a:off x="3281652" y="3349265"/>
                <a:ext cx="0" cy="133449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2" name="Connecteur droit 111">
                <a:extLst>
                  <a:ext uri="{FF2B5EF4-FFF2-40B4-BE49-F238E27FC236}">
                    <a16:creationId xmlns:a16="http://schemas.microsoft.com/office/drawing/2014/main" id="{C1875388-269E-A243-9075-9FEB74FCC677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75" name="Connecteur droit 74">
              <a:extLst>
                <a:ext uri="{FF2B5EF4-FFF2-40B4-BE49-F238E27FC236}">
                  <a16:creationId xmlns:a16="http://schemas.microsoft.com/office/drawing/2014/main" id="{FF798B51-56A0-7349-B60D-B9AD3BDD2427}"/>
                </a:ext>
              </a:extLst>
            </p:cNvPr>
            <p:cNvCxnSpPr/>
            <p:nvPr/>
          </p:nvCxnSpPr>
          <p:spPr bwMode="auto">
            <a:xfrm flipH="1">
              <a:off x="3857229" y="2076059"/>
              <a:ext cx="185005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0D82A97C-4BBF-C94B-A79B-51791952A702}"/>
                </a:ext>
              </a:extLst>
            </p:cNvPr>
            <p:cNvSpPr txBox="1"/>
            <p:nvPr/>
          </p:nvSpPr>
          <p:spPr>
            <a:xfrm>
              <a:off x="3907999" y="1885430"/>
              <a:ext cx="7104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ENA_D2P</a:t>
              </a:r>
            </a:p>
          </p:txBody>
        </p:sp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3DBE21D9-0FB3-5A40-BF60-886CA926A5BD}"/>
                </a:ext>
              </a:extLst>
            </p:cNvPr>
            <p:cNvCxnSpPr/>
            <p:nvPr/>
          </p:nvCxnSpPr>
          <p:spPr bwMode="auto">
            <a:xfrm>
              <a:off x="4346282" y="2746894"/>
              <a:ext cx="233172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046B57D8-45F1-1042-87C1-E23E2D56F07C}"/>
                </a:ext>
              </a:extLst>
            </p:cNvPr>
            <p:cNvSpPr txBox="1"/>
            <p:nvPr/>
          </p:nvSpPr>
          <p:spPr>
            <a:xfrm>
              <a:off x="4288466" y="2755387"/>
              <a:ext cx="5757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VBNadj</a:t>
              </a:r>
              <a:endParaRPr lang="en-GB" sz="900" b="0" dirty="0"/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8AA377A-723B-7740-8543-CF4E04A5F7E3}"/>
                </a:ext>
              </a:extLst>
            </p:cNvPr>
            <p:cNvSpPr txBox="1"/>
            <p:nvPr/>
          </p:nvSpPr>
          <p:spPr>
            <a:xfrm>
              <a:off x="9056579" y="2146289"/>
              <a:ext cx="5757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To DFF</a:t>
              </a:r>
            </a:p>
          </p:txBody>
        </p:sp>
        <p:grpSp>
          <p:nvGrpSpPr>
            <p:cNvPr id="80" name="Groupe 79">
              <a:extLst>
                <a:ext uri="{FF2B5EF4-FFF2-40B4-BE49-F238E27FC236}">
                  <a16:creationId xmlns:a16="http://schemas.microsoft.com/office/drawing/2014/main" id="{0C9B240F-E674-0444-88C1-24249E895FB3}"/>
                </a:ext>
              </a:extLst>
            </p:cNvPr>
            <p:cNvGrpSpPr/>
            <p:nvPr/>
          </p:nvGrpSpPr>
          <p:grpSpPr>
            <a:xfrm>
              <a:off x="5963751" y="1030816"/>
              <a:ext cx="802108" cy="154781"/>
              <a:chOff x="2793492" y="3276600"/>
              <a:chExt cx="802108" cy="154781"/>
            </a:xfrm>
          </p:grpSpPr>
          <p:cxnSp>
            <p:nvCxnSpPr>
              <p:cNvPr id="107" name="Connecteur droit 106">
                <a:extLst>
                  <a:ext uri="{FF2B5EF4-FFF2-40B4-BE49-F238E27FC236}">
                    <a16:creationId xmlns:a16="http://schemas.microsoft.com/office/drawing/2014/main" id="{CE852EEA-AC4D-F849-A47D-6744D39863E4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8" name="Connecteur droit 107">
                <a:extLst>
                  <a:ext uri="{FF2B5EF4-FFF2-40B4-BE49-F238E27FC236}">
                    <a16:creationId xmlns:a16="http://schemas.microsoft.com/office/drawing/2014/main" id="{D5ED3779-D6CF-0844-9381-1B003C31B11B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380671" cy="3263"/>
              </a:xfrm>
              <a:prstGeom prst="line">
                <a:avLst/>
              </a:prstGeom>
              <a:noFill/>
              <a:ln w="12700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9" name="Connecteur droit 108">
                <a:extLst>
                  <a:ext uri="{FF2B5EF4-FFF2-40B4-BE49-F238E27FC236}">
                    <a16:creationId xmlns:a16="http://schemas.microsoft.com/office/drawing/2014/main" id="{14C3060B-4287-594D-B8CA-86921B585476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12700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81" name="Connecteur droit 80">
              <a:extLst>
                <a:ext uri="{FF2B5EF4-FFF2-40B4-BE49-F238E27FC236}">
                  <a16:creationId xmlns:a16="http://schemas.microsoft.com/office/drawing/2014/main" id="{74FE2098-10AF-F04F-A1D6-3BFA8E26651D}"/>
                </a:ext>
              </a:extLst>
            </p:cNvPr>
            <p:cNvCxnSpPr/>
            <p:nvPr/>
          </p:nvCxnSpPr>
          <p:spPr bwMode="auto">
            <a:xfrm>
              <a:off x="6282108" y="904233"/>
              <a:ext cx="0" cy="216954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1F57A223-5FAD-E54D-9966-6AEE56E88019}"/>
                </a:ext>
              </a:extLst>
            </p:cNvPr>
            <p:cNvSpPr txBox="1"/>
            <p:nvPr/>
          </p:nvSpPr>
          <p:spPr>
            <a:xfrm>
              <a:off x="6012644" y="695828"/>
              <a:ext cx="50366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b="0" dirty="0" err="1"/>
                <a:t>Out_EN</a:t>
              </a:r>
              <a:endParaRPr lang="en-GB" sz="700" b="0" dirty="0"/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51C171FB-0666-0448-B535-9F3B5743A120}"/>
                </a:ext>
              </a:extLst>
            </p:cNvPr>
            <p:cNvSpPr txBox="1"/>
            <p:nvPr/>
          </p:nvSpPr>
          <p:spPr>
            <a:xfrm>
              <a:off x="5754484" y="951441"/>
              <a:ext cx="393056" cy="20005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GB" sz="700" b="0" dirty="0"/>
                <a:t>PWR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88C50FD9-3EFF-8B47-BB4A-5B86AA49E71F}"/>
                </a:ext>
              </a:extLst>
            </p:cNvPr>
            <p:cNvSpPr txBox="1"/>
            <p:nvPr/>
          </p:nvSpPr>
          <p:spPr>
            <a:xfrm>
              <a:off x="6434272" y="930788"/>
              <a:ext cx="372218" cy="20005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GB" sz="700" b="0" dirty="0"/>
                <a:t>VDD</a:t>
              </a:r>
            </a:p>
          </p:txBody>
        </p:sp>
        <p:cxnSp>
          <p:nvCxnSpPr>
            <p:cNvPr id="85" name="Connecteur droit avec flèche 84">
              <a:extLst>
                <a:ext uri="{FF2B5EF4-FFF2-40B4-BE49-F238E27FC236}">
                  <a16:creationId xmlns:a16="http://schemas.microsoft.com/office/drawing/2014/main" id="{77426FB7-A237-6042-8D74-2574FDAB59E6}"/>
                </a:ext>
              </a:extLst>
            </p:cNvPr>
            <p:cNvCxnSpPr/>
            <p:nvPr/>
          </p:nvCxnSpPr>
          <p:spPr bwMode="auto">
            <a:xfrm flipH="1" flipV="1">
              <a:off x="6611826" y="1297318"/>
              <a:ext cx="139737" cy="628284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4A112C1-CAC3-3245-BD4A-E6B582419DC8}"/>
                </a:ext>
              </a:extLst>
            </p:cNvPr>
            <p:cNvSpPr/>
            <p:nvPr/>
          </p:nvSpPr>
          <p:spPr bwMode="auto">
            <a:xfrm>
              <a:off x="5718735" y="711926"/>
              <a:ext cx="1047124" cy="5230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F433A66B-FDF9-2448-9508-6C4CF944C9BB}"/>
                </a:ext>
              </a:extLst>
            </p:cNvPr>
            <p:cNvSpPr txBox="1"/>
            <p:nvPr/>
          </p:nvSpPr>
          <p:spPr>
            <a:xfrm>
              <a:off x="6794125" y="619205"/>
              <a:ext cx="484428" cy="20005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GB" sz="700" b="0" dirty="0"/>
                <a:t>Internal</a:t>
              </a:r>
            </a:p>
          </p:txBody>
        </p:sp>
        <p:cxnSp>
          <p:nvCxnSpPr>
            <p:cNvPr id="88" name="Connecteur droit 87">
              <a:extLst>
                <a:ext uri="{FF2B5EF4-FFF2-40B4-BE49-F238E27FC236}">
                  <a16:creationId xmlns:a16="http://schemas.microsoft.com/office/drawing/2014/main" id="{076E6BC9-AA58-364F-9FC6-E6D0BD35398C}"/>
                </a:ext>
              </a:extLst>
            </p:cNvPr>
            <p:cNvCxnSpPr/>
            <p:nvPr/>
          </p:nvCxnSpPr>
          <p:spPr bwMode="auto">
            <a:xfrm>
              <a:off x="5297994" y="2790550"/>
              <a:ext cx="407483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D60EF97A-C951-C74B-A4F3-17C2309996A3}"/>
                </a:ext>
              </a:extLst>
            </p:cNvPr>
            <p:cNvSpPr txBox="1"/>
            <p:nvPr/>
          </p:nvSpPr>
          <p:spPr>
            <a:xfrm>
              <a:off x="4025166" y="3222074"/>
              <a:ext cx="4411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GND</a:t>
              </a:r>
            </a:p>
          </p:txBody>
        </p:sp>
        <p:cxnSp>
          <p:nvCxnSpPr>
            <p:cNvPr id="90" name="Connecteur droit 89">
              <a:extLst>
                <a:ext uri="{FF2B5EF4-FFF2-40B4-BE49-F238E27FC236}">
                  <a16:creationId xmlns:a16="http://schemas.microsoft.com/office/drawing/2014/main" id="{0EE32910-26A9-DF47-913B-17CF0DF9E129}"/>
                </a:ext>
              </a:extLst>
            </p:cNvPr>
            <p:cNvCxnSpPr/>
            <p:nvPr/>
          </p:nvCxnSpPr>
          <p:spPr bwMode="auto">
            <a:xfrm>
              <a:off x="7017888" y="1363043"/>
              <a:ext cx="233172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4E476399-9D6F-924B-B2D2-4E28610BF2FA}"/>
                </a:ext>
              </a:extLst>
            </p:cNvPr>
            <p:cNvSpPr txBox="1"/>
            <p:nvPr/>
          </p:nvSpPr>
          <p:spPr>
            <a:xfrm>
              <a:off x="6795132" y="787099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Out_EN</a:t>
              </a:r>
              <a:endParaRPr lang="en-GB" sz="900" b="0" dirty="0"/>
            </a:p>
          </p:txBody>
        </p:sp>
        <p:grpSp>
          <p:nvGrpSpPr>
            <p:cNvPr id="92" name="Groupe 91">
              <a:extLst>
                <a:ext uri="{FF2B5EF4-FFF2-40B4-BE49-F238E27FC236}">
                  <a16:creationId xmlns:a16="http://schemas.microsoft.com/office/drawing/2014/main" id="{276457EB-47A7-A84C-9BD1-E8380A9658D1}"/>
                </a:ext>
              </a:extLst>
            </p:cNvPr>
            <p:cNvGrpSpPr/>
            <p:nvPr/>
          </p:nvGrpSpPr>
          <p:grpSpPr>
            <a:xfrm>
              <a:off x="149344" y="2122857"/>
              <a:ext cx="655129" cy="154781"/>
              <a:chOff x="2793492" y="3276600"/>
              <a:chExt cx="655129" cy="154781"/>
            </a:xfrm>
          </p:grpSpPr>
          <p:cxnSp>
            <p:nvCxnSpPr>
              <p:cNvPr id="104" name="Connecteur droit 103">
                <a:extLst>
                  <a:ext uri="{FF2B5EF4-FFF2-40B4-BE49-F238E27FC236}">
                    <a16:creationId xmlns:a16="http://schemas.microsoft.com/office/drawing/2014/main" id="{698A93F2-1720-3D4F-885C-C7A42B96EF50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Connecteur droit 104">
                <a:extLst>
                  <a:ext uri="{FF2B5EF4-FFF2-40B4-BE49-F238E27FC236}">
                    <a16:creationId xmlns:a16="http://schemas.microsoft.com/office/drawing/2014/main" id="{6AFA4249-2E05-6E4D-BC97-1BB92D574828}"/>
                  </a:ext>
                </a:extLst>
              </p:cNvPr>
              <p:cNvCxnSpPr/>
              <p:nvPr/>
            </p:nvCxnSpPr>
            <p:spPr bwMode="auto">
              <a:xfrm>
                <a:off x="3215449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6" name="Connecteur droit 105">
                <a:extLst>
                  <a:ext uri="{FF2B5EF4-FFF2-40B4-BE49-F238E27FC236}">
                    <a16:creationId xmlns:a16="http://schemas.microsoft.com/office/drawing/2014/main" id="{93F037F5-20BC-034E-9C44-BED4C6EC7C8D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3D8D08C9-C3FE-A44F-8C0C-A97D8E08C138}"/>
                </a:ext>
              </a:extLst>
            </p:cNvPr>
            <p:cNvSpPr txBox="1"/>
            <p:nvPr/>
          </p:nvSpPr>
          <p:spPr>
            <a:xfrm>
              <a:off x="332044" y="1787775"/>
              <a:ext cx="56297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>
                  <a:solidFill>
                    <a:srgbClr val="C00000"/>
                  </a:solidFill>
                </a:rPr>
                <a:t>Pulsing</a:t>
              </a:r>
            </a:p>
          </p:txBody>
        </p:sp>
        <p:cxnSp>
          <p:nvCxnSpPr>
            <p:cNvPr id="94" name="Connecteur droit 93">
              <a:extLst>
                <a:ext uri="{FF2B5EF4-FFF2-40B4-BE49-F238E27FC236}">
                  <a16:creationId xmlns:a16="http://schemas.microsoft.com/office/drawing/2014/main" id="{6F1A805A-0F7D-B74A-A2C5-D35FD78BD159}"/>
                </a:ext>
              </a:extLst>
            </p:cNvPr>
            <p:cNvCxnSpPr/>
            <p:nvPr/>
          </p:nvCxnSpPr>
          <p:spPr bwMode="auto">
            <a:xfrm>
              <a:off x="452131" y="2014380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40E4EE34-9AD2-B142-B341-4D9C05E1CC92}"/>
                </a:ext>
              </a:extLst>
            </p:cNvPr>
            <p:cNvSpPr txBox="1"/>
            <p:nvPr/>
          </p:nvSpPr>
          <p:spPr>
            <a:xfrm>
              <a:off x="17380" y="2049280"/>
              <a:ext cx="3513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Vin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44010D3A-6B4A-C245-B7DE-5679293ECD9B}"/>
                </a:ext>
              </a:extLst>
            </p:cNvPr>
            <p:cNvSpPr txBox="1"/>
            <p:nvPr/>
          </p:nvSpPr>
          <p:spPr>
            <a:xfrm>
              <a:off x="0" y="1404618"/>
              <a:ext cx="7489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TOCHECK</a:t>
              </a:r>
            </a:p>
          </p:txBody>
        </p:sp>
        <p:cxnSp>
          <p:nvCxnSpPr>
            <p:cNvPr id="97" name="Connecteur droit 96">
              <a:extLst>
                <a:ext uri="{FF2B5EF4-FFF2-40B4-BE49-F238E27FC236}">
                  <a16:creationId xmlns:a16="http://schemas.microsoft.com/office/drawing/2014/main" id="{9715B000-4073-DE41-9C5A-87600FC5155E}"/>
                </a:ext>
              </a:extLst>
            </p:cNvPr>
            <p:cNvCxnSpPr/>
            <p:nvPr/>
          </p:nvCxnSpPr>
          <p:spPr bwMode="auto">
            <a:xfrm>
              <a:off x="2667998" y="2376054"/>
              <a:ext cx="0" cy="12737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59F90D12-8EFE-C84B-B362-3DD6564F14ED}"/>
                </a:ext>
              </a:extLst>
            </p:cNvPr>
            <p:cNvSpPr txBox="1"/>
            <p:nvPr/>
          </p:nvSpPr>
          <p:spPr>
            <a:xfrm>
              <a:off x="2593802" y="2373678"/>
              <a:ext cx="42191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VBN</a:t>
              </a:r>
            </a:p>
          </p:txBody>
        </p: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0FB1CA60-2006-8040-8BD4-FD24E5FF104D}"/>
                </a:ext>
              </a:extLst>
            </p:cNvPr>
            <p:cNvGrpSpPr/>
            <p:nvPr/>
          </p:nvGrpSpPr>
          <p:grpSpPr>
            <a:xfrm rot="16200000" flipH="1">
              <a:off x="1551007" y="1778139"/>
              <a:ext cx="780384" cy="154781"/>
              <a:chOff x="2873622" y="3276600"/>
              <a:chExt cx="780384" cy="154781"/>
            </a:xfrm>
          </p:grpSpPr>
          <p:cxnSp>
            <p:nvCxnSpPr>
              <p:cNvPr id="101" name="Connecteur droit 100">
                <a:extLst>
                  <a:ext uri="{FF2B5EF4-FFF2-40B4-BE49-F238E27FC236}">
                    <a16:creationId xmlns:a16="http://schemas.microsoft.com/office/drawing/2014/main" id="{95202DDC-A973-804F-A118-C34A4354AB66}"/>
                  </a:ext>
                </a:extLst>
              </p:cNvPr>
              <p:cNvCxnSpPr/>
              <p:nvPr/>
            </p:nvCxnSpPr>
            <p:spPr bwMode="auto">
              <a:xfrm rot="5400000" flipV="1">
                <a:off x="2950143" y="3352480"/>
                <a:ext cx="0" cy="15304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Connecteur droit 101">
                <a:extLst>
                  <a:ext uri="{FF2B5EF4-FFF2-40B4-BE49-F238E27FC236}">
                    <a16:creationId xmlns:a16="http://schemas.microsoft.com/office/drawing/2014/main" id="{E22C86C5-8D14-CF45-A065-D19C1B5EDD74}"/>
                  </a:ext>
                </a:extLst>
              </p:cNvPr>
              <p:cNvCxnSpPr/>
              <p:nvPr/>
            </p:nvCxnSpPr>
            <p:spPr bwMode="auto">
              <a:xfrm rot="16200000" flipH="1">
                <a:off x="3434467" y="3196450"/>
                <a:ext cx="0" cy="439079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Connecteur droit 102">
                <a:extLst>
                  <a:ext uri="{FF2B5EF4-FFF2-40B4-BE49-F238E27FC236}">
                    <a16:creationId xmlns:a16="http://schemas.microsoft.com/office/drawing/2014/main" id="{61367DBF-AFAC-164B-839E-B3032A4F8EBD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5E61F27B-9D73-E543-9405-3F2471EBD0F5}"/>
                </a:ext>
              </a:extLst>
            </p:cNvPr>
            <p:cNvSpPr txBox="1"/>
            <p:nvPr/>
          </p:nvSpPr>
          <p:spPr>
            <a:xfrm>
              <a:off x="1251817" y="1509955"/>
              <a:ext cx="7104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ENA_D1P</a:t>
              </a:r>
            </a:p>
          </p:txBody>
        </p:sp>
      </p:grpSp>
      <p:grpSp>
        <p:nvGrpSpPr>
          <p:cNvPr id="155" name="Groupe 154">
            <a:extLst>
              <a:ext uri="{FF2B5EF4-FFF2-40B4-BE49-F238E27FC236}">
                <a16:creationId xmlns:a16="http://schemas.microsoft.com/office/drawing/2014/main" id="{D5DF65DF-CE51-F042-A789-F9ACE75FF4F4}"/>
              </a:ext>
            </a:extLst>
          </p:cNvPr>
          <p:cNvGrpSpPr/>
          <p:nvPr/>
        </p:nvGrpSpPr>
        <p:grpSpPr>
          <a:xfrm>
            <a:off x="1290877" y="3953612"/>
            <a:ext cx="5705244" cy="2679354"/>
            <a:chOff x="1957467" y="3429000"/>
            <a:chExt cx="5705244" cy="3048668"/>
          </a:xfrm>
        </p:grpSpPr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B47AD378-AF6A-7043-89F8-3E44F085F34A}"/>
                </a:ext>
              </a:extLst>
            </p:cNvPr>
            <p:cNvSpPr/>
            <p:nvPr/>
          </p:nvSpPr>
          <p:spPr bwMode="auto">
            <a:xfrm>
              <a:off x="1957467" y="4237381"/>
              <a:ext cx="696322" cy="692150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57" name="ZoneTexte 156">
              <a:extLst>
                <a:ext uri="{FF2B5EF4-FFF2-40B4-BE49-F238E27FC236}">
                  <a16:creationId xmlns:a16="http://schemas.microsoft.com/office/drawing/2014/main" id="{42C8C6ED-A74F-D447-B6DD-0B5E12B43BEB}"/>
                </a:ext>
              </a:extLst>
            </p:cNvPr>
            <p:cNvSpPr txBox="1"/>
            <p:nvPr/>
          </p:nvSpPr>
          <p:spPr>
            <a:xfrm>
              <a:off x="1994485" y="4283820"/>
              <a:ext cx="622286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Dac_P</a:t>
              </a:r>
              <a:endParaRPr lang="en-GB" sz="900" b="0" dirty="0"/>
            </a:p>
            <a:p>
              <a:r>
                <a:rPr lang="en-GB" sz="900" b="0" dirty="0"/>
                <a:t>1-</a:t>
              </a:r>
              <a:r>
                <a:rPr lang="en-GB" sz="900" b="0" dirty="0">
                  <a:solidFill>
                    <a:srgbClr val="C00000"/>
                  </a:solidFill>
                </a:rPr>
                <a:t>200µA</a:t>
              </a:r>
            </a:p>
            <a:p>
              <a:r>
                <a:rPr lang="en-GB" sz="900" b="0" dirty="0"/>
                <a:t>8 bits</a:t>
              </a: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4E5295F3-8EBF-CE43-984E-733954953344}"/>
                </a:ext>
              </a:extLst>
            </p:cNvPr>
            <p:cNvSpPr/>
            <p:nvPr/>
          </p:nvSpPr>
          <p:spPr bwMode="auto">
            <a:xfrm>
              <a:off x="1957467" y="5018939"/>
              <a:ext cx="696322" cy="692150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D4F0FB44-9513-A14A-94F9-F36564C34B1F}"/>
                </a:ext>
              </a:extLst>
            </p:cNvPr>
            <p:cNvSpPr txBox="1"/>
            <p:nvPr/>
          </p:nvSpPr>
          <p:spPr>
            <a:xfrm>
              <a:off x="1994485" y="5074522"/>
              <a:ext cx="622286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Dac_N</a:t>
              </a:r>
              <a:endParaRPr lang="en-GB" sz="900" b="0" dirty="0"/>
            </a:p>
            <a:p>
              <a:r>
                <a:rPr lang="en-GB" sz="900" b="0" dirty="0">
                  <a:solidFill>
                    <a:srgbClr val="002060"/>
                  </a:solidFill>
                </a:rPr>
                <a:t>1</a:t>
              </a:r>
              <a:r>
                <a:rPr lang="en-GB" sz="900" b="0" dirty="0">
                  <a:solidFill>
                    <a:srgbClr val="C00000"/>
                  </a:solidFill>
                </a:rPr>
                <a:t>-200µA</a:t>
              </a:r>
            </a:p>
            <a:p>
              <a:r>
                <a:rPr lang="en-GB" sz="900" b="0" dirty="0"/>
                <a:t>8 bits</a:t>
              </a:r>
            </a:p>
          </p:txBody>
        </p:sp>
        <p:sp>
          <p:nvSpPr>
            <p:cNvPr id="160" name="ZoneTexte 159">
              <a:extLst>
                <a:ext uri="{FF2B5EF4-FFF2-40B4-BE49-F238E27FC236}">
                  <a16:creationId xmlns:a16="http://schemas.microsoft.com/office/drawing/2014/main" id="{8CC0F066-0DB2-5D49-AFE0-2D65F00C1B07}"/>
                </a:ext>
              </a:extLst>
            </p:cNvPr>
            <p:cNvSpPr txBox="1"/>
            <p:nvPr/>
          </p:nvSpPr>
          <p:spPr>
            <a:xfrm rot="16200000">
              <a:off x="3270693" y="3841286"/>
              <a:ext cx="53732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Vref_P</a:t>
              </a:r>
              <a:endParaRPr lang="en-GB" sz="900" b="0" dirty="0"/>
            </a:p>
          </p:txBody>
        </p: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335A0052-F695-5B4D-8965-2DCFD0418BE4}"/>
                </a:ext>
              </a:extLst>
            </p:cNvPr>
            <p:cNvSpPr txBox="1"/>
            <p:nvPr/>
          </p:nvSpPr>
          <p:spPr>
            <a:xfrm rot="16200000">
              <a:off x="3652731" y="3871069"/>
              <a:ext cx="54374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Vref_N</a:t>
              </a:r>
              <a:endParaRPr lang="en-GB" sz="900" b="0" dirty="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68040769-8C71-5A4D-A1D9-E45D5E209FDF}"/>
                </a:ext>
              </a:extLst>
            </p:cNvPr>
            <p:cNvSpPr/>
            <p:nvPr/>
          </p:nvSpPr>
          <p:spPr bwMode="auto">
            <a:xfrm>
              <a:off x="1960590" y="5785518"/>
              <a:ext cx="696322" cy="692150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63" name="ZoneTexte 162">
              <a:extLst>
                <a:ext uri="{FF2B5EF4-FFF2-40B4-BE49-F238E27FC236}">
                  <a16:creationId xmlns:a16="http://schemas.microsoft.com/office/drawing/2014/main" id="{5456B543-5E64-6549-912C-5A7D0584313B}"/>
                </a:ext>
              </a:extLst>
            </p:cNvPr>
            <p:cNvSpPr txBox="1"/>
            <p:nvPr/>
          </p:nvSpPr>
          <p:spPr>
            <a:xfrm>
              <a:off x="1991997" y="5909427"/>
              <a:ext cx="633507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Dac_CM</a:t>
              </a:r>
              <a:endParaRPr lang="en-GB" sz="900" b="0" dirty="0"/>
            </a:p>
            <a:p>
              <a:r>
                <a:rPr lang="en-GB" sz="900" b="0" dirty="0"/>
                <a:t>3-7µA</a:t>
              </a:r>
            </a:p>
            <a:p>
              <a:r>
                <a:rPr lang="en-GB" sz="900" b="0" dirty="0"/>
                <a:t>8 bits</a:t>
              </a:r>
            </a:p>
          </p:txBody>
        </p:sp>
        <p:grpSp>
          <p:nvGrpSpPr>
            <p:cNvPr id="164" name="Groupe 163">
              <a:extLst>
                <a:ext uri="{FF2B5EF4-FFF2-40B4-BE49-F238E27FC236}">
                  <a16:creationId xmlns:a16="http://schemas.microsoft.com/office/drawing/2014/main" id="{21194809-DC91-C24D-B94B-C50FE19AF944}"/>
                </a:ext>
              </a:extLst>
            </p:cNvPr>
            <p:cNvGrpSpPr/>
            <p:nvPr/>
          </p:nvGrpSpPr>
          <p:grpSpPr>
            <a:xfrm>
              <a:off x="2653788" y="6053241"/>
              <a:ext cx="1654162" cy="154781"/>
              <a:chOff x="2793492" y="3276600"/>
              <a:chExt cx="1654162" cy="154781"/>
            </a:xfrm>
          </p:grpSpPr>
          <p:cxnSp>
            <p:nvCxnSpPr>
              <p:cNvPr id="258" name="Connecteur droit 257">
                <a:extLst>
                  <a:ext uri="{FF2B5EF4-FFF2-40B4-BE49-F238E27FC236}">
                    <a16:creationId xmlns:a16="http://schemas.microsoft.com/office/drawing/2014/main" id="{43A05825-F731-F14E-AC31-A1F67B127B8D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9" name="Connecteur droit 258">
                <a:extLst>
                  <a:ext uri="{FF2B5EF4-FFF2-40B4-BE49-F238E27FC236}">
                    <a16:creationId xmlns:a16="http://schemas.microsoft.com/office/drawing/2014/main" id="{AA37835A-3231-FC46-840E-F2CA43B337B2}"/>
                  </a:ext>
                </a:extLst>
              </p:cNvPr>
              <p:cNvCxnSpPr/>
              <p:nvPr/>
            </p:nvCxnSpPr>
            <p:spPr bwMode="auto">
              <a:xfrm flipV="1">
                <a:off x="3214929" y="3415989"/>
                <a:ext cx="1232725" cy="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0" name="Connecteur droit 259">
                <a:extLst>
                  <a:ext uri="{FF2B5EF4-FFF2-40B4-BE49-F238E27FC236}">
                    <a16:creationId xmlns:a16="http://schemas.microsoft.com/office/drawing/2014/main" id="{2FCBA84E-04E0-A946-8C3E-859EA0283417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178F07-C860-C84E-80A5-C0CA1BA44194}"/>
                </a:ext>
              </a:extLst>
            </p:cNvPr>
            <p:cNvSpPr txBox="1"/>
            <p:nvPr/>
          </p:nvSpPr>
          <p:spPr>
            <a:xfrm rot="16200000">
              <a:off x="3991353" y="3936991"/>
              <a:ext cx="42191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VBN</a:t>
              </a:r>
            </a:p>
          </p:txBody>
        </p:sp>
        <p:cxnSp>
          <p:nvCxnSpPr>
            <p:cNvPr id="166" name="Connecteur droit 165">
              <a:extLst>
                <a:ext uri="{FF2B5EF4-FFF2-40B4-BE49-F238E27FC236}">
                  <a16:creationId xmlns:a16="http://schemas.microsoft.com/office/drawing/2014/main" id="{74B0D647-3E6D-4E42-AB32-29CA8A0B8127}"/>
                </a:ext>
              </a:extLst>
            </p:cNvPr>
            <p:cNvCxnSpPr>
              <a:stCxn id="165" idx="1"/>
            </p:cNvCxnSpPr>
            <p:nvPr/>
          </p:nvCxnSpPr>
          <p:spPr bwMode="auto">
            <a:xfrm flipH="1">
              <a:off x="4189289" y="4263363"/>
              <a:ext cx="13020" cy="1942278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67" name="Groupe 166">
              <a:extLst>
                <a:ext uri="{FF2B5EF4-FFF2-40B4-BE49-F238E27FC236}">
                  <a16:creationId xmlns:a16="http://schemas.microsoft.com/office/drawing/2014/main" id="{E71F4D51-CA86-5C49-9367-0BEA49B34C3F}"/>
                </a:ext>
              </a:extLst>
            </p:cNvPr>
            <p:cNvGrpSpPr/>
            <p:nvPr/>
          </p:nvGrpSpPr>
          <p:grpSpPr>
            <a:xfrm>
              <a:off x="4263132" y="6039926"/>
              <a:ext cx="673407" cy="154781"/>
              <a:chOff x="2793492" y="3276600"/>
              <a:chExt cx="673407" cy="154781"/>
            </a:xfrm>
          </p:grpSpPr>
          <p:cxnSp>
            <p:nvCxnSpPr>
              <p:cNvPr id="255" name="Connecteur droit 254">
                <a:extLst>
                  <a:ext uri="{FF2B5EF4-FFF2-40B4-BE49-F238E27FC236}">
                    <a16:creationId xmlns:a16="http://schemas.microsoft.com/office/drawing/2014/main" id="{9B4EEE9B-E37C-F243-A239-F0ED2B2D4C2E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6" name="Connecteur droit 255">
                <a:extLst>
                  <a:ext uri="{FF2B5EF4-FFF2-40B4-BE49-F238E27FC236}">
                    <a16:creationId xmlns:a16="http://schemas.microsoft.com/office/drawing/2014/main" id="{75D9EA4B-CDDE-6A42-B248-6AFB6057C60B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25197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7" name="Connecteur droit 256">
                <a:extLst>
                  <a:ext uri="{FF2B5EF4-FFF2-40B4-BE49-F238E27FC236}">
                    <a16:creationId xmlns:a16="http://schemas.microsoft.com/office/drawing/2014/main" id="{57458A88-2E04-AD43-B9DC-B12F61390A38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68" name="Connecteur droit 167">
              <a:extLst>
                <a:ext uri="{FF2B5EF4-FFF2-40B4-BE49-F238E27FC236}">
                  <a16:creationId xmlns:a16="http://schemas.microsoft.com/office/drawing/2014/main" id="{AE57AA4B-549E-544A-8FE7-C4F384E05550}"/>
                </a:ext>
              </a:extLst>
            </p:cNvPr>
            <p:cNvCxnSpPr/>
            <p:nvPr/>
          </p:nvCxnSpPr>
          <p:spPr bwMode="auto">
            <a:xfrm>
              <a:off x="2970256" y="5901988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Connecteur droit 168">
              <a:extLst>
                <a:ext uri="{FF2B5EF4-FFF2-40B4-BE49-F238E27FC236}">
                  <a16:creationId xmlns:a16="http://schemas.microsoft.com/office/drawing/2014/main" id="{CC217BBA-C02F-9749-BDCF-3089CE2E5B31}"/>
                </a:ext>
              </a:extLst>
            </p:cNvPr>
            <p:cNvCxnSpPr/>
            <p:nvPr/>
          </p:nvCxnSpPr>
          <p:spPr bwMode="auto">
            <a:xfrm>
              <a:off x="4587214" y="5897403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0" name="ZoneTexte 169">
              <a:extLst>
                <a:ext uri="{FF2B5EF4-FFF2-40B4-BE49-F238E27FC236}">
                  <a16:creationId xmlns:a16="http://schemas.microsoft.com/office/drawing/2014/main" id="{0E5318BA-2BC6-0A4E-93EC-BD76F8210186}"/>
                </a:ext>
              </a:extLst>
            </p:cNvPr>
            <p:cNvSpPr txBox="1"/>
            <p:nvPr/>
          </p:nvSpPr>
          <p:spPr>
            <a:xfrm>
              <a:off x="2873352" y="5709861"/>
              <a:ext cx="26161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A</a:t>
              </a:r>
            </a:p>
          </p:txBody>
        </p:sp>
        <p:sp>
          <p:nvSpPr>
            <p:cNvPr id="171" name="ZoneTexte 170">
              <a:extLst>
                <a:ext uri="{FF2B5EF4-FFF2-40B4-BE49-F238E27FC236}">
                  <a16:creationId xmlns:a16="http://schemas.microsoft.com/office/drawing/2014/main" id="{1777C161-800A-0B44-A248-7B023D6F4A37}"/>
                </a:ext>
              </a:extLst>
            </p:cNvPr>
            <p:cNvSpPr txBox="1"/>
            <p:nvPr/>
          </p:nvSpPr>
          <p:spPr>
            <a:xfrm>
              <a:off x="4499957" y="5721036"/>
              <a:ext cx="26161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B</a:t>
              </a: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9A0F8AA3-3961-2B40-A04C-2FB7760A6F21}"/>
                </a:ext>
              </a:extLst>
            </p:cNvPr>
            <p:cNvSpPr/>
            <p:nvPr/>
          </p:nvSpPr>
          <p:spPr bwMode="auto">
            <a:xfrm>
              <a:off x="4950166" y="6078945"/>
              <a:ext cx="176061" cy="194822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73" name="ZoneTexte 172">
              <a:extLst>
                <a:ext uri="{FF2B5EF4-FFF2-40B4-BE49-F238E27FC236}">
                  <a16:creationId xmlns:a16="http://schemas.microsoft.com/office/drawing/2014/main" id="{02AA4B80-9A67-D54D-837A-553EA4DB69EB}"/>
                </a:ext>
              </a:extLst>
            </p:cNvPr>
            <p:cNvSpPr txBox="1"/>
            <p:nvPr/>
          </p:nvSpPr>
          <p:spPr>
            <a:xfrm>
              <a:off x="4843271" y="5871635"/>
              <a:ext cx="3898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Pad</a:t>
              </a:r>
            </a:p>
          </p:txBody>
        </p:sp>
        <p:cxnSp>
          <p:nvCxnSpPr>
            <p:cNvPr id="174" name="Connecteur droit 173">
              <a:extLst>
                <a:ext uri="{FF2B5EF4-FFF2-40B4-BE49-F238E27FC236}">
                  <a16:creationId xmlns:a16="http://schemas.microsoft.com/office/drawing/2014/main" id="{BF1AB02A-4176-044F-8542-CF6C7B262252}"/>
                </a:ext>
              </a:extLst>
            </p:cNvPr>
            <p:cNvCxnSpPr/>
            <p:nvPr/>
          </p:nvCxnSpPr>
          <p:spPr bwMode="auto">
            <a:xfrm>
              <a:off x="4467371" y="4283820"/>
              <a:ext cx="0" cy="1137192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5" name="ZoneTexte 174">
              <a:extLst>
                <a:ext uri="{FF2B5EF4-FFF2-40B4-BE49-F238E27FC236}">
                  <a16:creationId xmlns:a16="http://schemas.microsoft.com/office/drawing/2014/main" id="{9C6C5B8E-16B7-1B47-AEFC-1516B050BAFA}"/>
                </a:ext>
              </a:extLst>
            </p:cNvPr>
            <p:cNvSpPr txBox="1"/>
            <p:nvPr/>
          </p:nvSpPr>
          <p:spPr>
            <a:xfrm rot="16200000">
              <a:off x="4323940" y="3926992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VBP</a:t>
              </a:r>
            </a:p>
          </p:txBody>
        </p:sp>
        <p:cxnSp>
          <p:nvCxnSpPr>
            <p:cNvPr id="176" name="Connecteur droit 175">
              <a:extLst>
                <a:ext uri="{FF2B5EF4-FFF2-40B4-BE49-F238E27FC236}">
                  <a16:creationId xmlns:a16="http://schemas.microsoft.com/office/drawing/2014/main" id="{C637B05F-77F6-004D-B0E4-0430AAFD510E}"/>
                </a:ext>
              </a:extLst>
            </p:cNvPr>
            <p:cNvCxnSpPr/>
            <p:nvPr/>
          </p:nvCxnSpPr>
          <p:spPr bwMode="auto">
            <a:xfrm>
              <a:off x="3548503" y="4140450"/>
              <a:ext cx="0" cy="80624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7" name="Connecteur droit 176">
              <a:extLst>
                <a:ext uri="{FF2B5EF4-FFF2-40B4-BE49-F238E27FC236}">
                  <a16:creationId xmlns:a16="http://schemas.microsoft.com/office/drawing/2014/main" id="{C3362AF9-D613-9A4B-94C9-1D65C7210C72}"/>
                </a:ext>
              </a:extLst>
            </p:cNvPr>
            <p:cNvCxnSpPr>
              <a:stCxn id="161" idx="1"/>
            </p:cNvCxnSpPr>
            <p:nvPr/>
          </p:nvCxnSpPr>
          <p:spPr bwMode="auto">
            <a:xfrm flipH="1">
              <a:off x="3910132" y="4258355"/>
              <a:ext cx="14469" cy="1710243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997CAFC8-A47D-6146-A43C-4C122FD512E5}"/>
                </a:ext>
              </a:extLst>
            </p:cNvPr>
            <p:cNvSpPr/>
            <p:nvPr/>
          </p:nvSpPr>
          <p:spPr bwMode="auto">
            <a:xfrm>
              <a:off x="5117038" y="5105135"/>
              <a:ext cx="176061" cy="194822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79" name="ZoneTexte 178">
              <a:extLst>
                <a:ext uri="{FF2B5EF4-FFF2-40B4-BE49-F238E27FC236}">
                  <a16:creationId xmlns:a16="http://schemas.microsoft.com/office/drawing/2014/main" id="{DA839EA0-7D15-C247-8530-19DD2DEBA07E}"/>
                </a:ext>
              </a:extLst>
            </p:cNvPr>
            <p:cNvSpPr txBox="1"/>
            <p:nvPr/>
          </p:nvSpPr>
          <p:spPr>
            <a:xfrm>
              <a:off x="5008521" y="5262142"/>
              <a:ext cx="3898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Pad</a:t>
              </a:r>
            </a:p>
          </p:txBody>
        </p:sp>
        <p:sp>
          <p:nvSpPr>
            <p:cNvPr id="180" name="Accolade fermante 179">
              <a:extLst>
                <a:ext uri="{FF2B5EF4-FFF2-40B4-BE49-F238E27FC236}">
                  <a16:creationId xmlns:a16="http://schemas.microsoft.com/office/drawing/2014/main" id="{B0B7259F-E2C3-C74B-9784-15EE4BE42457}"/>
                </a:ext>
              </a:extLst>
            </p:cNvPr>
            <p:cNvSpPr/>
            <p:nvPr/>
          </p:nvSpPr>
          <p:spPr bwMode="auto">
            <a:xfrm rot="16200000">
              <a:off x="4897190" y="1473471"/>
              <a:ext cx="250104" cy="4332669"/>
            </a:xfrm>
            <a:prstGeom prst="rightBrac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81" name="ZoneTexte 180">
              <a:extLst>
                <a:ext uri="{FF2B5EF4-FFF2-40B4-BE49-F238E27FC236}">
                  <a16:creationId xmlns:a16="http://schemas.microsoft.com/office/drawing/2014/main" id="{26694184-D0A1-BC4F-B060-6BEA70123B3E}"/>
                </a:ext>
              </a:extLst>
            </p:cNvPr>
            <p:cNvSpPr txBox="1"/>
            <p:nvPr/>
          </p:nvSpPr>
          <p:spPr>
            <a:xfrm>
              <a:off x="2683153" y="3429000"/>
              <a:ext cx="8515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Column lines</a:t>
              </a:r>
            </a:p>
          </p:txBody>
        </p:sp>
        <p:cxnSp>
          <p:nvCxnSpPr>
            <p:cNvPr id="182" name="Connecteur droit 181">
              <a:extLst>
                <a:ext uri="{FF2B5EF4-FFF2-40B4-BE49-F238E27FC236}">
                  <a16:creationId xmlns:a16="http://schemas.microsoft.com/office/drawing/2014/main" id="{C28B07D4-35B8-2344-A8DD-55ED0197DBAC}"/>
                </a:ext>
              </a:extLst>
            </p:cNvPr>
            <p:cNvCxnSpPr/>
            <p:nvPr/>
          </p:nvCxnSpPr>
          <p:spPr bwMode="auto">
            <a:xfrm>
              <a:off x="5738857" y="4384879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3" name="ZoneTexte 182">
              <a:extLst>
                <a:ext uri="{FF2B5EF4-FFF2-40B4-BE49-F238E27FC236}">
                  <a16:creationId xmlns:a16="http://schemas.microsoft.com/office/drawing/2014/main" id="{F178CF2F-90CB-1743-9E48-9EA094293D17}"/>
                </a:ext>
              </a:extLst>
            </p:cNvPr>
            <p:cNvSpPr txBox="1"/>
            <p:nvPr/>
          </p:nvSpPr>
          <p:spPr>
            <a:xfrm rot="16200000">
              <a:off x="6539812" y="4126417"/>
              <a:ext cx="4411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GND</a:t>
              </a:r>
            </a:p>
          </p:txBody>
        </p:sp>
        <p:sp>
          <p:nvSpPr>
            <p:cNvPr id="184" name="ZoneTexte 183">
              <a:extLst>
                <a:ext uri="{FF2B5EF4-FFF2-40B4-BE49-F238E27FC236}">
                  <a16:creationId xmlns:a16="http://schemas.microsoft.com/office/drawing/2014/main" id="{0DD70F06-08AA-C043-B490-422CB90B0F18}"/>
                </a:ext>
              </a:extLst>
            </p:cNvPr>
            <p:cNvSpPr txBox="1"/>
            <p:nvPr/>
          </p:nvSpPr>
          <p:spPr>
            <a:xfrm rot="16200000">
              <a:off x="6805535" y="4126417"/>
              <a:ext cx="4283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VDD</a:t>
              </a:r>
            </a:p>
          </p:txBody>
        </p:sp>
        <p:grpSp>
          <p:nvGrpSpPr>
            <p:cNvPr id="185" name="Groupe 184">
              <a:extLst>
                <a:ext uri="{FF2B5EF4-FFF2-40B4-BE49-F238E27FC236}">
                  <a16:creationId xmlns:a16="http://schemas.microsoft.com/office/drawing/2014/main" id="{AEEA718B-0453-A84F-9433-54A2A8C20BD7}"/>
                </a:ext>
              </a:extLst>
            </p:cNvPr>
            <p:cNvGrpSpPr/>
            <p:nvPr/>
          </p:nvGrpSpPr>
          <p:grpSpPr>
            <a:xfrm>
              <a:off x="2658910" y="4186950"/>
              <a:ext cx="894928" cy="154781"/>
              <a:chOff x="2793492" y="3276600"/>
              <a:chExt cx="894928" cy="154781"/>
            </a:xfrm>
          </p:grpSpPr>
          <p:cxnSp>
            <p:nvCxnSpPr>
              <p:cNvPr id="252" name="Connecteur droit 251">
                <a:extLst>
                  <a:ext uri="{FF2B5EF4-FFF2-40B4-BE49-F238E27FC236}">
                    <a16:creationId xmlns:a16="http://schemas.microsoft.com/office/drawing/2014/main" id="{9AAACF5D-8B73-7B41-B44D-F50512997A23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3" name="Connecteur droit 252">
                <a:extLst>
                  <a:ext uri="{FF2B5EF4-FFF2-40B4-BE49-F238E27FC236}">
                    <a16:creationId xmlns:a16="http://schemas.microsoft.com/office/drawing/2014/main" id="{AFE49A0C-E189-E54D-94A2-CCC5650981E8}"/>
                  </a:ext>
                </a:extLst>
              </p:cNvPr>
              <p:cNvCxnSpPr/>
              <p:nvPr/>
            </p:nvCxnSpPr>
            <p:spPr bwMode="auto">
              <a:xfrm flipV="1">
                <a:off x="3214929" y="3413406"/>
                <a:ext cx="473491" cy="2583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4" name="Connecteur droit 253">
                <a:extLst>
                  <a:ext uri="{FF2B5EF4-FFF2-40B4-BE49-F238E27FC236}">
                    <a16:creationId xmlns:a16="http://schemas.microsoft.com/office/drawing/2014/main" id="{9FC09BCC-A4B9-A441-B7CB-6C3D324A58E8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86" name="Connecteur droit 185">
              <a:extLst>
                <a:ext uri="{FF2B5EF4-FFF2-40B4-BE49-F238E27FC236}">
                  <a16:creationId xmlns:a16="http://schemas.microsoft.com/office/drawing/2014/main" id="{32174D13-0606-8F4A-AB19-3405E43DB422}"/>
                </a:ext>
              </a:extLst>
            </p:cNvPr>
            <p:cNvCxnSpPr/>
            <p:nvPr/>
          </p:nvCxnSpPr>
          <p:spPr bwMode="auto">
            <a:xfrm>
              <a:off x="3068738" y="4119271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Connecteur droit 186">
              <a:extLst>
                <a:ext uri="{FF2B5EF4-FFF2-40B4-BE49-F238E27FC236}">
                  <a16:creationId xmlns:a16="http://schemas.microsoft.com/office/drawing/2014/main" id="{CF34A15A-448C-074B-ABE7-66517103D51D}"/>
                </a:ext>
              </a:extLst>
            </p:cNvPr>
            <p:cNvCxnSpPr/>
            <p:nvPr/>
          </p:nvCxnSpPr>
          <p:spPr bwMode="auto">
            <a:xfrm>
              <a:off x="2977409" y="4031973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88" name="Groupe 187">
              <a:extLst>
                <a:ext uri="{FF2B5EF4-FFF2-40B4-BE49-F238E27FC236}">
                  <a16:creationId xmlns:a16="http://schemas.microsoft.com/office/drawing/2014/main" id="{DC560123-5B94-FF40-8C81-528DC4F22BBB}"/>
                </a:ext>
              </a:extLst>
            </p:cNvPr>
            <p:cNvGrpSpPr/>
            <p:nvPr/>
          </p:nvGrpSpPr>
          <p:grpSpPr>
            <a:xfrm rot="16200000">
              <a:off x="3036186" y="4472585"/>
              <a:ext cx="474754" cy="154781"/>
              <a:chOff x="2873622" y="3276600"/>
              <a:chExt cx="474754" cy="154781"/>
            </a:xfrm>
          </p:grpSpPr>
          <p:cxnSp>
            <p:nvCxnSpPr>
              <p:cNvPr id="249" name="Connecteur droit 248">
                <a:extLst>
                  <a:ext uri="{FF2B5EF4-FFF2-40B4-BE49-F238E27FC236}">
                    <a16:creationId xmlns:a16="http://schemas.microsoft.com/office/drawing/2014/main" id="{253B6383-B32E-C344-92CE-D628E68EC7E5}"/>
                  </a:ext>
                </a:extLst>
              </p:cNvPr>
              <p:cNvCxnSpPr/>
              <p:nvPr/>
            </p:nvCxnSpPr>
            <p:spPr bwMode="auto">
              <a:xfrm rot="5400000" flipV="1">
                <a:off x="2950143" y="3352480"/>
                <a:ext cx="0" cy="15304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0" name="Connecteur droit 249">
                <a:extLst>
                  <a:ext uri="{FF2B5EF4-FFF2-40B4-BE49-F238E27FC236}">
                    <a16:creationId xmlns:a16="http://schemas.microsoft.com/office/drawing/2014/main" id="{4A190480-E35A-4F44-A40E-3C76265A74AA}"/>
                  </a:ext>
                </a:extLst>
              </p:cNvPr>
              <p:cNvCxnSpPr/>
              <p:nvPr/>
            </p:nvCxnSpPr>
            <p:spPr bwMode="auto">
              <a:xfrm rot="5400000" flipV="1">
                <a:off x="3281652" y="3349265"/>
                <a:ext cx="0" cy="133449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1" name="Connecteur droit 250">
                <a:extLst>
                  <a:ext uri="{FF2B5EF4-FFF2-40B4-BE49-F238E27FC236}">
                    <a16:creationId xmlns:a16="http://schemas.microsoft.com/office/drawing/2014/main" id="{5E7C89CA-CCAB-2E48-ACFE-99F5287C9709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89" name="Connecteur droit 188">
              <a:extLst>
                <a:ext uri="{FF2B5EF4-FFF2-40B4-BE49-F238E27FC236}">
                  <a16:creationId xmlns:a16="http://schemas.microsoft.com/office/drawing/2014/main" id="{671FD484-3F91-B24B-B470-7EBC8A86D33A}"/>
                </a:ext>
              </a:extLst>
            </p:cNvPr>
            <p:cNvCxnSpPr/>
            <p:nvPr/>
          </p:nvCxnSpPr>
          <p:spPr bwMode="auto">
            <a:xfrm>
              <a:off x="3072621" y="4551014"/>
              <a:ext cx="215345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0" name="ZoneTexte 189">
              <a:extLst>
                <a:ext uri="{FF2B5EF4-FFF2-40B4-BE49-F238E27FC236}">
                  <a16:creationId xmlns:a16="http://schemas.microsoft.com/office/drawing/2014/main" id="{C0DDF3E0-4406-B143-9CA2-16BA38BB8012}"/>
                </a:ext>
              </a:extLst>
            </p:cNvPr>
            <p:cNvSpPr txBox="1"/>
            <p:nvPr/>
          </p:nvSpPr>
          <p:spPr>
            <a:xfrm>
              <a:off x="2692931" y="3860618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ENA_IP</a:t>
              </a:r>
            </a:p>
          </p:txBody>
        </p:sp>
        <p:sp>
          <p:nvSpPr>
            <p:cNvPr id="191" name="ZoneTexte 190">
              <a:extLst>
                <a:ext uri="{FF2B5EF4-FFF2-40B4-BE49-F238E27FC236}">
                  <a16:creationId xmlns:a16="http://schemas.microsoft.com/office/drawing/2014/main" id="{E3C83E0E-DC45-4547-806C-302C63961D66}"/>
                </a:ext>
              </a:extLst>
            </p:cNvPr>
            <p:cNvSpPr txBox="1"/>
            <p:nvPr/>
          </p:nvSpPr>
          <p:spPr>
            <a:xfrm>
              <a:off x="2648129" y="4561729"/>
              <a:ext cx="6591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ENA_IPb</a:t>
              </a:r>
              <a:endParaRPr lang="en-GB" sz="900" b="0" dirty="0"/>
            </a:p>
          </p:txBody>
        </p:sp>
        <p:sp>
          <p:nvSpPr>
            <p:cNvPr id="192" name="ZoneTexte 191">
              <a:extLst>
                <a:ext uri="{FF2B5EF4-FFF2-40B4-BE49-F238E27FC236}">
                  <a16:creationId xmlns:a16="http://schemas.microsoft.com/office/drawing/2014/main" id="{7D170EEE-075E-2949-A315-59425B9BA60E}"/>
                </a:ext>
              </a:extLst>
            </p:cNvPr>
            <p:cNvSpPr txBox="1"/>
            <p:nvPr/>
          </p:nvSpPr>
          <p:spPr>
            <a:xfrm>
              <a:off x="3174864" y="4756438"/>
              <a:ext cx="320921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500" b="0" dirty="0"/>
                <a:t>VDD</a:t>
              </a:r>
            </a:p>
          </p:txBody>
        </p:sp>
        <p:grpSp>
          <p:nvGrpSpPr>
            <p:cNvPr id="193" name="Groupe 192">
              <a:extLst>
                <a:ext uri="{FF2B5EF4-FFF2-40B4-BE49-F238E27FC236}">
                  <a16:creationId xmlns:a16="http://schemas.microsoft.com/office/drawing/2014/main" id="{FBB4AF35-AABC-7949-9310-874D62F498C5}"/>
                </a:ext>
              </a:extLst>
            </p:cNvPr>
            <p:cNvGrpSpPr/>
            <p:nvPr/>
          </p:nvGrpSpPr>
          <p:grpSpPr>
            <a:xfrm>
              <a:off x="2663230" y="5046233"/>
              <a:ext cx="1250321" cy="154781"/>
              <a:chOff x="2793492" y="3276600"/>
              <a:chExt cx="1250321" cy="154781"/>
            </a:xfrm>
          </p:grpSpPr>
          <p:cxnSp>
            <p:nvCxnSpPr>
              <p:cNvPr id="246" name="Connecteur droit 245">
                <a:extLst>
                  <a:ext uri="{FF2B5EF4-FFF2-40B4-BE49-F238E27FC236}">
                    <a16:creationId xmlns:a16="http://schemas.microsoft.com/office/drawing/2014/main" id="{A81877AB-568A-E543-8FF8-45CBCD92CE6B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7" name="Connecteur droit 246">
                <a:extLst>
                  <a:ext uri="{FF2B5EF4-FFF2-40B4-BE49-F238E27FC236}">
                    <a16:creationId xmlns:a16="http://schemas.microsoft.com/office/drawing/2014/main" id="{F6021A08-61A0-4A4F-8224-EF186BFC4F99}"/>
                  </a:ext>
                </a:extLst>
              </p:cNvPr>
              <p:cNvCxnSpPr/>
              <p:nvPr/>
            </p:nvCxnSpPr>
            <p:spPr bwMode="auto">
              <a:xfrm flipV="1">
                <a:off x="3214929" y="3415989"/>
                <a:ext cx="828884" cy="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8" name="Connecteur droit 247">
                <a:extLst>
                  <a:ext uri="{FF2B5EF4-FFF2-40B4-BE49-F238E27FC236}">
                    <a16:creationId xmlns:a16="http://schemas.microsoft.com/office/drawing/2014/main" id="{68C501D0-1BB0-E540-93C8-307037F76F0A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94" name="Connecteur droit 193">
              <a:extLst>
                <a:ext uri="{FF2B5EF4-FFF2-40B4-BE49-F238E27FC236}">
                  <a16:creationId xmlns:a16="http://schemas.microsoft.com/office/drawing/2014/main" id="{27D09C75-7A02-0E4F-B44F-ED600C84EFE9}"/>
                </a:ext>
              </a:extLst>
            </p:cNvPr>
            <p:cNvCxnSpPr/>
            <p:nvPr/>
          </p:nvCxnSpPr>
          <p:spPr bwMode="auto">
            <a:xfrm>
              <a:off x="3073058" y="4978554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5" name="Connecteur droit 194">
              <a:extLst>
                <a:ext uri="{FF2B5EF4-FFF2-40B4-BE49-F238E27FC236}">
                  <a16:creationId xmlns:a16="http://schemas.microsoft.com/office/drawing/2014/main" id="{8A5D6098-2C38-774B-BEE9-99CA908C7A26}"/>
                </a:ext>
              </a:extLst>
            </p:cNvPr>
            <p:cNvCxnSpPr/>
            <p:nvPr/>
          </p:nvCxnSpPr>
          <p:spPr bwMode="auto">
            <a:xfrm>
              <a:off x="2981729" y="4891256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96" name="Groupe 195">
              <a:extLst>
                <a:ext uri="{FF2B5EF4-FFF2-40B4-BE49-F238E27FC236}">
                  <a16:creationId xmlns:a16="http://schemas.microsoft.com/office/drawing/2014/main" id="{691ED614-75A5-F74F-BF3F-CC682605C439}"/>
                </a:ext>
              </a:extLst>
            </p:cNvPr>
            <p:cNvGrpSpPr/>
            <p:nvPr/>
          </p:nvGrpSpPr>
          <p:grpSpPr>
            <a:xfrm rot="16200000">
              <a:off x="3040506" y="5331868"/>
              <a:ext cx="474754" cy="154781"/>
              <a:chOff x="2873622" y="3276600"/>
              <a:chExt cx="474754" cy="154781"/>
            </a:xfrm>
          </p:grpSpPr>
          <p:cxnSp>
            <p:nvCxnSpPr>
              <p:cNvPr id="243" name="Connecteur droit 242">
                <a:extLst>
                  <a:ext uri="{FF2B5EF4-FFF2-40B4-BE49-F238E27FC236}">
                    <a16:creationId xmlns:a16="http://schemas.microsoft.com/office/drawing/2014/main" id="{DC710EDA-E339-CD4E-8D80-88B5FAB91D39}"/>
                  </a:ext>
                </a:extLst>
              </p:cNvPr>
              <p:cNvCxnSpPr/>
              <p:nvPr/>
            </p:nvCxnSpPr>
            <p:spPr bwMode="auto">
              <a:xfrm rot="5400000" flipV="1">
                <a:off x="2950143" y="3352480"/>
                <a:ext cx="0" cy="15304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4" name="Connecteur droit 243">
                <a:extLst>
                  <a:ext uri="{FF2B5EF4-FFF2-40B4-BE49-F238E27FC236}">
                    <a16:creationId xmlns:a16="http://schemas.microsoft.com/office/drawing/2014/main" id="{54E92885-5AA5-AB4C-9C7A-CBE7269A7E3C}"/>
                  </a:ext>
                </a:extLst>
              </p:cNvPr>
              <p:cNvCxnSpPr/>
              <p:nvPr/>
            </p:nvCxnSpPr>
            <p:spPr bwMode="auto">
              <a:xfrm rot="5400000" flipV="1">
                <a:off x="3281652" y="3349265"/>
                <a:ext cx="0" cy="133449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5" name="Connecteur droit 244">
                <a:extLst>
                  <a:ext uri="{FF2B5EF4-FFF2-40B4-BE49-F238E27FC236}">
                    <a16:creationId xmlns:a16="http://schemas.microsoft.com/office/drawing/2014/main" id="{7E04F1BB-8BB7-3444-968D-FF988C550BBA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97" name="Connecteur droit 196">
              <a:extLst>
                <a:ext uri="{FF2B5EF4-FFF2-40B4-BE49-F238E27FC236}">
                  <a16:creationId xmlns:a16="http://schemas.microsoft.com/office/drawing/2014/main" id="{C1BA8A54-70AE-BD41-A9DD-0601E76576EC}"/>
                </a:ext>
              </a:extLst>
            </p:cNvPr>
            <p:cNvCxnSpPr/>
            <p:nvPr/>
          </p:nvCxnSpPr>
          <p:spPr bwMode="auto">
            <a:xfrm>
              <a:off x="3076941" y="5410297"/>
              <a:ext cx="215345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8" name="ZoneTexte 197">
              <a:extLst>
                <a:ext uri="{FF2B5EF4-FFF2-40B4-BE49-F238E27FC236}">
                  <a16:creationId xmlns:a16="http://schemas.microsoft.com/office/drawing/2014/main" id="{A387D7C9-437C-6D42-BF3D-174C819AD216}"/>
                </a:ext>
              </a:extLst>
            </p:cNvPr>
            <p:cNvSpPr txBox="1"/>
            <p:nvPr/>
          </p:nvSpPr>
          <p:spPr>
            <a:xfrm>
              <a:off x="2649243" y="5421012"/>
              <a:ext cx="6655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ENA_INb</a:t>
              </a:r>
              <a:endParaRPr lang="en-GB" sz="900" b="0" dirty="0"/>
            </a:p>
          </p:txBody>
        </p:sp>
        <p:sp>
          <p:nvSpPr>
            <p:cNvPr id="199" name="ZoneTexte 198">
              <a:extLst>
                <a:ext uri="{FF2B5EF4-FFF2-40B4-BE49-F238E27FC236}">
                  <a16:creationId xmlns:a16="http://schemas.microsoft.com/office/drawing/2014/main" id="{B22287F2-E3D8-5341-9733-41BA05DBD5D3}"/>
                </a:ext>
              </a:extLst>
            </p:cNvPr>
            <p:cNvSpPr txBox="1"/>
            <p:nvPr/>
          </p:nvSpPr>
          <p:spPr>
            <a:xfrm>
              <a:off x="3148465" y="5615358"/>
              <a:ext cx="32733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500" b="0" dirty="0"/>
                <a:t>GND</a:t>
              </a:r>
            </a:p>
          </p:txBody>
        </p:sp>
        <p:sp>
          <p:nvSpPr>
            <p:cNvPr id="200" name="ZoneTexte 199">
              <a:extLst>
                <a:ext uri="{FF2B5EF4-FFF2-40B4-BE49-F238E27FC236}">
                  <a16:creationId xmlns:a16="http://schemas.microsoft.com/office/drawing/2014/main" id="{80D09EB8-E047-6E48-BD2C-A706D1760CDE}"/>
                </a:ext>
              </a:extLst>
            </p:cNvPr>
            <p:cNvSpPr txBox="1"/>
            <p:nvPr/>
          </p:nvSpPr>
          <p:spPr>
            <a:xfrm>
              <a:off x="2638633" y="4720370"/>
              <a:ext cx="6014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ENA_IN</a:t>
              </a:r>
            </a:p>
          </p:txBody>
        </p:sp>
        <p:cxnSp>
          <p:nvCxnSpPr>
            <p:cNvPr id="201" name="Connecteur droit 200">
              <a:extLst>
                <a:ext uri="{FF2B5EF4-FFF2-40B4-BE49-F238E27FC236}">
                  <a16:creationId xmlns:a16="http://schemas.microsoft.com/office/drawing/2014/main" id="{5FDE9C03-2F44-934F-9C0A-8651841F5193}"/>
                </a:ext>
              </a:extLst>
            </p:cNvPr>
            <p:cNvCxnSpPr/>
            <p:nvPr/>
          </p:nvCxnSpPr>
          <p:spPr bwMode="auto">
            <a:xfrm>
              <a:off x="5969169" y="4393429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2" name="Connecteur droit 201">
              <a:extLst>
                <a:ext uri="{FF2B5EF4-FFF2-40B4-BE49-F238E27FC236}">
                  <a16:creationId xmlns:a16="http://schemas.microsoft.com/office/drawing/2014/main" id="{09D9900E-D9A2-DF43-B69E-B71E0266EE6D}"/>
                </a:ext>
              </a:extLst>
            </p:cNvPr>
            <p:cNvCxnSpPr/>
            <p:nvPr/>
          </p:nvCxnSpPr>
          <p:spPr bwMode="auto">
            <a:xfrm>
              <a:off x="6772151" y="4407265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3" name="Connecteur droit 202">
              <a:extLst>
                <a:ext uri="{FF2B5EF4-FFF2-40B4-BE49-F238E27FC236}">
                  <a16:creationId xmlns:a16="http://schemas.microsoft.com/office/drawing/2014/main" id="{1FC46389-00C8-6348-99F6-26E364A62E3F}"/>
                </a:ext>
              </a:extLst>
            </p:cNvPr>
            <p:cNvCxnSpPr/>
            <p:nvPr/>
          </p:nvCxnSpPr>
          <p:spPr bwMode="auto">
            <a:xfrm>
              <a:off x="7032993" y="4406680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4" name="ZoneTexte 203">
              <a:extLst>
                <a:ext uri="{FF2B5EF4-FFF2-40B4-BE49-F238E27FC236}">
                  <a16:creationId xmlns:a16="http://schemas.microsoft.com/office/drawing/2014/main" id="{C69C2B32-5944-714F-82B9-AFC152EA14B8}"/>
                </a:ext>
              </a:extLst>
            </p:cNvPr>
            <p:cNvSpPr txBox="1"/>
            <p:nvPr/>
          </p:nvSpPr>
          <p:spPr>
            <a:xfrm rot="16200000">
              <a:off x="5375721" y="3985099"/>
              <a:ext cx="7296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ENA_CM1</a:t>
              </a:r>
            </a:p>
          </p:txBody>
        </p:sp>
        <p:sp>
          <p:nvSpPr>
            <p:cNvPr id="205" name="ZoneTexte 204">
              <a:extLst>
                <a:ext uri="{FF2B5EF4-FFF2-40B4-BE49-F238E27FC236}">
                  <a16:creationId xmlns:a16="http://schemas.microsoft.com/office/drawing/2014/main" id="{D3FB3EA7-8241-5048-860F-7BE41417F02A}"/>
                </a:ext>
              </a:extLst>
            </p:cNvPr>
            <p:cNvSpPr txBox="1"/>
            <p:nvPr/>
          </p:nvSpPr>
          <p:spPr>
            <a:xfrm rot="16200000">
              <a:off x="5631176" y="3973071"/>
              <a:ext cx="7104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ENA_D2P</a:t>
              </a:r>
            </a:p>
          </p:txBody>
        </p:sp>
        <p:cxnSp>
          <p:nvCxnSpPr>
            <p:cNvPr id="206" name="Connecteur droit 205">
              <a:extLst>
                <a:ext uri="{FF2B5EF4-FFF2-40B4-BE49-F238E27FC236}">
                  <a16:creationId xmlns:a16="http://schemas.microsoft.com/office/drawing/2014/main" id="{8205C549-415C-534F-BFB2-0598F9A4C766}"/>
                </a:ext>
              </a:extLst>
            </p:cNvPr>
            <p:cNvCxnSpPr/>
            <p:nvPr/>
          </p:nvCxnSpPr>
          <p:spPr bwMode="auto">
            <a:xfrm>
              <a:off x="6501397" y="4392844"/>
              <a:ext cx="0" cy="1766292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7" name="ZoneTexte 206">
              <a:extLst>
                <a:ext uri="{FF2B5EF4-FFF2-40B4-BE49-F238E27FC236}">
                  <a16:creationId xmlns:a16="http://schemas.microsoft.com/office/drawing/2014/main" id="{38B5AF1B-6B4A-474E-AA0E-49CE124DBAA2}"/>
                </a:ext>
              </a:extLst>
            </p:cNvPr>
            <p:cNvSpPr txBox="1"/>
            <p:nvPr/>
          </p:nvSpPr>
          <p:spPr>
            <a:xfrm rot="16200000">
              <a:off x="6217186" y="4034065"/>
              <a:ext cx="5757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VBNadj</a:t>
              </a:r>
              <a:endParaRPr lang="en-GB" sz="900" b="0" dirty="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E9BF2C78-AB29-C242-AD53-3B29D337ECDC}"/>
                </a:ext>
              </a:extLst>
            </p:cNvPr>
            <p:cNvSpPr/>
            <p:nvPr/>
          </p:nvSpPr>
          <p:spPr bwMode="auto">
            <a:xfrm flipH="1">
              <a:off x="6966389" y="5768282"/>
              <a:ext cx="696322" cy="692150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09" name="ZoneTexte 208">
              <a:extLst>
                <a:ext uri="{FF2B5EF4-FFF2-40B4-BE49-F238E27FC236}">
                  <a16:creationId xmlns:a16="http://schemas.microsoft.com/office/drawing/2014/main" id="{53EBD1F2-B30B-3348-A4B5-CD396F7B613E}"/>
                </a:ext>
              </a:extLst>
            </p:cNvPr>
            <p:cNvSpPr txBox="1"/>
            <p:nvPr/>
          </p:nvSpPr>
          <p:spPr>
            <a:xfrm flipH="1">
              <a:off x="6994591" y="5892191"/>
              <a:ext cx="639919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Dac_Iadj</a:t>
              </a:r>
              <a:endParaRPr lang="en-GB" sz="900" b="0" dirty="0"/>
            </a:p>
            <a:p>
              <a:r>
                <a:rPr lang="en-GB" sz="900" b="0" dirty="0"/>
                <a:t>0-5µA</a:t>
              </a:r>
            </a:p>
            <a:p>
              <a:r>
                <a:rPr lang="en-GB" sz="900" b="0" dirty="0"/>
                <a:t>8 bits</a:t>
              </a:r>
            </a:p>
          </p:txBody>
        </p:sp>
        <p:grpSp>
          <p:nvGrpSpPr>
            <p:cNvPr id="210" name="Groupe 209">
              <a:extLst>
                <a:ext uri="{FF2B5EF4-FFF2-40B4-BE49-F238E27FC236}">
                  <a16:creationId xmlns:a16="http://schemas.microsoft.com/office/drawing/2014/main" id="{A04E50BF-8D18-4B4E-A06A-855254FF6225}"/>
                </a:ext>
              </a:extLst>
            </p:cNvPr>
            <p:cNvGrpSpPr/>
            <p:nvPr/>
          </p:nvGrpSpPr>
          <p:grpSpPr>
            <a:xfrm flipH="1">
              <a:off x="6334323" y="6036005"/>
              <a:ext cx="635190" cy="154781"/>
              <a:chOff x="2793492" y="3276600"/>
              <a:chExt cx="635190" cy="154781"/>
            </a:xfrm>
          </p:grpSpPr>
          <p:cxnSp>
            <p:nvCxnSpPr>
              <p:cNvPr id="240" name="Connecteur droit 239">
                <a:extLst>
                  <a:ext uri="{FF2B5EF4-FFF2-40B4-BE49-F238E27FC236}">
                    <a16:creationId xmlns:a16="http://schemas.microsoft.com/office/drawing/2014/main" id="{5F557D3D-492C-F341-9CEB-491ADA4CCFC8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Connecteur droit 240">
                <a:extLst>
                  <a:ext uri="{FF2B5EF4-FFF2-40B4-BE49-F238E27FC236}">
                    <a16:creationId xmlns:a16="http://schemas.microsoft.com/office/drawing/2014/main" id="{C86CF946-9A53-2846-A43F-078ECF552D95}"/>
                  </a:ext>
                </a:extLst>
              </p:cNvPr>
              <p:cNvCxnSpPr/>
              <p:nvPr/>
            </p:nvCxnSpPr>
            <p:spPr bwMode="auto">
              <a:xfrm flipV="1">
                <a:off x="3214928" y="3415990"/>
                <a:ext cx="213754" cy="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2" name="Connecteur droit 241">
                <a:extLst>
                  <a:ext uri="{FF2B5EF4-FFF2-40B4-BE49-F238E27FC236}">
                    <a16:creationId xmlns:a16="http://schemas.microsoft.com/office/drawing/2014/main" id="{A2041F56-DC4A-9844-AC8A-DEA951D47F94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1" name="Groupe 210">
              <a:extLst>
                <a:ext uri="{FF2B5EF4-FFF2-40B4-BE49-F238E27FC236}">
                  <a16:creationId xmlns:a16="http://schemas.microsoft.com/office/drawing/2014/main" id="{C26A122D-3831-6D47-A9BC-1CD5369645D8}"/>
                </a:ext>
              </a:extLst>
            </p:cNvPr>
            <p:cNvGrpSpPr/>
            <p:nvPr/>
          </p:nvGrpSpPr>
          <p:grpSpPr>
            <a:xfrm flipH="1">
              <a:off x="5709457" y="6022706"/>
              <a:ext cx="673407" cy="154781"/>
              <a:chOff x="2793492" y="3276600"/>
              <a:chExt cx="673407" cy="154781"/>
            </a:xfrm>
          </p:grpSpPr>
          <p:cxnSp>
            <p:nvCxnSpPr>
              <p:cNvPr id="237" name="Connecteur droit 236">
                <a:extLst>
                  <a:ext uri="{FF2B5EF4-FFF2-40B4-BE49-F238E27FC236}">
                    <a16:creationId xmlns:a16="http://schemas.microsoft.com/office/drawing/2014/main" id="{AC857134-1732-5047-9CA3-0B73AF23EB29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8" name="Connecteur droit 237">
                <a:extLst>
                  <a:ext uri="{FF2B5EF4-FFF2-40B4-BE49-F238E27FC236}">
                    <a16:creationId xmlns:a16="http://schemas.microsoft.com/office/drawing/2014/main" id="{14BB3E6E-CAB6-9340-BBC4-A0DC6282CB9A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25197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Connecteur droit 238">
                <a:extLst>
                  <a:ext uri="{FF2B5EF4-FFF2-40B4-BE49-F238E27FC236}">
                    <a16:creationId xmlns:a16="http://schemas.microsoft.com/office/drawing/2014/main" id="{4F084711-6509-5D49-BDA8-57C9B14EDDC1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12" name="Connecteur droit 211">
              <a:extLst>
                <a:ext uri="{FF2B5EF4-FFF2-40B4-BE49-F238E27FC236}">
                  <a16:creationId xmlns:a16="http://schemas.microsoft.com/office/drawing/2014/main" id="{2DCC0CD9-49B1-734E-B435-53D25C438588}"/>
                </a:ext>
              </a:extLst>
            </p:cNvPr>
            <p:cNvCxnSpPr/>
            <p:nvPr/>
          </p:nvCxnSpPr>
          <p:spPr bwMode="auto">
            <a:xfrm flipH="1">
              <a:off x="6653045" y="5884752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Connecteur droit 212">
              <a:extLst>
                <a:ext uri="{FF2B5EF4-FFF2-40B4-BE49-F238E27FC236}">
                  <a16:creationId xmlns:a16="http://schemas.microsoft.com/office/drawing/2014/main" id="{0254DC31-955F-4047-824B-AA1898EB988A}"/>
                </a:ext>
              </a:extLst>
            </p:cNvPr>
            <p:cNvCxnSpPr/>
            <p:nvPr/>
          </p:nvCxnSpPr>
          <p:spPr bwMode="auto">
            <a:xfrm flipH="1">
              <a:off x="6058782" y="5880183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907AA8B1-8158-CF47-B7B2-F1E619F0AEFA}"/>
                </a:ext>
              </a:extLst>
            </p:cNvPr>
            <p:cNvSpPr/>
            <p:nvPr/>
          </p:nvSpPr>
          <p:spPr bwMode="auto">
            <a:xfrm flipH="1">
              <a:off x="5519769" y="6061725"/>
              <a:ext cx="176061" cy="194822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15" name="ZoneTexte 214">
              <a:extLst>
                <a:ext uri="{FF2B5EF4-FFF2-40B4-BE49-F238E27FC236}">
                  <a16:creationId xmlns:a16="http://schemas.microsoft.com/office/drawing/2014/main" id="{0E9378E1-B06B-FE4E-B149-F96BB5D4E743}"/>
                </a:ext>
              </a:extLst>
            </p:cNvPr>
            <p:cNvSpPr txBox="1"/>
            <p:nvPr/>
          </p:nvSpPr>
          <p:spPr>
            <a:xfrm flipH="1">
              <a:off x="5406141" y="5828911"/>
              <a:ext cx="3898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Pad</a:t>
              </a:r>
            </a:p>
          </p:txBody>
        </p:sp>
        <p:sp>
          <p:nvSpPr>
            <p:cNvPr id="216" name="ZoneTexte 215">
              <a:extLst>
                <a:ext uri="{FF2B5EF4-FFF2-40B4-BE49-F238E27FC236}">
                  <a16:creationId xmlns:a16="http://schemas.microsoft.com/office/drawing/2014/main" id="{3D649E23-7FBD-F14A-9C35-CB48CF6AA821}"/>
                </a:ext>
              </a:extLst>
            </p:cNvPr>
            <p:cNvSpPr txBox="1"/>
            <p:nvPr/>
          </p:nvSpPr>
          <p:spPr>
            <a:xfrm>
              <a:off x="5913320" y="5676212"/>
              <a:ext cx="2680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C</a:t>
              </a:r>
            </a:p>
          </p:txBody>
        </p:sp>
        <p:sp>
          <p:nvSpPr>
            <p:cNvPr id="217" name="ZoneTexte 216">
              <a:extLst>
                <a:ext uri="{FF2B5EF4-FFF2-40B4-BE49-F238E27FC236}">
                  <a16:creationId xmlns:a16="http://schemas.microsoft.com/office/drawing/2014/main" id="{9D9D3EDE-C124-CF46-87F9-5102AAD42CF5}"/>
                </a:ext>
              </a:extLst>
            </p:cNvPr>
            <p:cNvSpPr txBox="1"/>
            <p:nvPr/>
          </p:nvSpPr>
          <p:spPr>
            <a:xfrm>
              <a:off x="6525335" y="5688665"/>
              <a:ext cx="2680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D</a:t>
              </a:r>
            </a:p>
          </p:txBody>
        </p:sp>
        <p:cxnSp>
          <p:nvCxnSpPr>
            <p:cNvPr id="218" name="Connecteur droit 217">
              <a:extLst>
                <a:ext uri="{FF2B5EF4-FFF2-40B4-BE49-F238E27FC236}">
                  <a16:creationId xmlns:a16="http://schemas.microsoft.com/office/drawing/2014/main" id="{398F1AAB-5C63-1841-83E2-EF08C4253E25}"/>
                </a:ext>
              </a:extLst>
            </p:cNvPr>
            <p:cNvCxnSpPr/>
            <p:nvPr/>
          </p:nvCxnSpPr>
          <p:spPr bwMode="auto">
            <a:xfrm>
              <a:off x="5519769" y="4392844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9" name="ZoneTexte 218">
              <a:extLst>
                <a:ext uri="{FF2B5EF4-FFF2-40B4-BE49-F238E27FC236}">
                  <a16:creationId xmlns:a16="http://schemas.microsoft.com/office/drawing/2014/main" id="{2D7A56D1-C03B-8944-A697-5C01DC38E928}"/>
                </a:ext>
              </a:extLst>
            </p:cNvPr>
            <p:cNvSpPr txBox="1"/>
            <p:nvPr/>
          </p:nvSpPr>
          <p:spPr>
            <a:xfrm rot="16200000">
              <a:off x="5318993" y="3985099"/>
              <a:ext cx="3513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Vin</a:t>
              </a: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BF9D5458-4C2D-774A-879E-67B1BAE2C827}"/>
                </a:ext>
              </a:extLst>
            </p:cNvPr>
            <p:cNvSpPr/>
            <p:nvPr/>
          </p:nvSpPr>
          <p:spPr bwMode="auto">
            <a:xfrm flipH="1">
              <a:off x="5424753" y="5305349"/>
              <a:ext cx="176061" cy="194822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21" name="ZoneTexte 220">
              <a:extLst>
                <a:ext uri="{FF2B5EF4-FFF2-40B4-BE49-F238E27FC236}">
                  <a16:creationId xmlns:a16="http://schemas.microsoft.com/office/drawing/2014/main" id="{12C9753C-C487-A44A-B1F0-CAF0293AE3F8}"/>
                </a:ext>
              </a:extLst>
            </p:cNvPr>
            <p:cNvSpPr txBox="1"/>
            <p:nvPr/>
          </p:nvSpPr>
          <p:spPr>
            <a:xfrm flipH="1">
              <a:off x="5351340" y="5500171"/>
              <a:ext cx="3898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Pad</a:t>
              </a: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2C5F10E2-633D-1249-92D3-F6C62EA5E191}"/>
                </a:ext>
              </a:extLst>
            </p:cNvPr>
            <p:cNvSpPr/>
            <p:nvPr/>
          </p:nvSpPr>
          <p:spPr bwMode="auto">
            <a:xfrm>
              <a:off x="4644385" y="4294718"/>
              <a:ext cx="696322" cy="692150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23" name="ZoneTexte 222">
              <a:extLst>
                <a:ext uri="{FF2B5EF4-FFF2-40B4-BE49-F238E27FC236}">
                  <a16:creationId xmlns:a16="http://schemas.microsoft.com/office/drawing/2014/main" id="{B15FD43D-EEA0-2349-92FE-151A1761745F}"/>
                </a:ext>
              </a:extLst>
            </p:cNvPr>
            <p:cNvSpPr txBox="1"/>
            <p:nvPr/>
          </p:nvSpPr>
          <p:spPr>
            <a:xfrm>
              <a:off x="4561271" y="4371597"/>
              <a:ext cx="845103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VDac_BP</a:t>
              </a:r>
              <a:endParaRPr lang="en-GB" sz="900" b="0" dirty="0"/>
            </a:p>
            <a:p>
              <a:r>
                <a:rPr lang="en-GB" sz="900" b="0" dirty="0" err="1"/>
                <a:t>Cible</a:t>
              </a:r>
              <a:r>
                <a:rPr lang="en-GB" sz="900" b="0" dirty="0"/>
                <a:t> 700mV</a:t>
              </a:r>
            </a:p>
            <a:p>
              <a:r>
                <a:rPr lang="en-GB" sz="900" b="0" dirty="0"/>
                <a:t>8 bits</a:t>
              </a:r>
            </a:p>
          </p:txBody>
        </p:sp>
        <p:grpSp>
          <p:nvGrpSpPr>
            <p:cNvPr id="224" name="Groupe 223">
              <a:extLst>
                <a:ext uri="{FF2B5EF4-FFF2-40B4-BE49-F238E27FC236}">
                  <a16:creationId xmlns:a16="http://schemas.microsoft.com/office/drawing/2014/main" id="{7C6FE004-4E96-7248-B975-61EA26C78C3F}"/>
                </a:ext>
              </a:extLst>
            </p:cNvPr>
            <p:cNvGrpSpPr/>
            <p:nvPr/>
          </p:nvGrpSpPr>
          <p:grpSpPr>
            <a:xfrm>
              <a:off x="4467371" y="5205849"/>
              <a:ext cx="648028" cy="151401"/>
              <a:chOff x="2818871" y="3415989"/>
              <a:chExt cx="648028" cy="151401"/>
            </a:xfrm>
          </p:grpSpPr>
          <p:cxnSp>
            <p:nvCxnSpPr>
              <p:cNvPr id="234" name="Connecteur droit 233">
                <a:extLst>
                  <a:ext uri="{FF2B5EF4-FFF2-40B4-BE49-F238E27FC236}">
                    <a16:creationId xmlns:a16="http://schemas.microsoft.com/office/drawing/2014/main" id="{67EECFB8-B65D-9544-8BBF-9261BCF59F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818871" y="3429000"/>
                <a:ext cx="207793" cy="2382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5" name="Connecteur droit 234">
                <a:extLst>
                  <a:ext uri="{FF2B5EF4-FFF2-40B4-BE49-F238E27FC236}">
                    <a16:creationId xmlns:a16="http://schemas.microsoft.com/office/drawing/2014/main" id="{E1F44558-A859-DE46-B304-F9ADE14F02CE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25197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6" name="Connecteur droit 235">
                <a:extLst>
                  <a:ext uri="{FF2B5EF4-FFF2-40B4-BE49-F238E27FC236}">
                    <a16:creationId xmlns:a16="http://schemas.microsoft.com/office/drawing/2014/main" id="{4FB5C362-D294-4340-AAB8-89374B265D7E}"/>
                  </a:ext>
                </a:extLst>
              </p:cNvPr>
              <p:cNvCxnSpPr/>
              <p:nvPr/>
            </p:nvCxnSpPr>
            <p:spPr bwMode="auto">
              <a:xfrm>
                <a:off x="3026664" y="3431382"/>
                <a:ext cx="186626" cy="136008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25" name="Connecteur droit 224">
              <a:extLst>
                <a:ext uri="{FF2B5EF4-FFF2-40B4-BE49-F238E27FC236}">
                  <a16:creationId xmlns:a16="http://schemas.microsoft.com/office/drawing/2014/main" id="{96A67D88-79DC-D848-9360-3F8605797D5E}"/>
                </a:ext>
              </a:extLst>
            </p:cNvPr>
            <p:cNvCxnSpPr/>
            <p:nvPr/>
          </p:nvCxnSpPr>
          <p:spPr bwMode="auto">
            <a:xfrm>
              <a:off x="4756204" y="5276020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26" name="Groupe 225">
              <a:extLst>
                <a:ext uri="{FF2B5EF4-FFF2-40B4-BE49-F238E27FC236}">
                  <a16:creationId xmlns:a16="http://schemas.microsoft.com/office/drawing/2014/main" id="{7C1FB18A-01B0-AF4C-8B4D-09011494696F}"/>
                </a:ext>
              </a:extLst>
            </p:cNvPr>
            <p:cNvGrpSpPr/>
            <p:nvPr/>
          </p:nvGrpSpPr>
          <p:grpSpPr>
            <a:xfrm>
              <a:off x="4467371" y="4604344"/>
              <a:ext cx="183290" cy="183008"/>
              <a:chOff x="2710827" y="3276600"/>
              <a:chExt cx="756072" cy="154781"/>
            </a:xfrm>
          </p:grpSpPr>
          <p:cxnSp>
            <p:nvCxnSpPr>
              <p:cNvPr id="231" name="Connecteur droit 230">
                <a:extLst>
                  <a:ext uri="{FF2B5EF4-FFF2-40B4-BE49-F238E27FC236}">
                    <a16:creationId xmlns:a16="http://schemas.microsoft.com/office/drawing/2014/main" id="{D6B6137F-E85F-164B-A089-1F5669514D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710827" y="3429000"/>
                <a:ext cx="315835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2" name="Connecteur droit 231">
                <a:extLst>
                  <a:ext uri="{FF2B5EF4-FFF2-40B4-BE49-F238E27FC236}">
                    <a16:creationId xmlns:a16="http://schemas.microsoft.com/office/drawing/2014/main" id="{E625F2C5-CF42-F544-82D4-FFE645F46786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25197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Connecteur droit 232">
                <a:extLst>
                  <a:ext uri="{FF2B5EF4-FFF2-40B4-BE49-F238E27FC236}">
                    <a16:creationId xmlns:a16="http://schemas.microsoft.com/office/drawing/2014/main" id="{C0ABD7D6-675C-F141-B904-EDF3DAD7965F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27" name="ZoneTexte 226">
              <a:extLst>
                <a:ext uri="{FF2B5EF4-FFF2-40B4-BE49-F238E27FC236}">
                  <a16:creationId xmlns:a16="http://schemas.microsoft.com/office/drawing/2014/main" id="{A1A26EE1-EF21-EC47-B683-ECD1C75A3A02}"/>
                </a:ext>
              </a:extLst>
            </p:cNvPr>
            <p:cNvSpPr txBox="1"/>
            <p:nvPr/>
          </p:nvSpPr>
          <p:spPr>
            <a:xfrm>
              <a:off x="4425504" y="4384638"/>
              <a:ext cx="2680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</a:t>
              </a:r>
            </a:p>
          </p:txBody>
        </p:sp>
        <p:sp>
          <p:nvSpPr>
            <p:cNvPr id="228" name="ZoneTexte 227">
              <a:extLst>
                <a:ext uri="{FF2B5EF4-FFF2-40B4-BE49-F238E27FC236}">
                  <a16:creationId xmlns:a16="http://schemas.microsoft.com/office/drawing/2014/main" id="{FDC90597-983E-9240-9B83-E31DB0A01B0A}"/>
                </a:ext>
              </a:extLst>
            </p:cNvPr>
            <p:cNvSpPr txBox="1"/>
            <p:nvPr/>
          </p:nvSpPr>
          <p:spPr>
            <a:xfrm>
              <a:off x="4684569" y="5442384"/>
              <a:ext cx="2551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F</a:t>
              </a:r>
            </a:p>
          </p:txBody>
        </p:sp>
        <p:cxnSp>
          <p:nvCxnSpPr>
            <p:cNvPr id="229" name="Connecteur droit 228">
              <a:extLst>
                <a:ext uri="{FF2B5EF4-FFF2-40B4-BE49-F238E27FC236}">
                  <a16:creationId xmlns:a16="http://schemas.microsoft.com/office/drawing/2014/main" id="{564D35B0-D67F-644B-B39D-6EEC5E81292C}"/>
                </a:ext>
              </a:extLst>
            </p:cNvPr>
            <p:cNvCxnSpPr/>
            <p:nvPr/>
          </p:nvCxnSpPr>
          <p:spPr bwMode="auto">
            <a:xfrm>
              <a:off x="6236862" y="4393429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0" name="ZoneTexte 229">
              <a:extLst>
                <a:ext uri="{FF2B5EF4-FFF2-40B4-BE49-F238E27FC236}">
                  <a16:creationId xmlns:a16="http://schemas.microsoft.com/office/drawing/2014/main" id="{8EC8D6CA-D916-CE4B-AEDD-C300338843A1}"/>
                </a:ext>
              </a:extLst>
            </p:cNvPr>
            <p:cNvSpPr txBox="1"/>
            <p:nvPr/>
          </p:nvSpPr>
          <p:spPr>
            <a:xfrm rot="16200000">
              <a:off x="5874786" y="3973071"/>
              <a:ext cx="7104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ENA_D1P</a:t>
              </a:r>
            </a:p>
          </p:txBody>
        </p:sp>
      </p:grpSp>
      <p:sp>
        <p:nvSpPr>
          <p:cNvPr id="261" name="ZoneTexte 260">
            <a:extLst>
              <a:ext uri="{FF2B5EF4-FFF2-40B4-BE49-F238E27FC236}">
                <a16:creationId xmlns:a16="http://schemas.microsoft.com/office/drawing/2014/main" id="{478B758D-DA72-9241-B42C-C087EFF9B1D9}"/>
              </a:ext>
            </a:extLst>
          </p:cNvPr>
          <p:cNvSpPr txBox="1"/>
          <p:nvPr/>
        </p:nvSpPr>
        <p:spPr>
          <a:xfrm>
            <a:off x="2659100" y="167209"/>
            <a:ext cx="295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Front End lock</a:t>
            </a:r>
          </a:p>
        </p:txBody>
      </p:sp>
      <p:sp>
        <p:nvSpPr>
          <p:cNvPr id="264" name="ZoneTexte 263">
            <a:extLst>
              <a:ext uri="{FF2B5EF4-FFF2-40B4-BE49-F238E27FC236}">
                <a16:creationId xmlns:a16="http://schemas.microsoft.com/office/drawing/2014/main" id="{D0700991-EDD8-4A63-266D-8A24052BDF6D}"/>
              </a:ext>
            </a:extLst>
          </p:cNvPr>
          <p:cNvSpPr txBox="1"/>
          <p:nvPr/>
        </p:nvSpPr>
        <p:spPr>
          <a:xfrm>
            <a:off x="2664920" y="3492255"/>
            <a:ext cx="3879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Current conveyer preamplifier</a:t>
            </a:r>
          </a:p>
        </p:txBody>
      </p:sp>
      <p:sp>
        <p:nvSpPr>
          <p:cNvPr id="265" name="ZoneTexte 264">
            <a:extLst>
              <a:ext uri="{FF2B5EF4-FFF2-40B4-BE49-F238E27FC236}">
                <a16:creationId xmlns:a16="http://schemas.microsoft.com/office/drawing/2014/main" id="{6DF1469C-B9A1-595D-566C-03050E1D2357}"/>
              </a:ext>
            </a:extLst>
          </p:cNvPr>
          <p:cNvSpPr txBox="1"/>
          <p:nvPr/>
        </p:nvSpPr>
        <p:spPr>
          <a:xfrm>
            <a:off x="3418352" y="6468057"/>
            <a:ext cx="1947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DAC system</a:t>
            </a:r>
          </a:p>
        </p:txBody>
      </p:sp>
      <p:sp>
        <p:nvSpPr>
          <p:cNvPr id="266" name="ZoneTexte 265">
            <a:extLst>
              <a:ext uri="{FF2B5EF4-FFF2-40B4-BE49-F238E27FC236}">
                <a16:creationId xmlns:a16="http://schemas.microsoft.com/office/drawing/2014/main" id="{30B62794-520A-F05D-2658-F3883B58EAE9}"/>
              </a:ext>
            </a:extLst>
          </p:cNvPr>
          <p:cNvSpPr txBox="1"/>
          <p:nvPr/>
        </p:nvSpPr>
        <p:spPr>
          <a:xfrm>
            <a:off x="6758178" y="3368689"/>
            <a:ext cx="2149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Dynamic range: </a:t>
            </a:r>
          </a:p>
          <a:p>
            <a:r>
              <a:rPr lang="en-GB" dirty="0"/>
              <a:t>&gt; 10 </a:t>
            </a:r>
            <a:r>
              <a:rPr lang="en-GB" dirty="0" err="1"/>
              <a:t>fC</a:t>
            </a:r>
            <a:endParaRPr lang="en-GB" dirty="0"/>
          </a:p>
        </p:txBody>
      </p:sp>
      <p:sp>
        <p:nvSpPr>
          <p:cNvPr id="267" name="Espace réservé du numéro de diapositive 266">
            <a:extLst>
              <a:ext uri="{FF2B5EF4-FFF2-40B4-BE49-F238E27FC236}">
                <a16:creationId xmlns:a16="http://schemas.microsoft.com/office/drawing/2014/main" id="{6568453A-E8C8-1529-7194-5AB334AB5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27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8578DF4-09A6-1EDF-7337-CACBF222DCCF}"/>
              </a:ext>
            </a:extLst>
          </p:cNvPr>
          <p:cNvSpPr txBox="1"/>
          <p:nvPr/>
        </p:nvSpPr>
        <p:spPr>
          <a:xfrm>
            <a:off x="712154" y="437539"/>
            <a:ext cx="8110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The chip was submitted in November 2021and received on July 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74BDD7-F868-FFCD-A5B1-30286B7C8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265" y="1320444"/>
            <a:ext cx="2553195" cy="19642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03AD268-2751-B22D-589E-4B60A2EAE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924" y="1320444"/>
            <a:ext cx="2767316" cy="1964264"/>
          </a:xfrm>
          <a:prstGeom prst="rect">
            <a:avLst/>
          </a:prstGeom>
        </p:spPr>
      </p:pic>
      <p:sp>
        <p:nvSpPr>
          <p:cNvPr id="5" name="CustomShape 23">
            <a:extLst>
              <a:ext uri="{FF2B5EF4-FFF2-40B4-BE49-F238E27FC236}">
                <a16:creationId xmlns:a16="http://schemas.microsoft.com/office/drawing/2014/main" id="{9F876F50-649B-EAD7-0C29-3FC2EBF1B60F}"/>
              </a:ext>
            </a:extLst>
          </p:cNvPr>
          <p:cNvSpPr/>
          <p:nvPr/>
        </p:nvSpPr>
        <p:spPr>
          <a:xfrm>
            <a:off x="7248784" y="5377026"/>
            <a:ext cx="665511" cy="371942"/>
          </a:xfrm>
          <a:prstGeom prst="rect">
            <a:avLst/>
          </a:prstGeom>
          <a:noFill/>
          <a:ln w="10080">
            <a:solidFill>
              <a:srgbClr val="000000"/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12" name="Line 12">
            <a:extLst>
              <a:ext uri="{FF2B5EF4-FFF2-40B4-BE49-F238E27FC236}">
                <a16:creationId xmlns:a16="http://schemas.microsoft.com/office/drawing/2014/main" id="{8552C58C-0889-1D48-25D6-6C9EDA2650D2}"/>
              </a:ext>
            </a:extLst>
          </p:cNvPr>
          <p:cNvSpPr/>
          <p:nvPr/>
        </p:nvSpPr>
        <p:spPr>
          <a:xfrm>
            <a:off x="424527" y="4245253"/>
            <a:ext cx="118720" cy="731520"/>
          </a:xfrm>
          <a:prstGeom prst="line">
            <a:avLst/>
          </a:prstGeom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AA892C6-ABB7-5FAF-C509-659E32C8D1DE}"/>
              </a:ext>
            </a:extLst>
          </p:cNvPr>
          <p:cNvSpPr txBox="1"/>
          <p:nvPr/>
        </p:nvSpPr>
        <p:spPr>
          <a:xfrm>
            <a:off x="424527" y="3409986"/>
            <a:ext cx="8509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 calibration system was developed to reduce the S-Curve dispersion of the 2556 channels.  3-bit local DAC is used to reduce the dispersion.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DD2F0B-F915-500A-8010-7D218057F056}"/>
              </a:ext>
            </a:extLst>
          </p:cNvPr>
          <p:cNvSpPr txBox="1"/>
          <p:nvPr/>
        </p:nvSpPr>
        <p:spPr>
          <a:xfrm>
            <a:off x="3730071" y="866429"/>
            <a:ext cx="2074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solidFill>
                  <a:srgbClr val="FFFF00"/>
                </a:solidFill>
              </a:rPr>
              <a:t>TowerJazz</a:t>
            </a:r>
            <a:r>
              <a:rPr lang="en-GB" dirty="0">
                <a:solidFill>
                  <a:srgbClr val="FFFF00"/>
                </a:solidFill>
              </a:rPr>
              <a:t> 180 nm</a:t>
            </a:r>
          </a:p>
        </p:txBody>
      </p:sp>
      <p:pic>
        <p:nvPicPr>
          <p:cNvPr id="4" name="Picture 2" descr="before_after_calib.pdf">
            <a:extLst>
              <a:ext uri="{FF2B5EF4-FFF2-40B4-BE49-F238E27FC236}">
                <a16:creationId xmlns:a16="http://schemas.microsoft.com/office/drawing/2014/main" id="{98A4812F-4D0F-2036-BCC0-FB3B71E0B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705" y="4068616"/>
            <a:ext cx="5301050" cy="236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A6ECF17-C732-0448-B509-38B3962B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050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CustomShape 2"/>
          <p:cNvSpPr/>
          <p:nvPr/>
        </p:nvSpPr>
        <p:spPr>
          <a:xfrm>
            <a:off x="503079" y="455899"/>
            <a:ext cx="8975586" cy="81899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99926" algn="just">
              <a:spcAft>
                <a:spcPts val="1283"/>
              </a:spcAft>
              <a:buClr>
                <a:srgbClr val="EF2929"/>
              </a:buClr>
              <a:buSzPct val="45000"/>
            </a:pPr>
            <a:r>
              <a:rPr lang="en-US" sz="2400" spc="-1" dirty="0">
                <a:solidFill>
                  <a:schemeClr val="bg1"/>
                </a:solidFill>
                <a:latin typeface="Arial"/>
              </a:rPr>
              <a:t>Tests with direct injection using probes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DF87EF-5F79-F315-90BB-BD07A7938D38}"/>
              </a:ext>
            </a:extLst>
          </p:cNvPr>
          <p:cNvGrpSpPr/>
          <p:nvPr/>
        </p:nvGrpSpPr>
        <p:grpSpPr>
          <a:xfrm>
            <a:off x="196540" y="1551804"/>
            <a:ext cx="8750919" cy="4839162"/>
            <a:chOff x="108415" y="2023672"/>
            <a:chExt cx="8750919" cy="4839162"/>
          </a:xfrm>
        </p:grpSpPr>
        <p:pic>
          <p:nvPicPr>
            <p:cNvPr id="327" name="Image 326"/>
            <p:cNvPicPr/>
            <p:nvPr/>
          </p:nvPicPr>
          <p:blipFill>
            <a:blip r:embed="rId2"/>
            <a:stretch/>
          </p:blipFill>
          <p:spPr>
            <a:xfrm>
              <a:off x="1990656" y="2654568"/>
              <a:ext cx="2334188" cy="191816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8" name="Image 327"/>
            <p:cNvPicPr/>
            <p:nvPr/>
          </p:nvPicPr>
          <p:blipFill>
            <a:blip r:embed="rId3"/>
            <a:stretch/>
          </p:blipFill>
          <p:spPr>
            <a:xfrm>
              <a:off x="530320" y="5663738"/>
              <a:ext cx="1243507" cy="106945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9" name="Image 328"/>
            <p:cNvPicPr/>
            <p:nvPr/>
          </p:nvPicPr>
          <p:blipFill>
            <a:blip r:embed="rId4"/>
            <a:stretch/>
          </p:blipFill>
          <p:spPr>
            <a:xfrm>
              <a:off x="530320" y="4541055"/>
              <a:ext cx="1326451" cy="111386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0" name="Image 329"/>
            <p:cNvPicPr/>
            <p:nvPr/>
          </p:nvPicPr>
          <p:blipFill>
            <a:blip r:embed="rId5"/>
            <a:stretch/>
          </p:blipFill>
          <p:spPr>
            <a:xfrm>
              <a:off x="349410" y="3285466"/>
              <a:ext cx="1533811" cy="119223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1" name="Image 330"/>
            <p:cNvPicPr/>
            <p:nvPr/>
          </p:nvPicPr>
          <p:blipFill>
            <a:blip r:embed="rId6"/>
            <a:stretch/>
          </p:blipFill>
          <p:spPr>
            <a:xfrm>
              <a:off x="497664" y="2254870"/>
              <a:ext cx="1326451" cy="1048556"/>
            </a:xfrm>
            <a:prstGeom prst="rect">
              <a:avLst/>
            </a:prstGeom>
            <a:ln>
              <a:noFill/>
            </a:ln>
          </p:spPr>
        </p:pic>
        <p:sp>
          <p:nvSpPr>
            <p:cNvPr id="332" name="Line 4"/>
            <p:cNvSpPr/>
            <p:nvPr/>
          </p:nvSpPr>
          <p:spPr>
            <a:xfrm flipV="1">
              <a:off x="444763" y="2254870"/>
              <a:ext cx="0" cy="4313088"/>
            </a:xfrm>
            <a:prstGeom prst="line">
              <a:avLst/>
            </a:prstGeom>
            <a:ln>
              <a:solidFill>
                <a:srgbClr val="3465A4"/>
              </a:solidFill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633"/>
            </a:p>
          </p:txBody>
        </p:sp>
        <p:sp>
          <p:nvSpPr>
            <p:cNvPr id="333" name="CustomShape 5"/>
            <p:cNvSpPr/>
            <p:nvPr/>
          </p:nvSpPr>
          <p:spPr>
            <a:xfrm rot="16228800">
              <a:off x="-1215096" y="5032841"/>
              <a:ext cx="2941246" cy="29422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638" tIns="40819" rIns="81638" bIns="40819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451" spc="-1">
                  <a:solidFill>
                    <a:srgbClr val="333333"/>
                  </a:solidFill>
                  <a:latin typeface="Noto Sans Regular"/>
                  <a:ea typeface="DejaVu Sans"/>
                </a:rPr>
                <a:t>Probe scan from bottom - top</a:t>
              </a:r>
              <a:endParaRPr lang="en-US" sz="1451" spc="-1">
                <a:latin typeface="Arial"/>
              </a:endParaRPr>
            </a:p>
          </p:txBody>
        </p:sp>
        <p:sp>
          <p:nvSpPr>
            <p:cNvPr id="334" name="CustomShape 6"/>
            <p:cNvSpPr/>
            <p:nvPr/>
          </p:nvSpPr>
          <p:spPr>
            <a:xfrm>
              <a:off x="2488320" y="4728169"/>
              <a:ext cx="1741171" cy="1839136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633"/>
            </a:p>
          </p:txBody>
        </p:sp>
        <p:pic>
          <p:nvPicPr>
            <p:cNvPr id="335" name="Image 334"/>
            <p:cNvPicPr/>
            <p:nvPr/>
          </p:nvPicPr>
          <p:blipFill>
            <a:blip r:embed="rId7"/>
            <a:stretch/>
          </p:blipFill>
          <p:spPr>
            <a:xfrm>
              <a:off x="2548732" y="4882954"/>
              <a:ext cx="1598795" cy="1271264"/>
            </a:xfrm>
            <a:prstGeom prst="rect">
              <a:avLst/>
            </a:prstGeom>
            <a:ln>
              <a:noFill/>
            </a:ln>
          </p:spPr>
        </p:pic>
        <p:sp>
          <p:nvSpPr>
            <p:cNvPr id="336" name="CustomShape 7"/>
            <p:cNvSpPr/>
            <p:nvPr/>
          </p:nvSpPr>
          <p:spPr>
            <a:xfrm>
              <a:off x="2456971" y="6084989"/>
              <a:ext cx="2460890" cy="77784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638" tIns="40819" rIns="81638" bIns="40819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451" spc="-1">
                  <a:solidFill>
                    <a:srgbClr val="000000"/>
                  </a:solidFill>
                  <a:latin typeface="Arial"/>
                  <a:ea typeface="DejaVu Sans"/>
                </a:rPr>
                <a:t>Clustering and </a:t>
              </a:r>
              <a:br>
                <a:rPr sz="1633"/>
              </a:br>
              <a:r>
                <a:rPr lang="en-US" sz="1451" spc="-1">
                  <a:solidFill>
                    <a:srgbClr val="000000"/>
                  </a:solidFill>
                  <a:latin typeface="Arial"/>
                  <a:ea typeface="DejaVu Sans"/>
                </a:rPr>
                <a:t>centroid estimation</a:t>
              </a:r>
              <a:endParaRPr lang="en-US" sz="1451" spc="-1">
                <a:latin typeface="Arial"/>
              </a:endParaRPr>
            </a:p>
          </p:txBody>
        </p:sp>
        <p:sp>
          <p:nvSpPr>
            <p:cNvPr id="337" name="Line 8"/>
            <p:cNvSpPr/>
            <p:nvPr/>
          </p:nvSpPr>
          <p:spPr>
            <a:xfrm>
              <a:off x="4396032" y="2254870"/>
              <a:ext cx="0" cy="4477996"/>
            </a:xfrm>
            <a:prstGeom prst="line">
              <a:avLst/>
            </a:prstGeom>
            <a:ln w="3672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633"/>
            </a:p>
          </p:txBody>
        </p:sp>
        <p:pic>
          <p:nvPicPr>
            <p:cNvPr id="338" name="Image 337"/>
            <p:cNvPicPr/>
            <p:nvPr/>
          </p:nvPicPr>
          <p:blipFill>
            <a:blip r:embed="rId8"/>
            <a:stretch/>
          </p:blipFill>
          <p:spPr>
            <a:xfrm>
              <a:off x="4878675" y="2929525"/>
              <a:ext cx="1741171" cy="133918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9" name="Image 338"/>
            <p:cNvPicPr/>
            <p:nvPr/>
          </p:nvPicPr>
          <p:blipFill>
            <a:blip r:embed="rId9"/>
            <a:stretch/>
          </p:blipFill>
          <p:spPr>
            <a:xfrm>
              <a:off x="6975460" y="2929525"/>
              <a:ext cx="1800930" cy="140025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0" name="Image 339"/>
            <p:cNvPicPr/>
            <p:nvPr/>
          </p:nvPicPr>
          <p:blipFill>
            <a:blip r:embed="rId10"/>
            <a:stretch/>
          </p:blipFill>
          <p:spPr>
            <a:xfrm>
              <a:off x="4660212" y="4326510"/>
              <a:ext cx="2141196" cy="158769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1" name="Image 340"/>
            <p:cNvPicPr/>
            <p:nvPr/>
          </p:nvPicPr>
          <p:blipFill>
            <a:blip r:embed="rId11"/>
            <a:stretch/>
          </p:blipFill>
          <p:spPr>
            <a:xfrm>
              <a:off x="7547905" y="5157910"/>
              <a:ext cx="1242527" cy="1242201"/>
            </a:xfrm>
            <a:prstGeom prst="rect">
              <a:avLst/>
            </a:prstGeom>
            <a:ln>
              <a:noFill/>
            </a:ln>
          </p:spPr>
        </p:pic>
        <p:sp>
          <p:nvSpPr>
            <p:cNvPr id="342" name="CustomShape 9"/>
            <p:cNvSpPr/>
            <p:nvPr/>
          </p:nvSpPr>
          <p:spPr>
            <a:xfrm>
              <a:off x="5196409" y="2929525"/>
              <a:ext cx="1423437" cy="50713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638" tIns="40819" rIns="81638" bIns="40819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451" u="sng" spc="-1">
                  <a:solidFill>
                    <a:srgbClr val="333333"/>
                  </a:solidFill>
                  <a:latin typeface="Noto Sans Regular"/>
                  <a:ea typeface="DejaVu Sans"/>
                </a:rPr>
                <a:t>left-probe</a:t>
              </a:r>
              <a:endParaRPr lang="en-US" sz="1451" spc="-1">
                <a:latin typeface="Arial"/>
              </a:endParaRPr>
            </a:p>
          </p:txBody>
        </p:sp>
        <p:sp>
          <p:nvSpPr>
            <p:cNvPr id="343" name="CustomShape 10"/>
            <p:cNvSpPr/>
            <p:nvPr/>
          </p:nvSpPr>
          <p:spPr>
            <a:xfrm>
              <a:off x="7435897" y="2931484"/>
              <a:ext cx="1423437" cy="50713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638" tIns="40819" rIns="81638" bIns="40819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451" u="sng" spc="-1">
                  <a:solidFill>
                    <a:srgbClr val="333333"/>
                  </a:solidFill>
                  <a:latin typeface="Noto Sans Regular"/>
                  <a:ea typeface="DejaVu Sans"/>
                </a:rPr>
                <a:t>right-probe</a:t>
              </a:r>
              <a:endParaRPr lang="en-US" sz="1451" spc="-1">
                <a:latin typeface="Arial"/>
              </a:endParaRPr>
            </a:p>
          </p:txBody>
        </p:sp>
        <p:sp>
          <p:nvSpPr>
            <p:cNvPr id="344" name="CustomShape 11"/>
            <p:cNvSpPr/>
            <p:nvPr/>
          </p:nvSpPr>
          <p:spPr>
            <a:xfrm>
              <a:off x="5127507" y="4414353"/>
              <a:ext cx="1423437" cy="50713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638" tIns="40819" rIns="81638" bIns="40819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451" u="sng" spc="-1">
                  <a:solidFill>
                    <a:srgbClr val="333333"/>
                  </a:solidFill>
                  <a:latin typeface="Noto Sans Regular"/>
                  <a:ea typeface="DejaVu Sans"/>
                </a:rPr>
                <a:t>both-probes</a:t>
              </a:r>
              <a:endParaRPr lang="en-US" sz="1451" spc="-1">
                <a:latin typeface="Arial"/>
              </a:endParaRPr>
            </a:p>
          </p:txBody>
        </p:sp>
        <p:sp>
          <p:nvSpPr>
            <p:cNvPr id="345" name="CustomShape 12"/>
            <p:cNvSpPr/>
            <p:nvPr/>
          </p:nvSpPr>
          <p:spPr>
            <a:xfrm>
              <a:off x="5055394" y="2177921"/>
              <a:ext cx="3234163" cy="72004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638" tIns="40819" rIns="81638" bIns="40819">
              <a:no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996" b="1" spc="-1" dirty="0">
                  <a:solidFill>
                    <a:schemeClr val="bg1"/>
                  </a:solidFill>
                  <a:latin typeface="Noto Sans Regular"/>
                  <a:ea typeface="DejaVu Sans"/>
                </a:rPr>
                <a:t>Two probes injection</a:t>
              </a:r>
              <a:endParaRPr lang="en-US" sz="1996" spc="-1" dirty="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346" name="CustomShape 13"/>
            <p:cNvSpPr/>
            <p:nvPr/>
          </p:nvSpPr>
          <p:spPr>
            <a:xfrm>
              <a:off x="5645091" y="5180442"/>
              <a:ext cx="128335" cy="142376"/>
            </a:xfrm>
            <a:prstGeom prst="ellipse">
              <a:avLst/>
            </a:prstGeom>
            <a:noFill/>
            <a:ln>
              <a:solidFill>
                <a:srgbClr val="80008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633"/>
            </a:p>
          </p:txBody>
        </p:sp>
        <p:sp>
          <p:nvSpPr>
            <p:cNvPr id="347" name="CustomShape 14"/>
            <p:cNvSpPr/>
            <p:nvPr/>
          </p:nvSpPr>
          <p:spPr>
            <a:xfrm>
              <a:off x="5873676" y="5376699"/>
              <a:ext cx="128335" cy="142376"/>
            </a:xfrm>
            <a:prstGeom prst="ellipse">
              <a:avLst/>
            </a:prstGeom>
            <a:noFill/>
            <a:ln>
              <a:solidFill>
                <a:srgbClr val="80008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633"/>
            </a:p>
          </p:txBody>
        </p:sp>
        <p:pic>
          <p:nvPicPr>
            <p:cNvPr id="348" name="Image 347"/>
            <p:cNvPicPr/>
            <p:nvPr/>
          </p:nvPicPr>
          <p:blipFill>
            <a:blip r:embed="rId12"/>
            <a:stretch/>
          </p:blipFill>
          <p:spPr>
            <a:xfrm>
              <a:off x="6788673" y="4677880"/>
              <a:ext cx="708290" cy="41896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9" name="Image 348"/>
            <p:cNvPicPr/>
            <p:nvPr/>
          </p:nvPicPr>
          <p:blipFill>
            <a:blip r:embed="rId12"/>
            <a:stretch/>
          </p:blipFill>
          <p:spPr>
            <a:xfrm>
              <a:off x="8083122" y="4688003"/>
              <a:ext cx="708290" cy="41896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0" name="Image 349"/>
            <p:cNvPicPr/>
            <p:nvPr/>
          </p:nvPicPr>
          <p:blipFill>
            <a:blip r:embed="rId12"/>
            <a:stretch/>
          </p:blipFill>
          <p:spPr>
            <a:xfrm>
              <a:off x="1990656" y="2023672"/>
              <a:ext cx="708290" cy="418965"/>
            </a:xfrm>
            <a:prstGeom prst="rect">
              <a:avLst/>
            </a:prstGeom>
            <a:ln>
              <a:noFill/>
            </a:ln>
          </p:spPr>
        </p:pic>
        <p:sp>
          <p:nvSpPr>
            <p:cNvPr id="351" name="Line 15"/>
            <p:cNvSpPr/>
            <p:nvPr/>
          </p:nvSpPr>
          <p:spPr>
            <a:xfrm flipV="1">
              <a:off x="1990656" y="2488680"/>
              <a:ext cx="0" cy="1078272"/>
            </a:xfrm>
            <a:prstGeom prst="line">
              <a:avLst/>
            </a:prstGeom>
            <a:ln w="36720">
              <a:solidFill>
                <a:srgbClr val="3465A4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633"/>
            </a:p>
          </p:txBody>
        </p:sp>
        <p:sp>
          <p:nvSpPr>
            <p:cNvPr id="352" name="Line 16"/>
            <p:cNvSpPr/>
            <p:nvPr/>
          </p:nvSpPr>
          <p:spPr>
            <a:xfrm>
              <a:off x="7464960" y="4826134"/>
              <a:ext cx="82944" cy="331776"/>
            </a:xfrm>
            <a:prstGeom prst="line">
              <a:avLst/>
            </a:prstGeom>
            <a:ln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633"/>
            </a:p>
          </p:txBody>
        </p:sp>
        <p:sp>
          <p:nvSpPr>
            <p:cNvPr id="353" name="Line 17"/>
            <p:cNvSpPr/>
            <p:nvPr/>
          </p:nvSpPr>
          <p:spPr>
            <a:xfrm>
              <a:off x="8756144" y="4826134"/>
              <a:ext cx="0" cy="331776"/>
            </a:xfrm>
            <a:prstGeom prst="line">
              <a:avLst/>
            </a:prstGeom>
            <a:ln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633"/>
            </a:p>
          </p:txBody>
        </p:sp>
        <p:sp>
          <p:nvSpPr>
            <p:cNvPr id="354" name="Line 18"/>
            <p:cNvSpPr/>
            <p:nvPr/>
          </p:nvSpPr>
          <p:spPr>
            <a:xfrm flipH="1">
              <a:off x="1990656" y="2488680"/>
              <a:ext cx="663552" cy="0"/>
            </a:xfrm>
            <a:prstGeom prst="line">
              <a:avLst/>
            </a:prstGeom>
            <a:ln w="36720">
              <a:solidFill>
                <a:srgbClr val="3465A4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633"/>
            </a:p>
          </p:txBody>
        </p:sp>
        <p:sp>
          <p:nvSpPr>
            <p:cNvPr id="355" name="Line 19"/>
            <p:cNvSpPr/>
            <p:nvPr/>
          </p:nvSpPr>
          <p:spPr>
            <a:xfrm flipV="1">
              <a:off x="2654208" y="2156578"/>
              <a:ext cx="0" cy="332103"/>
            </a:xfrm>
            <a:prstGeom prst="line">
              <a:avLst/>
            </a:prstGeom>
            <a:ln w="36720">
              <a:solidFill>
                <a:srgbClr val="3465A4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633"/>
            </a:p>
          </p:txBody>
        </p:sp>
        <p:sp>
          <p:nvSpPr>
            <p:cNvPr id="356" name="CustomShape 20"/>
            <p:cNvSpPr/>
            <p:nvPr/>
          </p:nvSpPr>
          <p:spPr>
            <a:xfrm>
              <a:off x="2744337" y="6470319"/>
              <a:ext cx="3476137" cy="38729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638" tIns="40819" rIns="81638" bIns="40819">
              <a:noAutofit/>
            </a:bodyPr>
            <a:lstStyle/>
            <a:p>
              <a:pPr algn="ctr">
                <a:lnSpc>
                  <a:spcPct val="100000"/>
                </a:lnSpc>
              </a:pPr>
              <a:fld id="{657EE5FD-EFE4-4DE2-824A-97403864C2EB}" type="slidenum">
                <a:rPr lang="en-US" sz="2177" spc="-1">
                  <a:latin typeface="Times New Roman"/>
                </a:rPr>
                <a:t>13</a:t>
              </a:fld>
              <a:endParaRPr lang="en-US" sz="2177" spc="-1">
                <a:latin typeface="Arial"/>
              </a:endParaRPr>
            </a:p>
          </p:txBody>
        </p:sp>
      </p:grp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D2A4F9B-C158-941C-08C3-00C457DC7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71E8E1-A333-618A-595F-CDFC64BBB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256" y="605306"/>
            <a:ext cx="7583487" cy="588261"/>
          </a:xfrm>
        </p:spPr>
        <p:txBody>
          <a:bodyPr/>
          <a:lstStyle/>
          <a:p>
            <a:pPr algn="ctr"/>
            <a:r>
              <a:rPr lang="en-US" sz="2800" dirty="0"/>
              <a:t>The first PICMIC demonstrator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972736E-A84B-C473-8D5E-76812AEDB48B}"/>
              </a:ext>
            </a:extLst>
          </p:cNvPr>
          <p:cNvSpPr txBox="1"/>
          <p:nvPr/>
        </p:nvSpPr>
        <p:spPr>
          <a:xfrm>
            <a:off x="264015" y="1244125"/>
            <a:ext cx="86159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The first prototype including: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>
                <a:solidFill>
                  <a:schemeClr val="bg1"/>
                </a:solidFill>
              </a:rPr>
              <a:t>Two 5-cm diameter MCP (Hamamatsu, </a:t>
            </a:r>
            <a:r>
              <a:rPr lang="en-US" sz="1600" dirty="0" err="1">
                <a:solidFill>
                  <a:schemeClr val="bg1"/>
                </a:solidFill>
              </a:rPr>
              <a:t>Photonis</a:t>
            </a:r>
            <a:r>
              <a:rPr lang="en-US" sz="1600" dirty="0">
                <a:solidFill>
                  <a:schemeClr val="bg1"/>
                </a:solidFill>
              </a:rPr>
              <a:t>, CBMA)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>
                <a:solidFill>
                  <a:schemeClr val="bg1"/>
                </a:solidFill>
              </a:rPr>
              <a:t>A board hosting 16 timing sensors (only 8 were cabled)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>
                <a:solidFill>
                  <a:schemeClr val="bg1"/>
                </a:solidFill>
              </a:rPr>
              <a:t>A mezzanine hosting the pixel sensors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>
                <a:solidFill>
                  <a:schemeClr val="bg1"/>
                </a:solidFill>
              </a:rPr>
              <a:t>A  Master board </a:t>
            </a:r>
          </a:p>
          <a:p>
            <a:r>
              <a:rPr lang="en-US" sz="1600" dirty="0">
                <a:solidFill>
                  <a:schemeClr val="bg1"/>
                </a:solidFill>
              </a:rPr>
              <a:t>All are placed within a vacuum system ( &lt;10e-5 </a:t>
            </a:r>
            <a:r>
              <a:rPr lang="en-US" sz="1600" dirty="0" err="1">
                <a:solidFill>
                  <a:schemeClr val="bg1"/>
                </a:solidFill>
              </a:rPr>
              <a:t>mB</a:t>
            </a:r>
            <a:r>
              <a:rPr lang="en-US" sz="1600" dirty="0">
                <a:solidFill>
                  <a:schemeClr val="bg1"/>
                </a:solidFill>
              </a:rPr>
              <a:t>)  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rgbClr val="FFFF00"/>
                </a:solidFill>
              </a:rPr>
              <a:t>A DAQ board allowing the synchronization between the time</a:t>
            </a:r>
          </a:p>
          <a:p>
            <a:r>
              <a:rPr lang="en-US" sz="1600" dirty="0">
                <a:solidFill>
                  <a:srgbClr val="FFFF00"/>
                </a:solidFill>
              </a:rPr>
              <a:t>and the position measurement (40 MHz clock).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32E4B3-6AEA-77A8-A7AD-31E3C7647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91" y="4087345"/>
            <a:ext cx="2417027" cy="2253488"/>
          </a:xfrm>
          <a:prstGeom prst="rect">
            <a:avLst/>
          </a:prstGeom>
        </p:spPr>
      </p:pic>
      <p:pic>
        <p:nvPicPr>
          <p:cNvPr id="6" name="image9.png">
            <a:extLst>
              <a:ext uri="{FF2B5EF4-FFF2-40B4-BE49-F238E27FC236}">
                <a16:creationId xmlns:a16="http://schemas.microsoft.com/office/drawing/2014/main" id="{32DF8EAF-6C85-9B88-20A8-B810DC43102B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82144" y="1193566"/>
            <a:ext cx="2840371" cy="2554731"/>
          </a:xfrm>
          <a:prstGeom prst="rect">
            <a:avLst/>
          </a:prstGeom>
          <a:ln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E761BE1-0C6A-1ED2-4C7F-014A4CDF68A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082144" y="4187598"/>
            <a:ext cx="2553408" cy="2253488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8F60FA-36F1-44EF-DC08-2089FAF5AD8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0346" y="4087345"/>
            <a:ext cx="2553409" cy="2253488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2EC3E939-C01B-E532-62E7-5E54C15CD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204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FC6F638-900B-7825-E488-1976A155BD56}"/>
              </a:ext>
            </a:extLst>
          </p:cNvPr>
          <p:cNvSpPr txBox="1"/>
          <p:nvPr/>
        </p:nvSpPr>
        <p:spPr>
          <a:xfrm>
            <a:off x="832207" y="490043"/>
            <a:ext cx="8311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The whole system was tested by using collimated  </a:t>
            </a:r>
            <a:r>
              <a:rPr lang="en-GB" dirty="0">
                <a:solidFill>
                  <a:schemeClr val="bg1"/>
                </a:solidFill>
                <a:latin typeface="Symbol" pitchFamily="2" charset="2"/>
              </a:rPr>
              <a:t>a </a:t>
            </a:r>
            <a:r>
              <a:rPr lang="en-GB" dirty="0">
                <a:solidFill>
                  <a:schemeClr val="bg1"/>
                </a:solidFill>
              </a:rPr>
              <a:t>and </a:t>
            </a:r>
            <a:r>
              <a:rPr lang="en-GB" dirty="0">
                <a:solidFill>
                  <a:schemeClr val="bg1"/>
                </a:solidFill>
                <a:latin typeface="Symbol" pitchFamily="2" charset="2"/>
              </a:rPr>
              <a:t>g </a:t>
            </a:r>
            <a:r>
              <a:rPr lang="en-GB" dirty="0">
                <a:solidFill>
                  <a:schemeClr val="bg1"/>
                </a:solidFill>
              </a:rPr>
              <a:t>sources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CB497A8-78F8-AF9C-E697-A837DF19C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868" y="3972062"/>
            <a:ext cx="6370010" cy="252120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251A9D-0FE5-B948-85EA-C719E56B6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868" y="1026879"/>
            <a:ext cx="6370010" cy="2610174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0BF0CF6-092F-A0ED-E6AA-E3FF94B1E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08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numéro de diapositive 21">
            <a:extLst>
              <a:ext uri="{FF2B5EF4-FFF2-40B4-BE49-F238E27FC236}">
                <a16:creationId xmlns:a16="http://schemas.microsoft.com/office/drawing/2014/main" id="{78D9EF0C-BEBC-DC0E-4576-772F59DF4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16</a:t>
            </a:fld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F5CAF4-B358-785A-A93B-85E640029227}"/>
              </a:ext>
            </a:extLst>
          </p:cNvPr>
          <p:cNvSpPr txBox="1"/>
          <p:nvPr/>
        </p:nvSpPr>
        <p:spPr>
          <a:xfrm>
            <a:off x="3230880" y="402728"/>
            <a:ext cx="238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Spatial resolution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A6EFBCC-1453-85FF-9E9F-B2CEB1B779CD}"/>
              </a:ext>
            </a:extLst>
          </p:cNvPr>
          <p:cNvSpPr txBox="1"/>
          <p:nvPr/>
        </p:nvSpPr>
        <p:spPr>
          <a:xfrm>
            <a:off x="623422" y="819085"/>
            <a:ext cx="7602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Symbol" pitchFamily="2" charset="2"/>
              </a:rPr>
              <a:t>a </a:t>
            </a:r>
            <a:r>
              <a:rPr lang="en-GB" dirty="0">
                <a:solidFill>
                  <a:schemeClr val="bg1"/>
                </a:solidFill>
              </a:rPr>
              <a:t>source seen through a holes of 0.3 mm diameter and 0.8 mm pitch placed on a GEM foil with 50µm diameter and 140µm pitch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1EC4619-2CE2-B14A-987B-BA91777560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798410" y="575249"/>
            <a:ext cx="1031159" cy="290554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6425121-F9B2-2D9C-5866-4DF519E97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218" y="2397841"/>
            <a:ext cx="2905545" cy="103115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A1386D-116A-13A5-0C13-579C30F2F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948" y="3429000"/>
            <a:ext cx="5059463" cy="314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85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D3BD071-2DC3-F01D-BAC7-5B523183F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03" y="3945455"/>
            <a:ext cx="7098593" cy="269839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0E8D56C3-FDDB-5667-FFA6-090C60F6B91C}"/>
              </a:ext>
            </a:extLst>
          </p:cNvPr>
          <p:cNvGrpSpPr/>
          <p:nvPr/>
        </p:nvGrpSpPr>
        <p:grpSpPr>
          <a:xfrm>
            <a:off x="2760558" y="769735"/>
            <a:ext cx="3328242" cy="1921073"/>
            <a:chOff x="2397212" y="593787"/>
            <a:chExt cx="3328242" cy="1982857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164B4E59-D729-A07F-7F13-C3D506FA596C}"/>
                </a:ext>
              </a:extLst>
            </p:cNvPr>
            <p:cNvGrpSpPr/>
            <p:nvPr/>
          </p:nvGrpSpPr>
          <p:grpSpPr>
            <a:xfrm>
              <a:off x="2397212" y="593787"/>
              <a:ext cx="3095363" cy="1982857"/>
              <a:chOff x="296563" y="4174535"/>
              <a:chExt cx="3095363" cy="2318539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AEBCE321-F41E-72B3-2AAB-D075C21E47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6563" y="4174535"/>
                <a:ext cx="3095363" cy="2318539"/>
              </a:xfrm>
              <a:prstGeom prst="rect">
                <a:avLst/>
              </a:prstGeom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1CBBD5A-BA4A-ADEA-9977-92A3FCDC861C}"/>
                  </a:ext>
                </a:extLst>
              </p:cNvPr>
              <p:cNvSpPr/>
              <p:nvPr/>
            </p:nvSpPr>
            <p:spPr>
              <a:xfrm>
                <a:off x="296563" y="5333805"/>
                <a:ext cx="326859" cy="8119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3F2AE37-37FC-CA40-99D2-C961896528CF}"/>
                  </a:ext>
                </a:extLst>
              </p:cNvPr>
              <p:cNvSpPr/>
              <p:nvPr/>
            </p:nvSpPr>
            <p:spPr>
              <a:xfrm>
                <a:off x="1655805" y="6038915"/>
                <a:ext cx="951471" cy="41635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58E1A98-EF15-A522-0D8D-934214CAB549}"/>
                  </a:ext>
                </a:extLst>
              </p:cNvPr>
              <p:cNvSpPr/>
              <p:nvPr/>
            </p:nvSpPr>
            <p:spPr>
              <a:xfrm rot="5400000">
                <a:off x="56506" y="5601989"/>
                <a:ext cx="951471" cy="3268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A704CDC-01E5-49C2-3231-01A0342F6C41}"/>
                </a:ext>
              </a:extLst>
            </p:cNvPr>
            <p:cNvSpPr/>
            <p:nvPr/>
          </p:nvSpPr>
          <p:spPr>
            <a:xfrm rot="10800000">
              <a:off x="5447424" y="593787"/>
              <a:ext cx="278030" cy="19828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4A869C09-1873-CCA1-ADA6-A112AD344DF1}"/>
              </a:ext>
            </a:extLst>
          </p:cNvPr>
          <p:cNvSpPr txBox="1"/>
          <p:nvPr/>
        </p:nvSpPr>
        <p:spPr>
          <a:xfrm>
            <a:off x="3230880" y="402728"/>
            <a:ext cx="238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Spatial resolution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BBE18B-163D-10F8-467B-D963B97FC5F3}"/>
              </a:ext>
            </a:extLst>
          </p:cNvPr>
          <p:cNvSpPr txBox="1"/>
          <p:nvPr/>
        </p:nvSpPr>
        <p:spPr>
          <a:xfrm>
            <a:off x="638283" y="2709180"/>
            <a:ext cx="7339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To estimate the spatial resolution, we developed a simulation tool to describe the alpha trajectories and their impact on the MCP. We then convolute the impact with a 2D gaussian distribution. The best data-simulation fit provides the spatial resolution of our detector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3A2EBC-B972-B312-576C-BCEAD9BBD2EF}"/>
              </a:ext>
            </a:extLst>
          </p:cNvPr>
          <p:cNvSpPr/>
          <p:nvPr/>
        </p:nvSpPr>
        <p:spPr>
          <a:xfrm>
            <a:off x="988541" y="4176584"/>
            <a:ext cx="2098876" cy="3583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0134E7-65B7-9088-C18E-E0BA49CC2958}"/>
              </a:ext>
            </a:extLst>
          </p:cNvPr>
          <p:cNvSpPr txBox="1"/>
          <p:nvPr/>
        </p:nvSpPr>
        <p:spPr>
          <a:xfrm>
            <a:off x="1643449" y="4263081"/>
            <a:ext cx="3975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Best fit</a:t>
            </a:r>
            <a:r>
              <a:rPr lang="en-GB" dirty="0">
                <a:sym typeface="Wingdings" pitchFamily="2" charset="2"/>
              </a:rPr>
              <a:t> </a:t>
            </a:r>
            <a:r>
              <a:rPr lang="en-GB" sz="2400" dirty="0" err="1">
                <a:latin typeface="Symbol" pitchFamily="2" charset="2"/>
                <a:sym typeface="Wingdings" pitchFamily="2" charset="2"/>
              </a:rPr>
              <a:t>s</a:t>
            </a:r>
            <a:r>
              <a:rPr lang="en-GB" sz="2400" baseline="-25000" dirty="0" err="1">
                <a:sym typeface="Wingdings" pitchFamily="2" charset="2"/>
              </a:rPr>
              <a:t>x</a:t>
            </a:r>
            <a:r>
              <a:rPr lang="en-GB" sz="2400" baseline="-25000" dirty="0">
                <a:sym typeface="Wingdings" pitchFamily="2" charset="2"/>
              </a:rPr>
              <a:t> </a:t>
            </a:r>
            <a:r>
              <a:rPr lang="en-GB" sz="2400" dirty="0">
                <a:sym typeface="Wingdings" pitchFamily="2" charset="2"/>
              </a:rPr>
              <a:t>, </a:t>
            </a:r>
            <a:r>
              <a:rPr lang="en-GB" sz="2400" dirty="0" err="1">
                <a:latin typeface="Symbol" pitchFamily="2" charset="2"/>
                <a:sym typeface="Wingdings" pitchFamily="2" charset="2"/>
              </a:rPr>
              <a:t>s</a:t>
            </a:r>
            <a:r>
              <a:rPr lang="en-GB" sz="2400" baseline="-25000" dirty="0" err="1">
                <a:sym typeface="Wingdings" pitchFamily="2" charset="2"/>
              </a:rPr>
              <a:t>y</a:t>
            </a:r>
            <a:r>
              <a:rPr lang="en-GB" sz="2400" baseline="-25000" dirty="0">
                <a:sym typeface="Wingdings" pitchFamily="2" charset="2"/>
              </a:rPr>
              <a:t> </a:t>
            </a:r>
            <a:r>
              <a:rPr lang="en-GB" sz="2400" dirty="0">
                <a:sym typeface="Wingdings" pitchFamily="2" charset="2"/>
              </a:rPr>
              <a:t> </a:t>
            </a:r>
            <a:r>
              <a:rPr lang="en-GB" dirty="0">
                <a:sym typeface="Wingdings" pitchFamily="2" charset="2"/>
              </a:rPr>
              <a:t>of </a:t>
            </a:r>
            <a:r>
              <a:rPr lang="en-GB" sz="2400" b="1" dirty="0">
                <a:solidFill>
                  <a:srgbClr val="FF0000"/>
                </a:solidFill>
                <a:sym typeface="Wingdings" pitchFamily="2" charset="2"/>
              </a:rPr>
              <a:t>14.5 µm </a:t>
            </a:r>
            <a:r>
              <a:rPr lang="en-GB" sz="2400" b="1" dirty="0">
                <a:solidFill>
                  <a:srgbClr val="FF0000"/>
                </a:solidFill>
                <a:latin typeface="Symbol" pitchFamily="2" charset="2"/>
                <a:sym typeface="Wingdings" pitchFamily="2" charset="2"/>
              </a:rPr>
              <a:t> 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4C4ADC7-5443-A72A-8B93-895E86B4B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90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97F89BD-A8DF-54D7-D967-9FA86FE07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68" y="397307"/>
            <a:ext cx="4170232" cy="30316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AF3688-5D63-37C9-ADF8-1CAF57E52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492" y="397307"/>
            <a:ext cx="4170232" cy="30316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56D5DC-8E4F-19A3-6D9A-B7EE9DE33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492" y="3675660"/>
            <a:ext cx="4170232" cy="29889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5C248D-A541-251F-5048-863B463827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768" y="3663115"/>
            <a:ext cx="4195482" cy="3001537"/>
          </a:xfrm>
          <a:prstGeom prst="rect">
            <a:avLst/>
          </a:prstGeom>
        </p:spPr>
      </p:pic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49528A-0B15-C619-629E-59ECB429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56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97F89BD-A8DF-54D7-D967-9FA86FE07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68" y="397307"/>
            <a:ext cx="4170232" cy="30316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AF3688-5D63-37C9-ADF8-1CAF57E52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492" y="397307"/>
            <a:ext cx="4170232" cy="30316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56D5DC-8E4F-19A3-6D9A-B7EE9DE33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492" y="3675660"/>
            <a:ext cx="4170232" cy="29889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5C248D-A541-251F-5048-863B463827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768" y="3663115"/>
            <a:ext cx="4195482" cy="3001537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92142908-18D7-897E-5719-340AEE896D96}"/>
              </a:ext>
            </a:extLst>
          </p:cNvPr>
          <p:cNvSpPr/>
          <p:nvPr/>
        </p:nvSpPr>
        <p:spPr>
          <a:xfrm>
            <a:off x="401768" y="6347374"/>
            <a:ext cx="945118" cy="317278"/>
          </a:xfrm>
          <a:prstGeom prst="ellipse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98906AB-053A-C8BB-FD6F-A34090F04F5D}"/>
              </a:ext>
            </a:extLst>
          </p:cNvPr>
          <p:cNvSpPr/>
          <p:nvPr/>
        </p:nvSpPr>
        <p:spPr>
          <a:xfrm>
            <a:off x="4752492" y="6347374"/>
            <a:ext cx="1006561" cy="317278"/>
          </a:xfrm>
          <a:prstGeom prst="ellipse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349528A-0B15-C619-629E-59ECB429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19</a:t>
            </a:fld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BE5CC3-929E-8625-3699-DBE61C4867D8}"/>
              </a:ext>
            </a:extLst>
          </p:cNvPr>
          <p:cNvSpPr txBox="1"/>
          <p:nvPr/>
        </p:nvSpPr>
        <p:spPr>
          <a:xfrm>
            <a:off x="1588821" y="6276027"/>
            <a:ext cx="1902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  </a:t>
            </a:r>
            <a:r>
              <a:rPr lang="en-GB" sz="2400" b="1" dirty="0" err="1">
                <a:solidFill>
                  <a:srgbClr val="FF0000"/>
                </a:solidFill>
              </a:rPr>
              <a:t>ps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8B4B717-A74C-19CB-EE4C-44DC677CB463}"/>
              </a:ext>
            </a:extLst>
          </p:cNvPr>
          <p:cNvSpPr txBox="1"/>
          <p:nvPr/>
        </p:nvSpPr>
        <p:spPr>
          <a:xfrm>
            <a:off x="5914295" y="6271426"/>
            <a:ext cx="1902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 </a:t>
            </a:r>
            <a:r>
              <a:rPr lang="en-GB" sz="2400" b="1" dirty="0" err="1">
                <a:solidFill>
                  <a:srgbClr val="FF0000"/>
                </a:solidFill>
              </a:rPr>
              <a:t>ps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326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CDBEC7-FAEF-197A-9C7A-8F97B7B49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684" y="2523206"/>
            <a:ext cx="7583487" cy="1044388"/>
          </a:xfrm>
        </p:spPr>
        <p:txBody>
          <a:bodyPr/>
          <a:lstStyle/>
          <a:p>
            <a:r>
              <a:rPr lang="en-US" dirty="0"/>
              <a:t>                   Next step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25B893E-E704-849D-A466-60071223C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14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07E87-A4AB-746C-85A8-671814866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72" y="479430"/>
            <a:ext cx="7583487" cy="1044388"/>
          </a:xfrm>
        </p:spPr>
        <p:txBody>
          <a:bodyPr/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 Can we use PICMIC for tracking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AF333D7-B0DB-317E-CB9B-3E609D20BDFF}"/>
              </a:ext>
            </a:extLst>
          </p:cNvPr>
          <p:cNvSpPr txBox="1"/>
          <p:nvPr/>
        </p:nvSpPr>
        <p:spPr>
          <a:xfrm>
            <a:off x="366223" y="4945733"/>
            <a:ext cx="87114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Radiator should fulfil two constraints:</a:t>
            </a:r>
          </a:p>
          <a:p>
            <a:pPr marL="342900" indent="-342900">
              <a:buAutoNum type="arabicParenR"/>
            </a:pPr>
            <a:r>
              <a:rPr lang="en-GB" dirty="0">
                <a:solidFill>
                  <a:schemeClr val="bg1"/>
                </a:solidFill>
              </a:rPr>
              <a:t>Enough Cerenkov photons are produced </a:t>
            </a:r>
          </a:p>
          <a:p>
            <a:pPr marL="342900" indent="-342900">
              <a:buAutoNum type="arabicParenR"/>
            </a:pPr>
            <a:r>
              <a:rPr lang="en-GB" dirty="0">
                <a:solidFill>
                  <a:schemeClr val="bg1"/>
                </a:solidFill>
              </a:rPr>
              <a:t>Small budget material</a:t>
            </a:r>
          </a:p>
          <a:p>
            <a:pPr marL="342900" indent="-342900">
              <a:buAutoNum type="arabicParenR"/>
            </a:pP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MgF2  crystal of 3 mm thickness was coated with DLC</a:t>
            </a:r>
          </a:p>
          <a:p>
            <a:r>
              <a:rPr lang="en-GB" dirty="0">
                <a:solidFill>
                  <a:schemeClr val="bg1"/>
                </a:solidFill>
              </a:rPr>
              <a:t> @ CERN and will soon be tested on the PICMIC setup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ADD542E-FDBC-71E2-9D80-CCAFC3A2AF29}"/>
              </a:ext>
            </a:extLst>
          </p:cNvPr>
          <p:cNvGrpSpPr/>
          <p:nvPr/>
        </p:nvGrpSpPr>
        <p:grpSpPr>
          <a:xfrm>
            <a:off x="178672" y="1940303"/>
            <a:ext cx="4810829" cy="2836551"/>
            <a:chOff x="1791551" y="1746938"/>
            <a:chExt cx="5772733" cy="2836551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683EB27-6210-8FC4-18E6-99E7BA89A300}"/>
                </a:ext>
              </a:extLst>
            </p:cNvPr>
            <p:cNvSpPr txBox="1"/>
            <p:nvPr/>
          </p:nvSpPr>
          <p:spPr>
            <a:xfrm>
              <a:off x="4380317" y="1746938"/>
              <a:ext cx="13595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Charged particle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8BF88DA0-491A-51B0-D3F5-55051C0404A3}"/>
                </a:ext>
              </a:extLst>
            </p:cNvPr>
            <p:cNvGrpSpPr/>
            <p:nvPr/>
          </p:nvGrpSpPr>
          <p:grpSpPr>
            <a:xfrm>
              <a:off x="1791551" y="1806434"/>
              <a:ext cx="5772733" cy="2740640"/>
              <a:chOff x="1461837" y="1720069"/>
              <a:chExt cx="5772733" cy="2740640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4675F95-A6AD-91D4-D7D6-7E7664A00527}"/>
                  </a:ext>
                </a:extLst>
              </p:cNvPr>
              <p:cNvSpPr/>
              <p:nvPr/>
            </p:nvSpPr>
            <p:spPr>
              <a:xfrm>
                <a:off x="1660360" y="2261998"/>
                <a:ext cx="5378116" cy="324791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/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5B0FF2B-4B8C-D0EA-EF0B-FC6AD8E2EB7B}"/>
                  </a:ext>
                </a:extLst>
              </p:cNvPr>
              <p:cNvSpPr/>
              <p:nvPr/>
            </p:nvSpPr>
            <p:spPr>
              <a:xfrm>
                <a:off x="1672392" y="2508583"/>
                <a:ext cx="5378116" cy="156411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48F467B-5934-C30F-9AB8-98ECA6D95217}"/>
                  </a:ext>
                </a:extLst>
              </p:cNvPr>
              <p:cNvSpPr/>
              <p:nvPr/>
            </p:nvSpPr>
            <p:spPr>
              <a:xfrm>
                <a:off x="1648328" y="3062036"/>
                <a:ext cx="5378116" cy="511343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/>
              </a:p>
            </p:txBody>
          </p:sp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62329CC3-71D7-3F07-D3C5-597791F50276}"/>
                  </a:ext>
                </a:extLst>
              </p:cNvPr>
              <p:cNvSpPr/>
              <p:nvPr/>
            </p:nvSpPr>
            <p:spPr>
              <a:xfrm>
                <a:off x="1564103" y="4075700"/>
                <a:ext cx="5670467" cy="385009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DBDDB39F-CF9D-80DE-F438-E2E5B3511EBE}"/>
                  </a:ext>
                </a:extLst>
              </p:cNvPr>
              <p:cNvSpPr/>
              <p:nvPr/>
            </p:nvSpPr>
            <p:spPr>
              <a:xfrm>
                <a:off x="1461837" y="3552325"/>
                <a:ext cx="5670466" cy="170818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9546E9B6-371D-D6B1-FB61-12B8E7D2B3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95518" y="1720069"/>
                <a:ext cx="3364361" cy="2623166"/>
              </a:xfrm>
              <a:prstGeom prst="line">
                <a:avLst/>
              </a:prstGeom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>
                <a:extLst>
                  <a:ext uri="{FF2B5EF4-FFF2-40B4-BE49-F238E27FC236}">
                    <a16:creationId xmlns:a16="http://schemas.microsoft.com/office/drawing/2014/main" id="{8D4CD25C-BD8A-6C53-5A92-26D3029ED7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4749" y="2631280"/>
                <a:ext cx="0" cy="524003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EC2A2CCA-E921-1FB7-512A-B9D3FAEFF3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2558" y="2631279"/>
                <a:ext cx="0" cy="524003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387BAAAD-0AC6-F0FC-A1A7-37AFCBD660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88914" y="2628962"/>
                <a:ext cx="0" cy="524003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DFAD6E1-F522-0846-A893-3BB2FA8C2C4D}"/>
                  </a:ext>
                </a:extLst>
              </p:cNvPr>
              <p:cNvSpPr txBox="1"/>
              <p:nvPr/>
            </p:nvSpPr>
            <p:spPr>
              <a:xfrm>
                <a:off x="1859023" y="2212821"/>
                <a:ext cx="114299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bg1"/>
                    </a:solidFill>
                  </a:rPr>
                  <a:t>Radiator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244F7282-E5C9-5352-A4BF-69AC7C93BC60}"/>
                  </a:ext>
                </a:extLst>
              </p:cNvPr>
              <p:cNvSpPr txBox="1"/>
              <p:nvPr/>
            </p:nvSpPr>
            <p:spPr>
              <a:xfrm>
                <a:off x="1817947" y="2492232"/>
                <a:ext cx="23341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solidFill>
                      <a:schemeClr val="bg1"/>
                    </a:solidFill>
                  </a:rPr>
                  <a:t>Photocathode</a:t>
                </a:r>
              </a:p>
            </p:txBody>
          </p: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ED2BCC87-5CEE-D041-9946-18EA1F5504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9204" y="2610855"/>
                <a:ext cx="0" cy="524003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A9A1AEAA-7975-8DE0-3BFA-FB6B08C0ECED}"/>
                </a:ext>
              </a:extLst>
            </p:cNvPr>
            <p:cNvSpPr txBox="1"/>
            <p:nvPr/>
          </p:nvSpPr>
          <p:spPr>
            <a:xfrm>
              <a:off x="2331984" y="3616461"/>
              <a:ext cx="9733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Time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4482F86-6682-492F-08CF-B8779C89A4FF}"/>
                </a:ext>
              </a:extLst>
            </p:cNvPr>
            <p:cNvSpPr txBox="1"/>
            <p:nvPr/>
          </p:nvSpPr>
          <p:spPr>
            <a:xfrm>
              <a:off x="2551827" y="4275712"/>
              <a:ext cx="10262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Position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8B42F9F-DF79-C005-4E36-6D91E09B5A35}"/>
                </a:ext>
              </a:extLst>
            </p:cNvPr>
            <p:cNvSpPr txBox="1"/>
            <p:nvPr/>
          </p:nvSpPr>
          <p:spPr>
            <a:xfrm>
              <a:off x="5790180" y="2697369"/>
              <a:ext cx="1155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electrons</a:t>
              </a: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A8884633-82FD-9AF3-2C5F-02906333EB4B}"/>
                </a:ext>
              </a:extLst>
            </p:cNvPr>
            <p:cNvCxnSpPr/>
            <p:nvPr/>
          </p:nvCxnSpPr>
          <p:spPr>
            <a:xfrm flipH="1">
              <a:off x="4811619" y="2324108"/>
              <a:ext cx="136356" cy="2626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4F32E862-028C-B493-AF36-DC5515FCF468}"/>
                </a:ext>
              </a:extLst>
            </p:cNvPr>
            <p:cNvCxnSpPr>
              <a:cxnSpLocks/>
            </p:cNvCxnSpPr>
            <p:nvPr/>
          </p:nvCxnSpPr>
          <p:spPr>
            <a:xfrm>
              <a:off x="4955997" y="2316105"/>
              <a:ext cx="8022" cy="31479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8DCA603B-ED54-B4CD-2350-213B670F08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32410" y="2336155"/>
              <a:ext cx="183480" cy="2747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6D8E65EF-565C-EAFF-9751-1D4A191A81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84810" y="2341154"/>
              <a:ext cx="48130" cy="31381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742380E2-D346-4FFF-884D-6733E1DD5775}"/>
                </a:ext>
              </a:extLst>
            </p:cNvPr>
            <p:cNvCxnSpPr/>
            <p:nvPr/>
          </p:nvCxnSpPr>
          <p:spPr>
            <a:xfrm flipH="1">
              <a:off x="4731396" y="3658205"/>
              <a:ext cx="80223" cy="56487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67692A04-58CB-5D75-ECCC-E5BB072D94A1}"/>
                </a:ext>
              </a:extLst>
            </p:cNvPr>
            <p:cNvCxnSpPr>
              <a:cxnSpLocks/>
            </p:cNvCxnSpPr>
            <p:nvPr/>
          </p:nvCxnSpPr>
          <p:spPr>
            <a:xfrm>
              <a:off x="4839267" y="3690285"/>
              <a:ext cx="44529" cy="56487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D7FC0380-519C-4D54-82BB-98542B81C6AA}"/>
                </a:ext>
              </a:extLst>
            </p:cNvPr>
            <p:cNvCxnSpPr>
              <a:cxnSpLocks/>
            </p:cNvCxnSpPr>
            <p:nvPr/>
          </p:nvCxnSpPr>
          <p:spPr>
            <a:xfrm>
              <a:off x="4907443" y="3698301"/>
              <a:ext cx="100682" cy="51134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A240DE76-0811-96F4-CE92-AC11D49FF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21</a:t>
            </a:fld>
            <a:endParaRPr lang="en-US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9AE28DF-4B96-14AD-9B49-2B2C19BF4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181" y="1999799"/>
            <a:ext cx="3486921" cy="2625749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8D87929-67FA-C8EA-916D-6E8670AF7743}"/>
              </a:ext>
            </a:extLst>
          </p:cNvPr>
          <p:cNvSpPr txBox="1"/>
          <p:nvPr/>
        </p:nvSpPr>
        <p:spPr>
          <a:xfrm>
            <a:off x="5393181" y="5063809"/>
            <a:ext cx="3182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Cherenkov rings construction using Hough Transform</a:t>
            </a:r>
          </a:p>
        </p:txBody>
      </p:sp>
    </p:spTree>
    <p:extLst>
      <p:ext uri="{BB962C8B-B14F-4D97-AF65-F5344CB8AC3E}">
        <p14:creationId xmlns:p14="http://schemas.microsoft.com/office/powerpoint/2010/main" val="3563472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8">
            <a:extLst>
              <a:ext uri="{FF2B5EF4-FFF2-40B4-BE49-F238E27FC236}">
                <a16:creationId xmlns:a16="http://schemas.microsoft.com/office/drawing/2014/main" id="{32220050-7D84-C48F-7D4A-E946B5AF4C5C}"/>
              </a:ext>
            </a:extLst>
          </p:cNvPr>
          <p:cNvSpPr/>
          <p:nvPr/>
        </p:nvSpPr>
        <p:spPr>
          <a:xfrm>
            <a:off x="2004728" y="436095"/>
            <a:ext cx="5134544" cy="69580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Next step: Spatial Measurement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2E3FC8-E716-F1D2-9702-2533CAD4490A}"/>
              </a:ext>
            </a:extLst>
          </p:cNvPr>
          <p:cNvSpPr txBox="1"/>
          <p:nvPr/>
        </p:nvSpPr>
        <p:spPr>
          <a:xfrm>
            <a:off x="220953" y="1170020"/>
            <a:ext cx="83600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The PICMIC0  chip was the first attempt to demonstrate the concept. We need to improve on several features: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 Better calibration possibilities (</a:t>
            </a:r>
            <a:r>
              <a:rPr lang="en-GB" b="1" dirty="0">
                <a:solidFill>
                  <a:srgbClr val="FFFF00"/>
                </a:solidFill>
              </a:rPr>
              <a:t>8 bits  DAC</a:t>
            </a:r>
            <a:r>
              <a:rPr lang="en-GB" dirty="0">
                <a:solidFill>
                  <a:schemeClr val="bg1"/>
                </a:solidFill>
              </a:rPr>
              <a:t>) to get better uniformity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 Higher acquisition rate (</a:t>
            </a:r>
            <a:r>
              <a:rPr lang="en-GB" b="1" dirty="0">
                <a:solidFill>
                  <a:srgbClr val="FFFF00"/>
                </a:solidFill>
              </a:rPr>
              <a:t>1 </a:t>
            </a:r>
            <a:r>
              <a:rPr lang="en-GB" b="1" dirty="0" err="1">
                <a:solidFill>
                  <a:srgbClr val="FFFF00"/>
                </a:solidFill>
              </a:rPr>
              <a:t>Mhz</a:t>
            </a:r>
            <a:r>
              <a:rPr lang="en-GB" b="1" dirty="0">
                <a:solidFill>
                  <a:srgbClr val="FFFF00"/>
                </a:solidFill>
              </a:rPr>
              <a:t>  </a:t>
            </a:r>
            <a:r>
              <a:rPr lang="en-GB" b="1" dirty="0">
                <a:solidFill>
                  <a:srgbClr val="FFFF00"/>
                </a:solidFill>
                <a:sym typeface="Wingdings" pitchFamily="2" charset="2"/>
              </a:rPr>
              <a:t>  10-30  MHz</a:t>
            </a:r>
            <a:r>
              <a:rPr lang="en-GB" dirty="0">
                <a:solidFill>
                  <a:schemeClr val="bg1"/>
                </a:solidFill>
                <a:sym typeface="Wingdings" pitchFamily="2" charset="2"/>
              </a:rPr>
              <a:t>)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     By reading out each column separately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 By increasing the surface of the sensor  by a factor of 4 (</a:t>
            </a:r>
            <a:r>
              <a:rPr lang="en-GB" b="1" dirty="0">
                <a:solidFill>
                  <a:srgbClr val="FFFF00"/>
                </a:solidFill>
              </a:rPr>
              <a:t>1.2 cm x 1.4 cm</a:t>
            </a:r>
            <a:r>
              <a:rPr lang="en-GB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Adding a </a:t>
            </a:r>
            <a:r>
              <a:rPr lang="en-GB" b="1" dirty="0">
                <a:solidFill>
                  <a:srgbClr val="FFFF00"/>
                </a:solidFill>
              </a:rPr>
              <a:t>charge preamplifier</a:t>
            </a:r>
            <a:r>
              <a:rPr lang="en-GB" dirty="0">
                <a:solidFill>
                  <a:schemeClr val="bg1"/>
                </a:solidFill>
              </a:rPr>
              <a:t> to avoid current smearing problems for long tracks.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 Few channels outputs are directly accessible to test external TDC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DAE911-A2B3-B341-B719-6AC077931D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178"/>
          <a:stretch/>
        </p:blipFill>
        <p:spPr>
          <a:xfrm>
            <a:off x="479137" y="3813863"/>
            <a:ext cx="2857187" cy="244907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ABA12F-EF92-AB02-FDD7-690996848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912" y="4243673"/>
            <a:ext cx="2661039" cy="15894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978D756-772B-2876-2793-3FEECF33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22</a:t>
            </a:fld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B7D12F3-41D4-594A-5A0C-F8A63581B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539" y="3813863"/>
            <a:ext cx="2512759" cy="244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32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2163F70-83D8-7E7A-BD6C-6734194BD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423" y="1548260"/>
            <a:ext cx="3373395" cy="39637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57E31D-411E-43F7-719F-1BD8F97D7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77" y="1548260"/>
            <a:ext cx="3825002" cy="401228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D2BD936-C262-6838-F298-144EDDC6FEA0}"/>
              </a:ext>
            </a:extLst>
          </p:cNvPr>
          <p:cNvSpPr/>
          <p:nvPr/>
        </p:nvSpPr>
        <p:spPr>
          <a:xfrm>
            <a:off x="524577" y="3288729"/>
            <a:ext cx="2712893" cy="2223240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2E2AED9-F70B-090D-9C09-7B790973380E}"/>
              </a:ext>
            </a:extLst>
          </p:cNvPr>
          <p:cNvSpPr txBox="1"/>
          <p:nvPr/>
        </p:nvSpPr>
        <p:spPr>
          <a:xfrm>
            <a:off x="1328353" y="4215683"/>
            <a:ext cx="1643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PICMIC1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88B8E7-FDCB-3C28-A719-6AB1C427F4FE}"/>
              </a:ext>
            </a:extLst>
          </p:cNvPr>
          <p:cNvSpPr/>
          <p:nvPr/>
        </p:nvSpPr>
        <p:spPr>
          <a:xfrm>
            <a:off x="586360" y="4986050"/>
            <a:ext cx="2589326" cy="691978"/>
          </a:xfrm>
          <a:prstGeom prst="rect">
            <a:avLst/>
          </a:prstGeom>
          <a:noFill/>
          <a:ln w="4762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D4EC9DD-FCB9-E46C-DE60-BFD0451CF91F}"/>
              </a:ext>
            </a:extLst>
          </p:cNvPr>
          <p:cNvCxnSpPr/>
          <p:nvPr/>
        </p:nvCxnSpPr>
        <p:spPr>
          <a:xfrm flipV="1">
            <a:off x="3175686" y="4215683"/>
            <a:ext cx="1618737" cy="770367"/>
          </a:xfrm>
          <a:prstGeom prst="straightConnector1">
            <a:avLst/>
          </a:prstGeom>
          <a:ln w="73025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8C960FD9-B0B6-99F3-CD0B-48A8B90D0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56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128AD3C0-6C8A-A348-B05A-61567BF1C739}"/>
              </a:ext>
            </a:extLst>
          </p:cNvPr>
          <p:cNvSpPr/>
          <p:nvPr/>
        </p:nvSpPr>
        <p:spPr>
          <a:xfrm>
            <a:off x="2307656" y="410695"/>
            <a:ext cx="4528687" cy="69580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Next step: Time Measurement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350708-9A16-E049-8FA4-C087A29C447B}"/>
              </a:ext>
            </a:extLst>
          </p:cNvPr>
          <p:cNvSpPr txBox="1"/>
          <p:nvPr/>
        </p:nvSpPr>
        <p:spPr>
          <a:xfrm>
            <a:off x="365316" y="2202686"/>
            <a:ext cx="82958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A board integrating a low-jitter timing preamplifier and discriminator (</a:t>
            </a:r>
            <a:r>
              <a:rPr lang="en-GB" b="1" dirty="0">
                <a:solidFill>
                  <a:srgbClr val="FFFF00"/>
                </a:solidFill>
              </a:rPr>
              <a:t>LIROC-OMEGA</a:t>
            </a:r>
            <a:r>
              <a:rPr lang="en-GB" dirty="0">
                <a:solidFill>
                  <a:schemeClr val="bg1"/>
                </a:solidFill>
              </a:rPr>
              <a:t>) as well as a precise TDC (</a:t>
            </a:r>
            <a:r>
              <a:rPr lang="en-GB" b="1" dirty="0" err="1">
                <a:solidFill>
                  <a:srgbClr val="FFFF00"/>
                </a:solidFill>
              </a:rPr>
              <a:t>picoTDC</a:t>
            </a:r>
            <a:r>
              <a:rPr lang="en-GB" b="1" dirty="0">
                <a:solidFill>
                  <a:srgbClr val="FFFF00"/>
                </a:solidFill>
              </a:rPr>
              <a:t>-CERN</a:t>
            </a:r>
            <a:r>
              <a:rPr lang="en-GB" dirty="0">
                <a:solidFill>
                  <a:schemeClr val="bg1"/>
                </a:solidFill>
              </a:rPr>
              <a:t>) was conceived. </a:t>
            </a:r>
          </a:p>
          <a:p>
            <a:r>
              <a:rPr lang="en-GB" dirty="0">
                <a:solidFill>
                  <a:schemeClr val="bg1"/>
                </a:solidFill>
              </a:rPr>
              <a:t>The board will use the GBTX developed by the CERN to communicate with </a:t>
            </a:r>
          </a:p>
          <a:p>
            <a:r>
              <a:rPr lang="en-GB" dirty="0">
                <a:solidFill>
                  <a:schemeClr val="bg1"/>
                </a:solidFill>
              </a:rPr>
              <a:t>the DAQ system.  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962576C-715D-83AA-C37F-88875AC9FD6A}"/>
              </a:ext>
            </a:extLst>
          </p:cNvPr>
          <p:cNvGrpSpPr/>
          <p:nvPr/>
        </p:nvGrpSpPr>
        <p:grpSpPr>
          <a:xfrm>
            <a:off x="1812947" y="3852808"/>
            <a:ext cx="5400600" cy="2290379"/>
            <a:chOff x="2324100" y="1746250"/>
            <a:chExt cx="4495800" cy="33655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88E94DD-922C-92CD-D324-9EF0ECCD3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24100" y="1746250"/>
              <a:ext cx="4495800" cy="336550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6D26EC3-6AD3-87CC-DBE6-FA8F1C319B9D}"/>
                </a:ext>
              </a:extLst>
            </p:cNvPr>
            <p:cNvSpPr txBox="1"/>
            <p:nvPr/>
          </p:nvSpPr>
          <p:spPr>
            <a:xfrm>
              <a:off x="5364088" y="3429000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err="1">
                  <a:solidFill>
                    <a:schemeClr val="bg1"/>
                  </a:solidFill>
                </a:rPr>
                <a:t>Liroc</a:t>
              </a:r>
              <a:endParaRPr lang="en-GB" sz="800" dirty="0">
                <a:solidFill>
                  <a:schemeClr val="bg1"/>
                </a:solidFill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8C8DF416-3B9E-95A3-E848-6CD5003266EF}"/>
                </a:ext>
              </a:extLst>
            </p:cNvPr>
            <p:cNvSpPr txBox="1"/>
            <p:nvPr/>
          </p:nvSpPr>
          <p:spPr>
            <a:xfrm>
              <a:off x="4716016" y="3356992"/>
              <a:ext cx="6480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err="1">
                  <a:solidFill>
                    <a:schemeClr val="bg1"/>
                  </a:solidFill>
                </a:rPr>
                <a:t>PicoTDC</a:t>
              </a:r>
              <a:endParaRPr lang="en-GB" sz="800" dirty="0">
                <a:solidFill>
                  <a:schemeClr val="bg1"/>
                </a:solidFill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DB13961-F0BB-A059-01DD-C5D466D503ED}"/>
                </a:ext>
              </a:extLst>
            </p:cNvPr>
            <p:cNvSpPr txBox="1"/>
            <p:nvPr/>
          </p:nvSpPr>
          <p:spPr>
            <a:xfrm>
              <a:off x="4788024" y="4005644"/>
              <a:ext cx="6480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bg1"/>
                  </a:solidFill>
                </a:rPr>
                <a:t>FPGA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66BCA09-3912-B7CA-9C2F-B956395F8157}"/>
                </a:ext>
              </a:extLst>
            </p:cNvPr>
            <p:cNvSpPr txBox="1"/>
            <p:nvPr/>
          </p:nvSpPr>
          <p:spPr>
            <a:xfrm>
              <a:off x="4139952" y="3356992"/>
              <a:ext cx="6480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/>
                <a:t>GBTX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56EB688-8789-617C-5A99-AC8D68402794}"/>
                </a:ext>
              </a:extLst>
            </p:cNvPr>
            <p:cNvSpPr txBox="1"/>
            <p:nvPr/>
          </p:nvSpPr>
          <p:spPr>
            <a:xfrm>
              <a:off x="3563888" y="3573596"/>
              <a:ext cx="6480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bg1"/>
                  </a:solidFill>
                </a:rPr>
                <a:t>GBT</a:t>
              </a:r>
            </a:p>
            <a:p>
              <a:r>
                <a:rPr lang="en-GB" sz="800" dirty="0">
                  <a:solidFill>
                    <a:schemeClr val="bg1"/>
                  </a:solidFill>
                </a:rPr>
                <a:t>SCA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16A051E-D5F5-EACF-A0F4-1C35133F6B89}"/>
                </a:ext>
              </a:extLst>
            </p:cNvPr>
            <p:cNvSpPr txBox="1"/>
            <p:nvPr/>
          </p:nvSpPr>
          <p:spPr>
            <a:xfrm>
              <a:off x="3275856" y="3140968"/>
              <a:ext cx="6480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err="1">
                  <a:solidFill>
                    <a:schemeClr val="bg1"/>
                  </a:solidFill>
                </a:rPr>
                <a:t>VTRx</a:t>
              </a:r>
              <a:endParaRPr lang="en-GB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99962B8-A246-8836-6ABB-887435ABEAFB}"/>
              </a:ext>
            </a:extLst>
          </p:cNvPr>
          <p:cNvSpPr txBox="1"/>
          <p:nvPr/>
        </p:nvSpPr>
        <p:spPr>
          <a:xfrm>
            <a:off x="400946" y="1348495"/>
            <a:ext cx="7269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SAMPIC is an excellent toot but has a dead time of about </a:t>
            </a:r>
            <a:r>
              <a:rPr lang="en-US" b="1" dirty="0">
                <a:solidFill>
                  <a:schemeClr val="bg1"/>
                </a:solidFill>
              </a:rPr>
              <a:t>1.25 µ</a:t>
            </a:r>
            <a:r>
              <a:rPr lang="en-US" dirty="0">
                <a:solidFill>
                  <a:schemeClr val="bg1"/>
                </a:solidFill>
              </a:rPr>
              <a:t>s. </a:t>
            </a:r>
          </a:p>
          <a:p>
            <a:r>
              <a:rPr lang="en-US" dirty="0">
                <a:solidFill>
                  <a:schemeClr val="bg1"/>
                </a:solidFill>
              </a:rPr>
              <a:t>Another timing measurement having a TDC with negligible dead time is needed to use PICMIC in higher rate modes.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0BFB938-5FED-D839-420C-10D5E4542C31}"/>
              </a:ext>
            </a:extLst>
          </p:cNvPr>
          <p:cNvSpPr txBox="1"/>
          <p:nvPr/>
        </p:nvSpPr>
        <p:spPr>
          <a:xfrm>
            <a:off x="363839" y="6204335"/>
            <a:ext cx="8295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The board is ready: 10 </a:t>
            </a:r>
            <a:r>
              <a:rPr lang="en-GB" dirty="0" err="1">
                <a:solidFill>
                  <a:srgbClr val="FFFF00"/>
                </a:solidFill>
              </a:rPr>
              <a:t>ps</a:t>
            </a:r>
            <a:r>
              <a:rPr lang="en-GB" dirty="0">
                <a:solidFill>
                  <a:srgbClr val="FFFF00"/>
                </a:solidFill>
              </a:rPr>
              <a:t> is obtained measured with charge injection of 1 </a:t>
            </a:r>
            <a:r>
              <a:rPr lang="en-GB" dirty="0" err="1">
                <a:solidFill>
                  <a:srgbClr val="FFFF00"/>
                </a:solidFill>
              </a:rPr>
              <a:t>pC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C9154C12-655A-5500-C564-147CC2046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8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/>
          <p:cNvSpPr txBox="1"/>
          <p:nvPr/>
        </p:nvSpPr>
        <p:spPr>
          <a:xfrm>
            <a:off x="440032" y="4560606"/>
            <a:ext cx="82403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To be able to exploit the IDROGEN board we need:</a:t>
            </a:r>
          </a:p>
          <a:p>
            <a:pPr marL="285750" indent="-285750">
              <a:buFont typeface="Wingdings" charset="2"/>
              <a:buChar char="q"/>
            </a:pPr>
            <a:r>
              <a:rPr lang="en-US" b="1" dirty="0">
                <a:solidFill>
                  <a:srgbClr val="FFFFFF"/>
                </a:solidFill>
              </a:rPr>
              <a:t> develop appropriate interface/mezzanine boards </a:t>
            </a:r>
            <a:r>
              <a:rPr lang="en-US" dirty="0">
                <a:solidFill>
                  <a:srgbClr val="FFFFFF"/>
                </a:solidFill>
              </a:rPr>
              <a:t>between the IDROGEN and the timing and position boards.</a:t>
            </a:r>
          </a:p>
          <a:p>
            <a:pPr marL="285750" indent="-285750">
              <a:buFont typeface="Wingdings" charset="2"/>
              <a:buChar char="q"/>
            </a:pPr>
            <a:r>
              <a:rPr lang="en-US" dirty="0">
                <a:solidFill>
                  <a:srgbClr val="FFFFFF"/>
                </a:solidFill>
              </a:rPr>
              <a:t> develop </a:t>
            </a:r>
            <a:r>
              <a:rPr lang="en-US" b="1" dirty="0">
                <a:solidFill>
                  <a:srgbClr val="FFFFFF"/>
                </a:solidFill>
              </a:rPr>
              <a:t>an appropriate firmware to synchronize the data</a:t>
            </a:r>
          </a:p>
          <a:p>
            <a:pPr marL="285750" indent="-285750">
              <a:buFont typeface="Wingdings" charset="2"/>
              <a:buChar char="q"/>
            </a:pPr>
            <a:endParaRPr lang="en-US" b="1" dirty="0">
              <a:solidFill>
                <a:srgbClr val="FFFFFF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</a:rPr>
              <a:t>This work is now in an  advanced stage. First tests with the board is foreseen before end of 2026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40032" y="729152"/>
            <a:ext cx="7931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</a:rPr>
              <a:t>IDROGEN</a:t>
            </a:r>
            <a:r>
              <a:rPr lang="en-US" b="1" dirty="0">
                <a:solidFill>
                  <a:srgbClr val="FFFFFF"/>
                </a:solidFill>
              </a:rPr>
              <a:t> board that was </a:t>
            </a:r>
            <a:r>
              <a:rPr lang="en-US" dirty="0">
                <a:solidFill>
                  <a:srgbClr val="FFFFFF"/>
                </a:solidFill>
              </a:rPr>
              <a:t>developed within the DAQGEN of the IN2P3 will be used.</a:t>
            </a:r>
          </a:p>
          <a:p>
            <a:endParaRPr lang="en-US" dirty="0"/>
          </a:p>
        </p:txBody>
      </p:sp>
      <p:pic>
        <p:nvPicPr>
          <p:cNvPr id="17" name="Image 16" descr="IDROGEN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2584" y="1796174"/>
            <a:ext cx="4159250" cy="2562339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2791102" y="298110"/>
            <a:ext cx="3561796" cy="69580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Next step: Acquisition 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C0B33BD-EE58-FDE2-7E10-9580ED02B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05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AF8A5F8-5CD2-064B-9327-6C29B738D17C}"/>
              </a:ext>
            </a:extLst>
          </p:cNvPr>
          <p:cNvSpPr txBox="1"/>
          <p:nvPr/>
        </p:nvSpPr>
        <p:spPr>
          <a:xfrm>
            <a:off x="1093335" y="2744635"/>
            <a:ext cx="5755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            </a:t>
            </a:r>
            <a:r>
              <a:rPr lang="en-US" sz="2800" dirty="0">
                <a:solidFill>
                  <a:schemeClr val="bg1"/>
                </a:solidFill>
              </a:rPr>
              <a:t>Going beyond the MCP</a:t>
            </a:r>
            <a:r>
              <a:rPr lang="en-US" sz="2800" dirty="0">
                <a:solidFill>
                  <a:schemeClr val="bg1"/>
                </a:solidFill>
                <a:sym typeface="Wingdings" pitchFamily="2" charset="2"/>
              </a:rPr>
              <a:t> NCP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92B4790-4C5D-9C24-CF8B-993E47EE4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03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81A7BA-8BAE-9253-73B8-04511993B7AA}"/>
              </a:ext>
            </a:extLst>
          </p:cNvPr>
          <p:cNvSpPr txBox="1">
            <a:spLocks/>
          </p:cNvSpPr>
          <p:nvPr/>
        </p:nvSpPr>
        <p:spPr>
          <a:xfrm>
            <a:off x="839572" y="281474"/>
            <a:ext cx="7380312" cy="6378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rgbClr val="FFFF00"/>
                </a:solidFill>
              </a:rPr>
              <a:t>NCP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8F8AEF3-5F35-2D31-62B6-5C4EC2F58D5A}"/>
              </a:ext>
            </a:extLst>
          </p:cNvPr>
          <p:cNvSpPr txBox="1"/>
          <p:nvPr/>
        </p:nvSpPr>
        <p:spPr>
          <a:xfrm>
            <a:off x="493160" y="1037690"/>
            <a:ext cx="84864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A new kind of MCP that we call </a:t>
            </a:r>
            <a:r>
              <a:rPr lang="en-GB" sz="1600" dirty="0" err="1">
                <a:solidFill>
                  <a:schemeClr val="bg1"/>
                </a:solidFill>
              </a:rPr>
              <a:t>NanoChanel</a:t>
            </a:r>
            <a:r>
              <a:rPr lang="en-GB" sz="1600" dirty="0">
                <a:solidFill>
                  <a:schemeClr val="bg1"/>
                </a:solidFill>
              </a:rPr>
              <a:t> Plate (NCP) is being developed.</a:t>
            </a:r>
          </a:p>
          <a:p>
            <a:r>
              <a:rPr lang="en-GB" sz="1600" dirty="0">
                <a:solidFill>
                  <a:schemeClr val="bg1"/>
                </a:solidFill>
              </a:rPr>
              <a:t>It aims at producing structures with nanoholes that could be coated with emissive and resistive materials. </a:t>
            </a:r>
          </a:p>
          <a:p>
            <a:r>
              <a:rPr lang="en-GB" sz="1600" dirty="0">
                <a:solidFill>
                  <a:schemeClr val="bg1"/>
                </a:solidFill>
                <a:sym typeface="Wingdings" pitchFamily="2" charset="2"/>
              </a:rPr>
              <a:t> At least ten </a:t>
            </a:r>
            <a:r>
              <a:rPr lang="en-GB" sz="1600" dirty="0" err="1">
                <a:solidFill>
                  <a:schemeClr val="bg1"/>
                </a:solidFill>
                <a:sym typeface="Wingdings" pitchFamily="2" charset="2"/>
              </a:rPr>
              <a:t>t</a:t>
            </a:r>
            <a:r>
              <a:rPr lang="en-GB" sz="1600" dirty="0" err="1">
                <a:solidFill>
                  <a:schemeClr val="bg1"/>
                </a:solidFill>
              </a:rPr>
              <a:t>times</a:t>
            </a:r>
            <a:r>
              <a:rPr lang="en-GB" sz="1600" dirty="0">
                <a:solidFill>
                  <a:schemeClr val="bg1"/>
                </a:solidFill>
              </a:rPr>
              <a:t> better spatial and temporal resolution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84453C3-15C6-04C6-3EC4-8A065AF1CF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131" y="2079348"/>
            <a:ext cx="2863850" cy="16154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E05373-EE10-3E2A-811F-2F6B83950C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7254" y="2011542"/>
            <a:ext cx="2695575" cy="161544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E47CDB8-CF0B-DEA4-07C5-7E20AF8810A1}"/>
              </a:ext>
            </a:extLst>
          </p:cNvPr>
          <p:cNvSpPr txBox="1"/>
          <p:nvPr/>
        </p:nvSpPr>
        <p:spPr>
          <a:xfrm>
            <a:off x="592672" y="3815751"/>
            <a:ext cx="64046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Three technologies are followed: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sz="1600" dirty="0">
                <a:solidFill>
                  <a:schemeClr val="bg1"/>
                </a:solidFill>
              </a:rPr>
              <a:t>Anodized Aluminium Oxide AAO (with IMP</a:t>
            </a:r>
            <a:r>
              <a:rPr lang="en-GB" sz="1600" dirty="0">
                <a:solidFill>
                  <a:schemeClr val="bg1"/>
                </a:solidFill>
                <a:sym typeface="Wingdings" pitchFamily="2" charset="2"/>
              </a:rPr>
              <a:t> ANR </a:t>
            </a:r>
            <a:r>
              <a:rPr lang="en-GB" sz="1600" dirty="0" err="1">
                <a:solidFill>
                  <a:schemeClr val="bg1"/>
                </a:solidFill>
                <a:sym typeface="Wingdings" pitchFamily="2" charset="2"/>
              </a:rPr>
              <a:t>NanoPolyPad</a:t>
            </a:r>
            <a:r>
              <a:rPr lang="en-GB" sz="1600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sz="1600" dirty="0">
                <a:solidFill>
                  <a:schemeClr val="bg1"/>
                </a:solidFill>
              </a:rPr>
              <a:t>Silicon electrochemical etching (with INL </a:t>
            </a:r>
            <a:r>
              <a:rPr lang="en-GB" sz="1600" dirty="0">
                <a:solidFill>
                  <a:schemeClr val="bg1"/>
                </a:solidFill>
                <a:sym typeface="Wingdings" pitchFamily="2" charset="2"/>
              </a:rPr>
              <a:t>ANR NCP</a:t>
            </a:r>
            <a:r>
              <a:rPr lang="en-GB" sz="1600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sz="1600" dirty="0">
                <a:solidFill>
                  <a:schemeClr val="bg1"/>
                </a:solidFill>
              </a:rPr>
              <a:t>Femto-laser digging (with LHC</a:t>
            </a:r>
            <a:r>
              <a:rPr lang="en-GB" sz="1600" dirty="0">
                <a:solidFill>
                  <a:schemeClr val="bg1"/>
                </a:solidFill>
                <a:sym typeface="Wingdings" pitchFamily="2" charset="2"/>
              </a:rPr>
              <a:t> ANE LAMP?</a:t>
            </a:r>
            <a:r>
              <a:rPr lang="en-GB" sz="16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83A82043-38A2-FFC1-93F4-06FBD4E51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27</a:t>
            </a:fld>
            <a:endParaRPr lang="en-US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E99CFCEA-ECE2-8FA6-6BB4-34D0275BB676}"/>
              </a:ext>
            </a:extLst>
          </p:cNvPr>
          <p:cNvGrpSpPr/>
          <p:nvPr/>
        </p:nvGrpSpPr>
        <p:grpSpPr>
          <a:xfrm>
            <a:off x="931131" y="5038464"/>
            <a:ext cx="7634815" cy="1563691"/>
            <a:chOff x="931131" y="5038464"/>
            <a:chExt cx="7634815" cy="1563691"/>
          </a:xfrm>
        </p:grpSpPr>
        <p:pic>
          <p:nvPicPr>
            <p:cNvPr id="12" name="Image 11" descr="Capture d’écran 2019-05-26 à 16.42.40.png">
              <a:extLst>
                <a:ext uri="{FF2B5EF4-FFF2-40B4-BE49-F238E27FC236}">
                  <a16:creationId xmlns:a16="http://schemas.microsoft.com/office/drawing/2014/main" id="{84CDF979-84D7-D018-83DA-DC675FE63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1131" y="5081738"/>
              <a:ext cx="2462998" cy="149478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E23ADCFD-30AC-5572-1606-4741DCCC7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94981" y="5038464"/>
              <a:ext cx="2245413" cy="1563691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EA90F6D-1F6C-23F6-CC11-8DDDD4D1B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0533" y="5125625"/>
              <a:ext cx="2245413" cy="1389368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524D6CC-5F1B-9DEE-E01E-90B225EF443A}"/>
                </a:ext>
              </a:extLst>
            </p:cNvPr>
            <p:cNvSpPr txBox="1"/>
            <p:nvPr/>
          </p:nvSpPr>
          <p:spPr>
            <a:xfrm>
              <a:off x="2290618" y="5820309"/>
              <a:ext cx="692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AAO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644C688B-2E97-3E44-B28E-5C209A56B2D1}"/>
                </a:ext>
              </a:extLst>
            </p:cNvPr>
            <p:cNvSpPr txBox="1"/>
            <p:nvPr/>
          </p:nvSpPr>
          <p:spPr>
            <a:xfrm>
              <a:off x="4529728" y="5661996"/>
              <a:ext cx="8589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err="1">
                  <a:solidFill>
                    <a:schemeClr val="bg1"/>
                  </a:solidFill>
                </a:rPr>
                <a:t>SiNCP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9BB4732-0863-105D-A026-BDFC1C3D0EDE}"/>
                </a:ext>
              </a:extLst>
            </p:cNvPr>
            <p:cNvSpPr txBox="1"/>
            <p:nvPr/>
          </p:nvSpPr>
          <p:spPr>
            <a:xfrm>
              <a:off x="6997289" y="6189641"/>
              <a:ext cx="1541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Femto-laser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494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17738-0CDD-2B47-8DE9-4A7F679E1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256" y="722376"/>
            <a:ext cx="7583487" cy="565298"/>
          </a:xfrm>
        </p:spPr>
        <p:txBody>
          <a:bodyPr/>
          <a:lstStyle/>
          <a:p>
            <a:r>
              <a:rPr lang="en-US" dirty="0"/>
              <a:t>                  Summary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9D43C85-53D1-3147-8D3C-4F1D66C263E6}"/>
              </a:ext>
            </a:extLst>
          </p:cNvPr>
          <p:cNvSpPr txBox="1"/>
          <p:nvPr/>
        </p:nvSpPr>
        <p:spPr>
          <a:xfrm>
            <a:off x="585072" y="1443841"/>
            <a:ext cx="820058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The PICMIC concept proposed to to simultaneously exploit the time and position intrinsic resolutions of MCP is validated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Time resolution of 15 </a:t>
            </a:r>
            <a:r>
              <a:rPr lang="en-US" dirty="0" err="1">
                <a:solidFill>
                  <a:srgbClr val="FFFF00"/>
                </a:solidFill>
              </a:rPr>
              <a:t>ps</a:t>
            </a:r>
            <a:r>
              <a:rPr lang="en-US" dirty="0">
                <a:solidFill>
                  <a:srgbClr val="FFFF00"/>
                </a:solidFill>
              </a:rPr>
              <a:t> has been achieved 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Spatial resolution of 15 µm  has been achieved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New version of PICMIC will allow to exploit the intrinsic resolutions of MCP.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 the system can be used as timing tracker as well as a precise 4D camera.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FF00"/>
                </a:solidFill>
              </a:rPr>
              <a:t>A new generation of MCP called NCP with the aim to reach </a:t>
            </a:r>
          </a:p>
          <a:p>
            <a:r>
              <a:rPr lang="en-US" dirty="0">
                <a:solidFill>
                  <a:srgbClr val="FFFF00"/>
                </a:solidFill>
              </a:rPr>
              <a:t>    1 </a:t>
            </a:r>
            <a:r>
              <a:rPr lang="en-US" dirty="0" err="1">
                <a:solidFill>
                  <a:srgbClr val="FFFF00"/>
                </a:solidFill>
              </a:rPr>
              <a:t>ps</a:t>
            </a:r>
            <a:r>
              <a:rPr lang="en-US" dirty="0">
                <a:solidFill>
                  <a:srgbClr val="FFFF00"/>
                </a:solidFill>
              </a:rPr>
              <a:t> and sub-micrometer resolutions are being developed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C239AF-959C-BF09-5CD7-000E5F0F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5B87577-6B25-98EE-F9BD-808C006CF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29</a:t>
            </a:fld>
            <a:endParaRPr lang="en-US"/>
          </a:p>
        </p:txBody>
      </p:sp>
      <p:pic>
        <p:nvPicPr>
          <p:cNvPr id="5" name="Image 4" descr="Une image contenant motif, conception, Symétrie, hexagone&#10;&#10;Description générée automatiquement">
            <a:extLst>
              <a:ext uri="{FF2B5EF4-FFF2-40B4-BE49-F238E27FC236}">
                <a16:creationId xmlns:a16="http://schemas.microsoft.com/office/drawing/2014/main" id="{4889CFD5-78AD-4D28-4C97-5566EF447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027" y="737681"/>
            <a:ext cx="2392557" cy="2691319"/>
          </a:xfrm>
          <a:prstGeom prst="rect">
            <a:avLst/>
          </a:prstGeom>
        </p:spPr>
      </p:pic>
      <p:pic>
        <p:nvPicPr>
          <p:cNvPr id="6" name="Image 5" descr="Une image contenant capture d’écran, Rectangle&#10;&#10;Description générée automatiquement">
            <a:extLst>
              <a:ext uri="{FF2B5EF4-FFF2-40B4-BE49-F238E27FC236}">
                <a16:creationId xmlns:a16="http://schemas.microsoft.com/office/drawing/2014/main" id="{7116CFD5-5E8A-F1DA-7366-D0F5DD0F1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6973" y="784557"/>
            <a:ext cx="2027017" cy="2597565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C055A79-B45B-6FBC-DD48-77C02D24C21D}"/>
              </a:ext>
            </a:extLst>
          </p:cNvPr>
          <p:cNvGrpSpPr/>
          <p:nvPr/>
        </p:nvGrpSpPr>
        <p:grpSpPr>
          <a:xfrm>
            <a:off x="6208351" y="501585"/>
            <a:ext cx="2689119" cy="3211954"/>
            <a:chOff x="1196613" y="1070630"/>
            <a:chExt cx="3296366" cy="3233728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961E30B-F83D-7A2C-EC93-9B86A329A2EA}"/>
                </a:ext>
              </a:extLst>
            </p:cNvPr>
            <p:cNvGrpSpPr/>
            <p:nvPr/>
          </p:nvGrpSpPr>
          <p:grpSpPr>
            <a:xfrm>
              <a:off x="1196613" y="1070630"/>
              <a:ext cx="3296366" cy="2891770"/>
              <a:chOff x="1226668" y="1614891"/>
              <a:chExt cx="3729405" cy="3216360"/>
            </a:xfrm>
          </p:grpSpPr>
          <p:pic>
            <p:nvPicPr>
              <p:cNvPr id="10" name="Image 9" descr="Une image contenant capture d’écran, texte, lime en acier, outil&#10;&#10;Description générée automatiquement">
                <a:extLst>
                  <a:ext uri="{FF2B5EF4-FFF2-40B4-BE49-F238E27FC236}">
                    <a16:creationId xmlns:a16="http://schemas.microsoft.com/office/drawing/2014/main" id="{381F2B48-9937-361E-D7A5-1D90ED1840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26668" y="1887653"/>
                <a:ext cx="3729405" cy="2943598"/>
              </a:xfrm>
              <a:prstGeom prst="rect">
                <a:avLst/>
              </a:prstGeom>
            </p:spPr>
          </p:pic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5713844-5576-31BE-A283-7A2D7CC012A6}"/>
                  </a:ext>
                </a:extLst>
              </p:cNvPr>
              <p:cNvSpPr txBox="1"/>
              <p:nvPr/>
            </p:nvSpPr>
            <p:spPr>
              <a:xfrm>
                <a:off x="1246009" y="1614891"/>
                <a:ext cx="649627" cy="376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TEM</a:t>
                </a:r>
              </a:p>
            </p:txBody>
          </p:sp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494884D-3576-CBF4-F18C-08CFE63796F2}"/>
                </a:ext>
              </a:extLst>
            </p:cNvPr>
            <p:cNvSpPr txBox="1"/>
            <p:nvPr/>
          </p:nvSpPr>
          <p:spPr>
            <a:xfrm>
              <a:off x="1369549" y="3932522"/>
              <a:ext cx="2932835" cy="371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Coating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12231233-65E5-D608-0145-2756C739C9CA}"/>
              </a:ext>
            </a:extLst>
          </p:cNvPr>
          <p:cNvSpPr txBox="1"/>
          <p:nvPr/>
        </p:nvSpPr>
        <p:spPr>
          <a:xfrm>
            <a:off x="3653028" y="368349"/>
            <a:ext cx="1293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 NCP-AAO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6C64F52-710A-80B3-0664-EE3DBB0D78A7}"/>
              </a:ext>
            </a:extLst>
          </p:cNvPr>
          <p:cNvGrpSpPr/>
          <p:nvPr/>
        </p:nvGrpSpPr>
        <p:grpSpPr>
          <a:xfrm>
            <a:off x="608638" y="4064565"/>
            <a:ext cx="3983178" cy="1917884"/>
            <a:chOff x="688637" y="3591953"/>
            <a:chExt cx="3864843" cy="278113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486FAE7-E6FB-E1EF-1302-812925937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637" y="3591953"/>
              <a:ext cx="3864843" cy="2781138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5860FB-0EEE-C536-2419-D875D1C8B2F0}"/>
                </a:ext>
              </a:extLst>
            </p:cNvPr>
            <p:cNvSpPr/>
            <p:nvPr/>
          </p:nvSpPr>
          <p:spPr>
            <a:xfrm>
              <a:off x="1047965" y="3633049"/>
              <a:ext cx="3421294" cy="2916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EFDED43-49A0-B8A0-660C-8D3DA427C2C5}"/>
                </a:ext>
              </a:extLst>
            </p:cNvPr>
            <p:cNvSpPr txBox="1"/>
            <p:nvPr/>
          </p:nvSpPr>
          <p:spPr>
            <a:xfrm>
              <a:off x="2034283" y="3633049"/>
              <a:ext cx="18390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Conductivity</a:t>
              </a:r>
            </a:p>
          </p:txBody>
        </p:sp>
      </p:grpSp>
      <p:graphicFrame>
        <p:nvGraphicFramePr>
          <p:cNvPr id="17" name="Graphique 16">
            <a:extLst>
              <a:ext uri="{FF2B5EF4-FFF2-40B4-BE49-F238E27FC236}">
                <a16:creationId xmlns:a16="http://schemas.microsoft.com/office/drawing/2014/main" id="{A3A4A049-53B1-9810-E677-41FB2F0F33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7565211"/>
              </p:ext>
            </p:extLst>
          </p:nvPr>
        </p:nvGraphicFramePr>
        <p:xfrm>
          <a:off x="5021947" y="3981214"/>
          <a:ext cx="3875523" cy="2008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4D94D0E7-4B64-04A7-DF89-48A413FC891F}"/>
              </a:ext>
            </a:extLst>
          </p:cNvPr>
          <p:cNvSpPr txBox="1"/>
          <p:nvPr/>
        </p:nvSpPr>
        <p:spPr>
          <a:xfrm>
            <a:off x="608638" y="6150953"/>
            <a:ext cx="8288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We are developing a new coating using ALD techniques to reach higher SEY </a:t>
            </a:r>
          </a:p>
        </p:txBody>
      </p:sp>
    </p:spTree>
    <p:extLst>
      <p:ext uri="{BB962C8B-B14F-4D97-AF65-F5344CB8AC3E}">
        <p14:creationId xmlns:p14="http://schemas.microsoft.com/office/powerpoint/2010/main" val="26355090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9070D0-DC27-3BE9-7D09-925D8372851F}"/>
              </a:ext>
            </a:extLst>
          </p:cNvPr>
          <p:cNvSpPr txBox="1"/>
          <p:nvPr/>
        </p:nvSpPr>
        <p:spPr>
          <a:xfrm>
            <a:off x="1527245" y="402197"/>
            <a:ext cx="6082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PICMIC for photodetection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F29F20-669A-8D8C-38EE-39C8862F1E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926" y="2942681"/>
            <a:ext cx="6808185" cy="173153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F507D97-F1E3-249A-5BE6-E11D134C9D9F}"/>
              </a:ext>
            </a:extLst>
          </p:cNvPr>
          <p:cNvSpPr txBox="1"/>
          <p:nvPr/>
        </p:nvSpPr>
        <p:spPr>
          <a:xfrm>
            <a:off x="606625" y="827646"/>
            <a:ext cx="78274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We are developing a </a:t>
            </a:r>
            <a:r>
              <a:rPr lang="en-US" dirty="0">
                <a:solidFill>
                  <a:srgbClr val="FFFF00"/>
                </a:solidFill>
              </a:rPr>
              <a:t>highly granular reflective photocathode</a:t>
            </a:r>
            <a:r>
              <a:rPr lang="en-US" dirty="0">
                <a:solidFill>
                  <a:schemeClr val="bg1"/>
                </a:solidFill>
              </a:rPr>
              <a:t>. Photocathode is made of holes with conic shape.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Exploit the high spatial resolution the MCP  offers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Increase the quantum efficiency </a:t>
            </a:r>
          </a:p>
          <a:p>
            <a:r>
              <a:rPr lang="en-US" dirty="0">
                <a:solidFill>
                  <a:schemeClr val="bg1"/>
                </a:solidFill>
              </a:rPr>
              <a:t>The structure is produced on a silicon wafer will be coated with different kinds of photocathode materials (DLC,B</a:t>
            </a:r>
            <a:r>
              <a:rPr lang="en-US" baseline="-25000" dirty="0">
                <a:solidFill>
                  <a:schemeClr val="bg1"/>
                </a:solidFill>
              </a:rPr>
              <a:t>4</a:t>
            </a:r>
            <a:r>
              <a:rPr lang="en-US" dirty="0">
                <a:solidFill>
                  <a:schemeClr val="bg1"/>
                </a:solidFill>
              </a:rPr>
              <a:t>C) and then cast on MCP to test PICMIC as a photodetector concept.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DB3E8AC-3653-C331-741F-F8D207F448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513" y="4724269"/>
            <a:ext cx="4845009" cy="1731534"/>
          </a:xfrm>
          <a:prstGeom prst="rect">
            <a:avLst/>
          </a:pr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9FC9D9-32C5-2BB1-D598-DD7226281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30</a:t>
            </a:fld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CEB88B7-0C3F-B2EC-0981-B0E1F3EC8584}"/>
              </a:ext>
            </a:extLst>
          </p:cNvPr>
          <p:cNvSpPr txBox="1"/>
          <p:nvPr/>
        </p:nvSpPr>
        <p:spPr>
          <a:xfrm>
            <a:off x="3416652" y="5751782"/>
            <a:ext cx="2539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1 cm</a:t>
            </a:r>
            <a:r>
              <a:rPr lang="en-GB" baseline="30000" dirty="0">
                <a:solidFill>
                  <a:srgbClr val="FFFF00"/>
                </a:solidFill>
              </a:rPr>
              <a:t>2</a:t>
            </a:r>
            <a:r>
              <a:rPr lang="en-GB" dirty="0">
                <a:solidFill>
                  <a:srgbClr val="FFFF00"/>
                </a:solidFill>
              </a:rPr>
              <a:t>  area</a:t>
            </a:r>
          </a:p>
        </p:txBody>
      </p:sp>
    </p:spTree>
    <p:extLst>
      <p:ext uri="{BB962C8B-B14F-4D97-AF65-F5344CB8AC3E}">
        <p14:creationId xmlns:p14="http://schemas.microsoft.com/office/powerpoint/2010/main" val="2129615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9070D0-DC27-3BE9-7D09-925D8372851F}"/>
              </a:ext>
            </a:extLst>
          </p:cNvPr>
          <p:cNvSpPr txBox="1"/>
          <p:nvPr/>
        </p:nvSpPr>
        <p:spPr>
          <a:xfrm>
            <a:off x="1527245" y="402197"/>
            <a:ext cx="6082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PICMIC for photodetection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9FC9D9-32C5-2BB1-D598-DD7226281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31</a:t>
            </a:fld>
            <a:endParaRPr lang="en-US" dirty="0"/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726C6DE8-E871-02C1-D6B5-8BBD0B2EBF1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525" r="33446"/>
          <a:stretch>
            <a:fillRect/>
          </a:stretch>
        </p:blipFill>
        <p:spPr>
          <a:xfrm>
            <a:off x="5550822" y="3865387"/>
            <a:ext cx="2356612" cy="2477292"/>
          </a:xfrm>
          <a:prstGeom prst="rect">
            <a:avLst/>
          </a:prstGeom>
        </p:spPr>
      </p:pic>
      <p:pic>
        <p:nvPicPr>
          <p:cNvPr id="10" name="图片 15">
            <a:extLst>
              <a:ext uri="{FF2B5EF4-FFF2-40B4-BE49-F238E27FC236}">
                <a16:creationId xmlns:a16="http://schemas.microsoft.com/office/drawing/2014/main" id="{768C8763-AD46-6953-984E-7E325CA544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408" y="3853695"/>
            <a:ext cx="4459164" cy="2552595"/>
          </a:xfrm>
          <a:prstGeom prst="rect">
            <a:avLst/>
          </a:prstGeom>
        </p:spPr>
      </p:pic>
      <p:sp>
        <p:nvSpPr>
          <p:cNvPr id="155" name="ZoneTexte 154">
            <a:extLst>
              <a:ext uri="{FF2B5EF4-FFF2-40B4-BE49-F238E27FC236}">
                <a16:creationId xmlns:a16="http://schemas.microsoft.com/office/drawing/2014/main" id="{AC22D26F-2ADF-FAA0-6EE4-4D9AB4B77ABF}"/>
              </a:ext>
            </a:extLst>
          </p:cNvPr>
          <p:cNvSpPr txBox="1"/>
          <p:nvPr/>
        </p:nvSpPr>
        <p:spPr>
          <a:xfrm>
            <a:off x="2295883" y="3429000"/>
            <a:ext cx="3454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Simulation with CST</a:t>
            </a:r>
          </a:p>
        </p:txBody>
      </p: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F040D867-7C7B-90FE-357E-80DB83413AEF}"/>
              </a:ext>
            </a:extLst>
          </p:cNvPr>
          <p:cNvGrpSpPr/>
          <p:nvPr/>
        </p:nvGrpSpPr>
        <p:grpSpPr>
          <a:xfrm>
            <a:off x="747839" y="909099"/>
            <a:ext cx="7298446" cy="2540920"/>
            <a:chOff x="-54751" y="-263410"/>
            <a:chExt cx="12230275" cy="7579154"/>
          </a:xfrm>
        </p:grpSpPr>
        <p:grpSp>
          <p:nvGrpSpPr>
            <p:cNvPr id="157" name="Groupe 156">
              <a:extLst>
                <a:ext uri="{FF2B5EF4-FFF2-40B4-BE49-F238E27FC236}">
                  <a16:creationId xmlns:a16="http://schemas.microsoft.com/office/drawing/2014/main" id="{248A6EFE-4D1F-C15D-1A4D-1FE846AD4CDD}"/>
                </a:ext>
              </a:extLst>
            </p:cNvPr>
            <p:cNvGrpSpPr/>
            <p:nvPr/>
          </p:nvGrpSpPr>
          <p:grpSpPr>
            <a:xfrm>
              <a:off x="2060143" y="2821456"/>
              <a:ext cx="7519468" cy="3764695"/>
              <a:chOff x="2060144" y="2611391"/>
              <a:chExt cx="7519468" cy="3764695"/>
            </a:xfrm>
          </p:grpSpPr>
          <p:sp>
            <p:nvSpPr>
              <p:cNvPr id="306" name="Rectangle : avec coin arrondi 305">
                <a:extLst>
                  <a:ext uri="{FF2B5EF4-FFF2-40B4-BE49-F238E27FC236}">
                    <a16:creationId xmlns:a16="http://schemas.microsoft.com/office/drawing/2014/main" id="{C8E4BDD0-1B55-A907-47CC-6F2E48C0A0C0}"/>
                  </a:ext>
                </a:extLst>
              </p:cNvPr>
              <p:cNvSpPr/>
              <p:nvPr/>
            </p:nvSpPr>
            <p:spPr>
              <a:xfrm>
                <a:off x="2060144" y="2619632"/>
                <a:ext cx="243840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07" name="Rectangle : avec coin arrondi 306">
                <a:extLst>
                  <a:ext uri="{FF2B5EF4-FFF2-40B4-BE49-F238E27FC236}">
                    <a16:creationId xmlns:a16="http://schemas.microsoft.com/office/drawing/2014/main" id="{9EE736D8-5C16-F71B-5FAC-B504727423D3}"/>
                  </a:ext>
                </a:extLst>
              </p:cNvPr>
              <p:cNvSpPr/>
              <p:nvPr/>
            </p:nvSpPr>
            <p:spPr>
              <a:xfrm>
                <a:off x="2456459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08" name="Rectangle : avec coin arrondi 307">
                <a:extLst>
                  <a:ext uri="{FF2B5EF4-FFF2-40B4-BE49-F238E27FC236}">
                    <a16:creationId xmlns:a16="http://schemas.microsoft.com/office/drawing/2014/main" id="{7AD3E049-61A3-BB7A-307C-7252F085F9B9}"/>
                  </a:ext>
                </a:extLst>
              </p:cNvPr>
              <p:cNvSpPr/>
              <p:nvPr/>
            </p:nvSpPr>
            <p:spPr>
              <a:xfrm>
                <a:off x="2841210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09" name="Rectangle : avec coin arrondi 308">
                <a:extLst>
                  <a:ext uri="{FF2B5EF4-FFF2-40B4-BE49-F238E27FC236}">
                    <a16:creationId xmlns:a16="http://schemas.microsoft.com/office/drawing/2014/main" id="{889B4EC7-618B-A199-30C3-E1623A55B9DD}"/>
                  </a:ext>
                </a:extLst>
              </p:cNvPr>
              <p:cNvSpPr/>
              <p:nvPr/>
            </p:nvSpPr>
            <p:spPr>
              <a:xfrm>
                <a:off x="3225961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0" name="Rectangle : avec coin arrondi 309">
                <a:extLst>
                  <a:ext uri="{FF2B5EF4-FFF2-40B4-BE49-F238E27FC236}">
                    <a16:creationId xmlns:a16="http://schemas.microsoft.com/office/drawing/2014/main" id="{57E91401-74BD-43F7-2910-D5E1FCD53063}"/>
                  </a:ext>
                </a:extLst>
              </p:cNvPr>
              <p:cNvSpPr/>
              <p:nvPr/>
            </p:nvSpPr>
            <p:spPr>
              <a:xfrm>
                <a:off x="3610712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1" name="Rectangle : avec coin arrondi 310">
                <a:extLst>
                  <a:ext uri="{FF2B5EF4-FFF2-40B4-BE49-F238E27FC236}">
                    <a16:creationId xmlns:a16="http://schemas.microsoft.com/office/drawing/2014/main" id="{6145DF01-304F-4785-4737-23F97C722F71}"/>
                  </a:ext>
                </a:extLst>
              </p:cNvPr>
              <p:cNvSpPr/>
              <p:nvPr/>
            </p:nvSpPr>
            <p:spPr>
              <a:xfrm>
                <a:off x="3995463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2" name="Rectangle : avec coin arrondi 311">
                <a:extLst>
                  <a:ext uri="{FF2B5EF4-FFF2-40B4-BE49-F238E27FC236}">
                    <a16:creationId xmlns:a16="http://schemas.microsoft.com/office/drawing/2014/main" id="{8D000DD4-B00D-AE87-1BCC-E68B7700FA89}"/>
                  </a:ext>
                </a:extLst>
              </p:cNvPr>
              <p:cNvSpPr/>
              <p:nvPr/>
            </p:nvSpPr>
            <p:spPr>
              <a:xfrm>
                <a:off x="4380214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3" name="Rectangle : avec coin arrondi 312">
                <a:extLst>
                  <a:ext uri="{FF2B5EF4-FFF2-40B4-BE49-F238E27FC236}">
                    <a16:creationId xmlns:a16="http://schemas.microsoft.com/office/drawing/2014/main" id="{A7F09F8A-5B86-961C-1368-94BDBA3DC8AF}"/>
                  </a:ext>
                </a:extLst>
              </p:cNvPr>
              <p:cNvSpPr/>
              <p:nvPr/>
            </p:nvSpPr>
            <p:spPr>
              <a:xfrm>
                <a:off x="4764965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4" name="Rectangle : avec coin arrondi 313">
                <a:extLst>
                  <a:ext uri="{FF2B5EF4-FFF2-40B4-BE49-F238E27FC236}">
                    <a16:creationId xmlns:a16="http://schemas.microsoft.com/office/drawing/2014/main" id="{D8584B6F-B5F8-4758-78A9-3F3E85DC3748}"/>
                  </a:ext>
                </a:extLst>
              </p:cNvPr>
              <p:cNvSpPr/>
              <p:nvPr/>
            </p:nvSpPr>
            <p:spPr>
              <a:xfrm>
                <a:off x="5149716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5" name="Rectangle : avec coin arrondi 314">
                <a:extLst>
                  <a:ext uri="{FF2B5EF4-FFF2-40B4-BE49-F238E27FC236}">
                    <a16:creationId xmlns:a16="http://schemas.microsoft.com/office/drawing/2014/main" id="{E0478D41-CD68-1BB9-73F1-67605D48D422}"/>
                  </a:ext>
                </a:extLst>
              </p:cNvPr>
              <p:cNvSpPr/>
              <p:nvPr/>
            </p:nvSpPr>
            <p:spPr>
              <a:xfrm>
                <a:off x="5534467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6" name="Rectangle : avec coin arrondi 315">
                <a:extLst>
                  <a:ext uri="{FF2B5EF4-FFF2-40B4-BE49-F238E27FC236}">
                    <a16:creationId xmlns:a16="http://schemas.microsoft.com/office/drawing/2014/main" id="{5FB61BBE-4D0A-DB59-8192-DFC2C217432F}"/>
                  </a:ext>
                </a:extLst>
              </p:cNvPr>
              <p:cNvSpPr/>
              <p:nvPr/>
            </p:nvSpPr>
            <p:spPr>
              <a:xfrm>
                <a:off x="5919218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7" name="Rectangle : avec coin arrondi 316">
                <a:extLst>
                  <a:ext uri="{FF2B5EF4-FFF2-40B4-BE49-F238E27FC236}">
                    <a16:creationId xmlns:a16="http://schemas.microsoft.com/office/drawing/2014/main" id="{1D3A22AC-2A9A-AE76-B488-784BBF7108D2}"/>
                  </a:ext>
                </a:extLst>
              </p:cNvPr>
              <p:cNvSpPr/>
              <p:nvPr/>
            </p:nvSpPr>
            <p:spPr>
              <a:xfrm>
                <a:off x="6303969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8" name="Rectangle : avec coin arrondi 317">
                <a:extLst>
                  <a:ext uri="{FF2B5EF4-FFF2-40B4-BE49-F238E27FC236}">
                    <a16:creationId xmlns:a16="http://schemas.microsoft.com/office/drawing/2014/main" id="{3D3A51C7-191A-4C3E-4046-3549F7603820}"/>
                  </a:ext>
                </a:extLst>
              </p:cNvPr>
              <p:cNvSpPr/>
              <p:nvPr/>
            </p:nvSpPr>
            <p:spPr>
              <a:xfrm>
                <a:off x="6688720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19" name="Rectangle : avec coin arrondi 318">
                <a:extLst>
                  <a:ext uri="{FF2B5EF4-FFF2-40B4-BE49-F238E27FC236}">
                    <a16:creationId xmlns:a16="http://schemas.microsoft.com/office/drawing/2014/main" id="{43F4EA83-0653-FAD3-9281-3475FADCD964}"/>
                  </a:ext>
                </a:extLst>
              </p:cNvPr>
              <p:cNvSpPr/>
              <p:nvPr/>
            </p:nvSpPr>
            <p:spPr>
              <a:xfrm>
                <a:off x="7073471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0" name="Rectangle : avec coin arrondi 319">
                <a:extLst>
                  <a:ext uri="{FF2B5EF4-FFF2-40B4-BE49-F238E27FC236}">
                    <a16:creationId xmlns:a16="http://schemas.microsoft.com/office/drawing/2014/main" id="{4A576DEF-09BF-8F07-4CCA-2B0A4F4BC2D5}"/>
                  </a:ext>
                </a:extLst>
              </p:cNvPr>
              <p:cNvSpPr/>
              <p:nvPr/>
            </p:nvSpPr>
            <p:spPr>
              <a:xfrm>
                <a:off x="7458222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1" name="Rectangle : avec coin arrondi 320">
                <a:extLst>
                  <a:ext uri="{FF2B5EF4-FFF2-40B4-BE49-F238E27FC236}">
                    <a16:creationId xmlns:a16="http://schemas.microsoft.com/office/drawing/2014/main" id="{2CC7E205-F826-D693-5B08-C4C5F160C8E3}"/>
                  </a:ext>
                </a:extLst>
              </p:cNvPr>
              <p:cNvSpPr/>
              <p:nvPr/>
            </p:nvSpPr>
            <p:spPr>
              <a:xfrm>
                <a:off x="7842973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2" name="Rectangle : avec coin arrondi 321">
                <a:extLst>
                  <a:ext uri="{FF2B5EF4-FFF2-40B4-BE49-F238E27FC236}">
                    <a16:creationId xmlns:a16="http://schemas.microsoft.com/office/drawing/2014/main" id="{157A6A76-A061-6FC3-0E2F-97EA0ED13A40}"/>
                  </a:ext>
                </a:extLst>
              </p:cNvPr>
              <p:cNvSpPr/>
              <p:nvPr/>
            </p:nvSpPr>
            <p:spPr>
              <a:xfrm>
                <a:off x="8227724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3" name="Rectangle : avec coin arrondi 322">
                <a:extLst>
                  <a:ext uri="{FF2B5EF4-FFF2-40B4-BE49-F238E27FC236}">
                    <a16:creationId xmlns:a16="http://schemas.microsoft.com/office/drawing/2014/main" id="{9048A4AE-CE3C-33F7-E3B0-4A46818D5AFF}"/>
                  </a:ext>
                </a:extLst>
              </p:cNvPr>
              <p:cNvSpPr/>
              <p:nvPr/>
            </p:nvSpPr>
            <p:spPr>
              <a:xfrm>
                <a:off x="8612475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4" name="Rectangle : avec coin arrondi 323">
                <a:extLst>
                  <a:ext uri="{FF2B5EF4-FFF2-40B4-BE49-F238E27FC236}">
                    <a16:creationId xmlns:a16="http://schemas.microsoft.com/office/drawing/2014/main" id="{8BDEE488-6FD4-3ACC-077D-C5E932825A0E}"/>
                  </a:ext>
                </a:extLst>
              </p:cNvPr>
              <p:cNvSpPr/>
              <p:nvPr/>
            </p:nvSpPr>
            <p:spPr>
              <a:xfrm>
                <a:off x="8997226" y="2619632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325" name="Rectangle : avec coin arrondi 324">
                <a:extLst>
                  <a:ext uri="{FF2B5EF4-FFF2-40B4-BE49-F238E27FC236}">
                    <a16:creationId xmlns:a16="http://schemas.microsoft.com/office/drawing/2014/main" id="{1E424434-CDA1-D7BC-9FA9-409033053361}"/>
                  </a:ext>
                </a:extLst>
              </p:cNvPr>
              <p:cNvSpPr/>
              <p:nvPr/>
            </p:nvSpPr>
            <p:spPr>
              <a:xfrm>
                <a:off x="9347336" y="2611391"/>
                <a:ext cx="232276" cy="3756454"/>
              </a:xfrm>
              <a:prstGeom prst="round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  <p:cxnSp>
          <p:nvCxnSpPr>
            <p:cNvPr id="158" name="Connecteur droit avec flèche 157">
              <a:extLst>
                <a:ext uri="{FF2B5EF4-FFF2-40B4-BE49-F238E27FC236}">
                  <a16:creationId xmlns:a16="http://schemas.microsoft.com/office/drawing/2014/main" id="{E7FB4874-A0D7-7510-84A4-3CBE866C39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3011" y="2737290"/>
              <a:ext cx="15434" cy="3969339"/>
            </a:xfrm>
            <a:prstGeom prst="straightConnector1">
              <a:avLst/>
            </a:prstGeom>
            <a:ln w="6032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5FBB5B34-4D0F-31AF-D6B4-7F75252EEC6D}"/>
                </a:ext>
              </a:extLst>
            </p:cNvPr>
            <p:cNvSpPr txBox="1"/>
            <p:nvPr/>
          </p:nvSpPr>
          <p:spPr>
            <a:xfrm>
              <a:off x="535802" y="4102714"/>
              <a:ext cx="1021145" cy="1377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2100 V</a:t>
              </a:r>
            </a:p>
          </p:txBody>
        </p:sp>
        <p:grpSp>
          <p:nvGrpSpPr>
            <p:cNvPr id="160" name="Groupe 159">
              <a:extLst>
                <a:ext uri="{FF2B5EF4-FFF2-40B4-BE49-F238E27FC236}">
                  <a16:creationId xmlns:a16="http://schemas.microsoft.com/office/drawing/2014/main" id="{8B115C9B-B4C0-CF56-8956-0A382CDC3C97}"/>
                </a:ext>
              </a:extLst>
            </p:cNvPr>
            <p:cNvGrpSpPr/>
            <p:nvPr/>
          </p:nvGrpSpPr>
          <p:grpSpPr>
            <a:xfrm>
              <a:off x="2048657" y="6549080"/>
              <a:ext cx="7557581" cy="157549"/>
              <a:chOff x="2060143" y="2700977"/>
              <a:chExt cx="7557581" cy="157549"/>
            </a:xfrm>
          </p:grpSpPr>
          <p:grpSp>
            <p:nvGrpSpPr>
              <p:cNvPr id="283" name="Groupe 282">
                <a:extLst>
                  <a:ext uri="{FF2B5EF4-FFF2-40B4-BE49-F238E27FC236}">
                    <a16:creationId xmlns:a16="http://schemas.microsoft.com/office/drawing/2014/main" id="{831573A0-2744-D1BB-3138-5C37380A1F90}"/>
                  </a:ext>
                </a:extLst>
              </p:cNvPr>
              <p:cNvGrpSpPr/>
              <p:nvPr/>
            </p:nvGrpSpPr>
            <p:grpSpPr>
              <a:xfrm>
                <a:off x="2060143" y="2722596"/>
                <a:ext cx="2952074" cy="135930"/>
                <a:chOff x="2060143" y="2722596"/>
                <a:chExt cx="2952074" cy="135930"/>
              </a:xfrm>
            </p:grpSpPr>
            <p:sp>
              <p:nvSpPr>
                <p:cNvPr id="298" name="Rectangle : avec coin arrondi 297">
                  <a:extLst>
                    <a:ext uri="{FF2B5EF4-FFF2-40B4-BE49-F238E27FC236}">
                      <a16:creationId xmlns:a16="http://schemas.microsoft.com/office/drawing/2014/main" id="{273E7F1F-3F7F-2C8E-BF71-8285A61E0D3E}"/>
                    </a:ext>
                  </a:extLst>
                </p:cNvPr>
                <p:cNvSpPr/>
                <p:nvPr/>
              </p:nvSpPr>
              <p:spPr>
                <a:xfrm>
                  <a:off x="2060143" y="2730843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99" name="Rectangle : avec coin arrondi 298">
                  <a:extLst>
                    <a:ext uri="{FF2B5EF4-FFF2-40B4-BE49-F238E27FC236}">
                      <a16:creationId xmlns:a16="http://schemas.microsoft.com/office/drawing/2014/main" id="{BD37137A-D074-B4CE-BE2B-19232AC17ECA}"/>
                    </a:ext>
                  </a:extLst>
                </p:cNvPr>
                <p:cNvSpPr/>
                <p:nvPr/>
              </p:nvSpPr>
              <p:spPr>
                <a:xfrm>
                  <a:off x="2434968" y="2722602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300" name="Rectangle : avec coin arrondi 299">
                  <a:extLst>
                    <a:ext uri="{FF2B5EF4-FFF2-40B4-BE49-F238E27FC236}">
                      <a16:creationId xmlns:a16="http://schemas.microsoft.com/office/drawing/2014/main" id="{6F87E5CE-BCB5-2DB5-391D-B3FC904133BC}"/>
                    </a:ext>
                  </a:extLst>
                </p:cNvPr>
                <p:cNvSpPr/>
                <p:nvPr/>
              </p:nvSpPr>
              <p:spPr>
                <a:xfrm>
                  <a:off x="2846524" y="2759672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301" name="Rectangle : avec coin arrondi 300">
                  <a:extLst>
                    <a:ext uri="{FF2B5EF4-FFF2-40B4-BE49-F238E27FC236}">
                      <a16:creationId xmlns:a16="http://schemas.microsoft.com/office/drawing/2014/main" id="{04323193-D0FC-EAD5-9663-A950ECEA633D}"/>
                    </a:ext>
                  </a:extLst>
                </p:cNvPr>
                <p:cNvSpPr/>
                <p:nvPr/>
              </p:nvSpPr>
              <p:spPr>
                <a:xfrm>
                  <a:off x="3221009" y="2747314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302" name="Rectangle : avec coin arrondi 301">
                  <a:extLst>
                    <a:ext uri="{FF2B5EF4-FFF2-40B4-BE49-F238E27FC236}">
                      <a16:creationId xmlns:a16="http://schemas.microsoft.com/office/drawing/2014/main" id="{AC9610F0-E239-0A39-4812-8543AB541C26}"/>
                    </a:ext>
                  </a:extLst>
                </p:cNvPr>
                <p:cNvSpPr/>
                <p:nvPr/>
              </p:nvSpPr>
              <p:spPr>
                <a:xfrm>
                  <a:off x="3607851" y="2747313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303" name="Rectangle : avec coin arrondi 302">
                  <a:extLst>
                    <a:ext uri="{FF2B5EF4-FFF2-40B4-BE49-F238E27FC236}">
                      <a16:creationId xmlns:a16="http://schemas.microsoft.com/office/drawing/2014/main" id="{785DA5BB-ACA0-79E8-5EAD-EAFA7A676ED9}"/>
                    </a:ext>
                  </a:extLst>
                </p:cNvPr>
                <p:cNvSpPr/>
                <p:nvPr/>
              </p:nvSpPr>
              <p:spPr>
                <a:xfrm>
                  <a:off x="3994693" y="2747312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304" name="Rectangle : avec coin arrondi 303">
                  <a:extLst>
                    <a:ext uri="{FF2B5EF4-FFF2-40B4-BE49-F238E27FC236}">
                      <a16:creationId xmlns:a16="http://schemas.microsoft.com/office/drawing/2014/main" id="{99F0DDEA-F6FB-29A3-0153-098B2998FF45}"/>
                    </a:ext>
                  </a:extLst>
                </p:cNvPr>
                <p:cNvSpPr/>
                <p:nvPr/>
              </p:nvSpPr>
              <p:spPr>
                <a:xfrm>
                  <a:off x="4369178" y="2722601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305" name="Rectangle : avec coin arrondi 304">
                  <a:extLst>
                    <a:ext uri="{FF2B5EF4-FFF2-40B4-BE49-F238E27FC236}">
                      <a16:creationId xmlns:a16="http://schemas.microsoft.com/office/drawing/2014/main" id="{B2A12054-BFFF-B5F6-7C32-90405B2B9FBE}"/>
                    </a:ext>
                  </a:extLst>
                </p:cNvPr>
                <p:cNvSpPr/>
                <p:nvPr/>
              </p:nvSpPr>
              <p:spPr>
                <a:xfrm>
                  <a:off x="4768377" y="2722596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</p:grpSp>
          <p:grpSp>
            <p:nvGrpSpPr>
              <p:cNvPr id="284" name="Groupe 283">
                <a:extLst>
                  <a:ext uri="{FF2B5EF4-FFF2-40B4-BE49-F238E27FC236}">
                    <a16:creationId xmlns:a16="http://schemas.microsoft.com/office/drawing/2014/main" id="{7F18D7DD-4CA5-0E52-FCA0-00ED5B39D931}"/>
                  </a:ext>
                </a:extLst>
              </p:cNvPr>
              <p:cNvGrpSpPr/>
              <p:nvPr/>
            </p:nvGrpSpPr>
            <p:grpSpPr>
              <a:xfrm>
                <a:off x="5130299" y="2712305"/>
                <a:ext cx="2952074" cy="135930"/>
                <a:chOff x="2060143" y="2722596"/>
                <a:chExt cx="2952074" cy="135930"/>
              </a:xfrm>
            </p:grpSpPr>
            <p:sp>
              <p:nvSpPr>
                <p:cNvPr id="290" name="Rectangle : avec coin arrondi 289">
                  <a:extLst>
                    <a:ext uri="{FF2B5EF4-FFF2-40B4-BE49-F238E27FC236}">
                      <a16:creationId xmlns:a16="http://schemas.microsoft.com/office/drawing/2014/main" id="{D4E31AFD-0CE4-9E10-2C2D-E9F2AC738DD8}"/>
                    </a:ext>
                  </a:extLst>
                </p:cNvPr>
                <p:cNvSpPr/>
                <p:nvPr/>
              </p:nvSpPr>
              <p:spPr>
                <a:xfrm>
                  <a:off x="2060143" y="2730843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91" name="Rectangle : avec coin arrondi 290">
                  <a:extLst>
                    <a:ext uri="{FF2B5EF4-FFF2-40B4-BE49-F238E27FC236}">
                      <a16:creationId xmlns:a16="http://schemas.microsoft.com/office/drawing/2014/main" id="{DEF993E5-A138-AE89-4CBB-BE7A031E2D0B}"/>
                    </a:ext>
                  </a:extLst>
                </p:cNvPr>
                <p:cNvSpPr/>
                <p:nvPr/>
              </p:nvSpPr>
              <p:spPr>
                <a:xfrm>
                  <a:off x="2434968" y="2722602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92" name="Rectangle : avec coin arrondi 291">
                  <a:extLst>
                    <a:ext uri="{FF2B5EF4-FFF2-40B4-BE49-F238E27FC236}">
                      <a16:creationId xmlns:a16="http://schemas.microsoft.com/office/drawing/2014/main" id="{2812B13B-A751-F9AE-8678-CA5A4818C008}"/>
                    </a:ext>
                  </a:extLst>
                </p:cNvPr>
                <p:cNvSpPr/>
                <p:nvPr/>
              </p:nvSpPr>
              <p:spPr>
                <a:xfrm>
                  <a:off x="2846524" y="2759672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93" name="Rectangle : avec coin arrondi 292">
                  <a:extLst>
                    <a:ext uri="{FF2B5EF4-FFF2-40B4-BE49-F238E27FC236}">
                      <a16:creationId xmlns:a16="http://schemas.microsoft.com/office/drawing/2014/main" id="{55B6960F-E550-D2A5-0926-A3CE582923C8}"/>
                    </a:ext>
                  </a:extLst>
                </p:cNvPr>
                <p:cNvSpPr/>
                <p:nvPr/>
              </p:nvSpPr>
              <p:spPr>
                <a:xfrm>
                  <a:off x="3221009" y="2747314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94" name="Rectangle : avec coin arrondi 293">
                  <a:extLst>
                    <a:ext uri="{FF2B5EF4-FFF2-40B4-BE49-F238E27FC236}">
                      <a16:creationId xmlns:a16="http://schemas.microsoft.com/office/drawing/2014/main" id="{CE0403E5-5A94-1056-2BA6-4F0FA482E10B}"/>
                    </a:ext>
                  </a:extLst>
                </p:cNvPr>
                <p:cNvSpPr/>
                <p:nvPr/>
              </p:nvSpPr>
              <p:spPr>
                <a:xfrm>
                  <a:off x="3607851" y="2747313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95" name="Rectangle : avec coin arrondi 294">
                  <a:extLst>
                    <a:ext uri="{FF2B5EF4-FFF2-40B4-BE49-F238E27FC236}">
                      <a16:creationId xmlns:a16="http://schemas.microsoft.com/office/drawing/2014/main" id="{494BE583-B6BB-E934-9ACC-A7BDE877CF65}"/>
                    </a:ext>
                  </a:extLst>
                </p:cNvPr>
                <p:cNvSpPr/>
                <p:nvPr/>
              </p:nvSpPr>
              <p:spPr>
                <a:xfrm>
                  <a:off x="3994693" y="2747312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96" name="Rectangle : avec coin arrondi 295">
                  <a:extLst>
                    <a:ext uri="{FF2B5EF4-FFF2-40B4-BE49-F238E27FC236}">
                      <a16:creationId xmlns:a16="http://schemas.microsoft.com/office/drawing/2014/main" id="{E70B22EF-90CF-9E5D-0E3D-F00359D3330E}"/>
                    </a:ext>
                  </a:extLst>
                </p:cNvPr>
                <p:cNvSpPr/>
                <p:nvPr/>
              </p:nvSpPr>
              <p:spPr>
                <a:xfrm>
                  <a:off x="4369178" y="2722601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97" name="Rectangle : avec coin arrondi 296">
                  <a:extLst>
                    <a:ext uri="{FF2B5EF4-FFF2-40B4-BE49-F238E27FC236}">
                      <a16:creationId xmlns:a16="http://schemas.microsoft.com/office/drawing/2014/main" id="{C717B5DA-45C4-7BBE-5C6D-70BB13EBAB0F}"/>
                    </a:ext>
                  </a:extLst>
                </p:cNvPr>
                <p:cNvSpPr/>
                <p:nvPr/>
              </p:nvSpPr>
              <p:spPr>
                <a:xfrm>
                  <a:off x="4768377" y="2722596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</p:grpSp>
          <p:grpSp>
            <p:nvGrpSpPr>
              <p:cNvPr id="285" name="Groupe 284">
                <a:extLst>
                  <a:ext uri="{FF2B5EF4-FFF2-40B4-BE49-F238E27FC236}">
                    <a16:creationId xmlns:a16="http://schemas.microsoft.com/office/drawing/2014/main" id="{B8F43F8E-B02F-9BEC-6EFB-4D5EDDFB74FE}"/>
                  </a:ext>
                </a:extLst>
              </p:cNvPr>
              <p:cNvGrpSpPr/>
              <p:nvPr/>
            </p:nvGrpSpPr>
            <p:grpSpPr>
              <a:xfrm>
                <a:off x="8213018" y="2700977"/>
                <a:ext cx="1404706" cy="135924"/>
                <a:chOff x="2060143" y="2722602"/>
                <a:chExt cx="1404706" cy="135924"/>
              </a:xfrm>
            </p:grpSpPr>
            <p:sp>
              <p:nvSpPr>
                <p:cNvPr id="286" name="Rectangle : avec coin arrondi 285">
                  <a:extLst>
                    <a:ext uri="{FF2B5EF4-FFF2-40B4-BE49-F238E27FC236}">
                      <a16:creationId xmlns:a16="http://schemas.microsoft.com/office/drawing/2014/main" id="{B176163E-A67D-7DB8-872A-072E2A0287E5}"/>
                    </a:ext>
                  </a:extLst>
                </p:cNvPr>
                <p:cNvSpPr/>
                <p:nvPr/>
              </p:nvSpPr>
              <p:spPr>
                <a:xfrm>
                  <a:off x="2060143" y="2730843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87" name="Rectangle : avec coin arrondi 286">
                  <a:extLst>
                    <a:ext uri="{FF2B5EF4-FFF2-40B4-BE49-F238E27FC236}">
                      <a16:creationId xmlns:a16="http://schemas.microsoft.com/office/drawing/2014/main" id="{46F4CBB2-BA4E-B393-D6DC-23F4E8349741}"/>
                    </a:ext>
                  </a:extLst>
                </p:cNvPr>
                <p:cNvSpPr/>
                <p:nvPr/>
              </p:nvSpPr>
              <p:spPr>
                <a:xfrm>
                  <a:off x="2434968" y="2722602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88" name="Rectangle : avec coin arrondi 287">
                  <a:extLst>
                    <a:ext uri="{FF2B5EF4-FFF2-40B4-BE49-F238E27FC236}">
                      <a16:creationId xmlns:a16="http://schemas.microsoft.com/office/drawing/2014/main" id="{339B84F2-FDE5-4D46-B35F-FD354290C509}"/>
                    </a:ext>
                  </a:extLst>
                </p:cNvPr>
                <p:cNvSpPr/>
                <p:nvPr/>
              </p:nvSpPr>
              <p:spPr>
                <a:xfrm>
                  <a:off x="2846524" y="2759672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89" name="Rectangle : avec coin arrondi 288">
                  <a:extLst>
                    <a:ext uri="{FF2B5EF4-FFF2-40B4-BE49-F238E27FC236}">
                      <a16:creationId xmlns:a16="http://schemas.microsoft.com/office/drawing/2014/main" id="{B8EFDB9F-80FE-BF21-D023-C62DFBE91805}"/>
                    </a:ext>
                  </a:extLst>
                </p:cNvPr>
                <p:cNvSpPr/>
                <p:nvPr/>
              </p:nvSpPr>
              <p:spPr>
                <a:xfrm>
                  <a:off x="3221009" y="2747314"/>
                  <a:ext cx="243840" cy="98854"/>
                </a:xfrm>
                <a:prstGeom prst="round1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</p:grpSp>
        </p:grpSp>
        <p:cxnSp>
          <p:nvCxnSpPr>
            <p:cNvPr id="161" name="Connecteur droit avec flèche 160">
              <a:extLst>
                <a:ext uri="{FF2B5EF4-FFF2-40B4-BE49-F238E27FC236}">
                  <a16:creationId xmlns:a16="http://schemas.microsoft.com/office/drawing/2014/main" id="{610FB488-430C-B6BD-FCA7-A387D0BF04F5}"/>
                </a:ext>
              </a:extLst>
            </p:cNvPr>
            <p:cNvCxnSpPr>
              <a:cxnSpLocks/>
            </p:cNvCxnSpPr>
            <p:nvPr/>
          </p:nvCxnSpPr>
          <p:spPr>
            <a:xfrm>
              <a:off x="10808176" y="2678326"/>
              <a:ext cx="8238" cy="4028303"/>
            </a:xfrm>
            <a:prstGeom prst="straightConnector1">
              <a:avLst/>
            </a:prstGeom>
            <a:ln w="60325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ZoneTexte 161">
              <a:extLst>
                <a:ext uri="{FF2B5EF4-FFF2-40B4-BE49-F238E27FC236}">
                  <a16:creationId xmlns:a16="http://schemas.microsoft.com/office/drawing/2014/main" id="{1AF4286F-BAD5-4606-138F-84367FBCC3C0}"/>
                </a:ext>
              </a:extLst>
            </p:cNvPr>
            <p:cNvSpPr txBox="1"/>
            <p:nvPr/>
          </p:nvSpPr>
          <p:spPr>
            <a:xfrm>
              <a:off x="11034583" y="4287381"/>
              <a:ext cx="1140941" cy="826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100 µm</a:t>
              </a:r>
            </a:p>
          </p:txBody>
        </p:sp>
        <p:grpSp>
          <p:nvGrpSpPr>
            <p:cNvPr id="163" name="Groupe 162">
              <a:extLst>
                <a:ext uri="{FF2B5EF4-FFF2-40B4-BE49-F238E27FC236}">
                  <a16:creationId xmlns:a16="http://schemas.microsoft.com/office/drawing/2014/main" id="{CD218958-A58F-17E0-3811-8D29E4743B92}"/>
                </a:ext>
              </a:extLst>
            </p:cNvPr>
            <p:cNvGrpSpPr/>
            <p:nvPr/>
          </p:nvGrpSpPr>
          <p:grpSpPr>
            <a:xfrm>
              <a:off x="1531907" y="1746384"/>
              <a:ext cx="2386852" cy="1358992"/>
              <a:chOff x="120857" y="1787199"/>
              <a:chExt cx="9362102" cy="1358992"/>
            </a:xfrm>
          </p:grpSpPr>
          <p:grpSp>
            <p:nvGrpSpPr>
              <p:cNvPr id="255" name="Groupe 254">
                <a:extLst>
                  <a:ext uri="{FF2B5EF4-FFF2-40B4-BE49-F238E27FC236}">
                    <a16:creationId xmlns:a16="http://schemas.microsoft.com/office/drawing/2014/main" id="{8CB06E51-8854-8B06-7E9C-5D82BD558BCA}"/>
                  </a:ext>
                </a:extLst>
              </p:cNvPr>
              <p:cNvGrpSpPr/>
              <p:nvPr/>
            </p:nvGrpSpPr>
            <p:grpSpPr>
              <a:xfrm>
                <a:off x="120857" y="1871458"/>
                <a:ext cx="9362102" cy="1274733"/>
                <a:chOff x="99776" y="1540608"/>
                <a:chExt cx="9369344" cy="1802917"/>
              </a:xfrm>
            </p:grpSpPr>
            <p:grpSp>
              <p:nvGrpSpPr>
                <p:cNvPr id="263" name="Groupe 262">
                  <a:extLst>
                    <a:ext uri="{FF2B5EF4-FFF2-40B4-BE49-F238E27FC236}">
                      <a16:creationId xmlns:a16="http://schemas.microsoft.com/office/drawing/2014/main" id="{F6562D8D-0E0A-923A-A3FF-7F9B7E970A04}"/>
                    </a:ext>
                  </a:extLst>
                </p:cNvPr>
                <p:cNvGrpSpPr/>
                <p:nvPr/>
              </p:nvGrpSpPr>
              <p:grpSpPr>
                <a:xfrm>
                  <a:off x="2194560" y="1573014"/>
                  <a:ext cx="7274560" cy="1249680"/>
                  <a:chOff x="1452880" y="1168400"/>
                  <a:chExt cx="9215120" cy="1249680"/>
                </a:xfrm>
                <a:solidFill>
                  <a:srgbClr val="FFC000"/>
                </a:solidFill>
              </p:grpSpPr>
              <p:sp>
                <p:nvSpPr>
                  <p:cNvPr id="277" name="Trapèze 276">
                    <a:extLst>
                      <a:ext uri="{FF2B5EF4-FFF2-40B4-BE49-F238E27FC236}">
                        <a16:creationId xmlns:a16="http://schemas.microsoft.com/office/drawing/2014/main" id="{D1ACFDEF-C405-0DF4-ED75-4B674E6B0522}"/>
                      </a:ext>
                    </a:extLst>
                  </p:cNvPr>
                  <p:cNvSpPr/>
                  <p:nvPr/>
                </p:nvSpPr>
                <p:spPr>
                  <a:xfrm>
                    <a:off x="145288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/>
                  </a:p>
                </p:txBody>
              </p:sp>
              <p:sp>
                <p:nvSpPr>
                  <p:cNvPr id="278" name="Trapèze 277">
                    <a:extLst>
                      <a:ext uri="{FF2B5EF4-FFF2-40B4-BE49-F238E27FC236}">
                        <a16:creationId xmlns:a16="http://schemas.microsoft.com/office/drawing/2014/main" id="{507365CA-0507-0802-C2B5-B6FD6139D59C}"/>
                      </a:ext>
                    </a:extLst>
                  </p:cNvPr>
                  <p:cNvSpPr/>
                  <p:nvPr/>
                </p:nvSpPr>
                <p:spPr>
                  <a:xfrm>
                    <a:off x="304800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79" name="Trapèze 278">
                    <a:extLst>
                      <a:ext uri="{FF2B5EF4-FFF2-40B4-BE49-F238E27FC236}">
                        <a16:creationId xmlns:a16="http://schemas.microsoft.com/office/drawing/2014/main" id="{A90D02EE-ED3B-43E5-9191-3A1C954C3E03}"/>
                      </a:ext>
                    </a:extLst>
                  </p:cNvPr>
                  <p:cNvSpPr/>
                  <p:nvPr/>
                </p:nvSpPr>
                <p:spPr>
                  <a:xfrm>
                    <a:off x="464312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80" name="Trapèze 279">
                    <a:extLst>
                      <a:ext uri="{FF2B5EF4-FFF2-40B4-BE49-F238E27FC236}">
                        <a16:creationId xmlns:a16="http://schemas.microsoft.com/office/drawing/2014/main" id="{FE370DD9-3D9C-F5A4-FFAB-2BEBC72B57ED}"/>
                      </a:ext>
                    </a:extLst>
                  </p:cNvPr>
                  <p:cNvSpPr/>
                  <p:nvPr/>
                </p:nvSpPr>
                <p:spPr>
                  <a:xfrm>
                    <a:off x="623824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81" name="Trapèze 280">
                    <a:extLst>
                      <a:ext uri="{FF2B5EF4-FFF2-40B4-BE49-F238E27FC236}">
                        <a16:creationId xmlns:a16="http://schemas.microsoft.com/office/drawing/2014/main" id="{82A72588-935F-EA17-4E08-98553EAFAC8A}"/>
                      </a:ext>
                    </a:extLst>
                  </p:cNvPr>
                  <p:cNvSpPr/>
                  <p:nvPr/>
                </p:nvSpPr>
                <p:spPr>
                  <a:xfrm>
                    <a:off x="783336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82" name="Trapèze 281">
                    <a:extLst>
                      <a:ext uri="{FF2B5EF4-FFF2-40B4-BE49-F238E27FC236}">
                        <a16:creationId xmlns:a16="http://schemas.microsoft.com/office/drawing/2014/main" id="{D34E8AD7-778A-567A-6408-F6A3BD9D50FB}"/>
                      </a:ext>
                    </a:extLst>
                  </p:cNvPr>
                  <p:cNvSpPr/>
                  <p:nvPr/>
                </p:nvSpPr>
                <p:spPr>
                  <a:xfrm>
                    <a:off x="942848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</p:grpSp>
            <p:sp>
              <p:nvSpPr>
                <p:cNvPr id="264" name="ZoneTexte 263">
                  <a:extLst>
                    <a:ext uri="{FF2B5EF4-FFF2-40B4-BE49-F238E27FC236}">
                      <a16:creationId xmlns:a16="http://schemas.microsoft.com/office/drawing/2014/main" id="{B4B4AC66-5089-C249-072A-49C5E42FE879}"/>
                    </a:ext>
                  </a:extLst>
                </p:cNvPr>
                <p:cNvSpPr txBox="1"/>
                <p:nvPr/>
              </p:nvSpPr>
              <p:spPr>
                <a:xfrm>
                  <a:off x="99776" y="2174927"/>
                  <a:ext cx="2024740" cy="11685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Si</a:t>
                  </a:r>
                </a:p>
              </p:txBody>
            </p:sp>
            <p:cxnSp>
              <p:nvCxnSpPr>
                <p:cNvPr id="265" name="Connecteur droit 264">
                  <a:extLst>
                    <a:ext uri="{FF2B5EF4-FFF2-40B4-BE49-F238E27FC236}">
                      <a16:creationId xmlns:a16="http://schemas.microsoft.com/office/drawing/2014/main" id="{45F2FBD1-22DE-C1CE-B8A5-504D366461EA}"/>
                    </a:ext>
                  </a:extLst>
                </p:cNvPr>
                <p:cNvCxnSpPr/>
                <p:nvPr/>
              </p:nvCxnSpPr>
              <p:spPr>
                <a:xfrm flipH="1">
                  <a:off x="5938659" y="157301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Connecteur droit 265">
                  <a:extLst>
                    <a:ext uri="{FF2B5EF4-FFF2-40B4-BE49-F238E27FC236}">
                      <a16:creationId xmlns:a16="http://schemas.microsoft.com/office/drawing/2014/main" id="{EB57B0DA-8276-0D62-FD37-33F91C0B29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86401" y="1573014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Connecteur droit 266">
                  <a:extLst>
                    <a:ext uri="{FF2B5EF4-FFF2-40B4-BE49-F238E27FC236}">
                      <a16:creationId xmlns:a16="http://schemas.microsoft.com/office/drawing/2014/main" id="{1FA62506-943C-1E39-5717-AFEB2C1111BA}"/>
                    </a:ext>
                  </a:extLst>
                </p:cNvPr>
                <p:cNvCxnSpPr/>
                <p:nvPr/>
              </p:nvCxnSpPr>
              <p:spPr>
                <a:xfrm flipH="1">
                  <a:off x="7231411" y="157301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Connecteur droit 267">
                  <a:extLst>
                    <a:ext uri="{FF2B5EF4-FFF2-40B4-BE49-F238E27FC236}">
                      <a16:creationId xmlns:a16="http://schemas.microsoft.com/office/drawing/2014/main" id="{D47C45F2-EE55-C402-FB5F-6541ACCFE5A4}"/>
                    </a:ext>
                  </a:extLst>
                </p:cNvPr>
                <p:cNvCxnSpPr/>
                <p:nvPr/>
              </p:nvCxnSpPr>
              <p:spPr>
                <a:xfrm flipH="1">
                  <a:off x="8487092" y="157301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9" name="Connecteur droit 268">
                  <a:extLst>
                    <a:ext uri="{FF2B5EF4-FFF2-40B4-BE49-F238E27FC236}">
                      <a16:creationId xmlns:a16="http://schemas.microsoft.com/office/drawing/2014/main" id="{C195B08F-6D95-574E-64F3-5D6F8DA7A6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05202" y="1556811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Connecteur droit 269">
                  <a:extLst>
                    <a:ext uri="{FF2B5EF4-FFF2-40B4-BE49-F238E27FC236}">
                      <a16:creationId xmlns:a16="http://schemas.microsoft.com/office/drawing/2014/main" id="{AE056719-DDCD-2708-B079-5A25389801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24003" y="1540608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Connecteur droit 270">
                  <a:extLst>
                    <a:ext uri="{FF2B5EF4-FFF2-40B4-BE49-F238E27FC236}">
                      <a16:creationId xmlns:a16="http://schemas.microsoft.com/office/drawing/2014/main" id="{0EBC421C-F5F0-080E-FFB4-4F2B0CDE7D6B}"/>
                    </a:ext>
                  </a:extLst>
                </p:cNvPr>
                <p:cNvCxnSpPr/>
                <p:nvPr/>
              </p:nvCxnSpPr>
              <p:spPr>
                <a:xfrm flipH="1">
                  <a:off x="4733933" y="1584406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Connecteur droit 271">
                  <a:extLst>
                    <a:ext uri="{FF2B5EF4-FFF2-40B4-BE49-F238E27FC236}">
                      <a16:creationId xmlns:a16="http://schemas.microsoft.com/office/drawing/2014/main" id="{417C7088-5908-1ED5-D189-B9B62B3B10D3}"/>
                    </a:ext>
                  </a:extLst>
                </p:cNvPr>
                <p:cNvCxnSpPr/>
                <p:nvPr/>
              </p:nvCxnSpPr>
              <p:spPr>
                <a:xfrm flipH="1">
                  <a:off x="3467422" y="157108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Connecteur droit 272">
                  <a:extLst>
                    <a:ext uri="{FF2B5EF4-FFF2-40B4-BE49-F238E27FC236}">
                      <a16:creationId xmlns:a16="http://schemas.microsoft.com/office/drawing/2014/main" id="{49141BBF-9A66-98EF-0820-AFA2244E1183}"/>
                    </a:ext>
                  </a:extLst>
                </p:cNvPr>
                <p:cNvCxnSpPr/>
                <p:nvPr/>
              </p:nvCxnSpPr>
              <p:spPr>
                <a:xfrm flipH="1">
                  <a:off x="2171354" y="1556811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Connecteur droit 273">
                  <a:extLst>
                    <a:ext uri="{FF2B5EF4-FFF2-40B4-BE49-F238E27FC236}">
                      <a16:creationId xmlns:a16="http://schemas.microsoft.com/office/drawing/2014/main" id="{2BF4D2DD-A7E8-C287-E350-D6DE741B9F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96835" y="1584406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Connecteur droit 274">
                  <a:extLst>
                    <a:ext uri="{FF2B5EF4-FFF2-40B4-BE49-F238E27FC236}">
                      <a16:creationId xmlns:a16="http://schemas.microsoft.com/office/drawing/2014/main" id="{B07A2169-2D4B-7882-BE2F-DBD91F7882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56697" y="1583441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" name="Connecteur droit 275">
                  <a:extLst>
                    <a:ext uri="{FF2B5EF4-FFF2-40B4-BE49-F238E27FC236}">
                      <a16:creationId xmlns:a16="http://schemas.microsoft.com/office/drawing/2014/main" id="{C8713119-B8E8-1A36-1B5A-D76E312FCD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16559" y="1570119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6" name="Groupe 255">
                <a:extLst>
                  <a:ext uri="{FF2B5EF4-FFF2-40B4-BE49-F238E27FC236}">
                    <a16:creationId xmlns:a16="http://schemas.microsoft.com/office/drawing/2014/main" id="{6B75616C-26BF-FD0F-A9A9-6BC18DD0B0C2}"/>
                  </a:ext>
                </a:extLst>
              </p:cNvPr>
              <p:cNvGrpSpPr/>
              <p:nvPr/>
            </p:nvGrpSpPr>
            <p:grpSpPr>
              <a:xfrm>
                <a:off x="2387882" y="1787199"/>
                <a:ext cx="6870362" cy="134667"/>
                <a:chOff x="-3848148" y="1864614"/>
                <a:chExt cx="6870362" cy="134667"/>
              </a:xfrm>
              <a:solidFill>
                <a:schemeClr val="accent1"/>
              </a:solidFill>
            </p:grpSpPr>
            <p:sp>
              <p:nvSpPr>
                <p:cNvPr id="257" name="Rectangle : avec coin arrondi 256">
                  <a:extLst>
                    <a:ext uri="{FF2B5EF4-FFF2-40B4-BE49-F238E27FC236}">
                      <a16:creationId xmlns:a16="http://schemas.microsoft.com/office/drawing/2014/main" id="{44A9592E-8BEF-BEDA-E4C9-A828D2004BF2}"/>
                    </a:ext>
                  </a:extLst>
                </p:cNvPr>
                <p:cNvSpPr/>
                <p:nvPr/>
              </p:nvSpPr>
              <p:spPr>
                <a:xfrm>
                  <a:off x="2490346" y="1906220"/>
                  <a:ext cx="531868" cy="69476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58" name="Rectangle : avec coin arrondi 257">
                  <a:extLst>
                    <a:ext uri="{FF2B5EF4-FFF2-40B4-BE49-F238E27FC236}">
                      <a16:creationId xmlns:a16="http://schemas.microsoft.com/office/drawing/2014/main" id="{D7C8501B-C599-9E9C-90CD-AB1C4B855C43}"/>
                    </a:ext>
                  </a:extLst>
                </p:cNvPr>
                <p:cNvSpPr/>
                <p:nvPr/>
              </p:nvSpPr>
              <p:spPr>
                <a:xfrm>
                  <a:off x="1210949" y="1875768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59" name="Rectangle : avec coin arrondi 258">
                  <a:extLst>
                    <a:ext uri="{FF2B5EF4-FFF2-40B4-BE49-F238E27FC236}">
                      <a16:creationId xmlns:a16="http://schemas.microsoft.com/office/drawing/2014/main" id="{2E84B4C5-5DEE-AE16-4B29-49D812B92AFA}"/>
                    </a:ext>
                  </a:extLst>
                </p:cNvPr>
                <p:cNvSpPr/>
                <p:nvPr/>
              </p:nvSpPr>
              <p:spPr>
                <a:xfrm>
                  <a:off x="-87903" y="1871134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60" name="Rectangle : avec coin arrondi 259">
                  <a:extLst>
                    <a:ext uri="{FF2B5EF4-FFF2-40B4-BE49-F238E27FC236}">
                      <a16:creationId xmlns:a16="http://schemas.microsoft.com/office/drawing/2014/main" id="{C2BE2A5A-EA59-EE40-AE1C-5C84CAE879A2}"/>
                    </a:ext>
                  </a:extLst>
                </p:cNvPr>
                <p:cNvSpPr/>
                <p:nvPr/>
              </p:nvSpPr>
              <p:spPr>
                <a:xfrm>
                  <a:off x="-1311535" y="1873876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61" name="Rectangle : avec coin arrondi 260">
                  <a:extLst>
                    <a:ext uri="{FF2B5EF4-FFF2-40B4-BE49-F238E27FC236}">
                      <a16:creationId xmlns:a16="http://schemas.microsoft.com/office/drawing/2014/main" id="{4F44F710-A0DE-E4BC-3628-DD6C4308FC86}"/>
                    </a:ext>
                  </a:extLst>
                </p:cNvPr>
                <p:cNvSpPr/>
                <p:nvPr/>
              </p:nvSpPr>
              <p:spPr>
                <a:xfrm>
                  <a:off x="-2545469" y="1864614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62" name="Rectangle : avec coin arrondi 261">
                  <a:extLst>
                    <a:ext uri="{FF2B5EF4-FFF2-40B4-BE49-F238E27FC236}">
                      <a16:creationId xmlns:a16="http://schemas.microsoft.com/office/drawing/2014/main" id="{30B4DE90-0793-4B93-0D1A-EA717733F80D}"/>
                    </a:ext>
                  </a:extLst>
                </p:cNvPr>
                <p:cNvSpPr/>
                <p:nvPr/>
              </p:nvSpPr>
              <p:spPr>
                <a:xfrm>
                  <a:off x="-3848148" y="1902476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</p:grpSp>
        </p:grp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1544025-68CE-4F76-DAB1-810F98046257}"/>
                </a:ext>
              </a:extLst>
            </p:cNvPr>
            <p:cNvSpPr/>
            <p:nvPr/>
          </p:nvSpPr>
          <p:spPr>
            <a:xfrm>
              <a:off x="1876878" y="172995"/>
              <a:ext cx="7729356" cy="226079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cxnSp>
          <p:nvCxnSpPr>
            <p:cNvPr id="165" name="Connecteur droit avec flèche 164">
              <a:extLst>
                <a:ext uri="{FF2B5EF4-FFF2-40B4-BE49-F238E27FC236}">
                  <a16:creationId xmlns:a16="http://schemas.microsoft.com/office/drawing/2014/main" id="{8DD93A9E-CD9B-3FED-93F9-43B57273F111}"/>
                </a:ext>
              </a:extLst>
            </p:cNvPr>
            <p:cNvCxnSpPr>
              <a:cxnSpLocks/>
            </p:cNvCxnSpPr>
            <p:nvPr/>
          </p:nvCxnSpPr>
          <p:spPr>
            <a:xfrm>
              <a:off x="10795951" y="-72995"/>
              <a:ext cx="0" cy="1751002"/>
            </a:xfrm>
            <a:prstGeom prst="straightConnector1">
              <a:avLst/>
            </a:prstGeom>
            <a:ln w="60325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ZoneTexte 165">
              <a:extLst>
                <a:ext uri="{FF2B5EF4-FFF2-40B4-BE49-F238E27FC236}">
                  <a16:creationId xmlns:a16="http://schemas.microsoft.com/office/drawing/2014/main" id="{FAC4EF91-F1D5-6F58-2F65-058859D9D22B}"/>
                </a:ext>
              </a:extLst>
            </p:cNvPr>
            <p:cNvSpPr txBox="1"/>
            <p:nvPr/>
          </p:nvSpPr>
          <p:spPr>
            <a:xfrm>
              <a:off x="10944166" y="595289"/>
              <a:ext cx="1140941" cy="826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50 µm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CFA30B1D-D777-D7AE-A907-8DCE0AFD1888}"/>
                </a:ext>
              </a:extLst>
            </p:cNvPr>
            <p:cNvSpPr/>
            <p:nvPr/>
          </p:nvSpPr>
          <p:spPr>
            <a:xfrm>
              <a:off x="1883484" y="376242"/>
              <a:ext cx="7696124" cy="69229"/>
            </a:xfrm>
            <a:prstGeom prst="rect">
              <a:avLst/>
            </a:prstGeom>
            <a:pattFill prst="pct30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1F069054-6375-9B3D-C47B-1CF7DC3D1684}"/>
                </a:ext>
              </a:extLst>
            </p:cNvPr>
            <p:cNvSpPr txBox="1"/>
            <p:nvPr/>
          </p:nvSpPr>
          <p:spPr>
            <a:xfrm>
              <a:off x="83638" y="368498"/>
              <a:ext cx="1611699" cy="826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Cathode</a:t>
              </a:r>
            </a:p>
          </p:txBody>
        </p: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68343719-821C-89B8-5E8C-5092F3FCD8F1}"/>
                </a:ext>
              </a:extLst>
            </p:cNvPr>
            <p:cNvSpPr txBox="1"/>
            <p:nvPr/>
          </p:nvSpPr>
          <p:spPr>
            <a:xfrm>
              <a:off x="-54751" y="-263410"/>
              <a:ext cx="1611699" cy="826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Glass plate</a:t>
              </a:r>
            </a:p>
          </p:txBody>
        </p:sp>
        <p:cxnSp>
          <p:nvCxnSpPr>
            <p:cNvPr id="170" name="Connecteur droit avec flèche 169">
              <a:extLst>
                <a:ext uri="{FF2B5EF4-FFF2-40B4-BE49-F238E27FC236}">
                  <a16:creationId xmlns:a16="http://schemas.microsoft.com/office/drawing/2014/main" id="{62DB0D8B-4014-F639-182D-8A9A0FEC7749}"/>
                </a:ext>
              </a:extLst>
            </p:cNvPr>
            <p:cNvCxnSpPr>
              <a:cxnSpLocks/>
            </p:cNvCxnSpPr>
            <p:nvPr/>
          </p:nvCxnSpPr>
          <p:spPr>
            <a:xfrm>
              <a:off x="10785841" y="1595863"/>
              <a:ext cx="0" cy="1125903"/>
            </a:xfrm>
            <a:prstGeom prst="straightConnector1">
              <a:avLst/>
            </a:prstGeom>
            <a:ln w="60325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ZoneTexte 170">
              <a:extLst>
                <a:ext uri="{FF2B5EF4-FFF2-40B4-BE49-F238E27FC236}">
                  <a16:creationId xmlns:a16="http://schemas.microsoft.com/office/drawing/2014/main" id="{02FF0DAB-D0AB-A58C-5BD2-CE91E733E793}"/>
                </a:ext>
              </a:extLst>
            </p:cNvPr>
            <p:cNvSpPr txBox="1"/>
            <p:nvPr/>
          </p:nvSpPr>
          <p:spPr>
            <a:xfrm>
              <a:off x="11073616" y="1901239"/>
              <a:ext cx="938698" cy="826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2 µm</a:t>
              </a:r>
            </a:p>
          </p:txBody>
        </p:sp>
        <p:grpSp>
          <p:nvGrpSpPr>
            <p:cNvPr id="172" name="Groupe 171">
              <a:extLst>
                <a:ext uri="{FF2B5EF4-FFF2-40B4-BE49-F238E27FC236}">
                  <a16:creationId xmlns:a16="http://schemas.microsoft.com/office/drawing/2014/main" id="{F3E0EB14-9987-3315-3B23-716D42EDD6EA}"/>
                </a:ext>
              </a:extLst>
            </p:cNvPr>
            <p:cNvGrpSpPr/>
            <p:nvPr/>
          </p:nvGrpSpPr>
          <p:grpSpPr>
            <a:xfrm>
              <a:off x="4044257" y="1736282"/>
              <a:ext cx="1848145" cy="998799"/>
              <a:chOff x="2190834" y="1787199"/>
              <a:chExt cx="7292125" cy="998799"/>
            </a:xfrm>
          </p:grpSpPr>
          <p:grpSp>
            <p:nvGrpSpPr>
              <p:cNvPr id="228" name="Groupe 227">
                <a:extLst>
                  <a:ext uri="{FF2B5EF4-FFF2-40B4-BE49-F238E27FC236}">
                    <a16:creationId xmlns:a16="http://schemas.microsoft.com/office/drawing/2014/main" id="{2EC00655-F344-0A1B-BF90-8DB22D4F1340}"/>
                  </a:ext>
                </a:extLst>
              </p:cNvPr>
              <p:cNvGrpSpPr/>
              <p:nvPr/>
            </p:nvGrpSpPr>
            <p:grpSpPr>
              <a:xfrm>
                <a:off x="2190834" y="1871458"/>
                <a:ext cx="7292125" cy="914540"/>
                <a:chOff x="2171354" y="1540608"/>
                <a:chExt cx="7297766" cy="1293478"/>
              </a:xfrm>
            </p:grpSpPr>
            <p:grpSp>
              <p:nvGrpSpPr>
                <p:cNvPr id="236" name="Groupe 235">
                  <a:extLst>
                    <a:ext uri="{FF2B5EF4-FFF2-40B4-BE49-F238E27FC236}">
                      <a16:creationId xmlns:a16="http://schemas.microsoft.com/office/drawing/2014/main" id="{B83EF5FB-F2A6-E21D-C7D3-212E49622B40}"/>
                    </a:ext>
                  </a:extLst>
                </p:cNvPr>
                <p:cNvGrpSpPr/>
                <p:nvPr/>
              </p:nvGrpSpPr>
              <p:grpSpPr>
                <a:xfrm>
                  <a:off x="2194560" y="1573014"/>
                  <a:ext cx="7274560" cy="1249680"/>
                  <a:chOff x="1452880" y="1168400"/>
                  <a:chExt cx="9215120" cy="1249680"/>
                </a:xfrm>
                <a:solidFill>
                  <a:srgbClr val="FFC000"/>
                </a:solidFill>
              </p:grpSpPr>
              <p:sp>
                <p:nvSpPr>
                  <p:cNvPr id="249" name="Trapèze 248">
                    <a:extLst>
                      <a:ext uri="{FF2B5EF4-FFF2-40B4-BE49-F238E27FC236}">
                        <a16:creationId xmlns:a16="http://schemas.microsoft.com/office/drawing/2014/main" id="{0BA7B9FC-A846-8511-5BC1-009BD0A4E0C2}"/>
                      </a:ext>
                    </a:extLst>
                  </p:cNvPr>
                  <p:cNvSpPr/>
                  <p:nvPr/>
                </p:nvSpPr>
                <p:spPr>
                  <a:xfrm>
                    <a:off x="145288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/>
                  </a:p>
                </p:txBody>
              </p:sp>
              <p:sp>
                <p:nvSpPr>
                  <p:cNvPr id="250" name="Trapèze 249">
                    <a:extLst>
                      <a:ext uri="{FF2B5EF4-FFF2-40B4-BE49-F238E27FC236}">
                        <a16:creationId xmlns:a16="http://schemas.microsoft.com/office/drawing/2014/main" id="{DC7D818B-F77D-A518-3386-F58CF49ABA9E}"/>
                      </a:ext>
                    </a:extLst>
                  </p:cNvPr>
                  <p:cNvSpPr/>
                  <p:nvPr/>
                </p:nvSpPr>
                <p:spPr>
                  <a:xfrm>
                    <a:off x="304800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51" name="Trapèze 250">
                    <a:extLst>
                      <a:ext uri="{FF2B5EF4-FFF2-40B4-BE49-F238E27FC236}">
                        <a16:creationId xmlns:a16="http://schemas.microsoft.com/office/drawing/2014/main" id="{3E918518-30AB-5A69-5E5B-395FDF85B97D}"/>
                      </a:ext>
                    </a:extLst>
                  </p:cNvPr>
                  <p:cNvSpPr/>
                  <p:nvPr/>
                </p:nvSpPr>
                <p:spPr>
                  <a:xfrm>
                    <a:off x="464312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52" name="Trapèze 251">
                    <a:extLst>
                      <a:ext uri="{FF2B5EF4-FFF2-40B4-BE49-F238E27FC236}">
                        <a16:creationId xmlns:a16="http://schemas.microsoft.com/office/drawing/2014/main" id="{158377AE-51BD-28DD-9865-9067AF26EDDA}"/>
                      </a:ext>
                    </a:extLst>
                  </p:cNvPr>
                  <p:cNvSpPr/>
                  <p:nvPr/>
                </p:nvSpPr>
                <p:spPr>
                  <a:xfrm>
                    <a:off x="623824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53" name="Trapèze 252">
                    <a:extLst>
                      <a:ext uri="{FF2B5EF4-FFF2-40B4-BE49-F238E27FC236}">
                        <a16:creationId xmlns:a16="http://schemas.microsoft.com/office/drawing/2014/main" id="{7748E252-9590-BF18-B8EA-5749D7B69FC9}"/>
                      </a:ext>
                    </a:extLst>
                  </p:cNvPr>
                  <p:cNvSpPr/>
                  <p:nvPr/>
                </p:nvSpPr>
                <p:spPr>
                  <a:xfrm>
                    <a:off x="783336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54" name="Trapèze 253">
                    <a:extLst>
                      <a:ext uri="{FF2B5EF4-FFF2-40B4-BE49-F238E27FC236}">
                        <a16:creationId xmlns:a16="http://schemas.microsoft.com/office/drawing/2014/main" id="{48968BB1-0D48-1C11-4F2D-E0E298FC9716}"/>
                      </a:ext>
                    </a:extLst>
                  </p:cNvPr>
                  <p:cNvSpPr/>
                  <p:nvPr/>
                </p:nvSpPr>
                <p:spPr>
                  <a:xfrm>
                    <a:off x="942848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</p:grpSp>
            <p:cxnSp>
              <p:nvCxnSpPr>
                <p:cNvPr id="237" name="Connecteur droit 236">
                  <a:extLst>
                    <a:ext uri="{FF2B5EF4-FFF2-40B4-BE49-F238E27FC236}">
                      <a16:creationId xmlns:a16="http://schemas.microsoft.com/office/drawing/2014/main" id="{139D2980-AB10-D6F9-3AF4-803F1DE65831}"/>
                    </a:ext>
                  </a:extLst>
                </p:cNvPr>
                <p:cNvCxnSpPr/>
                <p:nvPr/>
              </p:nvCxnSpPr>
              <p:spPr>
                <a:xfrm flipH="1">
                  <a:off x="5938659" y="157301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8" name="Connecteur droit 237">
                  <a:extLst>
                    <a:ext uri="{FF2B5EF4-FFF2-40B4-BE49-F238E27FC236}">
                      <a16:creationId xmlns:a16="http://schemas.microsoft.com/office/drawing/2014/main" id="{AC877107-1894-B98F-36AB-0C6836E907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86401" y="1573014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9" name="Connecteur droit 238">
                  <a:extLst>
                    <a:ext uri="{FF2B5EF4-FFF2-40B4-BE49-F238E27FC236}">
                      <a16:creationId xmlns:a16="http://schemas.microsoft.com/office/drawing/2014/main" id="{2874A3BD-87C8-D328-F2DD-9F61407914A2}"/>
                    </a:ext>
                  </a:extLst>
                </p:cNvPr>
                <p:cNvCxnSpPr/>
                <p:nvPr/>
              </p:nvCxnSpPr>
              <p:spPr>
                <a:xfrm flipH="1">
                  <a:off x="7231411" y="157301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0" name="Connecteur droit 239">
                  <a:extLst>
                    <a:ext uri="{FF2B5EF4-FFF2-40B4-BE49-F238E27FC236}">
                      <a16:creationId xmlns:a16="http://schemas.microsoft.com/office/drawing/2014/main" id="{FC14BEA7-A2E6-B5B2-37F9-5F19ED608EBA}"/>
                    </a:ext>
                  </a:extLst>
                </p:cNvPr>
                <p:cNvCxnSpPr/>
                <p:nvPr/>
              </p:nvCxnSpPr>
              <p:spPr>
                <a:xfrm flipH="1">
                  <a:off x="8487092" y="157301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Connecteur droit 240">
                  <a:extLst>
                    <a:ext uri="{FF2B5EF4-FFF2-40B4-BE49-F238E27FC236}">
                      <a16:creationId xmlns:a16="http://schemas.microsoft.com/office/drawing/2014/main" id="{C8800D8D-E900-10AF-B505-35B529BC40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05202" y="1556811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Connecteur droit 241">
                  <a:extLst>
                    <a:ext uri="{FF2B5EF4-FFF2-40B4-BE49-F238E27FC236}">
                      <a16:creationId xmlns:a16="http://schemas.microsoft.com/office/drawing/2014/main" id="{F7779420-9E0B-7E1E-68E3-AF3816A75A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24003" y="1540608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Connecteur droit 242">
                  <a:extLst>
                    <a:ext uri="{FF2B5EF4-FFF2-40B4-BE49-F238E27FC236}">
                      <a16:creationId xmlns:a16="http://schemas.microsoft.com/office/drawing/2014/main" id="{7B7641D7-925A-832C-1596-595BC36A5002}"/>
                    </a:ext>
                  </a:extLst>
                </p:cNvPr>
                <p:cNvCxnSpPr/>
                <p:nvPr/>
              </p:nvCxnSpPr>
              <p:spPr>
                <a:xfrm flipH="1">
                  <a:off x="4733933" y="1584406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Connecteur droit 243">
                  <a:extLst>
                    <a:ext uri="{FF2B5EF4-FFF2-40B4-BE49-F238E27FC236}">
                      <a16:creationId xmlns:a16="http://schemas.microsoft.com/office/drawing/2014/main" id="{49F0DA9D-043D-3393-C39A-F72ED8E595FF}"/>
                    </a:ext>
                  </a:extLst>
                </p:cNvPr>
                <p:cNvCxnSpPr/>
                <p:nvPr/>
              </p:nvCxnSpPr>
              <p:spPr>
                <a:xfrm flipH="1">
                  <a:off x="3467422" y="157108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Connecteur droit 244">
                  <a:extLst>
                    <a:ext uri="{FF2B5EF4-FFF2-40B4-BE49-F238E27FC236}">
                      <a16:creationId xmlns:a16="http://schemas.microsoft.com/office/drawing/2014/main" id="{02FC2378-5B13-58A5-BE74-D254E8D9F0FF}"/>
                    </a:ext>
                  </a:extLst>
                </p:cNvPr>
                <p:cNvCxnSpPr/>
                <p:nvPr/>
              </p:nvCxnSpPr>
              <p:spPr>
                <a:xfrm flipH="1">
                  <a:off x="2171354" y="1556811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Connecteur droit 245">
                  <a:extLst>
                    <a:ext uri="{FF2B5EF4-FFF2-40B4-BE49-F238E27FC236}">
                      <a16:creationId xmlns:a16="http://schemas.microsoft.com/office/drawing/2014/main" id="{6DE86BCC-1D72-27A4-4DDA-9A325EBFEC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96835" y="1584406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Connecteur droit 246">
                  <a:extLst>
                    <a:ext uri="{FF2B5EF4-FFF2-40B4-BE49-F238E27FC236}">
                      <a16:creationId xmlns:a16="http://schemas.microsoft.com/office/drawing/2014/main" id="{4277D4FF-151E-4E67-92E4-85AC94DE32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56697" y="1583441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Connecteur droit 247">
                  <a:extLst>
                    <a:ext uri="{FF2B5EF4-FFF2-40B4-BE49-F238E27FC236}">
                      <a16:creationId xmlns:a16="http://schemas.microsoft.com/office/drawing/2014/main" id="{F7EAD9BC-F3CF-C35C-811C-0A0FB9D2DF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16559" y="1570119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9" name="Groupe 228">
                <a:extLst>
                  <a:ext uri="{FF2B5EF4-FFF2-40B4-BE49-F238E27FC236}">
                    <a16:creationId xmlns:a16="http://schemas.microsoft.com/office/drawing/2014/main" id="{CEB41E76-969C-2572-EE1B-6C672249EA8F}"/>
                  </a:ext>
                </a:extLst>
              </p:cNvPr>
              <p:cNvGrpSpPr/>
              <p:nvPr/>
            </p:nvGrpSpPr>
            <p:grpSpPr>
              <a:xfrm>
                <a:off x="2387882" y="1787199"/>
                <a:ext cx="6870362" cy="134667"/>
                <a:chOff x="-3848148" y="1864614"/>
                <a:chExt cx="6870362" cy="134667"/>
              </a:xfrm>
              <a:solidFill>
                <a:schemeClr val="accent1"/>
              </a:solidFill>
            </p:grpSpPr>
            <p:sp>
              <p:nvSpPr>
                <p:cNvPr id="230" name="Rectangle : avec coin arrondi 229">
                  <a:extLst>
                    <a:ext uri="{FF2B5EF4-FFF2-40B4-BE49-F238E27FC236}">
                      <a16:creationId xmlns:a16="http://schemas.microsoft.com/office/drawing/2014/main" id="{1FFBC9CA-E8BC-8727-A421-759E296872BA}"/>
                    </a:ext>
                  </a:extLst>
                </p:cNvPr>
                <p:cNvSpPr/>
                <p:nvPr/>
              </p:nvSpPr>
              <p:spPr>
                <a:xfrm>
                  <a:off x="2490346" y="1906220"/>
                  <a:ext cx="531868" cy="69476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31" name="Rectangle : avec coin arrondi 230">
                  <a:extLst>
                    <a:ext uri="{FF2B5EF4-FFF2-40B4-BE49-F238E27FC236}">
                      <a16:creationId xmlns:a16="http://schemas.microsoft.com/office/drawing/2014/main" id="{E8A1BACA-AB8F-56EB-7CF6-A302B058ABF9}"/>
                    </a:ext>
                  </a:extLst>
                </p:cNvPr>
                <p:cNvSpPr/>
                <p:nvPr/>
              </p:nvSpPr>
              <p:spPr>
                <a:xfrm>
                  <a:off x="1210949" y="1875768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32" name="Rectangle : avec coin arrondi 231">
                  <a:extLst>
                    <a:ext uri="{FF2B5EF4-FFF2-40B4-BE49-F238E27FC236}">
                      <a16:creationId xmlns:a16="http://schemas.microsoft.com/office/drawing/2014/main" id="{14388FF6-256F-1A64-E6DC-9CFB0B65F5C6}"/>
                    </a:ext>
                  </a:extLst>
                </p:cNvPr>
                <p:cNvSpPr/>
                <p:nvPr/>
              </p:nvSpPr>
              <p:spPr>
                <a:xfrm>
                  <a:off x="-87903" y="1871134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33" name="Rectangle : avec coin arrondi 232">
                  <a:extLst>
                    <a:ext uri="{FF2B5EF4-FFF2-40B4-BE49-F238E27FC236}">
                      <a16:creationId xmlns:a16="http://schemas.microsoft.com/office/drawing/2014/main" id="{2D097233-A69C-9BC0-2380-A3D69C9AA333}"/>
                    </a:ext>
                  </a:extLst>
                </p:cNvPr>
                <p:cNvSpPr/>
                <p:nvPr/>
              </p:nvSpPr>
              <p:spPr>
                <a:xfrm>
                  <a:off x="-1311535" y="1873876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34" name="Rectangle : avec coin arrondi 233">
                  <a:extLst>
                    <a:ext uri="{FF2B5EF4-FFF2-40B4-BE49-F238E27FC236}">
                      <a16:creationId xmlns:a16="http://schemas.microsoft.com/office/drawing/2014/main" id="{36E092FD-389E-4586-AB9E-490418A98464}"/>
                    </a:ext>
                  </a:extLst>
                </p:cNvPr>
                <p:cNvSpPr/>
                <p:nvPr/>
              </p:nvSpPr>
              <p:spPr>
                <a:xfrm>
                  <a:off x="-2545469" y="1864614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35" name="Rectangle : avec coin arrondi 234">
                  <a:extLst>
                    <a:ext uri="{FF2B5EF4-FFF2-40B4-BE49-F238E27FC236}">
                      <a16:creationId xmlns:a16="http://schemas.microsoft.com/office/drawing/2014/main" id="{E2F5968E-7BA6-B484-D28F-8BF1E3FF95E1}"/>
                    </a:ext>
                  </a:extLst>
                </p:cNvPr>
                <p:cNvSpPr/>
                <p:nvPr/>
              </p:nvSpPr>
              <p:spPr>
                <a:xfrm>
                  <a:off x="-3848148" y="1902476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</p:grpSp>
        </p:grpSp>
        <p:sp>
          <p:nvSpPr>
            <p:cNvPr id="173" name="ZoneTexte 172">
              <a:extLst>
                <a:ext uri="{FF2B5EF4-FFF2-40B4-BE49-F238E27FC236}">
                  <a16:creationId xmlns:a16="http://schemas.microsoft.com/office/drawing/2014/main" id="{D4AB3757-6154-001A-0DBF-AD1C61681E54}"/>
                </a:ext>
              </a:extLst>
            </p:cNvPr>
            <p:cNvSpPr txBox="1"/>
            <p:nvPr/>
          </p:nvSpPr>
          <p:spPr>
            <a:xfrm>
              <a:off x="235094" y="6489501"/>
              <a:ext cx="1611699" cy="826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Anode</a:t>
              </a:r>
            </a:p>
          </p:txBody>
        </p:sp>
        <p:cxnSp>
          <p:nvCxnSpPr>
            <p:cNvPr id="174" name="Connecteur droit avec flèche 173">
              <a:extLst>
                <a:ext uri="{FF2B5EF4-FFF2-40B4-BE49-F238E27FC236}">
                  <a16:creationId xmlns:a16="http://schemas.microsoft.com/office/drawing/2014/main" id="{A38D7F10-5640-89BE-C631-4ABFE935EA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10603" y="149357"/>
              <a:ext cx="12792" cy="2605928"/>
            </a:xfrm>
            <a:prstGeom prst="straightConnector1">
              <a:avLst/>
            </a:prstGeom>
            <a:ln w="6032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ZoneTexte 174">
              <a:extLst>
                <a:ext uri="{FF2B5EF4-FFF2-40B4-BE49-F238E27FC236}">
                  <a16:creationId xmlns:a16="http://schemas.microsoft.com/office/drawing/2014/main" id="{9E86148C-2A01-4F52-4738-EFEB705B8E2B}"/>
                </a:ext>
              </a:extLst>
            </p:cNvPr>
            <p:cNvSpPr txBox="1"/>
            <p:nvPr/>
          </p:nvSpPr>
          <p:spPr>
            <a:xfrm>
              <a:off x="455015" y="1497091"/>
              <a:ext cx="1021145" cy="826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100 V</a:t>
              </a:r>
            </a:p>
          </p:txBody>
        </p:sp>
        <p:grpSp>
          <p:nvGrpSpPr>
            <p:cNvPr id="176" name="Groupe 175">
              <a:extLst>
                <a:ext uri="{FF2B5EF4-FFF2-40B4-BE49-F238E27FC236}">
                  <a16:creationId xmlns:a16="http://schemas.microsoft.com/office/drawing/2014/main" id="{E68AACA2-B765-023A-FF45-A202A8E0B57F}"/>
                </a:ext>
              </a:extLst>
            </p:cNvPr>
            <p:cNvGrpSpPr/>
            <p:nvPr/>
          </p:nvGrpSpPr>
          <p:grpSpPr>
            <a:xfrm>
              <a:off x="5989232" y="1742386"/>
              <a:ext cx="1848145" cy="998799"/>
              <a:chOff x="2190834" y="1787199"/>
              <a:chExt cx="7292125" cy="998799"/>
            </a:xfrm>
          </p:grpSpPr>
          <p:grpSp>
            <p:nvGrpSpPr>
              <p:cNvPr id="201" name="Groupe 200">
                <a:extLst>
                  <a:ext uri="{FF2B5EF4-FFF2-40B4-BE49-F238E27FC236}">
                    <a16:creationId xmlns:a16="http://schemas.microsoft.com/office/drawing/2014/main" id="{4C0B77C1-3D92-E41C-1352-E9860014B9B1}"/>
                  </a:ext>
                </a:extLst>
              </p:cNvPr>
              <p:cNvGrpSpPr/>
              <p:nvPr/>
            </p:nvGrpSpPr>
            <p:grpSpPr>
              <a:xfrm>
                <a:off x="2190834" y="1871458"/>
                <a:ext cx="7292125" cy="914540"/>
                <a:chOff x="2171354" y="1540608"/>
                <a:chExt cx="7297766" cy="1293478"/>
              </a:xfrm>
            </p:grpSpPr>
            <p:grpSp>
              <p:nvGrpSpPr>
                <p:cNvPr id="209" name="Groupe 208">
                  <a:extLst>
                    <a:ext uri="{FF2B5EF4-FFF2-40B4-BE49-F238E27FC236}">
                      <a16:creationId xmlns:a16="http://schemas.microsoft.com/office/drawing/2014/main" id="{74BD6726-B0D9-2109-39D3-7FA39420F507}"/>
                    </a:ext>
                  </a:extLst>
                </p:cNvPr>
                <p:cNvGrpSpPr/>
                <p:nvPr/>
              </p:nvGrpSpPr>
              <p:grpSpPr>
                <a:xfrm>
                  <a:off x="2194560" y="1573014"/>
                  <a:ext cx="7274560" cy="1249680"/>
                  <a:chOff x="1452880" y="1168400"/>
                  <a:chExt cx="9215120" cy="1249680"/>
                </a:xfrm>
                <a:solidFill>
                  <a:srgbClr val="FFC000"/>
                </a:solidFill>
              </p:grpSpPr>
              <p:sp>
                <p:nvSpPr>
                  <p:cNvPr id="222" name="Trapèze 221">
                    <a:extLst>
                      <a:ext uri="{FF2B5EF4-FFF2-40B4-BE49-F238E27FC236}">
                        <a16:creationId xmlns:a16="http://schemas.microsoft.com/office/drawing/2014/main" id="{D091F2CC-FF4F-0E2D-9F14-1A4BE0F540B2}"/>
                      </a:ext>
                    </a:extLst>
                  </p:cNvPr>
                  <p:cNvSpPr/>
                  <p:nvPr/>
                </p:nvSpPr>
                <p:spPr>
                  <a:xfrm>
                    <a:off x="145288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/>
                  </a:p>
                </p:txBody>
              </p:sp>
              <p:sp>
                <p:nvSpPr>
                  <p:cNvPr id="223" name="Trapèze 222">
                    <a:extLst>
                      <a:ext uri="{FF2B5EF4-FFF2-40B4-BE49-F238E27FC236}">
                        <a16:creationId xmlns:a16="http://schemas.microsoft.com/office/drawing/2014/main" id="{228C0797-AA2E-3ADD-F922-E7187AC752A9}"/>
                      </a:ext>
                    </a:extLst>
                  </p:cNvPr>
                  <p:cNvSpPr/>
                  <p:nvPr/>
                </p:nvSpPr>
                <p:spPr>
                  <a:xfrm>
                    <a:off x="304800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24" name="Trapèze 223">
                    <a:extLst>
                      <a:ext uri="{FF2B5EF4-FFF2-40B4-BE49-F238E27FC236}">
                        <a16:creationId xmlns:a16="http://schemas.microsoft.com/office/drawing/2014/main" id="{6BA6258A-7C48-9929-EFF8-8904225B96ED}"/>
                      </a:ext>
                    </a:extLst>
                  </p:cNvPr>
                  <p:cNvSpPr/>
                  <p:nvPr/>
                </p:nvSpPr>
                <p:spPr>
                  <a:xfrm>
                    <a:off x="464312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25" name="Trapèze 224">
                    <a:extLst>
                      <a:ext uri="{FF2B5EF4-FFF2-40B4-BE49-F238E27FC236}">
                        <a16:creationId xmlns:a16="http://schemas.microsoft.com/office/drawing/2014/main" id="{F88F1C03-40F8-D719-C6CC-37555E29EE0A}"/>
                      </a:ext>
                    </a:extLst>
                  </p:cNvPr>
                  <p:cNvSpPr/>
                  <p:nvPr/>
                </p:nvSpPr>
                <p:spPr>
                  <a:xfrm>
                    <a:off x="623824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26" name="Trapèze 225">
                    <a:extLst>
                      <a:ext uri="{FF2B5EF4-FFF2-40B4-BE49-F238E27FC236}">
                        <a16:creationId xmlns:a16="http://schemas.microsoft.com/office/drawing/2014/main" id="{5C70DE2F-85AD-626D-06BE-0C4D1A0E04E3}"/>
                      </a:ext>
                    </a:extLst>
                  </p:cNvPr>
                  <p:cNvSpPr/>
                  <p:nvPr/>
                </p:nvSpPr>
                <p:spPr>
                  <a:xfrm>
                    <a:off x="783336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27" name="Trapèze 226">
                    <a:extLst>
                      <a:ext uri="{FF2B5EF4-FFF2-40B4-BE49-F238E27FC236}">
                        <a16:creationId xmlns:a16="http://schemas.microsoft.com/office/drawing/2014/main" id="{D6CE15A2-CD01-FE23-430C-77B0E7BF1060}"/>
                      </a:ext>
                    </a:extLst>
                  </p:cNvPr>
                  <p:cNvSpPr/>
                  <p:nvPr/>
                </p:nvSpPr>
                <p:spPr>
                  <a:xfrm>
                    <a:off x="942848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</p:grpSp>
            <p:cxnSp>
              <p:nvCxnSpPr>
                <p:cNvPr id="210" name="Connecteur droit 209">
                  <a:extLst>
                    <a:ext uri="{FF2B5EF4-FFF2-40B4-BE49-F238E27FC236}">
                      <a16:creationId xmlns:a16="http://schemas.microsoft.com/office/drawing/2014/main" id="{4496D907-9247-3DDF-C4FE-1D31BCF79DB9}"/>
                    </a:ext>
                  </a:extLst>
                </p:cNvPr>
                <p:cNvCxnSpPr/>
                <p:nvPr/>
              </p:nvCxnSpPr>
              <p:spPr>
                <a:xfrm flipH="1">
                  <a:off x="5938659" y="157301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Connecteur droit 210">
                  <a:extLst>
                    <a:ext uri="{FF2B5EF4-FFF2-40B4-BE49-F238E27FC236}">
                      <a16:creationId xmlns:a16="http://schemas.microsoft.com/office/drawing/2014/main" id="{A702C9D6-F4D5-EF6B-22D9-6DC3EB1E0C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86401" y="1573014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Connecteur droit 211">
                  <a:extLst>
                    <a:ext uri="{FF2B5EF4-FFF2-40B4-BE49-F238E27FC236}">
                      <a16:creationId xmlns:a16="http://schemas.microsoft.com/office/drawing/2014/main" id="{35F22531-8FA9-239D-5ACA-0D2FBCB46796}"/>
                    </a:ext>
                  </a:extLst>
                </p:cNvPr>
                <p:cNvCxnSpPr/>
                <p:nvPr/>
              </p:nvCxnSpPr>
              <p:spPr>
                <a:xfrm flipH="1">
                  <a:off x="7231411" y="157301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Connecteur droit 212">
                  <a:extLst>
                    <a:ext uri="{FF2B5EF4-FFF2-40B4-BE49-F238E27FC236}">
                      <a16:creationId xmlns:a16="http://schemas.microsoft.com/office/drawing/2014/main" id="{22E4A6C9-8326-F856-A888-4728DA8642BD}"/>
                    </a:ext>
                  </a:extLst>
                </p:cNvPr>
                <p:cNvCxnSpPr/>
                <p:nvPr/>
              </p:nvCxnSpPr>
              <p:spPr>
                <a:xfrm flipH="1">
                  <a:off x="8487092" y="157301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onnecteur droit 213">
                  <a:extLst>
                    <a:ext uri="{FF2B5EF4-FFF2-40B4-BE49-F238E27FC236}">
                      <a16:creationId xmlns:a16="http://schemas.microsoft.com/office/drawing/2014/main" id="{CD0F0969-4A78-E0A0-8D71-522A170942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05202" y="1556811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onnecteur droit 214">
                  <a:extLst>
                    <a:ext uri="{FF2B5EF4-FFF2-40B4-BE49-F238E27FC236}">
                      <a16:creationId xmlns:a16="http://schemas.microsoft.com/office/drawing/2014/main" id="{E441675A-B503-02DD-C083-AF2303C0F8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24003" y="1540608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Connecteur droit 215">
                  <a:extLst>
                    <a:ext uri="{FF2B5EF4-FFF2-40B4-BE49-F238E27FC236}">
                      <a16:creationId xmlns:a16="http://schemas.microsoft.com/office/drawing/2014/main" id="{DE20AD2A-626A-7420-5B22-59E99AFA62D3}"/>
                    </a:ext>
                  </a:extLst>
                </p:cNvPr>
                <p:cNvCxnSpPr/>
                <p:nvPr/>
              </p:nvCxnSpPr>
              <p:spPr>
                <a:xfrm flipH="1">
                  <a:off x="4733933" y="1584406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Connecteur droit 216">
                  <a:extLst>
                    <a:ext uri="{FF2B5EF4-FFF2-40B4-BE49-F238E27FC236}">
                      <a16:creationId xmlns:a16="http://schemas.microsoft.com/office/drawing/2014/main" id="{7459C114-ECE0-37F2-37F3-C3F9E3EC9765}"/>
                    </a:ext>
                  </a:extLst>
                </p:cNvPr>
                <p:cNvCxnSpPr/>
                <p:nvPr/>
              </p:nvCxnSpPr>
              <p:spPr>
                <a:xfrm flipH="1">
                  <a:off x="3467422" y="157108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Connecteur droit 217">
                  <a:extLst>
                    <a:ext uri="{FF2B5EF4-FFF2-40B4-BE49-F238E27FC236}">
                      <a16:creationId xmlns:a16="http://schemas.microsoft.com/office/drawing/2014/main" id="{A5467C09-3DF3-8B08-8AA2-65CE4208CBA6}"/>
                    </a:ext>
                  </a:extLst>
                </p:cNvPr>
                <p:cNvCxnSpPr/>
                <p:nvPr/>
              </p:nvCxnSpPr>
              <p:spPr>
                <a:xfrm flipH="1">
                  <a:off x="2171354" y="1556811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9" name="Connecteur droit 218">
                  <a:extLst>
                    <a:ext uri="{FF2B5EF4-FFF2-40B4-BE49-F238E27FC236}">
                      <a16:creationId xmlns:a16="http://schemas.microsoft.com/office/drawing/2014/main" id="{DDD385F0-823A-5A8F-A492-6DFEEDBA43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96835" y="1584406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Connecteur droit 219">
                  <a:extLst>
                    <a:ext uri="{FF2B5EF4-FFF2-40B4-BE49-F238E27FC236}">
                      <a16:creationId xmlns:a16="http://schemas.microsoft.com/office/drawing/2014/main" id="{6F768E57-8B6F-E02C-0652-92B5E735DE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56697" y="1583441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Connecteur droit 220">
                  <a:extLst>
                    <a:ext uri="{FF2B5EF4-FFF2-40B4-BE49-F238E27FC236}">
                      <a16:creationId xmlns:a16="http://schemas.microsoft.com/office/drawing/2014/main" id="{172B688E-1269-1055-E2AE-F88B82351E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16559" y="1570119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2" name="Groupe 201">
                <a:extLst>
                  <a:ext uri="{FF2B5EF4-FFF2-40B4-BE49-F238E27FC236}">
                    <a16:creationId xmlns:a16="http://schemas.microsoft.com/office/drawing/2014/main" id="{B241F4B6-4428-92CB-20C4-B05FA91A21E5}"/>
                  </a:ext>
                </a:extLst>
              </p:cNvPr>
              <p:cNvGrpSpPr/>
              <p:nvPr/>
            </p:nvGrpSpPr>
            <p:grpSpPr>
              <a:xfrm>
                <a:off x="2387882" y="1787199"/>
                <a:ext cx="6870362" cy="134667"/>
                <a:chOff x="-3848148" y="1864614"/>
                <a:chExt cx="6870362" cy="134667"/>
              </a:xfrm>
              <a:solidFill>
                <a:schemeClr val="accent1"/>
              </a:solidFill>
            </p:grpSpPr>
            <p:sp>
              <p:nvSpPr>
                <p:cNvPr id="203" name="Rectangle : avec coin arrondi 202">
                  <a:extLst>
                    <a:ext uri="{FF2B5EF4-FFF2-40B4-BE49-F238E27FC236}">
                      <a16:creationId xmlns:a16="http://schemas.microsoft.com/office/drawing/2014/main" id="{50874C7D-2FDE-6A99-4D52-24A180F7D69B}"/>
                    </a:ext>
                  </a:extLst>
                </p:cNvPr>
                <p:cNvSpPr/>
                <p:nvPr/>
              </p:nvSpPr>
              <p:spPr>
                <a:xfrm>
                  <a:off x="2490346" y="1906220"/>
                  <a:ext cx="531868" cy="69476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04" name="Rectangle : avec coin arrondi 203">
                  <a:extLst>
                    <a:ext uri="{FF2B5EF4-FFF2-40B4-BE49-F238E27FC236}">
                      <a16:creationId xmlns:a16="http://schemas.microsoft.com/office/drawing/2014/main" id="{6FED638A-61FE-0635-CACD-609CFF147989}"/>
                    </a:ext>
                  </a:extLst>
                </p:cNvPr>
                <p:cNvSpPr/>
                <p:nvPr/>
              </p:nvSpPr>
              <p:spPr>
                <a:xfrm>
                  <a:off x="1210949" y="1875768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05" name="Rectangle : avec coin arrondi 204">
                  <a:extLst>
                    <a:ext uri="{FF2B5EF4-FFF2-40B4-BE49-F238E27FC236}">
                      <a16:creationId xmlns:a16="http://schemas.microsoft.com/office/drawing/2014/main" id="{EBE73F1C-AD89-3975-CF1C-4970E3BBA2D5}"/>
                    </a:ext>
                  </a:extLst>
                </p:cNvPr>
                <p:cNvSpPr/>
                <p:nvPr/>
              </p:nvSpPr>
              <p:spPr>
                <a:xfrm>
                  <a:off x="-87903" y="1871134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06" name="Rectangle : avec coin arrondi 205">
                  <a:extLst>
                    <a:ext uri="{FF2B5EF4-FFF2-40B4-BE49-F238E27FC236}">
                      <a16:creationId xmlns:a16="http://schemas.microsoft.com/office/drawing/2014/main" id="{7200ADEF-C0BE-4641-E3D4-44259172D507}"/>
                    </a:ext>
                  </a:extLst>
                </p:cNvPr>
                <p:cNvSpPr/>
                <p:nvPr/>
              </p:nvSpPr>
              <p:spPr>
                <a:xfrm>
                  <a:off x="-1311535" y="1873876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07" name="Rectangle : avec coin arrondi 206">
                  <a:extLst>
                    <a:ext uri="{FF2B5EF4-FFF2-40B4-BE49-F238E27FC236}">
                      <a16:creationId xmlns:a16="http://schemas.microsoft.com/office/drawing/2014/main" id="{CF8ECDD5-B919-F06F-5618-04DE7EBBE6A9}"/>
                    </a:ext>
                  </a:extLst>
                </p:cNvPr>
                <p:cNvSpPr/>
                <p:nvPr/>
              </p:nvSpPr>
              <p:spPr>
                <a:xfrm>
                  <a:off x="-2545469" y="1864614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208" name="Rectangle : avec coin arrondi 207">
                  <a:extLst>
                    <a:ext uri="{FF2B5EF4-FFF2-40B4-BE49-F238E27FC236}">
                      <a16:creationId xmlns:a16="http://schemas.microsoft.com/office/drawing/2014/main" id="{56130B5B-5A86-98F5-6C6C-87007E057978}"/>
                    </a:ext>
                  </a:extLst>
                </p:cNvPr>
                <p:cNvSpPr/>
                <p:nvPr/>
              </p:nvSpPr>
              <p:spPr>
                <a:xfrm>
                  <a:off x="-3848148" y="1902476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</p:grpSp>
        </p:grpSp>
        <p:grpSp>
          <p:nvGrpSpPr>
            <p:cNvPr id="177" name="Groupe 176">
              <a:extLst>
                <a:ext uri="{FF2B5EF4-FFF2-40B4-BE49-F238E27FC236}">
                  <a16:creationId xmlns:a16="http://schemas.microsoft.com/office/drawing/2014/main" id="{D5B8523D-F58C-0C45-BAC9-2B899952E655}"/>
                </a:ext>
              </a:extLst>
            </p:cNvPr>
            <p:cNvGrpSpPr/>
            <p:nvPr/>
          </p:nvGrpSpPr>
          <p:grpSpPr>
            <a:xfrm>
              <a:off x="7933346" y="1703493"/>
              <a:ext cx="1529251" cy="998799"/>
              <a:chOff x="2190834" y="1787199"/>
              <a:chExt cx="6033885" cy="998799"/>
            </a:xfrm>
          </p:grpSpPr>
          <p:grpSp>
            <p:nvGrpSpPr>
              <p:cNvPr id="178" name="Groupe 177">
                <a:extLst>
                  <a:ext uri="{FF2B5EF4-FFF2-40B4-BE49-F238E27FC236}">
                    <a16:creationId xmlns:a16="http://schemas.microsoft.com/office/drawing/2014/main" id="{E491D9B1-37E0-C75B-5BFE-77399C9BD4EC}"/>
                  </a:ext>
                </a:extLst>
              </p:cNvPr>
              <p:cNvGrpSpPr/>
              <p:nvPr/>
            </p:nvGrpSpPr>
            <p:grpSpPr>
              <a:xfrm>
                <a:off x="2190834" y="1871458"/>
                <a:ext cx="6033885" cy="914540"/>
                <a:chOff x="2171354" y="1540608"/>
                <a:chExt cx="6038553" cy="1293478"/>
              </a:xfrm>
            </p:grpSpPr>
            <p:grpSp>
              <p:nvGrpSpPr>
                <p:cNvPr id="185" name="Groupe 184">
                  <a:extLst>
                    <a:ext uri="{FF2B5EF4-FFF2-40B4-BE49-F238E27FC236}">
                      <a16:creationId xmlns:a16="http://schemas.microsoft.com/office/drawing/2014/main" id="{7AACB603-B119-6888-51A9-8E4E956FDD4D}"/>
                    </a:ext>
                  </a:extLst>
                </p:cNvPr>
                <p:cNvGrpSpPr/>
                <p:nvPr/>
              </p:nvGrpSpPr>
              <p:grpSpPr>
                <a:xfrm>
                  <a:off x="2194560" y="1573014"/>
                  <a:ext cx="6015347" cy="1249680"/>
                  <a:chOff x="1452880" y="1168400"/>
                  <a:chExt cx="7620000" cy="1249680"/>
                </a:xfrm>
                <a:solidFill>
                  <a:srgbClr val="FFC000"/>
                </a:solidFill>
              </p:grpSpPr>
              <p:sp>
                <p:nvSpPr>
                  <p:cNvPr id="196" name="Trapèze 195">
                    <a:extLst>
                      <a:ext uri="{FF2B5EF4-FFF2-40B4-BE49-F238E27FC236}">
                        <a16:creationId xmlns:a16="http://schemas.microsoft.com/office/drawing/2014/main" id="{FAC19C16-6D5E-2A22-A571-254C9F45C9A8}"/>
                      </a:ext>
                    </a:extLst>
                  </p:cNvPr>
                  <p:cNvSpPr/>
                  <p:nvPr/>
                </p:nvSpPr>
                <p:spPr>
                  <a:xfrm>
                    <a:off x="145288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dirty="0"/>
                  </a:p>
                </p:txBody>
              </p:sp>
              <p:sp>
                <p:nvSpPr>
                  <p:cNvPr id="197" name="Trapèze 196">
                    <a:extLst>
                      <a:ext uri="{FF2B5EF4-FFF2-40B4-BE49-F238E27FC236}">
                        <a16:creationId xmlns:a16="http://schemas.microsoft.com/office/drawing/2014/main" id="{D2C59E99-0734-27E9-5A2F-1048D5CFDFBC}"/>
                      </a:ext>
                    </a:extLst>
                  </p:cNvPr>
                  <p:cNvSpPr/>
                  <p:nvPr/>
                </p:nvSpPr>
                <p:spPr>
                  <a:xfrm>
                    <a:off x="304800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198" name="Trapèze 197">
                    <a:extLst>
                      <a:ext uri="{FF2B5EF4-FFF2-40B4-BE49-F238E27FC236}">
                        <a16:creationId xmlns:a16="http://schemas.microsoft.com/office/drawing/2014/main" id="{5EA4B63E-23F5-7201-DC8C-0CE93699B104}"/>
                      </a:ext>
                    </a:extLst>
                  </p:cNvPr>
                  <p:cNvSpPr/>
                  <p:nvPr/>
                </p:nvSpPr>
                <p:spPr>
                  <a:xfrm>
                    <a:off x="464312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199" name="Trapèze 198">
                    <a:extLst>
                      <a:ext uri="{FF2B5EF4-FFF2-40B4-BE49-F238E27FC236}">
                        <a16:creationId xmlns:a16="http://schemas.microsoft.com/office/drawing/2014/main" id="{5A56D875-0007-A4F0-CC96-64DCD854D055}"/>
                      </a:ext>
                    </a:extLst>
                  </p:cNvPr>
                  <p:cNvSpPr/>
                  <p:nvPr/>
                </p:nvSpPr>
                <p:spPr>
                  <a:xfrm>
                    <a:off x="623824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  <p:sp>
                <p:nvSpPr>
                  <p:cNvPr id="200" name="Trapèze 199">
                    <a:extLst>
                      <a:ext uri="{FF2B5EF4-FFF2-40B4-BE49-F238E27FC236}">
                        <a16:creationId xmlns:a16="http://schemas.microsoft.com/office/drawing/2014/main" id="{5FE0249F-CBD6-6B06-88FE-98E0E82BFE7E}"/>
                      </a:ext>
                    </a:extLst>
                  </p:cNvPr>
                  <p:cNvSpPr/>
                  <p:nvPr/>
                </p:nvSpPr>
                <p:spPr>
                  <a:xfrm>
                    <a:off x="7833360" y="1168400"/>
                    <a:ext cx="1239520" cy="1249680"/>
                  </a:xfrm>
                  <a:prstGeom prst="trapezoid">
                    <a:avLst/>
                  </a:prstGeom>
                  <a:grpFill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/>
                  </a:p>
                </p:txBody>
              </p:sp>
            </p:grpSp>
            <p:cxnSp>
              <p:nvCxnSpPr>
                <p:cNvPr id="186" name="Connecteur droit 185">
                  <a:extLst>
                    <a:ext uri="{FF2B5EF4-FFF2-40B4-BE49-F238E27FC236}">
                      <a16:creationId xmlns:a16="http://schemas.microsoft.com/office/drawing/2014/main" id="{759579C7-4556-5926-CA86-DB9212EF677F}"/>
                    </a:ext>
                  </a:extLst>
                </p:cNvPr>
                <p:cNvCxnSpPr/>
                <p:nvPr/>
              </p:nvCxnSpPr>
              <p:spPr>
                <a:xfrm flipH="1">
                  <a:off x="5938659" y="157301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Connecteur droit 186">
                  <a:extLst>
                    <a:ext uri="{FF2B5EF4-FFF2-40B4-BE49-F238E27FC236}">
                      <a16:creationId xmlns:a16="http://schemas.microsoft.com/office/drawing/2014/main" id="{1031DBC3-B360-AFE4-B272-A5AA9D1A77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86401" y="1573014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Connecteur droit 187">
                  <a:extLst>
                    <a:ext uri="{FF2B5EF4-FFF2-40B4-BE49-F238E27FC236}">
                      <a16:creationId xmlns:a16="http://schemas.microsoft.com/office/drawing/2014/main" id="{61B0F7C2-A7DC-13F1-4BA2-71A7E9853E6E}"/>
                    </a:ext>
                  </a:extLst>
                </p:cNvPr>
                <p:cNvCxnSpPr/>
                <p:nvPr/>
              </p:nvCxnSpPr>
              <p:spPr>
                <a:xfrm flipH="1">
                  <a:off x="7231411" y="157301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Connecteur droit 188">
                  <a:extLst>
                    <a:ext uri="{FF2B5EF4-FFF2-40B4-BE49-F238E27FC236}">
                      <a16:creationId xmlns:a16="http://schemas.microsoft.com/office/drawing/2014/main" id="{B4B03121-6EED-9E55-DEDD-9AAF3EE0CD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05202" y="1556811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Connecteur droit 189">
                  <a:extLst>
                    <a:ext uri="{FF2B5EF4-FFF2-40B4-BE49-F238E27FC236}">
                      <a16:creationId xmlns:a16="http://schemas.microsoft.com/office/drawing/2014/main" id="{CAE5ED51-C065-C7A2-261B-77D8E1D9AB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24003" y="1540608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Connecteur droit 190">
                  <a:extLst>
                    <a:ext uri="{FF2B5EF4-FFF2-40B4-BE49-F238E27FC236}">
                      <a16:creationId xmlns:a16="http://schemas.microsoft.com/office/drawing/2014/main" id="{13514E9F-5B2D-DA68-8DCC-592F045471E2}"/>
                    </a:ext>
                  </a:extLst>
                </p:cNvPr>
                <p:cNvCxnSpPr/>
                <p:nvPr/>
              </p:nvCxnSpPr>
              <p:spPr>
                <a:xfrm flipH="1">
                  <a:off x="4733933" y="1584406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Connecteur droit 191">
                  <a:extLst>
                    <a:ext uri="{FF2B5EF4-FFF2-40B4-BE49-F238E27FC236}">
                      <a16:creationId xmlns:a16="http://schemas.microsoft.com/office/drawing/2014/main" id="{CB9243DE-167A-63BD-C2BB-366F6D556E37}"/>
                    </a:ext>
                  </a:extLst>
                </p:cNvPr>
                <p:cNvCxnSpPr/>
                <p:nvPr/>
              </p:nvCxnSpPr>
              <p:spPr>
                <a:xfrm flipH="1">
                  <a:off x="3467422" y="1571084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Connecteur droit 192">
                  <a:extLst>
                    <a:ext uri="{FF2B5EF4-FFF2-40B4-BE49-F238E27FC236}">
                      <a16:creationId xmlns:a16="http://schemas.microsoft.com/office/drawing/2014/main" id="{C2051E73-FD5C-6AF3-96A9-57198F83D803}"/>
                    </a:ext>
                  </a:extLst>
                </p:cNvPr>
                <p:cNvCxnSpPr/>
                <p:nvPr/>
              </p:nvCxnSpPr>
              <p:spPr>
                <a:xfrm flipH="1">
                  <a:off x="2171354" y="1556811"/>
                  <a:ext cx="243840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Connecteur droit 193">
                  <a:extLst>
                    <a:ext uri="{FF2B5EF4-FFF2-40B4-BE49-F238E27FC236}">
                      <a16:creationId xmlns:a16="http://schemas.microsoft.com/office/drawing/2014/main" id="{FAD43FF4-7354-AD12-82DD-F9B57918C0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96835" y="1584406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Connecteur droit 194">
                  <a:extLst>
                    <a:ext uri="{FF2B5EF4-FFF2-40B4-BE49-F238E27FC236}">
                      <a16:creationId xmlns:a16="http://schemas.microsoft.com/office/drawing/2014/main" id="{CE416F67-6127-8AB6-BA1E-3006A2D4B9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56697" y="1583441"/>
                  <a:ext cx="242151" cy="1249680"/>
                </a:xfrm>
                <a:prstGeom prst="line">
                  <a:avLst/>
                </a:prstGeom>
                <a:ln w="635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9" name="Groupe 178">
                <a:extLst>
                  <a:ext uri="{FF2B5EF4-FFF2-40B4-BE49-F238E27FC236}">
                    <a16:creationId xmlns:a16="http://schemas.microsoft.com/office/drawing/2014/main" id="{D12FE27A-E14C-A7C0-754E-2D7C6A8FCFAD}"/>
                  </a:ext>
                </a:extLst>
              </p:cNvPr>
              <p:cNvGrpSpPr/>
              <p:nvPr/>
            </p:nvGrpSpPr>
            <p:grpSpPr>
              <a:xfrm>
                <a:off x="2387882" y="1787199"/>
                <a:ext cx="5668789" cy="134667"/>
                <a:chOff x="-3848148" y="1864614"/>
                <a:chExt cx="5668789" cy="134667"/>
              </a:xfrm>
              <a:solidFill>
                <a:schemeClr val="accent1"/>
              </a:solidFill>
            </p:grpSpPr>
            <p:sp>
              <p:nvSpPr>
                <p:cNvPr id="180" name="Rectangle : avec coin arrondi 179">
                  <a:extLst>
                    <a:ext uri="{FF2B5EF4-FFF2-40B4-BE49-F238E27FC236}">
                      <a16:creationId xmlns:a16="http://schemas.microsoft.com/office/drawing/2014/main" id="{B5D3A837-DA30-08C4-77BB-E8E765E04181}"/>
                    </a:ext>
                  </a:extLst>
                </p:cNvPr>
                <p:cNvSpPr/>
                <p:nvPr/>
              </p:nvSpPr>
              <p:spPr>
                <a:xfrm>
                  <a:off x="1210949" y="1875768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81" name="Rectangle : avec coin arrondi 180">
                  <a:extLst>
                    <a:ext uri="{FF2B5EF4-FFF2-40B4-BE49-F238E27FC236}">
                      <a16:creationId xmlns:a16="http://schemas.microsoft.com/office/drawing/2014/main" id="{181A0918-A3B1-85DE-F26B-949332A9321D}"/>
                    </a:ext>
                  </a:extLst>
                </p:cNvPr>
                <p:cNvSpPr/>
                <p:nvPr/>
              </p:nvSpPr>
              <p:spPr>
                <a:xfrm>
                  <a:off x="-87903" y="1871134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82" name="Rectangle : avec coin arrondi 181">
                  <a:extLst>
                    <a:ext uri="{FF2B5EF4-FFF2-40B4-BE49-F238E27FC236}">
                      <a16:creationId xmlns:a16="http://schemas.microsoft.com/office/drawing/2014/main" id="{EDED590C-7416-215E-AE17-F1F160518508}"/>
                    </a:ext>
                  </a:extLst>
                </p:cNvPr>
                <p:cNvSpPr/>
                <p:nvPr/>
              </p:nvSpPr>
              <p:spPr>
                <a:xfrm>
                  <a:off x="-1311535" y="1873876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83" name="Rectangle : avec coin arrondi 182">
                  <a:extLst>
                    <a:ext uri="{FF2B5EF4-FFF2-40B4-BE49-F238E27FC236}">
                      <a16:creationId xmlns:a16="http://schemas.microsoft.com/office/drawing/2014/main" id="{4FF143FB-5AF7-E710-12AE-51C4A4A3A014}"/>
                    </a:ext>
                  </a:extLst>
                </p:cNvPr>
                <p:cNvSpPr/>
                <p:nvPr/>
              </p:nvSpPr>
              <p:spPr>
                <a:xfrm>
                  <a:off x="-2545469" y="1864614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  <p:sp>
              <p:nvSpPr>
                <p:cNvPr id="184" name="Rectangle : avec coin arrondi 183">
                  <a:extLst>
                    <a:ext uri="{FF2B5EF4-FFF2-40B4-BE49-F238E27FC236}">
                      <a16:creationId xmlns:a16="http://schemas.microsoft.com/office/drawing/2014/main" id="{51235EF6-AC1C-DA1E-B6D2-835373BD4AEC}"/>
                    </a:ext>
                  </a:extLst>
                </p:cNvPr>
                <p:cNvSpPr/>
                <p:nvPr/>
              </p:nvSpPr>
              <p:spPr>
                <a:xfrm>
                  <a:off x="-3848148" y="1902476"/>
                  <a:ext cx="609692" cy="96805"/>
                </a:xfrm>
                <a:prstGeom prst="round1Rect">
                  <a:avLst/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284185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CustomShape 1"/>
          <p:cNvSpPr/>
          <p:nvPr/>
        </p:nvSpPr>
        <p:spPr>
          <a:xfrm>
            <a:off x="653103" y="273357"/>
            <a:ext cx="8029567" cy="11419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991" b="1" spc="-1">
                <a:solidFill>
                  <a:srgbClr val="333333"/>
                </a:solidFill>
                <a:latin typeface="Noto Sans Regular"/>
                <a:ea typeface="DejaVu Sans"/>
              </a:rPr>
              <a:t>Injections Studies </a:t>
            </a:r>
            <a:endParaRPr lang="en-US" sz="3991" spc="-1">
              <a:latin typeface="Arial"/>
            </a:endParaRPr>
          </a:p>
        </p:txBody>
      </p:sp>
      <p:sp>
        <p:nvSpPr>
          <p:cNvPr id="758" name="CustomShape 2"/>
          <p:cNvSpPr/>
          <p:nvPr/>
        </p:nvSpPr>
        <p:spPr>
          <a:xfrm>
            <a:off x="-246872" y="1337261"/>
            <a:ext cx="8974280" cy="8176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391867" indent="-290635">
              <a:spcAft>
                <a:spcPts val="1283"/>
              </a:spcAft>
              <a:buClr>
                <a:srgbClr val="EF2929"/>
              </a:buClr>
              <a:buSzPct val="45000"/>
              <a:buFont typeface="Wingdings" charset="2"/>
              <a:buChar char=""/>
            </a:pPr>
            <a:r>
              <a:rPr lang="en-US" sz="1451" spc="-1">
                <a:solidFill>
                  <a:schemeClr val="bg1"/>
                </a:solidFill>
                <a:latin typeface="Noto Sans Regular"/>
                <a:ea typeface="DejaVu Sans"/>
              </a:rPr>
              <a:t>PICMIC allows external signal injection trough the (PAD): </a:t>
            </a:r>
            <a:br>
              <a:rPr sz="1633">
                <a:solidFill>
                  <a:schemeClr val="bg1"/>
                </a:solidFill>
              </a:rPr>
            </a:br>
            <a:r>
              <a:rPr lang="en-US" sz="1451" spc="-1">
                <a:solidFill>
                  <a:schemeClr val="bg1"/>
                </a:solidFill>
                <a:latin typeface="Noto Sans Regular"/>
                <a:ea typeface="DejaVu Sans"/>
              </a:rPr>
              <a:t> - </a:t>
            </a:r>
            <a:r>
              <a:rPr lang="en-US" sz="1451" b="1" spc="-1">
                <a:solidFill>
                  <a:schemeClr val="bg1"/>
                </a:solidFill>
                <a:latin typeface="Noto Sans Regular"/>
                <a:ea typeface="DejaVu Sans"/>
              </a:rPr>
              <a:t>R424</a:t>
            </a:r>
            <a:r>
              <a:rPr lang="en-US" sz="1451" spc="-1">
                <a:solidFill>
                  <a:schemeClr val="bg1"/>
                </a:solidFill>
                <a:latin typeface="Noto Sans Regular"/>
                <a:ea typeface="DejaVu Sans"/>
              </a:rPr>
              <a:t>[R68,C28],</a:t>
            </a:r>
            <a:r>
              <a:rPr lang="en-US" sz="1451" b="1" spc="-1">
                <a:solidFill>
                  <a:schemeClr val="bg1"/>
                </a:solidFill>
                <a:latin typeface="Noto Sans Regular"/>
                <a:ea typeface="DejaVu Sans"/>
              </a:rPr>
              <a:t>R425</a:t>
            </a:r>
            <a:r>
              <a:rPr lang="en-US" sz="1451" spc="-1">
                <a:solidFill>
                  <a:schemeClr val="bg1"/>
                </a:solidFill>
                <a:latin typeface="Noto Sans Regular"/>
                <a:ea typeface="DejaVu Sans"/>
              </a:rPr>
              <a:t>[R103,C35] and </a:t>
            </a:r>
            <a:r>
              <a:rPr lang="en-US" sz="1451" b="1" spc="-1">
                <a:solidFill>
                  <a:schemeClr val="bg1"/>
                </a:solidFill>
                <a:latin typeface="Noto Sans Regular"/>
                <a:ea typeface="DejaVu Sans"/>
              </a:rPr>
              <a:t>R426</a:t>
            </a:r>
            <a:r>
              <a:rPr lang="en-US" sz="1451" spc="-1">
                <a:solidFill>
                  <a:schemeClr val="bg1"/>
                </a:solidFill>
                <a:latin typeface="Noto Sans Regular"/>
                <a:ea typeface="DejaVu Sans"/>
              </a:rPr>
              <a:t>[R6,C15].</a:t>
            </a:r>
            <a:br>
              <a:rPr sz="1633">
                <a:solidFill>
                  <a:schemeClr val="bg1"/>
                </a:solidFill>
              </a:rPr>
            </a:br>
            <a:r>
              <a:rPr lang="en-US" sz="1451" spc="-1">
                <a:solidFill>
                  <a:schemeClr val="bg1"/>
                </a:solidFill>
                <a:latin typeface="Noto Sans Regular"/>
                <a:ea typeface="DejaVu Sans"/>
              </a:rPr>
              <a:t> - * it also allows to excite whole columns in the channel matrix (no shown in above layouts). </a:t>
            </a:r>
            <a:endParaRPr lang="en-US" sz="1451" spc="-1">
              <a:solidFill>
                <a:schemeClr val="bg1"/>
              </a:solidFill>
              <a:latin typeface="Arial"/>
            </a:endParaRPr>
          </a:p>
        </p:txBody>
      </p:sp>
      <p:pic>
        <p:nvPicPr>
          <p:cNvPr id="759" name="Image 758"/>
          <p:cNvPicPr/>
          <p:nvPr/>
        </p:nvPicPr>
        <p:blipFill>
          <a:blip r:embed="rId2"/>
          <a:srcRect b="31340"/>
          <a:stretch/>
        </p:blipFill>
        <p:spPr>
          <a:xfrm>
            <a:off x="6079731" y="1004179"/>
            <a:ext cx="2111806" cy="638081"/>
          </a:xfrm>
          <a:prstGeom prst="rect">
            <a:avLst/>
          </a:prstGeom>
          <a:ln>
            <a:noFill/>
          </a:ln>
        </p:spPr>
      </p:pic>
      <p:pic>
        <p:nvPicPr>
          <p:cNvPr id="760" name="Image 9_3"/>
          <p:cNvPicPr/>
          <p:nvPr/>
        </p:nvPicPr>
        <p:blipFill>
          <a:blip r:embed="rId3"/>
          <a:srcRect r="34158"/>
          <a:stretch/>
        </p:blipFill>
        <p:spPr>
          <a:xfrm rot="16200000">
            <a:off x="8367548" y="927766"/>
            <a:ext cx="623060" cy="809847"/>
          </a:xfrm>
          <a:prstGeom prst="rect">
            <a:avLst/>
          </a:prstGeom>
          <a:ln>
            <a:noFill/>
          </a:ln>
        </p:spPr>
      </p:pic>
      <p:pic>
        <p:nvPicPr>
          <p:cNvPr id="761" name="Espace réservé du contenu 4_0"/>
          <p:cNvPicPr/>
          <p:nvPr/>
        </p:nvPicPr>
        <p:blipFill>
          <a:blip r:embed="rId4"/>
          <a:srcRect l="4252" t="4651" r="4962"/>
          <a:stretch/>
        </p:blipFill>
        <p:spPr>
          <a:xfrm>
            <a:off x="165085" y="2149720"/>
            <a:ext cx="4565010" cy="2278348"/>
          </a:xfrm>
          <a:prstGeom prst="rect">
            <a:avLst/>
          </a:prstGeom>
          <a:ln>
            <a:noFill/>
          </a:ln>
        </p:spPr>
      </p:pic>
      <p:grpSp>
        <p:nvGrpSpPr>
          <p:cNvPr id="762" name="Group 3"/>
          <p:cNvGrpSpPr/>
          <p:nvPr/>
        </p:nvGrpSpPr>
        <p:grpSpPr>
          <a:xfrm>
            <a:off x="5902740" y="5094559"/>
            <a:ext cx="732454" cy="189726"/>
            <a:chOff x="6507360" y="5616000"/>
            <a:chExt cx="807480" cy="209160"/>
          </a:xfrm>
        </p:grpSpPr>
        <p:sp>
          <p:nvSpPr>
            <p:cNvPr id="763" name="CustomShape 4"/>
            <p:cNvSpPr/>
            <p:nvPr/>
          </p:nvSpPr>
          <p:spPr>
            <a:xfrm>
              <a:off x="6507360" y="5616000"/>
              <a:ext cx="585720" cy="150840"/>
            </a:xfrm>
            <a:prstGeom prst="rect">
              <a:avLst/>
            </a:prstGeom>
            <a:noFill/>
            <a:ln w="648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>
              <a:noAutofit/>
            </a:bodyPr>
            <a:lstStyle/>
            <a:p>
              <a:pPr algn="just">
                <a:lnSpc>
                  <a:spcPct val="107000"/>
                </a:lnSpc>
                <a:spcAft>
                  <a:spcPts val="725"/>
                </a:spcAft>
              </a:pPr>
              <a:r>
                <a:rPr lang="fr-FR" sz="998" spc="-1" dirty="0">
                  <a:solidFill>
                    <a:schemeClr val="bg1"/>
                  </a:solidFill>
                  <a:latin typeface="DengXian"/>
                  <a:ea typeface="DengXian"/>
                </a:rPr>
                <a:t>VPULSE</a:t>
              </a:r>
              <a:endParaRPr lang="en-US" sz="998" spc="-1" dirty="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764" name="Line 5"/>
            <p:cNvSpPr/>
            <p:nvPr/>
          </p:nvSpPr>
          <p:spPr>
            <a:xfrm>
              <a:off x="6661080" y="5817240"/>
              <a:ext cx="380160" cy="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65" name="Line 6"/>
            <p:cNvSpPr/>
            <p:nvPr/>
          </p:nvSpPr>
          <p:spPr>
            <a:xfrm>
              <a:off x="6939000" y="5816520"/>
              <a:ext cx="102240" cy="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66" name="Line 7"/>
            <p:cNvSpPr/>
            <p:nvPr/>
          </p:nvSpPr>
          <p:spPr>
            <a:xfrm>
              <a:off x="7095960" y="5825160"/>
              <a:ext cx="218880" cy="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</p:grpSp>
      <p:grpSp>
        <p:nvGrpSpPr>
          <p:cNvPr id="767" name="Group 8"/>
          <p:cNvGrpSpPr/>
          <p:nvPr/>
        </p:nvGrpSpPr>
        <p:grpSpPr>
          <a:xfrm>
            <a:off x="5858655" y="5261100"/>
            <a:ext cx="249812" cy="440191"/>
            <a:chOff x="6458760" y="5799600"/>
            <a:chExt cx="275400" cy="485280"/>
          </a:xfrm>
        </p:grpSpPr>
        <p:sp>
          <p:nvSpPr>
            <p:cNvPr id="768" name="Line 9"/>
            <p:cNvSpPr/>
            <p:nvPr/>
          </p:nvSpPr>
          <p:spPr>
            <a:xfrm flipV="1">
              <a:off x="6645960" y="5815080"/>
              <a:ext cx="0" cy="11808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69" name="Line 10"/>
            <p:cNvSpPr/>
            <p:nvPr/>
          </p:nvSpPr>
          <p:spPr>
            <a:xfrm flipV="1">
              <a:off x="6643080" y="6109560"/>
              <a:ext cx="0" cy="11232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70" name="Line 11"/>
            <p:cNvSpPr/>
            <p:nvPr/>
          </p:nvSpPr>
          <p:spPr>
            <a:xfrm>
              <a:off x="6458760" y="5836680"/>
              <a:ext cx="72360" cy="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71" name="Line 12"/>
            <p:cNvSpPr/>
            <p:nvPr/>
          </p:nvSpPr>
          <p:spPr>
            <a:xfrm flipV="1">
              <a:off x="6492600" y="5799600"/>
              <a:ext cx="0" cy="7632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72" name="Line 13"/>
            <p:cNvSpPr/>
            <p:nvPr/>
          </p:nvSpPr>
          <p:spPr>
            <a:xfrm>
              <a:off x="6458760" y="6127920"/>
              <a:ext cx="72360" cy="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73" name="Line 14"/>
            <p:cNvSpPr/>
            <p:nvPr/>
          </p:nvSpPr>
          <p:spPr>
            <a:xfrm>
              <a:off x="6572520" y="6222960"/>
              <a:ext cx="161640" cy="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74" name="CustomShape 15"/>
            <p:cNvSpPr/>
            <p:nvPr/>
          </p:nvSpPr>
          <p:spPr>
            <a:xfrm>
              <a:off x="6565680" y="5936040"/>
              <a:ext cx="168480" cy="168480"/>
            </a:xfrm>
            <a:prstGeom prst="ellipse">
              <a:avLst/>
            </a:prstGeom>
            <a:solidFill>
              <a:srgbClr val="4F81BD"/>
            </a:solidFill>
            <a:ln w="25560">
              <a:solidFill>
                <a:srgbClr val="3A5F8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75" name="Line 16"/>
            <p:cNvSpPr/>
            <p:nvPr/>
          </p:nvSpPr>
          <p:spPr>
            <a:xfrm flipV="1">
              <a:off x="6529320" y="6226200"/>
              <a:ext cx="46080" cy="5544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76" name="Line 17"/>
            <p:cNvSpPr/>
            <p:nvPr/>
          </p:nvSpPr>
          <p:spPr>
            <a:xfrm flipV="1">
              <a:off x="6572520" y="6220080"/>
              <a:ext cx="45720" cy="5544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77" name="Line 18"/>
            <p:cNvSpPr/>
            <p:nvPr/>
          </p:nvSpPr>
          <p:spPr>
            <a:xfrm flipV="1">
              <a:off x="6615360" y="6229080"/>
              <a:ext cx="46080" cy="5580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78" name="Line 19"/>
            <p:cNvSpPr/>
            <p:nvPr/>
          </p:nvSpPr>
          <p:spPr>
            <a:xfrm flipV="1">
              <a:off x="6658200" y="6229080"/>
              <a:ext cx="46080" cy="55800"/>
            </a:xfrm>
            <a:prstGeom prst="line">
              <a:avLst/>
            </a:prstGeom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</p:grpSp>
      <p:sp>
        <p:nvSpPr>
          <p:cNvPr id="779" name="Line 20"/>
          <p:cNvSpPr/>
          <p:nvPr/>
        </p:nvSpPr>
        <p:spPr>
          <a:xfrm flipV="1">
            <a:off x="6387015" y="5171952"/>
            <a:ext cx="0" cy="202135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80" name="Line 21"/>
          <p:cNvSpPr/>
          <p:nvPr/>
        </p:nvSpPr>
        <p:spPr>
          <a:xfrm flipV="1">
            <a:off x="6428487" y="5171952"/>
            <a:ext cx="0" cy="202135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81" name="CustomShape 22"/>
          <p:cNvSpPr/>
          <p:nvPr/>
        </p:nvSpPr>
        <p:spPr>
          <a:xfrm>
            <a:off x="6203167" y="5336860"/>
            <a:ext cx="430068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 dirty="0">
                <a:solidFill>
                  <a:schemeClr val="bg1"/>
                </a:solidFill>
                <a:latin typeface="Century Schoolbook"/>
                <a:ea typeface="DejaVu Sans"/>
              </a:rPr>
              <a:t>1pF</a:t>
            </a:r>
            <a:endParaRPr lang="en-US" sz="1089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782" name="CustomShape 23"/>
          <p:cNvSpPr/>
          <p:nvPr/>
        </p:nvSpPr>
        <p:spPr>
          <a:xfrm>
            <a:off x="7983851" y="4795765"/>
            <a:ext cx="323184" cy="2778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270" spc="-1">
                <a:solidFill>
                  <a:srgbClr val="000000"/>
                </a:solidFill>
                <a:latin typeface="Century Schoolbook"/>
                <a:ea typeface="DejaVu Sans"/>
              </a:rPr>
              <a:t>‘1’</a:t>
            </a:r>
            <a:endParaRPr lang="en-US" sz="1270" spc="-1">
              <a:latin typeface="Arial"/>
            </a:endParaRPr>
          </a:p>
        </p:txBody>
      </p:sp>
      <p:pic>
        <p:nvPicPr>
          <p:cNvPr id="783" name="Image 48_0"/>
          <p:cNvPicPr/>
          <p:nvPr/>
        </p:nvPicPr>
        <p:blipFill>
          <a:blip r:embed="rId5"/>
          <a:stretch/>
        </p:blipFill>
        <p:spPr>
          <a:xfrm>
            <a:off x="8163454" y="4987450"/>
            <a:ext cx="402964" cy="431048"/>
          </a:xfrm>
          <a:prstGeom prst="rect">
            <a:avLst/>
          </a:prstGeom>
          <a:ln>
            <a:noFill/>
          </a:ln>
        </p:spPr>
      </p:pic>
      <p:pic>
        <p:nvPicPr>
          <p:cNvPr id="784" name="Image 53_0"/>
          <p:cNvPicPr/>
          <p:nvPr/>
        </p:nvPicPr>
        <p:blipFill>
          <a:blip r:embed="rId6"/>
          <a:stretch/>
        </p:blipFill>
        <p:spPr>
          <a:xfrm>
            <a:off x="6655440" y="4724903"/>
            <a:ext cx="540442" cy="460764"/>
          </a:xfrm>
          <a:prstGeom prst="rect">
            <a:avLst/>
          </a:prstGeom>
          <a:ln>
            <a:noFill/>
          </a:ln>
        </p:spPr>
      </p:pic>
      <p:pic>
        <p:nvPicPr>
          <p:cNvPr id="785" name="Image 56_0"/>
          <p:cNvPicPr/>
          <p:nvPr/>
        </p:nvPicPr>
        <p:blipFill>
          <a:blip r:embed="rId7"/>
          <a:stretch/>
        </p:blipFill>
        <p:spPr>
          <a:xfrm>
            <a:off x="6632908" y="5343064"/>
            <a:ext cx="141397" cy="221075"/>
          </a:xfrm>
          <a:prstGeom prst="rect">
            <a:avLst/>
          </a:prstGeom>
          <a:ln>
            <a:noFill/>
          </a:ln>
        </p:spPr>
      </p:pic>
      <p:sp>
        <p:nvSpPr>
          <p:cNvPr id="786" name="Line 24"/>
          <p:cNvSpPr/>
          <p:nvPr/>
        </p:nvSpPr>
        <p:spPr>
          <a:xfrm>
            <a:off x="6701484" y="5118397"/>
            <a:ext cx="0" cy="229892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87" name="Line 25"/>
          <p:cNvSpPr/>
          <p:nvPr/>
        </p:nvSpPr>
        <p:spPr>
          <a:xfrm>
            <a:off x="6636827" y="5282979"/>
            <a:ext cx="65310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88" name="Line 26"/>
          <p:cNvSpPr/>
          <p:nvPr/>
        </p:nvSpPr>
        <p:spPr>
          <a:xfrm>
            <a:off x="7136450" y="5137011"/>
            <a:ext cx="0" cy="120497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89" name="Line 27"/>
          <p:cNvSpPr/>
          <p:nvPr/>
        </p:nvSpPr>
        <p:spPr>
          <a:xfrm>
            <a:off x="7133511" y="5250324"/>
            <a:ext cx="65637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pic>
        <p:nvPicPr>
          <p:cNvPr id="790" name="Image 66_0"/>
          <p:cNvPicPr/>
          <p:nvPr/>
        </p:nvPicPr>
        <p:blipFill>
          <a:blip r:embed="rId8"/>
          <a:stretch/>
        </p:blipFill>
        <p:spPr>
          <a:xfrm>
            <a:off x="7206332" y="4968837"/>
            <a:ext cx="848707" cy="534891"/>
          </a:xfrm>
          <a:prstGeom prst="rect">
            <a:avLst/>
          </a:prstGeom>
          <a:ln>
            <a:noFill/>
          </a:ln>
        </p:spPr>
      </p:pic>
      <p:sp>
        <p:nvSpPr>
          <p:cNvPr id="791" name="Line 28"/>
          <p:cNvSpPr/>
          <p:nvPr/>
        </p:nvSpPr>
        <p:spPr>
          <a:xfrm>
            <a:off x="8056998" y="5257508"/>
            <a:ext cx="110374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92" name="CustomShape 29"/>
          <p:cNvSpPr/>
          <p:nvPr/>
        </p:nvSpPr>
        <p:spPr>
          <a:xfrm flipV="1">
            <a:off x="1309797" y="4896342"/>
            <a:ext cx="327" cy="9421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93" name="CustomShape 30"/>
          <p:cNvSpPr/>
          <p:nvPr/>
        </p:nvSpPr>
        <p:spPr>
          <a:xfrm flipV="1">
            <a:off x="1309797" y="5890038"/>
            <a:ext cx="327" cy="32230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94" name="CustomShape 31"/>
          <p:cNvSpPr/>
          <p:nvPr/>
        </p:nvSpPr>
        <p:spPr>
          <a:xfrm>
            <a:off x="989451" y="4648164"/>
            <a:ext cx="63808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chemeClr val="bg1"/>
                </a:solidFill>
                <a:latin typeface="Century Schoolbook"/>
                <a:ea typeface="DejaVu Sans"/>
              </a:rPr>
              <a:t>iComp</a:t>
            </a:r>
            <a:endParaRPr lang="en-US" sz="1089" spc="-1">
              <a:solidFill>
                <a:schemeClr val="bg1"/>
              </a:solidFill>
              <a:latin typeface="Arial"/>
            </a:endParaRPr>
          </a:p>
        </p:txBody>
      </p:sp>
      <p:pic>
        <p:nvPicPr>
          <p:cNvPr id="795" name="Image 36_0"/>
          <p:cNvPicPr/>
          <p:nvPr/>
        </p:nvPicPr>
        <p:blipFill>
          <a:blip r:embed="rId9"/>
          <a:stretch/>
        </p:blipFill>
        <p:spPr>
          <a:xfrm flipH="1">
            <a:off x="1440091" y="5162481"/>
            <a:ext cx="561015" cy="293570"/>
          </a:xfrm>
          <a:prstGeom prst="rect">
            <a:avLst/>
          </a:prstGeom>
          <a:ln>
            <a:noFill/>
          </a:ln>
        </p:spPr>
      </p:pic>
      <p:sp>
        <p:nvSpPr>
          <p:cNvPr id="796" name="CustomShape 32"/>
          <p:cNvSpPr/>
          <p:nvPr/>
        </p:nvSpPr>
        <p:spPr>
          <a:xfrm flipV="1">
            <a:off x="1205954" y="5756804"/>
            <a:ext cx="1187667" cy="32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97" name="Line 33"/>
          <p:cNvSpPr/>
          <p:nvPr/>
        </p:nvSpPr>
        <p:spPr>
          <a:xfrm>
            <a:off x="1210526" y="5614102"/>
            <a:ext cx="1133459" cy="0"/>
          </a:xfrm>
          <a:prstGeom prst="line">
            <a:avLst/>
          </a:prstGeom>
          <a:ln w="25560">
            <a:solidFill>
              <a:srgbClr val="4BACC6"/>
            </a:solidFill>
            <a:prstDash val="dash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98" name="CustomShape 34"/>
          <p:cNvSpPr/>
          <p:nvPr/>
        </p:nvSpPr>
        <p:spPr>
          <a:xfrm>
            <a:off x="713188" y="5473359"/>
            <a:ext cx="63808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 dirty="0" err="1">
                <a:solidFill>
                  <a:schemeClr val="bg1"/>
                </a:solidFill>
                <a:latin typeface="Century Schoolbook"/>
                <a:ea typeface="DejaVu Sans"/>
              </a:rPr>
              <a:t>iRefN</a:t>
            </a:r>
            <a:endParaRPr lang="en-US" sz="1089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799" name="CustomShape 35"/>
          <p:cNvSpPr/>
          <p:nvPr/>
        </p:nvSpPr>
        <p:spPr>
          <a:xfrm>
            <a:off x="713188" y="5245099"/>
            <a:ext cx="63808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C00000"/>
                </a:solidFill>
                <a:latin typeface="Century Schoolbook"/>
                <a:ea typeface="DejaVu Sans"/>
              </a:rPr>
              <a:t>ith+iin</a:t>
            </a:r>
            <a:endParaRPr lang="en-US" sz="1089" spc="-1">
              <a:latin typeface="Arial"/>
            </a:endParaRPr>
          </a:p>
        </p:txBody>
      </p:sp>
      <p:sp>
        <p:nvSpPr>
          <p:cNvPr id="800" name="Line 36"/>
          <p:cNvSpPr/>
          <p:nvPr/>
        </p:nvSpPr>
        <p:spPr>
          <a:xfrm>
            <a:off x="1229792" y="5445275"/>
            <a:ext cx="207687" cy="0"/>
          </a:xfrm>
          <a:prstGeom prst="line">
            <a:avLst/>
          </a:prstGeom>
          <a:ln w="93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01" name="Line 37"/>
          <p:cNvSpPr/>
          <p:nvPr/>
        </p:nvSpPr>
        <p:spPr>
          <a:xfrm>
            <a:off x="2000779" y="5455071"/>
            <a:ext cx="207687" cy="0"/>
          </a:xfrm>
          <a:prstGeom prst="line">
            <a:avLst/>
          </a:prstGeom>
          <a:ln w="93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pic>
        <p:nvPicPr>
          <p:cNvPr id="802" name="Image 64_0"/>
          <p:cNvPicPr/>
          <p:nvPr/>
        </p:nvPicPr>
        <p:blipFill>
          <a:blip r:embed="rId9"/>
          <a:stretch/>
        </p:blipFill>
        <p:spPr>
          <a:xfrm flipH="1">
            <a:off x="1444010" y="5258488"/>
            <a:ext cx="561015" cy="197563"/>
          </a:xfrm>
          <a:prstGeom prst="rect">
            <a:avLst/>
          </a:prstGeom>
          <a:ln>
            <a:noFill/>
          </a:ln>
        </p:spPr>
      </p:pic>
      <p:pic>
        <p:nvPicPr>
          <p:cNvPr id="803" name="Image 65_0"/>
          <p:cNvPicPr/>
          <p:nvPr/>
        </p:nvPicPr>
        <p:blipFill>
          <a:blip r:embed="rId9"/>
          <a:stretch/>
        </p:blipFill>
        <p:spPr>
          <a:xfrm flipH="1">
            <a:off x="1439438" y="5080844"/>
            <a:ext cx="561015" cy="365084"/>
          </a:xfrm>
          <a:prstGeom prst="rect">
            <a:avLst/>
          </a:prstGeom>
          <a:ln>
            <a:noFill/>
          </a:ln>
        </p:spPr>
      </p:pic>
      <p:sp>
        <p:nvSpPr>
          <p:cNvPr id="804" name="CustomShape 38"/>
          <p:cNvSpPr/>
          <p:nvPr/>
        </p:nvSpPr>
        <p:spPr>
          <a:xfrm>
            <a:off x="1428662" y="6217569"/>
            <a:ext cx="979980" cy="225320"/>
          </a:xfrm>
          <a:prstGeom prst="roundRect">
            <a:avLst>
              <a:gd name="adj" fmla="val 16667"/>
            </a:avLst>
          </a:prstGeom>
          <a:solidFill>
            <a:srgbClr val="ACD4E4">
              <a:alpha val="50000"/>
            </a:srgbClr>
          </a:solidFill>
          <a:ln w="9360">
            <a:solidFill>
              <a:srgbClr val="4BACC6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70" spc="-1">
                <a:solidFill>
                  <a:srgbClr val="000000"/>
                </a:solidFill>
                <a:latin typeface="Century Schoolbook"/>
                <a:ea typeface="DejaVu Sans"/>
              </a:rPr>
              <a:t>No   edges</a:t>
            </a:r>
            <a:endParaRPr lang="en-US" sz="1270" spc="-1">
              <a:latin typeface="Arial"/>
            </a:endParaRPr>
          </a:p>
        </p:txBody>
      </p:sp>
      <p:sp>
        <p:nvSpPr>
          <p:cNvPr id="805" name="CustomShape 39"/>
          <p:cNvSpPr/>
          <p:nvPr/>
        </p:nvSpPr>
        <p:spPr>
          <a:xfrm>
            <a:off x="669430" y="5843015"/>
            <a:ext cx="48754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 dirty="0" err="1">
                <a:solidFill>
                  <a:schemeClr val="bg1"/>
                </a:solidFill>
                <a:latin typeface="Century Schoolbook"/>
                <a:ea typeface="DejaVu Sans"/>
              </a:rPr>
              <a:t>Vout</a:t>
            </a:r>
            <a:endParaRPr lang="en-US" sz="1089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806" name="Line 40"/>
          <p:cNvSpPr/>
          <p:nvPr/>
        </p:nvSpPr>
        <p:spPr>
          <a:xfrm>
            <a:off x="1286286" y="6182627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07" name="Line 41"/>
          <p:cNvSpPr/>
          <p:nvPr/>
        </p:nvSpPr>
        <p:spPr>
          <a:xfrm>
            <a:off x="1286286" y="6024903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08" name="CustomShape 42"/>
          <p:cNvSpPr/>
          <p:nvPr/>
        </p:nvSpPr>
        <p:spPr>
          <a:xfrm>
            <a:off x="1182769" y="6097071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0</a:t>
            </a:r>
            <a:endParaRPr lang="en-US" sz="1089" spc="-1">
              <a:latin typeface="Arial"/>
            </a:endParaRPr>
          </a:p>
        </p:txBody>
      </p:sp>
      <p:sp>
        <p:nvSpPr>
          <p:cNvPr id="809" name="CustomShape 43"/>
          <p:cNvSpPr/>
          <p:nvPr/>
        </p:nvSpPr>
        <p:spPr>
          <a:xfrm>
            <a:off x="1182769" y="5947184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1</a:t>
            </a:r>
            <a:endParaRPr lang="en-US" sz="1089" spc="-1">
              <a:latin typeface="Arial"/>
            </a:endParaRPr>
          </a:p>
        </p:txBody>
      </p:sp>
      <p:sp>
        <p:nvSpPr>
          <p:cNvPr id="810" name="CustomShape 44"/>
          <p:cNvSpPr/>
          <p:nvPr/>
        </p:nvSpPr>
        <p:spPr>
          <a:xfrm flipV="1">
            <a:off x="1309797" y="6460522"/>
            <a:ext cx="327" cy="32230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11" name="CustomShape 45"/>
          <p:cNvSpPr/>
          <p:nvPr/>
        </p:nvSpPr>
        <p:spPr>
          <a:xfrm>
            <a:off x="669430" y="6413500"/>
            <a:ext cx="48754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Dout</a:t>
            </a:r>
            <a:endParaRPr lang="en-US" sz="1089" spc="-1">
              <a:latin typeface="Arial"/>
            </a:endParaRPr>
          </a:p>
        </p:txBody>
      </p:sp>
      <p:sp>
        <p:nvSpPr>
          <p:cNvPr id="812" name="Line 46"/>
          <p:cNvSpPr/>
          <p:nvPr/>
        </p:nvSpPr>
        <p:spPr>
          <a:xfrm>
            <a:off x="1286286" y="6753112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13" name="Line 47"/>
          <p:cNvSpPr/>
          <p:nvPr/>
        </p:nvSpPr>
        <p:spPr>
          <a:xfrm>
            <a:off x="1286286" y="6595388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14" name="CustomShape 48"/>
          <p:cNvSpPr/>
          <p:nvPr/>
        </p:nvSpPr>
        <p:spPr>
          <a:xfrm>
            <a:off x="1182769" y="6667556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0</a:t>
            </a:r>
            <a:endParaRPr lang="en-US" sz="1089" spc="-1">
              <a:latin typeface="Arial"/>
            </a:endParaRPr>
          </a:p>
        </p:txBody>
      </p:sp>
      <p:sp>
        <p:nvSpPr>
          <p:cNvPr id="815" name="CustomShape 49"/>
          <p:cNvSpPr/>
          <p:nvPr/>
        </p:nvSpPr>
        <p:spPr>
          <a:xfrm>
            <a:off x="1182769" y="6517669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1</a:t>
            </a:r>
            <a:endParaRPr lang="en-US" sz="1089" spc="-1">
              <a:latin typeface="Arial"/>
            </a:endParaRPr>
          </a:p>
        </p:txBody>
      </p:sp>
      <p:grpSp>
        <p:nvGrpSpPr>
          <p:cNvPr id="816" name="Group 50"/>
          <p:cNvGrpSpPr/>
          <p:nvPr/>
        </p:nvGrpSpPr>
        <p:grpSpPr>
          <a:xfrm>
            <a:off x="1723864" y="6217569"/>
            <a:ext cx="152173" cy="225320"/>
            <a:chOff x="1900440" y="6854040"/>
            <a:chExt cx="167760" cy="248400"/>
          </a:xfrm>
        </p:grpSpPr>
        <p:sp>
          <p:nvSpPr>
            <p:cNvPr id="817" name="CustomShape 51"/>
            <p:cNvSpPr/>
            <p:nvPr/>
          </p:nvSpPr>
          <p:spPr>
            <a:xfrm>
              <a:off x="1900440" y="6854040"/>
              <a:ext cx="167760" cy="248400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818" name="CustomShape 52"/>
            <p:cNvSpPr/>
            <p:nvPr/>
          </p:nvSpPr>
          <p:spPr>
            <a:xfrm>
              <a:off x="1986840" y="6870240"/>
              <a:ext cx="360" cy="1677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rgbClr val="4A7EBB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</p:grpSp>
      <p:sp>
        <p:nvSpPr>
          <p:cNvPr id="819" name="Line 53"/>
          <p:cNvSpPr/>
          <p:nvPr/>
        </p:nvSpPr>
        <p:spPr>
          <a:xfrm>
            <a:off x="1392415" y="6024903"/>
            <a:ext cx="971490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20" name="Line 54"/>
          <p:cNvSpPr/>
          <p:nvPr/>
        </p:nvSpPr>
        <p:spPr>
          <a:xfrm>
            <a:off x="1392415" y="6744295"/>
            <a:ext cx="971490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21" name="CustomShape 55"/>
          <p:cNvSpPr/>
          <p:nvPr/>
        </p:nvSpPr>
        <p:spPr>
          <a:xfrm flipV="1">
            <a:off x="3183221" y="4896342"/>
            <a:ext cx="327" cy="9421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22" name="CustomShape 56"/>
          <p:cNvSpPr/>
          <p:nvPr/>
        </p:nvSpPr>
        <p:spPr>
          <a:xfrm flipV="1">
            <a:off x="3183221" y="5890038"/>
            <a:ext cx="327" cy="32230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23" name="CustomShape 57"/>
          <p:cNvSpPr/>
          <p:nvPr/>
        </p:nvSpPr>
        <p:spPr>
          <a:xfrm>
            <a:off x="2863201" y="4648164"/>
            <a:ext cx="63808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 dirty="0" err="1">
                <a:solidFill>
                  <a:schemeClr val="bg1"/>
                </a:solidFill>
                <a:latin typeface="Century Schoolbook"/>
                <a:ea typeface="DejaVu Sans"/>
              </a:rPr>
              <a:t>iComp</a:t>
            </a:r>
            <a:endParaRPr lang="en-US" sz="1089" spc="-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824" name="Image 95_0"/>
          <p:cNvPicPr/>
          <p:nvPr/>
        </p:nvPicPr>
        <p:blipFill>
          <a:blip r:embed="rId9"/>
          <a:stretch/>
        </p:blipFill>
        <p:spPr>
          <a:xfrm flipH="1">
            <a:off x="3313515" y="5162481"/>
            <a:ext cx="561015" cy="293570"/>
          </a:xfrm>
          <a:prstGeom prst="rect">
            <a:avLst/>
          </a:prstGeom>
          <a:ln>
            <a:noFill/>
          </a:ln>
        </p:spPr>
      </p:pic>
      <p:sp>
        <p:nvSpPr>
          <p:cNvPr id="825" name="CustomShape 58"/>
          <p:cNvSpPr/>
          <p:nvPr/>
        </p:nvSpPr>
        <p:spPr>
          <a:xfrm flipV="1">
            <a:off x="3079704" y="5756804"/>
            <a:ext cx="1187667" cy="32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26" name="Line 59"/>
          <p:cNvSpPr/>
          <p:nvPr/>
        </p:nvSpPr>
        <p:spPr>
          <a:xfrm>
            <a:off x="3079378" y="5342085"/>
            <a:ext cx="1133786" cy="0"/>
          </a:xfrm>
          <a:prstGeom prst="line">
            <a:avLst/>
          </a:prstGeom>
          <a:ln w="25560">
            <a:solidFill>
              <a:srgbClr val="4BACC6"/>
            </a:solidFill>
            <a:prstDash val="dash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27" name="CustomShape 60"/>
          <p:cNvSpPr/>
          <p:nvPr/>
        </p:nvSpPr>
        <p:spPr>
          <a:xfrm>
            <a:off x="2598368" y="5161829"/>
            <a:ext cx="63808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417B85"/>
                </a:solidFill>
                <a:latin typeface="Century Schoolbook"/>
                <a:ea typeface="DejaVu Sans"/>
              </a:rPr>
              <a:t>iRefN</a:t>
            </a:r>
            <a:endParaRPr lang="en-US" sz="1089" spc="-1">
              <a:latin typeface="Arial"/>
            </a:endParaRPr>
          </a:p>
        </p:txBody>
      </p:sp>
      <p:sp>
        <p:nvSpPr>
          <p:cNvPr id="828" name="CustomShape 61"/>
          <p:cNvSpPr/>
          <p:nvPr/>
        </p:nvSpPr>
        <p:spPr>
          <a:xfrm>
            <a:off x="2577795" y="5373761"/>
            <a:ext cx="63808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 dirty="0" err="1">
                <a:solidFill>
                  <a:srgbClr val="C00000"/>
                </a:solidFill>
                <a:latin typeface="Century Schoolbook"/>
                <a:ea typeface="DejaVu Sans"/>
              </a:rPr>
              <a:t>ith+iin</a:t>
            </a:r>
            <a:endParaRPr lang="en-US" sz="1089" spc="-1" dirty="0">
              <a:latin typeface="Arial"/>
            </a:endParaRPr>
          </a:p>
        </p:txBody>
      </p:sp>
      <p:sp>
        <p:nvSpPr>
          <p:cNvPr id="829" name="Line 62"/>
          <p:cNvSpPr/>
          <p:nvPr/>
        </p:nvSpPr>
        <p:spPr>
          <a:xfrm>
            <a:off x="3103543" y="5445275"/>
            <a:ext cx="207360" cy="0"/>
          </a:xfrm>
          <a:prstGeom prst="line">
            <a:avLst/>
          </a:prstGeom>
          <a:ln w="93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30" name="Line 63"/>
          <p:cNvSpPr/>
          <p:nvPr/>
        </p:nvSpPr>
        <p:spPr>
          <a:xfrm>
            <a:off x="3874530" y="5455071"/>
            <a:ext cx="207687" cy="0"/>
          </a:xfrm>
          <a:prstGeom prst="line">
            <a:avLst/>
          </a:prstGeom>
          <a:ln w="93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pic>
        <p:nvPicPr>
          <p:cNvPr id="831" name="Image 102_0"/>
          <p:cNvPicPr/>
          <p:nvPr/>
        </p:nvPicPr>
        <p:blipFill>
          <a:blip r:embed="rId9"/>
          <a:stretch/>
        </p:blipFill>
        <p:spPr>
          <a:xfrm flipH="1">
            <a:off x="3317434" y="5258488"/>
            <a:ext cx="561015" cy="197563"/>
          </a:xfrm>
          <a:prstGeom prst="rect">
            <a:avLst/>
          </a:prstGeom>
          <a:ln>
            <a:noFill/>
          </a:ln>
        </p:spPr>
      </p:pic>
      <p:pic>
        <p:nvPicPr>
          <p:cNvPr id="832" name="Image 103_0"/>
          <p:cNvPicPr/>
          <p:nvPr/>
        </p:nvPicPr>
        <p:blipFill>
          <a:blip r:embed="rId9"/>
          <a:stretch/>
        </p:blipFill>
        <p:spPr>
          <a:xfrm flipH="1">
            <a:off x="3312862" y="5080844"/>
            <a:ext cx="561015" cy="365084"/>
          </a:xfrm>
          <a:prstGeom prst="rect">
            <a:avLst/>
          </a:prstGeom>
          <a:ln>
            <a:noFill/>
          </a:ln>
        </p:spPr>
      </p:pic>
      <p:sp>
        <p:nvSpPr>
          <p:cNvPr id="833" name="CustomShape 64"/>
          <p:cNvSpPr/>
          <p:nvPr/>
        </p:nvSpPr>
        <p:spPr>
          <a:xfrm>
            <a:off x="3054560" y="6217569"/>
            <a:ext cx="979980" cy="225320"/>
          </a:xfrm>
          <a:prstGeom prst="roundRect">
            <a:avLst>
              <a:gd name="adj" fmla="val 16667"/>
            </a:avLst>
          </a:prstGeom>
          <a:solidFill>
            <a:srgbClr val="ACD4E4">
              <a:alpha val="50000"/>
            </a:srgbClr>
          </a:solidFill>
          <a:ln w="9360">
            <a:solidFill>
              <a:srgbClr val="4BACC6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70" spc="-1">
                <a:solidFill>
                  <a:srgbClr val="000000"/>
                </a:solidFill>
                <a:latin typeface="Century Schoolbook"/>
                <a:ea typeface="DejaVu Sans"/>
              </a:rPr>
              <a:t>fall   edge</a:t>
            </a:r>
            <a:endParaRPr lang="en-US" sz="1270" spc="-1">
              <a:latin typeface="Arial"/>
            </a:endParaRPr>
          </a:p>
        </p:txBody>
      </p:sp>
      <p:sp>
        <p:nvSpPr>
          <p:cNvPr id="834" name="CustomShape 65"/>
          <p:cNvSpPr/>
          <p:nvPr/>
        </p:nvSpPr>
        <p:spPr>
          <a:xfrm>
            <a:off x="2542854" y="5843015"/>
            <a:ext cx="48754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chemeClr val="bg1"/>
                </a:solidFill>
                <a:latin typeface="Century Schoolbook"/>
                <a:ea typeface="DejaVu Sans"/>
              </a:rPr>
              <a:t>Vout</a:t>
            </a:r>
            <a:endParaRPr lang="en-US" sz="1089" spc="-1">
              <a:solidFill>
                <a:schemeClr val="bg1"/>
              </a:solidFill>
              <a:latin typeface="Arial"/>
            </a:endParaRPr>
          </a:p>
        </p:txBody>
      </p:sp>
      <p:sp>
        <p:nvSpPr>
          <p:cNvPr id="835" name="Line 66"/>
          <p:cNvSpPr/>
          <p:nvPr/>
        </p:nvSpPr>
        <p:spPr>
          <a:xfrm>
            <a:off x="2929491" y="6182627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36" name="Line 67"/>
          <p:cNvSpPr/>
          <p:nvPr/>
        </p:nvSpPr>
        <p:spPr>
          <a:xfrm>
            <a:off x="3160036" y="6024903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37" name="CustomShape 68"/>
          <p:cNvSpPr/>
          <p:nvPr/>
        </p:nvSpPr>
        <p:spPr>
          <a:xfrm>
            <a:off x="3056193" y="6097071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0</a:t>
            </a:r>
            <a:endParaRPr lang="en-US" sz="1089" spc="-1">
              <a:latin typeface="Arial"/>
            </a:endParaRPr>
          </a:p>
        </p:txBody>
      </p:sp>
      <p:sp>
        <p:nvSpPr>
          <p:cNvPr id="838" name="CustomShape 69"/>
          <p:cNvSpPr/>
          <p:nvPr/>
        </p:nvSpPr>
        <p:spPr>
          <a:xfrm>
            <a:off x="3056193" y="5947184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1</a:t>
            </a:r>
            <a:endParaRPr lang="en-US" sz="1089" spc="-1">
              <a:latin typeface="Arial"/>
            </a:endParaRPr>
          </a:p>
        </p:txBody>
      </p:sp>
      <p:sp>
        <p:nvSpPr>
          <p:cNvPr id="839" name="CustomShape 70"/>
          <p:cNvSpPr/>
          <p:nvPr/>
        </p:nvSpPr>
        <p:spPr>
          <a:xfrm flipV="1">
            <a:off x="3183221" y="6460522"/>
            <a:ext cx="327" cy="32230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40" name="CustomShape 71"/>
          <p:cNvSpPr/>
          <p:nvPr/>
        </p:nvSpPr>
        <p:spPr>
          <a:xfrm>
            <a:off x="2542854" y="6413500"/>
            <a:ext cx="48754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Dout</a:t>
            </a:r>
            <a:endParaRPr lang="en-US" sz="1089" spc="-1">
              <a:latin typeface="Arial"/>
            </a:endParaRPr>
          </a:p>
        </p:txBody>
      </p:sp>
      <p:sp>
        <p:nvSpPr>
          <p:cNvPr id="841" name="Line 72"/>
          <p:cNvSpPr/>
          <p:nvPr/>
        </p:nvSpPr>
        <p:spPr>
          <a:xfrm>
            <a:off x="3160036" y="6753112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42" name="Line 73"/>
          <p:cNvSpPr/>
          <p:nvPr/>
        </p:nvSpPr>
        <p:spPr>
          <a:xfrm>
            <a:off x="3160036" y="6595388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43" name="CustomShape 74"/>
          <p:cNvSpPr/>
          <p:nvPr/>
        </p:nvSpPr>
        <p:spPr>
          <a:xfrm>
            <a:off x="3056193" y="6667556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0</a:t>
            </a:r>
            <a:endParaRPr lang="en-US" sz="1089" spc="-1">
              <a:latin typeface="Arial"/>
            </a:endParaRPr>
          </a:p>
        </p:txBody>
      </p:sp>
      <p:sp>
        <p:nvSpPr>
          <p:cNvPr id="844" name="CustomShape 75"/>
          <p:cNvSpPr/>
          <p:nvPr/>
        </p:nvSpPr>
        <p:spPr>
          <a:xfrm>
            <a:off x="3056193" y="6517669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1</a:t>
            </a:r>
            <a:endParaRPr lang="en-US" sz="1089" spc="-1">
              <a:latin typeface="Arial"/>
            </a:endParaRPr>
          </a:p>
        </p:txBody>
      </p:sp>
      <p:grpSp>
        <p:nvGrpSpPr>
          <p:cNvPr id="845" name="Group 76"/>
          <p:cNvGrpSpPr/>
          <p:nvPr/>
        </p:nvGrpSpPr>
        <p:grpSpPr>
          <a:xfrm>
            <a:off x="3367070" y="6217569"/>
            <a:ext cx="152173" cy="225320"/>
            <a:chOff x="3711960" y="6854040"/>
            <a:chExt cx="167760" cy="248400"/>
          </a:xfrm>
        </p:grpSpPr>
        <p:sp>
          <p:nvSpPr>
            <p:cNvPr id="846" name="CustomShape 77"/>
            <p:cNvSpPr/>
            <p:nvPr/>
          </p:nvSpPr>
          <p:spPr>
            <a:xfrm>
              <a:off x="3711960" y="6854040"/>
              <a:ext cx="167760" cy="248400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847" name="CustomShape 78"/>
            <p:cNvSpPr/>
            <p:nvPr/>
          </p:nvSpPr>
          <p:spPr>
            <a:xfrm>
              <a:off x="3798360" y="6870240"/>
              <a:ext cx="360" cy="1677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rgbClr val="4A7EBB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</p:grpSp>
      <p:sp>
        <p:nvSpPr>
          <p:cNvPr id="848" name="CustomShape 79"/>
          <p:cNvSpPr/>
          <p:nvPr/>
        </p:nvSpPr>
        <p:spPr>
          <a:xfrm>
            <a:off x="3242654" y="6025230"/>
            <a:ext cx="384024" cy="155438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49" name="CustomShape 80"/>
          <p:cNvSpPr/>
          <p:nvPr/>
        </p:nvSpPr>
        <p:spPr>
          <a:xfrm rot="10800000" flipV="1">
            <a:off x="3504874" y="6029801"/>
            <a:ext cx="360839" cy="150867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grpSp>
        <p:nvGrpSpPr>
          <p:cNvPr id="850" name="Group 81"/>
          <p:cNvGrpSpPr/>
          <p:nvPr/>
        </p:nvGrpSpPr>
        <p:grpSpPr>
          <a:xfrm>
            <a:off x="3330823" y="6023924"/>
            <a:ext cx="208666" cy="155438"/>
            <a:chOff x="3672000" y="6640560"/>
            <a:chExt cx="230040" cy="171360"/>
          </a:xfrm>
        </p:grpSpPr>
        <p:sp>
          <p:nvSpPr>
            <p:cNvPr id="851" name="CustomShape 82"/>
            <p:cNvSpPr/>
            <p:nvPr/>
          </p:nvSpPr>
          <p:spPr>
            <a:xfrm>
              <a:off x="3672000" y="6640560"/>
              <a:ext cx="230040" cy="171360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852" name="CustomShape 83"/>
            <p:cNvSpPr/>
            <p:nvPr/>
          </p:nvSpPr>
          <p:spPr>
            <a:xfrm>
              <a:off x="3790080" y="6651720"/>
              <a:ext cx="360" cy="115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rgbClr val="4A7EBB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</p:grpSp>
      <p:sp>
        <p:nvSpPr>
          <p:cNvPr id="853" name="CustomShape 84"/>
          <p:cNvSpPr/>
          <p:nvPr/>
        </p:nvSpPr>
        <p:spPr>
          <a:xfrm rot="10800000" flipV="1">
            <a:off x="3278248" y="6591796"/>
            <a:ext cx="360839" cy="150867"/>
          </a:xfrm>
          <a:prstGeom prst="bentConnector3">
            <a:avLst>
              <a:gd name="adj1" fmla="val 50000"/>
            </a:avLst>
          </a:prstGeom>
          <a:noFill/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54" name="Line 85"/>
          <p:cNvSpPr/>
          <p:nvPr/>
        </p:nvSpPr>
        <p:spPr>
          <a:xfrm>
            <a:off x="3628637" y="6591143"/>
            <a:ext cx="584527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55" name="CustomShape 86"/>
          <p:cNvSpPr/>
          <p:nvPr/>
        </p:nvSpPr>
        <p:spPr>
          <a:xfrm>
            <a:off x="8540620" y="4976674"/>
            <a:ext cx="417006" cy="225320"/>
          </a:xfrm>
          <a:prstGeom prst="roundRect">
            <a:avLst>
              <a:gd name="adj" fmla="val 16667"/>
            </a:avLst>
          </a:prstGeom>
          <a:solidFill>
            <a:srgbClr val="ACD4E4">
              <a:alpha val="50000"/>
            </a:srgbClr>
          </a:solidFill>
          <a:ln w="9360">
            <a:solidFill>
              <a:srgbClr val="4BACC6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0819" rIns="0" bIns="40819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70" spc="-1">
                <a:solidFill>
                  <a:srgbClr val="000000"/>
                </a:solidFill>
                <a:latin typeface="Century Schoolbook"/>
                <a:ea typeface="DejaVu Sans"/>
              </a:rPr>
              <a:t>Dout</a:t>
            </a:r>
            <a:endParaRPr lang="en-US" sz="1270" spc="-1">
              <a:latin typeface="Arial"/>
            </a:endParaRPr>
          </a:p>
        </p:txBody>
      </p:sp>
      <p:sp>
        <p:nvSpPr>
          <p:cNvPr id="856" name="CustomShape 87"/>
          <p:cNvSpPr/>
          <p:nvPr/>
        </p:nvSpPr>
        <p:spPr>
          <a:xfrm flipV="1">
            <a:off x="5051420" y="4896342"/>
            <a:ext cx="327" cy="9421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57" name="CustomShape 88"/>
          <p:cNvSpPr/>
          <p:nvPr/>
        </p:nvSpPr>
        <p:spPr>
          <a:xfrm flipV="1">
            <a:off x="5051420" y="5890038"/>
            <a:ext cx="327" cy="32230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58" name="CustomShape 89"/>
          <p:cNvSpPr/>
          <p:nvPr/>
        </p:nvSpPr>
        <p:spPr>
          <a:xfrm>
            <a:off x="4731074" y="4648164"/>
            <a:ext cx="63808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chemeClr val="bg1"/>
                </a:solidFill>
                <a:latin typeface="Century Schoolbook"/>
                <a:ea typeface="DejaVu Sans"/>
              </a:rPr>
              <a:t>iComp</a:t>
            </a:r>
            <a:endParaRPr lang="en-US" sz="1089" spc="-1">
              <a:solidFill>
                <a:schemeClr val="bg1"/>
              </a:solidFill>
              <a:latin typeface="Arial"/>
            </a:endParaRPr>
          </a:p>
        </p:txBody>
      </p:sp>
      <p:pic>
        <p:nvPicPr>
          <p:cNvPr id="859" name="Image 135_0"/>
          <p:cNvPicPr/>
          <p:nvPr/>
        </p:nvPicPr>
        <p:blipFill>
          <a:blip r:embed="rId9"/>
          <a:stretch/>
        </p:blipFill>
        <p:spPr>
          <a:xfrm flipH="1">
            <a:off x="5181715" y="5162481"/>
            <a:ext cx="561015" cy="293570"/>
          </a:xfrm>
          <a:prstGeom prst="rect">
            <a:avLst/>
          </a:prstGeom>
          <a:ln>
            <a:noFill/>
          </a:ln>
        </p:spPr>
      </p:pic>
      <p:sp>
        <p:nvSpPr>
          <p:cNvPr id="860" name="CustomShape 90"/>
          <p:cNvSpPr/>
          <p:nvPr/>
        </p:nvSpPr>
        <p:spPr>
          <a:xfrm flipV="1">
            <a:off x="4947577" y="5756804"/>
            <a:ext cx="1187667" cy="32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61" name="Line 91"/>
          <p:cNvSpPr/>
          <p:nvPr/>
        </p:nvSpPr>
        <p:spPr>
          <a:xfrm>
            <a:off x="4947577" y="5009982"/>
            <a:ext cx="1133459" cy="0"/>
          </a:xfrm>
          <a:prstGeom prst="line">
            <a:avLst/>
          </a:prstGeom>
          <a:ln w="25560">
            <a:solidFill>
              <a:srgbClr val="4BACC6"/>
            </a:solidFill>
            <a:prstDash val="dash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62" name="CustomShape 92"/>
          <p:cNvSpPr/>
          <p:nvPr/>
        </p:nvSpPr>
        <p:spPr>
          <a:xfrm>
            <a:off x="4383950" y="4899608"/>
            <a:ext cx="63808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417B85"/>
                </a:solidFill>
                <a:latin typeface="Century Schoolbook"/>
                <a:ea typeface="DejaVu Sans"/>
              </a:rPr>
              <a:t>iRefN</a:t>
            </a:r>
            <a:endParaRPr lang="en-US" sz="1089" spc="-1">
              <a:latin typeface="Arial"/>
            </a:endParaRPr>
          </a:p>
        </p:txBody>
      </p:sp>
      <p:sp>
        <p:nvSpPr>
          <p:cNvPr id="863" name="CustomShape 93"/>
          <p:cNvSpPr/>
          <p:nvPr/>
        </p:nvSpPr>
        <p:spPr>
          <a:xfrm>
            <a:off x="4454812" y="5245099"/>
            <a:ext cx="63808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C00000"/>
                </a:solidFill>
                <a:latin typeface="Century Schoolbook"/>
                <a:ea typeface="DejaVu Sans"/>
              </a:rPr>
              <a:t>ith+iin</a:t>
            </a:r>
            <a:endParaRPr lang="en-US" sz="1089" spc="-1">
              <a:latin typeface="Arial"/>
            </a:endParaRPr>
          </a:p>
        </p:txBody>
      </p:sp>
      <p:sp>
        <p:nvSpPr>
          <p:cNvPr id="864" name="Line 94"/>
          <p:cNvSpPr/>
          <p:nvPr/>
        </p:nvSpPr>
        <p:spPr>
          <a:xfrm>
            <a:off x="4971415" y="5445275"/>
            <a:ext cx="207687" cy="0"/>
          </a:xfrm>
          <a:prstGeom prst="line">
            <a:avLst/>
          </a:prstGeom>
          <a:ln w="93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65" name="Line 95"/>
          <p:cNvSpPr/>
          <p:nvPr/>
        </p:nvSpPr>
        <p:spPr>
          <a:xfrm>
            <a:off x="5683624" y="5445275"/>
            <a:ext cx="207687" cy="0"/>
          </a:xfrm>
          <a:prstGeom prst="line">
            <a:avLst/>
          </a:prstGeom>
          <a:ln w="93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pic>
        <p:nvPicPr>
          <p:cNvPr id="866" name="Image 142_0"/>
          <p:cNvPicPr/>
          <p:nvPr/>
        </p:nvPicPr>
        <p:blipFill>
          <a:blip r:embed="rId9"/>
          <a:stretch/>
        </p:blipFill>
        <p:spPr>
          <a:xfrm flipH="1">
            <a:off x="5185633" y="5258488"/>
            <a:ext cx="561015" cy="197563"/>
          </a:xfrm>
          <a:prstGeom prst="rect">
            <a:avLst/>
          </a:prstGeom>
          <a:ln>
            <a:noFill/>
          </a:ln>
        </p:spPr>
      </p:pic>
      <p:pic>
        <p:nvPicPr>
          <p:cNvPr id="867" name="Image 143_0"/>
          <p:cNvPicPr/>
          <p:nvPr/>
        </p:nvPicPr>
        <p:blipFill>
          <a:blip r:embed="rId9"/>
          <a:stretch/>
        </p:blipFill>
        <p:spPr>
          <a:xfrm flipH="1">
            <a:off x="5181061" y="5080844"/>
            <a:ext cx="561015" cy="365084"/>
          </a:xfrm>
          <a:prstGeom prst="rect">
            <a:avLst/>
          </a:prstGeom>
          <a:ln>
            <a:noFill/>
          </a:ln>
        </p:spPr>
      </p:pic>
      <p:sp>
        <p:nvSpPr>
          <p:cNvPr id="868" name="CustomShape 96"/>
          <p:cNvSpPr/>
          <p:nvPr/>
        </p:nvSpPr>
        <p:spPr>
          <a:xfrm>
            <a:off x="5170285" y="6217569"/>
            <a:ext cx="979980" cy="225320"/>
          </a:xfrm>
          <a:prstGeom prst="roundRect">
            <a:avLst>
              <a:gd name="adj" fmla="val 16667"/>
            </a:avLst>
          </a:prstGeom>
          <a:solidFill>
            <a:srgbClr val="ACD4E4">
              <a:alpha val="50000"/>
            </a:srgbClr>
          </a:solidFill>
          <a:ln w="9360">
            <a:solidFill>
              <a:srgbClr val="4BACC6"/>
            </a:solidFill>
            <a:round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70" spc="-1" dirty="0">
                <a:solidFill>
                  <a:srgbClr val="000000"/>
                </a:solidFill>
                <a:latin typeface="Century Schoolbook"/>
                <a:ea typeface="DejaVu Sans"/>
              </a:rPr>
              <a:t>No   edges</a:t>
            </a:r>
            <a:endParaRPr lang="en-US" sz="1270" spc="-1" dirty="0">
              <a:latin typeface="Arial"/>
            </a:endParaRPr>
          </a:p>
        </p:txBody>
      </p:sp>
      <p:sp>
        <p:nvSpPr>
          <p:cNvPr id="869" name="CustomShape 97"/>
          <p:cNvSpPr/>
          <p:nvPr/>
        </p:nvSpPr>
        <p:spPr>
          <a:xfrm>
            <a:off x="4411054" y="5843015"/>
            <a:ext cx="48754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chemeClr val="bg1"/>
                </a:solidFill>
                <a:latin typeface="Century Schoolbook"/>
                <a:ea typeface="DejaVu Sans"/>
              </a:rPr>
              <a:t>Vout</a:t>
            </a:r>
            <a:endParaRPr lang="en-US" sz="1089" spc="-1">
              <a:solidFill>
                <a:schemeClr val="bg1"/>
              </a:solidFill>
              <a:latin typeface="Arial"/>
            </a:endParaRPr>
          </a:p>
        </p:txBody>
      </p:sp>
      <p:sp>
        <p:nvSpPr>
          <p:cNvPr id="870" name="Line 98"/>
          <p:cNvSpPr/>
          <p:nvPr/>
        </p:nvSpPr>
        <p:spPr>
          <a:xfrm>
            <a:off x="5027909" y="6182627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71" name="Line 99"/>
          <p:cNvSpPr/>
          <p:nvPr/>
        </p:nvSpPr>
        <p:spPr>
          <a:xfrm>
            <a:off x="5027909" y="6024903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72" name="CustomShape 100"/>
          <p:cNvSpPr/>
          <p:nvPr/>
        </p:nvSpPr>
        <p:spPr>
          <a:xfrm>
            <a:off x="4924392" y="6097071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0</a:t>
            </a:r>
            <a:endParaRPr lang="en-US" sz="1089" spc="-1">
              <a:latin typeface="Arial"/>
            </a:endParaRPr>
          </a:p>
        </p:txBody>
      </p:sp>
      <p:sp>
        <p:nvSpPr>
          <p:cNvPr id="873" name="CustomShape 101"/>
          <p:cNvSpPr/>
          <p:nvPr/>
        </p:nvSpPr>
        <p:spPr>
          <a:xfrm>
            <a:off x="4924392" y="5947184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1</a:t>
            </a:r>
            <a:endParaRPr lang="en-US" sz="1089" spc="-1">
              <a:latin typeface="Arial"/>
            </a:endParaRPr>
          </a:p>
        </p:txBody>
      </p:sp>
      <p:sp>
        <p:nvSpPr>
          <p:cNvPr id="874" name="CustomShape 102"/>
          <p:cNvSpPr/>
          <p:nvPr/>
        </p:nvSpPr>
        <p:spPr>
          <a:xfrm flipV="1">
            <a:off x="5051420" y="6460522"/>
            <a:ext cx="327" cy="322306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75" name="CustomShape 103"/>
          <p:cNvSpPr/>
          <p:nvPr/>
        </p:nvSpPr>
        <p:spPr>
          <a:xfrm>
            <a:off x="4411054" y="6413500"/>
            <a:ext cx="487541" cy="2500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Dout</a:t>
            </a:r>
            <a:endParaRPr lang="en-US" sz="1089" spc="-1">
              <a:latin typeface="Arial"/>
            </a:endParaRPr>
          </a:p>
        </p:txBody>
      </p:sp>
      <p:sp>
        <p:nvSpPr>
          <p:cNvPr id="876" name="Line 104"/>
          <p:cNvSpPr/>
          <p:nvPr/>
        </p:nvSpPr>
        <p:spPr>
          <a:xfrm>
            <a:off x="5027909" y="6753112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77" name="Line 105"/>
          <p:cNvSpPr/>
          <p:nvPr/>
        </p:nvSpPr>
        <p:spPr>
          <a:xfrm>
            <a:off x="5027909" y="6595388"/>
            <a:ext cx="66943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78" name="CustomShape 106"/>
          <p:cNvSpPr/>
          <p:nvPr/>
        </p:nvSpPr>
        <p:spPr>
          <a:xfrm>
            <a:off x="4924392" y="6667556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0</a:t>
            </a:r>
            <a:endParaRPr lang="en-US" sz="1089" spc="-1">
              <a:latin typeface="Arial"/>
            </a:endParaRPr>
          </a:p>
        </p:txBody>
      </p:sp>
      <p:sp>
        <p:nvSpPr>
          <p:cNvPr id="879" name="CustomShape 107"/>
          <p:cNvSpPr/>
          <p:nvPr/>
        </p:nvSpPr>
        <p:spPr>
          <a:xfrm>
            <a:off x="4924392" y="6517669"/>
            <a:ext cx="101557" cy="167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89" spc="-1">
                <a:solidFill>
                  <a:srgbClr val="000000"/>
                </a:solidFill>
                <a:latin typeface="Century Schoolbook"/>
                <a:ea typeface="DejaVu Sans"/>
              </a:rPr>
              <a:t>1</a:t>
            </a:r>
            <a:endParaRPr lang="en-US" sz="1089" spc="-1">
              <a:latin typeface="Arial"/>
            </a:endParaRPr>
          </a:p>
        </p:txBody>
      </p:sp>
      <p:grpSp>
        <p:nvGrpSpPr>
          <p:cNvPr id="880" name="Group 108"/>
          <p:cNvGrpSpPr/>
          <p:nvPr/>
        </p:nvGrpSpPr>
        <p:grpSpPr>
          <a:xfrm>
            <a:off x="5465487" y="6217569"/>
            <a:ext cx="152173" cy="225320"/>
            <a:chOff x="6025320" y="6854040"/>
            <a:chExt cx="167760" cy="248400"/>
          </a:xfrm>
        </p:grpSpPr>
        <p:sp>
          <p:nvSpPr>
            <p:cNvPr id="881" name="CustomShape 109"/>
            <p:cNvSpPr/>
            <p:nvPr/>
          </p:nvSpPr>
          <p:spPr>
            <a:xfrm>
              <a:off x="6025320" y="6854040"/>
              <a:ext cx="167760" cy="248400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4A7EBB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882" name="CustomShape 110"/>
            <p:cNvSpPr/>
            <p:nvPr/>
          </p:nvSpPr>
          <p:spPr>
            <a:xfrm>
              <a:off x="6111720" y="6870240"/>
              <a:ext cx="360" cy="1677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rgbClr val="4A7EBB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</p:grpSp>
      <p:sp>
        <p:nvSpPr>
          <p:cNvPr id="883" name="Line 111"/>
          <p:cNvSpPr/>
          <p:nvPr/>
        </p:nvSpPr>
        <p:spPr>
          <a:xfrm>
            <a:off x="5134038" y="6181648"/>
            <a:ext cx="971490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84" name="Line 112"/>
          <p:cNvSpPr/>
          <p:nvPr/>
        </p:nvSpPr>
        <p:spPr>
          <a:xfrm>
            <a:off x="5134038" y="6744295"/>
            <a:ext cx="971490" cy="0"/>
          </a:xfrm>
          <a:prstGeom prst="line">
            <a:avLst/>
          </a:prstGeom>
          <a:ln w="9360">
            <a:solidFill>
              <a:srgbClr val="4A7E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85" name="Line 113"/>
          <p:cNvSpPr/>
          <p:nvPr/>
        </p:nvSpPr>
        <p:spPr>
          <a:xfrm>
            <a:off x="3413767" y="5301919"/>
            <a:ext cx="0" cy="682819"/>
          </a:xfrm>
          <a:prstGeom prst="line">
            <a:avLst/>
          </a:prstGeom>
          <a:ln w="9360">
            <a:solidFill>
              <a:srgbClr val="C1E21E"/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86" name="Line 114"/>
          <p:cNvSpPr/>
          <p:nvPr/>
        </p:nvSpPr>
        <p:spPr>
          <a:xfrm>
            <a:off x="3669130" y="5293102"/>
            <a:ext cx="0" cy="682819"/>
          </a:xfrm>
          <a:prstGeom prst="line">
            <a:avLst/>
          </a:prstGeom>
          <a:ln w="9360">
            <a:solidFill>
              <a:srgbClr val="C1E21E"/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887" name="CustomShape 115"/>
          <p:cNvSpPr/>
          <p:nvPr/>
        </p:nvSpPr>
        <p:spPr>
          <a:xfrm>
            <a:off x="4478976" y="2355448"/>
            <a:ext cx="4559961" cy="8176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391867" indent="-290635">
              <a:spcAft>
                <a:spcPts val="1283"/>
              </a:spcAft>
              <a:buClr>
                <a:srgbClr val="EF2929"/>
              </a:buClr>
              <a:buSzPct val="45000"/>
              <a:buFont typeface="Wingdings" charset="2"/>
              <a:buChar char=""/>
            </a:pPr>
            <a:r>
              <a:rPr lang="en-US" sz="1451" spc="-1" dirty="0">
                <a:solidFill>
                  <a:schemeClr val="bg1"/>
                </a:solidFill>
                <a:latin typeface="Noto Sans Regular"/>
                <a:ea typeface="DejaVu Sans"/>
              </a:rPr>
              <a:t>Voltage injection through external 1pF, then scan of the threshold of Current Comparator.</a:t>
            </a:r>
            <a:endParaRPr lang="en-US" sz="1451" spc="-1" dirty="0">
              <a:solidFill>
                <a:schemeClr val="bg1"/>
              </a:solidFill>
              <a:latin typeface="Arial"/>
            </a:endParaRPr>
          </a:p>
          <a:p>
            <a:pPr marL="391867" indent="-290635">
              <a:spcAft>
                <a:spcPts val="1283"/>
              </a:spcAft>
              <a:buClr>
                <a:srgbClr val="EF2929"/>
              </a:buClr>
              <a:buSzPct val="45000"/>
              <a:buFont typeface="Wingdings" charset="2"/>
              <a:buChar char=""/>
            </a:pPr>
            <a:r>
              <a:rPr lang="en-US" sz="1451" spc="-1" dirty="0">
                <a:solidFill>
                  <a:schemeClr val="bg1"/>
                </a:solidFill>
                <a:latin typeface="Noto Sans Regular"/>
                <a:ea typeface="DejaVu Sans"/>
              </a:rPr>
              <a:t>Below the current threshold, the falling edge sensitive does not trig.</a:t>
            </a:r>
            <a:endParaRPr lang="en-US" sz="1451" spc="-1" dirty="0">
              <a:solidFill>
                <a:schemeClr val="bg1"/>
              </a:solidFill>
              <a:latin typeface="Arial"/>
            </a:endParaRPr>
          </a:p>
          <a:p>
            <a:pPr marL="391867" indent="-290635">
              <a:spcAft>
                <a:spcPts val="1283"/>
              </a:spcAft>
              <a:buClr>
                <a:srgbClr val="EF2929"/>
              </a:buClr>
              <a:buSzPct val="45000"/>
              <a:buFont typeface="Wingdings" charset="2"/>
              <a:buChar char=""/>
            </a:pPr>
            <a:r>
              <a:rPr lang="en-US" sz="1451" spc="-1" dirty="0">
                <a:solidFill>
                  <a:schemeClr val="bg1"/>
                </a:solidFill>
                <a:latin typeface="Noto Sans Regular"/>
                <a:ea typeface="DejaVu Sans"/>
              </a:rPr>
              <a:t>The signal is recorded on falling edge, so above a certain value of </a:t>
            </a:r>
            <a:r>
              <a:rPr lang="en-US" sz="1451" spc="-1" dirty="0" err="1">
                <a:solidFill>
                  <a:schemeClr val="bg1"/>
                </a:solidFill>
                <a:latin typeface="Noto Sans Regular"/>
                <a:ea typeface="DejaVu Sans"/>
              </a:rPr>
              <a:t>iRefN</a:t>
            </a:r>
            <a:r>
              <a:rPr lang="en-US" sz="1451" spc="-1" dirty="0">
                <a:solidFill>
                  <a:schemeClr val="bg1"/>
                </a:solidFill>
                <a:latin typeface="Noto Sans Regular"/>
                <a:ea typeface="DejaVu Sans"/>
              </a:rPr>
              <a:t> added to threshold current, the comparator does not trig anymore-→ chapeau!  </a:t>
            </a:r>
            <a:endParaRPr lang="en-US" sz="1451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888" name="CustomShape 116"/>
          <p:cNvSpPr/>
          <p:nvPr/>
        </p:nvSpPr>
        <p:spPr>
          <a:xfrm>
            <a:off x="7929969" y="418346"/>
            <a:ext cx="1325145" cy="5626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66" b="1" spc="-1">
                <a:solidFill>
                  <a:srgbClr val="333333"/>
                </a:solidFill>
                <a:latin typeface="Noto Sans Regular"/>
                <a:ea typeface="DejaVu Sans"/>
              </a:rPr>
              <a:t>(1/2)</a:t>
            </a:r>
            <a:endParaRPr lang="en-US" sz="3266" spc="-1">
              <a:latin typeface="Arial"/>
            </a:endParaRPr>
          </a:p>
        </p:txBody>
      </p:sp>
      <p:pic>
        <p:nvPicPr>
          <p:cNvPr id="889" name="Image 888"/>
          <p:cNvPicPr/>
          <p:nvPr/>
        </p:nvPicPr>
        <p:blipFill>
          <a:blip r:embed="rId10"/>
          <a:stretch/>
        </p:blipFill>
        <p:spPr>
          <a:xfrm>
            <a:off x="2307411" y="2559216"/>
            <a:ext cx="1091661" cy="1377066"/>
          </a:xfrm>
          <a:prstGeom prst="rect">
            <a:avLst/>
          </a:prstGeom>
          <a:ln>
            <a:noFill/>
          </a:ln>
        </p:spPr>
      </p:pic>
      <p:sp>
        <p:nvSpPr>
          <p:cNvPr id="890" name="CustomShape 117"/>
          <p:cNvSpPr/>
          <p:nvPr/>
        </p:nvSpPr>
        <p:spPr>
          <a:xfrm>
            <a:off x="2058579" y="4234423"/>
            <a:ext cx="1589325" cy="32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33" spc="-1">
                <a:solidFill>
                  <a:srgbClr val="333333"/>
                </a:solidFill>
                <a:highlight>
                  <a:srgbClr val="FFFFFF"/>
                </a:highlight>
                <a:latin typeface="Noto Sans Regular"/>
                <a:ea typeface="DejaVu Sans"/>
              </a:rPr>
              <a:t>VRefN [udac]</a:t>
            </a:r>
            <a:endParaRPr lang="en-US" sz="1633" spc="-1">
              <a:latin typeface="Arial"/>
            </a:endParaRPr>
          </a:p>
        </p:txBody>
      </p:sp>
      <p:sp>
        <p:nvSpPr>
          <p:cNvPr id="891" name="CustomShape 118"/>
          <p:cNvSpPr/>
          <p:nvPr/>
        </p:nvSpPr>
        <p:spPr>
          <a:xfrm rot="16183800">
            <a:off x="-465335" y="3023898"/>
            <a:ext cx="1589325" cy="32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33" spc="-1">
                <a:solidFill>
                  <a:srgbClr val="333333"/>
                </a:solidFill>
                <a:highlight>
                  <a:srgbClr val="FFFFFF"/>
                </a:highlight>
                <a:latin typeface="Noto Sans Regular"/>
                <a:ea typeface="DejaVu Sans"/>
              </a:rPr>
              <a:t>Efficiency [%]</a:t>
            </a:r>
            <a:endParaRPr lang="en-US" sz="1633" spc="-1">
              <a:latin typeface="Arial"/>
            </a:endParaRPr>
          </a:p>
        </p:txBody>
      </p:sp>
      <p:sp>
        <p:nvSpPr>
          <p:cNvPr id="892" name="CustomShape 119"/>
          <p:cNvSpPr/>
          <p:nvPr/>
        </p:nvSpPr>
        <p:spPr>
          <a:xfrm>
            <a:off x="2744337" y="6470319"/>
            <a:ext cx="3474831" cy="3859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0819" rIns="81638" bIns="40819">
            <a:noAutofit/>
          </a:bodyPr>
          <a:lstStyle/>
          <a:p>
            <a:pPr algn="ctr">
              <a:lnSpc>
                <a:spcPct val="100000"/>
              </a:lnSpc>
            </a:pPr>
            <a:fld id="{88F86F59-226A-41CF-9F54-71273630586F}" type="slidenum">
              <a:rPr lang="en-US" sz="2177" spc="-1">
                <a:solidFill>
                  <a:srgbClr val="000000"/>
                </a:solidFill>
                <a:latin typeface="Times New Roman"/>
                <a:ea typeface="DejaVu Sans"/>
              </a:rPr>
              <a:t>32</a:t>
            </a:fld>
            <a:endParaRPr lang="en-US" sz="2177" spc="-1">
              <a:latin typeface="Arial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17E953F-501F-5B91-BAC1-47189AF2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276015" y="619400"/>
            <a:ext cx="6663876" cy="546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954" dirty="0">
                <a:solidFill>
                  <a:schemeClr val="bg1"/>
                </a:solidFill>
                <a:ea typeface="ＭＳ Ｐゴシック" pitchFamily="34" charset="-128"/>
              </a:rPr>
              <a:t>CSA Architecture </a:t>
            </a:r>
            <a:r>
              <a:rPr lang="fr-FR" sz="2954" dirty="0" err="1">
                <a:solidFill>
                  <a:schemeClr val="bg1"/>
                </a:solidFill>
                <a:ea typeface="ＭＳ Ｐゴシック" pitchFamily="34" charset="-128"/>
              </a:rPr>
              <a:t>from</a:t>
            </a:r>
            <a:r>
              <a:rPr lang="fr-FR" sz="2954" dirty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fr-FR" sz="2954" dirty="0" err="1">
                <a:solidFill>
                  <a:schemeClr val="bg1"/>
                </a:solidFill>
                <a:ea typeface="ＭＳ Ｐゴシック" pitchFamily="34" charset="-128"/>
              </a:rPr>
              <a:t>previous</a:t>
            </a:r>
            <a:r>
              <a:rPr lang="fr-FR" sz="2954" dirty="0">
                <a:solidFill>
                  <a:schemeClr val="bg1"/>
                </a:solidFill>
                <a:ea typeface="ＭＳ Ｐゴシック" pitchFamily="34" charset="-128"/>
              </a:rPr>
              <a:t> design</a:t>
            </a:r>
            <a:endParaRPr lang="fr-FR" sz="2954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B3BFAC-9B3B-411E-9873-EBCC1AA801EC}"/>
              </a:ext>
            </a:extLst>
          </p:cNvPr>
          <p:cNvSpPr txBox="1"/>
          <p:nvPr/>
        </p:nvSpPr>
        <p:spPr>
          <a:xfrm>
            <a:off x="982678" y="4920858"/>
            <a:ext cx="8202887" cy="603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R</a:t>
            </a:r>
            <a:r>
              <a:rPr lang="en-US" sz="1662" baseline="-25000" dirty="0">
                <a:solidFill>
                  <a:schemeClr val="bg1"/>
                </a:solidFill>
              </a:rPr>
              <a:t>a</a:t>
            </a:r>
            <a:r>
              <a:rPr lang="en-US" sz="1662" dirty="0">
                <a:solidFill>
                  <a:schemeClr val="bg1"/>
                </a:solidFill>
              </a:rPr>
              <a:t> and R</a:t>
            </a:r>
            <a:r>
              <a:rPr lang="en-US" sz="1662" baseline="-25000" dirty="0">
                <a:solidFill>
                  <a:schemeClr val="bg1"/>
                </a:solidFill>
              </a:rPr>
              <a:t>f</a:t>
            </a:r>
            <a:r>
              <a:rPr lang="en-US" sz="1662" dirty="0">
                <a:solidFill>
                  <a:schemeClr val="bg1"/>
                </a:solidFill>
              </a:rPr>
              <a:t> are made of 2 PMOS transistor polarized in triode region 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V(R</a:t>
            </a:r>
            <a:r>
              <a:rPr lang="en-US" sz="1662" baseline="-25000" dirty="0">
                <a:solidFill>
                  <a:schemeClr val="bg1"/>
                </a:solidFill>
              </a:rPr>
              <a:t>a</a:t>
            </a:r>
            <a:r>
              <a:rPr lang="en-US" sz="1662" dirty="0">
                <a:solidFill>
                  <a:schemeClr val="bg1"/>
                </a:solidFill>
              </a:rPr>
              <a:t>) and V(R</a:t>
            </a:r>
            <a:r>
              <a:rPr lang="en-US" sz="1662" baseline="-25000" dirty="0">
                <a:solidFill>
                  <a:schemeClr val="bg1"/>
                </a:solidFill>
              </a:rPr>
              <a:t>f</a:t>
            </a:r>
            <a:r>
              <a:rPr lang="en-US" sz="1662" dirty="0">
                <a:solidFill>
                  <a:schemeClr val="bg1"/>
                </a:solidFill>
              </a:rPr>
              <a:t>) could be use to modify the DC output voltage (e</a:t>
            </a:r>
            <a:r>
              <a:rPr lang="en-US" sz="1662" baseline="30000" dirty="0">
                <a:solidFill>
                  <a:schemeClr val="bg1"/>
                </a:solidFill>
              </a:rPr>
              <a:t>-</a:t>
            </a:r>
            <a:r>
              <a:rPr lang="en-US" sz="1662" dirty="0">
                <a:solidFill>
                  <a:schemeClr val="bg1"/>
                </a:solidFill>
              </a:rPr>
              <a:t> or h</a:t>
            </a:r>
            <a:r>
              <a:rPr lang="en-US" sz="1662" baseline="30000" dirty="0">
                <a:solidFill>
                  <a:schemeClr val="bg1"/>
                </a:solidFill>
              </a:rPr>
              <a:t>+</a:t>
            </a:r>
            <a:r>
              <a:rPr lang="en-US" sz="1662" dirty="0">
                <a:solidFill>
                  <a:schemeClr val="bg1"/>
                </a:solidFill>
              </a:rPr>
              <a:t> collection)</a:t>
            </a: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D5A1BF80-A011-4902-9557-B05BF866FC99}"/>
              </a:ext>
            </a:extLst>
          </p:cNvPr>
          <p:cNvGrpSpPr/>
          <p:nvPr/>
        </p:nvGrpSpPr>
        <p:grpSpPr>
          <a:xfrm>
            <a:off x="916209" y="1511604"/>
            <a:ext cx="3259812" cy="2544528"/>
            <a:chOff x="892717" y="1340768"/>
            <a:chExt cx="3531463" cy="2756571"/>
          </a:xfrm>
        </p:grpSpPr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8E8FD70A-7576-4245-BAB8-103185AD11A2}"/>
                </a:ext>
              </a:extLst>
            </p:cNvPr>
            <p:cNvGrpSpPr/>
            <p:nvPr/>
          </p:nvGrpSpPr>
          <p:grpSpPr>
            <a:xfrm>
              <a:off x="892717" y="1340768"/>
              <a:ext cx="3531463" cy="2756571"/>
              <a:chOff x="892717" y="1340768"/>
              <a:chExt cx="3531463" cy="2756571"/>
            </a:xfrm>
          </p:grpSpPr>
          <p:grpSp>
            <p:nvGrpSpPr>
              <p:cNvPr id="65" name="Groupe 64">
                <a:extLst>
                  <a:ext uri="{FF2B5EF4-FFF2-40B4-BE49-F238E27FC236}">
                    <a16:creationId xmlns:a16="http://schemas.microsoft.com/office/drawing/2014/main" id="{DB4E1D0E-BFF5-477C-A24A-30319C7D6E8E}"/>
                  </a:ext>
                </a:extLst>
              </p:cNvPr>
              <p:cNvGrpSpPr/>
              <p:nvPr/>
            </p:nvGrpSpPr>
            <p:grpSpPr>
              <a:xfrm>
                <a:off x="892717" y="1340768"/>
                <a:ext cx="3531463" cy="2756571"/>
                <a:chOff x="1280592" y="941005"/>
                <a:chExt cx="3531463" cy="2756571"/>
              </a:xfrm>
            </p:grpSpPr>
            <p:grpSp>
              <p:nvGrpSpPr>
                <p:cNvPr id="4" name="Groupe 3">
                  <a:extLst>
                    <a:ext uri="{FF2B5EF4-FFF2-40B4-BE49-F238E27FC236}">
                      <a16:creationId xmlns:a16="http://schemas.microsoft.com/office/drawing/2014/main" id="{EB5CED2D-478C-41A3-BC8E-054BCC9C43E9}"/>
                    </a:ext>
                  </a:extLst>
                </p:cNvPr>
                <p:cNvGrpSpPr/>
                <p:nvPr/>
              </p:nvGrpSpPr>
              <p:grpSpPr>
                <a:xfrm>
                  <a:off x="1280592" y="1149765"/>
                  <a:ext cx="3531463" cy="2547811"/>
                  <a:chOff x="1528696" y="3425694"/>
                  <a:chExt cx="3531463" cy="2547811"/>
                </a:xfrm>
              </p:grpSpPr>
              <p:grpSp>
                <p:nvGrpSpPr>
                  <p:cNvPr id="5" name="Groupe 4">
                    <a:extLst>
                      <a:ext uri="{FF2B5EF4-FFF2-40B4-BE49-F238E27FC236}">
                        <a16:creationId xmlns:a16="http://schemas.microsoft.com/office/drawing/2014/main" id="{A0B39897-E50A-4948-AD26-64839E52C173}"/>
                      </a:ext>
                    </a:extLst>
                  </p:cNvPr>
                  <p:cNvGrpSpPr/>
                  <p:nvPr/>
                </p:nvGrpSpPr>
                <p:grpSpPr>
                  <a:xfrm>
                    <a:off x="1707727" y="3428793"/>
                    <a:ext cx="3352432" cy="2544712"/>
                    <a:chOff x="4806662" y="3895765"/>
                    <a:chExt cx="3352432" cy="2544712"/>
                  </a:xfrm>
                </p:grpSpPr>
                <p:sp>
                  <p:nvSpPr>
                    <p:cNvPr id="13" name="Triangle isocèle 12">
                      <a:extLst>
                        <a:ext uri="{FF2B5EF4-FFF2-40B4-BE49-F238E27FC236}">
                          <a16:creationId xmlns:a16="http://schemas.microsoft.com/office/drawing/2014/main" id="{38525800-7E31-4893-A981-C937BB658425}"/>
                        </a:ext>
                      </a:extLst>
                    </p:cNvPr>
                    <p:cNvSpPr/>
                    <p:nvPr/>
                  </p:nvSpPr>
                  <p:spPr bwMode="auto">
                    <a:xfrm rot="5400000">
                      <a:off x="6299436" y="4890876"/>
                      <a:ext cx="635508" cy="736092"/>
                    </a:xfrm>
                    <a:prstGeom prst="triangl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vert="horz" wrap="square" lIns="84406" tIns="42203" rIns="84406" bIns="42203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844083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GB" sz="1015" b="1" dirty="0">
                        <a:solidFill>
                          <a:srgbClr val="23346C"/>
                        </a:solidFill>
                        <a:latin typeface="Arial" charset="0"/>
                        <a:ea typeface="Arial Unicode MS" pitchFamily="34" charset="-128"/>
                        <a:cs typeface="Arial Unicode MS" pitchFamily="34" charset="-128"/>
                      </a:endParaRPr>
                    </a:p>
                  </p:txBody>
                </p:sp>
                <p:grpSp>
                  <p:nvGrpSpPr>
                    <p:cNvPr id="14" name="Groupe 13">
                      <a:extLst>
                        <a:ext uri="{FF2B5EF4-FFF2-40B4-BE49-F238E27FC236}">
                          <a16:creationId xmlns:a16="http://schemas.microsoft.com/office/drawing/2014/main" id="{B1BACFF4-346B-4F5A-84A5-38C07D2DCF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80809" y="5250794"/>
                      <a:ext cx="521047" cy="1189683"/>
                      <a:chOff x="6404565" y="3798705"/>
                      <a:chExt cx="521047" cy="1189683"/>
                    </a:xfrm>
                  </p:grpSpPr>
                  <p:sp>
                    <p:nvSpPr>
                      <p:cNvPr id="38" name="Ellipse 37">
                        <a:extLst>
                          <a:ext uri="{FF2B5EF4-FFF2-40B4-BE49-F238E27FC236}">
                            <a16:creationId xmlns:a16="http://schemas.microsoft.com/office/drawing/2014/main" id="{7E2757B7-58A3-413E-A5C4-F15FAA5AE02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6404847" y="4231173"/>
                        <a:ext cx="274320" cy="246888"/>
                      </a:xfrm>
                      <a:prstGeom prst="ellipse">
                        <a:avLst/>
                      </a:prstGeom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vert="horz" wrap="square" lIns="84406" tIns="42203" rIns="84406" bIns="42203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algn="ctr" defTabSz="844083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1015" b="1" dirty="0">
                          <a:solidFill>
                            <a:srgbClr val="23346C"/>
                          </a:solidFill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endParaRPr>
                      </a:p>
                    </p:txBody>
                  </p:sp>
                  <p:cxnSp>
                    <p:nvCxnSpPr>
                      <p:cNvPr id="39" name="Connecteur droit 38">
                        <a:extLst>
                          <a:ext uri="{FF2B5EF4-FFF2-40B4-BE49-F238E27FC236}">
                            <a16:creationId xmlns:a16="http://schemas.microsoft.com/office/drawing/2014/main" id="{AB1C2312-E59D-4C36-AE25-D05649A15C49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6542007" y="3798705"/>
                        <a:ext cx="141" cy="312556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</p:cxnSp>
                  <p:cxnSp>
                    <p:nvCxnSpPr>
                      <p:cNvPr id="40" name="Connecteur droit 39">
                        <a:extLst>
                          <a:ext uri="{FF2B5EF4-FFF2-40B4-BE49-F238E27FC236}">
                            <a16:creationId xmlns:a16="http://schemas.microsoft.com/office/drawing/2014/main" id="{81016D54-A56D-4947-8C8E-14FA7E793BEB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6541725" y="4474529"/>
                        <a:ext cx="141" cy="312556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</p:cxnSp>
                  <p:sp>
                    <p:nvSpPr>
                      <p:cNvPr id="41" name="ZoneTexte 40">
                        <a:extLst>
                          <a:ext uri="{FF2B5EF4-FFF2-40B4-BE49-F238E27FC236}">
                            <a16:creationId xmlns:a16="http://schemas.microsoft.com/office/drawing/2014/main" id="{13D1B4EB-1086-40CE-90B8-56A057F48DE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03275" y="4749851"/>
                        <a:ext cx="422337" cy="238537"/>
                      </a:xfrm>
                      <a:prstGeom prst="rect">
                        <a:avLst/>
                      </a:prstGeom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GB" sz="831" dirty="0"/>
                          <a:t>GND</a:t>
                        </a:r>
                      </a:p>
                    </p:txBody>
                  </p:sp>
                  <p:sp>
                    <p:nvSpPr>
                      <p:cNvPr id="42" name="Ellipse 41">
                        <a:extLst>
                          <a:ext uri="{FF2B5EF4-FFF2-40B4-BE49-F238E27FC236}">
                            <a16:creationId xmlns:a16="http://schemas.microsoft.com/office/drawing/2014/main" id="{54D18FD8-35FD-45FA-8A91-749B6E05B25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6404565" y="4119218"/>
                        <a:ext cx="274320" cy="246888"/>
                      </a:xfrm>
                      <a:prstGeom prst="ellipse">
                        <a:avLst/>
                      </a:prstGeom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vert="horz" wrap="square" lIns="84406" tIns="42203" rIns="84406" bIns="42203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algn="ctr" defTabSz="844083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GB" sz="1015" b="1" dirty="0">
                          <a:solidFill>
                            <a:srgbClr val="23346C"/>
                          </a:solidFill>
                          <a:latin typeface="Arial" charset="0"/>
                          <a:ea typeface="Arial Unicode MS" pitchFamily="34" charset="-128"/>
                          <a:cs typeface="Arial Unicode MS" pitchFamily="34" charset="-128"/>
                        </a:endParaRPr>
                      </a:p>
                    </p:txBody>
                  </p:sp>
                </p:grpSp>
                <p:cxnSp>
                  <p:nvCxnSpPr>
                    <p:cNvPr id="15" name="Connecteur droit avec flèche 14">
                      <a:extLst>
                        <a:ext uri="{FF2B5EF4-FFF2-40B4-BE49-F238E27FC236}">
                          <a16:creationId xmlns:a16="http://schemas.microsoft.com/office/drawing/2014/main" id="{46CBC933-2625-440C-B67F-BCE6C368F738}"/>
                        </a:ext>
                      </a:extLst>
                    </p:cNvPr>
                    <p:cNvCxnSpPr/>
                    <p:nvPr/>
                  </p:nvCxnSpPr>
                  <p:spPr bwMode="auto">
                    <a:xfrm flipH="1">
                      <a:off x="5362007" y="5484709"/>
                      <a:ext cx="2818" cy="441909"/>
                    </a:xfrm>
                    <a:prstGeom prst="straightConnector1">
                      <a:avLst/>
                    </a:prstGeom>
                    <a:ln>
                      <a:headEnd type="none" w="med" len="med"/>
                      <a:tailEnd type="triangle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</p:cxnSp>
                <p:grpSp>
                  <p:nvGrpSpPr>
                    <p:cNvPr id="17" name="Groupe 16">
                      <a:extLst>
                        <a:ext uri="{FF2B5EF4-FFF2-40B4-BE49-F238E27FC236}">
                          <a16:creationId xmlns:a16="http://schemas.microsoft.com/office/drawing/2014/main" id="{6773F530-CFFF-4B24-AB60-B69973BCFA2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245943" y="4596371"/>
                      <a:ext cx="765219" cy="312556"/>
                      <a:chOff x="7851664" y="5301208"/>
                      <a:chExt cx="765219" cy="312556"/>
                    </a:xfrm>
                  </p:grpSpPr>
                  <p:cxnSp>
                    <p:nvCxnSpPr>
                      <p:cNvPr id="34" name="Connecteur droit 33">
                        <a:extLst>
                          <a:ext uri="{FF2B5EF4-FFF2-40B4-BE49-F238E27FC236}">
                            <a16:creationId xmlns:a16="http://schemas.microsoft.com/office/drawing/2014/main" id="{D5888A7C-5DF8-4E1C-BE8A-24E467355BCA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8193360" y="5301208"/>
                        <a:ext cx="141" cy="312556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</p:cxnSp>
                  <p:cxnSp>
                    <p:nvCxnSpPr>
                      <p:cNvPr id="35" name="Connecteur droit 34">
                        <a:extLst>
                          <a:ext uri="{FF2B5EF4-FFF2-40B4-BE49-F238E27FC236}">
                            <a16:creationId xmlns:a16="http://schemas.microsoft.com/office/drawing/2014/main" id="{EAB014FB-FE68-4E22-AA61-03841F0C23B3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8265227" y="5301208"/>
                        <a:ext cx="141" cy="312556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</p:cxnSp>
                  <p:cxnSp>
                    <p:nvCxnSpPr>
                      <p:cNvPr id="36" name="Connecteur droit 35">
                        <a:extLst>
                          <a:ext uri="{FF2B5EF4-FFF2-40B4-BE49-F238E27FC236}">
                            <a16:creationId xmlns:a16="http://schemas.microsoft.com/office/drawing/2014/main" id="{5E065E01-0C8D-4A64-8794-5E06E112BFA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>
                        <a:off x="8265227" y="5454252"/>
                        <a:ext cx="351656" cy="2156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</p:cxnSp>
                  <p:cxnSp>
                    <p:nvCxnSpPr>
                      <p:cNvPr id="37" name="Connecteur droit 36">
                        <a:extLst>
                          <a:ext uri="{FF2B5EF4-FFF2-40B4-BE49-F238E27FC236}">
                            <a16:creationId xmlns:a16="http://schemas.microsoft.com/office/drawing/2014/main" id="{A131932B-B36D-49C8-87C3-9A3071536D2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>
                        <a:off x="7851664" y="5450517"/>
                        <a:ext cx="351656" cy="2156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</p:cxnSp>
                </p:grpSp>
                <p:cxnSp>
                  <p:nvCxnSpPr>
                    <p:cNvPr id="18" name="Connecteur droit 17">
                      <a:extLst>
                        <a:ext uri="{FF2B5EF4-FFF2-40B4-BE49-F238E27FC236}">
                          <a16:creationId xmlns:a16="http://schemas.microsoft.com/office/drawing/2014/main" id="{DADF71FD-860F-4DFF-A47C-D628B9A9D2A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6696630" y="4403823"/>
                      <a:ext cx="320465" cy="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19" name="Connecteur droit 18">
                      <a:extLst>
                        <a:ext uri="{FF2B5EF4-FFF2-40B4-BE49-F238E27FC236}">
                          <a16:creationId xmlns:a16="http://schemas.microsoft.com/office/drawing/2014/main" id="{0017BBE2-EA06-49AE-BEA6-AFC520BAB18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6225007" y="4410091"/>
                      <a:ext cx="256805" cy="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20" name="Connecteur droit 19">
                      <a:extLst>
                        <a:ext uri="{FF2B5EF4-FFF2-40B4-BE49-F238E27FC236}">
                          <a16:creationId xmlns:a16="http://schemas.microsoft.com/office/drawing/2014/main" id="{12090DCA-9CD1-4C2E-883B-A82F3F3FD06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5617969" y="5252950"/>
                      <a:ext cx="620634" cy="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21" name="Connecteur droit 20">
                      <a:extLst>
                        <a:ext uri="{FF2B5EF4-FFF2-40B4-BE49-F238E27FC236}">
                          <a16:creationId xmlns:a16="http://schemas.microsoft.com/office/drawing/2014/main" id="{B977E362-003D-4592-A5F4-529FD8A7FDF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6985236" y="5250794"/>
                      <a:ext cx="351656" cy="2156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22" name="Connecteur droit 21">
                      <a:extLst>
                        <a:ext uri="{FF2B5EF4-FFF2-40B4-BE49-F238E27FC236}">
                          <a16:creationId xmlns:a16="http://schemas.microsoft.com/office/drawing/2014/main" id="{0864158F-9BBD-4376-A6C7-FDA0CD70284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6069310" y="4401667"/>
                      <a:ext cx="1" cy="846707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23" name="Connecteur droit 22">
                      <a:extLst>
                        <a:ext uri="{FF2B5EF4-FFF2-40B4-BE49-F238E27FC236}">
                          <a16:creationId xmlns:a16="http://schemas.microsoft.com/office/drawing/2014/main" id="{55202B2F-B8B5-4112-B10B-8441AAED9B9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6069310" y="4410091"/>
                      <a:ext cx="196478" cy="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24" name="Connecteur droit 23">
                      <a:extLst>
                        <a:ext uri="{FF2B5EF4-FFF2-40B4-BE49-F238E27FC236}">
                          <a16:creationId xmlns:a16="http://schemas.microsoft.com/office/drawing/2014/main" id="{E6D78CC9-EC0D-41DA-89F0-13FD601AC90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7193727" y="4401666"/>
                      <a:ext cx="1" cy="846707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25" name="Connecteur droit 24">
                      <a:extLst>
                        <a:ext uri="{FF2B5EF4-FFF2-40B4-BE49-F238E27FC236}">
                          <a16:creationId xmlns:a16="http://schemas.microsoft.com/office/drawing/2014/main" id="{C9311D7B-7828-449C-9422-203549F14D6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7011162" y="4404334"/>
                      <a:ext cx="196478" cy="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26" name="Connecteur droit 25">
                      <a:extLst>
                        <a:ext uri="{FF2B5EF4-FFF2-40B4-BE49-F238E27FC236}">
                          <a16:creationId xmlns:a16="http://schemas.microsoft.com/office/drawing/2014/main" id="{6C324861-C290-4C4E-86DC-C35F6F5D8EB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6997249" y="4749415"/>
                      <a:ext cx="196478" cy="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</p:cxnSp>
                <p:cxnSp>
                  <p:nvCxnSpPr>
                    <p:cNvPr id="27" name="Connecteur droit 26">
                      <a:extLst>
                        <a:ext uri="{FF2B5EF4-FFF2-40B4-BE49-F238E27FC236}">
                          <a16:creationId xmlns:a16="http://schemas.microsoft.com/office/drawing/2014/main" id="{9CA2C9FC-3913-4076-87E8-5A6117BC57D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6052666" y="4749415"/>
                      <a:ext cx="196478" cy="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</p:cxnSp>
                <p:sp>
                  <p:nvSpPr>
                    <p:cNvPr id="28" name="ZoneTexte 27">
                      <a:extLst>
                        <a:ext uri="{FF2B5EF4-FFF2-40B4-BE49-F238E27FC236}">
                          <a16:creationId xmlns:a16="http://schemas.microsoft.com/office/drawing/2014/main" id="{0458FBFA-5173-42EF-B5AF-40D45D8000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08382" y="5058236"/>
                      <a:ext cx="420602" cy="377118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662" dirty="0"/>
                        <a:t>-A</a:t>
                      </a:r>
                    </a:p>
                  </p:txBody>
                </p:sp>
                <p:sp>
                  <p:nvSpPr>
                    <p:cNvPr id="29" name="ZoneTexte 28">
                      <a:extLst>
                        <a:ext uri="{FF2B5EF4-FFF2-40B4-BE49-F238E27FC236}">
                          <a16:creationId xmlns:a16="http://schemas.microsoft.com/office/drawing/2014/main" id="{8DF13560-E754-47CC-BCA9-D36935FD256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088684" y="4505015"/>
                      <a:ext cx="361558" cy="269241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15" dirty="0"/>
                        <a:t>C </a:t>
                      </a:r>
                      <a:r>
                        <a:rPr lang="en-US" sz="1015" baseline="-25000" dirty="0"/>
                        <a:t>f</a:t>
                      </a:r>
                    </a:p>
                  </p:txBody>
                </p:sp>
                <p:sp>
                  <p:nvSpPr>
                    <p:cNvPr id="30" name="ZoneTexte 29">
                      <a:extLst>
                        <a:ext uri="{FF2B5EF4-FFF2-40B4-BE49-F238E27FC236}">
                          <a16:creationId xmlns:a16="http://schemas.microsoft.com/office/drawing/2014/main" id="{7ACB5E50-968B-46A8-BD9C-5DA74CF8907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90025" y="3895765"/>
                      <a:ext cx="432757" cy="269241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15" dirty="0"/>
                        <a:t>≈ R</a:t>
                      </a:r>
                      <a:r>
                        <a:rPr lang="en-US" sz="1015" baseline="-25000" dirty="0"/>
                        <a:t>f</a:t>
                      </a:r>
                    </a:p>
                  </p:txBody>
                </p:sp>
                <p:sp>
                  <p:nvSpPr>
                    <p:cNvPr id="31" name="Forme libre : forme 30">
                      <a:extLst>
                        <a:ext uri="{FF2B5EF4-FFF2-40B4-BE49-F238E27FC236}">
                          <a16:creationId xmlns:a16="http://schemas.microsoft.com/office/drawing/2014/main" id="{46BB21C6-A0D6-4E3D-9351-5856256B72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42522" y="4894956"/>
                      <a:ext cx="454306" cy="354163"/>
                    </a:xfrm>
                    <a:custGeom>
                      <a:avLst/>
                      <a:gdLst>
                        <a:gd name="connsiteX0" fmla="*/ 0 w 454306"/>
                        <a:gd name="connsiteY0" fmla="*/ 354163 h 354163"/>
                        <a:gd name="connsiteX1" fmla="*/ 144683 w 454306"/>
                        <a:gd name="connsiteY1" fmla="*/ 4029 h 354163"/>
                        <a:gd name="connsiteX2" fmla="*/ 454306 w 454306"/>
                        <a:gd name="connsiteY2" fmla="*/ 154500 h 354163"/>
                        <a:gd name="connsiteX3" fmla="*/ 454306 w 454306"/>
                        <a:gd name="connsiteY3" fmla="*/ 154500 h 3541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54306" h="354163">
                          <a:moveTo>
                            <a:pt x="0" y="354163"/>
                          </a:moveTo>
                          <a:cubicBezTo>
                            <a:pt x="34482" y="195734"/>
                            <a:pt x="68965" y="37306"/>
                            <a:pt x="144683" y="4029"/>
                          </a:cubicBezTo>
                          <a:cubicBezTo>
                            <a:pt x="220401" y="-29248"/>
                            <a:pt x="454306" y="154500"/>
                            <a:pt x="454306" y="154500"/>
                          </a:cubicBezTo>
                          <a:lnTo>
                            <a:pt x="454306" y="154500"/>
                          </a:lnTo>
                        </a:path>
                      </a:pathLst>
                    </a:custGeom>
                    <a:ln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62"/>
                    </a:p>
                  </p:txBody>
                </p:sp>
                <p:sp>
                  <p:nvSpPr>
                    <p:cNvPr id="32" name="ZoneTexte 31">
                      <a:extLst>
                        <a:ext uri="{FF2B5EF4-FFF2-40B4-BE49-F238E27FC236}">
                          <a16:creationId xmlns:a16="http://schemas.microsoft.com/office/drawing/2014/main" id="{E37B1BF6-1FE5-4577-9887-FCE2AC5A7D9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6662" y="5510085"/>
                      <a:ext cx="611626" cy="377118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662" dirty="0" err="1">
                          <a:solidFill>
                            <a:srgbClr val="FF0000"/>
                          </a:solidFill>
                        </a:rPr>
                        <a:t>Idet</a:t>
                      </a:r>
                      <a:endParaRPr lang="en-US" sz="1662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33" name="ZoneTexte 32">
                      <a:extLst>
                        <a:ext uri="{FF2B5EF4-FFF2-40B4-BE49-F238E27FC236}">
                          <a16:creationId xmlns:a16="http://schemas.microsoft.com/office/drawing/2014/main" id="{5150566E-0516-47A6-8679-CC857CB2E72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96342" y="5115377"/>
                      <a:ext cx="662752" cy="377118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662" dirty="0" err="1">
                          <a:solidFill>
                            <a:srgbClr val="FF0000"/>
                          </a:solidFill>
                        </a:rPr>
                        <a:t>Vout</a:t>
                      </a:r>
                      <a:endParaRPr lang="en-US" sz="1662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cxnSp>
                <p:nvCxnSpPr>
                  <p:cNvPr id="7" name="Connecteur droit 6">
                    <a:extLst>
                      <a:ext uri="{FF2B5EF4-FFF2-40B4-BE49-F238E27FC236}">
                        <a16:creationId xmlns:a16="http://schemas.microsoft.com/office/drawing/2014/main" id="{252909A8-F70B-4BAF-8C89-9240C4D118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820247" y="3955029"/>
                    <a:ext cx="196478" cy="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8" name="Connecteur droit 7">
                    <a:extLst>
                      <a:ext uri="{FF2B5EF4-FFF2-40B4-BE49-F238E27FC236}">
                        <a16:creationId xmlns:a16="http://schemas.microsoft.com/office/drawing/2014/main" id="{F3A1D27E-CE4D-4DA7-9ECD-F62445B9C86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2762099" y="3949272"/>
                    <a:ext cx="196478" cy="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9" name="Connecteur droit 8">
                    <a:extLst>
                      <a:ext uri="{FF2B5EF4-FFF2-40B4-BE49-F238E27FC236}">
                        <a16:creationId xmlns:a16="http://schemas.microsoft.com/office/drawing/2014/main" id="{727C496F-EF95-4FB7-9D25-0282180329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2468623" y="3948434"/>
                    <a:ext cx="301624" cy="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10" name="Connecteur droit 9">
                    <a:extLst>
                      <a:ext uri="{FF2B5EF4-FFF2-40B4-BE49-F238E27FC236}">
                        <a16:creationId xmlns:a16="http://schemas.microsoft.com/office/drawing/2014/main" id="{5993185E-1816-4B17-B8EA-F970E4BE13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978159" y="3954702"/>
                    <a:ext cx="284913" cy="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sp>
                <p:nvSpPr>
                  <p:cNvPr id="11" name="ZoneTexte 10">
                    <a:extLst>
                      <a:ext uri="{FF2B5EF4-FFF2-40B4-BE49-F238E27FC236}">
                        <a16:creationId xmlns:a16="http://schemas.microsoft.com/office/drawing/2014/main" id="{08A7F566-E75A-427A-A15E-8048D4C5F821}"/>
                      </a:ext>
                    </a:extLst>
                  </p:cNvPr>
                  <p:cNvSpPr txBox="1"/>
                  <p:nvPr/>
                </p:nvSpPr>
                <p:spPr>
                  <a:xfrm>
                    <a:off x="2480584" y="3425694"/>
                    <a:ext cx="446650" cy="269241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wrap="none" rtlCol="0">
                    <a:spAutoFit/>
                  </a:bodyPr>
                  <a:lstStyle/>
                  <a:p>
                    <a:r>
                      <a:rPr lang="en-US" sz="1015" dirty="0"/>
                      <a:t>≈ R</a:t>
                    </a:r>
                    <a:r>
                      <a:rPr lang="en-US" sz="1015" baseline="-25000" dirty="0"/>
                      <a:t>a</a:t>
                    </a:r>
                  </a:p>
                </p:txBody>
              </p:sp>
              <p:sp>
                <p:nvSpPr>
                  <p:cNvPr id="12" name="ZoneTexte 11">
                    <a:extLst>
                      <a:ext uri="{FF2B5EF4-FFF2-40B4-BE49-F238E27FC236}">
                        <a16:creationId xmlns:a16="http://schemas.microsoft.com/office/drawing/2014/main" id="{539449B5-E4E0-4ADF-8B42-32A5D7FB71B0}"/>
                      </a:ext>
                    </a:extLst>
                  </p:cNvPr>
                  <p:cNvSpPr txBox="1"/>
                  <p:nvPr/>
                </p:nvSpPr>
                <p:spPr>
                  <a:xfrm>
                    <a:off x="1528696" y="3762891"/>
                    <a:ext cx="396290" cy="238537"/>
                  </a:xfrm>
                  <a:prstGeom prst="rect">
                    <a:avLst/>
                  </a:prstGeom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wrap="none" rtlCol="0">
                    <a:spAutoFit/>
                  </a:bodyPr>
                  <a:lstStyle/>
                  <a:p>
                    <a:r>
                      <a:rPr lang="en-GB" sz="831" dirty="0"/>
                      <a:t>V </a:t>
                    </a:r>
                    <a:r>
                      <a:rPr lang="en-GB" sz="831" baseline="-25000" dirty="0"/>
                      <a:t>DD</a:t>
                    </a:r>
                  </a:p>
                </p:txBody>
              </p:sp>
            </p:grpSp>
            <p:grpSp>
              <p:nvGrpSpPr>
                <p:cNvPr id="52" name="Groupe 51">
                  <a:extLst>
                    <a:ext uri="{FF2B5EF4-FFF2-40B4-BE49-F238E27FC236}">
                      <a16:creationId xmlns:a16="http://schemas.microsoft.com/office/drawing/2014/main" id="{2CA2E062-5281-42B5-A793-3B731229F0E6}"/>
                    </a:ext>
                  </a:extLst>
                </p:cNvPr>
                <p:cNvGrpSpPr/>
                <p:nvPr/>
              </p:nvGrpSpPr>
              <p:grpSpPr>
                <a:xfrm>
                  <a:off x="1932487" y="1148620"/>
                  <a:ext cx="360040" cy="539394"/>
                  <a:chOff x="560512" y="2204864"/>
                  <a:chExt cx="360040" cy="539394"/>
                </a:xfrm>
              </p:grpSpPr>
              <p:cxnSp>
                <p:nvCxnSpPr>
                  <p:cNvPr id="43" name="Connecteur droit 42">
                    <a:extLst>
                      <a:ext uri="{FF2B5EF4-FFF2-40B4-BE49-F238E27FC236}">
                        <a16:creationId xmlns:a16="http://schemas.microsoft.com/office/drawing/2014/main" id="{9C614BEF-607B-4A0D-B140-9AC689C668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60512" y="2505472"/>
                    <a:ext cx="360040" cy="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45" name="Connecteur droit 44">
                    <a:extLst>
                      <a:ext uri="{FF2B5EF4-FFF2-40B4-BE49-F238E27FC236}">
                        <a16:creationId xmlns:a16="http://schemas.microsoft.com/office/drawing/2014/main" id="{368D5996-A2AE-4168-9528-1352D5D4899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632520" y="2420888"/>
                    <a:ext cx="216024" cy="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47" name="Connecteur droit 46">
                    <a:extLst>
                      <a:ext uri="{FF2B5EF4-FFF2-40B4-BE49-F238E27FC236}">
                        <a16:creationId xmlns:a16="http://schemas.microsoft.com/office/drawing/2014/main" id="{346B6708-8AE6-45D2-9BA5-FC5CB73732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746512" y="2204864"/>
                    <a:ext cx="0" cy="228237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50" name="Connecteur droit 49">
                    <a:extLst>
                      <a:ext uri="{FF2B5EF4-FFF2-40B4-BE49-F238E27FC236}">
                        <a16:creationId xmlns:a16="http://schemas.microsoft.com/office/drawing/2014/main" id="{27030402-C6CB-4455-80FC-B89048CE67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632520" y="2516021"/>
                    <a:ext cx="0" cy="228237"/>
                  </a:xfrm>
                  <a:prstGeom prst="line">
                    <a:avLst/>
                  </a:prstGeom>
                  <a:ln>
                    <a:headEnd type="triangl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51" name="Connecteur droit 50">
                    <a:extLst>
                      <a:ext uri="{FF2B5EF4-FFF2-40B4-BE49-F238E27FC236}">
                        <a16:creationId xmlns:a16="http://schemas.microsoft.com/office/drawing/2014/main" id="{E6A7629D-A789-405F-AA34-98F9D7E04E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848544" y="2513571"/>
                    <a:ext cx="0" cy="228237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</p:grpSp>
            <p:grpSp>
              <p:nvGrpSpPr>
                <p:cNvPr id="53" name="Groupe 52">
                  <a:extLst>
                    <a:ext uri="{FF2B5EF4-FFF2-40B4-BE49-F238E27FC236}">
                      <a16:creationId xmlns:a16="http://schemas.microsoft.com/office/drawing/2014/main" id="{125B0E1E-F67A-4CF4-9A33-FFA1B60F5F07}"/>
                    </a:ext>
                  </a:extLst>
                </p:cNvPr>
                <p:cNvGrpSpPr/>
                <p:nvPr/>
              </p:nvGrpSpPr>
              <p:grpSpPr>
                <a:xfrm>
                  <a:off x="3062765" y="1135449"/>
                  <a:ext cx="360040" cy="539394"/>
                  <a:chOff x="560512" y="2204864"/>
                  <a:chExt cx="360040" cy="539394"/>
                </a:xfrm>
              </p:grpSpPr>
              <p:cxnSp>
                <p:nvCxnSpPr>
                  <p:cNvPr id="54" name="Connecteur droit 53">
                    <a:extLst>
                      <a:ext uri="{FF2B5EF4-FFF2-40B4-BE49-F238E27FC236}">
                        <a16:creationId xmlns:a16="http://schemas.microsoft.com/office/drawing/2014/main" id="{DF12DF4E-35EC-4A6E-95D5-755109A19B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60512" y="2505472"/>
                    <a:ext cx="360040" cy="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55" name="Connecteur droit 54">
                    <a:extLst>
                      <a:ext uri="{FF2B5EF4-FFF2-40B4-BE49-F238E27FC236}">
                        <a16:creationId xmlns:a16="http://schemas.microsoft.com/office/drawing/2014/main" id="{E225D194-CFC1-4F1A-A1AA-7A92398A7C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632520" y="2420888"/>
                    <a:ext cx="216024" cy="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56" name="Connecteur droit 55">
                    <a:extLst>
                      <a:ext uri="{FF2B5EF4-FFF2-40B4-BE49-F238E27FC236}">
                        <a16:creationId xmlns:a16="http://schemas.microsoft.com/office/drawing/2014/main" id="{C04817D9-5DF9-4FB4-8599-33998F7252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746512" y="2204864"/>
                    <a:ext cx="0" cy="228237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57" name="Connecteur droit 56">
                    <a:extLst>
                      <a:ext uri="{FF2B5EF4-FFF2-40B4-BE49-F238E27FC236}">
                        <a16:creationId xmlns:a16="http://schemas.microsoft.com/office/drawing/2014/main" id="{68A38DF6-27DC-4BB2-9DC8-20D9815AA6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632520" y="2516021"/>
                    <a:ext cx="0" cy="228237"/>
                  </a:xfrm>
                  <a:prstGeom prst="line">
                    <a:avLst/>
                  </a:prstGeom>
                  <a:ln>
                    <a:headEnd type="triangl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  <p:cxnSp>
                <p:nvCxnSpPr>
                  <p:cNvPr id="58" name="Connecteur droit 57">
                    <a:extLst>
                      <a:ext uri="{FF2B5EF4-FFF2-40B4-BE49-F238E27FC236}">
                        <a16:creationId xmlns:a16="http://schemas.microsoft.com/office/drawing/2014/main" id="{B02F9688-73E5-47CE-A8B2-A8DA7174D1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848544" y="2513571"/>
                    <a:ext cx="0" cy="228237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</p:cxnSp>
            </p:grpSp>
            <p:sp>
              <p:nvSpPr>
                <p:cNvPr id="63" name="ZoneTexte 62">
                  <a:extLst>
                    <a:ext uri="{FF2B5EF4-FFF2-40B4-BE49-F238E27FC236}">
                      <a16:creationId xmlns:a16="http://schemas.microsoft.com/office/drawing/2014/main" id="{76E18E06-C521-473C-B86D-6877085EE25D}"/>
                    </a:ext>
                  </a:extLst>
                </p:cNvPr>
                <p:cNvSpPr txBox="1"/>
                <p:nvPr/>
              </p:nvSpPr>
              <p:spPr>
                <a:xfrm>
                  <a:off x="3062490" y="946691"/>
                  <a:ext cx="481381" cy="23853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GB" sz="831" dirty="0"/>
                    <a:t>V (</a:t>
                  </a:r>
                  <a:r>
                    <a:rPr lang="en-US" sz="831" dirty="0"/>
                    <a:t>R</a:t>
                  </a:r>
                  <a:r>
                    <a:rPr lang="en-US" sz="831" baseline="-25000" dirty="0"/>
                    <a:t>f</a:t>
                  </a:r>
                  <a:r>
                    <a:rPr lang="en-GB" sz="831" dirty="0"/>
                    <a:t>)</a:t>
                  </a:r>
                </a:p>
              </p:txBody>
            </p:sp>
            <p:sp>
              <p:nvSpPr>
                <p:cNvPr id="64" name="ZoneTexte 63">
                  <a:extLst>
                    <a:ext uri="{FF2B5EF4-FFF2-40B4-BE49-F238E27FC236}">
                      <a16:creationId xmlns:a16="http://schemas.microsoft.com/office/drawing/2014/main" id="{8EAC62EA-91FF-4A51-B10A-BE3000A7FD94}"/>
                    </a:ext>
                  </a:extLst>
                </p:cNvPr>
                <p:cNvSpPr txBox="1"/>
                <p:nvPr/>
              </p:nvSpPr>
              <p:spPr>
                <a:xfrm>
                  <a:off x="1932487" y="941005"/>
                  <a:ext cx="493538" cy="23853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GB" sz="831" dirty="0"/>
                    <a:t>V (</a:t>
                  </a:r>
                  <a:r>
                    <a:rPr lang="en-US" sz="831" dirty="0"/>
                    <a:t>R</a:t>
                  </a:r>
                  <a:r>
                    <a:rPr lang="en-US" sz="831" baseline="-25000" dirty="0"/>
                    <a:t>a</a:t>
                  </a:r>
                  <a:r>
                    <a:rPr lang="en-GB" sz="831" dirty="0"/>
                    <a:t>)</a:t>
                  </a:r>
                </a:p>
              </p:txBody>
            </p:sp>
          </p:grpSp>
          <p:grpSp>
            <p:nvGrpSpPr>
              <p:cNvPr id="66" name="Groupe 65">
                <a:extLst>
                  <a:ext uri="{FF2B5EF4-FFF2-40B4-BE49-F238E27FC236}">
                    <a16:creationId xmlns:a16="http://schemas.microsoft.com/office/drawing/2014/main" id="{6E60DCE3-169A-4AB1-B856-4B47C2F69BCE}"/>
                  </a:ext>
                </a:extLst>
              </p:cNvPr>
              <p:cNvGrpSpPr/>
              <p:nvPr/>
            </p:nvGrpSpPr>
            <p:grpSpPr>
              <a:xfrm rot="16200000">
                <a:off x="1889862" y="3326907"/>
                <a:ext cx="765219" cy="312556"/>
                <a:chOff x="4077160" y="5529041"/>
                <a:chExt cx="765219" cy="312556"/>
              </a:xfrm>
            </p:grpSpPr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35943A3E-DED8-41EF-9088-4CB4BABE9FA1}"/>
                    </a:ext>
                  </a:extLst>
                </p:cNvPr>
                <p:cNvCxnSpPr/>
                <p:nvPr/>
              </p:nvCxnSpPr>
              <p:spPr bwMode="auto">
                <a:xfrm>
                  <a:off x="4418856" y="5529041"/>
                  <a:ext cx="141" cy="31255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9456F2B3-BDCC-489B-8F20-FC0CF477C62B}"/>
                    </a:ext>
                  </a:extLst>
                </p:cNvPr>
                <p:cNvCxnSpPr/>
                <p:nvPr/>
              </p:nvCxnSpPr>
              <p:spPr bwMode="auto">
                <a:xfrm>
                  <a:off x="4490723" y="5529041"/>
                  <a:ext cx="141" cy="31255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E9DA7528-0854-4F0E-A993-41EA6DACFCC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90723" y="5682085"/>
                  <a:ext cx="351656" cy="215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  <p:cxnSp>
              <p:nvCxnSpPr>
                <p:cNvPr id="70" name="Connecteur droit 69">
                  <a:extLst>
                    <a:ext uri="{FF2B5EF4-FFF2-40B4-BE49-F238E27FC236}">
                      <a16:creationId xmlns:a16="http://schemas.microsoft.com/office/drawing/2014/main" id="{549DE15C-AAC3-4022-A3E3-1D74270FC60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077160" y="5678350"/>
                  <a:ext cx="351656" cy="2156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</p:cxnSp>
          </p:grpSp>
          <p:cxnSp>
            <p:nvCxnSpPr>
              <p:cNvPr id="71" name="Connecteur droit 70">
                <a:extLst>
                  <a:ext uri="{FF2B5EF4-FFF2-40B4-BE49-F238E27FC236}">
                    <a16:creationId xmlns:a16="http://schemas.microsoft.com/office/drawing/2014/main" id="{A783E35D-2675-43C9-AC08-25D49ADC17B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888304" y="3100574"/>
                <a:ext cx="384167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440C47F3-CB4E-49FE-8761-B1639FE8970F}"/>
                </a:ext>
              </a:extLst>
            </p:cNvPr>
            <p:cNvSpPr txBox="1"/>
            <p:nvPr/>
          </p:nvSpPr>
          <p:spPr>
            <a:xfrm>
              <a:off x="2395318" y="3332763"/>
              <a:ext cx="337246" cy="26924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015" dirty="0"/>
                <a:t>C</a:t>
              </a:r>
              <a:r>
                <a:rPr lang="en-US" sz="1015" baseline="-25000" dirty="0"/>
                <a:t>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41CE437B-6232-480F-BFBA-1894C370D6CD}"/>
                  </a:ext>
                </a:extLst>
              </p:cNvPr>
              <p:cNvSpPr txBox="1"/>
              <p:nvPr/>
            </p:nvSpPr>
            <p:spPr>
              <a:xfrm>
                <a:off x="1435285" y="5663326"/>
                <a:ext cx="3139321" cy="4116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62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𝐷𝐶</m:t>
                        </m:r>
                        <m:r>
                          <a:rPr lang="fr-FR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fr-FR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𝑂𝑢𝑡</m:t>
                        </m:r>
                      </m:sub>
                    </m:sSub>
                    <m:r>
                      <a:rPr lang="en-US" sz="1662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𝐷𝐶</m:t>
                        </m:r>
                        <m:r>
                          <a:rPr lang="fr-FR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fr-FR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𝐼𝑛</m:t>
                        </m:r>
                      </m:sub>
                    </m:sSub>
                    <m:d>
                      <m:dPr>
                        <m:ctrlPr>
                          <a:rPr lang="en-US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fr-FR" sz="1662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sz="1662" dirty="0">
                    <a:solidFill>
                      <a:schemeClr val="bg1"/>
                    </a:solidFill>
                  </a:rPr>
                  <a:t>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fr-FR" sz="1662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fr-FR" sz="1662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den>
                        </m:f>
                        <m:r>
                          <a:rPr lang="fr-FR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1662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𝐷𝐷</m:t>
                        </m:r>
                      </m:sub>
                    </m:sSub>
                  </m:oMath>
                </a14:m>
                <a:r>
                  <a:rPr lang="en-US" sz="1662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41CE437B-6232-480F-BFBA-1894C370D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285" y="5663326"/>
                <a:ext cx="3139321" cy="411651"/>
              </a:xfrm>
              <a:prstGeom prst="rect">
                <a:avLst/>
              </a:prstGeom>
              <a:blipFill>
                <a:blip r:embed="rId2"/>
                <a:stretch>
                  <a:fillRect l="-2016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" name="Image 75">
            <a:extLst>
              <a:ext uri="{FF2B5EF4-FFF2-40B4-BE49-F238E27FC236}">
                <a16:creationId xmlns:a16="http://schemas.microsoft.com/office/drawing/2014/main" id="{7DB50D7F-9B7A-4DE8-841B-804AF6D1F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887" y="1113589"/>
            <a:ext cx="3568675" cy="3590707"/>
          </a:xfrm>
          <a:prstGeom prst="rect">
            <a:avLst/>
          </a:prstGeom>
        </p:spPr>
      </p:pic>
      <p:sp>
        <p:nvSpPr>
          <p:cNvPr id="77" name="ZoneTexte 76">
            <a:extLst>
              <a:ext uri="{FF2B5EF4-FFF2-40B4-BE49-F238E27FC236}">
                <a16:creationId xmlns:a16="http://schemas.microsoft.com/office/drawing/2014/main" id="{02055969-26EC-4AA2-9344-34EFC4D83824}"/>
              </a:ext>
            </a:extLst>
          </p:cNvPr>
          <p:cNvSpPr txBox="1"/>
          <p:nvPr/>
        </p:nvSpPr>
        <p:spPr>
          <a:xfrm>
            <a:off x="6520836" y="4329032"/>
            <a:ext cx="388248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dirty="0">
                <a:solidFill>
                  <a:srgbClr val="FFFF00"/>
                </a:solidFill>
              </a:rPr>
              <a:t>-A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61AC152B-06A8-487D-98D0-7E56D76D8E86}"/>
              </a:ext>
            </a:extLst>
          </p:cNvPr>
          <p:cNvSpPr txBox="1"/>
          <p:nvPr/>
        </p:nvSpPr>
        <p:spPr>
          <a:xfrm>
            <a:off x="6199851" y="1113590"/>
            <a:ext cx="1992853" cy="390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9" dirty="0">
                <a:solidFill>
                  <a:srgbClr val="FFFF00"/>
                </a:solidFill>
              </a:rPr>
              <a:t>DC output voltage must be </a:t>
            </a:r>
          </a:p>
          <a:p>
            <a:r>
              <a:rPr lang="en-US" sz="969" dirty="0">
                <a:solidFill>
                  <a:srgbClr val="FFFF00"/>
                </a:solidFill>
              </a:rPr>
              <a:t>as low as possible (e- collection)</a:t>
            </a:r>
          </a:p>
        </p:txBody>
      </p:sp>
    </p:spTree>
    <p:extLst>
      <p:ext uri="{BB962C8B-B14F-4D97-AF65-F5344CB8AC3E}">
        <p14:creationId xmlns:p14="http://schemas.microsoft.com/office/powerpoint/2010/main" val="1673475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04965" y="538218"/>
            <a:ext cx="4756430" cy="546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954" dirty="0">
                <a:solidFill>
                  <a:srgbClr val="215968"/>
                </a:solidFill>
                <a:ea typeface="ＭＳ Ｐゴシック" pitchFamily="34" charset="-128"/>
              </a:rPr>
              <a:t>Input signal characteristics</a:t>
            </a:r>
            <a:endParaRPr lang="en-US" sz="2954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43694C-DF0A-4632-862F-0F7D06B1280B}"/>
              </a:ext>
            </a:extLst>
          </p:cNvPr>
          <p:cNvSpPr txBox="1"/>
          <p:nvPr/>
        </p:nvSpPr>
        <p:spPr>
          <a:xfrm>
            <a:off x="681881" y="1085163"/>
            <a:ext cx="7788351" cy="5207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2" u="sng" dirty="0">
                <a:solidFill>
                  <a:schemeClr val="bg1"/>
                </a:solidFill>
              </a:rPr>
              <a:t>Estimated from Picmic_0</a:t>
            </a:r>
          </a:p>
          <a:p>
            <a:endParaRPr lang="en-US" sz="1662" u="sng" dirty="0">
              <a:solidFill>
                <a:schemeClr val="bg1"/>
              </a:solidFill>
            </a:endParaRP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Input current : 2 µA to 20 µA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Charge collection time :  (1 ns )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Input charge :  (10</a:t>
            </a:r>
            <a:r>
              <a:rPr lang="en-US" sz="1662" baseline="30000" dirty="0">
                <a:solidFill>
                  <a:schemeClr val="bg1"/>
                </a:solidFill>
              </a:rPr>
              <a:t>5</a:t>
            </a:r>
            <a:r>
              <a:rPr lang="en-US" sz="1662" dirty="0">
                <a:solidFill>
                  <a:schemeClr val="bg1"/>
                </a:solidFill>
              </a:rPr>
              <a:t> e</a:t>
            </a:r>
            <a:r>
              <a:rPr lang="en-US" sz="1662" baseline="30000" dirty="0">
                <a:solidFill>
                  <a:schemeClr val="bg1"/>
                </a:solidFill>
              </a:rPr>
              <a:t>- </a:t>
            </a:r>
            <a:r>
              <a:rPr lang="en-US" sz="1662" dirty="0">
                <a:solidFill>
                  <a:schemeClr val="bg1"/>
                </a:solidFill>
              </a:rPr>
              <a:t>to 10</a:t>
            </a:r>
            <a:r>
              <a:rPr lang="en-US" sz="1662" baseline="30000" dirty="0">
                <a:solidFill>
                  <a:schemeClr val="bg1"/>
                </a:solidFill>
              </a:rPr>
              <a:t>6</a:t>
            </a:r>
            <a:r>
              <a:rPr lang="en-US" sz="1662" dirty="0">
                <a:solidFill>
                  <a:schemeClr val="bg1"/>
                </a:solidFill>
              </a:rPr>
              <a:t> e</a:t>
            </a:r>
            <a:r>
              <a:rPr lang="en-US" sz="1662" baseline="30000" dirty="0">
                <a:solidFill>
                  <a:schemeClr val="bg1"/>
                </a:solidFill>
              </a:rPr>
              <a:t>-</a:t>
            </a:r>
            <a:r>
              <a:rPr lang="en-US" sz="1662" dirty="0">
                <a:solidFill>
                  <a:schemeClr val="bg1"/>
                </a:solidFill>
              </a:rPr>
              <a:t>) (16 </a:t>
            </a:r>
            <a:r>
              <a:rPr lang="en-US" sz="1662" dirty="0" err="1">
                <a:solidFill>
                  <a:schemeClr val="bg1"/>
                </a:solidFill>
              </a:rPr>
              <a:t>fC</a:t>
            </a:r>
            <a:r>
              <a:rPr lang="en-US" sz="1662" dirty="0">
                <a:solidFill>
                  <a:schemeClr val="bg1"/>
                </a:solidFill>
              </a:rPr>
              <a:t> to 160 </a:t>
            </a:r>
            <a:r>
              <a:rPr lang="en-US" sz="1662" dirty="0" err="1">
                <a:solidFill>
                  <a:schemeClr val="bg1"/>
                </a:solidFill>
              </a:rPr>
              <a:t>fC</a:t>
            </a:r>
            <a:r>
              <a:rPr lang="en-US" sz="1662" dirty="0">
                <a:solidFill>
                  <a:schemeClr val="bg1"/>
                </a:solidFill>
              </a:rPr>
              <a:t>)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Simulation with (8 </a:t>
            </a:r>
            <a:r>
              <a:rPr lang="en-US" sz="1662" dirty="0" err="1">
                <a:solidFill>
                  <a:schemeClr val="bg1"/>
                </a:solidFill>
              </a:rPr>
              <a:t>fC</a:t>
            </a:r>
            <a:r>
              <a:rPr lang="en-US" sz="1662" dirty="0">
                <a:solidFill>
                  <a:schemeClr val="bg1"/>
                </a:solidFill>
              </a:rPr>
              <a:t> to 80 </a:t>
            </a:r>
            <a:r>
              <a:rPr lang="en-US" sz="1662" dirty="0" err="1">
                <a:solidFill>
                  <a:schemeClr val="bg1"/>
                </a:solidFill>
              </a:rPr>
              <a:t>fC</a:t>
            </a:r>
            <a:r>
              <a:rPr lang="en-US" sz="1662" dirty="0">
                <a:solidFill>
                  <a:schemeClr val="bg1"/>
                </a:solidFill>
              </a:rPr>
              <a:t>) (factor 2)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Counting rate : 10 </a:t>
            </a:r>
            <a:r>
              <a:rPr lang="en-US" sz="1662" dirty="0" err="1">
                <a:solidFill>
                  <a:schemeClr val="bg1"/>
                </a:solidFill>
              </a:rPr>
              <a:t>Mevt</a:t>
            </a:r>
            <a:r>
              <a:rPr lang="en-US" sz="1662" dirty="0">
                <a:solidFill>
                  <a:schemeClr val="bg1"/>
                </a:solidFill>
              </a:rPr>
              <a:t>/s minimum value)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Detector capacitance </a:t>
            </a:r>
          </a:p>
          <a:p>
            <a:pPr marL="829428" indent="-263776">
              <a:buFont typeface="Wingdings" panose="05000000000000000000" pitchFamily="2" charset="2"/>
              <a:buChar char="§"/>
            </a:pPr>
            <a:r>
              <a:rPr lang="en-US" sz="1662" dirty="0">
                <a:solidFill>
                  <a:schemeClr val="bg1"/>
                </a:solidFill>
              </a:rPr>
              <a:t>C</a:t>
            </a:r>
            <a:r>
              <a:rPr lang="en-US" sz="1662" baseline="-25000" dirty="0">
                <a:solidFill>
                  <a:schemeClr val="bg1"/>
                </a:solidFill>
              </a:rPr>
              <a:t>d</a:t>
            </a:r>
            <a:r>
              <a:rPr lang="en-US" sz="1662" dirty="0">
                <a:solidFill>
                  <a:schemeClr val="bg1"/>
                </a:solidFill>
              </a:rPr>
              <a:t> = (7,66 </a:t>
            </a:r>
            <a:r>
              <a:rPr lang="en-US" sz="1662" dirty="0" err="1">
                <a:solidFill>
                  <a:schemeClr val="bg1"/>
                </a:solidFill>
              </a:rPr>
              <a:t>fF</a:t>
            </a:r>
            <a:r>
              <a:rPr lang="en-US" sz="1662" dirty="0">
                <a:solidFill>
                  <a:schemeClr val="bg1"/>
                </a:solidFill>
              </a:rPr>
              <a:t>/50 µm) * 15 mm = 2,2 pF  (CSA simulations with 5 pF) (C</a:t>
            </a:r>
            <a:r>
              <a:rPr lang="en-US" sz="1662" baseline="-25000" dirty="0">
                <a:solidFill>
                  <a:schemeClr val="bg1"/>
                </a:solidFill>
              </a:rPr>
              <a:t>d-max</a:t>
            </a:r>
            <a:r>
              <a:rPr lang="en-US" sz="1662" dirty="0">
                <a:solidFill>
                  <a:schemeClr val="bg1"/>
                </a:solidFill>
              </a:rPr>
              <a:t> = 5 pF)</a:t>
            </a:r>
          </a:p>
          <a:p>
            <a:pPr marL="829428" indent="-263776">
              <a:buFont typeface="Wingdings" panose="05000000000000000000" pitchFamily="2" charset="2"/>
              <a:buChar char="§"/>
            </a:pPr>
            <a:r>
              <a:rPr lang="en-US" sz="1662" dirty="0">
                <a:solidFill>
                  <a:schemeClr val="bg1"/>
                </a:solidFill>
              </a:rPr>
              <a:t>2 pF &lt; Cd &lt; 5 pF, C</a:t>
            </a:r>
            <a:r>
              <a:rPr lang="en-US" sz="1662" baseline="-25000" dirty="0">
                <a:solidFill>
                  <a:schemeClr val="bg1"/>
                </a:solidFill>
              </a:rPr>
              <a:t>d-sim</a:t>
            </a:r>
            <a:r>
              <a:rPr lang="en-US" sz="1662" dirty="0">
                <a:solidFill>
                  <a:schemeClr val="bg1"/>
                </a:solidFill>
              </a:rPr>
              <a:t> = 3 pF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ENC &lt; 0,4 </a:t>
            </a:r>
            <a:r>
              <a:rPr lang="en-US" sz="1662" dirty="0" err="1">
                <a:solidFill>
                  <a:schemeClr val="bg1"/>
                </a:solidFill>
              </a:rPr>
              <a:t>fC</a:t>
            </a:r>
            <a:r>
              <a:rPr lang="en-US" sz="1662" dirty="0">
                <a:solidFill>
                  <a:schemeClr val="bg1"/>
                </a:solidFill>
              </a:rPr>
              <a:t> (2500 e-)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CSA output signal :</a:t>
            </a:r>
          </a:p>
          <a:p>
            <a:pPr marL="829428" indent="-263776">
              <a:buFont typeface="Wingdings" panose="05000000000000000000" pitchFamily="2" charset="2"/>
              <a:buChar char="§"/>
            </a:pPr>
            <a:r>
              <a:rPr lang="en-US" sz="1662" dirty="0">
                <a:solidFill>
                  <a:schemeClr val="bg1"/>
                </a:solidFill>
              </a:rPr>
              <a:t>Rise time ≈ (10 ns)</a:t>
            </a:r>
          </a:p>
          <a:p>
            <a:pPr marL="829428" indent="-263776">
              <a:buFont typeface="Wingdings" panose="05000000000000000000" pitchFamily="2" charset="2"/>
              <a:buChar char="§"/>
            </a:pPr>
            <a:r>
              <a:rPr lang="en-US" sz="1662" dirty="0">
                <a:solidFill>
                  <a:schemeClr val="bg1"/>
                </a:solidFill>
              </a:rPr>
              <a:t>Decay time ≈ (100 ns)</a:t>
            </a:r>
          </a:p>
          <a:p>
            <a:pPr marL="829428" indent="-263776">
              <a:buFont typeface="Wingdings" panose="05000000000000000000" pitchFamily="2" charset="2"/>
              <a:buChar char="§"/>
            </a:pPr>
            <a:r>
              <a:rPr lang="en-US" sz="1662" dirty="0">
                <a:solidFill>
                  <a:schemeClr val="bg1"/>
                </a:solidFill>
              </a:rPr>
              <a:t>Output Voltage : </a:t>
            </a:r>
            <a:r>
              <a:rPr lang="en-US" sz="1662" dirty="0" err="1">
                <a:solidFill>
                  <a:schemeClr val="bg1"/>
                </a:solidFill>
              </a:rPr>
              <a:t>qq</a:t>
            </a:r>
            <a:r>
              <a:rPr lang="en-US" sz="1662" dirty="0">
                <a:solidFill>
                  <a:schemeClr val="bg1"/>
                </a:solidFill>
              </a:rPr>
              <a:t> 100 mV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Feedback network :</a:t>
            </a:r>
          </a:p>
          <a:p>
            <a:pPr marL="829428" indent="-263776">
              <a:buFont typeface="Wingdings" panose="05000000000000000000" pitchFamily="2" charset="2"/>
              <a:buChar char="§"/>
            </a:pPr>
            <a:r>
              <a:rPr lang="en-US" sz="1662" dirty="0">
                <a:solidFill>
                  <a:schemeClr val="bg1"/>
                </a:solidFill>
              </a:rPr>
              <a:t>C</a:t>
            </a:r>
            <a:r>
              <a:rPr lang="en-US" sz="1662" baseline="-25000" dirty="0">
                <a:solidFill>
                  <a:schemeClr val="bg1"/>
                </a:solidFill>
              </a:rPr>
              <a:t>f</a:t>
            </a:r>
            <a:r>
              <a:rPr lang="en-US" sz="1662" dirty="0">
                <a:solidFill>
                  <a:schemeClr val="bg1"/>
                </a:solidFill>
              </a:rPr>
              <a:t> ≈ (20 </a:t>
            </a:r>
            <a:r>
              <a:rPr lang="en-US" sz="1662" dirty="0" err="1">
                <a:solidFill>
                  <a:schemeClr val="bg1"/>
                </a:solidFill>
              </a:rPr>
              <a:t>fF</a:t>
            </a:r>
            <a:r>
              <a:rPr lang="en-US" sz="1662" dirty="0">
                <a:solidFill>
                  <a:schemeClr val="bg1"/>
                </a:solidFill>
              </a:rPr>
              <a:t>)</a:t>
            </a:r>
          </a:p>
          <a:p>
            <a:pPr marL="829428" indent="-263776">
              <a:buFont typeface="Wingdings" panose="05000000000000000000" pitchFamily="2" charset="2"/>
              <a:buChar char="§"/>
            </a:pPr>
            <a:r>
              <a:rPr lang="en-US" sz="1662" dirty="0">
                <a:solidFill>
                  <a:schemeClr val="bg1"/>
                </a:solidFill>
              </a:rPr>
              <a:t>R</a:t>
            </a:r>
            <a:r>
              <a:rPr lang="en-US" sz="1662" baseline="-25000" dirty="0">
                <a:solidFill>
                  <a:schemeClr val="bg1"/>
                </a:solidFill>
              </a:rPr>
              <a:t>f</a:t>
            </a:r>
            <a:r>
              <a:rPr lang="en-US" sz="1662" dirty="0">
                <a:solidFill>
                  <a:schemeClr val="bg1"/>
                </a:solidFill>
              </a:rPr>
              <a:t> ≈</a:t>
            </a:r>
            <a:r>
              <a:rPr lang="en-US" sz="1662" dirty="0">
                <a:solidFill>
                  <a:schemeClr val="bg1"/>
                </a:solidFill>
                <a:latin typeface="Symbol" panose="05050102010706020507" pitchFamily="18" charset="2"/>
              </a:rPr>
              <a:t> </a:t>
            </a:r>
            <a:r>
              <a:rPr lang="en-US" sz="1662" dirty="0">
                <a:solidFill>
                  <a:schemeClr val="bg1"/>
                </a:solidFill>
                <a:latin typeface="+mj-lt"/>
              </a:rPr>
              <a:t>R</a:t>
            </a:r>
            <a:r>
              <a:rPr lang="en-US" sz="1662" baseline="-25000" dirty="0">
                <a:solidFill>
                  <a:schemeClr val="bg1"/>
                </a:solidFill>
                <a:latin typeface="+mj-lt"/>
              </a:rPr>
              <a:t>a</a:t>
            </a:r>
            <a:r>
              <a:rPr lang="en-US" sz="1662" dirty="0">
                <a:solidFill>
                  <a:schemeClr val="bg1"/>
                </a:solidFill>
                <a:latin typeface="Symbol" panose="05050102010706020507" pitchFamily="18" charset="2"/>
              </a:rPr>
              <a:t> (</a:t>
            </a:r>
            <a:r>
              <a:rPr lang="en-US" sz="1662" dirty="0">
                <a:solidFill>
                  <a:schemeClr val="bg1"/>
                </a:solidFill>
              </a:rPr>
              <a:t>200 k</a:t>
            </a:r>
            <a:r>
              <a:rPr lang="en-US" sz="1662" dirty="0">
                <a:solidFill>
                  <a:schemeClr val="bg1"/>
                </a:solidFill>
                <a:latin typeface="Symbol" panose="05050102010706020507" pitchFamily="18" charset="2"/>
              </a:rPr>
              <a:t>W</a:t>
            </a:r>
            <a:r>
              <a:rPr lang="en-US" sz="1662" dirty="0">
                <a:solidFill>
                  <a:schemeClr val="bg1"/>
                </a:solidFill>
              </a:rPr>
              <a:t>) made with PMOS and could be modified to adjust DC level output</a:t>
            </a:r>
          </a:p>
        </p:txBody>
      </p:sp>
    </p:spTree>
    <p:extLst>
      <p:ext uri="{BB962C8B-B14F-4D97-AF65-F5344CB8AC3E}">
        <p14:creationId xmlns:p14="http://schemas.microsoft.com/office/powerpoint/2010/main" val="39100732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56BE34C-32B2-47CF-9C28-52462AF53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526" y="1235526"/>
            <a:ext cx="5697623" cy="454486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1B4828-71AA-4F79-927A-4BA37082953C}"/>
              </a:ext>
            </a:extLst>
          </p:cNvPr>
          <p:cNvSpPr txBox="1"/>
          <p:nvPr/>
        </p:nvSpPr>
        <p:spPr>
          <a:xfrm>
            <a:off x="2821534" y="560077"/>
            <a:ext cx="2817438" cy="546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954" dirty="0">
                <a:solidFill>
                  <a:schemeClr val="bg1"/>
                </a:solidFill>
                <a:ea typeface="ＭＳ Ｐゴシック" pitchFamily="34" charset="-128"/>
              </a:rPr>
              <a:t>CSA Sim </a:t>
            </a:r>
            <a:r>
              <a:rPr lang="fr-FR" sz="2954" dirty="0" err="1">
                <a:solidFill>
                  <a:schemeClr val="bg1"/>
                </a:solidFill>
                <a:ea typeface="ＭＳ Ｐゴシック" pitchFamily="34" charset="-128"/>
              </a:rPr>
              <a:t>Results</a:t>
            </a:r>
            <a:endParaRPr lang="fr-FR" sz="2954" dirty="0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5A3F46-0A04-4E46-BFA6-5F5C0EF12B19}"/>
              </a:ext>
            </a:extLst>
          </p:cNvPr>
          <p:cNvSpPr txBox="1"/>
          <p:nvPr/>
        </p:nvSpPr>
        <p:spPr>
          <a:xfrm>
            <a:off x="5861711" y="1762989"/>
            <a:ext cx="2176943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dirty="0">
                <a:solidFill>
                  <a:srgbClr val="FFFF00"/>
                </a:solidFill>
              </a:rPr>
              <a:t>Peaking Time = 11 ns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929107-D88A-43D6-A10A-ADB65C87E6BA}"/>
              </a:ext>
            </a:extLst>
          </p:cNvPr>
          <p:cNvSpPr txBox="1"/>
          <p:nvPr/>
        </p:nvSpPr>
        <p:spPr>
          <a:xfrm>
            <a:off x="6167254" y="3045463"/>
            <a:ext cx="2414507" cy="603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dirty="0">
                <a:solidFill>
                  <a:srgbClr val="FFFF00"/>
                </a:solidFill>
              </a:rPr>
              <a:t>Decay Time = 100 ns</a:t>
            </a:r>
          </a:p>
          <a:p>
            <a:r>
              <a:rPr lang="en-US" sz="1662" dirty="0" err="1">
                <a:solidFill>
                  <a:srgbClr val="FFFF00"/>
                </a:solidFill>
              </a:rPr>
              <a:t>RfCf</a:t>
            </a:r>
            <a:r>
              <a:rPr lang="en-US" sz="1662" dirty="0">
                <a:solidFill>
                  <a:srgbClr val="FFFF00"/>
                </a:solidFill>
              </a:rPr>
              <a:t> = 4 ns, </a:t>
            </a:r>
            <a:r>
              <a:rPr lang="en-US" sz="1662" dirty="0" err="1">
                <a:solidFill>
                  <a:srgbClr val="FFFF00"/>
                </a:solidFill>
              </a:rPr>
              <a:t>Tcoll</a:t>
            </a:r>
            <a:r>
              <a:rPr lang="en-US" sz="1662" dirty="0">
                <a:solidFill>
                  <a:srgbClr val="FFFF00"/>
                </a:solidFill>
              </a:rPr>
              <a:t> = 2 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3CFA6D-D31B-4AA5-BA98-E83430782873}"/>
              </a:ext>
            </a:extLst>
          </p:cNvPr>
          <p:cNvSpPr/>
          <p:nvPr/>
        </p:nvSpPr>
        <p:spPr>
          <a:xfrm>
            <a:off x="197851" y="1525463"/>
            <a:ext cx="3057570" cy="3417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Feedback network :</a:t>
            </a:r>
          </a:p>
          <a:p>
            <a:pPr marL="496778" indent="-181712" defTabSz="747365">
              <a:buFont typeface="Wingdings" panose="05000000000000000000" pitchFamily="2" charset="2"/>
              <a:buChar char="§"/>
            </a:pPr>
            <a:r>
              <a:rPr lang="en-US" sz="1662" dirty="0" err="1">
                <a:solidFill>
                  <a:schemeClr val="bg1"/>
                </a:solidFill>
              </a:rPr>
              <a:t>Cf</a:t>
            </a:r>
            <a:r>
              <a:rPr lang="en-US" sz="1662" dirty="0">
                <a:solidFill>
                  <a:schemeClr val="bg1"/>
                </a:solidFill>
              </a:rPr>
              <a:t> ≈ 20 </a:t>
            </a:r>
            <a:r>
              <a:rPr lang="en-US" sz="1662" dirty="0" err="1">
                <a:solidFill>
                  <a:schemeClr val="bg1"/>
                </a:solidFill>
              </a:rPr>
              <a:t>fF</a:t>
            </a:r>
            <a:r>
              <a:rPr lang="en-US" sz="1662" dirty="0">
                <a:solidFill>
                  <a:schemeClr val="bg1"/>
                </a:solidFill>
              </a:rPr>
              <a:t> </a:t>
            </a:r>
          </a:p>
          <a:p>
            <a:pPr marL="496778" indent="-181712" defTabSz="747365">
              <a:buFont typeface="Wingdings" panose="05000000000000000000" pitchFamily="2" charset="2"/>
              <a:buChar char="§"/>
            </a:pPr>
            <a:r>
              <a:rPr lang="en-US" sz="1662" dirty="0">
                <a:solidFill>
                  <a:schemeClr val="bg1"/>
                </a:solidFill>
              </a:rPr>
              <a:t>R</a:t>
            </a:r>
            <a:r>
              <a:rPr lang="en-US" sz="1662" baseline="-25000" dirty="0">
                <a:solidFill>
                  <a:schemeClr val="bg1"/>
                </a:solidFill>
              </a:rPr>
              <a:t>f</a:t>
            </a:r>
            <a:r>
              <a:rPr lang="en-US" sz="1662" dirty="0">
                <a:solidFill>
                  <a:schemeClr val="bg1"/>
                </a:solidFill>
              </a:rPr>
              <a:t> and R</a:t>
            </a:r>
            <a:r>
              <a:rPr lang="en-US" sz="1662" baseline="-25000" dirty="0">
                <a:solidFill>
                  <a:schemeClr val="bg1"/>
                </a:solidFill>
              </a:rPr>
              <a:t>a</a:t>
            </a:r>
            <a:r>
              <a:rPr lang="en-US" sz="1662" dirty="0">
                <a:solidFill>
                  <a:schemeClr val="bg1"/>
                </a:solidFill>
              </a:rPr>
              <a:t> = 200 k</a:t>
            </a:r>
            <a:r>
              <a:rPr lang="en-US" sz="1662" dirty="0">
                <a:solidFill>
                  <a:schemeClr val="bg1"/>
                </a:solidFill>
                <a:latin typeface="Symbol" panose="05050102010706020507" pitchFamily="18" charset="2"/>
              </a:rPr>
              <a:t>W</a:t>
            </a:r>
          </a:p>
          <a:p>
            <a:pPr marL="496778" indent="-181712" defTabSz="747365">
              <a:buFont typeface="Wingdings" panose="05000000000000000000" pitchFamily="2" charset="2"/>
              <a:buChar char="§"/>
            </a:pPr>
            <a:r>
              <a:rPr lang="en-US" sz="1662" dirty="0">
                <a:solidFill>
                  <a:schemeClr val="bg1"/>
                </a:solidFill>
              </a:rPr>
              <a:t>C</a:t>
            </a:r>
            <a:r>
              <a:rPr lang="en-US" sz="1662" baseline="-25000" dirty="0">
                <a:solidFill>
                  <a:schemeClr val="bg1"/>
                </a:solidFill>
              </a:rPr>
              <a:t>d</a:t>
            </a:r>
            <a:r>
              <a:rPr lang="en-US" sz="1662" dirty="0">
                <a:solidFill>
                  <a:schemeClr val="bg1"/>
                </a:solidFill>
              </a:rPr>
              <a:t> = 3 pF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Q</a:t>
            </a:r>
            <a:r>
              <a:rPr lang="en-US" sz="1662" baseline="-25000" dirty="0">
                <a:solidFill>
                  <a:schemeClr val="bg1"/>
                </a:solidFill>
              </a:rPr>
              <a:t>in</a:t>
            </a:r>
            <a:r>
              <a:rPr lang="en-US" sz="1662" dirty="0">
                <a:solidFill>
                  <a:schemeClr val="bg1"/>
                </a:solidFill>
              </a:rPr>
              <a:t> = 42 </a:t>
            </a:r>
            <a:r>
              <a:rPr lang="en-US" sz="1662" dirty="0" err="1">
                <a:solidFill>
                  <a:schemeClr val="bg1"/>
                </a:solidFill>
              </a:rPr>
              <a:t>fC</a:t>
            </a:r>
            <a:endParaRPr lang="en-US" sz="1662" dirty="0">
              <a:solidFill>
                <a:schemeClr val="bg1"/>
              </a:solidFill>
            </a:endParaRP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 err="1">
                <a:solidFill>
                  <a:schemeClr val="bg1"/>
                </a:solidFill>
              </a:rPr>
              <a:t>Vdc_Out</a:t>
            </a:r>
            <a:r>
              <a:rPr lang="en-US" sz="1662" dirty="0">
                <a:solidFill>
                  <a:schemeClr val="bg1"/>
                </a:solidFill>
              </a:rPr>
              <a:t> = 0,715 V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 err="1">
                <a:solidFill>
                  <a:schemeClr val="bg1"/>
                </a:solidFill>
              </a:rPr>
              <a:t>Vdc_In</a:t>
            </a:r>
            <a:r>
              <a:rPr lang="en-US" sz="1662" dirty="0">
                <a:solidFill>
                  <a:schemeClr val="bg1"/>
                </a:solidFill>
              </a:rPr>
              <a:t> = 1,26 V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CSA bias current (input Transistor) : 15 µA</a:t>
            </a:r>
          </a:p>
          <a:p>
            <a:pPr marL="263776" indent="-263776">
              <a:buFont typeface="Arial" panose="020B0604020202020204" pitchFamily="34" charset="0"/>
              <a:buChar char="•"/>
            </a:pPr>
            <a:r>
              <a:rPr lang="en-US" sz="1662" dirty="0">
                <a:solidFill>
                  <a:schemeClr val="bg1"/>
                </a:solidFill>
              </a:rPr>
              <a:t>Output voltage = 310 mV </a:t>
            </a:r>
            <a:br>
              <a:rPr lang="en-US" sz="1662" dirty="0">
                <a:solidFill>
                  <a:schemeClr val="bg1"/>
                </a:solidFill>
              </a:rPr>
            </a:br>
            <a:r>
              <a:rPr lang="en-US" sz="1662" dirty="0">
                <a:solidFill>
                  <a:schemeClr val="bg1"/>
                </a:solidFill>
              </a:rPr>
              <a:t>(42 </a:t>
            </a:r>
            <a:r>
              <a:rPr lang="en-US" sz="1662" dirty="0" err="1">
                <a:solidFill>
                  <a:schemeClr val="bg1"/>
                </a:solidFill>
              </a:rPr>
              <a:t>fC</a:t>
            </a:r>
            <a:r>
              <a:rPr lang="en-US" sz="1662" dirty="0">
                <a:solidFill>
                  <a:schemeClr val="bg1"/>
                </a:solidFill>
              </a:rPr>
              <a:t>/20 </a:t>
            </a:r>
            <a:r>
              <a:rPr lang="en-US" sz="1662" dirty="0" err="1">
                <a:solidFill>
                  <a:schemeClr val="bg1"/>
                </a:solidFill>
              </a:rPr>
              <a:t>fF</a:t>
            </a:r>
            <a:r>
              <a:rPr lang="en-US" sz="1662" dirty="0">
                <a:solidFill>
                  <a:schemeClr val="bg1"/>
                </a:solidFill>
              </a:rPr>
              <a:t> = 2 V !) due to amplifier GBW</a:t>
            </a:r>
          </a:p>
          <a:p>
            <a:pPr marL="496778" indent="-181712" defTabSz="747365">
              <a:buFont typeface="Wingdings" panose="05000000000000000000" pitchFamily="2" charset="2"/>
              <a:buChar char="§"/>
            </a:pPr>
            <a:endParaRPr lang="en-US" sz="1662" dirty="0">
              <a:solidFill>
                <a:schemeClr val="bg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DB031C-D7F5-450E-B81D-BD5C045273A4}"/>
              </a:ext>
            </a:extLst>
          </p:cNvPr>
          <p:cNvSpPr txBox="1"/>
          <p:nvPr/>
        </p:nvSpPr>
        <p:spPr>
          <a:xfrm>
            <a:off x="6632537" y="4242707"/>
            <a:ext cx="1128835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2" dirty="0">
                <a:solidFill>
                  <a:srgbClr val="FF0000"/>
                </a:solidFill>
              </a:rPr>
              <a:t>10 </a:t>
            </a:r>
            <a:r>
              <a:rPr lang="en-US" sz="1662" dirty="0" err="1">
                <a:solidFill>
                  <a:srgbClr val="FF0000"/>
                </a:solidFill>
              </a:rPr>
              <a:t>Mevt</a:t>
            </a:r>
            <a:r>
              <a:rPr lang="en-US" sz="1662" dirty="0">
                <a:solidFill>
                  <a:srgbClr val="FF0000"/>
                </a:solidFill>
              </a:rPr>
              <a:t>/s</a:t>
            </a:r>
          </a:p>
        </p:txBody>
      </p:sp>
    </p:spTree>
    <p:extLst>
      <p:ext uri="{BB962C8B-B14F-4D97-AF65-F5344CB8AC3E}">
        <p14:creationId xmlns:p14="http://schemas.microsoft.com/office/powerpoint/2010/main" val="2773585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EF3513BA-9B1D-4F89-83E2-35809446EA7C}"/>
              </a:ext>
            </a:extLst>
          </p:cNvPr>
          <p:cNvSpPr/>
          <p:nvPr/>
        </p:nvSpPr>
        <p:spPr>
          <a:xfrm>
            <a:off x="1" y="849046"/>
            <a:ext cx="9144000" cy="30001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DAQ system : PICMIC </a:t>
            </a:r>
            <a:r>
              <a:rPr lang="fr-FR" b="1" dirty="0">
                <a:solidFill>
                  <a:srgbClr val="FF0000"/>
                </a:solidFill>
              </a:rPr>
              <a:t>V0 vs </a:t>
            </a:r>
            <a:r>
              <a:rPr lang="fr-FR" dirty="0">
                <a:solidFill>
                  <a:schemeClr val="bg1"/>
                </a:solidFill>
              </a:rPr>
              <a:t>PICMIC </a:t>
            </a:r>
            <a:r>
              <a:rPr lang="fr-FR" b="1" dirty="0">
                <a:solidFill>
                  <a:srgbClr val="FF0000"/>
                </a:solidFill>
              </a:rPr>
              <a:t>V1 </a:t>
            </a:r>
          </a:p>
        </p:txBody>
      </p:sp>
      <p:grpSp>
        <p:nvGrpSpPr>
          <p:cNvPr id="201" name="Groupe 200">
            <a:extLst>
              <a:ext uri="{FF2B5EF4-FFF2-40B4-BE49-F238E27FC236}">
                <a16:creationId xmlns:a16="http://schemas.microsoft.com/office/drawing/2014/main" id="{45657FA6-B292-4DB2-B1CC-95B5A35D26EA}"/>
              </a:ext>
            </a:extLst>
          </p:cNvPr>
          <p:cNvGrpSpPr/>
          <p:nvPr/>
        </p:nvGrpSpPr>
        <p:grpSpPr>
          <a:xfrm>
            <a:off x="5205375" y="2217214"/>
            <a:ext cx="3065665" cy="3791740"/>
            <a:chOff x="7251776" y="1758758"/>
            <a:chExt cx="4087553" cy="5055654"/>
          </a:xfrm>
        </p:grpSpPr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11129563-2852-4DAD-9031-48182875C660}"/>
                </a:ext>
              </a:extLst>
            </p:cNvPr>
            <p:cNvSpPr/>
            <p:nvPr/>
          </p:nvSpPr>
          <p:spPr>
            <a:xfrm>
              <a:off x="7251776" y="1767030"/>
              <a:ext cx="4087553" cy="504738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Trapèze 24">
              <a:extLst>
                <a:ext uri="{FF2B5EF4-FFF2-40B4-BE49-F238E27FC236}">
                  <a16:creationId xmlns:a16="http://schemas.microsoft.com/office/drawing/2014/main" id="{A4324A32-575E-4028-A820-B7077E73EE8B}"/>
                </a:ext>
              </a:extLst>
            </p:cNvPr>
            <p:cNvSpPr/>
            <p:nvPr/>
          </p:nvSpPr>
          <p:spPr>
            <a:xfrm flipV="1">
              <a:off x="8949261" y="4709051"/>
              <a:ext cx="2285541" cy="396483"/>
            </a:xfrm>
            <a:prstGeom prst="trapezoid">
              <a:avLst>
                <a:gd name="adj" fmla="val 109341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77BF702-A97A-4698-9418-62CF23C2F20A}"/>
                </a:ext>
              </a:extLst>
            </p:cNvPr>
            <p:cNvSpPr txBox="1"/>
            <p:nvPr/>
          </p:nvSpPr>
          <p:spPr>
            <a:xfrm>
              <a:off x="9636121" y="4748782"/>
              <a:ext cx="1074265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dirty="0"/>
                <a:t>Multiplexer</a:t>
              </a:r>
            </a:p>
          </p:txBody>
        </p:sp>
        <p:sp>
          <p:nvSpPr>
            <p:cNvPr id="29" name="Flèche : bas 28">
              <a:extLst>
                <a:ext uri="{FF2B5EF4-FFF2-40B4-BE49-F238E27FC236}">
                  <a16:creationId xmlns:a16="http://schemas.microsoft.com/office/drawing/2014/main" id="{9330CEF1-F163-4BA5-95DC-45D01D61EC43}"/>
                </a:ext>
              </a:extLst>
            </p:cNvPr>
            <p:cNvSpPr/>
            <p:nvPr/>
          </p:nvSpPr>
          <p:spPr>
            <a:xfrm>
              <a:off x="10114450" y="5105534"/>
              <a:ext cx="137820" cy="774037"/>
            </a:xfrm>
            <a:prstGeom prst="downArrow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9185B914-72B3-475C-8F02-EFCDD03EFD11}"/>
                </a:ext>
              </a:extLst>
            </p:cNvPr>
            <p:cNvGrpSpPr/>
            <p:nvPr/>
          </p:nvGrpSpPr>
          <p:grpSpPr>
            <a:xfrm>
              <a:off x="9125077" y="5190528"/>
              <a:ext cx="2127508" cy="502579"/>
              <a:chOff x="9158350" y="4809244"/>
              <a:chExt cx="2127508" cy="502579"/>
            </a:xfrm>
          </p:grpSpPr>
          <p:sp>
            <p:nvSpPr>
              <p:cNvPr id="30" name="Rectangle : coins arrondis 29">
                <a:extLst>
                  <a:ext uri="{FF2B5EF4-FFF2-40B4-BE49-F238E27FC236}">
                    <a16:creationId xmlns:a16="http://schemas.microsoft.com/office/drawing/2014/main" id="{DD50E649-23AD-4DDA-9CFB-A6142F9B516D}"/>
                  </a:ext>
                </a:extLst>
              </p:cNvPr>
              <p:cNvSpPr/>
              <p:nvPr/>
            </p:nvSpPr>
            <p:spPr>
              <a:xfrm>
                <a:off x="9158350" y="4809244"/>
                <a:ext cx="2109725" cy="43644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B5031AC-42F5-4A28-B8F1-DC3EFF27DAB2}"/>
                  </a:ext>
                </a:extLst>
              </p:cNvPr>
              <p:cNvSpPr txBox="1"/>
              <p:nvPr/>
            </p:nvSpPr>
            <p:spPr>
              <a:xfrm>
                <a:off x="9319343" y="4819380"/>
                <a:ext cx="1966515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900" b="1" dirty="0"/>
                  <a:t>Parallel Output in Double Data Rate Mode</a:t>
                </a:r>
              </a:p>
            </p:txBody>
          </p:sp>
        </p:grp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B798F58-05B4-4B9D-8254-8C894351C085}"/>
                </a:ext>
              </a:extLst>
            </p:cNvPr>
            <p:cNvSpPr/>
            <p:nvPr/>
          </p:nvSpPr>
          <p:spPr>
            <a:xfrm>
              <a:off x="9381700" y="2524793"/>
              <a:ext cx="222727" cy="1388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27000" tIns="27000" rIns="27000" bIns="27000"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Pixel column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5C6A805A-4CF9-4F3C-B448-538D84DE8473}"/>
                </a:ext>
              </a:extLst>
            </p:cNvPr>
            <p:cNvSpPr/>
            <p:nvPr/>
          </p:nvSpPr>
          <p:spPr>
            <a:xfrm>
              <a:off x="10666418" y="2618515"/>
              <a:ext cx="220223" cy="13218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27000" tIns="27000" rIns="27000" bIns="27000"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Pixel column</a:t>
              </a:r>
            </a:p>
          </p:txBody>
        </p:sp>
        <p:sp>
          <p:nvSpPr>
            <p:cNvPr id="106" name="Organigramme : Connecteur 105">
              <a:extLst>
                <a:ext uri="{FF2B5EF4-FFF2-40B4-BE49-F238E27FC236}">
                  <a16:creationId xmlns:a16="http://schemas.microsoft.com/office/drawing/2014/main" id="{8EAE1BC3-A0B0-4AC8-A730-9573E753D0DD}"/>
                </a:ext>
              </a:extLst>
            </p:cNvPr>
            <p:cNvSpPr/>
            <p:nvPr/>
          </p:nvSpPr>
          <p:spPr>
            <a:xfrm>
              <a:off x="9758904" y="3041809"/>
              <a:ext cx="117156" cy="277384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07" name="Organigramme : Connecteur 106">
              <a:extLst>
                <a:ext uri="{FF2B5EF4-FFF2-40B4-BE49-F238E27FC236}">
                  <a16:creationId xmlns:a16="http://schemas.microsoft.com/office/drawing/2014/main" id="{82EAC0F4-7490-489E-AA5F-2C4EFBCDE517}"/>
                </a:ext>
              </a:extLst>
            </p:cNvPr>
            <p:cNvSpPr/>
            <p:nvPr/>
          </p:nvSpPr>
          <p:spPr>
            <a:xfrm>
              <a:off x="9990009" y="3041809"/>
              <a:ext cx="117156" cy="277384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08" name="Organigramme : Connecteur 107">
              <a:extLst>
                <a:ext uri="{FF2B5EF4-FFF2-40B4-BE49-F238E27FC236}">
                  <a16:creationId xmlns:a16="http://schemas.microsoft.com/office/drawing/2014/main" id="{E383088D-A561-4E21-A9D4-D97311AF4BFC}"/>
                </a:ext>
              </a:extLst>
            </p:cNvPr>
            <p:cNvSpPr/>
            <p:nvPr/>
          </p:nvSpPr>
          <p:spPr>
            <a:xfrm>
              <a:off x="10252272" y="3041809"/>
              <a:ext cx="117156" cy="277384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9348516B-5D37-4E80-9EB6-715FF72842A4}"/>
                </a:ext>
              </a:extLst>
            </p:cNvPr>
            <p:cNvSpPr txBox="1"/>
            <p:nvPr/>
          </p:nvSpPr>
          <p:spPr>
            <a:xfrm>
              <a:off x="9779508" y="2000706"/>
              <a:ext cx="1083755" cy="3385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i="1" dirty="0"/>
                <a:t>N </a:t>
              </a:r>
              <a:r>
                <a:rPr lang="fr-FR" sz="1050" i="1" dirty="0" err="1"/>
                <a:t>columns</a:t>
              </a:r>
              <a:endParaRPr lang="fr-FR" sz="1050" i="1" dirty="0"/>
            </a:p>
          </p:txBody>
        </p:sp>
        <p:sp>
          <p:nvSpPr>
            <p:cNvPr id="110" name="Accolade fermante 109">
              <a:extLst>
                <a:ext uri="{FF2B5EF4-FFF2-40B4-BE49-F238E27FC236}">
                  <a16:creationId xmlns:a16="http://schemas.microsoft.com/office/drawing/2014/main" id="{BD83EFB6-A5FF-495F-B43D-BB219270652D}"/>
                </a:ext>
              </a:extLst>
            </p:cNvPr>
            <p:cNvSpPr/>
            <p:nvPr/>
          </p:nvSpPr>
          <p:spPr>
            <a:xfrm rot="16200000">
              <a:off x="10044343" y="1731728"/>
              <a:ext cx="233352" cy="1404487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112" name="Groupe 111">
              <a:extLst>
                <a:ext uri="{FF2B5EF4-FFF2-40B4-BE49-F238E27FC236}">
                  <a16:creationId xmlns:a16="http://schemas.microsoft.com/office/drawing/2014/main" id="{27AA62B8-A048-49E5-A92A-7C0058E6C945}"/>
                </a:ext>
              </a:extLst>
            </p:cNvPr>
            <p:cNvGrpSpPr/>
            <p:nvPr/>
          </p:nvGrpSpPr>
          <p:grpSpPr>
            <a:xfrm>
              <a:off x="7839270" y="2626028"/>
              <a:ext cx="925759" cy="1654613"/>
              <a:chOff x="5058892" y="2007292"/>
              <a:chExt cx="952968" cy="1421003"/>
            </a:xfrm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E8731612-E9DA-4948-8159-A26A68998589}"/>
                  </a:ext>
                </a:extLst>
              </p:cNvPr>
              <p:cNvSpPr/>
              <p:nvPr/>
            </p:nvSpPr>
            <p:spPr>
              <a:xfrm>
                <a:off x="5058892" y="2007292"/>
                <a:ext cx="939436" cy="14210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5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1B37E18-2D1C-4AB8-A980-521F8FDFC6B9}"/>
                  </a:ext>
                </a:extLst>
              </p:cNvPr>
              <p:cNvSpPr/>
              <p:nvPr/>
            </p:nvSpPr>
            <p:spPr>
              <a:xfrm>
                <a:off x="5164102" y="2334328"/>
                <a:ext cx="516130" cy="210912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788" dirty="0"/>
                  <a:t>Pixel</a:t>
                </a: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E3BED335-98F1-4382-B3AD-D3CA0AD28CDD}"/>
                  </a:ext>
                </a:extLst>
              </p:cNvPr>
              <p:cNvSpPr/>
              <p:nvPr/>
            </p:nvSpPr>
            <p:spPr>
              <a:xfrm>
                <a:off x="5162745" y="3162475"/>
                <a:ext cx="548639" cy="213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788" dirty="0"/>
                  <a:t>Pixel</a:t>
                </a:r>
              </a:p>
            </p:txBody>
          </p:sp>
          <p:sp>
            <p:nvSpPr>
              <p:cNvPr id="117" name="Organigramme : Connecteur 116">
                <a:extLst>
                  <a:ext uri="{FF2B5EF4-FFF2-40B4-BE49-F238E27FC236}">
                    <a16:creationId xmlns:a16="http://schemas.microsoft.com/office/drawing/2014/main" id="{43A8BF80-DD1E-4E25-A4F0-C1F9A985A711}"/>
                  </a:ext>
                </a:extLst>
              </p:cNvPr>
              <p:cNvSpPr/>
              <p:nvPr/>
            </p:nvSpPr>
            <p:spPr>
              <a:xfrm>
                <a:off x="5264943" y="2641911"/>
                <a:ext cx="281940" cy="10668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118" name="Organigramme : Connecteur 117">
                <a:extLst>
                  <a:ext uri="{FF2B5EF4-FFF2-40B4-BE49-F238E27FC236}">
                    <a16:creationId xmlns:a16="http://schemas.microsoft.com/office/drawing/2014/main" id="{0CC369DA-144A-4F9F-B971-76AB262184B1}"/>
                  </a:ext>
                </a:extLst>
              </p:cNvPr>
              <p:cNvSpPr/>
              <p:nvPr/>
            </p:nvSpPr>
            <p:spPr>
              <a:xfrm>
                <a:off x="5264943" y="2826428"/>
                <a:ext cx="281940" cy="10668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120" name="Organigramme : Connecteur 119">
                <a:extLst>
                  <a:ext uri="{FF2B5EF4-FFF2-40B4-BE49-F238E27FC236}">
                    <a16:creationId xmlns:a16="http://schemas.microsoft.com/office/drawing/2014/main" id="{CB4A1C3F-4B58-4619-89BA-F82D206790E3}"/>
                  </a:ext>
                </a:extLst>
              </p:cNvPr>
              <p:cNvSpPr/>
              <p:nvPr/>
            </p:nvSpPr>
            <p:spPr>
              <a:xfrm>
                <a:off x="5264943" y="3008266"/>
                <a:ext cx="281940" cy="10668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122" name="ZoneTexte 121">
                <a:extLst>
                  <a:ext uri="{FF2B5EF4-FFF2-40B4-BE49-F238E27FC236}">
                    <a16:creationId xmlns:a16="http://schemas.microsoft.com/office/drawing/2014/main" id="{DA9DCEBA-56A3-4465-85E3-1E98E2EBD577}"/>
                  </a:ext>
                </a:extLst>
              </p:cNvPr>
              <p:cNvSpPr txBox="1"/>
              <p:nvPr/>
            </p:nvSpPr>
            <p:spPr>
              <a:xfrm>
                <a:off x="5139370" y="2040235"/>
                <a:ext cx="872490" cy="31718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fr-FR" sz="900" u="sng" dirty="0"/>
                  <a:t>Pixel </a:t>
                </a:r>
                <a:r>
                  <a:rPr lang="fr-FR" sz="900" u="sng" dirty="0" err="1"/>
                  <a:t>column</a:t>
                </a:r>
                <a:endParaRPr lang="fr-FR" sz="900" u="sng" dirty="0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49CC6580-DB09-440C-B79F-88E0E0E0D208}"/>
                  </a:ext>
                </a:extLst>
              </p:cNvPr>
              <p:cNvSpPr/>
              <p:nvPr/>
            </p:nvSpPr>
            <p:spPr>
              <a:xfrm>
                <a:off x="5746478" y="2334328"/>
                <a:ext cx="165860" cy="104150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ctr"/>
              <a:lstStyle/>
              <a:p>
                <a:pPr algn="ctr"/>
                <a:r>
                  <a:rPr lang="en-US" sz="900" dirty="0"/>
                  <a:t>Priority encoder</a:t>
                </a:r>
              </a:p>
            </p:txBody>
          </p:sp>
        </p:grpSp>
        <p:cxnSp>
          <p:nvCxnSpPr>
            <p:cNvPr id="125" name="Connecteur : en arc 124">
              <a:extLst>
                <a:ext uri="{FF2B5EF4-FFF2-40B4-BE49-F238E27FC236}">
                  <a16:creationId xmlns:a16="http://schemas.microsoft.com/office/drawing/2014/main" id="{3DF08AB9-3A4F-43CD-9F42-DBDD95E3B31D}"/>
                </a:ext>
              </a:extLst>
            </p:cNvPr>
            <p:cNvCxnSpPr>
              <a:cxnSpLocks/>
              <a:stCxn id="102" idx="1"/>
              <a:endCxn id="113" idx="3"/>
            </p:cNvCxnSpPr>
            <p:nvPr/>
          </p:nvCxnSpPr>
          <p:spPr>
            <a:xfrm rot="10800000" flipV="1">
              <a:off x="8751884" y="3218821"/>
              <a:ext cx="629817" cy="234514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98B0E048-8EC3-458C-A5A7-957CFC0F8848}"/>
                </a:ext>
              </a:extLst>
            </p:cNvPr>
            <p:cNvSpPr/>
            <p:nvPr/>
          </p:nvSpPr>
          <p:spPr>
            <a:xfrm>
              <a:off x="9295553" y="4057295"/>
              <a:ext cx="417882" cy="28469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r>
                <a:rPr lang="fr-FR" sz="750" dirty="0"/>
                <a:t>End of col</a:t>
              </a:r>
              <a:endParaRPr lang="en-US" sz="300" dirty="0"/>
            </a:p>
          </p:txBody>
        </p:sp>
        <p:sp>
          <p:nvSpPr>
            <p:cNvPr id="3" name="Flèche : double flèche verticale 2">
              <a:extLst>
                <a:ext uri="{FF2B5EF4-FFF2-40B4-BE49-F238E27FC236}">
                  <a16:creationId xmlns:a16="http://schemas.microsoft.com/office/drawing/2014/main" id="{D4CD5BD9-79B7-4FBC-B522-2071A4734B46}"/>
                </a:ext>
              </a:extLst>
            </p:cNvPr>
            <p:cNvSpPr/>
            <p:nvPr/>
          </p:nvSpPr>
          <p:spPr>
            <a:xfrm>
              <a:off x="9458775" y="3909346"/>
              <a:ext cx="45719" cy="138013"/>
            </a:xfrm>
            <a:prstGeom prst="upDown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7" name="Flèche : double flèche verticale 126">
              <a:extLst>
                <a:ext uri="{FF2B5EF4-FFF2-40B4-BE49-F238E27FC236}">
                  <a16:creationId xmlns:a16="http://schemas.microsoft.com/office/drawing/2014/main" id="{64F99478-F9DD-4472-A7B5-95DAAFE01494}"/>
                </a:ext>
              </a:extLst>
            </p:cNvPr>
            <p:cNvSpPr/>
            <p:nvPr/>
          </p:nvSpPr>
          <p:spPr>
            <a:xfrm>
              <a:off x="10773780" y="3928387"/>
              <a:ext cx="45719" cy="138013"/>
            </a:xfrm>
            <a:prstGeom prst="upDown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9" name="Rectangle : coins arrondis 128">
              <a:extLst>
                <a:ext uri="{FF2B5EF4-FFF2-40B4-BE49-F238E27FC236}">
                  <a16:creationId xmlns:a16="http://schemas.microsoft.com/office/drawing/2014/main" id="{48D11B46-E660-4EBE-84EA-A28D9EA61799}"/>
                </a:ext>
              </a:extLst>
            </p:cNvPr>
            <p:cNvSpPr/>
            <p:nvPr/>
          </p:nvSpPr>
          <p:spPr>
            <a:xfrm>
              <a:off x="10564839" y="4056903"/>
              <a:ext cx="417882" cy="28469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tIns="27000" rIns="27000" bIns="27000" rtlCol="0" anchor="ctr"/>
            <a:lstStyle/>
            <a:p>
              <a:pPr algn="ctr"/>
              <a:r>
                <a:rPr lang="fr-FR" sz="750" dirty="0"/>
                <a:t>End of col</a:t>
              </a:r>
              <a:endParaRPr lang="en-US" sz="300" dirty="0"/>
            </a:p>
          </p:txBody>
        </p:sp>
        <p:sp>
          <p:nvSpPr>
            <p:cNvPr id="132" name="Rectangle : coins arrondis 131">
              <a:extLst>
                <a:ext uri="{FF2B5EF4-FFF2-40B4-BE49-F238E27FC236}">
                  <a16:creationId xmlns:a16="http://schemas.microsoft.com/office/drawing/2014/main" id="{395444C0-9047-42E4-87A3-57AD7C9BCED6}"/>
                </a:ext>
              </a:extLst>
            </p:cNvPr>
            <p:cNvSpPr/>
            <p:nvPr/>
          </p:nvSpPr>
          <p:spPr>
            <a:xfrm>
              <a:off x="7657301" y="4854550"/>
              <a:ext cx="1068882" cy="57161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Frame controller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4" name="ZoneTexte 133">
              <a:extLst>
                <a:ext uri="{FF2B5EF4-FFF2-40B4-BE49-F238E27FC236}">
                  <a16:creationId xmlns:a16="http://schemas.microsoft.com/office/drawing/2014/main" id="{0DF6025E-08CD-4430-A777-3E2C2F86D480}"/>
                </a:ext>
              </a:extLst>
            </p:cNvPr>
            <p:cNvSpPr txBox="1"/>
            <p:nvPr/>
          </p:nvSpPr>
          <p:spPr>
            <a:xfrm>
              <a:off x="9636121" y="5821098"/>
              <a:ext cx="1416989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dirty="0"/>
                <a:t>Pixel adresse </a:t>
              </a:r>
              <a:endParaRPr lang="en-US" sz="1200" dirty="0"/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76735B65-AB3A-49FE-BAA5-2F918D2A9115}"/>
                </a:ext>
              </a:extLst>
            </p:cNvPr>
            <p:cNvSpPr txBox="1"/>
            <p:nvPr/>
          </p:nvSpPr>
          <p:spPr>
            <a:xfrm>
              <a:off x="7657301" y="5748530"/>
              <a:ext cx="1557720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dirty="0"/>
                <a:t>Frame markers</a:t>
              </a:r>
            </a:p>
          </p:txBody>
        </p:sp>
        <p:sp>
          <p:nvSpPr>
            <p:cNvPr id="137" name="Accolade fermante 136">
              <a:extLst>
                <a:ext uri="{FF2B5EF4-FFF2-40B4-BE49-F238E27FC236}">
                  <a16:creationId xmlns:a16="http://schemas.microsoft.com/office/drawing/2014/main" id="{3AFBF3FA-E627-431B-897E-7F6E70A7B150}"/>
                </a:ext>
              </a:extLst>
            </p:cNvPr>
            <p:cNvSpPr/>
            <p:nvPr/>
          </p:nvSpPr>
          <p:spPr>
            <a:xfrm rot="5400000">
              <a:off x="9051159" y="5157371"/>
              <a:ext cx="386755" cy="210972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id="{8B930665-F3E3-4D1C-BC79-74A55ED0872A}"/>
                </a:ext>
              </a:extLst>
            </p:cNvPr>
            <p:cNvSpPr txBox="1"/>
            <p:nvPr/>
          </p:nvSpPr>
          <p:spPr>
            <a:xfrm>
              <a:off x="9006493" y="6332830"/>
              <a:ext cx="1504823" cy="3385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dirty="0"/>
                <a:t>To  FPGA</a:t>
              </a:r>
            </a:p>
          </p:txBody>
        </p:sp>
        <p:cxnSp>
          <p:nvCxnSpPr>
            <p:cNvPr id="144" name="Connecteur : en arc 143">
              <a:extLst>
                <a:ext uri="{FF2B5EF4-FFF2-40B4-BE49-F238E27FC236}">
                  <a16:creationId xmlns:a16="http://schemas.microsoft.com/office/drawing/2014/main" id="{B421359A-4085-4EC1-8013-797C02630A2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467277" y="4472131"/>
              <a:ext cx="379452" cy="112868"/>
            </a:xfrm>
            <a:prstGeom prst="curvedConnector3">
              <a:avLst/>
            </a:prstGeom>
            <a:ln w="4762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necteur : en arc 144">
              <a:extLst>
                <a:ext uri="{FF2B5EF4-FFF2-40B4-BE49-F238E27FC236}">
                  <a16:creationId xmlns:a16="http://schemas.microsoft.com/office/drawing/2014/main" id="{649F707A-1052-4303-B8FD-464C290413D1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0723224" y="4494657"/>
              <a:ext cx="385774" cy="62113"/>
            </a:xfrm>
            <a:prstGeom prst="curvedConnector3">
              <a:avLst/>
            </a:prstGeom>
            <a:ln w="4762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cteur droit avec flèche 146">
              <a:extLst>
                <a:ext uri="{FF2B5EF4-FFF2-40B4-BE49-F238E27FC236}">
                  <a16:creationId xmlns:a16="http://schemas.microsoft.com/office/drawing/2014/main" id="{81910164-36D2-4ADD-A2AA-B933703306A1}"/>
                </a:ext>
              </a:extLst>
            </p:cNvPr>
            <p:cNvCxnSpPr>
              <a:cxnSpLocks/>
            </p:cNvCxnSpPr>
            <p:nvPr/>
          </p:nvCxnSpPr>
          <p:spPr>
            <a:xfrm>
              <a:off x="8206645" y="5408748"/>
              <a:ext cx="0" cy="389143"/>
            </a:xfrm>
            <a:prstGeom prst="straightConnector1">
              <a:avLst/>
            </a:prstGeom>
            <a:ln w="412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ZoneTexte 157">
              <a:extLst>
                <a:ext uri="{FF2B5EF4-FFF2-40B4-BE49-F238E27FC236}">
                  <a16:creationId xmlns:a16="http://schemas.microsoft.com/office/drawing/2014/main" id="{5EBE1A92-5C09-47C2-806F-DD92B559FE17}"/>
                </a:ext>
              </a:extLst>
            </p:cNvPr>
            <p:cNvSpPr txBox="1"/>
            <p:nvPr/>
          </p:nvSpPr>
          <p:spPr>
            <a:xfrm>
              <a:off x="7251776" y="1758758"/>
              <a:ext cx="4087553" cy="28814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square" lIns="27000" tIns="27000" rIns="27000" bIns="27000">
              <a:spAutoFit/>
            </a:bodyPr>
            <a:lstStyle/>
            <a:p>
              <a:pPr algn="ctr"/>
              <a:r>
                <a:rPr lang="fr-FR" sz="1050" b="1" i="1" dirty="0">
                  <a:solidFill>
                    <a:schemeClr val="bg1"/>
                  </a:solidFill>
                </a:rPr>
                <a:t>PICMIC V1</a:t>
              </a:r>
              <a:endParaRPr lang="en-US" sz="1050" b="1" i="1" dirty="0">
                <a:solidFill>
                  <a:schemeClr val="bg1"/>
                </a:solidFill>
              </a:endParaRPr>
            </a:p>
          </p:txBody>
        </p:sp>
        <p:cxnSp>
          <p:nvCxnSpPr>
            <p:cNvPr id="164" name="Connecteur : en angle 163">
              <a:extLst>
                <a:ext uri="{FF2B5EF4-FFF2-40B4-BE49-F238E27FC236}">
                  <a16:creationId xmlns:a16="http://schemas.microsoft.com/office/drawing/2014/main" id="{16412830-9D8F-47A5-A497-77395B0E289D}"/>
                </a:ext>
              </a:extLst>
            </p:cNvPr>
            <p:cNvCxnSpPr>
              <a:cxnSpLocks/>
              <a:stCxn id="132" idx="0"/>
              <a:endCxn id="2" idx="2"/>
            </p:cNvCxnSpPr>
            <p:nvPr/>
          </p:nvCxnSpPr>
          <p:spPr>
            <a:xfrm rot="5400000" flipH="1" flipV="1">
              <a:off x="8591839" y="3941895"/>
              <a:ext cx="512559" cy="1312752"/>
            </a:xfrm>
            <a:prstGeom prst="bentConnector3">
              <a:avLst>
                <a:gd name="adj1" fmla="val 50000"/>
              </a:avLst>
            </a:prstGeom>
            <a:ln w="317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necteur : en angle 167">
              <a:extLst>
                <a:ext uri="{FF2B5EF4-FFF2-40B4-BE49-F238E27FC236}">
                  <a16:creationId xmlns:a16="http://schemas.microsoft.com/office/drawing/2014/main" id="{5A8D6677-50A0-4BF5-964C-9833BB5A317E}"/>
                </a:ext>
              </a:extLst>
            </p:cNvPr>
            <p:cNvCxnSpPr>
              <a:cxnSpLocks/>
              <a:endCxn id="129" idx="2"/>
            </p:cNvCxnSpPr>
            <p:nvPr/>
          </p:nvCxnSpPr>
          <p:spPr>
            <a:xfrm flipV="1">
              <a:off x="9431978" y="4341599"/>
              <a:ext cx="1341802" cy="258340"/>
            </a:xfrm>
            <a:prstGeom prst="bentConnector2">
              <a:avLst/>
            </a:prstGeom>
            <a:ln w="317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e 199">
            <a:extLst>
              <a:ext uri="{FF2B5EF4-FFF2-40B4-BE49-F238E27FC236}">
                <a16:creationId xmlns:a16="http://schemas.microsoft.com/office/drawing/2014/main" id="{F0FFF73B-7D2A-4C14-81AC-2202DA2BA1B6}"/>
              </a:ext>
            </a:extLst>
          </p:cNvPr>
          <p:cNvGrpSpPr/>
          <p:nvPr/>
        </p:nvGrpSpPr>
        <p:grpSpPr>
          <a:xfrm>
            <a:off x="1481938" y="2204724"/>
            <a:ext cx="2821212" cy="3694970"/>
            <a:chOff x="1253138" y="1767030"/>
            <a:chExt cx="3761616" cy="4995631"/>
          </a:xfrm>
        </p:grpSpPr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18C12D2D-7343-4234-B691-3440D02A2464}"/>
                </a:ext>
              </a:extLst>
            </p:cNvPr>
            <p:cNvSpPr/>
            <p:nvPr/>
          </p:nvSpPr>
          <p:spPr>
            <a:xfrm>
              <a:off x="1253139" y="1770767"/>
              <a:ext cx="3761615" cy="499189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9BD8548-84A4-4340-9A05-BBD4C399B165}"/>
                </a:ext>
              </a:extLst>
            </p:cNvPr>
            <p:cNvSpPr/>
            <p:nvPr/>
          </p:nvSpPr>
          <p:spPr>
            <a:xfrm>
              <a:off x="3097059" y="2483498"/>
              <a:ext cx="222727" cy="13880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27000" tIns="27000" rIns="27000" bIns="27000"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Pixel column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F0021DA-3549-499E-9F9F-23846F12F1C6}"/>
                </a:ext>
              </a:extLst>
            </p:cNvPr>
            <p:cNvSpPr/>
            <p:nvPr/>
          </p:nvSpPr>
          <p:spPr>
            <a:xfrm>
              <a:off x="4381777" y="2577220"/>
              <a:ext cx="220223" cy="13218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27000" tIns="27000" rIns="27000" bIns="27000"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Pixel column</a:t>
              </a:r>
            </a:p>
          </p:txBody>
        </p:sp>
        <p:sp>
          <p:nvSpPr>
            <p:cNvPr id="70" name="Organigramme : Connecteur 69">
              <a:extLst>
                <a:ext uri="{FF2B5EF4-FFF2-40B4-BE49-F238E27FC236}">
                  <a16:creationId xmlns:a16="http://schemas.microsoft.com/office/drawing/2014/main" id="{5A1B7CDE-7E2D-4E34-966C-6682F73B1562}"/>
                </a:ext>
              </a:extLst>
            </p:cNvPr>
            <p:cNvSpPr/>
            <p:nvPr/>
          </p:nvSpPr>
          <p:spPr>
            <a:xfrm>
              <a:off x="3474263" y="3000514"/>
              <a:ext cx="117156" cy="277384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71" name="Organigramme : Connecteur 70">
              <a:extLst>
                <a:ext uri="{FF2B5EF4-FFF2-40B4-BE49-F238E27FC236}">
                  <a16:creationId xmlns:a16="http://schemas.microsoft.com/office/drawing/2014/main" id="{7ECD9A21-623D-4ADB-88EB-3108D2C5A767}"/>
                </a:ext>
              </a:extLst>
            </p:cNvPr>
            <p:cNvSpPr/>
            <p:nvPr/>
          </p:nvSpPr>
          <p:spPr>
            <a:xfrm>
              <a:off x="3705368" y="3000514"/>
              <a:ext cx="117156" cy="277384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72" name="Organigramme : Connecteur 71">
              <a:extLst>
                <a:ext uri="{FF2B5EF4-FFF2-40B4-BE49-F238E27FC236}">
                  <a16:creationId xmlns:a16="http://schemas.microsoft.com/office/drawing/2014/main" id="{68A755F3-4E03-477C-8877-2D8981E0513A}"/>
                </a:ext>
              </a:extLst>
            </p:cNvPr>
            <p:cNvSpPr/>
            <p:nvPr/>
          </p:nvSpPr>
          <p:spPr>
            <a:xfrm>
              <a:off x="3967631" y="3000514"/>
              <a:ext cx="117156" cy="277384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CE4C952E-28A9-4128-9821-5848B3DA1D54}"/>
                </a:ext>
              </a:extLst>
            </p:cNvPr>
            <p:cNvSpPr txBox="1"/>
            <p:nvPr/>
          </p:nvSpPr>
          <p:spPr>
            <a:xfrm>
              <a:off x="3484331" y="2027325"/>
              <a:ext cx="1083755" cy="3385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i="1" dirty="0"/>
                <a:t>N </a:t>
              </a:r>
              <a:r>
                <a:rPr lang="fr-FR" sz="1050" i="1" dirty="0" err="1"/>
                <a:t>columns</a:t>
              </a:r>
              <a:endParaRPr lang="fr-FR" sz="1050" i="1" dirty="0"/>
            </a:p>
          </p:txBody>
        </p:sp>
        <p:sp>
          <p:nvSpPr>
            <p:cNvPr id="74" name="Accolade fermante 73">
              <a:extLst>
                <a:ext uri="{FF2B5EF4-FFF2-40B4-BE49-F238E27FC236}">
                  <a16:creationId xmlns:a16="http://schemas.microsoft.com/office/drawing/2014/main" id="{191507A5-8589-470C-8B1B-504DA822CBED}"/>
                </a:ext>
              </a:extLst>
            </p:cNvPr>
            <p:cNvSpPr/>
            <p:nvPr/>
          </p:nvSpPr>
          <p:spPr>
            <a:xfrm rot="16200000">
              <a:off x="3759702" y="1690433"/>
              <a:ext cx="233352" cy="1404487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8B59E714-2FAC-4758-AC5C-BE2AE57004F3}"/>
                </a:ext>
              </a:extLst>
            </p:cNvPr>
            <p:cNvGrpSpPr/>
            <p:nvPr/>
          </p:nvGrpSpPr>
          <p:grpSpPr>
            <a:xfrm>
              <a:off x="1579429" y="2382359"/>
              <a:ext cx="925759" cy="1654613"/>
              <a:chOff x="5058892" y="2007292"/>
              <a:chExt cx="952968" cy="1421003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AA0097EF-EB59-4BC9-A08A-DA4481764AC7}"/>
                  </a:ext>
                </a:extLst>
              </p:cNvPr>
              <p:cNvSpPr/>
              <p:nvPr/>
            </p:nvSpPr>
            <p:spPr>
              <a:xfrm>
                <a:off x="5058892" y="2007292"/>
                <a:ext cx="939436" cy="14210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5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23BDBEF9-C319-4C1C-B3E7-AA70F120486A}"/>
                  </a:ext>
                </a:extLst>
              </p:cNvPr>
              <p:cNvSpPr/>
              <p:nvPr/>
            </p:nvSpPr>
            <p:spPr>
              <a:xfrm>
                <a:off x="5164102" y="2334328"/>
                <a:ext cx="516130" cy="210912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788" dirty="0"/>
                  <a:t>Pixel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27908263-59C4-4580-A2CE-E84BF9178AC4}"/>
                  </a:ext>
                </a:extLst>
              </p:cNvPr>
              <p:cNvSpPr/>
              <p:nvPr/>
            </p:nvSpPr>
            <p:spPr>
              <a:xfrm>
                <a:off x="5162745" y="3162475"/>
                <a:ext cx="548639" cy="21336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fr-FR" sz="788" dirty="0"/>
                  <a:t>Pixel</a:t>
                </a:r>
              </a:p>
            </p:txBody>
          </p:sp>
          <p:sp>
            <p:nvSpPr>
              <p:cNvPr id="80" name="Organigramme : Connecteur 79">
                <a:extLst>
                  <a:ext uri="{FF2B5EF4-FFF2-40B4-BE49-F238E27FC236}">
                    <a16:creationId xmlns:a16="http://schemas.microsoft.com/office/drawing/2014/main" id="{9234B793-5926-4968-A6B2-B014347E1259}"/>
                  </a:ext>
                </a:extLst>
              </p:cNvPr>
              <p:cNvSpPr/>
              <p:nvPr/>
            </p:nvSpPr>
            <p:spPr>
              <a:xfrm>
                <a:off x="5264943" y="2641911"/>
                <a:ext cx="281940" cy="10668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81" name="Organigramme : Connecteur 80">
                <a:extLst>
                  <a:ext uri="{FF2B5EF4-FFF2-40B4-BE49-F238E27FC236}">
                    <a16:creationId xmlns:a16="http://schemas.microsoft.com/office/drawing/2014/main" id="{7120D4AD-C1EA-4E8E-890D-8BC6C3956F90}"/>
                  </a:ext>
                </a:extLst>
              </p:cNvPr>
              <p:cNvSpPr/>
              <p:nvPr/>
            </p:nvSpPr>
            <p:spPr>
              <a:xfrm>
                <a:off x="5264943" y="2826428"/>
                <a:ext cx="281940" cy="10668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82" name="Organigramme : Connecteur 81">
                <a:extLst>
                  <a:ext uri="{FF2B5EF4-FFF2-40B4-BE49-F238E27FC236}">
                    <a16:creationId xmlns:a16="http://schemas.microsoft.com/office/drawing/2014/main" id="{CBA02569-BFD0-44F9-A631-230267C717A5}"/>
                  </a:ext>
                </a:extLst>
              </p:cNvPr>
              <p:cNvSpPr/>
              <p:nvPr/>
            </p:nvSpPr>
            <p:spPr>
              <a:xfrm>
                <a:off x="5264943" y="3008266"/>
                <a:ext cx="281940" cy="10668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8EB8B73F-3856-4E68-B30B-F2ED7531617E}"/>
                  </a:ext>
                </a:extLst>
              </p:cNvPr>
              <p:cNvSpPr txBox="1"/>
              <p:nvPr/>
            </p:nvSpPr>
            <p:spPr>
              <a:xfrm>
                <a:off x="5139370" y="2040235"/>
                <a:ext cx="872490" cy="31718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fr-FR" sz="900" u="sng" dirty="0"/>
                  <a:t>Pixel </a:t>
                </a:r>
                <a:r>
                  <a:rPr lang="fr-FR" sz="900" u="sng" dirty="0" err="1"/>
                  <a:t>column</a:t>
                </a:r>
                <a:endParaRPr lang="fr-FR" sz="900" u="sng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9A15902F-83C5-41A6-ADE3-A661B0018C59}"/>
                  </a:ext>
                </a:extLst>
              </p:cNvPr>
              <p:cNvSpPr/>
              <p:nvPr/>
            </p:nvSpPr>
            <p:spPr>
              <a:xfrm>
                <a:off x="5746478" y="2334328"/>
                <a:ext cx="165860" cy="1041507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ctr"/>
              <a:lstStyle/>
              <a:p>
                <a:pPr algn="ctr"/>
                <a:r>
                  <a:rPr lang="en-US" sz="900" dirty="0"/>
                  <a:t>Priority encoder</a:t>
                </a:r>
              </a:p>
            </p:txBody>
          </p:sp>
        </p:grpSp>
        <p:cxnSp>
          <p:nvCxnSpPr>
            <p:cNvPr id="90" name="Connecteur : en arc 89">
              <a:extLst>
                <a:ext uri="{FF2B5EF4-FFF2-40B4-BE49-F238E27FC236}">
                  <a16:creationId xmlns:a16="http://schemas.microsoft.com/office/drawing/2014/main" id="{8CDDD730-3222-4C7F-B0ED-036B3EE835E7}"/>
                </a:ext>
              </a:extLst>
            </p:cNvPr>
            <p:cNvCxnSpPr>
              <a:cxnSpLocks/>
              <a:stCxn id="65" idx="1"/>
              <a:endCxn id="77" idx="3"/>
            </p:cNvCxnSpPr>
            <p:nvPr/>
          </p:nvCxnSpPr>
          <p:spPr>
            <a:xfrm rot="10800000" flipV="1">
              <a:off x="2492043" y="3177526"/>
              <a:ext cx="605017" cy="32140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 : coins arrondis 93">
              <a:extLst>
                <a:ext uri="{FF2B5EF4-FFF2-40B4-BE49-F238E27FC236}">
                  <a16:creationId xmlns:a16="http://schemas.microsoft.com/office/drawing/2014/main" id="{9C8586C7-EE9A-4596-857E-4C4ACA5E7147}"/>
                </a:ext>
              </a:extLst>
            </p:cNvPr>
            <p:cNvSpPr/>
            <p:nvPr/>
          </p:nvSpPr>
          <p:spPr>
            <a:xfrm>
              <a:off x="1826359" y="5133043"/>
              <a:ext cx="1073016" cy="57161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Frame controller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99" name="Rectangle : coins arrondis 98">
              <a:extLst>
                <a:ext uri="{FF2B5EF4-FFF2-40B4-BE49-F238E27FC236}">
                  <a16:creationId xmlns:a16="http://schemas.microsoft.com/office/drawing/2014/main" id="{1119F6DA-3917-4F38-B552-A835D3655369}"/>
                </a:ext>
              </a:extLst>
            </p:cNvPr>
            <p:cNvSpPr/>
            <p:nvPr/>
          </p:nvSpPr>
          <p:spPr>
            <a:xfrm>
              <a:off x="1827218" y="4499454"/>
              <a:ext cx="1073016" cy="41509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Priority encoder</a:t>
              </a:r>
            </a:p>
          </p:txBody>
        </p:sp>
        <p:sp>
          <p:nvSpPr>
            <p:cNvPr id="101" name="Flèche : bas 100">
              <a:extLst>
                <a:ext uri="{FF2B5EF4-FFF2-40B4-BE49-F238E27FC236}">
                  <a16:creationId xmlns:a16="http://schemas.microsoft.com/office/drawing/2014/main" id="{BAEB6C81-BC58-428E-85D7-4CC8947263F0}"/>
                </a:ext>
              </a:extLst>
            </p:cNvPr>
            <p:cNvSpPr/>
            <p:nvPr/>
          </p:nvSpPr>
          <p:spPr>
            <a:xfrm>
              <a:off x="3846106" y="5090500"/>
              <a:ext cx="132687" cy="840451"/>
            </a:xfrm>
            <a:prstGeom prst="down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111" name="Groupe 110">
              <a:extLst>
                <a:ext uri="{FF2B5EF4-FFF2-40B4-BE49-F238E27FC236}">
                  <a16:creationId xmlns:a16="http://schemas.microsoft.com/office/drawing/2014/main" id="{F580F217-88DB-44CB-A6D2-BA5ED00B525A}"/>
                </a:ext>
              </a:extLst>
            </p:cNvPr>
            <p:cNvGrpSpPr/>
            <p:nvPr/>
          </p:nvGrpSpPr>
          <p:grpSpPr>
            <a:xfrm>
              <a:off x="1826359" y="3899089"/>
              <a:ext cx="2592391" cy="1519761"/>
              <a:chOff x="1151924" y="3492981"/>
              <a:chExt cx="2592391" cy="1519761"/>
            </a:xfrm>
          </p:grpSpPr>
          <p:cxnSp>
            <p:nvCxnSpPr>
              <p:cNvPr id="103" name="Connecteur : en angle 102">
                <a:extLst>
                  <a:ext uri="{FF2B5EF4-FFF2-40B4-BE49-F238E27FC236}">
                    <a16:creationId xmlns:a16="http://schemas.microsoft.com/office/drawing/2014/main" id="{B7B22E35-BC43-4F10-B07F-E8CB0AC4C04F}"/>
                  </a:ext>
                </a:extLst>
              </p:cNvPr>
              <p:cNvCxnSpPr>
                <a:cxnSpLocks/>
                <a:stCxn id="94" idx="1"/>
              </p:cNvCxnSpPr>
              <p:nvPr/>
            </p:nvCxnSpPr>
            <p:spPr>
              <a:xfrm rot="10800000" flipH="1">
                <a:off x="1151924" y="3964197"/>
                <a:ext cx="42678" cy="1048545"/>
              </a:xfrm>
              <a:prstGeom prst="bentConnector4">
                <a:avLst>
                  <a:gd name="adj1" fmla="val -535639"/>
                  <a:gd name="adj2" fmla="val 100045"/>
                </a:avLst>
              </a:prstGeom>
              <a:ln w="19050">
                <a:solidFill>
                  <a:srgbClr val="00B05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Connecteur : en angle 104">
                <a:extLst>
                  <a:ext uri="{FF2B5EF4-FFF2-40B4-BE49-F238E27FC236}">
                    <a16:creationId xmlns:a16="http://schemas.microsoft.com/office/drawing/2014/main" id="{5B0D1AF8-E0E0-413F-B89D-8043C1FFCF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83136" y="3492981"/>
                <a:ext cx="2561179" cy="467477"/>
              </a:xfrm>
              <a:prstGeom prst="bentConnector3">
                <a:avLst>
                  <a:gd name="adj1" fmla="val 99834"/>
                </a:avLst>
              </a:prstGeom>
              <a:ln w="1905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6" name="Connecteur droit 115">
              <a:extLst>
                <a:ext uri="{FF2B5EF4-FFF2-40B4-BE49-F238E27FC236}">
                  <a16:creationId xmlns:a16="http://schemas.microsoft.com/office/drawing/2014/main" id="{E158EA14-DA7F-4A97-B033-7DF2DA38D58B}"/>
                </a:ext>
              </a:extLst>
            </p:cNvPr>
            <p:cNvCxnSpPr/>
            <p:nvPr/>
          </p:nvCxnSpPr>
          <p:spPr>
            <a:xfrm flipV="1">
              <a:off x="3097059" y="3871554"/>
              <a:ext cx="0" cy="503059"/>
            </a:xfrm>
            <a:prstGeom prst="line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7BFEF3D5-56DD-4649-9169-D9C72A8EAE71}"/>
                </a:ext>
              </a:extLst>
            </p:cNvPr>
            <p:cNvSpPr txBox="1"/>
            <p:nvPr/>
          </p:nvSpPr>
          <p:spPr>
            <a:xfrm>
              <a:off x="3401050" y="4808511"/>
              <a:ext cx="12036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Multiplexer</a:t>
              </a:r>
              <a:r>
                <a:rPr lang="en-US" sz="1350" b="1" dirty="0"/>
                <a:t> </a:t>
              </a:r>
              <a:endParaRPr lang="en-US" sz="1350" dirty="0"/>
            </a:p>
          </p:txBody>
        </p:sp>
        <p:cxnSp>
          <p:nvCxnSpPr>
            <p:cNvPr id="121" name="Connecteur : en arc 120">
              <a:extLst>
                <a:ext uri="{FF2B5EF4-FFF2-40B4-BE49-F238E27FC236}">
                  <a16:creationId xmlns:a16="http://schemas.microsoft.com/office/drawing/2014/main" id="{B071986B-6BE3-4567-8B4C-C46D5BCFC9C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971323" y="4205331"/>
              <a:ext cx="837209" cy="185299"/>
            </a:xfrm>
            <a:prstGeom prst="curvedConnector3">
              <a:avLst/>
            </a:prstGeom>
            <a:ln w="4762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cteur : en arc 122">
              <a:extLst>
                <a:ext uri="{FF2B5EF4-FFF2-40B4-BE49-F238E27FC236}">
                  <a16:creationId xmlns:a16="http://schemas.microsoft.com/office/drawing/2014/main" id="{F2237F3D-73E2-4FD7-AAC5-4694E54CFD3C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233763" y="4238922"/>
              <a:ext cx="796907" cy="117979"/>
            </a:xfrm>
            <a:prstGeom prst="curvedConnector3">
              <a:avLst/>
            </a:prstGeom>
            <a:ln w="4762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droit avec flèche 127">
              <a:extLst>
                <a:ext uri="{FF2B5EF4-FFF2-40B4-BE49-F238E27FC236}">
                  <a16:creationId xmlns:a16="http://schemas.microsoft.com/office/drawing/2014/main" id="{C640DFFE-ADC7-4203-96CB-E8C60BA162BA}"/>
                </a:ext>
              </a:extLst>
            </p:cNvPr>
            <p:cNvCxnSpPr>
              <a:cxnSpLocks/>
              <a:stCxn id="94" idx="0"/>
              <a:endCxn id="99" idx="2"/>
            </p:cNvCxnSpPr>
            <p:nvPr/>
          </p:nvCxnSpPr>
          <p:spPr>
            <a:xfrm flipV="1">
              <a:off x="2362867" y="4914545"/>
              <a:ext cx="859" cy="218498"/>
            </a:xfrm>
            <a:prstGeom prst="straightConnector1">
              <a:avLst/>
            </a:prstGeom>
            <a:ln w="38100">
              <a:solidFill>
                <a:schemeClr val="accent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cteur : en angle 129">
              <a:extLst>
                <a:ext uri="{FF2B5EF4-FFF2-40B4-BE49-F238E27FC236}">
                  <a16:creationId xmlns:a16="http://schemas.microsoft.com/office/drawing/2014/main" id="{4903A759-4E6B-4D90-81A7-396A51D644A7}"/>
                </a:ext>
              </a:extLst>
            </p:cNvPr>
            <p:cNvCxnSpPr>
              <a:cxnSpLocks/>
              <a:stCxn id="99" idx="0"/>
              <a:endCxn id="65" idx="2"/>
            </p:cNvCxnSpPr>
            <p:nvPr/>
          </p:nvCxnSpPr>
          <p:spPr>
            <a:xfrm rot="5400000" flipH="1" flipV="1">
              <a:off x="2472124" y="3763156"/>
              <a:ext cx="627900" cy="844697"/>
            </a:xfrm>
            <a:prstGeom prst="bentConnector3">
              <a:avLst>
                <a:gd name="adj1" fmla="val 33313"/>
              </a:avLst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tangle : coins arrondis 132">
              <a:extLst>
                <a:ext uri="{FF2B5EF4-FFF2-40B4-BE49-F238E27FC236}">
                  <a16:creationId xmlns:a16="http://schemas.microsoft.com/office/drawing/2014/main" id="{9D3D1A55-498B-4668-86A4-50AA2D9BA603}"/>
                </a:ext>
              </a:extLst>
            </p:cNvPr>
            <p:cNvSpPr/>
            <p:nvPr/>
          </p:nvSpPr>
          <p:spPr>
            <a:xfrm>
              <a:off x="3138539" y="4682519"/>
              <a:ext cx="1658183" cy="41509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Pixel address encoder</a:t>
              </a:r>
            </a:p>
          </p:txBody>
        </p:sp>
        <p:sp>
          <p:nvSpPr>
            <p:cNvPr id="136" name="ZoneTexte 135">
              <a:extLst>
                <a:ext uri="{FF2B5EF4-FFF2-40B4-BE49-F238E27FC236}">
                  <a16:creationId xmlns:a16="http://schemas.microsoft.com/office/drawing/2014/main" id="{B41A8753-5107-4705-835C-37C7110CD669}"/>
                </a:ext>
              </a:extLst>
            </p:cNvPr>
            <p:cNvSpPr txBox="1"/>
            <p:nvPr/>
          </p:nvSpPr>
          <p:spPr>
            <a:xfrm>
              <a:off x="3338985" y="5850719"/>
              <a:ext cx="1416989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dirty="0"/>
                <a:t>Pixel adresse </a:t>
              </a:r>
              <a:endParaRPr lang="en-US" sz="1200" dirty="0"/>
            </a:p>
          </p:txBody>
        </p:sp>
        <p:cxnSp>
          <p:nvCxnSpPr>
            <p:cNvPr id="139" name="Connecteur droit avec flèche 138">
              <a:extLst>
                <a:ext uri="{FF2B5EF4-FFF2-40B4-BE49-F238E27FC236}">
                  <a16:creationId xmlns:a16="http://schemas.microsoft.com/office/drawing/2014/main" id="{BFD7CFE2-F935-450C-99BE-C078B5A83662}"/>
                </a:ext>
              </a:extLst>
            </p:cNvPr>
            <p:cNvCxnSpPr>
              <a:cxnSpLocks/>
              <a:stCxn id="94" idx="2"/>
            </p:cNvCxnSpPr>
            <p:nvPr/>
          </p:nvCxnSpPr>
          <p:spPr>
            <a:xfrm>
              <a:off x="2362867" y="5704654"/>
              <a:ext cx="0" cy="245583"/>
            </a:xfrm>
            <a:prstGeom prst="straightConnector1">
              <a:avLst/>
            </a:prstGeom>
            <a:ln w="412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ZoneTexte 139">
              <a:extLst>
                <a:ext uri="{FF2B5EF4-FFF2-40B4-BE49-F238E27FC236}">
                  <a16:creationId xmlns:a16="http://schemas.microsoft.com/office/drawing/2014/main" id="{871AAF74-6E01-488A-BFDC-BE5C2CBA048E}"/>
                </a:ext>
              </a:extLst>
            </p:cNvPr>
            <p:cNvSpPr txBox="1"/>
            <p:nvPr/>
          </p:nvSpPr>
          <p:spPr>
            <a:xfrm>
              <a:off x="1739558" y="5815841"/>
              <a:ext cx="1557720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200" dirty="0"/>
                <a:t>Frame markers</a:t>
              </a:r>
            </a:p>
          </p:txBody>
        </p:sp>
        <p:sp>
          <p:nvSpPr>
            <p:cNvPr id="141" name="Accolade fermante 140">
              <a:extLst>
                <a:ext uri="{FF2B5EF4-FFF2-40B4-BE49-F238E27FC236}">
                  <a16:creationId xmlns:a16="http://schemas.microsoft.com/office/drawing/2014/main" id="{54725F00-8FE6-49F6-BD8E-4DCBC5D31841}"/>
                </a:ext>
              </a:extLst>
            </p:cNvPr>
            <p:cNvSpPr/>
            <p:nvPr/>
          </p:nvSpPr>
          <p:spPr>
            <a:xfrm rot="5400000">
              <a:off x="3029877" y="4989694"/>
              <a:ext cx="334645" cy="265632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2" name="ZoneTexte 141">
              <a:extLst>
                <a:ext uri="{FF2B5EF4-FFF2-40B4-BE49-F238E27FC236}">
                  <a16:creationId xmlns:a16="http://schemas.microsoft.com/office/drawing/2014/main" id="{559740FF-96CD-4E1D-85DF-50EFAF1C6771}"/>
                </a:ext>
              </a:extLst>
            </p:cNvPr>
            <p:cNvSpPr txBox="1"/>
            <p:nvPr/>
          </p:nvSpPr>
          <p:spPr>
            <a:xfrm>
              <a:off x="2899375" y="6424106"/>
              <a:ext cx="1504823" cy="3385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050" dirty="0"/>
                <a:t>To  FPGA</a:t>
              </a:r>
            </a:p>
          </p:txBody>
        </p:sp>
        <p:cxnSp>
          <p:nvCxnSpPr>
            <p:cNvPr id="146" name="Connecteur : en angle 145">
              <a:extLst>
                <a:ext uri="{FF2B5EF4-FFF2-40B4-BE49-F238E27FC236}">
                  <a16:creationId xmlns:a16="http://schemas.microsoft.com/office/drawing/2014/main" id="{D7798A56-FDEE-4180-859D-0F1E79B11D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8423" y="3919568"/>
              <a:ext cx="1283466" cy="365586"/>
            </a:xfrm>
            <a:prstGeom prst="bentConnector2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ZoneTexte 195">
              <a:extLst>
                <a:ext uri="{FF2B5EF4-FFF2-40B4-BE49-F238E27FC236}">
                  <a16:creationId xmlns:a16="http://schemas.microsoft.com/office/drawing/2014/main" id="{619CA85D-C263-4CDE-B869-F0041F5F2D7A}"/>
                </a:ext>
              </a:extLst>
            </p:cNvPr>
            <p:cNvSpPr txBox="1"/>
            <p:nvPr/>
          </p:nvSpPr>
          <p:spPr>
            <a:xfrm>
              <a:off x="1253138" y="1767030"/>
              <a:ext cx="3761616" cy="28814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square" lIns="27000" tIns="27000" rIns="27000" bIns="27000">
              <a:spAutoFit/>
            </a:bodyPr>
            <a:lstStyle/>
            <a:p>
              <a:pPr algn="ctr"/>
              <a:r>
                <a:rPr lang="fr-FR" sz="1050" b="1" i="1" dirty="0">
                  <a:solidFill>
                    <a:schemeClr val="bg1"/>
                  </a:solidFill>
                </a:rPr>
                <a:t>PICMIC V0</a:t>
              </a:r>
              <a:endParaRPr lang="en-US" sz="105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3" name="ZoneTexte 202">
            <a:extLst>
              <a:ext uri="{FF2B5EF4-FFF2-40B4-BE49-F238E27FC236}">
                <a16:creationId xmlns:a16="http://schemas.microsoft.com/office/drawing/2014/main" id="{B2205CB0-21FB-465C-9248-174E773A4D65}"/>
              </a:ext>
            </a:extLst>
          </p:cNvPr>
          <p:cNvSpPr txBox="1"/>
          <p:nvPr/>
        </p:nvSpPr>
        <p:spPr>
          <a:xfrm>
            <a:off x="279248" y="1300635"/>
            <a:ext cx="869832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350" dirty="0">
                <a:solidFill>
                  <a:schemeClr val="bg1"/>
                </a:solidFill>
              </a:rPr>
              <a:t>Both ASICs employ a </a:t>
            </a:r>
            <a:r>
              <a:rPr lang="en-US" sz="1350" i="1" dirty="0">
                <a:solidFill>
                  <a:srgbClr val="FF0000"/>
                </a:solidFill>
              </a:rPr>
              <a:t>frame-based mechanism </a:t>
            </a:r>
            <a:r>
              <a:rPr lang="en-US" sz="1350" dirty="0">
                <a:solidFill>
                  <a:schemeClr val="bg1"/>
                </a:solidFill>
              </a:rPr>
              <a:t>to periodically transmit the addresses of stimuli pixels</a:t>
            </a:r>
            <a:r>
              <a:rPr lang="fr-FR" sz="1350" dirty="0">
                <a:solidFill>
                  <a:schemeClr val="bg1"/>
                </a:solidFill>
              </a:rPr>
              <a:t>, </a:t>
            </a:r>
            <a:r>
              <a:rPr lang="en-US" sz="1350" dirty="0">
                <a:solidFill>
                  <a:schemeClr val="bg1"/>
                </a:solidFill>
              </a:rPr>
              <a:t>but with different readout column modes</a:t>
            </a:r>
            <a:r>
              <a:rPr lang="fr-FR" sz="1350" dirty="0">
                <a:solidFill>
                  <a:schemeClr val="bg1"/>
                </a:solidFill>
              </a:rPr>
              <a:t>. </a:t>
            </a:r>
            <a:r>
              <a:rPr lang="en-US" sz="1350" dirty="0">
                <a:solidFill>
                  <a:schemeClr val="bg1"/>
                </a:solidFill>
              </a:rPr>
              <a:t>The stimulated pixels record information in their in-pixel logic and send it out in the next frame. </a:t>
            </a:r>
            <a:endParaRPr lang="fr-FR" sz="1350" dirty="0">
              <a:solidFill>
                <a:schemeClr val="bg1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FA35A8C-59CD-5844-B39F-C60289AB3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3371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0959D8A-0E3C-9F4E-C44A-A6F919703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637" y="552236"/>
            <a:ext cx="3217038" cy="245481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A9F885-D267-7BB7-1383-1A996F7FD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489" y="552236"/>
            <a:ext cx="2083442" cy="21751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DCA39C-62BC-C35A-B8AD-E8CA037E54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434" y="3089758"/>
            <a:ext cx="3575406" cy="28819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855E70-551F-055F-53A0-20B4DAB5FF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8580" y="3139217"/>
            <a:ext cx="4040269" cy="28756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A810F67-EA30-BA17-1FD4-D23B0CCA3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937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r 6"/>
          <p:cNvGrpSpPr/>
          <p:nvPr/>
        </p:nvGrpSpPr>
        <p:grpSpPr>
          <a:xfrm>
            <a:off x="202402" y="2487458"/>
            <a:ext cx="4791302" cy="3630219"/>
            <a:chOff x="503939" y="-226598"/>
            <a:chExt cx="4946217" cy="5233990"/>
          </a:xfrm>
        </p:grpSpPr>
        <p:grpSp>
          <p:nvGrpSpPr>
            <p:cNvPr id="8" name="Grouper 7"/>
            <p:cNvGrpSpPr/>
            <p:nvPr/>
          </p:nvGrpSpPr>
          <p:grpSpPr>
            <a:xfrm>
              <a:off x="503939" y="1155784"/>
              <a:ext cx="4946217" cy="3851608"/>
              <a:chOff x="-131954" y="537642"/>
              <a:chExt cx="4946217" cy="3572549"/>
            </a:xfrm>
          </p:grpSpPr>
          <p:grpSp>
            <p:nvGrpSpPr>
              <p:cNvPr id="14" name="Grouper 13"/>
              <p:cNvGrpSpPr/>
              <p:nvPr/>
            </p:nvGrpSpPr>
            <p:grpSpPr>
              <a:xfrm>
                <a:off x="1349379" y="537642"/>
                <a:ext cx="3116457" cy="3572549"/>
                <a:chOff x="3356659" y="896087"/>
                <a:chExt cx="2584769" cy="3572549"/>
              </a:xfrm>
            </p:grpSpPr>
            <p:sp>
              <p:nvSpPr>
                <p:cNvPr id="18" name="Ellipse 17"/>
                <p:cNvSpPr/>
                <p:nvPr/>
              </p:nvSpPr>
              <p:spPr>
                <a:xfrm>
                  <a:off x="3761951" y="1466557"/>
                  <a:ext cx="2179477" cy="1279980"/>
                </a:xfrm>
                <a:prstGeom prst="ellipse">
                  <a:avLst/>
                </a:prstGeom>
                <a:pattFill prst="pct30">
                  <a:fgClr>
                    <a:prstClr val="black"/>
                  </a:fgClr>
                  <a:bgClr>
                    <a:prstClr val="white"/>
                  </a:bgClr>
                </a:patt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Ellipse 18"/>
                <p:cNvSpPr/>
                <p:nvPr/>
              </p:nvSpPr>
              <p:spPr>
                <a:xfrm>
                  <a:off x="3701601" y="3188656"/>
                  <a:ext cx="2179477" cy="1279980"/>
                </a:xfrm>
                <a:prstGeom prst="ellipse">
                  <a:avLst/>
                </a:prstGeom>
                <a:pattFill prst="dotDmnd">
                  <a:fgClr>
                    <a:prstClr val="black"/>
                  </a:fgClr>
                  <a:bgClr>
                    <a:prstClr val="white"/>
                  </a:bgClr>
                </a:patt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20" name="Connecteur droit 19"/>
                <p:cNvCxnSpPr/>
                <p:nvPr/>
              </p:nvCxnSpPr>
              <p:spPr>
                <a:xfrm flipH="1">
                  <a:off x="4841475" y="2746537"/>
                  <a:ext cx="2" cy="1050718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ZoneTexte 20"/>
                <p:cNvSpPr txBox="1"/>
                <p:nvPr/>
              </p:nvSpPr>
              <p:spPr>
                <a:xfrm>
                  <a:off x="4508574" y="3876308"/>
                  <a:ext cx="62774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b="1" dirty="0">
                      <a:solidFill>
                        <a:srgbClr val="FF0000"/>
                      </a:solidFill>
                    </a:rPr>
                    <a:t>X,Y</a:t>
                  </a:r>
                </a:p>
              </p:txBody>
            </p:sp>
            <p:grpSp>
              <p:nvGrpSpPr>
                <p:cNvPr id="22" name="Grouper 21"/>
                <p:cNvGrpSpPr/>
                <p:nvPr/>
              </p:nvGrpSpPr>
              <p:grpSpPr>
                <a:xfrm>
                  <a:off x="3356659" y="896087"/>
                  <a:ext cx="2584318" cy="2287122"/>
                  <a:chOff x="3073219" y="638863"/>
                  <a:chExt cx="2584318" cy="2287122"/>
                </a:xfrm>
              </p:grpSpPr>
              <p:cxnSp>
                <p:nvCxnSpPr>
                  <p:cNvPr id="24" name="Connecteur droit 23"/>
                  <p:cNvCxnSpPr/>
                  <p:nvPr/>
                </p:nvCxnSpPr>
                <p:spPr>
                  <a:xfrm flipV="1">
                    <a:off x="4590143" y="1794864"/>
                    <a:ext cx="1067394" cy="345993"/>
                  </a:xfrm>
                  <a:prstGeom prst="line">
                    <a:avLst/>
                  </a:prstGeom>
                  <a:ln>
                    <a:solidFill>
                      <a:srgbClr val="66006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Connecteur droit 25"/>
                  <p:cNvCxnSpPr/>
                  <p:nvPr/>
                </p:nvCxnSpPr>
                <p:spPr>
                  <a:xfrm flipH="1">
                    <a:off x="4590148" y="638863"/>
                    <a:ext cx="12535" cy="1501994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ysDot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cteur droit 26"/>
                  <p:cNvCxnSpPr/>
                  <p:nvPr/>
                </p:nvCxnSpPr>
                <p:spPr>
                  <a:xfrm flipV="1">
                    <a:off x="4590143" y="1203464"/>
                    <a:ext cx="320345" cy="891540"/>
                  </a:xfrm>
                  <a:prstGeom prst="line">
                    <a:avLst/>
                  </a:prstGeom>
                  <a:ln>
                    <a:solidFill>
                      <a:srgbClr val="66006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ZoneTexte 32"/>
                  <p:cNvSpPr txBox="1"/>
                  <p:nvPr/>
                </p:nvSpPr>
                <p:spPr>
                  <a:xfrm rot="926174">
                    <a:off x="4763124" y="790305"/>
                    <a:ext cx="417601" cy="429101"/>
                  </a:xfrm>
                  <a:prstGeom prst="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r>
                      <a:rPr lang="en-GB" sz="1600" dirty="0"/>
                      <a:t> T</a:t>
                    </a:r>
                    <a:r>
                      <a:rPr lang="en-GB" sz="1600" baseline="-25000" dirty="0"/>
                      <a:t>2</a:t>
                    </a:r>
                    <a:endParaRPr lang="en-GB" sz="1600" dirty="0"/>
                  </a:p>
                </p:txBody>
              </p:sp>
              <p:cxnSp>
                <p:nvCxnSpPr>
                  <p:cNvPr id="34" name="Connecteur droit 33"/>
                  <p:cNvCxnSpPr/>
                  <p:nvPr/>
                </p:nvCxnSpPr>
                <p:spPr>
                  <a:xfrm flipH="1" flipV="1">
                    <a:off x="3463702" y="1816993"/>
                    <a:ext cx="1094333" cy="288787"/>
                  </a:xfrm>
                  <a:prstGeom prst="line">
                    <a:avLst/>
                  </a:prstGeom>
                  <a:ln>
                    <a:solidFill>
                      <a:srgbClr val="66006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ZoneTexte 34"/>
                  <p:cNvSpPr txBox="1"/>
                  <p:nvPr/>
                </p:nvSpPr>
                <p:spPr>
                  <a:xfrm rot="20167026">
                    <a:off x="3733849" y="823465"/>
                    <a:ext cx="417601" cy="429101"/>
                  </a:xfrm>
                  <a:prstGeom prst="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r>
                      <a:rPr lang="en-GB" sz="1600" dirty="0"/>
                      <a:t> T</a:t>
                    </a:r>
                    <a:r>
                      <a:rPr lang="en-GB" sz="1600" baseline="-25000" dirty="0"/>
                      <a:t>3</a:t>
                    </a:r>
                    <a:endParaRPr lang="en-GB" sz="1600" dirty="0"/>
                  </a:p>
                </p:txBody>
              </p:sp>
              <p:cxnSp>
                <p:nvCxnSpPr>
                  <p:cNvPr id="36" name="Connecteur droit 35"/>
                  <p:cNvCxnSpPr/>
                  <p:nvPr/>
                </p:nvCxnSpPr>
                <p:spPr>
                  <a:xfrm flipH="1" flipV="1">
                    <a:off x="3975541" y="1282440"/>
                    <a:ext cx="614603" cy="858417"/>
                  </a:xfrm>
                  <a:prstGeom prst="line">
                    <a:avLst/>
                  </a:prstGeom>
                  <a:ln>
                    <a:solidFill>
                      <a:srgbClr val="66006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ZoneTexte 36"/>
                  <p:cNvSpPr txBox="1"/>
                  <p:nvPr/>
                </p:nvSpPr>
                <p:spPr>
                  <a:xfrm>
                    <a:off x="3073219" y="1495134"/>
                    <a:ext cx="417601" cy="429101"/>
                  </a:xfrm>
                  <a:prstGeom prst="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r>
                      <a:rPr lang="en-GB" sz="1600" dirty="0"/>
                      <a:t>T</a:t>
                    </a:r>
                    <a:r>
                      <a:rPr lang="en-GB" sz="1600" baseline="-25000" dirty="0"/>
                      <a:t>4</a:t>
                    </a:r>
                    <a:endParaRPr lang="en-GB" sz="1600" dirty="0"/>
                  </a:p>
                </p:txBody>
              </p:sp>
              <p:cxnSp>
                <p:nvCxnSpPr>
                  <p:cNvPr id="38" name="Connecteur droit 37"/>
                  <p:cNvCxnSpPr/>
                  <p:nvPr/>
                </p:nvCxnSpPr>
                <p:spPr>
                  <a:xfrm flipH="1">
                    <a:off x="3913172" y="2065267"/>
                    <a:ext cx="689512" cy="362909"/>
                  </a:xfrm>
                  <a:prstGeom prst="line">
                    <a:avLst/>
                  </a:prstGeom>
                  <a:ln>
                    <a:solidFill>
                      <a:srgbClr val="66006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ZoneTexte 38"/>
                  <p:cNvSpPr txBox="1"/>
                  <p:nvPr/>
                </p:nvSpPr>
                <p:spPr>
                  <a:xfrm>
                    <a:off x="3691442" y="2496884"/>
                    <a:ext cx="417601" cy="429101"/>
                  </a:xfrm>
                  <a:prstGeom prst="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r>
                      <a:rPr lang="en-GB" sz="1600" dirty="0"/>
                      <a:t>T</a:t>
                    </a:r>
                    <a:r>
                      <a:rPr lang="en-GB" sz="1600" baseline="-25000" dirty="0"/>
                      <a:t>5</a:t>
                    </a:r>
                    <a:endParaRPr lang="en-GB" sz="1600" dirty="0"/>
                  </a:p>
                </p:txBody>
              </p:sp>
              <p:sp>
                <p:nvSpPr>
                  <p:cNvPr id="40" name="ZoneTexte 39"/>
                  <p:cNvSpPr txBox="1"/>
                  <p:nvPr/>
                </p:nvSpPr>
                <p:spPr>
                  <a:xfrm>
                    <a:off x="5002923" y="2425126"/>
                    <a:ext cx="417601" cy="429101"/>
                  </a:xfrm>
                  <a:prstGeom prst="rect">
                    <a:avLst/>
                  </a:prstGeom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1600" dirty="0"/>
                      <a:t>T</a:t>
                    </a:r>
                    <a:r>
                      <a:rPr lang="en-GB" sz="1600" baseline="-25000" dirty="0"/>
                      <a:t>6</a:t>
                    </a:r>
                    <a:endParaRPr lang="en-GB" sz="1600" dirty="0"/>
                  </a:p>
                </p:txBody>
              </p:sp>
            </p:grpSp>
            <p:cxnSp>
              <p:nvCxnSpPr>
                <p:cNvPr id="23" name="Connecteur droit 22"/>
                <p:cNvCxnSpPr/>
                <p:nvPr/>
              </p:nvCxnSpPr>
              <p:spPr>
                <a:xfrm flipH="1" flipV="1">
                  <a:off x="4873584" y="2398082"/>
                  <a:ext cx="429516" cy="289779"/>
                </a:xfrm>
                <a:prstGeom prst="line">
                  <a:avLst/>
                </a:prstGeom>
                <a:ln>
                  <a:solidFill>
                    <a:srgbClr val="660066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ZoneTexte 14"/>
              <p:cNvSpPr txBox="1"/>
              <p:nvPr/>
            </p:nvSpPr>
            <p:spPr>
              <a:xfrm>
                <a:off x="4310761" y="1551758"/>
                <a:ext cx="503502" cy="429101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T</a:t>
                </a:r>
                <a:r>
                  <a:rPr lang="en-GB" sz="1600" baseline="-25000" dirty="0"/>
                  <a:t>1</a:t>
                </a:r>
                <a:endParaRPr lang="en-GB" sz="1600" dirty="0"/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-131954" y="1118452"/>
                <a:ext cx="2343424" cy="468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</a:rPr>
                  <a:t>Metallic Grid</a:t>
                </a: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-40441" y="3142512"/>
                <a:ext cx="730112" cy="452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FFFF"/>
                    </a:solidFill>
                  </a:rPr>
                  <a:t>Pixels</a:t>
                </a:r>
              </a:p>
            </p:txBody>
          </p:sp>
        </p:grpSp>
        <p:cxnSp>
          <p:nvCxnSpPr>
            <p:cNvPr id="9" name="Connecteur droit 8"/>
            <p:cNvCxnSpPr/>
            <p:nvPr/>
          </p:nvCxnSpPr>
          <p:spPr>
            <a:xfrm flipH="1">
              <a:off x="3752570" y="1155783"/>
              <a:ext cx="76778" cy="160049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flipH="1">
              <a:off x="3639048" y="3160486"/>
              <a:ext cx="103346" cy="1123082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3746973" y="3312886"/>
              <a:ext cx="86642" cy="970682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flipH="1">
              <a:off x="3713852" y="3150776"/>
              <a:ext cx="45437" cy="1132792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>
              <a:off x="3819344" y="-226598"/>
              <a:ext cx="0" cy="2990245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2380851" y="2972794"/>
            <a:ext cx="2155456" cy="22330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MCP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BEA596-4321-44BE-B483-8D23A6476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341" y="339908"/>
            <a:ext cx="8144004" cy="4576848"/>
          </a:xfrm>
        </p:spPr>
        <p:txBody>
          <a:bodyPr>
            <a:normAutofit/>
          </a:bodyPr>
          <a:lstStyle/>
          <a:p>
            <a:pPr marL="282575" lvl="1" indent="0">
              <a:buNone/>
            </a:pPr>
            <a:r>
              <a:rPr lang="en-US" sz="1800" b="1" dirty="0"/>
              <a:t>To fully exploit MCP we propose the following scheme</a:t>
            </a:r>
            <a:r>
              <a:rPr lang="en-US" sz="1800" b="1" dirty="0">
                <a:solidFill>
                  <a:srgbClr val="FF0000"/>
                </a:solidFill>
              </a:rPr>
              <a:t>:</a:t>
            </a:r>
          </a:p>
          <a:p>
            <a:pPr lvl="1">
              <a:buFont typeface="Wingdings" charset="2"/>
              <a:buChar char="q"/>
            </a:pPr>
            <a:r>
              <a:rPr lang="en-US" sz="1800" b="1" dirty="0"/>
              <a:t>A </a:t>
            </a:r>
            <a:r>
              <a:rPr lang="en-US" sz="1800" b="1" dirty="0">
                <a:solidFill>
                  <a:srgbClr val="FFFF00"/>
                </a:solidFill>
              </a:rPr>
              <a:t>transparent grid </a:t>
            </a:r>
            <a:r>
              <a:rPr lang="en-US" sz="1800" b="1" dirty="0"/>
              <a:t>placed downstream the MCPs and read out by sensors with excellent </a:t>
            </a:r>
            <a:r>
              <a:rPr lang="en-US" sz="1800" b="1" dirty="0">
                <a:solidFill>
                  <a:srgbClr val="FFFF00"/>
                </a:solidFill>
              </a:rPr>
              <a:t>time resolution. </a:t>
            </a:r>
            <a:r>
              <a:rPr lang="en-US" sz="1800" b="1" dirty="0"/>
              <a:t>Followed by:</a:t>
            </a:r>
            <a:endParaRPr lang="en-US" sz="1800" b="1" dirty="0">
              <a:solidFill>
                <a:srgbClr val="FFFF00"/>
              </a:solidFill>
            </a:endParaRPr>
          </a:p>
          <a:p>
            <a:pPr lvl="1">
              <a:buFont typeface="Wingdings" charset="2"/>
              <a:buChar char="q"/>
            </a:pPr>
            <a:r>
              <a:rPr lang="en-US" sz="1800" b="1" dirty="0"/>
              <a:t>A detection </a:t>
            </a:r>
            <a:r>
              <a:rPr lang="en-US" sz="1800" b="1" dirty="0">
                <a:solidFill>
                  <a:srgbClr val="FFFF00"/>
                </a:solidFill>
              </a:rPr>
              <a:t>matrix with micrometric pixels</a:t>
            </a:r>
            <a:r>
              <a:rPr lang="en-US" sz="1800" b="1" dirty="0"/>
              <a:t> to measure with great </a:t>
            </a:r>
            <a:r>
              <a:rPr lang="en-US" sz="1800" b="1" dirty="0">
                <a:solidFill>
                  <a:srgbClr val="FFFF00"/>
                </a:solidFill>
              </a:rPr>
              <a:t>precision the position </a:t>
            </a:r>
            <a:r>
              <a:rPr lang="en-US" sz="1800" b="1" dirty="0"/>
              <a:t>of the avalanche while </a:t>
            </a:r>
            <a:r>
              <a:rPr lang="en-US" sz="1800" b="1" dirty="0">
                <a:solidFill>
                  <a:srgbClr val="FFFF00"/>
                </a:solidFill>
              </a:rPr>
              <a:t>requiring limited number of electronics channels</a:t>
            </a:r>
            <a:r>
              <a:rPr lang="en-US" sz="1800" b="1" dirty="0"/>
              <a:t>.</a:t>
            </a:r>
            <a:endParaRPr lang="fr-FR" sz="1800" b="1" dirty="0"/>
          </a:p>
          <a:p>
            <a:pPr marL="0" indent="0">
              <a:buNone/>
            </a:pPr>
            <a:endParaRPr lang="fr-FR" sz="1600" dirty="0"/>
          </a:p>
        </p:txBody>
      </p:sp>
      <p:sp>
        <p:nvSpPr>
          <p:cNvPr id="6" name="ZoneTexte 5"/>
          <p:cNvSpPr txBox="1"/>
          <p:nvPr/>
        </p:nvSpPr>
        <p:spPr>
          <a:xfrm>
            <a:off x="96253" y="4302568"/>
            <a:ext cx="209856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Time + </a:t>
            </a:r>
            <a:r>
              <a:rPr lang="en-US" sz="1200" dirty="0">
                <a:solidFill>
                  <a:srgbClr val="FFFFFF"/>
                </a:solidFill>
              </a:rPr>
              <a:t>position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202402" y="5793686"/>
            <a:ext cx="170361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Position+ </a:t>
            </a:r>
            <a:r>
              <a:rPr lang="en-US" sz="1200" dirty="0">
                <a:solidFill>
                  <a:srgbClr val="FFFFFF"/>
                </a:solidFill>
              </a:rPr>
              <a:t>time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08733D91-39AA-824E-A57B-06D301F10276}"/>
              </a:ext>
            </a:extLst>
          </p:cNvPr>
          <p:cNvSpPr txBox="1"/>
          <p:nvPr/>
        </p:nvSpPr>
        <p:spPr>
          <a:xfrm>
            <a:off x="434173" y="2386045"/>
            <a:ext cx="26291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Patented concept:</a:t>
            </a:r>
          </a:p>
          <a:p>
            <a:r>
              <a:rPr lang="en-US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PCT/EP2020/050058</a:t>
            </a:r>
            <a:endParaRPr lang="fr-FR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BC3DEE0-EEBD-A590-9EF6-E9741405C668}"/>
                  </a:ext>
                </a:extLst>
              </p:cNvPr>
              <p:cNvSpPr txBox="1"/>
              <p:nvPr/>
            </p:nvSpPr>
            <p:spPr>
              <a:xfrm>
                <a:off x="4940377" y="2312253"/>
                <a:ext cx="4224677" cy="4176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Concept description</a:t>
                </a:r>
                <a:endParaRPr lang="en-GB" dirty="0"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  <a:p>
                <a:endParaRPr lang="en-GB" sz="1500" dirty="0">
                  <a:solidFill>
                    <a:schemeClr val="bg1"/>
                  </a:solidFill>
                </a:endParaRPr>
              </a:p>
              <a:p>
                <a:pPr marL="214313" indent="-214313">
                  <a:buFont typeface="Wingdings" charset="2"/>
                  <a:buChar char="q"/>
                </a:pPr>
                <a:r>
                  <a:rPr lang="en-GB" sz="1500" dirty="0">
                    <a:solidFill>
                      <a:schemeClr val="bg1"/>
                    </a:solidFill>
                  </a:rPr>
                  <a:t>The avalanche crosses a transparent grid connected on its periphery to a few</a:t>
                </a:r>
              </a:p>
              <a:p>
                <a:r>
                  <a:rPr lang="en-GB" sz="1500" dirty="0">
                    <a:solidFill>
                      <a:schemeClr val="bg1"/>
                    </a:solidFill>
                  </a:rPr>
                  <a:t>   timing sensors</a:t>
                </a:r>
              </a:p>
              <a:p>
                <a:pPr marL="214313" indent="-214313">
                  <a:buFont typeface="Wingdings" charset="2"/>
                  <a:buChar char="q"/>
                </a:pPr>
                <a:r>
                  <a:rPr lang="en-GB" sz="1500" dirty="0">
                    <a:solidFill>
                      <a:schemeClr val="bg1"/>
                    </a:solidFill>
                  </a:rPr>
                  <a:t> The avalanche is then collected by pixels </a:t>
                </a:r>
              </a:p>
              <a:p>
                <a:endParaRPr lang="en-GB" sz="1500" dirty="0">
                  <a:solidFill>
                    <a:schemeClr val="bg1"/>
                  </a:solidFill>
                </a:endParaRPr>
              </a:p>
              <a:p>
                <a:r>
                  <a:rPr lang="en-GB" sz="1500" dirty="0">
                    <a:solidFill>
                      <a:schemeClr val="bg1"/>
                    </a:solidFill>
                  </a:rPr>
                  <a:t>1- Measure X,Y,  from the fired woven strips by  crossing them geometrically</a:t>
                </a:r>
              </a:p>
              <a:p>
                <a:r>
                  <a:rPr lang="en-GB" sz="1500" dirty="0">
                    <a:solidFill>
                      <a:schemeClr val="bg1"/>
                    </a:solidFill>
                  </a:rPr>
                  <a:t>     </a:t>
                </a:r>
              </a:p>
              <a:p>
                <a:r>
                  <a:rPr lang="en-GB" sz="1500" dirty="0">
                    <a:solidFill>
                      <a:schemeClr val="bg1"/>
                    </a:solidFill>
                  </a:rPr>
                  <a:t>2- Measure </a:t>
                </a:r>
                <a:r>
                  <a:rPr lang="en-GB" sz="1500" dirty="0" err="1">
                    <a:solidFill>
                      <a:schemeClr val="bg1"/>
                    </a:solidFill>
                  </a:rPr>
                  <a:t>T_i</a:t>
                </a:r>
                <a:r>
                  <a:rPr lang="en-GB" sz="1500" dirty="0">
                    <a:solidFill>
                      <a:schemeClr val="bg1"/>
                    </a:solidFill>
                  </a:rPr>
                  <a:t> (from time sensors)</a:t>
                </a:r>
              </a:p>
              <a:p>
                <a:endParaRPr lang="en-GB" sz="1500" dirty="0">
                  <a:solidFill>
                    <a:schemeClr val="bg1"/>
                  </a:solidFill>
                </a:endParaRPr>
              </a:p>
              <a:p>
                <a:r>
                  <a:rPr lang="en-GB" sz="1500" dirty="0">
                    <a:solidFill>
                      <a:schemeClr val="bg1"/>
                    </a:solidFill>
                  </a:rPr>
                  <a:t>3-Substract time propagation </a:t>
                </a:r>
              </a:p>
              <a:p>
                <a:r>
                  <a:rPr lang="en-GB" sz="1500" dirty="0">
                    <a:solidFill>
                      <a:schemeClr val="bg1"/>
                    </a:solidFill>
                  </a:rPr>
                  <a:t>   using speed propagation and X-Y)</a:t>
                </a:r>
              </a:p>
              <a:p>
                <a:r>
                  <a:rPr lang="en-GB" sz="1500" dirty="0">
                    <a:solidFill>
                      <a:schemeClr val="bg1"/>
                    </a:solidFill>
                  </a:rPr>
                  <a:t>4- average on the (</a:t>
                </a:r>
                <a:r>
                  <a:rPr lang="en-GB" sz="1500" dirty="0" err="1">
                    <a:solidFill>
                      <a:schemeClr val="bg1"/>
                    </a:solidFill>
                  </a:rPr>
                  <a:t>T_i-T_i</a:t>
                </a:r>
                <a:r>
                  <a:rPr lang="en-GB" sz="1500" dirty="0">
                    <a:solidFill>
                      <a:schemeClr val="bg1"/>
                    </a:solidFill>
                  </a:rPr>
                  <a:t>(</a:t>
                </a:r>
                <a:r>
                  <a:rPr lang="en-GB" sz="1500" dirty="0" err="1">
                    <a:solidFill>
                      <a:schemeClr val="bg1"/>
                    </a:solidFill>
                  </a:rPr>
                  <a:t>propag</a:t>
                </a:r>
                <a:r>
                  <a:rPr lang="en-GB" sz="1500" dirty="0">
                    <a:solidFill>
                      <a:schemeClr val="bg1"/>
                    </a:solidFill>
                  </a:rPr>
                  <a:t>))</a:t>
                </a:r>
              </a:p>
              <a:p>
                <a:endParaRPr lang="en-GB" sz="1500" dirty="0">
                  <a:solidFill>
                    <a:schemeClr val="bg1"/>
                  </a:solidFill>
                </a:endParaRPr>
              </a:p>
              <a:p>
                <a:r>
                  <a:rPr lang="en-GB" sz="1500" dirty="0">
                    <a:solidFill>
                      <a:schemeClr val="bg1"/>
                    </a:solidFill>
                  </a:rPr>
                  <a:t>T</a:t>
                </a:r>
                <a:r>
                  <a:rPr lang="en-GB" sz="1500" baseline="-25000" dirty="0">
                    <a:solidFill>
                      <a:schemeClr val="bg1"/>
                    </a:solidFill>
                  </a:rPr>
                  <a:t>abs</a:t>
                </a:r>
                <a:r>
                  <a:rPr lang="en-GB" sz="1500" dirty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15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15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ctrlPr>
                                  <a:rPr lang="en-GB" sz="15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fr-FR" sz="15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fr-FR" sz="15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GB" sz="15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5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fr-FR" sz="15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fr-FR" sz="15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fr-FR" sz="15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5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fr-FR" sz="15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fr-FR" sz="15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fr-FR" sz="1500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𝑝𝑟𝑜𝑝𝑎𝑔</m:t>
                                    </m:r>
                                  </m:sub>
                                </m:sSub>
                              </m:e>
                            </m:nary>
                          </m:num>
                          <m:den>
                            <m:r>
                              <a:rPr lang="fr-FR" sz="15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e>
                    </m:box>
                  </m:oMath>
                </a14:m>
                <a:endParaRPr lang="en-GB" sz="15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BC3DEE0-EEBD-A590-9EF6-E9741405C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377" y="2312253"/>
                <a:ext cx="4224677" cy="4176400"/>
              </a:xfrm>
              <a:prstGeom prst="rect">
                <a:avLst/>
              </a:prstGeom>
              <a:blipFill>
                <a:blip r:embed="rId2"/>
                <a:stretch>
                  <a:fillRect l="-1198" t="-303" r="-2695" b="-2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E2D59F92-C304-413B-B062-A691FBC0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434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D2712A2-5E2B-6526-B8AA-524DE0DCD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" y="1708677"/>
            <a:ext cx="7620000" cy="36914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38D3002-3A2E-9C1A-EBD8-45E4C82A3F64}"/>
              </a:ext>
            </a:extLst>
          </p:cNvPr>
          <p:cNvSpPr txBox="1"/>
          <p:nvPr/>
        </p:nvSpPr>
        <p:spPr>
          <a:xfrm>
            <a:off x="2842340" y="622114"/>
            <a:ext cx="4425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PICMIC:  Proof of Concept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48862F-B005-5644-9023-01039533AAEA}"/>
              </a:ext>
            </a:extLst>
          </p:cNvPr>
          <p:cNvSpPr txBox="1"/>
          <p:nvPr/>
        </p:nvSpPr>
        <p:spPr>
          <a:xfrm>
            <a:off x="625642" y="5866554"/>
            <a:ext cx="803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Metallic grid is replaced by the 100% transparent MCP grid (metallic anode)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98CCD6B-A1B7-60A8-96A0-0C225258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322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/>
          <p:cNvGraphicFramePr>
            <a:graphicFrameLocks noChangeAspect="1"/>
          </p:cNvGraphicFramePr>
          <p:nvPr/>
        </p:nvGraphicFramePr>
        <p:xfrm>
          <a:off x="131763" y="630346"/>
          <a:ext cx="8506911" cy="6495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65800" imgH="3492500" progId="Word.Document.12">
                  <p:embed/>
                </p:oleObj>
              </mc:Choice>
              <mc:Fallback>
                <p:oleObj name="Document" r:id="rId2" imgW="5765800" imgH="3492500" progId="Word.Document.12">
                  <p:embed/>
                  <p:pic>
                    <p:nvPicPr>
                      <p:cNvPr id="2" name="Objet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1763" y="630346"/>
                        <a:ext cx="8506911" cy="64959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505326" y="312988"/>
            <a:ext cx="5938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First step: Delay plane concept 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638978E-7335-B12C-449F-EEF6AE7DB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002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0200212_11282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2754" y="3915078"/>
            <a:ext cx="5544529" cy="2552704"/>
          </a:xfrm>
          <a:prstGeom prst="rect">
            <a:avLst/>
          </a:prstGeom>
        </p:spPr>
      </p:pic>
      <p:pic>
        <p:nvPicPr>
          <p:cNvPr id="3" name="Image 2" descr="20200212_11283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2754" y="1371600"/>
            <a:ext cx="5544529" cy="249920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CCF7A95-0E59-E187-31AB-CCAADC0EEFEF}"/>
              </a:ext>
            </a:extLst>
          </p:cNvPr>
          <p:cNvSpPr txBox="1"/>
          <p:nvPr/>
        </p:nvSpPr>
        <p:spPr>
          <a:xfrm>
            <a:off x="2523744" y="5440517"/>
            <a:ext cx="2218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Collect: Negative signal</a:t>
            </a:r>
          </a:p>
          <a:p>
            <a:r>
              <a:rPr lang="en-GB" sz="1200" dirty="0">
                <a:solidFill>
                  <a:schemeClr val="bg1"/>
                </a:solidFill>
              </a:rPr>
              <a:t>Grid: positive signals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375D11-5A61-722D-1C8E-37C54644B2A2}"/>
              </a:ext>
            </a:extLst>
          </p:cNvPr>
          <p:cNvSpPr txBox="1"/>
          <p:nvPr/>
        </p:nvSpPr>
        <p:spPr>
          <a:xfrm>
            <a:off x="598160" y="390218"/>
            <a:ext cx="8545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</a:rPr>
              <a:t>Second step :</a:t>
            </a:r>
          </a:p>
          <a:p>
            <a:r>
              <a:rPr lang="en-US" sz="2000" b="1" dirty="0">
                <a:solidFill>
                  <a:srgbClr val="FFFFFF"/>
                </a:solidFill>
              </a:rPr>
              <a:t>Setup with timing sensors+1 large pad (collect) for the position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797BAE0-CB1B-9513-0F44-ADE9E2D7A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6303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789057" y="5058833"/>
            <a:ext cx="37507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8-point PCB for the time measurement.</a:t>
            </a:r>
          </a:p>
          <a:p>
            <a:r>
              <a:rPr lang="en-US" dirty="0">
                <a:solidFill>
                  <a:srgbClr val="FFFFFF"/>
                </a:solidFill>
              </a:rPr>
              <a:t>PCB to be in contact with the grid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04199" y="5175138"/>
            <a:ext cx="4245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SAMPIC: TDC ASIC allowing to reach 3 </a:t>
            </a:r>
            <a:r>
              <a:rPr lang="en-US" dirty="0" err="1">
                <a:solidFill>
                  <a:srgbClr val="FFFFFF"/>
                </a:solidFill>
              </a:rPr>
              <a:t>ps</a:t>
            </a:r>
            <a:r>
              <a:rPr lang="en-US" dirty="0">
                <a:solidFill>
                  <a:srgbClr val="FFFFFF"/>
                </a:solidFill>
              </a:rPr>
              <a:t> time resolution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2758905" y="559113"/>
            <a:ext cx="3561796" cy="69580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Time Measurement</a:t>
            </a:r>
          </a:p>
        </p:txBody>
      </p:sp>
      <p:grpSp>
        <p:nvGrpSpPr>
          <p:cNvPr id="10" name="Grouper 9"/>
          <p:cNvGrpSpPr/>
          <p:nvPr/>
        </p:nvGrpSpPr>
        <p:grpSpPr>
          <a:xfrm>
            <a:off x="789057" y="1839990"/>
            <a:ext cx="7257357" cy="2744507"/>
            <a:chOff x="715421" y="1514710"/>
            <a:chExt cx="7257357" cy="2744507"/>
          </a:xfrm>
        </p:grpSpPr>
        <p:pic>
          <p:nvPicPr>
            <p:cNvPr id="11" name="Image 37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7736" y="1514710"/>
              <a:ext cx="3555042" cy="2744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 11" descr="Capture d’écran 2019-10-12 à 11.39.21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5421" y="1514710"/>
              <a:ext cx="3416147" cy="2744507"/>
            </a:xfrm>
            <a:prstGeom prst="rect">
              <a:avLst/>
            </a:prstGeom>
          </p:spPr>
        </p:pic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B82D998-B200-A660-32BD-9AE69C17E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4253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724C8A-800B-ED43-BC11-64527D8B471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262" y="380010"/>
            <a:ext cx="8300852" cy="6234546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73860394-DAC9-8747-9909-FA972BF8020A}"/>
              </a:ext>
            </a:extLst>
          </p:cNvPr>
          <p:cNvSpPr/>
          <p:nvPr/>
        </p:nvSpPr>
        <p:spPr>
          <a:xfrm>
            <a:off x="4238513" y="1465976"/>
            <a:ext cx="613186" cy="31197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E33050-8079-B84A-8BE2-D9F910402BB7}"/>
              </a:ext>
            </a:extLst>
          </p:cNvPr>
          <p:cNvSpPr txBox="1"/>
          <p:nvPr/>
        </p:nvSpPr>
        <p:spPr>
          <a:xfrm>
            <a:off x="3562767" y="5308473"/>
            <a:ext cx="916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Symbol" pitchFamily="2" charset="2"/>
              </a:rPr>
              <a:t>D</a:t>
            </a:r>
            <a:r>
              <a:rPr lang="fr-FR" dirty="0"/>
              <a:t>T (</a:t>
            </a:r>
            <a:r>
              <a:rPr lang="fr-FR" dirty="0" err="1"/>
              <a:t>ps</a:t>
            </a:r>
            <a:r>
              <a:rPr lang="fr-FR" dirty="0"/>
              <a:t>)</a:t>
            </a:r>
            <a:endParaRPr lang="fr-FR" dirty="0">
              <a:latin typeface="Symbol" pitchFamily="2" charset="2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F79290-7D31-A8B3-17C6-C088F2A40090}"/>
              </a:ext>
            </a:extLst>
          </p:cNvPr>
          <p:cNvSpPr txBox="1"/>
          <p:nvPr/>
        </p:nvSpPr>
        <p:spPr>
          <a:xfrm>
            <a:off x="1925053" y="5776848"/>
            <a:ext cx="436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Time difference between two channels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C3B164-A99B-4585-C8CD-8A6ABFCF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0781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7EE7A37-7703-DC44-BE57-2C72F2593C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55436"/>
            <a:ext cx="3949148" cy="34106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5BA340-655B-814F-9DCC-C5189D0A57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373201">
            <a:off x="652528" y="2645671"/>
            <a:ext cx="3436252" cy="363019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09A289D-EF36-F038-6BAE-6FF98A985C1C}"/>
              </a:ext>
            </a:extLst>
          </p:cNvPr>
          <p:cNvSpPr txBox="1"/>
          <p:nvPr/>
        </p:nvSpPr>
        <p:spPr>
          <a:xfrm>
            <a:off x="279387" y="1233321"/>
            <a:ext cx="8585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Waiting to have the pixel matrix </a:t>
            </a:r>
            <a:r>
              <a:rPr lang="en-US" dirty="0">
                <a:solidFill>
                  <a:schemeClr val="bg1"/>
                </a:solidFill>
              </a:rPr>
              <a:t>to measure the position, two algorithms using the difference of time of arrival among the different channels were developed to obtain the position of the hitting particle.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40913E-443B-1ACB-CBF1-DE7D42BF3B55}"/>
              </a:ext>
            </a:extLst>
          </p:cNvPr>
          <p:cNvSpPr txBox="1"/>
          <p:nvPr/>
        </p:nvSpPr>
        <p:spPr>
          <a:xfrm>
            <a:off x="1648326" y="491845"/>
            <a:ext cx="5847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Time measurement </a:t>
            </a:r>
            <a:r>
              <a:rPr lang="en-GB" sz="2000" b="1" dirty="0">
                <a:solidFill>
                  <a:schemeClr val="bg1"/>
                </a:solidFill>
                <a:sym typeface="Wingdings" pitchFamily="2" charset="2"/>
              </a:rPr>
              <a:t> position measurement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61D45E-905E-BC90-96F1-E9204A71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48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4DF7F6-297B-BB88-7EAE-64ABD3DCB159}"/>
              </a:ext>
            </a:extLst>
          </p:cNvPr>
          <p:cNvSpPr txBox="1">
            <a:spLocks/>
          </p:cNvSpPr>
          <p:nvPr/>
        </p:nvSpPr>
        <p:spPr>
          <a:xfrm>
            <a:off x="314534" y="1093136"/>
            <a:ext cx="8721181" cy="5918870"/>
          </a:xfrm>
          <a:prstGeom prst="rect">
            <a:avLst/>
          </a:prstGeom>
        </p:spPr>
        <p:txBody>
          <a:bodyPr/>
          <a:lstStyle>
            <a:lvl1pPr marL="282575" indent="-282575" algn="l" defTabSz="914400" rtl="0" eaLnBrk="1" latinLnBrk="0" hangingPunct="1">
              <a:spcBef>
                <a:spcPts val="2000"/>
              </a:spcBef>
              <a:buFont typeface="Wingdings 2" pitchFamily="18" charset="2"/>
              <a:buChar char=""/>
              <a:defRPr sz="2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60425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43000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25575" indent="-282575" algn="l" defTabSz="914400" rtl="0" eaLnBrk="1" latinLnBrk="0" hangingPunct="1">
              <a:spcBef>
                <a:spcPts val="600"/>
              </a:spcBef>
              <a:buFont typeface="Wingdings 2" pitchFamily="18" charset="2"/>
              <a:buChar char="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711325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2000250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2290763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2571750" indent="-288925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"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High Energy Physics,</a:t>
            </a:r>
          </a:p>
          <a:p>
            <a:pPr lvl="2" algn="just"/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Cerenkov detectors,  trackers, etc.. For </a:t>
            </a:r>
            <a:r>
              <a:rPr lang="en-US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FCChh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/SPPC</a:t>
            </a:r>
          </a:p>
          <a:p>
            <a:pPr lvl="1" algn="just"/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Nuclear Physics</a:t>
            </a:r>
          </a:p>
          <a:p>
            <a:pPr lvl="2" algn="just"/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Mass Spectrometry (</a:t>
            </a:r>
            <a:r>
              <a:rPr lang="en-US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ToF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  <a:p>
            <a:pPr lvl="1" algn="just"/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Accelerator</a:t>
            </a:r>
          </a:p>
          <a:p>
            <a:pPr lvl="2" algn="just"/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Beam monitoring, Streak Camera</a:t>
            </a:r>
          </a:p>
          <a:p>
            <a:pPr lvl="1" algn="just"/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Free Electron laser </a:t>
            </a:r>
          </a:p>
          <a:p>
            <a:pPr lvl="2" algn="just"/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Analysis of the structures of materials, in particular biological objects (XFEL, LCLS2, Shine)</a:t>
            </a:r>
          </a:p>
          <a:p>
            <a:pPr lvl="1"/>
            <a:r>
              <a:rPr lang="en-US" sz="1800" b="1" dirty="0"/>
              <a:t>Spectrophotometry : FLIM fluorescence lifetime microscopy, Raman spectroscopy, Time-resolved near IR spectroscopy</a:t>
            </a:r>
          </a:p>
          <a:p>
            <a:pPr lvl="1"/>
            <a:r>
              <a:rPr lang="en-US" sz="1800" b="1" dirty="0"/>
              <a:t>Medical equipment : PET Scan, CT-Scan, In-Vitro Assay, Gamma Cameras</a:t>
            </a:r>
          </a:p>
          <a:p>
            <a:pPr lvl="1"/>
            <a:r>
              <a:rPr lang="en-US" sz="1800" b="1" dirty="0"/>
              <a:t>Biotechnology : Flow </a:t>
            </a:r>
            <a:r>
              <a:rPr lang="en-US" sz="1800" b="1" dirty="0" err="1"/>
              <a:t>cytometry</a:t>
            </a:r>
            <a:r>
              <a:rPr lang="en-US" sz="1800" b="1" dirty="0"/>
              <a:t>, confocal laser microscopy, DNA sequencers, Mass spectrometry</a:t>
            </a:r>
          </a:p>
          <a:p>
            <a:pPr lvl="1"/>
            <a:r>
              <a:rPr lang="en-US" sz="1800" b="1" dirty="0"/>
              <a:t>Environmental measurement : Dust counters, LIDAR (</a:t>
            </a:r>
            <a:r>
              <a:rPr lang="en-US" sz="1800" b="1" dirty="0" err="1"/>
              <a:t>ToF</a:t>
            </a:r>
            <a:r>
              <a:rPr lang="en-US" sz="1800" b="1" dirty="0"/>
              <a:t> 3D imaging)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D28EFB5-9EE0-545B-8689-8B2AB7B4481F}"/>
              </a:ext>
            </a:extLst>
          </p:cNvPr>
          <p:cNvSpPr txBox="1"/>
          <p:nvPr/>
        </p:nvSpPr>
        <p:spPr>
          <a:xfrm>
            <a:off x="3121152" y="477465"/>
            <a:ext cx="3060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Where is it useful?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A10B4B8-08FB-AAC6-3B5F-86C05858D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378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14">
            <a:extLst>
              <a:ext uri="{FF2B5EF4-FFF2-40B4-BE49-F238E27FC236}">
                <a16:creationId xmlns:a16="http://schemas.microsoft.com/office/drawing/2014/main" id="{53522612-E08D-3E4E-9645-D52A2152CF89}"/>
              </a:ext>
            </a:extLst>
          </p:cNvPr>
          <p:cNvGrpSpPr/>
          <p:nvPr/>
        </p:nvGrpSpPr>
        <p:grpSpPr>
          <a:xfrm>
            <a:off x="1941813" y="688369"/>
            <a:ext cx="5712431" cy="5486400"/>
            <a:chOff x="1624845" y="1549400"/>
            <a:chExt cx="2882900" cy="2844800"/>
          </a:xfrm>
        </p:grpSpPr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0B70D114-5B97-8A4D-994C-FFA54D88E157}"/>
                </a:ext>
              </a:extLst>
            </p:cNvPr>
            <p:cNvCxnSpPr/>
            <p:nvPr/>
          </p:nvCxnSpPr>
          <p:spPr>
            <a:xfrm>
              <a:off x="3213100" y="1549400"/>
              <a:ext cx="0" cy="2844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BAC98135-3AF1-4241-AE77-9C78D8A37386}"/>
                </a:ext>
              </a:extLst>
            </p:cNvPr>
            <p:cNvCxnSpPr/>
            <p:nvPr/>
          </p:nvCxnSpPr>
          <p:spPr>
            <a:xfrm flipH="1" flipV="1">
              <a:off x="1624845" y="2228968"/>
              <a:ext cx="2882900" cy="1041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C79D8F3-79C0-6147-B2B3-829CEF89BC8C}"/>
              </a:ext>
            </a:extLst>
          </p:cNvPr>
          <p:cNvCxnSpPr/>
          <p:nvPr/>
        </p:nvCxnSpPr>
        <p:spPr>
          <a:xfrm flipH="1" flipV="1">
            <a:off x="1005155" y="4130395"/>
            <a:ext cx="5712431" cy="20084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A6A657-D0DD-7243-8F29-C17B634AEB67}"/>
              </a:ext>
            </a:extLst>
          </p:cNvPr>
          <p:cNvCxnSpPr/>
          <p:nvPr/>
        </p:nvCxnSpPr>
        <p:spPr>
          <a:xfrm>
            <a:off x="2950184" y="688369"/>
            <a:ext cx="0" cy="5486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9C41CB37-C597-8C40-B089-60D70CDB40E6}"/>
              </a:ext>
            </a:extLst>
          </p:cNvPr>
          <p:cNvSpPr/>
          <p:nvPr/>
        </p:nvSpPr>
        <p:spPr>
          <a:xfrm>
            <a:off x="4777498" y="2825393"/>
            <a:ext cx="657522" cy="60360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  <a:alpha val="24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4EBE2A0-126D-9540-807D-FCCB3B646400}"/>
              </a:ext>
            </a:extLst>
          </p:cNvPr>
          <p:cNvSpPr/>
          <p:nvPr/>
        </p:nvSpPr>
        <p:spPr>
          <a:xfrm>
            <a:off x="2621423" y="4530995"/>
            <a:ext cx="657522" cy="60360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  <a:alpha val="24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ADBC3D5-46F1-E446-8E0C-7210FF288F0B}"/>
              </a:ext>
            </a:extLst>
          </p:cNvPr>
          <p:cNvSpPr/>
          <p:nvPr/>
        </p:nvSpPr>
        <p:spPr>
          <a:xfrm>
            <a:off x="2621423" y="2084033"/>
            <a:ext cx="657522" cy="603607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  <a:alpha val="31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1A210AA-844A-3640-A91C-AE5C8C2C9C35}"/>
              </a:ext>
            </a:extLst>
          </p:cNvPr>
          <p:cNvSpPr/>
          <p:nvPr/>
        </p:nvSpPr>
        <p:spPr>
          <a:xfrm>
            <a:off x="4777498" y="5317973"/>
            <a:ext cx="657522" cy="603607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  <a:alpha val="31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5C4DEAB-229D-8FBA-C532-9410EF674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4651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14">
            <a:extLst>
              <a:ext uri="{FF2B5EF4-FFF2-40B4-BE49-F238E27FC236}">
                <a16:creationId xmlns:a16="http://schemas.microsoft.com/office/drawing/2014/main" id="{53522612-E08D-3E4E-9645-D52A2152CF89}"/>
              </a:ext>
            </a:extLst>
          </p:cNvPr>
          <p:cNvGrpSpPr/>
          <p:nvPr/>
        </p:nvGrpSpPr>
        <p:grpSpPr>
          <a:xfrm>
            <a:off x="1941813" y="688369"/>
            <a:ext cx="5712431" cy="5486400"/>
            <a:chOff x="1624845" y="1549400"/>
            <a:chExt cx="2882900" cy="2844800"/>
          </a:xfrm>
        </p:grpSpPr>
        <p:cxnSp>
          <p:nvCxnSpPr>
            <p:cNvPr id="5" name="Connecteur droit 4">
              <a:extLst>
                <a:ext uri="{FF2B5EF4-FFF2-40B4-BE49-F238E27FC236}">
                  <a16:creationId xmlns:a16="http://schemas.microsoft.com/office/drawing/2014/main" id="{B9CC2AFE-CF45-5149-9445-B05F895996C4}"/>
                </a:ext>
              </a:extLst>
            </p:cNvPr>
            <p:cNvCxnSpPr/>
            <p:nvPr/>
          </p:nvCxnSpPr>
          <p:spPr>
            <a:xfrm flipH="1">
              <a:off x="1714500" y="1879600"/>
              <a:ext cx="2527300" cy="19812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Connecteur droit 5">
              <a:extLst>
                <a:ext uri="{FF2B5EF4-FFF2-40B4-BE49-F238E27FC236}">
                  <a16:creationId xmlns:a16="http://schemas.microsoft.com/office/drawing/2014/main" id="{0B70D114-5B97-8A4D-994C-FFA54D88E157}"/>
                </a:ext>
              </a:extLst>
            </p:cNvPr>
            <p:cNvCxnSpPr/>
            <p:nvPr/>
          </p:nvCxnSpPr>
          <p:spPr>
            <a:xfrm>
              <a:off x="3213100" y="1549400"/>
              <a:ext cx="0" cy="2844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BAC98135-3AF1-4241-AE77-9C78D8A37386}"/>
                </a:ext>
              </a:extLst>
            </p:cNvPr>
            <p:cNvCxnSpPr/>
            <p:nvPr/>
          </p:nvCxnSpPr>
          <p:spPr>
            <a:xfrm flipH="1" flipV="1">
              <a:off x="1624845" y="2228968"/>
              <a:ext cx="2882900" cy="1041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2C79D8F3-79C0-6147-B2B3-829CEF89BC8C}"/>
              </a:ext>
            </a:extLst>
          </p:cNvPr>
          <p:cNvCxnSpPr/>
          <p:nvPr/>
        </p:nvCxnSpPr>
        <p:spPr>
          <a:xfrm flipH="1" flipV="1">
            <a:off x="1005155" y="4130395"/>
            <a:ext cx="5712431" cy="20084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A6A657-D0DD-7243-8F29-C17B634AEB67}"/>
              </a:ext>
            </a:extLst>
          </p:cNvPr>
          <p:cNvCxnSpPr/>
          <p:nvPr/>
        </p:nvCxnSpPr>
        <p:spPr>
          <a:xfrm>
            <a:off x="2950184" y="688369"/>
            <a:ext cx="0" cy="5486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382D0CE6-37A9-0D46-94DF-F506E3DBFBE8}"/>
              </a:ext>
            </a:extLst>
          </p:cNvPr>
          <p:cNvSpPr/>
          <p:nvPr/>
        </p:nvSpPr>
        <p:spPr>
          <a:xfrm>
            <a:off x="4777498" y="2825393"/>
            <a:ext cx="657522" cy="60360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  <a:alpha val="24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6DE4754-EB29-5945-BB9F-EDAE3DBA5901}"/>
              </a:ext>
            </a:extLst>
          </p:cNvPr>
          <p:cNvSpPr/>
          <p:nvPr/>
        </p:nvSpPr>
        <p:spPr>
          <a:xfrm>
            <a:off x="2611149" y="4500173"/>
            <a:ext cx="657522" cy="60360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  <a:alpha val="24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51530D7-0C91-5904-5BF3-F177D8C83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222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2550828"/>
            <a:ext cx="3201005" cy="2770906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ABB08B-F664-F936-8FF6-2EDA092E9A85}"/>
              </a:ext>
            </a:extLst>
          </p:cNvPr>
          <p:cNvGrpSpPr/>
          <p:nvPr/>
        </p:nvGrpSpPr>
        <p:grpSpPr>
          <a:xfrm>
            <a:off x="4572000" y="2550828"/>
            <a:ext cx="4517742" cy="2688772"/>
            <a:chOff x="4443527" y="1193297"/>
            <a:chExt cx="4517742" cy="2688772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3527" y="1193297"/>
              <a:ext cx="2991883" cy="2688772"/>
            </a:xfrm>
            <a:prstGeom prst="rect">
              <a:avLst/>
            </a:prstGeom>
          </p:spPr>
        </p:pic>
        <p:cxnSp>
          <p:nvCxnSpPr>
            <p:cNvPr id="20" name="Connecteur droit avec flèche 19"/>
            <p:cNvCxnSpPr/>
            <p:nvPr/>
          </p:nvCxnSpPr>
          <p:spPr>
            <a:xfrm>
              <a:off x="4978798" y="2342880"/>
              <a:ext cx="0" cy="37560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ZoneTexte 27"/>
            <p:cNvSpPr txBox="1"/>
            <p:nvPr/>
          </p:nvSpPr>
          <p:spPr>
            <a:xfrm>
              <a:off x="5804827" y="1859468"/>
              <a:ext cx="367408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dirty="0">
                  <a:solidFill>
                    <a:srgbClr val="FFC000"/>
                  </a:solidFill>
                </a:rPr>
                <a:t>75</a:t>
              </a:r>
            </a:p>
          </p:txBody>
        </p:sp>
        <p:cxnSp>
          <p:nvCxnSpPr>
            <p:cNvPr id="29" name="Connecteur droit avec flèche 28"/>
            <p:cNvCxnSpPr/>
            <p:nvPr/>
          </p:nvCxnSpPr>
          <p:spPr>
            <a:xfrm>
              <a:off x="6100319" y="1893460"/>
              <a:ext cx="0" cy="24300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Connecteur droit avec flèche 33"/>
            <p:cNvCxnSpPr/>
            <p:nvPr/>
          </p:nvCxnSpPr>
          <p:spPr>
            <a:xfrm>
              <a:off x="5009274" y="2257291"/>
              <a:ext cx="156034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ZoneTexte 35"/>
            <p:cNvSpPr txBox="1"/>
            <p:nvPr/>
          </p:nvSpPr>
          <p:spPr>
            <a:xfrm>
              <a:off x="4842759" y="1973313"/>
              <a:ext cx="522900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dirty="0">
                  <a:solidFill>
                    <a:srgbClr val="FFC000"/>
                  </a:solidFill>
                </a:rPr>
                <a:t>43.3</a:t>
              </a:r>
            </a:p>
          </p:txBody>
        </p:sp>
        <p:cxnSp>
          <p:nvCxnSpPr>
            <p:cNvPr id="37" name="Connecteur droit avec flèche 36"/>
            <p:cNvCxnSpPr/>
            <p:nvPr/>
          </p:nvCxnSpPr>
          <p:spPr>
            <a:xfrm>
              <a:off x="6143205" y="1754371"/>
              <a:ext cx="24797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6034123" y="1491955"/>
              <a:ext cx="522900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dirty="0">
                  <a:solidFill>
                    <a:srgbClr val="FFC000"/>
                  </a:solidFill>
                </a:rPr>
                <a:t>86.6</a:t>
              </a:r>
            </a:p>
          </p:txBody>
        </p:sp>
        <p:sp>
          <p:nvSpPr>
            <p:cNvPr id="41" name="Espace réservé du contenu 2"/>
            <p:cNvSpPr txBox="1">
              <a:spLocks/>
            </p:cNvSpPr>
            <p:nvPr/>
          </p:nvSpPr>
          <p:spPr>
            <a:xfrm>
              <a:off x="7758957" y="1874474"/>
              <a:ext cx="1202312" cy="594655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FR" sz="1350" dirty="0" err="1">
                  <a:solidFill>
                    <a:schemeClr val="bg1"/>
                  </a:solidFill>
                </a:rPr>
                <a:t>ReadOut</a:t>
              </a:r>
              <a:r>
                <a:rPr lang="fr-FR" sz="1350" dirty="0">
                  <a:solidFill>
                    <a:schemeClr val="bg1"/>
                  </a:solidFill>
                </a:rPr>
                <a:t> </a:t>
              </a:r>
              <a:r>
                <a:rPr lang="fr-FR" sz="1350" dirty="0" err="1">
                  <a:solidFill>
                    <a:schemeClr val="bg1"/>
                  </a:solidFill>
                </a:rPr>
                <a:t>cells</a:t>
              </a:r>
              <a:r>
                <a:rPr lang="fr-FR" sz="1350" dirty="0">
                  <a:solidFill>
                    <a:schemeClr val="bg1"/>
                  </a:solidFill>
                </a:rPr>
                <a:t> ‘</a:t>
              </a:r>
              <a:r>
                <a:rPr lang="fr-FR" sz="1350" dirty="0" err="1">
                  <a:solidFill>
                    <a:schemeClr val="bg1"/>
                  </a:solidFill>
                </a:rPr>
                <a:t>fired</a:t>
              </a:r>
              <a:r>
                <a:rPr lang="fr-FR" sz="1350" dirty="0">
                  <a:solidFill>
                    <a:schemeClr val="bg1"/>
                  </a:solidFill>
                </a:rPr>
                <a:t>’</a:t>
              </a:r>
            </a:p>
          </p:txBody>
        </p:sp>
        <p:cxnSp>
          <p:nvCxnSpPr>
            <p:cNvPr id="42" name="Connecteur droit avec flèche 41"/>
            <p:cNvCxnSpPr/>
            <p:nvPr/>
          </p:nvCxnSpPr>
          <p:spPr>
            <a:xfrm flipH="1" flipV="1">
              <a:off x="5288459" y="1301557"/>
              <a:ext cx="2470497" cy="561420"/>
            </a:xfrm>
            <a:prstGeom prst="straightConnector1">
              <a:avLst/>
            </a:prstGeom>
            <a:ln w="38100"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/>
            <p:cNvCxnSpPr/>
            <p:nvPr/>
          </p:nvCxnSpPr>
          <p:spPr>
            <a:xfrm flipH="1" flipV="1">
              <a:off x="6368969" y="2042818"/>
              <a:ext cx="1363225" cy="16544"/>
            </a:xfrm>
            <a:prstGeom prst="straightConnector1">
              <a:avLst/>
            </a:prstGeom>
            <a:ln w="38100">
              <a:solidFill>
                <a:srgbClr val="F7A3D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/>
            <p:cNvCxnSpPr/>
            <p:nvPr/>
          </p:nvCxnSpPr>
          <p:spPr>
            <a:xfrm flipH="1">
              <a:off x="5165307" y="2295964"/>
              <a:ext cx="2593649" cy="18466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27FD40C8-47BF-A6FB-FAEC-47E2F4D59025}"/>
              </a:ext>
            </a:extLst>
          </p:cNvPr>
          <p:cNvSpPr txBox="1"/>
          <p:nvPr/>
        </p:nvSpPr>
        <p:spPr>
          <a:xfrm>
            <a:off x="322713" y="971373"/>
            <a:ext cx="836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The signal is transmitted from the fired pixels to their associated readout cells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E0F3DE2-B67F-E39A-F3E5-CDA9B0C30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578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Liang-schem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345" y="1475577"/>
            <a:ext cx="7729927" cy="391478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43569" y="721717"/>
            <a:ext cx="7056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Cross-talk was carefully studied and showed less than 10%.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CD830F-F723-98C6-9DA5-45B6A895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368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Rectangle 262">
            <a:extLst>
              <a:ext uri="{FF2B5EF4-FFF2-40B4-BE49-F238E27FC236}">
                <a16:creationId xmlns:a16="http://schemas.microsoft.com/office/drawing/2014/main" id="{68287D58-C73A-D544-B789-0F67BE4F9F97}"/>
              </a:ext>
            </a:extLst>
          </p:cNvPr>
          <p:cNvSpPr/>
          <p:nvPr/>
        </p:nvSpPr>
        <p:spPr>
          <a:xfrm>
            <a:off x="6832" y="27087"/>
            <a:ext cx="9137168" cy="683091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92A7D02-3879-994D-8E4B-A95F6FC53F35}"/>
              </a:ext>
            </a:extLst>
          </p:cNvPr>
          <p:cNvGrpSpPr/>
          <p:nvPr/>
        </p:nvGrpSpPr>
        <p:grpSpPr>
          <a:xfrm>
            <a:off x="374886" y="715435"/>
            <a:ext cx="8636591" cy="2713565"/>
            <a:chOff x="0" y="619205"/>
            <a:chExt cx="9632378" cy="286456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E018B99-A535-954C-926A-6217ED2414B7}"/>
                </a:ext>
              </a:extLst>
            </p:cNvPr>
            <p:cNvSpPr txBox="1"/>
            <p:nvPr/>
          </p:nvSpPr>
          <p:spPr>
            <a:xfrm>
              <a:off x="4948201" y="1132691"/>
              <a:ext cx="4283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VDD</a:t>
              </a:r>
            </a:p>
          </p:txBody>
        </p:sp>
        <p:sp>
          <p:nvSpPr>
            <p:cNvPr id="4" name="Triangle isocèle 4">
              <a:extLst>
                <a:ext uri="{FF2B5EF4-FFF2-40B4-BE49-F238E27FC236}">
                  <a16:creationId xmlns:a16="http://schemas.microsoft.com/office/drawing/2014/main" id="{E4457F22-33EB-2040-B487-77432B1D1336}"/>
                </a:ext>
              </a:extLst>
            </p:cNvPr>
            <p:cNvSpPr/>
            <p:nvPr/>
          </p:nvSpPr>
          <p:spPr bwMode="auto">
            <a:xfrm rot="5400000">
              <a:off x="2229827" y="1909933"/>
              <a:ext cx="635508" cy="736092"/>
            </a:xfrm>
            <a:prstGeom prst="triangl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100" b="1" i="0" u="none" strike="noStrike" cap="none" normalizeH="0" baseline="0" dirty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5" name="Triangle isocèle 5">
              <a:extLst>
                <a:ext uri="{FF2B5EF4-FFF2-40B4-BE49-F238E27FC236}">
                  <a16:creationId xmlns:a16="http://schemas.microsoft.com/office/drawing/2014/main" id="{E16A0593-96CE-9D40-81D6-B79C673467E7}"/>
                </a:ext>
              </a:extLst>
            </p:cNvPr>
            <p:cNvSpPr/>
            <p:nvPr/>
          </p:nvSpPr>
          <p:spPr bwMode="auto">
            <a:xfrm rot="5400000">
              <a:off x="6593713" y="1900905"/>
              <a:ext cx="635508" cy="736092"/>
            </a:xfrm>
            <a:prstGeom prst="triangl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100" b="1" i="0" u="none" strike="noStrike" cap="none" normalizeH="0" baseline="0" dirty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ED515AB3-449E-DC4C-9016-B985ADA399C9}"/>
                </a:ext>
              </a:extLst>
            </p:cNvPr>
            <p:cNvGrpSpPr/>
            <p:nvPr/>
          </p:nvGrpSpPr>
          <p:grpSpPr>
            <a:xfrm>
              <a:off x="662532" y="2409685"/>
              <a:ext cx="274320" cy="370332"/>
              <a:chOff x="2240280" y="2807208"/>
              <a:chExt cx="274320" cy="370332"/>
            </a:xfrm>
          </p:grpSpPr>
          <p:sp>
            <p:nvSpPr>
              <p:cNvPr id="153" name="Ellipse 152">
                <a:extLst>
                  <a:ext uri="{FF2B5EF4-FFF2-40B4-BE49-F238E27FC236}">
                    <a16:creationId xmlns:a16="http://schemas.microsoft.com/office/drawing/2014/main" id="{BAF527FB-D1CF-E14C-9368-0AE928992D6C}"/>
                  </a:ext>
                </a:extLst>
              </p:cNvPr>
              <p:cNvSpPr/>
              <p:nvPr/>
            </p:nvSpPr>
            <p:spPr bwMode="auto">
              <a:xfrm>
                <a:off x="2240280" y="2807208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54" name="Ellipse 153">
                <a:extLst>
                  <a:ext uri="{FF2B5EF4-FFF2-40B4-BE49-F238E27FC236}">
                    <a16:creationId xmlns:a16="http://schemas.microsoft.com/office/drawing/2014/main" id="{DC44461E-2A61-8345-B5D3-B69A53796959}"/>
                  </a:ext>
                </a:extLst>
              </p:cNvPr>
              <p:cNvSpPr/>
              <p:nvPr/>
            </p:nvSpPr>
            <p:spPr bwMode="auto">
              <a:xfrm>
                <a:off x="2240280" y="2930652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14AA2D9-FAB6-5B4E-9E34-05DBF2293E23}"/>
                </a:ext>
              </a:extLst>
            </p:cNvPr>
            <p:cNvGrpSpPr/>
            <p:nvPr/>
          </p:nvGrpSpPr>
          <p:grpSpPr>
            <a:xfrm>
              <a:off x="5023674" y="1611830"/>
              <a:ext cx="274320" cy="370332"/>
              <a:chOff x="2240280" y="2807208"/>
              <a:chExt cx="274320" cy="370332"/>
            </a:xfrm>
          </p:grpSpPr>
          <p:sp>
            <p:nvSpPr>
              <p:cNvPr id="151" name="Ellipse 150">
                <a:extLst>
                  <a:ext uri="{FF2B5EF4-FFF2-40B4-BE49-F238E27FC236}">
                    <a16:creationId xmlns:a16="http://schemas.microsoft.com/office/drawing/2014/main" id="{754EE3FB-292F-1D49-B385-F2ACED302E51}"/>
                  </a:ext>
                </a:extLst>
              </p:cNvPr>
              <p:cNvSpPr/>
              <p:nvPr/>
            </p:nvSpPr>
            <p:spPr bwMode="auto">
              <a:xfrm>
                <a:off x="2240280" y="2807208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52" name="Ellipse 151">
                <a:extLst>
                  <a:ext uri="{FF2B5EF4-FFF2-40B4-BE49-F238E27FC236}">
                    <a16:creationId xmlns:a16="http://schemas.microsoft.com/office/drawing/2014/main" id="{4230E981-6A19-CE4E-AC19-7D4B2139A41B}"/>
                  </a:ext>
                </a:extLst>
              </p:cNvPr>
              <p:cNvSpPr/>
              <p:nvPr/>
            </p:nvSpPr>
            <p:spPr bwMode="auto">
              <a:xfrm>
                <a:off x="2240280" y="2930652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37863196-A151-7241-B64B-95D3AD2E4069}"/>
                </a:ext>
              </a:extLst>
            </p:cNvPr>
            <p:cNvGrpSpPr/>
            <p:nvPr/>
          </p:nvGrpSpPr>
          <p:grpSpPr>
            <a:xfrm>
              <a:off x="5023815" y="2600613"/>
              <a:ext cx="274320" cy="370332"/>
              <a:chOff x="2240280" y="2807208"/>
              <a:chExt cx="274320" cy="370332"/>
            </a:xfrm>
          </p:grpSpPr>
          <p:sp>
            <p:nvSpPr>
              <p:cNvPr id="149" name="Ellipse 148">
                <a:extLst>
                  <a:ext uri="{FF2B5EF4-FFF2-40B4-BE49-F238E27FC236}">
                    <a16:creationId xmlns:a16="http://schemas.microsoft.com/office/drawing/2014/main" id="{85BF17D9-4FBA-0641-AE3C-2A59C410D09E}"/>
                  </a:ext>
                </a:extLst>
              </p:cNvPr>
              <p:cNvSpPr/>
              <p:nvPr/>
            </p:nvSpPr>
            <p:spPr bwMode="auto">
              <a:xfrm>
                <a:off x="2240280" y="2807208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50" name="Ellipse 149">
                <a:extLst>
                  <a:ext uri="{FF2B5EF4-FFF2-40B4-BE49-F238E27FC236}">
                    <a16:creationId xmlns:a16="http://schemas.microsoft.com/office/drawing/2014/main" id="{6F3AD086-952A-7B4A-8054-DB5AC082A6E1}"/>
                  </a:ext>
                </a:extLst>
              </p:cNvPr>
              <p:cNvSpPr/>
              <p:nvPr/>
            </p:nvSpPr>
            <p:spPr bwMode="auto">
              <a:xfrm>
                <a:off x="2240280" y="2930652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8E0A4C6-8FB5-CE41-BC8E-595A57ACE8DB}"/>
                </a:ext>
              </a:extLst>
            </p:cNvPr>
            <p:cNvGrpSpPr/>
            <p:nvPr/>
          </p:nvGrpSpPr>
          <p:grpSpPr>
            <a:xfrm>
              <a:off x="1376907" y="2122316"/>
              <a:ext cx="802108" cy="154781"/>
              <a:chOff x="2793492" y="3276600"/>
              <a:chExt cx="802108" cy="154781"/>
            </a:xfrm>
          </p:grpSpPr>
          <p:cxnSp>
            <p:nvCxnSpPr>
              <p:cNvPr id="146" name="Connecteur droit 145">
                <a:extLst>
                  <a:ext uri="{FF2B5EF4-FFF2-40B4-BE49-F238E27FC236}">
                    <a16:creationId xmlns:a16="http://schemas.microsoft.com/office/drawing/2014/main" id="{4F20758A-58D1-DC43-85C7-C8D89602A47B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7" name="Connecteur droit 146">
                <a:extLst>
                  <a:ext uri="{FF2B5EF4-FFF2-40B4-BE49-F238E27FC236}">
                    <a16:creationId xmlns:a16="http://schemas.microsoft.com/office/drawing/2014/main" id="{3D199B2F-65EE-9C48-BC3E-DB1A0EED123D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380671" cy="3263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8" name="Connecteur droit 147">
                <a:extLst>
                  <a:ext uri="{FF2B5EF4-FFF2-40B4-BE49-F238E27FC236}">
                    <a16:creationId xmlns:a16="http://schemas.microsoft.com/office/drawing/2014/main" id="{1477948A-0571-5F4B-84B4-BF3F784BBEDD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4AE245A-421B-924C-9896-253216BC9F76}"/>
                </a:ext>
              </a:extLst>
            </p:cNvPr>
            <p:cNvGrpSpPr/>
            <p:nvPr/>
          </p:nvGrpSpPr>
          <p:grpSpPr>
            <a:xfrm>
              <a:off x="2925065" y="2122315"/>
              <a:ext cx="655129" cy="154781"/>
              <a:chOff x="2793492" y="3276600"/>
              <a:chExt cx="655129" cy="154781"/>
            </a:xfrm>
          </p:grpSpPr>
          <p:cxnSp>
            <p:nvCxnSpPr>
              <p:cNvPr id="143" name="Connecteur droit 142">
                <a:extLst>
                  <a:ext uri="{FF2B5EF4-FFF2-40B4-BE49-F238E27FC236}">
                    <a16:creationId xmlns:a16="http://schemas.microsoft.com/office/drawing/2014/main" id="{ED99D771-757B-9445-AF4A-9DA42C01E58E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4" name="Connecteur droit 143">
                <a:extLst>
                  <a:ext uri="{FF2B5EF4-FFF2-40B4-BE49-F238E27FC236}">
                    <a16:creationId xmlns:a16="http://schemas.microsoft.com/office/drawing/2014/main" id="{4094A0DF-0F20-0A41-BD66-5BED1D4EE29A}"/>
                  </a:ext>
                </a:extLst>
              </p:cNvPr>
              <p:cNvCxnSpPr/>
              <p:nvPr/>
            </p:nvCxnSpPr>
            <p:spPr bwMode="auto">
              <a:xfrm>
                <a:off x="3215449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" name="Connecteur droit 144">
                <a:extLst>
                  <a:ext uri="{FF2B5EF4-FFF2-40B4-BE49-F238E27FC236}">
                    <a16:creationId xmlns:a16="http://schemas.microsoft.com/office/drawing/2014/main" id="{2273E748-0750-6E41-82EB-23DABA1455DB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503F9295-E160-5E4C-BF6E-BAF473655C70}"/>
                </a:ext>
              </a:extLst>
            </p:cNvPr>
            <p:cNvGrpSpPr/>
            <p:nvPr/>
          </p:nvGrpSpPr>
          <p:grpSpPr>
            <a:xfrm>
              <a:off x="2032036" y="2917082"/>
              <a:ext cx="655129" cy="154781"/>
              <a:chOff x="2793492" y="3276600"/>
              <a:chExt cx="655129" cy="154781"/>
            </a:xfrm>
          </p:grpSpPr>
          <p:cxnSp>
            <p:nvCxnSpPr>
              <p:cNvPr id="140" name="Connecteur droit 139">
                <a:extLst>
                  <a:ext uri="{FF2B5EF4-FFF2-40B4-BE49-F238E27FC236}">
                    <a16:creationId xmlns:a16="http://schemas.microsoft.com/office/drawing/2014/main" id="{486013C4-21E4-AE46-8CAB-573CE9F4C8BA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1" name="Connecteur droit 140">
                <a:extLst>
                  <a:ext uri="{FF2B5EF4-FFF2-40B4-BE49-F238E27FC236}">
                    <a16:creationId xmlns:a16="http://schemas.microsoft.com/office/drawing/2014/main" id="{5EF5B371-5F95-CD46-AB4C-41F8609EA750}"/>
                  </a:ext>
                </a:extLst>
              </p:cNvPr>
              <p:cNvCxnSpPr/>
              <p:nvPr/>
            </p:nvCxnSpPr>
            <p:spPr bwMode="auto">
              <a:xfrm>
                <a:off x="3215449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2" name="Connecteur droit 141">
                <a:extLst>
                  <a:ext uri="{FF2B5EF4-FFF2-40B4-BE49-F238E27FC236}">
                    <a16:creationId xmlns:a16="http://schemas.microsoft.com/office/drawing/2014/main" id="{70D5CF55-3F5C-7C48-AB14-69149EB4EEEF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45B7E2C3-D8E3-8B47-99EA-7011790DE8BA}"/>
                </a:ext>
              </a:extLst>
            </p:cNvPr>
            <p:cNvCxnSpPr/>
            <p:nvPr/>
          </p:nvCxnSpPr>
          <p:spPr bwMode="auto">
            <a:xfrm>
              <a:off x="7279513" y="2275301"/>
              <a:ext cx="444087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60D95DEE-A618-2049-AF6B-2C70878A0562}"/>
                </a:ext>
              </a:extLst>
            </p:cNvPr>
            <p:cNvCxnSpPr/>
            <p:nvPr/>
          </p:nvCxnSpPr>
          <p:spPr bwMode="auto">
            <a:xfrm flipV="1">
              <a:off x="794964" y="2274639"/>
              <a:ext cx="578036" cy="1642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11226AC-4E0F-5B46-A6CC-742A78536BDA}"/>
                </a:ext>
              </a:extLst>
            </p:cNvPr>
            <p:cNvCxnSpPr>
              <a:stCxn id="152" idx="4"/>
            </p:cNvCxnSpPr>
            <p:nvPr/>
          </p:nvCxnSpPr>
          <p:spPr bwMode="auto">
            <a:xfrm>
              <a:off x="5160834" y="1982162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8BD84BCF-529B-B343-9312-A99D30517F6D}"/>
                </a:ext>
              </a:extLst>
            </p:cNvPr>
            <p:cNvCxnSpPr/>
            <p:nvPr/>
          </p:nvCxnSpPr>
          <p:spPr bwMode="auto">
            <a:xfrm>
              <a:off x="5160975" y="2291589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A77C6BF3-8EA2-B54F-89E4-551F9FD9D72D}"/>
                </a:ext>
              </a:extLst>
            </p:cNvPr>
            <p:cNvCxnSpPr/>
            <p:nvPr/>
          </p:nvCxnSpPr>
          <p:spPr bwMode="auto">
            <a:xfrm>
              <a:off x="2645995" y="3069482"/>
              <a:ext cx="835192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B318E1DD-EE13-8240-9253-7EB31F5AD874}"/>
                </a:ext>
              </a:extLst>
            </p:cNvPr>
            <p:cNvCxnSpPr/>
            <p:nvPr/>
          </p:nvCxnSpPr>
          <p:spPr bwMode="auto">
            <a:xfrm>
              <a:off x="3481187" y="2272169"/>
              <a:ext cx="0" cy="80295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A9F1753D-572F-7C46-A480-6AD0C9A8F7D6}"/>
                </a:ext>
              </a:extLst>
            </p:cNvPr>
            <p:cNvCxnSpPr/>
            <p:nvPr/>
          </p:nvCxnSpPr>
          <p:spPr bwMode="auto">
            <a:xfrm>
              <a:off x="1376907" y="2266532"/>
              <a:ext cx="0" cy="80295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69722EB4-4DBB-2E48-99F2-B765B3CBFC11}"/>
                </a:ext>
              </a:extLst>
            </p:cNvPr>
            <p:cNvCxnSpPr/>
            <p:nvPr/>
          </p:nvCxnSpPr>
          <p:spPr bwMode="auto">
            <a:xfrm>
              <a:off x="1373000" y="3069482"/>
              <a:ext cx="659036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94CF5E5D-9757-2645-8A8A-EA3E96C31AE2}"/>
                </a:ext>
              </a:extLst>
            </p:cNvPr>
            <p:cNvCxnSpPr/>
            <p:nvPr/>
          </p:nvCxnSpPr>
          <p:spPr bwMode="auto">
            <a:xfrm>
              <a:off x="5160975" y="1302806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4208ABD9-4E90-BA47-A968-63C0C81D3398}"/>
                </a:ext>
              </a:extLst>
            </p:cNvPr>
            <p:cNvCxnSpPr/>
            <p:nvPr/>
          </p:nvCxnSpPr>
          <p:spPr bwMode="auto">
            <a:xfrm>
              <a:off x="5160693" y="2967413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D2D98D6-7201-EC46-8895-B28EE3A2635C}"/>
                </a:ext>
              </a:extLst>
            </p:cNvPr>
            <p:cNvCxnSpPr/>
            <p:nvPr/>
          </p:nvCxnSpPr>
          <p:spPr bwMode="auto">
            <a:xfrm>
              <a:off x="799551" y="2780017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2296639E-BF8D-104B-B0F8-A20A8C9862E6}"/>
                </a:ext>
              </a:extLst>
            </p:cNvPr>
            <p:cNvCxnSpPr/>
            <p:nvPr/>
          </p:nvCxnSpPr>
          <p:spPr bwMode="auto">
            <a:xfrm>
              <a:off x="803711" y="2266532"/>
              <a:ext cx="141" cy="143153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6B3FA72-8960-8148-842B-0AC45B332C55}"/>
                </a:ext>
              </a:extLst>
            </p:cNvPr>
            <p:cNvSpPr txBox="1"/>
            <p:nvPr/>
          </p:nvSpPr>
          <p:spPr>
            <a:xfrm>
              <a:off x="4940120" y="3252935"/>
              <a:ext cx="4411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GND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1816017-D307-CD4D-9590-B8D17446B811}"/>
                </a:ext>
              </a:extLst>
            </p:cNvPr>
            <p:cNvSpPr txBox="1"/>
            <p:nvPr/>
          </p:nvSpPr>
          <p:spPr>
            <a:xfrm>
              <a:off x="649365" y="3068979"/>
              <a:ext cx="4411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GND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38BB8545-490C-5E4F-A0DC-B024D4EF3EF3}"/>
                </a:ext>
              </a:extLst>
            </p:cNvPr>
            <p:cNvSpPr txBox="1"/>
            <p:nvPr/>
          </p:nvSpPr>
          <p:spPr>
            <a:xfrm>
              <a:off x="1566384" y="2272592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S1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4E1FADAE-F866-2A4F-8C4F-3175D131E71B}"/>
                </a:ext>
              </a:extLst>
            </p:cNvPr>
            <p:cNvSpPr txBox="1"/>
            <p:nvPr/>
          </p:nvSpPr>
          <p:spPr>
            <a:xfrm>
              <a:off x="3068645" y="2266077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S2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45DBF14-6C73-6348-A016-C1C304836694}"/>
                </a:ext>
              </a:extLst>
            </p:cNvPr>
            <p:cNvSpPr txBox="1"/>
            <p:nvPr/>
          </p:nvSpPr>
          <p:spPr>
            <a:xfrm>
              <a:off x="2199963" y="3105052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S3</a:t>
              </a:r>
            </a:p>
          </p:txBody>
        </p: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9E4CCE00-A0CC-0D45-BB26-AF8E771C80CA}"/>
                </a:ext>
              </a:extLst>
            </p:cNvPr>
            <p:cNvCxnSpPr/>
            <p:nvPr/>
          </p:nvCxnSpPr>
          <p:spPr bwMode="auto">
            <a:xfrm flipH="1">
              <a:off x="591897" y="2384040"/>
              <a:ext cx="2818" cy="441909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91D40C8B-1EC3-4846-9BE9-EEDBF0EC8E0E}"/>
                </a:ext>
              </a:extLst>
            </p:cNvPr>
            <p:cNvCxnSpPr/>
            <p:nvPr/>
          </p:nvCxnSpPr>
          <p:spPr bwMode="auto">
            <a:xfrm flipH="1">
              <a:off x="4888219" y="2611652"/>
              <a:ext cx="2818" cy="441909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BE4728E6-08DB-E049-85ED-C0D23CA817EC}"/>
                </a:ext>
              </a:extLst>
            </p:cNvPr>
            <p:cNvCxnSpPr/>
            <p:nvPr/>
          </p:nvCxnSpPr>
          <p:spPr bwMode="auto">
            <a:xfrm flipH="1">
              <a:off x="4915577" y="1533490"/>
              <a:ext cx="2818" cy="441909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18575544-86DB-8147-AFA0-F22BAB69532A}"/>
                </a:ext>
              </a:extLst>
            </p:cNvPr>
            <p:cNvSpPr txBox="1"/>
            <p:nvPr/>
          </p:nvSpPr>
          <p:spPr>
            <a:xfrm>
              <a:off x="0" y="246676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>
                  <a:solidFill>
                    <a:srgbClr val="FF0000"/>
                  </a:solidFill>
                </a:rPr>
                <a:t>Idet</a:t>
              </a:r>
              <a:endParaRPr lang="en-GB" sz="900" b="0" dirty="0">
                <a:solidFill>
                  <a:srgbClr val="FF0000"/>
                </a:solidFill>
              </a:endParaRPr>
            </a:p>
            <a:p>
              <a:r>
                <a:rPr lang="en-GB" sz="900" b="0" dirty="0">
                  <a:solidFill>
                    <a:srgbClr val="FF0000"/>
                  </a:solidFill>
                </a:rPr>
                <a:t>(</a:t>
              </a:r>
              <a:r>
                <a:rPr lang="en-GB" sz="900" b="0" dirty="0" err="1">
                  <a:solidFill>
                    <a:srgbClr val="FF0000"/>
                  </a:solidFill>
                </a:rPr>
                <a:t>Idet</a:t>
              </a:r>
              <a:r>
                <a:rPr lang="en-GB" sz="900" b="0" dirty="0">
                  <a:solidFill>
                    <a:srgbClr val="FF0000"/>
                  </a:solidFill>
                </a:rPr>
                <a:t> &lt; 0)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928D9BE1-7A4D-DB47-BA55-339A024107AD}"/>
                </a:ext>
              </a:extLst>
            </p:cNvPr>
            <p:cNvSpPr txBox="1"/>
            <p:nvPr/>
          </p:nvSpPr>
          <p:spPr>
            <a:xfrm>
              <a:off x="5125074" y="2982651"/>
              <a:ext cx="80021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>
                  <a:solidFill>
                    <a:srgbClr val="FF0000"/>
                  </a:solidFill>
                </a:rPr>
                <a:t>Ith2 (S1,S2)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98BF1111-89B6-8340-8597-41AF1F6A6C97}"/>
                </a:ext>
              </a:extLst>
            </p:cNvPr>
            <p:cNvSpPr txBox="1"/>
            <p:nvPr/>
          </p:nvSpPr>
          <p:spPr>
            <a:xfrm>
              <a:off x="5125074" y="1956322"/>
              <a:ext cx="6270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>
                  <a:solidFill>
                    <a:srgbClr val="FF0000"/>
                  </a:solidFill>
                </a:rPr>
                <a:t>Ith1 (S3)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9E4B731F-D371-A14D-BE57-D4F36AC62DBD}"/>
                </a:ext>
              </a:extLst>
            </p:cNvPr>
            <p:cNvSpPr txBox="1"/>
            <p:nvPr/>
          </p:nvSpPr>
          <p:spPr>
            <a:xfrm>
              <a:off x="6475319" y="2087272"/>
              <a:ext cx="6591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b="0" dirty="0"/>
                <a:t>Current </a:t>
              </a:r>
            </a:p>
            <a:p>
              <a:r>
                <a:rPr lang="en-GB" sz="700" b="0" dirty="0"/>
                <a:t>Comparator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D75A0035-15A6-794D-B09C-5658AA1322C7}"/>
                </a:ext>
              </a:extLst>
            </p:cNvPr>
            <p:cNvSpPr txBox="1"/>
            <p:nvPr/>
          </p:nvSpPr>
          <p:spPr>
            <a:xfrm>
              <a:off x="2118136" y="2105247"/>
              <a:ext cx="6014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Current </a:t>
              </a:r>
            </a:p>
            <a:p>
              <a:r>
                <a:rPr lang="en-GB" sz="900" b="0" dirty="0"/>
                <a:t>Mirror</a:t>
              </a:r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5C9F5E1E-9830-3D4D-BC1F-0FBA381FA85D}"/>
                </a:ext>
              </a:extLst>
            </p:cNvPr>
            <p:cNvCxnSpPr/>
            <p:nvPr/>
          </p:nvCxnSpPr>
          <p:spPr bwMode="auto">
            <a:xfrm flipV="1">
              <a:off x="6100261" y="2262601"/>
              <a:ext cx="443160" cy="474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D4D4CB23-0E8A-A347-B4CD-9AFB589DF1F0}"/>
                </a:ext>
              </a:extLst>
            </p:cNvPr>
            <p:cNvCxnSpPr/>
            <p:nvPr/>
          </p:nvCxnSpPr>
          <p:spPr bwMode="auto">
            <a:xfrm flipV="1">
              <a:off x="3356923" y="2268951"/>
              <a:ext cx="2808096" cy="7201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0F024C74-8F2E-F04B-B62D-6155D2FDE160}"/>
                </a:ext>
              </a:extLst>
            </p:cNvPr>
            <p:cNvGrpSpPr/>
            <p:nvPr/>
          </p:nvGrpSpPr>
          <p:grpSpPr>
            <a:xfrm>
              <a:off x="1599226" y="876491"/>
              <a:ext cx="629475" cy="789730"/>
              <a:chOff x="7876585" y="3801683"/>
              <a:chExt cx="629475" cy="789730"/>
            </a:xfrm>
          </p:grpSpPr>
          <p:grpSp>
            <p:nvGrpSpPr>
              <p:cNvPr id="133" name="Groupe 132">
                <a:extLst>
                  <a:ext uri="{FF2B5EF4-FFF2-40B4-BE49-F238E27FC236}">
                    <a16:creationId xmlns:a16="http://schemas.microsoft.com/office/drawing/2014/main" id="{79F62A4C-A055-5445-9B60-F7AE8E802BAA}"/>
                  </a:ext>
                </a:extLst>
              </p:cNvPr>
              <p:cNvGrpSpPr/>
              <p:nvPr/>
            </p:nvGrpSpPr>
            <p:grpSpPr>
              <a:xfrm>
                <a:off x="8077737" y="3801683"/>
                <a:ext cx="428323" cy="789730"/>
                <a:chOff x="8077737" y="3801683"/>
                <a:chExt cx="428323" cy="789730"/>
              </a:xfrm>
            </p:grpSpPr>
            <p:sp>
              <p:nvSpPr>
                <p:cNvPr id="135" name="Triangle isocèle 74">
                  <a:extLst>
                    <a:ext uri="{FF2B5EF4-FFF2-40B4-BE49-F238E27FC236}">
                      <a16:creationId xmlns:a16="http://schemas.microsoft.com/office/drawing/2014/main" id="{1FE243F6-D5BB-0247-AF42-DB6395CDA403}"/>
                    </a:ext>
                  </a:extLst>
                </p:cNvPr>
                <p:cNvSpPr/>
                <p:nvPr/>
              </p:nvSpPr>
              <p:spPr bwMode="auto">
                <a:xfrm rot="10800000">
                  <a:off x="8206270" y="4172409"/>
                  <a:ext cx="171260" cy="170115"/>
                </a:xfrm>
                <a:prstGeom prst="triangl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1100" b="1" i="0" u="none" strike="noStrike" cap="none" normalizeH="0" baseline="0" dirty="0">
                    <a:ln>
                      <a:noFill/>
                    </a:ln>
                    <a:solidFill>
                      <a:srgbClr val="23346C"/>
                    </a:solidFill>
                    <a:effectLst/>
                    <a:latin typeface="Arial" charset="0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cxnSp>
              <p:nvCxnSpPr>
                <p:cNvPr id="136" name="Connecteur droit 135">
                  <a:extLst>
                    <a:ext uri="{FF2B5EF4-FFF2-40B4-BE49-F238E27FC236}">
                      <a16:creationId xmlns:a16="http://schemas.microsoft.com/office/drawing/2014/main" id="{784A14BB-44F7-CB4F-92B5-455A11E656E6}"/>
                    </a:ext>
                  </a:extLst>
                </p:cNvPr>
                <p:cNvCxnSpPr/>
                <p:nvPr/>
              </p:nvCxnSpPr>
              <p:spPr bwMode="auto">
                <a:xfrm flipV="1">
                  <a:off x="8155421" y="4342524"/>
                  <a:ext cx="272956" cy="164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7" name="Connecteur droit 136">
                  <a:extLst>
                    <a:ext uri="{FF2B5EF4-FFF2-40B4-BE49-F238E27FC236}">
                      <a16:creationId xmlns:a16="http://schemas.microsoft.com/office/drawing/2014/main" id="{3C75B453-A957-1A43-88EA-1ABFD03C4D2A}"/>
                    </a:ext>
                  </a:extLst>
                </p:cNvPr>
                <p:cNvCxnSpPr/>
                <p:nvPr/>
              </p:nvCxnSpPr>
              <p:spPr bwMode="auto">
                <a:xfrm flipH="1">
                  <a:off x="8291899" y="4342524"/>
                  <a:ext cx="1" cy="248889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8" name="Connecteur droit 137">
                  <a:extLst>
                    <a:ext uri="{FF2B5EF4-FFF2-40B4-BE49-F238E27FC236}">
                      <a16:creationId xmlns:a16="http://schemas.microsoft.com/office/drawing/2014/main" id="{40DB8472-3780-E646-83C8-A939E410A825}"/>
                    </a:ext>
                  </a:extLst>
                </p:cNvPr>
                <p:cNvCxnSpPr/>
                <p:nvPr/>
              </p:nvCxnSpPr>
              <p:spPr bwMode="auto">
                <a:xfrm>
                  <a:off x="8291899" y="4016131"/>
                  <a:ext cx="0" cy="1562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39" name="ZoneTexte 138">
                  <a:extLst>
                    <a:ext uri="{FF2B5EF4-FFF2-40B4-BE49-F238E27FC236}">
                      <a16:creationId xmlns:a16="http://schemas.microsoft.com/office/drawing/2014/main" id="{0C053FA0-9D4B-0D48-9AFE-14CE5BD50DAC}"/>
                    </a:ext>
                  </a:extLst>
                </p:cNvPr>
                <p:cNvSpPr txBox="1"/>
                <p:nvPr/>
              </p:nvSpPr>
              <p:spPr>
                <a:xfrm>
                  <a:off x="8077737" y="3801683"/>
                  <a:ext cx="428323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900" b="0" dirty="0"/>
                    <a:t>VDD</a:t>
                  </a:r>
                </a:p>
              </p:txBody>
            </p:sp>
          </p:grpSp>
          <p:sp>
            <p:nvSpPr>
              <p:cNvPr id="134" name="ZoneTexte 133">
                <a:extLst>
                  <a:ext uri="{FF2B5EF4-FFF2-40B4-BE49-F238E27FC236}">
                    <a16:creationId xmlns:a16="http://schemas.microsoft.com/office/drawing/2014/main" id="{CDF27441-7451-1C4D-97C0-3581011D73F3}"/>
                  </a:ext>
                </a:extLst>
              </p:cNvPr>
              <p:cNvSpPr txBox="1"/>
              <p:nvPr/>
            </p:nvSpPr>
            <p:spPr>
              <a:xfrm>
                <a:off x="7876585" y="4114716"/>
                <a:ext cx="33214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b="0" dirty="0">
                    <a:solidFill>
                      <a:srgbClr val="002060"/>
                    </a:solidFill>
                  </a:rPr>
                  <a:t>D1</a:t>
                </a: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741EB13B-8498-1347-9A40-CCF2D05FD458}"/>
                </a:ext>
              </a:extLst>
            </p:cNvPr>
            <p:cNvGrpSpPr/>
            <p:nvPr/>
          </p:nvGrpSpPr>
          <p:grpSpPr>
            <a:xfrm>
              <a:off x="3349772" y="620933"/>
              <a:ext cx="575447" cy="1234195"/>
              <a:chOff x="8555046" y="4570428"/>
              <a:chExt cx="575447" cy="1234195"/>
            </a:xfrm>
          </p:grpSpPr>
          <p:grpSp>
            <p:nvGrpSpPr>
              <p:cNvPr id="121" name="Groupe 120">
                <a:extLst>
                  <a:ext uri="{FF2B5EF4-FFF2-40B4-BE49-F238E27FC236}">
                    <a16:creationId xmlns:a16="http://schemas.microsoft.com/office/drawing/2014/main" id="{E12E0E5A-8279-6840-824B-9CC2FA8F47D7}"/>
                  </a:ext>
                </a:extLst>
              </p:cNvPr>
              <p:cNvGrpSpPr/>
              <p:nvPr/>
            </p:nvGrpSpPr>
            <p:grpSpPr>
              <a:xfrm>
                <a:off x="8855076" y="4612913"/>
                <a:ext cx="272956" cy="595855"/>
                <a:chOff x="8855076" y="4612913"/>
                <a:chExt cx="272956" cy="595855"/>
              </a:xfrm>
            </p:grpSpPr>
            <p:sp>
              <p:nvSpPr>
                <p:cNvPr id="129" name="Triangle isocèle 88">
                  <a:extLst>
                    <a:ext uri="{FF2B5EF4-FFF2-40B4-BE49-F238E27FC236}">
                      <a16:creationId xmlns:a16="http://schemas.microsoft.com/office/drawing/2014/main" id="{E49E6693-E35F-AB45-A122-5CBB576F1FF3}"/>
                    </a:ext>
                  </a:extLst>
                </p:cNvPr>
                <p:cNvSpPr/>
                <p:nvPr/>
              </p:nvSpPr>
              <p:spPr bwMode="auto">
                <a:xfrm rot="10800000">
                  <a:off x="8905925" y="4769191"/>
                  <a:ext cx="171260" cy="170115"/>
                </a:xfrm>
                <a:prstGeom prst="triangl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1100" b="1" i="0" u="none" strike="noStrike" cap="none" normalizeH="0" baseline="0" dirty="0">
                    <a:ln>
                      <a:noFill/>
                    </a:ln>
                    <a:solidFill>
                      <a:srgbClr val="23346C"/>
                    </a:solidFill>
                    <a:effectLst/>
                    <a:latin typeface="Arial" charset="0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cxnSp>
              <p:nvCxnSpPr>
                <p:cNvPr id="130" name="Connecteur droit 129">
                  <a:extLst>
                    <a:ext uri="{FF2B5EF4-FFF2-40B4-BE49-F238E27FC236}">
                      <a16:creationId xmlns:a16="http://schemas.microsoft.com/office/drawing/2014/main" id="{7FA46E21-0CED-C848-BFAF-E593DD5BDD17}"/>
                    </a:ext>
                  </a:extLst>
                </p:cNvPr>
                <p:cNvCxnSpPr/>
                <p:nvPr/>
              </p:nvCxnSpPr>
              <p:spPr bwMode="auto">
                <a:xfrm flipV="1">
                  <a:off x="8855076" y="4939306"/>
                  <a:ext cx="272956" cy="164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Connecteur droit 130">
                  <a:extLst>
                    <a:ext uri="{FF2B5EF4-FFF2-40B4-BE49-F238E27FC236}">
                      <a16:creationId xmlns:a16="http://schemas.microsoft.com/office/drawing/2014/main" id="{32AFA586-85F4-FC4B-840B-0F925AF8C568}"/>
                    </a:ext>
                  </a:extLst>
                </p:cNvPr>
                <p:cNvCxnSpPr/>
                <p:nvPr/>
              </p:nvCxnSpPr>
              <p:spPr bwMode="auto">
                <a:xfrm>
                  <a:off x="8991554" y="4939306"/>
                  <a:ext cx="0" cy="26946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2" name="Connecteur droit 131">
                  <a:extLst>
                    <a:ext uri="{FF2B5EF4-FFF2-40B4-BE49-F238E27FC236}">
                      <a16:creationId xmlns:a16="http://schemas.microsoft.com/office/drawing/2014/main" id="{5C776E37-7B60-A243-B36D-EFDD3150D3BE}"/>
                    </a:ext>
                  </a:extLst>
                </p:cNvPr>
                <p:cNvCxnSpPr/>
                <p:nvPr/>
              </p:nvCxnSpPr>
              <p:spPr bwMode="auto">
                <a:xfrm>
                  <a:off x="8991554" y="4612913"/>
                  <a:ext cx="0" cy="1562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122" name="ZoneTexte 121">
                <a:extLst>
                  <a:ext uri="{FF2B5EF4-FFF2-40B4-BE49-F238E27FC236}">
                    <a16:creationId xmlns:a16="http://schemas.microsoft.com/office/drawing/2014/main" id="{F83F5E39-0CB1-B94D-8368-17B7122D1DB1}"/>
                  </a:ext>
                </a:extLst>
              </p:cNvPr>
              <p:cNvSpPr txBox="1"/>
              <p:nvPr/>
            </p:nvSpPr>
            <p:spPr>
              <a:xfrm>
                <a:off x="8555046" y="4570428"/>
                <a:ext cx="42832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00" b="0" dirty="0"/>
                  <a:t>VDD</a:t>
                </a:r>
              </a:p>
            </p:txBody>
          </p:sp>
          <p:sp>
            <p:nvSpPr>
              <p:cNvPr id="123" name="ZoneTexte 122">
                <a:extLst>
                  <a:ext uri="{FF2B5EF4-FFF2-40B4-BE49-F238E27FC236}">
                    <a16:creationId xmlns:a16="http://schemas.microsoft.com/office/drawing/2014/main" id="{18AA99A3-E510-0E47-9BF5-092117810B16}"/>
                  </a:ext>
                </a:extLst>
              </p:cNvPr>
              <p:cNvSpPr txBox="1"/>
              <p:nvPr/>
            </p:nvSpPr>
            <p:spPr>
              <a:xfrm>
                <a:off x="8704632" y="5024234"/>
                <a:ext cx="332143" cy="2308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900" b="0" dirty="0">
                    <a:solidFill>
                      <a:srgbClr val="002060"/>
                    </a:solidFill>
                  </a:rPr>
                  <a:t>D2</a:t>
                </a:r>
              </a:p>
            </p:txBody>
          </p:sp>
          <p:grpSp>
            <p:nvGrpSpPr>
              <p:cNvPr id="124" name="Groupe 123">
                <a:extLst>
                  <a:ext uri="{FF2B5EF4-FFF2-40B4-BE49-F238E27FC236}">
                    <a16:creationId xmlns:a16="http://schemas.microsoft.com/office/drawing/2014/main" id="{F6834B31-BE30-F742-BC18-B6C70D1D3EC8}"/>
                  </a:ext>
                </a:extLst>
              </p:cNvPr>
              <p:cNvGrpSpPr/>
              <p:nvPr/>
            </p:nvGrpSpPr>
            <p:grpSpPr>
              <a:xfrm>
                <a:off x="8857537" y="5208768"/>
                <a:ext cx="272956" cy="595855"/>
                <a:chOff x="8855076" y="4612913"/>
                <a:chExt cx="272956" cy="595855"/>
              </a:xfrm>
            </p:grpSpPr>
            <p:sp>
              <p:nvSpPr>
                <p:cNvPr id="125" name="Triangle isocèle 84">
                  <a:extLst>
                    <a:ext uri="{FF2B5EF4-FFF2-40B4-BE49-F238E27FC236}">
                      <a16:creationId xmlns:a16="http://schemas.microsoft.com/office/drawing/2014/main" id="{10C85209-37DB-2F42-B907-59E6DCB7EABF}"/>
                    </a:ext>
                  </a:extLst>
                </p:cNvPr>
                <p:cNvSpPr/>
                <p:nvPr/>
              </p:nvSpPr>
              <p:spPr bwMode="auto">
                <a:xfrm rot="10800000">
                  <a:off x="8905925" y="4769191"/>
                  <a:ext cx="171260" cy="170115"/>
                </a:xfrm>
                <a:prstGeom prst="triangl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1100" b="1" i="0" u="none" strike="noStrike" cap="none" normalizeH="0" baseline="0" dirty="0">
                    <a:ln>
                      <a:noFill/>
                    </a:ln>
                    <a:solidFill>
                      <a:srgbClr val="23346C"/>
                    </a:solidFill>
                    <a:effectLst/>
                    <a:latin typeface="Arial" charset="0"/>
                    <a:ea typeface="Arial Unicode MS" pitchFamily="34" charset="-128"/>
                    <a:cs typeface="Arial Unicode MS" pitchFamily="34" charset="-128"/>
                  </a:endParaRPr>
                </a:p>
              </p:txBody>
            </p:sp>
            <p:cxnSp>
              <p:nvCxnSpPr>
                <p:cNvPr id="126" name="Connecteur droit 125">
                  <a:extLst>
                    <a:ext uri="{FF2B5EF4-FFF2-40B4-BE49-F238E27FC236}">
                      <a16:creationId xmlns:a16="http://schemas.microsoft.com/office/drawing/2014/main" id="{D1AB2F28-EAFC-3B43-856E-51C20CE08F29}"/>
                    </a:ext>
                  </a:extLst>
                </p:cNvPr>
                <p:cNvCxnSpPr/>
                <p:nvPr/>
              </p:nvCxnSpPr>
              <p:spPr bwMode="auto">
                <a:xfrm flipV="1">
                  <a:off x="8855076" y="4939306"/>
                  <a:ext cx="272956" cy="164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7" name="Connecteur droit 126">
                  <a:extLst>
                    <a:ext uri="{FF2B5EF4-FFF2-40B4-BE49-F238E27FC236}">
                      <a16:creationId xmlns:a16="http://schemas.microsoft.com/office/drawing/2014/main" id="{AE285912-16DB-A647-AF6C-B63CA146F60B}"/>
                    </a:ext>
                  </a:extLst>
                </p:cNvPr>
                <p:cNvCxnSpPr/>
                <p:nvPr/>
              </p:nvCxnSpPr>
              <p:spPr bwMode="auto">
                <a:xfrm>
                  <a:off x="8991554" y="4939306"/>
                  <a:ext cx="0" cy="269462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8" name="Connecteur droit 127">
                  <a:extLst>
                    <a:ext uri="{FF2B5EF4-FFF2-40B4-BE49-F238E27FC236}">
                      <a16:creationId xmlns:a16="http://schemas.microsoft.com/office/drawing/2014/main" id="{920A5230-57D8-D64A-9A73-415A35B058D0}"/>
                    </a:ext>
                  </a:extLst>
                </p:cNvPr>
                <p:cNvCxnSpPr/>
                <p:nvPr/>
              </p:nvCxnSpPr>
              <p:spPr bwMode="auto">
                <a:xfrm>
                  <a:off x="8985204" y="4612913"/>
                  <a:ext cx="0" cy="1562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00206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B9F9A6AA-824A-9248-BC26-3A92D4CABD51}"/>
                </a:ext>
              </a:extLst>
            </p:cNvPr>
            <p:cNvGrpSpPr/>
            <p:nvPr/>
          </p:nvGrpSpPr>
          <p:grpSpPr>
            <a:xfrm>
              <a:off x="7744988" y="2087272"/>
              <a:ext cx="484726" cy="391991"/>
              <a:chOff x="6828566" y="4603749"/>
              <a:chExt cx="484726" cy="391991"/>
            </a:xfrm>
          </p:grpSpPr>
          <p:sp>
            <p:nvSpPr>
              <p:cNvPr id="119" name="Triangle isocèle 94">
                <a:extLst>
                  <a:ext uri="{FF2B5EF4-FFF2-40B4-BE49-F238E27FC236}">
                    <a16:creationId xmlns:a16="http://schemas.microsoft.com/office/drawing/2014/main" id="{A20678C7-BEC0-9340-9220-46AFE86DD462}"/>
                  </a:ext>
                </a:extLst>
              </p:cNvPr>
              <p:cNvSpPr/>
              <p:nvPr/>
            </p:nvSpPr>
            <p:spPr bwMode="auto">
              <a:xfrm rot="5400000">
                <a:off x="6815562" y="4616753"/>
                <a:ext cx="391991" cy="365984"/>
              </a:xfrm>
              <a:prstGeom prst="triangl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20" name="Ellipse 119">
                <a:extLst>
                  <a:ext uri="{FF2B5EF4-FFF2-40B4-BE49-F238E27FC236}">
                    <a16:creationId xmlns:a16="http://schemas.microsoft.com/office/drawing/2014/main" id="{ED8E806C-2DBE-8E40-BAF6-3A4380373320}"/>
                  </a:ext>
                </a:extLst>
              </p:cNvPr>
              <p:cNvSpPr/>
              <p:nvPr/>
            </p:nvSpPr>
            <p:spPr bwMode="auto">
              <a:xfrm>
                <a:off x="7193055" y="4745770"/>
                <a:ext cx="120237" cy="10795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100" b="1" i="0" u="none" strike="noStrike" cap="none" normalizeH="0" baseline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71766F5A-58C9-A641-9F86-739FB3065DA3}"/>
                </a:ext>
              </a:extLst>
            </p:cNvPr>
            <p:cNvGrpSpPr/>
            <p:nvPr/>
          </p:nvGrpSpPr>
          <p:grpSpPr>
            <a:xfrm>
              <a:off x="8501619" y="2165260"/>
              <a:ext cx="323644" cy="617889"/>
              <a:chOff x="7595985" y="4468615"/>
              <a:chExt cx="323644" cy="617889"/>
            </a:xfrm>
          </p:grpSpPr>
          <p:cxnSp>
            <p:nvCxnSpPr>
              <p:cNvPr id="115" name="Connecteur droit 114">
                <a:extLst>
                  <a:ext uri="{FF2B5EF4-FFF2-40B4-BE49-F238E27FC236}">
                    <a16:creationId xmlns:a16="http://schemas.microsoft.com/office/drawing/2014/main" id="{23A23BD7-8671-C043-842C-3F4A6E94CBA6}"/>
                  </a:ext>
                </a:extLst>
              </p:cNvPr>
              <p:cNvCxnSpPr/>
              <p:nvPr/>
            </p:nvCxnSpPr>
            <p:spPr bwMode="auto">
              <a:xfrm>
                <a:off x="7597024" y="4470400"/>
                <a:ext cx="0" cy="616104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6" name="Connecteur droit 115">
                <a:extLst>
                  <a:ext uri="{FF2B5EF4-FFF2-40B4-BE49-F238E27FC236}">
                    <a16:creationId xmlns:a16="http://schemas.microsoft.com/office/drawing/2014/main" id="{5DD66572-9B4E-B64F-9661-3EF19F6DAA30}"/>
                  </a:ext>
                </a:extLst>
              </p:cNvPr>
              <p:cNvCxnSpPr/>
              <p:nvPr/>
            </p:nvCxnSpPr>
            <p:spPr bwMode="auto">
              <a:xfrm>
                <a:off x="7919629" y="4590541"/>
                <a:ext cx="0" cy="37582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7" name="Connecteur droit 116">
                <a:extLst>
                  <a:ext uri="{FF2B5EF4-FFF2-40B4-BE49-F238E27FC236}">
                    <a16:creationId xmlns:a16="http://schemas.microsoft.com/office/drawing/2014/main" id="{F1E643FE-064E-6C4C-AD30-55A1F38CAC10}"/>
                  </a:ext>
                </a:extLst>
              </p:cNvPr>
              <p:cNvCxnSpPr/>
              <p:nvPr/>
            </p:nvCxnSpPr>
            <p:spPr bwMode="auto">
              <a:xfrm>
                <a:off x="7595985" y="4468615"/>
                <a:ext cx="323644" cy="121926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8" name="Connecteur droit 117">
                <a:extLst>
                  <a:ext uri="{FF2B5EF4-FFF2-40B4-BE49-F238E27FC236}">
                    <a16:creationId xmlns:a16="http://schemas.microsoft.com/office/drawing/2014/main" id="{391CABB1-C788-F445-A39D-D6127B8384E6}"/>
                  </a:ext>
                </a:extLst>
              </p:cNvPr>
              <p:cNvCxnSpPr/>
              <p:nvPr/>
            </p:nvCxnSpPr>
            <p:spPr bwMode="auto">
              <a:xfrm flipH="1">
                <a:off x="7595985" y="4966362"/>
                <a:ext cx="311466" cy="120142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E3B551E3-A3E6-9744-A769-F254FED9494C}"/>
                </a:ext>
              </a:extLst>
            </p:cNvPr>
            <p:cNvCxnSpPr/>
            <p:nvPr/>
          </p:nvCxnSpPr>
          <p:spPr bwMode="auto">
            <a:xfrm>
              <a:off x="8229714" y="2283268"/>
              <a:ext cx="255886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2ABDB8C6-39C1-8740-A132-7B9C7A662E20}"/>
                </a:ext>
              </a:extLst>
            </p:cNvPr>
            <p:cNvCxnSpPr/>
            <p:nvPr/>
          </p:nvCxnSpPr>
          <p:spPr bwMode="auto">
            <a:xfrm>
              <a:off x="7501556" y="2607277"/>
              <a:ext cx="984044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11505F5F-F44E-B747-B66E-87D1DFDD29F0}"/>
                </a:ext>
              </a:extLst>
            </p:cNvPr>
            <p:cNvCxnSpPr/>
            <p:nvPr/>
          </p:nvCxnSpPr>
          <p:spPr bwMode="auto">
            <a:xfrm>
              <a:off x="7501556" y="2283268"/>
              <a:ext cx="0" cy="324009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3959FE8B-DBE9-7B41-9D50-24D4D5B7F1CE}"/>
                </a:ext>
              </a:extLst>
            </p:cNvPr>
            <p:cNvCxnSpPr/>
            <p:nvPr/>
          </p:nvCxnSpPr>
          <p:spPr bwMode="auto">
            <a:xfrm>
              <a:off x="8670258" y="2709748"/>
              <a:ext cx="0" cy="324009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6CE7A250-7FBA-2A4B-91A0-A695B23FE747}"/>
                </a:ext>
              </a:extLst>
            </p:cNvPr>
            <p:cNvCxnSpPr/>
            <p:nvPr/>
          </p:nvCxnSpPr>
          <p:spPr bwMode="auto">
            <a:xfrm>
              <a:off x="8837527" y="2433047"/>
              <a:ext cx="390525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656ABD80-FD4E-B041-8356-4ACFE91CC9DB}"/>
                </a:ext>
              </a:extLst>
            </p:cNvPr>
            <p:cNvGrpSpPr/>
            <p:nvPr/>
          </p:nvGrpSpPr>
          <p:grpSpPr>
            <a:xfrm>
              <a:off x="4071962" y="2561683"/>
              <a:ext cx="274320" cy="370332"/>
              <a:chOff x="2240280" y="2807208"/>
              <a:chExt cx="274320" cy="370332"/>
            </a:xfrm>
          </p:grpSpPr>
          <p:sp>
            <p:nvSpPr>
              <p:cNvPr id="113" name="Ellipse 112">
                <a:extLst>
                  <a:ext uri="{FF2B5EF4-FFF2-40B4-BE49-F238E27FC236}">
                    <a16:creationId xmlns:a16="http://schemas.microsoft.com/office/drawing/2014/main" id="{6802D335-4730-8849-81B9-384F3B6B69B4}"/>
                  </a:ext>
                </a:extLst>
              </p:cNvPr>
              <p:cNvSpPr/>
              <p:nvPr/>
            </p:nvSpPr>
            <p:spPr bwMode="auto">
              <a:xfrm>
                <a:off x="2240280" y="2807208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14" name="Ellipse 113">
                <a:extLst>
                  <a:ext uri="{FF2B5EF4-FFF2-40B4-BE49-F238E27FC236}">
                    <a16:creationId xmlns:a16="http://schemas.microsoft.com/office/drawing/2014/main" id="{AE26DE10-5C29-8047-9E6B-D0E49209FCC7}"/>
                  </a:ext>
                </a:extLst>
              </p:cNvPr>
              <p:cNvSpPr/>
              <p:nvPr/>
            </p:nvSpPr>
            <p:spPr bwMode="auto">
              <a:xfrm>
                <a:off x="2240280" y="2930652"/>
                <a:ext cx="274320" cy="24688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100" b="1" i="0" u="none" strike="noStrike" cap="none" normalizeH="0" baseline="0" dirty="0">
                  <a:ln>
                    <a:noFill/>
                  </a:ln>
                  <a:solidFill>
                    <a:srgbClr val="23346C"/>
                  </a:solidFill>
                  <a:effectLst/>
                  <a:latin typeface="Arial" charset="0"/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6011315C-BA50-CA48-A213-48F0934DA7FB}"/>
                </a:ext>
              </a:extLst>
            </p:cNvPr>
            <p:cNvCxnSpPr/>
            <p:nvPr/>
          </p:nvCxnSpPr>
          <p:spPr bwMode="auto">
            <a:xfrm>
              <a:off x="4203129" y="2941282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3597EEDA-3C7C-414E-82B0-4D5F06951586}"/>
                </a:ext>
              </a:extLst>
            </p:cNvPr>
            <p:cNvCxnSpPr/>
            <p:nvPr/>
          </p:nvCxnSpPr>
          <p:spPr bwMode="auto">
            <a:xfrm>
              <a:off x="4209122" y="2259329"/>
              <a:ext cx="141" cy="312556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5AA69B14-F42F-A44B-AAE3-6E1824E4FF86}"/>
                </a:ext>
              </a:extLst>
            </p:cNvPr>
            <p:cNvCxnSpPr/>
            <p:nvPr/>
          </p:nvCxnSpPr>
          <p:spPr bwMode="auto">
            <a:xfrm>
              <a:off x="2362828" y="1237836"/>
              <a:ext cx="0" cy="80295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3F25B827-36CA-DE45-8D60-763972157FA6}"/>
                </a:ext>
              </a:extLst>
            </p:cNvPr>
            <p:cNvCxnSpPr/>
            <p:nvPr/>
          </p:nvCxnSpPr>
          <p:spPr bwMode="auto">
            <a:xfrm>
              <a:off x="7020600" y="1353797"/>
              <a:ext cx="0" cy="80295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238D15AB-B465-3648-A38F-064217FA90DD}"/>
                </a:ext>
              </a:extLst>
            </p:cNvPr>
            <p:cNvCxnSpPr/>
            <p:nvPr/>
          </p:nvCxnSpPr>
          <p:spPr bwMode="auto">
            <a:xfrm>
              <a:off x="5260930" y="1790941"/>
              <a:ext cx="407483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31BEA1FE-6FAC-2342-88F8-AD12213739BE}"/>
                </a:ext>
              </a:extLst>
            </p:cNvPr>
            <p:cNvSpPr txBox="1"/>
            <p:nvPr/>
          </p:nvSpPr>
          <p:spPr>
            <a:xfrm>
              <a:off x="5555144" y="1562449"/>
              <a:ext cx="53732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Vref_P</a:t>
              </a:r>
              <a:endParaRPr lang="en-GB" sz="900" b="0" dirty="0"/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803F350D-DAF9-834C-BF1D-546D19752D45}"/>
                </a:ext>
              </a:extLst>
            </p:cNvPr>
            <p:cNvSpPr txBox="1"/>
            <p:nvPr/>
          </p:nvSpPr>
          <p:spPr>
            <a:xfrm>
              <a:off x="5566509" y="2568311"/>
              <a:ext cx="54374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Vref_N</a:t>
              </a:r>
              <a:endParaRPr lang="en-GB" sz="900" b="0" dirty="0"/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2FC53148-C8B7-D44E-B391-551231D276FE}"/>
                </a:ext>
              </a:extLst>
            </p:cNvPr>
            <p:cNvCxnSpPr/>
            <p:nvPr/>
          </p:nvCxnSpPr>
          <p:spPr bwMode="auto">
            <a:xfrm>
              <a:off x="1673113" y="1998322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08B17A8F-524A-C64F-9B69-4C31CB8A8C13}"/>
                </a:ext>
              </a:extLst>
            </p:cNvPr>
            <p:cNvCxnSpPr/>
            <p:nvPr/>
          </p:nvCxnSpPr>
          <p:spPr bwMode="auto">
            <a:xfrm>
              <a:off x="2342154" y="2793102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D641FA10-5F5C-E745-B970-A0D5863130C2}"/>
                </a:ext>
              </a:extLst>
            </p:cNvPr>
            <p:cNvCxnSpPr/>
            <p:nvPr/>
          </p:nvCxnSpPr>
          <p:spPr bwMode="auto">
            <a:xfrm>
              <a:off x="3224819" y="2007534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47BA307D-208C-5945-902E-E8E0A32BB00A}"/>
                </a:ext>
              </a:extLst>
            </p:cNvPr>
            <p:cNvSpPr txBox="1"/>
            <p:nvPr/>
          </p:nvSpPr>
          <p:spPr>
            <a:xfrm>
              <a:off x="1088768" y="1826632"/>
              <a:ext cx="6655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>
                  <a:solidFill>
                    <a:srgbClr val="C00000"/>
                  </a:solidFill>
                </a:rPr>
                <a:t>ENA_CM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63D8DB4E-BA30-744C-B00F-68D3A87D3247}"/>
                </a:ext>
              </a:extLst>
            </p:cNvPr>
            <p:cNvSpPr txBox="1"/>
            <p:nvPr/>
          </p:nvSpPr>
          <p:spPr>
            <a:xfrm>
              <a:off x="2865624" y="1805458"/>
              <a:ext cx="6655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>
                  <a:solidFill>
                    <a:srgbClr val="C00000"/>
                  </a:solidFill>
                </a:rPr>
                <a:t>ENA_CM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198338E0-08DB-BC4E-9BCE-FA85F083A823}"/>
                </a:ext>
              </a:extLst>
            </p:cNvPr>
            <p:cNvSpPr txBox="1"/>
            <p:nvPr/>
          </p:nvSpPr>
          <p:spPr>
            <a:xfrm>
              <a:off x="8367223" y="3033757"/>
              <a:ext cx="6655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>
                  <a:solidFill>
                    <a:srgbClr val="C00000"/>
                  </a:solidFill>
                </a:rPr>
                <a:t>ENA_CM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895B19F-4715-0642-BE8F-9CA3A80A9EF3}"/>
                </a:ext>
              </a:extLst>
            </p:cNvPr>
            <p:cNvSpPr txBox="1"/>
            <p:nvPr/>
          </p:nvSpPr>
          <p:spPr>
            <a:xfrm>
              <a:off x="1969372" y="2601775"/>
              <a:ext cx="7296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ENA_CM1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34E87863-1A91-BF4A-9B3A-1EBC73B91282}"/>
                </a:ext>
              </a:extLst>
            </p:cNvPr>
            <p:cNvSpPr txBox="1"/>
            <p:nvPr/>
          </p:nvSpPr>
          <p:spPr>
            <a:xfrm>
              <a:off x="6868602" y="1156757"/>
              <a:ext cx="6591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>
                  <a:solidFill>
                    <a:srgbClr val="C00000"/>
                  </a:solidFill>
                </a:rPr>
                <a:t>ENA_CC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9A772EBB-4C86-FA41-B99F-3E97DA44F0F0}"/>
                </a:ext>
              </a:extLst>
            </p:cNvPr>
            <p:cNvSpPr txBox="1"/>
            <p:nvPr/>
          </p:nvSpPr>
          <p:spPr>
            <a:xfrm>
              <a:off x="2158125" y="1060036"/>
              <a:ext cx="6655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ENA_CM</a:t>
              </a:r>
            </a:p>
          </p:txBody>
        </p:sp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ECB055E2-ECB5-9C4F-BD0E-01BDC7449E5F}"/>
                </a:ext>
              </a:extLst>
            </p:cNvPr>
            <p:cNvCxnSpPr/>
            <p:nvPr/>
          </p:nvCxnSpPr>
          <p:spPr bwMode="auto">
            <a:xfrm>
              <a:off x="3843954" y="2746894"/>
              <a:ext cx="233172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5517DC6E-3B57-8A4B-8A3C-D8DEBAFA6B5A}"/>
                </a:ext>
              </a:extLst>
            </p:cNvPr>
            <p:cNvCxnSpPr/>
            <p:nvPr/>
          </p:nvCxnSpPr>
          <p:spPr bwMode="auto">
            <a:xfrm>
              <a:off x="3848539" y="2749613"/>
              <a:ext cx="0" cy="492695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7CBA8F46-FDF0-044F-94F7-D6273602A922}"/>
                </a:ext>
              </a:extLst>
            </p:cNvPr>
            <p:cNvSpPr txBox="1"/>
            <p:nvPr/>
          </p:nvSpPr>
          <p:spPr>
            <a:xfrm>
              <a:off x="3765233" y="2405603"/>
              <a:ext cx="370615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900" b="0" dirty="0" err="1">
                  <a:solidFill>
                    <a:srgbClr val="002060"/>
                  </a:solidFill>
                </a:rPr>
                <a:t>Iadj</a:t>
              </a:r>
              <a:endParaRPr lang="en-GB" sz="900" b="0" dirty="0">
                <a:solidFill>
                  <a:srgbClr val="002060"/>
                </a:solidFill>
              </a:endParaRP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389C8C5F-1047-0B4F-809C-974D57C0A3B7}"/>
                </a:ext>
              </a:extLst>
            </p:cNvPr>
            <p:cNvSpPr txBox="1"/>
            <p:nvPr/>
          </p:nvSpPr>
          <p:spPr>
            <a:xfrm>
              <a:off x="3421979" y="3213271"/>
              <a:ext cx="7489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dirty="0" err="1">
                  <a:solidFill>
                    <a:srgbClr val="C00000"/>
                  </a:solidFill>
                </a:rPr>
                <a:t>I_adj</a:t>
              </a:r>
              <a:r>
                <a:rPr lang="en-GB" sz="900" dirty="0">
                  <a:solidFill>
                    <a:srgbClr val="C00000"/>
                  </a:solidFill>
                </a:rPr>
                <a:t>&lt;0:2&gt;</a:t>
              </a:r>
            </a:p>
          </p:txBody>
        </p:sp>
        <p:cxnSp>
          <p:nvCxnSpPr>
            <p:cNvPr id="69" name="Connecteur droit 68">
              <a:extLst>
                <a:ext uri="{FF2B5EF4-FFF2-40B4-BE49-F238E27FC236}">
                  <a16:creationId xmlns:a16="http://schemas.microsoft.com/office/drawing/2014/main" id="{8CC778C7-B8A8-3848-8CB5-B140CF6302E7}"/>
                </a:ext>
              </a:extLst>
            </p:cNvPr>
            <p:cNvCxnSpPr/>
            <p:nvPr/>
          </p:nvCxnSpPr>
          <p:spPr bwMode="auto">
            <a:xfrm>
              <a:off x="2525693" y="1500222"/>
              <a:ext cx="0" cy="600359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Connecteur droit 69">
              <a:extLst>
                <a:ext uri="{FF2B5EF4-FFF2-40B4-BE49-F238E27FC236}">
                  <a16:creationId xmlns:a16="http://schemas.microsoft.com/office/drawing/2014/main" id="{5A87ED9B-10A2-5C49-8A99-02A0572919C2}"/>
                </a:ext>
              </a:extLst>
            </p:cNvPr>
            <p:cNvCxnSpPr/>
            <p:nvPr/>
          </p:nvCxnSpPr>
          <p:spPr bwMode="auto">
            <a:xfrm>
              <a:off x="2659162" y="1722652"/>
              <a:ext cx="0" cy="434095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0B6082C4-D35F-B44D-AD92-0FF2265E2D25}"/>
                </a:ext>
              </a:extLst>
            </p:cNvPr>
            <p:cNvSpPr txBox="1"/>
            <p:nvPr/>
          </p:nvSpPr>
          <p:spPr>
            <a:xfrm>
              <a:off x="2501004" y="1520034"/>
              <a:ext cx="4154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VBP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EA3997C6-1A84-B745-9B7C-CC1A0BEB903E}"/>
                </a:ext>
              </a:extLst>
            </p:cNvPr>
            <p:cNvSpPr txBox="1"/>
            <p:nvPr/>
          </p:nvSpPr>
          <p:spPr>
            <a:xfrm>
              <a:off x="2337791" y="1276188"/>
              <a:ext cx="7938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>
                  <a:solidFill>
                    <a:srgbClr val="C00000"/>
                  </a:solidFill>
                </a:rPr>
                <a:t>I_gain</a:t>
              </a:r>
              <a:r>
                <a:rPr lang="en-GB" sz="900" b="0" dirty="0">
                  <a:solidFill>
                    <a:srgbClr val="C00000"/>
                  </a:solidFill>
                </a:rPr>
                <a:t>&lt;0:1&gt;</a:t>
              </a: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E8509828-60C6-6D45-807A-DFAE7EFBC6EB}"/>
                </a:ext>
              </a:extLst>
            </p:cNvPr>
            <p:cNvSpPr txBox="1"/>
            <p:nvPr/>
          </p:nvSpPr>
          <p:spPr>
            <a:xfrm>
              <a:off x="8451100" y="2347545"/>
              <a:ext cx="4411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MUX</a:t>
              </a:r>
            </a:p>
          </p:txBody>
        </p: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7CC4B021-3068-1346-9DD8-B2CC0007B277}"/>
                </a:ext>
              </a:extLst>
            </p:cNvPr>
            <p:cNvGrpSpPr/>
            <p:nvPr/>
          </p:nvGrpSpPr>
          <p:grpSpPr>
            <a:xfrm rot="5400000" flipH="1">
              <a:off x="3615786" y="1972435"/>
              <a:ext cx="474754" cy="154781"/>
              <a:chOff x="2873622" y="3276600"/>
              <a:chExt cx="474754" cy="154781"/>
            </a:xfrm>
          </p:grpSpPr>
          <p:cxnSp>
            <p:nvCxnSpPr>
              <p:cNvPr id="110" name="Connecteur droit 109">
                <a:extLst>
                  <a:ext uri="{FF2B5EF4-FFF2-40B4-BE49-F238E27FC236}">
                    <a16:creationId xmlns:a16="http://schemas.microsoft.com/office/drawing/2014/main" id="{F16711EA-CB4C-5F41-979E-A4DCD520A3F5}"/>
                  </a:ext>
                </a:extLst>
              </p:cNvPr>
              <p:cNvCxnSpPr/>
              <p:nvPr/>
            </p:nvCxnSpPr>
            <p:spPr bwMode="auto">
              <a:xfrm rot="5400000" flipV="1">
                <a:off x="2950143" y="3352480"/>
                <a:ext cx="0" cy="15304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1" name="Connecteur droit 110">
                <a:extLst>
                  <a:ext uri="{FF2B5EF4-FFF2-40B4-BE49-F238E27FC236}">
                    <a16:creationId xmlns:a16="http://schemas.microsoft.com/office/drawing/2014/main" id="{BF633669-8BCA-364F-8B4B-E224E330EB70}"/>
                  </a:ext>
                </a:extLst>
              </p:cNvPr>
              <p:cNvCxnSpPr/>
              <p:nvPr/>
            </p:nvCxnSpPr>
            <p:spPr bwMode="auto">
              <a:xfrm rot="5400000" flipV="1">
                <a:off x="3281652" y="3349265"/>
                <a:ext cx="0" cy="133449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2" name="Connecteur droit 111">
                <a:extLst>
                  <a:ext uri="{FF2B5EF4-FFF2-40B4-BE49-F238E27FC236}">
                    <a16:creationId xmlns:a16="http://schemas.microsoft.com/office/drawing/2014/main" id="{C1875388-269E-A243-9075-9FEB74FCC677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75" name="Connecteur droit 74">
              <a:extLst>
                <a:ext uri="{FF2B5EF4-FFF2-40B4-BE49-F238E27FC236}">
                  <a16:creationId xmlns:a16="http://schemas.microsoft.com/office/drawing/2014/main" id="{FF798B51-56A0-7349-B60D-B9AD3BDD2427}"/>
                </a:ext>
              </a:extLst>
            </p:cNvPr>
            <p:cNvCxnSpPr/>
            <p:nvPr/>
          </p:nvCxnSpPr>
          <p:spPr bwMode="auto">
            <a:xfrm flipH="1">
              <a:off x="3857229" y="2076059"/>
              <a:ext cx="185005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0D82A97C-4BBF-C94B-A79B-51791952A702}"/>
                </a:ext>
              </a:extLst>
            </p:cNvPr>
            <p:cNvSpPr txBox="1"/>
            <p:nvPr/>
          </p:nvSpPr>
          <p:spPr>
            <a:xfrm>
              <a:off x="3907999" y="1885430"/>
              <a:ext cx="7104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ENA_D2P</a:t>
              </a:r>
            </a:p>
          </p:txBody>
        </p:sp>
        <p:cxnSp>
          <p:nvCxnSpPr>
            <p:cNvPr id="77" name="Connecteur droit 76">
              <a:extLst>
                <a:ext uri="{FF2B5EF4-FFF2-40B4-BE49-F238E27FC236}">
                  <a16:creationId xmlns:a16="http://schemas.microsoft.com/office/drawing/2014/main" id="{3DBE21D9-0FB3-5A40-BF60-886CA926A5BD}"/>
                </a:ext>
              </a:extLst>
            </p:cNvPr>
            <p:cNvCxnSpPr/>
            <p:nvPr/>
          </p:nvCxnSpPr>
          <p:spPr bwMode="auto">
            <a:xfrm>
              <a:off x="4346282" y="2746894"/>
              <a:ext cx="233172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046B57D8-45F1-1042-87C1-E23E2D56F07C}"/>
                </a:ext>
              </a:extLst>
            </p:cNvPr>
            <p:cNvSpPr txBox="1"/>
            <p:nvPr/>
          </p:nvSpPr>
          <p:spPr>
            <a:xfrm>
              <a:off x="4288466" y="2755387"/>
              <a:ext cx="5757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VBNadj</a:t>
              </a:r>
              <a:endParaRPr lang="en-GB" sz="900" b="0" dirty="0"/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68AA377A-723B-7740-8543-CF4E04A5F7E3}"/>
                </a:ext>
              </a:extLst>
            </p:cNvPr>
            <p:cNvSpPr txBox="1"/>
            <p:nvPr/>
          </p:nvSpPr>
          <p:spPr>
            <a:xfrm>
              <a:off x="9056579" y="2146289"/>
              <a:ext cx="5757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To DFF</a:t>
              </a:r>
            </a:p>
          </p:txBody>
        </p:sp>
        <p:grpSp>
          <p:nvGrpSpPr>
            <p:cNvPr id="80" name="Groupe 79">
              <a:extLst>
                <a:ext uri="{FF2B5EF4-FFF2-40B4-BE49-F238E27FC236}">
                  <a16:creationId xmlns:a16="http://schemas.microsoft.com/office/drawing/2014/main" id="{0C9B240F-E674-0444-88C1-24249E895FB3}"/>
                </a:ext>
              </a:extLst>
            </p:cNvPr>
            <p:cNvGrpSpPr/>
            <p:nvPr/>
          </p:nvGrpSpPr>
          <p:grpSpPr>
            <a:xfrm>
              <a:off x="5963751" y="1030816"/>
              <a:ext cx="802108" cy="154781"/>
              <a:chOff x="2793492" y="3276600"/>
              <a:chExt cx="802108" cy="154781"/>
            </a:xfrm>
          </p:grpSpPr>
          <p:cxnSp>
            <p:nvCxnSpPr>
              <p:cNvPr id="107" name="Connecteur droit 106">
                <a:extLst>
                  <a:ext uri="{FF2B5EF4-FFF2-40B4-BE49-F238E27FC236}">
                    <a16:creationId xmlns:a16="http://schemas.microsoft.com/office/drawing/2014/main" id="{CE852EEA-AC4D-F849-A47D-6744D39863E4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8" name="Connecteur droit 107">
                <a:extLst>
                  <a:ext uri="{FF2B5EF4-FFF2-40B4-BE49-F238E27FC236}">
                    <a16:creationId xmlns:a16="http://schemas.microsoft.com/office/drawing/2014/main" id="{D5ED3779-D6CF-0844-9381-1B003C31B11B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380671" cy="3263"/>
              </a:xfrm>
              <a:prstGeom prst="line">
                <a:avLst/>
              </a:prstGeom>
              <a:noFill/>
              <a:ln w="12700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9" name="Connecteur droit 108">
                <a:extLst>
                  <a:ext uri="{FF2B5EF4-FFF2-40B4-BE49-F238E27FC236}">
                    <a16:creationId xmlns:a16="http://schemas.microsoft.com/office/drawing/2014/main" id="{14C3060B-4287-594D-B8CA-86921B585476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12700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81" name="Connecteur droit 80">
              <a:extLst>
                <a:ext uri="{FF2B5EF4-FFF2-40B4-BE49-F238E27FC236}">
                  <a16:creationId xmlns:a16="http://schemas.microsoft.com/office/drawing/2014/main" id="{74FE2098-10AF-F04F-A1D6-3BFA8E26651D}"/>
                </a:ext>
              </a:extLst>
            </p:cNvPr>
            <p:cNvCxnSpPr/>
            <p:nvPr/>
          </p:nvCxnSpPr>
          <p:spPr bwMode="auto">
            <a:xfrm>
              <a:off x="6282108" y="904233"/>
              <a:ext cx="0" cy="216954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1F57A223-5FAD-E54D-9966-6AEE56E88019}"/>
                </a:ext>
              </a:extLst>
            </p:cNvPr>
            <p:cNvSpPr txBox="1"/>
            <p:nvPr/>
          </p:nvSpPr>
          <p:spPr>
            <a:xfrm>
              <a:off x="6012644" y="695828"/>
              <a:ext cx="50366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700" b="0" dirty="0" err="1"/>
                <a:t>Out_EN</a:t>
              </a:r>
              <a:endParaRPr lang="en-GB" sz="700" b="0" dirty="0"/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51C171FB-0666-0448-B535-9F3B5743A120}"/>
                </a:ext>
              </a:extLst>
            </p:cNvPr>
            <p:cNvSpPr txBox="1"/>
            <p:nvPr/>
          </p:nvSpPr>
          <p:spPr>
            <a:xfrm>
              <a:off x="5754484" y="951441"/>
              <a:ext cx="393056" cy="20005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GB" sz="700" b="0" dirty="0"/>
                <a:t>PWR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88C50FD9-3EFF-8B47-BB4A-5B86AA49E71F}"/>
                </a:ext>
              </a:extLst>
            </p:cNvPr>
            <p:cNvSpPr txBox="1"/>
            <p:nvPr/>
          </p:nvSpPr>
          <p:spPr>
            <a:xfrm>
              <a:off x="6434272" y="930788"/>
              <a:ext cx="372218" cy="20005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GB" sz="700" b="0" dirty="0"/>
                <a:t>VDD</a:t>
              </a:r>
            </a:p>
          </p:txBody>
        </p:sp>
        <p:cxnSp>
          <p:nvCxnSpPr>
            <p:cNvPr id="85" name="Connecteur droit avec flèche 84">
              <a:extLst>
                <a:ext uri="{FF2B5EF4-FFF2-40B4-BE49-F238E27FC236}">
                  <a16:creationId xmlns:a16="http://schemas.microsoft.com/office/drawing/2014/main" id="{77426FB7-A237-6042-8D74-2574FDAB59E6}"/>
                </a:ext>
              </a:extLst>
            </p:cNvPr>
            <p:cNvCxnSpPr/>
            <p:nvPr/>
          </p:nvCxnSpPr>
          <p:spPr bwMode="auto">
            <a:xfrm flipH="1" flipV="1">
              <a:off x="6611826" y="1297318"/>
              <a:ext cx="139737" cy="628284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4A112C1-CAC3-3245-BD4A-E6B582419DC8}"/>
                </a:ext>
              </a:extLst>
            </p:cNvPr>
            <p:cNvSpPr/>
            <p:nvPr/>
          </p:nvSpPr>
          <p:spPr bwMode="auto">
            <a:xfrm>
              <a:off x="5718735" y="711926"/>
              <a:ext cx="1047124" cy="523032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F433A66B-FDF9-2448-9508-6C4CF944C9BB}"/>
                </a:ext>
              </a:extLst>
            </p:cNvPr>
            <p:cNvSpPr txBox="1"/>
            <p:nvPr/>
          </p:nvSpPr>
          <p:spPr>
            <a:xfrm>
              <a:off x="6794125" y="619205"/>
              <a:ext cx="484428" cy="200055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r>
                <a:rPr lang="en-GB" sz="700" b="0" dirty="0"/>
                <a:t>Internal</a:t>
              </a:r>
            </a:p>
          </p:txBody>
        </p:sp>
        <p:cxnSp>
          <p:nvCxnSpPr>
            <p:cNvPr id="88" name="Connecteur droit 87">
              <a:extLst>
                <a:ext uri="{FF2B5EF4-FFF2-40B4-BE49-F238E27FC236}">
                  <a16:creationId xmlns:a16="http://schemas.microsoft.com/office/drawing/2014/main" id="{076E6BC9-AA58-364F-9FC6-E6D0BD35398C}"/>
                </a:ext>
              </a:extLst>
            </p:cNvPr>
            <p:cNvCxnSpPr/>
            <p:nvPr/>
          </p:nvCxnSpPr>
          <p:spPr bwMode="auto">
            <a:xfrm>
              <a:off x="5297994" y="2790550"/>
              <a:ext cx="407483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D60EF97A-C951-C74B-A4F3-17C2309996A3}"/>
                </a:ext>
              </a:extLst>
            </p:cNvPr>
            <p:cNvSpPr txBox="1"/>
            <p:nvPr/>
          </p:nvSpPr>
          <p:spPr>
            <a:xfrm>
              <a:off x="4025166" y="3222074"/>
              <a:ext cx="4411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GND</a:t>
              </a:r>
            </a:p>
          </p:txBody>
        </p:sp>
        <p:cxnSp>
          <p:nvCxnSpPr>
            <p:cNvPr id="90" name="Connecteur droit 89">
              <a:extLst>
                <a:ext uri="{FF2B5EF4-FFF2-40B4-BE49-F238E27FC236}">
                  <a16:creationId xmlns:a16="http://schemas.microsoft.com/office/drawing/2014/main" id="{0EE32910-26A9-DF47-913B-17CF0DF9E129}"/>
                </a:ext>
              </a:extLst>
            </p:cNvPr>
            <p:cNvCxnSpPr/>
            <p:nvPr/>
          </p:nvCxnSpPr>
          <p:spPr bwMode="auto">
            <a:xfrm>
              <a:off x="7017888" y="1363043"/>
              <a:ext cx="233172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4E476399-9D6F-924B-B2D2-4E28610BF2FA}"/>
                </a:ext>
              </a:extLst>
            </p:cNvPr>
            <p:cNvSpPr txBox="1"/>
            <p:nvPr/>
          </p:nvSpPr>
          <p:spPr>
            <a:xfrm>
              <a:off x="6795132" y="787099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Out_EN</a:t>
              </a:r>
              <a:endParaRPr lang="en-GB" sz="900" b="0" dirty="0"/>
            </a:p>
          </p:txBody>
        </p:sp>
        <p:grpSp>
          <p:nvGrpSpPr>
            <p:cNvPr id="92" name="Groupe 91">
              <a:extLst>
                <a:ext uri="{FF2B5EF4-FFF2-40B4-BE49-F238E27FC236}">
                  <a16:creationId xmlns:a16="http://schemas.microsoft.com/office/drawing/2014/main" id="{276457EB-47A7-A84C-9BD1-E8380A9658D1}"/>
                </a:ext>
              </a:extLst>
            </p:cNvPr>
            <p:cNvGrpSpPr/>
            <p:nvPr/>
          </p:nvGrpSpPr>
          <p:grpSpPr>
            <a:xfrm>
              <a:off x="149344" y="2122857"/>
              <a:ext cx="655129" cy="154781"/>
              <a:chOff x="2793492" y="3276600"/>
              <a:chExt cx="655129" cy="154781"/>
            </a:xfrm>
          </p:grpSpPr>
          <p:cxnSp>
            <p:nvCxnSpPr>
              <p:cNvPr id="104" name="Connecteur droit 103">
                <a:extLst>
                  <a:ext uri="{FF2B5EF4-FFF2-40B4-BE49-F238E27FC236}">
                    <a16:creationId xmlns:a16="http://schemas.microsoft.com/office/drawing/2014/main" id="{698A93F2-1720-3D4F-885C-C7A42B96EF50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Connecteur droit 104">
                <a:extLst>
                  <a:ext uri="{FF2B5EF4-FFF2-40B4-BE49-F238E27FC236}">
                    <a16:creationId xmlns:a16="http://schemas.microsoft.com/office/drawing/2014/main" id="{6AFA4249-2E05-6E4D-BC97-1BB92D574828}"/>
                  </a:ext>
                </a:extLst>
              </p:cNvPr>
              <p:cNvCxnSpPr/>
              <p:nvPr/>
            </p:nvCxnSpPr>
            <p:spPr bwMode="auto">
              <a:xfrm>
                <a:off x="3215449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6" name="Connecteur droit 105">
                <a:extLst>
                  <a:ext uri="{FF2B5EF4-FFF2-40B4-BE49-F238E27FC236}">
                    <a16:creationId xmlns:a16="http://schemas.microsoft.com/office/drawing/2014/main" id="{93F037F5-20BC-034E-9C44-BED4C6EC7C8D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3D8D08C9-C3FE-A44F-8C0C-A97D8E08C138}"/>
                </a:ext>
              </a:extLst>
            </p:cNvPr>
            <p:cNvSpPr txBox="1"/>
            <p:nvPr/>
          </p:nvSpPr>
          <p:spPr>
            <a:xfrm>
              <a:off x="332044" y="1787775"/>
              <a:ext cx="56297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>
                  <a:solidFill>
                    <a:srgbClr val="C00000"/>
                  </a:solidFill>
                </a:rPr>
                <a:t>Pulsing</a:t>
              </a:r>
            </a:p>
          </p:txBody>
        </p:sp>
        <p:cxnSp>
          <p:nvCxnSpPr>
            <p:cNvPr id="94" name="Connecteur droit 93">
              <a:extLst>
                <a:ext uri="{FF2B5EF4-FFF2-40B4-BE49-F238E27FC236}">
                  <a16:creationId xmlns:a16="http://schemas.microsoft.com/office/drawing/2014/main" id="{6F1A805A-0F7D-B74A-A2C5-D35FD78BD159}"/>
                </a:ext>
              </a:extLst>
            </p:cNvPr>
            <p:cNvCxnSpPr/>
            <p:nvPr/>
          </p:nvCxnSpPr>
          <p:spPr bwMode="auto">
            <a:xfrm>
              <a:off x="452131" y="2014380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40E4EE34-9AD2-B142-B341-4D9C05E1CC92}"/>
                </a:ext>
              </a:extLst>
            </p:cNvPr>
            <p:cNvSpPr txBox="1"/>
            <p:nvPr/>
          </p:nvSpPr>
          <p:spPr>
            <a:xfrm>
              <a:off x="17380" y="2049280"/>
              <a:ext cx="3513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Vin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id="{44010D3A-6B4A-C245-B7DE-5679293ECD9B}"/>
                </a:ext>
              </a:extLst>
            </p:cNvPr>
            <p:cNvSpPr txBox="1"/>
            <p:nvPr/>
          </p:nvSpPr>
          <p:spPr>
            <a:xfrm>
              <a:off x="0" y="1404618"/>
              <a:ext cx="7489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TOCHECK</a:t>
              </a:r>
            </a:p>
          </p:txBody>
        </p:sp>
        <p:cxnSp>
          <p:nvCxnSpPr>
            <p:cNvPr id="97" name="Connecteur droit 96">
              <a:extLst>
                <a:ext uri="{FF2B5EF4-FFF2-40B4-BE49-F238E27FC236}">
                  <a16:creationId xmlns:a16="http://schemas.microsoft.com/office/drawing/2014/main" id="{9715B000-4073-DE41-9C5A-87600FC5155E}"/>
                </a:ext>
              </a:extLst>
            </p:cNvPr>
            <p:cNvCxnSpPr/>
            <p:nvPr/>
          </p:nvCxnSpPr>
          <p:spPr bwMode="auto">
            <a:xfrm>
              <a:off x="2667998" y="2376054"/>
              <a:ext cx="0" cy="12737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59F90D12-8EFE-C84B-B362-3DD6564F14ED}"/>
                </a:ext>
              </a:extLst>
            </p:cNvPr>
            <p:cNvSpPr txBox="1"/>
            <p:nvPr/>
          </p:nvSpPr>
          <p:spPr>
            <a:xfrm>
              <a:off x="2593802" y="2373678"/>
              <a:ext cx="42191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VBN</a:t>
              </a:r>
            </a:p>
          </p:txBody>
        </p: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0FB1CA60-2006-8040-8BD4-FD24E5FF104D}"/>
                </a:ext>
              </a:extLst>
            </p:cNvPr>
            <p:cNvGrpSpPr/>
            <p:nvPr/>
          </p:nvGrpSpPr>
          <p:grpSpPr>
            <a:xfrm rot="16200000" flipH="1">
              <a:off x="1551007" y="1778139"/>
              <a:ext cx="780384" cy="154781"/>
              <a:chOff x="2873622" y="3276600"/>
              <a:chExt cx="780384" cy="154781"/>
            </a:xfrm>
          </p:grpSpPr>
          <p:cxnSp>
            <p:nvCxnSpPr>
              <p:cNvPr id="101" name="Connecteur droit 100">
                <a:extLst>
                  <a:ext uri="{FF2B5EF4-FFF2-40B4-BE49-F238E27FC236}">
                    <a16:creationId xmlns:a16="http://schemas.microsoft.com/office/drawing/2014/main" id="{95202DDC-A973-804F-A118-C34A4354AB66}"/>
                  </a:ext>
                </a:extLst>
              </p:cNvPr>
              <p:cNvCxnSpPr/>
              <p:nvPr/>
            </p:nvCxnSpPr>
            <p:spPr bwMode="auto">
              <a:xfrm rot="5400000" flipV="1">
                <a:off x="2950143" y="3352480"/>
                <a:ext cx="0" cy="15304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Connecteur droit 101">
                <a:extLst>
                  <a:ext uri="{FF2B5EF4-FFF2-40B4-BE49-F238E27FC236}">
                    <a16:creationId xmlns:a16="http://schemas.microsoft.com/office/drawing/2014/main" id="{E22C86C5-8D14-CF45-A065-D19C1B5EDD74}"/>
                  </a:ext>
                </a:extLst>
              </p:cNvPr>
              <p:cNvCxnSpPr/>
              <p:nvPr/>
            </p:nvCxnSpPr>
            <p:spPr bwMode="auto">
              <a:xfrm rot="16200000" flipH="1">
                <a:off x="3434467" y="3196450"/>
                <a:ext cx="0" cy="439079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Connecteur droit 102">
                <a:extLst>
                  <a:ext uri="{FF2B5EF4-FFF2-40B4-BE49-F238E27FC236}">
                    <a16:creationId xmlns:a16="http://schemas.microsoft.com/office/drawing/2014/main" id="{61367DBF-AFAC-164B-839E-B3032A4F8EBD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5E61F27B-9D73-E543-9405-3F2471EBD0F5}"/>
                </a:ext>
              </a:extLst>
            </p:cNvPr>
            <p:cNvSpPr txBox="1"/>
            <p:nvPr/>
          </p:nvSpPr>
          <p:spPr>
            <a:xfrm>
              <a:off x="1251817" y="1509955"/>
              <a:ext cx="7104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ENA_D1P</a:t>
              </a:r>
            </a:p>
          </p:txBody>
        </p:sp>
      </p:grpSp>
      <p:grpSp>
        <p:nvGrpSpPr>
          <p:cNvPr id="155" name="Groupe 154">
            <a:extLst>
              <a:ext uri="{FF2B5EF4-FFF2-40B4-BE49-F238E27FC236}">
                <a16:creationId xmlns:a16="http://schemas.microsoft.com/office/drawing/2014/main" id="{D5DF65DF-CE51-F042-A789-F9ACE75FF4F4}"/>
              </a:ext>
            </a:extLst>
          </p:cNvPr>
          <p:cNvGrpSpPr/>
          <p:nvPr/>
        </p:nvGrpSpPr>
        <p:grpSpPr>
          <a:xfrm>
            <a:off x="1663262" y="3362486"/>
            <a:ext cx="5705244" cy="3048668"/>
            <a:chOff x="1957467" y="3429000"/>
            <a:chExt cx="5705244" cy="3048668"/>
          </a:xfrm>
        </p:grpSpPr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B47AD378-AF6A-7043-89F8-3E44F085F34A}"/>
                </a:ext>
              </a:extLst>
            </p:cNvPr>
            <p:cNvSpPr/>
            <p:nvPr/>
          </p:nvSpPr>
          <p:spPr bwMode="auto">
            <a:xfrm>
              <a:off x="1957467" y="4237381"/>
              <a:ext cx="696322" cy="692150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57" name="ZoneTexte 156">
              <a:extLst>
                <a:ext uri="{FF2B5EF4-FFF2-40B4-BE49-F238E27FC236}">
                  <a16:creationId xmlns:a16="http://schemas.microsoft.com/office/drawing/2014/main" id="{42C8C6ED-A74F-D447-B6DD-0B5E12B43BEB}"/>
                </a:ext>
              </a:extLst>
            </p:cNvPr>
            <p:cNvSpPr txBox="1"/>
            <p:nvPr/>
          </p:nvSpPr>
          <p:spPr>
            <a:xfrm>
              <a:off x="1994485" y="4283820"/>
              <a:ext cx="622286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Dac_P</a:t>
              </a:r>
              <a:endParaRPr lang="en-GB" sz="900" b="0" dirty="0"/>
            </a:p>
            <a:p>
              <a:r>
                <a:rPr lang="en-GB" sz="900" b="0" dirty="0"/>
                <a:t>1-</a:t>
              </a:r>
              <a:r>
                <a:rPr lang="en-GB" sz="900" b="0" dirty="0">
                  <a:solidFill>
                    <a:srgbClr val="C00000"/>
                  </a:solidFill>
                </a:rPr>
                <a:t>200µA</a:t>
              </a:r>
            </a:p>
            <a:p>
              <a:r>
                <a:rPr lang="en-GB" sz="900" b="0" dirty="0"/>
                <a:t>8 bits</a:t>
              </a: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4E5295F3-8EBF-CE43-984E-733954953344}"/>
                </a:ext>
              </a:extLst>
            </p:cNvPr>
            <p:cNvSpPr/>
            <p:nvPr/>
          </p:nvSpPr>
          <p:spPr bwMode="auto">
            <a:xfrm>
              <a:off x="1957467" y="5018939"/>
              <a:ext cx="696322" cy="692150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D4F0FB44-9513-A14A-94F9-F36564C34B1F}"/>
                </a:ext>
              </a:extLst>
            </p:cNvPr>
            <p:cNvSpPr txBox="1"/>
            <p:nvPr/>
          </p:nvSpPr>
          <p:spPr>
            <a:xfrm>
              <a:off x="1994485" y="5074522"/>
              <a:ext cx="622286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Dac_N</a:t>
              </a:r>
              <a:endParaRPr lang="en-GB" sz="900" b="0" dirty="0"/>
            </a:p>
            <a:p>
              <a:r>
                <a:rPr lang="en-GB" sz="900" b="0" dirty="0">
                  <a:solidFill>
                    <a:srgbClr val="002060"/>
                  </a:solidFill>
                </a:rPr>
                <a:t>1</a:t>
              </a:r>
              <a:r>
                <a:rPr lang="en-GB" sz="900" b="0" dirty="0">
                  <a:solidFill>
                    <a:srgbClr val="C00000"/>
                  </a:solidFill>
                </a:rPr>
                <a:t>-200µA</a:t>
              </a:r>
            </a:p>
            <a:p>
              <a:r>
                <a:rPr lang="en-GB" sz="900" b="0" dirty="0"/>
                <a:t>8 bits</a:t>
              </a:r>
            </a:p>
          </p:txBody>
        </p:sp>
        <p:sp>
          <p:nvSpPr>
            <p:cNvPr id="160" name="ZoneTexte 159">
              <a:extLst>
                <a:ext uri="{FF2B5EF4-FFF2-40B4-BE49-F238E27FC236}">
                  <a16:creationId xmlns:a16="http://schemas.microsoft.com/office/drawing/2014/main" id="{8CC0F066-0DB2-5D49-AFE0-2D65F00C1B07}"/>
                </a:ext>
              </a:extLst>
            </p:cNvPr>
            <p:cNvSpPr txBox="1"/>
            <p:nvPr/>
          </p:nvSpPr>
          <p:spPr>
            <a:xfrm rot="16200000">
              <a:off x="3270693" y="3841286"/>
              <a:ext cx="53732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Vref_P</a:t>
              </a:r>
              <a:endParaRPr lang="en-GB" sz="900" b="0" dirty="0"/>
            </a:p>
          </p:txBody>
        </p:sp>
        <p:sp>
          <p:nvSpPr>
            <p:cNvPr id="161" name="ZoneTexte 160">
              <a:extLst>
                <a:ext uri="{FF2B5EF4-FFF2-40B4-BE49-F238E27FC236}">
                  <a16:creationId xmlns:a16="http://schemas.microsoft.com/office/drawing/2014/main" id="{335A0052-F695-5B4D-8965-2DCFD0418BE4}"/>
                </a:ext>
              </a:extLst>
            </p:cNvPr>
            <p:cNvSpPr txBox="1"/>
            <p:nvPr/>
          </p:nvSpPr>
          <p:spPr>
            <a:xfrm rot="16200000">
              <a:off x="3652731" y="3871069"/>
              <a:ext cx="54374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Vref_N</a:t>
              </a:r>
              <a:endParaRPr lang="en-GB" sz="900" b="0" dirty="0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68040769-8C71-5A4D-A1D9-E45D5E209FDF}"/>
                </a:ext>
              </a:extLst>
            </p:cNvPr>
            <p:cNvSpPr/>
            <p:nvPr/>
          </p:nvSpPr>
          <p:spPr bwMode="auto">
            <a:xfrm>
              <a:off x="1960590" y="5785518"/>
              <a:ext cx="696322" cy="692150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63" name="ZoneTexte 162">
              <a:extLst>
                <a:ext uri="{FF2B5EF4-FFF2-40B4-BE49-F238E27FC236}">
                  <a16:creationId xmlns:a16="http://schemas.microsoft.com/office/drawing/2014/main" id="{5456B543-5E64-6549-912C-5A7D0584313B}"/>
                </a:ext>
              </a:extLst>
            </p:cNvPr>
            <p:cNvSpPr txBox="1"/>
            <p:nvPr/>
          </p:nvSpPr>
          <p:spPr>
            <a:xfrm>
              <a:off x="1991997" y="5909427"/>
              <a:ext cx="633507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Dac_CM</a:t>
              </a:r>
              <a:endParaRPr lang="en-GB" sz="900" b="0" dirty="0"/>
            </a:p>
            <a:p>
              <a:r>
                <a:rPr lang="en-GB" sz="900" b="0" dirty="0"/>
                <a:t>3-7µA</a:t>
              </a:r>
            </a:p>
            <a:p>
              <a:r>
                <a:rPr lang="en-GB" sz="900" b="0" dirty="0"/>
                <a:t>8 bits</a:t>
              </a:r>
            </a:p>
          </p:txBody>
        </p:sp>
        <p:grpSp>
          <p:nvGrpSpPr>
            <p:cNvPr id="164" name="Groupe 163">
              <a:extLst>
                <a:ext uri="{FF2B5EF4-FFF2-40B4-BE49-F238E27FC236}">
                  <a16:creationId xmlns:a16="http://schemas.microsoft.com/office/drawing/2014/main" id="{21194809-DC91-C24D-B94B-C50FE19AF944}"/>
                </a:ext>
              </a:extLst>
            </p:cNvPr>
            <p:cNvGrpSpPr/>
            <p:nvPr/>
          </p:nvGrpSpPr>
          <p:grpSpPr>
            <a:xfrm>
              <a:off x="2653788" y="6053241"/>
              <a:ext cx="1654162" cy="154781"/>
              <a:chOff x="2793492" y="3276600"/>
              <a:chExt cx="1654162" cy="154781"/>
            </a:xfrm>
          </p:grpSpPr>
          <p:cxnSp>
            <p:nvCxnSpPr>
              <p:cNvPr id="258" name="Connecteur droit 257">
                <a:extLst>
                  <a:ext uri="{FF2B5EF4-FFF2-40B4-BE49-F238E27FC236}">
                    <a16:creationId xmlns:a16="http://schemas.microsoft.com/office/drawing/2014/main" id="{43A05825-F731-F14E-AC31-A1F67B127B8D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9" name="Connecteur droit 258">
                <a:extLst>
                  <a:ext uri="{FF2B5EF4-FFF2-40B4-BE49-F238E27FC236}">
                    <a16:creationId xmlns:a16="http://schemas.microsoft.com/office/drawing/2014/main" id="{AA37835A-3231-FC46-840E-F2CA43B337B2}"/>
                  </a:ext>
                </a:extLst>
              </p:cNvPr>
              <p:cNvCxnSpPr/>
              <p:nvPr/>
            </p:nvCxnSpPr>
            <p:spPr bwMode="auto">
              <a:xfrm flipV="1">
                <a:off x="3214929" y="3415989"/>
                <a:ext cx="1232725" cy="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0" name="Connecteur droit 259">
                <a:extLst>
                  <a:ext uri="{FF2B5EF4-FFF2-40B4-BE49-F238E27FC236}">
                    <a16:creationId xmlns:a16="http://schemas.microsoft.com/office/drawing/2014/main" id="{2FCBA84E-04E0-A946-8C3E-859EA0283417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CB178F07-C860-C84E-80A5-C0CA1BA44194}"/>
                </a:ext>
              </a:extLst>
            </p:cNvPr>
            <p:cNvSpPr txBox="1"/>
            <p:nvPr/>
          </p:nvSpPr>
          <p:spPr>
            <a:xfrm rot="16200000">
              <a:off x="3991353" y="3936991"/>
              <a:ext cx="42191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VBN</a:t>
              </a:r>
            </a:p>
          </p:txBody>
        </p:sp>
        <p:cxnSp>
          <p:nvCxnSpPr>
            <p:cNvPr id="166" name="Connecteur droit 165">
              <a:extLst>
                <a:ext uri="{FF2B5EF4-FFF2-40B4-BE49-F238E27FC236}">
                  <a16:creationId xmlns:a16="http://schemas.microsoft.com/office/drawing/2014/main" id="{74B0D647-3E6D-4E42-AB32-29CA8A0B8127}"/>
                </a:ext>
              </a:extLst>
            </p:cNvPr>
            <p:cNvCxnSpPr>
              <a:stCxn id="165" idx="1"/>
            </p:cNvCxnSpPr>
            <p:nvPr/>
          </p:nvCxnSpPr>
          <p:spPr bwMode="auto">
            <a:xfrm flipH="1">
              <a:off x="4189289" y="4263363"/>
              <a:ext cx="13020" cy="1942278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67" name="Groupe 166">
              <a:extLst>
                <a:ext uri="{FF2B5EF4-FFF2-40B4-BE49-F238E27FC236}">
                  <a16:creationId xmlns:a16="http://schemas.microsoft.com/office/drawing/2014/main" id="{E71F4D51-CA86-5C49-9367-0BEA49B34C3F}"/>
                </a:ext>
              </a:extLst>
            </p:cNvPr>
            <p:cNvGrpSpPr/>
            <p:nvPr/>
          </p:nvGrpSpPr>
          <p:grpSpPr>
            <a:xfrm>
              <a:off x="4263132" y="6039926"/>
              <a:ext cx="673407" cy="154781"/>
              <a:chOff x="2793492" y="3276600"/>
              <a:chExt cx="673407" cy="154781"/>
            </a:xfrm>
          </p:grpSpPr>
          <p:cxnSp>
            <p:nvCxnSpPr>
              <p:cNvPr id="255" name="Connecteur droit 254">
                <a:extLst>
                  <a:ext uri="{FF2B5EF4-FFF2-40B4-BE49-F238E27FC236}">
                    <a16:creationId xmlns:a16="http://schemas.microsoft.com/office/drawing/2014/main" id="{9B4EEE9B-E37C-F243-A239-F0ED2B2D4C2E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6" name="Connecteur droit 255">
                <a:extLst>
                  <a:ext uri="{FF2B5EF4-FFF2-40B4-BE49-F238E27FC236}">
                    <a16:creationId xmlns:a16="http://schemas.microsoft.com/office/drawing/2014/main" id="{75D9EA4B-CDDE-6A42-B248-6AFB6057C60B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25197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7" name="Connecteur droit 256">
                <a:extLst>
                  <a:ext uri="{FF2B5EF4-FFF2-40B4-BE49-F238E27FC236}">
                    <a16:creationId xmlns:a16="http://schemas.microsoft.com/office/drawing/2014/main" id="{57458A88-2E04-AD43-B9DC-B12F61390A38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68" name="Connecteur droit 167">
              <a:extLst>
                <a:ext uri="{FF2B5EF4-FFF2-40B4-BE49-F238E27FC236}">
                  <a16:creationId xmlns:a16="http://schemas.microsoft.com/office/drawing/2014/main" id="{AE57AA4B-549E-544A-8FE7-C4F384E05550}"/>
                </a:ext>
              </a:extLst>
            </p:cNvPr>
            <p:cNvCxnSpPr/>
            <p:nvPr/>
          </p:nvCxnSpPr>
          <p:spPr bwMode="auto">
            <a:xfrm>
              <a:off x="2970256" y="5901988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Connecteur droit 168">
              <a:extLst>
                <a:ext uri="{FF2B5EF4-FFF2-40B4-BE49-F238E27FC236}">
                  <a16:creationId xmlns:a16="http://schemas.microsoft.com/office/drawing/2014/main" id="{CC217BBA-C02F-9749-BDCF-3089CE2E5B31}"/>
                </a:ext>
              </a:extLst>
            </p:cNvPr>
            <p:cNvCxnSpPr/>
            <p:nvPr/>
          </p:nvCxnSpPr>
          <p:spPr bwMode="auto">
            <a:xfrm>
              <a:off x="4587214" y="5897403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0" name="ZoneTexte 169">
              <a:extLst>
                <a:ext uri="{FF2B5EF4-FFF2-40B4-BE49-F238E27FC236}">
                  <a16:creationId xmlns:a16="http://schemas.microsoft.com/office/drawing/2014/main" id="{0E5318BA-2BC6-0A4E-93EC-BD76F8210186}"/>
                </a:ext>
              </a:extLst>
            </p:cNvPr>
            <p:cNvSpPr txBox="1"/>
            <p:nvPr/>
          </p:nvSpPr>
          <p:spPr>
            <a:xfrm>
              <a:off x="2873352" y="5709861"/>
              <a:ext cx="26161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A</a:t>
              </a:r>
            </a:p>
          </p:txBody>
        </p:sp>
        <p:sp>
          <p:nvSpPr>
            <p:cNvPr id="171" name="ZoneTexte 170">
              <a:extLst>
                <a:ext uri="{FF2B5EF4-FFF2-40B4-BE49-F238E27FC236}">
                  <a16:creationId xmlns:a16="http://schemas.microsoft.com/office/drawing/2014/main" id="{1777C161-800A-0B44-A248-7B023D6F4A37}"/>
                </a:ext>
              </a:extLst>
            </p:cNvPr>
            <p:cNvSpPr txBox="1"/>
            <p:nvPr/>
          </p:nvSpPr>
          <p:spPr>
            <a:xfrm>
              <a:off x="4499957" y="5721036"/>
              <a:ext cx="26161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B</a:t>
              </a: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9A0F8AA3-3961-2B40-A04C-2FB7760A6F21}"/>
                </a:ext>
              </a:extLst>
            </p:cNvPr>
            <p:cNvSpPr/>
            <p:nvPr/>
          </p:nvSpPr>
          <p:spPr bwMode="auto">
            <a:xfrm>
              <a:off x="4950166" y="6078945"/>
              <a:ext cx="176061" cy="194822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73" name="ZoneTexte 172">
              <a:extLst>
                <a:ext uri="{FF2B5EF4-FFF2-40B4-BE49-F238E27FC236}">
                  <a16:creationId xmlns:a16="http://schemas.microsoft.com/office/drawing/2014/main" id="{02AA4B80-9A67-D54D-837A-553EA4DB69EB}"/>
                </a:ext>
              </a:extLst>
            </p:cNvPr>
            <p:cNvSpPr txBox="1"/>
            <p:nvPr/>
          </p:nvSpPr>
          <p:spPr>
            <a:xfrm>
              <a:off x="4843271" y="5871635"/>
              <a:ext cx="3898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Pad</a:t>
              </a:r>
            </a:p>
          </p:txBody>
        </p:sp>
        <p:cxnSp>
          <p:nvCxnSpPr>
            <p:cNvPr id="174" name="Connecteur droit 173">
              <a:extLst>
                <a:ext uri="{FF2B5EF4-FFF2-40B4-BE49-F238E27FC236}">
                  <a16:creationId xmlns:a16="http://schemas.microsoft.com/office/drawing/2014/main" id="{BF1AB02A-4176-044F-8542-CF6C7B262252}"/>
                </a:ext>
              </a:extLst>
            </p:cNvPr>
            <p:cNvCxnSpPr/>
            <p:nvPr/>
          </p:nvCxnSpPr>
          <p:spPr bwMode="auto">
            <a:xfrm>
              <a:off x="4467371" y="4283820"/>
              <a:ext cx="0" cy="1137192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5" name="ZoneTexte 174">
              <a:extLst>
                <a:ext uri="{FF2B5EF4-FFF2-40B4-BE49-F238E27FC236}">
                  <a16:creationId xmlns:a16="http://schemas.microsoft.com/office/drawing/2014/main" id="{9C6C5B8E-16B7-1B47-AEFC-1516B050BAFA}"/>
                </a:ext>
              </a:extLst>
            </p:cNvPr>
            <p:cNvSpPr txBox="1"/>
            <p:nvPr/>
          </p:nvSpPr>
          <p:spPr>
            <a:xfrm rot="16200000">
              <a:off x="4323940" y="3926992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VBP</a:t>
              </a:r>
            </a:p>
          </p:txBody>
        </p:sp>
        <p:cxnSp>
          <p:nvCxnSpPr>
            <p:cNvPr id="176" name="Connecteur droit 175">
              <a:extLst>
                <a:ext uri="{FF2B5EF4-FFF2-40B4-BE49-F238E27FC236}">
                  <a16:creationId xmlns:a16="http://schemas.microsoft.com/office/drawing/2014/main" id="{C637B05F-77F6-004D-B0E4-0430AAFD510E}"/>
                </a:ext>
              </a:extLst>
            </p:cNvPr>
            <p:cNvCxnSpPr/>
            <p:nvPr/>
          </p:nvCxnSpPr>
          <p:spPr bwMode="auto">
            <a:xfrm>
              <a:off x="3548503" y="4140450"/>
              <a:ext cx="0" cy="80624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7" name="Connecteur droit 176">
              <a:extLst>
                <a:ext uri="{FF2B5EF4-FFF2-40B4-BE49-F238E27FC236}">
                  <a16:creationId xmlns:a16="http://schemas.microsoft.com/office/drawing/2014/main" id="{C3362AF9-D613-9A4B-94C9-1D65C7210C72}"/>
                </a:ext>
              </a:extLst>
            </p:cNvPr>
            <p:cNvCxnSpPr>
              <a:stCxn id="161" idx="1"/>
            </p:cNvCxnSpPr>
            <p:nvPr/>
          </p:nvCxnSpPr>
          <p:spPr bwMode="auto">
            <a:xfrm flipH="1">
              <a:off x="3910132" y="4258355"/>
              <a:ext cx="14469" cy="1710243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997CAFC8-A47D-6146-A43C-4C122FD512E5}"/>
                </a:ext>
              </a:extLst>
            </p:cNvPr>
            <p:cNvSpPr/>
            <p:nvPr/>
          </p:nvSpPr>
          <p:spPr bwMode="auto">
            <a:xfrm>
              <a:off x="5117038" y="5105135"/>
              <a:ext cx="176061" cy="194822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79" name="ZoneTexte 178">
              <a:extLst>
                <a:ext uri="{FF2B5EF4-FFF2-40B4-BE49-F238E27FC236}">
                  <a16:creationId xmlns:a16="http://schemas.microsoft.com/office/drawing/2014/main" id="{DA839EA0-7D15-C247-8530-19DD2DEBA07E}"/>
                </a:ext>
              </a:extLst>
            </p:cNvPr>
            <p:cNvSpPr txBox="1"/>
            <p:nvPr/>
          </p:nvSpPr>
          <p:spPr>
            <a:xfrm>
              <a:off x="5008521" y="5262142"/>
              <a:ext cx="3898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Pad</a:t>
              </a:r>
            </a:p>
          </p:txBody>
        </p:sp>
        <p:sp>
          <p:nvSpPr>
            <p:cNvPr id="180" name="Accolade fermante 179">
              <a:extLst>
                <a:ext uri="{FF2B5EF4-FFF2-40B4-BE49-F238E27FC236}">
                  <a16:creationId xmlns:a16="http://schemas.microsoft.com/office/drawing/2014/main" id="{B0B7259F-E2C3-C74B-9784-15EE4BE42457}"/>
                </a:ext>
              </a:extLst>
            </p:cNvPr>
            <p:cNvSpPr/>
            <p:nvPr/>
          </p:nvSpPr>
          <p:spPr bwMode="auto">
            <a:xfrm rot="16200000">
              <a:off x="4897190" y="1473471"/>
              <a:ext cx="250104" cy="4332669"/>
            </a:xfrm>
            <a:prstGeom prst="rightBrac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81" name="ZoneTexte 180">
              <a:extLst>
                <a:ext uri="{FF2B5EF4-FFF2-40B4-BE49-F238E27FC236}">
                  <a16:creationId xmlns:a16="http://schemas.microsoft.com/office/drawing/2014/main" id="{26694184-D0A1-BC4F-B060-6BEA70123B3E}"/>
                </a:ext>
              </a:extLst>
            </p:cNvPr>
            <p:cNvSpPr txBox="1"/>
            <p:nvPr/>
          </p:nvSpPr>
          <p:spPr>
            <a:xfrm>
              <a:off x="2683153" y="3429000"/>
              <a:ext cx="8515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Column lines</a:t>
              </a:r>
            </a:p>
          </p:txBody>
        </p:sp>
        <p:cxnSp>
          <p:nvCxnSpPr>
            <p:cNvPr id="182" name="Connecteur droit 181">
              <a:extLst>
                <a:ext uri="{FF2B5EF4-FFF2-40B4-BE49-F238E27FC236}">
                  <a16:creationId xmlns:a16="http://schemas.microsoft.com/office/drawing/2014/main" id="{C28B07D4-35B8-2344-A8DD-55ED0197DBAC}"/>
                </a:ext>
              </a:extLst>
            </p:cNvPr>
            <p:cNvCxnSpPr/>
            <p:nvPr/>
          </p:nvCxnSpPr>
          <p:spPr bwMode="auto">
            <a:xfrm>
              <a:off x="5738857" y="4384879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3" name="ZoneTexte 182">
              <a:extLst>
                <a:ext uri="{FF2B5EF4-FFF2-40B4-BE49-F238E27FC236}">
                  <a16:creationId xmlns:a16="http://schemas.microsoft.com/office/drawing/2014/main" id="{F178CF2F-90CB-1743-9E48-9EA094293D17}"/>
                </a:ext>
              </a:extLst>
            </p:cNvPr>
            <p:cNvSpPr txBox="1"/>
            <p:nvPr/>
          </p:nvSpPr>
          <p:spPr>
            <a:xfrm rot="16200000">
              <a:off x="6539812" y="4126417"/>
              <a:ext cx="4411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GND</a:t>
              </a:r>
            </a:p>
          </p:txBody>
        </p:sp>
        <p:sp>
          <p:nvSpPr>
            <p:cNvPr id="184" name="ZoneTexte 183">
              <a:extLst>
                <a:ext uri="{FF2B5EF4-FFF2-40B4-BE49-F238E27FC236}">
                  <a16:creationId xmlns:a16="http://schemas.microsoft.com/office/drawing/2014/main" id="{0DD70F06-08AA-C043-B490-422CB90B0F18}"/>
                </a:ext>
              </a:extLst>
            </p:cNvPr>
            <p:cNvSpPr txBox="1"/>
            <p:nvPr/>
          </p:nvSpPr>
          <p:spPr>
            <a:xfrm rot="16200000">
              <a:off x="6805535" y="4126417"/>
              <a:ext cx="4283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VDD</a:t>
              </a:r>
            </a:p>
          </p:txBody>
        </p:sp>
        <p:grpSp>
          <p:nvGrpSpPr>
            <p:cNvPr id="185" name="Groupe 184">
              <a:extLst>
                <a:ext uri="{FF2B5EF4-FFF2-40B4-BE49-F238E27FC236}">
                  <a16:creationId xmlns:a16="http://schemas.microsoft.com/office/drawing/2014/main" id="{AEEA718B-0453-A84F-9433-54A2A8C20BD7}"/>
                </a:ext>
              </a:extLst>
            </p:cNvPr>
            <p:cNvGrpSpPr/>
            <p:nvPr/>
          </p:nvGrpSpPr>
          <p:grpSpPr>
            <a:xfrm>
              <a:off x="2658910" y="4186950"/>
              <a:ext cx="894928" cy="154781"/>
              <a:chOff x="2793492" y="3276600"/>
              <a:chExt cx="894928" cy="154781"/>
            </a:xfrm>
          </p:grpSpPr>
          <p:cxnSp>
            <p:nvCxnSpPr>
              <p:cNvPr id="252" name="Connecteur droit 251">
                <a:extLst>
                  <a:ext uri="{FF2B5EF4-FFF2-40B4-BE49-F238E27FC236}">
                    <a16:creationId xmlns:a16="http://schemas.microsoft.com/office/drawing/2014/main" id="{9AAACF5D-8B73-7B41-B44D-F50512997A23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3" name="Connecteur droit 252">
                <a:extLst>
                  <a:ext uri="{FF2B5EF4-FFF2-40B4-BE49-F238E27FC236}">
                    <a16:creationId xmlns:a16="http://schemas.microsoft.com/office/drawing/2014/main" id="{AFE49A0C-E189-E54D-94A2-CCC5650981E8}"/>
                  </a:ext>
                </a:extLst>
              </p:cNvPr>
              <p:cNvCxnSpPr/>
              <p:nvPr/>
            </p:nvCxnSpPr>
            <p:spPr bwMode="auto">
              <a:xfrm flipV="1">
                <a:off x="3214929" y="3413406"/>
                <a:ext cx="473491" cy="2583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4" name="Connecteur droit 253">
                <a:extLst>
                  <a:ext uri="{FF2B5EF4-FFF2-40B4-BE49-F238E27FC236}">
                    <a16:creationId xmlns:a16="http://schemas.microsoft.com/office/drawing/2014/main" id="{9FC09BCC-A4B9-A441-B7CB-6C3D324A58E8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86" name="Connecteur droit 185">
              <a:extLst>
                <a:ext uri="{FF2B5EF4-FFF2-40B4-BE49-F238E27FC236}">
                  <a16:creationId xmlns:a16="http://schemas.microsoft.com/office/drawing/2014/main" id="{32174D13-0606-8F4A-AB19-3405E43DB422}"/>
                </a:ext>
              </a:extLst>
            </p:cNvPr>
            <p:cNvCxnSpPr/>
            <p:nvPr/>
          </p:nvCxnSpPr>
          <p:spPr bwMode="auto">
            <a:xfrm>
              <a:off x="3068738" y="4119271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Connecteur droit 186">
              <a:extLst>
                <a:ext uri="{FF2B5EF4-FFF2-40B4-BE49-F238E27FC236}">
                  <a16:creationId xmlns:a16="http://schemas.microsoft.com/office/drawing/2014/main" id="{CF34A15A-448C-074B-ABE7-66517103D51D}"/>
                </a:ext>
              </a:extLst>
            </p:cNvPr>
            <p:cNvCxnSpPr/>
            <p:nvPr/>
          </p:nvCxnSpPr>
          <p:spPr bwMode="auto">
            <a:xfrm>
              <a:off x="2977409" y="4031973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88" name="Groupe 187">
              <a:extLst>
                <a:ext uri="{FF2B5EF4-FFF2-40B4-BE49-F238E27FC236}">
                  <a16:creationId xmlns:a16="http://schemas.microsoft.com/office/drawing/2014/main" id="{DC560123-5B94-FF40-8C81-528DC4F22BBB}"/>
                </a:ext>
              </a:extLst>
            </p:cNvPr>
            <p:cNvGrpSpPr/>
            <p:nvPr/>
          </p:nvGrpSpPr>
          <p:grpSpPr>
            <a:xfrm rot="16200000">
              <a:off x="3036186" y="4472585"/>
              <a:ext cx="474754" cy="154781"/>
              <a:chOff x="2873622" y="3276600"/>
              <a:chExt cx="474754" cy="154781"/>
            </a:xfrm>
          </p:grpSpPr>
          <p:cxnSp>
            <p:nvCxnSpPr>
              <p:cNvPr id="249" name="Connecteur droit 248">
                <a:extLst>
                  <a:ext uri="{FF2B5EF4-FFF2-40B4-BE49-F238E27FC236}">
                    <a16:creationId xmlns:a16="http://schemas.microsoft.com/office/drawing/2014/main" id="{253B6383-B32E-C344-92CE-D628E68EC7E5}"/>
                  </a:ext>
                </a:extLst>
              </p:cNvPr>
              <p:cNvCxnSpPr/>
              <p:nvPr/>
            </p:nvCxnSpPr>
            <p:spPr bwMode="auto">
              <a:xfrm rot="5400000" flipV="1">
                <a:off x="2950143" y="3352480"/>
                <a:ext cx="0" cy="15304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0" name="Connecteur droit 249">
                <a:extLst>
                  <a:ext uri="{FF2B5EF4-FFF2-40B4-BE49-F238E27FC236}">
                    <a16:creationId xmlns:a16="http://schemas.microsoft.com/office/drawing/2014/main" id="{4A190480-E35A-4F44-A40E-3C76265A74AA}"/>
                  </a:ext>
                </a:extLst>
              </p:cNvPr>
              <p:cNvCxnSpPr/>
              <p:nvPr/>
            </p:nvCxnSpPr>
            <p:spPr bwMode="auto">
              <a:xfrm rot="5400000" flipV="1">
                <a:off x="3281652" y="3349265"/>
                <a:ext cx="0" cy="133449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1" name="Connecteur droit 250">
                <a:extLst>
                  <a:ext uri="{FF2B5EF4-FFF2-40B4-BE49-F238E27FC236}">
                    <a16:creationId xmlns:a16="http://schemas.microsoft.com/office/drawing/2014/main" id="{5E7C89CA-CCAB-2E48-ACFE-99F5287C9709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89" name="Connecteur droit 188">
              <a:extLst>
                <a:ext uri="{FF2B5EF4-FFF2-40B4-BE49-F238E27FC236}">
                  <a16:creationId xmlns:a16="http://schemas.microsoft.com/office/drawing/2014/main" id="{671FD484-3F91-B24B-B470-7EBC8A86D33A}"/>
                </a:ext>
              </a:extLst>
            </p:cNvPr>
            <p:cNvCxnSpPr/>
            <p:nvPr/>
          </p:nvCxnSpPr>
          <p:spPr bwMode="auto">
            <a:xfrm>
              <a:off x="3072621" y="4551014"/>
              <a:ext cx="215345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0" name="ZoneTexte 189">
              <a:extLst>
                <a:ext uri="{FF2B5EF4-FFF2-40B4-BE49-F238E27FC236}">
                  <a16:creationId xmlns:a16="http://schemas.microsoft.com/office/drawing/2014/main" id="{C0DDF3E0-4406-B143-9CA2-16BA38BB8012}"/>
                </a:ext>
              </a:extLst>
            </p:cNvPr>
            <p:cNvSpPr txBox="1"/>
            <p:nvPr/>
          </p:nvSpPr>
          <p:spPr>
            <a:xfrm>
              <a:off x="2692931" y="3860618"/>
              <a:ext cx="59503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ENA_IP</a:t>
              </a:r>
            </a:p>
          </p:txBody>
        </p:sp>
        <p:sp>
          <p:nvSpPr>
            <p:cNvPr id="191" name="ZoneTexte 190">
              <a:extLst>
                <a:ext uri="{FF2B5EF4-FFF2-40B4-BE49-F238E27FC236}">
                  <a16:creationId xmlns:a16="http://schemas.microsoft.com/office/drawing/2014/main" id="{E3C83E0E-DC45-4547-806C-302C63961D66}"/>
                </a:ext>
              </a:extLst>
            </p:cNvPr>
            <p:cNvSpPr txBox="1"/>
            <p:nvPr/>
          </p:nvSpPr>
          <p:spPr>
            <a:xfrm>
              <a:off x="2648129" y="4561729"/>
              <a:ext cx="6591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ENA_IPb</a:t>
              </a:r>
              <a:endParaRPr lang="en-GB" sz="900" b="0" dirty="0"/>
            </a:p>
          </p:txBody>
        </p:sp>
        <p:sp>
          <p:nvSpPr>
            <p:cNvPr id="192" name="ZoneTexte 191">
              <a:extLst>
                <a:ext uri="{FF2B5EF4-FFF2-40B4-BE49-F238E27FC236}">
                  <a16:creationId xmlns:a16="http://schemas.microsoft.com/office/drawing/2014/main" id="{7D170EEE-075E-2949-A315-59425B9BA60E}"/>
                </a:ext>
              </a:extLst>
            </p:cNvPr>
            <p:cNvSpPr txBox="1"/>
            <p:nvPr/>
          </p:nvSpPr>
          <p:spPr>
            <a:xfrm>
              <a:off x="3174864" y="4756438"/>
              <a:ext cx="320921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500" b="0" dirty="0"/>
                <a:t>VDD</a:t>
              </a:r>
            </a:p>
          </p:txBody>
        </p:sp>
        <p:grpSp>
          <p:nvGrpSpPr>
            <p:cNvPr id="193" name="Groupe 192">
              <a:extLst>
                <a:ext uri="{FF2B5EF4-FFF2-40B4-BE49-F238E27FC236}">
                  <a16:creationId xmlns:a16="http://schemas.microsoft.com/office/drawing/2014/main" id="{FBB4AF35-AABC-7949-9310-874D62F498C5}"/>
                </a:ext>
              </a:extLst>
            </p:cNvPr>
            <p:cNvGrpSpPr/>
            <p:nvPr/>
          </p:nvGrpSpPr>
          <p:grpSpPr>
            <a:xfrm>
              <a:off x="2663230" y="5046233"/>
              <a:ext cx="1250321" cy="154781"/>
              <a:chOff x="2793492" y="3276600"/>
              <a:chExt cx="1250321" cy="154781"/>
            </a:xfrm>
          </p:grpSpPr>
          <p:cxnSp>
            <p:nvCxnSpPr>
              <p:cNvPr id="246" name="Connecteur droit 245">
                <a:extLst>
                  <a:ext uri="{FF2B5EF4-FFF2-40B4-BE49-F238E27FC236}">
                    <a16:creationId xmlns:a16="http://schemas.microsoft.com/office/drawing/2014/main" id="{A81877AB-568A-E543-8FF8-45CBCD92CE6B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7" name="Connecteur droit 246">
                <a:extLst>
                  <a:ext uri="{FF2B5EF4-FFF2-40B4-BE49-F238E27FC236}">
                    <a16:creationId xmlns:a16="http://schemas.microsoft.com/office/drawing/2014/main" id="{F6021A08-61A0-4A4F-8224-EF186BFC4F99}"/>
                  </a:ext>
                </a:extLst>
              </p:cNvPr>
              <p:cNvCxnSpPr/>
              <p:nvPr/>
            </p:nvCxnSpPr>
            <p:spPr bwMode="auto">
              <a:xfrm flipV="1">
                <a:off x="3214929" y="3415989"/>
                <a:ext cx="828884" cy="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8" name="Connecteur droit 247">
                <a:extLst>
                  <a:ext uri="{FF2B5EF4-FFF2-40B4-BE49-F238E27FC236}">
                    <a16:creationId xmlns:a16="http://schemas.microsoft.com/office/drawing/2014/main" id="{68C501D0-1BB0-E540-93C8-307037F76F0A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94" name="Connecteur droit 193">
              <a:extLst>
                <a:ext uri="{FF2B5EF4-FFF2-40B4-BE49-F238E27FC236}">
                  <a16:creationId xmlns:a16="http://schemas.microsoft.com/office/drawing/2014/main" id="{27D09C75-7A02-0E4F-B44F-ED600C84EFE9}"/>
                </a:ext>
              </a:extLst>
            </p:cNvPr>
            <p:cNvCxnSpPr/>
            <p:nvPr/>
          </p:nvCxnSpPr>
          <p:spPr bwMode="auto">
            <a:xfrm>
              <a:off x="3073058" y="4978554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5" name="Connecteur droit 194">
              <a:extLst>
                <a:ext uri="{FF2B5EF4-FFF2-40B4-BE49-F238E27FC236}">
                  <a16:creationId xmlns:a16="http://schemas.microsoft.com/office/drawing/2014/main" id="{8A5D6098-2C38-774B-BEE9-99CA908C7A26}"/>
                </a:ext>
              </a:extLst>
            </p:cNvPr>
            <p:cNvCxnSpPr/>
            <p:nvPr/>
          </p:nvCxnSpPr>
          <p:spPr bwMode="auto">
            <a:xfrm>
              <a:off x="2981729" y="4891256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96" name="Groupe 195">
              <a:extLst>
                <a:ext uri="{FF2B5EF4-FFF2-40B4-BE49-F238E27FC236}">
                  <a16:creationId xmlns:a16="http://schemas.microsoft.com/office/drawing/2014/main" id="{691ED614-75A5-F74F-BF3F-CC682605C439}"/>
                </a:ext>
              </a:extLst>
            </p:cNvPr>
            <p:cNvGrpSpPr/>
            <p:nvPr/>
          </p:nvGrpSpPr>
          <p:grpSpPr>
            <a:xfrm rot="16200000">
              <a:off x="3040506" y="5331868"/>
              <a:ext cx="474754" cy="154781"/>
              <a:chOff x="2873622" y="3276600"/>
              <a:chExt cx="474754" cy="154781"/>
            </a:xfrm>
          </p:grpSpPr>
          <p:cxnSp>
            <p:nvCxnSpPr>
              <p:cNvPr id="243" name="Connecteur droit 242">
                <a:extLst>
                  <a:ext uri="{FF2B5EF4-FFF2-40B4-BE49-F238E27FC236}">
                    <a16:creationId xmlns:a16="http://schemas.microsoft.com/office/drawing/2014/main" id="{DC710EDA-E339-CD4E-8D80-88B5FAB91D39}"/>
                  </a:ext>
                </a:extLst>
              </p:cNvPr>
              <p:cNvCxnSpPr/>
              <p:nvPr/>
            </p:nvCxnSpPr>
            <p:spPr bwMode="auto">
              <a:xfrm rot="5400000" flipV="1">
                <a:off x="2950143" y="3352480"/>
                <a:ext cx="0" cy="15304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4" name="Connecteur droit 243">
                <a:extLst>
                  <a:ext uri="{FF2B5EF4-FFF2-40B4-BE49-F238E27FC236}">
                    <a16:creationId xmlns:a16="http://schemas.microsoft.com/office/drawing/2014/main" id="{54E92885-5AA5-AB4C-9C7A-CBE7269A7E3C}"/>
                  </a:ext>
                </a:extLst>
              </p:cNvPr>
              <p:cNvCxnSpPr/>
              <p:nvPr/>
            </p:nvCxnSpPr>
            <p:spPr bwMode="auto">
              <a:xfrm rot="5400000" flipV="1">
                <a:off x="3281652" y="3349265"/>
                <a:ext cx="0" cy="133449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5" name="Connecteur droit 244">
                <a:extLst>
                  <a:ext uri="{FF2B5EF4-FFF2-40B4-BE49-F238E27FC236}">
                    <a16:creationId xmlns:a16="http://schemas.microsoft.com/office/drawing/2014/main" id="{7E04F1BB-8BB7-3444-968D-FF988C550BBA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97" name="Connecteur droit 196">
              <a:extLst>
                <a:ext uri="{FF2B5EF4-FFF2-40B4-BE49-F238E27FC236}">
                  <a16:creationId xmlns:a16="http://schemas.microsoft.com/office/drawing/2014/main" id="{C1BA8A54-70AE-BD41-A9DD-0601E76576EC}"/>
                </a:ext>
              </a:extLst>
            </p:cNvPr>
            <p:cNvCxnSpPr/>
            <p:nvPr/>
          </p:nvCxnSpPr>
          <p:spPr bwMode="auto">
            <a:xfrm>
              <a:off x="3076941" y="5410297"/>
              <a:ext cx="215345" cy="0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8" name="ZoneTexte 197">
              <a:extLst>
                <a:ext uri="{FF2B5EF4-FFF2-40B4-BE49-F238E27FC236}">
                  <a16:creationId xmlns:a16="http://schemas.microsoft.com/office/drawing/2014/main" id="{A387D7C9-437C-6D42-BF3D-174C819AD216}"/>
                </a:ext>
              </a:extLst>
            </p:cNvPr>
            <p:cNvSpPr txBox="1"/>
            <p:nvPr/>
          </p:nvSpPr>
          <p:spPr>
            <a:xfrm>
              <a:off x="2649243" y="5421012"/>
              <a:ext cx="6655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ENA_INb</a:t>
              </a:r>
              <a:endParaRPr lang="en-GB" sz="900" b="0" dirty="0"/>
            </a:p>
          </p:txBody>
        </p:sp>
        <p:sp>
          <p:nvSpPr>
            <p:cNvPr id="199" name="ZoneTexte 198">
              <a:extLst>
                <a:ext uri="{FF2B5EF4-FFF2-40B4-BE49-F238E27FC236}">
                  <a16:creationId xmlns:a16="http://schemas.microsoft.com/office/drawing/2014/main" id="{B22287F2-E3D8-5341-9733-41BA05DBD5D3}"/>
                </a:ext>
              </a:extLst>
            </p:cNvPr>
            <p:cNvSpPr txBox="1"/>
            <p:nvPr/>
          </p:nvSpPr>
          <p:spPr>
            <a:xfrm>
              <a:off x="3148465" y="5615358"/>
              <a:ext cx="327334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500" b="0" dirty="0"/>
                <a:t>GND</a:t>
              </a:r>
            </a:p>
          </p:txBody>
        </p:sp>
        <p:sp>
          <p:nvSpPr>
            <p:cNvPr id="200" name="ZoneTexte 199">
              <a:extLst>
                <a:ext uri="{FF2B5EF4-FFF2-40B4-BE49-F238E27FC236}">
                  <a16:creationId xmlns:a16="http://schemas.microsoft.com/office/drawing/2014/main" id="{80D09EB8-E047-6E48-BD2C-A706D1760CDE}"/>
                </a:ext>
              </a:extLst>
            </p:cNvPr>
            <p:cNvSpPr txBox="1"/>
            <p:nvPr/>
          </p:nvSpPr>
          <p:spPr>
            <a:xfrm>
              <a:off x="2638633" y="4720370"/>
              <a:ext cx="6014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ENA_IN</a:t>
              </a:r>
            </a:p>
          </p:txBody>
        </p:sp>
        <p:cxnSp>
          <p:nvCxnSpPr>
            <p:cNvPr id="201" name="Connecteur droit 200">
              <a:extLst>
                <a:ext uri="{FF2B5EF4-FFF2-40B4-BE49-F238E27FC236}">
                  <a16:creationId xmlns:a16="http://schemas.microsoft.com/office/drawing/2014/main" id="{5FDE9C03-2F44-934F-9C0A-8651841F5193}"/>
                </a:ext>
              </a:extLst>
            </p:cNvPr>
            <p:cNvCxnSpPr/>
            <p:nvPr/>
          </p:nvCxnSpPr>
          <p:spPr bwMode="auto">
            <a:xfrm>
              <a:off x="5969169" y="4393429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2" name="Connecteur droit 201">
              <a:extLst>
                <a:ext uri="{FF2B5EF4-FFF2-40B4-BE49-F238E27FC236}">
                  <a16:creationId xmlns:a16="http://schemas.microsoft.com/office/drawing/2014/main" id="{09D9900E-D9A2-DF43-B69E-B71E0266EE6D}"/>
                </a:ext>
              </a:extLst>
            </p:cNvPr>
            <p:cNvCxnSpPr/>
            <p:nvPr/>
          </p:nvCxnSpPr>
          <p:spPr bwMode="auto">
            <a:xfrm>
              <a:off x="6772151" y="4407265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3" name="Connecteur droit 202">
              <a:extLst>
                <a:ext uri="{FF2B5EF4-FFF2-40B4-BE49-F238E27FC236}">
                  <a16:creationId xmlns:a16="http://schemas.microsoft.com/office/drawing/2014/main" id="{1FC46389-00C8-6348-99F6-26E364A62E3F}"/>
                </a:ext>
              </a:extLst>
            </p:cNvPr>
            <p:cNvCxnSpPr/>
            <p:nvPr/>
          </p:nvCxnSpPr>
          <p:spPr bwMode="auto">
            <a:xfrm>
              <a:off x="7032993" y="4406680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4" name="ZoneTexte 203">
              <a:extLst>
                <a:ext uri="{FF2B5EF4-FFF2-40B4-BE49-F238E27FC236}">
                  <a16:creationId xmlns:a16="http://schemas.microsoft.com/office/drawing/2014/main" id="{C69C2B32-5944-714F-82B9-AFC152EA14B8}"/>
                </a:ext>
              </a:extLst>
            </p:cNvPr>
            <p:cNvSpPr txBox="1"/>
            <p:nvPr/>
          </p:nvSpPr>
          <p:spPr>
            <a:xfrm rot="16200000">
              <a:off x="5375721" y="3985099"/>
              <a:ext cx="7296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ENA_CM1</a:t>
              </a:r>
            </a:p>
          </p:txBody>
        </p:sp>
        <p:sp>
          <p:nvSpPr>
            <p:cNvPr id="205" name="ZoneTexte 204">
              <a:extLst>
                <a:ext uri="{FF2B5EF4-FFF2-40B4-BE49-F238E27FC236}">
                  <a16:creationId xmlns:a16="http://schemas.microsoft.com/office/drawing/2014/main" id="{D3FB3EA7-8241-5048-860F-7BE41417F02A}"/>
                </a:ext>
              </a:extLst>
            </p:cNvPr>
            <p:cNvSpPr txBox="1"/>
            <p:nvPr/>
          </p:nvSpPr>
          <p:spPr>
            <a:xfrm rot="16200000">
              <a:off x="5631176" y="3973071"/>
              <a:ext cx="7104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ENA_D2P</a:t>
              </a:r>
            </a:p>
          </p:txBody>
        </p:sp>
        <p:cxnSp>
          <p:nvCxnSpPr>
            <p:cNvPr id="206" name="Connecteur droit 205">
              <a:extLst>
                <a:ext uri="{FF2B5EF4-FFF2-40B4-BE49-F238E27FC236}">
                  <a16:creationId xmlns:a16="http://schemas.microsoft.com/office/drawing/2014/main" id="{8205C549-415C-534F-BFB2-0598F9A4C766}"/>
                </a:ext>
              </a:extLst>
            </p:cNvPr>
            <p:cNvCxnSpPr/>
            <p:nvPr/>
          </p:nvCxnSpPr>
          <p:spPr bwMode="auto">
            <a:xfrm>
              <a:off x="6501397" y="4392844"/>
              <a:ext cx="0" cy="1766292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7" name="ZoneTexte 206">
              <a:extLst>
                <a:ext uri="{FF2B5EF4-FFF2-40B4-BE49-F238E27FC236}">
                  <a16:creationId xmlns:a16="http://schemas.microsoft.com/office/drawing/2014/main" id="{38B5AF1B-6B4A-474E-AA0E-49CE124DBAA2}"/>
                </a:ext>
              </a:extLst>
            </p:cNvPr>
            <p:cNvSpPr txBox="1"/>
            <p:nvPr/>
          </p:nvSpPr>
          <p:spPr>
            <a:xfrm rot="16200000">
              <a:off x="6217186" y="4034065"/>
              <a:ext cx="57579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VBNadj</a:t>
              </a:r>
              <a:endParaRPr lang="en-GB" sz="900" b="0" dirty="0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E9BF2C78-AB29-C242-AD53-3B29D337ECDC}"/>
                </a:ext>
              </a:extLst>
            </p:cNvPr>
            <p:cNvSpPr/>
            <p:nvPr/>
          </p:nvSpPr>
          <p:spPr bwMode="auto">
            <a:xfrm flipH="1">
              <a:off x="6966389" y="5768282"/>
              <a:ext cx="696322" cy="692150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09" name="ZoneTexte 208">
              <a:extLst>
                <a:ext uri="{FF2B5EF4-FFF2-40B4-BE49-F238E27FC236}">
                  <a16:creationId xmlns:a16="http://schemas.microsoft.com/office/drawing/2014/main" id="{53EBD1F2-B30B-3348-A4B5-CD396F7B613E}"/>
                </a:ext>
              </a:extLst>
            </p:cNvPr>
            <p:cNvSpPr txBox="1"/>
            <p:nvPr/>
          </p:nvSpPr>
          <p:spPr>
            <a:xfrm flipH="1">
              <a:off x="6994591" y="5892191"/>
              <a:ext cx="639919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Dac_Iadj</a:t>
              </a:r>
              <a:endParaRPr lang="en-GB" sz="900" b="0" dirty="0"/>
            </a:p>
            <a:p>
              <a:r>
                <a:rPr lang="en-GB" sz="900" b="0" dirty="0"/>
                <a:t>0-5µA</a:t>
              </a:r>
            </a:p>
            <a:p>
              <a:r>
                <a:rPr lang="en-GB" sz="900" b="0" dirty="0"/>
                <a:t>8 bits</a:t>
              </a:r>
            </a:p>
          </p:txBody>
        </p:sp>
        <p:grpSp>
          <p:nvGrpSpPr>
            <p:cNvPr id="210" name="Groupe 209">
              <a:extLst>
                <a:ext uri="{FF2B5EF4-FFF2-40B4-BE49-F238E27FC236}">
                  <a16:creationId xmlns:a16="http://schemas.microsoft.com/office/drawing/2014/main" id="{A04E50BF-8D18-4B4E-A06A-855254FF6225}"/>
                </a:ext>
              </a:extLst>
            </p:cNvPr>
            <p:cNvGrpSpPr/>
            <p:nvPr/>
          </p:nvGrpSpPr>
          <p:grpSpPr>
            <a:xfrm flipH="1">
              <a:off x="6334323" y="6036005"/>
              <a:ext cx="635190" cy="154781"/>
              <a:chOff x="2793492" y="3276600"/>
              <a:chExt cx="635190" cy="154781"/>
            </a:xfrm>
          </p:grpSpPr>
          <p:cxnSp>
            <p:nvCxnSpPr>
              <p:cNvPr id="240" name="Connecteur droit 239">
                <a:extLst>
                  <a:ext uri="{FF2B5EF4-FFF2-40B4-BE49-F238E27FC236}">
                    <a16:creationId xmlns:a16="http://schemas.microsoft.com/office/drawing/2014/main" id="{5F557D3D-492C-F341-9CEB-491ADA4CCFC8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Connecteur droit 240">
                <a:extLst>
                  <a:ext uri="{FF2B5EF4-FFF2-40B4-BE49-F238E27FC236}">
                    <a16:creationId xmlns:a16="http://schemas.microsoft.com/office/drawing/2014/main" id="{C86CF946-9A53-2846-A43F-078ECF552D95}"/>
                  </a:ext>
                </a:extLst>
              </p:cNvPr>
              <p:cNvCxnSpPr/>
              <p:nvPr/>
            </p:nvCxnSpPr>
            <p:spPr bwMode="auto">
              <a:xfrm flipV="1">
                <a:off x="3214928" y="3415990"/>
                <a:ext cx="213754" cy="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2" name="Connecteur droit 241">
                <a:extLst>
                  <a:ext uri="{FF2B5EF4-FFF2-40B4-BE49-F238E27FC236}">
                    <a16:creationId xmlns:a16="http://schemas.microsoft.com/office/drawing/2014/main" id="{A2041F56-DC4A-9844-AC8A-DEA951D47F94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1" name="Groupe 210">
              <a:extLst>
                <a:ext uri="{FF2B5EF4-FFF2-40B4-BE49-F238E27FC236}">
                  <a16:creationId xmlns:a16="http://schemas.microsoft.com/office/drawing/2014/main" id="{C26A122D-3831-6D47-A9BC-1CD5369645D8}"/>
                </a:ext>
              </a:extLst>
            </p:cNvPr>
            <p:cNvGrpSpPr/>
            <p:nvPr/>
          </p:nvGrpSpPr>
          <p:grpSpPr>
            <a:xfrm flipH="1">
              <a:off x="5709457" y="6022706"/>
              <a:ext cx="673407" cy="154781"/>
              <a:chOff x="2793492" y="3276600"/>
              <a:chExt cx="673407" cy="154781"/>
            </a:xfrm>
          </p:grpSpPr>
          <p:cxnSp>
            <p:nvCxnSpPr>
              <p:cNvPr id="237" name="Connecteur droit 236">
                <a:extLst>
                  <a:ext uri="{FF2B5EF4-FFF2-40B4-BE49-F238E27FC236}">
                    <a16:creationId xmlns:a16="http://schemas.microsoft.com/office/drawing/2014/main" id="{AC857134-1732-5047-9CA3-0B73AF23EB29}"/>
                  </a:ext>
                </a:extLst>
              </p:cNvPr>
              <p:cNvCxnSpPr/>
              <p:nvPr/>
            </p:nvCxnSpPr>
            <p:spPr bwMode="auto">
              <a:xfrm>
                <a:off x="2793492" y="3429000"/>
                <a:ext cx="233172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8" name="Connecteur droit 237">
                <a:extLst>
                  <a:ext uri="{FF2B5EF4-FFF2-40B4-BE49-F238E27FC236}">
                    <a16:creationId xmlns:a16="http://schemas.microsoft.com/office/drawing/2014/main" id="{14BB3E6E-CAB6-9340-BBC4-A0DC6282CB9A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25197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Connecteur droit 238">
                <a:extLst>
                  <a:ext uri="{FF2B5EF4-FFF2-40B4-BE49-F238E27FC236}">
                    <a16:creationId xmlns:a16="http://schemas.microsoft.com/office/drawing/2014/main" id="{4F084711-6509-5D49-BDA8-57C9B14EDDC1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12" name="Connecteur droit 211">
              <a:extLst>
                <a:ext uri="{FF2B5EF4-FFF2-40B4-BE49-F238E27FC236}">
                  <a16:creationId xmlns:a16="http://schemas.microsoft.com/office/drawing/2014/main" id="{2DCC0CD9-49B1-734E-B435-53D25C438588}"/>
                </a:ext>
              </a:extLst>
            </p:cNvPr>
            <p:cNvCxnSpPr/>
            <p:nvPr/>
          </p:nvCxnSpPr>
          <p:spPr bwMode="auto">
            <a:xfrm flipH="1">
              <a:off x="6653045" y="5884752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Connecteur droit 212">
              <a:extLst>
                <a:ext uri="{FF2B5EF4-FFF2-40B4-BE49-F238E27FC236}">
                  <a16:creationId xmlns:a16="http://schemas.microsoft.com/office/drawing/2014/main" id="{0254DC31-955F-4047-824B-AA1898EB988A}"/>
                </a:ext>
              </a:extLst>
            </p:cNvPr>
            <p:cNvCxnSpPr/>
            <p:nvPr/>
          </p:nvCxnSpPr>
          <p:spPr bwMode="auto">
            <a:xfrm flipH="1">
              <a:off x="6058782" y="5880183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907AA8B1-8158-CF47-B7B2-F1E619F0AEFA}"/>
                </a:ext>
              </a:extLst>
            </p:cNvPr>
            <p:cNvSpPr/>
            <p:nvPr/>
          </p:nvSpPr>
          <p:spPr bwMode="auto">
            <a:xfrm flipH="1">
              <a:off x="5519769" y="6061725"/>
              <a:ext cx="176061" cy="194822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15" name="ZoneTexte 214">
              <a:extLst>
                <a:ext uri="{FF2B5EF4-FFF2-40B4-BE49-F238E27FC236}">
                  <a16:creationId xmlns:a16="http://schemas.microsoft.com/office/drawing/2014/main" id="{0E9378E1-B06B-FE4E-B149-F96BB5D4E743}"/>
                </a:ext>
              </a:extLst>
            </p:cNvPr>
            <p:cNvSpPr txBox="1"/>
            <p:nvPr/>
          </p:nvSpPr>
          <p:spPr>
            <a:xfrm flipH="1">
              <a:off x="5406141" y="5828911"/>
              <a:ext cx="3898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Pad</a:t>
              </a:r>
            </a:p>
          </p:txBody>
        </p:sp>
        <p:sp>
          <p:nvSpPr>
            <p:cNvPr id="216" name="ZoneTexte 215">
              <a:extLst>
                <a:ext uri="{FF2B5EF4-FFF2-40B4-BE49-F238E27FC236}">
                  <a16:creationId xmlns:a16="http://schemas.microsoft.com/office/drawing/2014/main" id="{3D649E23-7FBD-F14A-9C35-CB48CF6AA821}"/>
                </a:ext>
              </a:extLst>
            </p:cNvPr>
            <p:cNvSpPr txBox="1"/>
            <p:nvPr/>
          </p:nvSpPr>
          <p:spPr>
            <a:xfrm>
              <a:off x="5913320" y="5676212"/>
              <a:ext cx="2680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C</a:t>
              </a:r>
            </a:p>
          </p:txBody>
        </p:sp>
        <p:sp>
          <p:nvSpPr>
            <p:cNvPr id="217" name="ZoneTexte 216">
              <a:extLst>
                <a:ext uri="{FF2B5EF4-FFF2-40B4-BE49-F238E27FC236}">
                  <a16:creationId xmlns:a16="http://schemas.microsoft.com/office/drawing/2014/main" id="{9D9D3EDE-C124-CF46-87F9-5102AAD42CF5}"/>
                </a:ext>
              </a:extLst>
            </p:cNvPr>
            <p:cNvSpPr txBox="1"/>
            <p:nvPr/>
          </p:nvSpPr>
          <p:spPr>
            <a:xfrm>
              <a:off x="6525335" y="5688665"/>
              <a:ext cx="2680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D</a:t>
              </a:r>
            </a:p>
          </p:txBody>
        </p:sp>
        <p:cxnSp>
          <p:nvCxnSpPr>
            <p:cNvPr id="218" name="Connecteur droit 217">
              <a:extLst>
                <a:ext uri="{FF2B5EF4-FFF2-40B4-BE49-F238E27FC236}">
                  <a16:creationId xmlns:a16="http://schemas.microsoft.com/office/drawing/2014/main" id="{398F1AAB-5C63-1841-83E2-EF08C4253E25}"/>
                </a:ext>
              </a:extLst>
            </p:cNvPr>
            <p:cNvCxnSpPr/>
            <p:nvPr/>
          </p:nvCxnSpPr>
          <p:spPr bwMode="auto">
            <a:xfrm>
              <a:off x="5519769" y="4392844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9" name="ZoneTexte 218">
              <a:extLst>
                <a:ext uri="{FF2B5EF4-FFF2-40B4-BE49-F238E27FC236}">
                  <a16:creationId xmlns:a16="http://schemas.microsoft.com/office/drawing/2014/main" id="{2D7A56D1-C03B-8944-A697-5C01DC38E928}"/>
                </a:ext>
              </a:extLst>
            </p:cNvPr>
            <p:cNvSpPr txBox="1"/>
            <p:nvPr/>
          </p:nvSpPr>
          <p:spPr>
            <a:xfrm rot="16200000">
              <a:off x="5318993" y="3985099"/>
              <a:ext cx="3513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Vin</a:t>
              </a: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BF9D5458-4C2D-774A-879E-67B1BAE2C827}"/>
                </a:ext>
              </a:extLst>
            </p:cNvPr>
            <p:cNvSpPr/>
            <p:nvPr/>
          </p:nvSpPr>
          <p:spPr bwMode="auto">
            <a:xfrm flipH="1">
              <a:off x="5424753" y="5305349"/>
              <a:ext cx="176061" cy="194822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21" name="ZoneTexte 220">
              <a:extLst>
                <a:ext uri="{FF2B5EF4-FFF2-40B4-BE49-F238E27FC236}">
                  <a16:creationId xmlns:a16="http://schemas.microsoft.com/office/drawing/2014/main" id="{12C9753C-C487-A44A-B1F0-CAF0293AE3F8}"/>
                </a:ext>
              </a:extLst>
            </p:cNvPr>
            <p:cNvSpPr txBox="1"/>
            <p:nvPr/>
          </p:nvSpPr>
          <p:spPr>
            <a:xfrm flipH="1">
              <a:off x="5351340" y="5500171"/>
              <a:ext cx="3898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Pad</a:t>
              </a: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2C5F10E2-633D-1249-92D3-F6C62EA5E191}"/>
                </a:ext>
              </a:extLst>
            </p:cNvPr>
            <p:cNvSpPr/>
            <p:nvPr/>
          </p:nvSpPr>
          <p:spPr bwMode="auto">
            <a:xfrm>
              <a:off x="4644385" y="4294718"/>
              <a:ext cx="696322" cy="692150"/>
            </a:xfrm>
            <a:prstGeom prst="rect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100" b="1" i="0" u="none" strike="noStrike" cap="none" normalizeH="0" baseline="0">
                <a:ln>
                  <a:noFill/>
                </a:ln>
                <a:solidFill>
                  <a:srgbClr val="23346C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23" name="ZoneTexte 222">
              <a:extLst>
                <a:ext uri="{FF2B5EF4-FFF2-40B4-BE49-F238E27FC236}">
                  <a16:creationId xmlns:a16="http://schemas.microsoft.com/office/drawing/2014/main" id="{B15FD43D-EEA0-2349-92FE-151A1761745F}"/>
                </a:ext>
              </a:extLst>
            </p:cNvPr>
            <p:cNvSpPr txBox="1"/>
            <p:nvPr/>
          </p:nvSpPr>
          <p:spPr>
            <a:xfrm>
              <a:off x="4561271" y="4371597"/>
              <a:ext cx="845103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 err="1"/>
                <a:t>VDac_BP</a:t>
              </a:r>
              <a:endParaRPr lang="en-GB" sz="900" b="0" dirty="0"/>
            </a:p>
            <a:p>
              <a:r>
                <a:rPr lang="en-GB" sz="900" b="0" dirty="0" err="1"/>
                <a:t>Cible</a:t>
              </a:r>
              <a:r>
                <a:rPr lang="en-GB" sz="900" b="0" dirty="0"/>
                <a:t> 700mV</a:t>
              </a:r>
            </a:p>
            <a:p>
              <a:r>
                <a:rPr lang="en-GB" sz="900" b="0" dirty="0"/>
                <a:t>8 bits</a:t>
              </a:r>
            </a:p>
          </p:txBody>
        </p:sp>
        <p:grpSp>
          <p:nvGrpSpPr>
            <p:cNvPr id="224" name="Groupe 223">
              <a:extLst>
                <a:ext uri="{FF2B5EF4-FFF2-40B4-BE49-F238E27FC236}">
                  <a16:creationId xmlns:a16="http://schemas.microsoft.com/office/drawing/2014/main" id="{7C6FE004-4E96-7248-B975-61EA26C78C3F}"/>
                </a:ext>
              </a:extLst>
            </p:cNvPr>
            <p:cNvGrpSpPr/>
            <p:nvPr/>
          </p:nvGrpSpPr>
          <p:grpSpPr>
            <a:xfrm>
              <a:off x="4467371" y="5205849"/>
              <a:ext cx="648028" cy="151401"/>
              <a:chOff x="2818871" y="3415989"/>
              <a:chExt cx="648028" cy="151401"/>
            </a:xfrm>
          </p:grpSpPr>
          <p:cxnSp>
            <p:nvCxnSpPr>
              <p:cNvPr id="234" name="Connecteur droit 233">
                <a:extLst>
                  <a:ext uri="{FF2B5EF4-FFF2-40B4-BE49-F238E27FC236}">
                    <a16:creationId xmlns:a16="http://schemas.microsoft.com/office/drawing/2014/main" id="{67EECFB8-B65D-9544-8BBF-9261BCF59F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818871" y="3429000"/>
                <a:ext cx="207793" cy="2382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5" name="Connecteur droit 234">
                <a:extLst>
                  <a:ext uri="{FF2B5EF4-FFF2-40B4-BE49-F238E27FC236}">
                    <a16:creationId xmlns:a16="http://schemas.microsoft.com/office/drawing/2014/main" id="{E1F44558-A859-DE46-B304-F9ADE14F02CE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25197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6" name="Connecteur droit 235">
                <a:extLst>
                  <a:ext uri="{FF2B5EF4-FFF2-40B4-BE49-F238E27FC236}">
                    <a16:creationId xmlns:a16="http://schemas.microsoft.com/office/drawing/2014/main" id="{4FB5C362-D294-4340-AAB8-89374B265D7E}"/>
                  </a:ext>
                </a:extLst>
              </p:cNvPr>
              <p:cNvCxnSpPr/>
              <p:nvPr/>
            </p:nvCxnSpPr>
            <p:spPr bwMode="auto">
              <a:xfrm>
                <a:off x="3026664" y="3431382"/>
                <a:ext cx="186626" cy="136008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25" name="Connecteur droit 224">
              <a:extLst>
                <a:ext uri="{FF2B5EF4-FFF2-40B4-BE49-F238E27FC236}">
                  <a16:creationId xmlns:a16="http://schemas.microsoft.com/office/drawing/2014/main" id="{96A67D88-79DC-D848-9360-3F8605797D5E}"/>
                </a:ext>
              </a:extLst>
            </p:cNvPr>
            <p:cNvCxnSpPr/>
            <p:nvPr/>
          </p:nvCxnSpPr>
          <p:spPr bwMode="auto">
            <a:xfrm>
              <a:off x="4756204" y="5276020"/>
              <a:ext cx="0" cy="216954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26" name="Groupe 225">
              <a:extLst>
                <a:ext uri="{FF2B5EF4-FFF2-40B4-BE49-F238E27FC236}">
                  <a16:creationId xmlns:a16="http://schemas.microsoft.com/office/drawing/2014/main" id="{7C1FB18A-01B0-AF4C-8B4D-09011494696F}"/>
                </a:ext>
              </a:extLst>
            </p:cNvPr>
            <p:cNvGrpSpPr/>
            <p:nvPr/>
          </p:nvGrpSpPr>
          <p:grpSpPr>
            <a:xfrm>
              <a:off x="4467371" y="4604344"/>
              <a:ext cx="183290" cy="183008"/>
              <a:chOff x="2710827" y="3276600"/>
              <a:chExt cx="756072" cy="154781"/>
            </a:xfrm>
          </p:grpSpPr>
          <p:cxnSp>
            <p:nvCxnSpPr>
              <p:cNvPr id="231" name="Connecteur droit 230">
                <a:extLst>
                  <a:ext uri="{FF2B5EF4-FFF2-40B4-BE49-F238E27FC236}">
                    <a16:creationId xmlns:a16="http://schemas.microsoft.com/office/drawing/2014/main" id="{D6B6137F-E85F-164B-A089-1F5669514D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710827" y="3429000"/>
                <a:ext cx="315835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2" name="Connecteur droit 231">
                <a:extLst>
                  <a:ext uri="{FF2B5EF4-FFF2-40B4-BE49-F238E27FC236}">
                    <a16:creationId xmlns:a16="http://schemas.microsoft.com/office/drawing/2014/main" id="{E625F2C5-CF42-F544-82D4-FFE645F46786}"/>
                  </a:ext>
                </a:extLst>
              </p:cNvPr>
              <p:cNvCxnSpPr/>
              <p:nvPr/>
            </p:nvCxnSpPr>
            <p:spPr bwMode="auto">
              <a:xfrm>
                <a:off x="3214929" y="3415989"/>
                <a:ext cx="25197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Connecteur droit 232">
                <a:extLst>
                  <a:ext uri="{FF2B5EF4-FFF2-40B4-BE49-F238E27FC236}">
                    <a16:creationId xmlns:a16="http://schemas.microsoft.com/office/drawing/2014/main" id="{C0ABD7D6-675C-F141-B904-EDF3DAD7965F}"/>
                  </a:ext>
                </a:extLst>
              </p:cNvPr>
              <p:cNvCxnSpPr/>
              <p:nvPr/>
            </p:nvCxnSpPr>
            <p:spPr bwMode="auto">
              <a:xfrm flipV="1">
                <a:off x="3026664" y="3276600"/>
                <a:ext cx="166592" cy="154781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27" name="ZoneTexte 226">
              <a:extLst>
                <a:ext uri="{FF2B5EF4-FFF2-40B4-BE49-F238E27FC236}">
                  <a16:creationId xmlns:a16="http://schemas.microsoft.com/office/drawing/2014/main" id="{A1A26EE1-EF21-EC47-B683-ECD1C75A3A02}"/>
                </a:ext>
              </a:extLst>
            </p:cNvPr>
            <p:cNvSpPr txBox="1"/>
            <p:nvPr/>
          </p:nvSpPr>
          <p:spPr>
            <a:xfrm>
              <a:off x="4425504" y="4384638"/>
              <a:ext cx="26802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</a:t>
              </a:r>
            </a:p>
          </p:txBody>
        </p:sp>
        <p:sp>
          <p:nvSpPr>
            <p:cNvPr id="228" name="ZoneTexte 227">
              <a:extLst>
                <a:ext uri="{FF2B5EF4-FFF2-40B4-BE49-F238E27FC236}">
                  <a16:creationId xmlns:a16="http://schemas.microsoft.com/office/drawing/2014/main" id="{FDC90597-983E-9240-9B83-E31DB0A01B0A}"/>
                </a:ext>
              </a:extLst>
            </p:cNvPr>
            <p:cNvSpPr txBox="1"/>
            <p:nvPr/>
          </p:nvSpPr>
          <p:spPr>
            <a:xfrm>
              <a:off x="4684569" y="5442384"/>
              <a:ext cx="2551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F</a:t>
              </a:r>
            </a:p>
          </p:txBody>
        </p:sp>
        <p:cxnSp>
          <p:nvCxnSpPr>
            <p:cNvPr id="229" name="Connecteur droit 228">
              <a:extLst>
                <a:ext uri="{FF2B5EF4-FFF2-40B4-BE49-F238E27FC236}">
                  <a16:creationId xmlns:a16="http://schemas.microsoft.com/office/drawing/2014/main" id="{564D35B0-D67F-644B-B39D-6EEC5E81292C}"/>
                </a:ext>
              </a:extLst>
            </p:cNvPr>
            <p:cNvCxnSpPr/>
            <p:nvPr/>
          </p:nvCxnSpPr>
          <p:spPr bwMode="auto">
            <a:xfrm>
              <a:off x="6236862" y="4393429"/>
              <a:ext cx="0" cy="893277"/>
            </a:xfrm>
            <a:prstGeom prst="line">
              <a:avLst/>
            </a:prstGeom>
            <a:noFill/>
            <a:ln w="28575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0" name="ZoneTexte 229">
              <a:extLst>
                <a:ext uri="{FF2B5EF4-FFF2-40B4-BE49-F238E27FC236}">
                  <a16:creationId xmlns:a16="http://schemas.microsoft.com/office/drawing/2014/main" id="{8EC8D6CA-D916-CE4B-AEDD-C300338843A1}"/>
                </a:ext>
              </a:extLst>
            </p:cNvPr>
            <p:cNvSpPr txBox="1"/>
            <p:nvPr/>
          </p:nvSpPr>
          <p:spPr>
            <a:xfrm rot="16200000">
              <a:off x="5874786" y="3973071"/>
              <a:ext cx="7104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0" dirty="0"/>
                <a:t>ENA_D1P</a:t>
              </a:r>
            </a:p>
          </p:txBody>
        </p:sp>
      </p:grpSp>
      <p:sp>
        <p:nvSpPr>
          <p:cNvPr id="261" name="ZoneTexte 260">
            <a:extLst>
              <a:ext uri="{FF2B5EF4-FFF2-40B4-BE49-F238E27FC236}">
                <a16:creationId xmlns:a16="http://schemas.microsoft.com/office/drawing/2014/main" id="{478B758D-DA72-9241-B42C-C087EFF9B1D9}"/>
              </a:ext>
            </a:extLst>
          </p:cNvPr>
          <p:cNvSpPr txBox="1"/>
          <p:nvPr/>
        </p:nvSpPr>
        <p:spPr>
          <a:xfrm>
            <a:off x="3067878" y="265043"/>
            <a:ext cx="295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Front End lock</a:t>
            </a:r>
          </a:p>
        </p:txBody>
      </p:sp>
      <p:sp>
        <p:nvSpPr>
          <p:cNvPr id="262" name="ZoneTexte 261">
            <a:extLst>
              <a:ext uri="{FF2B5EF4-FFF2-40B4-BE49-F238E27FC236}">
                <a16:creationId xmlns:a16="http://schemas.microsoft.com/office/drawing/2014/main" id="{7EE829C9-3027-A890-9DE2-A7381899E709}"/>
              </a:ext>
            </a:extLst>
          </p:cNvPr>
          <p:cNvSpPr txBox="1"/>
          <p:nvPr/>
        </p:nvSpPr>
        <p:spPr>
          <a:xfrm>
            <a:off x="491165" y="6758795"/>
            <a:ext cx="8108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work is a fruit of excellent collaboration between SDU and IP2I-Lyon</a:t>
            </a:r>
          </a:p>
        </p:txBody>
      </p:sp>
      <p:sp>
        <p:nvSpPr>
          <p:cNvPr id="264" name="Espace réservé du numéro de diapositive 263">
            <a:extLst>
              <a:ext uri="{FF2B5EF4-FFF2-40B4-BE49-F238E27FC236}">
                <a16:creationId xmlns:a16="http://schemas.microsoft.com/office/drawing/2014/main" id="{0EE6E1F6-F98A-FA26-D900-C7CBF211A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1415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CustomShape 1"/>
          <p:cNvSpPr/>
          <p:nvPr/>
        </p:nvSpPr>
        <p:spPr>
          <a:xfrm>
            <a:off x="245403" y="1143054"/>
            <a:ext cx="6106507" cy="30522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391867" indent="-290961">
              <a:spcAft>
                <a:spcPts val="1283"/>
              </a:spcAft>
              <a:buClr>
                <a:srgbClr val="EF2929"/>
              </a:buClr>
              <a:buFont typeface="StarSymbol"/>
              <a:buAutoNum type="arabicParenR"/>
            </a:pP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Freeze a set of </a:t>
            </a:r>
            <a:r>
              <a:rPr lang="en-US" sz="1633" b="1" spc="-1" dirty="0">
                <a:solidFill>
                  <a:schemeClr val="bg1"/>
                </a:solidFill>
                <a:latin typeface="Noto Sans Regular"/>
                <a:ea typeface="DejaVu Sans"/>
              </a:rPr>
              <a:t>DAC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(Global) values driven by :</a:t>
            </a:r>
            <a:br>
              <a:rPr sz="1633" dirty="0">
                <a:solidFill>
                  <a:schemeClr val="bg1"/>
                </a:solidFill>
              </a:rPr>
            </a:b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- small dispersion between s-Curves</a:t>
            </a:r>
            <a:br>
              <a:rPr sz="1633" dirty="0">
                <a:solidFill>
                  <a:schemeClr val="bg1"/>
                </a:solidFill>
              </a:rPr>
            </a:b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- bigger number of </a:t>
            </a:r>
            <a:r>
              <a:rPr lang="en-US" sz="1633" spc="-1" dirty="0" err="1">
                <a:solidFill>
                  <a:schemeClr val="bg1"/>
                </a:solidFill>
                <a:latin typeface="Noto Sans Regular"/>
                <a:ea typeface="DejaVu Sans"/>
              </a:rPr>
              <a:t>sCurves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in a given </a:t>
            </a:r>
            <a:br>
              <a:rPr sz="1633" dirty="0">
                <a:solidFill>
                  <a:schemeClr val="bg1"/>
                </a:solidFill>
              </a:rPr>
            </a:b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  space of phase vs </a:t>
            </a:r>
            <a:r>
              <a:rPr lang="en-US" sz="1633" spc="-1" dirty="0" err="1">
                <a:solidFill>
                  <a:schemeClr val="bg1"/>
                </a:solidFill>
                <a:latin typeface="Noto Sans Regular"/>
                <a:ea typeface="DejaVu Sans"/>
              </a:rPr>
              <a:t>VRefN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(quite sensitive) </a:t>
            </a:r>
            <a:endParaRPr lang="en-US" sz="1633" spc="-1" dirty="0">
              <a:solidFill>
                <a:schemeClr val="bg1"/>
              </a:solidFill>
              <a:latin typeface="Arial"/>
            </a:endParaRPr>
          </a:p>
          <a:p>
            <a:pPr marL="391867" indent="-290961">
              <a:spcAft>
                <a:spcPts val="1283"/>
              </a:spcAft>
              <a:buClr>
                <a:srgbClr val="EF2929"/>
              </a:buClr>
              <a:buFont typeface="StarSymbol"/>
              <a:buAutoNum type="arabicParenR"/>
            </a:pP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Then, additional scan in </a:t>
            </a:r>
            <a:r>
              <a:rPr lang="en-US" sz="1633" b="1" spc="-1" dirty="0">
                <a:solidFill>
                  <a:schemeClr val="bg1"/>
                </a:solidFill>
                <a:latin typeface="Noto Sans Regular"/>
                <a:ea typeface="DejaVu Sans"/>
              </a:rPr>
              <a:t>local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values are performed:</a:t>
            </a:r>
            <a:br>
              <a:rPr sz="1633" dirty="0">
                <a:solidFill>
                  <a:schemeClr val="bg1"/>
                </a:solidFill>
              </a:rPr>
            </a:b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- </a:t>
            </a:r>
            <a:r>
              <a:rPr lang="en-US" sz="1633" spc="-1" dirty="0" err="1">
                <a:solidFill>
                  <a:schemeClr val="bg1"/>
                </a:solidFill>
                <a:latin typeface="Noto Sans Regular"/>
                <a:ea typeface="DejaVu Sans"/>
              </a:rPr>
              <a:t>iadj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&lt;3bits&gt;, </a:t>
            </a:r>
            <a:r>
              <a:rPr lang="en-US" sz="1633" spc="-1" dirty="0" err="1">
                <a:solidFill>
                  <a:schemeClr val="bg1"/>
                </a:solidFill>
                <a:latin typeface="Noto Sans Regular"/>
                <a:ea typeface="DejaVu Sans"/>
              </a:rPr>
              <a:t>sw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&lt;2bits&gt;, EN_CM, EN_CC. </a:t>
            </a:r>
            <a:endParaRPr lang="en-US" sz="1633" spc="-1" dirty="0">
              <a:solidFill>
                <a:schemeClr val="bg1"/>
              </a:solidFill>
              <a:latin typeface="Arial"/>
            </a:endParaRPr>
          </a:p>
          <a:p>
            <a:pPr marL="391867" indent="-290961">
              <a:spcAft>
                <a:spcPts val="1283"/>
              </a:spcAft>
              <a:buClr>
                <a:srgbClr val="EF2929"/>
              </a:buClr>
              <a:buFont typeface="StarSymbol"/>
              <a:buAutoNum type="arabicParenR"/>
            </a:pP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To determine value @50% inflection point. </a:t>
            </a:r>
            <a:endParaRPr lang="en-US" sz="1633" spc="-1" dirty="0">
              <a:solidFill>
                <a:schemeClr val="bg1"/>
              </a:solidFill>
              <a:latin typeface="Arial"/>
            </a:endParaRPr>
          </a:p>
          <a:p>
            <a:pPr marL="391867" indent="-290961">
              <a:spcAft>
                <a:spcPts val="1283"/>
              </a:spcAft>
              <a:buClr>
                <a:srgbClr val="EF2929"/>
              </a:buClr>
              <a:buFont typeface="StarSymbol"/>
              <a:buAutoNum type="arabicParenR"/>
            </a:pP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To select the closest sCurves@50% in </a:t>
            </a:r>
            <a:r>
              <a:rPr lang="en-US" sz="1633" spc="-1" dirty="0" err="1">
                <a:solidFill>
                  <a:schemeClr val="bg1"/>
                </a:solidFill>
                <a:latin typeface="Noto Sans Regular"/>
                <a:ea typeface="DejaVu Sans"/>
              </a:rPr>
              <a:t>VRefN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      </a:t>
            </a:r>
            <a:r>
              <a:rPr lang="en-US" sz="1633" spc="-1" dirty="0">
                <a:solidFill>
                  <a:schemeClr val="bg1"/>
                </a:solidFill>
                <a:latin typeface="Arial"/>
                <a:ea typeface="DejaVu Sans"/>
              </a:rPr>
              <a:t> </a:t>
            </a:r>
            <a:br>
              <a:rPr sz="1633" dirty="0">
                <a:solidFill>
                  <a:schemeClr val="bg1"/>
                </a:solidFill>
              </a:rPr>
            </a:br>
            <a:br>
              <a:rPr sz="1633" dirty="0">
                <a:solidFill>
                  <a:schemeClr val="bg1"/>
                </a:solidFill>
              </a:rPr>
            </a:br>
            <a:br>
              <a:rPr sz="1633" dirty="0">
                <a:solidFill>
                  <a:schemeClr val="bg1"/>
                </a:solidFill>
              </a:rPr>
            </a:br>
            <a:r>
              <a:rPr lang="en-US" sz="2177" spc="-1" dirty="0">
                <a:solidFill>
                  <a:schemeClr val="bg1"/>
                </a:solidFill>
                <a:latin typeface="Noto Sans Regular"/>
                <a:ea typeface="DejaVu Sans"/>
              </a:rPr>
              <a:t> </a:t>
            </a:r>
            <a:endParaRPr lang="en-US" sz="2177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710" name="CustomShape 2"/>
          <p:cNvSpPr/>
          <p:nvPr/>
        </p:nvSpPr>
        <p:spPr>
          <a:xfrm>
            <a:off x="652776" y="171431"/>
            <a:ext cx="8029894" cy="11422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66" b="1" spc="-1" dirty="0">
                <a:solidFill>
                  <a:srgbClr val="333333"/>
                </a:solidFill>
                <a:latin typeface="Noto Sans Regular"/>
                <a:ea typeface="DejaVu Sans"/>
              </a:rPr>
              <a:t>Pedestal threshold calibrations</a:t>
            </a:r>
            <a:r>
              <a:rPr lang="en-US" sz="3266" spc="-1" dirty="0">
                <a:solidFill>
                  <a:srgbClr val="333333"/>
                </a:solidFill>
                <a:latin typeface="Noto Sans Regular"/>
                <a:ea typeface="DejaVu Sans"/>
              </a:rPr>
              <a:t> </a:t>
            </a:r>
            <a:endParaRPr lang="en-US" sz="3266" spc="-1" dirty="0">
              <a:latin typeface="Arial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959CA43-7DD7-691A-2A2D-AE88EB07F55D}"/>
              </a:ext>
            </a:extLst>
          </p:cNvPr>
          <p:cNvGrpSpPr/>
          <p:nvPr/>
        </p:nvGrpSpPr>
        <p:grpSpPr>
          <a:xfrm>
            <a:off x="5847347" y="1118308"/>
            <a:ext cx="3085844" cy="2339918"/>
            <a:chOff x="5847347" y="1118308"/>
            <a:chExt cx="3085844" cy="2339918"/>
          </a:xfrm>
        </p:grpSpPr>
        <p:pic>
          <p:nvPicPr>
            <p:cNvPr id="711" name="Image 710"/>
            <p:cNvPicPr/>
            <p:nvPr/>
          </p:nvPicPr>
          <p:blipFill>
            <a:blip r:embed="rId2"/>
            <a:stretch/>
          </p:blipFill>
          <p:spPr>
            <a:xfrm>
              <a:off x="5847347" y="1118308"/>
              <a:ext cx="3085844" cy="2339918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712" name="CustomShape 3"/>
            <p:cNvSpPr/>
            <p:nvPr/>
          </p:nvSpPr>
          <p:spPr>
            <a:xfrm>
              <a:off x="7625950" y="2507294"/>
              <a:ext cx="412761" cy="329817"/>
            </a:xfrm>
            <a:prstGeom prst="rect">
              <a:avLst/>
            </a:prstGeom>
            <a:noFill/>
            <a:ln w="100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13" name="CustomShape 4"/>
            <p:cNvSpPr/>
            <p:nvPr/>
          </p:nvSpPr>
          <p:spPr>
            <a:xfrm>
              <a:off x="7234089" y="2724777"/>
              <a:ext cx="412761" cy="329817"/>
            </a:xfrm>
            <a:prstGeom prst="rect">
              <a:avLst/>
            </a:prstGeom>
            <a:noFill/>
            <a:ln w="100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14" name="CustomShape 5"/>
            <p:cNvSpPr/>
            <p:nvPr/>
          </p:nvSpPr>
          <p:spPr>
            <a:xfrm>
              <a:off x="6385056" y="2463536"/>
              <a:ext cx="412761" cy="329817"/>
            </a:xfrm>
            <a:prstGeom prst="rect">
              <a:avLst/>
            </a:prstGeom>
            <a:noFill/>
            <a:ln w="100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15" name="CustomShape 6"/>
            <p:cNvSpPr/>
            <p:nvPr/>
          </p:nvSpPr>
          <p:spPr>
            <a:xfrm>
              <a:off x="7723915" y="1636382"/>
              <a:ext cx="412761" cy="329817"/>
            </a:xfrm>
            <a:prstGeom prst="rect">
              <a:avLst/>
            </a:prstGeom>
            <a:noFill/>
            <a:ln w="100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16" name="CustomShape 7"/>
            <p:cNvSpPr/>
            <p:nvPr/>
          </p:nvSpPr>
          <p:spPr>
            <a:xfrm>
              <a:off x="7723915" y="1636382"/>
              <a:ext cx="412761" cy="329817"/>
            </a:xfrm>
            <a:prstGeom prst="rect">
              <a:avLst/>
            </a:prstGeom>
            <a:noFill/>
            <a:ln w="100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17" name="CustomShape 8"/>
            <p:cNvSpPr/>
            <p:nvPr/>
          </p:nvSpPr>
          <p:spPr>
            <a:xfrm>
              <a:off x="7267070" y="2495538"/>
              <a:ext cx="329817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18" name="CustomShape 9"/>
            <p:cNvSpPr/>
            <p:nvPr/>
          </p:nvSpPr>
          <p:spPr>
            <a:xfrm>
              <a:off x="8050793" y="2538969"/>
              <a:ext cx="329817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19" name="CustomShape 10"/>
            <p:cNvSpPr/>
            <p:nvPr/>
          </p:nvSpPr>
          <p:spPr>
            <a:xfrm>
              <a:off x="8345016" y="2538969"/>
              <a:ext cx="329817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20" name="CustomShape 11"/>
            <p:cNvSpPr/>
            <p:nvPr/>
          </p:nvSpPr>
          <p:spPr>
            <a:xfrm>
              <a:off x="6973174" y="2234297"/>
              <a:ext cx="329817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21" name="CustomShape 12"/>
            <p:cNvSpPr/>
            <p:nvPr/>
          </p:nvSpPr>
          <p:spPr>
            <a:xfrm>
              <a:off x="6124468" y="2234297"/>
              <a:ext cx="471540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722" name="CustomShape 13"/>
            <p:cNvSpPr/>
            <p:nvPr/>
          </p:nvSpPr>
          <p:spPr>
            <a:xfrm>
              <a:off x="7137103" y="1842762"/>
              <a:ext cx="329817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</p:grpSp>
      <p:sp>
        <p:nvSpPr>
          <p:cNvPr id="728" name="Line 19"/>
          <p:cNvSpPr/>
          <p:nvPr/>
        </p:nvSpPr>
        <p:spPr>
          <a:xfrm>
            <a:off x="4396032" y="3649896"/>
            <a:ext cx="66355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34" name="CustomShape 23"/>
          <p:cNvSpPr/>
          <p:nvPr/>
        </p:nvSpPr>
        <p:spPr>
          <a:xfrm>
            <a:off x="7248784" y="5377026"/>
            <a:ext cx="665511" cy="371942"/>
          </a:xfrm>
          <a:prstGeom prst="rect">
            <a:avLst/>
          </a:prstGeom>
          <a:noFill/>
          <a:ln w="10080">
            <a:solidFill>
              <a:srgbClr val="000000"/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8CD0A3-D8C7-5FA4-68F3-F534C2540B9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25503" y="3717558"/>
            <a:ext cx="7719513" cy="2882565"/>
          </a:xfrm>
          <a:prstGeom prst="rect">
            <a:avLst/>
          </a:prstGeom>
          <a:ln>
            <a:noFill/>
          </a:ln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9924D5-FC87-D499-6A93-28D8C4ED0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20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CustomShape 1"/>
          <p:cNvSpPr/>
          <p:nvPr/>
        </p:nvSpPr>
        <p:spPr>
          <a:xfrm>
            <a:off x="245403" y="1143054"/>
            <a:ext cx="6106507" cy="30522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391867" indent="-290961">
              <a:spcAft>
                <a:spcPts val="1283"/>
              </a:spcAft>
              <a:buClr>
                <a:srgbClr val="EF2929"/>
              </a:buClr>
              <a:buFont typeface="StarSymbol"/>
              <a:buAutoNum type="arabicParenR"/>
            </a:pP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Freeze a set of </a:t>
            </a:r>
            <a:r>
              <a:rPr lang="en-US" sz="1633" b="1" spc="-1" dirty="0">
                <a:solidFill>
                  <a:schemeClr val="bg1"/>
                </a:solidFill>
                <a:latin typeface="Noto Sans Regular"/>
                <a:ea typeface="DejaVu Sans"/>
              </a:rPr>
              <a:t>DAC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(Global) values driven by :</a:t>
            </a:r>
            <a:br>
              <a:rPr sz="1633" dirty="0">
                <a:solidFill>
                  <a:schemeClr val="bg1"/>
                </a:solidFill>
              </a:rPr>
            </a:b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- small dispersion between s-Curves</a:t>
            </a:r>
            <a:br>
              <a:rPr sz="1633" dirty="0">
                <a:solidFill>
                  <a:schemeClr val="bg1"/>
                </a:solidFill>
              </a:rPr>
            </a:b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- bigger number of </a:t>
            </a:r>
            <a:r>
              <a:rPr lang="en-US" sz="1633" spc="-1" dirty="0" err="1">
                <a:solidFill>
                  <a:schemeClr val="bg1"/>
                </a:solidFill>
                <a:latin typeface="Noto Sans Regular"/>
                <a:ea typeface="DejaVu Sans"/>
              </a:rPr>
              <a:t>sCurves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in a given </a:t>
            </a:r>
            <a:br>
              <a:rPr sz="1633" dirty="0">
                <a:solidFill>
                  <a:schemeClr val="bg1"/>
                </a:solidFill>
              </a:rPr>
            </a:b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  space of phase vs </a:t>
            </a:r>
            <a:r>
              <a:rPr lang="en-US" sz="1633" spc="-1" dirty="0" err="1">
                <a:solidFill>
                  <a:schemeClr val="bg1"/>
                </a:solidFill>
                <a:latin typeface="Noto Sans Regular"/>
                <a:ea typeface="DejaVu Sans"/>
              </a:rPr>
              <a:t>VRefN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(quite sensitive) </a:t>
            </a:r>
            <a:endParaRPr lang="en-US" sz="1633" spc="-1" dirty="0">
              <a:solidFill>
                <a:schemeClr val="bg1"/>
              </a:solidFill>
              <a:latin typeface="Arial"/>
            </a:endParaRPr>
          </a:p>
          <a:p>
            <a:pPr marL="391867" indent="-290961">
              <a:spcAft>
                <a:spcPts val="1283"/>
              </a:spcAft>
              <a:buClr>
                <a:srgbClr val="EF2929"/>
              </a:buClr>
              <a:buFont typeface="StarSymbol"/>
              <a:buAutoNum type="arabicParenR"/>
            </a:pP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Then, additional scan in </a:t>
            </a:r>
            <a:r>
              <a:rPr lang="en-US" sz="1633" b="1" spc="-1" dirty="0">
                <a:solidFill>
                  <a:schemeClr val="bg1"/>
                </a:solidFill>
                <a:latin typeface="Noto Sans Regular"/>
                <a:ea typeface="DejaVu Sans"/>
              </a:rPr>
              <a:t>local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values are performed:</a:t>
            </a:r>
            <a:br>
              <a:rPr sz="1633" dirty="0">
                <a:solidFill>
                  <a:schemeClr val="bg1"/>
                </a:solidFill>
              </a:rPr>
            </a:b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- </a:t>
            </a:r>
            <a:r>
              <a:rPr lang="en-US" sz="1633" spc="-1" dirty="0" err="1">
                <a:solidFill>
                  <a:schemeClr val="bg1"/>
                </a:solidFill>
                <a:latin typeface="Noto Sans Regular"/>
                <a:ea typeface="DejaVu Sans"/>
              </a:rPr>
              <a:t>iadj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&lt;3bits&gt;, </a:t>
            </a:r>
            <a:r>
              <a:rPr lang="en-US" sz="1633" spc="-1" dirty="0" err="1">
                <a:solidFill>
                  <a:schemeClr val="bg1"/>
                </a:solidFill>
                <a:latin typeface="Noto Sans Regular"/>
                <a:ea typeface="DejaVu Sans"/>
              </a:rPr>
              <a:t>sw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&lt;2bits&gt;, EN_CM, EN_CC. </a:t>
            </a:r>
            <a:endParaRPr lang="en-US" sz="1633" spc="-1" dirty="0">
              <a:solidFill>
                <a:schemeClr val="bg1"/>
              </a:solidFill>
              <a:latin typeface="Arial"/>
            </a:endParaRPr>
          </a:p>
          <a:p>
            <a:pPr marL="391867" indent="-290961">
              <a:spcAft>
                <a:spcPts val="1283"/>
              </a:spcAft>
              <a:buClr>
                <a:srgbClr val="EF2929"/>
              </a:buClr>
              <a:buFont typeface="StarSymbol"/>
              <a:buAutoNum type="arabicParenR"/>
            </a:pP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To determine value @50% inflection point. </a:t>
            </a:r>
            <a:endParaRPr lang="en-US" sz="1633" spc="-1" dirty="0">
              <a:solidFill>
                <a:schemeClr val="bg1"/>
              </a:solidFill>
              <a:latin typeface="Arial"/>
            </a:endParaRPr>
          </a:p>
          <a:p>
            <a:pPr marL="391867" indent="-290961">
              <a:spcAft>
                <a:spcPts val="1283"/>
              </a:spcAft>
              <a:buClr>
                <a:srgbClr val="EF2929"/>
              </a:buClr>
              <a:buFont typeface="StarSymbol"/>
              <a:buAutoNum type="arabicParenR"/>
            </a:pP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To select the closest sCurves@50% in </a:t>
            </a:r>
            <a:r>
              <a:rPr lang="en-US" sz="1633" spc="-1" dirty="0" err="1">
                <a:solidFill>
                  <a:schemeClr val="bg1"/>
                </a:solidFill>
                <a:latin typeface="Noto Sans Regular"/>
                <a:ea typeface="DejaVu Sans"/>
              </a:rPr>
              <a:t>VRefN</a:t>
            </a:r>
            <a:r>
              <a:rPr lang="en-US" sz="1633" spc="-1" dirty="0">
                <a:solidFill>
                  <a:schemeClr val="bg1"/>
                </a:solidFill>
                <a:latin typeface="Noto Sans Regular"/>
                <a:ea typeface="DejaVu Sans"/>
              </a:rPr>
              <a:t>       </a:t>
            </a:r>
            <a:r>
              <a:rPr lang="en-US" sz="1633" spc="-1" dirty="0">
                <a:solidFill>
                  <a:schemeClr val="bg1"/>
                </a:solidFill>
                <a:latin typeface="Arial"/>
                <a:ea typeface="DejaVu Sans"/>
              </a:rPr>
              <a:t> </a:t>
            </a:r>
            <a:br>
              <a:rPr sz="1633" dirty="0">
                <a:solidFill>
                  <a:schemeClr val="bg1"/>
                </a:solidFill>
              </a:rPr>
            </a:br>
            <a:br>
              <a:rPr sz="1633" dirty="0">
                <a:solidFill>
                  <a:schemeClr val="bg1"/>
                </a:solidFill>
              </a:rPr>
            </a:br>
            <a:br>
              <a:rPr sz="1633" dirty="0">
                <a:solidFill>
                  <a:schemeClr val="bg1"/>
                </a:solidFill>
              </a:rPr>
            </a:br>
            <a:r>
              <a:rPr lang="en-US" sz="2177" spc="-1" dirty="0">
                <a:solidFill>
                  <a:schemeClr val="bg1"/>
                </a:solidFill>
                <a:latin typeface="Noto Sans Regular"/>
                <a:ea typeface="DejaVu Sans"/>
              </a:rPr>
              <a:t> </a:t>
            </a:r>
            <a:endParaRPr lang="en-US" sz="2177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710" name="CustomShape 2"/>
          <p:cNvSpPr/>
          <p:nvPr/>
        </p:nvSpPr>
        <p:spPr>
          <a:xfrm>
            <a:off x="652776" y="171431"/>
            <a:ext cx="8029894" cy="11422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66" b="1" spc="-1" dirty="0">
                <a:solidFill>
                  <a:srgbClr val="333333"/>
                </a:solidFill>
                <a:latin typeface="Noto Sans Regular"/>
                <a:ea typeface="DejaVu Sans"/>
              </a:rPr>
              <a:t>Pedestal threshold calibrations</a:t>
            </a:r>
            <a:r>
              <a:rPr lang="en-US" sz="3266" spc="-1" dirty="0">
                <a:solidFill>
                  <a:srgbClr val="333333"/>
                </a:solidFill>
                <a:latin typeface="Noto Sans Regular"/>
                <a:ea typeface="DejaVu Sans"/>
              </a:rPr>
              <a:t> </a:t>
            </a:r>
            <a:endParaRPr lang="en-US" sz="3266" spc="-1" dirty="0">
              <a:latin typeface="Arial"/>
            </a:endParaRPr>
          </a:p>
        </p:txBody>
      </p:sp>
      <p:sp>
        <p:nvSpPr>
          <p:cNvPr id="728" name="Line 19"/>
          <p:cNvSpPr/>
          <p:nvPr/>
        </p:nvSpPr>
        <p:spPr>
          <a:xfrm>
            <a:off x="4396032" y="3649896"/>
            <a:ext cx="66355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sp>
        <p:nvSpPr>
          <p:cNvPr id="734" name="CustomShape 23"/>
          <p:cNvSpPr/>
          <p:nvPr/>
        </p:nvSpPr>
        <p:spPr>
          <a:xfrm>
            <a:off x="7248784" y="5377026"/>
            <a:ext cx="665511" cy="371942"/>
          </a:xfrm>
          <a:prstGeom prst="rect">
            <a:avLst/>
          </a:prstGeom>
          <a:noFill/>
          <a:ln w="10080">
            <a:solidFill>
              <a:srgbClr val="000000"/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sz="1633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0246D22-F5CD-8B41-80B4-4808B48A18C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70551" y="4075986"/>
            <a:ext cx="3033755" cy="2375280"/>
          </a:xfrm>
          <a:prstGeom prst="rect">
            <a:avLst/>
          </a:prstGeom>
          <a:ln>
            <a:noFill/>
          </a:ln>
        </p:spPr>
      </p:pic>
      <p:sp>
        <p:nvSpPr>
          <p:cNvPr id="4" name="Line 7">
            <a:extLst>
              <a:ext uri="{FF2B5EF4-FFF2-40B4-BE49-F238E27FC236}">
                <a16:creationId xmlns:a16="http://schemas.microsoft.com/office/drawing/2014/main" id="{B505FC6B-6651-6C04-DCA4-CA89D518BA39}"/>
              </a:ext>
            </a:extLst>
          </p:cNvPr>
          <p:cNvSpPr/>
          <p:nvPr/>
        </p:nvSpPr>
        <p:spPr>
          <a:xfrm flipV="1">
            <a:off x="424527" y="4153813"/>
            <a:ext cx="3525804" cy="91440"/>
          </a:xfrm>
          <a:prstGeom prst="line">
            <a:avLst/>
          </a:prstGeom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BC6BBC-5407-8413-905B-3E117FD2362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204356" y="4315448"/>
            <a:ext cx="4176390" cy="2099520"/>
          </a:xfrm>
          <a:prstGeom prst="rect">
            <a:avLst/>
          </a:prstGeom>
          <a:ln>
            <a:noFill/>
          </a:ln>
        </p:spPr>
      </p:pic>
      <p:sp>
        <p:nvSpPr>
          <p:cNvPr id="6" name="CustomShape 11">
            <a:extLst>
              <a:ext uri="{FF2B5EF4-FFF2-40B4-BE49-F238E27FC236}">
                <a16:creationId xmlns:a16="http://schemas.microsoft.com/office/drawing/2014/main" id="{19157101-996A-BC31-D037-3DA6B5F0A7C7}"/>
              </a:ext>
            </a:extLst>
          </p:cNvPr>
          <p:cNvSpPr/>
          <p:nvPr/>
        </p:nvSpPr>
        <p:spPr>
          <a:xfrm>
            <a:off x="4928993" y="3841804"/>
            <a:ext cx="2502985" cy="266760"/>
          </a:xfrm>
          <a:prstGeom prst="rect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0" strike="noStrike" spc="-1">
                <a:solidFill>
                  <a:srgbClr val="333333"/>
                </a:solidFill>
                <a:latin typeface="Noto Sans Regular"/>
                <a:ea typeface="DejaVu Sans"/>
              </a:rPr>
              <a:t>full matched sCurves(VRefN)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7" name="Line 12">
            <a:extLst>
              <a:ext uri="{FF2B5EF4-FFF2-40B4-BE49-F238E27FC236}">
                <a16:creationId xmlns:a16="http://schemas.microsoft.com/office/drawing/2014/main" id="{F990E394-FCE3-FBB7-9317-57BA88F45F41}"/>
              </a:ext>
            </a:extLst>
          </p:cNvPr>
          <p:cNvSpPr/>
          <p:nvPr/>
        </p:nvSpPr>
        <p:spPr>
          <a:xfrm>
            <a:off x="424527" y="4245253"/>
            <a:ext cx="118720" cy="731520"/>
          </a:xfrm>
          <a:prstGeom prst="line">
            <a:avLst/>
          </a:prstGeom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4915D7B-579A-165F-5EF1-5D795F40F395}"/>
              </a:ext>
            </a:extLst>
          </p:cNvPr>
          <p:cNvGrpSpPr/>
          <p:nvPr/>
        </p:nvGrpSpPr>
        <p:grpSpPr>
          <a:xfrm>
            <a:off x="5847347" y="1118308"/>
            <a:ext cx="3085844" cy="2339918"/>
            <a:chOff x="5847347" y="1118308"/>
            <a:chExt cx="3085844" cy="233991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1634D18-CA3B-E380-557B-3398577DB16C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>
              <a:off x="5847347" y="1118308"/>
              <a:ext cx="3085844" cy="2339918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sp>
          <p:nvSpPr>
            <p:cNvPr id="10" name="CustomShape 3">
              <a:extLst>
                <a:ext uri="{FF2B5EF4-FFF2-40B4-BE49-F238E27FC236}">
                  <a16:creationId xmlns:a16="http://schemas.microsoft.com/office/drawing/2014/main" id="{EE69C287-63EE-1F0D-09EA-DE73C7FD56C0}"/>
                </a:ext>
              </a:extLst>
            </p:cNvPr>
            <p:cNvSpPr/>
            <p:nvPr/>
          </p:nvSpPr>
          <p:spPr>
            <a:xfrm>
              <a:off x="7625950" y="2507294"/>
              <a:ext cx="412761" cy="329817"/>
            </a:xfrm>
            <a:prstGeom prst="rect">
              <a:avLst/>
            </a:prstGeom>
            <a:noFill/>
            <a:ln w="100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11" name="CustomShape 4">
              <a:extLst>
                <a:ext uri="{FF2B5EF4-FFF2-40B4-BE49-F238E27FC236}">
                  <a16:creationId xmlns:a16="http://schemas.microsoft.com/office/drawing/2014/main" id="{F737391D-2CA1-0A9A-8106-D796A4264702}"/>
                </a:ext>
              </a:extLst>
            </p:cNvPr>
            <p:cNvSpPr/>
            <p:nvPr/>
          </p:nvSpPr>
          <p:spPr>
            <a:xfrm>
              <a:off x="7234089" y="2724777"/>
              <a:ext cx="412761" cy="329817"/>
            </a:xfrm>
            <a:prstGeom prst="rect">
              <a:avLst/>
            </a:prstGeom>
            <a:noFill/>
            <a:ln w="100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12" name="CustomShape 5">
              <a:extLst>
                <a:ext uri="{FF2B5EF4-FFF2-40B4-BE49-F238E27FC236}">
                  <a16:creationId xmlns:a16="http://schemas.microsoft.com/office/drawing/2014/main" id="{C767C939-058F-3B39-34FC-2DADA3BF059A}"/>
                </a:ext>
              </a:extLst>
            </p:cNvPr>
            <p:cNvSpPr/>
            <p:nvPr/>
          </p:nvSpPr>
          <p:spPr>
            <a:xfrm>
              <a:off x="6385056" y="2463536"/>
              <a:ext cx="412761" cy="329817"/>
            </a:xfrm>
            <a:prstGeom prst="rect">
              <a:avLst/>
            </a:prstGeom>
            <a:noFill/>
            <a:ln w="100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13" name="CustomShape 6">
              <a:extLst>
                <a:ext uri="{FF2B5EF4-FFF2-40B4-BE49-F238E27FC236}">
                  <a16:creationId xmlns:a16="http://schemas.microsoft.com/office/drawing/2014/main" id="{7CC8484D-8F3E-B2BE-AA0E-07E6CEA7E45A}"/>
                </a:ext>
              </a:extLst>
            </p:cNvPr>
            <p:cNvSpPr/>
            <p:nvPr/>
          </p:nvSpPr>
          <p:spPr>
            <a:xfrm>
              <a:off x="7723915" y="1636382"/>
              <a:ext cx="412761" cy="329817"/>
            </a:xfrm>
            <a:prstGeom prst="rect">
              <a:avLst/>
            </a:prstGeom>
            <a:noFill/>
            <a:ln w="100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14" name="CustomShape 7">
              <a:extLst>
                <a:ext uri="{FF2B5EF4-FFF2-40B4-BE49-F238E27FC236}">
                  <a16:creationId xmlns:a16="http://schemas.microsoft.com/office/drawing/2014/main" id="{2919262E-EE81-5A33-8CEE-721F515D0DE0}"/>
                </a:ext>
              </a:extLst>
            </p:cNvPr>
            <p:cNvSpPr/>
            <p:nvPr/>
          </p:nvSpPr>
          <p:spPr>
            <a:xfrm>
              <a:off x="7723915" y="1636382"/>
              <a:ext cx="412761" cy="329817"/>
            </a:xfrm>
            <a:prstGeom prst="rect">
              <a:avLst/>
            </a:prstGeom>
            <a:noFill/>
            <a:ln w="100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15" name="CustomShape 8">
              <a:extLst>
                <a:ext uri="{FF2B5EF4-FFF2-40B4-BE49-F238E27FC236}">
                  <a16:creationId xmlns:a16="http://schemas.microsoft.com/office/drawing/2014/main" id="{0EE5785D-CF5F-B98B-B180-91B6D255A72E}"/>
                </a:ext>
              </a:extLst>
            </p:cNvPr>
            <p:cNvSpPr/>
            <p:nvPr/>
          </p:nvSpPr>
          <p:spPr>
            <a:xfrm>
              <a:off x="7267070" y="2495538"/>
              <a:ext cx="329817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16" name="CustomShape 9">
              <a:extLst>
                <a:ext uri="{FF2B5EF4-FFF2-40B4-BE49-F238E27FC236}">
                  <a16:creationId xmlns:a16="http://schemas.microsoft.com/office/drawing/2014/main" id="{662B5C8A-70A9-F59E-8B26-3A397FE63FB4}"/>
                </a:ext>
              </a:extLst>
            </p:cNvPr>
            <p:cNvSpPr/>
            <p:nvPr/>
          </p:nvSpPr>
          <p:spPr>
            <a:xfrm>
              <a:off x="8050793" y="2538969"/>
              <a:ext cx="329817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17" name="CustomShape 10">
              <a:extLst>
                <a:ext uri="{FF2B5EF4-FFF2-40B4-BE49-F238E27FC236}">
                  <a16:creationId xmlns:a16="http://schemas.microsoft.com/office/drawing/2014/main" id="{68571165-8CFA-A9A4-2924-3E9D758D98CE}"/>
                </a:ext>
              </a:extLst>
            </p:cNvPr>
            <p:cNvSpPr/>
            <p:nvPr/>
          </p:nvSpPr>
          <p:spPr>
            <a:xfrm>
              <a:off x="8345016" y="2538969"/>
              <a:ext cx="329817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18" name="CustomShape 11">
              <a:extLst>
                <a:ext uri="{FF2B5EF4-FFF2-40B4-BE49-F238E27FC236}">
                  <a16:creationId xmlns:a16="http://schemas.microsoft.com/office/drawing/2014/main" id="{82CD277E-7E04-9C1E-6BA4-E732B4A53418}"/>
                </a:ext>
              </a:extLst>
            </p:cNvPr>
            <p:cNvSpPr/>
            <p:nvPr/>
          </p:nvSpPr>
          <p:spPr>
            <a:xfrm>
              <a:off x="6973174" y="2234297"/>
              <a:ext cx="329817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19" name="CustomShape 12">
              <a:extLst>
                <a:ext uri="{FF2B5EF4-FFF2-40B4-BE49-F238E27FC236}">
                  <a16:creationId xmlns:a16="http://schemas.microsoft.com/office/drawing/2014/main" id="{57EA9FF5-F981-A1F0-567B-CF0B7929217D}"/>
                </a:ext>
              </a:extLst>
            </p:cNvPr>
            <p:cNvSpPr/>
            <p:nvPr/>
          </p:nvSpPr>
          <p:spPr>
            <a:xfrm>
              <a:off x="6124468" y="2234297"/>
              <a:ext cx="471540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  <p:sp>
          <p:nvSpPr>
            <p:cNvPr id="20" name="CustomShape 13">
              <a:extLst>
                <a:ext uri="{FF2B5EF4-FFF2-40B4-BE49-F238E27FC236}">
                  <a16:creationId xmlns:a16="http://schemas.microsoft.com/office/drawing/2014/main" id="{409B220A-9A17-1AB8-55E7-975CB9B11295}"/>
                </a:ext>
              </a:extLst>
            </p:cNvPr>
            <p:cNvSpPr/>
            <p:nvPr/>
          </p:nvSpPr>
          <p:spPr>
            <a:xfrm>
              <a:off x="7137103" y="1842762"/>
              <a:ext cx="329817" cy="219116"/>
            </a:xfrm>
            <a:prstGeom prst="ellipse">
              <a:avLst/>
            </a:prstGeom>
            <a:noFill/>
            <a:ln w="10080">
              <a:solidFill>
                <a:srgbClr val="FF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sz="1633"/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0BE7E33-6C67-988E-8628-D96C34535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619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du contenu 8">
            <a:extLst>
              <a:ext uri="{FF2B5EF4-FFF2-40B4-BE49-F238E27FC236}">
                <a16:creationId xmlns:a16="http://schemas.microsoft.com/office/drawing/2014/main" id="{C38F654D-14B7-45AA-9BDA-2E25CA66A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5051507" cy="378863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A80949-CF47-4F89-9F2D-92A1CEDDA8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443"/>
          <a:stretch/>
        </p:blipFill>
        <p:spPr bwMode="auto">
          <a:xfrm rot="5400000">
            <a:off x="5255409" y="-165280"/>
            <a:ext cx="3910529" cy="43183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8BE76E-FD7B-44E3-923F-D46CD2D0B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7133" y="3200131"/>
            <a:ext cx="4589691" cy="36192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FE4097-31F3-4267-8767-6518B2328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626824" y="3679784"/>
            <a:ext cx="4811151" cy="322485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B6D3DB7-4DFA-5A77-17E6-83A520E4BA93}"/>
              </a:ext>
            </a:extLst>
          </p:cNvPr>
          <p:cNvSpPr txBox="1"/>
          <p:nvPr/>
        </p:nvSpPr>
        <p:spPr>
          <a:xfrm>
            <a:off x="2005167" y="38621"/>
            <a:ext cx="544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DAQ to read both time (SAMPIC) and PIXEL sensor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CCDA81-ED69-F7C2-7784-9EFDEE945521}"/>
              </a:ext>
            </a:extLst>
          </p:cNvPr>
          <p:cNvSpPr txBox="1"/>
          <p:nvPr/>
        </p:nvSpPr>
        <p:spPr>
          <a:xfrm>
            <a:off x="434857" y="6190787"/>
            <a:ext cx="84582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40 MHz clock is generated and distributed to the two devices (time, pixels)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Data are collected by both sorted out with the same counter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7AE08E5D-8A07-CCBE-A113-C7A071E0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9837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7F6B38-A43D-92F6-3683-F13128FD9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63" y="294554"/>
            <a:ext cx="7583487" cy="565417"/>
          </a:xfrm>
        </p:spPr>
        <p:txBody>
          <a:bodyPr/>
          <a:lstStyle/>
          <a:p>
            <a:pPr algn="ctr"/>
            <a:r>
              <a:rPr lang="en-US" sz="2400" dirty="0"/>
              <a:t> Digital test bench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5595BD-4D2D-B845-60E4-D0CA8B0C3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979715"/>
            <a:ext cx="7772400" cy="509451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517FEEB-355D-F88B-960F-92DF29648DDE}"/>
              </a:ext>
            </a:extLst>
          </p:cNvPr>
          <p:cNvSpPr txBox="1"/>
          <p:nvPr/>
        </p:nvSpPr>
        <p:spPr>
          <a:xfrm>
            <a:off x="3015342" y="5290457"/>
            <a:ext cx="2623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Results are as expected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9D60F2C-D213-56A0-979C-5E36CD67A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23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8209884-CEE7-3148-E9CA-08F26FFD9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692" y="1267088"/>
            <a:ext cx="2119585" cy="19388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7E0A37-F0BC-BC75-1ADF-621F699A2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905" y="4003969"/>
            <a:ext cx="2373157" cy="187563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CDDAA6E-D398-28EB-1CA1-A3E9E1D81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293" y="4118075"/>
            <a:ext cx="2416583" cy="17615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16D81D4-8641-5D77-F8E4-D9F1C23AF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293" y="1366941"/>
            <a:ext cx="2126575" cy="193880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0B0DD15-EA0B-3FCC-432D-6A0D9CA56759}"/>
              </a:ext>
            </a:extLst>
          </p:cNvPr>
          <p:cNvSpPr txBox="1"/>
          <p:nvPr/>
        </p:nvSpPr>
        <p:spPr>
          <a:xfrm>
            <a:off x="1140431" y="554613"/>
            <a:ext cx="7027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The whole system was tested by using alpha and gamma sources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3AF124-B57F-DF84-B568-A5467AD917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476" y="4104378"/>
            <a:ext cx="2482833" cy="17752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521560B-0A84-3D74-B944-327FF58EF0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596" y="1366941"/>
            <a:ext cx="2013911" cy="193880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177814-7950-CB4C-C4B3-A51270313ECB}"/>
              </a:ext>
            </a:extLst>
          </p:cNvPr>
          <p:cNvSpPr txBox="1"/>
          <p:nvPr/>
        </p:nvSpPr>
        <p:spPr>
          <a:xfrm>
            <a:off x="2194560" y="3520396"/>
            <a:ext cx="149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1 mm holes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E5ABEE-D6FE-E754-EC4C-721FBEA5FFB8}"/>
              </a:ext>
            </a:extLst>
          </p:cNvPr>
          <p:cNvSpPr txBox="1"/>
          <p:nvPr/>
        </p:nvSpPr>
        <p:spPr>
          <a:xfrm>
            <a:off x="6620256" y="3513548"/>
            <a:ext cx="149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2 mm holes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578BE8A-5521-2F86-4D77-68FE5A3A2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606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0B90A2F-F270-615D-5545-7DB9F0BD6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70" y="1424951"/>
            <a:ext cx="3382020" cy="31271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D2C744-1608-D42B-8F98-AC1184CEB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371" y="1424951"/>
            <a:ext cx="4126514" cy="291022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1DFEA2-D9A1-89AE-AD1C-03EB11526550}"/>
              </a:ext>
            </a:extLst>
          </p:cNvPr>
          <p:cNvSpPr txBox="1"/>
          <p:nvPr/>
        </p:nvSpPr>
        <p:spPr>
          <a:xfrm>
            <a:off x="3691562" y="4981421"/>
            <a:ext cx="178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0.5 mm holes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6BED325-244B-9E22-2AB1-977488DD7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054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CFFC51E-5FE5-8808-0113-A41C517C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04" y="231648"/>
            <a:ext cx="6455664" cy="581009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EB3C7B2-9825-93BC-F88E-EA1424268F36}"/>
              </a:ext>
            </a:extLst>
          </p:cNvPr>
          <p:cNvSpPr txBox="1"/>
          <p:nvPr/>
        </p:nvSpPr>
        <p:spPr>
          <a:xfrm>
            <a:off x="883920" y="6177280"/>
            <a:ext cx="717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GEM foil+ cooper plate with 3holes of 1 mm diameter </a:t>
            </a:r>
            <a:r>
              <a:rPr lang="en-GB" dirty="0" err="1">
                <a:solidFill>
                  <a:schemeClr val="bg1"/>
                </a:solidFill>
              </a:rPr>
              <a:t>eachwith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9D0E7D8-CC2A-F4C9-FF52-34EC95760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136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DB1F659-496B-0425-121B-1AA1ED0A9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392" y="1839311"/>
            <a:ext cx="4978400" cy="424618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22E4CB-7B67-0937-C96B-EE12CB5AC99C}"/>
              </a:ext>
            </a:extLst>
          </p:cNvPr>
          <p:cNvSpPr txBox="1"/>
          <p:nvPr/>
        </p:nvSpPr>
        <p:spPr>
          <a:xfrm>
            <a:off x="1487214" y="662151"/>
            <a:ext cx="6169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PICMIC will be soon tested with a </a:t>
            </a:r>
            <a:r>
              <a:rPr lang="en-GB" dirty="0" err="1">
                <a:solidFill>
                  <a:schemeClr val="bg1"/>
                </a:solidFill>
              </a:rPr>
              <a:t>channeltron</a:t>
            </a:r>
            <a:r>
              <a:rPr lang="en-GB" dirty="0">
                <a:solidFill>
                  <a:schemeClr val="bg1"/>
                </a:solidFill>
              </a:rPr>
              <a:t> producing single electrons of energy up to 30 keV in a MEB to have independent time and resolution measurement 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B61122A-4C98-2058-8216-4656DC422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190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1930" y="588333"/>
            <a:ext cx="8559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chemeClr val="bg1"/>
                </a:solidFill>
              </a:rPr>
              <a:t>Nano Channel alumina structure made by electrolyse was invented twenty years ago: </a:t>
            </a:r>
            <a:r>
              <a:rPr lang="fr-FR" sz="2000" b="1" dirty="0">
                <a:solidFill>
                  <a:schemeClr val="bg1"/>
                </a:solidFill>
                <a:ea typeface="Helvetica"/>
                <a:cs typeface="Helvetica"/>
              </a:rPr>
              <a:t>H. </a:t>
            </a:r>
            <a:r>
              <a:rPr lang="fr-FR" sz="2000" b="1" dirty="0" err="1">
                <a:solidFill>
                  <a:schemeClr val="bg1"/>
                </a:solidFill>
                <a:ea typeface="Helvetica"/>
                <a:cs typeface="Helvetica"/>
              </a:rPr>
              <a:t>Masuda</a:t>
            </a:r>
            <a:r>
              <a:rPr lang="fr-FR" sz="2000" b="1" dirty="0">
                <a:solidFill>
                  <a:schemeClr val="bg1"/>
                </a:solidFill>
                <a:ea typeface="Helvetica"/>
                <a:cs typeface="Helvetica"/>
              </a:rPr>
              <a:t>, K. </a:t>
            </a:r>
            <a:r>
              <a:rPr lang="fr-FR" sz="2000" b="1" dirty="0" err="1">
                <a:solidFill>
                  <a:schemeClr val="bg1"/>
                </a:solidFill>
                <a:ea typeface="Helvetica"/>
                <a:cs typeface="Helvetica"/>
              </a:rPr>
              <a:t>Fukuda</a:t>
            </a:r>
            <a:r>
              <a:rPr lang="fr-FR" sz="2000" b="1" dirty="0">
                <a:solidFill>
                  <a:schemeClr val="bg1"/>
                </a:solidFill>
                <a:ea typeface="Helvetica"/>
                <a:cs typeface="Helvetica"/>
              </a:rPr>
              <a:t>, Science 268, 1466 (1995)</a:t>
            </a:r>
          </a:p>
          <a:p>
            <a:endParaRPr lang="en-GB" sz="2000" dirty="0"/>
          </a:p>
        </p:txBody>
      </p:sp>
      <p:pic>
        <p:nvPicPr>
          <p:cNvPr id="3" name="Image 2" descr="Capture d’écran 2018-06-05 à 19.22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673" y="1687607"/>
            <a:ext cx="7013587" cy="206282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21930" y="5293524"/>
            <a:ext cx="3840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solidFill>
                  <a:schemeClr val="bg1"/>
                </a:solidFill>
              </a:rPr>
              <a:t>Nanopores</a:t>
            </a:r>
            <a:r>
              <a:rPr lang="en-GB" sz="2000" dirty="0">
                <a:solidFill>
                  <a:schemeClr val="bg1"/>
                </a:solidFill>
              </a:rPr>
              <a:t> are obtained with simple electrolysis process.</a:t>
            </a:r>
          </a:p>
        </p:txBody>
      </p:sp>
      <p:pic>
        <p:nvPicPr>
          <p:cNvPr id="9" name="Image 8" descr="Capture d’écran 2019-06-25 à 11.33.09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5300" y="4470461"/>
            <a:ext cx="3818834" cy="238753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72337" y="3762575"/>
            <a:ext cx="92862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L/d = 200-300, L is the plate thickness and d the tube diameter</a:t>
            </a:r>
          </a:p>
          <a:p>
            <a:r>
              <a:rPr lang="en-GB" sz="2000" dirty="0">
                <a:solidFill>
                  <a:schemeClr val="bg1"/>
                </a:solidFill>
              </a:rPr>
              <a:t>In principle we should have better timing than that of the MCP</a:t>
            </a:r>
          </a:p>
          <a:p>
            <a:r>
              <a:rPr lang="en-GB" sz="2000" dirty="0">
                <a:solidFill>
                  <a:schemeClr val="bg1"/>
                </a:solidFill>
              </a:rPr>
              <a:t>(less dispersion (TTS))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D3981C8-6857-00AC-7A42-9D6C99D871F4}"/>
              </a:ext>
            </a:extLst>
          </p:cNvPr>
          <p:cNvSpPr txBox="1"/>
          <p:nvPr/>
        </p:nvSpPr>
        <p:spPr>
          <a:xfrm>
            <a:off x="3352800" y="392874"/>
            <a:ext cx="147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AAO NCP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0FBFF1-3AAA-317B-71EC-7C21D2821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623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84E407B-3588-D31A-C189-0596F0536CD2}"/>
              </a:ext>
            </a:extLst>
          </p:cNvPr>
          <p:cNvSpPr txBox="1"/>
          <p:nvPr/>
        </p:nvSpPr>
        <p:spPr>
          <a:xfrm>
            <a:off x="2645664" y="592050"/>
            <a:ext cx="287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Femto-Laser NCP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4089D6-C32B-C8E2-D219-5DA842FCD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" y="2535936"/>
            <a:ext cx="6222789" cy="232454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5E4DC95-817A-5A48-50D5-AC70EBA130CB}"/>
              </a:ext>
            </a:extLst>
          </p:cNvPr>
          <p:cNvSpPr txBox="1"/>
          <p:nvPr/>
        </p:nvSpPr>
        <p:spPr>
          <a:xfrm>
            <a:off x="487680" y="1194661"/>
            <a:ext cx="8302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The concept is to produce micro/nano-pore using the Femto-Laser techniques</a:t>
            </a:r>
          </a:p>
          <a:p>
            <a:r>
              <a:rPr lang="en-GB" dirty="0">
                <a:solidFill>
                  <a:schemeClr val="bg1"/>
                </a:solidFill>
              </a:rPr>
              <a:t>Bessel beam allows digging deep in transparent material producing regular pores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0520E4-2B68-7C41-3E56-897692CCAB30}"/>
              </a:ext>
            </a:extLst>
          </p:cNvPr>
          <p:cNvSpPr txBox="1"/>
          <p:nvPr/>
        </p:nvSpPr>
        <p:spPr>
          <a:xfrm>
            <a:off x="438912" y="5242560"/>
            <a:ext cx="8253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By using lead-glass plates and obtaining high density of pores, one can not only produce NCP but also reduce the tedious chemical process used in MCP fabrication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CE6C518-1A64-C138-90F3-78814D54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05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1369EF6-2381-4D8F-EF6C-54B3D71525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4858" y="481105"/>
            <a:ext cx="2577107" cy="233401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C0F94F-92CE-5DAF-A813-0DC695FDA5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4016" y="563299"/>
            <a:ext cx="2577107" cy="22518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223453-4B80-342B-4246-03E14705552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2058" y="3205537"/>
            <a:ext cx="2577107" cy="22527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D7F549-097F-5FFB-432F-5537EA3F5BB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016" y="3205537"/>
            <a:ext cx="2577107" cy="225181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E5EAABB-8D8F-5422-3E76-F88161675E2D}"/>
              </a:ext>
            </a:extLst>
          </p:cNvPr>
          <p:cNvSpPr txBox="1"/>
          <p:nvPr/>
        </p:nvSpPr>
        <p:spPr>
          <a:xfrm>
            <a:off x="2234044" y="5847775"/>
            <a:ext cx="51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      0.4 µm diameter and 2.5 µm pitch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FBDFC10-2621-02DC-D487-253BABAD2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0998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B5BC005-1E04-AE4E-7F5A-0D6C32A7D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68" y="430306"/>
            <a:ext cx="8379162" cy="6091518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683F4AC-B6D0-1E27-2EAC-AFCC9BDE5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37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D9D82D5-272A-70F4-A58E-63D59786E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72" y="309282"/>
            <a:ext cx="8362308" cy="6161162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EB8887B-55F2-8FF1-AFDB-1592E4F7C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41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329E2BF-2F56-CCBB-7E89-D622114A7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05" y="460467"/>
            <a:ext cx="8350623" cy="5913439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33A9661-B647-CF8E-7B81-1C644E12C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402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FB41010-A4C8-498A-51AA-346413163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35" y="337750"/>
            <a:ext cx="8409329" cy="6182500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3263E66-A0A9-C1B3-A1F4-520EA5F4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193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48F2E9-A2EF-C78E-A1CB-B335F52DE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76" y="361661"/>
            <a:ext cx="8404048" cy="6134678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4BB1C16-334E-DCC5-D5DF-CCD3F12EA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127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F5D6F93-6DED-2F59-0760-864EF73CA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18" y="403412"/>
            <a:ext cx="8458200" cy="605117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7217F16-A71D-6EED-85B2-39FE62FEE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2033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BE0F7A4-1FAA-55FF-5ABC-19BB14502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5" y="336176"/>
            <a:ext cx="8592671" cy="6158753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DDF5BDB-2515-5186-2547-6C749443A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7858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F23CA3E-B617-63A0-1010-5AEF1550031C}"/>
              </a:ext>
            </a:extLst>
          </p:cNvPr>
          <p:cNvSpPr txBox="1"/>
          <p:nvPr/>
        </p:nvSpPr>
        <p:spPr>
          <a:xfrm>
            <a:off x="1869141" y="538181"/>
            <a:ext cx="7683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FF00"/>
                </a:solidFill>
              </a:rPr>
              <a:t>Can we use PICMIC for Cherenkov?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9E9DADB-A071-3892-FCC3-A073FB1DD37C}"/>
              </a:ext>
            </a:extLst>
          </p:cNvPr>
          <p:cNvSpPr txBox="1"/>
          <p:nvPr/>
        </p:nvSpPr>
        <p:spPr>
          <a:xfrm>
            <a:off x="368300" y="1409700"/>
            <a:ext cx="7962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We are studying the performance of PICMIC to be used in a Cerenkov detector when associated to a photocathode and a radiator.</a:t>
            </a:r>
          </a:p>
          <a:p>
            <a:r>
              <a:rPr lang="en-GB" dirty="0">
                <a:solidFill>
                  <a:schemeClr val="bg1"/>
                </a:solidFill>
              </a:rPr>
              <a:t>Using Hough Transform we are able to determine the contour of a Cerenkov ring of a few mm.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A28BE3-529B-754A-38B8-A5DF56BB7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00" y="2552310"/>
            <a:ext cx="4954716" cy="373104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D2AF8E-BB1F-D115-3B51-E53CB5654DCA}"/>
              </a:ext>
            </a:extLst>
          </p:cNvPr>
          <p:cNvSpPr txBox="1"/>
          <p:nvPr/>
        </p:nvSpPr>
        <p:spPr>
          <a:xfrm>
            <a:off x="7416800" y="5626100"/>
            <a:ext cx="124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P. Roger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CD23E7B-23CF-0259-F1C0-FF5EDEC6E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4849A-3939-C14A-B332-2DCE56CB8D0A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49274"/>
      </p:ext>
    </p:extLst>
  </p:cSld>
  <p:clrMapOvr>
    <a:masterClrMapping/>
  </p:clrMapOvr>
</p:sld>
</file>

<file path=ppt/theme/theme1.xml><?xml version="1.0" encoding="utf-8"?>
<a:theme xmlns:a="http://schemas.openxmlformats.org/drawingml/2006/main" name="Révolution">
  <a:themeElements>
    <a:clrScheme name="Ré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é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é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{002B9714-2355-0345-A04B-5208B8507993}tf10001071</Template>
  <TotalTime>191796</TotalTime>
  <Words>3786</Words>
  <Application>Microsoft Macintosh PowerPoint</Application>
  <PresentationFormat>Affichage à l'écran (4:3)</PresentationFormat>
  <Paragraphs>744</Paragraphs>
  <Slides>69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69</vt:i4>
      </vt:variant>
    </vt:vector>
  </HeadingPairs>
  <TitlesOfParts>
    <vt:vector size="85" baseType="lpstr">
      <vt:lpstr>DengXian</vt:lpstr>
      <vt:lpstr>Arial</vt:lpstr>
      <vt:lpstr>Arial</vt:lpstr>
      <vt:lpstr>Arial Narrow</vt:lpstr>
      <vt:lpstr>Calibri</vt:lpstr>
      <vt:lpstr>Cambria Math</vt:lpstr>
      <vt:lpstr>Century Schoolbook</vt:lpstr>
      <vt:lpstr>Noto Sans Regular</vt:lpstr>
      <vt:lpstr>StarSymbol</vt:lpstr>
      <vt:lpstr>Symbol</vt:lpstr>
      <vt:lpstr>Times New Roman</vt:lpstr>
      <vt:lpstr>Trebuchet MS</vt:lpstr>
      <vt:lpstr>Wingdings</vt:lpstr>
      <vt:lpstr>Wingdings 2</vt:lpstr>
      <vt:lpstr>Révolution</vt:lpstr>
      <vt:lpstr>Document</vt:lpstr>
      <vt:lpstr>  PICMIC*: An Ultra Precise 4D Detection Concept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The first PICMIC demonstrator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                Next step</vt:lpstr>
      <vt:lpstr> Can we use PICMIC for tracking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               Summary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Digital test bench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PICMIC status</dc:title>
  <dc:creator>admin admin</dc:creator>
  <cp:lastModifiedBy>laktineh imad</cp:lastModifiedBy>
  <cp:revision>182</cp:revision>
  <cp:lastPrinted>2026-02-16T15:08:06Z</cp:lastPrinted>
  <dcterms:created xsi:type="dcterms:W3CDTF">2020-08-24T09:56:25Z</dcterms:created>
  <dcterms:modified xsi:type="dcterms:W3CDTF">2026-09-04T09:49:46Z</dcterms:modified>
</cp:coreProperties>
</file>