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6"/>
  </p:notesMasterIdLst>
  <p:sldIdLst>
    <p:sldId id="476" r:id="rId2"/>
    <p:sldId id="477" r:id="rId3"/>
    <p:sldId id="478" r:id="rId4"/>
    <p:sldId id="492" r:id="rId5"/>
    <p:sldId id="479" r:id="rId6"/>
    <p:sldId id="495" r:id="rId7"/>
    <p:sldId id="497" r:id="rId8"/>
    <p:sldId id="482" r:id="rId9"/>
    <p:sldId id="484" r:id="rId10"/>
    <p:sldId id="496" r:id="rId11"/>
    <p:sldId id="485" r:id="rId12"/>
    <p:sldId id="483" r:id="rId13"/>
    <p:sldId id="493" r:id="rId14"/>
    <p:sldId id="486" r:id="rId15"/>
    <p:sldId id="491" r:id="rId16"/>
    <p:sldId id="487" r:id="rId17"/>
    <p:sldId id="490" r:id="rId18"/>
    <p:sldId id="489" r:id="rId19"/>
    <p:sldId id="503" r:id="rId20"/>
    <p:sldId id="494" r:id="rId21"/>
    <p:sldId id="499" r:id="rId22"/>
    <p:sldId id="500" r:id="rId23"/>
    <p:sldId id="501" r:id="rId24"/>
    <p:sldId id="502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39DE"/>
    <a:srgbClr val="161FA1"/>
    <a:srgbClr val="002147"/>
    <a:srgbClr val="FF40FF"/>
    <a:srgbClr val="000046"/>
    <a:srgbClr val="FFFF99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244" autoAdjust="0"/>
    <p:restoredTop sz="94877" autoAdjust="0"/>
  </p:normalViewPr>
  <p:slideViewPr>
    <p:cSldViewPr>
      <p:cViewPr>
        <p:scale>
          <a:sx n="119" d="100"/>
          <a:sy n="119" d="100"/>
        </p:scale>
        <p:origin x="304" y="-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9DBEAB-0A46-43DD-981F-2865F45B0588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1B4DCD-7AEE-492F-B83F-7EC419E97A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2055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1B4DCD-7AEE-492F-B83F-7EC419E97AE4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37347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1B4DCD-7AEE-492F-B83F-7EC419E97AE4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0323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noFill/>
          <a:ln>
            <a:noFill/>
          </a:ln>
        </p:spPr>
        <p:txBody>
          <a:bodyPr/>
          <a:lstStyle>
            <a:lvl1pPr>
              <a:defRPr b="1" i="0">
                <a:solidFill>
                  <a:srgbClr val="0F1C35"/>
                </a:solidFill>
                <a:latin typeface="Times New Roman"/>
                <a:cs typeface="Times New Roman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Times New Roman"/>
                <a:cs typeface="Times New Roman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4th September 2026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Dr Richard Plackett, Oxford - PSD14 - QMUL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EF5AA-240F-4249-81A8-51C314C36D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334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9022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GB"/>
              <a:t>4th September 2026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1CDEF5AA-240F-4249-81A8-51C314C36DE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GB"/>
              <a:t>Dr Richard Plackett, Oxford - PSD14 - QMUL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203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4th September 2026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Dr Richard Plackett, Oxford - PSD14 - QMUL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EF5AA-240F-4249-81A8-51C314C36D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989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4th September 2026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Dr Richard Plackett, Oxford - PSD14 - QMUL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EF5AA-240F-4249-81A8-51C314C36D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876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4th September 2026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Dr Richard Plackett, Oxford - PSD14 - QMUL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EF5AA-240F-4249-81A8-51C314C36D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4th September 2026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Dr Richard Plackett, Oxford - PSD14 - QMUL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EF5AA-240F-4249-81A8-51C314C36D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552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4th September 2026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Dr Richard Plackett, Oxford - PSD14 - QMUL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EF5AA-240F-4249-81A8-51C314C36D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800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4th September 2026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Dr Richard Plackett, Oxford - PSD14 - QMUL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EF5AA-240F-4249-81A8-51C314C36D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276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4th September 2026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Dr Richard Plackett, Oxford - PSD14 - QMUL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EF5AA-240F-4249-81A8-51C314C36D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351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4th September 2026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Dr Richard Plackett, Oxford - PSD14 - QMUL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EF5AA-240F-4249-81A8-51C314C36D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689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4th September 2026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Dr Richard Plackett, Oxford - PSD14 - QMUL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EF5AA-240F-4249-81A8-51C314C36D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780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 flipV="1">
            <a:off x="1" y="1478"/>
            <a:ext cx="9144000" cy="6856521"/>
          </a:xfrm>
          <a:prstGeom prst="rect">
            <a:avLst/>
          </a:prstGeom>
          <a:gradFill flip="none" rotWithShape="1">
            <a:gsLst>
              <a:gs pos="96000">
                <a:srgbClr val="002147"/>
              </a:gs>
              <a:gs pos="0">
                <a:srgbClr val="C00000"/>
              </a:gs>
              <a:gs pos="100000">
                <a:srgbClr val="002147"/>
              </a:gs>
            </a:gsLst>
            <a:lin ang="0" scaled="1"/>
            <a:tileRect/>
          </a:gradFill>
          <a:ln>
            <a:solidFill>
              <a:srgbClr val="0F1C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CBDE0C1-B7D3-426D-AEEB-F647F98631FB}"/>
              </a:ext>
            </a:extLst>
          </p:cNvPr>
          <p:cNvSpPr/>
          <p:nvPr userDrawn="1"/>
        </p:nvSpPr>
        <p:spPr>
          <a:xfrm rot="586721">
            <a:off x="-483754" y="808404"/>
            <a:ext cx="10016176" cy="6823175"/>
          </a:xfrm>
          <a:custGeom>
            <a:avLst/>
            <a:gdLst>
              <a:gd name="connsiteX0" fmla="*/ 1818301 w 10016176"/>
              <a:gd name="connsiteY0" fmla="*/ 481004 h 6823175"/>
              <a:gd name="connsiteX1" fmla="*/ 3467231 w 10016176"/>
              <a:gd name="connsiteY1" fmla="*/ 196816 h 6823175"/>
              <a:gd name="connsiteX2" fmla="*/ 3666030 w 10016176"/>
              <a:gd name="connsiteY2" fmla="*/ 170591 h 6823175"/>
              <a:gd name="connsiteX3" fmla="*/ 6560239 w 10016176"/>
              <a:gd name="connsiteY3" fmla="*/ 0 h 6823175"/>
              <a:gd name="connsiteX4" fmla="*/ 8521719 w 10016176"/>
              <a:gd name="connsiteY4" fmla="*/ 77090 h 6823175"/>
              <a:gd name="connsiteX5" fmla="*/ 9131710 w 10016176"/>
              <a:gd name="connsiteY5" fmla="*/ 138238 h 6823175"/>
              <a:gd name="connsiteX6" fmla="*/ 10016176 w 10016176"/>
              <a:gd name="connsiteY6" fmla="*/ 5270132 h 6823175"/>
              <a:gd name="connsiteX7" fmla="*/ 1005029 w 10016176"/>
              <a:gd name="connsiteY7" fmla="*/ 6823175 h 6823175"/>
              <a:gd name="connsiteX8" fmla="*/ 0 w 10016176"/>
              <a:gd name="connsiteY8" fmla="*/ 991747 h 6823175"/>
              <a:gd name="connsiteX9" fmla="*/ 16188 w 10016176"/>
              <a:gd name="connsiteY9" fmla="*/ 985730 h 6823175"/>
              <a:gd name="connsiteX10" fmla="*/ 1513477 w 10016176"/>
              <a:gd name="connsiteY10" fmla="*/ 549336 h 682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16176" h="6823175">
                <a:moveTo>
                  <a:pt x="1818301" y="481004"/>
                </a:moveTo>
                <a:lnTo>
                  <a:pt x="3467231" y="196816"/>
                </a:lnTo>
                <a:lnTo>
                  <a:pt x="3666030" y="170591"/>
                </a:lnTo>
                <a:cubicBezTo>
                  <a:pt x="4580310" y="59725"/>
                  <a:pt x="5552385" y="0"/>
                  <a:pt x="6560239" y="0"/>
                </a:cubicBezTo>
                <a:cubicBezTo>
                  <a:pt x="7232142" y="0"/>
                  <a:pt x="7888143" y="26544"/>
                  <a:pt x="8521719" y="77090"/>
                </a:cubicBezTo>
                <a:lnTo>
                  <a:pt x="9131710" y="138238"/>
                </a:lnTo>
                <a:lnTo>
                  <a:pt x="10016176" y="5270132"/>
                </a:lnTo>
                <a:lnTo>
                  <a:pt x="1005029" y="6823175"/>
                </a:lnTo>
                <a:lnTo>
                  <a:pt x="0" y="991747"/>
                </a:lnTo>
                <a:lnTo>
                  <a:pt x="16188" y="985730"/>
                </a:lnTo>
                <a:cubicBezTo>
                  <a:pt x="477096" y="822410"/>
                  <a:pt x="978366" y="676097"/>
                  <a:pt x="1513477" y="54933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E14B043-82EF-48FE-92D8-A6DE124CDD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screen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557950"/>
            <a:ext cx="4025686" cy="335469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7972779" cy="79022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2019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GB"/>
              <a:t>4th September 2026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67215" y="6547520"/>
            <a:ext cx="37825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GB"/>
              <a:t>Dr Richard Plackett, Oxford - PSD14 - QMUL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7470" y="652534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1CDEF5AA-240F-4249-81A8-51C314C36DE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1514" y="0"/>
            <a:ext cx="1199442" cy="1199442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838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b="0" kern="1200">
          <a:solidFill>
            <a:schemeClr val="bg1"/>
          </a:solidFill>
          <a:latin typeface="Times New Roman"/>
          <a:ea typeface="+mj-ea"/>
          <a:cs typeface="Times New Roman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7" Type="http://schemas.openxmlformats.org/officeDocument/2006/relationships/image" Target="../media/image41.png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png"/><Relationship Id="rId4" Type="http://schemas.openxmlformats.org/officeDocument/2006/relationships/image" Target="../media/image38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g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emf"/><Relationship Id="rId5" Type="http://schemas.openxmlformats.org/officeDocument/2006/relationships/image" Target="../media/image48.emf"/><Relationship Id="rId4" Type="http://schemas.openxmlformats.org/officeDocument/2006/relationships/image" Target="../media/image47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emf"/><Relationship Id="rId4" Type="http://schemas.openxmlformats.org/officeDocument/2006/relationships/image" Target="../media/image52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50C5A-693D-4D93-BDC0-CAFDE07D5E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520" y="1700808"/>
            <a:ext cx="8640960" cy="1872208"/>
          </a:xfrm>
        </p:spPr>
        <p:txBody>
          <a:bodyPr>
            <a:noAutofit/>
          </a:bodyPr>
          <a:lstStyle/>
          <a:p>
            <a:r>
              <a:rPr lang="en-GB" sz="5400" dirty="0"/>
              <a:t>The Mu3e Detector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B0EFBC-54AD-4E22-85F6-4C10471404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284984"/>
            <a:ext cx="6400800" cy="2808312"/>
          </a:xfrm>
        </p:spPr>
        <p:txBody>
          <a:bodyPr>
            <a:normAutofit fontScale="92500"/>
          </a:bodyPr>
          <a:lstStyle/>
          <a:p>
            <a:r>
              <a:rPr lang="en-GB" sz="2400" dirty="0"/>
              <a:t>Richard Plackett on behalf of the Mu3e Collaboration</a:t>
            </a:r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r>
              <a:rPr lang="en-GB" sz="1900" dirty="0"/>
              <a:t>1</a:t>
            </a:r>
            <a:r>
              <a:rPr lang="en-GB" sz="1900" baseline="30000" dirty="0"/>
              <a:t>st</a:t>
            </a:r>
            <a:r>
              <a:rPr lang="en-GB" sz="1900" dirty="0"/>
              <a:t> - 4</a:t>
            </a:r>
            <a:r>
              <a:rPr lang="en-GB" sz="1900" baseline="30000" dirty="0"/>
              <a:t>th</a:t>
            </a:r>
            <a:r>
              <a:rPr lang="en-GB" sz="1900" dirty="0"/>
              <a:t> September 20206</a:t>
            </a:r>
          </a:p>
          <a:p>
            <a:r>
              <a:rPr lang="en-GB" sz="1900" dirty="0"/>
              <a:t>PSD 14 </a:t>
            </a:r>
          </a:p>
          <a:p>
            <a:r>
              <a:rPr lang="en-GB" sz="1900" dirty="0"/>
              <a:t> Queen Mary University of London</a:t>
            </a:r>
          </a:p>
        </p:txBody>
      </p:sp>
    </p:spTree>
    <p:extLst>
      <p:ext uri="{BB962C8B-B14F-4D97-AF65-F5344CB8AC3E}">
        <p14:creationId xmlns:p14="http://schemas.microsoft.com/office/powerpoint/2010/main" val="336188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3C2A0-06BE-44C5-834C-4CF43CFA9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Mu3e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3E7470-86DF-4D79-8A2B-09A405CB5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672" y="1166019"/>
            <a:ext cx="3610744" cy="39191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600" dirty="0"/>
              <a:t>The Mu3e Experiment is looking for the decay of a Muon to Three Electrons which is a Charged Lepton Favour Violating decay</a:t>
            </a:r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sz="1600" dirty="0"/>
              <a:t>Detector currently under construction on the PiE5 beamline at the Paul Scherer Institute (PSI)</a:t>
            </a:r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sz="1600" dirty="0"/>
              <a:t>80 people from 12 institutes</a:t>
            </a:r>
          </a:p>
          <a:p>
            <a:pPr marL="0" indent="0">
              <a:buNone/>
            </a:pPr>
            <a:r>
              <a:rPr lang="en-GB" sz="1400" dirty="0"/>
              <a:t>Switzerland: PSI, U. Zurich, U. Geneva, ETH</a:t>
            </a:r>
          </a:p>
          <a:p>
            <a:pPr marL="0" indent="0">
              <a:buNone/>
            </a:pPr>
            <a:r>
              <a:rPr lang="en-GB" sz="1400" dirty="0"/>
              <a:t>Germany: Heidlberg, Mainz, KIT</a:t>
            </a:r>
          </a:p>
          <a:p>
            <a:pPr marL="0" indent="0">
              <a:buNone/>
            </a:pPr>
            <a:r>
              <a:rPr lang="en-GB" sz="1400" dirty="0"/>
              <a:t>UK: Bristol, Liverpool, Oxford, UCL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6C71AD-646F-4C80-B036-93DADD689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4th September 2026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B4EBB0-BFD4-450A-B72F-D25FBB5FC0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CDEF5AA-240F-4249-81A8-51C314C36DE1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280FAD-EB7B-4C23-BD09-425AE88D9A7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Dr Richard Plackett, Oxford - PSD14 - QMUL</a:t>
            </a:r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46F7976-D031-4941-9347-E78E2C6865B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1746" y="1052736"/>
            <a:ext cx="4216638" cy="25796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448E2C6-712A-4FB0-8462-0C19057BFB6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6894" y="1569948"/>
            <a:ext cx="1137106" cy="1137106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9013C49-62B0-4416-AAC9-655CED5ED3C1}"/>
              </a:ext>
            </a:extLst>
          </p:cNvPr>
          <p:cNvCxnSpPr>
            <a:cxnSpLocks/>
          </p:cNvCxnSpPr>
          <p:nvPr/>
        </p:nvCxnSpPr>
        <p:spPr>
          <a:xfrm flipH="1">
            <a:off x="6012160" y="2132856"/>
            <a:ext cx="2232248" cy="209691"/>
          </a:xfrm>
          <a:prstGeom prst="straightConnector1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2">
            <a:extLst>
              <a:ext uri="{FF2B5EF4-FFF2-40B4-BE49-F238E27FC236}">
                <a16:creationId xmlns:a16="http://schemas.microsoft.com/office/drawing/2014/main" id="{A3AE802B-304E-440E-8EAA-C15D108817CF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-21554160" y="-22049012"/>
            <a:ext cx="107588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9BA6416-E672-4F72-BD33-3242F9D273D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6586" y="3759425"/>
            <a:ext cx="3610743" cy="265153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AC27889-D36F-4E87-B6F0-70CDBB8C4A05}"/>
              </a:ext>
            </a:extLst>
          </p:cNvPr>
          <p:cNvSpPr txBox="1"/>
          <p:nvPr/>
        </p:nvSpPr>
        <p:spPr>
          <a:xfrm>
            <a:off x="3419872" y="4797152"/>
            <a:ext cx="179012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 high rate, high precision, ultra low-mass detector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1236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16D0786-F7D8-49CA-AADF-16BAD7043A4B}"/>
              </a:ext>
            </a:extLst>
          </p:cNvPr>
          <p:cNvSpPr/>
          <p:nvPr/>
        </p:nvSpPr>
        <p:spPr>
          <a:xfrm>
            <a:off x="247847" y="4077072"/>
            <a:ext cx="3532065" cy="25922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BC9AD-490C-4236-B1A9-61948D40C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Physics Motivation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90A01B1-0425-4035-B84D-36B68CD922E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7504" y="1124744"/>
                <a:ext cx="5107293" cy="1891460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GB" sz="1600" dirty="0"/>
                  <a:t>+ to e+ e- e+ is heavily supressed in SM</a:t>
                </a:r>
              </a:p>
              <a:p>
                <a:r>
                  <a:rPr lang="en-GB" sz="1600" b="1" dirty="0">
                    <a:solidFill>
                      <a:srgbClr val="C00000"/>
                    </a:solidFill>
                  </a:rPr>
                  <a:t>10</a:t>
                </a:r>
                <a:r>
                  <a:rPr lang="en-GB" sz="1600" b="1" baseline="30000" dirty="0">
                    <a:solidFill>
                      <a:srgbClr val="C00000"/>
                    </a:solidFill>
                  </a:rPr>
                  <a:t>-54 </a:t>
                </a:r>
                <a:r>
                  <a:rPr lang="en-GB" sz="1600" dirty="0"/>
                  <a:t>branching ratio</a:t>
                </a:r>
              </a:p>
              <a:p>
                <a:r>
                  <a:rPr lang="en-GB" sz="1600" dirty="0"/>
                  <a:t>Current record is 10</a:t>
                </a:r>
                <a:r>
                  <a:rPr lang="en-GB" sz="1600" baseline="30000" dirty="0"/>
                  <a:t>-12 </a:t>
                </a:r>
                <a:r>
                  <a:rPr lang="en-GB" sz="1600" dirty="0"/>
                  <a:t>(SINDRUM 1986)</a:t>
                </a:r>
              </a:p>
              <a:p>
                <a:r>
                  <a:rPr lang="en-GB" sz="1600" dirty="0"/>
                  <a:t>Mu3e sensitivity target is: </a:t>
                </a:r>
              </a:p>
              <a:p>
                <a:r>
                  <a:rPr lang="en-GB" sz="1600" b="1" dirty="0">
                    <a:solidFill>
                      <a:srgbClr val="C00000"/>
                    </a:solidFill>
                  </a:rPr>
                  <a:t>10</a:t>
                </a:r>
                <a:r>
                  <a:rPr lang="en-GB" sz="1600" b="1" baseline="30000" dirty="0">
                    <a:solidFill>
                      <a:srgbClr val="C00000"/>
                    </a:solidFill>
                  </a:rPr>
                  <a:t>-16</a:t>
                </a:r>
                <a:r>
                  <a:rPr lang="en-GB" sz="1600" dirty="0"/>
                  <a:t> Mu3e Phase1 &amp; </a:t>
                </a:r>
                <a:r>
                  <a:rPr lang="en-GB" sz="1600" b="1" dirty="0">
                    <a:solidFill>
                      <a:srgbClr val="C00000"/>
                    </a:solidFill>
                  </a:rPr>
                  <a:t>10</a:t>
                </a:r>
                <a:r>
                  <a:rPr lang="en-GB" sz="1600" b="1" baseline="30000" dirty="0">
                    <a:solidFill>
                      <a:srgbClr val="C00000"/>
                    </a:solidFill>
                  </a:rPr>
                  <a:t>-17</a:t>
                </a:r>
                <a:r>
                  <a:rPr lang="en-GB" sz="1600" dirty="0"/>
                  <a:t> Mu3e Phase II</a:t>
                </a:r>
              </a:p>
              <a:p>
                <a:r>
                  <a:rPr lang="en-GB" sz="1600" dirty="0"/>
                  <a:t>A very clean channel to look for New Physics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90A01B1-0425-4035-B84D-36B68CD922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504" y="1124744"/>
                <a:ext cx="5107293" cy="1891460"/>
              </a:xfrm>
              <a:blipFill>
                <a:blip r:embed="rId2"/>
                <a:stretch>
                  <a:fillRect l="-496" t="-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273146-5CCB-43D3-9302-10BEF0587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4th September 2026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C3351C-4C8B-40A8-871B-57701112EEB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CDEF5AA-240F-4249-81A8-51C314C36DE1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5DB66B-D5C7-41C1-BA3C-150B921F6E4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Dr Richard Plackett, Oxford - PSD14 - QMUL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2EFAB3A-760E-4A58-8000-960399F8A27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797" y="1864292"/>
            <a:ext cx="3414497" cy="2560872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4BBE17D4-6721-47C3-B30C-2EEE2008C725}"/>
              </a:ext>
            </a:extLst>
          </p:cNvPr>
          <p:cNvGrpSpPr/>
          <p:nvPr/>
        </p:nvGrpSpPr>
        <p:grpSpPr>
          <a:xfrm>
            <a:off x="5121821" y="4143797"/>
            <a:ext cx="3774332" cy="2256817"/>
            <a:chOff x="4878534" y="1793510"/>
            <a:chExt cx="3774332" cy="2256817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68D9831-1D4C-4624-A075-751209FBCC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78534" y="1793510"/>
              <a:ext cx="3774332" cy="2256817"/>
            </a:xfrm>
            <a:prstGeom prst="rect">
              <a:avLst/>
            </a:prstGeom>
          </p:spPr>
        </p:pic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A99A013-657A-470C-9D13-B556EAEBD6D6}"/>
                </a:ext>
              </a:extLst>
            </p:cNvPr>
            <p:cNvSpPr/>
            <p:nvPr/>
          </p:nvSpPr>
          <p:spPr>
            <a:xfrm>
              <a:off x="6117506" y="2574217"/>
              <a:ext cx="1512168" cy="1394619"/>
            </a:xfrm>
            <a:prstGeom prst="ellipse">
              <a:avLst/>
            </a:prstGeom>
            <a:solidFill>
              <a:schemeClr val="bg1"/>
            </a:solidFill>
            <a:ln w="539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E4DFA1E-BE88-4B75-9E48-DF0A4F815EE4}"/>
                </a:ext>
              </a:extLst>
            </p:cNvPr>
            <p:cNvSpPr txBox="1"/>
            <p:nvPr/>
          </p:nvSpPr>
          <p:spPr>
            <a:xfrm>
              <a:off x="6385041" y="2853459"/>
              <a:ext cx="9585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C00000"/>
                  </a:solidFill>
                </a:rPr>
                <a:t>New Physics</a:t>
              </a: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69AB6243-5C64-476C-91CB-4C0F6F486E5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051" t="17505" r="45550" b="15610"/>
          <a:stretch/>
        </p:blipFill>
        <p:spPr>
          <a:xfrm>
            <a:off x="82933" y="2996952"/>
            <a:ext cx="5007999" cy="3987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327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FAC1C-447B-4D86-A680-C320B48E1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Backgrounds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BCE6B4-5645-4123-AFDA-E759EF41AB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052736"/>
            <a:ext cx="8229600" cy="28580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sz="1800" dirty="0"/>
              <a:t>When ‘signal’ is at 10</a:t>
            </a:r>
            <a:r>
              <a:rPr lang="en-GB" sz="1800" baseline="30000" dirty="0"/>
              <a:t>-54</a:t>
            </a:r>
            <a:r>
              <a:rPr lang="en-GB" sz="1800" dirty="0"/>
              <a:t> then ‘background’ is what we will actually measure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E1B546-74B2-4F37-B291-3939C495E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4th September 2026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6B3A78-3BE9-45B1-B0C6-8847D30347D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CDEF5AA-240F-4249-81A8-51C314C36DE1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4D32F6-2BD6-4683-89DB-EF4EC83190F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Dr Richard Plackett, Oxford - PSD14 - QMUL</a:t>
            </a:r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20FDCD2-415B-4891-9FD9-ECC5309CCD9A}"/>
              </a:ext>
            </a:extLst>
          </p:cNvPr>
          <p:cNvGrpSpPr/>
          <p:nvPr/>
        </p:nvGrpSpPr>
        <p:grpSpPr>
          <a:xfrm>
            <a:off x="251520" y="1424997"/>
            <a:ext cx="3113152" cy="2724083"/>
            <a:chOff x="522744" y="2439871"/>
            <a:chExt cx="3113152" cy="272408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9BF254F-883E-415D-A1A0-26278474E931}"/>
                </a:ext>
              </a:extLst>
            </p:cNvPr>
            <p:cNvSpPr/>
            <p:nvPr/>
          </p:nvSpPr>
          <p:spPr>
            <a:xfrm>
              <a:off x="522744" y="2439872"/>
              <a:ext cx="3113152" cy="250129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43630F3-8770-46E4-8B9A-7403CCC428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7944" y="2877635"/>
              <a:ext cx="3057952" cy="2286319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1A508DB-1936-4E53-9D76-50FDC993ED3B}"/>
                </a:ext>
              </a:extLst>
            </p:cNvPr>
            <p:cNvSpPr txBox="1"/>
            <p:nvPr/>
          </p:nvSpPr>
          <p:spPr>
            <a:xfrm>
              <a:off x="549959" y="2439871"/>
              <a:ext cx="2592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/>
                <a:t>Radiative Muon Decay</a:t>
              </a:r>
            </a:p>
            <a:p>
              <a:r>
                <a:rPr lang="en-GB" dirty="0"/>
                <a:t>µ -&gt; 3e + 2</a:t>
              </a:r>
              <a:r>
                <a:rPr lang="el-GR" dirty="0"/>
                <a:t>ν</a:t>
              </a:r>
              <a:r>
                <a:rPr lang="en-GB" dirty="0"/>
                <a:t>      Br ~10</a:t>
              </a:r>
              <a:r>
                <a:rPr lang="en-GB" baseline="30000" dirty="0"/>
                <a:t>-5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C2E94DC-286F-45DE-9007-41E58D995969}"/>
                </a:ext>
              </a:extLst>
            </p:cNvPr>
            <p:cNvSpPr txBox="1"/>
            <p:nvPr/>
          </p:nvSpPr>
          <p:spPr>
            <a:xfrm>
              <a:off x="577944" y="4248842"/>
              <a:ext cx="21126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Momentum Resolution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D3501D1-A90D-493B-A40C-F458F939CEDD}"/>
              </a:ext>
            </a:extLst>
          </p:cNvPr>
          <p:cNvGrpSpPr/>
          <p:nvPr/>
        </p:nvGrpSpPr>
        <p:grpSpPr>
          <a:xfrm>
            <a:off x="3595165" y="1422905"/>
            <a:ext cx="4998876" cy="2510151"/>
            <a:chOff x="3780682" y="3429000"/>
            <a:chExt cx="4998876" cy="2510151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DC6EB7-884D-496A-97C3-D8BA0FE951C7}"/>
                </a:ext>
              </a:extLst>
            </p:cNvPr>
            <p:cNvSpPr/>
            <p:nvPr/>
          </p:nvSpPr>
          <p:spPr>
            <a:xfrm>
              <a:off x="3787859" y="3437855"/>
              <a:ext cx="4991699" cy="250129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BAFB32E-564F-47FD-92A2-01D1B4A933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51377" y="3999418"/>
              <a:ext cx="1771897" cy="1371791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DE75DBA-C67E-4D73-B841-5A6E35BDF64D}"/>
                </a:ext>
              </a:extLst>
            </p:cNvPr>
            <p:cNvSpPr txBox="1"/>
            <p:nvPr/>
          </p:nvSpPr>
          <p:spPr>
            <a:xfrm>
              <a:off x="5969650" y="4325950"/>
              <a:ext cx="31047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&amp;</a:t>
              </a: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D74BF371-CE8D-4525-845E-4E3E93FCBB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01780" y="4096789"/>
              <a:ext cx="1945532" cy="1177047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5F02009-A146-44EE-B75B-E812B8E44332}"/>
                </a:ext>
              </a:extLst>
            </p:cNvPr>
            <p:cNvSpPr txBox="1"/>
            <p:nvPr/>
          </p:nvSpPr>
          <p:spPr>
            <a:xfrm>
              <a:off x="3780682" y="3429000"/>
              <a:ext cx="499887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/>
                <a:t>Accidental Background</a:t>
              </a:r>
            </a:p>
            <a:p>
              <a:r>
                <a:rPr lang="en-GB" dirty="0"/>
                <a:t>Michel Decay &amp; </a:t>
              </a:r>
              <a:r>
                <a:rPr lang="en-GB" dirty="0" err="1"/>
                <a:t>Bahbah</a:t>
              </a:r>
              <a:r>
                <a:rPr lang="en-GB" dirty="0"/>
                <a:t> Scattering   Br ~0.99</a:t>
              </a:r>
              <a:endParaRPr lang="en-GB" baseline="3000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E9143B0-CDF0-40E6-8C93-C8B05480A5AA}"/>
                </a:ext>
              </a:extLst>
            </p:cNvPr>
            <p:cNvSpPr txBox="1"/>
            <p:nvPr/>
          </p:nvSpPr>
          <p:spPr>
            <a:xfrm>
              <a:off x="3787859" y="5507049"/>
              <a:ext cx="41685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Precise Vertexing and Timing</a:t>
              </a:r>
            </a:p>
          </p:txBody>
        </p:sp>
      </p:grpSp>
      <p:sp>
        <p:nvSpPr>
          <p:cNvPr id="22" name="Arrow: Down 21">
            <a:extLst>
              <a:ext uri="{FF2B5EF4-FFF2-40B4-BE49-F238E27FC236}">
                <a16:creationId xmlns:a16="http://schemas.microsoft.com/office/drawing/2014/main" id="{5DA76566-8A5D-4C51-9A1E-E808ED1113D3}"/>
              </a:ext>
            </a:extLst>
          </p:cNvPr>
          <p:cNvSpPr/>
          <p:nvPr/>
        </p:nvSpPr>
        <p:spPr>
          <a:xfrm>
            <a:off x="1403648" y="3993033"/>
            <a:ext cx="576064" cy="516087"/>
          </a:xfrm>
          <a:prstGeom prst="downArrow">
            <a:avLst/>
          </a:prstGeom>
          <a:solidFill>
            <a:schemeClr val="bg1"/>
          </a:solidFill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Arrow: Down 22">
            <a:extLst>
              <a:ext uri="{FF2B5EF4-FFF2-40B4-BE49-F238E27FC236}">
                <a16:creationId xmlns:a16="http://schemas.microsoft.com/office/drawing/2014/main" id="{5BEA2C65-2012-4B14-A494-BD46529F77C5}"/>
              </a:ext>
            </a:extLst>
          </p:cNvPr>
          <p:cNvSpPr/>
          <p:nvPr/>
        </p:nvSpPr>
        <p:spPr>
          <a:xfrm>
            <a:off x="5806571" y="4065041"/>
            <a:ext cx="576064" cy="516087"/>
          </a:xfrm>
          <a:prstGeom prst="downArrow">
            <a:avLst/>
          </a:prstGeom>
          <a:solidFill>
            <a:schemeClr val="bg1"/>
          </a:solidFill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AB6281F-A715-4BA6-8209-2696B7DBAC75}"/>
              </a:ext>
            </a:extLst>
          </p:cNvPr>
          <p:cNvGrpSpPr/>
          <p:nvPr/>
        </p:nvGrpSpPr>
        <p:grpSpPr>
          <a:xfrm>
            <a:off x="306720" y="4596801"/>
            <a:ext cx="3113152" cy="2031325"/>
            <a:chOff x="522744" y="2439871"/>
            <a:chExt cx="3113152" cy="2502604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DB2D3D3-ACBD-497C-9E57-27080A287157}"/>
                </a:ext>
              </a:extLst>
            </p:cNvPr>
            <p:cNvSpPr/>
            <p:nvPr/>
          </p:nvSpPr>
          <p:spPr>
            <a:xfrm>
              <a:off x="522744" y="2439872"/>
              <a:ext cx="3113152" cy="222866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BF4DD5B-7375-4232-8B75-716546BEB68F}"/>
                </a:ext>
              </a:extLst>
            </p:cNvPr>
            <p:cNvSpPr txBox="1"/>
            <p:nvPr/>
          </p:nvSpPr>
          <p:spPr>
            <a:xfrm>
              <a:off x="549959" y="2439871"/>
              <a:ext cx="2994526" cy="25026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/>
                <a:t>Outer Pixel System</a:t>
              </a:r>
            </a:p>
            <a:p>
              <a:r>
                <a:rPr lang="en-GB" dirty="0"/>
                <a:t>µ -&gt; 3e</a:t>
              </a:r>
              <a:r>
                <a:rPr lang="en-GB" b="1" dirty="0"/>
                <a:t>  </a:t>
              </a:r>
              <a:r>
                <a:rPr lang="en-GB" dirty="0"/>
                <a:t>Max e- momentum ½ Muon Mass ~ 53 Mev/c</a:t>
              </a:r>
            </a:p>
            <a:p>
              <a:endParaRPr lang="en-GB" dirty="0"/>
            </a:p>
            <a:p>
              <a:r>
                <a:rPr lang="en-GB" dirty="0"/>
                <a:t>Low mass, low multiple scattering, monolithic pixels</a:t>
              </a:r>
            </a:p>
            <a:p>
              <a:endParaRPr lang="en-GB" b="1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572FFCF-0458-4915-8B37-CE1D85FAEEF5}"/>
              </a:ext>
            </a:extLst>
          </p:cNvPr>
          <p:cNvGrpSpPr/>
          <p:nvPr/>
        </p:nvGrpSpPr>
        <p:grpSpPr>
          <a:xfrm>
            <a:off x="3567030" y="4622027"/>
            <a:ext cx="4998876" cy="1808969"/>
            <a:chOff x="3780682" y="3429000"/>
            <a:chExt cx="4998876" cy="2510151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23D46E2-7A08-48B2-8797-47580F863218}"/>
                </a:ext>
              </a:extLst>
            </p:cNvPr>
            <p:cNvSpPr/>
            <p:nvPr/>
          </p:nvSpPr>
          <p:spPr>
            <a:xfrm>
              <a:off x="3787859" y="3437855"/>
              <a:ext cx="4991699" cy="250129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690C050-331B-43B8-A975-FED105C9FBC8}"/>
                </a:ext>
              </a:extLst>
            </p:cNvPr>
            <p:cNvSpPr txBox="1"/>
            <p:nvPr/>
          </p:nvSpPr>
          <p:spPr>
            <a:xfrm>
              <a:off x="5969650" y="4325950"/>
              <a:ext cx="310470" cy="7260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GB" sz="2800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1869003-5EAC-4D62-AD22-BAD91C79085C}"/>
                </a:ext>
              </a:extLst>
            </p:cNvPr>
            <p:cNvSpPr txBox="1"/>
            <p:nvPr/>
          </p:nvSpPr>
          <p:spPr>
            <a:xfrm>
              <a:off x="3780682" y="3429000"/>
              <a:ext cx="2239541" cy="20499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/>
                <a:t>Vertex System</a:t>
              </a:r>
            </a:p>
            <a:p>
              <a:r>
                <a:rPr lang="en-GB" dirty="0"/>
                <a:t>Low mass, low multiple scattering, monolithic pixels</a:t>
              </a:r>
            </a:p>
            <a:p>
              <a:r>
                <a:rPr lang="en-GB" dirty="0"/>
                <a:t>25 um resolution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867BEC4C-3D25-446D-B59D-D1268C1948BC}"/>
              </a:ext>
            </a:extLst>
          </p:cNvPr>
          <p:cNvSpPr txBox="1"/>
          <p:nvPr/>
        </p:nvSpPr>
        <p:spPr>
          <a:xfrm>
            <a:off x="5822746" y="4628408"/>
            <a:ext cx="25619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Scintillator Timing Systems</a:t>
            </a:r>
          </a:p>
          <a:p>
            <a:r>
              <a:rPr lang="en-GB" dirty="0"/>
              <a:t>Scintillating Fibres 250ps</a:t>
            </a:r>
          </a:p>
          <a:p>
            <a:r>
              <a:rPr lang="en-GB" dirty="0"/>
              <a:t>Scintillating Tiles 80 </a:t>
            </a:r>
            <a:r>
              <a:rPr lang="en-GB" dirty="0" err="1"/>
              <a:t>ps</a:t>
            </a:r>
            <a:endParaRPr lang="en-GB" dirty="0"/>
          </a:p>
          <a:p>
            <a:r>
              <a:rPr lang="en-GB" dirty="0"/>
              <a:t>High time precision on tracks</a:t>
            </a:r>
          </a:p>
        </p:txBody>
      </p:sp>
    </p:spTree>
    <p:extLst>
      <p:ext uri="{BB962C8B-B14F-4D97-AF65-F5344CB8AC3E}">
        <p14:creationId xmlns:p14="http://schemas.microsoft.com/office/powerpoint/2010/main" val="3481468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00424-251E-45D8-A2CF-BD52E88E9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Detector Design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DC6434-704A-4742-BA69-7F10983BF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4th September 2026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B1D037-4BF5-4276-A901-F59A273638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CDEF5AA-240F-4249-81A8-51C314C36DE1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55EFC6-66E1-4ED9-A6E0-560E04BBA8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Dr Richard Plackett, Oxford - PSD14 - QMUL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FC78ADB-779A-4ADA-8B0C-961FA22213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641" y="980728"/>
            <a:ext cx="5478519" cy="27725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AA9C67-A000-880D-7C18-6C37E293ACF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3640" y="3773327"/>
            <a:ext cx="3706109" cy="272156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ontent Placeholder 10">
                <a:extLst>
                  <a:ext uri="{FF2B5EF4-FFF2-40B4-BE49-F238E27FC236}">
                    <a16:creationId xmlns:a16="http://schemas.microsoft.com/office/drawing/2014/main" id="{FE00E89D-349A-DE7F-09A3-78DAD2FAD0C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156176" y="1490249"/>
                <a:ext cx="2880320" cy="45259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/>
                  <a:t>Mu3e is a low mass barrel tracker to designed to reconstruct the three electron tracks</a:t>
                </a:r>
              </a:p>
              <a:p>
                <a:pPr marL="0" indent="0">
                  <a:buNone/>
                </a:pPr>
                <a:endParaRPr lang="en-US" sz="1800" dirty="0"/>
              </a:p>
              <a:p>
                <a:pPr marL="0" indent="0">
                  <a:buNone/>
                </a:pPr>
                <a:r>
                  <a:rPr lang="en-US" sz="1800" dirty="0"/>
                  <a:t>1T solenoid magnet</a:t>
                </a:r>
              </a:p>
              <a:p>
                <a:pPr marL="0" indent="0">
                  <a:buNone/>
                </a:pPr>
                <a:r>
                  <a:rPr lang="en-GB" sz="1800" dirty="0"/>
                  <a:t>10</a:t>
                </a:r>
                <a:r>
                  <a:rPr lang="en-GB" sz="1800" baseline="30000" dirty="0"/>
                  <a:t>8</a:t>
                </a:r>
                <a:r>
                  <a:rPr lang="en-GB" sz="1800" dirty="0"/>
                  <a:t> </a:t>
                </a:r>
                <a14:m>
                  <m:oMath xmlns:m="http://schemas.openxmlformats.org/officeDocument/2006/math">
                    <m:r>
                      <a:rPr lang="en-GB" sz="1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GB" sz="1800" dirty="0"/>
                  <a:t>+ decays per second</a:t>
                </a:r>
              </a:p>
              <a:p>
                <a:pPr marL="0" indent="0">
                  <a:buNone/>
                </a:pPr>
                <a:endParaRPr lang="en-US" sz="1800" dirty="0"/>
              </a:p>
            </p:txBody>
          </p:sp>
        </mc:Choice>
        <mc:Fallback>
          <p:sp>
            <p:nvSpPr>
              <p:cNvPr id="11" name="Content Placeholder 10">
                <a:extLst>
                  <a:ext uri="{FF2B5EF4-FFF2-40B4-BE49-F238E27FC236}">
                    <a16:creationId xmlns:a16="http://schemas.microsoft.com/office/drawing/2014/main" id="{FE00E89D-349A-DE7F-09A3-78DAD2FAD0C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56176" y="1490249"/>
                <a:ext cx="2880320" cy="4525963"/>
              </a:xfrm>
              <a:blipFill>
                <a:blip r:embed="rId4"/>
                <a:stretch>
                  <a:fillRect l="-1754" t="-5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7E5B47BB-AEF8-8A93-90CE-743DB4FA1F4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252" y="3753231"/>
            <a:ext cx="3610743" cy="2708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33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1A7B5-BD9B-7AF9-17B9-F1B752AE4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Detector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EF54FA-AA86-1180-D252-F1E651266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775" y="4175136"/>
            <a:ext cx="4834880" cy="1900264"/>
          </a:xfrm>
          <a:solidFill>
            <a:schemeClr val="bg1"/>
          </a:solidFill>
        </p:spPr>
        <p:txBody>
          <a:bodyPr>
            <a:normAutofit fontScale="40000" lnSpcReduction="20000"/>
          </a:bodyPr>
          <a:lstStyle/>
          <a:p>
            <a:r>
              <a:rPr lang="en-US" dirty="0"/>
              <a:t>Positive muons come to rest on the mylar target and decay </a:t>
            </a:r>
            <a:r>
              <a:rPr lang="en-GB" dirty="0"/>
              <a:t>10</a:t>
            </a:r>
            <a:r>
              <a:rPr lang="en-GB" baseline="30000" dirty="0"/>
              <a:t>8</a:t>
            </a:r>
            <a:r>
              <a:rPr lang="en-US" dirty="0"/>
              <a:t> Hz (spreading out the muon decay positions)</a:t>
            </a:r>
          </a:p>
          <a:p>
            <a:r>
              <a:rPr lang="en-US" dirty="0"/>
              <a:t>Vertex pixel detector system reconstructions the decay point</a:t>
            </a:r>
          </a:p>
          <a:p>
            <a:r>
              <a:rPr lang="en-US" dirty="0"/>
              <a:t>Scintillating  Fiber and Scintillating Tiles systems provide ~100 </a:t>
            </a:r>
            <a:r>
              <a:rPr lang="en-US" dirty="0" err="1"/>
              <a:t>ps</a:t>
            </a:r>
            <a:r>
              <a:rPr lang="en-US" dirty="0"/>
              <a:t> track timing</a:t>
            </a:r>
          </a:p>
          <a:p>
            <a:r>
              <a:rPr lang="en-US" dirty="0"/>
              <a:t>Outer Pixel stations (and the magnet) provide a momentum measurement </a:t>
            </a:r>
          </a:p>
          <a:p>
            <a:r>
              <a:rPr lang="en-US" dirty="0"/>
              <a:t>Pixel systems are multiple scattering dominated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1C495B-AA73-1A32-3942-742E60CC6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4th September 2026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648EFC-2648-E933-C875-F530DCF1FA3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CDEF5AA-240F-4249-81A8-51C314C36DE1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7C398F-5EAB-87DE-1292-694DD934B63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Dr Richard Plackett, Oxford - PSD14 - QMUL</a:t>
            </a:r>
            <a:endParaRPr lang="en-US"/>
          </a:p>
        </p:txBody>
      </p:sp>
      <p:pic>
        <p:nvPicPr>
          <p:cNvPr id="7" name="Picture 6" descr="Sketch of the Mu3e detector concept. | Download Scientific Diagram">
            <a:extLst>
              <a:ext uri="{FF2B5EF4-FFF2-40B4-BE49-F238E27FC236}">
                <a16:creationId xmlns:a16="http://schemas.microsoft.com/office/drawing/2014/main" id="{42D1C064-6F74-FDE4-C2AA-BC1EDF0D847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3577" b="10714"/>
          <a:stretch>
            <a:fillRect/>
          </a:stretch>
        </p:blipFill>
        <p:spPr>
          <a:xfrm>
            <a:off x="293587" y="1172963"/>
            <a:ext cx="7374757" cy="27029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2B4507B-E2A1-4F93-8555-2B727025915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34080" y="3231890"/>
            <a:ext cx="3930703" cy="4074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3653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E414155-B946-63E7-73D2-5A4453C079FE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14:m>
                  <m:oMath xmlns:m="http://schemas.openxmlformats.org/officeDocument/2006/math">
                    <m:r>
                      <a:rPr lang="en-US" sz="53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/>
                  <a:t>E5 Beamline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E414155-B946-63E7-73D2-5A4453C079F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4762" b="-317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4509A1-A3A1-AABE-E32B-28DC64A8D7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688" y="1405889"/>
            <a:ext cx="8229600" cy="4525963"/>
          </a:xfrm>
        </p:spPr>
        <p:txBody>
          <a:bodyPr>
            <a:normAutofit/>
          </a:bodyPr>
          <a:lstStyle/>
          <a:p>
            <a:r>
              <a:rPr lang="en-GB" sz="1400" dirty="0"/>
              <a:t>The πE5 beam line is a low energy (10-120 MeV/c) pion and muon beam line part of the High Intensity Proton Accelerator Complex at PSI</a:t>
            </a:r>
          </a:p>
          <a:p>
            <a:pPr marL="0" indent="0">
              <a:buNone/>
            </a:pPr>
            <a:r>
              <a:rPr lang="en-GB" sz="1400" b="1" dirty="0"/>
              <a:t>Mu3e shares the beamline with other Experiments</a:t>
            </a:r>
          </a:p>
          <a:p>
            <a:r>
              <a:rPr lang="en-GB" sz="1400" b="1" dirty="0"/>
              <a:t>MEG / MEG II:</a:t>
            </a:r>
            <a:r>
              <a:rPr lang="en-GB" sz="1400" dirty="0"/>
              <a:t> Currently running MEGII uses πE5 for high-intensity muon beams to search for rare muon decays (</a:t>
            </a:r>
            <a:r>
              <a:rPr lang="en-GB" sz="1400" dirty="0" err="1"/>
              <a:t>μ</a:t>
            </a:r>
            <a:r>
              <a:rPr lang="en-GB" sz="1400" dirty="0"/>
              <a:t> → </a:t>
            </a:r>
            <a:r>
              <a:rPr lang="en-GB" sz="1400" dirty="0" err="1"/>
              <a:t>eγ</a:t>
            </a:r>
            <a:r>
              <a:rPr lang="en-GB" sz="1400" dirty="0"/>
              <a:t>).</a:t>
            </a:r>
          </a:p>
          <a:p>
            <a:r>
              <a:rPr lang="en-GB" sz="1400" b="1" dirty="0"/>
              <a:t>Mu3e:</a:t>
            </a:r>
            <a:r>
              <a:rPr lang="en-GB" sz="1400" dirty="0"/>
              <a:t> Shares the high intensity muon beam to look for the lepton-flavour violating decay </a:t>
            </a:r>
            <a:r>
              <a:rPr lang="en-GB" sz="1400" dirty="0" err="1"/>
              <a:t>μ</a:t>
            </a:r>
            <a:r>
              <a:rPr lang="en-GB" sz="1400" dirty="0"/>
              <a:t> → 3e.</a:t>
            </a:r>
          </a:p>
          <a:p>
            <a:r>
              <a:rPr lang="en-GB" sz="1400" b="1" dirty="0"/>
              <a:t>PIONEER:</a:t>
            </a:r>
            <a:r>
              <a:rPr lang="en-GB" sz="1400" dirty="0"/>
              <a:t> Next-generation experiment planned to utilize πE5's high-intensity pion stopping capabilities to measure rare pion branching ratios and test lepton flavour universality</a:t>
            </a:r>
          </a:p>
          <a:p>
            <a:pPr marL="0" indent="0">
              <a:buNone/>
            </a:pPr>
            <a:endParaRPr lang="en-US" sz="1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614AE-1B6C-439F-CC7D-D006BC490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4th September 2026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DFB028-EACA-916C-2616-8AF7F20FD8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CDEF5AA-240F-4249-81A8-51C314C36DE1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A0851-ADB5-5DBE-7566-8A91D777253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Dr Richard Plackett, Oxford - PSD14 - QMUL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F455119-DA56-9FDB-0441-A266390C3DB1}"/>
              </a:ext>
            </a:extLst>
          </p:cNvPr>
          <p:cNvSpPr/>
          <p:nvPr/>
        </p:nvSpPr>
        <p:spPr>
          <a:xfrm>
            <a:off x="4605094" y="5832554"/>
            <a:ext cx="3744416" cy="61824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960B26C-474F-4417-9928-2676C9AC324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51" y="3403533"/>
            <a:ext cx="8020050" cy="309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6776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6D6A4-6C14-4768-99FC-580F46610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Vertex Sub-Detector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4263B0-22AC-4A99-A132-9356F46A2D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648" y="3729519"/>
            <a:ext cx="4976688" cy="2146712"/>
          </a:xfrm>
          <a:solidFill>
            <a:schemeClr val="bg1"/>
          </a:solidFill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sz="1800" dirty="0"/>
              <a:t>Required for vertex separation of accidental backgrounds</a:t>
            </a:r>
          </a:p>
          <a:p>
            <a:endParaRPr lang="en-GB" sz="1800" dirty="0"/>
          </a:p>
          <a:p>
            <a:r>
              <a:rPr lang="en-GB" sz="1800" dirty="0"/>
              <a:t>108 Mupix11 sensors</a:t>
            </a:r>
          </a:p>
          <a:p>
            <a:r>
              <a:rPr lang="en-GB" sz="1800" dirty="0"/>
              <a:t>6 chip ladders as sub-unit</a:t>
            </a:r>
          </a:p>
          <a:p>
            <a:r>
              <a:rPr lang="en-GB" sz="1800" dirty="0"/>
              <a:t>2 layers – eight and ten ladders for L1 and L2</a:t>
            </a:r>
          </a:p>
          <a:p>
            <a:r>
              <a:rPr lang="en-GB" sz="1800" dirty="0"/>
              <a:t>23um resolution </a:t>
            </a:r>
          </a:p>
          <a:p>
            <a:r>
              <a:rPr lang="en-GB" sz="1800" dirty="0"/>
              <a:t>0.1% Xo radiation length</a:t>
            </a:r>
          </a:p>
          <a:p>
            <a:r>
              <a:rPr lang="en-GB" sz="1800" dirty="0"/>
              <a:t>Gaseous helium cooling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45FF-EB94-4D77-A6B0-E9606DDE5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4th September 2026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57AE0F-4341-4255-802F-8171AA82E17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CDEF5AA-240F-4249-81A8-51C314C36DE1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D5BF47-4AF1-4D0F-AC3E-DA65CA6F6DF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Dr Richard Plackett, Oxford - PSD14 - QMUL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A3A634F-F18B-41E9-A064-DA656D629BE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DEDED"/>
              </a:clrFrom>
              <a:clrTo>
                <a:srgbClr val="EDEDE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86628" y="2081451"/>
            <a:ext cx="2214708" cy="91356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91C7838-6F9E-4A4C-BC0E-71CD983422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963" t="18459" r="27951" b="7945"/>
          <a:stretch/>
        </p:blipFill>
        <p:spPr>
          <a:xfrm>
            <a:off x="5342781" y="1223065"/>
            <a:ext cx="3808289" cy="26957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CE2BDBD-98D5-4C16-98EC-178BC20DB2F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000" t="50000" r="14563" b="10917"/>
          <a:stretch/>
        </p:blipFill>
        <p:spPr>
          <a:xfrm>
            <a:off x="4847264" y="4024872"/>
            <a:ext cx="4010343" cy="24953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9B585A2-0A73-CCDA-278D-5A437E56AFB4}"/>
              </a:ext>
            </a:extLst>
          </p:cNvPr>
          <p:cNvSpPr txBox="1"/>
          <p:nvPr/>
        </p:nvSpPr>
        <p:spPr>
          <a:xfrm rot="21387317">
            <a:off x="3522384" y="1833015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D339DE"/>
                </a:solidFill>
              </a:rPr>
              <a:t>Vertex</a:t>
            </a:r>
          </a:p>
        </p:txBody>
      </p:sp>
    </p:spTree>
    <p:extLst>
      <p:ext uri="{BB962C8B-B14F-4D97-AF65-F5344CB8AC3E}">
        <p14:creationId xmlns:p14="http://schemas.microsoft.com/office/powerpoint/2010/main" val="1409327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ABD82-3FCD-40A7-9F57-955478867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SciFi</a:t>
            </a:r>
            <a:r>
              <a:rPr lang="en-GB" dirty="0"/>
              <a:t> Sub-Detector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F195BB-81DF-44EB-AE10-874468FF75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0" y="4437112"/>
            <a:ext cx="7477053" cy="2158604"/>
          </a:xfrm>
          <a:solidFill>
            <a:schemeClr val="bg1"/>
          </a:solidFill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sz="1800" dirty="0"/>
              <a:t>Timing System required for ‘Accidental Background’ discrimination</a:t>
            </a:r>
          </a:p>
          <a:p>
            <a:r>
              <a:rPr lang="en-GB" sz="1800" dirty="0" err="1"/>
              <a:t>SciFi</a:t>
            </a:r>
            <a:r>
              <a:rPr lang="en-GB" sz="1800" dirty="0"/>
              <a:t> is mounted in the central station between Vertex and Outer Pixels</a:t>
            </a:r>
          </a:p>
          <a:p>
            <a:r>
              <a:rPr lang="en-GB" sz="1800" dirty="0"/>
              <a:t>Scintillating fibres (Kuraray SCSF-78) giving 250 </a:t>
            </a:r>
            <a:r>
              <a:rPr lang="en-GB" sz="1800" dirty="0" err="1"/>
              <a:t>ps</a:t>
            </a:r>
            <a:r>
              <a:rPr lang="en-GB" sz="1800" dirty="0"/>
              <a:t> timing resolution</a:t>
            </a:r>
          </a:p>
          <a:p>
            <a:r>
              <a:rPr lang="en-GB" sz="1800" dirty="0"/>
              <a:t>12 ribbons arranged in 6 modules</a:t>
            </a:r>
          </a:p>
          <a:p>
            <a:r>
              <a:rPr lang="en-GB" sz="1800" dirty="0"/>
              <a:t>Double ended readout by 128 channel SIPM array (Hamamatsu S13552) coupled to  custom </a:t>
            </a:r>
            <a:r>
              <a:rPr lang="en-GB" sz="1800" dirty="0" err="1"/>
              <a:t>MuTrig</a:t>
            </a:r>
            <a:r>
              <a:rPr lang="en-GB" sz="1800" dirty="0"/>
              <a:t> timing ASIC. </a:t>
            </a:r>
          </a:p>
          <a:p>
            <a:r>
              <a:rPr lang="en-GB" sz="1800" dirty="0"/>
              <a:t>1MHz per channel readout</a:t>
            </a:r>
          </a:p>
          <a:p>
            <a:r>
              <a:rPr lang="en-GB" sz="1800" dirty="0"/>
              <a:t>0.2% Xo radiation length in acceptance</a:t>
            </a:r>
          </a:p>
          <a:p>
            <a:r>
              <a:rPr lang="en-GB" sz="1800" dirty="0"/>
              <a:t>Silicon oil liquid cooling of SIPMs for low dark noise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01F023-C874-4421-9499-3D9307B34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4th September 2026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487CF2-AA53-4095-9AFA-8F954FA7D1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CDEF5AA-240F-4249-81A8-51C314C36DE1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DB56EF-5D1A-4C48-ACBE-3E9E425573F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Dr Richard Plackett, Oxford - PSD14 - QMUL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EE541D-BA4E-430F-B4F0-4BE5B18F4AC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DEDED"/>
              </a:clrFrom>
              <a:clrTo>
                <a:srgbClr val="EDEDE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528" y="1481566"/>
            <a:ext cx="8066356" cy="1918444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CC108FEB-5C28-482F-8878-2EF7AAF71682}"/>
              </a:ext>
            </a:extLst>
          </p:cNvPr>
          <p:cNvGrpSpPr/>
          <p:nvPr/>
        </p:nvGrpSpPr>
        <p:grpSpPr>
          <a:xfrm>
            <a:off x="1691680" y="3177902"/>
            <a:ext cx="6917686" cy="1102174"/>
            <a:chOff x="534634" y="3457991"/>
            <a:chExt cx="7493750" cy="104419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8A52064-16D3-6C37-E7DD-D54812DF96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4634" y="3457991"/>
              <a:ext cx="7467600" cy="1016000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4C9EB53-9343-40A8-A5B1-6A8010051B1D}"/>
                </a:ext>
              </a:extLst>
            </p:cNvPr>
            <p:cNvSpPr/>
            <p:nvPr/>
          </p:nvSpPr>
          <p:spPr>
            <a:xfrm>
              <a:off x="6804248" y="4293096"/>
              <a:ext cx="1224136" cy="2090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74555CAF-3C88-4E65-BC92-182A0029CAAD}"/>
              </a:ext>
            </a:extLst>
          </p:cNvPr>
          <p:cNvSpPr txBox="1"/>
          <p:nvPr/>
        </p:nvSpPr>
        <p:spPr>
          <a:xfrm rot="21387317">
            <a:off x="4083626" y="1546212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>
                <a:solidFill>
                  <a:srgbClr val="0070C0"/>
                </a:solidFill>
              </a:rPr>
              <a:t>SciFi</a:t>
            </a:r>
            <a:endParaRPr lang="en-GB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111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E4211-1791-BBE0-ED3A-17839849D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SciTile</a:t>
            </a:r>
            <a:r>
              <a:rPr lang="en-US" dirty="0"/>
              <a:t> Sub-Detector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D3FC3D-0280-DF9A-7BFF-6E0572592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4th September 2026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8168D0-2919-CD5F-DF43-3F2236FA218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CDEF5AA-240F-4249-81A8-51C314C36DE1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F08C39-83C8-20DF-1476-F07185DF4A1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Dr Richard Plackett, Oxford - PSD14 - QMUL</a:t>
            </a:r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614CC1A-CA3C-4640-BDB9-6D38F2ED198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DEDED"/>
              </a:clrFrom>
              <a:clrTo>
                <a:srgbClr val="EDEDE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528" y="1481566"/>
            <a:ext cx="8066356" cy="1918444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E77BA72-C590-4A10-91E4-26A23CD7F9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" y="3629818"/>
            <a:ext cx="4002014" cy="2844612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1600" dirty="0"/>
              <a:t>Timing System required for ‘Accidental Background’ discrimination</a:t>
            </a:r>
          </a:p>
          <a:p>
            <a:r>
              <a:rPr lang="en-GB" sz="1600" dirty="0"/>
              <a:t>Scintillating Tile detectors  Mounted in Recurl stations around the beampipe</a:t>
            </a:r>
          </a:p>
          <a:p>
            <a:r>
              <a:rPr lang="en-GB" sz="1600" dirty="0"/>
              <a:t>~80 </a:t>
            </a:r>
            <a:r>
              <a:rPr lang="en-GB" sz="1600" dirty="0" err="1"/>
              <a:t>ps</a:t>
            </a:r>
            <a:r>
              <a:rPr lang="en-GB" sz="1600" dirty="0"/>
              <a:t> Timing resolution</a:t>
            </a:r>
          </a:p>
          <a:p>
            <a:r>
              <a:rPr lang="en-GB" sz="1600" dirty="0"/>
              <a:t>Array of 5mm square tiles of plastic scintillator each individually wrapped and read by an single channel SIPM (Hamamatsu S13360-3050VE)</a:t>
            </a:r>
          </a:p>
          <a:p>
            <a:r>
              <a:rPr lang="en-GB" sz="1600" dirty="0"/>
              <a:t>~2900 tiles/station ~5800 tile/</a:t>
            </a:r>
            <a:r>
              <a:rPr lang="en-GB" sz="1600" dirty="0" err="1"/>
              <a:t>SiPM</a:t>
            </a:r>
            <a:r>
              <a:rPr lang="en-GB" sz="1600" dirty="0"/>
              <a:t> channels for the two stations</a:t>
            </a:r>
          </a:p>
          <a:p>
            <a:r>
              <a:rPr lang="en-GB" sz="1600" dirty="0"/>
              <a:t>Also uses the </a:t>
            </a:r>
            <a:r>
              <a:rPr lang="en-GB" sz="1600" dirty="0" err="1"/>
              <a:t>MuTrig</a:t>
            </a:r>
            <a:r>
              <a:rPr lang="en-GB" sz="1600" dirty="0"/>
              <a:t> readout ASIC</a:t>
            </a:r>
          </a:p>
          <a:p>
            <a:endParaRPr lang="en-GB" sz="16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BDB7F48-A1D9-423F-A1DE-FB579B71B5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333" t="25370" r="30558" b="32759"/>
          <a:stretch/>
        </p:blipFill>
        <p:spPr>
          <a:xfrm>
            <a:off x="5868144" y="4878494"/>
            <a:ext cx="3208050" cy="18628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F95BD5-397A-4B20-AA6B-5AAF0C3ED2D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251" t="28972" r="17713" b="13786"/>
          <a:stretch/>
        </p:blipFill>
        <p:spPr>
          <a:xfrm>
            <a:off x="3656185" y="2919341"/>
            <a:ext cx="2194309" cy="176264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7139190-0B48-4DB4-9454-2EE2E30393CE}"/>
              </a:ext>
            </a:extLst>
          </p:cNvPr>
          <p:cNvSpPr txBox="1"/>
          <p:nvPr/>
        </p:nvSpPr>
        <p:spPr>
          <a:xfrm rot="21387317">
            <a:off x="1845322" y="1783164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>
                <a:solidFill>
                  <a:srgbClr val="161FA1"/>
                </a:solidFill>
              </a:rPr>
              <a:t>SciTile</a:t>
            </a:r>
            <a:endParaRPr lang="en-GB" dirty="0">
              <a:solidFill>
                <a:srgbClr val="161FA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6CA31C3-1B5F-44F6-8833-57CDC55BF8BF}"/>
              </a:ext>
            </a:extLst>
          </p:cNvPr>
          <p:cNvSpPr txBox="1"/>
          <p:nvPr/>
        </p:nvSpPr>
        <p:spPr>
          <a:xfrm rot="21387317">
            <a:off x="5733754" y="1445986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>
                <a:solidFill>
                  <a:srgbClr val="161FA1"/>
                </a:solidFill>
              </a:rPr>
              <a:t>SciTile</a:t>
            </a:r>
            <a:endParaRPr lang="en-GB" dirty="0">
              <a:solidFill>
                <a:srgbClr val="161FA1"/>
              </a:solidFill>
            </a:endParaRPr>
          </a:p>
        </p:txBody>
      </p:sp>
      <p:pic>
        <p:nvPicPr>
          <p:cNvPr id="3" name="Picture 2" descr="Mu3e Tile Detector Installation">
            <a:extLst>
              <a:ext uri="{FF2B5EF4-FFF2-40B4-BE49-F238E27FC236}">
                <a16:creationId xmlns:a16="http://schemas.microsoft.com/office/drawing/2014/main" id="{3D3CE72A-49C7-249E-CBF4-2FD4300D1C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7125" y="2730553"/>
            <a:ext cx="3161379" cy="2105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3496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B66A4-D57D-4C5E-BC05-A891E849E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Outer Pixel Sub-Detector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06F4BB-3CE7-48F0-9BFE-D6AE298B41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3399212"/>
            <a:ext cx="3580312" cy="3127163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1600" dirty="0"/>
              <a:t>Needed for Radiative Muon Decay Background</a:t>
            </a:r>
          </a:p>
          <a:p>
            <a:r>
              <a:rPr lang="en-GB" sz="1600" dirty="0"/>
              <a:t>Reconstruct electron momentum to exclude neutrino production</a:t>
            </a:r>
          </a:p>
          <a:p>
            <a:r>
              <a:rPr lang="en-GB" sz="1600" dirty="0"/>
              <a:t>Needed for momentum resolution: 𝜎 (𝑝) ~200 keV/c</a:t>
            </a:r>
          </a:p>
          <a:p>
            <a:r>
              <a:rPr lang="en-GB" sz="1600" dirty="0"/>
              <a:t> Mupix11 pixel sensors, 25 µm carbon fibre supports</a:t>
            </a:r>
          </a:p>
          <a:p>
            <a:r>
              <a:rPr lang="en-GB" sz="1600" dirty="0"/>
              <a:t>~ 1m</a:t>
            </a:r>
            <a:r>
              <a:rPr lang="en-GB" sz="1600" baseline="30000" dirty="0"/>
              <a:t>2</a:t>
            </a:r>
            <a:r>
              <a:rPr lang="en-GB" sz="1600" dirty="0"/>
              <a:t> silicon, 2736 MuPix11</a:t>
            </a:r>
          </a:p>
          <a:p>
            <a:r>
              <a:rPr lang="en-GB" sz="1600" dirty="0"/>
              <a:t>2 layers in three outer stations</a:t>
            </a:r>
          </a:p>
          <a:p>
            <a:r>
              <a:rPr lang="en-GB" sz="1600" dirty="0"/>
              <a:t>Helium cooling of each station ~900W</a:t>
            </a:r>
          </a:p>
          <a:p>
            <a:endParaRPr lang="en-GB" sz="16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97C61C-408D-4441-83BA-AC45F30DB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4th September 2026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7FBA62-D5E9-4B94-8EC7-D0B2F5A814F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CDEF5AA-240F-4249-81A8-51C314C36DE1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8C9E40-55F6-4EE3-A39D-8B96AB16854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Dr Richard Plackett, Oxford - PSD14 - QMUL</a:t>
            </a: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743880-5155-2011-CC4C-FD029E3FE1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3187" y="3478203"/>
            <a:ext cx="2667958" cy="30127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F179A47-DE79-701D-D643-F8CC7E4F0D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1014" y="3857893"/>
            <a:ext cx="2755900" cy="2209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A76F6EC-4E8E-4A19-8772-5E2CE0573F1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DEDED"/>
              </a:clrFrom>
              <a:clrTo>
                <a:srgbClr val="EDEDE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3792" y="1483412"/>
            <a:ext cx="8316416" cy="1967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1491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C0F44-58EB-45F1-8BC0-88511F00E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Mupix11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CEAE28-1D13-4DDF-90B1-112E4BB44F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568" y="1166018"/>
            <a:ext cx="4773472" cy="5334160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r>
              <a:rPr lang="en-GB" sz="1800" dirty="0"/>
              <a:t>High-Voltage Monolithic Active Pixel Sensor (HV-MAPS) using commercial high-voltage CMOS technology. Bosch/TSI</a:t>
            </a:r>
          </a:p>
          <a:p>
            <a:r>
              <a:rPr lang="en-GB" sz="1800" dirty="0"/>
              <a:t>Performance: Over 99% hit detection efficiency with time resolution ~25 ns</a:t>
            </a:r>
          </a:p>
          <a:p>
            <a:r>
              <a:rPr lang="en-GB" sz="1800" dirty="0"/>
              <a:t>80 µm square pixels 2cm by 2cm array</a:t>
            </a:r>
          </a:p>
          <a:p>
            <a:r>
              <a:rPr lang="en-GB" sz="1800" dirty="0"/>
              <a:t>256 by 250 pixels</a:t>
            </a:r>
          </a:p>
          <a:p>
            <a:r>
              <a:rPr lang="en-GB" sz="1800" dirty="0"/>
              <a:t>Designed to be thinned to 50–70 µm to reduce multiple scattering. Backside stress compensation by plasma etching.</a:t>
            </a:r>
          </a:p>
          <a:p>
            <a:r>
              <a:rPr lang="en-GB" sz="1800" dirty="0"/>
              <a:t>Continuous, trigger-less data readout, at high rate. </a:t>
            </a:r>
          </a:p>
          <a:p>
            <a:r>
              <a:rPr lang="en-GB" sz="1800" dirty="0"/>
              <a:t>Three 1.25Gb data links per chip (</a:t>
            </a:r>
            <a:r>
              <a:rPr lang="en-GB" sz="1800" dirty="0" err="1"/>
              <a:t>Vetex</a:t>
            </a:r>
            <a:r>
              <a:rPr lang="en-GB" sz="1800" dirty="0"/>
              <a:t>)</a:t>
            </a:r>
          </a:p>
          <a:p>
            <a:r>
              <a:rPr lang="en-GB" sz="1800" dirty="0"/>
              <a:t>Single multiplexed 1.25Gb link (Outer Pixels)</a:t>
            </a:r>
          </a:p>
          <a:p>
            <a:r>
              <a:rPr lang="en-GB" sz="1800" dirty="0"/>
              <a:t>250mW/cm</a:t>
            </a:r>
            <a:r>
              <a:rPr lang="en-GB" sz="1800" baseline="30000" dirty="0"/>
              <a:t>2</a:t>
            </a:r>
            <a:r>
              <a:rPr lang="en-GB" sz="1800" dirty="0"/>
              <a:t> -&gt; 1W per chip</a:t>
            </a:r>
          </a:p>
          <a:p>
            <a:endParaRPr lang="en-GB" sz="1800" dirty="0"/>
          </a:p>
          <a:p>
            <a:r>
              <a:rPr lang="en-GB" sz="1800" dirty="0"/>
              <a:t>High speed digital pixel structures are physically outside the analogue pixel matric to allow lower thresholds.</a:t>
            </a:r>
          </a:p>
          <a:p>
            <a:r>
              <a:rPr lang="en-GB" sz="1800" dirty="0"/>
              <a:t>Bosch 180nm process ended leaving us with a limited number of wafers and a worrying total yield requirement of ~35-40%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CFA9F0-5530-4B6A-885D-5EEAE42FA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4th September 2026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162024-96BE-49F5-A5D2-48015D3DBF7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CDEF5AA-240F-4249-81A8-51C314C36DE1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AFB9F5-8C19-4379-8BCB-2FCCBF7AE05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Dr Richard Plackett, Oxford - PSD14 - QMUL</a:t>
            </a:r>
            <a:endParaRPr lang="en-US"/>
          </a:p>
        </p:txBody>
      </p:sp>
      <p:pic>
        <p:nvPicPr>
          <p:cNvPr id="7" name="Picture 6" descr="Radiation tolerance and time resolution of depleted CMOS sensors">
            <a:extLst>
              <a:ext uri="{FF2B5EF4-FFF2-40B4-BE49-F238E27FC236}">
                <a16:creationId xmlns:a16="http://schemas.microsoft.com/office/drawing/2014/main" id="{CE2CFDAB-2C04-F291-0F98-D0470749A5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6710" y="1302042"/>
            <a:ext cx="3861520" cy="19567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6A65CF3-5FD8-74EC-29AE-0A0D9226AF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024" y="3428999"/>
            <a:ext cx="2886446" cy="307117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19B51AC-4B55-41E6-425C-9EF289EAB0F9}"/>
              </a:ext>
            </a:extLst>
          </p:cNvPr>
          <p:cNvSpPr txBox="1"/>
          <p:nvPr/>
        </p:nvSpPr>
        <p:spPr>
          <a:xfrm>
            <a:off x="8054513" y="4193697"/>
            <a:ext cx="10894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Analogue Pixel Matrix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06A243-A842-CF1D-771B-7C01D46992B9}"/>
              </a:ext>
            </a:extLst>
          </p:cNvPr>
          <p:cNvSpPr txBox="1"/>
          <p:nvPr/>
        </p:nvSpPr>
        <p:spPr>
          <a:xfrm>
            <a:off x="8084270" y="5714092"/>
            <a:ext cx="1273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Digital Pixel Matrix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22280C-574F-E399-6CF5-65FDF1A0ECB4}"/>
              </a:ext>
            </a:extLst>
          </p:cNvPr>
          <p:cNvSpPr txBox="1"/>
          <p:nvPr/>
        </p:nvSpPr>
        <p:spPr>
          <a:xfrm>
            <a:off x="8100392" y="6217567"/>
            <a:ext cx="1273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Periphery</a:t>
            </a:r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DCC4F7DE-2A78-CDF5-4960-8054E3AD8D3A}"/>
              </a:ext>
            </a:extLst>
          </p:cNvPr>
          <p:cNvSpPr/>
          <p:nvPr/>
        </p:nvSpPr>
        <p:spPr>
          <a:xfrm rot="10800000">
            <a:off x="7596336" y="3533332"/>
            <a:ext cx="498098" cy="2364220"/>
          </a:xfrm>
          <a:prstGeom prst="leftBrace">
            <a:avLst>
              <a:gd name="adj1" fmla="val 8333"/>
              <a:gd name="adj2" fmla="val 58575"/>
            </a:avLst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e 12">
            <a:extLst>
              <a:ext uri="{FF2B5EF4-FFF2-40B4-BE49-F238E27FC236}">
                <a16:creationId xmlns:a16="http://schemas.microsoft.com/office/drawing/2014/main" id="{7FA7F297-3495-3362-D81D-9BBE1965866F}"/>
              </a:ext>
            </a:extLst>
          </p:cNvPr>
          <p:cNvSpPr/>
          <p:nvPr/>
        </p:nvSpPr>
        <p:spPr>
          <a:xfrm rot="10800000">
            <a:off x="7596336" y="5984955"/>
            <a:ext cx="498098" cy="256970"/>
          </a:xfrm>
          <a:prstGeom prst="leftBrace">
            <a:avLst>
              <a:gd name="adj1" fmla="val 8333"/>
              <a:gd name="adj2" fmla="val 58575"/>
            </a:avLst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eft Brace 13">
            <a:extLst>
              <a:ext uri="{FF2B5EF4-FFF2-40B4-BE49-F238E27FC236}">
                <a16:creationId xmlns:a16="http://schemas.microsoft.com/office/drawing/2014/main" id="{0717488D-7206-37B5-6FD9-311D7DDA5CAE}"/>
              </a:ext>
            </a:extLst>
          </p:cNvPr>
          <p:cNvSpPr/>
          <p:nvPr/>
        </p:nvSpPr>
        <p:spPr>
          <a:xfrm rot="10800000">
            <a:off x="7596336" y="6289213"/>
            <a:ext cx="498098" cy="152399"/>
          </a:xfrm>
          <a:prstGeom prst="leftBrace">
            <a:avLst>
              <a:gd name="adj1" fmla="val 8333"/>
              <a:gd name="adj2" fmla="val 58575"/>
            </a:avLst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178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E5852-1EC8-5242-AFDC-58E0E7F75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Vertex Detector Construction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EA248A-91A4-F331-FF0B-6EA2110C5C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260" y="1185169"/>
            <a:ext cx="4295428" cy="2000711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dirty="0"/>
              <a:t>Vertex Detector assembly at Heidelberg &amp; PSI</a:t>
            </a:r>
          </a:p>
          <a:p>
            <a:r>
              <a:rPr lang="en-US" dirty="0"/>
              <a:t>0.1% Xo per layer</a:t>
            </a:r>
          </a:p>
          <a:p>
            <a:r>
              <a:rPr lang="en-US" dirty="0"/>
              <a:t>50 µm / 70 µm silicon</a:t>
            </a:r>
          </a:p>
          <a:p>
            <a:r>
              <a:rPr lang="en-US" dirty="0"/>
              <a:t>75 µm two-layer Al Kapton flex</a:t>
            </a:r>
          </a:p>
          <a:p>
            <a:r>
              <a:rPr lang="en-US" dirty="0"/>
              <a:t>Jig based chip placement with vacuum tools</a:t>
            </a:r>
          </a:p>
          <a:p>
            <a:r>
              <a:rPr lang="en-US" dirty="0" err="1"/>
              <a:t>spTAB</a:t>
            </a:r>
            <a:r>
              <a:rPr lang="en-US" dirty="0"/>
              <a:t> bonding between chip and flex</a:t>
            </a:r>
          </a:p>
          <a:p>
            <a:r>
              <a:rPr lang="en-US" dirty="0"/>
              <a:t>Ladders glued together into half cylinder modules</a:t>
            </a:r>
          </a:p>
          <a:p>
            <a:r>
              <a:rPr lang="en-US" dirty="0"/>
              <a:t>Flaps between ladders connected to enclose helium cooling flow volumes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8B500C-3492-0877-F21E-36C82C437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4th September 2026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2A2B36-F54E-57A1-8C9F-09AEDA4F855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CDEF5AA-240F-4249-81A8-51C314C36DE1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894F67-D67C-315E-84A3-19B3F96C237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Dr Richard Plackett, Oxford - PSD14 - QMUL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917AECA-CBFC-2286-D39D-D59493937F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064" y="4256748"/>
            <a:ext cx="3571522" cy="26285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041C657-8EF1-B307-F083-75EF302074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414" y="3185880"/>
            <a:ext cx="3759200" cy="30607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ABEAE2D-C331-463A-99EC-972F69DC8BC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288" t="46056" r="1963" b="26636"/>
          <a:stretch/>
        </p:blipFill>
        <p:spPr>
          <a:xfrm>
            <a:off x="4529485" y="3194287"/>
            <a:ext cx="4392488" cy="1026801"/>
          </a:xfrm>
          <a:prstGeom prst="rect">
            <a:avLst/>
          </a:prstGeom>
        </p:spPr>
      </p:pic>
      <p:pic>
        <p:nvPicPr>
          <p:cNvPr id="7" name="Picture 6" descr="Mu3e Vertex Detector prior to installation 2026">
            <a:extLst>
              <a:ext uri="{FF2B5EF4-FFF2-40B4-BE49-F238E27FC236}">
                <a16:creationId xmlns:a16="http://schemas.microsoft.com/office/drawing/2014/main" id="{F9E70C47-28AA-7CF1-1B8F-176B7E00C1A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7829" t="16740" b="36842"/>
          <a:stretch>
            <a:fillRect/>
          </a:stretch>
        </p:blipFill>
        <p:spPr>
          <a:xfrm>
            <a:off x="4507821" y="1196752"/>
            <a:ext cx="4413165" cy="1869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2544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CF25C-0F0D-477A-86B6-3D170A6A4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Outer Pixel Construction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251F9D-1C1D-4DB0-BD74-E57321A73B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676" y="4053235"/>
            <a:ext cx="4877077" cy="2418959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600" dirty="0"/>
              <a:t>Mupix11 ASIC testing and Ladder Assembly at Oxford</a:t>
            </a:r>
          </a:p>
          <a:p>
            <a:r>
              <a:rPr lang="en-GB" sz="1600" dirty="0"/>
              <a:t>Tape removal and QC testing of 4500 70 um Mupix11 ASICs</a:t>
            </a:r>
          </a:p>
          <a:p>
            <a:r>
              <a:rPr lang="en-GB" sz="1600" dirty="0"/>
              <a:t>Robotic assembly of 17 and 18 chip ladders with 10µm precision (20 µm gap between chip)</a:t>
            </a:r>
          </a:p>
          <a:p>
            <a:r>
              <a:rPr lang="en-GB" sz="1600" dirty="0" err="1"/>
              <a:t>SpTAB</a:t>
            </a:r>
            <a:r>
              <a:rPr lang="en-GB" sz="1600" dirty="0"/>
              <a:t> bonding to Al/</a:t>
            </a:r>
            <a:r>
              <a:rPr lang="en-GB" sz="1600" dirty="0" err="1"/>
              <a:t>kapton</a:t>
            </a:r>
            <a:r>
              <a:rPr lang="en-GB" sz="1600" dirty="0"/>
              <a:t> flex</a:t>
            </a:r>
          </a:p>
          <a:p>
            <a:r>
              <a:rPr lang="en-GB" sz="1600" dirty="0"/>
              <a:t>Gluing to 25um carbon fibre support structures</a:t>
            </a:r>
          </a:p>
          <a:p>
            <a:r>
              <a:rPr lang="en-GB" sz="1600" dirty="0"/>
              <a:t>Ladder electrical QC testing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64414-0361-41F6-9757-89478CF80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4th September 2026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25D5-3855-49A6-B5DC-4DD84AF8FC8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CDEF5AA-240F-4249-81A8-51C314C36DE1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481378-59DC-4159-B18C-E1E6A209588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Dr Richard Plackett, Oxford - PSD14 - QMUL</a:t>
            </a: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3A73E1-75B8-41E0-D7CF-0E76716EE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052736"/>
            <a:ext cx="4495800" cy="2794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DD0179D-2E69-A00D-21A1-B2B2F615E8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7135" y="1287627"/>
            <a:ext cx="4386535" cy="71133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7B8344E-53BE-9E52-226F-7A3F1B40AF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3978" y="2043546"/>
            <a:ext cx="3929335" cy="43327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E47C631-8F08-42B0-A061-59275971453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0550" t="23019" r="33463" b="22177"/>
          <a:stretch>
            <a:fillRect/>
          </a:stretch>
        </p:blipFill>
        <p:spPr>
          <a:xfrm rot="5400000">
            <a:off x="7053268" y="2301455"/>
            <a:ext cx="1782198" cy="225509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C642408-B07C-42AC-8883-DD05232741C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25203" y="4458470"/>
            <a:ext cx="4220166" cy="20137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54C3A2C-492A-60F3-F559-023E8ADB2F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58" r="8252"/>
          <a:stretch>
            <a:fillRect/>
          </a:stretch>
        </p:blipFill>
        <p:spPr>
          <a:xfrm>
            <a:off x="4738725" y="2572507"/>
            <a:ext cx="2044419" cy="178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0575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3456C-11F1-4A91-AAEA-81FED22FE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Outer Pixel Construction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DFE8F0-5C0C-421D-8E26-24B78B027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4th September 2026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6B73C2-F811-4914-896E-D0587168183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CDEF5AA-240F-4249-81A8-51C314C36DE1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851E82-D4D9-43B1-A7CB-8BF01744253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dirty="0"/>
              <a:t>Dr Richard Plackett, Oxford - PSD14 - QMUL</a:t>
            </a:r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BC6C893-3FC4-F791-3FA7-5863CEA5E3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079" y="1340768"/>
            <a:ext cx="5396170" cy="202714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1800" dirty="0"/>
              <a:t>Module Assembly at Liverpool</a:t>
            </a:r>
          </a:p>
          <a:p>
            <a:r>
              <a:rPr lang="en-US" sz="1800" dirty="0"/>
              <a:t>Four ladders tested and assembled into a module</a:t>
            </a:r>
          </a:p>
          <a:p>
            <a:r>
              <a:rPr lang="en-US" sz="1800" dirty="0"/>
              <a:t>Ladders are clamped so can be removed for rework</a:t>
            </a:r>
          </a:p>
          <a:p>
            <a:r>
              <a:rPr lang="en-US" sz="1800" dirty="0"/>
              <a:t>Dedicated specialist tooling to handle fragile ladders</a:t>
            </a:r>
          </a:p>
          <a:p>
            <a:r>
              <a:rPr lang="en-US" sz="1800" dirty="0"/>
              <a:t>Modules also include PIE end pieces, interposers and Service flex parts</a:t>
            </a:r>
          </a:p>
          <a:p>
            <a:r>
              <a:rPr lang="en-US" sz="1800" dirty="0"/>
              <a:t>Modules fit into end rings and connect with interposers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072FD25-BFBA-0DDF-3A1A-D10FDB263B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9944" y="1156637"/>
            <a:ext cx="2878105" cy="26222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60E5CBC-8725-4887-B881-D67DEBCB64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313" t="21125" r="34250" b="14563"/>
          <a:stretch/>
        </p:blipFill>
        <p:spPr>
          <a:xfrm>
            <a:off x="6009944" y="3807496"/>
            <a:ext cx="2721529" cy="296344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80F7002-2276-4F78-883E-90D10FD275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762" t="12295" r="20208" b="5286"/>
          <a:stretch/>
        </p:blipFill>
        <p:spPr>
          <a:xfrm>
            <a:off x="539552" y="3490086"/>
            <a:ext cx="4300656" cy="308436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77902D0-A1FD-6C62-6568-B23ED5E3775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2440" t="47768" b="31167"/>
          <a:stretch>
            <a:fillRect/>
          </a:stretch>
        </p:blipFill>
        <p:spPr>
          <a:xfrm>
            <a:off x="4321406" y="3429000"/>
            <a:ext cx="1644774" cy="601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8929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753FC61D-6EC0-4489-B282-910AFC4AB4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05" t="25007" b="22064"/>
          <a:stretch/>
        </p:blipFill>
        <p:spPr>
          <a:xfrm>
            <a:off x="638382" y="1538959"/>
            <a:ext cx="6945321" cy="254454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CEEE2E5-62C2-4005-A774-3CFE58B6D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2025 Operation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5DF90E-C79B-4CC4-9EF0-C3A709AD8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4th September 2026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C183DE-E6ED-4D62-8F6C-EDFC3082130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CDEF5AA-240F-4249-81A8-51C314C36DE1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83C94F-BE25-4638-BEEB-8A389F544E2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Dr Richard Plackett, Oxford - PSD14 - QMUL</a:t>
            </a: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6DD594A-6966-6487-550D-99DD475BD2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70" y="4489152"/>
            <a:ext cx="2933700" cy="2108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51A0AEE-F896-898A-49E9-CAB085B061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5150" y="4501852"/>
            <a:ext cx="2933700" cy="20828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A943209-51F5-2C25-D680-E3E466C91378}"/>
              </a:ext>
            </a:extLst>
          </p:cNvPr>
          <p:cNvSpPr txBox="1"/>
          <p:nvPr/>
        </p:nvSpPr>
        <p:spPr>
          <a:xfrm>
            <a:off x="3569060" y="4154206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1/6 </a:t>
            </a:r>
            <a:r>
              <a:rPr lang="en-US" dirty="0" err="1"/>
              <a:t>SciFi</a:t>
            </a:r>
            <a:r>
              <a:rPr lang="en-US" dirty="0"/>
              <a:t> modules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C672952-6937-3321-9297-B8FC2BCF50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970" y="4501852"/>
            <a:ext cx="2959100" cy="20828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CF0C839-D5D8-7039-AD97-1A6FE96BE779}"/>
              </a:ext>
            </a:extLst>
          </p:cNvPr>
          <p:cNvSpPr txBox="1"/>
          <p:nvPr/>
        </p:nvSpPr>
        <p:spPr>
          <a:xfrm>
            <a:off x="6583044" y="3899848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3/14 Downstream </a:t>
            </a:r>
            <a:r>
              <a:rPr lang="en-US" dirty="0" err="1"/>
              <a:t>SciTile</a:t>
            </a:r>
            <a:r>
              <a:rPr lang="en-US" dirty="0"/>
              <a:t> modules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F46F6-2628-4065-9924-90E21DBB9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70" y="1101099"/>
            <a:ext cx="8571167" cy="23804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dirty="0"/>
              <a:t>3 weeks operation with a minimal commissioning setup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1AC299-8149-0B76-E4F6-3B8CD25D85B0}"/>
              </a:ext>
            </a:extLst>
          </p:cNvPr>
          <p:cNvSpPr txBox="1"/>
          <p:nvPr/>
        </p:nvSpPr>
        <p:spPr>
          <a:xfrm>
            <a:off x="445300" y="4110299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Vertex V1 detector</a:t>
            </a:r>
          </a:p>
        </p:txBody>
      </p:sp>
    </p:spTree>
    <p:extLst>
      <p:ext uri="{BB962C8B-B14F-4D97-AF65-F5344CB8AC3E}">
        <p14:creationId xmlns:p14="http://schemas.microsoft.com/office/powerpoint/2010/main" val="15612054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C1B64-B581-4407-90A6-B2B739185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2025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BB3369-2102-4038-A725-531E5FEBD8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110" y="4382568"/>
            <a:ext cx="4997003" cy="2175164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sz="1800" b="1" dirty="0"/>
              <a:t>Three Weeks Beamtime in 2025</a:t>
            </a:r>
          </a:p>
          <a:p>
            <a:r>
              <a:rPr lang="en-GB" sz="1800" dirty="0"/>
              <a:t>First operation of Vertex sub-detector</a:t>
            </a:r>
          </a:p>
          <a:p>
            <a:r>
              <a:rPr lang="en-GB" sz="1800" dirty="0"/>
              <a:t>Curved Electron tracks reconstructed </a:t>
            </a:r>
          </a:p>
          <a:p>
            <a:r>
              <a:rPr lang="en-GB" sz="1800" dirty="0"/>
              <a:t>Sub-Detector timing integration successful</a:t>
            </a:r>
          </a:p>
          <a:p>
            <a:r>
              <a:rPr lang="en-GB" sz="1800" dirty="0"/>
              <a:t>Many Vertex channels missing due to mechanical and bonding issues</a:t>
            </a:r>
          </a:p>
          <a:p>
            <a:r>
              <a:rPr lang="en-GB" sz="1800" dirty="0"/>
              <a:t>Helium cooling system successfully operated at 2g/s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A924AE-0797-4AEA-9499-43E463CFD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4th September 2026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2D849C-9643-4CCD-8359-4A4FA7F39AB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CDEF5AA-240F-4249-81A8-51C314C36DE1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CE3D87-E962-4904-A57D-F06FC5BAADE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Dr Richard Plackett, Oxford - PSD14 - QMUL</a:t>
            </a: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0C480C-3BC8-703C-7CF5-17F7ED59D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1768" y="4002244"/>
            <a:ext cx="4138885" cy="26173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BA0B962-CE7A-778D-4544-813194D10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1646" y="1169682"/>
            <a:ext cx="2752642" cy="30640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DB14EE5-291A-D9E4-96ED-BDD6843811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477" y="1169682"/>
            <a:ext cx="2748169" cy="292547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B119854-B756-CFB4-3BA7-6BC2C6A608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6739" y="1302070"/>
            <a:ext cx="2670061" cy="27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4991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6636D-630A-4B8F-B8C5-093F0D30A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2026 Status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83AB02-288A-48C1-AF78-9B4941B2BC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7908" y="4006526"/>
            <a:ext cx="5516012" cy="2544545"/>
          </a:xfr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sz="2000" dirty="0"/>
              <a:t>Eight weeks planned running with:</a:t>
            </a:r>
          </a:p>
          <a:p>
            <a:r>
              <a:rPr lang="en-GB" sz="2000" dirty="0"/>
              <a:t>Rebuilt Vertex V2 </a:t>
            </a:r>
          </a:p>
          <a:p>
            <a:r>
              <a:rPr lang="en-GB" sz="2000" dirty="0"/>
              <a:t>Full </a:t>
            </a:r>
            <a:r>
              <a:rPr lang="en-GB" sz="2000" dirty="0" err="1"/>
              <a:t>SciFi</a:t>
            </a:r>
            <a:r>
              <a:rPr lang="en-GB" sz="2000" dirty="0"/>
              <a:t> detector </a:t>
            </a:r>
            <a:r>
              <a:rPr lang="en-GB" sz="2000" b="1" dirty="0"/>
              <a:t>&lt;- First full detector operation</a:t>
            </a:r>
          </a:p>
          <a:p>
            <a:r>
              <a:rPr lang="en-GB" sz="2000" dirty="0"/>
              <a:t>Downstream </a:t>
            </a:r>
            <a:r>
              <a:rPr lang="en-GB" sz="2000" dirty="0" err="1"/>
              <a:t>SciTile</a:t>
            </a:r>
            <a:r>
              <a:rPr lang="en-GB" sz="2000" dirty="0"/>
              <a:t> detector </a:t>
            </a:r>
            <a:r>
              <a:rPr lang="en-GB" sz="2000" b="1" dirty="0"/>
              <a:t>&lt;- First full detector operation</a:t>
            </a:r>
          </a:p>
          <a:p>
            <a:r>
              <a:rPr lang="en-GB" sz="2000" dirty="0"/>
              <a:t>Layer3 Outer Pixel Central Detector </a:t>
            </a:r>
            <a:r>
              <a:rPr lang="en-GB" sz="2000" b="1" dirty="0"/>
              <a:t>&lt;- First Operation</a:t>
            </a:r>
          </a:p>
          <a:p>
            <a:r>
              <a:rPr lang="en-GB" sz="2000" dirty="0"/>
              <a:t>Full helium cooling system </a:t>
            </a:r>
            <a:r>
              <a:rPr lang="en-GB" sz="2000" b="1" dirty="0"/>
              <a:t>&lt;- First Operation</a:t>
            </a:r>
          </a:p>
          <a:p>
            <a:r>
              <a:rPr lang="en-GB" sz="2000" dirty="0"/>
              <a:t>Full Filter Farm trigger system </a:t>
            </a:r>
            <a:r>
              <a:rPr lang="en-GB" sz="2000" b="1" dirty="0"/>
              <a:t>&lt;- First Operation</a:t>
            </a:r>
          </a:p>
          <a:p>
            <a:r>
              <a:rPr lang="en-GB" sz="2000" b="1" dirty="0"/>
              <a:t>First Integration of full systems</a:t>
            </a:r>
          </a:p>
          <a:p>
            <a:pPr marL="0" indent="0">
              <a:buNone/>
            </a:pPr>
            <a:r>
              <a:rPr lang="en-GB" sz="2000" dirty="0"/>
              <a:t>Starting in October!!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C754E-EAE3-4FF5-BD2F-CF788C030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4th September 2026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139150-6AE4-430E-A520-D4D9D2E0245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CDEF5AA-240F-4249-81A8-51C314C36DE1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2E0D25-18F2-4E90-9AAE-E4ABB599EDC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Dr Richard Plackett, Oxford - PSD14 - QMUL</a:t>
            </a:r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DD53CF8-C9D0-4D45-B1D1-46D72C5FF336}"/>
              </a:ext>
            </a:extLst>
          </p:cNvPr>
          <p:cNvGrpSpPr/>
          <p:nvPr/>
        </p:nvGrpSpPr>
        <p:grpSpPr>
          <a:xfrm>
            <a:off x="269303" y="1215978"/>
            <a:ext cx="6945321" cy="2544546"/>
            <a:chOff x="638382" y="1538959"/>
            <a:chExt cx="6945321" cy="2544546"/>
          </a:xfrm>
        </p:grpSpPr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C97E45B6-B88B-450D-8611-F3999EC8A4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405" t="25007" b="22064"/>
            <a:stretch/>
          </p:blipFill>
          <p:spPr>
            <a:xfrm>
              <a:off x="638382" y="1538959"/>
              <a:ext cx="6945321" cy="2544546"/>
            </a:xfrm>
            <a:prstGeom prst="rect">
              <a:avLst/>
            </a:prstGeom>
          </p:spPr>
        </p:pic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832AC6F-5510-C36D-37BA-CA7194B8E28A}"/>
                </a:ext>
              </a:extLst>
            </p:cNvPr>
            <p:cNvCxnSpPr/>
            <p:nvPr/>
          </p:nvCxnSpPr>
          <p:spPr>
            <a:xfrm flipH="1">
              <a:off x="2627784" y="2095797"/>
              <a:ext cx="2652857" cy="0"/>
            </a:xfrm>
            <a:prstGeom prst="line">
              <a:avLst/>
            </a:prstGeom>
            <a:ln>
              <a:solidFill>
                <a:srgbClr val="00B05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0BF2328-8FD3-14F1-4869-11886F4F2155}"/>
                </a:ext>
              </a:extLst>
            </p:cNvPr>
            <p:cNvCxnSpPr/>
            <p:nvPr/>
          </p:nvCxnSpPr>
          <p:spPr>
            <a:xfrm flipH="1">
              <a:off x="2639223" y="3501008"/>
              <a:ext cx="2652857" cy="0"/>
            </a:xfrm>
            <a:prstGeom prst="line">
              <a:avLst/>
            </a:prstGeom>
            <a:ln>
              <a:solidFill>
                <a:srgbClr val="00B05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05349F0-EE51-20E5-7960-F36A1CA80277}"/>
                </a:ext>
              </a:extLst>
            </p:cNvPr>
            <p:cNvSpPr/>
            <p:nvPr/>
          </p:nvSpPr>
          <p:spPr>
            <a:xfrm>
              <a:off x="2915816" y="3383281"/>
              <a:ext cx="2304256" cy="45719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9ACD05F-B0DC-CE8E-4EC7-70986B336E74}"/>
                </a:ext>
              </a:extLst>
            </p:cNvPr>
            <p:cNvSpPr/>
            <p:nvPr/>
          </p:nvSpPr>
          <p:spPr>
            <a:xfrm>
              <a:off x="5364088" y="3304415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1E4B1E1-D5BB-FC3D-3ACC-1EA6BB3B1887}"/>
                </a:ext>
              </a:extLst>
            </p:cNvPr>
            <p:cNvSpPr/>
            <p:nvPr/>
          </p:nvSpPr>
          <p:spPr>
            <a:xfrm>
              <a:off x="5508104" y="3304414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4642BF2-49B7-FC13-35D9-6E6D59061AAF}"/>
                </a:ext>
              </a:extLst>
            </p:cNvPr>
            <p:cNvSpPr/>
            <p:nvPr/>
          </p:nvSpPr>
          <p:spPr>
            <a:xfrm>
              <a:off x="5657466" y="3304414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5798A48-7FD6-0DBF-96F3-D87F3629319E}"/>
                </a:ext>
              </a:extLst>
            </p:cNvPr>
            <p:cNvSpPr/>
            <p:nvPr/>
          </p:nvSpPr>
          <p:spPr>
            <a:xfrm>
              <a:off x="5801482" y="3304413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3C2BBC0-DF45-6092-D872-C03933ED5F8B}"/>
                </a:ext>
              </a:extLst>
            </p:cNvPr>
            <p:cNvSpPr/>
            <p:nvPr/>
          </p:nvSpPr>
          <p:spPr>
            <a:xfrm>
              <a:off x="5945498" y="3303672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CD80A73-E0B6-E8B6-B6D6-2106938F415E}"/>
                </a:ext>
              </a:extLst>
            </p:cNvPr>
            <p:cNvSpPr/>
            <p:nvPr/>
          </p:nvSpPr>
          <p:spPr>
            <a:xfrm>
              <a:off x="6089514" y="3303671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75A9DB5-0982-A7E8-F6F6-7D7AFE62575C}"/>
                </a:ext>
              </a:extLst>
            </p:cNvPr>
            <p:cNvSpPr/>
            <p:nvPr/>
          </p:nvSpPr>
          <p:spPr>
            <a:xfrm>
              <a:off x="6238876" y="3303671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CC8C038-77B5-4E96-E62C-35A132E7D982}"/>
                </a:ext>
              </a:extLst>
            </p:cNvPr>
            <p:cNvSpPr/>
            <p:nvPr/>
          </p:nvSpPr>
          <p:spPr>
            <a:xfrm>
              <a:off x="6382892" y="3303670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A43DD84-4CF3-A3BF-9E4B-98F5B2CF9139}"/>
                </a:ext>
              </a:extLst>
            </p:cNvPr>
            <p:cNvSpPr/>
            <p:nvPr/>
          </p:nvSpPr>
          <p:spPr>
            <a:xfrm>
              <a:off x="6532254" y="3303669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D3C2D8C-9132-661F-5C43-183857B63D49}"/>
                </a:ext>
              </a:extLst>
            </p:cNvPr>
            <p:cNvSpPr/>
            <p:nvPr/>
          </p:nvSpPr>
          <p:spPr>
            <a:xfrm>
              <a:off x="6676270" y="3303668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6946485-E52C-35E7-D27C-B9C115649B39}"/>
                </a:ext>
              </a:extLst>
            </p:cNvPr>
            <p:cNvSpPr/>
            <p:nvPr/>
          </p:nvSpPr>
          <p:spPr>
            <a:xfrm>
              <a:off x="6825632" y="3303668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D94E112-7F7C-9CD2-B0E8-C7E934314AE5}"/>
                </a:ext>
              </a:extLst>
            </p:cNvPr>
            <p:cNvSpPr/>
            <p:nvPr/>
          </p:nvSpPr>
          <p:spPr>
            <a:xfrm>
              <a:off x="6969648" y="3303667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F26172E-099E-929B-C347-22E3D1DA4612}"/>
                </a:ext>
              </a:extLst>
            </p:cNvPr>
            <p:cNvSpPr/>
            <p:nvPr/>
          </p:nvSpPr>
          <p:spPr>
            <a:xfrm>
              <a:off x="7113664" y="3303666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AEE9EC7-47A0-3069-BE06-9ABCD74C1AEF}"/>
                </a:ext>
              </a:extLst>
            </p:cNvPr>
            <p:cNvSpPr/>
            <p:nvPr/>
          </p:nvSpPr>
          <p:spPr>
            <a:xfrm>
              <a:off x="7257680" y="3303665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20803D5-C968-ECAB-C24B-4EC66633E724}"/>
                </a:ext>
              </a:extLst>
            </p:cNvPr>
            <p:cNvSpPr/>
            <p:nvPr/>
          </p:nvSpPr>
          <p:spPr>
            <a:xfrm>
              <a:off x="5364088" y="2152287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9CF994D-B600-375F-E86D-94F1672ECB72}"/>
                </a:ext>
              </a:extLst>
            </p:cNvPr>
            <p:cNvSpPr/>
            <p:nvPr/>
          </p:nvSpPr>
          <p:spPr>
            <a:xfrm>
              <a:off x="5508104" y="2152286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040CC08-A75A-01EC-1B79-58AA0DE10922}"/>
                </a:ext>
              </a:extLst>
            </p:cNvPr>
            <p:cNvSpPr/>
            <p:nvPr/>
          </p:nvSpPr>
          <p:spPr>
            <a:xfrm>
              <a:off x="5657466" y="2152286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FB96CB2-8A62-5871-E7EB-A7A52A4203A4}"/>
                </a:ext>
              </a:extLst>
            </p:cNvPr>
            <p:cNvSpPr/>
            <p:nvPr/>
          </p:nvSpPr>
          <p:spPr>
            <a:xfrm>
              <a:off x="5801482" y="2152285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D972A2CB-D9A0-7BFB-7CC5-F927E34FA5E7}"/>
                </a:ext>
              </a:extLst>
            </p:cNvPr>
            <p:cNvSpPr/>
            <p:nvPr/>
          </p:nvSpPr>
          <p:spPr>
            <a:xfrm>
              <a:off x="5945498" y="2151544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BEF4F2E-D7BC-2860-491F-C5B73F4C07C4}"/>
                </a:ext>
              </a:extLst>
            </p:cNvPr>
            <p:cNvSpPr/>
            <p:nvPr/>
          </p:nvSpPr>
          <p:spPr>
            <a:xfrm>
              <a:off x="6089514" y="2151543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AF1E2F6-CAFE-04C8-A385-CBC755AA58F3}"/>
                </a:ext>
              </a:extLst>
            </p:cNvPr>
            <p:cNvSpPr/>
            <p:nvPr/>
          </p:nvSpPr>
          <p:spPr>
            <a:xfrm>
              <a:off x="6238876" y="2151543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7024C5A-A082-62A3-C3C8-9DDDF90B39F5}"/>
                </a:ext>
              </a:extLst>
            </p:cNvPr>
            <p:cNvSpPr/>
            <p:nvPr/>
          </p:nvSpPr>
          <p:spPr>
            <a:xfrm>
              <a:off x="6382892" y="2151542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0D9B3F4-FFB5-881F-57EF-15364998D7C5}"/>
                </a:ext>
              </a:extLst>
            </p:cNvPr>
            <p:cNvSpPr/>
            <p:nvPr/>
          </p:nvSpPr>
          <p:spPr>
            <a:xfrm>
              <a:off x="6532254" y="2151541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BEFE9AC6-CAE1-AD9B-F6C4-A86EEC24D696}"/>
                </a:ext>
              </a:extLst>
            </p:cNvPr>
            <p:cNvSpPr/>
            <p:nvPr/>
          </p:nvSpPr>
          <p:spPr>
            <a:xfrm>
              <a:off x="6676270" y="2151540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3922E67C-ECC5-8BBA-B4B3-4BFC81C358EC}"/>
                </a:ext>
              </a:extLst>
            </p:cNvPr>
            <p:cNvSpPr/>
            <p:nvPr/>
          </p:nvSpPr>
          <p:spPr>
            <a:xfrm>
              <a:off x="6825632" y="2151540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31AD67F2-1FD7-7A72-1143-048F85CEBF91}"/>
                </a:ext>
              </a:extLst>
            </p:cNvPr>
            <p:cNvSpPr/>
            <p:nvPr/>
          </p:nvSpPr>
          <p:spPr>
            <a:xfrm>
              <a:off x="6969648" y="2151539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D6F5C891-229F-A121-1100-192BB5435054}"/>
                </a:ext>
              </a:extLst>
            </p:cNvPr>
            <p:cNvSpPr/>
            <p:nvPr/>
          </p:nvSpPr>
          <p:spPr>
            <a:xfrm>
              <a:off x="7113664" y="2151538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0C367F07-3BCE-1CD4-DADB-9C464D29ABE8}"/>
                </a:ext>
              </a:extLst>
            </p:cNvPr>
            <p:cNvSpPr/>
            <p:nvPr/>
          </p:nvSpPr>
          <p:spPr>
            <a:xfrm>
              <a:off x="7257680" y="2151537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2" name="Picture 41" descr="A person in white coats working on a machine&#10;&#10;AI-generated content may be incorrect.">
            <a:extLst>
              <a:ext uri="{FF2B5EF4-FFF2-40B4-BE49-F238E27FC236}">
                <a16:creationId xmlns:a16="http://schemas.microsoft.com/office/drawing/2014/main" id="{DCA9F9FD-D3D8-4DDC-BE88-E2F41E45538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57574" y="4331996"/>
            <a:ext cx="1506914" cy="2121340"/>
          </a:xfrm>
          <a:prstGeom prst="rect">
            <a:avLst/>
          </a:prstGeom>
        </p:spPr>
      </p:pic>
      <p:pic>
        <p:nvPicPr>
          <p:cNvPr id="43" name="Picture 42" descr="A group of men in white hazmat suits&#10;&#10;AI-generated content may be incorrect.">
            <a:extLst>
              <a:ext uri="{FF2B5EF4-FFF2-40B4-BE49-F238E27FC236}">
                <a16:creationId xmlns:a16="http://schemas.microsoft.com/office/drawing/2014/main" id="{8550DD4C-5A9E-4167-A640-C54B068C878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>
            <a:off x="7255362" y="2366155"/>
            <a:ext cx="1821020" cy="1691426"/>
          </a:xfrm>
          <a:prstGeom prst="rect">
            <a:avLst/>
          </a:prstGeom>
        </p:spPr>
      </p:pic>
      <p:pic>
        <p:nvPicPr>
          <p:cNvPr id="44" name="Picture 43" descr="A person and person working on a machine&#10;&#10;AI-generated content may be incorrect.">
            <a:extLst>
              <a:ext uri="{FF2B5EF4-FFF2-40B4-BE49-F238E27FC236}">
                <a16:creationId xmlns:a16="http://schemas.microsoft.com/office/drawing/2014/main" id="{FA50861C-864C-4A8C-9AC7-60689044CED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>
            <a:off x="5410681" y="4381378"/>
            <a:ext cx="2081050" cy="1976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1916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13F79-F19A-EF7E-88DD-F2E49EB74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2026 Status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BFF629-6DB5-BABA-83B5-97AB61914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4th September 2026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F5B800-F4D0-6F55-DFD0-BA747782024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CDEF5AA-240F-4249-81A8-51C314C36DE1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E970A0-0D9B-066F-6E48-7B08ED713E0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Dr Richard Plackett, Oxford - PSD14 - QMUL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943CF69-48A1-4821-9FF9-87F0C7F56E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500" t="33646" r="18500" b="33645"/>
          <a:stretch/>
        </p:blipFill>
        <p:spPr>
          <a:xfrm>
            <a:off x="2138541" y="1362638"/>
            <a:ext cx="3896498" cy="136377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086C837-E104-4836-A783-FCC71F87B1BB}"/>
              </a:ext>
            </a:extLst>
          </p:cNvPr>
          <p:cNvSpPr txBox="1"/>
          <p:nvPr/>
        </p:nvSpPr>
        <p:spPr>
          <a:xfrm>
            <a:off x="2133600" y="1011780"/>
            <a:ext cx="35923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Vertex V2: Installed June-July 2026</a:t>
            </a:r>
          </a:p>
        </p:txBody>
      </p:sp>
      <p:pic>
        <p:nvPicPr>
          <p:cNvPr id="1026" name="6963099A-6595-4AFC-B962-3C24C60769C0" descr="IMG_5090.JPG">
            <a:extLst>
              <a:ext uri="{FF2B5EF4-FFF2-40B4-BE49-F238E27FC236}">
                <a16:creationId xmlns:a16="http://schemas.microsoft.com/office/drawing/2014/main" id="{337CB3E7-80AD-4D8E-9038-2600DCCE7C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7504" y="1552527"/>
            <a:ext cx="1659265" cy="2416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A7461B2-AB1F-42E3-B380-59A9C36DCD12}"/>
              </a:ext>
            </a:extLst>
          </p:cNvPr>
          <p:cNvSpPr txBox="1"/>
          <p:nvPr/>
        </p:nvSpPr>
        <p:spPr>
          <a:xfrm>
            <a:off x="44354" y="949903"/>
            <a:ext cx="23042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Services: Installed April-May 2026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FFF65695-FC4A-447D-BC77-8879FC5208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5400000">
            <a:off x="6600268" y="1250660"/>
            <a:ext cx="1970995" cy="289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2DAB969-1C98-4F07-85FC-41144348AB70}"/>
              </a:ext>
            </a:extLst>
          </p:cNvPr>
          <p:cNvSpPr txBox="1"/>
          <p:nvPr/>
        </p:nvSpPr>
        <p:spPr>
          <a:xfrm>
            <a:off x="6142119" y="1398337"/>
            <a:ext cx="27578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 err="1"/>
              <a:t>SciFi</a:t>
            </a:r>
            <a:r>
              <a:rPr lang="en-US" sz="1800" dirty="0"/>
              <a:t>: Installed July 2026</a:t>
            </a:r>
          </a:p>
        </p:txBody>
      </p:sp>
      <p:pic>
        <p:nvPicPr>
          <p:cNvPr id="11" name="Picture 10" descr="Mu3e Tile Detector Installation">
            <a:extLst>
              <a:ext uri="{FF2B5EF4-FFF2-40B4-BE49-F238E27FC236}">
                <a16:creationId xmlns:a16="http://schemas.microsoft.com/office/drawing/2014/main" id="{53FF774E-4DA7-4750-A814-48D189A4922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1883" t="30342" r="20168" b="26048"/>
          <a:stretch>
            <a:fillRect/>
          </a:stretch>
        </p:blipFill>
        <p:spPr>
          <a:xfrm>
            <a:off x="279836" y="4256801"/>
            <a:ext cx="2973865" cy="227601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86CE9C0-3983-5D05-B683-8432A58C6DFB}"/>
              </a:ext>
            </a:extLst>
          </p:cNvPr>
          <p:cNvSpPr txBox="1"/>
          <p:nvPr/>
        </p:nvSpPr>
        <p:spPr>
          <a:xfrm>
            <a:off x="279836" y="3916191"/>
            <a:ext cx="34444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 err="1"/>
              <a:t>SciTile</a:t>
            </a:r>
            <a:r>
              <a:rPr lang="en-US" sz="1800" dirty="0"/>
              <a:t> DS: Installed Aug 2026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DFDDDCF-0CBD-63F4-C488-6626337008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64" t="59559" r="9714"/>
          <a:stretch>
            <a:fillRect/>
          </a:stretch>
        </p:blipFill>
        <p:spPr>
          <a:xfrm>
            <a:off x="4073984" y="4388164"/>
            <a:ext cx="4790179" cy="212033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DAEB985-3C7D-CE5C-182E-53187ADF7717}"/>
              </a:ext>
            </a:extLst>
          </p:cNvPr>
          <p:cNvSpPr txBox="1"/>
          <p:nvPr/>
        </p:nvSpPr>
        <p:spPr>
          <a:xfrm>
            <a:off x="4003706" y="4038502"/>
            <a:ext cx="34444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Outer Pixel L3: Installing now</a:t>
            </a:r>
          </a:p>
        </p:txBody>
      </p:sp>
    </p:spTree>
    <p:extLst>
      <p:ext uri="{BB962C8B-B14F-4D97-AF65-F5344CB8AC3E}">
        <p14:creationId xmlns:p14="http://schemas.microsoft.com/office/powerpoint/2010/main" val="41701170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2B42D-CBED-1FC3-5795-EFD55BDBD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2027 and Beyond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B6D6C2-7484-5E32-B0FF-6886E6DB4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4th September 2026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56FB26-6000-ECD7-2A7F-51BA385E979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CDEF5AA-240F-4249-81A8-51C314C36DE1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1B2DF0-B09E-9915-15BC-971C90C617E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Dr Richard Plackett, Oxford - PSD14 - QMUL</a:t>
            </a:r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677C25-8C7A-DBDB-6DDD-FFD1BFA61497}"/>
              </a:ext>
            </a:extLst>
          </p:cNvPr>
          <p:cNvSpPr txBox="1"/>
          <p:nvPr/>
        </p:nvSpPr>
        <p:spPr>
          <a:xfrm>
            <a:off x="105690" y="1566977"/>
            <a:ext cx="10567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2013 - 2024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F4B0F0-B149-ED4D-D2CD-7A9E1028B464}"/>
              </a:ext>
            </a:extLst>
          </p:cNvPr>
          <p:cNvSpPr txBox="1"/>
          <p:nvPr/>
        </p:nvSpPr>
        <p:spPr>
          <a:xfrm>
            <a:off x="1619672" y="1587233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96245E-F8AC-5781-EA4E-496C70BF3F0D}"/>
              </a:ext>
            </a:extLst>
          </p:cNvPr>
          <p:cNvSpPr txBox="1"/>
          <p:nvPr/>
        </p:nvSpPr>
        <p:spPr>
          <a:xfrm>
            <a:off x="3243760" y="1566977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2026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F8D58A-3610-7845-2216-D4693A4BEE68}"/>
              </a:ext>
            </a:extLst>
          </p:cNvPr>
          <p:cNvSpPr txBox="1"/>
          <p:nvPr/>
        </p:nvSpPr>
        <p:spPr>
          <a:xfrm>
            <a:off x="4769142" y="1522016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2027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8A3AD9-759F-ED72-AAEF-6987513C2C63}"/>
              </a:ext>
            </a:extLst>
          </p:cNvPr>
          <p:cNvSpPr txBox="1"/>
          <p:nvPr/>
        </p:nvSpPr>
        <p:spPr>
          <a:xfrm>
            <a:off x="6248616" y="1522016"/>
            <a:ext cx="891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2028 - 2029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D2380F-FC81-B2D0-102B-5CDDBC064E22}"/>
              </a:ext>
            </a:extLst>
          </p:cNvPr>
          <p:cNvSpPr txBox="1"/>
          <p:nvPr/>
        </p:nvSpPr>
        <p:spPr>
          <a:xfrm>
            <a:off x="7788977" y="1517080"/>
            <a:ext cx="891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2030 -&gt;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50CF2EE-BFF5-FDE8-2D1D-48371A09B974}"/>
              </a:ext>
            </a:extLst>
          </p:cNvPr>
          <p:cNvSpPr/>
          <p:nvPr/>
        </p:nvSpPr>
        <p:spPr>
          <a:xfrm>
            <a:off x="105690" y="1566977"/>
            <a:ext cx="1364342" cy="208823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EBB3D8B-D5FC-862C-00AB-332204EAADED}"/>
              </a:ext>
            </a:extLst>
          </p:cNvPr>
          <p:cNvSpPr/>
          <p:nvPr/>
        </p:nvSpPr>
        <p:spPr>
          <a:xfrm>
            <a:off x="1624201" y="1553533"/>
            <a:ext cx="1364342" cy="208823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89C4EC-D05F-DB36-4BC9-9D6ED65D809F}"/>
              </a:ext>
            </a:extLst>
          </p:cNvPr>
          <p:cNvSpPr/>
          <p:nvPr/>
        </p:nvSpPr>
        <p:spPr>
          <a:xfrm>
            <a:off x="3207658" y="1552789"/>
            <a:ext cx="1364342" cy="208823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5D50F0-822F-7AD2-ECA4-4D92C4619B99}"/>
              </a:ext>
            </a:extLst>
          </p:cNvPr>
          <p:cNvSpPr/>
          <p:nvPr/>
        </p:nvSpPr>
        <p:spPr>
          <a:xfrm>
            <a:off x="4719826" y="1552789"/>
            <a:ext cx="1364342" cy="208823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6387C51-26B8-FB46-5B30-CC340F79F973}"/>
              </a:ext>
            </a:extLst>
          </p:cNvPr>
          <p:cNvSpPr/>
          <p:nvPr/>
        </p:nvSpPr>
        <p:spPr>
          <a:xfrm>
            <a:off x="6231994" y="1552789"/>
            <a:ext cx="1364342" cy="208823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CD59D1F-B374-0424-419D-A8AD5A6C3278}"/>
              </a:ext>
            </a:extLst>
          </p:cNvPr>
          <p:cNvSpPr/>
          <p:nvPr/>
        </p:nvSpPr>
        <p:spPr>
          <a:xfrm>
            <a:off x="7740352" y="1552789"/>
            <a:ext cx="1364342" cy="208823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A3FEC83-97B6-624C-4D6F-9F67217BBB81}"/>
              </a:ext>
            </a:extLst>
          </p:cNvPr>
          <p:cNvSpPr txBox="1"/>
          <p:nvPr/>
        </p:nvSpPr>
        <p:spPr>
          <a:xfrm rot="18654780">
            <a:off x="122513" y="2492972"/>
            <a:ext cx="1293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R&amp;D and Preparation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C9DEF51-EFA7-6393-A6DC-893EE2B1ED2F}"/>
              </a:ext>
            </a:extLst>
          </p:cNvPr>
          <p:cNvSpPr txBox="1"/>
          <p:nvPr/>
        </p:nvSpPr>
        <p:spPr>
          <a:xfrm>
            <a:off x="1620608" y="1882312"/>
            <a:ext cx="136434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First Commissioning</a:t>
            </a:r>
          </a:p>
          <a:p>
            <a:endParaRPr lang="en-US" sz="1400" dirty="0"/>
          </a:p>
          <a:p>
            <a:r>
              <a:rPr lang="en-US" sz="1400" dirty="0"/>
              <a:t>Vertex V1</a:t>
            </a:r>
          </a:p>
          <a:p>
            <a:r>
              <a:rPr lang="en-US" sz="1400" dirty="0" err="1"/>
              <a:t>SciFi</a:t>
            </a:r>
            <a:endParaRPr lang="en-US" sz="1400" dirty="0"/>
          </a:p>
          <a:p>
            <a:r>
              <a:rPr lang="en-US" sz="1400" dirty="0"/>
              <a:t>Sci Tile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9554007-7C49-37E2-5293-12B5F3F902FD}"/>
              </a:ext>
            </a:extLst>
          </p:cNvPr>
          <p:cNvSpPr txBox="1"/>
          <p:nvPr/>
        </p:nvSpPr>
        <p:spPr>
          <a:xfrm>
            <a:off x="3203848" y="1897668"/>
            <a:ext cx="133399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Initial Operation</a:t>
            </a:r>
          </a:p>
          <a:p>
            <a:endParaRPr lang="en-US" sz="1400" dirty="0"/>
          </a:p>
          <a:p>
            <a:r>
              <a:rPr lang="en-US" sz="1400" dirty="0"/>
              <a:t>Vertex V2</a:t>
            </a:r>
          </a:p>
          <a:p>
            <a:r>
              <a:rPr lang="en-US" sz="1400" dirty="0"/>
              <a:t>Full Sci Fi</a:t>
            </a:r>
          </a:p>
          <a:p>
            <a:r>
              <a:rPr lang="en-US" sz="1400" dirty="0"/>
              <a:t>½ Sci Tile</a:t>
            </a:r>
          </a:p>
          <a:p>
            <a:r>
              <a:rPr lang="en-US" sz="1400" dirty="0"/>
              <a:t>Outer Pixel L3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DD28199-A070-FF43-7271-79392D1615B3}"/>
              </a:ext>
            </a:extLst>
          </p:cNvPr>
          <p:cNvSpPr txBox="1"/>
          <p:nvPr/>
        </p:nvSpPr>
        <p:spPr>
          <a:xfrm>
            <a:off x="4718660" y="1886571"/>
            <a:ext cx="120864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Phase 0 Running</a:t>
            </a:r>
          </a:p>
          <a:p>
            <a:endParaRPr lang="en-US" sz="1400" dirty="0"/>
          </a:p>
          <a:p>
            <a:r>
              <a:rPr lang="en-US" sz="1400" dirty="0"/>
              <a:t>Vertex V3</a:t>
            </a:r>
          </a:p>
          <a:p>
            <a:r>
              <a:rPr lang="en-US" sz="1400" dirty="0"/>
              <a:t>Full </a:t>
            </a:r>
            <a:r>
              <a:rPr lang="en-US" sz="1400" dirty="0" err="1"/>
              <a:t>SciFi</a:t>
            </a:r>
            <a:endParaRPr lang="en-US" sz="1400" dirty="0"/>
          </a:p>
          <a:p>
            <a:r>
              <a:rPr lang="en-US" sz="1400" dirty="0"/>
              <a:t>Full </a:t>
            </a:r>
            <a:r>
              <a:rPr lang="en-US" sz="1400" dirty="0" err="1"/>
              <a:t>SciTile</a:t>
            </a:r>
            <a:endParaRPr lang="en-US" sz="1400" dirty="0"/>
          </a:p>
          <a:p>
            <a:r>
              <a:rPr lang="en-US" sz="1400" dirty="0"/>
              <a:t>Outer Central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C3430A4-694C-9C15-8DC6-7BC27927372B}"/>
              </a:ext>
            </a:extLst>
          </p:cNvPr>
          <p:cNvSpPr txBox="1"/>
          <p:nvPr/>
        </p:nvSpPr>
        <p:spPr>
          <a:xfrm rot="18451034">
            <a:off x="6185852" y="2181453"/>
            <a:ext cx="16385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Shutdown Beamline HIMB upgrade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9A6FE83-124B-8336-6B42-7680C4A0F38B}"/>
              </a:ext>
            </a:extLst>
          </p:cNvPr>
          <p:cNvSpPr txBox="1"/>
          <p:nvPr/>
        </p:nvSpPr>
        <p:spPr>
          <a:xfrm>
            <a:off x="7788977" y="1943578"/>
            <a:ext cx="10899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Full Phase 1 Running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7013931F-262C-0E8A-59ED-AF21F00A60DA}"/>
              </a:ext>
            </a:extLst>
          </p:cNvPr>
          <p:cNvGrpSpPr/>
          <p:nvPr/>
        </p:nvGrpSpPr>
        <p:grpSpPr>
          <a:xfrm>
            <a:off x="683568" y="3861048"/>
            <a:ext cx="7560840" cy="2660834"/>
            <a:chOff x="683568" y="3861048"/>
            <a:chExt cx="7560840" cy="2660834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619725E8-05D0-BA47-77DC-5D551D4390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3568" y="3861048"/>
              <a:ext cx="7560840" cy="2660834"/>
            </a:xfrm>
            <a:prstGeom prst="rect">
              <a:avLst/>
            </a:prstGeom>
          </p:spPr>
        </p:pic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A369545-A018-0F14-479F-AF3758F2809B}"/>
                </a:ext>
              </a:extLst>
            </p:cNvPr>
            <p:cNvCxnSpPr/>
            <p:nvPr/>
          </p:nvCxnSpPr>
          <p:spPr>
            <a:xfrm flipH="1">
              <a:off x="3063465" y="4437112"/>
              <a:ext cx="2652857" cy="0"/>
            </a:xfrm>
            <a:prstGeom prst="line">
              <a:avLst/>
            </a:prstGeom>
            <a:ln>
              <a:solidFill>
                <a:srgbClr val="00B05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0C3FFB4-1528-4A8F-A6C0-B1ED6D3FC467}"/>
                </a:ext>
              </a:extLst>
            </p:cNvPr>
            <p:cNvCxnSpPr/>
            <p:nvPr/>
          </p:nvCxnSpPr>
          <p:spPr>
            <a:xfrm flipH="1">
              <a:off x="3063465" y="5877272"/>
              <a:ext cx="2652857" cy="0"/>
            </a:xfrm>
            <a:prstGeom prst="line">
              <a:avLst/>
            </a:prstGeom>
            <a:ln>
              <a:solidFill>
                <a:srgbClr val="00B05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046EC1B-2958-855F-53D9-2EB95C78DA8C}"/>
                </a:ext>
              </a:extLst>
            </p:cNvPr>
            <p:cNvSpPr/>
            <p:nvPr/>
          </p:nvSpPr>
          <p:spPr>
            <a:xfrm>
              <a:off x="3268050" y="5759545"/>
              <a:ext cx="2304256" cy="45719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7ECFD5D-A272-875C-1B35-5938A09DA65B}"/>
                </a:ext>
              </a:extLst>
            </p:cNvPr>
            <p:cNvSpPr/>
            <p:nvPr/>
          </p:nvSpPr>
          <p:spPr>
            <a:xfrm>
              <a:off x="5860338" y="5706966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92AD2C9-27F3-26B2-9D7E-3C76EEA09F43}"/>
                </a:ext>
              </a:extLst>
            </p:cNvPr>
            <p:cNvSpPr/>
            <p:nvPr/>
          </p:nvSpPr>
          <p:spPr>
            <a:xfrm>
              <a:off x="6004354" y="5706965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3EA25F6-268E-E70D-23FA-C26BF3F013FC}"/>
                </a:ext>
              </a:extLst>
            </p:cNvPr>
            <p:cNvSpPr/>
            <p:nvPr/>
          </p:nvSpPr>
          <p:spPr>
            <a:xfrm>
              <a:off x="6153716" y="5706965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42632A02-1674-712A-F3A7-C6E0B64407A6}"/>
                </a:ext>
              </a:extLst>
            </p:cNvPr>
            <p:cNvSpPr/>
            <p:nvPr/>
          </p:nvSpPr>
          <p:spPr>
            <a:xfrm>
              <a:off x="6297732" y="5706964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CA483CFA-0278-C2CA-969D-284789518EFC}"/>
                </a:ext>
              </a:extLst>
            </p:cNvPr>
            <p:cNvSpPr/>
            <p:nvPr/>
          </p:nvSpPr>
          <p:spPr>
            <a:xfrm>
              <a:off x="6441748" y="5706223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92680002-39AF-0777-31C0-232F20771178}"/>
                </a:ext>
              </a:extLst>
            </p:cNvPr>
            <p:cNvSpPr/>
            <p:nvPr/>
          </p:nvSpPr>
          <p:spPr>
            <a:xfrm>
              <a:off x="6585764" y="5706222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9359FE1F-9B7C-8660-9697-61B21E96B595}"/>
                </a:ext>
              </a:extLst>
            </p:cNvPr>
            <p:cNvSpPr/>
            <p:nvPr/>
          </p:nvSpPr>
          <p:spPr>
            <a:xfrm>
              <a:off x="6735126" y="5706222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9270877-6E46-6EF4-1AC1-046F5AEC49B0}"/>
                </a:ext>
              </a:extLst>
            </p:cNvPr>
            <p:cNvSpPr/>
            <p:nvPr/>
          </p:nvSpPr>
          <p:spPr>
            <a:xfrm>
              <a:off x="6879142" y="5706221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7D330185-D786-C63C-2BCB-C01D1A1C63AB}"/>
                </a:ext>
              </a:extLst>
            </p:cNvPr>
            <p:cNvSpPr/>
            <p:nvPr/>
          </p:nvSpPr>
          <p:spPr>
            <a:xfrm>
              <a:off x="7028504" y="5706220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7F458E34-EF1F-CC68-D97A-D8570DEEAA42}"/>
                </a:ext>
              </a:extLst>
            </p:cNvPr>
            <p:cNvSpPr/>
            <p:nvPr/>
          </p:nvSpPr>
          <p:spPr>
            <a:xfrm>
              <a:off x="7172520" y="5706219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D0DED1A3-9FDA-BECD-6E82-8700F7432D36}"/>
                </a:ext>
              </a:extLst>
            </p:cNvPr>
            <p:cNvSpPr/>
            <p:nvPr/>
          </p:nvSpPr>
          <p:spPr>
            <a:xfrm>
              <a:off x="7321882" y="5706219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2182A47-E79D-A41A-88E3-E862843C60A6}"/>
                </a:ext>
              </a:extLst>
            </p:cNvPr>
            <p:cNvSpPr/>
            <p:nvPr/>
          </p:nvSpPr>
          <p:spPr>
            <a:xfrm>
              <a:off x="7465898" y="5706218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C39225A8-169A-C7F4-14EB-514FC117BB14}"/>
                </a:ext>
              </a:extLst>
            </p:cNvPr>
            <p:cNvSpPr/>
            <p:nvPr/>
          </p:nvSpPr>
          <p:spPr>
            <a:xfrm>
              <a:off x="7609914" y="5706217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EBDE32C1-3AA9-F32C-ED43-D690564C796A}"/>
                </a:ext>
              </a:extLst>
            </p:cNvPr>
            <p:cNvSpPr/>
            <p:nvPr/>
          </p:nvSpPr>
          <p:spPr>
            <a:xfrm>
              <a:off x="7753930" y="5706216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99309897-7F9D-04A3-BF3A-5DB0B1B40393}"/>
                </a:ext>
              </a:extLst>
            </p:cNvPr>
            <p:cNvSpPr/>
            <p:nvPr/>
          </p:nvSpPr>
          <p:spPr>
            <a:xfrm>
              <a:off x="5877210" y="4509120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153D295E-3FE8-0515-F017-85C44B070D4B}"/>
                </a:ext>
              </a:extLst>
            </p:cNvPr>
            <p:cNvSpPr/>
            <p:nvPr/>
          </p:nvSpPr>
          <p:spPr>
            <a:xfrm>
              <a:off x="6021226" y="4509119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8AD93AA8-F476-42D4-E5FB-E0DFCAAA80F3}"/>
                </a:ext>
              </a:extLst>
            </p:cNvPr>
            <p:cNvSpPr/>
            <p:nvPr/>
          </p:nvSpPr>
          <p:spPr>
            <a:xfrm>
              <a:off x="6170588" y="4509119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DFB18368-1751-4E4E-23D3-03355D0B126F}"/>
                </a:ext>
              </a:extLst>
            </p:cNvPr>
            <p:cNvSpPr/>
            <p:nvPr/>
          </p:nvSpPr>
          <p:spPr>
            <a:xfrm>
              <a:off x="6314604" y="4509118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46402F55-887A-33A8-A513-1ED27B185637}"/>
                </a:ext>
              </a:extLst>
            </p:cNvPr>
            <p:cNvSpPr/>
            <p:nvPr/>
          </p:nvSpPr>
          <p:spPr>
            <a:xfrm>
              <a:off x="6458620" y="4508377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B4A057C0-1EE0-62DB-8220-318A569C4E93}"/>
                </a:ext>
              </a:extLst>
            </p:cNvPr>
            <p:cNvSpPr/>
            <p:nvPr/>
          </p:nvSpPr>
          <p:spPr>
            <a:xfrm>
              <a:off x="6602636" y="4508376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B562E187-4E14-0272-0391-551DC4C5D2AF}"/>
                </a:ext>
              </a:extLst>
            </p:cNvPr>
            <p:cNvSpPr/>
            <p:nvPr/>
          </p:nvSpPr>
          <p:spPr>
            <a:xfrm>
              <a:off x="6751998" y="4508376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74AC9B7E-4FB5-AA87-10A2-707DEF7A7529}"/>
                </a:ext>
              </a:extLst>
            </p:cNvPr>
            <p:cNvSpPr/>
            <p:nvPr/>
          </p:nvSpPr>
          <p:spPr>
            <a:xfrm>
              <a:off x="6896014" y="4508375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E9A1EB0D-FF8A-60F6-E816-19AB7A0F4544}"/>
                </a:ext>
              </a:extLst>
            </p:cNvPr>
            <p:cNvSpPr/>
            <p:nvPr/>
          </p:nvSpPr>
          <p:spPr>
            <a:xfrm>
              <a:off x="7045376" y="4508374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7ED61D8A-2EC6-E2C3-7373-1738F385F513}"/>
                </a:ext>
              </a:extLst>
            </p:cNvPr>
            <p:cNvSpPr/>
            <p:nvPr/>
          </p:nvSpPr>
          <p:spPr>
            <a:xfrm>
              <a:off x="7189392" y="4508373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E2596930-6F43-696C-3CE1-703B650D66F6}"/>
                </a:ext>
              </a:extLst>
            </p:cNvPr>
            <p:cNvSpPr/>
            <p:nvPr/>
          </p:nvSpPr>
          <p:spPr>
            <a:xfrm>
              <a:off x="7338754" y="4508373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5067A4B9-641A-C45F-A62F-323C48FE75BA}"/>
                </a:ext>
              </a:extLst>
            </p:cNvPr>
            <p:cNvSpPr/>
            <p:nvPr/>
          </p:nvSpPr>
          <p:spPr>
            <a:xfrm>
              <a:off x="7482770" y="4508372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F865131B-0286-0DF1-49E7-E6F8DE45E00A}"/>
                </a:ext>
              </a:extLst>
            </p:cNvPr>
            <p:cNvSpPr/>
            <p:nvPr/>
          </p:nvSpPr>
          <p:spPr>
            <a:xfrm>
              <a:off x="7626786" y="4508371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6A3ADD47-58C6-162A-C9D0-3BDA94A6C7B4}"/>
                </a:ext>
              </a:extLst>
            </p:cNvPr>
            <p:cNvSpPr/>
            <p:nvPr/>
          </p:nvSpPr>
          <p:spPr>
            <a:xfrm>
              <a:off x="7770802" y="4508370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2DFD2433-A894-DF70-4A53-BED007248FB2}"/>
                </a:ext>
              </a:extLst>
            </p:cNvPr>
            <p:cNvSpPr/>
            <p:nvPr/>
          </p:nvSpPr>
          <p:spPr>
            <a:xfrm>
              <a:off x="878208" y="5752687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FDA90B40-FE94-02BE-7F18-A27ADD386B1E}"/>
                </a:ext>
              </a:extLst>
            </p:cNvPr>
            <p:cNvSpPr/>
            <p:nvPr/>
          </p:nvSpPr>
          <p:spPr>
            <a:xfrm>
              <a:off x="1022224" y="5752686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3B6435DA-D2A4-5948-4EFE-3BF2B8A5E665}"/>
                </a:ext>
              </a:extLst>
            </p:cNvPr>
            <p:cNvSpPr/>
            <p:nvPr/>
          </p:nvSpPr>
          <p:spPr>
            <a:xfrm>
              <a:off x="1171586" y="5752686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E999BB02-E984-D1B5-30A6-6C5097D6A3CB}"/>
                </a:ext>
              </a:extLst>
            </p:cNvPr>
            <p:cNvSpPr/>
            <p:nvPr/>
          </p:nvSpPr>
          <p:spPr>
            <a:xfrm>
              <a:off x="1315602" y="5752685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A41401BB-0C4B-2AD8-0AC1-19E263DA4B3E}"/>
                </a:ext>
              </a:extLst>
            </p:cNvPr>
            <p:cNvSpPr/>
            <p:nvPr/>
          </p:nvSpPr>
          <p:spPr>
            <a:xfrm>
              <a:off x="1459618" y="5751944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FEF475C9-584D-11E9-3E22-C30C4EB2054E}"/>
                </a:ext>
              </a:extLst>
            </p:cNvPr>
            <p:cNvSpPr/>
            <p:nvPr/>
          </p:nvSpPr>
          <p:spPr>
            <a:xfrm>
              <a:off x="1603634" y="5751943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6CBC0857-8E01-00DC-B872-244DEBC7583D}"/>
                </a:ext>
              </a:extLst>
            </p:cNvPr>
            <p:cNvSpPr/>
            <p:nvPr/>
          </p:nvSpPr>
          <p:spPr>
            <a:xfrm>
              <a:off x="1752996" y="5751943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B75EA1AA-4BD8-0666-BF5D-EE461D0696E5}"/>
                </a:ext>
              </a:extLst>
            </p:cNvPr>
            <p:cNvSpPr/>
            <p:nvPr/>
          </p:nvSpPr>
          <p:spPr>
            <a:xfrm>
              <a:off x="1897012" y="5751942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A648898D-6F82-6046-26F7-BC2C7E7E19B0}"/>
                </a:ext>
              </a:extLst>
            </p:cNvPr>
            <p:cNvSpPr/>
            <p:nvPr/>
          </p:nvSpPr>
          <p:spPr>
            <a:xfrm>
              <a:off x="2046374" y="5751941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8BB06F69-2FAF-102F-FC22-A509CFF6902D}"/>
                </a:ext>
              </a:extLst>
            </p:cNvPr>
            <p:cNvSpPr/>
            <p:nvPr/>
          </p:nvSpPr>
          <p:spPr>
            <a:xfrm>
              <a:off x="2190390" y="5751940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062B6E87-BAF9-031D-B0D9-25B5F2F8CE42}"/>
                </a:ext>
              </a:extLst>
            </p:cNvPr>
            <p:cNvSpPr/>
            <p:nvPr/>
          </p:nvSpPr>
          <p:spPr>
            <a:xfrm>
              <a:off x="2339752" y="5751940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ED26F4DA-EE5E-9DD0-B275-4E6C756E7E07}"/>
                </a:ext>
              </a:extLst>
            </p:cNvPr>
            <p:cNvSpPr/>
            <p:nvPr/>
          </p:nvSpPr>
          <p:spPr>
            <a:xfrm>
              <a:off x="2483768" y="5751939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EBB3FD12-B667-A75E-8616-6E4908930041}"/>
                </a:ext>
              </a:extLst>
            </p:cNvPr>
            <p:cNvSpPr/>
            <p:nvPr/>
          </p:nvSpPr>
          <p:spPr>
            <a:xfrm>
              <a:off x="2627784" y="5751938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3BF2B3D3-0963-2D68-449B-73444F2E87A5}"/>
                </a:ext>
              </a:extLst>
            </p:cNvPr>
            <p:cNvSpPr/>
            <p:nvPr/>
          </p:nvSpPr>
          <p:spPr>
            <a:xfrm>
              <a:off x="2771800" y="5751937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0AEFB10D-822D-82EE-AE87-C60FD2EA7E51}"/>
                </a:ext>
              </a:extLst>
            </p:cNvPr>
            <p:cNvSpPr/>
            <p:nvPr/>
          </p:nvSpPr>
          <p:spPr>
            <a:xfrm>
              <a:off x="899592" y="4509870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730E4EB4-77F2-FA1F-1FB6-EAE0BA2D85E2}"/>
                </a:ext>
              </a:extLst>
            </p:cNvPr>
            <p:cNvSpPr/>
            <p:nvPr/>
          </p:nvSpPr>
          <p:spPr>
            <a:xfrm>
              <a:off x="1043608" y="4509869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72A73988-3186-8DDD-1724-A1CBB42A6912}"/>
                </a:ext>
              </a:extLst>
            </p:cNvPr>
            <p:cNvSpPr/>
            <p:nvPr/>
          </p:nvSpPr>
          <p:spPr>
            <a:xfrm>
              <a:off x="1192970" y="4509869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A13DB626-49DA-BCFE-A66B-1650E626EBE5}"/>
                </a:ext>
              </a:extLst>
            </p:cNvPr>
            <p:cNvSpPr/>
            <p:nvPr/>
          </p:nvSpPr>
          <p:spPr>
            <a:xfrm>
              <a:off x="1336986" y="4509868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790B4B8F-9763-0401-5AAB-2076AD66D783}"/>
                </a:ext>
              </a:extLst>
            </p:cNvPr>
            <p:cNvSpPr/>
            <p:nvPr/>
          </p:nvSpPr>
          <p:spPr>
            <a:xfrm>
              <a:off x="1481002" y="4509127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85D52171-D8B3-9439-0E45-F98F404075F7}"/>
                </a:ext>
              </a:extLst>
            </p:cNvPr>
            <p:cNvSpPr/>
            <p:nvPr/>
          </p:nvSpPr>
          <p:spPr>
            <a:xfrm>
              <a:off x="1625018" y="4509126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5A7DFAE4-759D-C162-BA03-EF881C787FA1}"/>
                </a:ext>
              </a:extLst>
            </p:cNvPr>
            <p:cNvSpPr/>
            <p:nvPr/>
          </p:nvSpPr>
          <p:spPr>
            <a:xfrm>
              <a:off x="1774380" y="4509126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66B746EA-2C51-42E2-E5FA-77589E4273C0}"/>
                </a:ext>
              </a:extLst>
            </p:cNvPr>
            <p:cNvSpPr/>
            <p:nvPr/>
          </p:nvSpPr>
          <p:spPr>
            <a:xfrm>
              <a:off x="1918396" y="4509125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C224BB65-5E4E-4AB0-85D0-728C7BA274F7}"/>
                </a:ext>
              </a:extLst>
            </p:cNvPr>
            <p:cNvSpPr/>
            <p:nvPr/>
          </p:nvSpPr>
          <p:spPr>
            <a:xfrm>
              <a:off x="2067758" y="4509124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07ECE7BB-1DCE-8893-D3F8-3865A43EACBC}"/>
                </a:ext>
              </a:extLst>
            </p:cNvPr>
            <p:cNvSpPr/>
            <p:nvPr/>
          </p:nvSpPr>
          <p:spPr>
            <a:xfrm>
              <a:off x="2211774" y="4509123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45E04C47-551E-7EE3-2FF8-D55CEF0E867C}"/>
                </a:ext>
              </a:extLst>
            </p:cNvPr>
            <p:cNvSpPr/>
            <p:nvPr/>
          </p:nvSpPr>
          <p:spPr>
            <a:xfrm>
              <a:off x="2361136" y="4509123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300B5AEE-E7DE-CC23-6B1C-8F19EAEBBD9A}"/>
                </a:ext>
              </a:extLst>
            </p:cNvPr>
            <p:cNvSpPr/>
            <p:nvPr/>
          </p:nvSpPr>
          <p:spPr>
            <a:xfrm>
              <a:off x="2505152" y="4509122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A8705847-3484-1601-54B1-4FF1416600ED}"/>
                </a:ext>
              </a:extLst>
            </p:cNvPr>
            <p:cNvSpPr/>
            <p:nvPr/>
          </p:nvSpPr>
          <p:spPr>
            <a:xfrm>
              <a:off x="2649168" y="4509121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2A3BC1C6-A604-FF49-68CB-20A8780740AF}"/>
                </a:ext>
              </a:extLst>
            </p:cNvPr>
            <p:cNvSpPr/>
            <p:nvPr/>
          </p:nvSpPr>
          <p:spPr>
            <a:xfrm>
              <a:off x="2793184" y="4509120"/>
              <a:ext cx="144016" cy="12458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CB6D23B6-DF85-A10E-E156-F4756CF54A84}"/>
                </a:ext>
              </a:extLst>
            </p:cNvPr>
            <p:cNvCxnSpPr/>
            <p:nvPr/>
          </p:nvCxnSpPr>
          <p:spPr>
            <a:xfrm flipH="1">
              <a:off x="3057965" y="6021288"/>
              <a:ext cx="2652857" cy="0"/>
            </a:xfrm>
            <a:prstGeom prst="line">
              <a:avLst/>
            </a:prstGeom>
            <a:ln>
              <a:solidFill>
                <a:srgbClr val="00B05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11854833-1426-A321-BF82-158EC53C44B2}"/>
                </a:ext>
              </a:extLst>
            </p:cNvPr>
            <p:cNvCxnSpPr/>
            <p:nvPr/>
          </p:nvCxnSpPr>
          <p:spPr>
            <a:xfrm flipH="1">
              <a:off x="3057965" y="4365104"/>
              <a:ext cx="2652857" cy="0"/>
            </a:xfrm>
            <a:prstGeom prst="line">
              <a:avLst/>
            </a:prstGeom>
            <a:ln>
              <a:solidFill>
                <a:srgbClr val="00B05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Left Brace 87">
            <a:extLst>
              <a:ext uri="{FF2B5EF4-FFF2-40B4-BE49-F238E27FC236}">
                <a16:creationId xmlns:a16="http://schemas.microsoft.com/office/drawing/2014/main" id="{7DA53670-AB90-D431-CF58-34A1C69BF0BF}"/>
              </a:ext>
            </a:extLst>
          </p:cNvPr>
          <p:cNvSpPr/>
          <p:nvPr/>
        </p:nvSpPr>
        <p:spPr>
          <a:xfrm rot="5400000">
            <a:off x="4036602" y="496325"/>
            <a:ext cx="714323" cy="7031111"/>
          </a:xfrm>
          <a:prstGeom prst="leftBrace">
            <a:avLst>
              <a:gd name="adj1" fmla="val 8333"/>
              <a:gd name="adj2" fmla="val 36623"/>
            </a:avLst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5414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DEF2F-DD5B-6C87-C230-501223A93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D81BE-7909-5C18-B5FB-BCDF686523FE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/>
              <a:t>Mu3e has firmly left the R&amp;D phase and is now under construction.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pixel detectors have been designed for: ultra-low mass, high resolution, gaseous cooling and are based on the Mupix11 chip.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Interesting techniques are used in the pixel detector construction including theMupix11, Al/Kapton </a:t>
            </a:r>
            <a:r>
              <a:rPr lang="en-US" dirty="0" err="1"/>
              <a:t>spTAB</a:t>
            </a:r>
            <a:r>
              <a:rPr lang="en-US" dirty="0"/>
              <a:t> bonded flexes and the 25um composite supports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Three weeks commissioning beam time in 2025 is being followed by eight weeks starting </a:t>
            </a:r>
            <a:r>
              <a:rPr lang="en-US"/>
              <a:t>in October this year. 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 have a chance of a first physics measurement this year, depending on commissioning, but realistically we expect our first result in 2027 with a more complete detector.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HIMB accelerator upgrade lets us reach our final Phase I sensitivity in 2030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39D4F3-03C0-C3A5-D68D-B2631C22B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4th September 2026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FAF6D9-9236-64BA-24CA-639D0783875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CDEF5AA-240F-4249-81A8-51C314C36DE1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E7446C-EBA1-C2DA-2691-EF087147E49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Dr Richard Plackett, Oxford - PSD14 - QMUL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0204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0D1A5-E284-6B27-699C-7CA7BCAA0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6CC693-7FBA-01D1-2BBB-CC49CA40E3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688" y="1166018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/>
              <a:t>Switzerland: </a:t>
            </a:r>
            <a:r>
              <a:rPr lang="en-US" sz="1800" dirty="0"/>
              <a:t>PSI, ETH, University of Zurich, University of Geneva</a:t>
            </a:r>
          </a:p>
          <a:p>
            <a:pPr marL="0" indent="0">
              <a:buNone/>
            </a:pPr>
            <a:r>
              <a:rPr lang="en-US" sz="1800" b="1" dirty="0"/>
              <a:t>Germany: </a:t>
            </a:r>
            <a:r>
              <a:rPr lang="en-US" sz="1800" dirty="0"/>
              <a:t>Heidlberg Physics Institute, Heidlberg Kirchoff Institute, Karlsruhe Institute of Technology,  University of Mainz</a:t>
            </a:r>
          </a:p>
          <a:p>
            <a:pPr marL="0" indent="0">
              <a:buNone/>
            </a:pPr>
            <a:r>
              <a:rPr lang="en-US" sz="1800" b="1" dirty="0"/>
              <a:t>United Kingdon: </a:t>
            </a:r>
            <a:r>
              <a:rPr lang="en-US" sz="1800" dirty="0"/>
              <a:t>University of Bristol, University of Oxford, University of Liverpool, University College London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FFF2B1-14E1-72B2-9CAF-6E3A3B9E5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4th September 2026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E309EC-FD62-DE35-5F9B-A283C708E95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CDEF5AA-240F-4249-81A8-51C314C36DE1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834112-09FC-0B98-CB61-F6C26B63634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dirty="0"/>
              <a:t>Dr Richard Plackett, Oxford - PSD14 - QMUL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E2CABA7-54F9-1B27-D9EB-C60F36312A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9314" y="2780928"/>
            <a:ext cx="5398368" cy="35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3785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966DE-639F-8661-ADAB-31E9E26CB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8DC2E6-010F-0AD7-40AD-EB82AE9A08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A5E657-BBB4-092E-3E9B-B99DCC12B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4th September 2026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84C413-A4A9-0A84-34D7-85267AF377B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CDEF5AA-240F-4249-81A8-51C314C36DE1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11B000-5D4E-A10B-7496-D4C123ACEDD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Dr Richard Plackett, Oxford - PSD14 - QMUL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0132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A85E4-E4A4-355A-DF7A-25856011E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7CC18-9F4A-5244-257C-C294A33A4C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ACB1BE-EFD5-2D3E-20D0-4C350FD27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4th September 2026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216EF4-9505-3B54-1463-54A82DB403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CDEF5AA-240F-4249-81A8-51C314C36DE1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73604B-D416-2CB0-D972-A238DA6A07D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Dr Richard Plackett, Oxford - PSD14 - QMUL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39797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131522</TotalTime>
  <Words>1699</Words>
  <Application>Microsoft Macintosh PowerPoint</Application>
  <PresentationFormat>On-screen Show (4:3)</PresentationFormat>
  <Paragraphs>282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Cambria Math</vt:lpstr>
      <vt:lpstr>Times New Roman</vt:lpstr>
      <vt:lpstr>1_Office Theme</vt:lpstr>
      <vt:lpstr>The Mu3e Detector</vt:lpstr>
      <vt:lpstr>The Mu3e Project</vt:lpstr>
      <vt:lpstr>Physics Motivation</vt:lpstr>
      <vt:lpstr>Backgrounds</vt:lpstr>
      <vt:lpstr>Detector Design</vt:lpstr>
      <vt:lpstr>Detector Design</vt:lpstr>
      <vt:lpstr>πE5 Beamline</vt:lpstr>
      <vt:lpstr>Vertex Sub-Detector</vt:lpstr>
      <vt:lpstr>SciFi Sub-Detector</vt:lpstr>
      <vt:lpstr>SciTile Sub-Detector</vt:lpstr>
      <vt:lpstr>Outer Pixel Sub-Detector</vt:lpstr>
      <vt:lpstr>Mupix11</vt:lpstr>
      <vt:lpstr>Vertex Detector Construction</vt:lpstr>
      <vt:lpstr>Outer Pixel Construction</vt:lpstr>
      <vt:lpstr>Outer Pixel Construction</vt:lpstr>
      <vt:lpstr>2025 Operation</vt:lpstr>
      <vt:lpstr>2025 Results</vt:lpstr>
      <vt:lpstr>2026 Status</vt:lpstr>
      <vt:lpstr>2026 Status</vt:lpstr>
      <vt:lpstr>2027 and Beyond</vt:lpstr>
      <vt:lpstr>Summary</vt:lpstr>
      <vt:lpstr>Thank you</vt:lpstr>
      <vt:lpstr>Backup</vt:lpstr>
      <vt:lpstr>PowerPoint Presentation</vt:lpstr>
    </vt:vector>
  </TitlesOfParts>
  <Company>Department of Physics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Richard Plackett</cp:lastModifiedBy>
  <cp:revision>522</cp:revision>
  <dcterms:created xsi:type="dcterms:W3CDTF">2019-07-16T09:41:56Z</dcterms:created>
  <dcterms:modified xsi:type="dcterms:W3CDTF">2026-09-03T18:07:23Z</dcterms:modified>
</cp:coreProperties>
</file>