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0" r:id="rId5"/>
  </p:sldMasterIdLst>
  <p:notesMasterIdLst>
    <p:notesMasterId r:id="rId23"/>
  </p:notesMasterIdLst>
  <p:sldIdLst>
    <p:sldId id="287" r:id="rId6"/>
    <p:sldId id="280" r:id="rId7"/>
    <p:sldId id="262" r:id="rId8"/>
    <p:sldId id="298" r:id="rId9"/>
    <p:sldId id="271" r:id="rId10"/>
    <p:sldId id="299" r:id="rId11"/>
    <p:sldId id="300" r:id="rId12"/>
    <p:sldId id="301" r:id="rId13"/>
    <p:sldId id="289" r:id="rId14"/>
    <p:sldId id="290" r:id="rId15"/>
    <p:sldId id="291" r:id="rId16"/>
    <p:sldId id="302" r:id="rId17"/>
    <p:sldId id="297" r:id="rId18"/>
    <p:sldId id="303" r:id="rId19"/>
    <p:sldId id="304" r:id="rId20"/>
    <p:sldId id="29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orient="horz" pos="2160">
          <p15:clr>
            <a:srgbClr val="A4A3A4"/>
          </p15:clr>
        </p15:guide>
        <p15:guide id="5"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2E2D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5C71D4-FF8B-4370-B738-C37348828D2E}" v="1" dt="2026-09-03T07:07:50.374"/>
    <p1510:client id="{EEAEEC69-78E9-417E-8A87-2608B7174DB5}" v="16" dt="2026-09-03T16:11:19.600"/>
  </p1510:revLst>
</p1510:revInfo>
</file>

<file path=ppt/tableStyles.xml><?xml version="1.0" encoding="utf-8"?>
<a:tblStyleLst xmlns:a="http://schemas.openxmlformats.org/drawingml/2006/main" def="{85BE263C-DBD7-4A20-BB59-AAB30ACAA65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90472" autoAdjust="0"/>
  </p:normalViewPr>
  <p:slideViewPr>
    <p:cSldViewPr snapToGrid="0" showGuides="1">
      <p:cViewPr varScale="1">
        <p:scale>
          <a:sx n="87" d="100"/>
          <a:sy n="87" d="100"/>
        </p:scale>
        <p:origin x="219" y="30"/>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orikkat, Aswathi (STFC,RAL,TECH)" userId="232c3bc3-8ca8-4277-bb08-651b7e14e0c4" providerId="ADAL" clId="{6BB2F1CF-440E-4119-8861-3D7C30FC8E3A}"/>
    <pc:docChg chg="undo custSel addSld delSld modSld">
      <pc:chgData name="Koorikkat, Aswathi (STFC,RAL,TECH)" userId="232c3bc3-8ca8-4277-bb08-651b7e14e0c4" providerId="ADAL" clId="{6BB2F1CF-440E-4119-8861-3D7C30FC8E3A}" dt="2026-09-03T17:45:39.302" v="750" actId="20577"/>
      <pc:docMkLst>
        <pc:docMk/>
      </pc:docMkLst>
      <pc:sldChg chg="addSp delSp modSp mod">
        <pc:chgData name="Koorikkat, Aswathi (STFC,RAL,TECH)" userId="232c3bc3-8ca8-4277-bb08-651b7e14e0c4" providerId="ADAL" clId="{6BB2F1CF-440E-4119-8861-3D7C30FC8E3A}" dt="2026-09-03T16:11:19.600" v="730" actId="164"/>
        <pc:sldMkLst>
          <pc:docMk/>
          <pc:sldMk cId="3410397187" sldId="262"/>
        </pc:sldMkLst>
        <pc:spChg chg="mod">
          <ac:chgData name="Koorikkat, Aswathi (STFC,RAL,TECH)" userId="232c3bc3-8ca8-4277-bb08-651b7e14e0c4" providerId="ADAL" clId="{6BB2F1CF-440E-4119-8861-3D7C30FC8E3A}" dt="2026-09-03T15:45:51.252" v="649" actId="1076"/>
          <ac:spMkLst>
            <pc:docMk/>
            <pc:sldMk cId="3410397187" sldId="262"/>
            <ac:spMk id="3" creationId="{7DA87AE1-3334-A571-AFC8-CDAE2667DD74}"/>
          </ac:spMkLst>
        </pc:spChg>
        <pc:spChg chg="mod">
          <ac:chgData name="Koorikkat, Aswathi (STFC,RAL,TECH)" userId="232c3bc3-8ca8-4277-bb08-651b7e14e0c4" providerId="ADAL" clId="{6BB2F1CF-440E-4119-8861-3D7C30FC8E3A}" dt="2026-09-03T15:45:47.626" v="648" actId="1076"/>
          <ac:spMkLst>
            <pc:docMk/>
            <pc:sldMk cId="3410397187" sldId="262"/>
            <ac:spMk id="5" creationId="{33268365-FCB3-02CB-9A95-04EA187C8B9B}"/>
          </ac:spMkLst>
        </pc:spChg>
        <pc:spChg chg="mod">
          <ac:chgData name="Koorikkat, Aswathi (STFC,RAL,TECH)" userId="232c3bc3-8ca8-4277-bb08-651b7e14e0c4" providerId="ADAL" clId="{6BB2F1CF-440E-4119-8861-3D7C30FC8E3A}" dt="2026-09-03T16:11:19.600" v="730" actId="164"/>
          <ac:spMkLst>
            <pc:docMk/>
            <pc:sldMk cId="3410397187" sldId="262"/>
            <ac:spMk id="7" creationId="{D71F1118-DCE5-D24B-4A28-D398C9607A14}"/>
          </ac:spMkLst>
        </pc:spChg>
        <pc:spChg chg="add mod">
          <ac:chgData name="Koorikkat, Aswathi (STFC,RAL,TECH)" userId="232c3bc3-8ca8-4277-bb08-651b7e14e0c4" providerId="ADAL" clId="{6BB2F1CF-440E-4119-8861-3D7C30FC8E3A}" dt="2026-09-03T16:11:10.758" v="727" actId="164"/>
          <ac:spMkLst>
            <pc:docMk/>
            <pc:sldMk cId="3410397187" sldId="262"/>
            <ac:spMk id="8" creationId="{793349F5-6FB7-DD59-6A21-D8B14E04ED7B}"/>
          </ac:spMkLst>
        </pc:spChg>
        <pc:spChg chg="del mod">
          <ac:chgData name="Koorikkat, Aswathi (STFC,RAL,TECH)" userId="232c3bc3-8ca8-4277-bb08-651b7e14e0c4" providerId="ADAL" clId="{6BB2F1CF-440E-4119-8861-3D7C30FC8E3A}" dt="2026-09-03T07:56:03.431" v="25"/>
          <ac:spMkLst>
            <pc:docMk/>
            <pc:sldMk cId="3410397187" sldId="262"/>
            <ac:spMk id="11" creationId="{0273669C-0919-2FEC-9406-E276BC081C08}"/>
          </ac:spMkLst>
        </pc:spChg>
        <pc:grpChg chg="add mod">
          <ac:chgData name="Koorikkat, Aswathi (STFC,RAL,TECH)" userId="232c3bc3-8ca8-4277-bb08-651b7e14e0c4" providerId="ADAL" clId="{6BB2F1CF-440E-4119-8861-3D7C30FC8E3A}" dt="2026-09-03T16:11:10.758" v="727" actId="164"/>
          <ac:grpSpMkLst>
            <pc:docMk/>
            <pc:sldMk cId="3410397187" sldId="262"/>
            <ac:grpSpMk id="9" creationId="{4B7A94BD-F50E-C58D-B4FD-9C61EA2BEDD1}"/>
          </ac:grpSpMkLst>
        </pc:grpChg>
        <pc:grpChg chg="add mod">
          <ac:chgData name="Koorikkat, Aswathi (STFC,RAL,TECH)" userId="232c3bc3-8ca8-4277-bb08-651b7e14e0c4" providerId="ADAL" clId="{6BB2F1CF-440E-4119-8861-3D7C30FC8E3A}" dt="2026-09-03T16:11:19.600" v="730" actId="164"/>
          <ac:grpSpMkLst>
            <pc:docMk/>
            <pc:sldMk cId="3410397187" sldId="262"/>
            <ac:grpSpMk id="12" creationId="{1DE51019-7786-7173-8FEF-3C22F8448FE7}"/>
          </ac:grpSpMkLst>
        </pc:grpChg>
        <pc:picChg chg="mod">
          <ac:chgData name="Koorikkat, Aswathi (STFC,RAL,TECH)" userId="232c3bc3-8ca8-4277-bb08-651b7e14e0c4" providerId="ADAL" clId="{6BB2F1CF-440E-4119-8861-3D7C30FC8E3A}" dt="2026-09-03T16:11:19.600" v="730" actId="164"/>
          <ac:picMkLst>
            <pc:docMk/>
            <pc:sldMk cId="3410397187" sldId="262"/>
            <ac:picMk id="4" creationId="{FD566B5D-FAFC-4748-15A1-01B2D8D987BF}"/>
          </ac:picMkLst>
        </pc:picChg>
        <pc:picChg chg="add mod">
          <ac:chgData name="Koorikkat, Aswathi (STFC,RAL,TECH)" userId="232c3bc3-8ca8-4277-bb08-651b7e14e0c4" providerId="ADAL" clId="{6BB2F1CF-440E-4119-8861-3D7C30FC8E3A}" dt="2026-09-03T16:11:10.758" v="727" actId="164"/>
          <ac:picMkLst>
            <pc:docMk/>
            <pc:sldMk cId="3410397187" sldId="262"/>
            <ac:picMk id="6" creationId="{719245CC-C6E7-A73D-B537-68F9057BC3F7}"/>
          </ac:picMkLst>
        </pc:picChg>
        <pc:picChg chg="del">
          <ac:chgData name="Koorikkat, Aswathi (STFC,RAL,TECH)" userId="232c3bc3-8ca8-4277-bb08-651b7e14e0c4" providerId="ADAL" clId="{6BB2F1CF-440E-4119-8861-3D7C30FC8E3A}" dt="2026-09-03T07:55:20.286" v="18" actId="478"/>
          <ac:picMkLst>
            <pc:docMk/>
            <pc:sldMk cId="3410397187" sldId="262"/>
            <ac:picMk id="10" creationId="{534655AE-764E-876C-6302-0E350D027DB3}"/>
          </ac:picMkLst>
        </pc:picChg>
      </pc:sldChg>
      <pc:sldChg chg="modSp mod">
        <pc:chgData name="Koorikkat, Aswathi (STFC,RAL,TECH)" userId="232c3bc3-8ca8-4277-bb08-651b7e14e0c4" providerId="ADAL" clId="{6BB2F1CF-440E-4119-8861-3D7C30FC8E3A}" dt="2026-09-03T07:56:24.543" v="27" actId="1076"/>
        <pc:sldMkLst>
          <pc:docMk/>
          <pc:sldMk cId="2763304113" sldId="271"/>
        </pc:sldMkLst>
        <pc:picChg chg="mod">
          <ac:chgData name="Koorikkat, Aswathi (STFC,RAL,TECH)" userId="232c3bc3-8ca8-4277-bb08-651b7e14e0c4" providerId="ADAL" clId="{6BB2F1CF-440E-4119-8861-3D7C30FC8E3A}" dt="2026-09-03T07:56:24.543" v="27" actId="1076"/>
          <ac:picMkLst>
            <pc:docMk/>
            <pc:sldMk cId="2763304113" sldId="271"/>
            <ac:picMk id="4" creationId="{8E7070BE-CE6A-7666-C303-F96A44731361}"/>
          </ac:picMkLst>
        </pc:picChg>
      </pc:sldChg>
      <pc:sldChg chg="delSp modSp mod">
        <pc:chgData name="Koorikkat, Aswathi (STFC,RAL,TECH)" userId="232c3bc3-8ca8-4277-bb08-651b7e14e0c4" providerId="ADAL" clId="{6BB2F1CF-440E-4119-8861-3D7C30FC8E3A}" dt="2026-09-03T08:33:48.034" v="177" actId="14100"/>
        <pc:sldMkLst>
          <pc:docMk/>
          <pc:sldMk cId="230507432" sldId="280"/>
        </pc:sldMkLst>
        <pc:spChg chg="mod">
          <ac:chgData name="Koorikkat, Aswathi (STFC,RAL,TECH)" userId="232c3bc3-8ca8-4277-bb08-651b7e14e0c4" providerId="ADAL" clId="{6BB2F1CF-440E-4119-8861-3D7C30FC8E3A}" dt="2026-09-03T08:33:48.034" v="177" actId="14100"/>
          <ac:spMkLst>
            <pc:docMk/>
            <pc:sldMk cId="230507432" sldId="280"/>
            <ac:spMk id="12" creationId="{5CFFD6DC-D682-50F9-C3C1-62E33253EC24}"/>
          </ac:spMkLst>
        </pc:spChg>
        <pc:picChg chg="del">
          <ac:chgData name="Koorikkat, Aswathi (STFC,RAL,TECH)" userId="232c3bc3-8ca8-4277-bb08-651b7e14e0c4" providerId="ADAL" clId="{6BB2F1CF-440E-4119-8861-3D7C30FC8E3A}" dt="2026-09-03T08:33:39.190" v="176" actId="478"/>
          <ac:picMkLst>
            <pc:docMk/>
            <pc:sldMk cId="230507432" sldId="280"/>
            <ac:picMk id="31" creationId="{8CA3A91C-D4F0-5720-BDC8-5A07FFD4E9CC}"/>
          </ac:picMkLst>
        </pc:picChg>
      </pc:sldChg>
      <pc:sldChg chg="modSp mod">
        <pc:chgData name="Koorikkat, Aswathi (STFC,RAL,TECH)" userId="232c3bc3-8ca8-4277-bb08-651b7e14e0c4" providerId="ADAL" clId="{6BB2F1CF-440E-4119-8861-3D7C30FC8E3A}" dt="2026-09-03T17:44:49.858" v="734" actId="1036"/>
        <pc:sldMkLst>
          <pc:docMk/>
          <pc:sldMk cId="2019115756" sldId="287"/>
        </pc:sldMkLst>
        <pc:spChg chg="mod">
          <ac:chgData name="Koorikkat, Aswathi (STFC,RAL,TECH)" userId="232c3bc3-8ca8-4277-bb08-651b7e14e0c4" providerId="ADAL" clId="{6BB2F1CF-440E-4119-8861-3D7C30FC8E3A}" dt="2026-09-03T17:44:49.858" v="734" actId="1036"/>
          <ac:spMkLst>
            <pc:docMk/>
            <pc:sldMk cId="2019115756" sldId="287"/>
            <ac:spMk id="2" creationId="{79CC5C5C-C822-7626-4EBA-F9922ABC56AF}"/>
          </ac:spMkLst>
        </pc:spChg>
      </pc:sldChg>
      <pc:sldChg chg="addSp modSp mod">
        <pc:chgData name="Koorikkat, Aswathi (STFC,RAL,TECH)" userId="232c3bc3-8ca8-4277-bb08-651b7e14e0c4" providerId="ADAL" clId="{6BB2F1CF-440E-4119-8861-3D7C30FC8E3A}" dt="2026-09-03T16:09:03.525" v="726" actId="1076"/>
        <pc:sldMkLst>
          <pc:docMk/>
          <pc:sldMk cId="1183566003" sldId="289"/>
        </pc:sldMkLst>
        <pc:spChg chg="mod">
          <ac:chgData name="Koorikkat, Aswathi (STFC,RAL,TECH)" userId="232c3bc3-8ca8-4277-bb08-651b7e14e0c4" providerId="ADAL" clId="{6BB2F1CF-440E-4119-8861-3D7C30FC8E3A}" dt="2026-09-03T16:09:03.525" v="726" actId="1076"/>
          <ac:spMkLst>
            <pc:docMk/>
            <pc:sldMk cId="1183566003" sldId="289"/>
            <ac:spMk id="3" creationId="{27D3FC36-743F-4243-3D6F-6F24C201EA23}"/>
          </ac:spMkLst>
        </pc:spChg>
        <pc:spChg chg="add mod">
          <ac:chgData name="Koorikkat, Aswathi (STFC,RAL,TECH)" userId="232c3bc3-8ca8-4277-bb08-651b7e14e0c4" providerId="ADAL" clId="{6BB2F1CF-440E-4119-8861-3D7C30FC8E3A}" dt="2026-09-03T15:06:04.254" v="341" actId="1076"/>
          <ac:spMkLst>
            <pc:docMk/>
            <pc:sldMk cId="1183566003" sldId="289"/>
            <ac:spMk id="6" creationId="{1960C535-B31D-2A9E-C9BF-AA125D2D6CFF}"/>
          </ac:spMkLst>
        </pc:spChg>
        <pc:spChg chg="mod">
          <ac:chgData name="Koorikkat, Aswathi (STFC,RAL,TECH)" userId="232c3bc3-8ca8-4277-bb08-651b7e14e0c4" providerId="ADAL" clId="{6BB2F1CF-440E-4119-8861-3D7C30FC8E3A}" dt="2026-09-03T15:05:58.661" v="340" actId="1076"/>
          <ac:spMkLst>
            <pc:docMk/>
            <pc:sldMk cId="1183566003" sldId="289"/>
            <ac:spMk id="11" creationId="{73289C85-362B-0A5E-6060-D8DAFB2BB835}"/>
          </ac:spMkLst>
        </pc:spChg>
        <pc:picChg chg="mod">
          <ac:chgData name="Koorikkat, Aswathi (STFC,RAL,TECH)" userId="232c3bc3-8ca8-4277-bb08-651b7e14e0c4" providerId="ADAL" clId="{6BB2F1CF-440E-4119-8861-3D7C30FC8E3A}" dt="2026-09-03T15:05:48.585" v="338" actId="1076"/>
          <ac:picMkLst>
            <pc:docMk/>
            <pc:sldMk cId="1183566003" sldId="289"/>
            <ac:picMk id="7" creationId="{A9E17A10-6E06-56D5-0EB5-CEE3F259C083}"/>
          </ac:picMkLst>
        </pc:picChg>
      </pc:sldChg>
      <pc:sldChg chg="modSp mod">
        <pc:chgData name="Koorikkat, Aswathi (STFC,RAL,TECH)" userId="232c3bc3-8ca8-4277-bb08-651b7e14e0c4" providerId="ADAL" clId="{6BB2F1CF-440E-4119-8861-3D7C30FC8E3A}" dt="2026-09-03T17:45:39.302" v="750" actId="20577"/>
        <pc:sldMkLst>
          <pc:docMk/>
          <pc:sldMk cId="1302483384" sldId="296"/>
        </pc:sldMkLst>
        <pc:spChg chg="mod">
          <ac:chgData name="Koorikkat, Aswathi (STFC,RAL,TECH)" userId="232c3bc3-8ca8-4277-bb08-651b7e14e0c4" providerId="ADAL" clId="{6BB2F1CF-440E-4119-8861-3D7C30FC8E3A}" dt="2026-09-03T17:45:39.302" v="750" actId="20577"/>
          <ac:spMkLst>
            <pc:docMk/>
            <pc:sldMk cId="1302483384" sldId="296"/>
            <ac:spMk id="3" creationId="{3155247D-4B59-AFAC-A5D5-67C0BFCFABA5}"/>
          </ac:spMkLst>
        </pc:spChg>
      </pc:sldChg>
      <pc:sldChg chg="modSp mod">
        <pc:chgData name="Koorikkat, Aswathi (STFC,RAL,TECH)" userId="232c3bc3-8ca8-4277-bb08-651b7e14e0c4" providerId="ADAL" clId="{6BB2F1CF-440E-4119-8861-3D7C30FC8E3A}" dt="2026-09-03T15:00:55.407" v="328" actId="20577"/>
        <pc:sldMkLst>
          <pc:docMk/>
          <pc:sldMk cId="3455169166" sldId="297"/>
        </pc:sldMkLst>
        <pc:spChg chg="mod">
          <ac:chgData name="Koorikkat, Aswathi (STFC,RAL,TECH)" userId="232c3bc3-8ca8-4277-bb08-651b7e14e0c4" providerId="ADAL" clId="{6BB2F1CF-440E-4119-8861-3D7C30FC8E3A}" dt="2026-09-03T15:00:55.407" v="328" actId="20577"/>
          <ac:spMkLst>
            <pc:docMk/>
            <pc:sldMk cId="3455169166" sldId="297"/>
            <ac:spMk id="15" creationId="{505CBB53-2F63-2C3E-6FA3-B258A2D26EE6}"/>
          </ac:spMkLst>
        </pc:spChg>
      </pc:sldChg>
      <pc:sldChg chg="modSp mod">
        <pc:chgData name="Koorikkat, Aswathi (STFC,RAL,TECH)" userId="232c3bc3-8ca8-4277-bb08-651b7e14e0c4" providerId="ADAL" clId="{6BB2F1CF-440E-4119-8861-3D7C30FC8E3A}" dt="2026-09-03T15:48:43.198" v="654" actId="113"/>
        <pc:sldMkLst>
          <pc:docMk/>
          <pc:sldMk cId="1781862872" sldId="298"/>
        </pc:sldMkLst>
        <pc:spChg chg="mod">
          <ac:chgData name="Koorikkat, Aswathi (STFC,RAL,TECH)" userId="232c3bc3-8ca8-4277-bb08-651b7e14e0c4" providerId="ADAL" clId="{6BB2F1CF-440E-4119-8861-3D7C30FC8E3A}" dt="2026-09-03T15:48:43.198" v="654" actId="113"/>
          <ac:spMkLst>
            <pc:docMk/>
            <pc:sldMk cId="1781862872" sldId="298"/>
            <ac:spMk id="3" creationId="{BEB576CD-6C9C-24CF-3F53-A1C7F67AFAC1}"/>
          </ac:spMkLst>
        </pc:spChg>
      </pc:sldChg>
      <pc:sldChg chg="modSp mod">
        <pc:chgData name="Koorikkat, Aswathi (STFC,RAL,TECH)" userId="232c3bc3-8ca8-4277-bb08-651b7e14e0c4" providerId="ADAL" clId="{6BB2F1CF-440E-4119-8861-3D7C30FC8E3A}" dt="2026-09-03T15:45:14.252" v="619" actId="1076"/>
        <pc:sldMkLst>
          <pc:docMk/>
          <pc:sldMk cId="1453035960" sldId="299"/>
        </pc:sldMkLst>
        <pc:spChg chg="mod">
          <ac:chgData name="Koorikkat, Aswathi (STFC,RAL,TECH)" userId="232c3bc3-8ca8-4277-bb08-651b7e14e0c4" providerId="ADAL" clId="{6BB2F1CF-440E-4119-8861-3D7C30FC8E3A}" dt="2026-09-03T15:45:14.252" v="619" actId="1076"/>
          <ac:spMkLst>
            <pc:docMk/>
            <pc:sldMk cId="1453035960" sldId="299"/>
            <ac:spMk id="3" creationId="{4EF88467-1B68-9A5A-2E4A-FA71EE1A3F14}"/>
          </ac:spMkLst>
        </pc:spChg>
        <pc:spChg chg="mod">
          <ac:chgData name="Koorikkat, Aswathi (STFC,RAL,TECH)" userId="232c3bc3-8ca8-4277-bb08-651b7e14e0c4" providerId="ADAL" clId="{6BB2F1CF-440E-4119-8861-3D7C30FC8E3A}" dt="2026-09-03T15:45:07.760" v="618" actId="1076"/>
          <ac:spMkLst>
            <pc:docMk/>
            <pc:sldMk cId="1453035960" sldId="299"/>
            <ac:spMk id="9" creationId="{E4C80749-4096-C683-169B-00231590F4F9}"/>
          </ac:spMkLst>
        </pc:spChg>
      </pc:sldChg>
      <pc:sldChg chg="modSp mod">
        <pc:chgData name="Koorikkat, Aswathi (STFC,RAL,TECH)" userId="232c3bc3-8ca8-4277-bb08-651b7e14e0c4" providerId="ADAL" clId="{6BB2F1CF-440E-4119-8861-3D7C30FC8E3A}" dt="2026-09-03T16:07:25.385" v="721" actId="20577"/>
        <pc:sldMkLst>
          <pc:docMk/>
          <pc:sldMk cId="3669980439" sldId="300"/>
        </pc:sldMkLst>
        <pc:spChg chg="mod">
          <ac:chgData name="Koorikkat, Aswathi (STFC,RAL,TECH)" userId="232c3bc3-8ca8-4277-bb08-651b7e14e0c4" providerId="ADAL" clId="{6BB2F1CF-440E-4119-8861-3D7C30FC8E3A}" dt="2026-09-03T08:29:49.682" v="170" actId="1076"/>
          <ac:spMkLst>
            <pc:docMk/>
            <pc:sldMk cId="3669980439" sldId="300"/>
            <ac:spMk id="2" creationId="{5E845BE7-752F-B604-30A8-2735881BD64D}"/>
          </ac:spMkLst>
        </pc:spChg>
        <pc:spChg chg="mod">
          <ac:chgData name="Koorikkat, Aswathi (STFC,RAL,TECH)" userId="232c3bc3-8ca8-4277-bb08-651b7e14e0c4" providerId="ADAL" clId="{6BB2F1CF-440E-4119-8861-3D7C30FC8E3A}" dt="2026-09-03T16:07:25.385" v="721" actId="20577"/>
          <ac:spMkLst>
            <pc:docMk/>
            <pc:sldMk cId="3669980439" sldId="300"/>
            <ac:spMk id="3" creationId="{9F9225A1-6928-9C11-2AB4-9C4CE2E71DD8}"/>
          </ac:spMkLst>
        </pc:spChg>
        <pc:spChg chg="mod">
          <ac:chgData name="Koorikkat, Aswathi (STFC,RAL,TECH)" userId="232c3bc3-8ca8-4277-bb08-651b7e14e0c4" providerId="ADAL" clId="{6BB2F1CF-440E-4119-8861-3D7C30FC8E3A}" dt="2026-09-03T08:29:12.200" v="169" actId="1076"/>
          <ac:spMkLst>
            <pc:docMk/>
            <pc:sldMk cId="3669980439" sldId="300"/>
            <ac:spMk id="10" creationId="{77C461AD-7E5E-81BD-A33D-13501323B552}"/>
          </ac:spMkLst>
        </pc:spChg>
        <pc:picChg chg="mod">
          <ac:chgData name="Koorikkat, Aswathi (STFC,RAL,TECH)" userId="232c3bc3-8ca8-4277-bb08-651b7e14e0c4" providerId="ADAL" clId="{6BB2F1CF-440E-4119-8861-3D7C30FC8E3A}" dt="2026-09-03T08:30:04.046" v="175" actId="1076"/>
          <ac:picMkLst>
            <pc:docMk/>
            <pc:sldMk cId="3669980439" sldId="300"/>
            <ac:picMk id="8" creationId="{C0F5D453-0761-A628-853D-17771D94F7A2}"/>
          </ac:picMkLst>
        </pc:picChg>
      </pc:sldChg>
      <pc:sldChg chg="modSp mod">
        <pc:chgData name="Koorikkat, Aswathi (STFC,RAL,TECH)" userId="232c3bc3-8ca8-4277-bb08-651b7e14e0c4" providerId="ADAL" clId="{6BB2F1CF-440E-4119-8861-3D7C30FC8E3A}" dt="2026-09-03T14:59:52.614" v="311" actId="20577"/>
        <pc:sldMkLst>
          <pc:docMk/>
          <pc:sldMk cId="2039268057" sldId="301"/>
        </pc:sldMkLst>
        <pc:spChg chg="mod">
          <ac:chgData name="Koorikkat, Aswathi (STFC,RAL,TECH)" userId="232c3bc3-8ca8-4277-bb08-651b7e14e0c4" providerId="ADAL" clId="{6BB2F1CF-440E-4119-8861-3D7C30FC8E3A}" dt="2026-09-03T14:59:52.614" v="311" actId="20577"/>
          <ac:spMkLst>
            <pc:docMk/>
            <pc:sldMk cId="2039268057" sldId="301"/>
            <ac:spMk id="3" creationId="{868B484D-9E3D-76DD-4F33-665FAD14D7AD}"/>
          </ac:spMkLst>
        </pc:spChg>
      </pc:sldChg>
      <pc:sldChg chg="addSp delSp modSp mod">
        <pc:chgData name="Koorikkat, Aswathi (STFC,RAL,TECH)" userId="232c3bc3-8ca8-4277-bb08-651b7e14e0c4" providerId="ADAL" clId="{6BB2F1CF-440E-4119-8861-3D7C30FC8E3A}" dt="2026-09-03T16:12:08.578" v="731" actId="27107"/>
        <pc:sldMkLst>
          <pc:docMk/>
          <pc:sldMk cId="2219658234" sldId="303"/>
        </pc:sldMkLst>
        <pc:spChg chg="mod">
          <ac:chgData name="Koorikkat, Aswathi (STFC,RAL,TECH)" userId="232c3bc3-8ca8-4277-bb08-651b7e14e0c4" providerId="ADAL" clId="{6BB2F1CF-440E-4119-8861-3D7C30FC8E3A}" dt="2026-09-03T16:12:08.578" v="731" actId="27107"/>
          <ac:spMkLst>
            <pc:docMk/>
            <pc:sldMk cId="2219658234" sldId="303"/>
            <ac:spMk id="3" creationId="{8424B574-359F-E4CF-EB59-F298472A0C73}"/>
          </ac:spMkLst>
        </pc:spChg>
        <pc:spChg chg="add mod">
          <ac:chgData name="Koorikkat, Aswathi (STFC,RAL,TECH)" userId="232c3bc3-8ca8-4277-bb08-651b7e14e0c4" providerId="ADAL" clId="{6BB2F1CF-440E-4119-8861-3D7C30FC8E3A}" dt="2026-09-03T15:02:39.837" v="335" actId="20577"/>
          <ac:spMkLst>
            <pc:docMk/>
            <pc:sldMk cId="2219658234" sldId="303"/>
            <ac:spMk id="8" creationId="{A6B838D0-E92A-FA33-4D3E-68A6D86D25D9}"/>
          </ac:spMkLst>
        </pc:spChg>
        <pc:picChg chg="add mod">
          <ac:chgData name="Koorikkat, Aswathi (STFC,RAL,TECH)" userId="232c3bc3-8ca8-4277-bb08-651b7e14e0c4" providerId="ADAL" clId="{6BB2F1CF-440E-4119-8861-3D7C30FC8E3A}" dt="2026-09-03T07:55:05.083" v="17" actId="14100"/>
          <ac:picMkLst>
            <pc:docMk/>
            <pc:sldMk cId="2219658234" sldId="303"/>
            <ac:picMk id="4" creationId="{C76F84FD-4AF7-6EA8-2AD5-7FE4AD7EBCB3}"/>
          </ac:picMkLst>
        </pc:picChg>
        <pc:picChg chg="del">
          <ac:chgData name="Koorikkat, Aswathi (STFC,RAL,TECH)" userId="232c3bc3-8ca8-4277-bb08-651b7e14e0c4" providerId="ADAL" clId="{6BB2F1CF-440E-4119-8861-3D7C30FC8E3A}" dt="2026-09-03T07:54:39.683" v="0" actId="478"/>
          <ac:picMkLst>
            <pc:docMk/>
            <pc:sldMk cId="2219658234" sldId="303"/>
            <ac:picMk id="5" creationId="{BA401BD3-6707-478B-25D4-0AD9DAEAB6FC}"/>
          </ac:picMkLst>
        </pc:picChg>
      </pc:sldChg>
      <pc:sldChg chg="addSp modSp new mod">
        <pc:chgData name="Koorikkat, Aswathi (STFC,RAL,TECH)" userId="232c3bc3-8ca8-4277-bb08-651b7e14e0c4" providerId="ADAL" clId="{6BB2F1CF-440E-4119-8861-3D7C30FC8E3A}" dt="2026-09-03T15:09:59.225" v="445" actId="20577"/>
        <pc:sldMkLst>
          <pc:docMk/>
          <pc:sldMk cId="65012049" sldId="304"/>
        </pc:sldMkLst>
        <pc:spChg chg="mod">
          <ac:chgData name="Koorikkat, Aswathi (STFC,RAL,TECH)" userId="232c3bc3-8ca8-4277-bb08-651b7e14e0c4" providerId="ADAL" clId="{6BB2F1CF-440E-4119-8861-3D7C30FC8E3A}" dt="2026-09-03T15:09:59.225" v="445" actId="20577"/>
          <ac:spMkLst>
            <pc:docMk/>
            <pc:sldMk cId="65012049" sldId="304"/>
            <ac:spMk id="2" creationId="{84B33421-0387-7292-7D8B-8A37D3BD5F56}"/>
          </ac:spMkLst>
        </pc:spChg>
        <pc:spChg chg="add mod">
          <ac:chgData name="Koorikkat, Aswathi (STFC,RAL,TECH)" userId="232c3bc3-8ca8-4277-bb08-651b7e14e0c4" providerId="ADAL" clId="{6BB2F1CF-440E-4119-8861-3D7C30FC8E3A}" dt="2026-09-03T15:09:56.784" v="444" actId="1076"/>
          <ac:spMkLst>
            <pc:docMk/>
            <pc:sldMk cId="65012049" sldId="304"/>
            <ac:spMk id="7" creationId="{42F0105E-CE51-28E2-1336-1995EF2D1178}"/>
          </ac:spMkLst>
        </pc:spChg>
        <pc:picChg chg="add mod">
          <ac:chgData name="Koorikkat, Aswathi (STFC,RAL,TECH)" userId="232c3bc3-8ca8-4277-bb08-651b7e14e0c4" providerId="ADAL" clId="{6BB2F1CF-440E-4119-8861-3D7C30FC8E3A}" dt="2026-09-03T15:08:53.566" v="418" actId="1076"/>
          <ac:picMkLst>
            <pc:docMk/>
            <pc:sldMk cId="65012049" sldId="304"/>
            <ac:picMk id="4" creationId="{CAC9F4A6-C06C-20D5-7ADE-DD2B350FA640}"/>
          </ac:picMkLst>
        </pc:picChg>
        <pc:picChg chg="add mod">
          <ac:chgData name="Koorikkat, Aswathi (STFC,RAL,TECH)" userId="232c3bc3-8ca8-4277-bb08-651b7e14e0c4" providerId="ADAL" clId="{6BB2F1CF-440E-4119-8861-3D7C30FC8E3A}" dt="2026-09-03T15:08:59.709" v="421" actId="1076"/>
          <ac:picMkLst>
            <pc:docMk/>
            <pc:sldMk cId="65012049" sldId="304"/>
            <ac:picMk id="6" creationId="{86995537-7AFE-1A7B-C2C8-E560D4781699}"/>
          </ac:picMkLst>
        </pc:picChg>
      </pc:sldChg>
      <pc:sldChg chg="new del">
        <pc:chgData name="Koorikkat, Aswathi (STFC,RAL,TECH)" userId="232c3bc3-8ca8-4277-bb08-651b7e14e0c4" providerId="ADAL" clId="{6BB2F1CF-440E-4119-8861-3D7C30FC8E3A}" dt="2026-09-03T15:46:26.593" v="651" actId="47"/>
        <pc:sldMkLst>
          <pc:docMk/>
          <pc:sldMk cId="2277179217" sldId="3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F1C7D-602F-FB42-AD66-4856C03C693F}"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1FE8-ABF4-164D-9058-5D9AEBA6DA71}" type="slidenum">
              <a:rPr lang="en-US" smtClean="0"/>
              <a:t>‹#›</a:t>
            </a:fld>
            <a:endParaRPr lang="en-US"/>
          </a:p>
        </p:txBody>
      </p:sp>
    </p:spTree>
    <p:extLst>
      <p:ext uri="{BB962C8B-B14F-4D97-AF65-F5344CB8AC3E}">
        <p14:creationId xmlns:p14="http://schemas.microsoft.com/office/powerpoint/2010/main" val="3402885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all ‘white’ slides use an accessible white background </a:t>
            </a:r>
            <a:r>
              <a:rPr lang="en-US" dirty="0" err="1"/>
              <a:t>colour</a:t>
            </a:r>
            <a:r>
              <a:rPr lang="en-US" dirty="0"/>
              <a:t> rather than pure white.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exceptional circumstances (such as screen glare) you may update the background </a:t>
            </a:r>
            <a:r>
              <a:rPr lang="en-US" dirty="0" err="1"/>
              <a:t>colour</a:t>
            </a:r>
            <a:r>
              <a:rPr lang="en-US" dirty="0"/>
              <a:t> to R234 G234 B234 which is our approved accessible grey.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background </a:t>
            </a:r>
            <a:r>
              <a:rPr lang="en-US" dirty="0" err="1"/>
              <a:t>colour</a:t>
            </a:r>
            <a:r>
              <a:rPr lang="en-US" dirty="0"/>
              <a:t> update can be made to the master pages via background styles / format background. This will allow you to update the background </a:t>
            </a:r>
            <a:r>
              <a:rPr lang="en-US" dirty="0" err="1"/>
              <a:t>colour</a:t>
            </a:r>
            <a:r>
              <a:rPr lang="en-US"/>
              <a:t> values.</a:t>
            </a:r>
          </a:p>
          <a:p>
            <a:endParaRPr lang="en-US"/>
          </a:p>
        </p:txBody>
      </p:sp>
      <p:sp>
        <p:nvSpPr>
          <p:cNvPr id="4" name="Slide Number Placeholder 3"/>
          <p:cNvSpPr>
            <a:spLocks noGrp="1"/>
          </p:cNvSpPr>
          <p:nvPr>
            <p:ph type="sldNum" sz="quarter" idx="5"/>
          </p:nvPr>
        </p:nvSpPr>
        <p:spPr/>
        <p:txBody>
          <a:bodyPr/>
          <a:lstStyle/>
          <a:p>
            <a:fld id="{3D2F1FE8-ABF4-164D-9058-5D9AEBA6DA71}" type="slidenum">
              <a:rPr lang="en-US" smtClean="0"/>
              <a:t>1</a:t>
            </a:fld>
            <a:endParaRPr lang="en-US"/>
          </a:p>
        </p:txBody>
      </p:sp>
    </p:spTree>
    <p:extLst>
      <p:ext uri="{BB962C8B-B14F-4D97-AF65-F5344CB8AC3E}">
        <p14:creationId xmlns:p14="http://schemas.microsoft.com/office/powerpoint/2010/main" val="59693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replace with a photo of your own: Right click on </a:t>
            </a:r>
            <a:r>
              <a:rPr lang="en-US" dirty="0" err="1"/>
              <a:t>centre</a:t>
            </a:r>
            <a:r>
              <a:rPr lang="en-US" dirty="0"/>
              <a:t> of  image select ‘Change picture’ click ‘from file…’ and choose your image. </a:t>
            </a:r>
          </a:p>
          <a:p>
            <a:endParaRPr lang="en-US" dirty="0"/>
          </a:p>
        </p:txBody>
      </p:sp>
      <p:sp>
        <p:nvSpPr>
          <p:cNvPr id="4" name="Slide Number Placeholder 3"/>
          <p:cNvSpPr>
            <a:spLocks noGrp="1"/>
          </p:cNvSpPr>
          <p:nvPr>
            <p:ph type="sldNum" sz="quarter" idx="5"/>
          </p:nvPr>
        </p:nvSpPr>
        <p:spPr/>
        <p:txBody>
          <a:bodyPr/>
          <a:lstStyle/>
          <a:p>
            <a:fld id="{3D2F1FE8-ABF4-164D-9058-5D9AEBA6DA71}" type="slidenum">
              <a:rPr lang="en-US" smtClean="0"/>
              <a:t>2</a:t>
            </a:fld>
            <a:endParaRPr lang="en-US"/>
          </a:p>
        </p:txBody>
      </p:sp>
    </p:spTree>
    <p:extLst>
      <p:ext uri="{BB962C8B-B14F-4D97-AF65-F5344CB8AC3E}">
        <p14:creationId xmlns:p14="http://schemas.microsoft.com/office/powerpoint/2010/main" val="4124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2F1FE8-ABF4-164D-9058-5D9AEBA6DA71}" type="slidenum">
              <a:rPr lang="en-US" smtClean="0"/>
              <a:t>5</a:t>
            </a:fld>
            <a:endParaRPr lang="en-US"/>
          </a:p>
        </p:txBody>
      </p:sp>
    </p:spTree>
    <p:extLst>
      <p:ext uri="{BB962C8B-B14F-4D97-AF65-F5344CB8AC3E}">
        <p14:creationId xmlns:p14="http://schemas.microsoft.com/office/powerpoint/2010/main" val="3290669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2F1FE8-ABF4-164D-9058-5D9AEBA6DA71}" type="slidenum">
              <a:rPr lang="en-US" smtClean="0"/>
              <a:t>7</a:t>
            </a:fld>
            <a:endParaRPr lang="en-US"/>
          </a:p>
        </p:txBody>
      </p:sp>
    </p:spTree>
    <p:extLst>
      <p:ext uri="{BB962C8B-B14F-4D97-AF65-F5344CB8AC3E}">
        <p14:creationId xmlns:p14="http://schemas.microsoft.com/office/powerpoint/2010/main" val="1516786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2F1FE8-ABF4-164D-9058-5D9AEBA6DA71}" type="slidenum">
              <a:rPr lang="en-US" smtClean="0"/>
              <a:t>9</a:t>
            </a:fld>
            <a:endParaRPr lang="en-US"/>
          </a:p>
        </p:txBody>
      </p:sp>
    </p:spTree>
    <p:extLst>
      <p:ext uri="{BB962C8B-B14F-4D97-AF65-F5344CB8AC3E}">
        <p14:creationId xmlns:p14="http://schemas.microsoft.com/office/powerpoint/2010/main" val="1993016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CD979-7454-5D53-A4F4-76E0EC91F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42CC2-7612-86EC-B519-247D6ADFA62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027202D-4AE6-6B1E-7D0F-818C1E05E9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edit the background image, select ‘Format’ from the PowerPoint menu and ‘Slide Background’ from the drop-down menu. Within the new list of options that appears on the right of the screen, select the ‘File’ button under ‘Insert picture from’ and select your image from your file browser. </a:t>
            </a:r>
          </a:p>
          <a:p>
            <a:endParaRPr lang="en-US" dirty="0"/>
          </a:p>
        </p:txBody>
      </p:sp>
      <p:sp>
        <p:nvSpPr>
          <p:cNvPr id="4" name="Slide Number Placeholder 3">
            <a:extLst>
              <a:ext uri="{FF2B5EF4-FFF2-40B4-BE49-F238E27FC236}">
                <a16:creationId xmlns:a16="http://schemas.microsoft.com/office/drawing/2014/main" id="{7342DA14-750A-2BD8-0F2A-39169F5F830F}"/>
              </a:ext>
            </a:extLst>
          </p:cNvPr>
          <p:cNvSpPr>
            <a:spLocks noGrp="1"/>
          </p:cNvSpPr>
          <p:nvPr>
            <p:ph type="sldNum" sz="quarter" idx="5"/>
          </p:nvPr>
        </p:nvSpPr>
        <p:spPr/>
        <p:txBody>
          <a:bodyPr/>
          <a:lstStyle/>
          <a:p>
            <a:fld id="{3D2F1FE8-ABF4-164D-9058-5D9AEBA6DA71}" type="slidenum">
              <a:rPr lang="en-US" smtClean="0"/>
              <a:t>17</a:t>
            </a:fld>
            <a:endParaRPr lang="en-US"/>
          </a:p>
        </p:txBody>
      </p:sp>
    </p:spTree>
    <p:extLst>
      <p:ext uri="{BB962C8B-B14F-4D97-AF65-F5344CB8AC3E}">
        <p14:creationId xmlns:p14="http://schemas.microsoft.com/office/powerpoint/2010/main" val="211754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5628" y="5130701"/>
            <a:ext cx="1726372" cy="1727300"/>
            <a:chOff x="10462327" y="5141173"/>
            <a:chExt cx="1726372" cy="1727300"/>
          </a:xfrm>
        </p:grpSpPr>
        <p:sp>
          <p:nvSpPr>
            <p:cNvPr id="7" name="Rectangle 6">
              <a:extLst>
                <a:ext uri="{FF2B5EF4-FFF2-40B4-BE49-F238E27FC236}">
                  <a16:creationId xmlns:a16="http://schemas.microsoft.com/office/drawing/2014/main" id="{0BA3C0EA-BCF9-6940-CF3F-42E5D49DB835}"/>
                </a:ext>
              </a:extLst>
            </p:cNvPr>
            <p:cNvSpPr/>
            <p:nvPr/>
          </p:nvSpPr>
          <p:spPr>
            <a:xfrm>
              <a:off x="11324699" y="6004873"/>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473"/>
              <a:ext cx="864000"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23023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p:nvPr>
        </p:nvSpPr>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29899"/>
            <a:ext cx="1730376" cy="1728101"/>
            <a:chOff x="9598209" y="5129899"/>
            <a:chExt cx="1730376" cy="1728101"/>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1875"/>
              <a:ext cx="1730376" cy="866125"/>
            </a:xfrm>
            <a:prstGeom prst="rect">
              <a:avLst/>
            </a:prstGeom>
            <a:gradFill>
              <a:gsLst>
                <a:gs pos="0">
                  <a:schemeClr val="accent3">
                    <a:alpha val="0"/>
                  </a:schemeClr>
                </a:gs>
                <a:gs pos="100000">
                  <a:schemeClr val="accent3"/>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29899"/>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73785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FFICIAL AND SENSITIVE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
        <p:nvSpPr>
          <p:cNvPr id="8" name="Text Placeholder 7">
            <a:extLst>
              <a:ext uri="{FF2B5EF4-FFF2-40B4-BE49-F238E27FC236}">
                <a16:creationId xmlns:a16="http://schemas.microsoft.com/office/drawing/2014/main" id="{F927EB50-6DE6-869B-CDCB-E783D9C4296B}"/>
              </a:ext>
            </a:extLst>
          </p:cNvPr>
          <p:cNvSpPr>
            <a:spLocks noGrp="1"/>
          </p:cNvSpPr>
          <p:nvPr>
            <p:ph type="body" sz="quarter" idx="13"/>
          </p:nvPr>
        </p:nvSpPr>
        <p:spPr>
          <a:xfrm>
            <a:off x="442913" y="1484313"/>
            <a:ext cx="11306175" cy="3201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3" name="Group 2">
            <a:extLst>
              <a:ext uri="{FF2B5EF4-FFF2-40B4-BE49-F238E27FC236}">
                <a16:creationId xmlns:a16="http://schemas.microsoft.com/office/drawing/2014/main" id="{DCA50693-78D3-043D-1FA6-237857D0B0F8}"/>
              </a:ext>
            </a:extLst>
          </p:cNvPr>
          <p:cNvGrpSpPr/>
          <p:nvPr userDrawn="1"/>
        </p:nvGrpSpPr>
        <p:grpSpPr>
          <a:xfrm rot="10800000">
            <a:off x="10466014" y="5130625"/>
            <a:ext cx="1725986" cy="1727376"/>
            <a:chOff x="10462327" y="5141173"/>
            <a:chExt cx="1725986" cy="1727376"/>
          </a:xfrm>
        </p:grpSpPr>
        <p:sp>
          <p:nvSpPr>
            <p:cNvPr id="7" name="Rectangle 6">
              <a:extLst>
                <a:ext uri="{FF2B5EF4-FFF2-40B4-BE49-F238E27FC236}">
                  <a16:creationId xmlns:a16="http://schemas.microsoft.com/office/drawing/2014/main" id="{0BA3C0EA-BCF9-6940-CF3F-42E5D49DB835}"/>
                </a:ext>
              </a:extLst>
            </p:cNvPr>
            <p:cNvSpPr/>
            <p:nvPr/>
          </p:nvSpPr>
          <p:spPr>
            <a:xfrm>
              <a:off x="11324313" y="6004949"/>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B4743F9-47BB-5DE4-BF84-49D3B03B25B2}"/>
                </a:ext>
              </a:extLst>
            </p:cNvPr>
            <p:cNvSpPr/>
            <p:nvPr/>
          </p:nvSpPr>
          <p:spPr>
            <a:xfrm rot="10800000">
              <a:off x="10462327" y="6004549"/>
              <a:ext cx="864000"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A68EBDD-6FD7-F770-1666-8DB50E8F3351}"/>
                </a:ext>
              </a:extLst>
            </p:cNvPr>
            <p:cNvSpPr/>
            <p:nvPr/>
          </p:nvSpPr>
          <p:spPr>
            <a:xfrm>
              <a:off x="10462327" y="5141173"/>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TextBox 11">
            <a:extLst>
              <a:ext uri="{FF2B5EF4-FFF2-40B4-BE49-F238E27FC236}">
                <a16:creationId xmlns:a16="http://schemas.microsoft.com/office/drawing/2014/main" id="{FC3AAE25-4DB2-261B-9CBA-3B4D304C0E9F}"/>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dirty="0">
                <a:solidFill>
                  <a:schemeClr val="tx2"/>
                </a:solidFill>
                <a:effectLst/>
                <a:latin typeface="Bahnschrift Light" panose="020B0502040204020203" pitchFamily="34" charset="0"/>
              </a:rPr>
              <a:t>OFFICIAL AND SENSITIVE</a:t>
            </a:r>
            <a:endParaRPr lang="en-US" sz="1200" dirty="0">
              <a:solidFill>
                <a:schemeClr val="tx2"/>
              </a:solidFill>
            </a:endParaRPr>
          </a:p>
        </p:txBody>
      </p:sp>
    </p:spTree>
    <p:extLst>
      <p:ext uri="{BB962C8B-B14F-4D97-AF65-F5344CB8AC3E}">
        <p14:creationId xmlns:p14="http://schemas.microsoft.com/office/powerpoint/2010/main" val="400419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FFICIAL AND SENSITIV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29F9C9-D4A4-6A89-99FF-B320101F4902}"/>
              </a:ext>
            </a:extLst>
          </p:cNvPr>
          <p:cNvSpPr>
            <a:spLocks noGrp="1"/>
          </p:cNvSpPr>
          <p:nvPr>
            <p:ph idx="1"/>
          </p:nvPr>
        </p:nvSpPr>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grpSp>
        <p:nvGrpSpPr>
          <p:cNvPr id="7" name="Group 6">
            <a:extLst>
              <a:ext uri="{FF2B5EF4-FFF2-40B4-BE49-F238E27FC236}">
                <a16:creationId xmlns:a16="http://schemas.microsoft.com/office/drawing/2014/main" id="{57D2FA2E-B5B1-D936-54D2-E481DC560A1E}"/>
              </a:ext>
            </a:extLst>
          </p:cNvPr>
          <p:cNvGrpSpPr/>
          <p:nvPr userDrawn="1"/>
        </p:nvGrpSpPr>
        <p:grpSpPr>
          <a:xfrm>
            <a:off x="10464384" y="5130540"/>
            <a:ext cx="1730376" cy="1727459"/>
            <a:chOff x="9598209" y="5130540"/>
            <a:chExt cx="1730376" cy="1727459"/>
          </a:xfrm>
        </p:grpSpPr>
        <p:sp>
          <p:nvSpPr>
            <p:cNvPr id="9" name="Rectangle 8">
              <a:extLst>
                <a:ext uri="{FF2B5EF4-FFF2-40B4-BE49-F238E27FC236}">
                  <a16:creationId xmlns:a16="http://schemas.microsoft.com/office/drawing/2014/main" id="{F421B3F5-4C7B-0E7F-4DBE-DEEB760F2E88}"/>
                </a:ext>
              </a:extLst>
            </p:cNvPr>
            <p:cNvSpPr/>
            <p:nvPr/>
          </p:nvSpPr>
          <p:spPr>
            <a:xfrm rot="10800000">
              <a:off x="9598209" y="5993999"/>
              <a:ext cx="1730376"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78ED416-065E-6C5A-CCA4-B42D9FA2B012}"/>
                </a:ext>
              </a:extLst>
            </p:cNvPr>
            <p:cNvSpPr/>
            <p:nvPr/>
          </p:nvSpPr>
          <p:spPr>
            <a:xfrm>
              <a:off x="10464585" y="5130540"/>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EFA9A179-C748-41AE-7ED4-D6DDDF43834C}"/>
              </a:ext>
            </a:extLst>
          </p:cNvPr>
          <p:cNvSpPr txBox="1"/>
          <p:nvPr userDrawn="1"/>
        </p:nvSpPr>
        <p:spPr>
          <a:xfrm>
            <a:off x="3022922" y="6139676"/>
            <a:ext cx="6146156" cy="276999"/>
          </a:xfrm>
          <a:prstGeom prst="rect">
            <a:avLst/>
          </a:prstGeom>
          <a:noFill/>
        </p:spPr>
        <p:txBody>
          <a:bodyPr wrap="square">
            <a:spAutoFit/>
          </a:bodyPr>
          <a:lstStyle/>
          <a:p>
            <a:pPr algn="ctr"/>
            <a:r>
              <a:rPr lang="en-US" sz="1200" b="0" i="0" u="none" strike="noStrike" dirty="0">
                <a:solidFill>
                  <a:schemeClr val="tx2"/>
                </a:solidFill>
                <a:effectLst/>
                <a:latin typeface="Bahnschrift Light" panose="020B0502040204020203" pitchFamily="34" charset="0"/>
              </a:rPr>
              <a:t>OFFICIAL AND SENSITIVE</a:t>
            </a:r>
            <a:endParaRPr lang="en-US" sz="1200" dirty="0">
              <a:solidFill>
                <a:schemeClr val="tx2"/>
              </a:solidFill>
            </a:endParaRPr>
          </a:p>
        </p:txBody>
      </p:sp>
    </p:spTree>
    <p:extLst>
      <p:ext uri="{BB962C8B-B14F-4D97-AF65-F5344CB8AC3E}">
        <p14:creationId xmlns:p14="http://schemas.microsoft.com/office/powerpoint/2010/main" val="2450379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11749088" y="6416675"/>
            <a:ext cx="442912" cy="4413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2371521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2652945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dirty="0"/>
              <a:t>Click to edit Master title style</a:t>
            </a:r>
          </a:p>
        </p:txBody>
      </p:sp>
    </p:spTree>
    <p:extLst>
      <p:ext uri="{BB962C8B-B14F-4D97-AF65-F5344CB8AC3E}">
        <p14:creationId xmlns:p14="http://schemas.microsoft.com/office/powerpoint/2010/main" val="3897390331"/>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dirty="0"/>
              <a:t>Click to edit Master title style</a:t>
            </a:r>
          </a:p>
        </p:txBody>
      </p:sp>
    </p:spTree>
    <p:extLst>
      <p:ext uri="{BB962C8B-B14F-4D97-AF65-F5344CB8AC3E}">
        <p14:creationId xmlns:p14="http://schemas.microsoft.com/office/powerpoint/2010/main" val="281684464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dirty="0"/>
              <a:t>Click to edit Master title style</a:t>
            </a:r>
          </a:p>
        </p:txBody>
      </p:sp>
    </p:spTree>
    <p:extLst>
      <p:ext uri="{BB962C8B-B14F-4D97-AF65-F5344CB8AC3E}">
        <p14:creationId xmlns:p14="http://schemas.microsoft.com/office/powerpoint/2010/main" val="3339481723"/>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bleed imag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Picture Placeholder 5">
            <a:extLst>
              <a:ext uri="{FF2B5EF4-FFF2-40B4-BE49-F238E27FC236}">
                <a16:creationId xmlns:a16="http://schemas.microsoft.com/office/drawing/2014/main" id="{2459E6F8-411D-251F-4BB8-2F87F1D8E412}"/>
              </a:ext>
            </a:extLst>
          </p:cNvPr>
          <p:cNvSpPr>
            <a:spLocks noGrp="1"/>
          </p:cNvSpPr>
          <p:nvPr>
            <p:ph type="pic" sz="quarter" idx="13"/>
          </p:nvPr>
        </p:nvSpPr>
        <p:spPr>
          <a:xfrm>
            <a:off x="0" y="0"/>
            <a:ext cx="12192000" cy="6858000"/>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3866379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bg2"/>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bg2"/>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D27039FE-9532-1DB0-800F-9D34ED16260B}"/>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454467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2428354"/>
            <a:ext cx="8356314" cy="1938992"/>
          </a:xfrm>
        </p:spPr>
        <p:txBody>
          <a:bodyPr anchor="b" anchorCtr="0"/>
          <a:lstStyle>
            <a:lvl1pPr>
              <a:defRPr sz="60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4497179"/>
            <a:ext cx="8326333"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D7521FB5-9ED6-B550-4409-6DA0F052B324}"/>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783865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bg2"/>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bg2"/>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D34980AB-59B8-CB78-1AE3-79C57B2AE7B7}"/>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893569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2" y="3355454"/>
            <a:ext cx="5856288" cy="1938992"/>
          </a:xfrm>
        </p:spPr>
        <p:txBody>
          <a:bodyPr anchor="b" anchorCtr="0"/>
          <a:lstStyle>
            <a:lvl1pPr>
              <a:defRPr sz="60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4242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6FFEF2FC-CBFB-26C0-5F84-373CA8450FAC}"/>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563919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divi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F56A7670-A73C-CCBA-F78E-6670B6227407}"/>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20718257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ge divi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accent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accent1"/>
                </a:solidFill>
                <a:latin typeface="Bahnschrift SemiBold" panose="020B0502040204020203" pitchFamily="34" charset="0"/>
              </a:defRPr>
            </a:lvl1pPr>
          </a:lstStyle>
          <a:p>
            <a:pPr lvl="0"/>
            <a:r>
              <a:rPr lang="en-US" dirty="0"/>
              <a:t>Click to edit Master text styles</a:t>
            </a:r>
          </a:p>
        </p:txBody>
      </p:sp>
      <p:pic>
        <p:nvPicPr>
          <p:cNvPr id="3" name="Picture 2">
            <a:extLst>
              <a:ext uri="{FF2B5EF4-FFF2-40B4-BE49-F238E27FC236}">
                <a16:creationId xmlns:a16="http://schemas.microsoft.com/office/drawing/2014/main" id="{F1998BE6-38A6-831F-5323-57883B38CB14}"/>
              </a:ext>
            </a:extLst>
          </p:cNvPr>
          <p:cNvPicPr>
            <a:picLocks noChangeAspect="1"/>
          </p:cNvPicPr>
          <p:nvPr userDrawn="1"/>
        </p:nvPicPr>
        <p:blipFill>
          <a:blip r:embed="rId3"/>
          <a:srcRect/>
          <a:stretch/>
        </p:blipFill>
        <p:spPr>
          <a:xfrm>
            <a:off x="450000" y="450000"/>
            <a:ext cx="3133520" cy="864000"/>
          </a:xfrm>
          <a:prstGeom prst="rect">
            <a:avLst/>
          </a:prstGeom>
        </p:spPr>
      </p:pic>
    </p:spTree>
    <p:extLst>
      <p:ext uri="{BB962C8B-B14F-4D97-AF65-F5344CB8AC3E}">
        <p14:creationId xmlns:p14="http://schemas.microsoft.com/office/powerpoint/2010/main" val="3032966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divider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049904-39D0-E005-B1BE-A9293F166859}"/>
              </a:ext>
            </a:extLst>
          </p:cNvPr>
          <p:cNvPicPr>
            <a:picLocks noChangeAspect="1"/>
          </p:cNvPicPr>
          <p:nvPr userDrawn="1"/>
        </p:nvPicPr>
        <p:blipFill>
          <a:blip r:embed="rId3"/>
          <a:src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E3BCDA06-B433-AAA1-4B63-7EA0AD0E4415}"/>
              </a:ext>
            </a:extLst>
          </p:cNvPr>
          <p:cNvSpPr>
            <a:spLocks noGrp="1"/>
          </p:cNvSpPr>
          <p:nvPr>
            <p:ph type="body" sz="quarter" idx="10"/>
          </p:nvPr>
        </p:nvSpPr>
        <p:spPr>
          <a:xfrm>
            <a:off x="442913" y="3906318"/>
            <a:ext cx="6148388" cy="1446550"/>
          </a:xfrm>
        </p:spPr>
        <p:txBody>
          <a:bodyPr anchor="b" anchorCtr="0"/>
          <a:lstStyle>
            <a:lvl1pPr>
              <a:defRPr sz="4400">
                <a:solidFill>
                  <a:schemeClr val="bg1"/>
                </a:solidFill>
                <a:latin typeface="+mj-lt"/>
              </a:defRPr>
            </a:lvl1pPr>
          </a:lstStyle>
          <a:p>
            <a:pPr lvl="0"/>
            <a:r>
              <a:rPr lang="en-US" dirty="0"/>
              <a:t>Click to edit Master text styles</a:t>
            </a:r>
          </a:p>
        </p:txBody>
      </p:sp>
      <p:sp>
        <p:nvSpPr>
          <p:cNvPr id="18" name="Text Placeholder 17">
            <a:extLst>
              <a:ext uri="{FF2B5EF4-FFF2-40B4-BE49-F238E27FC236}">
                <a16:creationId xmlns:a16="http://schemas.microsoft.com/office/drawing/2014/main" id="{13F77C0C-2630-97D0-E7D1-4AD4FC418256}"/>
              </a:ext>
            </a:extLst>
          </p:cNvPr>
          <p:cNvSpPr>
            <a:spLocks noGrp="1"/>
          </p:cNvSpPr>
          <p:nvPr>
            <p:ph type="body" sz="quarter" idx="13"/>
          </p:nvPr>
        </p:nvSpPr>
        <p:spPr>
          <a:xfrm>
            <a:off x="442913" y="5665579"/>
            <a:ext cx="5919787" cy="461665"/>
          </a:xfrm>
        </p:spPr>
        <p:txBody>
          <a:bodyPr/>
          <a:lstStyle>
            <a:lvl1pPr>
              <a:defRPr sz="2400" b="1" i="0">
                <a:solidFill>
                  <a:schemeClr val="bg1"/>
                </a:solidFill>
                <a:latin typeface="Bahnschrift SemiBold" panose="020B0502040204020203" pitchFamily="34" charset="0"/>
              </a:defRPr>
            </a:lvl1pPr>
          </a:lstStyle>
          <a:p>
            <a:pPr lvl="0"/>
            <a:r>
              <a:rPr lang="en-US" dirty="0"/>
              <a:t>Click to edit Master text styles</a:t>
            </a:r>
          </a:p>
        </p:txBody>
      </p:sp>
      <p:pic>
        <p:nvPicPr>
          <p:cNvPr id="2" name="Picture 1">
            <a:extLst>
              <a:ext uri="{FF2B5EF4-FFF2-40B4-BE49-F238E27FC236}">
                <a16:creationId xmlns:a16="http://schemas.microsoft.com/office/drawing/2014/main" id="{0FF417C7-2287-9C6A-CD92-DBBC63C06211}"/>
              </a:ext>
            </a:extLst>
          </p:cNvPr>
          <p:cNvPicPr>
            <a:picLocks noChangeAspect="1"/>
          </p:cNvPicPr>
          <p:nvPr userDrawn="1"/>
        </p:nvPicPr>
        <p:blipFill>
          <a:blip r:embed="rId4"/>
          <a:srcRect/>
          <a:stretch/>
        </p:blipFill>
        <p:spPr>
          <a:xfrm>
            <a:off x="450000" y="450000"/>
            <a:ext cx="3133520" cy="864000"/>
          </a:xfrm>
          <a:prstGeom prst="rect">
            <a:avLst/>
          </a:prstGeom>
        </p:spPr>
      </p:pic>
    </p:spTree>
    <p:extLst>
      <p:ext uri="{BB962C8B-B14F-4D97-AF65-F5344CB8AC3E}">
        <p14:creationId xmlns:p14="http://schemas.microsoft.com/office/powerpoint/2010/main" val="4276174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lIns="0" rIns="0"/>
          <a:lstStyle/>
          <a:p>
            <a:fld id="{1435A644-5555-9A4C-91C5-603D62E59D41}" type="datetimeFigureOut">
              <a:rPr lang="en-US" smtClean="0"/>
              <a:t>9/3/2026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rIns="0"/>
          <a:lstStyle/>
          <a:p>
            <a:fld id="{E9B18BFB-F9D7-744E-8E1D-43FFDB3E8872}" type="slidenum">
              <a:rPr lang="en-US" smtClean="0"/>
              <a:t>‹#›</a:t>
            </a:fld>
            <a:endParaRPr lang="en-US"/>
          </a:p>
        </p:txBody>
      </p:sp>
      <p:sp>
        <p:nvSpPr>
          <p:cNvPr id="8" name="Title 1">
            <a:extLst>
              <a:ext uri="{FF2B5EF4-FFF2-40B4-BE49-F238E27FC236}">
                <a16:creationId xmlns:a16="http://schemas.microsoft.com/office/drawing/2014/main" id="{EC150CAE-08D7-2458-EDD9-9E45787761B4}"/>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10" name="Text Placeholder 7">
            <a:extLst>
              <a:ext uri="{FF2B5EF4-FFF2-40B4-BE49-F238E27FC236}">
                <a16:creationId xmlns:a16="http://schemas.microsoft.com/office/drawing/2014/main" id="{B139B138-7817-51E8-C210-1409FAE14B86}"/>
              </a:ext>
            </a:extLst>
          </p:cNvPr>
          <p:cNvSpPr>
            <a:spLocks noGrp="1"/>
          </p:cNvSpPr>
          <p:nvPr>
            <p:ph type="body" sz="quarter" idx="13"/>
          </p:nvPr>
        </p:nvSpPr>
        <p:spPr>
          <a:xfrm>
            <a:off x="442913" y="1484313"/>
            <a:ext cx="11306175" cy="32019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53360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bulle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61305-DFC3-A8D0-ED93-92B5ABF49912}"/>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B2225EC-7D1F-B95E-4D8D-B5855654F41C}"/>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5" name="Footer Placeholder 4">
            <a:extLst>
              <a:ext uri="{FF2B5EF4-FFF2-40B4-BE49-F238E27FC236}">
                <a16:creationId xmlns:a16="http://schemas.microsoft.com/office/drawing/2014/main" id="{1EAC3CE5-7C4E-5FBD-18CE-49412AF7222D}"/>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DF583F8-3BCF-15F2-004A-F86FED93DF71}"/>
              </a:ext>
            </a:extLst>
          </p:cNvPr>
          <p:cNvSpPr>
            <a:spLocks noGrp="1"/>
          </p:cNvSpPr>
          <p:nvPr>
            <p:ph type="sldNum" sz="quarter" idx="12"/>
          </p:nvPr>
        </p:nvSpPr>
        <p:spPr>
          <a:xfrm>
            <a:off x="9005888" y="6416675"/>
            <a:ext cx="2743200" cy="365125"/>
          </a:xfrm>
          <a:prstGeom prst="rect">
            <a:avLst/>
          </a:prstGeom>
        </p:spPr>
        <p:txBody>
          <a:bodyPr lIns="0"/>
          <a:lstStyle/>
          <a:p>
            <a:fld id="{E9B18BFB-F9D7-744E-8E1D-43FFDB3E8872}" type="slidenum">
              <a:rPr lang="en-US" smtClean="0"/>
              <a:t>‹#›</a:t>
            </a:fld>
            <a:endParaRPr lang="en-US"/>
          </a:p>
        </p:txBody>
      </p:sp>
      <p:sp>
        <p:nvSpPr>
          <p:cNvPr id="8" name="Content Placeholder 2">
            <a:extLst>
              <a:ext uri="{FF2B5EF4-FFF2-40B4-BE49-F238E27FC236}">
                <a16:creationId xmlns:a16="http://schemas.microsoft.com/office/drawing/2014/main" id="{D1B0ECD1-2868-E0C3-D2A2-D66875A37514}"/>
              </a:ext>
            </a:extLst>
          </p:cNvPr>
          <p:cNvSpPr>
            <a:spLocks noGrp="1"/>
          </p:cNvSpPr>
          <p:nvPr>
            <p:ph idx="1"/>
          </p:nvPr>
        </p:nvSpPr>
        <p:spPr>
          <a:xfrm>
            <a:off x="442913" y="1484313"/>
            <a:ext cx="11306175" cy="1980029"/>
          </a:xfrm>
        </p:spPr>
        <p:txBody>
          <a:bodyPr/>
          <a:lstStyle>
            <a:lvl1pPr>
              <a:buFont typeface="Wingdings" pitchFamily="2" charset="2"/>
              <a:buChar char="§"/>
              <a:defRPr/>
            </a:lvl1pPr>
            <a:lvl2pPr>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9059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3AAF0-67E8-65EF-5C98-76FF4960EBED}"/>
              </a:ext>
            </a:extLst>
          </p:cNvPr>
          <p:cNvSpPr>
            <a:spLocks noGrp="1"/>
          </p:cNvSpPr>
          <p:nvPr>
            <p:ph type="title"/>
          </p:nvPr>
        </p:nvSpPr>
        <p:spPr>
          <a:xfrm>
            <a:off x="442912" y="441325"/>
            <a:ext cx="11306175" cy="713978"/>
          </a:xfrm>
          <a:prstGeom prst="rect">
            <a:avLst/>
          </a:prstGeo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DCFD2F5-B8C6-5BE5-FB0D-F4AEF82F4726}"/>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4" name="Footer Placeholder 3">
            <a:extLst>
              <a:ext uri="{FF2B5EF4-FFF2-40B4-BE49-F238E27FC236}">
                <a16:creationId xmlns:a16="http://schemas.microsoft.com/office/drawing/2014/main" id="{17BDFCD2-6E31-F7D4-83BF-97259C679D23}"/>
              </a:ext>
            </a:extLst>
          </p:cNvPr>
          <p:cNvSpPr>
            <a:spLocks noGrp="1"/>
          </p:cNvSpPr>
          <p:nvPr>
            <p:ph type="ftr" sz="quarter" idx="11"/>
          </p:nvPr>
        </p:nvSpPr>
        <p:spPr>
          <a:xfrm>
            <a:off x="4009724" y="6416675"/>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BCE19E9-0FFF-06A8-7147-9FCC9798CA91}"/>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150282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mage 1/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484312"/>
            <a:ext cx="3693152" cy="954107"/>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3703785" cy="558419"/>
          </a:xfrm>
        </p:spPr>
        <p:txBody>
          <a:bodyPr/>
          <a:lstStyle/>
          <a:p>
            <a:r>
              <a:rPr lang="en-US" dirty="0"/>
              <a:t>Click to edit Master title style</a:t>
            </a:r>
          </a:p>
        </p:txBody>
      </p:sp>
    </p:spTree>
    <p:extLst>
      <p:ext uri="{BB962C8B-B14F-4D97-AF65-F5344CB8AC3E}">
        <p14:creationId xmlns:p14="http://schemas.microsoft.com/office/powerpoint/2010/main" val="3841307088"/>
      </p:ext>
    </p:extLst>
  </p:cSld>
  <p:clrMapOvr>
    <a:masterClrMapping/>
  </p:clrMapOvr>
  <p:extLst>
    <p:ext uri="{DCECCB84-F9BA-43D5-87BE-67443E8EF086}">
      <p15:sldGuideLst xmlns:p15="http://schemas.microsoft.com/office/powerpoint/2012/main">
        <p15:guide id="1" pos="275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1/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3" y="1984375"/>
            <a:ext cx="5195888"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5140325" cy="1323376"/>
          </a:xfrm>
        </p:spPr>
        <p:txBody>
          <a:bodyPr/>
          <a:lstStyle/>
          <a:p>
            <a:r>
              <a:rPr lang="en-US" dirty="0"/>
              <a:t>Click to edit Master title style</a:t>
            </a:r>
          </a:p>
        </p:txBody>
      </p:sp>
    </p:spTree>
    <p:extLst>
      <p:ext uri="{BB962C8B-B14F-4D97-AF65-F5344CB8AC3E}">
        <p14:creationId xmlns:p14="http://schemas.microsoft.com/office/powerpoint/2010/main" val="443183519"/>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2/3">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Text Placeholder 2">
            <a:extLst>
              <a:ext uri="{FF2B5EF4-FFF2-40B4-BE49-F238E27FC236}">
                <a16:creationId xmlns:a16="http://schemas.microsoft.com/office/drawing/2014/main" id="{DC9AFA06-2D55-7224-161D-6EF57EF45575}"/>
              </a:ext>
            </a:extLst>
          </p:cNvPr>
          <p:cNvSpPr>
            <a:spLocks noGrp="1"/>
          </p:cNvSpPr>
          <p:nvPr>
            <p:ph idx="4294967295"/>
          </p:nvPr>
        </p:nvSpPr>
        <p:spPr>
          <a:xfrm>
            <a:off x="442912" y="1484312"/>
            <a:ext cx="6798715" cy="523220"/>
          </a:xfrm>
          <a:prstGeom prst="rect">
            <a:avLst/>
          </a:prstGeom>
        </p:spPr>
        <p:txBody>
          <a:bodyPr vert="horz" wrap="square" lIns="0" tIns="45720" rIns="0" bIns="45720" rtlCol="0">
            <a:spAutoFit/>
          </a:bodyPr>
          <a:lstStyle/>
          <a:p>
            <a:pPr marL="14288" lvl="0"/>
            <a:r>
              <a:rPr lang="en-US" dirty="0">
                <a:latin typeface="+mn-lt"/>
              </a:rPr>
              <a:t>Click to edit Master text styles</a:t>
            </a:r>
          </a:p>
        </p:txBody>
      </p:sp>
      <p:sp>
        <p:nvSpPr>
          <p:cNvPr id="6" name="Title 1">
            <a:extLst>
              <a:ext uri="{FF2B5EF4-FFF2-40B4-BE49-F238E27FC236}">
                <a16:creationId xmlns:a16="http://schemas.microsoft.com/office/drawing/2014/main" id="{7335FF7E-3D89-CDD6-494B-4007CD53FA64}"/>
              </a:ext>
            </a:extLst>
          </p:cNvPr>
          <p:cNvSpPr>
            <a:spLocks noGrp="1"/>
          </p:cNvSpPr>
          <p:nvPr>
            <p:ph type="title" idx="4294967295"/>
          </p:nvPr>
        </p:nvSpPr>
        <p:spPr>
          <a:xfrm>
            <a:off x="442913" y="441325"/>
            <a:ext cx="6818289" cy="558419"/>
          </a:xfrm>
        </p:spPr>
        <p:txBody>
          <a:bodyPr/>
          <a:lstStyle/>
          <a:p>
            <a:r>
              <a:rPr lang="en-US" dirty="0"/>
              <a:t>Click to edit Master title style</a:t>
            </a:r>
          </a:p>
        </p:txBody>
      </p:sp>
    </p:spTree>
    <p:extLst>
      <p:ext uri="{BB962C8B-B14F-4D97-AF65-F5344CB8AC3E}">
        <p14:creationId xmlns:p14="http://schemas.microsoft.com/office/powerpoint/2010/main" val="2094354370"/>
      </p:ext>
    </p:extLst>
  </p:cSld>
  <p:clrMapOvr>
    <a:masterClrMapping/>
  </p:clrMapOvr>
  <p:extLst>
    <p:ext uri="{DCECCB84-F9BA-43D5-87BE-67443E8EF086}">
      <p15:sldGuideLst xmlns:p15="http://schemas.microsoft.com/office/powerpoint/2012/main">
        <p15:guide id="1" pos="504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Tree>
    <p:extLst>
      <p:ext uri="{BB962C8B-B14F-4D97-AF65-F5344CB8AC3E}">
        <p14:creationId xmlns:p14="http://schemas.microsoft.com/office/powerpoint/2010/main" val="1964064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bleed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a:prstGeom prst="rect">
            <a:avLst/>
          </a:prstGeo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Picture Placeholder 5">
            <a:extLst>
              <a:ext uri="{FF2B5EF4-FFF2-40B4-BE49-F238E27FC236}">
                <a16:creationId xmlns:a16="http://schemas.microsoft.com/office/drawing/2014/main" id="{80072BFB-ADC5-5526-09CE-E8ACDB528EDA}"/>
              </a:ext>
            </a:extLst>
          </p:cNvPr>
          <p:cNvSpPr>
            <a:spLocks noGrp="1"/>
          </p:cNvSpPr>
          <p:nvPr>
            <p:ph type="pic" sz="quarter" idx="13"/>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24791046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 image 1">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6" name="Rectangle 5">
            <a:extLst>
              <a:ext uri="{FF2B5EF4-FFF2-40B4-BE49-F238E27FC236}">
                <a16:creationId xmlns:a16="http://schemas.microsoft.com/office/drawing/2014/main" id="{86B3408B-1B10-27D0-F30A-983C5C4A769A}"/>
              </a:ext>
            </a:extLst>
          </p:cNvPr>
          <p:cNvSpPr/>
          <p:nvPr userDrawn="1"/>
        </p:nvSpPr>
        <p:spPr>
          <a:xfrm rot="16200000">
            <a:off x="4227847" y="-1122856"/>
            <a:ext cx="3742660" cy="1224280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9909CE5-3082-BEE7-DBB4-B09198807F80}"/>
              </a:ext>
            </a:extLst>
          </p:cNvPr>
          <p:cNvPicPr>
            <a:picLocks noChangeAspect="1"/>
          </p:cNvPicPr>
          <p:nvPr userDrawn="1"/>
        </p:nvPicPr>
        <p:blipFill>
          <a:blip r:embed="rId2"/>
          <a:srcRect/>
          <a:stretch/>
        </p:blipFill>
        <p:spPr>
          <a:xfrm>
            <a:off x="450000" y="450000"/>
            <a:ext cx="3133520" cy="864000"/>
          </a:xfrm>
          <a:prstGeom prst="rect">
            <a:avLst/>
          </a:prstGeom>
        </p:spPr>
      </p:pic>
    </p:spTree>
    <p:extLst>
      <p:ext uri="{BB962C8B-B14F-4D97-AF65-F5344CB8AC3E}">
        <p14:creationId xmlns:p14="http://schemas.microsoft.com/office/powerpoint/2010/main" val="2908474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 image 2">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A376BC-F40D-23A2-951C-C41D43F0462B}"/>
              </a:ext>
            </a:extLst>
          </p:cNvPr>
          <p:cNvSpPr>
            <a:spLocks noGrp="1"/>
          </p:cNvSpPr>
          <p:nvPr>
            <p:ph type="dt" sz="half" idx="10"/>
          </p:nvPr>
        </p:nvSpPr>
        <p:spPr>
          <a:xfrm>
            <a:off x="442913" y="6416675"/>
            <a:ext cx="2743200" cy="365125"/>
          </a:xfrm>
        </p:spPr>
        <p:txBody>
          <a:bodyPr/>
          <a:lstStyle/>
          <a:p>
            <a:fld id="{1435A644-5555-9A4C-91C5-603D62E59D41}" type="datetimeFigureOut">
              <a:rPr lang="en-US" smtClean="0"/>
              <a:t>9/3/2026</a:t>
            </a:fld>
            <a:endParaRPr lang="en-US"/>
          </a:p>
        </p:txBody>
      </p:sp>
      <p:sp>
        <p:nvSpPr>
          <p:cNvPr id="3" name="Footer Placeholder 2">
            <a:extLst>
              <a:ext uri="{FF2B5EF4-FFF2-40B4-BE49-F238E27FC236}">
                <a16:creationId xmlns:a16="http://schemas.microsoft.com/office/drawing/2014/main" id="{D8E86AD2-DDEC-2195-1878-278C8C7C5104}"/>
              </a:ext>
            </a:extLst>
          </p:cNvPr>
          <p:cNvSpPr>
            <a:spLocks noGrp="1"/>
          </p:cNvSpPr>
          <p:nvPr>
            <p:ph type="ftr" sz="quarter" idx="11"/>
          </p:nvPr>
        </p:nvSpPr>
        <p:spPr>
          <a:xfrm>
            <a:off x="4038599" y="6416675"/>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40AF510-5C7A-FAF6-C18C-412F78293BEC}"/>
              </a:ext>
            </a:extLst>
          </p:cNvPr>
          <p:cNvSpPr>
            <a:spLocks noGrp="1"/>
          </p:cNvSpPr>
          <p:nvPr>
            <p:ph type="sldNum" sz="quarter" idx="12"/>
          </p:nvPr>
        </p:nvSpPr>
        <p:spPr>
          <a:xfrm>
            <a:off x="9005888" y="6416675"/>
            <a:ext cx="2743200" cy="365125"/>
          </a:xfrm>
          <a:prstGeom prst="rect">
            <a:avLst/>
          </a:prstGeom>
        </p:spPr>
        <p:txBody>
          <a:bodyPr/>
          <a:lstStyle/>
          <a:p>
            <a:fld id="{E9B18BFB-F9D7-744E-8E1D-43FFDB3E8872}" type="slidenum">
              <a:rPr lang="en-US" smtClean="0"/>
              <a:t>‹#›</a:t>
            </a:fld>
            <a:endParaRPr lang="en-US"/>
          </a:p>
        </p:txBody>
      </p:sp>
      <p:sp>
        <p:nvSpPr>
          <p:cNvPr id="5" name="Rectangle 4">
            <a:extLst>
              <a:ext uri="{FF2B5EF4-FFF2-40B4-BE49-F238E27FC236}">
                <a16:creationId xmlns:a16="http://schemas.microsoft.com/office/drawing/2014/main" id="{0002DF6E-56A9-6C8C-A5D4-A5235B84D2FD}"/>
              </a:ext>
            </a:extLst>
          </p:cNvPr>
          <p:cNvSpPr/>
          <p:nvPr userDrawn="1"/>
        </p:nvSpPr>
        <p:spPr>
          <a:xfrm rot="10800000">
            <a:off x="6099175" y="-3"/>
            <a:ext cx="6096000" cy="6903722"/>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2B7D31-84BD-5E05-D069-2409AE8D0D04}"/>
              </a:ext>
            </a:extLst>
          </p:cNvPr>
          <p:cNvPicPr>
            <a:picLocks noChangeAspect="1"/>
          </p:cNvPicPr>
          <p:nvPr userDrawn="1"/>
        </p:nvPicPr>
        <p:blipFill>
          <a:blip r:embed="rId2"/>
          <a:srcRect/>
          <a:stretch/>
        </p:blipFill>
        <p:spPr>
          <a:xfrm>
            <a:off x="450000" y="450000"/>
            <a:ext cx="3133520" cy="864000"/>
          </a:xfrm>
          <a:prstGeom prst="rect">
            <a:avLst/>
          </a:prstGeom>
        </p:spPr>
      </p:pic>
    </p:spTree>
    <p:extLst>
      <p:ext uri="{BB962C8B-B14F-4D97-AF65-F5344CB8AC3E}">
        <p14:creationId xmlns:p14="http://schemas.microsoft.com/office/powerpoint/2010/main" val="109925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E011E0-7BC2-71BF-93FC-EAC795C2803B}"/>
              </a:ext>
            </a:extLst>
          </p:cNvPr>
          <p:cNvSpPr>
            <a:spLocks noGrp="1"/>
          </p:cNvSpPr>
          <p:nvPr>
            <p:ph type="body" idx="1"/>
          </p:nvPr>
        </p:nvSpPr>
        <p:spPr>
          <a:xfrm>
            <a:off x="442913" y="1484313"/>
            <a:ext cx="11306175" cy="1980029"/>
          </a:xfrm>
          <a:prstGeom prst="rect">
            <a:avLst/>
          </a:prstGeom>
        </p:spPr>
        <p:txBody>
          <a:bodyPr vert="horz" wrap="square" lIns="0" tIns="45720" rIns="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9CEA9CA-524B-B279-A99F-9E4D52D578FB}"/>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lang="en-US" sz="1125" b="0" i="0" u="none" strike="noStrike" smtClean="0">
                <a:effectLst/>
              </a:defRPr>
            </a:lvl1pPr>
          </a:lstStyle>
          <a:p>
            <a:endParaRPr lang="en-US" dirty="0"/>
          </a:p>
        </p:txBody>
      </p:sp>
      <p:pic>
        <p:nvPicPr>
          <p:cNvPr id="7" name="Picture 6">
            <a:extLst>
              <a:ext uri="{FF2B5EF4-FFF2-40B4-BE49-F238E27FC236}">
                <a16:creationId xmlns:a16="http://schemas.microsoft.com/office/drawing/2014/main" id="{3D0C7C17-F23E-3C76-D498-5C6DD5A80FE5}"/>
              </a:ext>
            </a:extLst>
          </p:cNvPr>
          <p:cNvPicPr>
            <a:picLocks noChangeAspect="1"/>
          </p:cNvPicPr>
          <p:nvPr userDrawn="1"/>
        </p:nvPicPr>
        <p:blipFill>
          <a:blip r:embed="rId12"/>
          <a:srcRect/>
          <a:stretch/>
        </p:blipFill>
        <p:spPr>
          <a:xfrm>
            <a:off x="450000" y="5940000"/>
            <a:ext cx="1762605" cy="486000"/>
          </a:xfrm>
          <a:prstGeom prst="rect">
            <a:avLst/>
          </a:prstGeom>
        </p:spPr>
      </p:pic>
      <p:sp>
        <p:nvSpPr>
          <p:cNvPr id="8" name="Footer Placeholder 7">
            <a:extLst>
              <a:ext uri="{FF2B5EF4-FFF2-40B4-BE49-F238E27FC236}">
                <a16:creationId xmlns:a16="http://schemas.microsoft.com/office/drawing/2014/main" id="{B629889D-5BC6-2AA7-A4C6-1F96AD51FEC7}"/>
              </a:ext>
            </a:extLst>
          </p:cNvPr>
          <p:cNvSpPr>
            <a:spLocks noGrp="1"/>
          </p:cNvSpPr>
          <p:nvPr>
            <p:ph type="ftr" sz="quarter" idx="3"/>
          </p:nvPr>
        </p:nvSpPr>
        <p:spPr>
          <a:xfrm>
            <a:off x="4053591" y="6416675"/>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441325"/>
            <a:ext cx="11306175" cy="713978"/>
          </a:xfrm>
          <a:prstGeom prst="rect">
            <a:avLst/>
          </a:prstGeom>
        </p:spPr>
        <p:txBody>
          <a:bodyPr vert="horz" wrap="square" lIns="0" tIns="45720" rIns="0" bIns="45720" rtlCol="0" anchor="t" anchorCtr="0">
            <a:spAutoFit/>
          </a:bodyPr>
          <a:lstStyle/>
          <a:p>
            <a:r>
              <a:rPr lang="en-US" dirty="0"/>
              <a:t>Click to edit Master title style</a:t>
            </a:r>
          </a:p>
        </p:txBody>
      </p:sp>
      <p:sp>
        <p:nvSpPr>
          <p:cNvPr id="5" name="Slide Number Placeholder 4">
            <a:extLst>
              <a:ext uri="{FF2B5EF4-FFF2-40B4-BE49-F238E27FC236}">
                <a16:creationId xmlns:a16="http://schemas.microsoft.com/office/drawing/2014/main" id="{A55CAADD-46FF-F706-FB31-62367269B936}"/>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dirty="0"/>
          </a:p>
        </p:txBody>
      </p:sp>
    </p:spTree>
    <p:extLst>
      <p:ext uri="{BB962C8B-B14F-4D97-AF65-F5344CB8AC3E}">
        <p14:creationId xmlns:p14="http://schemas.microsoft.com/office/powerpoint/2010/main" val="285408835"/>
      </p:ext>
    </p:extLst>
  </p:cSld>
  <p:clrMap bg1="lt1" tx1="dk1" bg2="lt2" tx2="dk2" accent1="accent1" accent2="accent2" accent3="accent3" accent4="accent4" accent5="accent5" accent6="accent6" hlink="hlink" folHlink="folHlink"/>
  <p:sldLayoutIdLst>
    <p:sldLayoutId id="2147483650" r:id="rId1"/>
    <p:sldLayoutId id="2147483691" r:id="rId2"/>
    <p:sldLayoutId id="2147483712" r:id="rId3"/>
    <p:sldLayoutId id="2147483713" r:id="rId4"/>
    <p:sldLayoutId id="2147483694" r:id="rId5"/>
    <p:sldLayoutId id="2147483655" r:id="rId6"/>
    <p:sldLayoutId id="2147483710" r:id="rId7"/>
    <p:sldLayoutId id="2147483709" r:id="rId8"/>
    <p:sldLayoutId id="2147483714" r:id="rId9"/>
    <p:sldLayoutId id="2147483696" r:id="rId10"/>
  </p:sldLayoutIdLst>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7401" userDrawn="1">
          <p15:clr>
            <a:srgbClr val="F26B43"/>
          </p15:clr>
        </p15:guide>
        <p15:guide id="3" pos="279" userDrawn="1">
          <p15:clr>
            <a:srgbClr val="F26B43"/>
          </p15:clr>
        </p15:guide>
        <p15:guide id="4" orient="horz" pos="4042">
          <p15:clr>
            <a:srgbClr val="F26B43"/>
          </p15:clr>
        </p15:guide>
        <p15:guide id="5" orient="horz" pos="93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Title Placeholder 10">
            <a:extLst>
              <a:ext uri="{FF2B5EF4-FFF2-40B4-BE49-F238E27FC236}">
                <a16:creationId xmlns:a16="http://schemas.microsoft.com/office/drawing/2014/main" id="{9CD8180B-F2F9-21A6-37F0-3C3B842C1B37}"/>
              </a:ext>
            </a:extLst>
          </p:cNvPr>
          <p:cNvSpPr>
            <a:spLocks noGrp="1"/>
          </p:cNvSpPr>
          <p:nvPr>
            <p:ph type="title"/>
          </p:nvPr>
        </p:nvSpPr>
        <p:spPr>
          <a:xfrm>
            <a:off x="442913" y="441325"/>
            <a:ext cx="11312312" cy="713978"/>
          </a:xfrm>
          <a:prstGeom prst="rect">
            <a:avLst/>
          </a:prstGeom>
        </p:spPr>
        <p:txBody>
          <a:bodyPr vert="horz" wrap="square" lIns="0" tIns="45720" rIns="90000" bIns="45720" rtlCol="0" anchor="t" anchorCtr="0">
            <a:spAutoFit/>
          </a:bodyPr>
          <a:lstStyle/>
          <a:p>
            <a:r>
              <a:rPr lang="en-US" dirty="0"/>
              <a:t>Click to edit Master title style</a:t>
            </a:r>
          </a:p>
        </p:txBody>
      </p:sp>
      <p:sp>
        <p:nvSpPr>
          <p:cNvPr id="5" name="Date Placeholder 3">
            <a:extLst>
              <a:ext uri="{FF2B5EF4-FFF2-40B4-BE49-F238E27FC236}">
                <a16:creationId xmlns:a16="http://schemas.microsoft.com/office/drawing/2014/main" id="{AA13D2DC-3CFD-0573-030E-B776329F23AE}"/>
              </a:ext>
            </a:extLst>
          </p:cNvPr>
          <p:cNvSpPr>
            <a:spLocks noGrp="1"/>
          </p:cNvSpPr>
          <p:nvPr>
            <p:ph type="dt" sz="half" idx="2"/>
          </p:nvPr>
        </p:nvSpPr>
        <p:spPr>
          <a:xfrm>
            <a:off x="442913" y="6416675"/>
            <a:ext cx="2743200" cy="365125"/>
          </a:xfrm>
          <a:prstGeom prst="rect">
            <a:avLst/>
          </a:prstGeom>
        </p:spPr>
        <p:txBody>
          <a:bodyPr vert="horz" lIns="0" tIns="45720" rIns="0" bIns="45720" rtlCol="0" anchor="ctr"/>
          <a:lstStyle>
            <a:lvl1pPr algn="l">
              <a:defRPr sz="1200">
                <a:solidFill>
                  <a:schemeClr val="tx1"/>
                </a:solidFill>
              </a:defRPr>
            </a:lvl1pPr>
          </a:lstStyle>
          <a:p>
            <a:fld id="{1435A644-5555-9A4C-91C5-603D62E59D41}" type="datetimeFigureOut">
              <a:rPr lang="en-US" smtClean="0"/>
              <a:pPr/>
              <a:t>9/3/2026</a:t>
            </a:fld>
            <a:endParaRPr lang="en-US" dirty="0">
              <a:solidFill>
                <a:schemeClr val="tx1"/>
              </a:solidFill>
            </a:endParaRPr>
          </a:p>
        </p:txBody>
      </p:sp>
      <p:sp>
        <p:nvSpPr>
          <p:cNvPr id="9" name="Footer Placeholder 7">
            <a:extLst>
              <a:ext uri="{FF2B5EF4-FFF2-40B4-BE49-F238E27FC236}">
                <a16:creationId xmlns:a16="http://schemas.microsoft.com/office/drawing/2014/main" id="{1EB95690-BA63-B9D6-D7F5-55C1D91F6961}"/>
              </a:ext>
            </a:extLst>
          </p:cNvPr>
          <p:cNvSpPr>
            <a:spLocks noGrp="1"/>
          </p:cNvSpPr>
          <p:nvPr>
            <p:ph type="ftr" sz="quarter" idx="3"/>
          </p:nvPr>
        </p:nvSpPr>
        <p:spPr>
          <a:xfrm>
            <a:off x="4053591" y="6416675"/>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solidFill>
                <a:schemeClr val="tx1"/>
              </a:solidFill>
            </a:endParaRPr>
          </a:p>
        </p:txBody>
      </p:sp>
      <p:sp>
        <p:nvSpPr>
          <p:cNvPr id="10" name="Slide Number Placeholder 4">
            <a:extLst>
              <a:ext uri="{FF2B5EF4-FFF2-40B4-BE49-F238E27FC236}">
                <a16:creationId xmlns:a16="http://schemas.microsoft.com/office/drawing/2014/main" id="{BA3C1A4B-D858-3E02-BC2B-068BDE8EBC9D}"/>
              </a:ext>
            </a:extLst>
          </p:cNvPr>
          <p:cNvSpPr>
            <a:spLocks noGrp="1"/>
          </p:cNvSpPr>
          <p:nvPr>
            <p:ph type="sldNum" sz="quarter" idx="4"/>
          </p:nvPr>
        </p:nvSpPr>
        <p:spPr>
          <a:xfrm>
            <a:off x="9005888" y="6416675"/>
            <a:ext cx="2743200" cy="365125"/>
          </a:xfrm>
          <a:prstGeom prst="rect">
            <a:avLst/>
          </a:prstGeom>
        </p:spPr>
        <p:txBody>
          <a:bodyPr lIns="0" rIns="0"/>
          <a:lstStyle>
            <a:lvl1pPr algn="r">
              <a:defRPr sz="1200"/>
            </a:lvl1pPr>
          </a:lstStyle>
          <a:p>
            <a:fld id="{E9B18BFB-F9D7-744E-8E1D-43FFDB3E8872}" type="slidenum">
              <a:rPr lang="en-US" smtClean="0"/>
              <a:pPr/>
              <a:t>‹#›</a:t>
            </a:fld>
            <a:endParaRPr lang="en-US" sz="1200" dirty="0"/>
          </a:p>
        </p:txBody>
      </p:sp>
      <p:sp>
        <p:nvSpPr>
          <p:cNvPr id="14" name="Text Placeholder 2">
            <a:extLst>
              <a:ext uri="{FF2B5EF4-FFF2-40B4-BE49-F238E27FC236}">
                <a16:creationId xmlns:a16="http://schemas.microsoft.com/office/drawing/2014/main" id="{CAB4FEBB-ADC4-A115-C483-712EBAD4EBBF}"/>
              </a:ext>
            </a:extLst>
          </p:cNvPr>
          <p:cNvSpPr>
            <a:spLocks noGrp="1"/>
          </p:cNvSpPr>
          <p:nvPr>
            <p:ph type="body" idx="1"/>
          </p:nvPr>
        </p:nvSpPr>
        <p:spPr>
          <a:xfrm>
            <a:off x="442913" y="1484313"/>
            <a:ext cx="11306175" cy="2010807"/>
          </a:xfrm>
          <a:prstGeom prst="rect">
            <a:avLst/>
          </a:prstGeom>
        </p:spPr>
        <p:txBody>
          <a:bodyPr vert="horz" wrap="square" lIns="0" tIns="45720" rIns="0" bIns="4572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673116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6" r:id="rId5"/>
    <p:sldLayoutId id="2147483707" r:id="rId6"/>
    <p:sldLayoutId id="2147483708" r:id="rId7"/>
    <p:sldLayoutId id="2147483671" r:id="rId8"/>
    <p:sldLayoutId id="2147483695" r:id="rId9"/>
    <p:sldLayoutId id="2147483682" r:id="rId10"/>
    <p:sldLayoutId id="2147483717" r:id="rId11"/>
    <p:sldLayoutId id="2147483716" r:id="rId12"/>
    <p:sldLayoutId id="2147483715" r:id="rId13"/>
    <p:sldLayoutId id="2147483684" r:id="rId14"/>
    <p:sldLayoutId id="2147483693" r:id="rId15"/>
    <p:sldLayoutId id="2147483699" r:id="rId16"/>
    <p:sldLayoutId id="2147483700" r:id="rId17"/>
  </p:sldLayoutIdLst>
  <p:txStyles>
    <p:titleStyle>
      <a:lvl1pPr algn="l" defTabSz="914400" rtl="0" eaLnBrk="1" latinLnBrk="0" hangingPunct="1">
        <a:lnSpc>
          <a:spcPct val="90000"/>
        </a:lnSpc>
        <a:spcBef>
          <a:spcPct val="0"/>
        </a:spcBef>
        <a:buNone/>
        <a:defRPr sz="4400" kern="1200">
          <a:solidFill>
            <a:schemeClr val="accent1"/>
          </a:solidFill>
          <a:latin typeface="Sitka Display"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FontTx/>
        <a:buNone/>
        <a:defRPr sz="2800" b="0" i="0" kern="1200">
          <a:solidFill>
            <a:schemeClr val="tx1"/>
          </a:solidFill>
          <a:latin typeface="Bahnschrift Light" panose="020B0502040204020203" pitchFamily="34" charset="0"/>
          <a:ea typeface="+mn-ea"/>
          <a:cs typeface="+mn-cs"/>
        </a:defRPr>
      </a:lvl1pPr>
      <a:lvl2pPr marL="14288" indent="0" algn="l" defTabSz="914400" rtl="0" eaLnBrk="1" latinLnBrk="0" hangingPunct="1">
        <a:lnSpc>
          <a:spcPct val="100000"/>
        </a:lnSpc>
        <a:spcBef>
          <a:spcPts val="500"/>
        </a:spcBef>
        <a:buClr>
          <a:schemeClr val="accent1"/>
        </a:buClr>
        <a:buFontTx/>
        <a:buNone/>
        <a:tabLst/>
        <a:defRPr sz="2400" b="0" i="0" kern="1200">
          <a:solidFill>
            <a:schemeClr val="tx1"/>
          </a:solidFill>
          <a:latin typeface="Bahnschrift Light" panose="020B0502040204020203" pitchFamily="34" charset="0"/>
          <a:ea typeface="+mn-ea"/>
          <a:cs typeface="+mn-cs"/>
        </a:defRPr>
      </a:lvl2pPr>
      <a:lvl3pPr marL="14288" indent="0" algn="l" defTabSz="914400" rtl="0" eaLnBrk="1" latinLnBrk="0" hangingPunct="1">
        <a:lnSpc>
          <a:spcPct val="100000"/>
        </a:lnSpc>
        <a:spcBef>
          <a:spcPts val="500"/>
        </a:spcBef>
        <a:buClr>
          <a:schemeClr val="accent1"/>
        </a:buClr>
        <a:buFontTx/>
        <a:buNone/>
        <a:tabLst/>
        <a:defRPr sz="2000" b="0" i="0" kern="1200">
          <a:solidFill>
            <a:schemeClr val="tx1"/>
          </a:solidFill>
          <a:latin typeface="Bahnschrift Light" panose="020B0502040204020203" pitchFamily="34" charset="0"/>
          <a:ea typeface="+mn-ea"/>
          <a:cs typeface="+mn-cs"/>
        </a:defRPr>
      </a:lvl3pPr>
      <a:lvl4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4pPr>
      <a:lvl5pPr marL="14288" indent="0" algn="l" defTabSz="914400" rtl="0" eaLnBrk="1" latinLnBrk="0" hangingPunct="1">
        <a:lnSpc>
          <a:spcPct val="100000"/>
        </a:lnSpc>
        <a:spcBef>
          <a:spcPts val="500"/>
        </a:spcBef>
        <a:buClr>
          <a:schemeClr val="accent1"/>
        </a:buClr>
        <a:buFontTx/>
        <a:buNone/>
        <a:tabLst/>
        <a:defRPr sz="1800" b="0" i="0" kern="1200">
          <a:solidFill>
            <a:schemeClr val="tx1"/>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7401" userDrawn="1">
          <p15:clr>
            <a:srgbClr val="F26B43"/>
          </p15:clr>
        </p15:guide>
        <p15:guide id="3" pos="279" userDrawn="1">
          <p15:clr>
            <a:srgbClr val="F26B43"/>
          </p15:clr>
        </p15:guide>
        <p15:guide id="4" orient="horz" pos="4042" userDrawn="1">
          <p15:clr>
            <a:srgbClr val="F26B43"/>
          </p15:clr>
        </p15:guide>
        <p15:guide id="5" orient="horz" pos="93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tif"/><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 Id="rId4" Type="http://schemas.openxmlformats.org/officeDocument/2006/relationships/hyperlink" Target="https://www.mh3dinc.com/blo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CC5C5C-C822-7626-4EBA-F9922ABC56AF}"/>
              </a:ext>
            </a:extLst>
          </p:cNvPr>
          <p:cNvSpPr>
            <a:spLocks noGrp="1"/>
          </p:cNvSpPr>
          <p:nvPr>
            <p:ph type="body" sz="quarter" idx="10"/>
          </p:nvPr>
        </p:nvSpPr>
        <p:spPr>
          <a:xfrm>
            <a:off x="442912" y="1521449"/>
            <a:ext cx="9946792" cy="2862322"/>
          </a:xfrm>
        </p:spPr>
        <p:txBody>
          <a:bodyPr/>
          <a:lstStyle/>
          <a:p>
            <a:r>
              <a:rPr lang="en-US" dirty="0"/>
              <a:t> Assembly of hybrid detector modules for advanced medical imaging</a:t>
            </a:r>
          </a:p>
        </p:txBody>
      </p:sp>
      <p:sp>
        <p:nvSpPr>
          <p:cNvPr id="3" name="Text Placeholder 2">
            <a:extLst>
              <a:ext uri="{FF2B5EF4-FFF2-40B4-BE49-F238E27FC236}">
                <a16:creationId xmlns:a16="http://schemas.microsoft.com/office/drawing/2014/main" id="{0F4F91C8-7010-7CF4-A7D3-8861C9794CDB}"/>
              </a:ext>
            </a:extLst>
          </p:cNvPr>
          <p:cNvSpPr>
            <a:spLocks noGrp="1"/>
          </p:cNvSpPr>
          <p:nvPr>
            <p:ph type="body" sz="quarter" idx="13"/>
          </p:nvPr>
        </p:nvSpPr>
        <p:spPr>
          <a:xfrm>
            <a:off x="442912" y="4497179"/>
            <a:ext cx="8058358" cy="2323713"/>
          </a:xfrm>
        </p:spPr>
        <p:txBody>
          <a:bodyPr/>
          <a:lstStyle/>
          <a:p>
            <a:r>
              <a:rPr lang="en-US" dirty="0"/>
              <a:t>Aswathi Koorikkat</a:t>
            </a:r>
          </a:p>
          <a:p>
            <a:r>
              <a:rPr lang="en-GB" dirty="0"/>
              <a:t>UKRI-Science and Technology Facilities Council (STFC), Rutherford Appleton Laboratory (RAL), Didcot, UK</a:t>
            </a:r>
            <a:endParaRPr lang="en-US" dirty="0"/>
          </a:p>
          <a:p>
            <a:endParaRPr lang="en-US" dirty="0"/>
          </a:p>
          <a:p>
            <a:endParaRPr lang="en-US" dirty="0"/>
          </a:p>
        </p:txBody>
      </p:sp>
      <p:sp>
        <p:nvSpPr>
          <p:cNvPr id="5" name="TextBox 4">
            <a:extLst>
              <a:ext uri="{FF2B5EF4-FFF2-40B4-BE49-F238E27FC236}">
                <a16:creationId xmlns:a16="http://schemas.microsoft.com/office/drawing/2014/main" id="{13865F35-D56C-F30F-7F19-59CE9993D37C}"/>
              </a:ext>
            </a:extLst>
          </p:cNvPr>
          <p:cNvSpPr txBox="1"/>
          <p:nvPr/>
        </p:nvSpPr>
        <p:spPr>
          <a:xfrm>
            <a:off x="5227983" y="6299609"/>
            <a:ext cx="7363239" cy="369332"/>
          </a:xfrm>
          <a:prstGeom prst="rect">
            <a:avLst/>
          </a:prstGeom>
          <a:noFill/>
        </p:spPr>
        <p:txBody>
          <a:bodyPr wrap="square">
            <a:spAutoFit/>
          </a:bodyPr>
          <a:lstStyle/>
          <a:p>
            <a:r>
              <a:rPr lang="en-GB" b="1" dirty="0"/>
              <a:t>PSD14: International Conference on Position Sensitive Detectors</a:t>
            </a:r>
          </a:p>
        </p:txBody>
      </p:sp>
    </p:spTree>
    <p:extLst>
      <p:ext uri="{BB962C8B-B14F-4D97-AF65-F5344CB8AC3E}">
        <p14:creationId xmlns:p14="http://schemas.microsoft.com/office/powerpoint/2010/main" val="201911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97FAD-FBA3-D330-3767-326D5EDBF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10687-A612-8167-C8EA-D8F62D4D06E7}"/>
              </a:ext>
            </a:extLst>
          </p:cNvPr>
          <p:cNvSpPr>
            <a:spLocks noGrp="1"/>
          </p:cNvSpPr>
          <p:nvPr>
            <p:ph type="title" idx="4294967295"/>
          </p:nvPr>
        </p:nvSpPr>
        <p:spPr>
          <a:xfrm>
            <a:off x="442913" y="441325"/>
            <a:ext cx="6818289" cy="701731"/>
          </a:xfrm>
        </p:spPr>
        <p:txBody>
          <a:bodyPr/>
          <a:lstStyle/>
          <a:p>
            <a:r>
              <a:rPr lang="en-US" b="1" dirty="0">
                <a:latin typeface="+mn-lt"/>
              </a:rPr>
              <a:t>Agenda</a:t>
            </a:r>
          </a:p>
        </p:txBody>
      </p:sp>
      <p:grpSp>
        <p:nvGrpSpPr>
          <p:cNvPr id="9" name="Group 8">
            <a:extLst>
              <a:ext uri="{FF2B5EF4-FFF2-40B4-BE49-F238E27FC236}">
                <a16:creationId xmlns:a16="http://schemas.microsoft.com/office/drawing/2014/main" id="{1BD5C9DC-0692-3AB5-BA25-2F81A0184DA1}"/>
              </a:ext>
            </a:extLst>
          </p:cNvPr>
          <p:cNvGrpSpPr/>
          <p:nvPr/>
        </p:nvGrpSpPr>
        <p:grpSpPr>
          <a:xfrm>
            <a:off x="11332046" y="3767578"/>
            <a:ext cx="864000" cy="3090422"/>
            <a:chOff x="11328000" y="3767578"/>
            <a:chExt cx="864000" cy="3090422"/>
          </a:xfrm>
        </p:grpSpPr>
        <p:sp>
          <p:nvSpPr>
            <p:cNvPr id="33" name="Rectangle 32">
              <a:extLst>
                <a:ext uri="{FF2B5EF4-FFF2-40B4-BE49-F238E27FC236}">
                  <a16:creationId xmlns:a16="http://schemas.microsoft.com/office/drawing/2014/main" id="{AFC7E206-04E8-7D1D-3EF1-30753309D615}"/>
                </a:ext>
              </a:extLst>
            </p:cNvPr>
            <p:cNvSpPr/>
            <p:nvPr/>
          </p:nvSpPr>
          <p:spPr>
            <a:xfrm>
              <a:off x="11328000" y="5994400"/>
              <a:ext cx="864000" cy="8636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C6A53C3-28D8-CED4-2AC1-69587E81B0FC}"/>
                </a:ext>
              </a:extLst>
            </p:cNvPr>
            <p:cNvSpPr/>
            <p:nvPr/>
          </p:nvSpPr>
          <p:spPr>
            <a:xfrm rot="16200000">
              <a:off x="10644000" y="4451578"/>
              <a:ext cx="2232000" cy="864000"/>
            </a:xfrm>
            <a:prstGeom prst="rect">
              <a:avLst/>
            </a:prstGeom>
            <a:gradFill>
              <a:gsLst>
                <a:gs pos="0">
                  <a:schemeClr val="accent3">
                    <a:alpha val="0"/>
                  </a:schemeClr>
                </a:gs>
                <a:gs pos="100000">
                  <a:schemeClr val="accent3">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ABD14EE1-9A60-D354-468E-65743F99E17A}"/>
              </a:ext>
            </a:extLst>
          </p:cNvPr>
          <p:cNvGrpSpPr/>
          <p:nvPr/>
        </p:nvGrpSpPr>
        <p:grpSpPr>
          <a:xfrm>
            <a:off x="8004175" y="0"/>
            <a:ext cx="2590586" cy="1727260"/>
            <a:chOff x="6096000" y="0"/>
            <a:chExt cx="2590586" cy="1727260"/>
          </a:xfrm>
        </p:grpSpPr>
        <p:sp>
          <p:nvSpPr>
            <p:cNvPr id="5" name="Rectangle 4">
              <a:extLst>
                <a:ext uri="{FF2B5EF4-FFF2-40B4-BE49-F238E27FC236}">
                  <a16:creationId xmlns:a16="http://schemas.microsoft.com/office/drawing/2014/main" id="{508648AD-3B50-41FB-73F0-8667F1187BE5}"/>
                </a:ext>
              </a:extLst>
            </p:cNvPr>
            <p:cNvSpPr/>
            <p:nvPr/>
          </p:nvSpPr>
          <p:spPr>
            <a:xfrm>
              <a:off x="6096000" y="0"/>
              <a:ext cx="864000" cy="8636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4B20B6D-905E-C728-A6F8-D23903D277F2}"/>
                </a:ext>
              </a:extLst>
            </p:cNvPr>
            <p:cNvSpPr/>
            <p:nvPr/>
          </p:nvSpPr>
          <p:spPr>
            <a:xfrm>
              <a:off x="6959981" y="863660"/>
              <a:ext cx="864000" cy="8636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7" name="Rectangle 6">
              <a:extLst>
                <a:ext uri="{FF2B5EF4-FFF2-40B4-BE49-F238E27FC236}">
                  <a16:creationId xmlns:a16="http://schemas.microsoft.com/office/drawing/2014/main" id="{11A409F8-782A-DDB8-05D0-584C4417E1B3}"/>
                </a:ext>
              </a:extLst>
            </p:cNvPr>
            <p:cNvSpPr/>
            <p:nvPr/>
          </p:nvSpPr>
          <p:spPr>
            <a:xfrm>
              <a:off x="6958586" y="0"/>
              <a:ext cx="1728000" cy="864000"/>
            </a:xfrm>
            <a:prstGeom prst="rect">
              <a:avLst/>
            </a:prstGeom>
            <a:gradFill>
              <a:gsLst>
                <a:gs pos="0">
                  <a:schemeClr val="accent2">
                    <a:alpha val="0"/>
                  </a:schemeClr>
                </a:gs>
                <a:gs pos="100000">
                  <a:schemeClr val="accent2">
                    <a:alpha val="8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Content Placeholder 11">
            <a:extLst>
              <a:ext uri="{FF2B5EF4-FFF2-40B4-BE49-F238E27FC236}">
                <a16:creationId xmlns:a16="http://schemas.microsoft.com/office/drawing/2014/main" id="{5CFFD6DC-D682-50F9-C3C1-62E33253EC24}"/>
              </a:ext>
            </a:extLst>
          </p:cNvPr>
          <p:cNvSpPr txBox="1">
            <a:spLocks/>
          </p:cNvSpPr>
          <p:nvPr/>
        </p:nvSpPr>
        <p:spPr>
          <a:xfrm>
            <a:off x="442913" y="1557290"/>
            <a:ext cx="8241082" cy="3685624"/>
          </a:xfrm>
          <a:prstGeom prst="rect">
            <a:avLst/>
          </a:prstGeom>
        </p:spPr>
        <p:txBody>
          <a:bodyPr vert="horz" wrap="square" lIns="0" tIns="45720" rIns="0" bIns="45720" rtlCol="0">
            <a:spAutoFit/>
          </a:bodyPr>
          <a:lstStyle>
            <a:lvl1pPr marL="0" indent="0" algn="l" defTabSz="914400" rtl="0" eaLnBrk="1" latinLnBrk="0" hangingPunct="1">
              <a:lnSpc>
                <a:spcPct val="100000"/>
              </a:lnSpc>
              <a:spcBef>
                <a:spcPts val="1000"/>
              </a:spcBef>
              <a:buClr>
                <a:schemeClr val="accent1"/>
              </a:buClr>
              <a:buFontTx/>
              <a:buNone/>
              <a:tabLst/>
              <a:defRPr sz="2800" b="0" i="0" kern="1200">
                <a:solidFill>
                  <a:schemeClr val="tx2"/>
                </a:solidFill>
                <a:latin typeface="Bahnschrift Light" panose="020B0502040204020203" pitchFamily="34" charset="0"/>
                <a:ea typeface="+mn-ea"/>
                <a:cs typeface="+mn-cs"/>
              </a:defRPr>
            </a:lvl1pPr>
            <a:lvl2pPr marL="0" indent="0" algn="l" defTabSz="914400" rtl="0" eaLnBrk="1" latinLnBrk="0" hangingPunct="1">
              <a:lnSpc>
                <a:spcPct val="100000"/>
              </a:lnSpc>
              <a:spcBef>
                <a:spcPts val="500"/>
              </a:spcBef>
              <a:buClr>
                <a:schemeClr val="accent1"/>
              </a:buClr>
              <a:buFontTx/>
              <a:buNone/>
              <a:tabLst/>
              <a:defRPr sz="2400" b="0" i="0" kern="1200">
                <a:solidFill>
                  <a:schemeClr val="tx2"/>
                </a:solidFill>
                <a:latin typeface="Bahnschrift Light" panose="020B0502040204020203" pitchFamily="34" charset="0"/>
                <a:ea typeface="+mn-ea"/>
                <a:cs typeface="+mn-cs"/>
              </a:defRPr>
            </a:lvl2pPr>
            <a:lvl3pPr marL="0" indent="0" algn="l" defTabSz="914400" rtl="0" eaLnBrk="1" latinLnBrk="0" hangingPunct="1">
              <a:lnSpc>
                <a:spcPct val="100000"/>
              </a:lnSpc>
              <a:spcBef>
                <a:spcPts val="500"/>
              </a:spcBef>
              <a:buClr>
                <a:schemeClr val="accent1"/>
              </a:buClr>
              <a:buFontTx/>
              <a:buNone/>
              <a:tabLst/>
              <a:defRPr sz="2000" b="0" i="0" kern="1200">
                <a:solidFill>
                  <a:schemeClr val="tx2"/>
                </a:solidFill>
                <a:latin typeface="Bahnschrift Light" panose="020B0502040204020203" pitchFamily="34" charset="0"/>
                <a:ea typeface="+mn-ea"/>
                <a:cs typeface="+mn-cs"/>
              </a:defRPr>
            </a:lvl3pPr>
            <a:lvl4pPr marL="0" indent="0" algn="l" defTabSz="914400" rtl="0" eaLnBrk="1" latinLnBrk="0" hangingPunct="1">
              <a:lnSpc>
                <a:spcPct val="100000"/>
              </a:lnSpc>
              <a:spcBef>
                <a:spcPts val="500"/>
              </a:spcBef>
              <a:buClr>
                <a:schemeClr val="accent1"/>
              </a:buClr>
              <a:buFontTx/>
              <a:buNone/>
              <a:tabLst/>
              <a:defRPr sz="1800" b="0" i="0" kern="1200">
                <a:solidFill>
                  <a:schemeClr val="tx2"/>
                </a:solidFill>
                <a:latin typeface="Bahnschrift Light" panose="020B0502040204020203" pitchFamily="34" charset="0"/>
                <a:ea typeface="+mn-ea"/>
                <a:cs typeface="+mn-cs"/>
              </a:defRPr>
            </a:lvl4pPr>
            <a:lvl5pPr marL="0" indent="0" algn="l" defTabSz="914400" rtl="0" eaLnBrk="1" latinLnBrk="0" hangingPunct="1">
              <a:lnSpc>
                <a:spcPct val="100000"/>
              </a:lnSpc>
              <a:spcBef>
                <a:spcPts val="500"/>
              </a:spcBef>
              <a:buClr>
                <a:schemeClr val="accent1"/>
              </a:buClr>
              <a:buFontTx/>
              <a:buNone/>
              <a:tabLst/>
              <a:defRPr sz="1600" b="0" i="0" kern="1200">
                <a:solidFill>
                  <a:schemeClr val="tx2"/>
                </a:solidFill>
                <a:latin typeface="Bahnschrift Ligh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en-US" sz="2400" b="1" dirty="0">
                <a:solidFill>
                  <a:schemeClr val="accent1"/>
                </a:solidFill>
                <a:latin typeface="Bahnschrift SemiBold" panose="020B0502040204020203" pitchFamily="34" charset="0"/>
              </a:rPr>
              <a:t>1 STFC and MH3D an overview</a:t>
            </a:r>
          </a:p>
          <a:p>
            <a:pPr lvl="3"/>
            <a:r>
              <a:rPr lang="en-US" sz="1400" dirty="0">
                <a:solidFill>
                  <a:schemeClr val="accent1"/>
                </a:solidFill>
                <a:latin typeface="Bahnschrift SemiBold" panose="020B0502040204020203" pitchFamily="34" charset="0"/>
              </a:rPr>
              <a:t>Brief description of both organizations and what they do</a:t>
            </a:r>
          </a:p>
          <a:p>
            <a:pPr lvl="3"/>
            <a:r>
              <a:rPr lang="en-US" sz="2400" b="1" dirty="0">
                <a:solidFill>
                  <a:schemeClr val="accent1"/>
                </a:solidFill>
                <a:latin typeface="Bahnschrift SemiBold" panose="020B0502040204020203" pitchFamily="34" charset="0"/>
              </a:rPr>
              <a:t>2 Motivation – Targeted Alpha Therapy and </a:t>
            </a:r>
            <a:r>
              <a:rPr lang="en-US" sz="2400" b="1" dirty="0" err="1">
                <a:solidFill>
                  <a:schemeClr val="accent1"/>
                </a:solidFill>
                <a:latin typeface="Bahnschrift SemiBold" panose="020B0502040204020203" pitchFamily="34" charset="0"/>
              </a:rPr>
              <a:t>Theranostics</a:t>
            </a:r>
            <a:endParaRPr lang="en-US" sz="2400" b="1" dirty="0">
              <a:solidFill>
                <a:schemeClr val="accent1"/>
              </a:solidFill>
              <a:latin typeface="Bahnschrift SemiBold" panose="020B0502040204020203" pitchFamily="34" charset="0"/>
            </a:endParaRPr>
          </a:p>
          <a:p>
            <a:pPr lvl="3"/>
            <a:r>
              <a:rPr lang="en-US" sz="1400" dirty="0">
                <a:solidFill>
                  <a:schemeClr val="accent1"/>
                </a:solidFill>
                <a:latin typeface="Bahnschrift SemiBold" panose="020B0502040204020203" pitchFamily="34" charset="0"/>
              </a:rPr>
              <a:t>Real-life impact of the project and commercial application of the assembled modules </a:t>
            </a:r>
          </a:p>
          <a:p>
            <a:pPr lvl="3"/>
            <a:r>
              <a:rPr lang="en-US" sz="2400" b="1" dirty="0">
                <a:solidFill>
                  <a:schemeClr val="accent1"/>
                </a:solidFill>
                <a:latin typeface="Bahnschrift SemiBold" panose="020B0502040204020203" pitchFamily="34" charset="0"/>
              </a:rPr>
              <a:t>3 Module assembly technique</a:t>
            </a:r>
          </a:p>
          <a:p>
            <a:pPr lvl="3"/>
            <a:r>
              <a:rPr lang="en-US" sz="1400" dirty="0">
                <a:solidFill>
                  <a:schemeClr val="accent1"/>
                </a:solidFill>
                <a:latin typeface="Bahnschrift SemiBold" panose="020B0502040204020203" pitchFamily="34" charset="0"/>
              </a:rPr>
              <a:t>Overview of how HEXITEC modules are assembled from wafer to a full working module</a:t>
            </a:r>
          </a:p>
          <a:p>
            <a:pPr lvl="3"/>
            <a:r>
              <a:rPr lang="en-US" sz="2400" b="1" dirty="0">
                <a:solidFill>
                  <a:schemeClr val="accent1"/>
                </a:solidFill>
                <a:latin typeface="Bahnschrift SemiBold" panose="020B0502040204020203" pitchFamily="34" charset="0"/>
              </a:rPr>
              <a:t>4 Future plans</a:t>
            </a:r>
          </a:p>
          <a:p>
            <a:pPr lvl="3"/>
            <a:endParaRPr lang="en-US" sz="2400" b="1" dirty="0">
              <a:solidFill>
                <a:schemeClr val="accent1"/>
              </a:solidFill>
              <a:latin typeface="Bahnschrift SemiBold" panose="020B0502040204020203" pitchFamily="34" charset="0"/>
            </a:endParaRPr>
          </a:p>
          <a:p>
            <a:pPr lvl="3"/>
            <a:endParaRPr lang="en-US" b="1" dirty="0">
              <a:solidFill>
                <a:schemeClr val="accent1"/>
              </a:solidFill>
              <a:latin typeface="Bahnschrift SemiBold" panose="020B0502040204020203" pitchFamily="34" charset="0"/>
            </a:endParaRPr>
          </a:p>
          <a:p>
            <a:pPr lvl="4"/>
            <a:endParaRPr lang="en-US" dirty="0"/>
          </a:p>
        </p:txBody>
      </p:sp>
    </p:spTree>
    <p:extLst>
      <p:ext uri="{BB962C8B-B14F-4D97-AF65-F5344CB8AC3E}">
        <p14:creationId xmlns:p14="http://schemas.microsoft.com/office/powerpoint/2010/main" val="230507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268365-FCB3-02CB-9A95-04EA187C8B9B}"/>
              </a:ext>
            </a:extLst>
          </p:cNvPr>
          <p:cNvSpPr>
            <a:spLocks noGrp="1"/>
          </p:cNvSpPr>
          <p:nvPr>
            <p:ph type="title"/>
          </p:nvPr>
        </p:nvSpPr>
        <p:spPr>
          <a:xfrm>
            <a:off x="412842" y="176590"/>
            <a:ext cx="11306175" cy="713978"/>
          </a:xfrm>
        </p:spPr>
        <p:txBody>
          <a:bodyPr/>
          <a:lstStyle/>
          <a:p>
            <a:r>
              <a:rPr lang="en-US" b="1" dirty="0">
                <a:latin typeface="+mn-lt"/>
              </a:rPr>
              <a:t>Who are we?</a:t>
            </a:r>
          </a:p>
        </p:txBody>
      </p:sp>
      <p:sp>
        <p:nvSpPr>
          <p:cNvPr id="3" name="Content Placeholder 2">
            <a:extLst>
              <a:ext uri="{FF2B5EF4-FFF2-40B4-BE49-F238E27FC236}">
                <a16:creationId xmlns:a16="http://schemas.microsoft.com/office/drawing/2014/main" id="{7DA87AE1-3334-A571-AFC8-CDAE2667DD74}"/>
              </a:ext>
            </a:extLst>
          </p:cNvPr>
          <p:cNvSpPr>
            <a:spLocks noGrp="1"/>
          </p:cNvSpPr>
          <p:nvPr>
            <p:ph idx="1"/>
          </p:nvPr>
        </p:nvSpPr>
        <p:spPr>
          <a:xfrm>
            <a:off x="412842" y="1012342"/>
            <a:ext cx="11306175" cy="4298613"/>
          </a:xfrm>
        </p:spPr>
        <p:txBody>
          <a:bodyPr/>
          <a:lstStyle/>
          <a:p>
            <a:pPr lvl="0"/>
            <a:r>
              <a:rPr lang="en-US" sz="2400" dirty="0"/>
              <a:t>Science and Technology Facilities Council (STFC) is a multi-disciplinary science organization. We support </a:t>
            </a:r>
            <a:r>
              <a:rPr lang="en-GB" sz="2400" dirty="0"/>
              <a:t>fundamental research in astronomy, physics, computational science, space science and operates world-leading, large-scale facilities across a range of physical and life sciences. </a:t>
            </a:r>
          </a:p>
          <a:p>
            <a:r>
              <a:rPr lang="en-GB" sz="2400" dirty="0"/>
              <a:t> </a:t>
            </a:r>
            <a:r>
              <a:rPr lang="en-US" sz="2400" dirty="0">
                <a:solidFill>
                  <a:srgbClr val="505050"/>
                </a:solidFill>
                <a:cs typeface="Arial" panose="020B0604020202020204" pitchFamily="34" charset="0"/>
              </a:rPr>
              <a:t>STFC-RAL long-standing </a:t>
            </a:r>
            <a:r>
              <a:rPr lang="en-GB" sz="2400" dirty="0">
                <a:solidFill>
                  <a:srgbClr val="505050"/>
                </a:solidFill>
                <a:cs typeface="Arial" panose="020B0604020202020204" pitchFamily="34" charset="0"/>
              </a:rPr>
              <a:t>experience with building and integration of </a:t>
            </a:r>
            <a:r>
              <a:rPr lang="en-GB" sz="2400" b="1" dirty="0">
                <a:solidFill>
                  <a:srgbClr val="505050"/>
                </a:solidFill>
                <a:effectLst>
                  <a:outerShdw blurRad="38100" dist="38100" dir="2700000" algn="tl">
                    <a:srgbClr val="000000">
                      <a:alpha val="43137"/>
                    </a:srgbClr>
                  </a:outerShdw>
                </a:effectLst>
                <a:cs typeface="Arial" panose="020B0604020202020204" pitchFamily="34" charset="0"/>
              </a:rPr>
              <a:t>pixel radiation detectors </a:t>
            </a:r>
            <a:r>
              <a:rPr lang="en-GB" sz="2400" dirty="0">
                <a:solidFill>
                  <a:srgbClr val="505050"/>
                </a:solidFill>
                <a:cs typeface="Arial" panose="020B0604020202020204" pitchFamily="34" charset="0"/>
              </a:rPr>
              <a:t>used for </a:t>
            </a:r>
            <a:r>
              <a:rPr lang="en-US" sz="2400" dirty="0">
                <a:solidFill>
                  <a:srgbClr val="505050"/>
                </a:solidFill>
                <a:cs typeface="Arial" panose="020B0604020202020204" pitchFamily="34" charset="0"/>
              </a:rPr>
              <a:t>experiments at synchrotrons and with other high-energy X-ray radiation sources</a:t>
            </a:r>
          </a:p>
          <a:p>
            <a:pPr lvl="0"/>
            <a:endParaRPr lang="en-GB" sz="2400" dirty="0"/>
          </a:p>
          <a:p>
            <a:pPr lvl="0">
              <a:buNone/>
            </a:pPr>
            <a:endParaRPr lang="en-US" sz="2400" dirty="0"/>
          </a:p>
          <a:p>
            <a:pPr>
              <a:buNone/>
            </a:pPr>
            <a:endParaRPr lang="en-US" sz="2400" dirty="0"/>
          </a:p>
        </p:txBody>
      </p:sp>
      <p:grpSp>
        <p:nvGrpSpPr>
          <p:cNvPr id="12" name="Group 11">
            <a:extLst>
              <a:ext uri="{FF2B5EF4-FFF2-40B4-BE49-F238E27FC236}">
                <a16:creationId xmlns:a16="http://schemas.microsoft.com/office/drawing/2014/main" id="{1DE51019-7786-7173-8FEF-3C22F8448FE7}"/>
              </a:ext>
            </a:extLst>
          </p:cNvPr>
          <p:cNvGrpSpPr/>
          <p:nvPr/>
        </p:nvGrpSpPr>
        <p:grpSpPr>
          <a:xfrm>
            <a:off x="1526230" y="4115826"/>
            <a:ext cx="6635193" cy="2133898"/>
            <a:chOff x="1526230" y="4115826"/>
            <a:chExt cx="6635193" cy="2133898"/>
          </a:xfrm>
        </p:grpSpPr>
        <p:pic>
          <p:nvPicPr>
            <p:cNvPr id="4" name="Picture 3" descr="See the source image">
              <a:extLst>
                <a:ext uri="{FF2B5EF4-FFF2-40B4-BE49-F238E27FC236}">
                  <a16:creationId xmlns:a16="http://schemas.microsoft.com/office/drawing/2014/main" id="{FD566B5D-FAFC-4748-15A1-01B2D8D987BF}"/>
                </a:ext>
              </a:extLst>
            </p:cNvPr>
            <p:cNvPicPr>
              <a:picLocks noChangeAspect="1" noChangeArrowheads="1"/>
            </p:cNvPicPr>
            <p:nvPr/>
          </p:nvPicPr>
          <p:blipFill rotWithShape="1">
            <a:blip r:embed="rId2" cstate="hqprint">
              <a:extLst>
                <a:ext uri="{28A0092B-C50C-407E-A947-70E740481C1C}">
                  <a14:useLocalDpi xmlns:a14="http://schemas.microsoft.com/office/drawing/2010/main"/>
                </a:ext>
              </a:extLst>
            </a:blip>
            <a:srcRect/>
            <a:stretch/>
          </p:blipFill>
          <p:spPr bwMode="auto">
            <a:xfrm>
              <a:off x="1526230" y="4115826"/>
              <a:ext cx="4104843" cy="21338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71F1118-DCE5-D24B-4A28-D398C9607A14}"/>
                </a:ext>
              </a:extLst>
            </p:cNvPr>
            <p:cNvSpPr txBox="1"/>
            <p:nvPr/>
          </p:nvSpPr>
          <p:spPr>
            <a:xfrm>
              <a:off x="2065423" y="4393466"/>
              <a:ext cx="6096000" cy="461665"/>
            </a:xfrm>
            <a:prstGeom prst="rect">
              <a:avLst/>
            </a:prstGeom>
            <a:noFill/>
          </p:spPr>
          <p:txBody>
            <a:bodyPr wrap="square">
              <a:spAutoFit/>
            </a:bodyPr>
            <a:lstStyle/>
            <a:p>
              <a:r>
                <a:rPr lang="en-GB" sz="2400" b="1" i="1" dirty="0">
                  <a:solidFill>
                    <a:schemeClr val="bg1"/>
                  </a:solidFill>
                  <a:latin typeface="Arial" panose="020B0604020202020204" pitchFamily="34" charset="0"/>
                  <a:cs typeface="Arial" panose="020B0604020202020204" pitchFamily="34" charset="0"/>
                </a:rPr>
                <a:t>Diamond Light Source</a:t>
              </a:r>
            </a:p>
          </p:txBody>
        </p:sp>
      </p:grpSp>
      <p:grpSp>
        <p:nvGrpSpPr>
          <p:cNvPr id="9" name="Group 8">
            <a:extLst>
              <a:ext uri="{FF2B5EF4-FFF2-40B4-BE49-F238E27FC236}">
                <a16:creationId xmlns:a16="http://schemas.microsoft.com/office/drawing/2014/main" id="{4B7A94BD-F50E-C58D-B4FD-9C61EA2BEDD1}"/>
              </a:ext>
            </a:extLst>
          </p:cNvPr>
          <p:cNvGrpSpPr/>
          <p:nvPr/>
        </p:nvGrpSpPr>
        <p:grpSpPr>
          <a:xfrm>
            <a:off x="5794962" y="4161791"/>
            <a:ext cx="5614158" cy="1836000"/>
            <a:chOff x="5794962" y="4161791"/>
            <a:chExt cx="5614158" cy="1836000"/>
          </a:xfrm>
        </p:grpSpPr>
        <p:pic>
          <p:nvPicPr>
            <p:cNvPr id="6" name="Picture 5">
              <a:extLst>
                <a:ext uri="{FF2B5EF4-FFF2-40B4-BE49-F238E27FC236}">
                  <a16:creationId xmlns:a16="http://schemas.microsoft.com/office/drawing/2014/main" id="{719245CC-C6E7-A73D-B537-68F9057BC3F7}"/>
                </a:ext>
              </a:extLst>
            </p:cNvPr>
            <p:cNvPicPr>
              <a:picLocks noChangeAspect="1"/>
            </p:cNvPicPr>
            <p:nvPr/>
          </p:nvPicPr>
          <p:blipFill>
            <a:blip r:embed="rId3"/>
            <a:stretch>
              <a:fillRect/>
            </a:stretch>
          </p:blipFill>
          <p:spPr>
            <a:xfrm>
              <a:off x="5794962" y="4161791"/>
              <a:ext cx="5614158" cy="1836000"/>
            </a:xfrm>
            <a:prstGeom prst="rect">
              <a:avLst/>
            </a:prstGeom>
          </p:spPr>
        </p:pic>
        <p:sp>
          <p:nvSpPr>
            <p:cNvPr id="8" name="TextBox 7">
              <a:extLst>
                <a:ext uri="{FF2B5EF4-FFF2-40B4-BE49-F238E27FC236}">
                  <a16:creationId xmlns:a16="http://schemas.microsoft.com/office/drawing/2014/main" id="{793349F5-6FB7-DD59-6A21-D8B14E04ED7B}"/>
                </a:ext>
              </a:extLst>
            </p:cNvPr>
            <p:cNvSpPr txBox="1"/>
            <p:nvPr/>
          </p:nvSpPr>
          <p:spPr>
            <a:xfrm>
              <a:off x="6065930" y="4331911"/>
              <a:ext cx="5072222" cy="523220"/>
            </a:xfrm>
            <a:prstGeom prst="rect">
              <a:avLst/>
            </a:prstGeom>
            <a:noFill/>
          </p:spPr>
          <p:txBody>
            <a:bodyPr wrap="none" rtlCol="0">
              <a:spAutoFit/>
            </a:bodyPr>
            <a:lstStyle/>
            <a:p>
              <a:r>
                <a:rPr lang="en-GB" sz="2800" b="1" i="1" dirty="0">
                  <a:solidFill>
                    <a:schemeClr val="bg1"/>
                  </a:solidFill>
                </a:rPr>
                <a:t>ISIS Neutron and Muon source</a:t>
              </a:r>
            </a:p>
          </p:txBody>
        </p:sp>
      </p:grpSp>
    </p:spTree>
    <p:extLst>
      <p:ext uri="{BB962C8B-B14F-4D97-AF65-F5344CB8AC3E}">
        <p14:creationId xmlns:p14="http://schemas.microsoft.com/office/powerpoint/2010/main" val="3410397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9231-F4D7-9C91-4E02-9F8271EF8E2E}"/>
              </a:ext>
            </a:extLst>
          </p:cNvPr>
          <p:cNvSpPr>
            <a:spLocks noGrp="1"/>
          </p:cNvSpPr>
          <p:nvPr>
            <p:ph type="title"/>
          </p:nvPr>
        </p:nvSpPr>
        <p:spPr/>
        <p:txBody>
          <a:bodyPr/>
          <a:lstStyle/>
          <a:p>
            <a:r>
              <a:rPr lang="en-GB" dirty="0"/>
              <a:t>STFC Interconnect capabilities</a:t>
            </a:r>
          </a:p>
        </p:txBody>
      </p:sp>
      <p:sp>
        <p:nvSpPr>
          <p:cNvPr id="3" name="Content Placeholder 2">
            <a:extLst>
              <a:ext uri="{FF2B5EF4-FFF2-40B4-BE49-F238E27FC236}">
                <a16:creationId xmlns:a16="http://schemas.microsoft.com/office/drawing/2014/main" id="{BEB576CD-6C9C-24CF-3F53-A1C7F67AFAC1}"/>
              </a:ext>
            </a:extLst>
          </p:cNvPr>
          <p:cNvSpPr>
            <a:spLocks noGrp="1"/>
          </p:cNvSpPr>
          <p:nvPr>
            <p:ph idx="1"/>
          </p:nvPr>
        </p:nvSpPr>
        <p:spPr>
          <a:xfrm>
            <a:off x="442912" y="1168317"/>
            <a:ext cx="11641137" cy="4914166"/>
          </a:xfrm>
        </p:spPr>
        <p:txBody>
          <a:bodyPr/>
          <a:lstStyle/>
          <a:p>
            <a:r>
              <a:rPr lang="en-GB" dirty="0"/>
              <a:t>We are involved in different impactful projects including </a:t>
            </a:r>
            <a:r>
              <a:rPr lang="en-GB" b="1" dirty="0"/>
              <a:t>ATLAS </a:t>
            </a:r>
            <a:r>
              <a:rPr lang="en-GB" b="1" dirty="0" err="1"/>
              <a:t>ITk</a:t>
            </a:r>
            <a:r>
              <a:rPr lang="en-GB" b="1" dirty="0"/>
              <a:t> </a:t>
            </a:r>
            <a:r>
              <a:rPr lang="en-GB" dirty="0"/>
              <a:t>upgrade, </a:t>
            </a:r>
            <a:r>
              <a:rPr lang="en-GB" b="1" dirty="0"/>
              <a:t>Kirana</a:t>
            </a:r>
            <a:r>
              <a:rPr lang="en-GB" dirty="0"/>
              <a:t> (high speed camera, 7M frames per second), </a:t>
            </a:r>
            <a:r>
              <a:rPr lang="en-GB" b="1" dirty="0"/>
              <a:t>LPD</a:t>
            </a:r>
            <a:r>
              <a:rPr lang="en-GB" dirty="0"/>
              <a:t> for European XFEL etc</a:t>
            </a:r>
          </a:p>
          <a:p>
            <a:r>
              <a:rPr lang="en-GB" dirty="0"/>
              <a:t>Building large pitch (~500µm) and small pitch (~55µm)radiation detectors</a:t>
            </a:r>
          </a:p>
          <a:p>
            <a:r>
              <a:rPr lang="en-GB" dirty="0"/>
              <a:t>Indium bump bonding for fine pitched devices for quantum computing applications in collaboration with NQCC.</a:t>
            </a:r>
          </a:p>
          <a:p>
            <a:r>
              <a:rPr lang="en-GB" dirty="0"/>
              <a:t>Solder reflow in formic acid environment for applications like ATLAS </a:t>
            </a:r>
            <a:r>
              <a:rPr lang="en-GB" dirty="0" err="1"/>
              <a:t>ITk</a:t>
            </a:r>
            <a:r>
              <a:rPr lang="en-GB" dirty="0"/>
              <a:t> pixel modules </a:t>
            </a:r>
          </a:p>
          <a:p>
            <a:endParaRPr lang="en-GB" dirty="0"/>
          </a:p>
        </p:txBody>
      </p:sp>
    </p:spTree>
    <p:extLst>
      <p:ext uri="{BB962C8B-B14F-4D97-AF65-F5344CB8AC3E}">
        <p14:creationId xmlns:p14="http://schemas.microsoft.com/office/powerpoint/2010/main" val="1781862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DC2D647-E7FD-EEC8-D3E7-5F727D29F902}"/>
              </a:ext>
            </a:extLst>
          </p:cNvPr>
          <p:cNvSpPr>
            <a:spLocks noGrp="1"/>
          </p:cNvSpPr>
          <p:nvPr>
            <p:ph type="title"/>
          </p:nvPr>
        </p:nvSpPr>
        <p:spPr/>
        <p:txBody>
          <a:bodyPr/>
          <a:lstStyle/>
          <a:p>
            <a:r>
              <a:rPr lang="en-US" b="1" dirty="0">
                <a:latin typeface="+mn-lt"/>
              </a:rPr>
              <a:t>MH3D an Overview</a:t>
            </a:r>
          </a:p>
        </p:txBody>
      </p:sp>
      <p:sp>
        <p:nvSpPr>
          <p:cNvPr id="7" name="Text Placeholder 6">
            <a:extLst>
              <a:ext uri="{FF2B5EF4-FFF2-40B4-BE49-F238E27FC236}">
                <a16:creationId xmlns:a16="http://schemas.microsoft.com/office/drawing/2014/main" id="{787723ED-ADC1-2CCD-B44E-C9BD4CD3FD45}"/>
              </a:ext>
            </a:extLst>
          </p:cNvPr>
          <p:cNvSpPr>
            <a:spLocks noGrp="1"/>
          </p:cNvSpPr>
          <p:nvPr>
            <p:ph type="body" sz="quarter" idx="13"/>
          </p:nvPr>
        </p:nvSpPr>
        <p:spPr>
          <a:xfrm>
            <a:off x="442913" y="1484313"/>
            <a:ext cx="11306175" cy="5660524"/>
          </a:xfrm>
        </p:spPr>
        <p:txBody>
          <a:bodyPr/>
          <a:lstStyle/>
          <a:p>
            <a:pPr marL="342900" lvl="1" indent="-342900">
              <a:buFont typeface="Wingdings" panose="05000000000000000000" pitchFamily="2" charset="2"/>
              <a:buChar char="§"/>
            </a:pPr>
            <a:r>
              <a:rPr lang="en-US" dirty="0"/>
              <a:t>Start-up founded in 2023, spin-off of university of Michigan and university of Illinois</a:t>
            </a:r>
          </a:p>
          <a:p>
            <a:pPr marL="342900" lvl="1" indent="-342900">
              <a:buFont typeface="Wingdings" panose="05000000000000000000" pitchFamily="2" charset="2"/>
              <a:buChar char="§"/>
            </a:pPr>
            <a:r>
              <a:rPr lang="en-US" dirty="0"/>
              <a:t>Currently developing next generation SPECT (Single Photon Emission Computed Tomography) imaging systems for early detection and monitoring of cancer, cardiovascular, and neurogenerative diseases.</a:t>
            </a:r>
          </a:p>
          <a:p>
            <a:pPr marL="342900" lvl="1" indent="-342900">
              <a:buFont typeface="Courier New" panose="02070309020205020404" pitchFamily="49" charset="0"/>
              <a:buChar char="o"/>
            </a:pPr>
            <a:r>
              <a:rPr lang="en-US" sz="2000" dirty="0">
                <a:solidFill>
                  <a:srgbClr val="000000"/>
                </a:solidFill>
                <a:latin typeface="+mn-lt"/>
                <a:cs typeface="Arial"/>
              </a:rPr>
              <a:t>Aims to deliver sub - 1 mm resolution Alpha-SPECT</a:t>
            </a:r>
            <a:r>
              <a:rPr lang="en-US" sz="2000" baseline="30000" dirty="0">
                <a:solidFill>
                  <a:srgbClr val="000000"/>
                </a:solidFill>
                <a:latin typeface="+mn-lt"/>
                <a:cs typeface="Arial"/>
              </a:rPr>
              <a:t>TM</a:t>
            </a:r>
            <a:r>
              <a:rPr lang="en-US" sz="2000" dirty="0">
                <a:solidFill>
                  <a:srgbClr val="000000"/>
                </a:solidFill>
                <a:latin typeface="+mn-lt"/>
                <a:cs typeface="Arial"/>
              </a:rPr>
              <a:t> Mini</a:t>
            </a:r>
          </a:p>
          <a:p>
            <a:pPr marL="342900" lvl="1" indent="-342900">
              <a:buFont typeface="Courier New" panose="02070309020205020404" pitchFamily="49" charset="0"/>
              <a:buChar char="o"/>
            </a:pPr>
            <a:r>
              <a:rPr lang="en-US" sz="2000" dirty="0">
                <a:solidFill>
                  <a:srgbClr val="000000"/>
                </a:solidFill>
                <a:latin typeface="+mn-lt"/>
                <a:cs typeface="Arial"/>
              </a:rPr>
              <a:t>Scanners for preclinical research (mice and rats)</a:t>
            </a:r>
          </a:p>
          <a:p>
            <a:pPr marL="342900" lvl="1" indent="-342900">
              <a:buFont typeface="Courier New" panose="02070309020205020404" pitchFamily="49" charset="0"/>
              <a:buChar char="o"/>
            </a:pPr>
            <a:endParaRPr lang="en-US" sz="2000" dirty="0">
              <a:solidFill>
                <a:srgbClr val="000000"/>
              </a:solidFill>
              <a:latin typeface="+mn-lt"/>
              <a:cs typeface="Arial"/>
            </a:endParaRPr>
          </a:p>
          <a:p>
            <a:pPr marL="342900" lvl="1" indent="-342900">
              <a:buFont typeface="Courier New" panose="02070309020205020404" pitchFamily="49" charset="0"/>
              <a:buChar char="o"/>
            </a:pPr>
            <a:endParaRPr lang="en-US" sz="2000" dirty="0">
              <a:solidFill>
                <a:srgbClr val="000000"/>
              </a:solidFill>
              <a:latin typeface="+mn-lt"/>
              <a:cs typeface="Arial"/>
            </a:endParaRPr>
          </a:p>
          <a:p>
            <a:pPr lvl="1"/>
            <a:endParaRPr lang="en-US" sz="2000" dirty="0">
              <a:solidFill>
                <a:srgbClr val="000000"/>
              </a:solidFill>
              <a:latin typeface="+mn-lt"/>
              <a:cs typeface="Arial"/>
            </a:endParaRPr>
          </a:p>
          <a:p>
            <a:pPr lvl="1"/>
            <a:endParaRPr lang="en-US" sz="2000" dirty="0">
              <a:latin typeface="+mn-lt"/>
            </a:endParaRPr>
          </a:p>
          <a:p>
            <a:pPr marL="342900" lvl="1" indent="-342900">
              <a:buFont typeface="Wingdings" panose="05000000000000000000" pitchFamily="2" charset="2"/>
              <a:buChar char="§"/>
            </a:pPr>
            <a:endParaRPr lang="en-US" dirty="0"/>
          </a:p>
          <a:p>
            <a:pPr marL="342900" lvl="1" indent="-342900">
              <a:buFont typeface="Wingdings" panose="05000000000000000000" pitchFamily="2" charset="2"/>
              <a:buChar char="§"/>
            </a:pPr>
            <a:endParaRPr lang="en-US" dirty="0"/>
          </a:p>
          <a:p>
            <a:endParaRPr lang="en-US" dirty="0"/>
          </a:p>
        </p:txBody>
      </p:sp>
      <p:pic>
        <p:nvPicPr>
          <p:cNvPr id="3" name="Picture 2" descr="MH3D Logo">
            <a:extLst>
              <a:ext uri="{FF2B5EF4-FFF2-40B4-BE49-F238E27FC236}">
                <a16:creationId xmlns:a16="http://schemas.microsoft.com/office/drawing/2014/main" id="{2C18502F-0EAB-9CEE-6098-66D45C1C32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176" y="129496"/>
            <a:ext cx="2850482" cy="14252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098CE99-2288-0BF5-C099-62EB84A1FEFF}"/>
              </a:ext>
            </a:extLst>
          </p:cNvPr>
          <p:cNvPicPr>
            <a:picLocks noChangeAspect="1"/>
          </p:cNvPicPr>
          <p:nvPr/>
        </p:nvPicPr>
        <p:blipFill>
          <a:blip r:embed="rId4"/>
          <a:stretch>
            <a:fillRect/>
          </a:stretch>
        </p:blipFill>
        <p:spPr>
          <a:xfrm>
            <a:off x="8877434" y="78314"/>
            <a:ext cx="3168000" cy="1440000"/>
          </a:xfrm>
          <a:prstGeom prst="rect">
            <a:avLst/>
          </a:prstGeom>
        </p:spPr>
      </p:pic>
      <p:pic>
        <p:nvPicPr>
          <p:cNvPr id="4" name="Picture 3" descr="A machine with a tube in it&#10;&#10;AI-generated content may be incorrect.">
            <a:extLst>
              <a:ext uri="{FF2B5EF4-FFF2-40B4-BE49-F238E27FC236}">
                <a16:creationId xmlns:a16="http://schemas.microsoft.com/office/drawing/2014/main" id="{8E7070BE-CE6A-7666-C303-F96A44731361}"/>
              </a:ext>
            </a:extLst>
          </p:cNvPr>
          <p:cNvPicPr>
            <a:picLocks noChangeAspect="1"/>
          </p:cNvPicPr>
          <p:nvPr/>
        </p:nvPicPr>
        <p:blipFill>
          <a:blip r:embed="rId5"/>
          <a:stretch>
            <a:fillRect/>
          </a:stretch>
        </p:blipFill>
        <p:spPr>
          <a:xfrm>
            <a:off x="4198908" y="4427040"/>
            <a:ext cx="3909988" cy="2567846"/>
          </a:xfrm>
          <a:prstGeom prst="rect">
            <a:avLst/>
          </a:prstGeom>
        </p:spPr>
      </p:pic>
    </p:spTree>
    <p:extLst>
      <p:ext uri="{BB962C8B-B14F-4D97-AF65-F5344CB8AC3E}">
        <p14:creationId xmlns:p14="http://schemas.microsoft.com/office/powerpoint/2010/main" val="2763304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58C3D-AF18-FB2E-F71D-3DB9DE6471EF}"/>
              </a:ext>
            </a:extLst>
          </p:cNvPr>
          <p:cNvSpPr>
            <a:spLocks noGrp="1"/>
          </p:cNvSpPr>
          <p:nvPr>
            <p:ph type="title"/>
          </p:nvPr>
        </p:nvSpPr>
        <p:spPr/>
        <p:txBody>
          <a:bodyPr/>
          <a:lstStyle/>
          <a:p>
            <a:r>
              <a:rPr lang="en-US" b="1" dirty="0">
                <a:latin typeface="+mn-lt"/>
              </a:rPr>
              <a:t>Targeted Alpha Therapy</a:t>
            </a:r>
            <a:endParaRPr lang="en-GB" dirty="0">
              <a:latin typeface="+mn-lt"/>
            </a:endParaRPr>
          </a:p>
        </p:txBody>
      </p:sp>
      <p:sp>
        <p:nvSpPr>
          <p:cNvPr id="3" name="Content Placeholder 2">
            <a:extLst>
              <a:ext uri="{FF2B5EF4-FFF2-40B4-BE49-F238E27FC236}">
                <a16:creationId xmlns:a16="http://schemas.microsoft.com/office/drawing/2014/main" id="{4EF88467-1B68-9A5A-2E4A-FA71EE1A3F14}"/>
              </a:ext>
            </a:extLst>
          </p:cNvPr>
          <p:cNvSpPr>
            <a:spLocks noGrp="1"/>
          </p:cNvSpPr>
          <p:nvPr>
            <p:ph idx="1"/>
          </p:nvPr>
        </p:nvSpPr>
        <p:spPr>
          <a:xfrm>
            <a:off x="442912" y="1274564"/>
            <a:ext cx="11306175" cy="4308872"/>
          </a:xfrm>
        </p:spPr>
        <p:txBody>
          <a:bodyPr/>
          <a:lstStyle/>
          <a:p>
            <a:r>
              <a:rPr lang="en-GB" sz="2400" dirty="0"/>
              <a:t>Targeted Alpha Therapy uses α particles to selectively destroy tumour cells while preserving adjacent healthy tissues</a:t>
            </a:r>
          </a:p>
          <a:p>
            <a:r>
              <a:rPr lang="en-GB" sz="2400" dirty="0"/>
              <a:t>α particles travel short distances less than 0.1mm.</a:t>
            </a:r>
          </a:p>
          <a:p>
            <a:r>
              <a:rPr lang="en-GB" sz="2400" dirty="0"/>
              <a:t>Radionuclides like </a:t>
            </a:r>
            <a:r>
              <a:rPr lang="en-GB" sz="2400" baseline="30000" dirty="0"/>
              <a:t>225</a:t>
            </a:r>
            <a:r>
              <a:rPr lang="en-GB" sz="2400" dirty="0"/>
              <a:t>Ac and </a:t>
            </a:r>
            <a:r>
              <a:rPr lang="en-GB" sz="2400" baseline="30000" dirty="0"/>
              <a:t>212</a:t>
            </a:r>
            <a:r>
              <a:rPr lang="en-GB" sz="2400" dirty="0"/>
              <a:t>Pb are used </a:t>
            </a:r>
          </a:p>
          <a:p>
            <a:r>
              <a:rPr lang="en-GB" sz="2400" dirty="0"/>
              <a:t>TAT can target primary targeted tumour as well as the secondary untreated tumour due to abscopal effect.</a:t>
            </a:r>
          </a:p>
          <a:p>
            <a:endParaRPr lang="en-GB" sz="2400" dirty="0"/>
          </a:p>
          <a:p>
            <a:endParaRPr lang="en-GB" dirty="0"/>
          </a:p>
          <a:p>
            <a:endParaRPr lang="en-GB" dirty="0"/>
          </a:p>
        </p:txBody>
      </p:sp>
      <p:pic>
        <p:nvPicPr>
          <p:cNvPr id="5" name="Picture 4">
            <a:extLst>
              <a:ext uri="{FF2B5EF4-FFF2-40B4-BE49-F238E27FC236}">
                <a16:creationId xmlns:a16="http://schemas.microsoft.com/office/drawing/2014/main" id="{508C0E1F-D20D-8BF3-5AC4-3E58995117B5}"/>
              </a:ext>
            </a:extLst>
          </p:cNvPr>
          <p:cNvPicPr>
            <a:picLocks noChangeAspect="1"/>
          </p:cNvPicPr>
          <p:nvPr/>
        </p:nvPicPr>
        <p:blipFill>
          <a:blip r:embed="rId2"/>
          <a:stretch>
            <a:fillRect/>
          </a:stretch>
        </p:blipFill>
        <p:spPr>
          <a:xfrm>
            <a:off x="2797291" y="4048494"/>
            <a:ext cx="3132000" cy="2485813"/>
          </a:xfrm>
          <a:prstGeom prst="rect">
            <a:avLst/>
          </a:prstGeom>
        </p:spPr>
      </p:pic>
      <p:sp>
        <p:nvSpPr>
          <p:cNvPr id="9" name="TextBox 8">
            <a:extLst>
              <a:ext uri="{FF2B5EF4-FFF2-40B4-BE49-F238E27FC236}">
                <a16:creationId xmlns:a16="http://schemas.microsoft.com/office/drawing/2014/main" id="{E4C80749-4096-C683-169B-00231590F4F9}"/>
              </a:ext>
            </a:extLst>
          </p:cNvPr>
          <p:cNvSpPr txBox="1"/>
          <p:nvPr/>
        </p:nvSpPr>
        <p:spPr>
          <a:xfrm>
            <a:off x="1315291" y="6169669"/>
            <a:ext cx="6096000" cy="646331"/>
          </a:xfrm>
          <a:prstGeom prst="rect">
            <a:avLst/>
          </a:prstGeom>
          <a:noFill/>
        </p:spPr>
        <p:txBody>
          <a:bodyPr wrap="square">
            <a:spAutoFit/>
          </a:bodyPr>
          <a:lstStyle/>
          <a:p>
            <a:r>
              <a:rPr lang="en-GB" sz="1200" dirty="0"/>
              <a:t>Jalloul, Wael, et al. "Targeted alpha therapy: all we need to know about 225Ac’s physical characteristics and production as a potential </a:t>
            </a:r>
            <a:r>
              <a:rPr lang="en-GB" sz="1200" dirty="0" err="1"/>
              <a:t>theranostic</a:t>
            </a:r>
            <a:r>
              <a:rPr lang="en-GB" sz="1200" dirty="0"/>
              <a:t> radionuclide." </a:t>
            </a:r>
            <a:r>
              <a:rPr lang="en-GB" sz="1200" i="1" dirty="0"/>
              <a:t>Pharmaceuticals</a:t>
            </a:r>
            <a:r>
              <a:rPr lang="en-GB" sz="1200" dirty="0"/>
              <a:t> 16.12 (2023): 1679.</a:t>
            </a:r>
          </a:p>
        </p:txBody>
      </p:sp>
      <p:pic>
        <p:nvPicPr>
          <p:cNvPr id="10" name="Picture 4" descr="Orano-test4">
            <a:extLst>
              <a:ext uri="{FF2B5EF4-FFF2-40B4-BE49-F238E27FC236}">
                <a16:creationId xmlns:a16="http://schemas.microsoft.com/office/drawing/2014/main" id="{7F511342-E68E-0560-D25E-9E06DF031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7421" y="3978000"/>
            <a:ext cx="3465418"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03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45BE7-752F-B604-30A8-2735881BD64D}"/>
              </a:ext>
            </a:extLst>
          </p:cNvPr>
          <p:cNvSpPr>
            <a:spLocks noGrp="1"/>
          </p:cNvSpPr>
          <p:nvPr>
            <p:ph type="title"/>
          </p:nvPr>
        </p:nvSpPr>
        <p:spPr>
          <a:xfrm>
            <a:off x="442910" y="138395"/>
            <a:ext cx="11306175" cy="713978"/>
          </a:xfrm>
        </p:spPr>
        <p:txBody>
          <a:bodyPr/>
          <a:lstStyle/>
          <a:p>
            <a:r>
              <a:rPr lang="en-GB" b="1" dirty="0">
                <a:latin typeface="+mn-lt"/>
              </a:rPr>
              <a:t>Theranostics</a:t>
            </a:r>
          </a:p>
        </p:txBody>
      </p:sp>
      <p:sp>
        <p:nvSpPr>
          <p:cNvPr id="3" name="Content Placeholder 2">
            <a:extLst>
              <a:ext uri="{FF2B5EF4-FFF2-40B4-BE49-F238E27FC236}">
                <a16:creationId xmlns:a16="http://schemas.microsoft.com/office/drawing/2014/main" id="{9F9225A1-6928-9C11-2AB4-9C4CE2E71DD8}"/>
              </a:ext>
            </a:extLst>
          </p:cNvPr>
          <p:cNvSpPr>
            <a:spLocks noGrp="1"/>
          </p:cNvSpPr>
          <p:nvPr>
            <p:ph idx="1"/>
          </p:nvPr>
        </p:nvSpPr>
        <p:spPr>
          <a:xfrm>
            <a:off x="442909" y="852373"/>
            <a:ext cx="11306175" cy="6417141"/>
          </a:xfrm>
        </p:spPr>
        <p:txBody>
          <a:bodyPr/>
          <a:lstStyle/>
          <a:p>
            <a:r>
              <a:rPr lang="en-GB" dirty="0"/>
              <a:t> Combination of targeted diagnostic imaging with radioactive therapy</a:t>
            </a:r>
          </a:p>
          <a:p>
            <a:r>
              <a:rPr lang="en-GB" dirty="0"/>
              <a:t>The radioactive tracers emit gamma rays then captured by the gamma camera to construct a 3D image.</a:t>
            </a:r>
          </a:p>
          <a:p>
            <a:r>
              <a:rPr lang="en-GB" dirty="0"/>
              <a:t> Radionuclides used for SPECT have longer half lives and the α emitters have complex decay schemes producing daughter isotopes.</a:t>
            </a:r>
          </a:p>
          <a:p>
            <a:pPr>
              <a:buNone/>
            </a:pPr>
            <a:r>
              <a:rPr lang="en-GB" dirty="0"/>
              <a:t> </a:t>
            </a:r>
            <a:endParaRPr lang="en-GB" dirty="0">
              <a:solidFill>
                <a:srgbClr val="FF0000"/>
              </a:solidFill>
            </a:endParaRPr>
          </a:p>
          <a:p>
            <a:pPr>
              <a:buNone/>
            </a:pPr>
            <a:endParaRPr lang="en-GB" dirty="0"/>
          </a:p>
          <a:p>
            <a:pPr>
              <a:buNone/>
            </a:pPr>
            <a:endParaRPr lang="en-GB" dirty="0"/>
          </a:p>
          <a:p>
            <a:endParaRPr lang="en-GB" dirty="0"/>
          </a:p>
          <a:p>
            <a:pPr>
              <a:buNone/>
            </a:pPr>
            <a:endParaRPr lang="en-GB" dirty="0"/>
          </a:p>
          <a:p>
            <a:endParaRPr lang="en-GB" dirty="0"/>
          </a:p>
          <a:p>
            <a:endParaRPr lang="en-GB" dirty="0"/>
          </a:p>
        </p:txBody>
      </p:sp>
      <p:pic>
        <p:nvPicPr>
          <p:cNvPr id="8" name="Picture 7">
            <a:extLst>
              <a:ext uri="{FF2B5EF4-FFF2-40B4-BE49-F238E27FC236}">
                <a16:creationId xmlns:a16="http://schemas.microsoft.com/office/drawing/2014/main" id="{C0F5D453-0761-A628-853D-17771D94F7A2}"/>
              </a:ext>
            </a:extLst>
          </p:cNvPr>
          <p:cNvPicPr>
            <a:picLocks noChangeAspect="1"/>
          </p:cNvPicPr>
          <p:nvPr/>
        </p:nvPicPr>
        <p:blipFill>
          <a:blip r:embed="rId3"/>
          <a:stretch>
            <a:fillRect/>
          </a:stretch>
        </p:blipFill>
        <p:spPr>
          <a:xfrm>
            <a:off x="1841302" y="3765778"/>
            <a:ext cx="4753871" cy="2736000"/>
          </a:xfrm>
          <a:prstGeom prst="rect">
            <a:avLst/>
          </a:prstGeom>
        </p:spPr>
      </p:pic>
      <p:sp>
        <p:nvSpPr>
          <p:cNvPr id="10" name="TextBox 9">
            <a:extLst>
              <a:ext uri="{FF2B5EF4-FFF2-40B4-BE49-F238E27FC236}">
                <a16:creationId xmlns:a16="http://schemas.microsoft.com/office/drawing/2014/main" id="{77C461AD-7E5E-81BD-A33D-13501323B552}"/>
              </a:ext>
            </a:extLst>
          </p:cNvPr>
          <p:cNvSpPr txBox="1"/>
          <p:nvPr/>
        </p:nvSpPr>
        <p:spPr>
          <a:xfrm>
            <a:off x="6780471" y="6134505"/>
            <a:ext cx="5153911" cy="646331"/>
          </a:xfrm>
          <a:prstGeom prst="rect">
            <a:avLst/>
          </a:prstGeom>
          <a:noFill/>
        </p:spPr>
        <p:txBody>
          <a:bodyPr wrap="square">
            <a:spAutoFit/>
          </a:bodyPr>
          <a:lstStyle/>
          <a:p>
            <a:r>
              <a:rPr lang="en-GB" sz="1200" dirty="0"/>
              <a:t>Jalloul, Wael, et al. "Targeted alpha therapy: all we need to know about 225Ac’s physical characteristics and production as a potential </a:t>
            </a:r>
            <a:r>
              <a:rPr lang="en-GB" sz="1200" dirty="0" err="1"/>
              <a:t>theranostic</a:t>
            </a:r>
            <a:r>
              <a:rPr lang="en-GB" sz="1200" dirty="0"/>
              <a:t> radionuclide." </a:t>
            </a:r>
            <a:r>
              <a:rPr lang="en-GB" sz="1200" i="1" dirty="0"/>
              <a:t>Pharmaceuticals</a:t>
            </a:r>
            <a:r>
              <a:rPr lang="en-GB" sz="1200" dirty="0"/>
              <a:t> 16.12 (2023): 1679.</a:t>
            </a:r>
          </a:p>
        </p:txBody>
      </p:sp>
    </p:spTree>
    <p:extLst>
      <p:ext uri="{BB962C8B-B14F-4D97-AF65-F5344CB8AC3E}">
        <p14:creationId xmlns:p14="http://schemas.microsoft.com/office/powerpoint/2010/main" val="3669980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8B484D-9E3D-76DD-4F33-665FAD14D7AD}"/>
              </a:ext>
            </a:extLst>
          </p:cNvPr>
          <p:cNvSpPr>
            <a:spLocks noGrp="1"/>
          </p:cNvSpPr>
          <p:nvPr>
            <p:ph idx="1"/>
          </p:nvPr>
        </p:nvSpPr>
        <p:spPr>
          <a:xfrm>
            <a:off x="442913" y="373117"/>
            <a:ext cx="11306175" cy="2503249"/>
          </a:xfrm>
        </p:spPr>
        <p:txBody>
          <a:bodyPr/>
          <a:lstStyle/>
          <a:p>
            <a:r>
              <a:rPr lang="en-US" dirty="0">
                <a:solidFill>
                  <a:srgbClr val="000000"/>
                </a:solidFill>
                <a:latin typeface="+mn-lt"/>
                <a:cs typeface="Arial"/>
              </a:rPr>
              <a:t>The clinicians </a:t>
            </a:r>
            <a:r>
              <a:rPr lang="en-GB" dirty="0"/>
              <a:t>need to know not just "where," but "which” isotope in the decay chain to accurately calculate the dose delivered to the cancer and healthy tissues, like the kidney and liver.</a:t>
            </a:r>
            <a:endParaRPr lang="en-US" dirty="0">
              <a:solidFill>
                <a:srgbClr val="FF0000"/>
              </a:solidFill>
              <a:latin typeface="+mn-lt"/>
              <a:cs typeface="Arial"/>
            </a:endParaRPr>
          </a:p>
          <a:p>
            <a:pPr>
              <a:buNone/>
            </a:pPr>
            <a:endParaRPr lang="en-US" dirty="0">
              <a:solidFill>
                <a:srgbClr val="000000"/>
              </a:solidFill>
              <a:latin typeface="Arial"/>
              <a:cs typeface="Arial"/>
            </a:endParaRPr>
          </a:p>
          <a:p>
            <a:endParaRPr lang="en-GB" dirty="0"/>
          </a:p>
        </p:txBody>
      </p:sp>
      <p:pic>
        <p:nvPicPr>
          <p:cNvPr id="5" name="Picture 4">
            <a:extLst>
              <a:ext uri="{FF2B5EF4-FFF2-40B4-BE49-F238E27FC236}">
                <a16:creationId xmlns:a16="http://schemas.microsoft.com/office/drawing/2014/main" id="{BB0BA1EF-4624-84A3-893E-71D3D720B051}"/>
              </a:ext>
            </a:extLst>
          </p:cNvPr>
          <p:cNvPicPr>
            <a:picLocks noChangeAspect="1"/>
          </p:cNvPicPr>
          <p:nvPr/>
        </p:nvPicPr>
        <p:blipFill>
          <a:blip r:embed="rId2"/>
          <a:stretch>
            <a:fillRect/>
          </a:stretch>
        </p:blipFill>
        <p:spPr>
          <a:xfrm>
            <a:off x="697814" y="1991229"/>
            <a:ext cx="4885354" cy="3495942"/>
          </a:xfrm>
          <a:prstGeom prst="rect">
            <a:avLst/>
          </a:prstGeom>
        </p:spPr>
      </p:pic>
      <p:pic>
        <p:nvPicPr>
          <p:cNvPr id="7" name="Picture 6">
            <a:extLst>
              <a:ext uri="{FF2B5EF4-FFF2-40B4-BE49-F238E27FC236}">
                <a16:creationId xmlns:a16="http://schemas.microsoft.com/office/drawing/2014/main" id="{E63778D6-19EC-6F2A-5AA9-3118661E7851}"/>
              </a:ext>
            </a:extLst>
          </p:cNvPr>
          <p:cNvPicPr>
            <a:picLocks noChangeAspect="1"/>
          </p:cNvPicPr>
          <p:nvPr/>
        </p:nvPicPr>
        <p:blipFill>
          <a:blip r:embed="rId3"/>
          <a:stretch>
            <a:fillRect/>
          </a:stretch>
        </p:blipFill>
        <p:spPr>
          <a:xfrm>
            <a:off x="6149695" y="1897437"/>
            <a:ext cx="4563112" cy="3772426"/>
          </a:xfrm>
          <a:prstGeom prst="rect">
            <a:avLst/>
          </a:prstGeom>
        </p:spPr>
      </p:pic>
      <p:sp>
        <p:nvSpPr>
          <p:cNvPr id="8" name="TextBox 7">
            <a:extLst>
              <a:ext uri="{FF2B5EF4-FFF2-40B4-BE49-F238E27FC236}">
                <a16:creationId xmlns:a16="http://schemas.microsoft.com/office/drawing/2014/main" id="{7D061775-BFFE-CA02-5792-EF81D2D02643}"/>
              </a:ext>
            </a:extLst>
          </p:cNvPr>
          <p:cNvSpPr txBox="1"/>
          <p:nvPr/>
        </p:nvSpPr>
        <p:spPr>
          <a:xfrm>
            <a:off x="5383251" y="5858805"/>
            <a:ext cx="6096000" cy="369332"/>
          </a:xfrm>
          <a:prstGeom prst="rect">
            <a:avLst/>
          </a:prstGeom>
          <a:noFill/>
        </p:spPr>
        <p:txBody>
          <a:bodyPr wrap="square">
            <a:spAutoFit/>
          </a:bodyPr>
          <a:lstStyle/>
          <a:p>
            <a:r>
              <a:rPr lang="en-GB" dirty="0"/>
              <a:t>https://scintica.com</a:t>
            </a:r>
          </a:p>
        </p:txBody>
      </p:sp>
    </p:spTree>
    <p:extLst>
      <p:ext uri="{BB962C8B-B14F-4D97-AF65-F5344CB8AC3E}">
        <p14:creationId xmlns:p14="http://schemas.microsoft.com/office/powerpoint/2010/main" val="2039268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79661-97FE-5B55-E8FB-2803A975131D}"/>
              </a:ext>
            </a:extLst>
          </p:cNvPr>
          <p:cNvSpPr>
            <a:spLocks noGrp="1"/>
          </p:cNvSpPr>
          <p:nvPr>
            <p:ph type="title"/>
          </p:nvPr>
        </p:nvSpPr>
        <p:spPr/>
        <p:txBody>
          <a:bodyPr/>
          <a:lstStyle/>
          <a:p>
            <a:r>
              <a:rPr lang="en-GB" b="1" dirty="0">
                <a:latin typeface="+mn-lt"/>
              </a:rPr>
              <a:t>HEXITEC </a:t>
            </a:r>
          </a:p>
        </p:txBody>
      </p:sp>
      <p:sp>
        <p:nvSpPr>
          <p:cNvPr id="3" name="Content Placeholder 2">
            <a:extLst>
              <a:ext uri="{FF2B5EF4-FFF2-40B4-BE49-F238E27FC236}">
                <a16:creationId xmlns:a16="http://schemas.microsoft.com/office/drawing/2014/main" id="{27D3FC36-743F-4243-3D6F-6F24C201EA23}"/>
              </a:ext>
            </a:extLst>
          </p:cNvPr>
          <p:cNvSpPr>
            <a:spLocks noGrp="1"/>
          </p:cNvSpPr>
          <p:nvPr>
            <p:ph idx="1"/>
          </p:nvPr>
        </p:nvSpPr>
        <p:spPr>
          <a:xfrm>
            <a:off x="442908" y="1179244"/>
            <a:ext cx="11306175" cy="2754600"/>
          </a:xfrm>
        </p:spPr>
        <p:txBody>
          <a:bodyPr/>
          <a:lstStyle/>
          <a:p>
            <a:r>
              <a:rPr lang="en-US" sz="2400" dirty="0">
                <a:solidFill>
                  <a:srgbClr val="000000"/>
                </a:solidFill>
                <a:latin typeface="+mn-lt"/>
                <a:cs typeface="Arial"/>
              </a:rPr>
              <a:t>HEXITEC ASIC developed by STFC in 2007-2009. It’s an 80x80 pixel array, on a 250 µm pitch. Pitch of </a:t>
            </a:r>
            <a:r>
              <a:rPr lang="en-US" sz="2400" b="1" dirty="0">
                <a:solidFill>
                  <a:srgbClr val="000000"/>
                </a:solidFill>
                <a:latin typeface="+mn-lt"/>
                <a:cs typeface="Arial"/>
              </a:rPr>
              <a:t>500µm MH3D </a:t>
            </a:r>
            <a:r>
              <a:rPr lang="en-US" sz="2400" b="1" dirty="0" err="1">
                <a:solidFill>
                  <a:srgbClr val="000000"/>
                </a:solidFill>
                <a:latin typeface="+mn-lt"/>
                <a:cs typeface="Arial"/>
              </a:rPr>
              <a:t>i.e</a:t>
            </a:r>
            <a:r>
              <a:rPr lang="en-US" sz="2400" b="1" dirty="0">
                <a:solidFill>
                  <a:srgbClr val="000000"/>
                </a:solidFill>
                <a:latin typeface="+mn-lt"/>
                <a:cs typeface="Arial"/>
              </a:rPr>
              <a:t>, 40x40 array</a:t>
            </a:r>
            <a:r>
              <a:rPr lang="en-US" sz="2400" dirty="0">
                <a:solidFill>
                  <a:srgbClr val="000000"/>
                </a:solidFill>
                <a:latin typeface="+mn-lt"/>
                <a:cs typeface="Arial"/>
              </a:rPr>
              <a:t>. </a:t>
            </a:r>
          </a:p>
          <a:p>
            <a:r>
              <a:rPr lang="en-US" sz="2400" dirty="0">
                <a:solidFill>
                  <a:srgbClr val="000000"/>
                </a:solidFill>
                <a:latin typeface="+mn-lt"/>
                <a:cs typeface="Arial"/>
              </a:rPr>
              <a:t>Delivers excellent energy and spatial resolution capabilities</a:t>
            </a:r>
          </a:p>
          <a:p>
            <a:r>
              <a:rPr lang="en-GB" sz="2400" dirty="0"/>
              <a:t>HEXITEC can distinguish closely-spaced emission peaks from different radioisotopes. Ideal for SPECT imaging.</a:t>
            </a:r>
            <a:endParaRPr lang="en-US" sz="2400" dirty="0">
              <a:solidFill>
                <a:srgbClr val="000000"/>
              </a:solidFill>
              <a:latin typeface="+mn-lt"/>
              <a:cs typeface="Arial"/>
            </a:endParaRPr>
          </a:p>
          <a:p>
            <a:endParaRPr lang="en-GB" dirty="0"/>
          </a:p>
        </p:txBody>
      </p:sp>
      <p:pic>
        <p:nvPicPr>
          <p:cNvPr id="5" name="Picture 4" descr="A blue and black logo&#10;&#10;AI-generated content may be incorrect.">
            <a:extLst>
              <a:ext uri="{FF2B5EF4-FFF2-40B4-BE49-F238E27FC236}">
                <a16:creationId xmlns:a16="http://schemas.microsoft.com/office/drawing/2014/main" id="{00DDB614-4685-AABD-23D9-C7195F84864E}"/>
              </a:ext>
            </a:extLst>
          </p:cNvPr>
          <p:cNvPicPr>
            <a:picLocks noChangeAspect="1"/>
          </p:cNvPicPr>
          <p:nvPr/>
        </p:nvPicPr>
        <p:blipFill>
          <a:blip r:embed="rId3"/>
          <a:stretch>
            <a:fillRect/>
          </a:stretch>
        </p:blipFill>
        <p:spPr>
          <a:xfrm>
            <a:off x="7175693" y="186475"/>
            <a:ext cx="5104762" cy="1133333"/>
          </a:xfrm>
          <a:prstGeom prst="rect">
            <a:avLst/>
          </a:prstGeom>
        </p:spPr>
      </p:pic>
      <p:pic>
        <p:nvPicPr>
          <p:cNvPr id="7" name="Picture 6">
            <a:extLst>
              <a:ext uri="{FF2B5EF4-FFF2-40B4-BE49-F238E27FC236}">
                <a16:creationId xmlns:a16="http://schemas.microsoft.com/office/drawing/2014/main" id="{A9E17A10-6E06-56D5-0EB5-CEE3F259C083}"/>
              </a:ext>
            </a:extLst>
          </p:cNvPr>
          <p:cNvPicPr>
            <a:picLocks noChangeAspect="1"/>
          </p:cNvPicPr>
          <p:nvPr/>
        </p:nvPicPr>
        <p:blipFill>
          <a:blip r:embed="rId4"/>
          <a:stretch>
            <a:fillRect/>
          </a:stretch>
        </p:blipFill>
        <p:spPr>
          <a:xfrm>
            <a:off x="2544980" y="3342045"/>
            <a:ext cx="7102033" cy="2556000"/>
          </a:xfrm>
          <a:prstGeom prst="rect">
            <a:avLst/>
          </a:prstGeom>
        </p:spPr>
      </p:pic>
      <p:sp>
        <p:nvSpPr>
          <p:cNvPr id="11" name="TextBox 10">
            <a:extLst>
              <a:ext uri="{FF2B5EF4-FFF2-40B4-BE49-F238E27FC236}">
                <a16:creationId xmlns:a16="http://schemas.microsoft.com/office/drawing/2014/main" id="{73289C85-362B-0A5E-6060-D8DAFB2BB835}"/>
              </a:ext>
            </a:extLst>
          </p:cNvPr>
          <p:cNvSpPr txBox="1"/>
          <p:nvPr/>
        </p:nvSpPr>
        <p:spPr>
          <a:xfrm>
            <a:off x="3025662" y="5760907"/>
            <a:ext cx="6140668" cy="792000"/>
          </a:xfrm>
          <a:prstGeom prst="rect">
            <a:avLst/>
          </a:prstGeom>
          <a:noFill/>
        </p:spPr>
        <p:txBody>
          <a:bodyPr wrap="square">
            <a:spAutoFit/>
          </a:bodyPr>
          <a:lstStyle/>
          <a:p>
            <a:pPr algn="ctr">
              <a:spcBef>
                <a:spcPts val="1000"/>
              </a:spcBef>
            </a:pPr>
            <a:r>
              <a:rPr lang="en-US" sz="1800" i="1" dirty="0">
                <a:solidFill>
                  <a:srgbClr val="000000"/>
                </a:solidFill>
                <a:latin typeface="Arial"/>
                <a:cs typeface="Arial"/>
              </a:rPr>
              <a:t>Comparison between the alpha SPECT Mini and a conventional Siemens SPECT system</a:t>
            </a:r>
          </a:p>
        </p:txBody>
      </p:sp>
      <p:sp>
        <p:nvSpPr>
          <p:cNvPr id="6" name="TextBox 5">
            <a:extLst>
              <a:ext uri="{FF2B5EF4-FFF2-40B4-BE49-F238E27FC236}">
                <a16:creationId xmlns:a16="http://schemas.microsoft.com/office/drawing/2014/main" id="{1960C535-B31D-2A9E-C9BF-AA125D2D6CFF}"/>
              </a:ext>
            </a:extLst>
          </p:cNvPr>
          <p:cNvSpPr txBox="1"/>
          <p:nvPr/>
        </p:nvSpPr>
        <p:spPr>
          <a:xfrm>
            <a:off x="2497772" y="6315544"/>
            <a:ext cx="6139942" cy="542456"/>
          </a:xfrm>
          <a:prstGeom prst="rect">
            <a:avLst/>
          </a:prstGeom>
          <a:noFill/>
        </p:spPr>
        <p:txBody>
          <a:bodyPr wrap="square">
            <a:spAutoFit/>
          </a:bodyPr>
          <a:lstStyle/>
          <a:p>
            <a:r>
              <a:rPr lang="en-GB" sz="975" b="0" i="0" dirty="0">
                <a:solidFill>
                  <a:srgbClr val="222222"/>
                </a:solidFill>
                <a:effectLst/>
                <a:latin typeface="Arial" panose="020B0604020202020204" pitchFamily="34" charset="0"/>
              </a:rPr>
              <a:t>Zannoni, Elena Maria, et al. "The alpha-SPECT-mini: a small-animal SPECT system based on hyperspectral compound-eye gamma cameras." </a:t>
            </a:r>
            <a:r>
              <a:rPr lang="en-GB" sz="975" b="0" i="1" dirty="0">
                <a:solidFill>
                  <a:srgbClr val="222222"/>
                </a:solidFill>
                <a:effectLst/>
                <a:latin typeface="Arial" panose="020B0604020202020204" pitchFamily="34" charset="0"/>
              </a:rPr>
              <a:t>IEEE transactions on radiation and plasma medical sciences</a:t>
            </a:r>
            <a:r>
              <a:rPr lang="en-GB" sz="975" b="0" i="0" dirty="0">
                <a:solidFill>
                  <a:srgbClr val="222222"/>
                </a:solidFill>
                <a:effectLst/>
                <a:latin typeface="Arial" panose="020B0604020202020204" pitchFamily="34" charset="0"/>
              </a:rPr>
              <a:t> 9.8 (2025): 1107-1117.</a:t>
            </a:r>
            <a:endParaRPr lang="en-GB" dirty="0"/>
          </a:p>
        </p:txBody>
      </p:sp>
    </p:spTree>
    <p:extLst>
      <p:ext uri="{BB962C8B-B14F-4D97-AF65-F5344CB8AC3E}">
        <p14:creationId xmlns:p14="http://schemas.microsoft.com/office/powerpoint/2010/main" val="1183566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6D913-5B51-3151-EF1D-30C77AF9BE4D}"/>
              </a:ext>
            </a:extLst>
          </p:cNvPr>
          <p:cNvSpPr>
            <a:spLocks noGrp="1"/>
          </p:cNvSpPr>
          <p:nvPr>
            <p:ph type="title"/>
          </p:nvPr>
        </p:nvSpPr>
        <p:spPr>
          <a:xfrm>
            <a:off x="448387" y="446800"/>
            <a:ext cx="11306175" cy="713978"/>
          </a:xfrm>
        </p:spPr>
        <p:txBody>
          <a:bodyPr/>
          <a:lstStyle/>
          <a:p>
            <a:r>
              <a:rPr lang="en-GB" b="1" dirty="0">
                <a:latin typeface="+mn-lt"/>
              </a:rPr>
              <a:t>Assembly of a full module</a:t>
            </a:r>
          </a:p>
        </p:txBody>
      </p:sp>
      <p:sp>
        <p:nvSpPr>
          <p:cNvPr id="3" name="Content Placeholder 2">
            <a:extLst>
              <a:ext uri="{FF2B5EF4-FFF2-40B4-BE49-F238E27FC236}">
                <a16:creationId xmlns:a16="http://schemas.microsoft.com/office/drawing/2014/main" id="{8085573B-2438-41FC-C2A1-627552BF3CDE}"/>
              </a:ext>
            </a:extLst>
          </p:cNvPr>
          <p:cNvSpPr>
            <a:spLocks noGrp="1"/>
          </p:cNvSpPr>
          <p:nvPr>
            <p:ph idx="1"/>
          </p:nvPr>
        </p:nvSpPr>
        <p:spPr>
          <a:xfrm>
            <a:off x="448387" y="1251741"/>
            <a:ext cx="11306175" cy="2754600"/>
          </a:xfrm>
        </p:spPr>
        <p:txBody>
          <a:bodyPr/>
          <a:lstStyle/>
          <a:p>
            <a:r>
              <a:rPr lang="en-GB" sz="2400" dirty="0"/>
              <a:t>A full module consists of an HEXITEC ASIC(Application Specific Integrated Chip) flip-chip bonded to a compound high-Z semiconductor. In this case CZT (Cadmium Zinc Telluride)sensor. </a:t>
            </a:r>
          </a:p>
          <a:p>
            <a:r>
              <a:rPr lang="en-GB" sz="2400" dirty="0">
                <a:solidFill>
                  <a:schemeClr val="tx1"/>
                </a:solidFill>
              </a:rPr>
              <a:t>CZT can stop high energy photons and operates at room temperature.</a:t>
            </a:r>
          </a:p>
          <a:p>
            <a:r>
              <a:rPr lang="en-GB" sz="2400" dirty="0"/>
              <a:t>Depending on the application, the full modules are arrayed to a panel</a:t>
            </a:r>
          </a:p>
          <a:p>
            <a:endParaRPr lang="en-GB" dirty="0"/>
          </a:p>
        </p:txBody>
      </p:sp>
      <p:grpSp>
        <p:nvGrpSpPr>
          <p:cNvPr id="31" name="Group 30">
            <a:extLst>
              <a:ext uri="{FF2B5EF4-FFF2-40B4-BE49-F238E27FC236}">
                <a16:creationId xmlns:a16="http://schemas.microsoft.com/office/drawing/2014/main" id="{8D443132-1AB2-EEA3-66DE-BCFCF7D3D3B8}"/>
              </a:ext>
            </a:extLst>
          </p:cNvPr>
          <p:cNvGrpSpPr/>
          <p:nvPr/>
        </p:nvGrpSpPr>
        <p:grpSpPr>
          <a:xfrm>
            <a:off x="6096000" y="3604807"/>
            <a:ext cx="4535999" cy="2916000"/>
            <a:chOff x="8006894" y="1408748"/>
            <a:chExt cx="4747322" cy="2340582"/>
          </a:xfrm>
        </p:grpSpPr>
        <p:grpSp>
          <p:nvGrpSpPr>
            <p:cNvPr id="32" name="Group 31">
              <a:extLst>
                <a:ext uri="{FF2B5EF4-FFF2-40B4-BE49-F238E27FC236}">
                  <a16:creationId xmlns:a16="http://schemas.microsoft.com/office/drawing/2014/main" id="{52B300BD-D181-4E45-4605-26FCC00E800F}"/>
                </a:ext>
              </a:extLst>
            </p:cNvPr>
            <p:cNvGrpSpPr/>
            <p:nvPr/>
          </p:nvGrpSpPr>
          <p:grpSpPr>
            <a:xfrm>
              <a:off x="8006894" y="1408748"/>
              <a:ext cx="4747322" cy="2340582"/>
              <a:chOff x="3099100" y="819697"/>
              <a:chExt cx="4747322" cy="2340582"/>
            </a:xfrm>
          </p:grpSpPr>
          <p:grpSp>
            <p:nvGrpSpPr>
              <p:cNvPr id="42" name="Group 129">
                <a:extLst>
                  <a:ext uri="{FF2B5EF4-FFF2-40B4-BE49-F238E27FC236}">
                    <a16:creationId xmlns:a16="http://schemas.microsoft.com/office/drawing/2014/main" id="{6BB101E5-3007-8A4D-5521-128CC39B7329}"/>
                  </a:ext>
                </a:extLst>
              </p:cNvPr>
              <p:cNvGrpSpPr>
                <a:grpSpLocks noChangeAspect="1"/>
              </p:cNvGrpSpPr>
              <p:nvPr/>
            </p:nvGrpSpPr>
            <p:grpSpPr bwMode="auto">
              <a:xfrm>
                <a:off x="3099100" y="1002403"/>
                <a:ext cx="2884994" cy="2045226"/>
                <a:chOff x="2127718" y="1981401"/>
                <a:chExt cx="3821234" cy="2709127"/>
              </a:xfrm>
            </p:grpSpPr>
            <p:sp>
              <p:nvSpPr>
                <p:cNvPr id="49" name="Freeform 85">
                  <a:extLst>
                    <a:ext uri="{FF2B5EF4-FFF2-40B4-BE49-F238E27FC236}">
                      <a16:creationId xmlns:a16="http://schemas.microsoft.com/office/drawing/2014/main" id="{22DFD499-AEEF-721E-58A7-0E0B80D3DD90}"/>
                    </a:ext>
                  </a:extLst>
                </p:cNvPr>
                <p:cNvSpPr/>
                <p:nvPr/>
              </p:nvSpPr>
              <p:spPr bwMode="auto">
                <a:xfrm>
                  <a:off x="4699683" y="2076685"/>
                  <a:ext cx="288830" cy="1136793"/>
                </a:xfrm>
                <a:custGeom>
                  <a:avLst/>
                  <a:gdLst>
                    <a:gd name="connsiteX0" fmla="*/ 0 w 468696"/>
                    <a:gd name="connsiteY0" fmla="*/ 245744 h 1328100"/>
                    <a:gd name="connsiteX1" fmla="*/ 389299 w 468696"/>
                    <a:gd name="connsiteY1" fmla="*/ 64675 h 1328100"/>
                    <a:gd name="connsiteX2" fmla="*/ 461727 w 468696"/>
                    <a:gd name="connsiteY2" fmla="*/ 1214465 h 1328100"/>
                    <a:gd name="connsiteX3" fmla="*/ 461727 w 468696"/>
                    <a:gd name="connsiteY3" fmla="*/ 1223519 h 1328100"/>
                  </a:gdLst>
                  <a:ahLst/>
                  <a:cxnLst>
                    <a:cxn ang="0">
                      <a:pos x="connsiteX0" y="connsiteY0"/>
                    </a:cxn>
                    <a:cxn ang="0">
                      <a:pos x="connsiteX1" y="connsiteY1"/>
                    </a:cxn>
                    <a:cxn ang="0">
                      <a:pos x="connsiteX2" y="connsiteY2"/>
                    </a:cxn>
                    <a:cxn ang="0">
                      <a:pos x="connsiteX3" y="connsiteY3"/>
                    </a:cxn>
                  </a:cxnLst>
                  <a:rect l="l" t="t" r="r" b="b"/>
                  <a:pathLst>
                    <a:path w="468696" h="1328100">
                      <a:moveTo>
                        <a:pt x="0" y="245744"/>
                      </a:moveTo>
                      <a:cubicBezTo>
                        <a:pt x="156172" y="74482"/>
                        <a:pt x="312345" y="-96779"/>
                        <a:pt x="389299" y="64675"/>
                      </a:cubicBezTo>
                      <a:cubicBezTo>
                        <a:pt x="466254" y="226128"/>
                        <a:pt x="449656" y="1021324"/>
                        <a:pt x="461727" y="1214465"/>
                      </a:cubicBezTo>
                      <a:cubicBezTo>
                        <a:pt x="473798" y="1407606"/>
                        <a:pt x="467762" y="1315562"/>
                        <a:pt x="461727" y="1223519"/>
                      </a:cubicBezTo>
                    </a:path>
                  </a:pathLst>
                </a:custGeom>
                <a:noFill/>
                <a:ln w="25400" cap="flat" cmpd="sng" algn="ctr">
                  <a:solidFill>
                    <a:srgbClr val="808080">
                      <a:lumMod val="50000"/>
                    </a:srgbClr>
                  </a:solidFill>
                  <a:prstDash val="solid"/>
                  <a:round/>
                  <a:headEnd type="none" w="med" len="med"/>
                  <a:tailEnd type="none" w="med" len="med"/>
                </a:ln>
                <a:effectLst/>
              </p:spPr>
              <p:txBody>
                <a:bodyPr anchor="ctr"/>
                <a:lstStyle/>
                <a:p>
                  <a:pPr algn="ct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0" name="Oval 49">
                  <a:extLst>
                    <a:ext uri="{FF2B5EF4-FFF2-40B4-BE49-F238E27FC236}">
                      <a16:creationId xmlns:a16="http://schemas.microsoft.com/office/drawing/2014/main" id="{A62DCC3F-16F7-BAAF-9F7B-33F86EA2A518}"/>
                    </a:ext>
                  </a:extLst>
                </p:cNvPr>
                <p:cNvSpPr/>
                <p:nvPr/>
              </p:nvSpPr>
              <p:spPr bwMode="auto">
                <a:xfrm>
                  <a:off x="4643050" y="2215043"/>
                  <a:ext cx="144820" cy="152112"/>
                </a:xfrm>
                <a:prstGeom prst="ellipse">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1" name="Rectangle 50">
                  <a:extLst>
                    <a:ext uri="{FF2B5EF4-FFF2-40B4-BE49-F238E27FC236}">
                      <a16:creationId xmlns:a16="http://schemas.microsoft.com/office/drawing/2014/main" id="{19C97259-5756-A777-1651-C798556F9C85}"/>
                    </a:ext>
                  </a:extLst>
                </p:cNvPr>
                <p:cNvSpPr/>
                <p:nvPr/>
              </p:nvSpPr>
              <p:spPr bwMode="auto">
                <a:xfrm>
                  <a:off x="2127718" y="2291098"/>
                  <a:ext cx="2779080" cy="99520"/>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grpSp>
              <p:nvGrpSpPr>
                <p:cNvPr id="52" name="Group 187">
                  <a:extLst>
                    <a:ext uri="{FF2B5EF4-FFF2-40B4-BE49-F238E27FC236}">
                      <a16:creationId xmlns:a16="http://schemas.microsoft.com/office/drawing/2014/main" id="{3CEF3734-8093-C570-C7C4-E27530F80150}"/>
                    </a:ext>
                  </a:extLst>
                </p:cNvPr>
                <p:cNvGrpSpPr>
                  <a:grpSpLocks/>
                </p:cNvGrpSpPr>
                <p:nvPr/>
              </p:nvGrpSpPr>
              <p:grpSpPr bwMode="auto">
                <a:xfrm rot="5952347">
                  <a:off x="3162226" y="2066998"/>
                  <a:ext cx="638872" cy="467678"/>
                  <a:chOff x="1630936" y="5682003"/>
                  <a:chExt cx="638871" cy="467678"/>
                </a:xfrm>
              </p:grpSpPr>
              <p:sp>
                <p:nvSpPr>
                  <p:cNvPr id="88" name="TextBox 87">
                    <a:extLst>
                      <a:ext uri="{FF2B5EF4-FFF2-40B4-BE49-F238E27FC236}">
                        <a16:creationId xmlns:a16="http://schemas.microsoft.com/office/drawing/2014/main" id="{62A82178-2550-8D97-3522-D8D9C0D84ED8}"/>
                      </a:ext>
                    </a:extLst>
                  </p:cNvPr>
                  <p:cNvSpPr txBox="1"/>
                  <p:nvPr/>
                </p:nvSpPr>
                <p:spPr>
                  <a:xfrm>
                    <a:off x="1736445" y="5795251"/>
                    <a:ext cx="97093" cy="334946"/>
                  </a:xfrm>
                  <a:prstGeom prst="rect">
                    <a:avLst/>
                  </a:prstGeom>
                  <a:noFill/>
                </p:spPr>
                <p:txBody>
                  <a:bodyPr wrap="none">
                    <a:spAutoFit/>
                  </a:bodyPr>
                  <a:lstStyle/>
                  <a:p>
                    <a:pPr eaLnBrk="1" fontAlgn="auto" hangingPunct="1">
                      <a:spcBef>
                        <a:spcPts val="0"/>
                      </a:spcBef>
                      <a:spcAft>
                        <a:spcPts val="0"/>
                      </a:spcAft>
                      <a:defRPr/>
                    </a:pPr>
                    <a:endParaRPr lang="en-GB" sz="3600" kern="0" dirty="0">
                      <a:solidFill>
                        <a:srgbClr val="000000"/>
                      </a:solidFill>
                      <a:latin typeface="Lucida Grande" pitchFamily="84" charset="0"/>
                      <a:ea typeface="ヒラギノ角ゴ Pro W3" pitchFamily="84" charset="-128"/>
                    </a:endParaRPr>
                  </a:p>
                </p:txBody>
              </p:sp>
              <p:sp>
                <p:nvSpPr>
                  <p:cNvPr id="89" name="TextBox 88">
                    <a:extLst>
                      <a:ext uri="{FF2B5EF4-FFF2-40B4-BE49-F238E27FC236}">
                        <a16:creationId xmlns:a16="http://schemas.microsoft.com/office/drawing/2014/main" id="{884E48D8-EFE6-0954-AEDD-40BAA6A19747}"/>
                      </a:ext>
                    </a:extLst>
                  </p:cNvPr>
                  <p:cNvSpPr txBox="1"/>
                  <p:nvPr/>
                </p:nvSpPr>
                <p:spPr>
                  <a:xfrm>
                    <a:off x="1845640" y="5767568"/>
                    <a:ext cx="98711" cy="331710"/>
                  </a:xfrm>
                  <a:prstGeom prst="rect">
                    <a:avLst/>
                  </a:prstGeom>
                  <a:noFill/>
                </p:spPr>
                <p:txBody>
                  <a:bodyPr wrap="none">
                    <a:spAutoFit/>
                  </a:bodyPr>
                  <a:lstStyle/>
                  <a:p>
                    <a:pPr eaLnBrk="1" fontAlgn="auto" hangingPunct="1">
                      <a:spcBef>
                        <a:spcPts val="0"/>
                      </a:spcBef>
                      <a:spcAft>
                        <a:spcPts val="0"/>
                      </a:spcAft>
                      <a:defRPr/>
                    </a:pPr>
                    <a:endParaRPr lang="en-GB" sz="3600" kern="0" dirty="0">
                      <a:solidFill>
                        <a:srgbClr val="000000"/>
                      </a:solidFill>
                      <a:latin typeface="Lucida Grande" pitchFamily="84" charset="0"/>
                      <a:ea typeface="ヒラギノ角ゴ Pro W3" pitchFamily="84" charset="-128"/>
                    </a:endParaRPr>
                  </a:p>
                </p:txBody>
              </p:sp>
              <p:sp>
                <p:nvSpPr>
                  <p:cNvPr id="90" name="TextBox 89">
                    <a:extLst>
                      <a:ext uri="{FF2B5EF4-FFF2-40B4-BE49-F238E27FC236}">
                        <a16:creationId xmlns:a16="http://schemas.microsoft.com/office/drawing/2014/main" id="{1A314EDB-83F5-BADF-9EB0-AA19284A8608}"/>
                      </a:ext>
                    </a:extLst>
                  </p:cNvPr>
                  <p:cNvSpPr txBox="1"/>
                  <p:nvPr/>
                </p:nvSpPr>
                <p:spPr>
                  <a:xfrm>
                    <a:off x="1625297" y="5818432"/>
                    <a:ext cx="93856" cy="333328"/>
                  </a:xfrm>
                  <a:prstGeom prst="rect">
                    <a:avLst/>
                  </a:prstGeom>
                  <a:noFill/>
                </p:spPr>
                <p:txBody>
                  <a:bodyPr wrap="none">
                    <a:spAutoFit/>
                  </a:bodyPr>
                  <a:lstStyle/>
                  <a:p>
                    <a:pPr eaLnBrk="1" fontAlgn="auto" hangingPunct="1">
                      <a:spcBef>
                        <a:spcPts val="0"/>
                      </a:spcBef>
                      <a:spcAft>
                        <a:spcPts val="0"/>
                      </a:spcAft>
                      <a:defRPr/>
                    </a:pPr>
                    <a:endParaRPr lang="en-GB" sz="3600" kern="0" dirty="0">
                      <a:solidFill>
                        <a:srgbClr val="000000"/>
                      </a:solidFill>
                      <a:latin typeface="Lucida Grande" pitchFamily="84" charset="0"/>
                      <a:ea typeface="ヒラギノ角ゴ Pro W3" pitchFamily="84" charset="-128"/>
                    </a:endParaRPr>
                  </a:p>
                </p:txBody>
              </p:sp>
              <p:sp>
                <p:nvSpPr>
                  <p:cNvPr id="91" name="TextBox 90">
                    <a:extLst>
                      <a:ext uri="{FF2B5EF4-FFF2-40B4-BE49-F238E27FC236}">
                        <a16:creationId xmlns:a16="http://schemas.microsoft.com/office/drawing/2014/main" id="{34782C5C-A4FE-4C3B-FE23-C961A5284ADC}"/>
                      </a:ext>
                    </a:extLst>
                  </p:cNvPr>
                  <p:cNvSpPr txBox="1"/>
                  <p:nvPr/>
                </p:nvSpPr>
                <p:spPr>
                  <a:xfrm>
                    <a:off x="2068332" y="5708944"/>
                    <a:ext cx="93856" cy="334946"/>
                  </a:xfrm>
                  <a:prstGeom prst="rect">
                    <a:avLst/>
                  </a:prstGeom>
                  <a:noFill/>
                </p:spPr>
                <p:txBody>
                  <a:bodyPr wrap="none">
                    <a:spAutoFit/>
                  </a:bodyPr>
                  <a:lstStyle/>
                  <a:p>
                    <a:pPr eaLnBrk="1" fontAlgn="auto" hangingPunct="1">
                      <a:spcBef>
                        <a:spcPts val="0"/>
                      </a:spcBef>
                      <a:spcAft>
                        <a:spcPts val="0"/>
                      </a:spcAft>
                      <a:defRPr/>
                    </a:pPr>
                    <a:endParaRPr lang="en-GB" sz="3600" kern="0" dirty="0">
                      <a:solidFill>
                        <a:srgbClr val="000000"/>
                      </a:solidFill>
                      <a:latin typeface="Lucida Grande" pitchFamily="84" charset="0"/>
                      <a:ea typeface="ヒラギノ角ゴ Pro W3" pitchFamily="84" charset="-128"/>
                    </a:endParaRPr>
                  </a:p>
                </p:txBody>
              </p:sp>
              <p:sp>
                <p:nvSpPr>
                  <p:cNvPr id="92" name="TextBox 91">
                    <a:extLst>
                      <a:ext uri="{FF2B5EF4-FFF2-40B4-BE49-F238E27FC236}">
                        <a16:creationId xmlns:a16="http://schemas.microsoft.com/office/drawing/2014/main" id="{B3E7362B-722D-E45C-A89B-C2E0CFDDF40C}"/>
                      </a:ext>
                    </a:extLst>
                  </p:cNvPr>
                  <p:cNvSpPr txBox="1"/>
                  <p:nvPr/>
                </p:nvSpPr>
                <p:spPr>
                  <a:xfrm>
                    <a:off x="1953192" y="5743161"/>
                    <a:ext cx="93856" cy="332518"/>
                  </a:xfrm>
                  <a:prstGeom prst="rect">
                    <a:avLst/>
                  </a:prstGeom>
                  <a:noFill/>
                </p:spPr>
                <p:txBody>
                  <a:bodyPr wrap="none">
                    <a:spAutoFit/>
                  </a:bodyPr>
                  <a:lstStyle/>
                  <a:p>
                    <a:pPr eaLnBrk="1" fontAlgn="auto" hangingPunct="1">
                      <a:spcBef>
                        <a:spcPts val="0"/>
                      </a:spcBef>
                      <a:spcAft>
                        <a:spcPts val="0"/>
                      </a:spcAft>
                      <a:defRPr/>
                    </a:pPr>
                    <a:endParaRPr lang="en-GB" sz="3600" kern="0" dirty="0">
                      <a:solidFill>
                        <a:srgbClr val="000000"/>
                      </a:solidFill>
                      <a:latin typeface="Lucida Grande" pitchFamily="84" charset="0"/>
                      <a:ea typeface="ヒラギノ角ゴ Pro W3" pitchFamily="84" charset="-128"/>
                    </a:endParaRPr>
                  </a:p>
                </p:txBody>
              </p:sp>
              <p:sp>
                <p:nvSpPr>
                  <p:cNvPr id="93" name="TextBox 92">
                    <a:extLst>
                      <a:ext uri="{FF2B5EF4-FFF2-40B4-BE49-F238E27FC236}">
                        <a16:creationId xmlns:a16="http://schemas.microsoft.com/office/drawing/2014/main" id="{F9B5AF1C-F606-6BF3-E51A-DD530AD906A2}"/>
                      </a:ext>
                    </a:extLst>
                  </p:cNvPr>
                  <p:cNvSpPr txBox="1"/>
                  <p:nvPr/>
                </p:nvSpPr>
                <p:spPr>
                  <a:xfrm>
                    <a:off x="2175811" y="5681660"/>
                    <a:ext cx="93856" cy="330091"/>
                  </a:xfrm>
                  <a:prstGeom prst="rect">
                    <a:avLst/>
                  </a:prstGeom>
                  <a:noFill/>
                </p:spPr>
                <p:txBody>
                  <a:bodyPr wrap="none">
                    <a:spAutoFit/>
                  </a:bodyPr>
                  <a:lstStyle/>
                  <a:p>
                    <a:pPr eaLnBrk="1" fontAlgn="auto" hangingPunct="1">
                      <a:spcBef>
                        <a:spcPts val="0"/>
                      </a:spcBef>
                      <a:spcAft>
                        <a:spcPts val="0"/>
                      </a:spcAft>
                      <a:defRPr/>
                    </a:pPr>
                    <a:endParaRPr lang="en-GB" sz="3600" kern="0" dirty="0">
                      <a:solidFill>
                        <a:srgbClr val="000000"/>
                      </a:solidFill>
                      <a:latin typeface="Lucida Grande" pitchFamily="84" charset="0"/>
                      <a:ea typeface="ヒラギノ角ゴ Pro W3" pitchFamily="84" charset="-128"/>
                    </a:endParaRPr>
                  </a:p>
                </p:txBody>
              </p:sp>
            </p:grpSp>
            <p:sp>
              <p:nvSpPr>
                <p:cNvPr id="53" name="Oval 52">
                  <a:extLst>
                    <a:ext uri="{FF2B5EF4-FFF2-40B4-BE49-F238E27FC236}">
                      <a16:creationId xmlns:a16="http://schemas.microsoft.com/office/drawing/2014/main" id="{A860A8EB-385B-3132-D492-2C68A9787169}"/>
                    </a:ext>
                  </a:extLst>
                </p:cNvPr>
                <p:cNvSpPr/>
                <p:nvPr/>
              </p:nvSpPr>
              <p:spPr bwMode="auto">
                <a:xfrm>
                  <a:off x="4914890" y="3137423"/>
                  <a:ext cx="144820" cy="152112"/>
                </a:xfrm>
                <a:prstGeom prst="ellipse">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4" name="Freeform 91">
                  <a:extLst>
                    <a:ext uri="{FF2B5EF4-FFF2-40B4-BE49-F238E27FC236}">
                      <a16:creationId xmlns:a16="http://schemas.microsoft.com/office/drawing/2014/main" id="{4ACB0392-4051-B2D7-46A3-6E2AEC65F689}"/>
                    </a:ext>
                  </a:extLst>
                </p:cNvPr>
                <p:cNvSpPr/>
                <p:nvPr/>
              </p:nvSpPr>
              <p:spPr bwMode="auto">
                <a:xfrm>
                  <a:off x="5169740" y="2981265"/>
                  <a:ext cx="414233" cy="1137602"/>
                </a:xfrm>
                <a:custGeom>
                  <a:avLst/>
                  <a:gdLst>
                    <a:gd name="connsiteX0" fmla="*/ 0 w 468696"/>
                    <a:gd name="connsiteY0" fmla="*/ 245744 h 1328100"/>
                    <a:gd name="connsiteX1" fmla="*/ 389299 w 468696"/>
                    <a:gd name="connsiteY1" fmla="*/ 64675 h 1328100"/>
                    <a:gd name="connsiteX2" fmla="*/ 461727 w 468696"/>
                    <a:gd name="connsiteY2" fmla="*/ 1214465 h 1328100"/>
                    <a:gd name="connsiteX3" fmla="*/ 461727 w 468696"/>
                    <a:gd name="connsiteY3" fmla="*/ 1223519 h 1328100"/>
                  </a:gdLst>
                  <a:ahLst/>
                  <a:cxnLst>
                    <a:cxn ang="0">
                      <a:pos x="connsiteX0" y="connsiteY0"/>
                    </a:cxn>
                    <a:cxn ang="0">
                      <a:pos x="connsiteX1" y="connsiteY1"/>
                    </a:cxn>
                    <a:cxn ang="0">
                      <a:pos x="connsiteX2" y="connsiteY2"/>
                    </a:cxn>
                    <a:cxn ang="0">
                      <a:pos x="connsiteX3" y="connsiteY3"/>
                    </a:cxn>
                  </a:cxnLst>
                  <a:rect l="l" t="t" r="r" b="b"/>
                  <a:pathLst>
                    <a:path w="468696" h="1328100">
                      <a:moveTo>
                        <a:pt x="0" y="245744"/>
                      </a:moveTo>
                      <a:cubicBezTo>
                        <a:pt x="156172" y="74482"/>
                        <a:pt x="312345" y="-96779"/>
                        <a:pt x="389299" y="64675"/>
                      </a:cubicBezTo>
                      <a:cubicBezTo>
                        <a:pt x="466254" y="226128"/>
                        <a:pt x="449656" y="1021324"/>
                        <a:pt x="461727" y="1214465"/>
                      </a:cubicBezTo>
                      <a:cubicBezTo>
                        <a:pt x="473798" y="1407606"/>
                        <a:pt x="467762" y="1315562"/>
                        <a:pt x="461727" y="1223519"/>
                      </a:cubicBezTo>
                    </a:path>
                  </a:pathLst>
                </a:custGeom>
                <a:noFill/>
                <a:ln w="25400" cap="flat" cmpd="sng" algn="ctr">
                  <a:solidFill>
                    <a:srgbClr val="808080">
                      <a:lumMod val="50000"/>
                    </a:srgbClr>
                  </a:solidFill>
                  <a:prstDash val="solid"/>
                  <a:round/>
                  <a:headEnd type="none" w="med" len="med"/>
                  <a:tailEnd type="none" w="med" len="med"/>
                </a:ln>
                <a:effectLst/>
              </p:spPr>
              <p:txBody>
                <a:bodyPr anchor="ctr"/>
                <a:lstStyle/>
                <a:p>
                  <a:pPr algn="ct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5" name="Oval 54">
                  <a:extLst>
                    <a:ext uri="{FF2B5EF4-FFF2-40B4-BE49-F238E27FC236}">
                      <a16:creationId xmlns:a16="http://schemas.microsoft.com/office/drawing/2014/main" id="{1787646A-5573-CB86-D50F-A0FA97C07F71}"/>
                    </a:ext>
                  </a:extLst>
                </p:cNvPr>
                <p:cNvSpPr/>
                <p:nvPr/>
              </p:nvSpPr>
              <p:spPr bwMode="auto">
                <a:xfrm>
                  <a:off x="5511159" y="4042811"/>
                  <a:ext cx="144819" cy="152112"/>
                </a:xfrm>
                <a:prstGeom prst="ellipse">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6" name="Oval 55">
                  <a:extLst>
                    <a:ext uri="{FF2B5EF4-FFF2-40B4-BE49-F238E27FC236}">
                      <a16:creationId xmlns:a16="http://schemas.microsoft.com/office/drawing/2014/main" id="{77511072-DB88-C30F-593D-DD6325B992C5}"/>
                    </a:ext>
                  </a:extLst>
                </p:cNvPr>
                <p:cNvSpPr/>
                <p:nvPr/>
              </p:nvSpPr>
              <p:spPr bwMode="auto">
                <a:xfrm>
                  <a:off x="5096926" y="3129332"/>
                  <a:ext cx="144819" cy="152112"/>
                </a:xfrm>
                <a:prstGeom prst="ellipse">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7" name="Rectangle 56">
                  <a:extLst>
                    <a:ext uri="{FF2B5EF4-FFF2-40B4-BE49-F238E27FC236}">
                      <a16:creationId xmlns:a16="http://schemas.microsoft.com/office/drawing/2014/main" id="{3FFD4564-43BE-528F-873F-91F12FCAA19B}"/>
                    </a:ext>
                  </a:extLst>
                </p:cNvPr>
                <p:cNvSpPr/>
                <p:nvPr/>
              </p:nvSpPr>
              <p:spPr bwMode="auto">
                <a:xfrm>
                  <a:off x="2893079" y="3077549"/>
                  <a:ext cx="74432" cy="102756"/>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8" name="Rectangle 57">
                  <a:extLst>
                    <a:ext uri="{FF2B5EF4-FFF2-40B4-BE49-F238E27FC236}">
                      <a16:creationId xmlns:a16="http://schemas.microsoft.com/office/drawing/2014/main" id="{B188B6DC-2E30-62C8-F0E9-991118A54A7C}"/>
                    </a:ext>
                  </a:extLst>
                </p:cNvPr>
                <p:cNvSpPr/>
                <p:nvPr/>
              </p:nvSpPr>
              <p:spPr bwMode="auto">
                <a:xfrm>
                  <a:off x="3479638" y="3082404"/>
                  <a:ext cx="75242" cy="102756"/>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59" name="Rectangle 58">
                  <a:extLst>
                    <a:ext uri="{FF2B5EF4-FFF2-40B4-BE49-F238E27FC236}">
                      <a16:creationId xmlns:a16="http://schemas.microsoft.com/office/drawing/2014/main" id="{AC9524B1-4B65-9CEF-97C7-91101694D3D6}"/>
                    </a:ext>
                  </a:extLst>
                </p:cNvPr>
                <p:cNvSpPr/>
                <p:nvPr/>
              </p:nvSpPr>
              <p:spPr bwMode="auto">
                <a:xfrm>
                  <a:off x="4641432" y="3062984"/>
                  <a:ext cx="74432" cy="102756"/>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0" name="Rectangle 59">
                  <a:extLst>
                    <a:ext uri="{FF2B5EF4-FFF2-40B4-BE49-F238E27FC236}">
                      <a16:creationId xmlns:a16="http://schemas.microsoft.com/office/drawing/2014/main" id="{8BCE6FDA-8DDE-7CDB-8DB3-18527A67D1E5}"/>
                    </a:ext>
                  </a:extLst>
                </p:cNvPr>
                <p:cNvSpPr/>
                <p:nvPr/>
              </p:nvSpPr>
              <p:spPr bwMode="auto">
                <a:xfrm>
                  <a:off x="4038691" y="3062984"/>
                  <a:ext cx="75241" cy="102756"/>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1" name="Rectangle 60">
                  <a:extLst>
                    <a:ext uri="{FF2B5EF4-FFF2-40B4-BE49-F238E27FC236}">
                      <a16:creationId xmlns:a16="http://schemas.microsoft.com/office/drawing/2014/main" id="{C4AC4030-D440-FBDA-89B2-D35C3256A4D2}"/>
                    </a:ext>
                  </a:extLst>
                </p:cNvPr>
                <p:cNvSpPr/>
                <p:nvPr/>
              </p:nvSpPr>
              <p:spPr bwMode="auto">
                <a:xfrm>
                  <a:off x="2321890" y="3040330"/>
                  <a:ext cx="75241" cy="102756"/>
                </a:xfrm>
                <a:prstGeom prst="rect">
                  <a:avLst/>
                </a:prstGeom>
                <a:solidFill>
                  <a:srgbClr val="808080">
                    <a:lumMod val="75000"/>
                  </a:srgbClr>
                </a:solidFill>
                <a:ln w="9525" cap="flat" cmpd="sng" algn="ctr">
                  <a:solidFill>
                    <a:srgbClr val="808080">
                      <a:lumMod val="75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2" name="Rectangle 61">
                  <a:extLst>
                    <a:ext uri="{FF2B5EF4-FFF2-40B4-BE49-F238E27FC236}">
                      <a16:creationId xmlns:a16="http://schemas.microsoft.com/office/drawing/2014/main" id="{6B1F848F-F8BC-54FB-C056-176723D5B482}"/>
                    </a:ext>
                  </a:extLst>
                </p:cNvPr>
                <p:cNvSpPr/>
                <p:nvPr/>
              </p:nvSpPr>
              <p:spPr bwMode="auto">
                <a:xfrm>
                  <a:off x="2159272" y="2986929"/>
                  <a:ext cx="402906" cy="100329"/>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3" name="Rectangle 62">
                  <a:extLst>
                    <a:ext uri="{FF2B5EF4-FFF2-40B4-BE49-F238E27FC236}">
                      <a16:creationId xmlns:a16="http://schemas.microsoft.com/office/drawing/2014/main" id="{16E435F7-2309-834F-0956-79A0CAA16992}"/>
                    </a:ext>
                  </a:extLst>
                </p:cNvPr>
                <p:cNvSpPr/>
                <p:nvPr/>
              </p:nvSpPr>
              <p:spPr bwMode="auto">
                <a:xfrm>
                  <a:off x="2728841" y="2990165"/>
                  <a:ext cx="402906" cy="99520"/>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4" name="Rectangle 63">
                  <a:extLst>
                    <a:ext uri="{FF2B5EF4-FFF2-40B4-BE49-F238E27FC236}">
                      <a16:creationId xmlns:a16="http://schemas.microsoft.com/office/drawing/2014/main" id="{9F194A3C-F5E4-E4B6-FBDF-40800B28E4E0}"/>
                    </a:ext>
                  </a:extLst>
                </p:cNvPr>
                <p:cNvSpPr/>
                <p:nvPr/>
              </p:nvSpPr>
              <p:spPr bwMode="auto">
                <a:xfrm>
                  <a:off x="3316210" y="2990165"/>
                  <a:ext cx="402097" cy="99520"/>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5" name="Rectangle 64">
                  <a:extLst>
                    <a:ext uri="{FF2B5EF4-FFF2-40B4-BE49-F238E27FC236}">
                      <a16:creationId xmlns:a16="http://schemas.microsoft.com/office/drawing/2014/main" id="{1D593837-158A-A707-1943-1611DCB7EDD9}"/>
                    </a:ext>
                  </a:extLst>
                </p:cNvPr>
                <p:cNvSpPr/>
                <p:nvPr/>
              </p:nvSpPr>
              <p:spPr bwMode="auto">
                <a:xfrm>
                  <a:off x="3875263" y="2981265"/>
                  <a:ext cx="402097" cy="99520"/>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6" name="Rectangle 65">
                  <a:extLst>
                    <a:ext uri="{FF2B5EF4-FFF2-40B4-BE49-F238E27FC236}">
                      <a16:creationId xmlns:a16="http://schemas.microsoft.com/office/drawing/2014/main" id="{1EFF1F4E-4E52-CDEE-E530-CBFDC48F75B0}"/>
                    </a:ext>
                  </a:extLst>
                </p:cNvPr>
                <p:cNvSpPr/>
                <p:nvPr/>
              </p:nvSpPr>
              <p:spPr bwMode="auto">
                <a:xfrm>
                  <a:off x="4477195" y="2986929"/>
                  <a:ext cx="402906" cy="100329"/>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7" name="Rectangle 66">
                  <a:extLst>
                    <a:ext uri="{FF2B5EF4-FFF2-40B4-BE49-F238E27FC236}">
                      <a16:creationId xmlns:a16="http://schemas.microsoft.com/office/drawing/2014/main" id="{0B65471F-352E-51EF-0EC6-4CB7EE2A91C7}"/>
                    </a:ext>
                  </a:extLst>
                </p:cNvPr>
                <p:cNvSpPr/>
                <p:nvPr/>
              </p:nvSpPr>
              <p:spPr bwMode="auto">
                <a:xfrm flipH="1">
                  <a:off x="2286293" y="3139850"/>
                  <a:ext cx="152101" cy="93047"/>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8" name="Rectangle 67">
                  <a:extLst>
                    <a:ext uri="{FF2B5EF4-FFF2-40B4-BE49-F238E27FC236}">
                      <a16:creationId xmlns:a16="http://schemas.microsoft.com/office/drawing/2014/main" id="{C5254DCE-CE01-1CD6-2373-3F7981265683}"/>
                    </a:ext>
                  </a:extLst>
                </p:cNvPr>
                <p:cNvSpPr/>
                <p:nvPr/>
              </p:nvSpPr>
              <p:spPr bwMode="auto">
                <a:xfrm flipH="1">
                  <a:off x="2855863" y="3143086"/>
                  <a:ext cx="152101" cy="93047"/>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69" name="Rectangle 68">
                  <a:extLst>
                    <a:ext uri="{FF2B5EF4-FFF2-40B4-BE49-F238E27FC236}">
                      <a16:creationId xmlns:a16="http://schemas.microsoft.com/office/drawing/2014/main" id="{CD4F72AA-8170-1DD0-3393-1991787B5CE1}"/>
                    </a:ext>
                  </a:extLst>
                </p:cNvPr>
                <p:cNvSpPr/>
                <p:nvPr/>
              </p:nvSpPr>
              <p:spPr bwMode="auto">
                <a:xfrm flipH="1">
                  <a:off x="3442421" y="3143086"/>
                  <a:ext cx="152910" cy="93047"/>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70" name="Rectangle 69">
                  <a:extLst>
                    <a:ext uri="{FF2B5EF4-FFF2-40B4-BE49-F238E27FC236}">
                      <a16:creationId xmlns:a16="http://schemas.microsoft.com/office/drawing/2014/main" id="{31BFF0C1-7012-CB33-7B27-90C77B17846F}"/>
                    </a:ext>
                  </a:extLst>
                </p:cNvPr>
                <p:cNvSpPr/>
                <p:nvPr/>
              </p:nvSpPr>
              <p:spPr bwMode="auto">
                <a:xfrm flipH="1">
                  <a:off x="4001475" y="3133377"/>
                  <a:ext cx="152910" cy="93856"/>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71" name="Rectangle 70">
                  <a:extLst>
                    <a:ext uri="{FF2B5EF4-FFF2-40B4-BE49-F238E27FC236}">
                      <a16:creationId xmlns:a16="http://schemas.microsoft.com/office/drawing/2014/main" id="{489E6D2C-F597-4049-600D-459E0824219E}"/>
                    </a:ext>
                  </a:extLst>
                </p:cNvPr>
                <p:cNvSpPr/>
                <p:nvPr/>
              </p:nvSpPr>
              <p:spPr bwMode="auto">
                <a:xfrm flipH="1">
                  <a:off x="4603407" y="3139850"/>
                  <a:ext cx="152910" cy="93047"/>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72" name="Rectangle 71">
                  <a:extLst>
                    <a:ext uri="{FF2B5EF4-FFF2-40B4-BE49-F238E27FC236}">
                      <a16:creationId xmlns:a16="http://schemas.microsoft.com/office/drawing/2014/main" id="{E0A67E59-9721-AA1D-4068-DDB57E9A2A14}"/>
                    </a:ext>
                  </a:extLst>
                </p:cNvPr>
                <p:cNvSpPr/>
                <p:nvPr/>
              </p:nvSpPr>
              <p:spPr bwMode="auto">
                <a:xfrm>
                  <a:off x="2127718" y="3422228"/>
                  <a:ext cx="3132634" cy="696640"/>
                </a:xfrm>
                <a:prstGeom prst="rect">
                  <a:avLst/>
                </a:prstGeom>
                <a:solidFill>
                  <a:srgbClr val="808080">
                    <a:lumMod val="40000"/>
                    <a:lumOff val="60000"/>
                  </a:srgbClr>
                </a:solidFill>
                <a:ln w="9525" cap="flat" cmpd="sng" algn="ctr">
                  <a:solidFill>
                    <a:srgbClr val="808080">
                      <a:lumMod val="40000"/>
                      <a:lumOff val="60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73" name="Rectangle 72">
                  <a:extLst>
                    <a:ext uri="{FF2B5EF4-FFF2-40B4-BE49-F238E27FC236}">
                      <a16:creationId xmlns:a16="http://schemas.microsoft.com/office/drawing/2014/main" id="{518C3E8E-7862-5F44-4650-FFE4E22F8483}"/>
                    </a:ext>
                  </a:extLst>
                </p:cNvPr>
                <p:cNvSpPr/>
                <p:nvPr/>
              </p:nvSpPr>
              <p:spPr bwMode="auto">
                <a:xfrm>
                  <a:off x="3875260" y="4118867"/>
                  <a:ext cx="1973268" cy="194995"/>
                </a:xfrm>
                <a:prstGeom prst="rect">
                  <a:avLst/>
                </a:prstGeom>
                <a:solidFill>
                  <a:srgbClr val="008000"/>
                </a:solidFill>
                <a:ln w="9525" cap="flat" cmpd="sng" algn="ctr">
                  <a:solidFill>
                    <a:srgbClr val="008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74" name="Rectangle 73">
                  <a:extLst>
                    <a:ext uri="{FF2B5EF4-FFF2-40B4-BE49-F238E27FC236}">
                      <a16:creationId xmlns:a16="http://schemas.microsoft.com/office/drawing/2014/main" id="{6CDB945C-A847-E9C7-C3E6-10BEDBBE19C6}"/>
                    </a:ext>
                  </a:extLst>
                </p:cNvPr>
                <p:cNvSpPr/>
                <p:nvPr/>
              </p:nvSpPr>
              <p:spPr bwMode="auto">
                <a:xfrm>
                  <a:off x="4458983" y="4318511"/>
                  <a:ext cx="783157" cy="361670"/>
                </a:xfrm>
                <a:prstGeom prst="rect">
                  <a:avLst/>
                </a:prstGeom>
                <a:solidFill>
                  <a:srgbClr val="BBE0E3">
                    <a:lumMod val="10000"/>
                  </a:srgbClr>
                </a:solidFill>
                <a:ln w="9525" cap="flat" cmpd="sng" algn="ctr">
                  <a:solidFill>
                    <a:srgbClr val="BBE0E3">
                      <a:lumMod val="10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75" name="Rectangle 74">
                  <a:extLst>
                    <a:ext uri="{FF2B5EF4-FFF2-40B4-BE49-F238E27FC236}">
                      <a16:creationId xmlns:a16="http://schemas.microsoft.com/office/drawing/2014/main" id="{9B73813F-90AC-9155-CC2F-EFDE7FEBF479}"/>
                    </a:ext>
                  </a:extLst>
                </p:cNvPr>
                <p:cNvSpPr/>
                <p:nvPr/>
              </p:nvSpPr>
              <p:spPr bwMode="auto">
                <a:xfrm rot="5400000">
                  <a:off x="4887892" y="4543453"/>
                  <a:ext cx="224122" cy="63105"/>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76" name="TextBox 75">
                  <a:extLst>
                    <a:ext uri="{FF2B5EF4-FFF2-40B4-BE49-F238E27FC236}">
                      <a16:creationId xmlns:a16="http://schemas.microsoft.com/office/drawing/2014/main" id="{7F69B14D-B5EB-1B0E-F3C0-32E3A1C9CE7E}"/>
                    </a:ext>
                  </a:extLst>
                </p:cNvPr>
                <p:cNvSpPr txBox="1"/>
                <p:nvPr/>
              </p:nvSpPr>
              <p:spPr>
                <a:xfrm>
                  <a:off x="3265241" y="2639822"/>
                  <a:ext cx="93850" cy="173148"/>
                </a:xfrm>
                <a:prstGeom prst="rect">
                  <a:avLst/>
                </a:prstGeom>
                <a:noFill/>
              </p:spPr>
              <p:txBody>
                <a:bodyPr wrap="none">
                  <a:spAutoFit/>
                </a:bodyPr>
                <a:lstStyle/>
                <a:p>
                  <a:pPr eaLnBrk="1" fontAlgn="auto" hangingPunct="1">
                    <a:spcBef>
                      <a:spcPts val="0"/>
                    </a:spcBef>
                    <a:spcAft>
                      <a:spcPts val="0"/>
                    </a:spcAft>
                    <a:defRPr/>
                  </a:pPr>
                  <a:endParaRPr lang="en-GB" sz="1600" kern="0" dirty="0">
                    <a:solidFill>
                      <a:srgbClr val="000000"/>
                    </a:solidFill>
                    <a:latin typeface="Lucida Grande" pitchFamily="84" charset="0"/>
                    <a:ea typeface="ヒラギノ角ゴ Pro W3" pitchFamily="84" charset="-128"/>
                  </a:endParaRPr>
                </a:p>
              </p:txBody>
            </p:sp>
            <p:sp>
              <p:nvSpPr>
                <p:cNvPr id="77" name="TextBox 76">
                  <a:extLst>
                    <a:ext uri="{FF2B5EF4-FFF2-40B4-BE49-F238E27FC236}">
                      <a16:creationId xmlns:a16="http://schemas.microsoft.com/office/drawing/2014/main" id="{0E3B272E-254F-50BB-7640-AE1E33D05CDD}"/>
                    </a:ext>
                  </a:extLst>
                </p:cNvPr>
                <p:cNvSpPr txBox="1"/>
                <p:nvPr/>
              </p:nvSpPr>
              <p:spPr>
                <a:xfrm>
                  <a:off x="3265241" y="2478811"/>
                  <a:ext cx="93850" cy="187712"/>
                </a:xfrm>
                <a:prstGeom prst="rect">
                  <a:avLst/>
                </a:prstGeom>
                <a:noFill/>
              </p:spPr>
              <p:txBody>
                <a:bodyPr wrap="none">
                  <a:spAutoFit/>
                </a:bodyPr>
                <a:lstStyle/>
                <a:p>
                  <a:pPr eaLnBrk="1" fontAlgn="auto" hangingPunct="1">
                    <a:spcBef>
                      <a:spcPts val="0"/>
                    </a:spcBef>
                    <a:spcAft>
                      <a:spcPts val="0"/>
                    </a:spcAft>
                    <a:defRPr/>
                  </a:pPr>
                  <a:endParaRPr lang="en-GB" sz="1800" kern="0" dirty="0">
                    <a:solidFill>
                      <a:srgbClr val="000000"/>
                    </a:solidFill>
                    <a:latin typeface="Lucida Grande" pitchFamily="84" charset="0"/>
                    <a:ea typeface="ヒラギノ角ゴ Pro W3" pitchFamily="84" charset="-128"/>
                  </a:endParaRPr>
                </a:p>
              </p:txBody>
            </p:sp>
            <p:sp>
              <p:nvSpPr>
                <p:cNvPr id="78" name="TextBox 77">
                  <a:extLst>
                    <a:ext uri="{FF2B5EF4-FFF2-40B4-BE49-F238E27FC236}">
                      <a16:creationId xmlns:a16="http://schemas.microsoft.com/office/drawing/2014/main" id="{ACAD69BA-F741-03CF-2558-ABC81E64299E}"/>
                    </a:ext>
                  </a:extLst>
                </p:cNvPr>
                <p:cNvSpPr txBox="1"/>
                <p:nvPr/>
              </p:nvSpPr>
              <p:spPr>
                <a:xfrm>
                  <a:off x="3492582" y="2507939"/>
                  <a:ext cx="93850" cy="187712"/>
                </a:xfrm>
                <a:prstGeom prst="rect">
                  <a:avLst/>
                </a:prstGeom>
                <a:noFill/>
              </p:spPr>
              <p:txBody>
                <a:bodyPr wrap="none">
                  <a:spAutoFit/>
                </a:bodyPr>
                <a:lstStyle/>
                <a:p>
                  <a:pPr eaLnBrk="1" fontAlgn="auto" hangingPunct="1">
                    <a:spcBef>
                      <a:spcPts val="0"/>
                    </a:spcBef>
                    <a:spcAft>
                      <a:spcPts val="0"/>
                    </a:spcAft>
                    <a:defRPr/>
                  </a:pPr>
                  <a:endParaRPr lang="en-GB" sz="1800" kern="0" dirty="0">
                    <a:solidFill>
                      <a:srgbClr val="000000"/>
                    </a:solidFill>
                    <a:latin typeface="Lucida Grande" pitchFamily="84" charset="0"/>
                    <a:ea typeface="ヒラギノ角ゴ Pro W3" pitchFamily="84" charset="-128"/>
                  </a:endParaRPr>
                </a:p>
              </p:txBody>
            </p:sp>
            <p:sp>
              <p:nvSpPr>
                <p:cNvPr id="79" name="TextBox 78">
                  <a:extLst>
                    <a:ext uri="{FF2B5EF4-FFF2-40B4-BE49-F238E27FC236}">
                      <a16:creationId xmlns:a16="http://schemas.microsoft.com/office/drawing/2014/main" id="{847C4409-F57B-BFC1-710B-38C5A3A4217B}"/>
                    </a:ext>
                  </a:extLst>
                </p:cNvPr>
                <p:cNvSpPr txBox="1"/>
                <p:nvPr/>
              </p:nvSpPr>
              <p:spPr>
                <a:xfrm>
                  <a:off x="3458603" y="2395473"/>
                  <a:ext cx="93850" cy="187712"/>
                </a:xfrm>
                <a:prstGeom prst="rect">
                  <a:avLst/>
                </a:prstGeom>
                <a:noFill/>
              </p:spPr>
              <p:txBody>
                <a:bodyPr wrap="none">
                  <a:spAutoFit/>
                </a:bodyPr>
                <a:lstStyle/>
                <a:p>
                  <a:pPr eaLnBrk="1" fontAlgn="auto" hangingPunct="1">
                    <a:spcBef>
                      <a:spcPts val="0"/>
                    </a:spcBef>
                    <a:spcAft>
                      <a:spcPts val="0"/>
                    </a:spcAft>
                    <a:defRPr/>
                  </a:pPr>
                  <a:endParaRPr lang="en-GB" sz="1800" kern="0" dirty="0">
                    <a:solidFill>
                      <a:srgbClr val="000000"/>
                    </a:solidFill>
                    <a:latin typeface="Lucida Grande" pitchFamily="84" charset="0"/>
                    <a:ea typeface="ヒラギノ角ゴ Pro W3" pitchFamily="84" charset="-128"/>
                  </a:endParaRPr>
                </a:p>
              </p:txBody>
            </p:sp>
            <p:sp>
              <p:nvSpPr>
                <p:cNvPr id="80" name="TextBox 79">
                  <a:extLst>
                    <a:ext uri="{FF2B5EF4-FFF2-40B4-BE49-F238E27FC236}">
                      <a16:creationId xmlns:a16="http://schemas.microsoft.com/office/drawing/2014/main" id="{86A0F85A-DA5B-37F4-60A2-0BA604F9A268}"/>
                    </a:ext>
                  </a:extLst>
                </p:cNvPr>
                <p:cNvSpPr txBox="1"/>
                <p:nvPr/>
              </p:nvSpPr>
              <p:spPr>
                <a:xfrm>
                  <a:off x="3421387" y="2660859"/>
                  <a:ext cx="93850" cy="173148"/>
                </a:xfrm>
                <a:prstGeom prst="rect">
                  <a:avLst/>
                </a:prstGeom>
                <a:noFill/>
              </p:spPr>
              <p:txBody>
                <a:bodyPr wrap="none">
                  <a:spAutoFit/>
                </a:bodyPr>
                <a:lstStyle/>
                <a:p>
                  <a:pPr eaLnBrk="1" fontAlgn="auto" hangingPunct="1">
                    <a:spcBef>
                      <a:spcPts val="0"/>
                    </a:spcBef>
                    <a:spcAft>
                      <a:spcPts val="0"/>
                    </a:spcAft>
                    <a:defRPr/>
                  </a:pPr>
                  <a:endParaRPr lang="en-GB" sz="1600" kern="0" dirty="0">
                    <a:solidFill>
                      <a:srgbClr val="000000"/>
                    </a:solidFill>
                    <a:latin typeface="Lucida Grande" pitchFamily="84" charset="0"/>
                    <a:ea typeface="ヒラギノ角ゴ Pro W3" pitchFamily="84" charset="-128"/>
                  </a:endParaRPr>
                </a:p>
              </p:txBody>
            </p:sp>
            <p:sp>
              <p:nvSpPr>
                <p:cNvPr id="81" name="TextBox 80">
                  <a:extLst>
                    <a:ext uri="{FF2B5EF4-FFF2-40B4-BE49-F238E27FC236}">
                      <a16:creationId xmlns:a16="http://schemas.microsoft.com/office/drawing/2014/main" id="{CF99E144-CDC3-2478-0444-796F6DAB66B6}"/>
                    </a:ext>
                  </a:extLst>
                </p:cNvPr>
                <p:cNvSpPr txBox="1"/>
                <p:nvPr/>
              </p:nvSpPr>
              <p:spPr>
                <a:xfrm>
                  <a:off x="3315402" y="2750670"/>
                  <a:ext cx="93850" cy="173148"/>
                </a:xfrm>
                <a:prstGeom prst="rect">
                  <a:avLst/>
                </a:prstGeom>
                <a:noFill/>
              </p:spPr>
              <p:txBody>
                <a:bodyPr wrap="none">
                  <a:spAutoFit/>
                </a:bodyPr>
                <a:lstStyle/>
                <a:p>
                  <a:pPr eaLnBrk="1" fontAlgn="auto" hangingPunct="1">
                    <a:spcBef>
                      <a:spcPts val="0"/>
                    </a:spcBef>
                    <a:spcAft>
                      <a:spcPts val="0"/>
                    </a:spcAft>
                    <a:defRPr/>
                  </a:pPr>
                  <a:endParaRPr lang="en-GB" sz="1600" kern="0" dirty="0">
                    <a:solidFill>
                      <a:srgbClr val="000000"/>
                    </a:solidFill>
                    <a:latin typeface="Lucida Grande" pitchFamily="84" charset="0"/>
                    <a:ea typeface="ヒラギノ角ゴ Pro W3" pitchFamily="84" charset="-128"/>
                  </a:endParaRPr>
                </a:p>
              </p:txBody>
            </p:sp>
            <p:cxnSp>
              <p:nvCxnSpPr>
                <p:cNvPr id="82" name="Straight Arrow Connector 177">
                  <a:extLst>
                    <a:ext uri="{FF2B5EF4-FFF2-40B4-BE49-F238E27FC236}">
                      <a16:creationId xmlns:a16="http://schemas.microsoft.com/office/drawing/2014/main" id="{F1F36B4A-752C-7C98-740B-0242C41416DF}"/>
                    </a:ext>
                  </a:extLst>
                </p:cNvPr>
                <p:cNvCxnSpPr>
                  <a:cxnSpLocks noChangeShapeType="1"/>
                </p:cNvCxnSpPr>
                <p:nvPr/>
              </p:nvCxnSpPr>
              <p:spPr bwMode="auto">
                <a:xfrm flipH="1">
                  <a:off x="5583906" y="3422228"/>
                  <a:ext cx="365046" cy="338367"/>
                </a:xfrm>
                <a:prstGeom prst="straightConnector1">
                  <a:avLst/>
                </a:prstGeom>
                <a:noFill/>
                <a:ln w="5080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83" name="Straight Arrow Connector 178">
                  <a:extLst>
                    <a:ext uri="{FF2B5EF4-FFF2-40B4-BE49-F238E27FC236}">
                      <a16:creationId xmlns:a16="http://schemas.microsoft.com/office/drawing/2014/main" id="{5A4E41A7-BA64-66F6-BD1E-E6AC7F426BFC}"/>
                    </a:ext>
                  </a:extLst>
                </p:cNvPr>
                <p:cNvCxnSpPr>
                  <a:cxnSpLocks noChangeShapeType="1"/>
                </p:cNvCxnSpPr>
                <p:nvPr/>
              </p:nvCxnSpPr>
              <p:spPr bwMode="auto">
                <a:xfrm flipH="1">
                  <a:off x="4986946" y="2015192"/>
                  <a:ext cx="444926" cy="137890"/>
                </a:xfrm>
                <a:prstGeom prst="straightConnector1">
                  <a:avLst/>
                </a:prstGeom>
                <a:noFill/>
                <a:ln w="5080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84" name="Rectangle 83">
                  <a:extLst>
                    <a:ext uri="{FF2B5EF4-FFF2-40B4-BE49-F238E27FC236}">
                      <a16:creationId xmlns:a16="http://schemas.microsoft.com/office/drawing/2014/main" id="{8D1E1A65-3C83-8C2A-B64E-E54383C50008}"/>
                    </a:ext>
                  </a:extLst>
                </p:cNvPr>
                <p:cNvSpPr/>
                <p:nvPr/>
              </p:nvSpPr>
              <p:spPr bwMode="auto">
                <a:xfrm>
                  <a:off x="2127718" y="3624099"/>
                  <a:ext cx="1747545" cy="1065188"/>
                </a:xfrm>
                <a:prstGeom prst="rect">
                  <a:avLst/>
                </a:prstGeom>
                <a:solidFill>
                  <a:srgbClr val="808080">
                    <a:lumMod val="40000"/>
                    <a:lumOff val="60000"/>
                  </a:srgbClr>
                </a:solidFill>
                <a:ln w="9525" cap="flat" cmpd="sng" algn="ctr">
                  <a:solidFill>
                    <a:srgbClr val="808080">
                      <a:lumMod val="40000"/>
                      <a:lumOff val="60000"/>
                    </a:srgb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85" name="Rectangle 84">
                  <a:extLst>
                    <a:ext uri="{FF2B5EF4-FFF2-40B4-BE49-F238E27FC236}">
                      <a16:creationId xmlns:a16="http://schemas.microsoft.com/office/drawing/2014/main" id="{4AFBC450-FB43-E2A6-541C-6C38C8B09452}"/>
                    </a:ext>
                  </a:extLst>
                </p:cNvPr>
                <p:cNvSpPr/>
                <p:nvPr/>
              </p:nvSpPr>
              <p:spPr bwMode="auto">
                <a:xfrm rot="5400000">
                  <a:off x="4588532" y="4546914"/>
                  <a:ext cx="224122" cy="63105"/>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86" name="Rectangle 85">
                  <a:extLst>
                    <a:ext uri="{FF2B5EF4-FFF2-40B4-BE49-F238E27FC236}">
                      <a16:creationId xmlns:a16="http://schemas.microsoft.com/office/drawing/2014/main" id="{6ED8ACC8-0F6E-1EE2-D93E-D994219F55F5}"/>
                    </a:ext>
                  </a:extLst>
                </p:cNvPr>
                <p:cNvSpPr/>
                <p:nvPr/>
              </p:nvSpPr>
              <p:spPr bwMode="auto">
                <a:xfrm>
                  <a:off x="2127718" y="2364233"/>
                  <a:ext cx="2779889" cy="659915"/>
                </a:xfrm>
                <a:prstGeom prst="rect">
                  <a:avLst/>
                </a:prstGeom>
                <a:solidFill>
                  <a:srgbClr val="1E5DF8"/>
                </a:solidFill>
                <a:ln w="9525" cap="flat" cmpd="sng" algn="ctr">
                  <a:solidFill>
                    <a:srgbClr val="0070C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dirty="0">
                    <a:solidFill>
                      <a:srgbClr val="000000"/>
                    </a:solidFill>
                    <a:latin typeface="Lucida Grande" pitchFamily="84" charset="0"/>
                    <a:ea typeface="ヒラギノ角ゴ Pro W3" pitchFamily="84" charset="-128"/>
                  </a:endParaRPr>
                </a:p>
              </p:txBody>
            </p:sp>
            <p:cxnSp>
              <p:nvCxnSpPr>
                <p:cNvPr id="87" name="Straight Arrow Connector 179">
                  <a:extLst>
                    <a:ext uri="{FF2B5EF4-FFF2-40B4-BE49-F238E27FC236}">
                      <a16:creationId xmlns:a16="http://schemas.microsoft.com/office/drawing/2014/main" id="{333E607A-9BCB-DC69-261F-71772E8A4441}"/>
                    </a:ext>
                  </a:extLst>
                </p:cNvPr>
                <p:cNvCxnSpPr>
                  <a:cxnSpLocks noChangeShapeType="1"/>
                  <a:stCxn id="45" idx="1"/>
                  <a:endCxn id="66" idx="2"/>
                </p:cNvCxnSpPr>
                <p:nvPr/>
              </p:nvCxnSpPr>
              <p:spPr bwMode="auto">
                <a:xfrm flipH="1">
                  <a:off x="4678648" y="2542414"/>
                  <a:ext cx="872961" cy="544843"/>
                </a:xfrm>
                <a:prstGeom prst="straightConnector1">
                  <a:avLst/>
                </a:prstGeom>
                <a:noFill/>
                <a:ln w="50800" algn="ctr">
                  <a:solidFill>
                    <a:srgbClr val="FF0000"/>
                  </a:solidFill>
                  <a:round/>
                  <a:headEnd/>
                  <a:tailEnd type="arrow" w="med" len="med"/>
                </a:ln>
                <a:extLst>
                  <a:ext uri="{909E8E84-426E-40DD-AFC4-6F175D3DCCD1}">
                    <a14:hiddenFill xmlns:a14="http://schemas.microsoft.com/office/drawing/2010/main">
                      <a:noFill/>
                    </a14:hiddenFill>
                  </a:ext>
                </a:extLst>
              </p:spPr>
            </p:cxnSp>
          </p:grpSp>
          <p:sp>
            <p:nvSpPr>
              <p:cNvPr id="43" name="TextBox 42">
                <a:extLst>
                  <a:ext uri="{FF2B5EF4-FFF2-40B4-BE49-F238E27FC236}">
                    <a16:creationId xmlns:a16="http://schemas.microsoft.com/office/drawing/2014/main" id="{A3A07885-6152-DE5F-E629-5BB2F8056904}"/>
                  </a:ext>
                </a:extLst>
              </p:cNvPr>
              <p:cNvSpPr txBox="1"/>
              <p:nvPr/>
            </p:nvSpPr>
            <p:spPr>
              <a:xfrm>
                <a:off x="5897894" y="2575504"/>
                <a:ext cx="1948528" cy="584775"/>
              </a:xfrm>
              <a:prstGeom prst="rect">
                <a:avLst/>
              </a:prstGeom>
              <a:noFill/>
            </p:spPr>
            <p:txBody>
              <a:bodyPr wrap="square" rtlCol="0">
                <a:spAutoFit/>
              </a:bodyPr>
              <a:lstStyle/>
              <a:p>
                <a:r>
                  <a:rPr lang="en-GB" sz="1600" dirty="0"/>
                  <a:t>PCB</a:t>
                </a:r>
              </a:p>
              <a:p>
                <a:r>
                  <a:rPr lang="en-GB" sz="1600" dirty="0"/>
                  <a:t>w/ connector</a:t>
                </a:r>
              </a:p>
            </p:txBody>
          </p:sp>
          <p:sp>
            <p:nvSpPr>
              <p:cNvPr id="44" name="TextBox 43">
                <a:extLst>
                  <a:ext uri="{FF2B5EF4-FFF2-40B4-BE49-F238E27FC236}">
                    <a16:creationId xmlns:a16="http://schemas.microsoft.com/office/drawing/2014/main" id="{79FFD00D-CB2F-DADB-D4E3-6BA1F6D492EC}"/>
                  </a:ext>
                </a:extLst>
              </p:cNvPr>
              <p:cNvSpPr txBox="1"/>
              <p:nvPr/>
            </p:nvSpPr>
            <p:spPr>
              <a:xfrm>
                <a:off x="5900788" y="1829987"/>
                <a:ext cx="1319990" cy="338554"/>
              </a:xfrm>
              <a:prstGeom prst="rect">
                <a:avLst/>
              </a:prstGeom>
              <a:noFill/>
            </p:spPr>
            <p:txBody>
              <a:bodyPr wrap="square" rtlCol="0">
                <a:spAutoFit/>
              </a:bodyPr>
              <a:lstStyle/>
              <a:p>
                <a:r>
                  <a:rPr lang="en-GB" sz="1600" dirty="0"/>
                  <a:t>wire bonds</a:t>
                </a:r>
              </a:p>
            </p:txBody>
          </p:sp>
          <p:sp>
            <p:nvSpPr>
              <p:cNvPr id="45" name="TextBox 44">
                <a:extLst>
                  <a:ext uri="{FF2B5EF4-FFF2-40B4-BE49-F238E27FC236}">
                    <a16:creationId xmlns:a16="http://schemas.microsoft.com/office/drawing/2014/main" id="{C4501DF6-9394-BF68-7D7A-FD8B5E892C9B}"/>
                  </a:ext>
                </a:extLst>
              </p:cNvPr>
              <p:cNvSpPr txBox="1"/>
              <p:nvPr/>
            </p:nvSpPr>
            <p:spPr>
              <a:xfrm>
                <a:off x="5684104" y="1133546"/>
                <a:ext cx="1487394" cy="584775"/>
              </a:xfrm>
              <a:prstGeom prst="rect">
                <a:avLst/>
              </a:prstGeom>
              <a:noFill/>
            </p:spPr>
            <p:txBody>
              <a:bodyPr wrap="square" rtlCol="0">
                <a:spAutoFit/>
              </a:bodyPr>
              <a:lstStyle/>
              <a:p>
                <a:r>
                  <a:rPr lang="en-GB" sz="1600" b="1" dirty="0">
                    <a:solidFill>
                      <a:srgbClr val="C00000"/>
                    </a:solidFill>
                    <a:effectLst>
                      <a:outerShdw blurRad="38100" dist="38100" dir="2700000" algn="tl">
                        <a:srgbClr val="000000">
                          <a:alpha val="43137"/>
                        </a:srgbClr>
                      </a:outerShdw>
                    </a:effectLst>
                  </a:rPr>
                  <a:t>FC-bonded interconnects</a:t>
                </a:r>
              </a:p>
            </p:txBody>
          </p:sp>
          <p:sp>
            <p:nvSpPr>
              <p:cNvPr id="46" name="TextBox 45">
                <a:extLst>
                  <a:ext uri="{FF2B5EF4-FFF2-40B4-BE49-F238E27FC236}">
                    <a16:creationId xmlns:a16="http://schemas.microsoft.com/office/drawing/2014/main" id="{2021643F-643D-FE81-07A8-A725487B5BF3}"/>
                  </a:ext>
                </a:extLst>
              </p:cNvPr>
              <p:cNvSpPr txBox="1"/>
              <p:nvPr/>
            </p:nvSpPr>
            <p:spPr>
              <a:xfrm>
                <a:off x="5561975" y="819697"/>
                <a:ext cx="1220719" cy="338554"/>
              </a:xfrm>
              <a:prstGeom prst="rect">
                <a:avLst/>
              </a:prstGeom>
              <a:noFill/>
            </p:spPr>
            <p:txBody>
              <a:bodyPr wrap="none" rtlCol="0">
                <a:spAutoFit/>
              </a:bodyPr>
              <a:lstStyle/>
              <a:p>
                <a:r>
                  <a:rPr lang="en-GB" sz="1600" dirty="0"/>
                  <a:t>HV bias wire</a:t>
                </a:r>
              </a:p>
            </p:txBody>
          </p:sp>
          <p:sp>
            <p:nvSpPr>
              <p:cNvPr id="47" name="TextBox 46">
                <a:extLst>
                  <a:ext uri="{FF2B5EF4-FFF2-40B4-BE49-F238E27FC236}">
                    <a16:creationId xmlns:a16="http://schemas.microsoft.com/office/drawing/2014/main" id="{2D52F90F-D967-AB26-7FF2-E9DC49A59611}"/>
                  </a:ext>
                </a:extLst>
              </p:cNvPr>
              <p:cNvSpPr txBox="1"/>
              <p:nvPr/>
            </p:nvSpPr>
            <p:spPr>
              <a:xfrm>
                <a:off x="3502854" y="2155432"/>
                <a:ext cx="1505071" cy="338554"/>
              </a:xfrm>
              <a:prstGeom prst="rect">
                <a:avLst/>
              </a:prstGeom>
              <a:noFill/>
            </p:spPr>
            <p:txBody>
              <a:bodyPr wrap="square" rtlCol="0">
                <a:spAutoFit/>
              </a:bodyPr>
              <a:lstStyle/>
              <a:p>
                <a:r>
                  <a:rPr lang="en-GB" sz="1600" dirty="0"/>
                  <a:t>Module block</a:t>
                </a:r>
              </a:p>
            </p:txBody>
          </p:sp>
          <p:sp>
            <p:nvSpPr>
              <p:cNvPr id="48" name="TextBox 47">
                <a:extLst>
                  <a:ext uri="{FF2B5EF4-FFF2-40B4-BE49-F238E27FC236}">
                    <a16:creationId xmlns:a16="http://schemas.microsoft.com/office/drawing/2014/main" id="{575A941D-4EB9-EC46-C86A-1B873828231C}"/>
                  </a:ext>
                </a:extLst>
              </p:cNvPr>
              <p:cNvSpPr txBox="1"/>
              <p:nvPr/>
            </p:nvSpPr>
            <p:spPr>
              <a:xfrm>
                <a:off x="3750797" y="1379745"/>
                <a:ext cx="987106" cy="373076"/>
              </a:xfrm>
              <a:prstGeom prst="rect">
                <a:avLst/>
              </a:prstGeom>
              <a:noFill/>
            </p:spPr>
            <p:txBody>
              <a:bodyPr wrap="square" rtlCol="0">
                <a:spAutoFit/>
              </a:bodyPr>
              <a:lstStyle/>
              <a:p>
                <a:r>
                  <a:rPr lang="en-GB" sz="1600" dirty="0"/>
                  <a:t>sensor</a:t>
                </a:r>
              </a:p>
            </p:txBody>
          </p:sp>
        </p:grpSp>
        <p:grpSp>
          <p:nvGrpSpPr>
            <p:cNvPr id="33" name="Group 32">
              <a:extLst>
                <a:ext uri="{FF2B5EF4-FFF2-40B4-BE49-F238E27FC236}">
                  <a16:creationId xmlns:a16="http://schemas.microsoft.com/office/drawing/2014/main" id="{2C0CEF02-8838-4863-8153-22BD209304B8}"/>
                </a:ext>
              </a:extLst>
            </p:cNvPr>
            <p:cNvGrpSpPr/>
            <p:nvPr/>
          </p:nvGrpSpPr>
          <p:grpSpPr>
            <a:xfrm>
              <a:off x="8036289" y="2471994"/>
              <a:ext cx="2054199" cy="81851"/>
              <a:chOff x="8036289" y="2471994"/>
              <a:chExt cx="2054199" cy="81851"/>
            </a:xfrm>
          </p:grpSpPr>
          <p:sp>
            <p:nvSpPr>
              <p:cNvPr id="37" name="Rectangle 36">
                <a:extLst>
                  <a:ext uri="{FF2B5EF4-FFF2-40B4-BE49-F238E27FC236}">
                    <a16:creationId xmlns:a16="http://schemas.microsoft.com/office/drawing/2014/main" id="{1D651D24-9C09-B308-31C9-AB7F3AE8A876}"/>
                  </a:ext>
                </a:extLst>
              </p:cNvPr>
              <p:cNvSpPr/>
              <p:nvPr/>
            </p:nvSpPr>
            <p:spPr bwMode="auto">
              <a:xfrm>
                <a:off x="8036289" y="2476270"/>
                <a:ext cx="304190" cy="75742"/>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38" name="Rectangle 37">
                <a:extLst>
                  <a:ext uri="{FF2B5EF4-FFF2-40B4-BE49-F238E27FC236}">
                    <a16:creationId xmlns:a16="http://schemas.microsoft.com/office/drawing/2014/main" id="{3E18D740-5AD4-5F43-02E4-4D7ABC510709}"/>
                  </a:ext>
                </a:extLst>
              </p:cNvPr>
              <p:cNvSpPr/>
              <p:nvPr/>
            </p:nvSpPr>
            <p:spPr bwMode="auto">
              <a:xfrm>
                <a:off x="8466308" y="2478713"/>
                <a:ext cx="304190" cy="75132"/>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39" name="Rectangle 38">
                <a:extLst>
                  <a:ext uri="{FF2B5EF4-FFF2-40B4-BE49-F238E27FC236}">
                    <a16:creationId xmlns:a16="http://schemas.microsoft.com/office/drawing/2014/main" id="{37AEBFA2-3A27-28D7-9D4A-1B0A1D4A2465}"/>
                  </a:ext>
                </a:extLst>
              </p:cNvPr>
              <p:cNvSpPr/>
              <p:nvPr/>
            </p:nvSpPr>
            <p:spPr bwMode="auto">
              <a:xfrm>
                <a:off x="8909766" y="2478713"/>
                <a:ext cx="303579" cy="75132"/>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40" name="Rectangle 39">
                <a:extLst>
                  <a:ext uri="{FF2B5EF4-FFF2-40B4-BE49-F238E27FC236}">
                    <a16:creationId xmlns:a16="http://schemas.microsoft.com/office/drawing/2014/main" id="{60D7F805-9354-A012-7FB8-59C4090E5D6C}"/>
                  </a:ext>
                </a:extLst>
              </p:cNvPr>
              <p:cNvSpPr/>
              <p:nvPr/>
            </p:nvSpPr>
            <p:spPr bwMode="auto">
              <a:xfrm>
                <a:off x="9331845" y="2471994"/>
                <a:ext cx="303579" cy="75132"/>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sp>
            <p:nvSpPr>
              <p:cNvPr id="41" name="Rectangle 40">
                <a:extLst>
                  <a:ext uri="{FF2B5EF4-FFF2-40B4-BE49-F238E27FC236}">
                    <a16:creationId xmlns:a16="http://schemas.microsoft.com/office/drawing/2014/main" id="{5744397C-38EC-01DB-F71C-633E9F7E5DAA}"/>
                  </a:ext>
                </a:extLst>
              </p:cNvPr>
              <p:cNvSpPr/>
              <p:nvPr/>
            </p:nvSpPr>
            <p:spPr bwMode="auto">
              <a:xfrm>
                <a:off x="9786298" y="2476270"/>
                <a:ext cx="304190" cy="75742"/>
              </a:xfrm>
              <a:prstGeom prst="rect">
                <a:avLst/>
              </a:prstGeom>
              <a:solidFill>
                <a:srgbClr val="FFC000"/>
              </a:solidFill>
              <a:ln w="9525" cap="flat" cmpd="sng" algn="ctr">
                <a:solidFill>
                  <a:srgbClr val="FFC0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a:solidFill>
                    <a:srgbClr val="000000"/>
                  </a:solidFill>
                  <a:latin typeface="Lucida Grande" pitchFamily="84" charset="0"/>
                  <a:ea typeface="ヒラギノ角ゴ Pro W3" pitchFamily="84" charset="-128"/>
                </a:endParaRPr>
              </a:p>
            </p:txBody>
          </p:sp>
        </p:grpSp>
        <p:grpSp>
          <p:nvGrpSpPr>
            <p:cNvPr id="34" name="Group 33">
              <a:extLst>
                <a:ext uri="{FF2B5EF4-FFF2-40B4-BE49-F238E27FC236}">
                  <a16:creationId xmlns:a16="http://schemas.microsoft.com/office/drawing/2014/main" id="{2E9478BF-9678-3D60-AA47-9C2C1036D1E6}"/>
                </a:ext>
              </a:extLst>
            </p:cNvPr>
            <p:cNvGrpSpPr/>
            <p:nvPr/>
          </p:nvGrpSpPr>
          <p:grpSpPr>
            <a:xfrm>
              <a:off x="8006894" y="2445494"/>
              <a:ext cx="2365108" cy="373077"/>
              <a:chOff x="8006894" y="2445494"/>
              <a:chExt cx="2365108" cy="373077"/>
            </a:xfrm>
          </p:grpSpPr>
          <p:sp>
            <p:nvSpPr>
              <p:cNvPr id="35" name="Rectangle 34">
                <a:extLst>
                  <a:ext uri="{FF2B5EF4-FFF2-40B4-BE49-F238E27FC236}">
                    <a16:creationId xmlns:a16="http://schemas.microsoft.com/office/drawing/2014/main" id="{E5CCCECA-AC82-3D2E-5ACF-B7887C3FBF41}"/>
                  </a:ext>
                </a:extLst>
              </p:cNvPr>
              <p:cNvSpPr/>
              <p:nvPr/>
            </p:nvSpPr>
            <p:spPr bwMode="auto">
              <a:xfrm>
                <a:off x="8006894" y="2521553"/>
                <a:ext cx="2365108" cy="183354"/>
              </a:xfrm>
              <a:prstGeom prst="rect">
                <a:avLst/>
              </a:prstGeom>
              <a:solidFill>
                <a:srgbClr val="CC3300"/>
              </a:solidFill>
              <a:ln w="9525" cap="flat" cmpd="sng" algn="ctr">
                <a:solidFill>
                  <a:srgbClr val="CC3300"/>
                </a:solidFill>
                <a:prstDash val="solid"/>
                <a:round/>
                <a:headEnd type="none" w="med" len="med"/>
                <a:tailEnd type="none" w="med" len="med"/>
              </a:ln>
              <a:effectLst/>
            </p:spPr>
            <p:txBody>
              <a:bodyPr/>
              <a:lstStyle/>
              <a:p>
                <a:pPr eaLnBrk="1" fontAlgn="auto" hangingPunct="1">
                  <a:spcBef>
                    <a:spcPts val="0"/>
                  </a:spcBef>
                  <a:spcAft>
                    <a:spcPts val="0"/>
                  </a:spcAft>
                  <a:defRPr/>
                </a:pPr>
                <a:endParaRPr lang="en-GB" sz="1800" kern="0" dirty="0">
                  <a:solidFill>
                    <a:srgbClr val="000000"/>
                  </a:solidFill>
                  <a:latin typeface="Lucida Grande" pitchFamily="84" charset="0"/>
                  <a:ea typeface="ヒラギノ角ゴ Pro W3" pitchFamily="84" charset="-128"/>
                </a:endParaRPr>
              </a:p>
            </p:txBody>
          </p:sp>
          <p:sp>
            <p:nvSpPr>
              <p:cNvPr id="36" name="TextBox 35">
                <a:extLst>
                  <a:ext uri="{FF2B5EF4-FFF2-40B4-BE49-F238E27FC236}">
                    <a16:creationId xmlns:a16="http://schemas.microsoft.com/office/drawing/2014/main" id="{D2835302-B92B-5324-B24C-DDFFE73F7176}"/>
                  </a:ext>
                </a:extLst>
              </p:cNvPr>
              <p:cNvSpPr txBox="1"/>
              <p:nvPr/>
            </p:nvSpPr>
            <p:spPr>
              <a:xfrm>
                <a:off x="8180494" y="2445494"/>
                <a:ext cx="1122567" cy="373077"/>
              </a:xfrm>
              <a:prstGeom prst="rect">
                <a:avLst/>
              </a:prstGeom>
              <a:noFill/>
            </p:spPr>
            <p:txBody>
              <a:bodyPr wrap="square" rtlCol="0">
                <a:spAutoFit/>
              </a:bodyPr>
              <a:lstStyle/>
              <a:p>
                <a:r>
                  <a:rPr lang="en-GB" sz="1600" dirty="0"/>
                  <a:t>ASIC</a:t>
                </a:r>
              </a:p>
            </p:txBody>
          </p:sp>
        </p:grpSp>
      </p:grpSp>
      <p:grpSp>
        <p:nvGrpSpPr>
          <p:cNvPr id="5" name="Group 4">
            <a:extLst>
              <a:ext uri="{FF2B5EF4-FFF2-40B4-BE49-F238E27FC236}">
                <a16:creationId xmlns:a16="http://schemas.microsoft.com/office/drawing/2014/main" id="{8E3EA05D-2596-6167-5BEB-337B4BD24387}"/>
              </a:ext>
            </a:extLst>
          </p:cNvPr>
          <p:cNvGrpSpPr/>
          <p:nvPr/>
        </p:nvGrpSpPr>
        <p:grpSpPr>
          <a:xfrm>
            <a:off x="2405075" y="3767330"/>
            <a:ext cx="2772000" cy="2875673"/>
            <a:chOff x="2021105" y="3182198"/>
            <a:chExt cx="2772000" cy="2875673"/>
          </a:xfrm>
        </p:grpSpPr>
        <p:grpSp>
          <p:nvGrpSpPr>
            <p:cNvPr id="30" name="Group 29">
              <a:extLst>
                <a:ext uri="{FF2B5EF4-FFF2-40B4-BE49-F238E27FC236}">
                  <a16:creationId xmlns:a16="http://schemas.microsoft.com/office/drawing/2014/main" id="{083650FF-D894-7168-C11A-80761B9EA8E1}"/>
                </a:ext>
              </a:extLst>
            </p:cNvPr>
            <p:cNvGrpSpPr/>
            <p:nvPr/>
          </p:nvGrpSpPr>
          <p:grpSpPr>
            <a:xfrm>
              <a:off x="2021105" y="3182198"/>
              <a:ext cx="2772000" cy="2520000"/>
              <a:chOff x="2398299" y="3900612"/>
              <a:chExt cx="2175445" cy="2147622"/>
            </a:xfrm>
          </p:grpSpPr>
          <p:pic>
            <p:nvPicPr>
              <p:cNvPr id="25" name="Picture 24" descr="A picture containing indoor, oven&#10;&#10;Description automatically generated">
                <a:extLst>
                  <a:ext uri="{FF2B5EF4-FFF2-40B4-BE49-F238E27FC236}">
                    <a16:creationId xmlns:a16="http://schemas.microsoft.com/office/drawing/2014/main" id="{BC05A92C-57DE-8415-18C0-FF60BBE5A9F5}"/>
                  </a:ext>
                </a:extLst>
              </p:cNvPr>
              <p:cNvPicPr>
                <a:picLocks noChangeAspect="1"/>
              </p:cNvPicPr>
              <p:nvPr/>
            </p:nvPicPr>
            <p:blipFill>
              <a:blip r:embed="rId2"/>
              <a:stretch>
                <a:fillRect/>
              </a:stretch>
            </p:blipFill>
            <p:spPr>
              <a:xfrm>
                <a:off x="2453385" y="3900612"/>
                <a:ext cx="2120359" cy="2120359"/>
              </a:xfrm>
              <a:prstGeom prst="rect">
                <a:avLst/>
              </a:prstGeom>
            </p:spPr>
          </p:pic>
          <p:sp>
            <p:nvSpPr>
              <p:cNvPr id="26" name="TextBox 17">
                <a:extLst>
                  <a:ext uri="{FF2B5EF4-FFF2-40B4-BE49-F238E27FC236}">
                    <a16:creationId xmlns:a16="http://schemas.microsoft.com/office/drawing/2014/main" id="{1D45A842-B031-37CE-9037-E559F4BE49FD}"/>
                  </a:ext>
                </a:extLst>
              </p:cNvPr>
              <p:cNvSpPr txBox="1"/>
              <p:nvPr/>
            </p:nvSpPr>
            <p:spPr>
              <a:xfrm>
                <a:off x="2398299" y="4054892"/>
                <a:ext cx="778762" cy="34109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dirty="0">
                    <a:solidFill>
                      <a:srgbClr val="C00000"/>
                    </a:solidFill>
                  </a:rPr>
                  <a:t>40 mm</a:t>
                </a:r>
              </a:p>
            </p:txBody>
          </p:sp>
          <p:sp>
            <p:nvSpPr>
              <p:cNvPr id="27" name="TextBox 18">
                <a:extLst>
                  <a:ext uri="{FF2B5EF4-FFF2-40B4-BE49-F238E27FC236}">
                    <a16:creationId xmlns:a16="http://schemas.microsoft.com/office/drawing/2014/main" id="{71018B9E-8B1C-C9F3-3BC7-9F5BA75DF5FA}"/>
                  </a:ext>
                </a:extLst>
              </p:cNvPr>
              <p:cNvSpPr txBox="1"/>
              <p:nvPr/>
            </p:nvSpPr>
            <p:spPr>
              <a:xfrm>
                <a:off x="3728777" y="3955701"/>
                <a:ext cx="778762" cy="34109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dirty="0">
                    <a:solidFill>
                      <a:srgbClr val="C00000"/>
                    </a:solidFill>
                  </a:rPr>
                  <a:t>40 mm</a:t>
                </a:r>
              </a:p>
            </p:txBody>
          </p:sp>
          <p:sp>
            <p:nvSpPr>
              <p:cNvPr id="28" name="TextBox 14">
                <a:extLst>
                  <a:ext uri="{FF2B5EF4-FFF2-40B4-BE49-F238E27FC236}">
                    <a16:creationId xmlns:a16="http://schemas.microsoft.com/office/drawing/2014/main" id="{FF3A6FDC-01EB-3791-79BB-AE00870665A3}"/>
                  </a:ext>
                </a:extLst>
              </p:cNvPr>
              <p:cNvSpPr txBox="1"/>
              <p:nvPr/>
            </p:nvSpPr>
            <p:spPr>
              <a:xfrm>
                <a:off x="2905308" y="5521093"/>
                <a:ext cx="1668435" cy="5271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400" b="1" dirty="0">
                    <a:solidFill>
                      <a:schemeClr val="bg1"/>
                    </a:solidFill>
                  </a:rPr>
                  <a:t>Assembly block for detector modules</a:t>
                </a:r>
              </a:p>
            </p:txBody>
          </p:sp>
        </p:grpSp>
        <p:sp>
          <p:nvSpPr>
            <p:cNvPr id="4" name="TextBox 3">
              <a:extLst>
                <a:ext uri="{FF2B5EF4-FFF2-40B4-BE49-F238E27FC236}">
                  <a16:creationId xmlns:a16="http://schemas.microsoft.com/office/drawing/2014/main" id="{C6ABED25-9BF5-28EB-67D3-BA2A364F958E}"/>
                </a:ext>
              </a:extLst>
            </p:cNvPr>
            <p:cNvSpPr txBox="1"/>
            <p:nvPr/>
          </p:nvSpPr>
          <p:spPr>
            <a:xfrm>
              <a:off x="2615436" y="5688539"/>
              <a:ext cx="1816523" cy="369332"/>
            </a:xfrm>
            <a:prstGeom prst="rect">
              <a:avLst/>
            </a:prstGeom>
            <a:noFill/>
          </p:spPr>
          <p:txBody>
            <a:bodyPr wrap="none" rtlCol="0">
              <a:spAutoFit/>
            </a:bodyPr>
            <a:lstStyle/>
            <a:p>
              <a:r>
                <a:rPr lang="en-GB" dirty="0"/>
                <a:t>Panel assembly</a:t>
              </a:r>
            </a:p>
          </p:txBody>
        </p:sp>
      </p:grpSp>
    </p:spTree>
    <p:extLst>
      <p:ext uri="{BB962C8B-B14F-4D97-AF65-F5344CB8AC3E}">
        <p14:creationId xmlns:p14="http://schemas.microsoft.com/office/powerpoint/2010/main" val="3515339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50C9-2297-7435-E4F0-FD72BE3237E8}"/>
              </a:ext>
            </a:extLst>
          </p:cNvPr>
          <p:cNvSpPr>
            <a:spLocks noGrp="1"/>
          </p:cNvSpPr>
          <p:nvPr>
            <p:ph type="title"/>
          </p:nvPr>
        </p:nvSpPr>
        <p:spPr>
          <a:xfrm>
            <a:off x="442912" y="441325"/>
            <a:ext cx="11306175" cy="1311128"/>
          </a:xfrm>
        </p:spPr>
        <p:txBody>
          <a:bodyPr/>
          <a:lstStyle/>
          <a:p>
            <a:r>
              <a:rPr lang="en-US" b="1" spc="-150" dirty="0">
                <a:solidFill>
                  <a:srgbClr val="2E2D62"/>
                </a:solidFill>
                <a:latin typeface="+mn-lt"/>
                <a:cs typeface="Arial"/>
              </a:rPr>
              <a:t>Key Assembly steps for HEXITEC</a:t>
            </a:r>
            <a:br>
              <a:rPr lang="en-US" b="1" spc="-150" dirty="0">
                <a:solidFill>
                  <a:srgbClr val="2E2D62"/>
                </a:solidFill>
                <a:latin typeface="Arial" panose="020B0604020202020204" pitchFamily="34" charset="0"/>
                <a:cs typeface="Arial" panose="020B0604020202020204" pitchFamily="34" charset="0"/>
              </a:rPr>
            </a:br>
            <a:endParaRPr lang="en-GB" dirty="0"/>
          </a:p>
        </p:txBody>
      </p:sp>
      <p:sp>
        <p:nvSpPr>
          <p:cNvPr id="3" name="Content Placeholder 2">
            <a:extLst>
              <a:ext uri="{FF2B5EF4-FFF2-40B4-BE49-F238E27FC236}">
                <a16:creationId xmlns:a16="http://schemas.microsoft.com/office/drawing/2014/main" id="{4BAAF667-328D-3D32-3C8C-9296175C8709}"/>
              </a:ext>
            </a:extLst>
          </p:cNvPr>
          <p:cNvSpPr>
            <a:spLocks noGrp="1"/>
          </p:cNvSpPr>
          <p:nvPr>
            <p:ph idx="1"/>
          </p:nvPr>
        </p:nvSpPr>
        <p:spPr>
          <a:xfrm>
            <a:off x="442911" y="1095241"/>
            <a:ext cx="11306175" cy="4683333"/>
          </a:xfrm>
        </p:spPr>
        <p:txBody>
          <a:bodyPr anchor="t"/>
          <a:lstStyle/>
          <a:p>
            <a:pPr>
              <a:buNone/>
            </a:pPr>
            <a:r>
              <a:rPr lang="en-GB" sz="2000" dirty="0">
                <a:latin typeface="+mn-lt"/>
              </a:rPr>
              <a:t>1. ASIC studding – Starts with ASICS on a wafer. </a:t>
            </a:r>
            <a:r>
              <a:rPr lang="en-US" sz="2000" dirty="0">
                <a:solidFill>
                  <a:schemeClr val="tx1"/>
                </a:solidFill>
                <a:latin typeface="+mn-lt"/>
                <a:cs typeface="Arial"/>
              </a:rPr>
              <a:t>Gold studs formed on ASIC pads to provide electrical contact point &amp; mechanical standoff</a:t>
            </a:r>
          </a:p>
          <a:p>
            <a:pPr marL="342900" lvl="2" indent="-342900">
              <a:buFont typeface="Courier New" panose="02070309020205020404" pitchFamily="49" charset="0"/>
              <a:buChar char="o"/>
            </a:pPr>
            <a:r>
              <a:rPr lang="en-US" dirty="0">
                <a:solidFill>
                  <a:schemeClr val="tx1"/>
                </a:solidFill>
                <a:latin typeface="+mn-lt"/>
                <a:cs typeface="Arial"/>
              </a:rPr>
              <a:t>Average triple studs of height ~40µm</a:t>
            </a:r>
          </a:p>
          <a:p>
            <a:pPr lvl="2">
              <a:buNone/>
            </a:pPr>
            <a:r>
              <a:rPr lang="en-US" dirty="0">
                <a:solidFill>
                  <a:schemeClr val="tx1"/>
                </a:solidFill>
                <a:cs typeface="Arial"/>
              </a:rPr>
              <a:t>2. A door-step PCB is attached to an Al block. The studded ASIC is mounted onto the block</a:t>
            </a:r>
            <a:endParaRPr lang="en-US" dirty="0">
              <a:solidFill>
                <a:schemeClr val="tx1"/>
              </a:solidFill>
              <a:latin typeface="+mn-lt"/>
              <a:cs typeface="Arial"/>
            </a:endParaRPr>
          </a:p>
          <a:p>
            <a:pPr lvl="2">
              <a:buNone/>
            </a:pPr>
            <a:r>
              <a:rPr lang="en-US" dirty="0">
                <a:solidFill>
                  <a:schemeClr val="tx1"/>
                </a:solidFill>
                <a:latin typeface="+mn-lt"/>
                <a:cs typeface="Arial"/>
              </a:rPr>
              <a:t>3. The ASIC is wire bonded to the PCB. Before putting the CZT on the ASIC, </a:t>
            </a:r>
          </a:p>
          <a:p>
            <a:pPr lvl="2">
              <a:buNone/>
            </a:pPr>
            <a:r>
              <a:rPr lang="en-US" dirty="0">
                <a:solidFill>
                  <a:schemeClr val="tx1"/>
                </a:solidFill>
                <a:latin typeface="+mn-lt"/>
                <a:cs typeface="Arial"/>
              </a:rPr>
              <a:t>they are Vcal (Voltage calibration) test. This will determine if the ASIC is dead or alive.  </a:t>
            </a:r>
            <a:endParaRPr lang="en-US" sz="2400" dirty="0">
              <a:solidFill>
                <a:schemeClr val="tx1"/>
              </a:solidFill>
              <a:latin typeface="+mn-lt"/>
              <a:cs typeface="Arial"/>
            </a:endParaRPr>
          </a:p>
          <a:p>
            <a:pPr>
              <a:buNone/>
            </a:pPr>
            <a:endParaRPr lang="en-GB" sz="2400" dirty="0">
              <a:solidFill>
                <a:schemeClr val="tx1"/>
              </a:solidFill>
              <a:latin typeface="+mn-lt"/>
              <a:cs typeface="Arial"/>
            </a:endParaRPr>
          </a:p>
          <a:p>
            <a:pPr>
              <a:buNone/>
            </a:pPr>
            <a:endParaRPr lang="en-GB" sz="2400" dirty="0">
              <a:solidFill>
                <a:schemeClr val="tx1"/>
              </a:solidFill>
              <a:latin typeface="+mn-lt"/>
              <a:cs typeface="Arial"/>
            </a:endParaRPr>
          </a:p>
          <a:p>
            <a:pPr>
              <a:buNone/>
            </a:pPr>
            <a:endParaRPr lang="en-GB" sz="2400" dirty="0">
              <a:solidFill>
                <a:schemeClr val="tx1"/>
              </a:solidFill>
              <a:latin typeface="+mn-lt"/>
            </a:endParaRPr>
          </a:p>
          <a:p>
            <a:pPr>
              <a:buNone/>
            </a:pPr>
            <a:endParaRPr lang="en-GB" sz="2400" dirty="0"/>
          </a:p>
          <a:p>
            <a:pPr>
              <a:buNone/>
            </a:pPr>
            <a:r>
              <a:rPr lang="en-GB" sz="2400" dirty="0"/>
              <a:t> </a:t>
            </a:r>
          </a:p>
        </p:txBody>
      </p:sp>
      <p:pic>
        <p:nvPicPr>
          <p:cNvPr id="20" name="Picture 19">
            <a:extLst>
              <a:ext uri="{FF2B5EF4-FFF2-40B4-BE49-F238E27FC236}">
                <a16:creationId xmlns:a16="http://schemas.microsoft.com/office/drawing/2014/main" id="{6ADAA494-7768-689B-4C4D-188FB96A41A4}"/>
              </a:ext>
            </a:extLst>
          </p:cNvPr>
          <p:cNvPicPr>
            <a:picLocks noChangeAspect="1"/>
          </p:cNvPicPr>
          <p:nvPr/>
        </p:nvPicPr>
        <p:blipFill>
          <a:blip r:embed="rId2"/>
          <a:stretch>
            <a:fillRect/>
          </a:stretch>
        </p:blipFill>
        <p:spPr>
          <a:xfrm>
            <a:off x="8487045" y="3939009"/>
            <a:ext cx="2496000" cy="1872000"/>
          </a:xfrm>
          <a:prstGeom prst="rect">
            <a:avLst/>
          </a:prstGeom>
        </p:spPr>
      </p:pic>
      <p:grpSp>
        <p:nvGrpSpPr>
          <p:cNvPr id="4" name="Group 3">
            <a:extLst>
              <a:ext uri="{FF2B5EF4-FFF2-40B4-BE49-F238E27FC236}">
                <a16:creationId xmlns:a16="http://schemas.microsoft.com/office/drawing/2014/main" id="{B1D03C2E-7E16-C18D-0171-4DB4EE4C159D}"/>
              </a:ext>
            </a:extLst>
          </p:cNvPr>
          <p:cNvGrpSpPr/>
          <p:nvPr/>
        </p:nvGrpSpPr>
        <p:grpSpPr>
          <a:xfrm>
            <a:off x="1635808" y="3727352"/>
            <a:ext cx="6042080" cy="2035407"/>
            <a:chOff x="2604963" y="4532243"/>
            <a:chExt cx="6042080" cy="2035407"/>
          </a:xfrm>
        </p:grpSpPr>
        <p:sp>
          <p:nvSpPr>
            <p:cNvPr id="17" name="Rectangle 16">
              <a:extLst>
                <a:ext uri="{FF2B5EF4-FFF2-40B4-BE49-F238E27FC236}">
                  <a16:creationId xmlns:a16="http://schemas.microsoft.com/office/drawing/2014/main" id="{0E8584B9-FE3F-E6D6-6E3F-097A1D591D08}"/>
                </a:ext>
              </a:extLst>
            </p:cNvPr>
            <p:cNvSpPr/>
            <p:nvPr/>
          </p:nvSpPr>
          <p:spPr>
            <a:xfrm>
              <a:off x="6292850" y="4532243"/>
              <a:ext cx="2354193" cy="1775792"/>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6AB2D62C-C50C-2AD1-7F47-52BB80CF0CA1}"/>
                </a:ext>
              </a:extLst>
            </p:cNvPr>
            <p:cNvGrpSpPr/>
            <p:nvPr/>
          </p:nvGrpSpPr>
          <p:grpSpPr>
            <a:xfrm>
              <a:off x="2604963" y="4532243"/>
              <a:ext cx="5964637" cy="2035407"/>
              <a:chOff x="2625777" y="4532243"/>
              <a:chExt cx="5964637" cy="2035407"/>
            </a:xfrm>
          </p:grpSpPr>
          <p:grpSp>
            <p:nvGrpSpPr>
              <p:cNvPr id="26" name="Group 25">
                <a:extLst>
                  <a:ext uri="{FF2B5EF4-FFF2-40B4-BE49-F238E27FC236}">
                    <a16:creationId xmlns:a16="http://schemas.microsoft.com/office/drawing/2014/main" id="{E08E8AEB-B93D-868D-9383-2F99959D1CCA}"/>
                  </a:ext>
                </a:extLst>
              </p:cNvPr>
              <p:cNvGrpSpPr/>
              <p:nvPr/>
            </p:nvGrpSpPr>
            <p:grpSpPr>
              <a:xfrm>
                <a:off x="2625777" y="4532243"/>
                <a:ext cx="5964637" cy="2035407"/>
                <a:chOff x="2625777" y="4532243"/>
                <a:chExt cx="5964637" cy="2035407"/>
              </a:xfrm>
            </p:grpSpPr>
            <p:pic>
              <p:nvPicPr>
                <p:cNvPr id="5" name="Picture 4">
                  <a:extLst>
                    <a:ext uri="{FF2B5EF4-FFF2-40B4-BE49-F238E27FC236}">
                      <a16:creationId xmlns:a16="http://schemas.microsoft.com/office/drawing/2014/main" id="{7A23BAB8-AC3F-CE3E-6C10-C618FB4E31F6}"/>
                    </a:ext>
                  </a:extLst>
                </p:cNvPr>
                <p:cNvPicPr>
                  <a:picLocks noChangeAspect="1"/>
                </p:cNvPicPr>
                <p:nvPr/>
              </p:nvPicPr>
              <p:blipFill>
                <a:blip r:embed="rId3"/>
                <a:stretch>
                  <a:fillRect/>
                </a:stretch>
              </p:blipFill>
              <p:spPr>
                <a:xfrm>
                  <a:off x="2625777" y="4695650"/>
                  <a:ext cx="2561700" cy="1872000"/>
                </a:xfrm>
                <a:prstGeom prst="rect">
                  <a:avLst/>
                </a:prstGeom>
              </p:spPr>
            </p:pic>
            <p:pic>
              <p:nvPicPr>
                <p:cNvPr id="7" name="Picture 6">
                  <a:extLst>
                    <a:ext uri="{FF2B5EF4-FFF2-40B4-BE49-F238E27FC236}">
                      <a16:creationId xmlns:a16="http://schemas.microsoft.com/office/drawing/2014/main" id="{0BDF9DBB-A22F-CCE6-4842-755CD2B11253}"/>
                    </a:ext>
                  </a:extLst>
                </p:cNvPr>
                <p:cNvPicPr>
                  <a:picLocks noChangeAspect="1"/>
                </p:cNvPicPr>
                <p:nvPr/>
              </p:nvPicPr>
              <p:blipFill>
                <a:blip r:embed="rId4"/>
                <a:stretch>
                  <a:fillRect/>
                </a:stretch>
              </p:blipFill>
              <p:spPr>
                <a:xfrm>
                  <a:off x="6382414" y="4577679"/>
                  <a:ext cx="2208000" cy="1656000"/>
                </a:xfrm>
                <a:prstGeom prst="rect">
                  <a:avLst/>
                </a:prstGeom>
              </p:spPr>
            </p:pic>
            <p:cxnSp>
              <p:nvCxnSpPr>
                <p:cNvPr id="9" name="Straight Arrow Connector 8">
                  <a:extLst>
                    <a:ext uri="{FF2B5EF4-FFF2-40B4-BE49-F238E27FC236}">
                      <a16:creationId xmlns:a16="http://schemas.microsoft.com/office/drawing/2014/main" id="{7456BD5B-9A0E-9FB4-3C69-6B996C0E77E1}"/>
                    </a:ext>
                  </a:extLst>
                </p:cNvPr>
                <p:cNvCxnSpPr>
                  <a:cxnSpLocks/>
                </p:cNvCxnSpPr>
                <p:nvPr/>
              </p:nvCxnSpPr>
              <p:spPr>
                <a:xfrm flipV="1">
                  <a:off x="4565650" y="4532243"/>
                  <a:ext cx="1727200" cy="1036707"/>
                </a:xfrm>
                <a:prstGeom prst="straightConnector1">
                  <a:avLst/>
                </a:prstGeom>
                <a:ln>
                  <a:solidFill>
                    <a:srgbClr val="FF0000"/>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D5647F46-A8D8-BD7F-ECD8-1FC5BE9579A7}"/>
                    </a:ext>
                  </a:extLst>
                </p:cNvPr>
                <p:cNvCxnSpPr>
                  <a:cxnSpLocks/>
                </p:cNvCxnSpPr>
                <p:nvPr/>
              </p:nvCxnSpPr>
              <p:spPr>
                <a:xfrm>
                  <a:off x="4565650" y="5679900"/>
                  <a:ext cx="1727200" cy="628135"/>
                </a:xfrm>
                <a:prstGeom prst="straightConnector1">
                  <a:avLst/>
                </a:prstGeom>
                <a:ln>
                  <a:solidFill>
                    <a:srgbClr val="FF0000"/>
                  </a:solidFill>
                  <a:prstDash val="dash"/>
                  <a:tailEnd type="triangle"/>
                </a:ln>
              </p:spPr>
              <p:style>
                <a:lnRef idx="2">
                  <a:schemeClr val="accent1"/>
                </a:lnRef>
                <a:fillRef idx="0">
                  <a:schemeClr val="accent1"/>
                </a:fillRef>
                <a:effectRef idx="1">
                  <a:schemeClr val="accent1"/>
                </a:effectRef>
                <a:fontRef idx="minor">
                  <a:schemeClr val="tx1"/>
                </a:fontRef>
              </p:style>
            </p:cxnSp>
          </p:grpSp>
          <p:sp>
            <p:nvSpPr>
              <p:cNvPr id="19" name="TextBox 18">
                <a:extLst>
                  <a:ext uri="{FF2B5EF4-FFF2-40B4-BE49-F238E27FC236}">
                    <a16:creationId xmlns:a16="http://schemas.microsoft.com/office/drawing/2014/main" id="{AE51D8CF-CCF0-7EF7-7E49-3BC9AA45A021}"/>
                  </a:ext>
                </a:extLst>
              </p:cNvPr>
              <p:cNvSpPr txBox="1"/>
              <p:nvPr/>
            </p:nvSpPr>
            <p:spPr>
              <a:xfrm>
                <a:off x="3551583" y="5353878"/>
                <a:ext cx="671979" cy="369332"/>
              </a:xfrm>
              <a:prstGeom prst="rect">
                <a:avLst/>
              </a:prstGeom>
              <a:noFill/>
            </p:spPr>
            <p:txBody>
              <a:bodyPr wrap="none" rtlCol="0">
                <a:spAutoFit/>
              </a:bodyPr>
              <a:lstStyle/>
              <a:p>
                <a:r>
                  <a:rPr lang="en-GB" dirty="0">
                    <a:solidFill>
                      <a:schemeClr val="bg1"/>
                    </a:solidFill>
                  </a:rPr>
                  <a:t>ASIC</a:t>
                </a:r>
              </a:p>
            </p:txBody>
          </p:sp>
          <p:sp>
            <p:nvSpPr>
              <p:cNvPr id="21" name="TextBox 20">
                <a:extLst>
                  <a:ext uri="{FF2B5EF4-FFF2-40B4-BE49-F238E27FC236}">
                    <a16:creationId xmlns:a16="http://schemas.microsoft.com/office/drawing/2014/main" id="{A4516ABA-1F78-1DBC-0FF4-59F0B882AD03}"/>
                  </a:ext>
                </a:extLst>
              </p:cNvPr>
              <p:cNvSpPr txBox="1"/>
              <p:nvPr/>
            </p:nvSpPr>
            <p:spPr>
              <a:xfrm>
                <a:off x="6845854" y="5791152"/>
                <a:ext cx="1343638" cy="369332"/>
              </a:xfrm>
              <a:prstGeom prst="rect">
                <a:avLst/>
              </a:prstGeom>
              <a:noFill/>
            </p:spPr>
            <p:txBody>
              <a:bodyPr wrap="none" rtlCol="0">
                <a:spAutoFit/>
              </a:bodyPr>
              <a:lstStyle/>
              <a:p>
                <a:r>
                  <a:rPr lang="en-GB" dirty="0">
                    <a:solidFill>
                      <a:schemeClr val="bg1"/>
                    </a:solidFill>
                  </a:rPr>
                  <a:t>Wire bonds</a:t>
                </a:r>
              </a:p>
            </p:txBody>
          </p:sp>
          <p:sp>
            <p:nvSpPr>
              <p:cNvPr id="24" name="TextBox 23">
                <a:extLst>
                  <a:ext uri="{FF2B5EF4-FFF2-40B4-BE49-F238E27FC236}">
                    <a16:creationId xmlns:a16="http://schemas.microsoft.com/office/drawing/2014/main" id="{1A0FA0DB-DC4F-F301-438A-A9172CF66A9D}"/>
                  </a:ext>
                </a:extLst>
              </p:cNvPr>
              <p:cNvSpPr txBox="1"/>
              <p:nvPr/>
            </p:nvSpPr>
            <p:spPr>
              <a:xfrm>
                <a:off x="4289576" y="5909104"/>
                <a:ext cx="617477" cy="369332"/>
              </a:xfrm>
              <a:prstGeom prst="rect">
                <a:avLst/>
              </a:prstGeom>
              <a:noFill/>
            </p:spPr>
            <p:txBody>
              <a:bodyPr wrap="none" rtlCol="0">
                <a:spAutoFit/>
              </a:bodyPr>
              <a:lstStyle/>
              <a:p>
                <a:r>
                  <a:rPr lang="en-GB" dirty="0">
                    <a:solidFill>
                      <a:schemeClr val="bg1"/>
                    </a:solidFill>
                  </a:rPr>
                  <a:t>PCB</a:t>
                </a:r>
              </a:p>
            </p:txBody>
          </p:sp>
        </p:grpSp>
      </p:grpSp>
      <p:sp>
        <p:nvSpPr>
          <p:cNvPr id="25" name="TextBox 24">
            <a:extLst>
              <a:ext uri="{FF2B5EF4-FFF2-40B4-BE49-F238E27FC236}">
                <a16:creationId xmlns:a16="http://schemas.microsoft.com/office/drawing/2014/main" id="{49D65B9F-A5F9-15AA-2F50-16D4192A97AA}"/>
              </a:ext>
            </a:extLst>
          </p:cNvPr>
          <p:cNvSpPr txBox="1"/>
          <p:nvPr/>
        </p:nvSpPr>
        <p:spPr>
          <a:xfrm>
            <a:off x="8435650" y="3569677"/>
            <a:ext cx="2728632" cy="369332"/>
          </a:xfrm>
          <a:prstGeom prst="rect">
            <a:avLst/>
          </a:prstGeom>
          <a:noFill/>
        </p:spPr>
        <p:txBody>
          <a:bodyPr wrap="none" rtlCol="0">
            <a:spAutoFit/>
          </a:bodyPr>
          <a:lstStyle/>
          <a:p>
            <a:r>
              <a:rPr lang="en-GB" dirty="0">
                <a:solidFill>
                  <a:srgbClr val="FF0000"/>
                </a:solidFill>
              </a:rPr>
              <a:t>SEM image of gold studs</a:t>
            </a:r>
          </a:p>
        </p:txBody>
      </p:sp>
    </p:spTree>
    <p:extLst>
      <p:ext uri="{BB962C8B-B14F-4D97-AF65-F5344CB8AC3E}">
        <p14:creationId xmlns:p14="http://schemas.microsoft.com/office/powerpoint/2010/main" val="4199340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239C0-4F90-70BB-23F2-166890857405}"/>
              </a:ext>
            </a:extLst>
          </p:cNvPr>
          <p:cNvSpPr>
            <a:spLocks noGrp="1"/>
          </p:cNvSpPr>
          <p:nvPr>
            <p:ph idx="1"/>
          </p:nvPr>
        </p:nvSpPr>
        <p:spPr>
          <a:xfrm>
            <a:off x="442912" y="150881"/>
            <a:ext cx="11672888" cy="3493264"/>
          </a:xfrm>
        </p:spPr>
        <p:txBody>
          <a:bodyPr/>
          <a:lstStyle/>
          <a:p>
            <a:pPr>
              <a:buNone/>
            </a:pPr>
            <a:r>
              <a:rPr lang="en-GB" sz="2400" dirty="0"/>
              <a:t>3. Stencil Printing – Thixotropic conductive epoxy is deposited on the CZT sensor pads using a precision stencil print</a:t>
            </a:r>
          </a:p>
          <a:p>
            <a:pPr>
              <a:buNone/>
            </a:pPr>
            <a:r>
              <a:rPr lang="en-GB" sz="2400" dirty="0">
                <a:solidFill>
                  <a:schemeClr val="tx1"/>
                </a:solidFill>
              </a:rPr>
              <a:t>4. Flip chip bonding - </a:t>
            </a:r>
            <a:r>
              <a:rPr lang="en-GB" sz="2400" dirty="0">
                <a:solidFill>
                  <a:schemeClr val="tx1"/>
                </a:solidFill>
                <a:cs typeface="Arial"/>
              </a:rPr>
              <a:t>The studs on the ASIC are aligned and bonded to the </a:t>
            </a:r>
            <a:br>
              <a:rPr lang="en-GB" sz="2400" dirty="0">
                <a:solidFill>
                  <a:schemeClr val="tx1"/>
                </a:solidFill>
                <a:cs typeface="Arial"/>
              </a:rPr>
            </a:br>
            <a:r>
              <a:rPr lang="en-GB" sz="2400" dirty="0">
                <a:solidFill>
                  <a:schemeClr val="tx1"/>
                </a:solidFill>
                <a:cs typeface="Arial"/>
              </a:rPr>
              <a:t>epoxy dots on the sensor, through controlled pressure and temperature.</a:t>
            </a:r>
          </a:p>
          <a:p>
            <a:pPr>
              <a:buNone/>
            </a:pPr>
            <a:r>
              <a:rPr lang="en-GB" sz="2400" dirty="0">
                <a:solidFill>
                  <a:schemeClr val="tx1"/>
                </a:solidFill>
                <a:cs typeface="Arial"/>
              </a:rPr>
              <a:t>5. A CZT is connected with a bias wire</a:t>
            </a:r>
            <a:br>
              <a:rPr lang="en-GB" sz="2400" dirty="0">
                <a:solidFill>
                  <a:schemeClr val="tx1"/>
                </a:solidFill>
                <a:cs typeface="Arial"/>
              </a:rPr>
            </a:br>
            <a:br>
              <a:rPr lang="en-GB" sz="2400" dirty="0">
                <a:solidFill>
                  <a:schemeClr val="tx1"/>
                </a:solidFill>
                <a:cs typeface="Arial"/>
              </a:rPr>
            </a:br>
            <a:endParaRPr lang="en-GB" sz="2400" dirty="0"/>
          </a:p>
          <a:p>
            <a:endParaRPr lang="en-GB" dirty="0"/>
          </a:p>
        </p:txBody>
      </p:sp>
      <p:grpSp>
        <p:nvGrpSpPr>
          <p:cNvPr id="14" name="Group 13">
            <a:extLst>
              <a:ext uri="{FF2B5EF4-FFF2-40B4-BE49-F238E27FC236}">
                <a16:creationId xmlns:a16="http://schemas.microsoft.com/office/drawing/2014/main" id="{12320BB7-2F33-45E1-93B0-841A9B5662CF}"/>
              </a:ext>
            </a:extLst>
          </p:cNvPr>
          <p:cNvGrpSpPr/>
          <p:nvPr/>
        </p:nvGrpSpPr>
        <p:grpSpPr>
          <a:xfrm>
            <a:off x="5505506" y="2775647"/>
            <a:ext cx="3744000" cy="2376000"/>
            <a:chOff x="6925350" y="4043132"/>
            <a:chExt cx="4340847" cy="2686054"/>
          </a:xfrm>
        </p:grpSpPr>
        <p:pic>
          <p:nvPicPr>
            <p:cNvPr id="11" name="Picture 2" descr="Picture 511485075, Picture">
              <a:extLst>
                <a:ext uri="{FF2B5EF4-FFF2-40B4-BE49-F238E27FC236}">
                  <a16:creationId xmlns:a16="http://schemas.microsoft.com/office/drawing/2014/main" id="{69194213-245B-F503-0648-BE4563FC6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65259" y="4043132"/>
              <a:ext cx="2900938" cy="268605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screenshot of a computer screen&#10;&#10;AI-generated content may be incorrect.">
              <a:extLst>
                <a:ext uri="{FF2B5EF4-FFF2-40B4-BE49-F238E27FC236}">
                  <a16:creationId xmlns:a16="http://schemas.microsoft.com/office/drawing/2014/main" id="{D7C853FB-5C7A-DAED-C522-2CF632DF9407}"/>
                </a:ext>
              </a:extLst>
            </p:cNvPr>
            <p:cNvPicPr>
              <a:picLocks noChangeAspect="1"/>
            </p:cNvPicPr>
            <p:nvPr/>
          </p:nvPicPr>
          <p:blipFill>
            <a:blip r:embed="rId3"/>
            <a:stretch>
              <a:fillRect/>
            </a:stretch>
          </p:blipFill>
          <p:spPr>
            <a:xfrm>
              <a:off x="6925350" y="5056412"/>
              <a:ext cx="2136391" cy="1602293"/>
            </a:xfrm>
            <a:prstGeom prst="rect">
              <a:avLst/>
            </a:prstGeom>
          </p:spPr>
        </p:pic>
      </p:grpSp>
      <p:pic>
        <p:nvPicPr>
          <p:cNvPr id="18" name="Picture 17">
            <a:extLst>
              <a:ext uri="{FF2B5EF4-FFF2-40B4-BE49-F238E27FC236}">
                <a16:creationId xmlns:a16="http://schemas.microsoft.com/office/drawing/2014/main" id="{97CFE9D0-B308-4020-02FC-927CE75BDAC5}"/>
              </a:ext>
            </a:extLst>
          </p:cNvPr>
          <p:cNvPicPr>
            <a:picLocks noChangeAspect="1"/>
          </p:cNvPicPr>
          <p:nvPr/>
        </p:nvPicPr>
        <p:blipFill>
          <a:blip r:embed="rId4"/>
          <a:stretch>
            <a:fillRect/>
          </a:stretch>
        </p:blipFill>
        <p:spPr>
          <a:xfrm>
            <a:off x="9862104" y="2347032"/>
            <a:ext cx="1700213" cy="1728000"/>
          </a:xfrm>
          <a:prstGeom prst="rect">
            <a:avLst/>
          </a:prstGeom>
        </p:spPr>
      </p:pic>
      <p:grpSp>
        <p:nvGrpSpPr>
          <p:cNvPr id="8" name="Group 7">
            <a:extLst>
              <a:ext uri="{FF2B5EF4-FFF2-40B4-BE49-F238E27FC236}">
                <a16:creationId xmlns:a16="http://schemas.microsoft.com/office/drawing/2014/main" id="{82A8E297-8A5B-1FF4-1C49-F4CAC38BB15A}"/>
              </a:ext>
            </a:extLst>
          </p:cNvPr>
          <p:cNvGrpSpPr/>
          <p:nvPr/>
        </p:nvGrpSpPr>
        <p:grpSpPr>
          <a:xfrm>
            <a:off x="2010385" y="3051186"/>
            <a:ext cx="2901874" cy="2285127"/>
            <a:chOff x="1575686" y="2779920"/>
            <a:chExt cx="2901874" cy="2285127"/>
          </a:xfrm>
        </p:grpSpPr>
        <p:pic>
          <p:nvPicPr>
            <p:cNvPr id="5" name="Picture 4">
              <a:extLst>
                <a:ext uri="{FF2B5EF4-FFF2-40B4-BE49-F238E27FC236}">
                  <a16:creationId xmlns:a16="http://schemas.microsoft.com/office/drawing/2014/main" id="{F400D94C-282C-EC91-46DC-2CECFEE51881}"/>
                </a:ext>
              </a:extLst>
            </p:cNvPr>
            <p:cNvPicPr>
              <a:picLocks noChangeAspect="1"/>
            </p:cNvPicPr>
            <p:nvPr/>
          </p:nvPicPr>
          <p:blipFill>
            <a:blip r:embed="rId5"/>
            <a:srcRect l="11927" t="20802" r="20365" b="5357"/>
            <a:stretch>
              <a:fillRect/>
            </a:stretch>
          </p:blipFill>
          <p:spPr>
            <a:xfrm>
              <a:off x="1575686" y="2779920"/>
              <a:ext cx="2901874" cy="1725817"/>
            </a:xfrm>
            <a:prstGeom prst="rect">
              <a:avLst/>
            </a:prstGeom>
          </p:spPr>
        </p:pic>
        <p:sp>
          <p:nvSpPr>
            <p:cNvPr id="7" name="TextBox 6">
              <a:extLst>
                <a:ext uri="{FF2B5EF4-FFF2-40B4-BE49-F238E27FC236}">
                  <a16:creationId xmlns:a16="http://schemas.microsoft.com/office/drawing/2014/main" id="{95EB4BEE-B314-68B6-10A0-8FCAD1E1352B}"/>
                </a:ext>
              </a:extLst>
            </p:cNvPr>
            <p:cNvSpPr txBox="1"/>
            <p:nvPr/>
          </p:nvSpPr>
          <p:spPr>
            <a:xfrm>
              <a:off x="1673607" y="4695715"/>
              <a:ext cx="2706190" cy="369332"/>
            </a:xfrm>
            <a:prstGeom prst="rect">
              <a:avLst/>
            </a:prstGeom>
            <a:noFill/>
          </p:spPr>
          <p:txBody>
            <a:bodyPr wrap="none" rtlCol="0">
              <a:spAutoFit/>
            </a:bodyPr>
            <a:lstStyle/>
            <a:p>
              <a:r>
                <a:rPr lang="en-GB" dirty="0"/>
                <a:t>Fully assembled module</a:t>
              </a:r>
            </a:p>
          </p:txBody>
        </p:sp>
      </p:grpSp>
      <p:sp>
        <p:nvSpPr>
          <p:cNvPr id="9" name="TextBox 8">
            <a:extLst>
              <a:ext uri="{FF2B5EF4-FFF2-40B4-BE49-F238E27FC236}">
                <a16:creationId xmlns:a16="http://schemas.microsoft.com/office/drawing/2014/main" id="{11644D3D-B295-FB84-2760-B0A0E1745A5B}"/>
              </a:ext>
            </a:extLst>
          </p:cNvPr>
          <p:cNvSpPr txBox="1"/>
          <p:nvPr/>
        </p:nvSpPr>
        <p:spPr>
          <a:xfrm>
            <a:off x="5617134" y="5336313"/>
            <a:ext cx="4357283" cy="646331"/>
          </a:xfrm>
          <a:prstGeom prst="rect">
            <a:avLst/>
          </a:prstGeom>
          <a:noFill/>
        </p:spPr>
        <p:txBody>
          <a:bodyPr wrap="none" rtlCol="0">
            <a:spAutoFit/>
          </a:bodyPr>
          <a:lstStyle/>
          <a:p>
            <a:r>
              <a:rPr lang="en-GB" dirty="0"/>
              <a:t>CZT with epoxy dots. On average</a:t>
            </a:r>
          </a:p>
          <a:p>
            <a:r>
              <a:rPr lang="en-GB" dirty="0"/>
              <a:t>~160µm in diameter and ~40µm in height</a:t>
            </a:r>
          </a:p>
        </p:txBody>
      </p:sp>
    </p:spTree>
    <p:extLst>
      <p:ext uri="{BB962C8B-B14F-4D97-AF65-F5344CB8AC3E}">
        <p14:creationId xmlns:p14="http://schemas.microsoft.com/office/powerpoint/2010/main" val="4271486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B8337-BD09-5579-FE96-4452561370F9}"/>
              </a:ext>
            </a:extLst>
          </p:cNvPr>
          <p:cNvSpPr>
            <a:spLocks noGrp="1"/>
          </p:cNvSpPr>
          <p:nvPr>
            <p:ph type="title"/>
          </p:nvPr>
        </p:nvSpPr>
        <p:spPr>
          <a:xfrm>
            <a:off x="442912" y="441325"/>
            <a:ext cx="11306175" cy="757130"/>
          </a:xfrm>
        </p:spPr>
        <p:txBody>
          <a:bodyPr/>
          <a:lstStyle/>
          <a:p>
            <a:br>
              <a:rPr lang="en-GB" sz="2400" dirty="0">
                <a:solidFill>
                  <a:schemeClr val="tx1"/>
                </a:solidFill>
                <a:latin typeface="+mn-lt"/>
                <a:cs typeface="Arial" panose="020B0604020202020204" pitchFamily="34" charset="0"/>
              </a:rPr>
            </a:br>
            <a:r>
              <a:rPr lang="en-GB" sz="2400" dirty="0">
                <a:solidFill>
                  <a:schemeClr val="tx1"/>
                </a:solidFill>
                <a:latin typeface="+mn-lt"/>
                <a:cs typeface="Arial" panose="020B0604020202020204" pitchFamily="34" charset="0"/>
              </a:rPr>
              <a:t> </a:t>
            </a:r>
            <a:endParaRPr lang="en-GB" sz="2400" dirty="0">
              <a:solidFill>
                <a:schemeClr val="tx1"/>
              </a:solidFill>
              <a:latin typeface="+mn-lt"/>
            </a:endParaRPr>
          </a:p>
        </p:txBody>
      </p:sp>
      <p:sp>
        <p:nvSpPr>
          <p:cNvPr id="15" name="TextBox 14">
            <a:extLst>
              <a:ext uri="{FF2B5EF4-FFF2-40B4-BE49-F238E27FC236}">
                <a16:creationId xmlns:a16="http://schemas.microsoft.com/office/drawing/2014/main" id="{505CBB53-2F63-2C3E-6FA3-B258A2D26EE6}"/>
              </a:ext>
            </a:extLst>
          </p:cNvPr>
          <p:cNvSpPr txBox="1"/>
          <p:nvPr/>
        </p:nvSpPr>
        <p:spPr>
          <a:xfrm>
            <a:off x="273488" y="593768"/>
            <a:ext cx="11067174" cy="2308324"/>
          </a:xfrm>
          <a:prstGeom prst="rect">
            <a:avLst/>
          </a:prstGeom>
          <a:noFill/>
        </p:spPr>
        <p:txBody>
          <a:bodyPr wrap="square" rtlCol="0">
            <a:spAutoFit/>
          </a:bodyPr>
          <a:lstStyle/>
          <a:p>
            <a:pPr marL="285750" indent="-285750">
              <a:buFont typeface="Wingdings" panose="05000000000000000000" pitchFamily="2" charset="2"/>
              <a:buChar char="§"/>
            </a:pPr>
            <a:r>
              <a:rPr lang="en-GB" sz="2400" dirty="0"/>
              <a:t>The assembled modules are tested with Americium-241 and Cobalt-57 radiation sources </a:t>
            </a:r>
            <a:br>
              <a:rPr lang="en-GB" sz="2400" dirty="0"/>
            </a:br>
            <a:r>
              <a:rPr lang="en-GB" sz="2400" dirty="0"/>
              <a:t>The tested full modules have a </a:t>
            </a:r>
            <a:r>
              <a:rPr lang="en-GB" sz="2400" b="1" dirty="0"/>
              <a:t>spectroscopic energy resolution of </a:t>
            </a:r>
            <a:r>
              <a:rPr lang="en-GB" sz="2400" dirty="0"/>
              <a:t>~3-4 keV full width half maximum(FWHM) measured at 60keV in low gain and a bond yield of 99%.</a:t>
            </a:r>
            <a:br>
              <a:rPr lang="en-GB" sz="2400" dirty="0"/>
            </a:br>
            <a:endParaRPr lang="en-GB" sz="2400" dirty="0"/>
          </a:p>
        </p:txBody>
      </p:sp>
      <p:pic>
        <p:nvPicPr>
          <p:cNvPr id="17" name="Picture 16">
            <a:extLst>
              <a:ext uri="{FF2B5EF4-FFF2-40B4-BE49-F238E27FC236}">
                <a16:creationId xmlns:a16="http://schemas.microsoft.com/office/drawing/2014/main" id="{83F562D1-B783-72D7-1BB7-E20659D028E8}"/>
              </a:ext>
            </a:extLst>
          </p:cNvPr>
          <p:cNvPicPr>
            <a:picLocks noChangeAspect="1"/>
          </p:cNvPicPr>
          <p:nvPr/>
        </p:nvPicPr>
        <p:blipFill>
          <a:blip r:embed="rId2"/>
          <a:stretch>
            <a:fillRect/>
          </a:stretch>
        </p:blipFill>
        <p:spPr>
          <a:xfrm>
            <a:off x="5382633" y="2886969"/>
            <a:ext cx="6779857" cy="2952000"/>
          </a:xfrm>
          <a:prstGeom prst="rect">
            <a:avLst/>
          </a:prstGeom>
        </p:spPr>
      </p:pic>
      <p:pic>
        <p:nvPicPr>
          <p:cNvPr id="19" name="Picture 18">
            <a:extLst>
              <a:ext uri="{FF2B5EF4-FFF2-40B4-BE49-F238E27FC236}">
                <a16:creationId xmlns:a16="http://schemas.microsoft.com/office/drawing/2014/main" id="{15C18F5E-1CFC-FD40-FE95-E40BF587EB7C}"/>
              </a:ext>
            </a:extLst>
          </p:cNvPr>
          <p:cNvPicPr>
            <a:picLocks noChangeAspect="1"/>
          </p:cNvPicPr>
          <p:nvPr/>
        </p:nvPicPr>
        <p:blipFill>
          <a:blip r:embed="rId3"/>
          <a:stretch>
            <a:fillRect/>
          </a:stretch>
        </p:blipFill>
        <p:spPr>
          <a:xfrm>
            <a:off x="573524" y="3087274"/>
            <a:ext cx="5038114" cy="2376000"/>
          </a:xfrm>
          <a:prstGeom prst="rect">
            <a:avLst/>
          </a:prstGeom>
        </p:spPr>
      </p:pic>
    </p:spTree>
    <p:extLst>
      <p:ext uri="{BB962C8B-B14F-4D97-AF65-F5344CB8AC3E}">
        <p14:creationId xmlns:p14="http://schemas.microsoft.com/office/powerpoint/2010/main" val="3455169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24B574-359F-E4CF-EB59-F298472A0C73}"/>
              </a:ext>
            </a:extLst>
          </p:cNvPr>
          <p:cNvSpPr>
            <a:spLocks noGrp="1"/>
          </p:cNvSpPr>
          <p:nvPr>
            <p:ph idx="1"/>
          </p:nvPr>
        </p:nvSpPr>
        <p:spPr>
          <a:xfrm>
            <a:off x="535996" y="624667"/>
            <a:ext cx="11306175" cy="2072362"/>
          </a:xfrm>
        </p:spPr>
        <p:txBody>
          <a:bodyPr/>
          <a:lstStyle/>
          <a:p>
            <a:r>
              <a:rPr lang="en-GB" dirty="0"/>
              <a:t>After testing, the full modules are assembled on to a panel</a:t>
            </a:r>
          </a:p>
          <a:p>
            <a:r>
              <a:rPr lang="en-GB" dirty="0"/>
              <a:t> </a:t>
            </a:r>
            <a:r>
              <a:rPr lang="en-US" dirty="0">
                <a:solidFill>
                  <a:srgbClr val="000000"/>
                </a:solidFill>
                <a:cs typeface="Arial"/>
              </a:rPr>
              <a:t>Currently STFC is able to produce 100+ full modules every month with a yield of 95%.</a:t>
            </a:r>
          </a:p>
          <a:p>
            <a:pPr>
              <a:buNone/>
            </a:pPr>
            <a:endParaRPr lang="en-GB" dirty="0"/>
          </a:p>
        </p:txBody>
      </p:sp>
      <p:pic>
        <p:nvPicPr>
          <p:cNvPr id="7" name="Picture 6">
            <a:extLst>
              <a:ext uri="{FF2B5EF4-FFF2-40B4-BE49-F238E27FC236}">
                <a16:creationId xmlns:a16="http://schemas.microsoft.com/office/drawing/2014/main" id="{CE989A42-5E84-22A9-E4D6-948278947F39}"/>
              </a:ext>
            </a:extLst>
          </p:cNvPr>
          <p:cNvPicPr>
            <a:picLocks noChangeAspect="1"/>
          </p:cNvPicPr>
          <p:nvPr/>
        </p:nvPicPr>
        <p:blipFill>
          <a:blip r:embed="rId2"/>
          <a:stretch>
            <a:fillRect/>
          </a:stretch>
        </p:blipFill>
        <p:spPr>
          <a:xfrm>
            <a:off x="5406229" y="2645179"/>
            <a:ext cx="6327650" cy="3204000"/>
          </a:xfrm>
          <a:prstGeom prst="rect">
            <a:avLst/>
          </a:prstGeom>
        </p:spPr>
      </p:pic>
      <p:pic>
        <p:nvPicPr>
          <p:cNvPr id="4" name="Picture 3">
            <a:extLst>
              <a:ext uri="{FF2B5EF4-FFF2-40B4-BE49-F238E27FC236}">
                <a16:creationId xmlns:a16="http://schemas.microsoft.com/office/drawing/2014/main" id="{C76F84FD-4AF7-6EA8-2AD5-7FE4AD7EBCB3}"/>
              </a:ext>
            </a:extLst>
          </p:cNvPr>
          <p:cNvPicPr>
            <a:picLocks noChangeAspect="1"/>
          </p:cNvPicPr>
          <p:nvPr/>
        </p:nvPicPr>
        <p:blipFill>
          <a:blip r:embed="rId3"/>
          <a:stretch>
            <a:fillRect/>
          </a:stretch>
        </p:blipFill>
        <p:spPr>
          <a:xfrm>
            <a:off x="593043" y="2782549"/>
            <a:ext cx="4386788" cy="2916000"/>
          </a:xfrm>
          <a:prstGeom prst="rect">
            <a:avLst/>
          </a:prstGeom>
        </p:spPr>
      </p:pic>
      <p:sp>
        <p:nvSpPr>
          <p:cNvPr id="8" name="TextBox 7">
            <a:extLst>
              <a:ext uri="{FF2B5EF4-FFF2-40B4-BE49-F238E27FC236}">
                <a16:creationId xmlns:a16="http://schemas.microsoft.com/office/drawing/2014/main" id="{A6B838D0-E92A-FA33-4D3E-68A6D86D25D9}"/>
              </a:ext>
            </a:extLst>
          </p:cNvPr>
          <p:cNvSpPr txBox="1"/>
          <p:nvPr/>
        </p:nvSpPr>
        <p:spPr>
          <a:xfrm>
            <a:off x="726471" y="2782549"/>
            <a:ext cx="4187728" cy="646331"/>
          </a:xfrm>
          <a:prstGeom prst="rect">
            <a:avLst/>
          </a:prstGeom>
          <a:noFill/>
        </p:spPr>
        <p:txBody>
          <a:bodyPr wrap="square">
            <a:spAutoFit/>
          </a:bodyPr>
          <a:lstStyle/>
          <a:p>
            <a:r>
              <a:rPr lang="en-GB" dirty="0">
                <a:solidFill>
                  <a:schemeClr val="bg1"/>
                </a:solidFill>
              </a:rPr>
              <a:t>E</a:t>
            </a:r>
            <a:r>
              <a:rPr lang="en-GB" dirty="0">
                <a:solidFill>
                  <a:schemeClr val="bg1"/>
                </a:solidFill>
                <a:effectLst/>
              </a:rPr>
              <a:t>xample of a panel on the HEXITEC 2x6</a:t>
            </a:r>
            <a:endParaRPr lang="en-GB" dirty="0">
              <a:solidFill>
                <a:schemeClr val="bg1"/>
              </a:solidFill>
            </a:endParaRPr>
          </a:p>
        </p:txBody>
      </p:sp>
    </p:spTree>
    <p:extLst>
      <p:ext uri="{BB962C8B-B14F-4D97-AF65-F5344CB8AC3E}">
        <p14:creationId xmlns:p14="http://schemas.microsoft.com/office/powerpoint/2010/main" val="2219658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33421-0387-7292-7D8B-8A37D3BD5F56}"/>
              </a:ext>
            </a:extLst>
          </p:cNvPr>
          <p:cNvSpPr>
            <a:spLocks noGrp="1"/>
          </p:cNvSpPr>
          <p:nvPr>
            <p:ph type="title"/>
          </p:nvPr>
        </p:nvSpPr>
        <p:spPr/>
        <p:txBody>
          <a:bodyPr/>
          <a:lstStyle/>
          <a:p>
            <a:r>
              <a:rPr lang="en-GB" dirty="0"/>
              <a:t>Outcomes</a:t>
            </a:r>
          </a:p>
        </p:txBody>
      </p:sp>
      <p:pic>
        <p:nvPicPr>
          <p:cNvPr id="4" name="Picture 3">
            <a:extLst>
              <a:ext uri="{FF2B5EF4-FFF2-40B4-BE49-F238E27FC236}">
                <a16:creationId xmlns:a16="http://schemas.microsoft.com/office/drawing/2014/main" id="{CAC9F4A6-C06C-20D5-7ADE-DD2B350FA640}"/>
              </a:ext>
            </a:extLst>
          </p:cNvPr>
          <p:cNvPicPr>
            <a:picLocks noChangeAspect="1"/>
          </p:cNvPicPr>
          <p:nvPr/>
        </p:nvPicPr>
        <p:blipFill>
          <a:blip r:embed="rId2"/>
          <a:stretch>
            <a:fillRect/>
          </a:stretch>
        </p:blipFill>
        <p:spPr>
          <a:xfrm>
            <a:off x="307926" y="1791554"/>
            <a:ext cx="5297206" cy="2988000"/>
          </a:xfrm>
          <a:prstGeom prst="rect">
            <a:avLst/>
          </a:prstGeom>
        </p:spPr>
      </p:pic>
      <p:pic>
        <p:nvPicPr>
          <p:cNvPr id="6" name="Picture 5">
            <a:extLst>
              <a:ext uri="{FF2B5EF4-FFF2-40B4-BE49-F238E27FC236}">
                <a16:creationId xmlns:a16="http://schemas.microsoft.com/office/drawing/2014/main" id="{86995537-7AFE-1A7B-C2C8-E560D4781699}"/>
              </a:ext>
            </a:extLst>
          </p:cNvPr>
          <p:cNvPicPr>
            <a:picLocks noChangeAspect="1"/>
          </p:cNvPicPr>
          <p:nvPr/>
        </p:nvPicPr>
        <p:blipFill>
          <a:blip r:embed="rId3"/>
          <a:stretch>
            <a:fillRect/>
          </a:stretch>
        </p:blipFill>
        <p:spPr>
          <a:xfrm>
            <a:off x="5892534" y="1791554"/>
            <a:ext cx="5913461" cy="2988000"/>
          </a:xfrm>
          <a:prstGeom prst="rect">
            <a:avLst/>
          </a:prstGeom>
        </p:spPr>
      </p:pic>
      <p:sp>
        <p:nvSpPr>
          <p:cNvPr id="7" name="TextBox 6">
            <a:extLst>
              <a:ext uri="{FF2B5EF4-FFF2-40B4-BE49-F238E27FC236}">
                <a16:creationId xmlns:a16="http://schemas.microsoft.com/office/drawing/2014/main" id="{42F0105E-CE51-28E2-1336-1995EF2D1178}"/>
              </a:ext>
            </a:extLst>
          </p:cNvPr>
          <p:cNvSpPr txBox="1"/>
          <p:nvPr/>
        </p:nvSpPr>
        <p:spPr>
          <a:xfrm>
            <a:off x="4027848" y="5497619"/>
            <a:ext cx="3355406" cy="369332"/>
          </a:xfrm>
          <a:prstGeom prst="rect">
            <a:avLst/>
          </a:prstGeom>
          <a:noFill/>
        </p:spPr>
        <p:txBody>
          <a:bodyPr wrap="none" rtlCol="0">
            <a:spAutoFit/>
          </a:bodyPr>
          <a:lstStyle/>
          <a:p>
            <a:r>
              <a:rPr lang="en-GB" dirty="0"/>
              <a:t>Further read </a:t>
            </a:r>
            <a:r>
              <a:rPr lang="en-GB" dirty="0">
                <a:hlinkClick r:id="rId4"/>
              </a:rPr>
              <a:t>News | MH3D Inc.</a:t>
            </a:r>
            <a:endParaRPr lang="en-GB" dirty="0"/>
          </a:p>
        </p:txBody>
      </p:sp>
    </p:spTree>
    <p:extLst>
      <p:ext uri="{BB962C8B-B14F-4D97-AF65-F5344CB8AC3E}">
        <p14:creationId xmlns:p14="http://schemas.microsoft.com/office/powerpoint/2010/main" val="65012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889D5-194D-F20C-EDF0-C6752503AF16}"/>
              </a:ext>
            </a:extLst>
          </p:cNvPr>
          <p:cNvSpPr>
            <a:spLocks noGrp="1"/>
          </p:cNvSpPr>
          <p:nvPr>
            <p:ph type="title"/>
          </p:nvPr>
        </p:nvSpPr>
        <p:spPr>
          <a:xfrm>
            <a:off x="442912" y="441325"/>
            <a:ext cx="11306175" cy="1311128"/>
          </a:xfrm>
        </p:spPr>
        <p:txBody>
          <a:bodyPr/>
          <a:lstStyle/>
          <a:p>
            <a:r>
              <a:rPr lang="en-US" b="1" spc="-150" dirty="0">
                <a:solidFill>
                  <a:srgbClr val="2E2D62"/>
                </a:solidFill>
                <a:latin typeface="+mn-lt"/>
                <a:cs typeface="Arial"/>
              </a:rPr>
              <a:t>MH3D – forecast and future plans</a:t>
            </a:r>
            <a:br>
              <a:rPr lang="en-US" b="1" spc="-150" dirty="0">
                <a:solidFill>
                  <a:srgbClr val="2E2D62"/>
                </a:solidFill>
                <a:latin typeface="Arial" panose="020B0604020202020204" pitchFamily="34" charset="0"/>
                <a:cs typeface="Arial" panose="020B0604020202020204" pitchFamily="34" charset="0"/>
              </a:rPr>
            </a:br>
            <a:endParaRPr lang="en-GB" dirty="0"/>
          </a:p>
        </p:txBody>
      </p:sp>
      <p:sp>
        <p:nvSpPr>
          <p:cNvPr id="3" name="Content Placeholder 2">
            <a:extLst>
              <a:ext uri="{FF2B5EF4-FFF2-40B4-BE49-F238E27FC236}">
                <a16:creationId xmlns:a16="http://schemas.microsoft.com/office/drawing/2014/main" id="{3155247D-4B59-AFAC-A5D5-67C0BFCFABA5}"/>
              </a:ext>
            </a:extLst>
          </p:cNvPr>
          <p:cNvSpPr>
            <a:spLocks noGrp="1"/>
          </p:cNvSpPr>
          <p:nvPr>
            <p:ph idx="1"/>
          </p:nvPr>
        </p:nvSpPr>
        <p:spPr>
          <a:xfrm>
            <a:off x="442912" y="1123097"/>
            <a:ext cx="11517174" cy="5734903"/>
          </a:xfrm>
        </p:spPr>
        <p:txBody>
          <a:bodyPr/>
          <a:lstStyle/>
          <a:p>
            <a:r>
              <a:rPr lang="en-US" dirty="0">
                <a:solidFill>
                  <a:srgbClr val="000000"/>
                </a:solidFill>
                <a:latin typeface="+mn-lt"/>
                <a:cs typeface="Arial"/>
              </a:rPr>
              <a:t>Alpha SPECT MINI for small animals (mice) are mainly targeting radionuclide development companies</a:t>
            </a:r>
          </a:p>
          <a:p>
            <a:pPr marL="342900" indent="-342900">
              <a:buFont typeface="Arial" panose="020B0604020202020204" pitchFamily="34" charset="0"/>
              <a:buChar char="•"/>
            </a:pPr>
            <a:r>
              <a:rPr lang="en-US" sz="2000" dirty="0">
                <a:solidFill>
                  <a:srgbClr val="000000"/>
                </a:solidFill>
                <a:latin typeface="+mn-lt"/>
                <a:cs typeface="Arial"/>
              </a:rPr>
              <a:t>Requires hundreds of HEXITEC modules per mini scanner</a:t>
            </a:r>
          </a:p>
          <a:p>
            <a:pPr marL="457200" indent="-457200"/>
            <a:r>
              <a:rPr lang="en-US" b="1" dirty="0">
                <a:solidFill>
                  <a:srgbClr val="000000"/>
                </a:solidFill>
                <a:latin typeface="+mn-lt"/>
                <a:cs typeface="Arial"/>
              </a:rPr>
              <a:t>Next step is to Move on to brain scanner </a:t>
            </a:r>
            <a:r>
              <a:rPr lang="en-US" dirty="0">
                <a:solidFill>
                  <a:srgbClr val="000000"/>
                </a:solidFill>
                <a:latin typeface="+mn-lt"/>
                <a:cs typeface="Arial"/>
              </a:rPr>
              <a:t>– 200+ HEXITEC modules </a:t>
            </a:r>
          </a:p>
          <a:p>
            <a:pPr marL="457200" indent="-457200"/>
            <a:r>
              <a:rPr lang="en-US" b="1" dirty="0">
                <a:solidFill>
                  <a:srgbClr val="000000"/>
                </a:solidFill>
                <a:latin typeface="+mn-lt"/>
                <a:cs typeface="Arial"/>
              </a:rPr>
              <a:t>Full SPECT scanner (Humans)</a:t>
            </a:r>
          </a:p>
          <a:p>
            <a:pPr marL="457200" indent="-457200"/>
            <a:endParaRPr lang="en-US" dirty="0">
              <a:solidFill>
                <a:srgbClr val="000000"/>
              </a:solidFill>
              <a:latin typeface="+mn-lt"/>
              <a:cs typeface="Arial"/>
            </a:endParaRPr>
          </a:p>
          <a:p>
            <a:pPr>
              <a:buNone/>
            </a:pPr>
            <a:r>
              <a:rPr lang="en-US" dirty="0">
                <a:solidFill>
                  <a:srgbClr val="000000"/>
                </a:solidFill>
                <a:latin typeface="+mn-lt"/>
                <a:cs typeface="Arial"/>
              </a:rPr>
              <a:t>For STFC</a:t>
            </a:r>
            <a:r>
              <a:rPr lang="en-US">
                <a:solidFill>
                  <a:srgbClr val="000000"/>
                </a:solidFill>
                <a:latin typeface="+mn-lt"/>
                <a:cs typeface="Arial"/>
              </a:rPr>
              <a:t>, the </a:t>
            </a:r>
            <a:r>
              <a:rPr lang="en-US" dirty="0">
                <a:solidFill>
                  <a:srgbClr val="000000"/>
                </a:solidFill>
                <a:latin typeface="+mn-lt"/>
                <a:cs typeface="Arial"/>
              </a:rPr>
              <a:t>production will move to a high throughput line by the end of 2026 </a:t>
            </a:r>
          </a:p>
          <a:p>
            <a:endParaRPr lang="en-US" dirty="0">
              <a:solidFill>
                <a:srgbClr val="000000"/>
              </a:solidFill>
              <a:latin typeface="Arial"/>
              <a:cs typeface="Arial"/>
            </a:endParaRPr>
          </a:p>
          <a:p>
            <a:pPr marL="342900" indent="-342900">
              <a:buFont typeface="Arial,Sans-Serif"/>
              <a:buChar char="•"/>
            </a:pPr>
            <a:endParaRPr lang="en-US" dirty="0">
              <a:solidFill>
                <a:srgbClr val="000000"/>
              </a:solidFill>
              <a:latin typeface="Arial"/>
              <a:cs typeface="Arial"/>
            </a:endParaRPr>
          </a:p>
          <a:p>
            <a:endParaRPr lang="en-GB" dirty="0"/>
          </a:p>
        </p:txBody>
      </p:sp>
    </p:spTree>
    <p:extLst>
      <p:ext uri="{BB962C8B-B14F-4D97-AF65-F5344CB8AC3E}">
        <p14:creationId xmlns:p14="http://schemas.microsoft.com/office/powerpoint/2010/main" val="1302483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E812E2-99E8-9CE7-23C9-927E59FADC1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145C01-55BB-4755-150F-35484394B0A1}"/>
              </a:ext>
            </a:extLst>
          </p:cNvPr>
          <p:cNvSpPr txBox="1"/>
          <p:nvPr/>
        </p:nvSpPr>
        <p:spPr>
          <a:xfrm>
            <a:off x="4927469" y="2932043"/>
            <a:ext cx="3199915" cy="830997"/>
          </a:xfrm>
          <a:prstGeom prst="rect">
            <a:avLst/>
          </a:prstGeom>
          <a:noFill/>
        </p:spPr>
        <p:txBody>
          <a:bodyPr wrap="none" rtlCol="0">
            <a:spAutoFit/>
          </a:bodyPr>
          <a:lstStyle/>
          <a:p>
            <a:r>
              <a:rPr lang="en-GB" sz="4800" b="1" dirty="0">
                <a:solidFill>
                  <a:schemeClr val="bg1"/>
                </a:solidFill>
              </a:rPr>
              <a:t>Questions?</a:t>
            </a:r>
          </a:p>
        </p:txBody>
      </p:sp>
    </p:spTree>
    <p:extLst>
      <p:ext uri="{BB962C8B-B14F-4D97-AF65-F5344CB8AC3E}">
        <p14:creationId xmlns:p14="http://schemas.microsoft.com/office/powerpoint/2010/main" val="1797331425"/>
      </p:ext>
    </p:extLst>
  </p:cSld>
  <p:clrMapOvr>
    <a:masterClrMapping/>
  </p:clrMapOvr>
</p:sld>
</file>

<file path=ppt/theme/theme1.xml><?xml version="1.0" encoding="utf-8"?>
<a:theme xmlns:a="http://schemas.openxmlformats.org/drawingml/2006/main" name="Font master with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C16AAF30-428B-684E-9E02-53871535A65E}"/>
    </a:ext>
  </a:extLst>
</a:theme>
</file>

<file path=ppt/theme/theme2.xml><?xml version="1.0" encoding="utf-8"?>
<a:theme xmlns:a="http://schemas.openxmlformats.org/drawingml/2006/main" name="Font master without logo">
  <a:themeElements>
    <a:clrScheme name="STFC">
      <a:dk1>
        <a:srgbClr val="0D0D0D"/>
      </a:dk1>
      <a:lt1>
        <a:srgbClr val="FBFBFB"/>
      </a:lt1>
      <a:dk2>
        <a:srgbClr val="0D0D0D"/>
      </a:dk2>
      <a:lt2>
        <a:srgbClr val="FBFBFB"/>
      </a:lt2>
      <a:accent1>
        <a:srgbClr val="2E2D62"/>
      </a:accent1>
      <a:accent2>
        <a:srgbClr val="8100FF"/>
      </a:accent2>
      <a:accent3>
        <a:srgbClr val="0070FF"/>
      </a:accent3>
      <a:accent4>
        <a:srgbClr val="FA46F5"/>
      </a:accent4>
      <a:accent5>
        <a:srgbClr val="00F0A8"/>
      </a:accent5>
      <a:accent6>
        <a:srgbClr val="FFBE00"/>
      </a:accent6>
      <a:hlink>
        <a:srgbClr val="8100FF"/>
      </a:hlink>
      <a:folHlink>
        <a:srgbClr val="2E2D62"/>
      </a:folHlink>
    </a:clrScheme>
    <a:fontScheme name="Sitka display-Bahnschrift light">
      <a:majorFont>
        <a:latin typeface="Sitka display"/>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KRI_Master-PowerPoint-template-update-1-BS" id="{0A48228A-25AE-7741-8ACE-06ABF3A4646D}" vid="{90502641-0F03-174C-BF2C-3BEFE21DFD1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09a71e3-9937-4ad5-a23e-61c4ed48141e">
      <Terms xmlns="http://schemas.microsoft.com/office/infopath/2007/PartnerControls"/>
    </lcf76f155ced4ddcb4097134ff3c332f>
    <TaxCatchAll xmlns="2e24dfb7-a69e-40eb-b94f-44b9ca9c25e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1EB8831526A764E90788876358AA7C7" ma:contentTypeVersion="10" ma:contentTypeDescription="Create a new document." ma:contentTypeScope="" ma:versionID="d8b51b06e5db7647fb1b0dc093735163">
  <xsd:schema xmlns:xsd="http://www.w3.org/2001/XMLSchema" xmlns:xs="http://www.w3.org/2001/XMLSchema" xmlns:p="http://schemas.microsoft.com/office/2006/metadata/properties" xmlns:ns2="f09a71e3-9937-4ad5-a23e-61c4ed48141e" xmlns:ns3="2e24dfb7-a69e-40eb-b94f-44b9ca9c25ed" targetNamespace="http://schemas.microsoft.com/office/2006/metadata/properties" ma:root="true" ma:fieldsID="f02f07205557987365184ac447a29e83" ns2:_="" ns3:_="">
    <xsd:import namespace="f09a71e3-9937-4ad5-a23e-61c4ed48141e"/>
    <xsd:import namespace="2e24dfb7-a69e-40eb-b94f-44b9ca9c25e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9a71e3-9937-4ad5-a23e-61c4ed4814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9ed5b63-0131-4ace-bf46-6cdcdbaff1d9}" ma:internalName="TaxCatchAll" ma:showField="CatchAllData" ma:web="834c96a2-eb0c-4033-b35f-0261faddef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0D65B8-31AF-48BE-8DE7-59366C1A00A1}">
  <ds:schemaRefs>
    <ds:schemaRef ds:uri="http://schemas.openxmlformats.org/package/2006/metadata/core-properties"/>
    <ds:schemaRef ds:uri="http://schemas.microsoft.com/office/2006/metadata/properties"/>
    <ds:schemaRef ds:uri="2e24dfb7-a69e-40eb-b94f-44b9ca9c25ed"/>
    <ds:schemaRef ds:uri="http://schemas.microsoft.com/office/2006/documentManagement/types"/>
    <ds:schemaRef ds:uri="7e30df28-d906-45ca-99b3-b21bab123d78"/>
    <ds:schemaRef ds:uri="http://schemas.microsoft.com/office/infopath/2007/PartnerControls"/>
    <ds:schemaRef ds:uri="http://purl.org/dc/dcmitype/"/>
    <ds:schemaRef ds:uri="http://www.w3.org/XML/1998/namespace"/>
    <ds:schemaRef ds:uri="e5ebcf68-ced2-4a98-b72f-28c94d1ed58b"/>
    <ds:schemaRef ds:uri="http://purl.org/dc/terms/"/>
    <ds:schemaRef ds:uri="http://purl.org/dc/elements/1.1/"/>
    <ds:schemaRef ds:uri="f09a71e3-9937-4ad5-a23e-61c4ed48141e"/>
  </ds:schemaRefs>
</ds:datastoreItem>
</file>

<file path=customXml/itemProps2.xml><?xml version="1.0" encoding="utf-8"?>
<ds:datastoreItem xmlns:ds="http://schemas.openxmlformats.org/officeDocument/2006/customXml" ds:itemID="{46ADBD82-7FF7-4D92-8D16-F02D016158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9a71e3-9937-4ad5-a23e-61c4ed48141e"/>
    <ds:schemaRef ds:uri="2e24dfb7-a69e-40eb-b94f-44b9ca9c2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3B25760-114A-4AAE-B2F6-CD97C8A480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8544</TotalTime>
  <Words>1243</Words>
  <Application>Microsoft Office PowerPoint</Application>
  <PresentationFormat>Widescreen</PresentationFormat>
  <Paragraphs>125</Paragraphs>
  <Slides>17</Slides>
  <Notes>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17</vt:i4>
      </vt:variant>
    </vt:vector>
  </HeadingPairs>
  <TitlesOfParts>
    <vt:vector size="29" baseType="lpstr">
      <vt:lpstr>Aptos</vt:lpstr>
      <vt:lpstr>Arial</vt:lpstr>
      <vt:lpstr>Arial,Sans-Serif</vt:lpstr>
      <vt:lpstr>Bahnschrift Light</vt:lpstr>
      <vt:lpstr>Bahnschrift Light</vt:lpstr>
      <vt:lpstr>Bahnschrift SemiBold</vt:lpstr>
      <vt:lpstr>Courier New</vt:lpstr>
      <vt:lpstr>Lucida Grande</vt:lpstr>
      <vt:lpstr>Sitka Display</vt:lpstr>
      <vt:lpstr>Wingdings</vt:lpstr>
      <vt:lpstr>Font master with logo</vt:lpstr>
      <vt:lpstr>Font master without logo</vt:lpstr>
      <vt:lpstr>PowerPoint Presentation</vt:lpstr>
      <vt:lpstr>Agenda</vt:lpstr>
      <vt:lpstr>Who are we?</vt:lpstr>
      <vt:lpstr>STFC Interconnect capabilities</vt:lpstr>
      <vt:lpstr>MH3D an Overview</vt:lpstr>
      <vt:lpstr>Targeted Alpha Therapy</vt:lpstr>
      <vt:lpstr>Theranostics</vt:lpstr>
      <vt:lpstr>PowerPoint Presentation</vt:lpstr>
      <vt:lpstr>HEXITEC </vt:lpstr>
      <vt:lpstr>Assembly of a full module</vt:lpstr>
      <vt:lpstr>Key Assembly steps for HEXITEC </vt:lpstr>
      <vt:lpstr>PowerPoint Presentation</vt:lpstr>
      <vt:lpstr>  </vt:lpstr>
      <vt:lpstr>PowerPoint Presentation</vt:lpstr>
      <vt:lpstr>Outcomes</vt:lpstr>
      <vt:lpstr>MH3D – forecast and future plans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Becky Strange - UKRI</dc:creator>
  <cp:lastModifiedBy>Koorikkat, Aswathi (STFC,RAL,TECH)</cp:lastModifiedBy>
  <cp:revision>36</cp:revision>
  <dcterms:created xsi:type="dcterms:W3CDTF">2026-07-22T15:34:43Z</dcterms:created>
  <dcterms:modified xsi:type="dcterms:W3CDTF">2026-09-03T17:45:40Z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4c27a6e-c833-42bb-83c2-622284533524_Enabled">
    <vt:lpwstr>true</vt:lpwstr>
  </property>
  <property fmtid="{D5CDD505-2E9C-101B-9397-08002B2CF9AE}" pid="3" name="MSIP_Label_34c27a6e-c833-42bb-83c2-622284533524_SetDate">
    <vt:lpwstr>2026-07-20T08:42:11Z</vt:lpwstr>
  </property>
  <property fmtid="{D5CDD505-2E9C-101B-9397-08002B2CF9AE}" pid="4" name="MSIP_Label_34c27a6e-c833-42bb-83c2-622284533524_Method">
    <vt:lpwstr>Standard</vt:lpwstr>
  </property>
  <property fmtid="{D5CDD505-2E9C-101B-9397-08002B2CF9AE}" pid="5" name="MSIP_Label_34c27a6e-c833-42bb-83c2-622284533524_Name">
    <vt:lpwstr>Official - Public</vt:lpwstr>
  </property>
  <property fmtid="{D5CDD505-2E9C-101B-9397-08002B2CF9AE}" pid="6" name="MSIP_Label_34c27a6e-c833-42bb-83c2-622284533524_SiteId">
    <vt:lpwstr>8bb7e08e-daa4-4a8e-927e-fca38db04b7e</vt:lpwstr>
  </property>
  <property fmtid="{D5CDD505-2E9C-101B-9397-08002B2CF9AE}" pid="7" name="MSIP_Label_34c27a6e-c833-42bb-83c2-622284533524_ActionId">
    <vt:lpwstr>caed2bcd-6eae-46e0-8cd7-fc3a940b62bc</vt:lpwstr>
  </property>
  <property fmtid="{D5CDD505-2E9C-101B-9397-08002B2CF9AE}" pid="8" name="MSIP_Label_34c27a6e-c833-42bb-83c2-622284533524_ContentBits">
    <vt:lpwstr>0</vt:lpwstr>
  </property>
  <property fmtid="{D5CDD505-2E9C-101B-9397-08002B2CF9AE}" pid="9" name="MSIP_Label_34c27a6e-c833-42bb-83c2-622284533524_Tag">
    <vt:lpwstr>50, 3, 0, 1</vt:lpwstr>
  </property>
  <property fmtid="{D5CDD505-2E9C-101B-9397-08002B2CF9AE}" pid="10" name="MediaServiceImageTags">
    <vt:lpwstr/>
  </property>
  <property fmtid="{D5CDD505-2E9C-101B-9397-08002B2CF9AE}" pid="11" name="ContentTypeId">
    <vt:lpwstr>0x01010091EB8831526A764E90788876358AA7C7</vt:lpwstr>
  </property>
  <property fmtid="{D5CDD505-2E9C-101B-9397-08002B2CF9AE}" pid="12" name="_dlc_DocIdItemGuid">
    <vt:lpwstr>67d0c931-e7ea-42e0-a84a-a9c9ccc3d9ab</vt:lpwstr>
  </property>
</Properties>
</file>